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8" r:id="rId1"/>
  </p:sldMasterIdLst>
  <p:notesMasterIdLst>
    <p:notesMasterId r:id="rId159"/>
  </p:notesMasterIdLst>
  <p:handoutMasterIdLst>
    <p:handoutMasterId r:id="rId160"/>
  </p:handoutMasterIdLst>
  <p:sldIdLst>
    <p:sldId id="256" r:id="rId2"/>
    <p:sldId id="257" r:id="rId3"/>
    <p:sldId id="562" r:id="rId4"/>
    <p:sldId id="275" r:id="rId5"/>
    <p:sldId id="555" r:id="rId6"/>
    <p:sldId id="556" r:id="rId7"/>
    <p:sldId id="324" r:id="rId8"/>
    <p:sldId id="325" r:id="rId9"/>
    <p:sldId id="326" r:id="rId10"/>
    <p:sldId id="327" r:id="rId11"/>
    <p:sldId id="328" r:id="rId12"/>
    <p:sldId id="266" r:id="rId13"/>
    <p:sldId id="259" r:id="rId14"/>
    <p:sldId id="557" r:id="rId15"/>
    <p:sldId id="560" r:id="rId16"/>
    <p:sldId id="558" r:id="rId17"/>
    <p:sldId id="559" r:id="rId18"/>
    <p:sldId id="279" r:id="rId19"/>
    <p:sldId id="539" r:id="rId20"/>
    <p:sldId id="536" r:id="rId21"/>
    <p:sldId id="537" r:id="rId22"/>
    <p:sldId id="538" r:id="rId23"/>
    <p:sldId id="308" r:id="rId24"/>
    <p:sldId id="277" r:id="rId25"/>
    <p:sldId id="540" r:id="rId26"/>
    <p:sldId id="525" r:id="rId27"/>
    <p:sldId id="541" r:id="rId28"/>
    <p:sldId id="335" r:id="rId29"/>
    <p:sldId id="542" r:id="rId30"/>
    <p:sldId id="284" r:id="rId31"/>
    <p:sldId id="285" r:id="rId32"/>
    <p:sldId id="340" r:id="rId33"/>
    <p:sldId id="341" r:id="rId34"/>
    <p:sldId id="342" r:id="rId35"/>
    <p:sldId id="286" r:id="rId36"/>
    <p:sldId id="336" r:id="rId37"/>
    <p:sldId id="338" r:id="rId38"/>
    <p:sldId id="339" r:id="rId39"/>
    <p:sldId id="318" r:id="rId40"/>
    <p:sldId id="268" r:id="rId41"/>
    <p:sldId id="317" r:id="rId42"/>
    <p:sldId id="544" r:id="rId43"/>
    <p:sldId id="527" r:id="rId44"/>
    <p:sldId id="543" r:id="rId45"/>
    <p:sldId id="530" r:id="rId46"/>
    <p:sldId id="531" r:id="rId47"/>
    <p:sldId id="532" r:id="rId48"/>
    <p:sldId id="296" r:id="rId49"/>
    <p:sldId id="533" r:id="rId50"/>
    <p:sldId id="534" r:id="rId51"/>
    <p:sldId id="307" r:id="rId52"/>
    <p:sldId id="545" r:id="rId53"/>
    <p:sldId id="301" r:id="rId54"/>
    <p:sldId id="302" r:id="rId55"/>
    <p:sldId id="563" r:id="rId56"/>
    <p:sldId id="565" r:id="rId57"/>
    <p:sldId id="564" r:id="rId58"/>
    <p:sldId id="546" r:id="rId59"/>
    <p:sldId id="271" r:id="rId60"/>
    <p:sldId id="310" r:id="rId61"/>
    <p:sldId id="424" r:id="rId62"/>
    <p:sldId id="547" r:id="rId63"/>
    <p:sldId id="548" r:id="rId64"/>
    <p:sldId id="552" r:id="rId65"/>
    <p:sldId id="444" r:id="rId66"/>
    <p:sldId id="425" r:id="rId67"/>
    <p:sldId id="426" r:id="rId68"/>
    <p:sldId id="454" r:id="rId69"/>
    <p:sldId id="455" r:id="rId70"/>
    <p:sldId id="272" r:id="rId71"/>
    <p:sldId id="273" r:id="rId72"/>
    <p:sldId id="456" r:id="rId73"/>
    <p:sldId id="457" r:id="rId74"/>
    <p:sldId id="458" r:id="rId75"/>
    <p:sldId id="459" r:id="rId76"/>
    <p:sldId id="460" r:id="rId77"/>
    <p:sldId id="461" r:id="rId78"/>
    <p:sldId id="462" r:id="rId79"/>
    <p:sldId id="463" r:id="rId80"/>
    <p:sldId id="464" r:id="rId81"/>
    <p:sldId id="465" r:id="rId82"/>
    <p:sldId id="466" r:id="rId83"/>
    <p:sldId id="467" r:id="rId84"/>
    <p:sldId id="468" r:id="rId85"/>
    <p:sldId id="469" r:id="rId86"/>
    <p:sldId id="473" r:id="rId87"/>
    <p:sldId id="445" r:id="rId88"/>
    <p:sldId id="428" r:id="rId89"/>
    <p:sldId id="429" r:id="rId90"/>
    <p:sldId id="430" r:id="rId91"/>
    <p:sldId id="431" r:id="rId92"/>
    <p:sldId id="446" r:id="rId93"/>
    <p:sldId id="448" r:id="rId94"/>
    <p:sldId id="449" r:id="rId95"/>
    <p:sldId id="450" r:id="rId96"/>
    <p:sldId id="451" r:id="rId97"/>
    <p:sldId id="452" r:id="rId98"/>
    <p:sldId id="453" r:id="rId99"/>
    <p:sldId id="550" r:id="rId100"/>
    <p:sldId id="551" r:id="rId101"/>
    <p:sldId id="288" r:id="rId102"/>
    <p:sldId id="280" r:id="rId103"/>
    <p:sldId id="303" r:id="rId104"/>
    <p:sldId id="304" r:id="rId105"/>
    <p:sldId id="289" r:id="rId106"/>
    <p:sldId id="290" r:id="rId107"/>
    <p:sldId id="305" r:id="rId108"/>
    <p:sldId id="309" r:id="rId109"/>
    <p:sldId id="553" r:id="rId110"/>
    <p:sldId id="554" r:id="rId111"/>
    <p:sldId id="258" r:id="rId112"/>
    <p:sldId id="262" r:id="rId113"/>
    <p:sldId id="566" r:id="rId114"/>
    <p:sldId id="567" r:id="rId115"/>
    <p:sldId id="292" r:id="rId116"/>
    <p:sldId id="561" r:id="rId117"/>
    <p:sldId id="474" r:id="rId118"/>
    <p:sldId id="479" r:id="rId119"/>
    <p:sldId id="480" r:id="rId120"/>
    <p:sldId id="433" r:id="rId121"/>
    <p:sldId id="434" r:id="rId122"/>
    <p:sldId id="501" r:id="rId123"/>
    <p:sldId id="502" r:id="rId124"/>
    <p:sldId id="503" r:id="rId125"/>
    <p:sldId id="504" r:id="rId126"/>
    <p:sldId id="505" r:id="rId127"/>
    <p:sldId id="506" r:id="rId128"/>
    <p:sldId id="507" r:id="rId129"/>
    <p:sldId id="508" r:id="rId130"/>
    <p:sldId id="509" r:id="rId131"/>
    <p:sldId id="510" r:id="rId132"/>
    <p:sldId id="511" r:id="rId133"/>
    <p:sldId id="512" r:id="rId134"/>
    <p:sldId id="513" r:id="rId135"/>
    <p:sldId id="514" r:id="rId136"/>
    <p:sldId id="515" r:id="rId137"/>
    <p:sldId id="516" r:id="rId138"/>
    <p:sldId id="517" r:id="rId139"/>
    <p:sldId id="518" r:id="rId140"/>
    <p:sldId id="519" r:id="rId141"/>
    <p:sldId id="520" r:id="rId142"/>
    <p:sldId id="521" r:id="rId143"/>
    <p:sldId id="522" r:id="rId144"/>
    <p:sldId id="437" r:id="rId145"/>
    <p:sldId id="476" r:id="rId146"/>
    <p:sldId id="523" r:id="rId147"/>
    <p:sldId id="299" r:id="rId148"/>
    <p:sldId id="422" r:id="rId149"/>
    <p:sldId id="362" r:id="rId150"/>
    <p:sldId id="364" r:id="rId151"/>
    <p:sldId id="363" r:id="rId152"/>
    <p:sldId id="367" r:id="rId153"/>
    <p:sldId id="368" r:id="rId154"/>
    <p:sldId id="373" r:id="rId155"/>
    <p:sldId id="374" r:id="rId156"/>
    <p:sldId id="375" r:id="rId157"/>
    <p:sldId id="365" r:id="rId15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1A7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A7F8EF-835E-3543-8512-55054FC43577}" v="2" dt="2026-06-04T14:04:50.9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978"/>
    <p:restoredTop sz="88904" autoAdjust="0"/>
  </p:normalViewPr>
  <p:slideViewPr>
    <p:cSldViewPr snapToGrid="0" snapToObjects="1">
      <p:cViewPr varScale="1">
        <p:scale>
          <a:sx n="112" d="100"/>
          <a:sy n="112" d="100"/>
        </p:scale>
        <p:origin x="2352" y="192"/>
      </p:cViewPr>
      <p:guideLst>
        <p:guide orient="horz" pos="2160"/>
        <p:guide pos="2880"/>
      </p:guideLst>
    </p:cSldViewPr>
  </p:slideViewPr>
  <p:notesTextViewPr>
    <p:cViewPr>
      <p:scale>
        <a:sx n="100" d="100"/>
        <a:sy n="100" d="100"/>
      </p:scale>
      <p:origin x="0" y="0"/>
    </p:cViewPr>
  </p:notesTextViewPr>
  <p:sorterViewPr>
    <p:cViewPr>
      <p:scale>
        <a:sx n="56" d="100"/>
        <a:sy n="56" d="100"/>
      </p:scale>
      <p:origin x="0" y="4128"/>
    </p:cViewPr>
  </p:sorterViewPr>
  <p:notesViewPr>
    <p:cSldViewPr snapToGrid="0" snapToObjects="1">
      <p:cViewPr varScale="1">
        <p:scale>
          <a:sx n="91" d="100"/>
          <a:sy n="91" d="100"/>
        </p:scale>
        <p:origin x="-3224"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notesMaster" Target="notesMasters/notesMaster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handoutMaster" Target="handoutMasters/handoutMaster1.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presProps" Target="presProps.xml"/><Relationship Id="rId16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theme" Target="theme/theme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microsoft.com/office/2016/11/relationships/changesInfo" Target="changesInfos/changesInfo1.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Oh" userId="82409b4c-cad4-4b7a-85b6-11750d16cea9" providerId="ADAL" clId="{F7A63E95-6FA9-5900-B79F-0675D834E78A}"/>
    <pc:docChg chg="custSel modSld">
      <pc:chgData name="Alexander Oh" userId="82409b4c-cad4-4b7a-85b6-11750d16cea9" providerId="ADAL" clId="{F7A63E95-6FA9-5900-B79F-0675D834E78A}" dt="2026-06-04T14:04:56.015" v="3" actId="20577"/>
      <pc:docMkLst>
        <pc:docMk/>
      </pc:docMkLst>
      <pc:sldChg chg="modSp mod">
        <pc:chgData name="Alexander Oh" userId="82409b4c-cad4-4b7a-85b6-11750d16cea9" providerId="ADAL" clId="{F7A63E95-6FA9-5900-B79F-0675D834E78A}" dt="2026-06-04T14:04:56.015" v="3" actId="20577"/>
        <pc:sldMkLst>
          <pc:docMk/>
          <pc:sldMk cId="1299971103" sldId="256"/>
        </pc:sldMkLst>
        <pc:spChg chg="mod">
          <ac:chgData name="Alexander Oh" userId="82409b4c-cad4-4b7a-85b6-11750d16cea9" providerId="ADAL" clId="{F7A63E95-6FA9-5900-B79F-0675D834E78A}" dt="2026-06-04T14:03:36.323" v="2" actId="1036"/>
          <ac:spMkLst>
            <pc:docMk/>
            <pc:sldMk cId="1299971103" sldId="256"/>
            <ac:spMk id="4" creationId="{00000000-0000-0000-0000-000000000000}"/>
          </ac:spMkLst>
        </pc:spChg>
        <pc:spChg chg="mod">
          <ac:chgData name="Alexander Oh" userId="82409b4c-cad4-4b7a-85b6-11750d16cea9" providerId="ADAL" clId="{F7A63E95-6FA9-5900-B79F-0675D834E78A}" dt="2026-06-04T14:04:56.015" v="3" actId="20577"/>
          <ac:spMkLst>
            <pc:docMk/>
            <pc:sldMk cId="1299971103" sldId="256"/>
            <ac:spMk id="8" creationId="{B716118D-9CD8-87D0-0453-08BD9993C9A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0CD628E-CC95-2E46-9EC7-9339272452B0}" type="datetimeFigureOut">
              <a:rPr lang="en-US" smtClean="0"/>
              <a:t>6/4/26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BD514F9-15B4-3540-A61F-A41DBBAC5742}" type="slidenum">
              <a:rPr lang="en-US" smtClean="0"/>
              <a:t>‹#›</a:t>
            </a:fld>
            <a:endParaRPr lang="en-US"/>
          </a:p>
        </p:txBody>
      </p:sp>
    </p:spTree>
    <p:extLst>
      <p:ext uri="{BB962C8B-B14F-4D97-AF65-F5344CB8AC3E}">
        <p14:creationId xmlns:p14="http://schemas.microsoft.com/office/powerpoint/2010/main" val="19711282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C106C94-604F-3645-B06B-0128471F5701}" type="datetimeFigureOut">
              <a:rPr lang="en-US" smtClean="0"/>
              <a:t>6/4/26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B56108-6AB4-4443-ACD7-CE66E90696E2}" type="slidenum">
              <a:rPr lang="en-US" smtClean="0"/>
              <a:t>‹#›</a:t>
            </a:fld>
            <a:endParaRPr lang="en-US"/>
          </a:p>
        </p:txBody>
      </p:sp>
    </p:spTree>
    <p:extLst>
      <p:ext uri="{BB962C8B-B14F-4D97-AF65-F5344CB8AC3E}">
        <p14:creationId xmlns:p14="http://schemas.microsoft.com/office/powerpoint/2010/main" val="1765336258"/>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US" dirty="0"/>
              <a:t>Time: 45min</a:t>
            </a:r>
          </a:p>
          <a:p>
            <a:pPr marL="0" indent="0">
              <a:buFontTx/>
              <a:buNone/>
            </a:pPr>
            <a:endParaRPr lang="en-US" dirty="0"/>
          </a:p>
          <a:p>
            <a:pPr marL="0" indent="0">
              <a:buFontTx/>
              <a:buNone/>
            </a:pPr>
            <a:r>
              <a:rPr lang="en-US" dirty="0"/>
              <a:t>Title:</a:t>
            </a:r>
            <a:r>
              <a:rPr lang="en-US" baseline="0" dirty="0"/>
              <a:t>  “Diamond Detectors - Status and Perspectives”</a:t>
            </a:r>
            <a:endParaRPr lang="en-US" dirty="0"/>
          </a:p>
          <a:p>
            <a:pPr marL="0" indent="0">
              <a:buFontTx/>
              <a:buNone/>
            </a:pPr>
            <a:endParaRPr lang="en-US" dirty="0"/>
          </a:p>
          <a:p>
            <a:pPr marL="0" indent="0">
              <a:buFontTx/>
              <a:buNone/>
            </a:pPr>
            <a:r>
              <a:rPr lang="en-US" dirty="0"/>
              <a:t>Abstract:</a:t>
            </a:r>
          </a:p>
          <a:p>
            <a:pPr marL="0" indent="0">
              <a:buFontTx/>
              <a:buNone/>
            </a:pPr>
            <a:r>
              <a:rPr lang="en-US" dirty="0"/>
              <a:t>Diamond is a promising material with remarkable mechanical and electronic properties to provide the basis for radiation resistant particle detectors for high energy particle physics (HEP). In the presentation the current state of diamond detectors in particle physics will be discussed, </a:t>
            </a:r>
            <a:r>
              <a:rPr lang="en-US" dirty="0" err="1"/>
              <a:t>focussing</a:t>
            </a:r>
            <a:r>
              <a:rPr lang="en-US" dirty="0"/>
              <a:t> on recent developments of 3D diamond detectors and test-beam results with prototype pixel devices.</a:t>
            </a:r>
          </a:p>
        </p:txBody>
      </p:sp>
      <p:sp>
        <p:nvSpPr>
          <p:cNvPr id="4" name="Slide Number Placeholder 3"/>
          <p:cNvSpPr>
            <a:spLocks noGrp="1"/>
          </p:cNvSpPr>
          <p:nvPr>
            <p:ph type="sldNum" sz="quarter" idx="10"/>
          </p:nvPr>
        </p:nvSpPr>
        <p:spPr/>
        <p:txBody>
          <a:bodyPr/>
          <a:lstStyle/>
          <a:p>
            <a:fld id="{73B56108-6AB4-4443-ACD7-CE66E90696E2}" type="slidenum">
              <a:rPr lang="en-US" smtClean="0"/>
              <a:t>1</a:t>
            </a:fld>
            <a:endParaRPr lang="en-US"/>
          </a:p>
        </p:txBody>
      </p:sp>
    </p:spTree>
    <p:extLst>
      <p:ext uri="{BB962C8B-B14F-4D97-AF65-F5344CB8AC3E}">
        <p14:creationId xmlns:p14="http://schemas.microsoft.com/office/powerpoint/2010/main" val="1657604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Allotrope of carbon</a:t>
            </a:r>
          </a:p>
          <a:p>
            <a:r>
              <a:rPr lang="en-GB" dirty="0"/>
              <a:t>The hardest natural material</a:t>
            </a:r>
          </a:p>
          <a:p>
            <a:r>
              <a:rPr lang="en-GB" dirty="0"/>
              <a:t>Sp3 bonds in tetrahedral </a:t>
            </a:r>
          </a:p>
          <a:p>
            <a:r>
              <a:rPr lang="en-GB" dirty="0"/>
              <a:t>Greatest number of atoms per unit volume</a:t>
            </a:r>
          </a:p>
          <a:p>
            <a:r>
              <a:rPr lang="en-GB" dirty="0"/>
              <a:t>Zinc blende structure, shared with a lot of other compounds e.g. silicon. Why even though diamond is considered an insulator, can be described the same way as a semiconductor.</a:t>
            </a:r>
          </a:p>
          <a:p>
            <a:endParaRPr lang="en-GB" dirty="0"/>
          </a:p>
        </p:txBody>
      </p:sp>
      <p:sp>
        <p:nvSpPr>
          <p:cNvPr id="4" name="Slide Number Placeholder 3"/>
          <p:cNvSpPr>
            <a:spLocks noGrp="1"/>
          </p:cNvSpPr>
          <p:nvPr>
            <p:ph type="sldNum" sz="quarter" idx="5"/>
          </p:nvPr>
        </p:nvSpPr>
        <p:spPr/>
        <p:txBody>
          <a:bodyPr/>
          <a:lstStyle/>
          <a:p>
            <a:fld id="{2828E805-8230-4C69-B2AB-2C7D9F608876}" type="slidenum">
              <a:rPr lang="en-GB" smtClean="0"/>
              <a:t>5</a:t>
            </a:fld>
            <a:endParaRPr lang="en-GB" dirty="0"/>
          </a:p>
        </p:txBody>
      </p:sp>
    </p:spTree>
    <p:extLst>
      <p:ext uri="{BB962C8B-B14F-4D97-AF65-F5344CB8AC3E}">
        <p14:creationId xmlns:p14="http://schemas.microsoft.com/office/powerpoint/2010/main" val="1358503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9363" y="1277938"/>
            <a:ext cx="4605337" cy="3455987"/>
          </a:xfrm>
        </p:spPr>
      </p:sp>
      <p:sp>
        <p:nvSpPr>
          <p:cNvPr id="3" name="Notes Placeholder 2"/>
          <p:cNvSpPr>
            <a:spLocks noGrp="1"/>
          </p:cNvSpPr>
          <p:nvPr>
            <p:ph type="body" idx="1"/>
          </p:nvPr>
        </p:nvSpPr>
        <p:spPr/>
        <p:txBody>
          <a:bodyPr/>
          <a:lstStyle/>
          <a:p>
            <a:r>
              <a:rPr lang="en-GB" dirty="0"/>
              <a:t>Silicon is diamond’s natural competitor as a solid state detector medium. Shown in this table are some material properties to consider when choosing a detector. First on this list is the Band Gap, this is the energy required to promote an electron from the valance band to the conduction band. As this is larger in diamond than Silicon, it means that diamond detectors have less leakage current or dark current, that is the current that is seen when the detector is not being irradiated. </a:t>
            </a:r>
          </a:p>
          <a:p>
            <a:r>
              <a:rPr lang="en-GB" dirty="0"/>
              <a:t>On the other hand, this does mean that you get roughly half the signal, shown explicitly by the second quantity, describing average number of electron hole pairs produced per micron of thickness in the material by a minimum ionising particle or MIP.</a:t>
            </a:r>
          </a:p>
          <a:p>
            <a:r>
              <a:rPr lang="en-GB" dirty="0"/>
              <a:t>Although a larger signal is generally more desirable, the larger bandgap also means that the detector will be more thermally stable, and is optically transparent, so can be used in a lit room where as silicon detectors are sensitive to light. </a:t>
            </a:r>
          </a:p>
          <a:p>
            <a:endParaRPr lang="en-GB" dirty="0"/>
          </a:p>
          <a:p>
            <a:r>
              <a:rPr lang="en-GB" dirty="0"/>
              <a:t>Diamond has strong interatomic bonds, so it requires more energy to displace a carbon atom from the its lattice. This makes it less susceptible to radiation damage, which is an ever growing area of importance in detector development, particularly in high energy physics. </a:t>
            </a:r>
          </a:p>
          <a:p>
            <a:r>
              <a:rPr lang="en-GB" dirty="0"/>
              <a:t>Diamond has the highest thermal conductivity of any material, therefore it can quickly dissipate heat that would otherwise cause damage to the system, allowing diamond detectors to work at room temperature without degrading. Silicon detectors, on the other hand, often require extensive cooling systems and be operated below zero degrees centigrade to ensure that their performance is maintained. </a:t>
            </a:r>
          </a:p>
          <a:p>
            <a:r>
              <a:rPr lang="en-GB" dirty="0"/>
              <a:t>The atomic number of carbon is 6, which is much closer to the effective mass of human tissue around 7.5, this is of significant importance for devices used in the medical setting.</a:t>
            </a:r>
          </a:p>
          <a:p>
            <a:r>
              <a:rPr lang="en-GB" dirty="0"/>
              <a:t>Another interesting property is the mobilities of the electrons and holes in diamond. These govern the drift velocity of the induced charges inside the detector, therefore the timing of the signal. As detectors require faster and faster timing resolution, it should be noted that diamond has mobilities which outweigh those of silicon by some margin.</a:t>
            </a:r>
          </a:p>
          <a:p>
            <a:endParaRPr lang="en-GB" dirty="0"/>
          </a:p>
          <a:p>
            <a:r>
              <a:rPr lang="en-GB" dirty="0"/>
              <a:t>The properties of Diamond detectors are most attractive in scenarios where the device is used regularly in an area that cannot be cooled and is likely to be exposed to light, such as around people. </a:t>
            </a:r>
          </a:p>
        </p:txBody>
      </p:sp>
      <p:sp>
        <p:nvSpPr>
          <p:cNvPr id="4" name="Slide Number Placeholder 3"/>
          <p:cNvSpPr>
            <a:spLocks noGrp="1"/>
          </p:cNvSpPr>
          <p:nvPr>
            <p:ph type="sldNum" sz="quarter" idx="5"/>
          </p:nvPr>
        </p:nvSpPr>
        <p:spPr/>
        <p:txBody>
          <a:bodyPr/>
          <a:lstStyle/>
          <a:p>
            <a:fld id="{FEFB42EE-F39A-43D6-BCC5-D3FCFDF4F372}" type="slidenum">
              <a:rPr lang="en-GB" smtClean="0"/>
              <a:t>6</a:t>
            </a:fld>
            <a:endParaRPr lang="en-GB"/>
          </a:p>
        </p:txBody>
      </p:sp>
    </p:spTree>
    <p:extLst>
      <p:ext uri="{BB962C8B-B14F-4D97-AF65-F5344CB8AC3E}">
        <p14:creationId xmlns:p14="http://schemas.microsoft.com/office/powerpoint/2010/main" val="311186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9363" y="1277938"/>
            <a:ext cx="4605337" cy="3455987"/>
          </a:xfrm>
        </p:spPr>
      </p:sp>
      <p:sp>
        <p:nvSpPr>
          <p:cNvPr id="3" name="Notes Placeholder 2"/>
          <p:cNvSpPr>
            <a:spLocks noGrp="1"/>
          </p:cNvSpPr>
          <p:nvPr>
            <p:ph type="body" idx="1"/>
          </p:nvPr>
        </p:nvSpPr>
        <p:spPr/>
        <p:txBody>
          <a:bodyPr/>
          <a:lstStyle/>
          <a:p>
            <a:r>
              <a:rPr lang="en-GB" dirty="0"/>
              <a:t>Silicon is diamond’s natural competitor as a solid state detector medium. Shown in this table are some material properties to consider when choosing a detector. First on this list is the Band Gap, this is the energy required to promote an electron from the valance band to the conduction band. As this is larger in diamond than Silicon, it means that diamond detectors have less leakage current or dark current, that is the current that is seen when the detector is not being irradiated. </a:t>
            </a:r>
          </a:p>
          <a:p>
            <a:r>
              <a:rPr lang="en-GB" dirty="0"/>
              <a:t>On the other hand, this does mean that you get roughly half the signal, shown explicitly by the second quantity, describing average number of electron hole pairs produced per micron of thickness in the material by a minimum ionising particle or MIP.</a:t>
            </a:r>
          </a:p>
          <a:p>
            <a:r>
              <a:rPr lang="en-GB" dirty="0"/>
              <a:t>Although a larger signal is generally more desirable, the larger bandgap also means that the detector will be more thermally stable, and is optically transparent, so can be used in a lit room where as silicon detectors are sensitive to light. </a:t>
            </a:r>
          </a:p>
          <a:p>
            <a:endParaRPr lang="en-GB" dirty="0"/>
          </a:p>
          <a:p>
            <a:r>
              <a:rPr lang="en-GB" dirty="0"/>
              <a:t>Diamond has strong interatomic bonds, so it requires more energy to displace a carbon atom from the its lattice. This makes it less susceptible to radiation damage, which is an ever growing area of importance in detector development, particularly in high energy physics. </a:t>
            </a:r>
          </a:p>
          <a:p>
            <a:r>
              <a:rPr lang="en-GB" dirty="0"/>
              <a:t>Diamond has the highest thermal conductivity of any material, therefore it can quickly dissipate heat that would otherwise cause damage to the system, allowing diamond detectors to work at room temperature without degrading. Silicon detectors, on the other hand, often require extensive cooling systems and be operated below zero degrees centigrade to ensure that their performance is maintained. </a:t>
            </a:r>
          </a:p>
          <a:p>
            <a:r>
              <a:rPr lang="en-GB" dirty="0"/>
              <a:t>The atomic number of carbon is 6, which is much closer to the effective mass of human tissue around 7.5, this is of significant importance for devices used in the medical setting.</a:t>
            </a:r>
          </a:p>
          <a:p>
            <a:r>
              <a:rPr lang="en-GB" dirty="0"/>
              <a:t>Another interesting property is the mobilities of the electrons and holes in diamond. These govern the drift velocity of the induced charges inside the detector, therefore the timing of the signal. As detectors require faster and faster timing resolution, it should be noted that diamond has mobilities which outweigh those of silicon by some margin.</a:t>
            </a:r>
          </a:p>
          <a:p>
            <a:endParaRPr lang="en-GB" dirty="0"/>
          </a:p>
          <a:p>
            <a:r>
              <a:rPr lang="en-GB" dirty="0"/>
              <a:t>The properties of Diamond detectors are most attractive in scenarios where the device is used regularly in an area that cannot be cooled and is likely to be exposed to light, such as around people. </a:t>
            </a:r>
          </a:p>
        </p:txBody>
      </p:sp>
      <p:sp>
        <p:nvSpPr>
          <p:cNvPr id="4" name="Slide Number Placeholder 3"/>
          <p:cNvSpPr>
            <a:spLocks noGrp="1"/>
          </p:cNvSpPr>
          <p:nvPr>
            <p:ph type="sldNum" sz="quarter" idx="5"/>
          </p:nvPr>
        </p:nvSpPr>
        <p:spPr/>
        <p:txBody>
          <a:bodyPr/>
          <a:lstStyle/>
          <a:p>
            <a:fld id="{FEFB42EE-F39A-43D6-BCC5-D3FCFDF4F372}" type="slidenum">
              <a:rPr lang="en-GB" smtClean="0"/>
              <a:t>7</a:t>
            </a:fld>
            <a:endParaRPr lang="en-GB"/>
          </a:p>
        </p:txBody>
      </p:sp>
    </p:spTree>
    <p:extLst>
      <p:ext uri="{BB962C8B-B14F-4D97-AF65-F5344CB8AC3E}">
        <p14:creationId xmlns:p14="http://schemas.microsoft.com/office/powerpoint/2010/main" val="1762623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9363" y="1277938"/>
            <a:ext cx="4605337" cy="3455987"/>
          </a:xfrm>
        </p:spPr>
      </p:sp>
      <p:sp>
        <p:nvSpPr>
          <p:cNvPr id="3" name="Notes Placeholder 2"/>
          <p:cNvSpPr>
            <a:spLocks noGrp="1"/>
          </p:cNvSpPr>
          <p:nvPr>
            <p:ph type="body" idx="1"/>
          </p:nvPr>
        </p:nvSpPr>
        <p:spPr/>
        <p:txBody>
          <a:bodyPr/>
          <a:lstStyle/>
          <a:p>
            <a:r>
              <a:rPr lang="en-GB" dirty="0"/>
              <a:t>Silicon is diamond’s natural competitor as a solid state detector medium. Shown in this table are some material properties to consider when choosing a detector. First on this list is the Band Gap, this is the energy required to promote an electron from the valance band to the conduction band. As this is larger in diamond than Silicon, it means that diamond detectors have less leakage current or dark current, that is the current that is seen when the detector is not being irradiated. </a:t>
            </a:r>
          </a:p>
          <a:p>
            <a:r>
              <a:rPr lang="en-GB" dirty="0"/>
              <a:t>On the other hand, this does mean that you get roughly half the signal, shown explicitly by the second quantity, describing average number of electron hole pairs produced per micron of thickness in the material by a minimum ionising particle or MIP.</a:t>
            </a:r>
          </a:p>
          <a:p>
            <a:r>
              <a:rPr lang="en-GB" dirty="0"/>
              <a:t>Although a larger signal is generally more desirable, the larger bandgap also means that the detector will be more thermally stable, and is optically transparent, so can be used in a lit room where as silicon detectors are sensitive to light. </a:t>
            </a:r>
          </a:p>
          <a:p>
            <a:endParaRPr lang="en-GB" dirty="0"/>
          </a:p>
          <a:p>
            <a:r>
              <a:rPr lang="en-GB" dirty="0"/>
              <a:t>Diamond has strong interatomic bonds, so it requires more energy to displace a carbon atom from the its lattice. This makes it less susceptible to radiation damage, which is an ever growing area of importance in detector development, particularly in high energy physics. </a:t>
            </a:r>
          </a:p>
          <a:p>
            <a:r>
              <a:rPr lang="en-GB" dirty="0"/>
              <a:t>Diamond has the highest thermal conductivity of any material, therefore it can quickly dissipate heat that would otherwise cause damage to the system, allowing diamond detectors to work at room temperature without degrading. Silicon detectors, on the other hand, often require extensive cooling systems and be operated below zero degrees centigrade to ensure that their performance is maintained. </a:t>
            </a:r>
          </a:p>
          <a:p>
            <a:r>
              <a:rPr lang="en-GB" dirty="0"/>
              <a:t>The atomic number of carbon is 6, which is much closer to the effective mass of human tissue around 7.5, this is of significant importance for devices used in the medical setting.</a:t>
            </a:r>
          </a:p>
          <a:p>
            <a:r>
              <a:rPr lang="en-GB" dirty="0"/>
              <a:t>Another interesting property is the mobilities of the electrons and holes in diamond. These govern the drift velocity of the induced charges inside the detector, therefore the timing of the signal. As detectors require faster and faster timing resolution, it should be noted that diamond has mobilities which outweigh those of silicon by some margin.</a:t>
            </a:r>
          </a:p>
          <a:p>
            <a:endParaRPr lang="en-GB" dirty="0"/>
          </a:p>
          <a:p>
            <a:r>
              <a:rPr lang="en-GB" dirty="0"/>
              <a:t>The properties of Diamond detectors are most attractive in scenarios where the device is used regularly in an area that cannot be cooled and is likely to be exposed to light, such as around people. </a:t>
            </a:r>
          </a:p>
        </p:txBody>
      </p:sp>
      <p:sp>
        <p:nvSpPr>
          <p:cNvPr id="4" name="Slide Number Placeholder 3"/>
          <p:cNvSpPr>
            <a:spLocks noGrp="1"/>
          </p:cNvSpPr>
          <p:nvPr>
            <p:ph type="sldNum" sz="quarter" idx="5"/>
          </p:nvPr>
        </p:nvSpPr>
        <p:spPr/>
        <p:txBody>
          <a:bodyPr/>
          <a:lstStyle/>
          <a:p>
            <a:fld id="{FEFB42EE-F39A-43D6-BCC5-D3FCFDF4F372}" type="slidenum">
              <a:rPr lang="en-GB" smtClean="0"/>
              <a:t>8</a:t>
            </a:fld>
            <a:endParaRPr lang="en-GB"/>
          </a:p>
        </p:txBody>
      </p:sp>
    </p:spTree>
    <p:extLst>
      <p:ext uri="{BB962C8B-B14F-4D97-AF65-F5344CB8AC3E}">
        <p14:creationId xmlns:p14="http://schemas.microsoft.com/office/powerpoint/2010/main" val="605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9363" y="1277938"/>
            <a:ext cx="4605337" cy="3455987"/>
          </a:xfrm>
        </p:spPr>
      </p:sp>
      <p:sp>
        <p:nvSpPr>
          <p:cNvPr id="3" name="Notes Placeholder 2"/>
          <p:cNvSpPr>
            <a:spLocks noGrp="1"/>
          </p:cNvSpPr>
          <p:nvPr>
            <p:ph type="body" idx="1"/>
          </p:nvPr>
        </p:nvSpPr>
        <p:spPr/>
        <p:txBody>
          <a:bodyPr/>
          <a:lstStyle/>
          <a:p>
            <a:r>
              <a:rPr lang="en-GB" dirty="0"/>
              <a:t>Silicon is diamond’s natural competitor as a solid state detector medium. Shown in this table are some material properties to consider when choosing a detector. First on this list is the Band Gap, this is the energy required to promote an electron from the valance band to the conduction band. As this is larger in diamond than Silicon, it means that diamond detectors have less leakage current or dark current, that is the current that is seen when the detector is not being irradiated. </a:t>
            </a:r>
          </a:p>
          <a:p>
            <a:r>
              <a:rPr lang="en-GB" dirty="0"/>
              <a:t>On the other hand, this does mean that you get roughly half the signal, shown explicitly by the second quantity, describing average number of electron hole pairs produced per micron of thickness in the material by a minimum ionising particle or MIP.</a:t>
            </a:r>
          </a:p>
          <a:p>
            <a:r>
              <a:rPr lang="en-GB" dirty="0"/>
              <a:t>Although a larger signal is generally more desirable, the larger bandgap also means that the detector will be more thermally stable, and is optically transparent, so can be used in a lit room where as silicon detectors are sensitive to light. </a:t>
            </a:r>
          </a:p>
          <a:p>
            <a:endParaRPr lang="en-GB" dirty="0"/>
          </a:p>
          <a:p>
            <a:r>
              <a:rPr lang="en-GB" dirty="0"/>
              <a:t>Diamond has strong interatomic bonds, so it requires more energy to displace a carbon atom from the its lattice. This makes it less susceptible to radiation damage, which is an ever growing area of importance in detector development, particularly in high energy physics. </a:t>
            </a:r>
          </a:p>
          <a:p>
            <a:r>
              <a:rPr lang="en-GB" dirty="0"/>
              <a:t>Diamond has the highest thermal conductivity of any material, therefore it can quickly dissipate heat that would otherwise cause damage to the system, allowing diamond detectors to work at room temperature without degrading. Silicon detectors, on the other hand, often require extensive cooling systems and be operated below zero degrees centigrade to ensure that their performance is maintained. </a:t>
            </a:r>
          </a:p>
          <a:p>
            <a:r>
              <a:rPr lang="en-GB" dirty="0"/>
              <a:t>The atomic number of carbon is 6, which is much closer to the effective mass of human tissue around 7.5, this is of significant importance for devices used in the medical setting.</a:t>
            </a:r>
          </a:p>
          <a:p>
            <a:r>
              <a:rPr lang="en-GB" dirty="0"/>
              <a:t>Another interesting property is the mobilities of the electrons and holes in diamond. These govern the drift velocity of the induced charges inside the detector, therefore the timing of the signal. As detectors require faster and faster timing resolution, it should be noted that diamond has mobilities which outweigh those of silicon by some margin.</a:t>
            </a:r>
          </a:p>
          <a:p>
            <a:endParaRPr lang="en-GB" dirty="0"/>
          </a:p>
          <a:p>
            <a:r>
              <a:rPr lang="en-GB" dirty="0"/>
              <a:t>The properties of Diamond detectors are most attractive in scenarios where the device is used regularly in an area that cannot be cooled and is likely to be exposed to light, such as around people. </a:t>
            </a:r>
          </a:p>
        </p:txBody>
      </p:sp>
      <p:sp>
        <p:nvSpPr>
          <p:cNvPr id="4" name="Slide Number Placeholder 3"/>
          <p:cNvSpPr>
            <a:spLocks noGrp="1"/>
          </p:cNvSpPr>
          <p:nvPr>
            <p:ph type="sldNum" sz="quarter" idx="5"/>
          </p:nvPr>
        </p:nvSpPr>
        <p:spPr/>
        <p:txBody>
          <a:bodyPr/>
          <a:lstStyle/>
          <a:p>
            <a:fld id="{FEFB42EE-F39A-43D6-BCC5-D3FCFDF4F372}" type="slidenum">
              <a:rPr lang="en-GB" smtClean="0"/>
              <a:t>9</a:t>
            </a:fld>
            <a:endParaRPr lang="en-GB"/>
          </a:p>
        </p:txBody>
      </p:sp>
    </p:spTree>
    <p:extLst>
      <p:ext uri="{BB962C8B-B14F-4D97-AF65-F5344CB8AC3E}">
        <p14:creationId xmlns:p14="http://schemas.microsoft.com/office/powerpoint/2010/main" val="1265950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9363" y="1277938"/>
            <a:ext cx="4605337" cy="3455987"/>
          </a:xfrm>
        </p:spPr>
      </p:sp>
      <p:sp>
        <p:nvSpPr>
          <p:cNvPr id="3" name="Notes Placeholder 2"/>
          <p:cNvSpPr>
            <a:spLocks noGrp="1"/>
          </p:cNvSpPr>
          <p:nvPr>
            <p:ph type="body" idx="1"/>
          </p:nvPr>
        </p:nvSpPr>
        <p:spPr/>
        <p:txBody>
          <a:bodyPr/>
          <a:lstStyle/>
          <a:p>
            <a:r>
              <a:rPr lang="en-GB" dirty="0"/>
              <a:t>Silicon is diamond’s natural competitor as a solid state detector medium. Shown in this table are some material properties to consider when choosing a detector. First on this list is the Band Gap, this is the energy required to promote an electron from the valance band to the conduction band. As this is larger in diamond than Silicon, it means that diamond detectors have less leakage current or dark current, that is the current that is seen when the detector is not being irradiated. </a:t>
            </a:r>
          </a:p>
          <a:p>
            <a:r>
              <a:rPr lang="en-GB" dirty="0"/>
              <a:t>On the other hand, this does mean that you get roughly half the signal, shown explicitly by the second quantity, describing average number of electron hole pairs produced per micron of thickness in the material by a minimum ionising particle or MIP.</a:t>
            </a:r>
          </a:p>
          <a:p>
            <a:r>
              <a:rPr lang="en-GB" dirty="0"/>
              <a:t>Although a larger signal is generally more desirable, the larger bandgap also means that the detector will be more thermally stable, and is optically transparent, so can be used in a lit room where as silicon detectors are sensitive to light. </a:t>
            </a:r>
          </a:p>
          <a:p>
            <a:endParaRPr lang="en-GB" dirty="0"/>
          </a:p>
          <a:p>
            <a:r>
              <a:rPr lang="en-GB" dirty="0"/>
              <a:t>Diamond has strong interatomic bonds, so it requires more energy to displace a carbon atom from the its lattice. This makes it less susceptible to radiation damage, which is an ever growing area of importance in detector development, particularly in high energy physics. </a:t>
            </a:r>
          </a:p>
          <a:p>
            <a:r>
              <a:rPr lang="en-GB" dirty="0"/>
              <a:t>Diamond has the highest thermal conductivity of any material, therefore it can quickly dissipate heat that would otherwise cause damage to the system, allowing diamond detectors to work at room temperature without degrading. Silicon detectors, on the other hand, often require extensive cooling systems and be operated below zero degrees centigrade to ensure that their performance is maintained. </a:t>
            </a:r>
          </a:p>
          <a:p>
            <a:r>
              <a:rPr lang="en-GB" dirty="0"/>
              <a:t>The atomic number of carbon is 6, which is much closer to the effective mass of human tissue around 7.5, this is of significant importance for devices used in the medical setting.</a:t>
            </a:r>
          </a:p>
          <a:p>
            <a:r>
              <a:rPr lang="en-GB" dirty="0"/>
              <a:t>Another interesting property is the mobilities of the electrons and holes in diamond. These govern the drift velocity of the induced charges inside the detector, therefore the timing of the signal. As detectors require faster and faster timing resolution, it should be noted that diamond has mobilities which outweigh those of silicon by some margin.</a:t>
            </a:r>
          </a:p>
          <a:p>
            <a:endParaRPr lang="en-GB" dirty="0"/>
          </a:p>
          <a:p>
            <a:r>
              <a:rPr lang="en-GB" dirty="0"/>
              <a:t>The properties of Diamond detectors are most attractive in scenarios where the device is used regularly in an area that cannot be cooled and is likely to be exposed to light, such as around people. </a:t>
            </a:r>
          </a:p>
        </p:txBody>
      </p:sp>
      <p:sp>
        <p:nvSpPr>
          <p:cNvPr id="4" name="Slide Number Placeholder 3"/>
          <p:cNvSpPr>
            <a:spLocks noGrp="1"/>
          </p:cNvSpPr>
          <p:nvPr>
            <p:ph type="sldNum" sz="quarter" idx="5"/>
          </p:nvPr>
        </p:nvSpPr>
        <p:spPr/>
        <p:txBody>
          <a:bodyPr/>
          <a:lstStyle/>
          <a:p>
            <a:fld id="{FEFB42EE-F39A-43D6-BCC5-D3FCFDF4F372}" type="slidenum">
              <a:rPr lang="en-GB" smtClean="0"/>
              <a:t>10</a:t>
            </a:fld>
            <a:endParaRPr lang="en-GB"/>
          </a:p>
        </p:txBody>
      </p:sp>
    </p:spTree>
    <p:extLst>
      <p:ext uri="{BB962C8B-B14F-4D97-AF65-F5344CB8AC3E}">
        <p14:creationId xmlns:p14="http://schemas.microsoft.com/office/powerpoint/2010/main" val="1526589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9363" y="1277938"/>
            <a:ext cx="4605337" cy="3455987"/>
          </a:xfrm>
        </p:spPr>
      </p:sp>
      <p:sp>
        <p:nvSpPr>
          <p:cNvPr id="3" name="Notes Placeholder 2"/>
          <p:cNvSpPr>
            <a:spLocks noGrp="1"/>
          </p:cNvSpPr>
          <p:nvPr>
            <p:ph type="body" idx="1"/>
          </p:nvPr>
        </p:nvSpPr>
        <p:spPr/>
        <p:txBody>
          <a:bodyPr/>
          <a:lstStyle/>
          <a:p>
            <a:r>
              <a:rPr lang="en-GB" dirty="0"/>
              <a:t>Silicon is diamond’s natural competitor as a solid state detector medium. Shown in this table are some material properties to consider when choosing a detector. First on this list is the Band Gap, this is the energy required to promote an electron from the valance band to the conduction band. As this is larger in diamond than Silicon, it means that diamond detectors have less leakage current or dark current, that is the current that is seen when the detector is not being irradiated. </a:t>
            </a:r>
          </a:p>
          <a:p>
            <a:r>
              <a:rPr lang="en-GB" dirty="0"/>
              <a:t>On the other hand, this does mean that you get roughly half the signal, shown explicitly by the second quantity, describing average number of electron hole pairs produced per micron of thickness in the material by a minimum ionising particle or MIP.</a:t>
            </a:r>
          </a:p>
          <a:p>
            <a:r>
              <a:rPr lang="en-GB" dirty="0"/>
              <a:t>Although a larger signal is generally more desirable, the larger bandgap also means that the detector will be more thermally stable, and is optically transparent, so can be used in a lit room where as silicon detectors are sensitive to light. </a:t>
            </a:r>
          </a:p>
          <a:p>
            <a:endParaRPr lang="en-GB" dirty="0"/>
          </a:p>
          <a:p>
            <a:r>
              <a:rPr lang="en-GB" dirty="0"/>
              <a:t>Diamond has strong interatomic bonds, so it requires more energy to displace a carbon atom from the its lattice. This makes it less susceptible to radiation damage, which is an ever growing area of importance in detector development, particularly in high energy physics. </a:t>
            </a:r>
          </a:p>
          <a:p>
            <a:r>
              <a:rPr lang="en-GB" dirty="0"/>
              <a:t>Diamond has the highest thermal conductivity of any material, therefore it can quickly dissipate heat that would otherwise cause damage to the system, allowing diamond detectors to work at room temperature without degrading. Silicon detectors, on the other hand, often require extensive cooling systems and be operated below zero degrees centigrade to ensure that their performance is maintained. </a:t>
            </a:r>
          </a:p>
          <a:p>
            <a:r>
              <a:rPr lang="en-GB" dirty="0"/>
              <a:t>The atomic number of carbon is 6, which is much closer to the effective mass of human tissue around 7.5, this is of significant importance for devices used in the medical setting.</a:t>
            </a:r>
          </a:p>
          <a:p>
            <a:r>
              <a:rPr lang="en-GB" dirty="0"/>
              <a:t>Another interesting property is the mobilities of the electrons and holes in diamond. These govern the drift velocity of the induced charges inside the detector, therefore the timing of the signal. As detectors require faster and faster timing resolution, it should be noted that diamond has mobilities which outweigh those of silicon by some margin.</a:t>
            </a:r>
          </a:p>
          <a:p>
            <a:endParaRPr lang="en-GB" dirty="0"/>
          </a:p>
          <a:p>
            <a:r>
              <a:rPr lang="en-GB" dirty="0"/>
              <a:t>The properties of Diamond detectors are most attractive in scenarios where the device is used regularly in an area that cannot be cooled and is likely to be exposed to light, such as around people. </a:t>
            </a:r>
          </a:p>
        </p:txBody>
      </p:sp>
      <p:sp>
        <p:nvSpPr>
          <p:cNvPr id="4" name="Slide Number Placeholder 3"/>
          <p:cNvSpPr>
            <a:spLocks noGrp="1"/>
          </p:cNvSpPr>
          <p:nvPr>
            <p:ph type="sldNum" sz="quarter" idx="5"/>
          </p:nvPr>
        </p:nvSpPr>
        <p:spPr/>
        <p:txBody>
          <a:bodyPr/>
          <a:lstStyle/>
          <a:p>
            <a:fld id="{FEFB42EE-F39A-43D6-BCC5-D3FCFDF4F372}" type="slidenum">
              <a:rPr lang="en-GB" smtClean="0"/>
              <a:t>11</a:t>
            </a:fld>
            <a:endParaRPr lang="en-GB"/>
          </a:p>
        </p:txBody>
      </p:sp>
    </p:spTree>
    <p:extLst>
      <p:ext uri="{BB962C8B-B14F-4D97-AF65-F5344CB8AC3E}">
        <p14:creationId xmlns:p14="http://schemas.microsoft.com/office/powerpoint/2010/main" val="2012573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Cvd</a:t>
            </a:r>
            <a:r>
              <a:rPr lang="en-GB" dirty="0"/>
              <a:t> plate</a:t>
            </a:r>
          </a:p>
          <a:p>
            <a:r>
              <a:rPr lang="en-GB" dirty="0"/>
              <a:t>Natural octahedral shape</a:t>
            </a:r>
          </a:p>
          <a:p>
            <a:r>
              <a:rPr lang="en-GB" dirty="0" err="1"/>
              <a:t>Hptht</a:t>
            </a:r>
            <a:r>
              <a:rPr lang="en-GB" dirty="0"/>
              <a:t> </a:t>
            </a:r>
            <a:r>
              <a:rPr lang="en-GB" dirty="0" err="1"/>
              <a:t>octohedral</a:t>
            </a:r>
            <a:endParaRPr lang="en-GB" dirty="0"/>
          </a:p>
        </p:txBody>
      </p:sp>
      <p:sp>
        <p:nvSpPr>
          <p:cNvPr id="4" name="Slide Number Placeholder 3"/>
          <p:cNvSpPr>
            <a:spLocks noGrp="1"/>
          </p:cNvSpPr>
          <p:nvPr>
            <p:ph type="sldNum" sz="quarter" idx="5"/>
          </p:nvPr>
        </p:nvSpPr>
        <p:spPr/>
        <p:txBody>
          <a:bodyPr/>
          <a:lstStyle/>
          <a:p>
            <a:fld id="{2828E805-8230-4C69-B2AB-2C7D9F608876}" type="slidenum">
              <a:rPr lang="en-GB" smtClean="0"/>
              <a:t>12</a:t>
            </a:fld>
            <a:endParaRPr lang="en-GB"/>
          </a:p>
        </p:txBody>
      </p:sp>
    </p:spTree>
    <p:extLst>
      <p:ext uri="{BB962C8B-B14F-4D97-AF65-F5344CB8AC3E}">
        <p14:creationId xmlns:p14="http://schemas.microsoft.com/office/powerpoint/2010/main" val="3164750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 inch wafer</a:t>
            </a:r>
            <a:r>
              <a:rPr lang="en-US" baseline="0" dirty="0"/>
              <a:t> (dots are 1cm apart)</a:t>
            </a:r>
          </a:p>
          <a:p>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18</a:t>
            </a:fld>
            <a:endParaRPr lang="en-US"/>
          </a:p>
        </p:txBody>
      </p:sp>
    </p:spTree>
    <p:extLst>
      <p:ext uri="{BB962C8B-B14F-4D97-AF65-F5344CB8AC3E}">
        <p14:creationId xmlns:p14="http://schemas.microsoft.com/office/powerpoint/2010/main" val="1905882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20</a:t>
            </a:fld>
            <a:endParaRPr lang="en-US"/>
          </a:p>
        </p:txBody>
      </p:sp>
    </p:spTree>
    <p:extLst>
      <p:ext uri="{BB962C8B-B14F-4D97-AF65-F5344CB8AC3E}">
        <p14:creationId xmlns:p14="http://schemas.microsoft.com/office/powerpoint/2010/main" val="1541014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F78385E-9853-A9E0-635D-D2D66AC826A7}"/>
              </a:ext>
            </a:extLst>
          </p:cNvPr>
          <p:cNvSpPr>
            <a:spLocks noGrp="1" noChangeArrowheads="1"/>
          </p:cNvSpPr>
          <p:nvPr>
            <p:ph type="sldNum" sz="quarter" idx="5"/>
          </p:nvPr>
        </p:nvSpPr>
        <p:spPr>
          <a:ln/>
        </p:spPr>
        <p:txBody>
          <a:bodyPr/>
          <a:lstStyle/>
          <a:p>
            <a:fld id="{DCE8E2C9-43B0-5045-BFC0-B19BBD867A3F}" type="slidenum">
              <a:rPr lang="en-US" altLang="en-CH"/>
              <a:pPr/>
              <a:t>25</a:t>
            </a:fld>
            <a:endParaRPr lang="en-US" altLang="en-CH"/>
          </a:p>
        </p:txBody>
      </p:sp>
      <p:sp>
        <p:nvSpPr>
          <p:cNvPr id="90114" name="Rectangle 2">
            <a:extLst>
              <a:ext uri="{FF2B5EF4-FFF2-40B4-BE49-F238E27FC236}">
                <a16:creationId xmlns:a16="http://schemas.microsoft.com/office/drawing/2014/main" id="{A0432914-B31A-2C93-0357-59A263DDF89A}"/>
              </a:ext>
            </a:extLst>
          </p:cNvPr>
          <p:cNvSpPr>
            <a:spLocks noGrp="1" noRot="1" noChangeAspect="1" noChangeArrowheads="1"/>
          </p:cNvSpPr>
          <p:nvPr>
            <p:ph type="sldImg"/>
          </p:nvPr>
        </p:nvSpPr>
        <p:spPr bwMode="auto">
          <a:xfrm>
            <a:off x="1150938" y="692150"/>
            <a:ext cx="4556125" cy="3416300"/>
          </a:xfrm>
          <a:prstGeom prst="rect">
            <a:avLst/>
          </a:prstGeom>
          <a:solidFill>
            <a:srgbClr val="FFFFFF"/>
          </a:solidFill>
          <a:ln>
            <a:solidFill>
              <a:srgbClr val="000000"/>
            </a:solidFill>
            <a:miter lim="800000"/>
            <a:headEnd/>
            <a:tailEnd/>
          </a:ln>
        </p:spPr>
      </p:sp>
      <p:sp>
        <p:nvSpPr>
          <p:cNvPr id="90115" name="Rectangle 3">
            <a:extLst>
              <a:ext uri="{FF2B5EF4-FFF2-40B4-BE49-F238E27FC236}">
                <a16:creationId xmlns:a16="http://schemas.microsoft.com/office/drawing/2014/main" id="{80D124F2-520A-8823-4A87-4B040AE6433C}"/>
              </a:ext>
            </a:extLst>
          </p:cNvPr>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CH" altLang="en-CH"/>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Paul </a:t>
            </a:r>
            <a:r>
              <a:rPr lang="en-US" dirty="0" err="1"/>
              <a:t>Miagawa</a:t>
            </a:r>
            <a:r>
              <a:rPr lang="en-US" dirty="0"/>
              <a:t>, 31st RD50 Workshop on Radiation hard </a:t>
            </a:r>
          </a:p>
          <a:p>
            <a:r>
              <a:rPr lang="en-US" dirty="0"/>
              <a:t>semiconductor devices for very high luminosity colliders</a:t>
            </a:r>
          </a:p>
          <a:p>
            <a:endParaRPr lang="en-US" dirty="0"/>
          </a:p>
          <a:p>
            <a:r>
              <a:rPr lang="en-US" dirty="0"/>
              <a:t>Say: Goal is 10e17</a:t>
            </a:r>
          </a:p>
          <a:p>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43</a:t>
            </a:fld>
            <a:endParaRPr lang="en-US"/>
          </a:p>
        </p:txBody>
      </p:sp>
    </p:spTree>
    <p:extLst>
      <p:ext uri="{BB962C8B-B14F-4D97-AF65-F5344CB8AC3E}">
        <p14:creationId xmlns:p14="http://schemas.microsoft.com/office/powerpoint/2010/main" val="1340609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44</a:t>
            </a:fld>
            <a:endParaRPr lang="en-US"/>
          </a:p>
        </p:txBody>
      </p:sp>
    </p:spTree>
    <p:extLst>
      <p:ext uri="{BB962C8B-B14F-4D97-AF65-F5344CB8AC3E}">
        <p14:creationId xmlns:p14="http://schemas.microsoft.com/office/powerpoint/2010/main" val="3345140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45</a:t>
            </a:fld>
            <a:endParaRPr lang="en-US"/>
          </a:p>
        </p:txBody>
      </p:sp>
    </p:spTree>
    <p:extLst>
      <p:ext uri="{BB962C8B-B14F-4D97-AF65-F5344CB8AC3E}">
        <p14:creationId xmlns:p14="http://schemas.microsoft.com/office/powerpoint/2010/main" val="41713908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46</a:t>
            </a:fld>
            <a:endParaRPr lang="en-US"/>
          </a:p>
        </p:txBody>
      </p:sp>
    </p:spTree>
    <p:extLst>
      <p:ext uri="{BB962C8B-B14F-4D97-AF65-F5344CB8AC3E}">
        <p14:creationId xmlns:p14="http://schemas.microsoft.com/office/powerpoint/2010/main" val="28722179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47</a:t>
            </a:fld>
            <a:endParaRPr lang="en-US"/>
          </a:p>
        </p:txBody>
      </p:sp>
    </p:spTree>
    <p:extLst>
      <p:ext uri="{BB962C8B-B14F-4D97-AF65-F5344CB8AC3E}">
        <p14:creationId xmlns:p14="http://schemas.microsoft.com/office/powerpoint/2010/main" val="2976391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We were (are?) working hard on the paper that describes these</a:t>
            </a:r>
          </a:p>
          <a:p>
            <a:r>
              <a:rPr lang="en-US" sz="1200" kern="1200" dirty="0">
                <a:solidFill>
                  <a:schemeClr val="tx1"/>
                </a:solidFill>
                <a:latin typeface="+mn-lt"/>
                <a:ea typeface="+mn-ea"/>
                <a:cs typeface="+mn-cs"/>
              </a:rPr>
              <a:t>    results. At those working meetings Harris has impressed upon us</a:t>
            </a:r>
          </a:p>
          <a:p>
            <a:r>
              <a:rPr lang="en-US" sz="1200" kern="1200" dirty="0">
                <a:solidFill>
                  <a:schemeClr val="tx1"/>
                </a:solidFill>
                <a:latin typeface="+mn-lt"/>
                <a:ea typeface="+mn-ea"/>
                <a:cs typeface="+mn-cs"/>
              </a:rPr>
              <a:t>    all the things that contribute to the systematic uncertainties on</a:t>
            </a:r>
          </a:p>
          <a:p>
            <a:r>
              <a:rPr lang="en-US" sz="1200" kern="1200" dirty="0">
                <a:solidFill>
                  <a:schemeClr val="tx1"/>
                </a:solidFill>
                <a:latin typeface="+mn-lt"/>
                <a:ea typeface="+mn-ea"/>
                <a:cs typeface="+mn-cs"/>
              </a:rPr>
              <a:t>    the relative 'k' factors. Not having completed an analysis of the</a:t>
            </a:r>
          </a:p>
          <a:p>
            <a:r>
              <a:rPr lang="en-US" sz="1200" kern="1200" dirty="0">
                <a:solidFill>
                  <a:schemeClr val="tx1"/>
                </a:solidFill>
                <a:latin typeface="+mn-lt"/>
                <a:ea typeface="+mn-ea"/>
                <a:cs typeface="+mn-cs"/>
              </a:rPr>
              <a:t>    systematics we are reluctant to quote only the statistical</a:t>
            </a:r>
          </a:p>
          <a:p>
            <a:r>
              <a:rPr lang="en-US" sz="1200" kern="1200" dirty="0">
                <a:solidFill>
                  <a:schemeClr val="tx1"/>
                </a:solidFill>
                <a:latin typeface="+mn-lt"/>
                <a:ea typeface="+mn-ea"/>
                <a:cs typeface="+mn-cs"/>
              </a:rPr>
              <a:t>    uncertainties from the fits. Marko has shown those at internal</a:t>
            </a:r>
          </a:p>
          <a:p>
            <a:r>
              <a:rPr lang="en-US" sz="1200" kern="1200" dirty="0">
                <a:solidFill>
                  <a:schemeClr val="tx1"/>
                </a:solidFill>
                <a:latin typeface="+mn-lt"/>
                <a:ea typeface="+mn-ea"/>
                <a:cs typeface="+mn-cs"/>
              </a:rPr>
              <a:t>    RD42 meetings, but we have not shown them outside. I think all</a:t>
            </a:r>
          </a:p>
          <a:p>
            <a:r>
              <a:rPr lang="en-US" sz="1200" kern="1200" dirty="0">
                <a:solidFill>
                  <a:schemeClr val="tx1"/>
                </a:solidFill>
                <a:latin typeface="+mn-lt"/>
                <a:ea typeface="+mn-ea"/>
                <a:cs typeface="+mn-cs"/>
              </a:rPr>
              <a:t>    you can do at this point is point out the monotonicity (or lack</a:t>
            </a:r>
          </a:p>
          <a:p>
            <a:r>
              <a:rPr lang="en-US" sz="1200" kern="1200" dirty="0">
                <a:solidFill>
                  <a:schemeClr val="tx1"/>
                </a:solidFill>
                <a:latin typeface="+mn-lt"/>
                <a:ea typeface="+mn-ea"/>
                <a:cs typeface="+mn-cs"/>
              </a:rPr>
              <a:t>    there-of) of the 4+1 points plotted in the figure to give "some</a:t>
            </a:r>
          </a:p>
          <a:p>
            <a:r>
              <a:rPr lang="en-US" sz="1200" kern="1200" dirty="0">
                <a:solidFill>
                  <a:schemeClr val="tx1"/>
                </a:solidFill>
                <a:latin typeface="+mn-lt"/>
                <a:ea typeface="+mn-ea"/>
                <a:cs typeface="+mn-cs"/>
              </a:rPr>
              <a:t>    sense of the size of the uncertainties".</a:t>
            </a:r>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48</a:t>
            </a:fld>
            <a:endParaRPr lang="en-US"/>
          </a:p>
        </p:txBody>
      </p:sp>
    </p:spTree>
    <p:extLst>
      <p:ext uri="{BB962C8B-B14F-4D97-AF65-F5344CB8AC3E}">
        <p14:creationId xmlns:p14="http://schemas.microsoft.com/office/powerpoint/2010/main" val="2638338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Nicola’s write up.</a:t>
            </a:r>
          </a:p>
          <a:p>
            <a:r>
              <a:rPr lang="en-US" dirty="0"/>
              <a:t>Plots has all the data.</a:t>
            </a:r>
          </a:p>
          <a:p>
            <a:endParaRPr lang="en-US" dirty="0"/>
          </a:p>
          <a:p>
            <a:endParaRPr lang="en-US" dirty="0"/>
          </a:p>
        </p:txBody>
      </p:sp>
      <p:sp>
        <p:nvSpPr>
          <p:cNvPr id="4" name="Slide Number Placeholder 3"/>
          <p:cNvSpPr>
            <a:spLocks noGrp="1"/>
          </p:cNvSpPr>
          <p:nvPr>
            <p:ph type="sldNum" sz="quarter" idx="10"/>
          </p:nvPr>
        </p:nvSpPr>
        <p:spPr/>
        <p:txBody>
          <a:bodyPr/>
          <a:lstStyle/>
          <a:p>
            <a:fld id="{73B56108-6AB4-4443-ACD7-CE66E90696E2}" type="slidenum">
              <a:rPr lang="en-US" smtClean="0"/>
              <a:t>49</a:t>
            </a:fld>
            <a:endParaRPr lang="en-US"/>
          </a:p>
        </p:txBody>
      </p:sp>
    </p:spTree>
    <p:extLst>
      <p:ext uri="{BB962C8B-B14F-4D97-AF65-F5344CB8AC3E}">
        <p14:creationId xmlns:p14="http://schemas.microsoft.com/office/powerpoint/2010/main" val="26383385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800 MeV proton update: https://</a:t>
            </a:r>
            <a:r>
              <a:rPr lang="en-US" dirty="0" err="1"/>
              <a:t>indico.cern.ch</a:t>
            </a:r>
            <a:r>
              <a:rPr lang="en-US" dirty="0"/>
              <a:t>/event/505107/contributions/1182410/attachments/1272791/1887710/RD42Meeting-May2016-800MeVResults.pdf</a:t>
            </a:r>
          </a:p>
        </p:txBody>
      </p:sp>
      <p:sp>
        <p:nvSpPr>
          <p:cNvPr id="4" name="Slide Number Placeholder 3"/>
          <p:cNvSpPr>
            <a:spLocks noGrp="1"/>
          </p:cNvSpPr>
          <p:nvPr>
            <p:ph type="sldNum" sz="quarter" idx="10"/>
          </p:nvPr>
        </p:nvSpPr>
        <p:spPr/>
        <p:txBody>
          <a:bodyPr/>
          <a:lstStyle/>
          <a:p>
            <a:fld id="{73B56108-6AB4-4443-ACD7-CE66E90696E2}" type="slidenum">
              <a:rPr lang="en-US" smtClean="0"/>
              <a:t>50</a:t>
            </a:fld>
            <a:endParaRPr lang="en-US"/>
          </a:p>
        </p:txBody>
      </p:sp>
    </p:spTree>
    <p:extLst>
      <p:ext uri="{BB962C8B-B14F-4D97-AF65-F5344CB8AC3E}">
        <p14:creationId xmlns:p14="http://schemas.microsoft.com/office/powerpoint/2010/main" val="2638338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High rate tests need update</a:t>
            </a:r>
          </a:p>
        </p:txBody>
      </p:sp>
      <p:sp>
        <p:nvSpPr>
          <p:cNvPr id="4" name="Slide Number Placeholder 3"/>
          <p:cNvSpPr>
            <a:spLocks noGrp="1"/>
          </p:cNvSpPr>
          <p:nvPr>
            <p:ph type="sldNum" sz="quarter" idx="10"/>
          </p:nvPr>
        </p:nvSpPr>
        <p:spPr/>
        <p:txBody>
          <a:bodyPr/>
          <a:lstStyle/>
          <a:p>
            <a:fld id="{73B56108-6AB4-4443-ACD7-CE66E90696E2}" type="slidenum">
              <a:rPr lang="en-US" smtClean="0"/>
              <a:t>53</a:t>
            </a:fld>
            <a:endParaRPr lang="en-US"/>
          </a:p>
        </p:txBody>
      </p:sp>
    </p:spTree>
    <p:extLst>
      <p:ext uri="{BB962C8B-B14F-4D97-AF65-F5344CB8AC3E}">
        <p14:creationId xmlns:p14="http://schemas.microsoft.com/office/powerpoint/2010/main" val="29521504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73B56108-6AB4-4443-ACD7-CE66E90696E2}" type="slidenum">
              <a:rPr lang="en-US" smtClean="0"/>
              <a:t>55</a:t>
            </a:fld>
            <a:endParaRPr lang="en-US"/>
          </a:p>
        </p:txBody>
      </p:sp>
    </p:spTree>
    <p:extLst>
      <p:ext uri="{BB962C8B-B14F-4D97-AF65-F5344CB8AC3E}">
        <p14:creationId xmlns:p14="http://schemas.microsoft.com/office/powerpoint/2010/main" val="34278502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US" dirty="0"/>
              <a:t>Time: 45min</a:t>
            </a:r>
          </a:p>
          <a:p>
            <a:pPr marL="0" indent="0">
              <a:buFontTx/>
              <a:buNone/>
            </a:pPr>
            <a:endParaRPr lang="en-US" dirty="0"/>
          </a:p>
          <a:p>
            <a:pPr marL="0" indent="0">
              <a:buFontTx/>
              <a:buNone/>
            </a:pPr>
            <a:r>
              <a:rPr lang="en-US" dirty="0"/>
              <a:t>Title:</a:t>
            </a:r>
            <a:r>
              <a:rPr lang="en-US" baseline="0" dirty="0"/>
              <a:t>  “Diamond Detectors - Status and Perspectives”</a:t>
            </a:r>
            <a:endParaRPr lang="en-US" dirty="0"/>
          </a:p>
          <a:p>
            <a:pPr marL="0" indent="0">
              <a:buFontTx/>
              <a:buNone/>
            </a:pPr>
            <a:endParaRPr lang="en-US" dirty="0"/>
          </a:p>
          <a:p>
            <a:pPr marL="0" indent="0">
              <a:buFontTx/>
              <a:buNone/>
            </a:pPr>
            <a:r>
              <a:rPr lang="en-US" dirty="0"/>
              <a:t>Abstract:</a:t>
            </a:r>
          </a:p>
          <a:p>
            <a:pPr marL="0" indent="0">
              <a:buFontTx/>
              <a:buNone/>
            </a:pPr>
            <a:r>
              <a:rPr lang="en-US" dirty="0"/>
              <a:t>Diamond is a promising material with remarkable mechanical and electronic properties to provide the basis for radiation resistant particle detectors for high energy particle physics (HEP). In the presentation the current state of diamond detectors in particle physics will be discussed, </a:t>
            </a:r>
            <a:r>
              <a:rPr lang="en-US" dirty="0" err="1"/>
              <a:t>focussing</a:t>
            </a:r>
            <a:r>
              <a:rPr lang="en-US" dirty="0"/>
              <a:t> on recent developments of 3D diamond detectors and test-beam results with prototype pixel devices.</a:t>
            </a:r>
          </a:p>
        </p:txBody>
      </p:sp>
      <p:sp>
        <p:nvSpPr>
          <p:cNvPr id="4" name="Slide Number Placeholder 3"/>
          <p:cNvSpPr>
            <a:spLocks noGrp="1"/>
          </p:cNvSpPr>
          <p:nvPr>
            <p:ph type="sldNum" sz="quarter" idx="10"/>
          </p:nvPr>
        </p:nvSpPr>
        <p:spPr/>
        <p:txBody>
          <a:bodyPr/>
          <a:lstStyle/>
          <a:p>
            <a:fld id="{73B56108-6AB4-4443-ACD7-CE66E90696E2}" type="slidenum">
              <a:rPr lang="en-US" smtClean="0"/>
              <a:t>56</a:t>
            </a:fld>
            <a:endParaRPr lang="en-US"/>
          </a:p>
        </p:txBody>
      </p:sp>
    </p:spTree>
    <p:extLst>
      <p:ext uri="{BB962C8B-B14F-4D97-AF65-F5344CB8AC3E}">
        <p14:creationId xmlns:p14="http://schemas.microsoft.com/office/powerpoint/2010/main" val="15136267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73B56108-6AB4-4443-ACD7-CE66E90696E2}" type="slidenum">
              <a:rPr lang="en-US" smtClean="0"/>
              <a:t>57</a:t>
            </a:fld>
            <a:endParaRPr lang="en-US"/>
          </a:p>
        </p:txBody>
      </p:sp>
    </p:spTree>
    <p:extLst>
      <p:ext uri="{BB962C8B-B14F-4D97-AF65-F5344CB8AC3E}">
        <p14:creationId xmlns:p14="http://schemas.microsoft.com/office/powerpoint/2010/main" val="13886209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3D</a:t>
            </a:r>
            <a:r>
              <a:rPr lang="en-US" baseline="0" dirty="0"/>
              <a:t> detector section changes</a:t>
            </a:r>
          </a:p>
          <a:p>
            <a:pPr marL="171450" indent="-171450">
              <a:buFontTx/>
              <a:buChar char="-"/>
            </a:pPr>
            <a:r>
              <a:rPr lang="en-US" baseline="0" dirty="0"/>
              <a:t>oxford method, SLM theory and practice</a:t>
            </a:r>
          </a:p>
          <a:p>
            <a:pPr marL="171450" indent="-171450">
              <a:buFontTx/>
              <a:buChar char="-"/>
            </a:pPr>
            <a:r>
              <a:rPr lang="en-US" baseline="0" dirty="0"/>
              <a:t>two-photon absorption theory and results</a:t>
            </a:r>
          </a:p>
          <a:p>
            <a:pPr marL="171450" indent="-171450">
              <a:buFontTx/>
              <a:buChar char="-"/>
            </a:pPr>
            <a:r>
              <a:rPr lang="en-US" baseline="0" dirty="0"/>
              <a:t>simulation results</a:t>
            </a:r>
          </a:p>
          <a:p>
            <a:pPr marL="171450" indent="-171450">
              <a:buFontTx/>
              <a:buChar char="-"/>
            </a:pPr>
            <a:r>
              <a:rPr lang="en-US" baseline="0" dirty="0" err="1"/>
              <a:t>tribic</a:t>
            </a:r>
            <a:r>
              <a:rPr lang="en-US" baseline="0" dirty="0"/>
              <a:t> and </a:t>
            </a:r>
            <a:r>
              <a:rPr lang="en-US" baseline="0" dirty="0" err="1"/>
              <a:t>ibic</a:t>
            </a:r>
            <a:r>
              <a:rPr lang="en-US" baseline="0" dirty="0"/>
              <a:t> comparing </a:t>
            </a:r>
            <a:r>
              <a:rPr lang="en-US" baseline="0" dirty="0" err="1"/>
              <a:t>hexa</a:t>
            </a:r>
            <a:r>
              <a:rPr lang="en-US" baseline="0" dirty="0"/>
              <a:t> and cubic cells</a:t>
            </a:r>
          </a:p>
          <a:p>
            <a:pPr marL="171450" indent="-171450">
              <a:buFontTx/>
              <a:buChar char="-"/>
            </a:pPr>
            <a:r>
              <a:rPr lang="en-US" baseline="0" dirty="0"/>
              <a:t>first test-beam results with </a:t>
            </a:r>
            <a:r>
              <a:rPr lang="en-US" baseline="0" dirty="0" err="1"/>
              <a:t>cern</a:t>
            </a:r>
            <a:r>
              <a:rPr lang="en-US" baseline="0" dirty="0"/>
              <a:t> </a:t>
            </a:r>
            <a:r>
              <a:rPr lang="en-US" baseline="0" dirty="0" err="1"/>
              <a:t>testbeam</a:t>
            </a:r>
            <a:r>
              <a:rPr lang="en-US" baseline="0" dirty="0"/>
              <a:t> (check with </a:t>
            </a:r>
            <a:r>
              <a:rPr lang="en-US" baseline="0" dirty="0" err="1"/>
              <a:t>harris</a:t>
            </a:r>
            <a:r>
              <a:rPr lang="en-US" baseline="0" dirty="0"/>
              <a:t>)</a:t>
            </a:r>
          </a:p>
          <a:p>
            <a:pPr marL="171450" indent="-171450">
              <a:buFontTx/>
              <a:buChar char="-"/>
            </a:pPr>
            <a:r>
              <a:rPr lang="en-US" baseline="0" dirty="0"/>
              <a:t> </a:t>
            </a:r>
          </a:p>
          <a:p>
            <a:endParaRPr lang="en-US" baseline="0" dirty="0"/>
          </a:p>
        </p:txBody>
      </p:sp>
      <p:sp>
        <p:nvSpPr>
          <p:cNvPr id="4" name="Slide Number Placeholder 3"/>
          <p:cNvSpPr>
            <a:spLocks noGrp="1"/>
          </p:cNvSpPr>
          <p:nvPr>
            <p:ph type="sldNum" sz="quarter" idx="10"/>
          </p:nvPr>
        </p:nvSpPr>
        <p:spPr/>
        <p:txBody>
          <a:bodyPr/>
          <a:lstStyle/>
          <a:p>
            <a:fld id="{73B56108-6AB4-4443-ACD7-CE66E90696E2}" type="slidenum">
              <a:rPr lang="en-US" smtClean="0"/>
              <a:t>59</a:t>
            </a:fld>
            <a:endParaRPr lang="en-US"/>
          </a:p>
        </p:txBody>
      </p:sp>
    </p:spTree>
    <p:extLst>
      <p:ext uri="{BB962C8B-B14F-4D97-AF65-F5344CB8AC3E}">
        <p14:creationId xmlns:p14="http://schemas.microsoft.com/office/powerpoint/2010/main" val="24856508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3775" y="768350"/>
            <a:ext cx="5116513" cy="3838575"/>
          </a:xfrm>
        </p:spPr>
      </p:sp>
      <p:sp>
        <p:nvSpPr>
          <p:cNvPr id="3" name="Notes Placeholder 2"/>
          <p:cNvSpPr>
            <a:spLocks noGrp="1"/>
          </p:cNvSpPr>
          <p:nvPr>
            <p:ph type="body" idx="1"/>
          </p:nvPr>
        </p:nvSpPr>
        <p:spPr/>
        <p:txBody>
          <a:bodyPr/>
          <a:lstStyle/>
          <a:p>
            <a:r>
              <a:rPr lang="en-GB" dirty="0">
                <a:cs typeface="Calibri"/>
              </a:rPr>
              <a:t>3D diamond detectors are fabricated at eh university of Manchester using this set-up</a:t>
            </a:r>
          </a:p>
          <a:p>
            <a:r>
              <a:rPr lang="en-GB" dirty="0">
                <a:cs typeface="Calibri"/>
              </a:rPr>
              <a:t>The key features are </a:t>
            </a:r>
          </a:p>
          <a:p>
            <a:pPr marL="185766" indent="-185766">
              <a:buFontTx/>
              <a:buChar char="-"/>
            </a:pPr>
            <a:r>
              <a:rPr lang="en-GB" dirty="0">
                <a:cs typeface="Calibri"/>
              </a:rPr>
              <a:t>SLM to correct for </a:t>
            </a:r>
            <a:r>
              <a:rPr lang="en-GB" dirty="0" err="1">
                <a:cs typeface="Calibri"/>
              </a:rPr>
              <a:t>abbherationd</a:t>
            </a:r>
            <a:endParaRPr lang="en-GB" dirty="0">
              <a:cs typeface="Calibri"/>
            </a:endParaRPr>
          </a:p>
          <a:p>
            <a:pPr marL="185766" indent="-185766">
              <a:buFontTx/>
              <a:buChar char="-"/>
            </a:pPr>
            <a:r>
              <a:rPr lang="en-GB" dirty="0">
                <a:cs typeface="Calibri"/>
              </a:rPr>
              <a:t>The 4F distance system which reduces the </a:t>
            </a:r>
            <a:r>
              <a:rPr lang="en-GB" dirty="0" err="1">
                <a:cs typeface="Calibri"/>
              </a:rPr>
              <a:t>abbherations</a:t>
            </a:r>
            <a:r>
              <a:rPr lang="en-GB" dirty="0">
                <a:cs typeface="Calibri"/>
              </a:rPr>
              <a:t> that might occur in the section of beam path between the SLM image and the objective lens</a:t>
            </a:r>
          </a:p>
          <a:p>
            <a:pPr marL="185766" indent="-185766">
              <a:buFontTx/>
              <a:buChar char="-"/>
            </a:pPr>
            <a:r>
              <a:rPr lang="en-GB" dirty="0">
                <a:cs typeface="Calibri"/>
              </a:rPr>
              <a:t>The stage can move with sub-micron precision in the 3 directional axes which is critical for fabricating the fine structures in the diamond</a:t>
            </a:r>
          </a:p>
        </p:txBody>
      </p:sp>
      <p:sp>
        <p:nvSpPr>
          <p:cNvPr id="4" name="Slide Number Placeholder 3"/>
          <p:cNvSpPr>
            <a:spLocks noGrp="1"/>
          </p:cNvSpPr>
          <p:nvPr>
            <p:ph type="sldNum" sz="quarter" idx="5"/>
          </p:nvPr>
        </p:nvSpPr>
        <p:spPr/>
        <p:txBody>
          <a:bodyPr/>
          <a:lstStyle/>
          <a:p>
            <a:fld id="{3EE8D4E6-F64F-4999-AC2A-A008E685C045}" type="slidenum">
              <a:rPr lang="en-GB" smtClean="0"/>
              <a:pPr/>
              <a:t>64</a:t>
            </a:fld>
            <a:endParaRPr lang="en-GB"/>
          </a:p>
        </p:txBody>
      </p:sp>
    </p:spTree>
    <p:extLst>
      <p:ext uri="{BB962C8B-B14F-4D97-AF65-F5344CB8AC3E}">
        <p14:creationId xmlns:p14="http://schemas.microsoft.com/office/powerpoint/2010/main" val="21121592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73B56108-6AB4-4443-ACD7-CE66E90696E2}" type="slidenum">
              <a:rPr lang="en-US" smtClean="0"/>
              <a:t>67</a:t>
            </a:fld>
            <a:endParaRPr lang="en-US"/>
          </a:p>
        </p:txBody>
      </p:sp>
    </p:spTree>
    <p:extLst>
      <p:ext uri="{BB962C8B-B14F-4D97-AF65-F5344CB8AC3E}">
        <p14:creationId xmlns:p14="http://schemas.microsoft.com/office/powerpoint/2010/main" val="6978517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say why thin columns are better over thicker columns</a:t>
            </a:r>
          </a:p>
          <a:p>
            <a:endParaRPr lang="en-GB" dirty="0"/>
          </a:p>
          <a:p>
            <a:r>
              <a:rPr lang="en-GB" dirty="0"/>
              <a:t>Show that the set up reaches down here, thin columns </a:t>
            </a:r>
            <a:r>
              <a:rPr lang="en-GB" dirty="0" err="1"/>
              <a:t>resisitivity</a:t>
            </a:r>
            <a:r>
              <a:rPr lang="en-GB" dirty="0"/>
              <a:t> limits</a:t>
            </a:r>
          </a:p>
        </p:txBody>
      </p:sp>
      <p:sp>
        <p:nvSpPr>
          <p:cNvPr id="4" name="Slide Number Placeholder 3"/>
          <p:cNvSpPr>
            <a:spLocks noGrp="1"/>
          </p:cNvSpPr>
          <p:nvPr>
            <p:ph type="sldNum" sz="quarter" idx="5"/>
          </p:nvPr>
        </p:nvSpPr>
        <p:spPr/>
        <p:txBody>
          <a:bodyPr/>
          <a:lstStyle/>
          <a:p>
            <a:fld id="{2828E805-8230-4C69-B2AB-2C7D9F608876}" type="slidenum">
              <a:rPr lang="en-GB" smtClean="0"/>
              <a:t>70</a:t>
            </a:fld>
            <a:endParaRPr lang="en-GB"/>
          </a:p>
        </p:txBody>
      </p:sp>
    </p:spTree>
    <p:extLst>
      <p:ext uri="{BB962C8B-B14F-4D97-AF65-F5344CB8AC3E}">
        <p14:creationId xmlns:p14="http://schemas.microsoft.com/office/powerpoint/2010/main" val="28757205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28E805-8230-4C69-B2AB-2C7D9F608876}" type="slidenum">
              <a:rPr lang="en-GB" smtClean="0"/>
              <a:t>71</a:t>
            </a:fld>
            <a:endParaRPr lang="en-GB"/>
          </a:p>
        </p:txBody>
      </p:sp>
    </p:spTree>
    <p:extLst>
      <p:ext uri="{BB962C8B-B14F-4D97-AF65-F5344CB8AC3E}">
        <p14:creationId xmlns:p14="http://schemas.microsoft.com/office/powerpoint/2010/main" val="18440623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Describe red/Blue</a:t>
            </a:r>
          </a:p>
          <a:p>
            <a:endParaRPr lang="en-US" dirty="0"/>
          </a:p>
          <a:p>
            <a:r>
              <a:rPr lang="en-US" dirty="0"/>
              <a:t>----- Meeting Notes (16/02/16 14:40) -----</a:t>
            </a:r>
          </a:p>
          <a:p>
            <a:r>
              <a:rPr lang="en-US" dirty="0"/>
              <a:t>change range of plot such that nothing is white</a:t>
            </a:r>
          </a:p>
        </p:txBody>
      </p:sp>
      <p:sp>
        <p:nvSpPr>
          <p:cNvPr id="4" name="Slide Number Placeholder 3"/>
          <p:cNvSpPr>
            <a:spLocks noGrp="1"/>
          </p:cNvSpPr>
          <p:nvPr>
            <p:ph type="sldNum" sz="quarter" idx="10"/>
          </p:nvPr>
        </p:nvSpPr>
        <p:spPr/>
        <p:txBody>
          <a:bodyPr/>
          <a:lstStyle/>
          <a:p>
            <a:fld id="{8769337D-FAA6-5640-B3A6-6F9BAEA6E9D7}" type="slidenum">
              <a:rPr lang="en-US" smtClean="0"/>
              <a:t>90</a:t>
            </a:fld>
            <a:endParaRPr lang="en-US"/>
          </a:p>
        </p:txBody>
      </p:sp>
    </p:spTree>
    <p:extLst>
      <p:ext uri="{BB962C8B-B14F-4D97-AF65-F5344CB8AC3E}">
        <p14:creationId xmlns:p14="http://schemas.microsoft.com/office/powerpoint/2010/main" val="7781541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scCVD 1117</a:t>
            </a:r>
            <a:r>
              <a:rPr lang="en-US" baseline="0" dirty="0"/>
              <a:t> @ 440 um</a:t>
            </a:r>
          </a:p>
          <a:p>
            <a:r>
              <a:rPr lang="en-US" baseline="0" dirty="0"/>
              <a:t>1117/440*500 =  1269 ADC</a:t>
            </a:r>
            <a:endParaRPr lang="en-US" dirty="0"/>
          </a:p>
        </p:txBody>
      </p:sp>
      <p:sp>
        <p:nvSpPr>
          <p:cNvPr id="4" name="Slide Number Placeholder 3"/>
          <p:cNvSpPr>
            <a:spLocks noGrp="1"/>
          </p:cNvSpPr>
          <p:nvPr>
            <p:ph type="sldNum" sz="quarter" idx="10"/>
          </p:nvPr>
        </p:nvSpPr>
        <p:spPr/>
        <p:txBody>
          <a:bodyPr/>
          <a:lstStyle/>
          <a:p>
            <a:fld id="{8769337D-FAA6-5640-B3A6-6F9BAEA6E9D7}" type="slidenum">
              <a:rPr lang="en-US" smtClean="0"/>
              <a:t>91</a:t>
            </a:fld>
            <a:endParaRPr lang="en-US" dirty="0"/>
          </a:p>
        </p:txBody>
      </p:sp>
    </p:spTree>
    <p:extLst>
      <p:ext uri="{BB962C8B-B14F-4D97-AF65-F5344CB8AC3E}">
        <p14:creationId xmlns:p14="http://schemas.microsoft.com/office/powerpoint/2010/main" val="30243566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73B56108-6AB4-4443-ACD7-CE66E90696E2}" type="slidenum">
              <a:rPr lang="en-US" smtClean="0"/>
              <a:t>99</a:t>
            </a:fld>
            <a:endParaRPr lang="en-US"/>
          </a:p>
        </p:txBody>
      </p:sp>
    </p:spTree>
    <p:extLst>
      <p:ext uri="{BB962C8B-B14F-4D97-AF65-F5344CB8AC3E}">
        <p14:creationId xmlns:p14="http://schemas.microsoft.com/office/powerpoint/2010/main" val="36409219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73B56108-6AB4-4443-ACD7-CE66E90696E2}" type="slidenum">
              <a:rPr lang="en-US" smtClean="0"/>
              <a:t>100</a:t>
            </a:fld>
            <a:endParaRPr lang="en-US"/>
          </a:p>
        </p:txBody>
      </p:sp>
    </p:spTree>
    <p:extLst>
      <p:ext uri="{BB962C8B-B14F-4D97-AF65-F5344CB8AC3E}">
        <p14:creationId xmlns:p14="http://schemas.microsoft.com/office/powerpoint/2010/main" val="10134805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Radial distance of the closest approach of the projected particle tracks to the interaction point as recorded by a single DBM telescope. The Gaussian fit yields a D0 with a mean of -8.4~mm and an RMS of 7.2~mm. No alignment has yet been included. The two side peaks of the tracks in the distribution for the tracks with unpaired bunches correspond to secondary particles created by collisions of protons with the pipe and the surrounding material. Data acquired during one run in July 2015.</a:t>
            </a:r>
          </a:p>
        </p:txBody>
      </p:sp>
      <p:sp>
        <p:nvSpPr>
          <p:cNvPr id="4" name="Slide Number Placeholder 3"/>
          <p:cNvSpPr>
            <a:spLocks noGrp="1"/>
          </p:cNvSpPr>
          <p:nvPr>
            <p:ph type="sldNum" sz="quarter" idx="10"/>
          </p:nvPr>
        </p:nvSpPr>
        <p:spPr/>
        <p:txBody>
          <a:bodyPr/>
          <a:lstStyle/>
          <a:p>
            <a:fld id="{73B56108-6AB4-4443-ACD7-CE66E90696E2}" type="slidenum">
              <a:rPr lang="en-US" smtClean="0"/>
              <a:t>106</a:t>
            </a:fld>
            <a:endParaRPr lang="en-US"/>
          </a:p>
        </p:txBody>
      </p:sp>
    </p:spTree>
    <p:extLst>
      <p:ext uri="{BB962C8B-B14F-4D97-AF65-F5344CB8AC3E}">
        <p14:creationId xmlns:p14="http://schemas.microsoft.com/office/powerpoint/2010/main" val="35251436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28E805-8230-4C69-B2AB-2C7D9F608876}" type="slidenum">
              <a:rPr lang="en-GB" smtClean="0"/>
              <a:t>109</a:t>
            </a:fld>
            <a:endParaRPr lang="en-GB"/>
          </a:p>
        </p:txBody>
      </p:sp>
    </p:spTree>
    <p:extLst>
      <p:ext uri="{BB962C8B-B14F-4D97-AF65-F5344CB8AC3E}">
        <p14:creationId xmlns:p14="http://schemas.microsoft.com/office/powerpoint/2010/main" val="34650113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9363" y="1277938"/>
            <a:ext cx="4605337" cy="3455987"/>
          </a:xfrm>
        </p:spPr>
      </p:sp>
      <p:sp>
        <p:nvSpPr>
          <p:cNvPr id="3" name="Notes Placeholder 2"/>
          <p:cNvSpPr>
            <a:spLocks noGrp="1"/>
          </p:cNvSpPr>
          <p:nvPr>
            <p:ph type="body" idx="1"/>
          </p:nvPr>
        </p:nvSpPr>
        <p:spPr/>
        <p:txBody>
          <a:bodyPr/>
          <a:lstStyle/>
          <a:p>
            <a:r>
              <a:rPr lang="en-GB" dirty="0"/>
              <a:t>The first test structure for this design was fabricated in early march of 2020. Days before the first UK lockdown. On the right of this image are horizontal graphitic wires fabricated at depths of 125, 250 and 375 microns below the surface of the diamond. As you can see the darker the line looks the closer towards the top surface the wire is. These are used to measure the resistivity of the wires. On the left side of the image are 3D diamond test </a:t>
            </a:r>
            <a:r>
              <a:rPr lang="en-GB" dirty="0" err="1"/>
              <a:t>structes</a:t>
            </a:r>
            <a:r>
              <a:rPr lang="en-GB" dirty="0"/>
              <a:t> with internal ganging. The structures have a configuration with alternating ganging of the field and sense columns, similar to what is shown in this TCAD model. The successful implementations of these test structures were metallised and read out in current mode at the proton microbeam facility as part of a Rd42 test beam that took place last month. </a:t>
            </a:r>
          </a:p>
          <a:p>
            <a:endParaRPr lang="en-GB" dirty="0"/>
          </a:p>
          <a:p>
            <a:r>
              <a:rPr lang="en-GB" dirty="0"/>
              <a:t>Preliminary results that cant yet be shown from this, work in progress.</a:t>
            </a:r>
          </a:p>
          <a:p>
            <a:endParaRPr lang="en-GB" dirty="0"/>
          </a:p>
          <a:p>
            <a:r>
              <a:rPr lang="en-GB" dirty="0"/>
              <a:t>Theses are the structures that are available to make now</a:t>
            </a:r>
          </a:p>
          <a:p>
            <a:endParaRPr lang="en-GB" dirty="0"/>
          </a:p>
          <a:p>
            <a:r>
              <a:rPr lang="en-GB" dirty="0"/>
              <a:t>This is an image of the first proof of concept device that was made just before the UK lockdowns. Sadly I can’t yet how you results from this, but there has been a second (improved iteration) that will be a large part of my thesis</a:t>
            </a:r>
          </a:p>
        </p:txBody>
      </p:sp>
      <p:sp>
        <p:nvSpPr>
          <p:cNvPr id="4" name="Slide Number Placeholder 3"/>
          <p:cNvSpPr>
            <a:spLocks noGrp="1"/>
          </p:cNvSpPr>
          <p:nvPr>
            <p:ph type="sldNum" sz="quarter" idx="5"/>
          </p:nvPr>
        </p:nvSpPr>
        <p:spPr/>
        <p:txBody>
          <a:bodyPr/>
          <a:lstStyle/>
          <a:p>
            <a:fld id="{9F6EEF1E-3BEE-477A-86CA-A77E907B03EB}" type="slidenum">
              <a:rPr lang="en-GB" smtClean="0"/>
              <a:t>110</a:t>
            </a:fld>
            <a:endParaRPr lang="en-GB"/>
          </a:p>
        </p:txBody>
      </p:sp>
    </p:spTree>
    <p:extLst>
      <p:ext uri="{BB962C8B-B14F-4D97-AF65-F5344CB8AC3E}">
        <p14:creationId xmlns:p14="http://schemas.microsoft.com/office/powerpoint/2010/main" val="1804728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86953" y="268289"/>
            <a:ext cx="5669280" cy="2781849"/>
          </a:xfrm>
          <a:prstGeom prst="rect">
            <a:avLst/>
          </a:prstGeom>
          <a:solidFill>
            <a:srgbClr val="5C1A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3200400" y="3723670"/>
            <a:ext cx="5458968" cy="1533943"/>
          </a:xfrm>
        </p:spPr>
        <p:txBody>
          <a:bodyPr vert="horz" lIns="91440" tIns="45720" rIns="91440" bIns="45720" rtlCol="0" anchor="b" anchorCtr="0">
            <a:normAutofit/>
          </a:bodyPr>
          <a:lstStyle>
            <a:lvl1pPr algn="l" defTabSz="914400" rtl="0" eaLnBrk="1" latinLnBrk="0" hangingPunct="1">
              <a:spcBef>
                <a:spcPct val="0"/>
              </a:spcBef>
              <a:buNone/>
              <a:defRPr sz="4600" kern="1200">
                <a:solidFill>
                  <a:schemeClr val="accent1"/>
                </a:solidFill>
                <a:latin typeface="+mj-lt"/>
                <a:ea typeface="+mj-ea"/>
                <a:cs typeface="+mj-cs"/>
              </a:defRPr>
            </a:lvl1pPr>
          </a:lstStyle>
          <a:p>
            <a:r>
              <a:rPr lang="en-US" dirty="0"/>
              <a:t>Click to edit Master title style</a:t>
            </a:r>
            <a:endParaRPr dirty="0"/>
          </a:p>
        </p:txBody>
      </p:sp>
      <p:sp>
        <p:nvSpPr>
          <p:cNvPr id="3" name="Subtitle 2"/>
          <p:cNvSpPr>
            <a:spLocks noGrp="1"/>
          </p:cNvSpPr>
          <p:nvPr>
            <p:ph type="subTitle" idx="1"/>
          </p:nvPr>
        </p:nvSpPr>
        <p:spPr>
          <a:xfrm>
            <a:off x="3200400" y="5257800"/>
            <a:ext cx="5458968" cy="621792"/>
          </a:xfrm>
        </p:spPr>
        <p:txBody>
          <a:bodyPr vert="horz" lIns="91440" tIns="45720" rIns="91440" bIns="45720" rtlCol="0">
            <a:normAutofit/>
          </a:bodyPr>
          <a:lstStyle>
            <a:lvl1pPr marL="0" indent="0" algn="l" defTabSz="914400" rtl="0" eaLnBrk="1" latinLnBrk="0" hangingPunct="1">
              <a:spcBef>
                <a:spcPts val="0"/>
              </a:spcBef>
              <a:buClr>
                <a:schemeClr val="accent1"/>
              </a:buClr>
              <a:buSzPct val="100000"/>
              <a:buFont typeface="Wingdings 2" pitchFamily="18" charset="2"/>
              <a:buNone/>
              <a:defRPr sz="1600" kern="1200">
                <a:solidFill>
                  <a:schemeClr val="tx2"/>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4" name="Date Placeholder 3"/>
          <p:cNvSpPr>
            <a:spLocks noGrp="1"/>
          </p:cNvSpPr>
          <p:nvPr>
            <p:ph type="dt" sz="half" idx="10"/>
          </p:nvPr>
        </p:nvSpPr>
        <p:spPr>
          <a:xfrm>
            <a:off x="3276600" y="390525"/>
            <a:ext cx="5504688" cy="365125"/>
          </a:xfrm>
        </p:spPr>
        <p:txBody>
          <a:bodyPr vert="horz" lIns="91440" tIns="45720" rIns="91440" bIns="45720" rtlCol="0" anchor="ctr"/>
          <a:lstStyle>
            <a:lvl1pPr marL="0" algn="r" defTabSz="914400" rtl="0" eaLnBrk="1" latinLnBrk="0" hangingPunct="1">
              <a:defRPr sz="2200" b="0" kern="1200" baseline="0">
                <a:solidFill>
                  <a:schemeClr val="bg1"/>
                </a:solidFill>
                <a:latin typeface="+mn-lt"/>
                <a:ea typeface="+mn-ea"/>
                <a:cs typeface="+mn-cs"/>
              </a:defRPr>
            </a:lvl1pPr>
          </a:lstStyle>
          <a:p>
            <a:r>
              <a:rPr lang="en-GB"/>
              <a:t>2026</a:t>
            </a:r>
            <a:endParaRPr lang="en-US"/>
          </a:p>
        </p:txBody>
      </p:sp>
      <p:sp>
        <p:nvSpPr>
          <p:cNvPr id="5" name="Footer Placeholder 4"/>
          <p:cNvSpPr>
            <a:spLocks noGrp="1"/>
          </p:cNvSpPr>
          <p:nvPr>
            <p:ph type="ftr" sz="quarter" idx="11"/>
          </p:nvPr>
        </p:nvSpPr>
        <p:spPr>
          <a:xfrm>
            <a:off x="3218688" y="6356350"/>
            <a:ext cx="4736592" cy="365125"/>
          </a:xfrm>
        </p:spPr>
        <p:txBody>
          <a:bodyPr vert="horz" lIns="91440" tIns="45720" rIns="91440" bIns="45720" rtlCol="0" anchor="ctr"/>
          <a:lstStyle>
            <a:lvl1pPr marL="0" algn="l" defTabSz="914400" rtl="0" eaLnBrk="1" latinLnBrk="0" hangingPunct="1">
              <a:defRPr sz="1100" b="1" kern="1200">
                <a:solidFill>
                  <a:schemeClr val="tx2">
                    <a:lumMod val="60000"/>
                    <a:lumOff val="40000"/>
                  </a:schemeClr>
                </a:solidFill>
                <a:latin typeface="+mn-lt"/>
                <a:ea typeface="+mn-ea"/>
                <a:cs typeface="+mn-cs"/>
              </a:defRPr>
            </a:lvl1pPr>
          </a:lstStyle>
          <a:p>
            <a:r>
              <a:rPr lang="en-US"/>
              <a:t>Advanced UK Instrumentation Training</a:t>
            </a:r>
          </a:p>
        </p:txBody>
      </p:sp>
      <p:sp>
        <p:nvSpPr>
          <p:cNvPr id="6" name="Slide Number Placeholder 5"/>
          <p:cNvSpPr>
            <a:spLocks noGrp="1"/>
          </p:cNvSpPr>
          <p:nvPr>
            <p:ph type="sldNum" sz="quarter" idx="12"/>
          </p:nvPr>
        </p:nvSpPr>
        <p:spPr>
          <a:xfrm>
            <a:off x="8256494" y="6356350"/>
            <a:ext cx="685800" cy="365125"/>
          </a:xfrm>
        </p:spPr>
        <p:txBody>
          <a:bodyPr vert="horz" lIns="91440" tIns="45720" rIns="91440" bIns="45720" rtlCol="0" anchor="ctr"/>
          <a:lstStyle>
            <a:lvl1pPr marL="0" algn="r" defTabSz="914400" rtl="0" eaLnBrk="1" latinLnBrk="0" hangingPunct="1">
              <a:defRPr sz="1100" b="1" kern="1200">
                <a:solidFill>
                  <a:schemeClr val="tx2">
                    <a:lumMod val="60000"/>
                    <a:lumOff val="40000"/>
                  </a:schemeClr>
                </a:solidFill>
                <a:latin typeface="+mn-lt"/>
                <a:ea typeface="+mn-ea"/>
                <a:cs typeface="+mn-cs"/>
              </a:defRPr>
            </a:lvl1pPr>
          </a:lstStyle>
          <a:p>
            <a:fld id="{85A3C726-C6EC-EC46-BA0C-D12602B4FB0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8110893" y="220178"/>
            <a:ext cx="795237" cy="646112"/>
          </a:xfrm>
          <a:prstGeom prst="rect">
            <a:avLst/>
          </a:prstGeom>
          <a:solidFill>
            <a:srgbClr val="5C1A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668861" y="798936"/>
            <a:ext cx="7297712" cy="1143000"/>
          </a:xfrm>
        </p:spPr>
        <p:txBody>
          <a:bodyPr/>
          <a:lstStyle/>
          <a:p>
            <a:r>
              <a:rPr lang="en-US"/>
              <a:t>Click to edit Master title style</a:t>
            </a:r>
            <a:endParaRPr/>
          </a:p>
        </p:txBody>
      </p:sp>
      <p:sp>
        <p:nvSpPr>
          <p:cNvPr id="3" name="Content Placeholder 2"/>
          <p:cNvSpPr>
            <a:spLocks noGrp="1"/>
          </p:cNvSpPr>
          <p:nvPr>
            <p:ph idx="1"/>
          </p:nvPr>
        </p:nvSpPr>
        <p:spPr>
          <a:xfrm>
            <a:off x="668861" y="2094336"/>
            <a:ext cx="7297712" cy="3916363"/>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a:xfrm>
            <a:off x="7212106" y="6356350"/>
            <a:ext cx="1752600" cy="365125"/>
          </a:xfrm>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a:t>
            </a:fld>
            <a:endParaRPr lang="en-US"/>
          </a:p>
        </p:txBody>
      </p:sp>
      <p:pic>
        <p:nvPicPr>
          <p:cNvPr id="8" name="Picture 7" descr="manchester_logo.gif"/>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803675" cy="1549124"/>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7" name="Rectangle 6"/>
          <p:cNvSpPr/>
          <p:nvPr/>
        </p:nvSpPr>
        <p:spPr>
          <a:xfrm>
            <a:off x="3186953" y="268288"/>
            <a:ext cx="5669280" cy="25603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3200399" y="4171950"/>
            <a:ext cx="5457919" cy="1085850"/>
          </a:xfrm>
        </p:spPr>
        <p:txBody>
          <a:bodyPr>
            <a:normAutofit/>
          </a:bodyPr>
          <a:lstStyle>
            <a:lvl1pPr>
              <a:defRPr sz="4600"/>
            </a:lvl1pPr>
          </a:lstStyle>
          <a:p>
            <a:r>
              <a:rPr lang="en-US"/>
              <a:t>Click to edit Master title style</a:t>
            </a:r>
            <a:endParaRPr/>
          </a:p>
        </p:txBody>
      </p:sp>
      <p:sp>
        <p:nvSpPr>
          <p:cNvPr id="3" name="Subtitle 2"/>
          <p:cNvSpPr>
            <a:spLocks noGrp="1"/>
          </p:cNvSpPr>
          <p:nvPr>
            <p:ph type="subTitle" idx="1"/>
          </p:nvPr>
        </p:nvSpPr>
        <p:spPr>
          <a:xfrm>
            <a:off x="3200401" y="5257799"/>
            <a:ext cx="5457918" cy="618565"/>
          </a:xfrm>
        </p:spPr>
        <p:txBody>
          <a:bodyPr>
            <a:normAutofit/>
          </a:bodyPr>
          <a:lstStyle>
            <a:lvl1pPr marL="0" indent="0" algn="l">
              <a:spcBef>
                <a:spcPct val="0"/>
              </a:spcBef>
              <a:buNone/>
              <a:defRPr sz="1600">
                <a:solidFill>
                  <a:schemeClr val="tx2"/>
                </a:solidFill>
              </a:defRPr>
            </a:lvl1pPr>
            <a:lvl2pPr marL="457200" indent="0" algn="ctr">
              <a:spcBef>
                <a:spcPct val="0"/>
              </a:spcBef>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4" name="Date Placeholder 3"/>
          <p:cNvSpPr>
            <a:spLocks noGrp="1"/>
          </p:cNvSpPr>
          <p:nvPr>
            <p:ph type="dt" sz="half" idx="10"/>
          </p:nvPr>
        </p:nvSpPr>
        <p:spPr>
          <a:xfrm>
            <a:off x="3276600" y="389965"/>
            <a:ext cx="5499847" cy="365125"/>
          </a:xfrm>
        </p:spPr>
        <p:txBody>
          <a:bodyPr/>
          <a:lstStyle>
            <a:lvl1pPr>
              <a:defRPr sz="2200" b="0" baseline="0">
                <a:solidFill>
                  <a:schemeClr val="bg1"/>
                </a:solidFill>
              </a:defRPr>
            </a:lvl1pPr>
          </a:lstStyle>
          <a:p>
            <a:r>
              <a:rPr lang="en-GB"/>
              <a:t>2026</a:t>
            </a:r>
            <a:endParaRPr lang="en-US"/>
          </a:p>
        </p:txBody>
      </p:sp>
      <p:sp>
        <p:nvSpPr>
          <p:cNvPr id="5" name="Footer Placeholder 4"/>
          <p:cNvSpPr>
            <a:spLocks noGrp="1"/>
          </p:cNvSpPr>
          <p:nvPr>
            <p:ph type="ftr" sz="quarter" idx="11"/>
          </p:nvPr>
        </p:nvSpPr>
        <p:spPr>
          <a:xfrm>
            <a:off x="3213847" y="6356350"/>
            <a:ext cx="4734112" cy="365125"/>
          </a:xfrm>
        </p:spPr>
        <p:txBody>
          <a:bodyPr/>
          <a:lstStyle/>
          <a:p>
            <a:r>
              <a:rPr lang="en-US"/>
              <a:t>Advanced UK Instrumentation Training</a:t>
            </a:r>
          </a:p>
        </p:txBody>
      </p:sp>
      <p:sp>
        <p:nvSpPr>
          <p:cNvPr id="6" name="Slide Number Placeholder 5"/>
          <p:cNvSpPr>
            <a:spLocks noGrp="1"/>
          </p:cNvSpPr>
          <p:nvPr>
            <p:ph type="sldNum" sz="quarter" idx="12"/>
          </p:nvPr>
        </p:nvSpPr>
        <p:spPr>
          <a:xfrm>
            <a:off x="8265459" y="6356350"/>
            <a:ext cx="685800" cy="365125"/>
          </a:xfrm>
        </p:spPr>
        <p:txBody>
          <a:bodyPr vert="horz" lIns="91440" tIns="45720" rIns="91440" bIns="45720" rtlCol="0" anchor="ctr"/>
          <a:lstStyle>
            <a:lvl1pPr marL="0" algn="r" defTabSz="914400" rtl="0" eaLnBrk="1" latinLnBrk="0" hangingPunct="1">
              <a:defRPr sz="1100" b="1" kern="1200">
                <a:solidFill>
                  <a:schemeClr val="tx2">
                    <a:lumMod val="60000"/>
                    <a:lumOff val="40000"/>
                  </a:schemeClr>
                </a:solidFill>
                <a:latin typeface="+mn-lt"/>
                <a:ea typeface="+mn-ea"/>
                <a:cs typeface="+mn-cs"/>
              </a:defRPr>
            </a:lvl1pPr>
          </a:lstStyle>
          <a:p>
            <a:fld id="{85A3C726-C6EC-EC46-BA0C-D12602B4FB0D}" type="slidenum">
              <a:rPr lang="en-US" smtClean="0"/>
              <a:t>‹#›</a:t>
            </a:fld>
            <a:endParaRPr lang="en-US"/>
          </a:p>
        </p:txBody>
      </p:sp>
      <p:sp>
        <p:nvSpPr>
          <p:cNvPr id="9" name="Picture Placeholder 8"/>
          <p:cNvSpPr>
            <a:spLocks noGrp="1"/>
          </p:cNvSpPr>
          <p:nvPr>
            <p:ph type="pic" sz="quarter" idx="13"/>
          </p:nvPr>
        </p:nvSpPr>
        <p:spPr>
          <a:xfrm>
            <a:off x="3200400" y="2877671"/>
            <a:ext cx="5646867" cy="1280160"/>
          </a:xfrm>
        </p:spPr>
        <p:txBody>
          <a:bodyPr/>
          <a:lstStyle>
            <a:lvl1pPr>
              <a:buNone/>
              <a:defRPr/>
            </a:lvl1pPr>
          </a:lstStyle>
          <a:p>
            <a:r>
              <a:rPr lang="en-US"/>
              <a:t>Drag picture to placeholder or click icon to add</a:t>
            </a:r>
            <a:endParaRPr/>
          </a:p>
        </p:txBody>
      </p:sp>
      <p:sp>
        <p:nvSpPr>
          <p:cNvPr id="10" name="Rectangle 9"/>
          <p:cNvSpPr/>
          <p:nvPr/>
        </p:nvSpPr>
        <p:spPr>
          <a:xfrm>
            <a:off x="268940" y="268288"/>
            <a:ext cx="182880" cy="38868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Content, and Picture">
    <p:spTree>
      <p:nvGrpSpPr>
        <p:cNvPr id="1" name=""/>
        <p:cNvGrpSpPr/>
        <p:nvPr/>
      </p:nvGrpSpPr>
      <p:grpSpPr>
        <a:xfrm>
          <a:off x="0" y="0"/>
          <a:ext cx="0" cy="0"/>
          <a:chOff x="0" y="0"/>
          <a:chExt cx="0" cy="0"/>
        </a:xfrm>
      </p:grpSpPr>
      <p:sp>
        <p:nvSpPr>
          <p:cNvPr id="7" name="Rectangle 6"/>
          <p:cNvSpPr/>
          <p:nvPr/>
        </p:nvSpPr>
        <p:spPr>
          <a:xfrm>
            <a:off x="269875" y="268288"/>
            <a:ext cx="1645920"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178423" y="914400"/>
            <a:ext cx="6508377" cy="1143000"/>
          </a:xfrm>
        </p:spPr>
        <p:txBody>
          <a:bodyPr/>
          <a:lstStyle/>
          <a:p>
            <a:r>
              <a:rPr lang="en-US"/>
              <a:t>Click to edit Master title style</a:t>
            </a:r>
            <a:endParaRPr/>
          </a:p>
        </p:txBody>
      </p:sp>
      <p:sp>
        <p:nvSpPr>
          <p:cNvPr id="3" name="Content Placeholder 2"/>
          <p:cNvSpPr>
            <a:spLocks noGrp="1"/>
          </p:cNvSpPr>
          <p:nvPr>
            <p:ph idx="1"/>
          </p:nvPr>
        </p:nvSpPr>
        <p:spPr>
          <a:xfrm>
            <a:off x="2178423" y="2209800"/>
            <a:ext cx="6508377" cy="3916363"/>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a:xfrm>
            <a:off x="7212106" y="6356350"/>
            <a:ext cx="1752600" cy="365125"/>
          </a:xfrm>
        </p:spPr>
        <p:txBody>
          <a:bodyPr/>
          <a:lstStyle/>
          <a:p>
            <a:r>
              <a:rPr lang="en-GB"/>
              <a:t>2026</a:t>
            </a:r>
            <a:endParaRPr lang="en-US"/>
          </a:p>
        </p:txBody>
      </p:sp>
      <p:sp>
        <p:nvSpPr>
          <p:cNvPr id="5" name="Footer Placeholder 4"/>
          <p:cNvSpPr>
            <a:spLocks noGrp="1"/>
          </p:cNvSpPr>
          <p:nvPr>
            <p:ph type="ftr" sz="quarter" idx="11"/>
          </p:nvPr>
        </p:nvSpPr>
        <p:spPr>
          <a:xfrm>
            <a:off x="2178423" y="6356350"/>
            <a:ext cx="4926852" cy="365125"/>
          </a:xfrm>
        </p:spPr>
        <p:txBody>
          <a:bodyPr/>
          <a:lstStyle/>
          <a:p>
            <a:r>
              <a:rPr lang="en-US"/>
              <a:t>Advanced UK Instrumentation Training</a:t>
            </a:r>
          </a:p>
        </p:txBody>
      </p:sp>
      <p:sp>
        <p:nvSpPr>
          <p:cNvPr id="6" name="Slide Number Placeholder 5"/>
          <p:cNvSpPr>
            <a:spLocks noGrp="1"/>
          </p:cNvSpPr>
          <p:nvPr>
            <p:ph type="sldNum" sz="quarter" idx="12"/>
          </p:nvPr>
        </p:nvSpPr>
        <p:spPr>
          <a:xfrm>
            <a:off x="331694" y="361016"/>
            <a:ext cx="506506" cy="365125"/>
          </a:xfrm>
        </p:spPr>
        <p:txBody>
          <a:bodyPr/>
          <a:lstStyle/>
          <a:p>
            <a:fld id="{85A3C726-C6EC-EC46-BA0C-D12602B4FB0D}" type="slidenum">
              <a:rPr lang="en-US" smtClean="0"/>
              <a:t>‹#›</a:t>
            </a:fld>
            <a:endParaRPr lang="en-US"/>
          </a:p>
        </p:txBody>
      </p:sp>
      <p:sp>
        <p:nvSpPr>
          <p:cNvPr id="9" name="Picture Placeholder 8"/>
          <p:cNvSpPr>
            <a:spLocks noGrp="1"/>
          </p:cNvSpPr>
          <p:nvPr>
            <p:ph type="pic" sz="quarter" idx="13"/>
          </p:nvPr>
        </p:nvSpPr>
        <p:spPr>
          <a:xfrm>
            <a:off x="269875" y="1976718"/>
            <a:ext cx="1645920" cy="4625788"/>
          </a:xfrm>
        </p:spPr>
        <p:txBody>
          <a:bodyPr/>
          <a:lstStyle>
            <a:lvl1pPr>
              <a:buNone/>
              <a:defRPr/>
            </a:lvl1pPr>
          </a:lstStyle>
          <a:p>
            <a:r>
              <a:rPr lang="en-US"/>
              <a:t>Drag picture to placeholder or click icon to add</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7758952" y="268288"/>
            <a:ext cx="1099073" cy="6350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09801" y="3429000"/>
            <a:ext cx="4966446" cy="1398494"/>
          </a:xfrm>
        </p:spPr>
        <p:txBody>
          <a:bodyPr anchor="b" anchorCtr="0"/>
          <a:lstStyle>
            <a:lvl1pPr algn="r">
              <a:defRPr sz="4600" b="0" cap="none" baseline="0"/>
            </a:lvl1pPr>
          </a:lstStyle>
          <a:p>
            <a:r>
              <a:rPr lang="en-US"/>
              <a:t>Click to edit Master title style</a:t>
            </a:r>
            <a:endParaRPr/>
          </a:p>
        </p:txBody>
      </p:sp>
      <p:sp>
        <p:nvSpPr>
          <p:cNvPr id="3" name="Text Placeholder 2"/>
          <p:cNvSpPr>
            <a:spLocks noGrp="1"/>
          </p:cNvSpPr>
          <p:nvPr>
            <p:ph type="body" idx="1"/>
          </p:nvPr>
        </p:nvSpPr>
        <p:spPr>
          <a:xfrm>
            <a:off x="2209801" y="4824414"/>
            <a:ext cx="4966446" cy="1320800"/>
          </a:xfrm>
        </p:spPr>
        <p:txBody>
          <a:bodyPr anchor="t" anchorCtr="0">
            <a:normAutofit/>
          </a:bodyPr>
          <a:lstStyle>
            <a:lvl1pPr marL="0" indent="0" algn="r">
              <a:spcBef>
                <a:spcPts val="0"/>
              </a:spcBef>
              <a:buNone/>
              <a:defRPr sz="16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600" y="6356350"/>
            <a:ext cx="1622612" cy="365125"/>
          </a:xfrm>
        </p:spPr>
        <p:txBody>
          <a:bodyPr/>
          <a:lstStyle/>
          <a:p>
            <a:r>
              <a:rPr lang="en-GB"/>
              <a:t>2026</a:t>
            </a:r>
            <a:endParaRPr lang="en-US"/>
          </a:p>
        </p:txBody>
      </p:sp>
      <p:sp>
        <p:nvSpPr>
          <p:cNvPr id="5" name="Footer Placeholder 4"/>
          <p:cNvSpPr>
            <a:spLocks noGrp="1"/>
          </p:cNvSpPr>
          <p:nvPr>
            <p:ph type="ftr" sz="quarter" idx="11"/>
          </p:nvPr>
        </p:nvSpPr>
        <p:spPr>
          <a:xfrm>
            <a:off x="174812" y="6356350"/>
            <a:ext cx="5311588" cy="365125"/>
          </a:xfrm>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spTree>
      <p:nvGrpSpPr>
        <p:cNvPr id="1" name=""/>
        <p:cNvGrpSpPr/>
        <p:nvPr/>
      </p:nvGrpSpPr>
      <p:grpSpPr>
        <a:xfrm>
          <a:off x="0" y="0"/>
          <a:ext cx="0" cy="0"/>
          <a:chOff x="0" y="0"/>
          <a:chExt cx="0" cy="0"/>
        </a:xfrm>
      </p:grpSpPr>
      <p:sp>
        <p:nvSpPr>
          <p:cNvPr id="7" name="Rectangle 6"/>
          <p:cNvSpPr/>
          <p:nvPr/>
        </p:nvSpPr>
        <p:spPr>
          <a:xfrm>
            <a:off x="269875" y="4773706"/>
            <a:ext cx="2971800" cy="18445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720354" y="3429001"/>
            <a:ext cx="4966446" cy="1398494"/>
          </a:xfrm>
        </p:spPr>
        <p:txBody>
          <a:bodyPr anchor="b" anchorCtr="0"/>
          <a:lstStyle>
            <a:lvl1pPr algn="r">
              <a:defRPr sz="4600" b="0" cap="none" baseline="0"/>
            </a:lvl1pPr>
          </a:lstStyle>
          <a:p>
            <a:r>
              <a:rPr lang="en-US"/>
              <a:t>Click to edit Master title style</a:t>
            </a:r>
            <a:endParaRPr/>
          </a:p>
        </p:txBody>
      </p:sp>
      <p:sp>
        <p:nvSpPr>
          <p:cNvPr id="3" name="Text Placeholder 2"/>
          <p:cNvSpPr>
            <a:spLocks noGrp="1"/>
          </p:cNvSpPr>
          <p:nvPr>
            <p:ph type="body" idx="1"/>
          </p:nvPr>
        </p:nvSpPr>
        <p:spPr>
          <a:xfrm>
            <a:off x="3720354" y="4824414"/>
            <a:ext cx="4966446" cy="1320800"/>
          </a:xfrm>
        </p:spPr>
        <p:txBody>
          <a:bodyPr anchor="t" anchorCtr="0">
            <a:normAutofit/>
          </a:bodyPr>
          <a:lstStyle>
            <a:lvl1pPr marL="0" indent="0" algn="r">
              <a:spcBef>
                <a:spcPts val="0"/>
              </a:spcBef>
              <a:buNone/>
              <a:defRPr sz="16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Slide Number Placeholder 5"/>
          <p:cNvSpPr>
            <a:spLocks noGrp="1"/>
          </p:cNvSpPr>
          <p:nvPr>
            <p:ph type="sldNum" sz="quarter" idx="12"/>
          </p:nvPr>
        </p:nvSpPr>
        <p:spPr>
          <a:xfrm>
            <a:off x="351212" y="6104965"/>
            <a:ext cx="506506" cy="365125"/>
          </a:xfrm>
        </p:spPr>
        <p:txBody>
          <a:bodyPr/>
          <a:lstStyle/>
          <a:p>
            <a:fld id="{85A3C726-C6EC-EC46-BA0C-D12602B4FB0D}" type="slidenum">
              <a:rPr lang="en-US" smtClean="0"/>
              <a:t>‹#›</a:t>
            </a:fld>
            <a:endParaRPr lang="en-US"/>
          </a:p>
        </p:txBody>
      </p:sp>
      <p:sp>
        <p:nvSpPr>
          <p:cNvPr id="9" name="Picture Placeholder 8"/>
          <p:cNvSpPr>
            <a:spLocks noGrp="1"/>
          </p:cNvSpPr>
          <p:nvPr>
            <p:ph type="pic" sz="quarter" idx="13"/>
          </p:nvPr>
        </p:nvSpPr>
        <p:spPr>
          <a:xfrm>
            <a:off x="269874" y="268288"/>
            <a:ext cx="2971800" cy="4438650"/>
          </a:xfrm>
        </p:spPr>
        <p:txBody>
          <a:bodyPr/>
          <a:lstStyle>
            <a:lvl1pPr>
              <a:buNone/>
              <a:defRPr/>
            </a:lvl1pPr>
          </a:lstStyle>
          <a:p>
            <a:r>
              <a:rPr lang="en-US"/>
              <a:t>Drag picture to placeholder or click icon to add</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a:xfrm>
            <a:off x="8148918" y="268288"/>
            <a:ext cx="718073" cy="4578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91401" cy="1143000"/>
          </a:xfrm>
        </p:spPr>
        <p:txBody>
          <a:bodyPr/>
          <a:lstStyle/>
          <a:p>
            <a:r>
              <a:rPr lang="en-US"/>
              <a:t>Click to edit Master title style</a:t>
            </a:r>
            <a:endParaRPr/>
          </a:p>
        </p:txBody>
      </p:sp>
      <p:sp>
        <p:nvSpPr>
          <p:cNvPr id="3" name="Content Placeholder 2"/>
          <p:cNvSpPr>
            <a:spLocks noGrp="1"/>
          </p:cNvSpPr>
          <p:nvPr>
            <p:ph sz="half" idx="1"/>
          </p:nvPr>
        </p:nvSpPr>
        <p:spPr>
          <a:xfrm>
            <a:off x="457200" y="2214563"/>
            <a:ext cx="3566160" cy="39116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4282440" y="2214563"/>
            <a:ext cx="3566160" cy="39116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88352"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457200" y="2054132"/>
            <a:ext cx="3566160" cy="639762"/>
          </a:xfrm>
        </p:spPr>
        <p:txBody>
          <a:bodyPr anchor="b">
            <a:noAutofit/>
          </a:bodyPr>
          <a:lstStyle>
            <a:lvl1pPr marL="0" indent="0" algn="ctr">
              <a:spcBef>
                <a:spcPct val="0"/>
              </a:spcBef>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689411"/>
            <a:ext cx="3566160" cy="3436751"/>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4279391" y="2054132"/>
            <a:ext cx="3566160" cy="639762"/>
          </a:xfrm>
        </p:spPr>
        <p:txBody>
          <a:bodyPr anchor="b">
            <a:noAutofit/>
          </a:bodyPr>
          <a:lstStyle>
            <a:lvl1pPr marL="0" indent="0" algn="ctr">
              <a:spcBef>
                <a:spcPct val="0"/>
              </a:spcBef>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79391" y="2689411"/>
            <a:ext cx="3566160" cy="3436751"/>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r>
              <a:rPr lang="en-GB"/>
              <a:t>2026</a:t>
            </a:r>
            <a:endParaRPr lang="en-US"/>
          </a:p>
        </p:txBody>
      </p:sp>
      <p:sp>
        <p:nvSpPr>
          <p:cNvPr id="8" name="Footer Placeholder 7"/>
          <p:cNvSpPr>
            <a:spLocks noGrp="1"/>
          </p:cNvSpPr>
          <p:nvPr>
            <p:ph type="ftr" sz="quarter" idx="11"/>
          </p:nvPr>
        </p:nvSpPr>
        <p:spPr/>
        <p:txBody>
          <a:bodyPr/>
          <a:lstStyle/>
          <a:p>
            <a:r>
              <a:rPr lang="en-US"/>
              <a:t>Advanced UK Instrumentation Training</a:t>
            </a:r>
          </a:p>
        </p:txBody>
      </p:sp>
      <p:sp>
        <p:nvSpPr>
          <p:cNvPr id="9" name="Slide Number Placeholder 8"/>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8" name="Rectangle 7"/>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91401" cy="1143000"/>
          </a:xfrm>
        </p:spPr>
        <p:txBody>
          <a:bodyPr/>
          <a:lstStyle/>
          <a:p>
            <a:r>
              <a:rPr lang="en-US"/>
              <a:t>Click to edit Master title style</a:t>
            </a:r>
            <a:endParaRPr/>
          </a:p>
        </p:txBody>
      </p:sp>
      <p:sp>
        <p:nvSpPr>
          <p:cNvPr id="3" name="Content Placeholder 2"/>
          <p:cNvSpPr>
            <a:spLocks noGrp="1"/>
          </p:cNvSpPr>
          <p:nvPr>
            <p:ph sz="half" idx="1"/>
          </p:nvPr>
        </p:nvSpPr>
        <p:spPr>
          <a:xfrm>
            <a:off x="457199" y="2214562"/>
            <a:ext cx="7396163"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a:t>
            </a:fld>
            <a:endParaRPr lang="en-US"/>
          </a:p>
        </p:txBody>
      </p:sp>
      <p:sp>
        <p:nvSpPr>
          <p:cNvPr id="9" name="Content Placeholder 2"/>
          <p:cNvSpPr>
            <a:spLocks noGrp="1"/>
          </p:cNvSpPr>
          <p:nvPr>
            <p:ph sz="half" idx="13"/>
          </p:nvPr>
        </p:nvSpPr>
        <p:spPr>
          <a:xfrm>
            <a:off x="457199" y="4224973"/>
            <a:ext cx="7396163"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91401" cy="1143000"/>
          </a:xfrm>
        </p:spPr>
        <p:txBody>
          <a:bodyPr/>
          <a:lstStyle/>
          <a:p>
            <a:r>
              <a:rPr lang="en-US"/>
              <a:t>Click to edit Master title style</a:t>
            </a:r>
            <a:endParaRPr/>
          </a:p>
        </p:txBody>
      </p:sp>
      <p:sp>
        <p:nvSpPr>
          <p:cNvPr id="3" name="Content Placeholder 2"/>
          <p:cNvSpPr>
            <a:spLocks noGrp="1"/>
          </p:cNvSpPr>
          <p:nvPr>
            <p:ph sz="half" idx="1"/>
          </p:nvPr>
        </p:nvSpPr>
        <p:spPr>
          <a:xfrm>
            <a:off x="4282440" y="2214562"/>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a:t>
            </a:fld>
            <a:endParaRPr lang="en-US"/>
          </a:p>
        </p:txBody>
      </p:sp>
      <p:sp>
        <p:nvSpPr>
          <p:cNvPr id="9" name="Content Placeholder 2"/>
          <p:cNvSpPr>
            <a:spLocks noGrp="1"/>
          </p:cNvSpPr>
          <p:nvPr>
            <p:ph sz="half" idx="13"/>
          </p:nvPr>
        </p:nvSpPr>
        <p:spPr>
          <a:xfrm>
            <a:off x="4282440" y="4224973"/>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0" name="Content Placeholder 2"/>
          <p:cNvSpPr>
            <a:spLocks noGrp="1"/>
          </p:cNvSpPr>
          <p:nvPr>
            <p:ph sz="half" idx="14"/>
          </p:nvPr>
        </p:nvSpPr>
        <p:spPr>
          <a:xfrm>
            <a:off x="457200" y="2214563"/>
            <a:ext cx="3566160" cy="39116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91401" cy="1143000"/>
          </a:xfrm>
        </p:spPr>
        <p:txBody>
          <a:bodyPr/>
          <a:lstStyle/>
          <a:p>
            <a:r>
              <a:rPr lang="en-US"/>
              <a:t>Click to edit Master title style</a:t>
            </a:r>
            <a:endParaRPr/>
          </a:p>
        </p:txBody>
      </p:sp>
      <p:sp>
        <p:nvSpPr>
          <p:cNvPr id="3" name="Content Placeholder 2"/>
          <p:cNvSpPr>
            <a:spLocks noGrp="1"/>
          </p:cNvSpPr>
          <p:nvPr>
            <p:ph sz="half" idx="1"/>
          </p:nvPr>
        </p:nvSpPr>
        <p:spPr>
          <a:xfrm>
            <a:off x="4282440" y="2214562"/>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a:t>
            </a:fld>
            <a:endParaRPr lang="en-US"/>
          </a:p>
        </p:txBody>
      </p:sp>
      <p:sp>
        <p:nvSpPr>
          <p:cNvPr id="9" name="Content Placeholder 2"/>
          <p:cNvSpPr>
            <a:spLocks noGrp="1"/>
          </p:cNvSpPr>
          <p:nvPr>
            <p:ph sz="half" idx="13"/>
          </p:nvPr>
        </p:nvSpPr>
        <p:spPr>
          <a:xfrm>
            <a:off x="4282440" y="4224973"/>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1" name="Content Placeholder 2"/>
          <p:cNvSpPr>
            <a:spLocks noGrp="1"/>
          </p:cNvSpPr>
          <p:nvPr>
            <p:ph sz="half" idx="14"/>
          </p:nvPr>
        </p:nvSpPr>
        <p:spPr>
          <a:xfrm>
            <a:off x="457200" y="2214562"/>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2" name="Content Placeholder 2"/>
          <p:cNvSpPr>
            <a:spLocks noGrp="1"/>
          </p:cNvSpPr>
          <p:nvPr>
            <p:ph sz="half" idx="15"/>
          </p:nvPr>
        </p:nvSpPr>
        <p:spPr>
          <a:xfrm>
            <a:off x="457200" y="4224973"/>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r>
              <a:rPr lang="en-GB"/>
              <a:t>2026</a:t>
            </a:r>
            <a:endParaRPr lang="en-US"/>
          </a:p>
        </p:txBody>
      </p:sp>
      <p:sp>
        <p:nvSpPr>
          <p:cNvPr id="4" name="Footer Placeholder 3"/>
          <p:cNvSpPr>
            <a:spLocks noGrp="1"/>
          </p:cNvSpPr>
          <p:nvPr>
            <p:ph type="ftr" sz="quarter" idx="11"/>
          </p:nvPr>
        </p:nvSpPr>
        <p:spPr/>
        <p:txBody>
          <a:bodyPr/>
          <a:lstStyle/>
          <a:p>
            <a:r>
              <a:rPr lang="en-US"/>
              <a:t>Advanced UK Instrumentation Training</a:t>
            </a:r>
          </a:p>
        </p:txBody>
      </p:sp>
      <p:sp>
        <p:nvSpPr>
          <p:cNvPr id="5" name="Slide Number Placeholder 4"/>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8148918" y="268288"/>
            <a:ext cx="718073" cy="566928"/>
          </a:xfrm>
          <a:prstGeom prst="rect">
            <a:avLst/>
          </a:prstGeom>
          <a:solidFill>
            <a:srgbClr val="5C1A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solidFill>
                <a:srgbClr val="5C1A7C"/>
              </a:solidFill>
            </a:endParaRPr>
          </a:p>
        </p:txBody>
      </p:sp>
      <p:sp>
        <p:nvSpPr>
          <p:cNvPr id="2" name="Date Placeholder 1"/>
          <p:cNvSpPr>
            <a:spLocks noGrp="1"/>
          </p:cNvSpPr>
          <p:nvPr>
            <p:ph type="dt" sz="half" idx="10"/>
          </p:nvPr>
        </p:nvSpPr>
        <p:spPr/>
        <p:txBody>
          <a:bodyPr/>
          <a:lstStyle/>
          <a:p>
            <a:r>
              <a:rPr lang="en-GB"/>
              <a:t>2026</a:t>
            </a:r>
            <a:endParaRPr lang="en-US"/>
          </a:p>
        </p:txBody>
      </p:sp>
      <p:sp>
        <p:nvSpPr>
          <p:cNvPr id="3" name="Footer Placeholder 2"/>
          <p:cNvSpPr>
            <a:spLocks noGrp="1"/>
          </p:cNvSpPr>
          <p:nvPr>
            <p:ph type="ftr" sz="quarter" idx="11"/>
          </p:nvPr>
        </p:nvSpPr>
        <p:spPr/>
        <p:txBody>
          <a:bodyPr/>
          <a:lstStyle/>
          <a:p>
            <a:r>
              <a:rPr lang="en-US"/>
              <a:t>Advanced UK Instrumentation Training</a:t>
            </a:r>
          </a:p>
        </p:txBody>
      </p:sp>
      <p:sp>
        <p:nvSpPr>
          <p:cNvPr id="4" name="Slide Number Placeholder 3"/>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148918" y="268288"/>
            <a:ext cx="718073" cy="56692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95082"/>
            <a:ext cx="3566160" cy="1035424"/>
          </a:xfrm>
        </p:spPr>
        <p:txBody>
          <a:bodyPr anchor="b"/>
          <a:lstStyle>
            <a:lvl1pPr algn="l">
              <a:defRPr sz="2800" b="0"/>
            </a:lvl1pPr>
          </a:lstStyle>
          <a:p>
            <a:r>
              <a:rPr lang="en-US"/>
              <a:t>Click to edit Master title style</a:t>
            </a:r>
            <a:endParaRPr/>
          </a:p>
        </p:txBody>
      </p:sp>
      <p:sp>
        <p:nvSpPr>
          <p:cNvPr id="3" name="Content Placeholder 2"/>
          <p:cNvSpPr>
            <a:spLocks noGrp="1"/>
          </p:cNvSpPr>
          <p:nvPr>
            <p:ph idx="1"/>
          </p:nvPr>
        </p:nvSpPr>
        <p:spPr>
          <a:xfrm>
            <a:off x="4762052" y="990600"/>
            <a:ext cx="3566160" cy="5135563"/>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7199" y="2057400"/>
            <a:ext cx="3566160" cy="3657601"/>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Rectangle 7"/>
          <p:cNvSpPr/>
          <p:nvPr/>
        </p:nvSpPr>
        <p:spPr>
          <a:xfrm>
            <a:off x="4746811" y="268288"/>
            <a:ext cx="4114800" cy="56692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95082"/>
            <a:ext cx="3566160" cy="1035424"/>
          </a:xfrm>
        </p:spPr>
        <p:txBody>
          <a:bodyPr anchor="b"/>
          <a:lstStyle>
            <a:lvl1pPr algn="l">
              <a:defRPr sz="2800" b="0"/>
            </a:lvl1pPr>
          </a:lstStyle>
          <a:p>
            <a:r>
              <a:rPr lang="en-US"/>
              <a:t>Click to edit Master title style</a:t>
            </a:r>
            <a:endParaRPr/>
          </a:p>
        </p:txBody>
      </p:sp>
      <p:sp>
        <p:nvSpPr>
          <p:cNvPr id="4" name="Text Placeholder 3"/>
          <p:cNvSpPr>
            <a:spLocks noGrp="1"/>
          </p:cNvSpPr>
          <p:nvPr>
            <p:ph type="body" sz="half" idx="2"/>
          </p:nvPr>
        </p:nvSpPr>
        <p:spPr>
          <a:xfrm>
            <a:off x="457199" y="2057400"/>
            <a:ext cx="3566160" cy="3657601"/>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161365" y="6124014"/>
            <a:ext cx="1752600" cy="365125"/>
          </a:xfrm>
        </p:spPr>
        <p:txBody>
          <a:bodyPr/>
          <a:lstStyle>
            <a:lvl1pPr algn="l">
              <a:defRPr/>
            </a:lvl1pPr>
          </a:lstStyle>
          <a:p>
            <a:r>
              <a:rPr lang="en-GB"/>
              <a:t>2026</a:t>
            </a:r>
            <a:endParaRPr lang="en-US"/>
          </a:p>
        </p:txBody>
      </p:sp>
      <p:sp>
        <p:nvSpPr>
          <p:cNvPr id="6" name="Footer Placeholder 5"/>
          <p:cNvSpPr>
            <a:spLocks noGrp="1"/>
          </p:cNvSpPr>
          <p:nvPr>
            <p:ph type="ftr" sz="quarter" idx="11"/>
          </p:nvPr>
        </p:nvSpPr>
        <p:spPr>
          <a:xfrm>
            <a:off x="174812" y="6356350"/>
            <a:ext cx="3863788" cy="365125"/>
          </a:xfrm>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a:t>
            </a:fld>
            <a:endParaRPr lang="en-US"/>
          </a:p>
        </p:txBody>
      </p:sp>
      <p:sp>
        <p:nvSpPr>
          <p:cNvPr id="10" name="Picture Placeholder 9"/>
          <p:cNvSpPr>
            <a:spLocks noGrp="1"/>
          </p:cNvSpPr>
          <p:nvPr>
            <p:ph type="pic" sz="quarter" idx="13"/>
          </p:nvPr>
        </p:nvSpPr>
        <p:spPr>
          <a:xfrm>
            <a:off x="4760258" y="990600"/>
            <a:ext cx="4096512" cy="5611813"/>
          </a:xfrm>
        </p:spPr>
        <p:txBody>
          <a:bodyPr/>
          <a:lstStyle>
            <a:lvl1pPr>
              <a:buNone/>
              <a:defRPr/>
            </a:lvl1pPr>
          </a:lstStyle>
          <a:p>
            <a:r>
              <a:rPr lang="en-US"/>
              <a:t>Drag picture to placeholder or click icon to add</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8" name="Rectangle 7"/>
          <p:cNvSpPr/>
          <p:nvPr/>
        </p:nvSpPr>
        <p:spPr>
          <a:xfrm>
            <a:off x="7216775" y="268288"/>
            <a:ext cx="1639457" cy="36393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8788" y="4267200"/>
            <a:ext cx="6477000" cy="566738"/>
          </a:xfrm>
        </p:spPr>
        <p:txBody>
          <a:bodyPr anchor="b"/>
          <a:lstStyle>
            <a:lvl1pPr algn="l">
              <a:defRPr sz="2800" b="0"/>
            </a:lvl1pPr>
          </a:lstStyle>
          <a:p>
            <a:r>
              <a:rPr lang="en-US"/>
              <a:t>Click to edit Master title style</a:t>
            </a:r>
            <a:endParaRPr/>
          </a:p>
        </p:txBody>
      </p:sp>
      <p:sp>
        <p:nvSpPr>
          <p:cNvPr id="3" name="Picture Placeholder 2"/>
          <p:cNvSpPr>
            <a:spLocks noGrp="1"/>
          </p:cNvSpPr>
          <p:nvPr>
            <p:ph type="pic" idx="1"/>
          </p:nvPr>
        </p:nvSpPr>
        <p:spPr>
          <a:xfrm>
            <a:off x="269874" y="268288"/>
            <a:ext cx="6858000" cy="36393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a:p>
        </p:txBody>
      </p:sp>
      <p:sp>
        <p:nvSpPr>
          <p:cNvPr id="4" name="Text Placeholder 3"/>
          <p:cNvSpPr>
            <a:spLocks noGrp="1"/>
          </p:cNvSpPr>
          <p:nvPr>
            <p:ph type="body" sz="half" idx="2"/>
          </p:nvPr>
        </p:nvSpPr>
        <p:spPr>
          <a:xfrm>
            <a:off x="458788" y="4840941"/>
            <a:ext cx="6475412" cy="1304271"/>
          </a:xfrm>
        </p:spPr>
        <p:txBody>
          <a:bodyPr>
            <a:normAutofit/>
          </a:bodyPr>
          <a:lstStyle>
            <a:lvl1pPr marL="0" indent="0">
              <a:spcBef>
                <a:spcPts val="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4 Pictures with Caption">
    <p:spTree>
      <p:nvGrpSpPr>
        <p:cNvPr id="1" name=""/>
        <p:cNvGrpSpPr/>
        <p:nvPr/>
      </p:nvGrpSpPr>
      <p:grpSpPr>
        <a:xfrm>
          <a:off x="0" y="0"/>
          <a:ext cx="0" cy="0"/>
          <a:chOff x="0" y="0"/>
          <a:chExt cx="0" cy="0"/>
        </a:xfrm>
      </p:grpSpPr>
      <p:sp>
        <p:nvSpPr>
          <p:cNvPr id="8" name="Rectangle 7"/>
          <p:cNvSpPr/>
          <p:nvPr/>
        </p:nvSpPr>
        <p:spPr>
          <a:xfrm>
            <a:off x="8135471" y="268288"/>
            <a:ext cx="720761" cy="36393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8788" y="4267200"/>
            <a:ext cx="6477000" cy="566738"/>
          </a:xfrm>
        </p:spPr>
        <p:txBody>
          <a:bodyPr anchor="b"/>
          <a:lstStyle>
            <a:lvl1pPr algn="l">
              <a:defRPr sz="2800" b="0"/>
            </a:lvl1pPr>
          </a:lstStyle>
          <a:p>
            <a:r>
              <a:rPr lang="en-US"/>
              <a:t>Click to edit Master title style</a:t>
            </a:r>
            <a:endParaRPr/>
          </a:p>
        </p:txBody>
      </p:sp>
      <p:sp>
        <p:nvSpPr>
          <p:cNvPr id="3" name="Picture Placeholder 2"/>
          <p:cNvSpPr>
            <a:spLocks noGrp="1"/>
          </p:cNvSpPr>
          <p:nvPr>
            <p:ph type="pic" idx="1"/>
          </p:nvPr>
        </p:nvSpPr>
        <p:spPr>
          <a:xfrm>
            <a:off x="269874" y="268288"/>
            <a:ext cx="3006726" cy="36393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a:p>
        </p:txBody>
      </p:sp>
      <p:sp>
        <p:nvSpPr>
          <p:cNvPr id="4" name="Text Placeholder 3"/>
          <p:cNvSpPr>
            <a:spLocks noGrp="1"/>
          </p:cNvSpPr>
          <p:nvPr>
            <p:ph type="body" sz="half" idx="2"/>
          </p:nvPr>
        </p:nvSpPr>
        <p:spPr>
          <a:xfrm>
            <a:off x="458788" y="4840941"/>
            <a:ext cx="6475412" cy="1304271"/>
          </a:xfrm>
        </p:spPr>
        <p:txBody>
          <a:bodyPr>
            <a:normAutofit/>
          </a:bodyPr>
          <a:lstStyle>
            <a:lvl1pPr marL="0" indent="0">
              <a:spcBef>
                <a:spcPts val="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a:t>
            </a:fld>
            <a:endParaRPr lang="en-US"/>
          </a:p>
        </p:txBody>
      </p:sp>
      <p:sp>
        <p:nvSpPr>
          <p:cNvPr id="10" name="Picture Placeholder 2"/>
          <p:cNvSpPr>
            <a:spLocks noGrp="1"/>
          </p:cNvSpPr>
          <p:nvPr>
            <p:ph type="pic" idx="13"/>
          </p:nvPr>
        </p:nvSpPr>
        <p:spPr>
          <a:xfrm>
            <a:off x="3352800" y="268288"/>
            <a:ext cx="4701988" cy="17756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a:p>
        </p:txBody>
      </p:sp>
      <p:sp>
        <p:nvSpPr>
          <p:cNvPr id="11" name="Picture Placeholder 2"/>
          <p:cNvSpPr>
            <a:spLocks noGrp="1"/>
          </p:cNvSpPr>
          <p:nvPr>
            <p:ph type="pic" idx="14"/>
          </p:nvPr>
        </p:nvSpPr>
        <p:spPr>
          <a:xfrm>
            <a:off x="3352800" y="2131935"/>
            <a:ext cx="2304288" cy="17756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a:p>
        </p:txBody>
      </p:sp>
      <p:sp>
        <p:nvSpPr>
          <p:cNvPr id="12" name="Picture Placeholder 2"/>
          <p:cNvSpPr>
            <a:spLocks noGrp="1"/>
          </p:cNvSpPr>
          <p:nvPr>
            <p:ph type="pic" idx="15"/>
          </p:nvPr>
        </p:nvSpPr>
        <p:spPr>
          <a:xfrm>
            <a:off x="5750500" y="2131935"/>
            <a:ext cx="2304288" cy="17756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7212106" y="268288"/>
            <a:ext cx="1645920"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8148918" y="268288"/>
            <a:ext cx="718073" cy="56692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543799" y="1035424"/>
            <a:ext cx="1322295" cy="5090739"/>
          </a:xfrm>
        </p:spPr>
        <p:txBody>
          <a:bodyPr vert="eaVert" anchor="t" anchorCtr="0"/>
          <a:lstStyle/>
          <a:p>
            <a:r>
              <a:rPr lang="en-US"/>
              <a:t>Click to edit Master title style</a:t>
            </a:r>
            <a:endParaRPr/>
          </a:p>
        </p:txBody>
      </p:sp>
      <p:sp>
        <p:nvSpPr>
          <p:cNvPr id="3" name="Vertical Text Placeholder 2"/>
          <p:cNvSpPr>
            <a:spLocks noGrp="1"/>
          </p:cNvSpPr>
          <p:nvPr>
            <p:ph type="body" orient="vert" idx="1"/>
          </p:nvPr>
        </p:nvSpPr>
        <p:spPr>
          <a:xfrm>
            <a:off x="457200" y="1035424"/>
            <a:ext cx="6019800" cy="5109789"/>
          </a:xfrm>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Inhalt 1-spaltig">
    <p:spTree>
      <p:nvGrpSpPr>
        <p:cNvPr id="1" name=""/>
        <p:cNvGrpSpPr/>
        <p:nvPr/>
      </p:nvGrpSpPr>
      <p:grpSpPr>
        <a:xfrm>
          <a:off x="0" y="0"/>
          <a:ext cx="0" cy="0"/>
          <a:chOff x="0" y="0"/>
          <a:chExt cx="0" cy="0"/>
        </a:xfrm>
      </p:grpSpPr>
      <p:sp>
        <p:nvSpPr>
          <p:cNvPr id="3" name="Inhaltsplatzhalter 2"/>
          <p:cNvSpPr>
            <a:spLocks noGrp="1"/>
          </p:cNvSpPr>
          <p:nvPr>
            <p:ph idx="1"/>
          </p:nvPr>
        </p:nvSpPr>
        <p:spPr>
          <a:xfrm>
            <a:off x="323850" y="2024064"/>
            <a:ext cx="8496300" cy="42100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dirty="0"/>
          </a:p>
        </p:txBody>
      </p:sp>
      <p:sp>
        <p:nvSpPr>
          <p:cNvPr id="7" name="Titel 6"/>
          <p:cNvSpPr>
            <a:spLocks noGrp="1"/>
          </p:cNvSpPr>
          <p:nvPr>
            <p:ph type="title"/>
          </p:nvPr>
        </p:nvSpPr>
        <p:spPr>
          <a:solidFill>
            <a:schemeClr val="bg1"/>
          </a:solidFill>
        </p:spPr>
        <p:txBody>
          <a:bodyPr/>
          <a:lstStyle/>
          <a:p>
            <a:r>
              <a:rPr lang="en-US"/>
              <a:t>Click to edit Master title style</a:t>
            </a:r>
            <a:endParaRPr lang="de-CH"/>
          </a:p>
        </p:txBody>
      </p:sp>
      <p:sp>
        <p:nvSpPr>
          <p:cNvPr id="4" name="Datumsplatzhalter 3"/>
          <p:cNvSpPr>
            <a:spLocks noGrp="1"/>
          </p:cNvSpPr>
          <p:nvPr>
            <p:ph type="dt" sz="half" idx="10"/>
          </p:nvPr>
        </p:nvSpPr>
        <p:spPr/>
        <p:txBody>
          <a:bodyPr/>
          <a:lstStyle>
            <a:lvl1pPr>
              <a:defRPr/>
            </a:lvl1pPr>
          </a:lstStyle>
          <a:p>
            <a:r>
              <a:rPr lang="en-GB"/>
              <a:t>2026</a:t>
            </a:r>
            <a:endParaRPr lang="en-US"/>
          </a:p>
        </p:txBody>
      </p:sp>
      <p:sp>
        <p:nvSpPr>
          <p:cNvPr id="5" name="Fußzeilenplatzhalter 4"/>
          <p:cNvSpPr>
            <a:spLocks noGrp="1"/>
          </p:cNvSpPr>
          <p:nvPr>
            <p:ph type="ftr" sz="quarter" idx="11"/>
          </p:nvPr>
        </p:nvSpPr>
        <p:spPr/>
        <p:txBody>
          <a:bodyPr/>
          <a:lstStyle>
            <a:lvl1pPr>
              <a:defRPr/>
            </a:lvl1pPr>
          </a:lstStyle>
          <a:p>
            <a:r>
              <a:rPr lang="en-US"/>
              <a:t>Advanced UK Instrumentation Training</a:t>
            </a:r>
            <a:endParaRPr lang="en-US" dirty="0"/>
          </a:p>
        </p:txBody>
      </p:sp>
      <p:sp>
        <p:nvSpPr>
          <p:cNvPr id="6" name="Foliennummernplatzhalter 5"/>
          <p:cNvSpPr>
            <a:spLocks noGrp="1"/>
          </p:cNvSpPr>
          <p:nvPr>
            <p:ph type="sldNum" sz="quarter" idx="12"/>
          </p:nvPr>
        </p:nvSpPr>
        <p:spPr/>
        <p:txBody>
          <a:bodyPr/>
          <a:lstStyle>
            <a:lvl1pPr>
              <a:defRPr/>
            </a:lvl1pPr>
          </a:lstStyle>
          <a:p>
            <a:fld id="{E044F0F4-5B82-3141-899C-460700646086}" type="slidenum">
              <a:rPr lang="en-US" smtClean="0"/>
              <a:t>‹#›</a:t>
            </a:fld>
            <a:endParaRPr lang="en-US"/>
          </a:p>
        </p:txBody>
      </p:sp>
    </p:spTree>
    <p:extLst>
      <p:ext uri="{BB962C8B-B14F-4D97-AF65-F5344CB8AC3E}">
        <p14:creationId xmlns:p14="http://schemas.microsoft.com/office/powerpoint/2010/main" val="168557133"/>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g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9619" y="914400"/>
            <a:ext cx="7606875" cy="1143000"/>
          </a:xfrm>
          <a:prstGeom prst="rect">
            <a:avLst/>
          </a:prstGeom>
        </p:spPr>
        <p:txBody>
          <a:bodyPr vert="horz" lIns="91440" tIns="45720" rIns="91440" bIns="45720" rtlCol="0" anchor="b" anchorCtr="0">
            <a:noAutofit/>
          </a:bodyPr>
          <a:lstStyle/>
          <a:p>
            <a:r>
              <a:rPr lang="en-US"/>
              <a:t>Click to edit Master title style</a:t>
            </a:r>
            <a:endParaRPr/>
          </a:p>
        </p:txBody>
      </p:sp>
      <p:sp>
        <p:nvSpPr>
          <p:cNvPr id="3" name="Text Placeholder 2"/>
          <p:cNvSpPr>
            <a:spLocks noGrp="1"/>
          </p:cNvSpPr>
          <p:nvPr>
            <p:ph type="body" idx="1"/>
          </p:nvPr>
        </p:nvSpPr>
        <p:spPr>
          <a:xfrm>
            <a:off x="649619" y="2209800"/>
            <a:ext cx="7606875" cy="39163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7198659" y="6356350"/>
            <a:ext cx="1752600" cy="365125"/>
          </a:xfrm>
          <a:prstGeom prst="rect">
            <a:avLst/>
          </a:prstGeom>
        </p:spPr>
        <p:txBody>
          <a:bodyPr vert="horz" lIns="91440" tIns="45720" rIns="91440" bIns="45720" rtlCol="0" anchor="ctr"/>
          <a:lstStyle>
            <a:lvl1pPr algn="r">
              <a:defRPr sz="1100" b="1">
                <a:solidFill>
                  <a:schemeClr val="tx2">
                    <a:lumMod val="60000"/>
                    <a:lumOff val="40000"/>
                  </a:schemeClr>
                </a:solidFill>
              </a:defRPr>
            </a:lvl1pPr>
          </a:lstStyle>
          <a:p>
            <a:r>
              <a:rPr lang="en-GB"/>
              <a:t>2026</a:t>
            </a:r>
            <a:endParaRPr lang="en-US"/>
          </a:p>
        </p:txBody>
      </p:sp>
      <p:sp>
        <p:nvSpPr>
          <p:cNvPr id="5" name="Footer Placeholder 4"/>
          <p:cNvSpPr>
            <a:spLocks noGrp="1"/>
          </p:cNvSpPr>
          <p:nvPr>
            <p:ph type="ftr" sz="quarter" idx="3"/>
          </p:nvPr>
        </p:nvSpPr>
        <p:spPr>
          <a:xfrm>
            <a:off x="174812" y="6356350"/>
            <a:ext cx="6007100" cy="365125"/>
          </a:xfrm>
          <a:prstGeom prst="rect">
            <a:avLst/>
          </a:prstGeom>
        </p:spPr>
        <p:txBody>
          <a:bodyPr vert="horz" lIns="91440" tIns="45720" rIns="91440" bIns="45720" rtlCol="0" anchor="ctr"/>
          <a:lstStyle>
            <a:lvl1pPr algn="l">
              <a:defRPr sz="1100" b="1">
                <a:solidFill>
                  <a:schemeClr val="tx2">
                    <a:lumMod val="60000"/>
                    <a:lumOff val="40000"/>
                  </a:schemeClr>
                </a:solidFill>
              </a:defRPr>
            </a:lvl1pPr>
          </a:lstStyle>
          <a:p>
            <a:r>
              <a:rPr lang="en-US"/>
              <a:t>Advanced UK Instrumentation Training</a:t>
            </a:r>
          </a:p>
        </p:txBody>
      </p:sp>
      <p:sp>
        <p:nvSpPr>
          <p:cNvPr id="6" name="Slide Number Placeholder 5"/>
          <p:cNvSpPr>
            <a:spLocks noGrp="1"/>
          </p:cNvSpPr>
          <p:nvPr>
            <p:ph type="sldNum" sz="quarter" idx="4"/>
          </p:nvPr>
        </p:nvSpPr>
        <p:spPr>
          <a:xfrm>
            <a:off x="8256494" y="361016"/>
            <a:ext cx="506506" cy="365125"/>
          </a:xfrm>
          <a:prstGeom prst="rect">
            <a:avLst/>
          </a:prstGeom>
        </p:spPr>
        <p:txBody>
          <a:bodyPr vert="horz" lIns="91440" tIns="45720" rIns="91440" bIns="45720" rtlCol="0" anchor="ctr"/>
          <a:lstStyle>
            <a:lvl1pPr algn="r">
              <a:defRPr sz="2200" b="1">
                <a:solidFill>
                  <a:schemeClr val="bg1"/>
                </a:solidFill>
              </a:defRPr>
            </a:lvl1pPr>
          </a:lstStyle>
          <a:p>
            <a:fld id="{85A3C726-C6EC-EC46-BA0C-D12602B4FB0D}" type="slidenum">
              <a:rPr lang="en-US" smtClean="0"/>
              <a:t>‹#›</a:t>
            </a:fld>
            <a:endParaRPr lang="en-US"/>
          </a:p>
        </p:txBody>
      </p:sp>
      <p:pic>
        <p:nvPicPr>
          <p:cNvPr id="7" name="Picture 6" descr="manchester_logo.gif"/>
          <p:cNvPicPr>
            <a:picLocks noChangeAspect="1"/>
          </p:cNvPicPr>
          <p:nvPr userDrawn="1"/>
        </p:nvPicPr>
        <p:blipFill>
          <a:blip r:embed="rId22">
            <a:extLst>
              <a:ext uri="{28A0092B-C50C-407E-A947-70E740481C1C}">
                <a14:useLocalDpi xmlns:a14="http://schemas.microsoft.com/office/drawing/2010/main" val="0"/>
              </a:ext>
            </a:extLst>
          </a:blip>
          <a:stretch>
            <a:fillRect/>
          </a:stretch>
        </p:blipFill>
        <p:spPr>
          <a:xfrm>
            <a:off x="0" y="0"/>
            <a:ext cx="1803675" cy="1549124"/>
          </a:xfrm>
          <a:prstGeom prst="rect">
            <a:avLst/>
          </a:prstGeom>
        </p:spPr>
      </p:pic>
    </p:spTree>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 id="2147483827" r:id="rId19"/>
    <p:sldLayoutId id="2147483828" r:id="rId20"/>
  </p:sldLayoutIdLst>
  <p:hf hdr="0"/>
  <p:txStyles>
    <p:titleStyle>
      <a:lvl1pPr algn="l" defTabSz="914400" rtl="0" eaLnBrk="1" latinLnBrk="0" hangingPunct="1">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spcBef>
          <a:spcPts val="1800"/>
        </a:spcBef>
        <a:buClr>
          <a:schemeClr val="accent1"/>
        </a:buClr>
        <a:buSzPct val="100000"/>
        <a:buFont typeface="Wingdings 2" pitchFamily="18" charset="2"/>
        <a:buChar char="¡"/>
        <a:defRPr sz="2000" kern="1200">
          <a:solidFill>
            <a:schemeClr val="tx2"/>
          </a:solidFill>
          <a:latin typeface="+mn-lt"/>
          <a:ea typeface="+mn-ea"/>
          <a:cs typeface="+mn-cs"/>
        </a:defRPr>
      </a:lvl1pPr>
      <a:lvl2pPr marL="457200" indent="-228600" algn="l" defTabSz="914400" rtl="0" eaLnBrk="1" latinLnBrk="0" hangingPunct="1">
        <a:spcBef>
          <a:spcPts val="600"/>
        </a:spcBef>
        <a:buClr>
          <a:schemeClr val="accent1">
            <a:lumMod val="50000"/>
          </a:schemeClr>
        </a:buClr>
        <a:buSzPct val="100000"/>
        <a:buFont typeface="Wingdings 2" pitchFamily="18" charset="2"/>
        <a:buChar char="¡"/>
        <a:defRPr sz="1800" kern="1200">
          <a:solidFill>
            <a:schemeClr val="tx2"/>
          </a:solidFill>
          <a:latin typeface="+mn-lt"/>
          <a:ea typeface="+mn-ea"/>
          <a:cs typeface="+mn-cs"/>
        </a:defRPr>
      </a:lvl2pPr>
      <a:lvl3pPr marL="685800" indent="-228600" algn="l" defTabSz="914400" rtl="0" eaLnBrk="1" latinLnBrk="0" hangingPunct="1">
        <a:spcBef>
          <a:spcPts val="600"/>
        </a:spcBef>
        <a:buClr>
          <a:schemeClr val="accent1"/>
        </a:buClr>
        <a:buSzPct val="100000"/>
        <a:buFont typeface="Wingdings 2" pitchFamily="18" charset="2"/>
        <a:buChar char="¡"/>
        <a:defRPr sz="1800" kern="1200">
          <a:solidFill>
            <a:schemeClr val="tx2"/>
          </a:solidFill>
          <a:latin typeface="+mn-lt"/>
          <a:ea typeface="+mn-ea"/>
          <a:cs typeface="+mn-cs"/>
        </a:defRPr>
      </a:lvl3pPr>
      <a:lvl4pPr marL="914400" indent="-228600" algn="l" defTabSz="914400" rtl="0" eaLnBrk="1" latinLnBrk="0" hangingPunct="1">
        <a:spcBef>
          <a:spcPts val="600"/>
        </a:spcBef>
        <a:buClr>
          <a:schemeClr val="accent1">
            <a:lumMod val="50000"/>
          </a:schemeClr>
        </a:buClr>
        <a:buSzPct val="100000"/>
        <a:buFont typeface="Wingdings 2" pitchFamily="18" charset="2"/>
        <a:buChar char="¡"/>
        <a:defRPr sz="1800" kern="1200">
          <a:solidFill>
            <a:schemeClr val="tx2"/>
          </a:solidFill>
          <a:latin typeface="+mn-lt"/>
          <a:ea typeface="+mn-ea"/>
          <a:cs typeface="+mn-cs"/>
        </a:defRPr>
      </a:lvl4pPr>
      <a:lvl5pPr marL="1143000" indent="-228600" algn="l" defTabSz="914400" rtl="0" eaLnBrk="1" latinLnBrk="0" hangingPunct="1">
        <a:spcBef>
          <a:spcPts val="600"/>
        </a:spcBef>
        <a:buClr>
          <a:schemeClr val="accent1"/>
        </a:buClr>
        <a:buSzPct val="100000"/>
        <a:buFont typeface="Wingdings 2" pitchFamily="18" charset="2"/>
        <a:buChar char="¡"/>
        <a:defRPr sz="1800" kern="1200">
          <a:solidFill>
            <a:schemeClr val="tx2"/>
          </a:solidFill>
          <a:latin typeface="+mn-lt"/>
          <a:ea typeface="+mn-ea"/>
          <a:cs typeface="+mn-cs"/>
        </a:defRPr>
      </a:lvl5pPr>
      <a:lvl6pPr marL="1377950" indent="-228600"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2"/>
          </a:solidFill>
          <a:latin typeface="+mn-lt"/>
          <a:ea typeface="+mn-ea"/>
          <a:cs typeface="+mn-cs"/>
        </a:defRPr>
      </a:lvl6pPr>
      <a:lvl7pPr marL="1603375" indent="-228600" algn="l" defTabSz="914400" rtl="0" eaLnBrk="1" latinLnBrk="0" hangingPunct="1">
        <a:spcBef>
          <a:spcPct val="20000"/>
        </a:spcBef>
        <a:buClr>
          <a:schemeClr val="accent1"/>
        </a:buClr>
        <a:buFont typeface="Wingdings 2" pitchFamily="18" charset="2"/>
        <a:buChar char=""/>
        <a:defRPr lang="en-US" sz="1800" kern="1200" dirty="0" smtClean="0">
          <a:solidFill>
            <a:schemeClr val="tx2"/>
          </a:solidFill>
          <a:latin typeface="+mn-lt"/>
          <a:ea typeface="+mn-ea"/>
          <a:cs typeface="+mn-cs"/>
        </a:defRPr>
      </a:lvl7pPr>
      <a:lvl8pPr marL="1830388" indent="-228600"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2"/>
          </a:solidFill>
          <a:latin typeface="+mn-lt"/>
          <a:ea typeface="+mn-ea"/>
          <a:cs typeface="+mn-cs"/>
        </a:defRPr>
      </a:lvl8pPr>
      <a:lvl9pPr marL="2057400" indent="-228600" algn="l" defTabSz="914400" rtl="0" eaLnBrk="1" latinLnBrk="0" hangingPunct="1">
        <a:spcBef>
          <a:spcPct val="20000"/>
        </a:spcBef>
        <a:buClr>
          <a:schemeClr val="accent1"/>
        </a:buClr>
        <a:buFont typeface="Wingdings 2" pitchFamily="18" charset="2"/>
        <a:buChar char=""/>
        <a:defRPr lang="en-US" sz="1800" kern="1200" dirty="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5.emf"/><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8.tiff"/><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46.png"/><Relationship Id="rId1" Type="http://schemas.openxmlformats.org/officeDocument/2006/relationships/slideLayout" Target="../slideLayouts/slideLayout13.xml"/><Relationship Id="rId4" Type="http://schemas.openxmlformats.org/officeDocument/2006/relationships/image" Target="../media/image47.png"/></Relationships>
</file>

<file path=ppt/slides/_rels/slide3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3.xml"/><Relationship Id="rId4" Type="http://schemas.openxmlformats.org/officeDocument/2006/relationships/image" Target="../media/image50.png"/></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2.xml"/><Relationship Id="rId4" Type="http://schemas.openxmlformats.org/officeDocument/2006/relationships/image" Target="../media/image53.png"/></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4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4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47.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4.png"/><Relationship Id="rId7" Type="http://schemas.openxmlformats.org/officeDocument/2006/relationships/image" Target="../media/image67.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59.png"/><Relationship Id="rId4" Type="http://schemas.openxmlformats.org/officeDocument/2006/relationships/image" Target="../media/image65.png"/></Relationships>
</file>

<file path=ppt/slides/_rels/slide4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8" Type="http://schemas.openxmlformats.org/officeDocument/2006/relationships/image" Target="../media/image85.tiff"/><Relationship Id="rId3" Type="http://schemas.openxmlformats.org/officeDocument/2006/relationships/package" Target="../embeddings/Microsoft_Word_Document.docx"/><Relationship Id="rId7" Type="http://schemas.openxmlformats.org/officeDocument/2006/relationships/image" Target="../media/image84.png"/><Relationship Id="rId2" Type="http://schemas.openxmlformats.org/officeDocument/2006/relationships/image" Target="../media/image80.jpg"/><Relationship Id="rId1" Type="http://schemas.openxmlformats.org/officeDocument/2006/relationships/slideLayout" Target="../slideLayouts/slideLayout12.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6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62.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92.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5.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80.jpg"/></Relationships>
</file>

<file path=ppt/slides/_rels/slide66.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68.xml.rels><?xml version="1.0" encoding="UTF-8" standalone="yes"?>
<Relationships xmlns="http://schemas.openxmlformats.org/package/2006/relationships"><Relationship Id="rId8" Type="http://schemas.openxmlformats.org/officeDocument/2006/relationships/image" Target="../media/image102.jpeg"/><Relationship Id="rId13" Type="http://schemas.microsoft.com/office/2007/relationships/hdphoto" Target="../media/hdphoto9.wdp"/><Relationship Id="rId18" Type="http://schemas.openxmlformats.org/officeDocument/2006/relationships/image" Target="../media/image105.jpeg"/><Relationship Id="rId3" Type="http://schemas.microsoft.com/office/2007/relationships/hdphoto" Target="../media/hdphoto2.wdp"/><Relationship Id="rId21" Type="http://schemas.microsoft.com/office/2007/relationships/hdphoto" Target="../media/hdphoto13.wdp"/><Relationship Id="rId7" Type="http://schemas.microsoft.com/office/2007/relationships/hdphoto" Target="../media/hdphoto4.wdp"/><Relationship Id="rId12" Type="http://schemas.microsoft.com/office/2007/relationships/hdphoto" Target="../media/hdphoto8.wdp"/><Relationship Id="rId17" Type="http://schemas.microsoft.com/office/2007/relationships/hdphoto" Target="../media/hdphoto11.wdp"/><Relationship Id="rId2" Type="http://schemas.openxmlformats.org/officeDocument/2006/relationships/image" Target="../media/image99.jpeg"/><Relationship Id="rId16" Type="http://schemas.openxmlformats.org/officeDocument/2006/relationships/image" Target="../media/image104.jpeg"/><Relationship Id="rId20" Type="http://schemas.openxmlformats.org/officeDocument/2006/relationships/image" Target="../media/image106.jpeg"/><Relationship Id="rId1" Type="http://schemas.openxmlformats.org/officeDocument/2006/relationships/slideLayout" Target="../slideLayouts/slideLayout2.xml"/><Relationship Id="rId6" Type="http://schemas.openxmlformats.org/officeDocument/2006/relationships/image" Target="../media/image101.jpeg"/><Relationship Id="rId11" Type="http://schemas.microsoft.com/office/2007/relationships/hdphoto" Target="../media/hdphoto7.wdp"/><Relationship Id="rId5" Type="http://schemas.microsoft.com/office/2007/relationships/hdphoto" Target="../media/hdphoto3.wdp"/><Relationship Id="rId15" Type="http://schemas.microsoft.com/office/2007/relationships/hdphoto" Target="../media/hdphoto10.wdp"/><Relationship Id="rId10" Type="http://schemas.microsoft.com/office/2007/relationships/hdphoto" Target="../media/hdphoto6.wdp"/><Relationship Id="rId19" Type="http://schemas.microsoft.com/office/2007/relationships/hdphoto" Target="../media/hdphoto12.wdp"/><Relationship Id="rId4" Type="http://schemas.openxmlformats.org/officeDocument/2006/relationships/image" Target="../media/image100.jpeg"/><Relationship Id="rId9" Type="http://schemas.microsoft.com/office/2007/relationships/hdphoto" Target="../media/hdphoto5.wdp"/><Relationship Id="rId14" Type="http://schemas.openxmlformats.org/officeDocument/2006/relationships/image" Target="../media/image103.jpeg"/></Relationships>
</file>

<file path=ppt/slides/_rels/slide69.xml.rels><?xml version="1.0" encoding="UTF-8" standalone="yes"?>
<Relationships xmlns="http://schemas.openxmlformats.org/package/2006/relationships"><Relationship Id="rId3" Type="http://schemas.openxmlformats.org/officeDocument/2006/relationships/image" Target="../media/image108.tiff"/><Relationship Id="rId2" Type="http://schemas.openxmlformats.org/officeDocument/2006/relationships/image" Target="../media/image107.tiff"/><Relationship Id="rId1" Type="http://schemas.openxmlformats.org/officeDocument/2006/relationships/slideLayout" Target="../slideLayouts/slideLayout2.xml"/><Relationship Id="rId5" Type="http://schemas.openxmlformats.org/officeDocument/2006/relationships/image" Target="../media/image110.tiff"/><Relationship Id="rId4" Type="http://schemas.openxmlformats.org/officeDocument/2006/relationships/image" Target="../media/image109.tiff"/></Relationships>
</file>

<file path=ppt/slides/_rels/slide70.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12.jpeg"/></Relationships>
</file>

<file path=ppt/slides/_rels/slide71.xml.rels><?xml version="1.0" encoding="UTF-8" standalone="yes"?>
<Relationships xmlns="http://schemas.openxmlformats.org/package/2006/relationships"><Relationship Id="rId3" Type="http://schemas.openxmlformats.org/officeDocument/2006/relationships/image" Target="../media/image113.gif"/><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2.xml"/><Relationship Id="rId4" Type="http://schemas.openxmlformats.org/officeDocument/2006/relationships/image" Target="../media/image116.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17.jpeg"/><Relationship Id="rId1" Type="http://schemas.openxmlformats.org/officeDocument/2006/relationships/slideLayout" Target="../slideLayouts/slideLayout2.xml"/><Relationship Id="rId6" Type="http://schemas.microsoft.com/office/2007/relationships/hdphoto" Target="../media/hdphoto15.wdp"/><Relationship Id="rId5" Type="http://schemas.openxmlformats.org/officeDocument/2006/relationships/image" Target="../media/image119.jpeg"/><Relationship Id="rId4" Type="http://schemas.openxmlformats.org/officeDocument/2006/relationships/image" Target="../media/image118.png"/></Relationships>
</file>

<file path=ppt/slides/_rels/slide75.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emf"/><Relationship Id="rId1" Type="http://schemas.openxmlformats.org/officeDocument/2006/relationships/slideLayout" Target="../slideLayouts/slideLayout2.xml"/><Relationship Id="rId5" Type="http://schemas.openxmlformats.org/officeDocument/2006/relationships/image" Target="../media/image132.png"/><Relationship Id="rId4" Type="http://schemas.openxmlformats.org/officeDocument/2006/relationships/image" Target="../media/image131.png"/></Relationships>
</file>

<file path=ppt/slides/_rels/slide86.xml.rels><?xml version="1.0" encoding="UTF-8" standalone="yes"?>
<Relationships xmlns="http://schemas.openxmlformats.org/package/2006/relationships"><Relationship Id="rId3" Type="http://schemas.openxmlformats.org/officeDocument/2006/relationships/image" Target="../media/image134.gif"/><Relationship Id="rId7" Type="http://schemas.openxmlformats.org/officeDocument/2006/relationships/image" Target="../media/image138.jpeg"/><Relationship Id="rId2" Type="http://schemas.openxmlformats.org/officeDocument/2006/relationships/image" Target="../media/image133.jpg"/><Relationship Id="rId1" Type="http://schemas.openxmlformats.org/officeDocument/2006/relationships/slideLayout" Target="../slideLayouts/slideLayout2.xml"/><Relationship Id="rId6" Type="http://schemas.openxmlformats.org/officeDocument/2006/relationships/image" Target="../media/image137.jpeg"/><Relationship Id="rId5" Type="http://schemas.openxmlformats.org/officeDocument/2006/relationships/image" Target="../media/image136.png"/><Relationship Id="rId4" Type="http://schemas.openxmlformats.org/officeDocument/2006/relationships/image" Target="../media/image135.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image" Target="../media/image139.png"/><Relationship Id="rId1" Type="http://schemas.openxmlformats.org/officeDocument/2006/relationships/slideLayout" Target="../slideLayouts/slideLayout2.xml"/><Relationship Id="rId6" Type="http://schemas.openxmlformats.org/officeDocument/2006/relationships/image" Target="../media/image142.jpeg"/><Relationship Id="rId5" Type="http://schemas.openxmlformats.org/officeDocument/2006/relationships/image" Target="../media/image141.png"/><Relationship Id="rId4" Type="http://schemas.openxmlformats.org/officeDocument/2006/relationships/image" Target="../media/image140.png"/></Relationships>
</file>

<file path=ppt/slides/_rels/slide89.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image" Target="../media/image143.png"/><Relationship Id="rId1" Type="http://schemas.openxmlformats.org/officeDocument/2006/relationships/slideLayout" Target="../slideLayouts/slideLayout2.xml"/><Relationship Id="rId4" Type="http://schemas.openxmlformats.org/officeDocument/2006/relationships/image" Target="../media/image144.png"/></Relationships>
</file>

<file path=ppt/slides/_rels/slide90.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30.xml"/><Relationship Id="rId1" Type="http://schemas.openxmlformats.org/officeDocument/2006/relationships/slideLayout" Target="../slideLayouts/slideLayout20.xml"/></Relationships>
</file>

<file path=ppt/slides/_rels/slide91.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31.xml"/><Relationship Id="rId1" Type="http://schemas.openxmlformats.org/officeDocument/2006/relationships/slideLayout" Target="../slideLayouts/slideLayout20.xml"/></Relationships>
</file>

<file path=ppt/slides/_rels/slide92.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png"/><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image" Target="../media/image150.png"/><Relationship Id="rId1" Type="http://schemas.openxmlformats.org/officeDocument/2006/relationships/slideLayout" Target="../slideLayouts/slideLayout2.xml"/><Relationship Id="rId6" Type="http://schemas.microsoft.com/office/2007/relationships/hdphoto" Target="../media/hdphoto17.wdp"/><Relationship Id="rId5" Type="http://schemas.openxmlformats.org/officeDocument/2006/relationships/image" Target="../media/image152.jpeg"/><Relationship Id="rId4" Type="http://schemas.microsoft.com/office/2007/relationships/hdphoto" Target="../media/hdphoto16.wdp"/></Relationships>
</file>

<file path=ppt/slides/_rels/slide95.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png"/><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image" Target="../media/image157.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61.png"/></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image" Target="../media/image165.png"/><Relationship Id="rId1" Type="http://schemas.openxmlformats.org/officeDocument/2006/relationships/slideLayout" Target="../slideLayouts/slideLayout2.xml"/><Relationship Id="rId5" Type="http://schemas.openxmlformats.org/officeDocument/2006/relationships/image" Target="../media/image168.png"/><Relationship Id="rId4" Type="http://schemas.openxmlformats.org/officeDocument/2006/relationships/image" Target="../media/image167.png"/></Relationships>
</file>

<file path=ppt/slides/_rels/slide104.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png"/><Relationship Id="rId1" Type="http://schemas.openxmlformats.org/officeDocument/2006/relationships/slideLayout" Target="../slideLayouts/slideLayout2.xml"/><Relationship Id="rId4" Type="http://schemas.openxmlformats.org/officeDocument/2006/relationships/image" Target="../media/image171.png"/></Relationships>
</file>

<file path=ppt/slides/_rels/slide105.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175.png"/><Relationship Id="rId4" Type="http://schemas.openxmlformats.org/officeDocument/2006/relationships/image" Target="../media/image174.png"/></Relationships>
</file>

<file path=ppt/slides/_rels/slide107.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image" Target="../media/image176.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image" Target="../media/image178.jpeg"/><Relationship Id="rId1" Type="http://schemas.openxmlformats.org/officeDocument/2006/relationships/slideLayout" Target="../slideLayouts/slideLayout2.xml"/><Relationship Id="rId6" Type="http://schemas.openxmlformats.org/officeDocument/2006/relationships/image" Target="../media/image182.png"/><Relationship Id="rId5" Type="http://schemas.openxmlformats.org/officeDocument/2006/relationships/image" Target="../media/image181.jpeg"/><Relationship Id="rId4" Type="http://schemas.openxmlformats.org/officeDocument/2006/relationships/image" Target="../media/image180.jpeg"/></Relationships>
</file>

<file path=ppt/slides/_rels/slide109.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184.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85.jpg"/></Relationships>
</file>

<file path=ppt/slides/_rels/slide111.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image" Target="../media/image186.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image" Target="../media/image188.png"/><Relationship Id="rId1" Type="http://schemas.openxmlformats.org/officeDocument/2006/relationships/slideLayout" Target="../slideLayouts/slideLayout2.xml"/><Relationship Id="rId4" Type="http://schemas.openxmlformats.org/officeDocument/2006/relationships/image" Target="../media/image190.png"/></Relationships>
</file>

<file path=ppt/slides/_rels/slide113.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image" Target="../media/image192.png"/><Relationship Id="rId1" Type="http://schemas.openxmlformats.org/officeDocument/2006/relationships/slideLayout" Target="../slideLayouts/slideLayout2.xml"/><Relationship Id="rId4" Type="http://schemas.openxmlformats.org/officeDocument/2006/relationships/image" Target="../media/image194.png"/></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8" Type="http://schemas.openxmlformats.org/officeDocument/2006/relationships/image" Target="../media/image201.png"/><Relationship Id="rId13" Type="http://schemas.openxmlformats.org/officeDocument/2006/relationships/image" Target="../media/image206.png"/><Relationship Id="rId3" Type="http://schemas.openxmlformats.org/officeDocument/2006/relationships/image" Target="../media/image196.png"/><Relationship Id="rId7" Type="http://schemas.openxmlformats.org/officeDocument/2006/relationships/image" Target="../media/image200.png"/><Relationship Id="rId12" Type="http://schemas.openxmlformats.org/officeDocument/2006/relationships/image" Target="../media/image205.png"/><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199.png"/><Relationship Id="rId11" Type="http://schemas.openxmlformats.org/officeDocument/2006/relationships/image" Target="../media/image204.png"/><Relationship Id="rId5" Type="http://schemas.openxmlformats.org/officeDocument/2006/relationships/image" Target="../media/image198.jpg"/><Relationship Id="rId10" Type="http://schemas.openxmlformats.org/officeDocument/2006/relationships/image" Target="../media/image203.png"/><Relationship Id="rId4" Type="http://schemas.openxmlformats.org/officeDocument/2006/relationships/image" Target="../media/image197.jpg"/><Relationship Id="rId9" Type="http://schemas.openxmlformats.org/officeDocument/2006/relationships/image" Target="../media/image202.png"/><Relationship Id="rId14" Type="http://schemas.openxmlformats.org/officeDocument/2006/relationships/image" Target="../media/image207.png"/></Relationships>
</file>

<file path=ppt/slides/_rels/slide119.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image" Target="../media/image208.PNG"/><Relationship Id="rId7" Type="http://schemas.openxmlformats.org/officeDocument/2006/relationships/image" Target="../media/image212.JPG"/><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211.jpg"/><Relationship Id="rId5" Type="http://schemas.openxmlformats.org/officeDocument/2006/relationships/image" Target="../media/image210.jpg"/><Relationship Id="rId4" Type="http://schemas.openxmlformats.org/officeDocument/2006/relationships/image" Target="../media/image209.PNG"/><Relationship Id="rId9" Type="http://schemas.openxmlformats.org/officeDocument/2006/relationships/image" Target="../media/image213.emf"/></Relationships>
</file>

<file path=ppt/slides/_rels/slide120.xml.rels><?xml version="1.0" encoding="UTF-8" standalone="yes"?>
<Relationships xmlns="http://schemas.openxmlformats.org/package/2006/relationships"><Relationship Id="rId8" Type="http://schemas.openxmlformats.org/officeDocument/2006/relationships/image" Target="../media/image201.png"/><Relationship Id="rId13" Type="http://schemas.openxmlformats.org/officeDocument/2006/relationships/image" Target="../media/image206.png"/><Relationship Id="rId3" Type="http://schemas.openxmlformats.org/officeDocument/2006/relationships/image" Target="../media/image196.png"/><Relationship Id="rId7" Type="http://schemas.openxmlformats.org/officeDocument/2006/relationships/image" Target="../media/image200.png"/><Relationship Id="rId12" Type="http://schemas.openxmlformats.org/officeDocument/2006/relationships/image" Target="../media/image205.png"/><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199.png"/><Relationship Id="rId11" Type="http://schemas.openxmlformats.org/officeDocument/2006/relationships/image" Target="../media/image204.png"/><Relationship Id="rId5" Type="http://schemas.openxmlformats.org/officeDocument/2006/relationships/image" Target="../media/image198.jpg"/><Relationship Id="rId10" Type="http://schemas.openxmlformats.org/officeDocument/2006/relationships/image" Target="../media/image203.png"/><Relationship Id="rId4" Type="http://schemas.openxmlformats.org/officeDocument/2006/relationships/image" Target="../media/image197.jpg"/><Relationship Id="rId9" Type="http://schemas.openxmlformats.org/officeDocument/2006/relationships/image" Target="../media/image202.png"/><Relationship Id="rId14" Type="http://schemas.openxmlformats.org/officeDocument/2006/relationships/image" Target="../media/image207.png"/></Relationships>
</file>

<file path=ppt/slides/_rels/slide121.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image" Target="../media/image208.PNG"/><Relationship Id="rId7" Type="http://schemas.openxmlformats.org/officeDocument/2006/relationships/image" Target="../media/image212.JPG"/><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211.jpg"/><Relationship Id="rId5" Type="http://schemas.openxmlformats.org/officeDocument/2006/relationships/image" Target="../media/image210.jpg"/><Relationship Id="rId4" Type="http://schemas.openxmlformats.org/officeDocument/2006/relationships/image" Target="../media/image209.PNG"/><Relationship Id="rId9" Type="http://schemas.openxmlformats.org/officeDocument/2006/relationships/image" Target="../media/image213.emf"/></Relationships>
</file>

<file path=ppt/slides/_rels/slide122.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215.emf"/><Relationship Id="rId5" Type="http://schemas.openxmlformats.org/officeDocument/2006/relationships/image" Target="../media/image214.emf"/><Relationship Id="rId4" Type="http://schemas.openxmlformats.org/officeDocument/2006/relationships/image" Target="../media/image209.PNG"/></Relationships>
</file>

<file path=ppt/slides/_rels/slide123.xml.rels><?xml version="1.0" encoding="UTF-8" standalone="yes"?>
<Relationships xmlns="http://schemas.openxmlformats.org/package/2006/relationships"><Relationship Id="rId8" Type="http://schemas.openxmlformats.org/officeDocument/2006/relationships/image" Target="../media/image219.emf"/><Relationship Id="rId3" Type="http://schemas.openxmlformats.org/officeDocument/2006/relationships/image" Target="../media/image208.PNG"/><Relationship Id="rId7" Type="http://schemas.openxmlformats.org/officeDocument/2006/relationships/image" Target="../media/image218.emf"/><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217.emf"/><Relationship Id="rId5" Type="http://schemas.openxmlformats.org/officeDocument/2006/relationships/image" Target="../media/image216.emf"/><Relationship Id="rId4" Type="http://schemas.openxmlformats.org/officeDocument/2006/relationships/image" Target="../media/image209.PNG"/></Relationships>
</file>

<file path=ppt/slides/_rels/slide124.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image" Target="../media/image195.jpeg"/><Relationship Id="rId1" Type="http://schemas.openxmlformats.org/officeDocument/2006/relationships/slideLayout" Target="../slideLayouts/slideLayout13.xml"/><Relationship Id="rId5" Type="http://schemas.openxmlformats.org/officeDocument/2006/relationships/image" Target="../media/image220.emf"/><Relationship Id="rId4" Type="http://schemas.openxmlformats.org/officeDocument/2006/relationships/image" Target="../media/image209.PNG"/></Relationships>
</file>

<file path=ppt/slides/_rels/slide125.xml.rels><?xml version="1.0" encoding="UTF-8" standalone="yes"?>
<Relationships xmlns="http://schemas.openxmlformats.org/package/2006/relationships"><Relationship Id="rId8" Type="http://schemas.openxmlformats.org/officeDocument/2006/relationships/image" Target="../media/image224.emf"/><Relationship Id="rId3" Type="http://schemas.openxmlformats.org/officeDocument/2006/relationships/image" Target="../media/image208.PNG"/><Relationship Id="rId7" Type="http://schemas.openxmlformats.org/officeDocument/2006/relationships/image" Target="../media/image223.emf"/><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222.emf"/><Relationship Id="rId5" Type="http://schemas.openxmlformats.org/officeDocument/2006/relationships/image" Target="../media/image221.emf"/><Relationship Id="rId4" Type="http://schemas.openxmlformats.org/officeDocument/2006/relationships/image" Target="../media/image209.PNG"/></Relationships>
</file>

<file path=ppt/slides/_rels/slide126.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image" Target="../media/image195.jpeg"/><Relationship Id="rId1" Type="http://schemas.openxmlformats.org/officeDocument/2006/relationships/slideLayout" Target="../slideLayouts/slideLayout13.xml"/><Relationship Id="rId5" Type="http://schemas.openxmlformats.org/officeDocument/2006/relationships/image" Target="../media/image225.emf"/><Relationship Id="rId4" Type="http://schemas.openxmlformats.org/officeDocument/2006/relationships/image" Target="../media/image209.PN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9.xml.rels><?xml version="1.0" encoding="UTF-8" standalone="yes"?>
<Relationships xmlns="http://schemas.openxmlformats.org/package/2006/relationships"><Relationship Id="rId8" Type="http://schemas.openxmlformats.org/officeDocument/2006/relationships/image" Target="../media/image232.png"/><Relationship Id="rId13" Type="http://schemas.openxmlformats.org/officeDocument/2006/relationships/image" Target="../media/image195.jpeg"/><Relationship Id="rId3" Type="http://schemas.openxmlformats.org/officeDocument/2006/relationships/image" Target="../media/image227.png"/><Relationship Id="rId7" Type="http://schemas.openxmlformats.org/officeDocument/2006/relationships/image" Target="../media/image231.png"/><Relationship Id="rId12" Type="http://schemas.openxmlformats.org/officeDocument/2006/relationships/image" Target="../media/image236.pn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230.png"/><Relationship Id="rId11" Type="http://schemas.openxmlformats.org/officeDocument/2006/relationships/image" Target="../media/image235.png"/><Relationship Id="rId5" Type="http://schemas.openxmlformats.org/officeDocument/2006/relationships/image" Target="../media/image229.png"/><Relationship Id="rId10" Type="http://schemas.openxmlformats.org/officeDocument/2006/relationships/image" Target="../media/image234.png"/><Relationship Id="rId4" Type="http://schemas.openxmlformats.org/officeDocument/2006/relationships/image" Target="../media/image228.png"/><Relationship Id="rId9" Type="http://schemas.openxmlformats.org/officeDocument/2006/relationships/image" Target="../media/image233.png"/><Relationship Id="rId14" Type="http://schemas.openxmlformats.org/officeDocument/2006/relationships/image" Target="../media/image237.png"/></Relationships>
</file>

<file path=ppt/slides/_rels/slide130.xml.rels><?xml version="1.0" encoding="UTF-8" standalone="yes"?>
<Relationships xmlns="http://schemas.openxmlformats.org/package/2006/relationships"><Relationship Id="rId8" Type="http://schemas.openxmlformats.org/officeDocument/2006/relationships/image" Target="../media/image232.png"/><Relationship Id="rId13" Type="http://schemas.openxmlformats.org/officeDocument/2006/relationships/image" Target="../media/image237.png"/><Relationship Id="rId3" Type="http://schemas.openxmlformats.org/officeDocument/2006/relationships/image" Target="../media/image227.png"/><Relationship Id="rId7" Type="http://schemas.openxmlformats.org/officeDocument/2006/relationships/image" Target="../media/image231.png"/><Relationship Id="rId12" Type="http://schemas.openxmlformats.org/officeDocument/2006/relationships/image" Target="../media/image195.jpe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230.png"/><Relationship Id="rId11" Type="http://schemas.openxmlformats.org/officeDocument/2006/relationships/image" Target="../media/image236.png"/><Relationship Id="rId5" Type="http://schemas.openxmlformats.org/officeDocument/2006/relationships/image" Target="../media/image229.png"/><Relationship Id="rId10" Type="http://schemas.openxmlformats.org/officeDocument/2006/relationships/image" Target="../media/image234.png"/><Relationship Id="rId4" Type="http://schemas.openxmlformats.org/officeDocument/2006/relationships/image" Target="../media/image228.png"/><Relationship Id="rId9" Type="http://schemas.openxmlformats.org/officeDocument/2006/relationships/image" Target="../media/image233.png"/></Relationships>
</file>

<file path=ppt/slides/_rels/slide131.xml.rels><?xml version="1.0" encoding="UTF-8" standalone="yes"?>
<Relationships xmlns="http://schemas.openxmlformats.org/package/2006/relationships"><Relationship Id="rId8" Type="http://schemas.openxmlformats.org/officeDocument/2006/relationships/image" Target="../media/image232.png"/><Relationship Id="rId3" Type="http://schemas.openxmlformats.org/officeDocument/2006/relationships/image" Target="../media/image227.png"/><Relationship Id="rId7" Type="http://schemas.openxmlformats.org/officeDocument/2006/relationships/image" Target="../media/image231.png"/><Relationship Id="rId12" Type="http://schemas.openxmlformats.org/officeDocument/2006/relationships/image" Target="../media/image237.pn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230.png"/><Relationship Id="rId11" Type="http://schemas.openxmlformats.org/officeDocument/2006/relationships/image" Target="../media/image195.jpeg"/><Relationship Id="rId5" Type="http://schemas.openxmlformats.org/officeDocument/2006/relationships/image" Target="../media/image229.png"/><Relationship Id="rId10" Type="http://schemas.openxmlformats.org/officeDocument/2006/relationships/image" Target="../media/image236.png"/><Relationship Id="rId4" Type="http://schemas.openxmlformats.org/officeDocument/2006/relationships/image" Target="../media/image228.png"/><Relationship Id="rId9" Type="http://schemas.openxmlformats.org/officeDocument/2006/relationships/image" Target="../media/image233.png"/></Relationships>
</file>

<file path=ppt/slides/_rels/slide132.xml.rels><?xml version="1.0" encoding="UTF-8" standalone="yes"?>
<Relationships xmlns="http://schemas.openxmlformats.org/package/2006/relationships"><Relationship Id="rId8" Type="http://schemas.openxmlformats.org/officeDocument/2006/relationships/image" Target="../media/image232.png"/><Relationship Id="rId3" Type="http://schemas.openxmlformats.org/officeDocument/2006/relationships/image" Target="../media/image227.png"/><Relationship Id="rId7" Type="http://schemas.openxmlformats.org/officeDocument/2006/relationships/image" Target="../media/image231.pn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230.png"/><Relationship Id="rId11" Type="http://schemas.openxmlformats.org/officeDocument/2006/relationships/image" Target="../media/image237.png"/><Relationship Id="rId5" Type="http://schemas.openxmlformats.org/officeDocument/2006/relationships/image" Target="../media/image229.png"/><Relationship Id="rId10" Type="http://schemas.openxmlformats.org/officeDocument/2006/relationships/image" Target="../media/image195.jpeg"/><Relationship Id="rId4" Type="http://schemas.openxmlformats.org/officeDocument/2006/relationships/image" Target="../media/image228.png"/><Relationship Id="rId9" Type="http://schemas.openxmlformats.org/officeDocument/2006/relationships/image" Target="../media/image236.png"/></Relationships>
</file>

<file path=ppt/slides/_rels/slide133.xml.rels><?xml version="1.0" encoding="UTF-8" standalone="yes"?>
<Relationships xmlns="http://schemas.openxmlformats.org/package/2006/relationships"><Relationship Id="rId8" Type="http://schemas.openxmlformats.org/officeDocument/2006/relationships/image" Target="../media/image236.png"/><Relationship Id="rId3" Type="http://schemas.openxmlformats.org/officeDocument/2006/relationships/image" Target="../media/image227.png"/><Relationship Id="rId7" Type="http://schemas.openxmlformats.org/officeDocument/2006/relationships/image" Target="../media/image231.pn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230.png"/><Relationship Id="rId5" Type="http://schemas.openxmlformats.org/officeDocument/2006/relationships/image" Target="../media/image229.png"/><Relationship Id="rId10" Type="http://schemas.openxmlformats.org/officeDocument/2006/relationships/image" Target="../media/image237.png"/><Relationship Id="rId4" Type="http://schemas.openxmlformats.org/officeDocument/2006/relationships/image" Target="../media/image228.png"/><Relationship Id="rId9" Type="http://schemas.openxmlformats.org/officeDocument/2006/relationships/image" Target="../media/image195.jpeg"/></Relationships>
</file>

<file path=ppt/slides/_rels/slide134.xml.rels><?xml version="1.0" encoding="UTF-8" standalone="yes"?>
<Relationships xmlns="http://schemas.openxmlformats.org/package/2006/relationships"><Relationship Id="rId8" Type="http://schemas.openxmlformats.org/officeDocument/2006/relationships/image" Target="../media/image195.jpeg"/><Relationship Id="rId3" Type="http://schemas.openxmlformats.org/officeDocument/2006/relationships/image" Target="../media/image227.png"/><Relationship Id="rId7" Type="http://schemas.openxmlformats.org/officeDocument/2006/relationships/image" Target="../media/image236.pn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230.png"/><Relationship Id="rId5" Type="http://schemas.openxmlformats.org/officeDocument/2006/relationships/image" Target="../media/image229.png"/><Relationship Id="rId4" Type="http://schemas.openxmlformats.org/officeDocument/2006/relationships/image" Target="../media/image228.png"/><Relationship Id="rId9" Type="http://schemas.openxmlformats.org/officeDocument/2006/relationships/image" Target="../media/image237.png"/></Relationships>
</file>

<file path=ppt/slides/_rels/slide135.xml.rels><?xml version="1.0" encoding="UTF-8" standalone="yes"?>
<Relationships xmlns="http://schemas.openxmlformats.org/package/2006/relationships"><Relationship Id="rId8" Type="http://schemas.openxmlformats.org/officeDocument/2006/relationships/image" Target="../media/image237.png"/><Relationship Id="rId3" Type="http://schemas.openxmlformats.org/officeDocument/2006/relationships/image" Target="../media/image227.png"/><Relationship Id="rId7" Type="http://schemas.openxmlformats.org/officeDocument/2006/relationships/image" Target="../media/image195.jpe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236.png"/><Relationship Id="rId5" Type="http://schemas.openxmlformats.org/officeDocument/2006/relationships/image" Target="../media/image229.png"/><Relationship Id="rId4" Type="http://schemas.openxmlformats.org/officeDocument/2006/relationships/image" Target="../media/image228.png"/></Relationships>
</file>

<file path=ppt/slides/_rels/slide136.xml.rels><?xml version="1.0" encoding="UTF-8" standalone="yes"?>
<Relationships xmlns="http://schemas.openxmlformats.org/package/2006/relationships"><Relationship Id="rId3" Type="http://schemas.openxmlformats.org/officeDocument/2006/relationships/image" Target="../media/image227.png"/><Relationship Id="rId7" Type="http://schemas.openxmlformats.org/officeDocument/2006/relationships/image" Target="../media/image237.pn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195.jpeg"/><Relationship Id="rId5" Type="http://schemas.openxmlformats.org/officeDocument/2006/relationships/image" Target="../media/image236.png"/><Relationship Id="rId4" Type="http://schemas.openxmlformats.org/officeDocument/2006/relationships/image" Target="../media/image228.png"/></Relationships>
</file>

<file path=ppt/slides/_rels/slide137.xml.rels><?xml version="1.0" encoding="UTF-8" standalone="yes"?>
<Relationships xmlns="http://schemas.openxmlformats.org/package/2006/relationships"><Relationship Id="rId3" Type="http://schemas.openxmlformats.org/officeDocument/2006/relationships/image" Target="../media/image227.png"/><Relationship Id="rId2" Type="http://schemas.openxmlformats.org/officeDocument/2006/relationships/image" Target="../media/image226.png"/><Relationship Id="rId1" Type="http://schemas.openxmlformats.org/officeDocument/2006/relationships/slideLayout" Target="../slideLayouts/slideLayout13.xml"/><Relationship Id="rId6" Type="http://schemas.openxmlformats.org/officeDocument/2006/relationships/image" Target="../media/image237.png"/><Relationship Id="rId5" Type="http://schemas.openxmlformats.org/officeDocument/2006/relationships/image" Target="../media/image195.jpeg"/><Relationship Id="rId4" Type="http://schemas.openxmlformats.org/officeDocument/2006/relationships/image" Target="../media/image236.png"/></Relationships>
</file>

<file path=ppt/slides/_rels/slide138.xml.rels><?xml version="1.0" encoding="UTF-8" standalone="yes"?>
<Relationships xmlns="http://schemas.openxmlformats.org/package/2006/relationships"><Relationship Id="rId3" Type="http://schemas.openxmlformats.org/officeDocument/2006/relationships/image" Target="../media/image236.png"/><Relationship Id="rId2" Type="http://schemas.openxmlformats.org/officeDocument/2006/relationships/image" Target="../media/image226.png"/><Relationship Id="rId1" Type="http://schemas.openxmlformats.org/officeDocument/2006/relationships/slideLayout" Target="../slideLayouts/slideLayout13.xml"/><Relationship Id="rId5" Type="http://schemas.openxmlformats.org/officeDocument/2006/relationships/image" Target="../media/image237.png"/><Relationship Id="rId4" Type="http://schemas.openxmlformats.org/officeDocument/2006/relationships/image" Target="../media/image195.jpeg"/></Relationships>
</file>

<file path=ppt/slides/_rels/slide139.xml.rels><?xml version="1.0" encoding="UTF-8" standalone="yes"?>
<Relationships xmlns="http://schemas.openxmlformats.org/package/2006/relationships"><Relationship Id="rId3" Type="http://schemas.openxmlformats.org/officeDocument/2006/relationships/image" Target="../media/image208.PNG"/><Relationship Id="rId2" Type="http://schemas.openxmlformats.org/officeDocument/2006/relationships/image" Target="../media/image195.jpeg"/><Relationship Id="rId1" Type="http://schemas.openxmlformats.org/officeDocument/2006/relationships/slideLayout" Target="../slideLayouts/slideLayout13.xml"/><Relationship Id="rId5" Type="http://schemas.openxmlformats.org/officeDocument/2006/relationships/image" Target="../media/image212.JPG"/><Relationship Id="rId4" Type="http://schemas.openxmlformats.org/officeDocument/2006/relationships/image" Target="../media/image209.PNG"/></Relationships>
</file>

<file path=ppt/slides/_rels/slide140.xml.rels><?xml version="1.0" encoding="UTF-8" standalone="yes"?>
<Relationships xmlns="http://schemas.openxmlformats.org/package/2006/relationships"><Relationship Id="rId3" Type="http://schemas.openxmlformats.org/officeDocument/2006/relationships/image" Target="../media/image195.jpeg"/><Relationship Id="rId7" Type="http://schemas.openxmlformats.org/officeDocument/2006/relationships/image" Target="../media/image240.emf"/><Relationship Id="rId2" Type="http://schemas.openxmlformats.org/officeDocument/2006/relationships/image" Target="../media/image238.png"/><Relationship Id="rId1" Type="http://schemas.openxmlformats.org/officeDocument/2006/relationships/slideLayout" Target="../slideLayouts/slideLayout13.xml"/><Relationship Id="rId6" Type="http://schemas.openxmlformats.org/officeDocument/2006/relationships/image" Target="../media/image239.emf"/><Relationship Id="rId5" Type="http://schemas.openxmlformats.org/officeDocument/2006/relationships/image" Target="../media/image209.PNG"/><Relationship Id="rId4" Type="http://schemas.openxmlformats.org/officeDocument/2006/relationships/image" Target="../media/image208.PNG"/></Relationships>
</file>

<file path=ppt/slides/_rels/slide141.xml.rels><?xml version="1.0" encoding="UTF-8" standalone="yes"?>
<Relationships xmlns="http://schemas.openxmlformats.org/package/2006/relationships"><Relationship Id="rId8" Type="http://schemas.openxmlformats.org/officeDocument/2006/relationships/image" Target="../media/image243.emf"/><Relationship Id="rId3" Type="http://schemas.openxmlformats.org/officeDocument/2006/relationships/image" Target="../media/image208.PNG"/><Relationship Id="rId7" Type="http://schemas.openxmlformats.org/officeDocument/2006/relationships/image" Target="../media/image242.emf"/><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241.png"/><Relationship Id="rId5" Type="http://schemas.openxmlformats.org/officeDocument/2006/relationships/image" Target="../media/image237.png"/><Relationship Id="rId4" Type="http://schemas.openxmlformats.org/officeDocument/2006/relationships/image" Target="../media/image209.PNG"/></Relationships>
</file>

<file path=ppt/slides/_rels/slide142.xml.rels><?xml version="1.0" encoding="UTF-8" standalone="yes"?>
<Relationships xmlns="http://schemas.openxmlformats.org/package/2006/relationships"><Relationship Id="rId8" Type="http://schemas.openxmlformats.org/officeDocument/2006/relationships/image" Target="../media/image245.emf"/><Relationship Id="rId3" Type="http://schemas.openxmlformats.org/officeDocument/2006/relationships/image" Target="../media/image208.PNG"/><Relationship Id="rId7" Type="http://schemas.openxmlformats.org/officeDocument/2006/relationships/image" Target="../media/image244.emf"/><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241.png"/><Relationship Id="rId5" Type="http://schemas.openxmlformats.org/officeDocument/2006/relationships/image" Target="../media/image237.png"/><Relationship Id="rId4" Type="http://schemas.openxmlformats.org/officeDocument/2006/relationships/image" Target="../media/image209.PNG"/></Relationships>
</file>

<file path=ppt/slides/_rels/slide143.xml.rels><?xml version="1.0" encoding="UTF-8" standalone="yes"?>
<Relationships xmlns="http://schemas.openxmlformats.org/package/2006/relationships"><Relationship Id="rId8" Type="http://schemas.openxmlformats.org/officeDocument/2006/relationships/image" Target="../media/image247.emf"/><Relationship Id="rId3" Type="http://schemas.openxmlformats.org/officeDocument/2006/relationships/image" Target="../media/image208.PNG"/><Relationship Id="rId7" Type="http://schemas.openxmlformats.org/officeDocument/2006/relationships/image" Target="../media/image246.emf"/><Relationship Id="rId2" Type="http://schemas.openxmlformats.org/officeDocument/2006/relationships/image" Target="../media/image195.jpeg"/><Relationship Id="rId1" Type="http://schemas.openxmlformats.org/officeDocument/2006/relationships/slideLayout" Target="../slideLayouts/slideLayout13.xml"/><Relationship Id="rId6" Type="http://schemas.openxmlformats.org/officeDocument/2006/relationships/image" Target="../media/image241.png"/><Relationship Id="rId5" Type="http://schemas.openxmlformats.org/officeDocument/2006/relationships/image" Target="../media/image237.png"/><Relationship Id="rId4" Type="http://schemas.openxmlformats.org/officeDocument/2006/relationships/image" Target="../media/image209.PNG"/></Relationships>
</file>

<file path=ppt/slides/_rels/slide144.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image" Target="../media/image248.png"/><Relationship Id="rId1" Type="http://schemas.openxmlformats.org/officeDocument/2006/relationships/slideLayout" Target="../slideLayouts/slideLayout2.xml"/><Relationship Id="rId5" Type="http://schemas.openxmlformats.org/officeDocument/2006/relationships/image" Target="../media/image251.png"/><Relationship Id="rId4" Type="http://schemas.openxmlformats.org/officeDocument/2006/relationships/image" Target="../media/image250.png"/></Relationships>
</file>

<file path=ppt/slides/_rels/slide145.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image" Target="../media/image252.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image" Target="../media/image254.JP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image" Target="../media/image255.png"/><Relationship Id="rId7" Type="http://schemas.microsoft.com/office/2007/relationships/hdphoto" Target="../media/hdphoto18.wdp"/><Relationship Id="rId2" Type="http://schemas.openxmlformats.org/officeDocument/2006/relationships/image" Target="../media/image80.jpg"/><Relationship Id="rId1" Type="http://schemas.openxmlformats.org/officeDocument/2006/relationships/slideLayout" Target="../slideLayouts/slideLayout2.xml"/><Relationship Id="rId6" Type="http://schemas.openxmlformats.org/officeDocument/2006/relationships/image" Target="../media/image258.png"/><Relationship Id="rId5" Type="http://schemas.openxmlformats.org/officeDocument/2006/relationships/image" Target="../media/image257.png"/><Relationship Id="rId4" Type="http://schemas.openxmlformats.org/officeDocument/2006/relationships/image" Target="../media/image256.png"/></Relationships>
</file>

<file path=ppt/slides/_rels/slide151.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image" Target="../media/image259.png"/><Relationship Id="rId1" Type="http://schemas.openxmlformats.org/officeDocument/2006/relationships/slideLayout" Target="../slideLayouts/slideLayout2.xml"/><Relationship Id="rId5" Type="http://schemas.openxmlformats.org/officeDocument/2006/relationships/image" Target="../media/image261.png"/><Relationship Id="rId4" Type="http://schemas.microsoft.com/office/2007/relationships/hdphoto" Target="../media/hdphoto19.wdp"/></Relationships>
</file>

<file path=ppt/slides/_rels/slide152.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262.png"/><Relationship Id="rId1" Type="http://schemas.openxmlformats.org/officeDocument/2006/relationships/slideLayout" Target="../slideLayouts/slideLayout2.xml"/><Relationship Id="rId5" Type="http://schemas.openxmlformats.org/officeDocument/2006/relationships/image" Target="../media/image264.png"/><Relationship Id="rId4" Type="http://schemas.openxmlformats.org/officeDocument/2006/relationships/image" Target="../media/image263.png"/></Relationships>
</file>

<file path=ppt/slides/_rels/slide153.xml.rels><?xml version="1.0" encoding="UTF-8" standalone="yes"?>
<Relationships xmlns="http://schemas.openxmlformats.org/package/2006/relationships"><Relationship Id="rId2" Type="http://schemas.openxmlformats.org/officeDocument/2006/relationships/image" Target="../media/image265.pn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image" Target="../media/image266.pn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267.pn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268.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image" Target="../media/image80.jpg"/><Relationship Id="rId1" Type="http://schemas.openxmlformats.org/officeDocument/2006/relationships/slideLayout" Target="../slideLayouts/slideLayout2.xml"/><Relationship Id="rId4" Type="http://schemas.openxmlformats.org/officeDocument/2006/relationships/image" Target="../media/image27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6933" y="3279170"/>
            <a:ext cx="7655361" cy="2229808"/>
          </a:xfrm>
        </p:spPr>
        <p:txBody>
          <a:bodyPr>
            <a:noAutofit/>
          </a:bodyPr>
          <a:lstStyle/>
          <a:p>
            <a:r>
              <a:rPr lang="en-US" sz="4000" dirty="0"/>
              <a:t>Diamond Detectors</a:t>
            </a:r>
            <a:br>
              <a:rPr lang="en-US" sz="4000" dirty="0"/>
            </a:br>
            <a:endParaRPr lang="en-US" sz="4000" dirty="0"/>
          </a:p>
        </p:txBody>
      </p:sp>
      <p:sp>
        <p:nvSpPr>
          <p:cNvPr id="3" name="Subtitle 2"/>
          <p:cNvSpPr>
            <a:spLocks noGrp="1"/>
          </p:cNvSpPr>
          <p:nvPr>
            <p:ph type="subTitle" idx="1"/>
          </p:nvPr>
        </p:nvSpPr>
        <p:spPr>
          <a:xfrm>
            <a:off x="3200400" y="5361906"/>
            <a:ext cx="5458968" cy="621792"/>
          </a:xfrm>
        </p:spPr>
        <p:txBody>
          <a:bodyPr>
            <a:normAutofit/>
          </a:bodyPr>
          <a:lstStyle/>
          <a:p>
            <a:r>
              <a:rPr lang="en-US" dirty="0"/>
              <a:t>Alexander Oh</a:t>
            </a:r>
          </a:p>
          <a:p>
            <a:r>
              <a:rPr lang="en-US" dirty="0"/>
              <a:t>University of Manchester</a:t>
            </a:r>
          </a:p>
        </p:txBody>
      </p:sp>
      <p:sp>
        <p:nvSpPr>
          <p:cNvPr id="4" name="Date Placeholder 3"/>
          <p:cNvSpPr>
            <a:spLocks noGrp="1"/>
          </p:cNvSpPr>
          <p:nvPr>
            <p:ph type="dt" sz="half" idx="10"/>
          </p:nvPr>
        </p:nvSpPr>
        <p:spPr>
          <a:xfrm>
            <a:off x="3276600" y="401955"/>
            <a:ext cx="5504688" cy="365125"/>
          </a:xfrm>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1</a:t>
            </a:fld>
            <a:endParaRPr lang="en-US"/>
          </a:p>
        </p:txBody>
      </p:sp>
      <p:sp>
        <p:nvSpPr>
          <p:cNvPr id="8" name="TextBox 7">
            <a:extLst>
              <a:ext uri="{FF2B5EF4-FFF2-40B4-BE49-F238E27FC236}">
                <a16:creationId xmlns:a16="http://schemas.microsoft.com/office/drawing/2014/main" id="{B716118D-9CD8-87D0-0453-08BD9993C9A8}"/>
              </a:ext>
            </a:extLst>
          </p:cNvPr>
          <p:cNvSpPr txBox="1"/>
          <p:nvPr/>
        </p:nvSpPr>
        <p:spPr>
          <a:xfrm>
            <a:off x="3218688" y="2170774"/>
            <a:ext cx="4466287" cy="369332"/>
          </a:xfrm>
          <a:prstGeom prst="rect">
            <a:avLst/>
          </a:prstGeom>
          <a:noFill/>
        </p:spPr>
        <p:txBody>
          <a:bodyPr wrap="none" rtlCol="0">
            <a:spAutoFit/>
          </a:bodyPr>
          <a:lstStyle/>
          <a:p>
            <a:r>
              <a:rPr lang="en-GB" dirty="0">
                <a:solidFill>
                  <a:schemeClr val="bg1"/>
                </a:solidFill>
              </a:rPr>
              <a:t>Advanced UK </a:t>
            </a:r>
            <a:r>
              <a:rPr lang="en-GB">
                <a:solidFill>
                  <a:schemeClr val="bg1"/>
                </a:solidFill>
              </a:rPr>
              <a:t>Instrumentation Training</a:t>
            </a:r>
            <a:endParaRPr lang="en-CH" dirty="0">
              <a:solidFill>
                <a:schemeClr val="bg1"/>
              </a:solidFill>
            </a:endParaRPr>
          </a:p>
        </p:txBody>
      </p:sp>
    </p:spTree>
    <p:extLst>
      <p:ext uri="{BB962C8B-B14F-4D97-AF65-F5344CB8AC3E}">
        <p14:creationId xmlns:p14="http://schemas.microsoft.com/office/powerpoint/2010/main" val="1299971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a:xfrm>
            <a:off x="668861" y="2397366"/>
            <a:ext cx="4765484" cy="3916363"/>
          </a:xfrm>
        </p:spPr>
        <p:txBody>
          <a:bodyPr>
            <a:normAutofit/>
          </a:bodyPr>
          <a:lstStyle/>
          <a:p>
            <a:r>
              <a:rPr lang="en-US" dirty="0"/>
              <a:t>Diamond basics and detector principle</a:t>
            </a:r>
          </a:p>
          <a:p>
            <a:r>
              <a:rPr lang="en-US" dirty="0"/>
              <a:t>Diamond strip and pixel detectors</a:t>
            </a:r>
          </a:p>
          <a:p>
            <a:r>
              <a:rPr lang="en-US" dirty="0"/>
              <a:t>Radiation Hardness 	</a:t>
            </a:r>
          </a:p>
          <a:p>
            <a:r>
              <a:rPr lang="en-US" dirty="0"/>
              <a:t>3D Diamond detectors</a:t>
            </a:r>
          </a:p>
          <a:p>
            <a:r>
              <a:rPr lang="en-US" dirty="0"/>
              <a:t>Current and future diamond detector installations</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2</a:t>
            </a:fld>
            <a:endParaRPr lang="en-US"/>
          </a:p>
        </p:txBody>
      </p:sp>
      <p:pic>
        <p:nvPicPr>
          <p:cNvPr id="8" name="Picture 7"/>
          <p:cNvPicPr>
            <a:picLocks noChangeAspect="1"/>
          </p:cNvPicPr>
          <p:nvPr/>
        </p:nvPicPr>
        <p:blipFill>
          <a:blip r:embed="rId2">
            <a:biLevel thresh="25000"/>
            <a:extLst>
              <a:ext uri="{BEBA8EAE-BF5A-486C-A8C5-ECC9F3942E4B}">
                <a14:imgProps xmlns:a14="http://schemas.microsoft.com/office/drawing/2010/main">
                  <a14:imgLayer r:embed="rId3">
                    <a14:imgEffect>
                      <a14:artisticPhotocopy trans="70000"/>
                    </a14:imgEffect>
                    <a14:imgEffect>
                      <a14:saturation sat="0"/>
                    </a14:imgEffect>
                  </a14:imgLayer>
                </a14:imgProps>
              </a:ext>
            </a:extLst>
          </a:blip>
          <a:stretch>
            <a:fillRect/>
          </a:stretch>
        </p:blipFill>
        <p:spPr>
          <a:xfrm>
            <a:off x="5198320" y="2194546"/>
            <a:ext cx="3597409" cy="2946009"/>
          </a:xfrm>
          <a:prstGeom prst="rect">
            <a:avLst/>
          </a:prstGeom>
          <a:ln>
            <a:noFill/>
          </a:ln>
          <a:effectLst>
            <a:softEdge rad="112500"/>
          </a:effectLst>
        </p:spPr>
      </p:pic>
      <p:sp>
        <p:nvSpPr>
          <p:cNvPr id="7" name="TextBox 6"/>
          <p:cNvSpPr txBox="1"/>
          <p:nvPr/>
        </p:nvSpPr>
        <p:spPr>
          <a:xfrm>
            <a:off x="763727" y="5735898"/>
            <a:ext cx="7661072" cy="646331"/>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US" dirty="0"/>
              <a:t>Thanks for the material from the RD42 and ADAMAS collaborations!</a:t>
            </a:r>
            <a:br>
              <a:rPr lang="en-US" dirty="0"/>
            </a:br>
            <a:r>
              <a:rPr lang="en-US" dirty="0"/>
              <a:t>Very soon new working group </a:t>
            </a:r>
            <a:r>
              <a:rPr lang="en-US" dirty="0" err="1"/>
              <a:t>organisation</a:t>
            </a:r>
            <a:r>
              <a:rPr lang="en-US" dirty="0"/>
              <a:t>: </a:t>
            </a:r>
            <a:r>
              <a:rPr lang="en-US" b="1" dirty="0"/>
              <a:t>DRD3 WG6</a:t>
            </a:r>
          </a:p>
        </p:txBody>
      </p:sp>
      <p:sp>
        <p:nvSpPr>
          <p:cNvPr id="9" name="Rectangle 8">
            <a:extLst>
              <a:ext uri="{FF2B5EF4-FFF2-40B4-BE49-F238E27FC236}">
                <a16:creationId xmlns:a16="http://schemas.microsoft.com/office/drawing/2014/main" id="{02519CA6-F441-685A-E6FB-B8E104A0D595}"/>
              </a:ext>
            </a:extLst>
          </p:cNvPr>
          <p:cNvSpPr/>
          <p:nvPr/>
        </p:nvSpPr>
        <p:spPr>
          <a:xfrm rot="16200000">
            <a:off x="-439467" y="2990998"/>
            <a:ext cx="1552388" cy="36512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CH" dirty="0"/>
              <a:t>Part 1</a:t>
            </a:r>
          </a:p>
        </p:txBody>
      </p:sp>
      <p:sp>
        <p:nvSpPr>
          <p:cNvPr id="11" name="Rectangle 10">
            <a:extLst>
              <a:ext uri="{FF2B5EF4-FFF2-40B4-BE49-F238E27FC236}">
                <a16:creationId xmlns:a16="http://schemas.microsoft.com/office/drawing/2014/main" id="{EC9AECAA-A17D-FC67-01AE-E6DF6B2C7900}"/>
              </a:ext>
            </a:extLst>
          </p:cNvPr>
          <p:cNvSpPr/>
          <p:nvPr/>
        </p:nvSpPr>
        <p:spPr>
          <a:xfrm rot="16200000">
            <a:off x="-418820" y="4646073"/>
            <a:ext cx="1552388" cy="365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CH" dirty="0"/>
              <a:t>Part 2</a:t>
            </a:r>
          </a:p>
        </p:txBody>
      </p:sp>
    </p:spTree>
    <p:extLst>
      <p:ext uri="{BB962C8B-B14F-4D97-AF65-F5344CB8AC3E}">
        <p14:creationId xmlns:p14="http://schemas.microsoft.com/office/powerpoint/2010/main" val="378674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16047-84C8-6029-83F5-C7887DA645A2}"/>
              </a:ext>
            </a:extLst>
          </p:cNvPr>
          <p:cNvSpPr>
            <a:spLocks noGrp="1"/>
          </p:cNvSpPr>
          <p:nvPr>
            <p:ph type="title"/>
          </p:nvPr>
        </p:nvSpPr>
        <p:spPr/>
        <p:txBody>
          <a:bodyPr/>
          <a:lstStyle/>
          <a:p>
            <a:r>
              <a:rPr lang="en-CH" dirty="0"/>
              <a:t>PART 1</a:t>
            </a:r>
          </a:p>
        </p:txBody>
      </p:sp>
      <p:sp>
        <p:nvSpPr>
          <p:cNvPr id="3" name="Content Placeholder 2">
            <a:extLst>
              <a:ext uri="{FF2B5EF4-FFF2-40B4-BE49-F238E27FC236}">
                <a16:creationId xmlns:a16="http://schemas.microsoft.com/office/drawing/2014/main" id="{89410CEB-B318-2A3B-5338-7F5874122A4C}"/>
              </a:ext>
            </a:extLst>
          </p:cNvPr>
          <p:cNvSpPr>
            <a:spLocks noGrp="1"/>
          </p:cNvSpPr>
          <p:nvPr>
            <p:ph idx="1"/>
          </p:nvPr>
        </p:nvSpPr>
        <p:spPr/>
        <p:txBody>
          <a:bodyPr/>
          <a:lstStyle/>
          <a:p>
            <a:r>
              <a:rPr lang="en-CH" dirty="0"/>
              <a:t>Introduction to Diamond detectors </a:t>
            </a:r>
          </a:p>
          <a:p>
            <a:pPr lvl="1"/>
            <a:r>
              <a:rPr lang="en-CH" dirty="0"/>
              <a:t>properties</a:t>
            </a:r>
          </a:p>
          <a:p>
            <a:pPr lvl="1"/>
            <a:r>
              <a:rPr lang="en-CH" dirty="0"/>
              <a:t>principle of operation</a:t>
            </a:r>
          </a:p>
          <a:p>
            <a:r>
              <a:rPr lang="en-CH" dirty="0"/>
              <a:t>Strip and Pixel detectors</a:t>
            </a:r>
          </a:p>
          <a:p>
            <a:r>
              <a:rPr lang="en-CH" dirty="0"/>
              <a:t>Radiation tolerance</a:t>
            </a:r>
          </a:p>
          <a:p>
            <a:r>
              <a:rPr lang="en-CH" dirty="0"/>
              <a:t>High rate capability</a:t>
            </a:r>
          </a:p>
        </p:txBody>
      </p:sp>
      <p:sp>
        <p:nvSpPr>
          <p:cNvPr id="4" name="Date Placeholder 3">
            <a:extLst>
              <a:ext uri="{FF2B5EF4-FFF2-40B4-BE49-F238E27FC236}">
                <a16:creationId xmlns:a16="http://schemas.microsoft.com/office/drawing/2014/main" id="{D88A02A9-C899-83BA-6F06-B9433063F986}"/>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EB9464B8-76DA-F729-E27F-15EAA8B8BEDB}"/>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3542A62A-A9F1-9055-6E4E-0924C8D691B0}"/>
              </a:ext>
            </a:extLst>
          </p:cNvPr>
          <p:cNvSpPr>
            <a:spLocks noGrp="1"/>
          </p:cNvSpPr>
          <p:nvPr>
            <p:ph type="sldNum" sz="quarter" idx="12"/>
          </p:nvPr>
        </p:nvSpPr>
        <p:spPr/>
        <p:txBody>
          <a:bodyPr/>
          <a:lstStyle/>
          <a:p>
            <a:fld id="{85A3C726-C6EC-EC46-BA0C-D12602B4FB0D}" type="slidenum">
              <a:rPr lang="en-US" smtClean="0"/>
              <a:t>3</a:t>
            </a:fld>
            <a:endParaRPr lang="en-US"/>
          </a:p>
        </p:txBody>
      </p:sp>
    </p:spTree>
    <p:extLst>
      <p:ext uri="{BB962C8B-B14F-4D97-AF65-F5344CB8AC3E}">
        <p14:creationId xmlns:p14="http://schemas.microsoft.com/office/powerpoint/2010/main" val="3772081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srcRect l="5180" t="25435" r="4040"/>
          <a:stretch/>
        </p:blipFill>
        <p:spPr>
          <a:xfrm>
            <a:off x="451837" y="1288867"/>
            <a:ext cx="8373319" cy="2921000"/>
          </a:xfrm>
          <a:prstGeom prst="rect">
            <a:avLst/>
          </a:prstGeom>
        </p:spPr>
      </p:pic>
      <p:sp>
        <p:nvSpPr>
          <p:cNvPr id="2" name="Title 1"/>
          <p:cNvSpPr>
            <a:spLocks noGrp="1"/>
          </p:cNvSpPr>
          <p:nvPr>
            <p:ph type="title"/>
          </p:nvPr>
        </p:nvSpPr>
        <p:spPr>
          <a:xfrm>
            <a:off x="668861" y="205116"/>
            <a:ext cx="7297712" cy="1014827"/>
          </a:xfrm>
        </p:spPr>
        <p:txBody>
          <a:bodyPr/>
          <a:lstStyle/>
          <a:p>
            <a:r>
              <a:rPr lang="en-US" dirty="0"/>
              <a:t>Challenges Ahead</a:t>
            </a:r>
          </a:p>
        </p:txBody>
      </p:sp>
      <p:sp>
        <p:nvSpPr>
          <p:cNvPr id="3" name="Content Placeholder 2"/>
          <p:cNvSpPr>
            <a:spLocks noGrp="1"/>
          </p:cNvSpPr>
          <p:nvPr>
            <p:ph idx="1"/>
          </p:nvPr>
        </p:nvSpPr>
        <p:spPr>
          <a:xfrm>
            <a:off x="6029063" y="4269800"/>
            <a:ext cx="3036605" cy="2378848"/>
          </a:xfrm>
        </p:spPr>
        <p:txBody>
          <a:bodyPr>
            <a:normAutofit fontScale="77500" lnSpcReduction="20000"/>
          </a:bodyPr>
          <a:lstStyle/>
          <a:p>
            <a:r>
              <a:rPr lang="en-US" dirty="0"/>
              <a:t>Luminosity upgrades of the LHC will increase the luminosity by factor ~3. </a:t>
            </a:r>
          </a:p>
          <a:p>
            <a:r>
              <a:rPr lang="en-US" dirty="0"/>
              <a:t>Luminosity ~ Radiation damage.</a:t>
            </a:r>
          </a:p>
          <a:p>
            <a:r>
              <a:rPr lang="en-US" dirty="0"/>
              <a:t>Need new technologies in the innermost layers to survive the radiation levels.</a:t>
            </a:r>
          </a:p>
          <a:p>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62D72652-2056-C84B-8A86-3816B23E912A}" type="slidenum">
              <a:rPr lang="en-US" smtClean="0"/>
              <a:t>4</a:t>
            </a:fld>
            <a:endParaRPr lang="en-US"/>
          </a:p>
        </p:txBody>
      </p:sp>
      <p:sp>
        <p:nvSpPr>
          <p:cNvPr id="9" name="Smiley Face 8"/>
          <p:cNvSpPr/>
          <p:nvPr/>
        </p:nvSpPr>
        <p:spPr>
          <a:xfrm>
            <a:off x="2231027" y="2883063"/>
            <a:ext cx="154456" cy="163030"/>
          </a:xfrm>
          <a:prstGeom prst="smileyFace">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a:stretch>
            <a:fillRect/>
          </a:stretch>
        </p:blipFill>
        <p:spPr>
          <a:xfrm>
            <a:off x="293080" y="4154338"/>
            <a:ext cx="5089064" cy="2494310"/>
          </a:xfrm>
          <a:prstGeom prst="rect">
            <a:avLst/>
          </a:prstGeom>
        </p:spPr>
      </p:pic>
    </p:spTree>
    <p:extLst>
      <p:ext uri="{BB962C8B-B14F-4D97-AF65-F5344CB8AC3E}">
        <p14:creationId xmlns:p14="http://schemas.microsoft.com/office/powerpoint/2010/main" val="3046918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A1CFBA3-7E90-4A5C-BE3A-9F7CC9CD785B}"/>
              </a:ext>
            </a:extLst>
          </p:cNvPr>
          <p:cNvPicPr>
            <a:picLocks noChangeAspect="1"/>
          </p:cNvPicPr>
          <p:nvPr/>
        </p:nvPicPr>
        <p:blipFill>
          <a:blip r:embed="rId3"/>
          <a:stretch>
            <a:fillRect/>
          </a:stretch>
        </p:blipFill>
        <p:spPr>
          <a:xfrm>
            <a:off x="2930070" y="785128"/>
            <a:ext cx="5977798" cy="4128028"/>
          </a:xfrm>
          <a:prstGeom prst="rect">
            <a:avLst/>
          </a:prstGeom>
        </p:spPr>
      </p:pic>
      <p:sp>
        <p:nvSpPr>
          <p:cNvPr id="2" name="Content Placeholder 1">
            <a:extLst>
              <a:ext uri="{FF2B5EF4-FFF2-40B4-BE49-F238E27FC236}">
                <a16:creationId xmlns:a16="http://schemas.microsoft.com/office/drawing/2014/main" id="{FA7F14AE-CB62-43FE-B496-E051B7AD077A}"/>
              </a:ext>
            </a:extLst>
          </p:cNvPr>
          <p:cNvSpPr>
            <a:spLocks noGrp="1"/>
          </p:cNvSpPr>
          <p:nvPr>
            <p:ph sz="half" idx="1"/>
          </p:nvPr>
        </p:nvSpPr>
        <p:spPr>
          <a:xfrm>
            <a:off x="364093" y="1506296"/>
            <a:ext cx="3566160" cy="3911600"/>
          </a:xfrm>
        </p:spPr>
        <p:txBody>
          <a:bodyPr/>
          <a:lstStyle/>
          <a:p>
            <a:r>
              <a:rPr lang="en-GB" dirty="0"/>
              <a:t>Allotrope of Carbon</a:t>
            </a:r>
          </a:p>
          <a:p>
            <a:r>
              <a:rPr lang="en-GB" dirty="0"/>
              <a:t>Hardest natural material</a:t>
            </a:r>
          </a:p>
          <a:p>
            <a:r>
              <a:rPr lang="en-GB" dirty="0"/>
              <a:t>Tetrahedral structure</a:t>
            </a:r>
          </a:p>
          <a:p>
            <a:pPr lvl="1"/>
            <a:r>
              <a:rPr lang="en-GB" dirty="0"/>
              <a:t>Sp3 bonds</a:t>
            </a:r>
          </a:p>
          <a:p>
            <a:endParaRPr lang="en-GB" dirty="0"/>
          </a:p>
        </p:txBody>
      </p:sp>
      <p:sp>
        <p:nvSpPr>
          <p:cNvPr id="4" name="Date Placeholder 3">
            <a:extLst>
              <a:ext uri="{FF2B5EF4-FFF2-40B4-BE49-F238E27FC236}">
                <a16:creationId xmlns:a16="http://schemas.microsoft.com/office/drawing/2014/main" id="{EFE35637-E513-4AD1-AFE2-14DCB0F3AA2D}"/>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0A7B7F34-995D-4B49-BA8A-17B8C0A4079E}"/>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21296F71-C022-4B77-A5D3-235FD1157AA0}"/>
              </a:ext>
            </a:extLst>
          </p:cNvPr>
          <p:cNvSpPr>
            <a:spLocks noGrp="1"/>
          </p:cNvSpPr>
          <p:nvPr>
            <p:ph type="sldNum" sz="quarter" idx="12"/>
          </p:nvPr>
        </p:nvSpPr>
        <p:spPr/>
        <p:txBody>
          <a:bodyPr/>
          <a:lstStyle/>
          <a:p>
            <a:fld id="{8A7A6979-0714-4377-B894-6BE4C2D6E202}" type="slidenum">
              <a:rPr lang="en-US" smtClean="0"/>
              <a:pPr/>
              <a:t>5</a:t>
            </a:fld>
            <a:endParaRPr lang="en-US" dirty="0"/>
          </a:p>
        </p:txBody>
      </p:sp>
      <p:sp>
        <p:nvSpPr>
          <p:cNvPr id="3" name="Title 2">
            <a:extLst>
              <a:ext uri="{FF2B5EF4-FFF2-40B4-BE49-F238E27FC236}">
                <a16:creationId xmlns:a16="http://schemas.microsoft.com/office/drawing/2014/main" id="{E9A26833-A3EF-4045-BE2B-D45E297229E0}"/>
              </a:ext>
            </a:extLst>
          </p:cNvPr>
          <p:cNvSpPr>
            <a:spLocks noGrp="1"/>
          </p:cNvSpPr>
          <p:nvPr>
            <p:ph type="title"/>
          </p:nvPr>
        </p:nvSpPr>
        <p:spPr>
          <a:xfrm>
            <a:off x="683558" y="119500"/>
            <a:ext cx="7391401" cy="1143000"/>
          </a:xfrm>
        </p:spPr>
        <p:txBody>
          <a:bodyPr/>
          <a:lstStyle/>
          <a:p>
            <a:r>
              <a:rPr lang="en-GB" dirty="0"/>
              <a:t>diamond</a:t>
            </a:r>
          </a:p>
        </p:txBody>
      </p:sp>
      <p:pic>
        <p:nvPicPr>
          <p:cNvPr id="1030" name="Picture 6" descr="1:50 explain how the structures of diamond, graphite and C60 fullerene  influence their physical properties, including electrical conductivity and  hardness - TutorMyself Chemistry">
            <a:extLst>
              <a:ext uri="{FF2B5EF4-FFF2-40B4-BE49-F238E27FC236}">
                <a16:creationId xmlns:a16="http://schemas.microsoft.com/office/drawing/2014/main" id="{37A90FC9-8819-4BB5-96C0-65A102AC32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093" y="3399849"/>
            <a:ext cx="4036457" cy="25227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cxnSp>
        <p:nvCxnSpPr>
          <p:cNvPr id="13" name="Straight Arrow Connector 12">
            <a:extLst>
              <a:ext uri="{FF2B5EF4-FFF2-40B4-BE49-F238E27FC236}">
                <a16:creationId xmlns:a16="http://schemas.microsoft.com/office/drawing/2014/main" id="{2CEA653E-DAA8-4CBF-828D-314CCF7DC6D9}"/>
              </a:ext>
            </a:extLst>
          </p:cNvPr>
          <p:cNvCxnSpPr>
            <a:cxnSpLocks/>
          </p:cNvCxnSpPr>
          <p:nvPr/>
        </p:nvCxnSpPr>
        <p:spPr>
          <a:xfrm flipV="1">
            <a:off x="3930196" y="4159175"/>
            <a:ext cx="940707" cy="5827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5478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547E725-5270-4488-9BD9-664B782D6ECE}"/>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B144BD32-1E5B-4807-8280-B0EC60A4F246}"/>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754AA05E-E6EC-4596-8148-A82736AB1EBA}"/>
              </a:ext>
            </a:extLst>
          </p:cNvPr>
          <p:cNvSpPr>
            <a:spLocks noGrp="1"/>
          </p:cNvSpPr>
          <p:nvPr>
            <p:ph type="sldNum" sz="quarter" idx="12"/>
          </p:nvPr>
        </p:nvSpPr>
        <p:spPr/>
        <p:txBody>
          <a:bodyPr/>
          <a:lstStyle/>
          <a:p>
            <a:fld id="{8A7A6979-0714-4377-B894-6BE4C2D6E202}" type="slidenum">
              <a:rPr lang="en-US" smtClean="0"/>
              <a:pPr/>
              <a:t>6</a:t>
            </a:fld>
            <a:endParaRPr lang="en-US" dirty="0"/>
          </a:p>
        </p:txBody>
      </p:sp>
      <p:sp>
        <p:nvSpPr>
          <p:cNvPr id="3" name="Title 2">
            <a:extLst>
              <a:ext uri="{FF2B5EF4-FFF2-40B4-BE49-F238E27FC236}">
                <a16:creationId xmlns:a16="http://schemas.microsoft.com/office/drawing/2014/main" id="{6EE81C85-766B-44A1-82CF-65860D67CF9A}"/>
              </a:ext>
            </a:extLst>
          </p:cNvPr>
          <p:cNvSpPr>
            <a:spLocks noGrp="1"/>
          </p:cNvSpPr>
          <p:nvPr>
            <p:ph type="title"/>
          </p:nvPr>
        </p:nvSpPr>
        <p:spPr/>
        <p:txBody>
          <a:bodyPr/>
          <a:lstStyle/>
          <a:p>
            <a:r>
              <a:rPr lang="en-GB" dirty="0"/>
              <a:t>material properties</a:t>
            </a:r>
          </a:p>
        </p:txBody>
      </p:sp>
      <p:graphicFrame>
        <p:nvGraphicFramePr>
          <p:cNvPr id="7" name="Table 8">
            <a:extLst>
              <a:ext uri="{FF2B5EF4-FFF2-40B4-BE49-F238E27FC236}">
                <a16:creationId xmlns:a16="http://schemas.microsoft.com/office/drawing/2014/main" id="{162B6E19-876E-417F-B18B-2A95D29D9631}"/>
              </a:ext>
            </a:extLst>
          </p:cNvPr>
          <p:cNvGraphicFramePr>
            <a:graphicFrameLocks/>
          </p:cNvGraphicFramePr>
          <p:nvPr/>
        </p:nvGraphicFramePr>
        <p:xfrm>
          <a:off x="248126" y="980180"/>
          <a:ext cx="5939997" cy="4501753"/>
        </p:xfrm>
        <a:graphic>
          <a:graphicData uri="http://schemas.openxmlformats.org/drawingml/2006/table">
            <a:tbl>
              <a:tblPr firstRow="1" bandRow="1">
                <a:tableStyleId>{00A15C55-8517-42AA-B614-E9B94910E393}</a:tableStyleId>
              </a:tblPr>
              <a:tblGrid>
                <a:gridCol w="2908664">
                  <a:extLst>
                    <a:ext uri="{9D8B030D-6E8A-4147-A177-3AD203B41FA5}">
                      <a16:colId xmlns:a16="http://schemas.microsoft.com/office/drawing/2014/main" val="4192417192"/>
                    </a:ext>
                  </a:extLst>
                </a:gridCol>
                <a:gridCol w="1550126">
                  <a:extLst>
                    <a:ext uri="{9D8B030D-6E8A-4147-A177-3AD203B41FA5}">
                      <a16:colId xmlns:a16="http://schemas.microsoft.com/office/drawing/2014/main" val="851306077"/>
                    </a:ext>
                  </a:extLst>
                </a:gridCol>
                <a:gridCol w="1481207">
                  <a:extLst>
                    <a:ext uri="{9D8B030D-6E8A-4147-A177-3AD203B41FA5}">
                      <a16:colId xmlns:a16="http://schemas.microsoft.com/office/drawing/2014/main" val="4270250537"/>
                    </a:ext>
                  </a:extLst>
                </a:gridCol>
              </a:tblGrid>
              <a:tr h="389936">
                <a:tc>
                  <a:txBody>
                    <a:bodyPr/>
                    <a:lstStyle/>
                    <a:p>
                      <a:pPr algn="ct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Diamond</a:t>
                      </a:r>
                    </a:p>
                  </a:txBody>
                  <a:tcPr/>
                </a:tc>
                <a:tc>
                  <a:txBody>
                    <a:bodyPr/>
                    <a:lstStyle/>
                    <a:p>
                      <a:pPr algn="ctr"/>
                      <a:r>
                        <a:rPr lang="en-GB" sz="2000" dirty="0">
                          <a:latin typeface="Arial" panose="020B0604020202020204" pitchFamily="34" charset="0"/>
                          <a:cs typeface="Arial" panose="020B0604020202020204" pitchFamily="34" charset="0"/>
                        </a:rPr>
                        <a:t>Silicon</a:t>
                      </a:r>
                    </a:p>
                  </a:txBody>
                  <a:tcPr/>
                </a:tc>
                <a:extLst>
                  <a:ext uri="{0D108BD9-81ED-4DB2-BD59-A6C34878D82A}">
                    <a16:rowId xmlns:a16="http://schemas.microsoft.com/office/drawing/2014/main" val="683685049"/>
                  </a:ext>
                </a:extLst>
              </a:tr>
              <a:tr h="392666">
                <a:tc>
                  <a:txBody>
                    <a:bodyPr/>
                    <a:lstStyle/>
                    <a:p>
                      <a:pPr algn="ctr"/>
                      <a:r>
                        <a:rPr lang="en-GB" sz="2000" dirty="0">
                          <a:latin typeface="Arial" panose="020B0604020202020204" pitchFamily="34" charset="0"/>
                          <a:cs typeface="Arial" panose="020B0604020202020204" pitchFamily="34" charset="0"/>
                        </a:rPr>
                        <a:t>Band Gap [eV]</a:t>
                      </a:r>
                    </a:p>
                  </a:txBody>
                  <a:tcPr/>
                </a:tc>
                <a:tc>
                  <a:txBody>
                    <a:bodyPr/>
                    <a:lstStyle/>
                    <a:p>
                      <a:pPr algn="ctr"/>
                      <a:r>
                        <a:rPr lang="en-GB" sz="2000" dirty="0">
                          <a:latin typeface="Arial" panose="020B0604020202020204" pitchFamily="34" charset="0"/>
                          <a:cs typeface="Arial" panose="020B0604020202020204" pitchFamily="34" charset="0"/>
                        </a:rPr>
                        <a:t>5.5</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1.1</a:t>
                      </a:r>
                    </a:p>
                  </a:txBody>
                  <a:tcPr>
                    <a:solidFill>
                      <a:srgbClr val="FF0000"/>
                    </a:solidFill>
                  </a:tcPr>
                </a:tc>
                <a:extLst>
                  <a:ext uri="{0D108BD9-81ED-4DB2-BD59-A6C34878D82A}">
                    <a16:rowId xmlns:a16="http://schemas.microsoft.com/office/drawing/2014/main" val="2485669866"/>
                  </a:ext>
                </a:extLst>
              </a:tr>
              <a:tr h="745420">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820748425"/>
                  </a:ext>
                </a:extLst>
              </a:tr>
              <a:tr h="68988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584392629"/>
                  </a:ext>
                </a:extLst>
              </a:tr>
              <a:tr h="685011">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036442642"/>
                  </a:ext>
                </a:extLst>
              </a:tr>
              <a:tr h="389936">
                <a:tc>
                  <a:txBody>
                    <a:bodyPr/>
                    <a:lstStyle/>
                    <a:p>
                      <a:pPr algn="ctr"/>
                      <a:endParaRPr lang="en-GB" sz="200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368966000"/>
                  </a:ext>
                </a:extLst>
              </a:tr>
              <a:tr h="68988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665189307"/>
                  </a:ext>
                </a:extLst>
              </a:tr>
              <a:tr h="502830">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408061943"/>
                  </a:ext>
                </a:extLst>
              </a:tr>
            </a:tbl>
          </a:graphicData>
        </a:graphic>
      </p:graphicFrame>
      <p:grpSp>
        <p:nvGrpSpPr>
          <p:cNvPr id="2" name="Group 1">
            <a:extLst>
              <a:ext uri="{FF2B5EF4-FFF2-40B4-BE49-F238E27FC236}">
                <a16:creationId xmlns:a16="http://schemas.microsoft.com/office/drawing/2014/main" id="{A182BD32-90A4-4914-86D3-4B203804033F}"/>
              </a:ext>
            </a:extLst>
          </p:cNvPr>
          <p:cNvGrpSpPr/>
          <p:nvPr/>
        </p:nvGrpSpPr>
        <p:grpSpPr>
          <a:xfrm>
            <a:off x="6188123" y="1407561"/>
            <a:ext cx="2873685" cy="369332"/>
            <a:chOff x="6653344" y="1457782"/>
            <a:chExt cx="5443666" cy="2983574"/>
          </a:xfrm>
        </p:grpSpPr>
        <p:cxnSp>
          <p:nvCxnSpPr>
            <p:cNvPr id="24" name="Straight Arrow Connector 23">
              <a:extLst>
                <a:ext uri="{FF2B5EF4-FFF2-40B4-BE49-F238E27FC236}">
                  <a16:creationId xmlns:a16="http://schemas.microsoft.com/office/drawing/2014/main" id="{79B26A74-829B-477A-B835-27FA81FDDAFF}"/>
                </a:ext>
              </a:extLst>
            </p:cNvPr>
            <p:cNvCxnSpPr>
              <a:cxnSpLocks/>
            </p:cNvCxnSpPr>
            <p:nvPr/>
          </p:nvCxnSpPr>
          <p:spPr>
            <a:xfrm>
              <a:off x="6653344" y="2763774"/>
              <a:ext cx="874344"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B3949C3-21FE-4382-9C55-2E7575E43B31}"/>
                </a:ext>
              </a:extLst>
            </p:cNvPr>
            <p:cNvSpPr txBox="1"/>
            <p:nvPr/>
          </p:nvSpPr>
          <p:spPr>
            <a:xfrm>
              <a:off x="7527690" y="1457782"/>
              <a:ext cx="4569320" cy="2983574"/>
            </a:xfrm>
            <a:prstGeom prst="rect">
              <a:avLst/>
            </a:prstGeom>
            <a:noFill/>
          </p:spPr>
          <p:txBody>
            <a:bodyPr wrap="square" rtlCol="0">
              <a:spAutoFit/>
            </a:bodyPr>
            <a:lstStyle/>
            <a:p>
              <a:r>
                <a:rPr lang="en-GB" dirty="0"/>
                <a:t>Lower leakage current</a:t>
              </a:r>
            </a:p>
          </p:txBody>
        </p:sp>
      </p:grpSp>
    </p:spTree>
    <p:extLst>
      <p:ext uri="{BB962C8B-B14F-4D97-AF65-F5344CB8AC3E}">
        <p14:creationId xmlns:p14="http://schemas.microsoft.com/office/powerpoint/2010/main" val="3664247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Content Placeholder 22">
            <a:extLst>
              <a:ext uri="{FF2B5EF4-FFF2-40B4-BE49-F238E27FC236}">
                <a16:creationId xmlns:a16="http://schemas.microsoft.com/office/drawing/2014/main" id="{9C3ABDF9-7DFB-4AC1-A3E1-9217660F56F5}"/>
              </a:ext>
            </a:extLst>
          </p:cNvPr>
          <p:cNvSpPr>
            <a:spLocks noGrp="1"/>
          </p:cNvSpPr>
          <p:nvPr>
            <p:ph sz="half" idx="1"/>
          </p:nvPr>
        </p:nvSpPr>
        <p:spPr>
          <a:xfrm>
            <a:off x="1165936" y="837327"/>
            <a:ext cx="4293393" cy="5257800"/>
          </a:xfrm>
        </p:spPr>
        <p:txBody>
          <a:bodyPr/>
          <a:lstStyle/>
          <a:p>
            <a:endParaRPr lang="en-GB" dirty="0"/>
          </a:p>
        </p:txBody>
      </p:sp>
      <p:sp>
        <p:nvSpPr>
          <p:cNvPr id="4" name="Date Placeholder 3">
            <a:extLst>
              <a:ext uri="{FF2B5EF4-FFF2-40B4-BE49-F238E27FC236}">
                <a16:creationId xmlns:a16="http://schemas.microsoft.com/office/drawing/2014/main" id="{9547E725-5270-4488-9BD9-664B782D6ECE}"/>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B144BD32-1E5B-4807-8280-B0EC60A4F246}"/>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754AA05E-E6EC-4596-8148-A82736AB1EBA}"/>
              </a:ext>
            </a:extLst>
          </p:cNvPr>
          <p:cNvSpPr>
            <a:spLocks noGrp="1"/>
          </p:cNvSpPr>
          <p:nvPr>
            <p:ph type="sldNum" sz="quarter" idx="12"/>
          </p:nvPr>
        </p:nvSpPr>
        <p:spPr/>
        <p:txBody>
          <a:bodyPr/>
          <a:lstStyle/>
          <a:p>
            <a:fld id="{8A7A6979-0714-4377-B894-6BE4C2D6E202}" type="slidenum">
              <a:rPr lang="en-US" smtClean="0"/>
              <a:pPr/>
              <a:t>7</a:t>
            </a:fld>
            <a:endParaRPr lang="en-US" dirty="0"/>
          </a:p>
        </p:txBody>
      </p:sp>
      <p:sp>
        <p:nvSpPr>
          <p:cNvPr id="3" name="Title 2">
            <a:extLst>
              <a:ext uri="{FF2B5EF4-FFF2-40B4-BE49-F238E27FC236}">
                <a16:creationId xmlns:a16="http://schemas.microsoft.com/office/drawing/2014/main" id="{6EE81C85-766B-44A1-82CF-65860D67CF9A}"/>
              </a:ext>
            </a:extLst>
          </p:cNvPr>
          <p:cNvSpPr>
            <a:spLocks noGrp="1"/>
          </p:cNvSpPr>
          <p:nvPr>
            <p:ph type="title"/>
          </p:nvPr>
        </p:nvSpPr>
        <p:spPr/>
        <p:txBody>
          <a:bodyPr/>
          <a:lstStyle/>
          <a:p>
            <a:r>
              <a:rPr lang="en-GB" dirty="0"/>
              <a:t>material properties</a:t>
            </a:r>
          </a:p>
        </p:txBody>
      </p:sp>
      <p:graphicFrame>
        <p:nvGraphicFramePr>
          <p:cNvPr id="7" name="Table 8">
            <a:extLst>
              <a:ext uri="{FF2B5EF4-FFF2-40B4-BE49-F238E27FC236}">
                <a16:creationId xmlns:a16="http://schemas.microsoft.com/office/drawing/2014/main" id="{162B6E19-876E-417F-B18B-2A95D29D9631}"/>
              </a:ext>
            </a:extLst>
          </p:cNvPr>
          <p:cNvGraphicFramePr>
            <a:graphicFrameLocks/>
          </p:cNvGraphicFramePr>
          <p:nvPr/>
        </p:nvGraphicFramePr>
        <p:xfrm>
          <a:off x="248126" y="980180"/>
          <a:ext cx="5939997" cy="4501753"/>
        </p:xfrm>
        <a:graphic>
          <a:graphicData uri="http://schemas.openxmlformats.org/drawingml/2006/table">
            <a:tbl>
              <a:tblPr firstRow="1" bandRow="1">
                <a:tableStyleId>{00A15C55-8517-42AA-B614-E9B94910E393}</a:tableStyleId>
              </a:tblPr>
              <a:tblGrid>
                <a:gridCol w="2908664">
                  <a:extLst>
                    <a:ext uri="{9D8B030D-6E8A-4147-A177-3AD203B41FA5}">
                      <a16:colId xmlns:a16="http://schemas.microsoft.com/office/drawing/2014/main" val="4192417192"/>
                    </a:ext>
                  </a:extLst>
                </a:gridCol>
                <a:gridCol w="1550126">
                  <a:extLst>
                    <a:ext uri="{9D8B030D-6E8A-4147-A177-3AD203B41FA5}">
                      <a16:colId xmlns:a16="http://schemas.microsoft.com/office/drawing/2014/main" val="851306077"/>
                    </a:ext>
                  </a:extLst>
                </a:gridCol>
                <a:gridCol w="1481207">
                  <a:extLst>
                    <a:ext uri="{9D8B030D-6E8A-4147-A177-3AD203B41FA5}">
                      <a16:colId xmlns:a16="http://schemas.microsoft.com/office/drawing/2014/main" val="4270250537"/>
                    </a:ext>
                  </a:extLst>
                </a:gridCol>
              </a:tblGrid>
              <a:tr h="389936">
                <a:tc>
                  <a:txBody>
                    <a:bodyPr/>
                    <a:lstStyle/>
                    <a:p>
                      <a:pPr algn="ct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Diamond</a:t>
                      </a:r>
                    </a:p>
                  </a:txBody>
                  <a:tcPr/>
                </a:tc>
                <a:tc>
                  <a:txBody>
                    <a:bodyPr/>
                    <a:lstStyle/>
                    <a:p>
                      <a:pPr algn="ctr"/>
                      <a:r>
                        <a:rPr lang="en-GB" sz="2000" dirty="0">
                          <a:latin typeface="Arial" panose="020B0604020202020204" pitchFamily="34" charset="0"/>
                          <a:cs typeface="Arial" panose="020B0604020202020204" pitchFamily="34" charset="0"/>
                        </a:rPr>
                        <a:t>Silicon</a:t>
                      </a:r>
                    </a:p>
                  </a:txBody>
                  <a:tcPr/>
                </a:tc>
                <a:extLst>
                  <a:ext uri="{0D108BD9-81ED-4DB2-BD59-A6C34878D82A}">
                    <a16:rowId xmlns:a16="http://schemas.microsoft.com/office/drawing/2014/main" val="683685049"/>
                  </a:ext>
                </a:extLst>
              </a:tr>
              <a:tr h="392666">
                <a:tc>
                  <a:txBody>
                    <a:bodyPr/>
                    <a:lstStyle/>
                    <a:p>
                      <a:pPr algn="ctr"/>
                      <a:r>
                        <a:rPr lang="en-GB" sz="2000" dirty="0">
                          <a:latin typeface="Arial" panose="020B0604020202020204" pitchFamily="34" charset="0"/>
                          <a:cs typeface="Arial" panose="020B0604020202020204" pitchFamily="34" charset="0"/>
                        </a:rPr>
                        <a:t>Band Gap [eV]</a:t>
                      </a:r>
                    </a:p>
                  </a:txBody>
                  <a:tcPr/>
                </a:tc>
                <a:tc>
                  <a:txBody>
                    <a:bodyPr/>
                    <a:lstStyle/>
                    <a:p>
                      <a:pPr algn="ctr"/>
                      <a:r>
                        <a:rPr lang="en-GB" sz="2000" dirty="0">
                          <a:latin typeface="Arial" panose="020B0604020202020204" pitchFamily="34" charset="0"/>
                          <a:cs typeface="Arial" panose="020B0604020202020204" pitchFamily="34" charset="0"/>
                        </a:rPr>
                        <a:t>5.5</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1.1</a:t>
                      </a:r>
                    </a:p>
                  </a:txBody>
                  <a:tcPr>
                    <a:solidFill>
                      <a:srgbClr val="FF0000"/>
                    </a:solidFill>
                  </a:tcPr>
                </a:tc>
                <a:extLst>
                  <a:ext uri="{0D108BD9-81ED-4DB2-BD59-A6C34878D82A}">
                    <a16:rowId xmlns:a16="http://schemas.microsoft.com/office/drawing/2014/main" val="2485669866"/>
                  </a:ext>
                </a:extLst>
              </a:tr>
              <a:tr h="745420">
                <a:tc>
                  <a:txBody>
                    <a:bodyPr/>
                    <a:lstStyle/>
                    <a:p>
                      <a:pPr algn="ctr"/>
                      <a:r>
                        <a:rPr lang="en-GB" sz="2000" dirty="0">
                          <a:latin typeface="Arial" panose="020B0604020202020204" pitchFamily="34" charset="0"/>
                          <a:cs typeface="Arial" panose="020B0604020202020204" pitchFamily="34" charset="0"/>
                        </a:rPr>
                        <a:t>Average Ionisation Density for MIP [eh/µm]</a:t>
                      </a:r>
                    </a:p>
                  </a:txBody>
                  <a:tcPr/>
                </a:tc>
                <a:tc>
                  <a:txBody>
                    <a:bodyPr/>
                    <a:lstStyle/>
                    <a:p>
                      <a:pPr algn="ctr"/>
                      <a:r>
                        <a:rPr lang="en-GB" sz="2000" dirty="0">
                          <a:latin typeface="Arial" panose="020B0604020202020204" pitchFamily="34" charset="0"/>
                          <a:cs typeface="Arial" panose="020B0604020202020204" pitchFamily="34" charset="0"/>
                        </a:rPr>
                        <a:t>36</a:t>
                      </a:r>
                    </a:p>
                  </a:txBody>
                  <a:tcPr>
                    <a:solidFill>
                      <a:srgbClr val="FF0000"/>
                    </a:solidFill>
                  </a:tcPr>
                </a:tc>
                <a:tc>
                  <a:txBody>
                    <a:bodyPr/>
                    <a:lstStyle/>
                    <a:p>
                      <a:pPr algn="ctr"/>
                      <a:r>
                        <a:rPr lang="en-GB" sz="2000" dirty="0">
                          <a:latin typeface="Arial" panose="020B0604020202020204" pitchFamily="34" charset="0"/>
                          <a:cs typeface="Arial" panose="020B0604020202020204" pitchFamily="34" charset="0"/>
                        </a:rPr>
                        <a:t>81</a:t>
                      </a:r>
                    </a:p>
                  </a:txBody>
                  <a:tcPr>
                    <a:solidFill>
                      <a:srgbClr val="00B050"/>
                    </a:solidFill>
                  </a:tcPr>
                </a:tc>
                <a:extLst>
                  <a:ext uri="{0D108BD9-81ED-4DB2-BD59-A6C34878D82A}">
                    <a16:rowId xmlns:a16="http://schemas.microsoft.com/office/drawing/2014/main" val="3820748425"/>
                  </a:ext>
                </a:extLst>
              </a:tr>
              <a:tr h="68988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584392629"/>
                  </a:ext>
                </a:extLst>
              </a:tr>
              <a:tr h="685011">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036442642"/>
                  </a:ext>
                </a:extLst>
              </a:tr>
              <a:tr h="38993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368966000"/>
                  </a:ext>
                </a:extLst>
              </a:tr>
              <a:tr h="68988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665189307"/>
                  </a:ext>
                </a:extLst>
              </a:tr>
              <a:tr h="502830">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408061943"/>
                  </a:ext>
                </a:extLst>
              </a:tr>
            </a:tbl>
          </a:graphicData>
        </a:graphic>
      </p:graphicFrame>
      <p:grpSp>
        <p:nvGrpSpPr>
          <p:cNvPr id="8" name="Group 7">
            <a:extLst>
              <a:ext uri="{FF2B5EF4-FFF2-40B4-BE49-F238E27FC236}">
                <a16:creationId xmlns:a16="http://schemas.microsoft.com/office/drawing/2014/main" id="{0E2C7E84-C9FB-4068-A07C-66CE5FDBE806}"/>
              </a:ext>
            </a:extLst>
          </p:cNvPr>
          <p:cNvGrpSpPr/>
          <p:nvPr/>
        </p:nvGrpSpPr>
        <p:grpSpPr>
          <a:xfrm>
            <a:off x="6188124" y="2049040"/>
            <a:ext cx="2044230" cy="369332"/>
            <a:chOff x="6653344" y="2126114"/>
            <a:chExt cx="2044230" cy="369332"/>
          </a:xfrm>
        </p:grpSpPr>
        <p:cxnSp>
          <p:nvCxnSpPr>
            <p:cNvPr id="10" name="Straight Arrow Connector 9">
              <a:extLst>
                <a:ext uri="{FF2B5EF4-FFF2-40B4-BE49-F238E27FC236}">
                  <a16:creationId xmlns:a16="http://schemas.microsoft.com/office/drawing/2014/main" id="{EFF89ACF-486C-4ADC-B2FD-69DD63502201}"/>
                </a:ext>
              </a:extLst>
            </p:cNvPr>
            <p:cNvCxnSpPr>
              <a:cxnSpLocks/>
            </p:cNvCxnSpPr>
            <p:nvPr/>
          </p:nvCxnSpPr>
          <p:spPr>
            <a:xfrm flipV="1">
              <a:off x="6653344" y="2310780"/>
              <a:ext cx="461561" cy="10992"/>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BB2F02C-BC84-4969-A81E-3FFE382CCD01}"/>
                </a:ext>
              </a:extLst>
            </p:cNvPr>
            <p:cNvSpPr txBox="1"/>
            <p:nvPr/>
          </p:nvSpPr>
          <p:spPr>
            <a:xfrm>
              <a:off x="7121323" y="2126114"/>
              <a:ext cx="1576251" cy="369332"/>
            </a:xfrm>
            <a:prstGeom prst="rect">
              <a:avLst/>
            </a:prstGeom>
            <a:noFill/>
          </p:spPr>
          <p:txBody>
            <a:bodyPr wrap="square" rtlCol="0">
              <a:spAutoFit/>
            </a:bodyPr>
            <a:lstStyle/>
            <a:p>
              <a:r>
                <a:rPr lang="en-GB" dirty="0"/>
                <a:t>Lower signal</a:t>
              </a:r>
            </a:p>
          </p:txBody>
        </p:sp>
      </p:grpSp>
      <p:grpSp>
        <p:nvGrpSpPr>
          <p:cNvPr id="2" name="Group 1">
            <a:extLst>
              <a:ext uri="{FF2B5EF4-FFF2-40B4-BE49-F238E27FC236}">
                <a16:creationId xmlns:a16="http://schemas.microsoft.com/office/drawing/2014/main" id="{A182BD32-90A4-4914-86D3-4B203804033F}"/>
              </a:ext>
            </a:extLst>
          </p:cNvPr>
          <p:cNvGrpSpPr/>
          <p:nvPr/>
        </p:nvGrpSpPr>
        <p:grpSpPr>
          <a:xfrm>
            <a:off x="6188123" y="1407561"/>
            <a:ext cx="2873685" cy="369332"/>
            <a:chOff x="6653344" y="1457782"/>
            <a:chExt cx="5443666" cy="2983574"/>
          </a:xfrm>
        </p:grpSpPr>
        <p:cxnSp>
          <p:nvCxnSpPr>
            <p:cNvPr id="24" name="Straight Arrow Connector 23">
              <a:extLst>
                <a:ext uri="{FF2B5EF4-FFF2-40B4-BE49-F238E27FC236}">
                  <a16:creationId xmlns:a16="http://schemas.microsoft.com/office/drawing/2014/main" id="{79B26A74-829B-477A-B835-27FA81FDDAFF}"/>
                </a:ext>
              </a:extLst>
            </p:cNvPr>
            <p:cNvCxnSpPr>
              <a:cxnSpLocks/>
            </p:cNvCxnSpPr>
            <p:nvPr/>
          </p:nvCxnSpPr>
          <p:spPr>
            <a:xfrm>
              <a:off x="6653344" y="2763774"/>
              <a:ext cx="874344"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B3949C3-21FE-4382-9C55-2E7575E43B31}"/>
                </a:ext>
              </a:extLst>
            </p:cNvPr>
            <p:cNvSpPr txBox="1"/>
            <p:nvPr/>
          </p:nvSpPr>
          <p:spPr>
            <a:xfrm>
              <a:off x="7527690" y="1457782"/>
              <a:ext cx="4569320" cy="2983574"/>
            </a:xfrm>
            <a:prstGeom prst="rect">
              <a:avLst/>
            </a:prstGeom>
            <a:noFill/>
          </p:spPr>
          <p:txBody>
            <a:bodyPr wrap="square" rtlCol="0">
              <a:spAutoFit/>
            </a:bodyPr>
            <a:lstStyle/>
            <a:p>
              <a:r>
                <a:rPr lang="en-GB" dirty="0"/>
                <a:t>Lower leakage current</a:t>
              </a:r>
            </a:p>
          </p:txBody>
        </p:sp>
      </p:grpSp>
    </p:spTree>
    <p:extLst>
      <p:ext uri="{BB962C8B-B14F-4D97-AF65-F5344CB8AC3E}">
        <p14:creationId xmlns:p14="http://schemas.microsoft.com/office/powerpoint/2010/main" val="216865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Content Placeholder 22">
            <a:extLst>
              <a:ext uri="{FF2B5EF4-FFF2-40B4-BE49-F238E27FC236}">
                <a16:creationId xmlns:a16="http://schemas.microsoft.com/office/drawing/2014/main" id="{9C3ABDF9-7DFB-4AC1-A3E1-9217660F56F5}"/>
              </a:ext>
            </a:extLst>
          </p:cNvPr>
          <p:cNvSpPr>
            <a:spLocks noGrp="1"/>
          </p:cNvSpPr>
          <p:nvPr>
            <p:ph sz="half" idx="1"/>
          </p:nvPr>
        </p:nvSpPr>
        <p:spPr>
          <a:xfrm>
            <a:off x="1165936" y="837327"/>
            <a:ext cx="4293393" cy="5257800"/>
          </a:xfrm>
        </p:spPr>
        <p:txBody>
          <a:bodyPr/>
          <a:lstStyle/>
          <a:p>
            <a:endParaRPr lang="en-GB" dirty="0"/>
          </a:p>
        </p:txBody>
      </p:sp>
      <p:sp>
        <p:nvSpPr>
          <p:cNvPr id="4" name="Date Placeholder 3">
            <a:extLst>
              <a:ext uri="{FF2B5EF4-FFF2-40B4-BE49-F238E27FC236}">
                <a16:creationId xmlns:a16="http://schemas.microsoft.com/office/drawing/2014/main" id="{9547E725-5270-4488-9BD9-664B782D6ECE}"/>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B144BD32-1E5B-4807-8280-B0EC60A4F246}"/>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754AA05E-E6EC-4596-8148-A82736AB1EBA}"/>
              </a:ext>
            </a:extLst>
          </p:cNvPr>
          <p:cNvSpPr>
            <a:spLocks noGrp="1"/>
          </p:cNvSpPr>
          <p:nvPr>
            <p:ph type="sldNum" sz="quarter" idx="12"/>
          </p:nvPr>
        </p:nvSpPr>
        <p:spPr/>
        <p:txBody>
          <a:bodyPr/>
          <a:lstStyle/>
          <a:p>
            <a:fld id="{8A7A6979-0714-4377-B894-6BE4C2D6E202}" type="slidenum">
              <a:rPr lang="en-US" smtClean="0"/>
              <a:pPr/>
              <a:t>8</a:t>
            </a:fld>
            <a:endParaRPr lang="en-US" dirty="0"/>
          </a:p>
        </p:txBody>
      </p:sp>
      <p:sp>
        <p:nvSpPr>
          <p:cNvPr id="3" name="Title 2">
            <a:extLst>
              <a:ext uri="{FF2B5EF4-FFF2-40B4-BE49-F238E27FC236}">
                <a16:creationId xmlns:a16="http://schemas.microsoft.com/office/drawing/2014/main" id="{6EE81C85-766B-44A1-82CF-65860D67CF9A}"/>
              </a:ext>
            </a:extLst>
          </p:cNvPr>
          <p:cNvSpPr>
            <a:spLocks noGrp="1"/>
          </p:cNvSpPr>
          <p:nvPr>
            <p:ph type="title"/>
          </p:nvPr>
        </p:nvSpPr>
        <p:spPr/>
        <p:txBody>
          <a:bodyPr/>
          <a:lstStyle/>
          <a:p>
            <a:r>
              <a:rPr lang="en-GB" dirty="0"/>
              <a:t>material properties</a:t>
            </a:r>
          </a:p>
        </p:txBody>
      </p:sp>
      <p:graphicFrame>
        <p:nvGraphicFramePr>
          <p:cNvPr id="7" name="Table 8">
            <a:extLst>
              <a:ext uri="{FF2B5EF4-FFF2-40B4-BE49-F238E27FC236}">
                <a16:creationId xmlns:a16="http://schemas.microsoft.com/office/drawing/2014/main" id="{162B6E19-876E-417F-B18B-2A95D29D9631}"/>
              </a:ext>
            </a:extLst>
          </p:cNvPr>
          <p:cNvGraphicFramePr>
            <a:graphicFrameLocks/>
          </p:cNvGraphicFramePr>
          <p:nvPr/>
        </p:nvGraphicFramePr>
        <p:xfrm>
          <a:off x="248126" y="980180"/>
          <a:ext cx="5939997" cy="4512907"/>
        </p:xfrm>
        <a:graphic>
          <a:graphicData uri="http://schemas.openxmlformats.org/drawingml/2006/table">
            <a:tbl>
              <a:tblPr firstRow="1" bandRow="1">
                <a:tableStyleId>{00A15C55-8517-42AA-B614-E9B94910E393}</a:tableStyleId>
              </a:tblPr>
              <a:tblGrid>
                <a:gridCol w="2908664">
                  <a:extLst>
                    <a:ext uri="{9D8B030D-6E8A-4147-A177-3AD203B41FA5}">
                      <a16:colId xmlns:a16="http://schemas.microsoft.com/office/drawing/2014/main" val="4192417192"/>
                    </a:ext>
                  </a:extLst>
                </a:gridCol>
                <a:gridCol w="1550126">
                  <a:extLst>
                    <a:ext uri="{9D8B030D-6E8A-4147-A177-3AD203B41FA5}">
                      <a16:colId xmlns:a16="http://schemas.microsoft.com/office/drawing/2014/main" val="851306077"/>
                    </a:ext>
                  </a:extLst>
                </a:gridCol>
                <a:gridCol w="1481207">
                  <a:extLst>
                    <a:ext uri="{9D8B030D-6E8A-4147-A177-3AD203B41FA5}">
                      <a16:colId xmlns:a16="http://schemas.microsoft.com/office/drawing/2014/main" val="4270250537"/>
                    </a:ext>
                  </a:extLst>
                </a:gridCol>
              </a:tblGrid>
              <a:tr h="389936">
                <a:tc>
                  <a:txBody>
                    <a:bodyPr/>
                    <a:lstStyle/>
                    <a:p>
                      <a:pPr algn="ct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Diamond</a:t>
                      </a:r>
                    </a:p>
                  </a:txBody>
                  <a:tcPr/>
                </a:tc>
                <a:tc>
                  <a:txBody>
                    <a:bodyPr/>
                    <a:lstStyle/>
                    <a:p>
                      <a:pPr algn="ctr"/>
                      <a:r>
                        <a:rPr lang="en-GB" sz="2000" dirty="0">
                          <a:latin typeface="Arial" panose="020B0604020202020204" pitchFamily="34" charset="0"/>
                          <a:cs typeface="Arial" panose="020B0604020202020204" pitchFamily="34" charset="0"/>
                        </a:rPr>
                        <a:t>Silicon</a:t>
                      </a:r>
                    </a:p>
                  </a:txBody>
                  <a:tcPr/>
                </a:tc>
                <a:extLst>
                  <a:ext uri="{0D108BD9-81ED-4DB2-BD59-A6C34878D82A}">
                    <a16:rowId xmlns:a16="http://schemas.microsoft.com/office/drawing/2014/main" val="683685049"/>
                  </a:ext>
                </a:extLst>
              </a:tr>
              <a:tr h="392666">
                <a:tc>
                  <a:txBody>
                    <a:bodyPr/>
                    <a:lstStyle/>
                    <a:p>
                      <a:pPr algn="ctr"/>
                      <a:r>
                        <a:rPr lang="en-GB" sz="2000" dirty="0">
                          <a:latin typeface="Arial" panose="020B0604020202020204" pitchFamily="34" charset="0"/>
                          <a:cs typeface="Arial" panose="020B0604020202020204" pitchFamily="34" charset="0"/>
                        </a:rPr>
                        <a:t>Band Gap [eV]</a:t>
                      </a:r>
                    </a:p>
                  </a:txBody>
                  <a:tcPr/>
                </a:tc>
                <a:tc>
                  <a:txBody>
                    <a:bodyPr/>
                    <a:lstStyle/>
                    <a:p>
                      <a:pPr algn="ctr"/>
                      <a:r>
                        <a:rPr lang="en-GB" sz="2000" dirty="0">
                          <a:latin typeface="Arial" panose="020B0604020202020204" pitchFamily="34" charset="0"/>
                          <a:cs typeface="Arial" panose="020B0604020202020204" pitchFamily="34" charset="0"/>
                        </a:rPr>
                        <a:t>5.5</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1.1</a:t>
                      </a:r>
                    </a:p>
                  </a:txBody>
                  <a:tcPr>
                    <a:solidFill>
                      <a:srgbClr val="FF0000"/>
                    </a:solidFill>
                  </a:tcPr>
                </a:tc>
                <a:extLst>
                  <a:ext uri="{0D108BD9-81ED-4DB2-BD59-A6C34878D82A}">
                    <a16:rowId xmlns:a16="http://schemas.microsoft.com/office/drawing/2014/main" val="2485669866"/>
                  </a:ext>
                </a:extLst>
              </a:tr>
              <a:tr h="745420">
                <a:tc>
                  <a:txBody>
                    <a:bodyPr/>
                    <a:lstStyle/>
                    <a:p>
                      <a:pPr algn="ctr"/>
                      <a:r>
                        <a:rPr lang="en-GB" sz="2000" dirty="0">
                          <a:latin typeface="Arial" panose="020B0604020202020204" pitchFamily="34" charset="0"/>
                          <a:cs typeface="Arial" panose="020B0604020202020204" pitchFamily="34" charset="0"/>
                        </a:rPr>
                        <a:t>Average Ionisation Density for MIP [eh/µm]</a:t>
                      </a:r>
                    </a:p>
                  </a:txBody>
                  <a:tcPr/>
                </a:tc>
                <a:tc>
                  <a:txBody>
                    <a:bodyPr/>
                    <a:lstStyle/>
                    <a:p>
                      <a:pPr algn="ctr"/>
                      <a:r>
                        <a:rPr lang="en-GB" sz="2000" dirty="0">
                          <a:latin typeface="Arial" panose="020B0604020202020204" pitchFamily="34" charset="0"/>
                          <a:cs typeface="Arial" panose="020B0604020202020204" pitchFamily="34" charset="0"/>
                        </a:rPr>
                        <a:t>36</a:t>
                      </a:r>
                    </a:p>
                  </a:txBody>
                  <a:tcPr>
                    <a:solidFill>
                      <a:srgbClr val="FF0000"/>
                    </a:solidFill>
                  </a:tcPr>
                </a:tc>
                <a:tc>
                  <a:txBody>
                    <a:bodyPr/>
                    <a:lstStyle/>
                    <a:p>
                      <a:pPr algn="ctr"/>
                      <a:r>
                        <a:rPr lang="en-GB" sz="2000" dirty="0">
                          <a:latin typeface="Arial" panose="020B0604020202020204" pitchFamily="34" charset="0"/>
                          <a:cs typeface="Arial" panose="020B0604020202020204" pitchFamily="34" charset="0"/>
                        </a:rPr>
                        <a:t>81</a:t>
                      </a:r>
                    </a:p>
                  </a:txBody>
                  <a:tcPr>
                    <a:solidFill>
                      <a:srgbClr val="00B050"/>
                    </a:solidFill>
                  </a:tcPr>
                </a:tc>
                <a:extLst>
                  <a:ext uri="{0D108BD9-81ED-4DB2-BD59-A6C34878D82A}">
                    <a16:rowId xmlns:a16="http://schemas.microsoft.com/office/drawing/2014/main" val="3820748425"/>
                  </a:ext>
                </a:extLst>
              </a:tr>
              <a:tr h="689886">
                <a:tc>
                  <a:txBody>
                    <a:bodyPr/>
                    <a:lstStyle/>
                    <a:p>
                      <a:pPr algn="ctr"/>
                      <a:r>
                        <a:rPr lang="en-GB" sz="2000" dirty="0">
                          <a:latin typeface="Arial" panose="020B0604020202020204" pitchFamily="34" charset="0"/>
                          <a:cs typeface="Arial" panose="020B0604020202020204" pitchFamily="34" charset="0"/>
                        </a:rPr>
                        <a:t>Displacement Energy [eV]</a:t>
                      </a:r>
                    </a:p>
                  </a:txBody>
                  <a:tcPr/>
                </a:tc>
                <a:tc>
                  <a:txBody>
                    <a:bodyPr/>
                    <a:lstStyle/>
                    <a:p>
                      <a:pPr algn="ctr"/>
                      <a:r>
                        <a:rPr lang="en-GB" sz="2000" dirty="0">
                          <a:latin typeface="Arial" panose="020B0604020202020204" pitchFamily="34" charset="0"/>
                          <a:cs typeface="Arial" panose="020B0604020202020204" pitchFamily="34" charset="0"/>
                        </a:rPr>
                        <a:t>43</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25</a:t>
                      </a:r>
                    </a:p>
                  </a:txBody>
                  <a:tcPr>
                    <a:solidFill>
                      <a:srgbClr val="FF0000"/>
                    </a:solidFill>
                  </a:tcPr>
                </a:tc>
                <a:extLst>
                  <a:ext uri="{0D108BD9-81ED-4DB2-BD59-A6C34878D82A}">
                    <a16:rowId xmlns:a16="http://schemas.microsoft.com/office/drawing/2014/main" val="584392629"/>
                  </a:ext>
                </a:extLst>
              </a:tr>
              <a:tr h="685011">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036442642"/>
                  </a:ext>
                </a:extLst>
              </a:tr>
              <a:tr h="389936">
                <a:tc>
                  <a:txBody>
                    <a:bodyPr/>
                    <a:lstStyle/>
                    <a:p>
                      <a:pPr algn="ctr"/>
                      <a:endParaRPr lang="en-GB" sz="200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368966000"/>
                  </a:ext>
                </a:extLst>
              </a:tr>
              <a:tr h="68988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665189307"/>
                  </a:ext>
                </a:extLst>
              </a:tr>
              <a:tr h="502830">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408061943"/>
                  </a:ext>
                </a:extLst>
              </a:tr>
            </a:tbl>
          </a:graphicData>
        </a:graphic>
      </p:graphicFrame>
      <p:grpSp>
        <p:nvGrpSpPr>
          <p:cNvPr id="8" name="Group 7">
            <a:extLst>
              <a:ext uri="{FF2B5EF4-FFF2-40B4-BE49-F238E27FC236}">
                <a16:creationId xmlns:a16="http://schemas.microsoft.com/office/drawing/2014/main" id="{0E2C7E84-C9FB-4068-A07C-66CE5FDBE806}"/>
              </a:ext>
            </a:extLst>
          </p:cNvPr>
          <p:cNvGrpSpPr/>
          <p:nvPr/>
        </p:nvGrpSpPr>
        <p:grpSpPr>
          <a:xfrm>
            <a:off x="6188124" y="2049040"/>
            <a:ext cx="2044230" cy="369332"/>
            <a:chOff x="6653344" y="2126114"/>
            <a:chExt cx="2044230" cy="369332"/>
          </a:xfrm>
        </p:grpSpPr>
        <p:cxnSp>
          <p:nvCxnSpPr>
            <p:cNvPr id="10" name="Straight Arrow Connector 9">
              <a:extLst>
                <a:ext uri="{FF2B5EF4-FFF2-40B4-BE49-F238E27FC236}">
                  <a16:creationId xmlns:a16="http://schemas.microsoft.com/office/drawing/2014/main" id="{EFF89ACF-486C-4ADC-B2FD-69DD63502201}"/>
                </a:ext>
              </a:extLst>
            </p:cNvPr>
            <p:cNvCxnSpPr>
              <a:cxnSpLocks/>
            </p:cNvCxnSpPr>
            <p:nvPr/>
          </p:nvCxnSpPr>
          <p:spPr>
            <a:xfrm flipV="1">
              <a:off x="6653344" y="2310780"/>
              <a:ext cx="461561" cy="10992"/>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BB2F02C-BC84-4969-A81E-3FFE382CCD01}"/>
                </a:ext>
              </a:extLst>
            </p:cNvPr>
            <p:cNvSpPr txBox="1"/>
            <p:nvPr/>
          </p:nvSpPr>
          <p:spPr>
            <a:xfrm>
              <a:off x="7121323" y="2126114"/>
              <a:ext cx="1576251" cy="369332"/>
            </a:xfrm>
            <a:prstGeom prst="rect">
              <a:avLst/>
            </a:prstGeom>
            <a:noFill/>
          </p:spPr>
          <p:txBody>
            <a:bodyPr wrap="square" rtlCol="0">
              <a:spAutoFit/>
            </a:bodyPr>
            <a:lstStyle/>
            <a:p>
              <a:r>
                <a:rPr lang="en-GB" dirty="0"/>
                <a:t>Lower signal</a:t>
              </a:r>
            </a:p>
          </p:txBody>
        </p:sp>
      </p:grpSp>
      <p:grpSp>
        <p:nvGrpSpPr>
          <p:cNvPr id="9" name="Group 8">
            <a:extLst>
              <a:ext uri="{FF2B5EF4-FFF2-40B4-BE49-F238E27FC236}">
                <a16:creationId xmlns:a16="http://schemas.microsoft.com/office/drawing/2014/main" id="{FA3B19E5-87E4-446E-A477-5A71DDBF3801}"/>
              </a:ext>
            </a:extLst>
          </p:cNvPr>
          <p:cNvGrpSpPr/>
          <p:nvPr/>
        </p:nvGrpSpPr>
        <p:grpSpPr>
          <a:xfrm>
            <a:off x="6188129" y="2690520"/>
            <a:ext cx="2806705" cy="369332"/>
            <a:chOff x="6653349" y="2767594"/>
            <a:chExt cx="2806705" cy="369332"/>
          </a:xfrm>
        </p:grpSpPr>
        <p:cxnSp>
          <p:nvCxnSpPr>
            <p:cNvPr id="14" name="Straight Arrow Connector 13">
              <a:extLst>
                <a:ext uri="{FF2B5EF4-FFF2-40B4-BE49-F238E27FC236}">
                  <a16:creationId xmlns:a16="http://schemas.microsoft.com/office/drawing/2014/main" id="{0DFE9013-5AE0-4C6C-B46E-0CF8F682D249}"/>
                </a:ext>
              </a:extLst>
            </p:cNvPr>
            <p:cNvCxnSpPr>
              <a:cxnSpLocks/>
            </p:cNvCxnSpPr>
            <p:nvPr/>
          </p:nvCxnSpPr>
          <p:spPr>
            <a:xfrm>
              <a:off x="6653349" y="2952261"/>
              <a:ext cx="461556" cy="8274"/>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BC51112-F8D3-4CB3-B937-A08502C26B16}"/>
                </a:ext>
              </a:extLst>
            </p:cNvPr>
            <p:cNvSpPr txBox="1"/>
            <p:nvPr/>
          </p:nvSpPr>
          <p:spPr>
            <a:xfrm>
              <a:off x="7108745" y="2767594"/>
              <a:ext cx="2351309" cy="369332"/>
            </a:xfrm>
            <a:prstGeom prst="rect">
              <a:avLst/>
            </a:prstGeom>
            <a:noFill/>
          </p:spPr>
          <p:txBody>
            <a:bodyPr wrap="square" rtlCol="0">
              <a:spAutoFit/>
            </a:bodyPr>
            <a:lstStyle/>
            <a:p>
              <a:r>
                <a:rPr lang="en-GB" dirty="0"/>
                <a:t>Radiation Hardness</a:t>
              </a:r>
            </a:p>
          </p:txBody>
        </p:sp>
      </p:grpSp>
      <p:grpSp>
        <p:nvGrpSpPr>
          <p:cNvPr id="2" name="Group 1">
            <a:extLst>
              <a:ext uri="{FF2B5EF4-FFF2-40B4-BE49-F238E27FC236}">
                <a16:creationId xmlns:a16="http://schemas.microsoft.com/office/drawing/2014/main" id="{A182BD32-90A4-4914-86D3-4B203804033F}"/>
              </a:ext>
            </a:extLst>
          </p:cNvPr>
          <p:cNvGrpSpPr/>
          <p:nvPr/>
        </p:nvGrpSpPr>
        <p:grpSpPr>
          <a:xfrm>
            <a:off x="6188123" y="1407561"/>
            <a:ext cx="2873685" cy="369332"/>
            <a:chOff x="6653344" y="1457782"/>
            <a:chExt cx="5443666" cy="2983574"/>
          </a:xfrm>
        </p:grpSpPr>
        <p:cxnSp>
          <p:nvCxnSpPr>
            <p:cNvPr id="24" name="Straight Arrow Connector 23">
              <a:extLst>
                <a:ext uri="{FF2B5EF4-FFF2-40B4-BE49-F238E27FC236}">
                  <a16:creationId xmlns:a16="http://schemas.microsoft.com/office/drawing/2014/main" id="{79B26A74-829B-477A-B835-27FA81FDDAFF}"/>
                </a:ext>
              </a:extLst>
            </p:cNvPr>
            <p:cNvCxnSpPr>
              <a:cxnSpLocks/>
            </p:cNvCxnSpPr>
            <p:nvPr/>
          </p:nvCxnSpPr>
          <p:spPr>
            <a:xfrm>
              <a:off x="6653344" y="2763774"/>
              <a:ext cx="874344"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B3949C3-21FE-4382-9C55-2E7575E43B31}"/>
                </a:ext>
              </a:extLst>
            </p:cNvPr>
            <p:cNvSpPr txBox="1"/>
            <p:nvPr/>
          </p:nvSpPr>
          <p:spPr>
            <a:xfrm>
              <a:off x="7527690" y="1457782"/>
              <a:ext cx="4569320" cy="2983574"/>
            </a:xfrm>
            <a:prstGeom prst="rect">
              <a:avLst/>
            </a:prstGeom>
            <a:noFill/>
          </p:spPr>
          <p:txBody>
            <a:bodyPr wrap="square" rtlCol="0">
              <a:spAutoFit/>
            </a:bodyPr>
            <a:lstStyle/>
            <a:p>
              <a:r>
                <a:rPr lang="en-GB" dirty="0"/>
                <a:t>Lower leakage current</a:t>
              </a:r>
            </a:p>
          </p:txBody>
        </p:sp>
      </p:grpSp>
    </p:spTree>
    <p:extLst>
      <p:ext uri="{BB962C8B-B14F-4D97-AF65-F5344CB8AC3E}">
        <p14:creationId xmlns:p14="http://schemas.microsoft.com/office/powerpoint/2010/main" val="1488034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Content Placeholder 22">
            <a:extLst>
              <a:ext uri="{FF2B5EF4-FFF2-40B4-BE49-F238E27FC236}">
                <a16:creationId xmlns:a16="http://schemas.microsoft.com/office/drawing/2014/main" id="{9C3ABDF9-7DFB-4AC1-A3E1-9217660F56F5}"/>
              </a:ext>
            </a:extLst>
          </p:cNvPr>
          <p:cNvSpPr>
            <a:spLocks noGrp="1"/>
          </p:cNvSpPr>
          <p:nvPr>
            <p:ph sz="half" idx="1"/>
          </p:nvPr>
        </p:nvSpPr>
        <p:spPr>
          <a:xfrm>
            <a:off x="1165936" y="837327"/>
            <a:ext cx="4293393" cy="5257800"/>
          </a:xfrm>
        </p:spPr>
        <p:txBody>
          <a:bodyPr/>
          <a:lstStyle/>
          <a:p>
            <a:endParaRPr lang="en-GB" dirty="0"/>
          </a:p>
        </p:txBody>
      </p:sp>
      <p:sp>
        <p:nvSpPr>
          <p:cNvPr id="4" name="Date Placeholder 3">
            <a:extLst>
              <a:ext uri="{FF2B5EF4-FFF2-40B4-BE49-F238E27FC236}">
                <a16:creationId xmlns:a16="http://schemas.microsoft.com/office/drawing/2014/main" id="{9547E725-5270-4488-9BD9-664B782D6ECE}"/>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B144BD32-1E5B-4807-8280-B0EC60A4F246}"/>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754AA05E-E6EC-4596-8148-A82736AB1EBA}"/>
              </a:ext>
            </a:extLst>
          </p:cNvPr>
          <p:cNvSpPr>
            <a:spLocks noGrp="1"/>
          </p:cNvSpPr>
          <p:nvPr>
            <p:ph type="sldNum" sz="quarter" idx="12"/>
          </p:nvPr>
        </p:nvSpPr>
        <p:spPr/>
        <p:txBody>
          <a:bodyPr/>
          <a:lstStyle/>
          <a:p>
            <a:fld id="{8A7A6979-0714-4377-B894-6BE4C2D6E202}" type="slidenum">
              <a:rPr lang="en-US" smtClean="0"/>
              <a:pPr/>
              <a:t>9</a:t>
            </a:fld>
            <a:endParaRPr lang="en-US" dirty="0"/>
          </a:p>
        </p:txBody>
      </p:sp>
      <p:sp>
        <p:nvSpPr>
          <p:cNvPr id="3" name="Title 2">
            <a:extLst>
              <a:ext uri="{FF2B5EF4-FFF2-40B4-BE49-F238E27FC236}">
                <a16:creationId xmlns:a16="http://schemas.microsoft.com/office/drawing/2014/main" id="{6EE81C85-766B-44A1-82CF-65860D67CF9A}"/>
              </a:ext>
            </a:extLst>
          </p:cNvPr>
          <p:cNvSpPr>
            <a:spLocks noGrp="1"/>
          </p:cNvSpPr>
          <p:nvPr>
            <p:ph type="title"/>
          </p:nvPr>
        </p:nvSpPr>
        <p:spPr/>
        <p:txBody>
          <a:bodyPr/>
          <a:lstStyle/>
          <a:p>
            <a:r>
              <a:rPr lang="en-GB" dirty="0"/>
              <a:t>material properties</a:t>
            </a:r>
          </a:p>
        </p:txBody>
      </p:sp>
      <p:graphicFrame>
        <p:nvGraphicFramePr>
          <p:cNvPr id="7" name="Table 8">
            <a:extLst>
              <a:ext uri="{FF2B5EF4-FFF2-40B4-BE49-F238E27FC236}">
                <a16:creationId xmlns:a16="http://schemas.microsoft.com/office/drawing/2014/main" id="{162B6E19-876E-417F-B18B-2A95D29D9631}"/>
              </a:ext>
            </a:extLst>
          </p:cNvPr>
          <p:cNvGraphicFramePr>
            <a:graphicFrameLocks/>
          </p:cNvGraphicFramePr>
          <p:nvPr/>
        </p:nvGraphicFramePr>
        <p:xfrm>
          <a:off x="248126" y="980180"/>
          <a:ext cx="5939997" cy="4528936"/>
        </p:xfrm>
        <a:graphic>
          <a:graphicData uri="http://schemas.openxmlformats.org/drawingml/2006/table">
            <a:tbl>
              <a:tblPr firstRow="1" bandRow="1">
                <a:tableStyleId>{00A15C55-8517-42AA-B614-E9B94910E393}</a:tableStyleId>
              </a:tblPr>
              <a:tblGrid>
                <a:gridCol w="2908664">
                  <a:extLst>
                    <a:ext uri="{9D8B030D-6E8A-4147-A177-3AD203B41FA5}">
                      <a16:colId xmlns:a16="http://schemas.microsoft.com/office/drawing/2014/main" val="4192417192"/>
                    </a:ext>
                  </a:extLst>
                </a:gridCol>
                <a:gridCol w="1550126">
                  <a:extLst>
                    <a:ext uri="{9D8B030D-6E8A-4147-A177-3AD203B41FA5}">
                      <a16:colId xmlns:a16="http://schemas.microsoft.com/office/drawing/2014/main" val="851306077"/>
                    </a:ext>
                  </a:extLst>
                </a:gridCol>
                <a:gridCol w="1481207">
                  <a:extLst>
                    <a:ext uri="{9D8B030D-6E8A-4147-A177-3AD203B41FA5}">
                      <a16:colId xmlns:a16="http://schemas.microsoft.com/office/drawing/2014/main" val="4270250537"/>
                    </a:ext>
                  </a:extLst>
                </a:gridCol>
              </a:tblGrid>
              <a:tr h="389936">
                <a:tc>
                  <a:txBody>
                    <a:bodyPr/>
                    <a:lstStyle/>
                    <a:p>
                      <a:pPr algn="ct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Diamond</a:t>
                      </a:r>
                    </a:p>
                  </a:txBody>
                  <a:tcPr/>
                </a:tc>
                <a:tc>
                  <a:txBody>
                    <a:bodyPr/>
                    <a:lstStyle/>
                    <a:p>
                      <a:pPr algn="ctr"/>
                      <a:r>
                        <a:rPr lang="en-GB" sz="2000" dirty="0">
                          <a:latin typeface="Arial" panose="020B0604020202020204" pitchFamily="34" charset="0"/>
                          <a:cs typeface="Arial" panose="020B0604020202020204" pitchFamily="34" charset="0"/>
                        </a:rPr>
                        <a:t>Silicon</a:t>
                      </a:r>
                    </a:p>
                  </a:txBody>
                  <a:tcPr/>
                </a:tc>
                <a:extLst>
                  <a:ext uri="{0D108BD9-81ED-4DB2-BD59-A6C34878D82A}">
                    <a16:rowId xmlns:a16="http://schemas.microsoft.com/office/drawing/2014/main" val="683685049"/>
                  </a:ext>
                </a:extLst>
              </a:tr>
              <a:tr h="392666">
                <a:tc>
                  <a:txBody>
                    <a:bodyPr/>
                    <a:lstStyle/>
                    <a:p>
                      <a:pPr algn="ctr"/>
                      <a:r>
                        <a:rPr lang="en-GB" sz="2000" dirty="0">
                          <a:latin typeface="Arial" panose="020B0604020202020204" pitchFamily="34" charset="0"/>
                          <a:cs typeface="Arial" panose="020B0604020202020204" pitchFamily="34" charset="0"/>
                        </a:rPr>
                        <a:t>Band Gap [eV]</a:t>
                      </a:r>
                    </a:p>
                  </a:txBody>
                  <a:tcPr/>
                </a:tc>
                <a:tc>
                  <a:txBody>
                    <a:bodyPr/>
                    <a:lstStyle/>
                    <a:p>
                      <a:pPr algn="ctr"/>
                      <a:r>
                        <a:rPr lang="en-GB" sz="2000" dirty="0">
                          <a:latin typeface="Arial" panose="020B0604020202020204" pitchFamily="34" charset="0"/>
                          <a:cs typeface="Arial" panose="020B0604020202020204" pitchFamily="34" charset="0"/>
                        </a:rPr>
                        <a:t>5.5</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1.1</a:t>
                      </a:r>
                    </a:p>
                  </a:txBody>
                  <a:tcPr>
                    <a:solidFill>
                      <a:srgbClr val="FF0000"/>
                    </a:solidFill>
                  </a:tcPr>
                </a:tc>
                <a:extLst>
                  <a:ext uri="{0D108BD9-81ED-4DB2-BD59-A6C34878D82A}">
                    <a16:rowId xmlns:a16="http://schemas.microsoft.com/office/drawing/2014/main" val="2485669866"/>
                  </a:ext>
                </a:extLst>
              </a:tr>
              <a:tr h="745420">
                <a:tc>
                  <a:txBody>
                    <a:bodyPr/>
                    <a:lstStyle/>
                    <a:p>
                      <a:pPr algn="ctr"/>
                      <a:r>
                        <a:rPr lang="en-GB" sz="2000" dirty="0">
                          <a:latin typeface="Arial" panose="020B0604020202020204" pitchFamily="34" charset="0"/>
                          <a:cs typeface="Arial" panose="020B0604020202020204" pitchFamily="34" charset="0"/>
                        </a:rPr>
                        <a:t>Average Ionisation Density for MIP [eh/µm]</a:t>
                      </a:r>
                    </a:p>
                  </a:txBody>
                  <a:tcPr/>
                </a:tc>
                <a:tc>
                  <a:txBody>
                    <a:bodyPr/>
                    <a:lstStyle/>
                    <a:p>
                      <a:pPr algn="ctr"/>
                      <a:r>
                        <a:rPr lang="en-GB" sz="2000" dirty="0">
                          <a:latin typeface="Arial" panose="020B0604020202020204" pitchFamily="34" charset="0"/>
                          <a:cs typeface="Arial" panose="020B0604020202020204" pitchFamily="34" charset="0"/>
                        </a:rPr>
                        <a:t>36</a:t>
                      </a:r>
                    </a:p>
                  </a:txBody>
                  <a:tcPr>
                    <a:solidFill>
                      <a:srgbClr val="FF0000"/>
                    </a:solidFill>
                  </a:tcPr>
                </a:tc>
                <a:tc>
                  <a:txBody>
                    <a:bodyPr/>
                    <a:lstStyle/>
                    <a:p>
                      <a:pPr algn="ctr"/>
                      <a:r>
                        <a:rPr lang="en-GB" sz="2000" dirty="0">
                          <a:latin typeface="Arial" panose="020B0604020202020204" pitchFamily="34" charset="0"/>
                          <a:cs typeface="Arial" panose="020B0604020202020204" pitchFamily="34" charset="0"/>
                        </a:rPr>
                        <a:t>81</a:t>
                      </a:r>
                    </a:p>
                  </a:txBody>
                  <a:tcPr>
                    <a:solidFill>
                      <a:srgbClr val="00B050"/>
                    </a:solidFill>
                  </a:tcPr>
                </a:tc>
                <a:extLst>
                  <a:ext uri="{0D108BD9-81ED-4DB2-BD59-A6C34878D82A}">
                    <a16:rowId xmlns:a16="http://schemas.microsoft.com/office/drawing/2014/main" val="3820748425"/>
                  </a:ext>
                </a:extLst>
              </a:tr>
              <a:tr h="689886">
                <a:tc>
                  <a:txBody>
                    <a:bodyPr/>
                    <a:lstStyle/>
                    <a:p>
                      <a:pPr algn="ctr"/>
                      <a:r>
                        <a:rPr lang="en-GB" sz="2000" dirty="0">
                          <a:latin typeface="Arial" panose="020B0604020202020204" pitchFamily="34" charset="0"/>
                          <a:cs typeface="Arial" panose="020B0604020202020204" pitchFamily="34" charset="0"/>
                        </a:rPr>
                        <a:t>Displacement Energy [eV]</a:t>
                      </a:r>
                    </a:p>
                  </a:txBody>
                  <a:tcPr/>
                </a:tc>
                <a:tc>
                  <a:txBody>
                    <a:bodyPr/>
                    <a:lstStyle/>
                    <a:p>
                      <a:pPr algn="ctr"/>
                      <a:r>
                        <a:rPr lang="en-GB" sz="2000" dirty="0">
                          <a:latin typeface="Arial" panose="020B0604020202020204" pitchFamily="34" charset="0"/>
                          <a:cs typeface="Arial" panose="020B0604020202020204" pitchFamily="34" charset="0"/>
                        </a:rPr>
                        <a:t>43</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25</a:t>
                      </a:r>
                    </a:p>
                  </a:txBody>
                  <a:tcPr>
                    <a:solidFill>
                      <a:srgbClr val="FF0000"/>
                    </a:solidFill>
                  </a:tcPr>
                </a:tc>
                <a:extLst>
                  <a:ext uri="{0D108BD9-81ED-4DB2-BD59-A6C34878D82A}">
                    <a16:rowId xmlns:a16="http://schemas.microsoft.com/office/drawing/2014/main" val="584392629"/>
                  </a:ext>
                </a:extLst>
              </a:tr>
              <a:tr h="685011">
                <a:tc>
                  <a:txBody>
                    <a:bodyPr/>
                    <a:lstStyle/>
                    <a:p>
                      <a:pPr algn="ctr"/>
                      <a:r>
                        <a:rPr lang="en-GB" sz="2000" dirty="0">
                          <a:latin typeface="Arial" panose="020B0604020202020204" pitchFamily="34" charset="0"/>
                          <a:cs typeface="Arial" panose="020B0604020202020204" pitchFamily="34" charset="0"/>
                        </a:rPr>
                        <a:t>Thermal Conductivity</a:t>
                      </a:r>
                    </a:p>
                    <a:p>
                      <a:pPr algn="ctr"/>
                      <a:r>
                        <a:rPr lang="en-GB" sz="2000" dirty="0">
                          <a:latin typeface="Arial" panose="020B0604020202020204" pitchFamily="34" charset="0"/>
                          <a:cs typeface="Arial" panose="020B0604020202020204" pitchFamily="34" charset="0"/>
                        </a:rPr>
                        <a:t>[W/</a:t>
                      </a:r>
                      <a:r>
                        <a:rPr lang="en-GB" sz="2000" dirty="0" err="1">
                          <a:latin typeface="Arial" panose="020B0604020202020204" pitchFamily="34" charset="0"/>
                          <a:cs typeface="Arial" panose="020B0604020202020204" pitchFamily="34" charset="0"/>
                        </a:rPr>
                        <a:t>cm.K</a:t>
                      </a:r>
                      <a:r>
                        <a:rPr lang="en-GB" sz="2000" dirty="0">
                          <a:latin typeface="Arial" panose="020B0604020202020204" pitchFamily="34" charset="0"/>
                          <a:cs typeface="Arial" panose="020B0604020202020204" pitchFamily="34" charset="0"/>
                        </a:rPr>
                        <a:t>] </a:t>
                      </a:r>
                    </a:p>
                  </a:txBody>
                  <a:tcPr/>
                </a:tc>
                <a:tc>
                  <a:txBody>
                    <a:bodyPr/>
                    <a:lstStyle/>
                    <a:p>
                      <a:pPr algn="ctr"/>
                      <a:r>
                        <a:rPr lang="en-GB" sz="2000" dirty="0">
                          <a:latin typeface="Arial" panose="020B0604020202020204" pitchFamily="34" charset="0"/>
                          <a:cs typeface="Arial" panose="020B0604020202020204" pitchFamily="34" charset="0"/>
                        </a:rPr>
                        <a:t>10-20</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1.5</a:t>
                      </a:r>
                    </a:p>
                  </a:txBody>
                  <a:tcPr>
                    <a:solidFill>
                      <a:srgbClr val="FF0000"/>
                    </a:solidFill>
                  </a:tcPr>
                </a:tc>
                <a:extLst>
                  <a:ext uri="{0D108BD9-81ED-4DB2-BD59-A6C34878D82A}">
                    <a16:rowId xmlns:a16="http://schemas.microsoft.com/office/drawing/2014/main" val="2036442642"/>
                  </a:ext>
                </a:extLst>
              </a:tr>
              <a:tr h="38993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368966000"/>
                  </a:ext>
                </a:extLst>
              </a:tr>
              <a:tr h="68988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665189307"/>
                  </a:ext>
                </a:extLst>
              </a:tr>
              <a:tr h="502830">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408061943"/>
                  </a:ext>
                </a:extLst>
              </a:tr>
            </a:tbl>
          </a:graphicData>
        </a:graphic>
      </p:graphicFrame>
      <p:grpSp>
        <p:nvGrpSpPr>
          <p:cNvPr id="8" name="Group 7">
            <a:extLst>
              <a:ext uri="{FF2B5EF4-FFF2-40B4-BE49-F238E27FC236}">
                <a16:creationId xmlns:a16="http://schemas.microsoft.com/office/drawing/2014/main" id="{0E2C7E84-C9FB-4068-A07C-66CE5FDBE806}"/>
              </a:ext>
            </a:extLst>
          </p:cNvPr>
          <p:cNvGrpSpPr/>
          <p:nvPr/>
        </p:nvGrpSpPr>
        <p:grpSpPr>
          <a:xfrm>
            <a:off x="6188124" y="2049040"/>
            <a:ext cx="2044230" cy="369332"/>
            <a:chOff x="6653344" y="2126114"/>
            <a:chExt cx="2044230" cy="369332"/>
          </a:xfrm>
        </p:grpSpPr>
        <p:cxnSp>
          <p:nvCxnSpPr>
            <p:cNvPr id="10" name="Straight Arrow Connector 9">
              <a:extLst>
                <a:ext uri="{FF2B5EF4-FFF2-40B4-BE49-F238E27FC236}">
                  <a16:creationId xmlns:a16="http://schemas.microsoft.com/office/drawing/2014/main" id="{EFF89ACF-486C-4ADC-B2FD-69DD63502201}"/>
                </a:ext>
              </a:extLst>
            </p:cNvPr>
            <p:cNvCxnSpPr>
              <a:cxnSpLocks/>
            </p:cNvCxnSpPr>
            <p:nvPr/>
          </p:nvCxnSpPr>
          <p:spPr>
            <a:xfrm flipV="1">
              <a:off x="6653344" y="2310780"/>
              <a:ext cx="461561" cy="10992"/>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BB2F02C-BC84-4969-A81E-3FFE382CCD01}"/>
                </a:ext>
              </a:extLst>
            </p:cNvPr>
            <p:cNvSpPr txBox="1"/>
            <p:nvPr/>
          </p:nvSpPr>
          <p:spPr>
            <a:xfrm>
              <a:off x="7121323" y="2126114"/>
              <a:ext cx="1576251" cy="369332"/>
            </a:xfrm>
            <a:prstGeom prst="rect">
              <a:avLst/>
            </a:prstGeom>
            <a:noFill/>
          </p:spPr>
          <p:txBody>
            <a:bodyPr wrap="square" rtlCol="0">
              <a:spAutoFit/>
            </a:bodyPr>
            <a:lstStyle/>
            <a:p>
              <a:r>
                <a:rPr lang="en-GB" dirty="0"/>
                <a:t>Lower signal</a:t>
              </a:r>
            </a:p>
          </p:txBody>
        </p:sp>
      </p:grpSp>
      <p:grpSp>
        <p:nvGrpSpPr>
          <p:cNvPr id="9" name="Group 8">
            <a:extLst>
              <a:ext uri="{FF2B5EF4-FFF2-40B4-BE49-F238E27FC236}">
                <a16:creationId xmlns:a16="http://schemas.microsoft.com/office/drawing/2014/main" id="{FA3B19E5-87E4-446E-A477-5A71DDBF3801}"/>
              </a:ext>
            </a:extLst>
          </p:cNvPr>
          <p:cNvGrpSpPr/>
          <p:nvPr/>
        </p:nvGrpSpPr>
        <p:grpSpPr>
          <a:xfrm>
            <a:off x="6188129" y="2690520"/>
            <a:ext cx="2806705" cy="369332"/>
            <a:chOff x="6653349" y="2767594"/>
            <a:chExt cx="2806705" cy="369332"/>
          </a:xfrm>
        </p:grpSpPr>
        <p:cxnSp>
          <p:nvCxnSpPr>
            <p:cNvPr id="14" name="Straight Arrow Connector 13">
              <a:extLst>
                <a:ext uri="{FF2B5EF4-FFF2-40B4-BE49-F238E27FC236}">
                  <a16:creationId xmlns:a16="http://schemas.microsoft.com/office/drawing/2014/main" id="{0DFE9013-5AE0-4C6C-B46E-0CF8F682D249}"/>
                </a:ext>
              </a:extLst>
            </p:cNvPr>
            <p:cNvCxnSpPr>
              <a:cxnSpLocks/>
            </p:cNvCxnSpPr>
            <p:nvPr/>
          </p:nvCxnSpPr>
          <p:spPr>
            <a:xfrm>
              <a:off x="6653349" y="2952261"/>
              <a:ext cx="461556" cy="8274"/>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BC51112-F8D3-4CB3-B937-A08502C26B16}"/>
                </a:ext>
              </a:extLst>
            </p:cNvPr>
            <p:cNvSpPr txBox="1"/>
            <p:nvPr/>
          </p:nvSpPr>
          <p:spPr>
            <a:xfrm>
              <a:off x="7108745" y="2767594"/>
              <a:ext cx="2351309" cy="369332"/>
            </a:xfrm>
            <a:prstGeom prst="rect">
              <a:avLst/>
            </a:prstGeom>
            <a:noFill/>
          </p:spPr>
          <p:txBody>
            <a:bodyPr wrap="square" rtlCol="0">
              <a:spAutoFit/>
            </a:bodyPr>
            <a:lstStyle/>
            <a:p>
              <a:r>
                <a:rPr lang="en-GB" dirty="0"/>
                <a:t>Radiation Hardness</a:t>
              </a:r>
            </a:p>
          </p:txBody>
        </p:sp>
      </p:grpSp>
      <p:grpSp>
        <p:nvGrpSpPr>
          <p:cNvPr id="11" name="Group 10">
            <a:extLst>
              <a:ext uri="{FF2B5EF4-FFF2-40B4-BE49-F238E27FC236}">
                <a16:creationId xmlns:a16="http://schemas.microsoft.com/office/drawing/2014/main" id="{178C2894-100B-4C0C-B76C-291F4571B39D}"/>
              </a:ext>
            </a:extLst>
          </p:cNvPr>
          <p:cNvGrpSpPr/>
          <p:nvPr/>
        </p:nvGrpSpPr>
        <p:grpSpPr>
          <a:xfrm>
            <a:off x="6188128" y="3356185"/>
            <a:ext cx="3023607" cy="332907"/>
            <a:chOff x="6653349" y="3263488"/>
            <a:chExt cx="3756888" cy="370019"/>
          </a:xfrm>
        </p:grpSpPr>
        <p:cxnSp>
          <p:nvCxnSpPr>
            <p:cNvPr id="16" name="Straight Arrow Connector 15">
              <a:extLst>
                <a:ext uri="{FF2B5EF4-FFF2-40B4-BE49-F238E27FC236}">
                  <a16:creationId xmlns:a16="http://schemas.microsoft.com/office/drawing/2014/main" id="{3E100B4B-EDA8-4571-BCDA-A4E63C13646C}"/>
                </a:ext>
              </a:extLst>
            </p:cNvPr>
            <p:cNvCxnSpPr>
              <a:cxnSpLocks/>
            </p:cNvCxnSpPr>
            <p:nvPr/>
          </p:nvCxnSpPr>
          <p:spPr>
            <a:xfrm flipV="1">
              <a:off x="6653349" y="3632820"/>
              <a:ext cx="581468" cy="687"/>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58ED65E1-6AD4-410A-87BA-9B9B13D3754C}"/>
                </a:ext>
              </a:extLst>
            </p:cNvPr>
            <p:cNvSpPr txBox="1"/>
            <p:nvPr/>
          </p:nvSpPr>
          <p:spPr>
            <a:xfrm>
              <a:off x="7153237" y="3263488"/>
              <a:ext cx="3257000" cy="369332"/>
            </a:xfrm>
            <a:prstGeom prst="rect">
              <a:avLst/>
            </a:prstGeom>
            <a:noFill/>
          </p:spPr>
          <p:txBody>
            <a:bodyPr wrap="square" rtlCol="0">
              <a:spAutoFit/>
            </a:bodyPr>
            <a:lstStyle/>
            <a:p>
              <a:r>
                <a:rPr lang="en-GB" dirty="0"/>
                <a:t>Room temperature operation</a:t>
              </a:r>
            </a:p>
          </p:txBody>
        </p:sp>
      </p:grpSp>
      <p:grpSp>
        <p:nvGrpSpPr>
          <p:cNvPr id="2" name="Group 1">
            <a:extLst>
              <a:ext uri="{FF2B5EF4-FFF2-40B4-BE49-F238E27FC236}">
                <a16:creationId xmlns:a16="http://schemas.microsoft.com/office/drawing/2014/main" id="{A182BD32-90A4-4914-86D3-4B203804033F}"/>
              </a:ext>
            </a:extLst>
          </p:cNvPr>
          <p:cNvGrpSpPr/>
          <p:nvPr/>
        </p:nvGrpSpPr>
        <p:grpSpPr>
          <a:xfrm>
            <a:off x="6188123" y="1407561"/>
            <a:ext cx="2873685" cy="369332"/>
            <a:chOff x="6653344" y="1457782"/>
            <a:chExt cx="5443666" cy="2983574"/>
          </a:xfrm>
        </p:grpSpPr>
        <p:cxnSp>
          <p:nvCxnSpPr>
            <p:cNvPr id="24" name="Straight Arrow Connector 23">
              <a:extLst>
                <a:ext uri="{FF2B5EF4-FFF2-40B4-BE49-F238E27FC236}">
                  <a16:creationId xmlns:a16="http://schemas.microsoft.com/office/drawing/2014/main" id="{79B26A74-829B-477A-B835-27FA81FDDAFF}"/>
                </a:ext>
              </a:extLst>
            </p:cNvPr>
            <p:cNvCxnSpPr>
              <a:cxnSpLocks/>
            </p:cNvCxnSpPr>
            <p:nvPr/>
          </p:nvCxnSpPr>
          <p:spPr>
            <a:xfrm>
              <a:off x="6653344" y="2763774"/>
              <a:ext cx="874344"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B3949C3-21FE-4382-9C55-2E7575E43B31}"/>
                </a:ext>
              </a:extLst>
            </p:cNvPr>
            <p:cNvSpPr txBox="1"/>
            <p:nvPr/>
          </p:nvSpPr>
          <p:spPr>
            <a:xfrm>
              <a:off x="7527690" y="1457782"/>
              <a:ext cx="4569320" cy="2983574"/>
            </a:xfrm>
            <a:prstGeom prst="rect">
              <a:avLst/>
            </a:prstGeom>
            <a:noFill/>
          </p:spPr>
          <p:txBody>
            <a:bodyPr wrap="square" rtlCol="0">
              <a:spAutoFit/>
            </a:bodyPr>
            <a:lstStyle/>
            <a:p>
              <a:r>
                <a:rPr lang="en-GB" dirty="0"/>
                <a:t>Lower leakage current</a:t>
              </a:r>
            </a:p>
          </p:txBody>
        </p:sp>
      </p:grpSp>
    </p:spTree>
    <p:extLst>
      <p:ext uri="{BB962C8B-B14F-4D97-AF65-F5344CB8AC3E}">
        <p14:creationId xmlns:p14="http://schemas.microsoft.com/office/powerpoint/2010/main" val="419622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Content Placeholder 22">
            <a:extLst>
              <a:ext uri="{FF2B5EF4-FFF2-40B4-BE49-F238E27FC236}">
                <a16:creationId xmlns:a16="http://schemas.microsoft.com/office/drawing/2014/main" id="{9C3ABDF9-7DFB-4AC1-A3E1-9217660F56F5}"/>
              </a:ext>
            </a:extLst>
          </p:cNvPr>
          <p:cNvSpPr>
            <a:spLocks noGrp="1"/>
          </p:cNvSpPr>
          <p:nvPr>
            <p:ph sz="half" idx="1"/>
          </p:nvPr>
        </p:nvSpPr>
        <p:spPr>
          <a:xfrm>
            <a:off x="1165936" y="837327"/>
            <a:ext cx="4293393" cy="5257800"/>
          </a:xfrm>
        </p:spPr>
        <p:txBody>
          <a:bodyPr/>
          <a:lstStyle/>
          <a:p>
            <a:endParaRPr lang="en-GB" dirty="0"/>
          </a:p>
        </p:txBody>
      </p:sp>
      <p:sp>
        <p:nvSpPr>
          <p:cNvPr id="4" name="Date Placeholder 3">
            <a:extLst>
              <a:ext uri="{FF2B5EF4-FFF2-40B4-BE49-F238E27FC236}">
                <a16:creationId xmlns:a16="http://schemas.microsoft.com/office/drawing/2014/main" id="{9547E725-5270-4488-9BD9-664B782D6ECE}"/>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B144BD32-1E5B-4807-8280-B0EC60A4F246}"/>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754AA05E-E6EC-4596-8148-A82736AB1EBA}"/>
              </a:ext>
            </a:extLst>
          </p:cNvPr>
          <p:cNvSpPr>
            <a:spLocks noGrp="1"/>
          </p:cNvSpPr>
          <p:nvPr>
            <p:ph type="sldNum" sz="quarter" idx="12"/>
          </p:nvPr>
        </p:nvSpPr>
        <p:spPr/>
        <p:txBody>
          <a:bodyPr/>
          <a:lstStyle/>
          <a:p>
            <a:fld id="{8A7A6979-0714-4377-B894-6BE4C2D6E202}" type="slidenum">
              <a:rPr lang="en-US" smtClean="0"/>
              <a:pPr/>
              <a:t>10</a:t>
            </a:fld>
            <a:endParaRPr lang="en-US" dirty="0"/>
          </a:p>
        </p:txBody>
      </p:sp>
      <p:sp>
        <p:nvSpPr>
          <p:cNvPr id="3" name="Title 2">
            <a:extLst>
              <a:ext uri="{FF2B5EF4-FFF2-40B4-BE49-F238E27FC236}">
                <a16:creationId xmlns:a16="http://schemas.microsoft.com/office/drawing/2014/main" id="{6EE81C85-766B-44A1-82CF-65860D67CF9A}"/>
              </a:ext>
            </a:extLst>
          </p:cNvPr>
          <p:cNvSpPr>
            <a:spLocks noGrp="1"/>
          </p:cNvSpPr>
          <p:nvPr>
            <p:ph type="title"/>
          </p:nvPr>
        </p:nvSpPr>
        <p:spPr/>
        <p:txBody>
          <a:bodyPr/>
          <a:lstStyle/>
          <a:p>
            <a:r>
              <a:rPr lang="en-GB" dirty="0"/>
              <a:t>material properties</a:t>
            </a:r>
          </a:p>
        </p:txBody>
      </p:sp>
      <p:graphicFrame>
        <p:nvGraphicFramePr>
          <p:cNvPr id="7" name="Table 8">
            <a:extLst>
              <a:ext uri="{FF2B5EF4-FFF2-40B4-BE49-F238E27FC236}">
                <a16:creationId xmlns:a16="http://schemas.microsoft.com/office/drawing/2014/main" id="{162B6E19-876E-417F-B18B-2A95D29D9631}"/>
              </a:ext>
            </a:extLst>
          </p:cNvPr>
          <p:cNvGraphicFramePr>
            <a:graphicFrameLocks/>
          </p:cNvGraphicFramePr>
          <p:nvPr/>
        </p:nvGraphicFramePr>
        <p:xfrm>
          <a:off x="248126" y="980180"/>
          <a:ext cx="5939997" cy="4528936"/>
        </p:xfrm>
        <a:graphic>
          <a:graphicData uri="http://schemas.openxmlformats.org/drawingml/2006/table">
            <a:tbl>
              <a:tblPr firstRow="1" bandRow="1">
                <a:tableStyleId>{00A15C55-8517-42AA-B614-E9B94910E393}</a:tableStyleId>
              </a:tblPr>
              <a:tblGrid>
                <a:gridCol w="2908664">
                  <a:extLst>
                    <a:ext uri="{9D8B030D-6E8A-4147-A177-3AD203B41FA5}">
                      <a16:colId xmlns:a16="http://schemas.microsoft.com/office/drawing/2014/main" val="4192417192"/>
                    </a:ext>
                  </a:extLst>
                </a:gridCol>
                <a:gridCol w="1550126">
                  <a:extLst>
                    <a:ext uri="{9D8B030D-6E8A-4147-A177-3AD203B41FA5}">
                      <a16:colId xmlns:a16="http://schemas.microsoft.com/office/drawing/2014/main" val="851306077"/>
                    </a:ext>
                  </a:extLst>
                </a:gridCol>
                <a:gridCol w="1481207">
                  <a:extLst>
                    <a:ext uri="{9D8B030D-6E8A-4147-A177-3AD203B41FA5}">
                      <a16:colId xmlns:a16="http://schemas.microsoft.com/office/drawing/2014/main" val="4270250537"/>
                    </a:ext>
                  </a:extLst>
                </a:gridCol>
              </a:tblGrid>
              <a:tr h="389936">
                <a:tc>
                  <a:txBody>
                    <a:bodyPr/>
                    <a:lstStyle/>
                    <a:p>
                      <a:pPr algn="ct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Diamond</a:t>
                      </a:r>
                    </a:p>
                  </a:txBody>
                  <a:tcPr/>
                </a:tc>
                <a:tc>
                  <a:txBody>
                    <a:bodyPr/>
                    <a:lstStyle/>
                    <a:p>
                      <a:pPr algn="ctr"/>
                      <a:r>
                        <a:rPr lang="en-GB" sz="2000" dirty="0">
                          <a:latin typeface="Arial" panose="020B0604020202020204" pitchFamily="34" charset="0"/>
                          <a:cs typeface="Arial" panose="020B0604020202020204" pitchFamily="34" charset="0"/>
                        </a:rPr>
                        <a:t>Silicon</a:t>
                      </a:r>
                    </a:p>
                  </a:txBody>
                  <a:tcPr/>
                </a:tc>
                <a:extLst>
                  <a:ext uri="{0D108BD9-81ED-4DB2-BD59-A6C34878D82A}">
                    <a16:rowId xmlns:a16="http://schemas.microsoft.com/office/drawing/2014/main" val="683685049"/>
                  </a:ext>
                </a:extLst>
              </a:tr>
              <a:tr h="392666">
                <a:tc>
                  <a:txBody>
                    <a:bodyPr/>
                    <a:lstStyle/>
                    <a:p>
                      <a:pPr algn="ctr"/>
                      <a:r>
                        <a:rPr lang="en-GB" sz="2000" dirty="0">
                          <a:latin typeface="Arial" panose="020B0604020202020204" pitchFamily="34" charset="0"/>
                          <a:cs typeface="Arial" panose="020B0604020202020204" pitchFamily="34" charset="0"/>
                        </a:rPr>
                        <a:t>Band Gap [eV]</a:t>
                      </a:r>
                    </a:p>
                  </a:txBody>
                  <a:tcPr/>
                </a:tc>
                <a:tc>
                  <a:txBody>
                    <a:bodyPr/>
                    <a:lstStyle/>
                    <a:p>
                      <a:pPr algn="ctr"/>
                      <a:r>
                        <a:rPr lang="en-GB" sz="2000" dirty="0">
                          <a:latin typeface="Arial" panose="020B0604020202020204" pitchFamily="34" charset="0"/>
                          <a:cs typeface="Arial" panose="020B0604020202020204" pitchFamily="34" charset="0"/>
                        </a:rPr>
                        <a:t>5.5</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1.1</a:t>
                      </a:r>
                    </a:p>
                  </a:txBody>
                  <a:tcPr>
                    <a:solidFill>
                      <a:srgbClr val="FF0000"/>
                    </a:solidFill>
                  </a:tcPr>
                </a:tc>
                <a:extLst>
                  <a:ext uri="{0D108BD9-81ED-4DB2-BD59-A6C34878D82A}">
                    <a16:rowId xmlns:a16="http://schemas.microsoft.com/office/drawing/2014/main" val="2485669866"/>
                  </a:ext>
                </a:extLst>
              </a:tr>
              <a:tr h="745420">
                <a:tc>
                  <a:txBody>
                    <a:bodyPr/>
                    <a:lstStyle/>
                    <a:p>
                      <a:pPr algn="ctr"/>
                      <a:r>
                        <a:rPr lang="en-GB" sz="2000" dirty="0">
                          <a:latin typeface="Arial" panose="020B0604020202020204" pitchFamily="34" charset="0"/>
                          <a:cs typeface="Arial" panose="020B0604020202020204" pitchFamily="34" charset="0"/>
                        </a:rPr>
                        <a:t>Average Ionisation Density for MIP [eh/µm]</a:t>
                      </a:r>
                    </a:p>
                  </a:txBody>
                  <a:tcPr/>
                </a:tc>
                <a:tc>
                  <a:txBody>
                    <a:bodyPr/>
                    <a:lstStyle/>
                    <a:p>
                      <a:pPr algn="ctr"/>
                      <a:r>
                        <a:rPr lang="en-GB" sz="2000" dirty="0">
                          <a:latin typeface="Arial" panose="020B0604020202020204" pitchFamily="34" charset="0"/>
                          <a:cs typeface="Arial" panose="020B0604020202020204" pitchFamily="34" charset="0"/>
                        </a:rPr>
                        <a:t>36</a:t>
                      </a:r>
                    </a:p>
                  </a:txBody>
                  <a:tcPr>
                    <a:solidFill>
                      <a:srgbClr val="FF0000"/>
                    </a:solidFill>
                  </a:tcPr>
                </a:tc>
                <a:tc>
                  <a:txBody>
                    <a:bodyPr/>
                    <a:lstStyle/>
                    <a:p>
                      <a:pPr algn="ctr"/>
                      <a:r>
                        <a:rPr lang="en-GB" sz="2000" dirty="0">
                          <a:latin typeface="Arial" panose="020B0604020202020204" pitchFamily="34" charset="0"/>
                          <a:cs typeface="Arial" panose="020B0604020202020204" pitchFamily="34" charset="0"/>
                        </a:rPr>
                        <a:t>81</a:t>
                      </a:r>
                    </a:p>
                  </a:txBody>
                  <a:tcPr>
                    <a:solidFill>
                      <a:srgbClr val="00B050"/>
                    </a:solidFill>
                  </a:tcPr>
                </a:tc>
                <a:extLst>
                  <a:ext uri="{0D108BD9-81ED-4DB2-BD59-A6C34878D82A}">
                    <a16:rowId xmlns:a16="http://schemas.microsoft.com/office/drawing/2014/main" val="3820748425"/>
                  </a:ext>
                </a:extLst>
              </a:tr>
              <a:tr h="689886">
                <a:tc>
                  <a:txBody>
                    <a:bodyPr/>
                    <a:lstStyle/>
                    <a:p>
                      <a:pPr algn="ctr"/>
                      <a:r>
                        <a:rPr lang="en-GB" sz="2000" dirty="0">
                          <a:latin typeface="Arial" panose="020B0604020202020204" pitchFamily="34" charset="0"/>
                          <a:cs typeface="Arial" panose="020B0604020202020204" pitchFamily="34" charset="0"/>
                        </a:rPr>
                        <a:t>Displacement Energy [eV]</a:t>
                      </a:r>
                    </a:p>
                  </a:txBody>
                  <a:tcPr/>
                </a:tc>
                <a:tc>
                  <a:txBody>
                    <a:bodyPr/>
                    <a:lstStyle/>
                    <a:p>
                      <a:pPr algn="ctr"/>
                      <a:r>
                        <a:rPr lang="en-GB" sz="2000" dirty="0">
                          <a:latin typeface="Arial" panose="020B0604020202020204" pitchFamily="34" charset="0"/>
                          <a:cs typeface="Arial" panose="020B0604020202020204" pitchFamily="34" charset="0"/>
                        </a:rPr>
                        <a:t>43</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25</a:t>
                      </a:r>
                    </a:p>
                  </a:txBody>
                  <a:tcPr>
                    <a:solidFill>
                      <a:srgbClr val="FF0000"/>
                    </a:solidFill>
                  </a:tcPr>
                </a:tc>
                <a:extLst>
                  <a:ext uri="{0D108BD9-81ED-4DB2-BD59-A6C34878D82A}">
                    <a16:rowId xmlns:a16="http://schemas.microsoft.com/office/drawing/2014/main" val="584392629"/>
                  </a:ext>
                </a:extLst>
              </a:tr>
              <a:tr h="685011">
                <a:tc>
                  <a:txBody>
                    <a:bodyPr/>
                    <a:lstStyle/>
                    <a:p>
                      <a:pPr algn="ctr"/>
                      <a:r>
                        <a:rPr lang="en-GB" sz="2000" dirty="0">
                          <a:latin typeface="Arial" panose="020B0604020202020204" pitchFamily="34" charset="0"/>
                          <a:cs typeface="Arial" panose="020B0604020202020204" pitchFamily="34" charset="0"/>
                        </a:rPr>
                        <a:t>Thermal Conductivity</a:t>
                      </a:r>
                    </a:p>
                    <a:p>
                      <a:pPr algn="ctr"/>
                      <a:r>
                        <a:rPr lang="en-GB" sz="2000" dirty="0">
                          <a:latin typeface="Arial" panose="020B0604020202020204" pitchFamily="34" charset="0"/>
                          <a:cs typeface="Arial" panose="020B0604020202020204" pitchFamily="34" charset="0"/>
                        </a:rPr>
                        <a:t>[W/</a:t>
                      </a:r>
                      <a:r>
                        <a:rPr lang="en-GB" sz="2000" dirty="0" err="1">
                          <a:latin typeface="Arial" panose="020B0604020202020204" pitchFamily="34" charset="0"/>
                          <a:cs typeface="Arial" panose="020B0604020202020204" pitchFamily="34" charset="0"/>
                        </a:rPr>
                        <a:t>cm.K</a:t>
                      </a:r>
                      <a:r>
                        <a:rPr lang="en-GB" sz="2000" dirty="0">
                          <a:latin typeface="Arial" panose="020B0604020202020204" pitchFamily="34" charset="0"/>
                          <a:cs typeface="Arial" panose="020B0604020202020204" pitchFamily="34" charset="0"/>
                        </a:rPr>
                        <a:t>] </a:t>
                      </a:r>
                    </a:p>
                  </a:txBody>
                  <a:tcPr/>
                </a:tc>
                <a:tc>
                  <a:txBody>
                    <a:bodyPr/>
                    <a:lstStyle/>
                    <a:p>
                      <a:pPr algn="ctr"/>
                      <a:r>
                        <a:rPr lang="en-GB" sz="2000" dirty="0">
                          <a:latin typeface="Arial" panose="020B0604020202020204" pitchFamily="34" charset="0"/>
                          <a:cs typeface="Arial" panose="020B0604020202020204" pitchFamily="34" charset="0"/>
                        </a:rPr>
                        <a:t>10-20</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1.5</a:t>
                      </a:r>
                    </a:p>
                  </a:txBody>
                  <a:tcPr>
                    <a:solidFill>
                      <a:srgbClr val="FF0000"/>
                    </a:solidFill>
                  </a:tcPr>
                </a:tc>
                <a:extLst>
                  <a:ext uri="{0D108BD9-81ED-4DB2-BD59-A6C34878D82A}">
                    <a16:rowId xmlns:a16="http://schemas.microsoft.com/office/drawing/2014/main" val="2036442642"/>
                  </a:ext>
                </a:extLst>
              </a:tr>
              <a:tr h="389936">
                <a:tc>
                  <a:txBody>
                    <a:bodyPr/>
                    <a:lstStyle/>
                    <a:p>
                      <a:pPr algn="ctr"/>
                      <a:r>
                        <a:rPr lang="en-GB" sz="2000">
                          <a:latin typeface="Arial" panose="020B0604020202020204" pitchFamily="34" charset="0"/>
                          <a:cs typeface="Arial" panose="020B0604020202020204" pitchFamily="34" charset="0"/>
                        </a:rPr>
                        <a:t>Atomic Number</a:t>
                      </a:r>
                    </a:p>
                  </a:txBody>
                  <a:tcPr/>
                </a:tc>
                <a:tc>
                  <a:txBody>
                    <a:bodyPr/>
                    <a:lstStyle/>
                    <a:p>
                      <a:pPr algn="ctr"/>
                      <a:r>
                        <a:rPr lang="en-GB" sz="2000" dirty="0">
                          <a:latin typeface="Arial" panose="020B0604020202020204" pitchFamily="34" charset="0"/>
                          <a:cs typeface="Arial" panose="020B0604020202020204" pitchFamily="34" charset="0"/>
                        </a:rPr>
                        <a:t>6</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14</a:t>
                      </a:r>
                    </a:p>
                  </a:txBody>
                  <a:tcPr>
                    <a:solidFill>
                      <a:srgbClr val="FF0000"/>
                    </a:solidFill>
                  </a:tcPr>
                </a:tc>
                <a:extLst>
                  <a:ext uri="{0D108BD9-81ED-4DB2-BD59-A6C34878D82A}">
                    <a16:rowId xmlns:a16="http://schemas.microsoft.com/office/drawing/2014/main" val="3368966000"/>
                  </a:ext>
                </a:extLst>
              </a:tr>
              <a:tr h="689886">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665189307"/>
                  </a:ext>
                </a:extLst>
              </a:tr>
              <a:tr h="502830">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pPr algn="ct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408061943"/>
                  </a:ext>
                </a:extLst>
              </a:tr>
            </a:tbl>
          </a:graphicData>
        </a:graphic>
      </p:graphicFrame>
      <p:grpSp>
        <p:nvGrpSpPr>
          <p:cNvPr id="8" name="Group 7">
            <a:extLst>
              <a:ext uri="{FF2B5EF4-FFF2-40B4-BE49-F238E27FC236}">
                <a16:creationId xmlns:a16="http://schemas.microsoft.com/office/drawing/2014/main" id="{0E2C7E84-C9FB-4068-A07C-66CE5FDBE806}"/>
              </a:ext>
            </a:extLst>
          </p:cNvPr>
          <p:cNvGrpSpPr/>
          <p:nvPr/>
        </p:nvGrpSpPr>
        <p:grpSpPr>
          <a:xfrm>
            <a:off x="6188124" y="2049040"/>
            <a:ext cx="2044230" cy="369332"/>
            <a:chOff x="6653344" y="2126114"/>
            <a:chExt cx="2044230" cy="369332"/>
          </a:xfrm>
        </p:grpSpPr>
        <p:cxnSp>
          <p:nvCxnSpPr>
            <p:cNvPr id="10" name="Straight Arrow Connector 9">
              <a:extLst>
                <a:ext uri="{FF2B5EF4-FFF2-40B4-BE49-F238E27FC236}">
                  <a16:creationId xmlns:a16="http://schemas.microsoft.com/office/drawing/2014/main" id="{EFF89ACF-486C-4ADC-B2FD-69DD63502201}"/>
                </a:ext>
              </a:extLst>
            </p:cNvPr>
            <p:cNvCxnSpPr>
              <a:cxnSpLocks/>
            </p:cNvCxnSpPr>
            <p:nvPr/>
          </p:nvCxnSpPr>
          <p:spPr>
            <a:xfrm flipV="1">
              <a:off x="6653344" y="2310780"/>
              <a:ext cx="461561" cy="10992"/>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BB2F02C-BC84-4969-A81E-3FFE382CCD01}"/>
                </a:ext>
              </a:extLst>
            </p:cNvPr>
            <p:cNvSpPr txBox="1"/>
            <p:nvPr/>
          </p:nvSpPr>
          <p:spPr>
            <a:xfrm>
              <a:off x="7121323" y="2126114"/>
              <a:ext cx="1576251" cy="369332"/>
            </a:xfrm>
            <a:prstGeom prst="rect">
              <a:avLst/>
            </a:prstGeom>
            <a:noFill/>
          </p:spPr>
          <p:txBody>
            <a:bodyPr wrap="square" rtlCol="0">
              <a:spAutoFit/>
            </a:bodyPr>
            <a:lstStyle/>
            <a:p>
              <a:r>
                <a:rPr lang="en-GB" dirty="0"/>
                <a:t>Lower signal</a:t>
              </a:r>
            </a:p>
          </p:txBody>
        </p:sp>
      </p:grpSp>
      <p:grpSp>
        <p:nvGrpSpPr>
          <p:cNvPr id="9" name="Group 8">
            <a:extLst>
              <a:ext uri="{FF2B5EF4-FFF2-40B4-BE49-F238E27FC236}">
                <a16:creationId xmlns:a16="http://schemas.microsoft.com/office/drawing/2014/main" id="{FA3B19E5-87E4-446E-A477-5A71DDBF3801}"/>
              </a:ext>
            </a:extLst>
          </p:cNvPr>
          <p:cNvGrpSpPr/>
          <p:nvPr/>
        </p:nvGrpSpPr>
        <p:grpSpPr>
          <a:xfrm>
            <a:off x="6188129" y="2690520"/>
            <a:ext cx="2806705" cy="369332"/>
            <a:chOff x="6653349" y="2767594"/>
            <a:chExt cx="2806705" cy="369332"/>
          </a:xfrm>
        </p:grpSpPr>
        <p:cxnSp>
          <p:nvCxnSpPr>
            <p:cNvPr id="14" name="Straight Arrow Connector 13">
              <a:extLst>
                <a:ext uri="{FF2B5EF4-FFF2-40B4-BE49-F238E27FC236}">
                  <a16:creationId xmlns:a16="http://schemas.microsoft.com/office/drawing/2014/main" id="{0DFE9013-5AE0-4C6C-B46E-0CF8F682D249}"/>
                </a:ext>
              </a:extLst>
            </p:cNvPr>
            <p:cNvCxnSpPr>
              <a:cxnSpLocks/>
            </p:cNvCxnSpPr>
            <p:nvPr/>
          </p:nvCxnSpPr>
          <p:spPr>
            <a:xfrm>
              <a:off x="6653349" y="2952261"/>
              <a:ext cx="461556" cy="8274"/>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BC51112-F8D3-4CB3-B937-A08502C26B16}"/>
                </a:ext>
              </a:extLst>
            </p:cNvPr>
            <p:cNvSpPr txBox="1"/>
            <p:nvPr/>
          </p:nvSpPr>
          <p:spPr>
            <a:xfrm>
              <a:off x="7108745" y="2767594"/>
              <a:ext cx="2351309" cy="369332"/>
            </a:xfrm>
            <a:prstGeom prst="rect">
              <a:avLst/>
            </a:prstGeom>
            <a:noFill/>
          </p:spPr>
          <p:txBody>
            <a:bodyPr wrap="square" rtlCol="0">
              <a:spAutoFit/>
            </a:bodyPr>
            <a:lstStyle/>
            <a:p>
              <a:r>
                <a:rPr lang="en-GB" dirty="0"/>
                <a:t>Radiation Hardness</a:t>
              </a:r>
            </a:p>
          </p:txBody>
        </p:sp>
      </p:grpSp>
      <p:grpSp>
        <p:nvGrpSpPr>
          <p:cNvPr id="11" name="Group 10">
            <a:extLst>
              <a:ext uri="{FF2B5EF4-FFF2-40B4-BE49-F238E27FC236}">
                <a16:creationId xmlns:a16="http://schemas.microsoft.com/office/drawing/2014/main" id="{178C2894-100B-4C0C-B76C-291F4571B39D}"/>
              </a:ext>
            </a:extLst>
          </p:cNvPr>
          <p:cNvGrpSpPr/>
          <p:nvPr/>
        </p:nvGrpSpPr>
        <p:grpSpPr>
          <a:xfrm>
            <a:off x="6188128" y="3356185"/>
            <a:ext cx="3023607" cy="332907"/>
            <a:chOff x="6653349" y="3263488"/>
            <a:chExt cx="3756888" cy="370019"/>
          </a:xfrm>
        </p:grpSpPr>
        <p:cxnSp>
          <p:nvCxnSpPr>
            <p:cNvPr id="16" name="Straight Arrow Connector 15">
              <a:extLst>
                <a:ext uri="{FF2B5EF4-FFF2-40B4-BE49-F238E27FC236}">
                  <a16:creationId xmlns:a16="http://schemas.microsoft.com/office/drawing/2014/main" id="{3E100B4B-EDA8-4571-BCDA-A4E63C13646C}"/>
                </a:ext>
              </a:extLst>
            </p:cNvPr>
            <p:cNvCxnSpPr>
              <a:cxnSpLocks/>
            </p:cNvCxnSpPr>
            <p:nvPr/>
          </p:nvCxnSpPr>
          <p:spPr>
            <a:xfrm flipV="1">
              <a:off x="6653349" y="3632820"/>
              <a:ext cx="581468" cy="687"/>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58ED65E1-6AD4-410A-87BA-9B9B13D3754C}"/>
                </a:ext>
              </a:extLst>
            </p:cNvPr>
            <p:cNvSpPr txBox="1"/>
            <p:nvPr/>
          </p:nvSpPr>
          <p:spPr>
            <a:xfrm>
              <a:off x="7153237" y="3263488"/>
              <a:ext cx="3257000" cy="369332"/>
            </a:xfrm>
            <a:prstGeom prst="rect">
              <a:avLst/>
            </a:prstGeom>
            <a:noFill/>
          </p:spPr>
          <p:txBody>
            <a:bodyPr wrap="square" rtlCol="0">
              <a:spAutoFit/>
            </a:bodyPr>
            <a:lstStyle/>
            <a:p>
              <a:r>
                <a:rPr lang="en-GB" dirty="0"/>
                <a:t>Room temperature operation</a:t>
              </a:r>
            </a:p>
          </p:txBody>
        </p:sp>
      </p:grpSp>
      <p:grpSp>
        <p:nvGrpSpPr>
          <p:cNvPr id="12" name="Group 11">
            <a:extLst>
              <a:ext uri="{FF2B5EF4-FFF2-40B4-BE49-F238E27FC236}">
                <a16:creationId xmlns:a16="http://schemas.microsoft.com/office/drawing/2014/main" id="{FBE09772-C01F-4C4D-BB00-E1B8FB862F38}"/>
              </a:ext>
            </a:extLst>
          </p:cNvPr>
          <p:cNvGrpSpPr/>
          <p:nvPr/>
        </p:nvGrpSpPr>
        <p:grpSpPr>
          <a:xfrm>
            <a:off x="6188129" y="3928463"/>
            <a:ext cx="2751909" cy="369332"/>
            <a:chOff x="6653349" y="4005537"/>
            <a:chExt cx="2751909" cy="369332"/>
          </a:xfrm>
        </p:grpSpPr>
        <p:cxnSp>
          <p:nvCxnSpPr>
            <p:cNvPr id="18" name="Straight Arrow Connector 17">
              <a:extLst>
                <a:ext uri="{FF2B5EF4-FFF2-40B4-BE49-F238E27FC236}">
                  <a16:creationId xmlns:a16="http://schemas.microsoft.com/office/drawing/2014/main" id="{A69FE257-1E57-4A14-9EBB-90211D83BC50}"/>
                </a:ext>
              </a:extLst>
            </p:cNvPr>
            <p:cNvCxnSpPr>
              <a:cxnSpLocks/>
            </p:cNvCxnSpPr>
            <p:nvPr/>
          </p:nvCxnSpPr>
          <p:spPr>
            <a:xfrm>
              <a:off x="6653349" y="4190204"/>
              <a:ext cx="467974"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F2D35BDF-B07B-47C2-A04A-B6CA12EE83D0}"/>
                </a:ext>
              </a:extLst>
            </p:cNvPr>
            <p:cNvSpPr txBox="1"/>
            <p:nvPr/>
          </p:nvSpPr>
          <p:spPr>
            <a:xfrm>
              <a:off x="7053949" y="4005537"/>
              <a:ext cx="2351309" cy="369332"/>
            </a:xfrm>
            <a:prstGeom prst="rect">
              <a:avLst/>
            </a:prstGeom>
            <a:noFill/>
          </p:spPr>
          <p:txBody>
            <a:bodyPr wrap="square" rtlCol="0">
              <a:spAutoFit/>
            </a:bodyPr>
            <a:lstStyle/>
            <a:p>
              <a:r>
                <a:rPr lang="en-GB" dirty="0"/>
                <a:t>Tissue equivalence</a:t>
              </a:r>
            </a:p>
          </p:txBody>
        </p:sp>
      </p:grpSp>
      <p:grpSp>
        <p:nvGrpSpPr>
          <p:cNvPr id="2" name="Group 1">
            <a:extLst>
              <a:ext uri="{FF2B5EF4-FFF2-40B4-BE49-F238E27FC236}">
                <a16:creationId xmlns:a16="http://schemas.microsoft.com/office/drawing/2014/main" id="{A182BD32-90A4-4914-86D3-4B203804033F}"/>
              </a:ext>
            </a:extLst>
          </p:cNvPr>
          <p:cNvGrpSpPr/>
          <p:nvPr/>
        </p:nvGrpSpPr>
        <p:grpSpPr>
          <a:xfrm>
            <a:off x="6188123" y="1407561"/>
            <a:ext cx="2873685" cy="369332"/>
            <a:chOff x="6653344" y="1457782"/>
            <a:chExt cx="5443666" cy="2983574"/>
          </a:xfrm>
        </p:grpSpPr>
        <p:cxnSp>
          <p:nvCxnSpPr>
            <p:cNvPr id="24" name="Straight Arrow Connector 23">
              <a:extLst>
                <a:ext uri="{FF2B5EF4-FFF2-40B4-BE49-F238E27FC236}">
                  <a16:creationId xmlns:a16="http://schemas.microsoft.com/office/drawing/2014/main" id="{79B26A74-829B-477A-B835-27FA81FDDAFF}"/>
                </a:ext>
              </a:extLst>
            </p:cNvPr>
            <p:cNvCxnSpPr>
              <a:cxnSpLocks/>
            </p:cNvCxnSpPr>
            <p:nvPr/>
          </p:nvCxnSpPr>
          <p:spPr>
            <a:xfrm>
              <a:off x="6653344" y="2763774"/>
              <a:ext cx="874344"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B3949C3-21FE-4382-9C55-2E7575E43B31}"/>
                </a:ext>
              </a:extLst>
            </p:cNvPr>
            <p:cNvSpPr txBox="1"/>
            <p:nvPr/>
          </p:nvSpPr>
          <p:spPr>
            <a:xfrm>
              <a:off x="7527690" y="1457782"/>
              <a:ext cx="4569320" cy="2983574"/>
            </a:xfrm>
            <a:prstGeom prst="rect">
              <a:avLst/>
            </a:prstGeom>
            <a:noFill/>
          </p:spPr>
          <p:txBody>
            <a:bodyPr wrap="square" rtlCol="0">
              <a:spAutoFit/>
            </a:bodyPr>
            <a:lstStyle/>
            <a:p>
              <a:r>
                <a:rPr lang="en-GB" dirty="0"/>
                <a:t>Lower leakage current</a:t>
              </a:r>
            </a:p>
          </p:txBody>
        </p:sp>
      </p:grpSp>
    </p:spTree>
    <p:extLst>
      <p:ext uri="{BB962C8B-B14F-4D97-AF65-F5344CB8AC3E}">
        <p14:creationId xmlns:p14="http://schemas.microsoft.com/office/powerpoint/2010/main" val="297109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Content Placeholder 22">
            <a:extLst>
              <a:ext uri="{FF2B5EF4-FFF2-40B4-BE49-F238E27FC236}">
                <a16:creationId xmlns:a16="http://schemas.microsoft.com/office/drawing/2014/main" id="{9C3ABDF9-7DFB-4AC1-A3E1-9217660F56F5}"/>
              </a:ext>
            </a:extLst>
          </p:cNvPr>
          <p:cNvSpPr>
            <a:spLocks noGrp="1"/>
          </p:cNvSpPr>
          <p:nvPr>
            <p:ph sz="half" idx="1"/>
          </p:nvPr>
        </p:nvSpPr>
        <p:spPr>
          <a:xfrm>
            <a:off x="1165936" y="837327"/>
            <a:ext cx="4293393" cy="5257800"/>
          </a:xfrm>
        </p:spPr>
        <p:txBody>
          <a:bodyPr/>
          <a:lstStyle/>
          <a:p>
            <a:endParaRPr lang="en-GB" dirty="0"/>
          </a:p>
        </p:txBody>
      </p:sp>
      <p:sp>
        <p:nvSpPr>
          <p:cNvPr id="4" name="Date Placeholder 3">
            <a:extLst>
              <a:ext uri="{FF2B5EF4-FFF2-40B4-BE49-F238E27FC236}">
                <a16:creationId xmlns:a16="http://schemas.microsoft.com/office/drawing/2014/main" id="{9547E725-5270-4488-9BD9-664B782D6ECE}"/>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B144BD32-1E5B-4807-8280-B0EC60A4F246}"/>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754AA05E-E6EC-4596-8148-A82736AB1EBA}"/>
              </a:ext>
            </a:extLst>
          </p:cNvPr>
          <p:cNvSpPr>
            <a:spLocks noGrp="1"/>
          </p:cNvSpPr>
          <p:nvPr>
            <p:ph type="sldNum" sz="quarter" idx="12"/>
          </p:nvPr>
        </p:nvSpPr>
        <p:spPr/>
        <p:txBody>
          <a:bodyPr/>
          <a:lstStyle/>
          <a:p>
            <a:fld id="{8A7A6979-0714-4377-B894-6BE4C2D6E202}" type="slidenum">
              <a:rPr lang="en-US" smtClean="0"/>
              <a:pPr/>
              <a:t>11</a:t>
            </a:fld>
            <a:endParaRPr lang="en-US" dirty="0"/>
          </a:p>
        </p:txBody>
      </p:sp>
      <p:sp>
        <p:nvSpPr>
          <p:cNvPr id="3" name="Title 2">
            <a:extLst>
              <a:ext uri="{FF2B5EF4-FFF2-40B4-BE49-F238E27FC236}">
                <a16:creationId xmlns:a16="http://schemas.microsoft.com/office/drawing/2014/main" id="{6EE81C85-766B-44A1-82CF-65860D67CF9A}"/>
              </a:ext>
            </a:extLst>
          </p:cNvPr>
          <p:cNvSpPr>
            <a:spLocks noGrp="1"/>
          </p:cNvSpPr>
          <p:nvPr>
            <p:ph type="title"/>
          </p:nvPr>
        </p:nvSpPr>
        <p:spPr/>
        <p:txBody>
          <a:bodyPr/>
          <a:lstStyle/>
          <a:p>
            <a:r>
              <a:rPr lang="en-GB" dirty="0"/>
              <a:t>material properties</a:t>
            </a:r>
          </a:p>
        </p:txBody>
      </p:sp>
      <p:graphicFrame>
        <p:nvGraphicFramePr>
          <p:cNvPr id="7" name="Table 8">
            <a:extLst>
              <a:ext uri="{FF2B5EF4-FFF2-40B4-BE49-F238E27FC236}">
                <a16:creationId xmlns:a16="http://schemas.microsoft.com/office/drawing/2014/main" id="{162B6E19-876E-417F-B18B-2A95D29D9631}"/>
              </a:ext>
            </a:extLst>
          </p:cNvPr>
          <p:cNvGraphicFramePr>
            <a:graphicFrameLocks/>
          </p:cNvGraphicFramePr>
          <p:nvPr/>
        </p:nvGraphicFramePr>
        <p:xfrm>
          <a:off x="248126" y="980180"/>
          <a:ext cx="5939997" cy="4540090"/>
        </p:xfrm>
        <a:graphic>
          <a:graphicData uri="http://schemas.openxmlformats.org/drawingml/2006/table">
            <a:tbl>
              <a:tblPr firstRow="1" bandRow="1">
                <a:tableStyleId>{00A15C55-8517-42AA-B614-E9B94910E393}</a:tableStyleId>
              </a:tblPr>
              <a:tblGrid>
                <a:gridCol w="2908664">
                  <a:extLst>
                    <a:ext uri="{9D8B030D-6E8A-4147-A177-3AD203B41FA5}">
                      <a16:colId xmlns:a16="http://schemas.microsoft.com/office/drawing/2014/main" val="4192417192"/>
                    </a:ext>
                  </a:extLst>
                </a:gridCol>
                <a:gridCol w="1550126">
                  <a:extLst>
                    <a:ext uri="{9D8B030D-6E8A-4147-A177-3AD203B41FA5}">
                      <a16:colId xmlns:a16="http://schemas.microsoft.com/office/drawing/2014/main" val="851306077"/>
                    </a:ext>
                  </a:extLst>
                </a:gridCol>
                <a:gridCol w="1481207">
                  <a:extLst>
                    <a:ext uri="{9D8B030D-6E8A-4147-A177-3AD203B41FA5}">
                      <a16:colId xmlns:a16="http://schemas.microsoft.com/office/drawing/2014/main" val="4270250537"/>
                    </a:ext>
                  </a:extLst>
                </a:gridCol>
              </a:tblGrid>
              <a:tr h="389936">
                <a:tc>
                  <a:txBody>
                    <a:bodyPr/>
                    <a:lstStyle/>
                    <a:p>
                      <a:pPr algn="ct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Diamond</a:t>
                      </a:r>
                    </a:p>
                  </a:txBody>
                  <a:tcPr/>
                </a:tc>
                <a:tc>
                  <a:txBody>
                    <a:bodyPr/>
                    <a:lstStyle/>
                    <a:p>
                      <a:pPr algn="ctr"/>
                      <a:r>
                        <a:rPr lang="en-GB" sz="2000" dirty="0">
                          <a:latin typeface="Arial" panose="020B0604020202020204" pitchFamily="34" charset="0"/>
                          <a:cs typeface="Arial" panose="020B0604020202020204" pitchFamily="34" charset="0"/>
                        </a:rPr>
                        <a:t>Silicon</a:t>
                      </a:r>
                    </a:p>
                  </a:txBody>
                  <a:tcPr/>
                </a:tc>
                <a:extLst>
                  <a:ext uri="{0D108BD9-81ED-4DB2-BD59-A6C34878D82A}">
                    <a16:rowId xmlns:a16="http://schemas.microsoft.com/office/drawing/2014/main" val="683685049"/>
                  </a:ext>
                </a:extLst>
              </a:tr>
              <a:tr h="392666">
                <a:tc>
                  <a:txBody>
                    <a:bodyPr/>
                    <a:lstStyle/>
                    <a:p>
                      <a:pPr algn="ctr"/>
                      <a:r>
                        <a:rPr lang="en-GB" sz="2000" dirty="0">
                          <a:latin typeface="Arial" panose="020B0604020202020204" pitchFamily="34" charset="0"/>
                          <a:cs typeface="Arial" panose="020B0604020202020204" pitchFamily="34" charset="0"/>
                        </a:rPr>
                        <a:t>Band Gap [eV]</a:t>
                      </a:r>
                    </a:p>
                  </a:txBody>
                  <a:tcPr/>
                </a:tc>
                <a:tc>
                  <a:txBody>
                    <a:bodyPr/>
                    <a:lstStyle/>
                    <a:p>
                      <a:pPr algn="ctr"/>
                      <a:r>
                        <a:rPr lang="en-GB" sz="2000" dirty="0">
                          <a:latin typeface="Arial" panose="020B0604020202020204" pitchFamily="34" charset="0"/>
                          <a:cs typeface="Arial" panose="020B0604020202020204" pitchFamily="34" charset="0"/>
                        </a:rPr>
                        <a:t>5.5</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1.1</a:t>
                      </a:r>
                    </a:p>
                  </a:txBody>
                  <a:tcPr>
                    <a:solidFill>
                      <a:srgbClr val="FF0000"/>
                    </a:solidFill>
                  </a:tcPr>
                </a:tc>
                <a:extLst>
                  <a:ext uri="{0D108BD9-81ED-4DB2-BD59-A6C34878D82A}">
                    <a16:rowId xmlns:a16="http://schemas.microsoft.com/office/drawing/2014/main" val="2485669866"/>
                  </a:ext>
                </a:extLst>
              </a:tr>
              <a:tr h="745420">
                <a:tc>
                  <a:txBody>
                    <a:bodyPr/>
                    <a:lstStyle/>
                    <a:p>
                      <a:pPr algn="ctr"/>
                      <a:r>
                        <a:rPr lang="en-GB" sz="2000" dirty="0">
                          <a:latin typeface="Arial" panose="020B0604020202020204" pitchFamily="34" charset="0"/>
                          <a:cs typeface="Arial" panose="020B0604020202020204" pitchFamily="34" charset="0"/>
                        </a:rPr>
                        <a:t>Average Ionisation Density for MIP [eh/µm]</a:t>
                      </a:r>
                    </a:p>
                  </a:txBody>
                  <a:tcPr/>
                </a:tc>
                <a:tc>
                  <a:txBody>
                    <a:bodyPr/>
                    <a:lstStyle/>
                    <a:p>
                      <a:pPr algn="ctr"/>
                      <a:r>
                        <a:rPr lang="en-GB" sz="2000" dirty="0">
                          <a:latin typeface="Arial" panose="020B0604020202020204" pitchFamily="34" charset="0"/>
                          <a:cs typeface="Arial" panose="020B0604020202020204" pitchFamily="34" charset="0"/>
                        </a:rPr>
                        <a:t>36</a:t>
                      </a:r>
                    </a:p>
                  </a:txBody>
                  <a:tcPr>
                    <a:solidFill>
                      <a:srgbClr val="FF0000"/>
                    </a:solidFill>
                  </a:tcPr>
                </a:tc>
                <a:tc>
                  <a:txBody>
                    <a:bodyPr/>
                    <a:lstStyle/>
                    <a:p>
                      <a:pPr algn="ctr"/>
                      <a:r>
                        <a:rPr lang="en-GB" sz="2000" dirty="0">
                          <a:latin typeface="Arial" panose="020B0604020202020204" pitchFamily="34" charset="0"/>
                          <a:cs typeface="Arial" panose="020B0604020202020204" pitchFamily="34" charset="0"/>
                        </a:rPr>
                        <a:t>81</a:t>
                      </a:r>
                    </a:p>
                  </a:txBody>
                  <a:tcPr>
                    <a:solidFill>
                      <a:srgbClr val="00B050"/>
                    </a:solidFill>
                  </a:tcPr>
                </a:tc>
                <a:extLst>
                  <a:ext uri="{0D108BD9-81ED-4DB2-BD59-A6C34878D82A}">
                    <a16:rowId xmlns:a16="http://schemas.microsoft.com/office/drawing/2014/main" val="3820748425"/>
                  </a:ext>
                </a:extLst>
              </a:tr>
              <a:tr h="689886">
                <a:tc>
                  <a:txBody>
                    <a:bodyPr/>
                    <a:lstStyle/>
                    <a:p>
                      <a:pPr algn="ctr"/>
                      <a:r>
                        <a:rPr lang="en-GB" sz="2000" dirty="0">
                          <a:latin typeface="Arial" panose="020B0604020202020204" pitchFamily="34" charset="0"/>
                          <a:cs typeface="Arial" panose="020B0604020202020204" pitchFamily="34" charset="0"/>
                        </a:rPr>
                        <a:t>Displacement Energy [eV]</a:t>
                      </a:r>
                    </a:p>
                  </a:txBody>
                  <a:tcPr/>
                </a:tc>
                <a:tc>
                  <a:txBody>
                    <a:bodyPr/>
                    <a:lstStyle/>
                    <a:p>
                      <a:pPr algn="ctr"/>
                      <a:r>
                        <a:rPr lang="en-GB" sz="2000" dirty="0">
                          <a:latin typeface="Arial" panose="020B0604020202020204" pitchFamily="34" charset="0"/>
                          <a:cs typeface="Arial" panose="020B0604020202020204" pitchFamily="34" charset="0"/>
                        </a:rPr>
                        <a:t>43</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25</a:t>
                      </a:r>
                    </a:p>
                  </a:txBody>
                  <a:tcPr>
                    <a:solidFill>
                      <a:srgbClr val="FF0000"/>
                    </a:solidFill>
                  </a:tcPr>
                </a:tc>
                <a:extLst>
                  <a:ext uri="{0D108BD9-81ED-4DB2-BD59-A6C34878D82A}">
                    <a16:rowId xmlns:a16="http://schemas.microsoft.com/office/drawing/2014/main" val="584392629"/>
                  </a:ext>
                </a:extLst>
              </a:tr>
              <a:tr h="685011">
                <a:tc>
                  <a:txBody>
                    <a:bodyPr/>
                    <a:lstStyle/>
                    <a:p>
                      <a:pPr algn="ctr"/>
                      <a:r>
                        <a:rPr lang="en-GB" sz="2000" dirty="0">
                          <a:latin typeface="Arial" panose="020B0604020202020204" pitchFamily="34" charset="0"/>
                          <a:cs typeface="Arial" panose="020B0604020202020204" pitchFamily="34" charset="0"/>
                        </a:rPr>
                        <a:t>Thermal Conductivity</a:t>
                      </a:r>
                    </a:p>
                    <a:p>
                      <a:pPr algn="ctr"/>
                      <a:r>
                        <a:rPr lang="en-GB" sz="2000" dirty="0">
                          <a:latin typeface="Arial" panose="020B0604020202020204" pitchFamily="34" charset="0"/>
                          <a:cs typeface="Arial" panose="020B0604020202020204" pitchFamily="34" charset="0"/>
                        </a:rPr>
                        <a:t>[W/</a:t>
                      </a:r>
                      <a:r>
                        <a:rPr lang="en-GB" sz="2000" dirty="0" err="1">
                          <a:latin typeface="Arial" panose="020B0604020202020204" pitchFamily="34" charset="0"/>
                          <a:cs typeface="Arial" panose="020B0604020202020204" pitchFamily="34" charset="0"/>
                        </a:rPr>
                        <a:t>cm.K</a:t>
                      </a:r>
                      <a:r>
                        <a:rPr lang="en-GB" sz="2000" dirty="0">
                          <a:latin typeface="Arial" panose="020B0604020202020204" pitchFamily="34" charset="0"/>
                          <a:cs typeface="Arial" panose="020B0604020202020204" pitchFamily="34" charset="0"/>
                        </a:rPr>
                        <a:t>] </a:t>
                      </a:r>
                    </a:p>
                  </a:txBody>
                  <a:tcPr/>
                </a:tc>
                <a:tc>
                  <a:txBody>
                    <a:bodyPr/>
                    <a:lstStyle/>
                    <a:p>
                      <a:pPr algn="ctr"/>
                      <a:r>
                        <a:rPr lang="en-GB" sz="2000" dirty="0">
                          <a:latin typeface="Arial" panose="020B0604020202020204" pitchFamily="34" charset="0"/>
                          <a:cs typeface="Arial" panose="020B0604020202020204" pitchFamily="34" charset="0"/>
                        </a:rPr>
                        <a:t>10-20</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1.5</a:t>
                      </a:r>
                    </a:p>
                  </a:txBody>
                  <a:tcPr>
                    <a:solidFill>
                      <a:srgbClr val="FF0000"/>
                    </a:solidFill>
                  </a:tcPr>
                </a:tc>
                <a:extLst>
                  <a:ext uri="{0D108BD9-81ED-4DB2-BD59-A6C34878D82A}">
                    <a16:rowId xmlns:a16="http://schemas.microsoft.com/office/drawing/2014/main" val="2036442642"/>
                  </a:ext>
                </a:extLst>
              </a:tr>
              <a:tr h="389936">
                <a:tc>
                  <a:txBody>
                    <a:bodyPr/>
                    <a:lstStyle/>
                    <a:p>
                      <a:pPr algn="ctr"/>
                      <a:r>
                        <a:rPr lang="en-GB" sz="2000">
                          <a:latin typeface="Arial" panose="020B0604020202020204" pitchFamily="34" charset="0"/>
                          <a:cs typeface="Arial" panose="020B0604020202020204" pitchFamily="34" charset="0"/>
                        </a:rPr>
                        <a:t>Atomic Number</a:t>
                      </a:r>
                    </a:p>
                  </a:txBody>
                  <a:tcPr/>
                </a:tc>
                <a:tc>
                  <a:txBody>
                    <a:bodyPr/>
                    <a:lstStyle/>
                    <a:p>
                      <a:pPr algn="ctr"/>
                      <a:r>
                        <a:rPr lang="en-GB" sz="2000" dirty="0">
                          <a:latin typeface="Arial" panose="020B0604020202020204" pitchFamily="34" charset="0"/>
                          <a:cs typeface="Arial" panose="020B0604020202020204" pitchFamily="34" charset="0"/>
                        </a:rPr>
                        <a:t>6</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14</a:t>
                      </a:r>
                    </a:p>
                  </a:txBody>
                  <a:tcPr>
                    <a:solidFill>
                      <a:srgbClr val="FF0000"/>
                    </a:solidFill>
                  </a:tcPr>
                </a:tc>
                <a:extLst>
                  <a:ext uri="{0D108BD9-81ED-4DB2-BD59-A6C34878D82A}">
                    <a16:rowId xmlns:a16="http://schemas.microsoft.com/office/drawing/2014/main" val="3368966000"/>
                  </a:ext>
                </a:extLst>
              </a:tr>
              <a:tr h="689886">
                <a:tc>
                  <a:txBody>
                    <a:bodyPr/>
                    <a:lstStyle/>
                    <a:p>
                      <a:pPr algn="ctr"/>
                      <a:r>
                        <a:rPr lang="en-GB" sz="2000" dirty="0">
                          <a:latin typeface="Arial" panose="020B0604020202020204" pitchFamily="34" charset="0"/>
                          <a:cs typeface="Arial" panose="020B0604020202020204" pitchFamily="34" charset="0"/>
                        </a:rPr>
                        <a:t>Electron Mobility [cm</a:t>
                      </a:r>
                      <a:r>
                        <a:rPr lang="en-GB" sz="2000" baseline="30000" dirty="0">
                          <a:latin typeface="Arial" panose="020B0604020202020204" pitchFamily="34" charset="0"/>
                          <a:cs typeface="Arial" panose="020B0604020202020204" pitchFamily="34" charset="0"/>
                        </a:rPr>
                        <a:t>2</a:t>
                      </a:r>
                      <a:r>
                        <a:rPr lang="en-GB" sz="2000" baseline="0" dirty="0">
                          <a:latin typeface="Arial" panose="020B0604020202020204" pitchFamily="34" charset="0"/>
                          <a:cs typeface="Arial" panose="020B0604020202020204" pitchFamily="34" charset="0"/>
                        </a:rPr>
                        <a:t>/V.s]</a:t>
                      </a: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1900-3800</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1350</a:t>
                      </a:r>
                    </a:p>
                  </a:txBody>
                  <a:tcPr>
                    <a:solidFill>
                      <a:srgbClr val="FF0000"/>
                    </a:solidFill>
                  </a:tcPr>
                </a:tc>
                <a:extLst>
                  <a:ext uri="{0D108BD9-81ED-4DB2-BD59-A6C34878D82A}">
                    <a16:rowId xmlns:a16="http://schemas.microsoft.com/office/drawing/2014/main" val="665189307"/>
                  </a:ext>
                </a:extLst>
              </a:tr>
              <a:tr h="502830">
                <a:tc>
                  <a:txBody>
                    <a:bodyPr/>
                    <a:lstStyle/>
                    <a:p>
                      <a:pPr algn="ctr"/>
                      <a:r>
                        <a:rPr lang="en-GB" sz="2000" dirty="0">
                          <a:latin typeface="Arial" panose="020B0604020202020204" pitchFamily="34" charset="0"/>
                          <a:cs typeface="Arial" panose="020B0604020202020204" pitchFamily="34" charset="0"/>
                        </a:rPr>
                        <a:t>Hole Mobility [cm</a:t>
                      </a:r>
                      <a:r>
                        <a:rPr lang="en-GB" sz="2000" baseline="30000" dirty="0">
                          <a:latin typeface="Arial" panose="020B0604020202020204" pitchFamily="34" charset="0"/>
                          <a:cs typeface="Arial" panose="020B0604020202020204" pitchFamily="34" charset="0"/>
                        </a:rPr>
                        <a:t>2</a:t>
                      </a:r>
                      <a:r>
                        <a:rPr lang="en-GB" sz="2000" baseline="0" dirty="0">
                          <a:latin typeface="Arial" panose="020B0604020202020204" pitchFamily="34" charset="0"/>
                          <a:cs typeface="Arial" panose="020B0604020202020204" pitchFamily="34" charset="0"/>
                        </a:rPr>
                        <a:t>/V.s]</a:t>
                      </a: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2300-4500</a:t>
                      </a:r>
                    </a:p>
                  </a:txBody>
                  <a:tcPr>
                    <a:solidFill>
                      <a:srgbClr val="00B050"/>
                    </a:solidFill>
                  </a:tcPr>
                </a:tc>
                <a:tc>
                  <a:txBody>
                    <a:bodyPr/>
                    <a:lstStyle/>
                    <a:p>
                      <a:pPr algn="ctr"/>
                      <a:r>
                        <a:rPr lang="en-GB" sz="2000" dirty="0">
                          <a:latin typeface="Arial" panose="020B0604020202020204" pitchFamily="34" charset="0"/>
                          <a:cs typeface="Arial" panose="020B0604020202020204" pitchFamily="34" charset="0"/>
                        </a:rPr>
                        <a:t>480</a:t>
                      </a:r>
                    </a:p>
                  </a:txBody>
                  <a:tcPr>
                    <a:solidFill>
                      <a:srgbClr val="FF0000"/>
                    </a:solidFill>
                  </a:tcPr>
                </a:tc>
                <a:extLst>
                  <a:ext uri="{0D108BD9-81ED-4DB2-BD59-A6C34878D82A}">
                    <a16:rowId xmlns:a16="http://schemas.microsoft.com/office/drawing/2014/main" val="408061943"/>
                  </a:ext>
                </a:extLst>
              </a:tr>
            </a:tbl>
          </a:graphicData>
        </a:graphic>
      </p:graphicFrame>
      <p:grpSp>
        <p:nvGrpSpPr>
          <p:cNvPr id="8" name="Group 7">
            <a:extLst>
              <a:ext uri="{FF2B5EF4-FFF2-40B4-BE49-F238E27FC236}">
                <a16:creationId xmlns:a16="http://schemas.microsoft.com/office/drawing/2014/main" id="{0E2C7E84-C9FB-4068-A07C-66CE5FDBE806}"/>
              </a:ext>
            </a:extLst>
          </p:cNvPr>
          <p:cNvGrpSpPr/>
          <p:nvPr/>
        </p:nvGrpSpPr>
        <p:grpSpPr>
          <a:xfrm>
            <a:off x="6188124" y="2049040"/>
            <a:ext cx="2044230" cy="369332"/>
            <a:chOff x="6653344" y="2126114"/>
            <a:chExt cx="2044230" cy="369332"/>
          </a:xfrm>
        </p:grpSpPr>
        <p:cxnSp>
          <p:nvCxnSpPr>
            <p:cNvPr id="10" name="Straight Arrow Connector 9">
              <a:extLst>
                <a:ext uri="{FF2B5EF4-FFF2-40B4-BE49-F238E27FC236}">
                  <a16:creationId xmlns:a16="http://schemas.microsoft.com/office/drawing/2014/main" id="{EFF89ACF-486C-4ADC-B2FD-69DD63502201}"/>
                </a:ext>
              </a:extLst>
            </p:cNvPr>
            <p:cNvCxnSpPr>
              <a:cxnSpLocks/>
            </p:cNvCxnSpPr>
            <p:nvPr/>
          </p:nvCxnSpPr>
          <p:spPr>
            <a:xfrm flipV="1">
              <a:off x="6653344" y="2310780"/>
              <a:ext cx="461561" cy="10992"/>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BB2F02C-BC84-4969-A81E-3FFE382CCD01}"/>
                </a:ext>
              </a:extLst>
            </p:cNvPr>
            <p:cNvSpPr txBox="1"/>
            <p:nvPr/>
          </p:nvSpPr>
          <p:spPr>
            <a:xfrm>
              <a:off x="7121323" y="2126114"/>
              <a:ext cx="1576251" cy="369332"/>
            </a:xfrm>
            <a:prstGeom prst="rect">
              <a:avLst/>
            </a:prstGeom>
            <a:noFill/>
          </p:spPr>
          <p:txBody>
            <a:bodyPr wrap="square" rtlCol="0">
              <a:spAutoFit/>
            </a:bodyPr>
            <a:lstStyle/>
            <a:p>
              <a:r>
                <a:rPr lang="en-GB" dirty="0"/>
                <a:t>Lower signal</a:t>
              </a:r>
            </a:p>
          </p:txBody>
        </p:sp>
      </p:grpSp>
      <p:grpSp>
        <p:nvGrpSpPr>
          <p:cNvPr id="9" name="Group 8">
            <a:extLst>
              <a:ext uri="{FF2B5EF4-FFF2-40B4-BE49-F238E27FC236}">
                <a16:creationId xmlns:a16="http://schemas.microsoft.com/office/drawing/2014/main" id="{FA3B19E5-87E4-446E-A477-5A71DDBF3801}"/>
              </a:ext>
            </a:extLst>
          </p:cNvPr>
          <p:cNvGrpSpPr/>
          <p:nvPr/>
        </p:nvGrpSpPr>
        <p:grpSpPr>
          <a:xfrm>
            <a:off x="6188129" y="2690520"/>
            <a:ext cx="2806705" cy="369332"/>
            <a:chOff x="6653349" y="2767594"/>
            <a:chExt cx="2806705" cy="369332"/>
          </a:xfrm>
        </p:grpSpPr>
        <p:cxnSp>
          <p:nvCxnSpPr>
            <p:cNvPr id="14" name="Straight Arrow Connector 13">
              <a:extLst>
                <a:ext uri="{FF2B5EF4-FFF2-40B4-BE49-F238E27FC236}">
                  <a16:creationId xmlns:a16="http://schemas.microsoft.com/office/drawing/2014/main" id="{0DFE9013-5AE0-4C6C-B46E-0CF8F682D249}"/>
                </a:ext>
              </a:extLst>
            </p:cNvPr>
            <p:cNvCxnSpPr>
              <a:cxnSpLocks/>
            </p:cNvCxnSpPr>
            <p:nvPr/>
          </p:nvCxnSpPr>
          <p:spPr>
            <a:xfrm>
              <a:off x="6653349" y="2952261"/>
              <a:ext cx="461556" cy="8274"/>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BC51112-F8D3-4CB3-B937-A08502C26B16}"/>
                </a:ext>
              </a:extLst>
            </p:cNvPr>
            <p:cNvSpPr txBox="1"/>
            <p:nvPr/>
          </p:nvSpPr>
          <p:spPr>
            <a:xfrm>
              <a:off x="7108745" y="2767594"/>
              <a:ext cx="2351309" cy="369332"/>
            </a:xfrm>
            <a:prstGeom prst="rect">
              <a:avLst/>
            </a:prstGeom>
            <a:noFill/>
          </p:spPr>
          <p:txBody>
            <a:bodyPr wrap="square" rtlCol="0">
              <a:spAutoFit/>
            </a:bodyPr>
            <a:lstStyle/>
            <a:p>
              <a:r>
                <a:rPr lang="en-GB" dirty="0"/>
                <a:t>Radiation Hardness</a:t>
              </a:r>
            </a:p>
          </p:txBody>
        </p:sp>
      </p:grpSp>
      <p:grpSp>
        <p:nvGrpSpPr>
          <p:cNvPr id="11" name="Group 10">
            <a:extLst>
              <a:ext uri="{FF2B5EF4-FFF2-40B4-BE49-F238E27FC236}">
                <a16:creationId xmlns:a16="http://schemas.microsoft.com/office/drawing/2014/main" id="{178C2894-100B-4C0C-B76C-291F4571B39D}"/>
              </a:ext>
            </a:extLst>
          </p:cNvPr>
          <p:cNvGrpSpPr/>
          <p:nvPr/>
        </p:nvGrpSpPr>
        <p:grpSpPr>
          <a:xfrm>
            <a:off x="6188128" y="3356185"/>
            <a:ext cx="3023607" cy="332907"/>
            <a:chOff x="6653349" y="3263488"/>
            <a:chExt cx="3756888" cy="370019"/>
          </a:xfrm>
        </p:grpSpPr>
        <p:cxnSp>
          <p:nvCxnSpPr>
            <p:cNvPr id="16" name="Straight Arrow Connector 15">
              <a:extLst>
                <a:ext uri="{FF2B5EF4-FFF2-40B4-BE49-F238E27FC236}">
                  <a16:creationId xmlns:a16="http://schemas.microsoft.com/office/drawing/2014/main" id="{3E100B4B-EDA8-4571-BCDA-A4E63C13646C}"/>
                </a:ext>
              </a:extLst>
            </p:cNvPr>
            <p:cNvCxnSpPr>
              <a:cxnSpLocks/>
            </p:cNvCxnSpPr>
            <p:nvPr/>
          </p:nvCxnSpPr>
          <p:spPr>
            <a:xfrm flipV="1">
              <a:off x="6653349" y="3632820"/>
              <a:ext cx="581468" cy="687"/>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58ED65E1-6AD4-410A-87BA-9B9B13D3754C}"/>
                </a:ext>
              </a:extLst>
            </p:cNvPr>
            <p:cNvSpPr txBox="1"/>
            <p:nvPr/>
          </p:nvSpPr>
          <p:spPr>
            <a:xfrm>
              <a:off x="7153237" y="3263488"/>
              <a:ext cx="3257000" cy="369332"/>
            </a:xfrm>
            <a:prstGeom prst="rect">
              <a:avLst/>
            </a:prstGeom>
            <a:noFill/>
          </p:spPr>
          <p:txBody>
            <a:bodyPr wrap="square" rtlCol="0">
              <a:spAutoFit/>
            </a:bodyPr>
            <a:lstStyle/>
            <a:p>
              <a:r>
                <a:rPr lang="en-GB" dirty="0"/>
                <a:t>Room temperature operation</a:t>
              </a:r>
            </a:p>
          </p:txBody>
        </p:sp>
      </p:grpSp>
      <p:grpSp>
        <p:nvGrpSpPr>
          <p:cNvPr id="12" name="Group 11">
            <a:extLst>
              <a:ext uri="{FF2B5EF4-FFF2-40B4-BE49-F238E27FC236}">
                <a16:creationId xmlns:a16="http://schemas.microsoft.com/office/drawing/2014/main" id="{FBE09772-C01F-4C4D-BB00-E1B8FB862F38}"/>
              </a:ext>
            </a:extLst>
          </p:cNvPr>
          <p:cNvGrpSpPr/>
          <p:nvPr/>
        </p:nvGrpSpPr>
        <p:grpSpPr>
          <a:xfrm>
            <a:off x="6188129" y="3928463"/>
            <a:ext cx="2751909" cy="369332"/>
            <a:chOff x="6653349" y="4005537"/>
            <a:chExt cx="2751909" cy="369332"/>
          </a:xfrm>
        </p:grpSpPr>
        <p:cxnSp>
          <p:nvCxnSpPr>
            <p:cNvPr id="18" name="Straight Arrow Connector 17">
              <a:extLst>
                <a:ext uri="{FF2B5EF4-FFF2-40B4-BE49-F238E27FC236}">
                  <a16:creationId xmlns:a16="http://schemas.microsoft.com/office/drawing/2014/main" id="{A69FE257-1E57-4A14-9EBB-90211D83BC50}"/>
                </a:ext>
              </a:extLst>
            </p:cNvPr>
            <p:cNvCxnSpPr>
              <a:cxnSpLocks/>
            </p:cNvCxnSpPr>
            <p:nvPr/>
          </p:nvCxnSpPr>
          <p:spPr>
            <a:xfrm>
              <a:off x="6653349" y="4190204"/>
              <a:ext cx="467974"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F2D35BDF-B07B-47C2-A04A-B6CA12EE83D0}"/>
                </a:ext>
              </a:extLst>
            </p:cNvPr>
            <p:cNvSpPr txBox="1"/>
            <p:nvPr/>
          </p:nvSpPr>
          <p:spPr>
            <a:xfrm>
              <a:off x="7053949" y="4005537"/>
              <a:ext cx="2351309" cy="369332"/>
            </a:xfrm>
            <a:prstGeom prst="rect">
              <a:avLst/>
            </a:prstGeom>
            <a:noFill/>
          </p:spPr>
          <p:txBody>
            <a:bodyPr wrap="square" rtlCol="0">
              <a:spAutoFit/>
            </a:bodyPr>
            <a:lstStyle/>
            <a:p>
              <a:r>
                <a:rPr lang="en-GB" dirty="0"/>
                <a:t>Tissue equivalence</a:t>
              </a:r>
            </a:p>
          </p:txBody>
        </p:sp>
      </p:grpSp>
      <p:grpSp>
        <p:nvGrpSpPr>
          <p:cNvPr id="2" name="Group 1">
            <a:extLst>
              <a:ext uri="{FF2B5EF4-FFF2-40B4-BE49-F238E27FC236}">
                <a16:creationId xmlns:a16="http://schemas.microsoft.com/office/drawing/2014/main" id="{A182BD32-90A4-4914-86D3-4B203804033F}"/>
              </a:ext>
            </a:extLst>
          </p:cNvPr>
          <p:cNvGrpSpPr/>
          <p:nvPr/>
        </p:nvGrpSpPr>
        <p:grpSpPr>
          <a:xfrm>
            <a:off x="6188123" y="1407561"/>
            <a:ext cx="2873685" cy="369332"/>
            <a:chOff x="6653344" y="1457782"/>
            <a:chExt cx="5443666" cy="2983574"/>
          </a:xfrm>
        </p:grpSpPr>
        <p:cxnSp>
          <p:nvCxnSpPr>
            <p:cNvPr id="24" name="Straight Arrow Connector 23">
              <a:extLst>
                <a:ext uri="{FF2B5EF4-FFF2-40B4-BE49-F238E27FC236}">
                  <a16:creationId xmlns:a16="http://schemas.microsoft.com/office/drawing/2014/main" id="{79B26A74-829B-477A-B835-27FA81FDDAFF}"/>
                </a:ext>
              </a:extLst>
            </p:cNvPr>
            <p:cNvCxnSpPr>
              <a:cxnSpLocks/>
            </p:cNvCxnSpPr>
            <p:nvPr/>
          </p:nvCxnSpPr>
          <p:spPr>
            <a:xfrm>
              <a:off x="6653344" y="2763774"/>
              <a:ext cx="874344"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B3949C3-21FE-4382-9C55-2E7575E43B31}"/>
                </a:ext>
              </a:extLst>
            </p:cNvPr>
            <p:cNvSpPr txBox="1"/>
            <p:nvPr/>
          </p:nvSpPr>
          <p:spPr>
            <a:xfrm>
              <a:off x="7527690" y="1457782"/>
              <a:ext cx="4569320" cy="2983574"/>
            </a:xfrm>
            <a:prstGeom prst="rect">
              <a:avLst/>
            </a:prstGeom>
            <a:noFill/>
          </p:spPr>
          <p:txBody>
            <a:bodyPr wrap="square" rtlCol="0">
              <a:spAutoFit/>
            </a:bodyPr>
            <a:lstStyle/>
            <a:p>
              <a:r>
                <a:rPr lang="en-GB" dirty="0"/>
                <a:t>Lower leakage current</a:t>
              </a:r>
            </a:p>
          </p:txBody>
        </p:sp>
      </p:grpSp>
      <p:grpSp>
        <p:nvGrpSpPr>
          <p:cNvPr id="22" name="Group 21">
            <a:extLst>
              <a:ext uri="{FF2B5EF4-FFF2-40B4-BE49-F238E27FC236}">
                <a16:creationId xmlns:a16="http://schemas.microsoft.com/office/drawing/2014/main" id="{F2DB3746-8780-4C3B-9BB3-AC337723CF34}"/>
              </a:ext>
            </a:extLst>
          </p:cNvPr>
          <p:cNvGrpSpPr/>
          <p:nvPr/>
        </p:nvGrpSpPr>
        <p:grpSpPr>
          <a:xfrm>
            <a:off x="6188130" y="4508990"/>
            <a:ext cx="2419174" cy="836765"/>
            <a:chOff x="6653350" y="4586063"/>
            <a:chExt cx="2419174" cy="836765"/>
          </a:xfrm>
        </p:grpSpPr>
        <p:cxnSp>
          <p:nvCxnSpPr>
            <p:cNvPr id="20" name="Straight Arrow Connector 19">
              <a:extLst>
                <a:ext uri="{FF2B5EF4-FFF2-40B4-BE49-F238E27FC236}">
                  <a16:creationId xmlns:a16="http://schemas.microsoft.com/office/drawing/2014/main" id="{344BC9CB-7CDD-4C23-A74D-CC84286CF3D3}"/>
                </a:ext>
              </a:extLst>
            </p:cNvPr>
            <p:cNvCxnSpPr>
              <a:cxnSpLocks/>
            </p:cNvCxnSpPr>
            <p:nvPr/>
          </p:nvCxnSpPr>
          <p:spPr>
            <a:xfrm>
              <a:off x="7114905" y="5007544"/>
              <a:ext cx="317172" cy="0"/>
            </a:xfrm>
            <a:prstGeom prst="straightConnector1">
              <a:avLst/>
            </a:prstGeom>
            <a:ln w="57150">
              <a:tailEnd type="stealth"/>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6374BC9-E489-4149-8590-C8EF6183ECE0}"/>
                </a:ext>
              </a:extLst>
            </p:cNvPr>
            <p:cNvSpPr txBox="1"/>
            <p:nvPr/>
          </p:nvSpPr>
          <p:spPr>
            <a:xfrm>
              <a:off x="7496273" y="4819779"/>
              <a:ext cx="1576251" cy="369332"/>
            </a:xfrm>
            <a:prstGeom prst="rect">
              <a:avLst/>
            </a:prstGeom>
            <a:noFill/>
          </p:spPr>
          <p:txBody>
            <a:bodyPr wrap="square" rtlCol="0">
              <a:spAutoFit/>
            </a:bodyPr>
            <a:lstStyle/>
            <a:p>
              <a:r>
                <a:rPr lang="en-GB" dirty="0"/>
                <a:t>Fast signal</a:t>
              </a:r>
            </a:p>
          </p:txBody>
        </p:sp>
        <p:sp>
          <p:nvSpPr>
            <p:cNvPr id="26" name="Right Brace 25">
              <a:extLst>
                <a:ext uri="{FF2B5EF4-FFF2-40B4-BE49-F238E27FC236}">
                  <a16:creationId xmlns:a16="http://schemas.microsoft.com/office/drawing/2014/main" id="{79289CFA-678F-4B53-84C8-F2093271C32C}"/>
                </a:ext>
              </a:extLst>
            </p:cNvPr>
            <p:cNvSpPr/>
            <p:nvPr/>
          </p:nvSpPr>
          <p:spPr>
            <a:xfrm>
              <a:off x="6653350" y="4586063"/>
              <a:ext cx="461555" cy="836765"/>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Tree>
    <p:extLst>
      <p:ext uri="{BB962C8B-B14F-4D97-AF65-F5344CB8AC3E}">
        <p14:creationId xmlns:p14="http://schemas.microsoft.com/office/powerpoint/2010/main" val="70057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B2E9B69-5521-4F9C-9F87-2E59FB5C837E}"/>
              </a:ext>
            </a:extLst>
          </p:cNvPr>
          <p:cNvSpPr>
            <a:spLocks noGrp="1"/>
          </p:cNvSpPr>
          <p:nvPr>
            <p:ph idx="1"/>
          </p:nvPr>
        </p:nvSpPr>
        <p:spPr>
          <a:xfrm>
            <a:off x="174812" y="1413336"/>
            <a:ext cx="7297712" cy="3916363"/>
          </a:xfrm>
        </p:spPr>
        <p:txBody>
          <a:bodyPr/>
          <a:lstStyle/>
          <a:p>
            <a:r>
              <a:rPr lang="en-GB" dirty="0"/>
              <a:t>Natural diamonds have a </a:t>
            </a:r>
            <a:r>
              <a:rPr lang="en-GB" b="1" dirty="0"/>
              <a:t>high defect concentration</a:t>
            </a:r>
          </a:p>
          <a:p>
            <a:pPr lvl="1"/>
            <a:r>
              <a:rPr lang="en-GB" dirty="0"/>
              <a:t>Grow in different structure to synthetic diamonds</a:t>
            </a:r>
          </a:p>
          <a:p>
            <a:pPr lvl="1"/>
            <a:r>
              <a:rPr lang="en-GB" dirty="0"/>
              <a:t>Compete with jewellery market</a:t>
            </a:r>
          </a:p>
          <a:p>
            <a:pPr lvl="1"/>
            <a:r>
              <a:rPr lang="en-GB" dirty="0"/>
              <a:t>There are radiation sensors using natural diamond!</a:t>
            </a:r>
          </a:p>
        </p:txBody>
      </p:sp>
      <p:sp>
        <p:nvSpPr>
          <p:cNvPr id="3" name="Title 2">
            <a:extLst>
              <a:ext uri="{FF2B5EF4-FFF2-40B4-BE49-F238E27FC236}">
                <a16:creationId xmlns:a16="http://schemas.microsoft.com/office/drawing/2014/main" id="{1963FD29-FB2F-47DD-972F-C74EBDA92519}"/>
              </a:ext>
            </a:extLst>
          </p:cNvPr>
          <p:cNvSpPr>
            <a:spLocks noGrp="1"/>
          </p:cNvSpPr>
          <p:nvPr>
            <p:ph type="title"/>
          </p:nvPr>
        </p:nvSpPr>
        <p:spPr>
          <a:xfrm>
            <a:off x="578550" y="58820"/>
            <a:ext cx="7297712" cy="1143000"/>
          </a:xfrm>
        </p:spPr>
        <p:txBody>
          <a:bodyPr>
            <a:normAutofit/>
          </a:bodyPr>
          <a:lstStyle/>
          <a:p>
            <a:r>
              <a:rPr lang="en-GB" dirty="0"/>
              <a:t>Natural and synthetic diamond</a:t>
            </a:r>
          </a:p>
        </p:txBody>
      </p:sp>
      <p:sp>
        <p:nvSpPr>
          <p:cNvPr id="4" name="Date Placeholder 3">
            <a:extLst>
              <a:ext uri="{FF2B5EF4-FFF2-40B4-BE49-F238E27FC236}">
                <a16:creationId xmlns:a16="http://schemas.microsoft.com/office/drawing/2014/main" id="{CE396B76-9213-4A66-89E3-B3E75FDBF2AA}"/>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FD5585C8-ADFD-44C9-A45B-80E37B41F851}"/>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FDE12810-6489-4259-AEFD-63604DA1A43E}"/>
              </a:ext>
            </a:extLst>
          </p:cNvPr>
          <p:cNvSpPr>
            <a:spLocks noGrp="1"/>
          </p:cNvSpPr>
          <p:nvPr>
            <p:ph type="sldNum" sz="quarter" idx="12"/>
          </p:nvPr>
        </p:nvSpPr>
        <p:spPr/>
        <p:txBody>
          <a:bodyPr/>
          <a:lstStyle/>
          <a:p>
            <a:fld id="{8A7A6979-0714-4377-B894-6BE4C2D6E202}" type="slidenum">
              <a:rPr lang="en-US" smtClean="0"/>
              <a:pPr/>
              <a:t>12</a:t>
            </a:fld>
            <a:endParaRPr lang="en-US" dirty="0"/>
          </a:p>
        </p:txBody>
      </p:sp>
      <p:pic>
        <p:nvPicPr>
          <p:cNvPr id="2050" name="Picture 2" descr="Diamond - Wikipedia">
            <a:extLst>
              <a:ext uri="{FF2B5EF4-FFF2-40B4-BE49-F238E27FC236}">
                <a16:creationId xmlns:a16="http://schemas.microsoft.com/office/drawing/2014/main" id="{1A70F06D-CFED-4231-98EF-531C6F00A9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5306" y="1791514"/>
            <a:ext cx="2476500" cy="18669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Diamonds.net - Five Essential Natural Diamond Truths">
            <a:extLst>
              <a:ext uri="{FF2B5EF4-FFF2-40B4-BE49-F238E27FC236}">
                <a16:creationId xmlns:a16="http://schemas.microsoft.com/office/drawing/2014/main" id="{996F9DFD-1BE7-446F-AF07-0D7F37A45D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7062" y="4289552"/>
            <a:ext cx="2516627" cy="163580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Is There a Difference Between Natural and Laboratory-Grown Diamonds?">
            <a:extLst>
              <a:ext uri="{FF2B5EF4-FFF2-40B4-BE49-F238E27FC236}">
                <a16:creationId xmlns:a16="http://schemas.microsoft.com/office/drawing/2014/main" id="{314F8F89-2DCA-4166-AF5D-6CE8A8B67E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4709" y="3008905"/>
            <a:ext cx="5585405" cy="314398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6595495-38B6-43D4-9140-9648C40A332A}"/>
              </a:ext>
            </a:extLst>
          </p:cNvPr>
          <p:cNvSpPr txBox="1"/>
          <p:nvPr/>
        </p:nvSpPr>
        <p:spPr>
          <a:xfrm>
            <a:off x="885523" y="3737090"/>
            <a:ext cx="818147" cy="369332"/>
          </a:xfrm>
          <a:prstGeom prst="rect">
            <a:avLst/>
          </a:prstGeom>
          <a:noFill/>
        </p:spPr>
        <p:txBody>
          <a:bodyPr wrap="square" rtlCol="0">
            <a:spAutoFit/>
          </a:bodyPr>
          <a:lstStyle/>
          <a:p>
            <a:r>
              <a:rPr lang="en-GB" dirty="0">
                <a:highlight>
                  <a:srgbClr val="FFFF00"/>
                </a:highlight>
              </a:rPr>
              <a:t>CVD</a:t>
            </a:r>
          </a:p>
        </p:txBody>
      </p:sp>
      <p:sp>
        <p:nvSpPr>
          <p:cNvPr id="13" name="TextBox 12">
            <a:extLst>
              <a:ext uri="{FF2B5EF4-FFF2-40B4-BE49-F238E27FC236}">
                <a16:creationId xmlns:a16="http://schemas.microsoft.com/office/drawing/2014/main" id="{F69EBFC6-233C-4166-96EB-FB2EFD85DB56}"/>
              </a:ext>
            </a:extLst>
          </p:cNvPr>
          <p:cNvSpPr txBox="1"/>
          <p:nvPr/>
        </p:nvSpPr>
        <p:spPr>
          <a:xfrm>
            <a:off x="1626670" y="5968225"/>
            <a:ext cx="818147" cy="369332"/>
          </a:xfrm>
          <a:prstGeom prst="rect">
            <a:avLst/>
          </a:prstGeom>
          <a:noFill/>
        </p:spPr>
        <p:txBody>
          <a:bodyPr wrap="square" rtlCol="0">
            <a:spAutoFit/>
          </a:bodyPr>
          <a:lstStyle/>
          <a:p>
            <a:r>
              <a:rPr lang="en-GB" dirty="0">
                <a:highlight>
                  <a:srgbClr val="FFFF00"/>
                </a:highlight>
              </a:rPr>
              <a:t>HPHT</a:t>
            </a:r>
          </a:p>
        </p:txBody>
      </p:sp>
      <p:sp>
        <p:nvSpPr>
          <p:cNvPr id="14" name="TextBox 13">
            <a:extLst>
              <a:ext uri="{FF2B5EF4-FFF2-40B4-BE49-F238E27FC236}">
                <a16:creationId xmlns:a16="http://schemas.microsoft.com/office/drawing/2014/main" id="{6AD4F252-C435-4D0A-8DC3-6BA98870B885}"/>
              </a:ext>
            </a:extLst>
          </p:cNvPr>
          <p:cNvSpPr txBox="1"/>
          <p:nvPr/>
        </p:nvSpPr>
        <p:spPr>
          <a:xfrm>
            <a:off x="4762901" y="3737090"/>
            <a:ext cx="818147" cy="307777"/>
          </a:xfrm>
          <a:prstGeom prst="rect">
            <a:avLst/>
          </a:prstGeom>
          <a:noFill/>
        </p:spPr>
        <p:txBody>
          <a:bodyPr wrap="square" rtlCol="0">
            <a:spAutoFit/>
          </a:bodyPr>
          <a:lstStyle/>
          <a:p>
            <a:r>
              <a:rPr lang="en-GB" sz="1400" dirty="0">
                <a:highlight>
                  <a:srgbClr val="FFFF00"/>
                </a:highlight>
              </a:rPr>
              <a:t>Mined</a:t>
            </a:r>
          </a:p>
        </p:txBody>
      </p:sp>
      <p:cxnSp>
        <p:nvCxnSpPr>
          <p:cNvPr id="15" name="Straight Arrow Connector 14">
            <a:extLst>
              <a:ext uri="{FF2B5EF4-FFF2-40B4-BE49-F238E27FC236}">
                <a16:creationId xmlns:a16="http://schemas.microsoft.com/office/drawing/2014/main" id="{AAE7E464-1B4A-4DEF-BD71-B3A041E916AB}"/>
              </a:ext>
            </a:extLst>
          </p:cNvPr>
          <p:cNvCxnSpPr>
            <a:cxnSpLocks/>
          </p:cNvCxnSpPr>
          <p:nvPr/>
        </p:nvCxnSpPr>
        <p:spPr>
          <a:xfrm>
            <a:off x="1472665" y="4009932"/>
            <a:ext cx="625642" cy="198824"/>
          </a:xfrm>
          <a:prstGeom prst="straightConnector1">
            <a:avLst/>
          </a:prstGeom>
          <a:ln w="38100">
            <a:solidFill>
              <a:srgbClr val="92D050"/>
            </a:solidFill>
            <a:tailEnd type="triangle"/>
          </a:ln>
        </p:spPr>
        <p:style>
          <a:lnRef idx="1">
            <a:schemeClr val="accent2"/>
          </a:lnRef>
          <a:fillRef idx="0">
            <a:schemeClr val="accent2"/>
          </a:fillRef>
          <a:effectRef idx="0">
            <a:schemeClr val="accent2"/>
          </a:effectRef>
          <a:fontRef idx="minor">
            <a:schemeClr val="tx1"/>
          </a:fontRef>
        </p:style>
      </p:cxnSp>
      <p:cxnSp>
        <p:nvCxnSpPr>
          <p:cNvPr id="18" name="Straight Arrow Connector 17">
            <a:extLst>
              <a:ext uri="{FF2B5EF4-FFF2-40B4-BE49-F238E27FC236}">
                <a16:creationId xmlns:a16="http://schemas.microsoft.com/office/drawing/2014/main" id="{738882E3-0989-48BC-92A9-221738B763B5}"/>
              </a:ext>
            </a:extLst>
          </p:cNvPr>
          <p:cNvCxnSpPr>
            <a:cxnSpLocks/>
          </p:cNvCxnSpPr>
          <p:nvPr/>
        </p:nvCxnSpPr>
        <p:spPr>
          <a:xfrm>
            <a:off x="5467160" y="4051216"/>
            <a:ext cx="1070188" cy="599823"/>
          </a:xfrm>
          <a:prstGeom prst="straightConnector1">
            <a:avLst/>
          </a:prstGeom>
          <a:ln w="38100">
            <a:solidFill>
              <a:srgbClr val="92D050"/>
            </a:solidFill>
            <a:tailEnd type="triangle"/>
          </a:ln>
        </p:spPr>
        <p:style>
          <a:lnRef idx="1">
            <a:schemeClr val="accent2"/>
          </a:lnRef>
          <a:fillRef idx="0">
            <a:schemeClr val="accent2"/>
          </a:fillRef>
          <a:effectRef idx="0">
            <a:schemeClr val="accent2"/>
          </a:effectRef>
          <a:fontRef idx="minor">
            <a:schemeClr val="tx1"/>
          </a:fontRef>
        </p:style>
      </p:cxnSp>
      <p:cxnSp>
        <p:nvCxnSpPr>
          <p:cNvPr id="20" name="Straight Arrow Connector 19">
            <a:extLst>
              <a:ext uri="{FF2B5EF4-FFF2-40B4-BE49-F238E27FC236}">
                <a16:creationId xmlns:a16="http://schemas.microsoft.com/office/drawing/2014/main" id="{1F603504-1289-418D-86E4-494B1BD3480C}"/>
              </a:ext>
            </a:extLst>
          </p:cNvPr>
          <p:cNvCxnSpPr>
            <a:cxnSpLocks/>
          </p:cNvCxnSpPr>
          <p:nvPr/>
        </p:nvCxnSpPr>
        <p:spPr>
          <a:xfrm flipV="1">
            <a:off x="5467160" y="3310220"/>
            <a:ext cx="1025908" cy="471525"/>
          </a:xfrm>
          <a:prstGeom prst="straightConnector1">
            <a:avLst/>
          </a:prstGeom>
          <a:ln w="38100">
            <a:solidFill>
              <a:srgbClr val="92D050"/>
            </a:solidFill>
            <a:tailEnd type="triangle"/>
          </a:ln>
        </p:spPr>
        <p:style>
          <a:lnRef idx="1">
            <a:schemeClr val="accent2"/>
          </a:lnRef>
          <a:fillRef idx="0">
            <a:schemeClr val="accent2"/>
          </a:fillRef>
          <a:effectRef idx="0">
            <a:schemeClr val="accent2"/>
          </a:effectRef>
          <a:fontRef idx="minor">
            <a:schemeClr val="tx1"/>
          </a:fontRef>
        </p:style>
      </p:cxnSp>
      <p:cxnSp>
        <p:nvCxnSpPr>
          <p:cNvPr id="22" name="Straight Arrow Connector 21">
            <a:extLst>
              <a:ext uri="{FF2B5EF4-FFF2-40B4-BE49-F238E27FC236}">
                <a16:creationId xmlns:a16="http://schemas.microsoft.com/office/drawing/2014/main" id="{9515F426-B8A7-4527-8A0E-BA0D161AD633}"/>
              </a:ext>
            </a:extLst>
          </p:cNvPr>
          <p:cNvCxnSpPr>
            <a:cxnSpLocks/>
          </p:cNvCxnSpPr>
          <p:nvPr/>
        </p:nvCxnSpPr>
        <p:spPr>
          <a:xfrm flipH="1" flipV="1">
            <a:off x="4571998" y="3817427"/>
            <a:ext cx="299664" cy="72542"/>
          </a:xfrm>
          <a:prstGeom prst="straightConnector1">
            <a:avLst/>
          </a:prstGeom>
          <a:ln w="38100">
            <a:solidFill>
              <a:srgbClr val="92D050"/>
            </a:solidFill>
            <a:tailEnd type="triangle"/>
          </a:ln>
        </p:spPr>
        <p:style>
          <a:lnRef idx="1">
            <a:schemeClr val="accent2"/>
          </a:lnRef>
          <a:fillRef idx="0">
            <a:schemeClr val="accent2"/>
          </a:fillRef>
          <a:effectRef idx="0">
            <a:schemeClr val="accent2"/>
          </a:effectRef>
          <a:fontRef idx="minor">
            <a:schemeClr val="tx1"/>
          </a:fontRef>
        </p:style>
      </p:cxnSp>
      <p:cxnSp>
        <p:nvCxnSpPr>
          <p:cNvPr id="25" name="Straight Arrow Connector 24">
            <a:extLst>
              <a:ext uri="{FF2B5EF4-FFF2-40B4-BE49-F238E27FC236}">
                <a16:creationId xmlns:a16="http://schemas.microsoft.com/office/drawing/2014/main" id="{C76E4A31-8E48-4437-9AF0-BC0BBC8AD9B5}"/>
              </a:ext>
            </a:extLst>
          </p:cNvPr>
          <p:cNvCxnSpPr>
            <a:cxnSpLocks/>
          </p:cNvCxnSpPr>
          <p:nvPr/>
        </p:nvCxnSpPr>
        <p:spPr>
          <a:xfrm flipV="1">
            <a:off x="2318338" y="5756709"/>
            <a:ext cx="404189" cy="293828"/>
          </a:xfrm>
          <a:prstGeom prst="straightConnector1">
            <a:avLst/>
          </a:prstGeom>
          <a:ln w="38100">
            <a:solidFill>
              <a:srgbClr val="92D050"/>
            </a:solidFill>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243977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Diamond</a:t>
            </a:r>
          </a:p>
        </p:txBody>
      </p:sp>
      <p:sp>
        <p:nvSpPr>
          <p:cNvPr id="3" name="Content Placeholder 2"/>
          <p:cNvSpPr>
            <a:spLocks noGrp="1"/>
          </p:cNvSpPr>
          <p:nvPr>
            <p:ph idx="1"/>
          </p:nvPr>
        </p:nvSpPr>
        <p:spPr>
          <a:xfrm>
            <a:off x="668861" y="2094336"/>
            <a:ext cx="4807230" cy="3916363"/>
          </a:xfrm>
        </p:spPr>
        <p:txBody>
          <a:bodyPr>
            <a:normAutofit lnSpcReduction="10000"/>
          </a:bodyPr>
          <a:lstStyle/>
          <a:p>
            <a:r>
              <a:rPr lang="en-US" dirty="0"/>
              <a:t>1941 – Diamond as particle detector (</a:t>
            </a:r>
            <a:r>
              <a:rPr lang="en-US" dirty="0" err="1"/>
              <a:t>Stetter</a:t>
            </a:r>
            <a:r>
              <a:rPr lang="en-US" dirty="0"/>
              <a:t>)</a:t>
            </a:r>
          </a:p>
          <a:p>
            <a:r>
              <a:rPr lang="en-US" dirty="0"/>
              <a:t>1953- CVD process, synthesis of diamond (</a:t>
            </a:r>
            <a:r>
              <a:rPr lang="en-US" dirty="0" err="1"/>
              <a:t>Eversole</a:t>
            </a:r>
            <a:r>
              <a:rPr lang="en-US" dirty="0"/>
              <a:t>)</a:t>
            </a:r>
          </a:p>
          <a:p>
            <a:r>
              <a:rPr lang="en-US" dirty="0"/>
              <a:t>~1980 – polycrystalline CVD diamond.</a:t>
            </a:r>
          </a:p>
          <a:p>
            <a:r>
              <a:rPr lang="en-US" dirty="0"/>
              <a:t>1994 – first diamond strip detector</a:t>
            </a:r>
          </a:p>
          <a:p>
            <a:r>
              <a:rPr lang="en-US" dirty="0"/>
              <a:t>1996 – first diamond pixel detector</a:t>
            </a:r>
          </a:p>
          <a:p>
            <a:r>
              <a:rPr lang="en-US" dirty="0"/>
              <a:t>2011 – first 3D diamond detector</a:t>
            </a:r>
          </a:p>
          <a:p>
            <a:endParaRPr lang="en-US" dirty="0"/>
          </a:p>
          <a:p>
            <a:endParaRPr lang="en-US" dirty="0"/>
          </a:p>
          <a:p>
            <a:endParaRPr lang="en-US"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13</a:t>
            </a:fld>
            <a:endParaRPr lang="en-US"/>
          </a:p>
        </p:txBody>
      </p:sp>
      <p:pic>
        <p:nvPicPr>
          <p:cNvPr id="7" name="Picture 10" descr="E:\My Documents\talks\SKIZZE2.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3275" y="1441740"/>
            <a:ext cx="2379725" cy="1754908"/>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4"/>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3275" y="3969382"/>
            <a:ext cx="2340037" cy="2041317"/>
          </a:xfrm>
          <a:prstGeom prst="rect">
            <a:avLst/>
          </a:prstGeom>
          <a:noFill/>
          <a:ln>
            <a:noFill/>
          </a:ln>
          <a:effectLst/>
          <a:extLst>
            <a:ext uri="{909E8E84-426E-40dd-AFC4-6F175D3DCCD1}">
              <a14:hiddenFill xmlns="" xmlns:a14="http://schemas.microsoft.com/office/drawing/2010/main">
                <a:solidFill>
                  <a:schemeClr val="bg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sp>
        <p:nvSpPr>
          <p:cNvPr id="9" name="TextBox 8"/>
          <p:cNvSpPr txBox="1"/>
          <p:nvPr/>
        </p:nvSpPr>
        <p:spPr>
          <a:xfrm>
            <a:off x="1934349" y="222516"/>
            <a:ext cx="3960038" cy="276999"/>
          </a:xfrm>
          <a:prstGeom prst="rect">
            <a:avLst/>
          </a:prstGeom>
          <a:noFill/>
        </p:spPr>
        <p:txBody>
          <a:bodyPr wrap="none" rtlCol="0">
            <a:spAutoFit/>
          </a:bodyPr>
          <a:lstStyle/>
          <a:p>
            <a:r>
              <a:rPr lang="en-US" sz="1200" dirty="0"/>
              <a:t>G. </a:t>
            </a:r>
            <a:r>
              <a:rPr lang="en-US" sz="1200" dirty="0" err="1"/>
              <a:t>Stetter</a:t>
            </a:r>
            <a:r>
              <a:rPr lang="en-US" sz="1200" dirty="0"/>
              <a:t>. </a:t>
            </a:r>
            <a:r>
              <a:rPr lang="en-US" sz="1200" dirty="0" err="1"/>
              <a:t>Verhandl</a:t>
            </a:r>
            <a:r>
              <a:rPr lang="en-US" sz="1200" dirty="0"/>
              <a:t>. </a:t>
            </a:r>
            <a:r>
              <a:rPr lang="en-US" sz="1200" dirty="0" err="1"/>
              <a:t>deut.</a:t>
            </a:r>
            <a:r>
              <a:rPr lang="en-US" sz="1200" dirty="0"/>
              <a:t> </a:t>
            </a:r>
            <a:r>
              <a:rPr lang="en-US" sz="1200" dirty="0" err="1"/>
              <a:t>physik</a:t>
            </a:r>
            <a:r>
              <a:rPr lang="en-US" sz="1200" dirty="0"/>
              <a:t>. </a:t>
            </a:r>
            <a:r>
              <a:rPr lang="en-US" sz="1200" dirty="0" err="1"/>
              <a:t>Ges</a:t>
            </a:r>
            <a:r>
              <a:rPr lang="en-US" sz="1200" dirty="0"/>
              <a:t>., 22:13, 1941. </a:t>
            </a:r>
          </a:p>
        </p:txBody>
      </p:sp>
    </p:spTree>
    <p:extLst>
      <p:ext uri="{BB962C8B-B14F-4D97-AF65-F5344CB8AC3E}">
        <p14:creationId xmlns:p14="http://schemas.microsoft.com/office/powerpoint/2010/main" val="439236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90FA-F857-5351-B6E0-2924EAC3864A}"/>
              </a:ext>
            </a:extLst>
          </p:cNvPr>
          <p:cNvSpPr>
            <a:spLocks noGrp="1"/>
          </p:cNvSpPr>
          <p:nvPr>
            <p:ph type="title"/>
          </p:nvPr>
        </p:nvSpPr>
        <p:spPr/>
        <p:txBody>
          <a:bodyPr/>
          <a:lstStyle/>
          <a:p>
            <a:r>
              <a:rPr lang="en-CH" dirty="0"/>
              <a:t>Synthesis of Diamond</a:t>
            </a:r>
          </a:p>
        </p:txBody>
      </p:sp>
      <p:sp>
        <p:nvSpPr>
          <p:cNvPr id="3" name="Content Placeholder 2">
            <a:extLst>
              <a:ext uri="{FF2B5EF4-FFF2-40B4-BE49-F238E27FC236}">
                <a16:creationId xmlns:a16="http://schemas.microsoft.com/office/drawing/2014/main" id="{14107A2D-5F95-2DC7-33CC-9B8312E61049}"/>
              </a:ext>
            </a:extLst>
          </p:cNvPr>
          <p:cNvSpPr>
            <a:spLocks noGrp="1"/>
          </p:cNvSpPr>
          <p:nvPr>
            <p:ph idx="1"/>
          </p:nvPr>
        </p:nvSpPr>
        <p:spPr>
          <a:xfrm>
            <a:off x="290944" y="2094336"/>
            <a:ext cx="2608119" cy="3916363"/>
          </a:xfrm>
        </p:spPr>
        <p:txBody>
          <a:bodyPr/>
          <a:lstStyle/>
          <a:p>
            <a:r>
              <a:rPr lang="en-CH" dirty="0"/>
              <a:t>Chemical Vapour Deposition (CVD) of diamond in the graphit phase space.</a:t>
            </a:r>
          </a:p>
        </p:txBody>
      </p:sp>
      <p:sp>
        <p:nvSpPr>
          <p:cNvPr id="4" name="Date Placeholder 3">
            <a:extLst>
              <a:ext uri="{FF2B5EF4-FFF2-40B4-BE49-F238E27FC236}">
                <a16:creationId xmlns:a16="http://schemas.microsoft.com/office/drawing/2014/main" id="{FDE46FED-F4C5-488E-C59F-654CDEED9501}"/>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2BD11508-4A71-FDEC-7A5E-079FFF5FC0B5}"/>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62413395-6099-AB6D-CF32-8E1CF9FA8441}"/>
              </a:ext>
            </a:extLst>
          </p:cNvPr>
          <p:cNvSpPr>
            <a:spLocks noGrp="1"/>
          </p:cNvSpPr>
          <p:nvPr>
            <p:ph type="sldNum" sz="quarter" idx="12"/>
          </p:nvPr>
        </p:nvSpPr>
        <p:spPr/>
        <p:txBody>
          <a:bodyPr/>
          <a:lstStyle/>
          <a:p>
            <a:fld id="{85A3C726-C6EC-EC46-BA0C-D12602B4FB0D}" type="slidenum">
              <a:rPr lang="en-US" smtClean="0"/>
              <a:t>14</a:t>
            </a:fld>
            <a:endParaRPr lang="en-US"/>
          </a:p>
        </p:txBody>
      </p:sp>
      <p:pic>
        <p:nvPicPr>
          <p:cNvPr id="9" name="Picture 8">
            <a:extLst>
              <a:ext uri="{FF2B5EF4-FFF2-40B4-BE49-F238E27FC236}">
                <a16:creationId xmlns:a16="http://schemas.microsoft.com/office/drawing/2014/main" id="{55B5744B-BF7F-124A-8256-994C25EEA7EF}"/>
              </a:ext>
            </a:extLst>
          </p:cNvPr>
          <p:cNvPicPr>
            <a:picLocks noChangeAspect="1"/>
          </p:cNvPicPr>
          <p:nvPr/>
        </p:nvPicPr>
        <p:blipFill>
          <a:blip r:embed="rId2"/>
          <a:stretch>
            <a:fillRect/>
          </a:stretch>
        </p:blipFill>
        <p:spPr>
          <a:xfrm>
            <a:off x="3178362" y="2183025"/>
            <a:ext cx="4822903" cy="4000500"/>
          </a:xfrm>
          <a:prstGeom prst="rect">
            <a:avLst/>
          </a:prstGeom>
        </p:spPr>
      </p:pic>
    </p:spTree>
    <p:extLst>
      <p:ext uri="{BB962C8B-B14F-4D97-AF65-F5344CB8AC3E}">
        <p14:creationId xmlns:p14="http://schemas.microsoft.com/office/powerpoint/2010/main" val="2220388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90FA-F857-5351-B6E0-2924EAC3864A}"/>
              </a:ext>
            </a:extLst>
          </p:cNvPr>
          <p:cNvSpPr>
            <a:spLocks noGrp="1"/>
          </p:cNvSpPr>
          <p:nvPr>
            <p:ph type="title"/>
          </p:nvPr>
        </p:nvSpPr>
        <p:spPr/>
        <p:txBody>
          <a:bodyPr/>
          <a:lstStyle/>
          <a:p>
            <a:r>
              <a:rPr lang="en-CH" dirty="0"/>
              <a:t>Synthesis of Diamond</a:t>
            </a:r>
          </a:p>
        </p:txBody>
      </p:sp>
      <p:sp>
        <p:nvSpPr>
          <p:cNvPr id="3" name="Content Placeholder 2">
            <a:extLst>
              <a:ext uri="{FF2B5EF4-FFF2-40B4-BE49-F238E27FC236}">
                <a16:creationId xmlns:a16="http://schemas.microsoft.com/office/drawing/2014/main" id="{14107A2D-5F95-2DC7-33CC-9B8312E61049}"/>
              </a:ext>
            </a:extLst>
          </p:cNvPr>
          <p:cNvSpPr>
            <a:spLocks noGrp="1"/>
          </p:cNvSpPr>
          <p:nvPr>
            <p:ph idx="1"/>
          </p:nvPr>
        </p:nvSpPr>
        <p:spPr>
          <a:xfrm>
            <a:off x="280555" y="2094336"/>
            <a:ext cx="2067790" cy="3916363"/>
          </a:xfrm>
        </p:spPr>
        <p:txBody>
          <a:bodyPr>
            <a:normAutofit fontScale="92500" lnSpcReduction="10000"/>
          </a:bodyPr>
          <a:lstStyle/>
          <a:p>
            <a:r>
              <a:rPr lang="en-CH" dirty="0"/>
              <a:t>Hydrogen terminated substrate surface</a:t>
            </a:r>
          </a:p>
          <a:p>
            <a:r>
              <a:rPr lang="en-CH" dirty="0"/>
              <a:t>Methan and Hydrogen gas are heated with microwaves to form a plasma</a:t>
            </a:r>
          </a:p>
          <a:p>
            <a:r>
              <a:rPr lang="en-CH" dirty="0"/>
              <a:t>Radicals form</a:t>
            </a:r>
          </a:p>
          <a:p>
            <a:endParaRPr lang="en-CH" dirty="0"/>
          </a:p>
        </p:txBody>
      </p:sp>
      <p:sp>
        <p:nvSpPr>
          <p:cNvPr id="4" name="Date Placeholder 3">
            <a:extLst>
              <a:ext uri="{FF2B5EF4-FFF2-40B4-BE49-F238E27FC236}">
                <a16:creationId xmlns:a16="http://schemas.microsoft.com/office/drawing/2014/main" id="{FDE46FED-F4C5-488E-C59F-654CDEED9501}"/>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2BD11508-4A71-FDEC-7A5E-079FFF5FC0B5}"/>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62413395-6099-AB6D-CF32-8E1CF9FA8441}"/>
              </a:ext>
            </a:extLst>
          </p:cNvPr>
          <p:cNvSpPr>
            <a:spLocks noGrp="1"/>
          </p:cNvSpPr>
          <p:nvPr>
            <p:ph type="sldNum" sz="quarter" idx="12"/>
          </p:nvPr>
        </p:nvSpPr>
        <p:spPr/>
        <p:txBody>
          <a:bodyPr/>
          <a:lstStyle/>
          <a:p>
            <a:fld id="{85A3C726-C6EC-EC46-BA0C-D12602B4FB0D}" type="slidenum">
              <a:rPr lang="en-US" smtClean="0"/>
              <a:t>15</a:t>
            </a:fld>
            <a:endParaRPr lang="en-US"/>
          </a:p>
        </p:txBody>
      </p:sp>
      <p:pic>
        <p:nvPicPr>
          <p:cNvPr id="8" name="Picture 7">
            <a:extLst>
              <a:ext uri="{FF2B5EF4-FFF2-40B4-BE49-F238E27FC236}">
                <a16:creationId xmlns:a16="http://schemas.microsoft.com/office/drawing/2014/main" id="{1C973BDE-B002-A97B-003F-851A970963CC}"/>
              </a:ext>
            </a:extLst>
          </p:cNvPr>
          <p:cNvPicPr>
            <a:picLocks noChangeAspect="1"/>
          </p:cNvPicPr>
          <p:nvPr/>
        </p:nvPicPr>
        <p:blipFill>
          <a:blip r:embed="rId2"/>
          <a:stretch>
            <a:fillRect/>
          </a:stretch>
        </p:blipFill>
        <p:spPr>
          <a:xfrm>
            <a:off x="2239579" y="2362199"/>
            <a:ext cx="6235560" cy="2821729"/>
          </a:xfrm>
          <a:prstGeom prst="rect">
            <a:avLst/>
          </a:prstGeom>
        </p:spPr>
      </p:pic>
    </p:spTree>
    <p:extLst>
      <p:ext uri="{BB962C8B-B14F-4D97-AF65-F5344CB8AC3E}">
        <p14:creationId xmlns:p14="http://schemas.microsoft.com/office/powerpoint/2010/main" val="2975412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90FA-F857-5351-B6E0-2924EAC3864A}"/>
              </a:ext>
            </a:extLst>
          </p:cNvPr>
          <p:cNvSpPr>
            <a:spLocks noGrp="1"/>
          </p:cNvSpPr>
          <p:nvPr>
            <p:ph type="title"/>
          </p:nvPr>
        </p:nvSpPr>
        <p:spPr/>
        <p:txBody>
          <a:bodyPr/>
          <a:lstStyle/>
          <a:p>
            <a:r>
              <a:rPr lang="en-CH" dirty="0"/>
              <a:t>Synthesis of Diamond</a:t>
            </a:r>
          </a:p>
        </p:txBody>
      </p:sp>
      <p:sp>
        <p:nvSpPr>
          <p:cNvPr id="3" name="Content Placeholder 2">
            <a:extLst>
              <a:ext uri="{FF2B5EF4-FFF2-40B4-BE49-F238E27FC236}">
                <a16:creationId xmlns:a16="http://schemas.microsoft.com/office/drawing/2014/main" id="{14107A2D-5F95-2DC7-33CC-9B8312E61049}"/>
              </a:ext>
            </a:extLst>
          </p:cNvPr>
          <p:cNvSpPr>
            <a:spLocks noGrp="1"/>
          </p:cNvSpPr>
          <p:nvPr>
            <p:ph idx="1"/>
          </p:nvPr>
        </p:nvSpPr>
        <p:spPr>
          <a:xfrm>
            <a:off x="292100" y="2094336"/>
            <a:ext cx="2035464" cy="3916363"/>
          </a:xfrm>
        </p:spPr>
        <p:txBody>
          <a:bodyPr/>
          <a:lstStyle/>
          <a:p>
            <a:r>
              <a:rPr lang="en-CH" dirty="0"/>
              <a:t>Hydrogen atoms are replaced with Carbon</a:t>
            </a:r>
          </a:p>
        </p:txBody>
      </p:sp>
      <p:sp>
        <p:nvSpPr>
          <p:cNvPr id="4" name="Date Placeholder 3">
            <a:extLst>
              <a:ext uri="{FF2B5EF4-FFF2-40B4-BE49-F238E27FC236}">
                <a16:creationId xmlns:a16="http://schemas.microsoft.com/office/drawing/2014/main" id="{FDE46FED-F4C5-488E-C59F-654CDEED9501}"/>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2BD11508-4A71-FDEC-7A5E-079FFF5FC0B5}"/>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62413395-6099-AB6D-CF32-8E1CF9FA8441}"/>
              </a:ext>
            </a:extLst>
          </p:cNvPr>
          <p:cNvSpPr>
            <a:spLocks noGrp="1"/>
          </p:cNvSpPr>
          <p:nvPr>
            <p:ph type="sldNum" sz="quarter" idx="12"/>
          </p:nvPr>
        </p:nvSpPr>
        <p:spPr/>
        <p:txBody>
          <a:bodyPr/>
          <a:lstStyle/>
          <a:p>
            <a:fld id="{85A3C726-C6EC-EC46-BA0C-D12602B4FB0D}" type="slidenum">
              <a:rPr lang="en-US" smtClean="0"/>
              <a:t>16</a:t>
            </a:fld>
            <a:endParaRPr lang="en-US"/>
          </a:p>
        </p:txBody>
      </p:sp>
      <p:pic>
        <p:nvPicPr>
          <p:cNvPr id="7" name="Picture 6">
            <a:extLst>
              <a:ext uri="{FF2B5EF4-FFF2-40B4-BE49-F238E27FC236}">
                <a16:creationId xmlns:a16="http://schemas.microsoft.com/office/drawing/2014/main" id="{3D278E33-1E55-2A96-97B5-7D48D4494DCF}"/>
              </a:ext>
            </a:extLst>
          </p:cNvPr>
          <p:cNvPicPr>
            <a:picLocks noChangeAspect="1"/>
          </p:cNvPicPr>
          <p:nvPr/>
        </p:nvPicPr>
        <p:blipFill>
          <a:blip r:embed="rId2"/>
          <a:stretch>
            <a:fillRect/>
          </a:stretch>
        </p:blipFill>
        <p:spPr>
          <a:xfrm>
            <a:off x="2608118" y="2298456"/>
            <a:ext cx="6243782" cy="3594343"/>
          </a:xfrm>
          <a:prstGeom prst="rect">
            <a:avLst/>
          </a:prstGeom>
        </p:spPr>
      </p:pic>
    </p:spTree>
    <p:extLst>
      <p:ext uri="{BB962C8B-B14F-4D97-AF65-F5344CB8AC3E}">
        <p14:creationId xmlns:p14="http://schemas.microsoft.com/office/powerpoint/2010/main" val="3506806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90FA-F857-5351-B6E0-2924EAC3864A}"/>
              </a:ext>
            </a:extLst>
          </p:cNvPr>
          <p:cNvSpPr>
            <a:spLocks noGrp="1"/>
          </p:cNvSpPr>
          <p:nvPr>
            <p:ph type="title"/>
          </p:nvPr>
        </p:nvSpPr>
        <p:spPr/>
        <p:txBody>
          <a:bodyPr/>
          <a:lstStyle/>
          <a:p>
            <a:r>
              <a:rPr lang="en-CH" dirty="0"/>
              <a:t>Synthesis of Diamond</a:t>
            </a:r>
          </a:p>
        </p:txBody>
      </p:sp>
      <p:sp>
        <p:nvSpPr>
          <p:cNvPr id="3" name="Content Placeholder 2">
            <a:extLst>
              <a:ext uri="{FF2B5EF4-FFF2-40B4-BE49-F238E27FC236}">
                <a16:creationId xmlns:a16="http://schemas.microsoft.com/office/drawing/2014/main" id="{14107A2D-5F95-2DC7-33CC-9B8312E61049}"/>
              </a:ext>
            </a:extLst>
          </p:cNvPr>
          <p:cNvSpPr>
            <a:spLocks noGrp="1"/>
          </p:cNvSpPr>
          <p:nvPr>
            <p:ph idx="1"/>
          </p:nvPr>
        </p:nvSpPr>
        <p:spPr>
          <a:xfrm>
            <a:off x="292100" y="2094336"/>
            <a:ext cx="2139373" cy="3916363"/>
          </a:xfrm>
        </p:spPr>
        <p:txBody>
          <a:bodyPr>
            <a:normAutofit fontScale="92500" lnSpcReduction="20000"/>
          </a:bodyPr>
          <a:lstStyle/>
          <a:p>
            <a:r>
              <a:rPr lang="en-CH" dirty="0"/>
              <a:t>SP2 bonds (graphite) are weaker then SP3 bonds (diamond)</a:t>
            </a:r>
          </a:p>
          <a:p>
            <a:r>
              <a:rPr lang="en-CH" dirty="0"/>
              <a:t>Hydrogen radicals will etch away graphite, but leave diamond</a:t>
            </a:r>
          </a:p>
          <a:p>
            <a:r>
              <a:rPr lang="en-CH" dirty="0"/>
              <a:t>A diamond film is grown</a:t>
            </a:r>
          </a:p>
        </p:txBody>
      </p:sp>
      <p:sp>
        <p:nvSpPr>
          <p:cNvPr id="4" name="Date Placeholder 3">
            <a:extLst>
              <a:ext uri="{FF2B5EF4-FFF2-40B4-BE49-F238E27FC236}">
                <a16:creationId xmlns:a16="http://schemas.microsoft.com/office/drawing/2014/main" id="{FDE46FED-F4C5-488E-C59F-654CDEED9501}"/>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2BD11508-4A71-FDEC-7A5E-079FFF5FC0B5}"/>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62413395-6099-AB6D-CF32-8E1CF9FA8441}"/>
              </a:ext>
            </a:extLst>
          </p:cNvPr>
          <p:cNvSpPr>
            <a:spLocks noGrp="1"/>
          </p:cNvSpPr>
          <p:nvPr>
            <p:ph type="sldNum" sz="quarter" idx="12"/>
          </p:nvPr>
        </p:nvSpPr>
        <p:spPr/>
        <p:txBody>
          <a:bodyPr/>
          <a:lstStyle/>
          <a:p>
            <a:fld id="{85A3C726-C6EC-EC46-BA0C-D12602B4FB0D}" type="slidenum">
              <a:rPr lang="en-US" smtClean="0"/>
              <a:t>17</a:t>
            </a:fld>
            <a:endParaRPr lang="en-US"/>
          </a:p>
        </p:txBody>
      </p:sp>
      <p:pic>
        <p:nvPicPr>
          <p:cNvPr id="8" name="Picture 7">
            <a:extLst>
              <a:ext uri="{FF2B5EF4-FFF2-40B4-BE49-F238E27FC236}">
                <a16:creationId xmlns:a16="http://schemas.microsoft.com/office/drawing/2014/main" id="{725943FA-23AB-EC4E-9B16-E61678660F83}"/>
              </a:ext>
            </a:extLst>
          </p:cNvPr>
          <p:cNvPicPr>
            <a:picLocks noChangeAspect="1"/>
          </p:cNvPicPr>
          <p:nvPr/>
        </p:nvPicPr>
        <p:blipFill>
          <a:blip r:embed="rId2"/>
          <a:stretch>
            <a:fillRect/>
          </a:stretch>
        </p:blipFill>
        <p:spPr>
          <a:xfrm>
            <a:off x="2589236" y="2298875"/>
            <a:ext cx="6262664" cy="3605213"/>
          </a:xfrm>
          <a:prstGeom prst="rect">
            <a:avLst/>
          </a:prstGeom>
        </p:spPr>
      </p:pic>
    </p:spTree>
    <p:extLst>
      <p:ext uri="{BB962C8B-B14F-4D97-AF65-F5344CB8AC3E}">
        <p14:creationId xmlns:p14="http://schemas.microsoft.com/office/powerpoint/2010/main" val="1215459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Development of CVD Diamond for detector applications</a:t>
            </a:r>
          </a:p>
        </p:txBody>
      </p:sp>
      <p:sp>
        <p:nvSpPr>
          <p:cNvPr id="3" name="Content Placeholder 2"/>
          <p:cNvSpPr>
            <a:spLocks noGrp="1"/>
          </p:cNvSpPr>
          <p:nvPr>
            <p:ph idx="1"/>
          </p:nvPr>
        </p:nvSpPr>
        <p:spPr>
          <a:xfrm>
            <a:off x="668861" y="2094336"/>
            <a:ext cx="4592805" cy="3916363"/>
          </a:xfrm>
        </p:spPr>
        <p:txBody>
          <a:bodyPr>
            <a:normAutofit fontScale="85000" lnSpcReduction="10000"/>
          </a:bodyPr>
          <a:lstStyle/>
          <a:p>
            <a:r>
              <a:rPr lang="en-US" dirty="0"/>
              <a:t>Today two </a:t>
            </a:r>
            <a:r>
              <a:rPr lang="en-US" u="sng" dirty="0"/>
              <a:t>main manufacturers </a:t>
            </a:r>
            <a:r>
              <a:rPr lang="en-US" dirty="0"/>
              <a:t>of detector grade diamond</a:t>
            </a:r>
          </a:p>
          <a:p>
            <a:pPr lvl="1"/>
            <a:r>
              <a:rPr lang="en-US" b="1" dirty="0" err="1"/>
              <a:t>ElementSix</a:t>
            </a:r>
            <a:r>
              <a:rPr lang="en-US" b="1" dirty="0"/>
              <a:t> Ltd</a:t>
            </a:r>
          </a:p>
          <a:p>
            <a:pPr lvl="2"/>
            <a:r>
              <a:rPr lang="en-US" dirty="0"/>
              <a:t>large </a:t>
            </a:r>
            <a:r>
              <a:rPr lang="en-US" b="1" dirty="0"/>
              <a:t>polycrystalline</a:t>
            </a:r>
            <a:r>
              <a:rPr lang="en-US" dirty="0"/>
              <a:t> wafers</a:t>
            </a:r>
          </a:p>
          <a:p>
            <a:pPr lvl="2"/>
            <a:r>
              <a:rPr lang="en-US" b="1" dirty="0"/>
              <a:t>single crystal </a:t>
            </a:r>
            <a:r>
              <a:rPr lang="en-US" dirty="0"/>
              <a:t>diamonds</a:t>
            </a:r>
          </a:p>
          <a:p>
            <a:pPr lvl="1"/>
            <a:r>
              <a:rPr lang="en-US" b="1" dirty="0"/>
              <a:t>II-VI Semiconductors</a:t>
            </a:r>
          </a:p>
          <a:p>
            <a:pPr lvl="2"/>
            <a:r>
              <a:rPr lang="en-US" dirty="0"/>
              <a:t>large </a:t>
            </a:r>
            <a:r>
              <a:rPr lang="en-US" b="1" dirty="0"/>
              <a:t>polycrystalline</a:t>
            </a:r>
            <a:r>
              <a:rPr lang="en-US" dirty="0"/>
              <a:t> wafers</a:t>
            </a:r>
          </a:p>
          <a:p>
            <a:pPr lvl="2"/>
            <a:r>
              <a:rPr lang="en-US" dirty="0"/>
              <a:t>relatively recent entry</a:t>
            </a:r>
          </a:p>
          <a:p>
            <a:r>
              <a:rPr lang="en-US" u="sng" dirty="0"/>
              <a:t>Alternative sources</a:t>
            </a:r>
          </a:p>
          <a:p>
            <a:pPr lvl="1"/>
            <a:r>
              <a:rPr lang="en-US" dirty="0"/>
              <a:t>Diamond on Iridium (</a:t>
            </a:r>
            <a:r>
              <a:rPr lang="en-US" dirty="0" err="1"/>
              <a:t>DoI</a:t>
            </a:r>
            <a:r>
              <a:rPr lang="en-US" dirty="0"/>
              <a:t>) (</a:t>
            </a:r>
            <a:r>
              <a:rPr lang="en-US" dirty="0" err="1"/>
              <a:t>Audiatec</a:t>
            </a:r>
            <a:r>
              <a:rPr lang="en-US" dirty="0"/>
              <a:t>, Germany)</a:t>
            </a:r>
          </a:p>
          <a:p>
            <a:pPr lvl="1"/>
            <a:r>
              <a:rPr lang="en-US" dirty="0"/>
              <a:t>Hetero-</a:t>
            </a:r>
            <a:r>
              <a:rPr lang="en-US" dirty="0" err="1"/>
              <a:t>epitaxially</a:t>
            </a:r>
            <a:r>
              <a:rPr lang="en-US" dirty="0"/>
              <a:t> grown -&gt; </a:t>
            </a:r>
            <a:r>
              <a:rPr lang="en-US" b="1" dirty="0"/>
              <a:t>large area</a:t>
            </a:r>
          </a:p>
          <a:p>
            <a:pPr lvl="1"/>
            <a:r>
              <a:rPr lang="en-US" b="1" dirty="0"/>
              <a:t>Highly oriented crystallites</a:t>
            </a:r>
            <a:r>
              <a:rPr lang="en-US" dirty="0"/>
              <a:t>.</a:t>
            </a:r>
          </a:p>
          <a:p>
            <a:pPr lvl="1"/>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18</a:t>
            </a:fld>
            <a:endParaRPr lang="en-US"/>
          </a:p>
        </p:txBody>
      </p:sp>
      <p:pic>
        <p:nvPicPr>
          <p:cNvPr id="16" name="Picture 15"/>
          <p:cNvPicPr>
            <a:picLocks noChangeAspect="1"/>
          </p:cNvPicPr>
          <p:nvPr/>
        </p:nvPicPr>
        <p:blipFill>
          <a:blip r:embed="rId3"/>
          <a:stretch>
            <a:fillRect/>
          </a:stretch>
        </p:blipFill>
        <p:spPr>
          <a:xfrm>
            <a:off x="5728364" y="2094336"/>
            <a:ext cx="2967484" cy="2774892"/>
          </a:xfrm>
          <a:prstGeom prst="rect">
            <a:avLst/>
          </a:prstGeom>
        </p:spPr>
      </p:pic>
      <p:pic>
        <p:nvPicPr>
          <p:cNvPr id="8" name="Inhaltsplatzhalter 6" descr="IMG_2381a_1.3MB.jpg"/>
          <p:cNvPicPr>
            <a:picLocks noChangeAspect="1"/>
          </p:cNvPicPr>
          <p:nvPr/>
        </p:nvPicPr>
        <p:blipFill rotWithShape="1">
          <a:blip r:embed="rId4">
            <a:extLst>
              <a:ext uri="{28A0092B-C50C-407E-A947-70E740481C1C}">
                <a14:useLocalDpi xmlns:a14="http://schemas.microsoft.com/office/drawing/2010/main" val="0"/>
              </a:ext>
            </a:extLst>
          </a:blip>
          <a:srcRect l="9631" t="52523" r="59857" b="1629"/>
          <a:stretch/>
        </p:blipFill>
        <p:spPr bwMode="auto">
          <a:xfrm>
            <a:off x="5261666" y="5197475"/>
            <a:ext cx="1409866" cy="1524000"/>
          </a:xfrm>
          <a:prstGeom prst="rect">
            <a:avLst/>
          </a:prstGeom>
          <a:solidFill>
            <a:schemeClr val="bg1"/>
          </a:solidFill>
          <a:ln>
            <a:noFill/>
          </a:ln>
          <a:extLst>
            <a:ext uri="{91240B29-F687-4f45-9708-019B960494DF}">
              <a14:hiddenLine xmlns="" xmlns:a14="http://schemas.microsoft.com/office/drawing/2010/main" w="9525">
                <a:solidFill>
                  <a:srgbClr val="000000"/>
                </a:solidFill>
                <a:miter lim="800000"/>
                <a:headEnd/>
                <a:tailEnd/>
              </a14:hiddenLine>
            </a:ext>
          </a:extLst>
        </p:spPr>
      </p:pic>
      <p:sp>
        <p:nvSpPr>
          <p:cNvPr id="7" name="TextBox 6"/>
          <p:cNvSpPr txBox="1"/>
          <p:nvPr/>
        </p:nvSpPr>
        <p:spPr>
          <a:xfrm>
            <a:off x="7746889" y="4531456"/>
            <a:ext cx="1005403" cy="307777"/>
          </a:xfrm>
          <a:prstGeom prst="rect">
            <a:avLst/>
          </a:prstGeom>
          <a:noFill/>
        </p:spPr>
        <p:txBody>
          <a:bodyPr wrap="none" rtlCol="0">
            <a:spAutoFit/>
          </a:bodyPr>
          <a:lstStyle/>
          <a:p>
            <a:r>
              <a:rPr lang="en-US" sz="1400" dirty="0"/>
              <a:t>5’’ waver</a:t>
            </a:r>
          </a:p>
        </p:txBody>
      </p:sp>
      <p:pic>
        <p:nvPicPr>
          <p:cNvPr id="9" name="Picture 8"/>
          <p:cNvPicPr>
            <a:picLocks noChangeAspect="1"/>
          </p:cNvPicPr>
          <p:nvPr/>
        </p:nvPicPr>
        <p:blipFill rotWithShape="1">
          <a:blip r:embed="rId5"/>
          <a:srcRect l="13467" r="28540" b="36006"/>
          <a:stretch/>
        </p:blipFill>
        <p:spPr>
          <a:xfrm>
            <a:off x="7142092" y="5074759"/>
            <a:ext cx="1822614" cy="1330067"/>
          </a:xfrm>
          <a:prstGeom prst="rect">
            <a:avLst/>
          </a:prstGeom>
        </p:spPr>
      </p:pic>
      <p:sp>
        <p:nvSpPr>
          <p:cNvPr id="10" name="TextBox 9"/>
          <p:cNvSpPr txBox="1"/>
          <p:nvPr/>
        </p:nvSpPr>
        <p:spPr>
          <a:xfrm>
            <a:off x="5261666" y="6356350"/>
            <a:ext cx="1278452" cy="307777"/>
          </a:xfrm>
          <a:prstGeom prst="rect">
            <a:avLst/>
          </a:prstGeom>
          <a:noFill/>
        </p:spPr>
        <p:txBody>
          <a:bodyPr wrap="none" rtlCol="0">
            <a:spAutoFit/>
          </a:bodyPr>
          <a:lstStyle/>
          <a:p>
            <a:r>
              <a:rPr lang="en-US" sz="1400" dirty="0">
                <a:solidFill>
                  <a:schemeClr val="bg1"/>
                </a:solidFill>
              </a:rPr>
              <a:t>single crystal</a:t>
            </a:r>
          </a:p>
        </p:txBody>
      </p:sp>
      <p:sp>
        <p:nvSpPr>
          <p:cNvPr id="12" name="TextBox 11"/>
          <p:cNvSpPr txBox="1"/>
          <p:nvPr/>
        </p:nvSpPr>
        <p:spPr>
          <a:xfrm>
            <a:off x="7221232" y="6053056"/>
            <a:ext cx="1051314" cy="307777"/>
          </a:xfrm>
          <a:prstGeom prst="rect">
            <a:avLst/>
          </a:prstGeom>
          <a:solidFill>
            <a:schemeClr val="dk1">
              <a:alpha val="40000"/>
            </a:schemeClr>
          </a:solidFill>
          <a:ln>
            <a:noFill/>
          </a:ln>
        </p:spPr>
        <p:style>
          <a:lnRef idx="2">
            <a:schemeClr val="dk1">
              <a:shade val="50000"/>
            </a:schemeClr>
          </a:lnRef>
          <a:fillRef idx="1">
            <a:schemeClr val="dk1"/>
          </a:fillRef>
          <a:effectRef idx="0">
            <a:schemeClr val="dk1"/>
          </a:effectRef>
          <a:fontRef idx="minor">
            <a:schemeClr val="lt1"/>
          </a:fontRef>
        </p:style>
        <p:txBody>
          <a:bodyPr wrap="none" rtlCol="0">
            <a:spAutoFit/>
          </a:bodyPr>
          <a:lstStyle/>
          <a:p>
            <a:r>
              <a:rPr lang="en-US" sz="1400" dirty="0" err="1">
                <a:solidFill>
                  <a:schemeClr val="bg1"/>
                </a:solidFill>
              </a:rPr>
              <a:t>DoI</a:t>
            </a:r>
            <a:r>
              <a:rPr lang="en-US" sz="1400" dirty="0">
                <a:solidFill>
                  <a:schemeClr val="bg1"/>
                </a:solidFill>
              </a:rPr>
              <a:t>, 155ct</a:t>
            </a:r>
          </a:p>
        </p:txBody>
      </p:sp>
    </p:spTree>
    <p:extLst>
      <p:ext uri="{BB962C8B-B14F-4D97-AF65-F5344CB8AC3E}">
        <p14:creationId xmlns:p14="http://schemas.microsoft.com/office/powerpoint/2010/main" val="792591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Date Placeholder 3">
            <a:extLst>
              <a:ext uri="{FF2B5EF4-FFF2-40B4-BE49-F238E27FC236}">
                <a16:creationId xmlns:a16="http://schemas.microsoft.com/office/drawing/2014/main" id="{6675C44E-E775-3029-9A19-EEC36F8BCEEA}"/>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27" name="Footer Placeholder 4">
            <a:extLst>
              <a:ext uri="{FF2B5EF4-FFF2-40B4-BE49-F238E27FC236}">
                <a16:creationId xmlns:a16="http://schemas.microsoft.com/office/drawing/2014/main" id="{5C80DDCB-7095-672A-67BD-F5D1981FAD82}"/>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11269" name="Picture 5">
            <a:extLst>
              <a:ext uri="{FF2B5EF4-FFF2-40B4-BE49-F238E27FC236}">
                <a16:creationId xmlns:a16="http://schemas.microsoft.com/office/drawing/2014/main" id="{EFBAE237-0B09-7B0A-E7EB-3A48427C52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1524000"/>
            <a:ext cx="3886200" cy="20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67" name="Rectangle 3">
            <a:extLst>
              <a:ext uri="{FF2B5EF4-FFF2-40B4-BE49-F238E27FC236}">
                <a16:creationId xmlns:a16="http://schemas.microsoft.com/office/drawing/2014/main" id="{C305326D-839A-48AB-964F-BF17126E46C4}"/>
              </a:ext>
            </a:extLst>
          </p:cNvPr>
          <p:cNvSpPr>
            <a:spLocks noGrp="1" noChangeArrowheads="1"/>
          </p:cNvSpPr>
          <p:nvPr>
            <p:ph type="body" idx="1"/>
          </p:nvPr>
        </p:nvSpPr>
        <p:spPr>
          <a:xfrm>
            <a:off x="768350" y="957033"/>
            <a:ext cx="7297712" cy="3916363"/>
          </a:xfrm>
        </p:spPr>
        <p:txBody>
          <a:bodyPr/>
          <a:lstStyle/>
          <a:p>
            <a:r>
              <a:rPr lang="en-US" altLang="en-CH"/>
              <a:t>Principle of detector operation</a:t>
            </a:r>
          </a:p>
        </p:txBody>
      </p:sp>
      <p:pic>
        <p:nvPicPr>
          <p:cNvPr id="11280" name="Picture 16">
            <a:extLst>
              <a:ext uri="{FF2B5EF4-FFF2-40B4-BE49-F238E27FC236}">
                <a16:creationId xmlns:a16="http://schemas.microsoft.com/office/drawing/2014/main" id="{23C57D39-D1C8-4C1F-8277-458A7205E2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3733800"/>
            <a:ext cx="1524000" cy="706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81" name="Picture 17">
            <a:extLst>
              <a:ext uri="{FF2B5EF4-FFF2-40B4-BE49-F238E27FC236}">
                <a16:creationId xmlns:a16="http://schemas.microsoft.com/office/drawing/2014/main" id="{277EA328-8B91-46AB-CA19-02046DAA03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7400" y="4419600"/>
            <a:ext cx="1371600" cy="534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82" name="Picture 18">
            <a:extLst>
              <a:ext uri="{FF2B5EF4-FFF2-40B4-BE49-F238E27FC236}">
                <a16:creationId xmlns:a16="http://schemas.microsoft.com/office/drawing/2014/main" id="{9F1FF678-8525-174E-9C16-C1DAC4AE26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4200" y="4343400"/>
            <a:ext cx="1752600" cy="69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3" name="Group 2">
            <a:extLst>
              <a:ext uri="{FF2B5EF4-FFF2-40B4-BE49-F238E27FC236}">
                <a16:creationId xmlns:a16="http://schemas.microsoft.com/office/drawing/2014/main" id="{0E53F1A4-C41D-9269-F20E-C714DE7A08D6}"/>
              </a:ext>
            </a:extLst>
          </p:cNvPr>
          <p:cNvGrpSpPr/>
          <p:nvPr/>
        </p:nvGrpSpPr>
        <p:grpSpPr>
          <a:xfrm>
            <a:off x="255588" y="2540000"/>
            <a:ext cx="1558925" cy="3116263"/>
            <a:chOff x="255588" y="2540000"/>
            <a:chExt cx="1558925" cy="3116263"/>
          </a:xfrm>
        </p:grpSpPr>
        <p:grpSp>
          <p:nvGrpSpPr>
            <p:cNvPr id="11279" name="Group 15">
              <a:extLst>
                <a:ext uri="{FF2B5EF4-FFF2-40B4-BE49-F238E27FC236}">
                  <a16:creationId xmlns:a16="http://schemas.microsoft.com/office/drawing/2014/main" id="{027488F4-52CD-6526-C696-C27F25C8912A}"/>
                </a:ext>
              </a:extLst>
            </p:cNvPr>
            <p:cNvGrpSpPr>
              <a:grpSpLocks/>
            </p:cNvGrpSpPr>
            <p:nvPr/>
          </p:nvGrpSpPr>
          <p:grpSpPr bwMode="auto">
            <a:xfrm>
              <a:off x="457200" y="2540000"/>
              <a:ext cx="1357313" cy="3116263"/>
              <a:chOff x="336" y="1827"/>
              <a:chExt cx="1244" cy="2255"/>
            </a:xfrm>
          </p:grpSpPr>
          <p:pic>
            <p:nvPicPr>
              <p:cNvPr id="11270" name="Picture 6">
                <a:extLst>
                  <a:ext uri="{FF2B5EF4-FFF2-40B4-BE49-F238E27FC236}">
                    <a16:creationId xmlns:a16="http://schemas.microsoft.com/office/drawing/2014/main" id="{C5D299DB-CEBA-B0B3-E456-155D42F3C6D8}"/>
                  </a:ext>
                </a:extLst>
              </p:cNvPr>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2" y="2009"/>
                <a:ext cx="530" cy="18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71" name="Oval 7">
                <a:extLst>
                  <a:ext uri="{FF2B5EF4-FFF2-40B4-BE49-F238E27FC236}">
                    <a16:creationId xmlns:a16="http://schemas.microsoft.com/office/drawing/2014/main" id="{6B3A3037-085D-D710-C285-A4964AC93385}"/>
                  </a:ext>
                </a:extLst>
              </p:cNvPr>
              <p:cNvSpPr>
                <a:spLocks noChangeArrowheads="1"/>
              </p:cNvSpPr>
              <p:nvPr/>
            </p:nvSpPr>
            <p:spPr bwMode="auto">
              <a:xfrm>
                <a:off x="790" y="3472"/>
                <a:ext cx="96" cy="88"/>
              </a:xfrm>
              <a:prstGeom prst="ellipse">
                <a:avLst/>
              </a:prstGeom>
              <a:solidFill>
                <a:schemeClr val="accent2"/>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72" name="Oval 8">
                <a:extLst>
                  <a:ext uri="{FF2B5EF4-FFF2-40B4-BE49-F238E27FC236}">
                    <a16:creationId xmlns:a16="http://schemas.microsoft.com/office/drawing/2014/main" id="{161EAA02-2580-8963-6C52-3FDB4553CC7C}"/>
                  </a:ext>
                </a:extLst>
              </p:cNvPr>
              <p:cNvSpPr>
                <a:spLocks noChangeArrowheads="1"/>
              </p:cNvSpPr>
              <p:nvPr/>
            </p:nvSpPr>
            <p:spPr bwMode="auto">
              <a:xfrm>
                <a:off x="790" y="2464"/>
                <a:ext cx="96" cy="88"/>
              </a:xfrm>
              <a:prstGeom prst="ellipse">
                <a:avLst/>
              </a:prstGeom>
              <a:solidFill>
                <a:srgbClr val="FF33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73" name="Line 9">
                <a:extLst>
                  <a:ext uri="{FF2B5EF4-FFF2-40B4-BE49-F238E27FC236}">
                    <a16:creationId xmlns:a16="http://schemas.microsoft.com/office/drawing/2014/main" id="{3108F636-2E86-C46E-5CA4-3E7DF079F00F}"/>
                  </a:ext>
                </a:extLst>
              </p:cNvPr>
              <p:cNvSpPr>
                <a:spLocks noChangeShapeType="1"/>
              </p:cNvSpPr>
              <p:nvPr/>
            </p:nvSpPr>
            <p:spPr bwMode="auto">
              <a:xfrm>
                <a:off x="838" y="2606"/>
                <a:ext cx="0" cy="814"/>
              </a:xfrm>
              <a:prstGeom prst="line">
                <a:avLst/>
              </a:prstGeom>
              <a:noFill/>
              <a:ln w="12700">
                <a:solidFill>
                  <a:schemeClr val="tx1"/>
                </a:solidFill>
                <a:prstDash val="sysDot"/>
                <a:round/>
                <a:headEnd type="stealth" w="med" len="lg"/>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74" name="Rectangle 10">
                <a:extLst>
                  <a:ext uri="{FF2B5EF4-FFF2-40B4-BE49-F238E27FC236}">
                    <a16:creationId xmlns:a16="http://schemas.microsoft.com/office/drawing/2014/main" id="{B7CD120C-7CDA-D43A-6124-AA9CD36B5B07}"/>
                  </a:ext>
                </a:extLst>
              </p:cNvPr>
              <p:cNvSpPr>
                <a:spLocks noChangeArrowheads="1"/>
              </p:cNvSpPr>
              <p:nvPr/>
            </p:nvSpPr>
            <p:spPr bwMode="auto">
              <a:xfrm>
                <a:off x="682" y="2893"/>
                <a:ext cx="259" cy="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a:spcBef>
                    <a:spcPct val="50000"/>
                  </a:spcBef>
                </a:pPr>
                <a:r>
                  <a:rPr lang="en-GB" altLang="en-CH">
                    <a:solidFill>
                      <a:srgbClr val="CC6600"/>
                    </a:solidFill>
                    <a:latin typeface="Wingdings" pitchFamily="2" charset="2"/>
                  </a:rPr>
                  <a:t>R</a:t>
                </a:r>
              </a:p>
            </p:txBody>
          </p:sp>
          <p:sp>
            <p:nvSpPr>
              <p:cNvPr id="11275" name="Text Box 11">
                <a:extLst>
                  <a:ext uri="{FF2B5EF4-FFF2-40B4-BE49-F238E27FC236}">
                    <a16:creationId xmlns:a16="http://schemas.microsoft.com/office/drawing/2014/main" id="{38E5FB80-379F-26B4-8BF8-DB96BFA05169}"/>
                  </a:ext>
                </a:extLst>
              </p:cNvPr>
              <p:cNvSpPr txBox="1">
                <a:spLocks noChangeArrowheads="1"/>
              </p:cNvSpPr>
              <p:nvPr/>
            </p:nvSpPr>
            <p:spPr bwMode="auto">
              <a:xfrm>
                <a:off x="498" y="2364"/>
                <a:ext cx="272" cy="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sz="2000">
                    <a:latin typeface="Times New Roman" panose="02020603050405020304" pitchFamily="18" charset="0"/>
                  </a:rPr>
                  <a:t>e</a:t>
                </a:r>
                <a:endParaRPr lang="en-GB" altLang="en-CH">
                  <a:latin typeface="Times New Roman" panose="02020603050405020304" pitchFamily="18" charset="0"/>
                </a:endParaRPr>
              </a:p>
            </p:txBody>
          </p:sp>
          <p:sp>
            <p:nvSpPr>
              <p:cNvPr id="11276" name="Text Box 12">
                <a:extLst>
                  <a:ext uri="{FF2B5EF4-FFF2-40B4-BE49-F238E27FC236}">
                    <a16:creationId xmlns:a16="http://schemas.microsoft.com/office/drawing/2014/main" id="{E8045E02-AC16-FCCF-B0EA-B3444500B101}"/>
                  </a:ext>
                </a:extLst>
              </p:cNvPr>
              <p:cNvSpPr txBox="1">
                <a:spLocks noChangeArrowheads="1"/>
              </p:cNvSpPr>
              <p:nvPr/>
            </p:nvSpPr>
            <p:spPr bwMode="auto">
              <a:xfrm>
                <a:off x="489" y="3372"/>
                <a:ext cx="285" cy="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sz="2000">
                    <a:latin typeface="Times New Roman" panose="02020603050405020304" pitchFamily="18" charset="0"/>
                  </a:rPr>
                  <a:t>h</a:t>
                </a:r>
                <a:endParaRPr lang="en-GB" altLang="en-CH">
                  <a:latin typeface="Times New Roman" panose="02020603050405020304" pitchFamily="18" charset="0"/>
                </a:endParaRPr>
              </a:p>
            </p:txBody>
          </p:sp>
          <p:sp>
            <p:nvSpPr>
              <p:cNvPr id="11277" name="Text Box 13">
                <a:extLst>
                  <a:ext uri="{FF2B5EF4-FFF2-40B4-BE49-F238E27FC236}">
                    <a16:creationId xmlns:a16="http://schemas.microsoft.com/office/drawing/2014/main" id="{B52F78E0-C659-C96D-2499-5866FA91C70E}"/>
                  </a:ext>
                </a:extLst>
              </p:cNvPr>
              <p:cNvSpPr txBox="1">
                <a:spLocks noChangeArrowheads="1"/>
              </p:cNvSpPr>
              <p:nvPr/>
            </p:nvSpPr>
            <p:spPr bwMode="auto">
              <a:xfrm>
                <a:off x="336" y="3861"/>
                <a:ext cx="1244" cy="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US" altLang="en-CH" sz="1400">
                    <a:solidFill>
                      <a:srgbClr val="CC6600"/>
                    </a:solidFill>
                    <a:latin typeface="Helvetica" pitchFamily="2" charset="0"/>
                  </a:rPr>
                  <a:t>Substrate-Side</a:t>
                </a:r>
              </a:p>
            </p:txBody>
          </p:sp>
          <p:sp>
            <p:nvSpPr>
              <p:cNvPr id="11278" name="Text Box 14">
                <a:extLst>
                  <a:ext uri="{FF2B5EF4-FFF2-40B4-BE49-F238E27FC236}">
                    <a16:creationId xmlns:a16="http://schemas.microsoft.com/office/drawing/2014/main" id="{CCAA8774-374A-AF84-C7D1-13CE324E5C01}"/>
                  </a:ext>
                </a:extLst>
              </p:cNvPr>
              <p:cNvSpPr txBox="1">
                <a:spLocks noChangeArrowheads="1"/>
              </p:cNvSpPr>
              <p:nvPr/>
            </p:nvSpPr>
            <p:spPr bwMode="auto">
              <a:xfrm>
                <a:off x="384" y="1827"/>
                <a:ext cx="1072" cy="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US" altLang="en-CH" sz="1400">
                    <a:solidFill>
                      <a:srgbClr val="CC6600"/>
                    </a:solidFill>
                    <a:latin typeface="Helvetica" pitchFamily="2" charset="0"/>
                  </a:rPr>
                  <a:t>Growth-Side</a:t>
                </a:r>
              </a:p>
            </p:txBody>
          </p:sp>
        </p:grpSp>
        <p:sp>
          <p:nvSpPr>
            <p:cNvPr id="11284" name="Line 20">
              <a:extLst>
                <a:ext uri="{FF2B5EF4-FFF2-40B4-BE49-F238E27FC236}">
                  <a16:creationId xmlns:a16="http://schemas.microsoft.com/office/drawing/2014/main" id="{A908FBAE-309E-E4EC-1443-B187794C5974}"/>
                </a:ext>
              </a:extLst>
            </p:cNvPr>
            <p:cNvSpPr>
              <a:spLocks noChangeShapeType="1"/>
            </p:cNvSpPr>
            <p:nvPr/>
          </p:nvSpPr>
          <p:spPr bwMode="auto">
            <a:xfrm>
              <a:off x="1600200" y="2819400"/>
              <a:ext cx="0" cy="2514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85" name="Text Box 21">
              <a:extLst>
                <a:ext uri="{FF2B5EF4-FFF2-40B4-BE49-F238E27FC236}">
                  <a16:creationId xmlns:a16="http://schemas.microsoft.com/office/drawing/2014/main" id="{839984C7-D205-9499-3AC2-037376A93A34}"/>
                </a:ext>
              </a:extLst>
            </p:cNvPr>
            <p:cNvSpPr txBox="1">
              <a:spLocks noChangeArrowheads="1"/>
            </p:cNvSpPr>
            <p:nvPr/>
          </p:nvSpPr>
          <p:spPr bwMode="auto">
            <a:xfrm>
              <a:off x="1447800" y="3810000"/>
              <a:ext cx="312906" cy="36933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dirty="0">
                  <a:solidFill>
                    <a:schemeClr val="accent2"/>
                  </a:solidFill>
                  <a:latin typeface="Helvetica" pitchFamily="2" charset="0"/>
                </a:rPr>
                <a:t>d</a:t>
              </a:r>
              <a:endParaRPr lang="en-US" altLang="en-CH" dirty="0"/>
            </a:p>
          </p:txBody>
        </p:sp>
        <p:sp>
          <p:nvSpPr>
            <p:cNvPr id="11287" name="Line 23">
              <a:extLst>
                <a:ext uri="{FF2B5EF4-FFF2-40B4-BE49-F238E27FC236}">
                  <a16:creationId xmlns:a16="http://schemas.microsoft.com/office/drawing/2014/main" id="{BCF61FE8-00C7-AAD6-E9AA-0A09424807A2}"/>
                </a:ext>
              </a:extLst>
            </p:cNvPr>
            <p:cNvSpPr>
              <a:spLocks noChangeShapeType="1"/>
            </p:cNvSpPr>
            <p:nvPr/>
          </p:nvSpPr>
          <p:spPr bwMode="auto">
            <a:xfrm>
              <a:off x="457200" y="3505200"/>
              <a:ext cx="0" cy="1371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86" name="Text Box 22">
              <a:extLst>
                <a:ext uri="{FF2B5EF4-FFF2-40B4-BE49-F238E27FC236}">
                  <a16:creationId xmlns:a16="http://schemas.microsoft.com/office/drawing/2014/main" id="{F11BB669-159C-3538-6A9C-08485F759181}"/>
                </a:ext>
              </a:extLst>
            </p:cNvPr>
            <p:cNvSpPr txBox="1">
              <a:spLocks noChangeArrowheads="1"/>
            </p:cNvSpPr>
            <p:nvPr/>
          </p:nvSpPr>
          <p:spPr bwMode="auto">
            <a:xfrm>
              <a:off x="255588" y="3962400"/>
              <a:ext cx="298480" cy="36933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dirty="0">
                  <a:solidFill>
                    <a:schemeClr val="accent2"/>
                  </a:solidFill>
                  <a:latin typeface="Symbol" pitchFamily="2" charset="2"/>
                </a:rPr>
                <a:t>d</a:t>
              </a:r>
              <a:endParaRPr lang="en-US" altLang="en-CH" dirty="0">
                <a:latin typeface="Symbol" pitchFamily="2" charset="2"/>
              </a:endParaRPr>
            </a:p>
          </p:txBody>
        </p:sp>
      </p:grpSp>
      <p:sp>
        <p:nvSpPr>
          <p:cNvPr id="11288" name="Text Box 24">
            <a:extLst>
              <a:ext uri="{FF2B5EF4-FFF2-40B4-BE49-F238E27FC236}">
                <a16:creationId xmlns:a16="http://schemas.microsoft.com/office/drawing/2014/main" id="{714AFD01-C186-80D7-DC37-6148B99F7CBE}"/>
              </a:ext>
            </a:extLst>
          </p:cNvPr>
          <p:cNvSpPr txBox="1">
            <a:spLocks noChangeArrowheads="1"/>
          </p:cNvSpPr>
          <p:nvPr/>
        </p:nvSpPr>
        <p:spPr bwMode="auto">
          <a:xfrm>
            <a:off x="3886200" y="3803650"/>
            <a:ext cx="24066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a:latin typeface="Helvetica" pitchFamily="2" charset="0"/>
              </a:rPr>
              <a:t>collected charge</a:t>
            </a:r>
          </a:p>
        </p:txBody>
      </p:sp>
      <p:sp>
        <p:nvSpPr>
          <p:cNvPr id="11289" name="Text Box 25">
            <a:extLst>
              <a:ext uri="{FF2B5EF4-FFF2-40B4-BE49-F238E27FC236}">
                <a16:creationId xmlns:a16="http://schemas.microsoft.com/office/drawing/2014/main" id="{A5409C58-F579-7C06-189A-08FEF272E113}"/>
              </a:ext>
            </a:extLst>
          </p:cNvPr>
          <p:cNvSpPr txBox="1">
            <a:spLocks noChangeArrowheads="1"/>
          </p:cNvSpPr>
          <p:nvPr/>
        </p:nvSpPr>
        <p:spPr bwMode="auto">
          <a:xfrm>
            <a:off x="3886200" y="4419600"/>
            <a:ext cx="28813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a:latin typeface="Helvetica" pitchFamily="2" charset="0"/>
              </a:rPr>
              <a:t>“collection distance”</a:t>
            </a:r>
          </a:p>
        </p:txBody>
      </p:sp>
      <p:sp>
        <p:nvSpPr>
          <p:cNvPr id="11290" name="Text Box 26">
            <a:extLst>
              <a:ext uri="{FF2B5EF4-FFF2-40B4-BE49-F238E27FC236}">
                <a16:creationId xmlns:a16="http://schemas.microsoft.com/office/drawing/2014/main" id="{AD307F86-9C5C-AC94-481E-93640EB3C9BA}"/>
              </a:ext>
            </a:extLst>
          </p:cNvPr>
          <p:cNvSpPr txBox="1">
            <a:spLocks noChangeArrowheads="1"/>
          </p:cNvSpPr>
          <p:nvPr/>
        </p:nvSpPr>
        <p:spPr bwMode="auto">
          <a:xfrm>
            <a:off x="2079625" y="5029200"/>
            <a:ext cx="211137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CH" sz="2800">
                <a:solidFill>
                  <a:schemeClr val="accent2"/>
                </a:solidFill>
                <a:latin typeface="Symbol" pitchFamily="2" charset="2"/>
              </a:rPr>
              <a:t>e</a:t>
            </a:r>
            <a:r>
              <a:rPr lang="en-US" altLang="en-CH" sz="2800">
                <a:solidFill>
                  <a:schemeClr val="accent2"/>
                </a:solidFill>
              </a:rPr>
              <a:t> </a:t>
            </a:r>
            <a:r>
              <a:rPr lang="en-US" altLang="en-CH" sz="2800">
                <a:solidFill>
                  <a:schemeClr val="accent2"/>
                </a:solidFill>
                <a:latin typeface="Helvetica" pitchFamily="2" charset="0"/>
              </a:rPr>
              <a:t>= Q / Q</a:t>
            </a:r>
            <a:r>
              <a:rPr lang="en-US" altLang="en-CH" sz="2800" baseline="-25000">
                <a:solidFill>
                  <a:schemeClr val="accent2"/>
                </a:solidFill>
                <a:latin typeface="Helvetica" pitchFamily="2" charset="0"/>
              </a:rPr>
              <a:t>0</a:t>
            </a:r>
            <a:endParaRPr lang="en-US" altLang="en-CH"/>
          </a:p>
        </p:txBody>
      </p:sp>
      <p:sp>
        <p:nvSpPr>
          <p:cNvPr id="11291" name="Text Box 27">
            <a:extLst>
              <a:ext uri="{FF2B5EF4-FFF2-40B4-BE49-F238E27FC236}">
                <a16:creationId xmlns:a16="http://schemas.microsoft.com/office/drawing/2014/main" id="{EF1F3442-4166-67EC-66CE-9038F6A1D9AA}"/>
              </a:ext>
            </a:extLst>
          </p:cNvPr>
          <p:cNvSpPr txBox="1">
            <a:spLocks noChangeArrowheads="1"/>
          </p:cNvSpPr>
          <p:nvPr/>
        </p:nvSpPr>
        <p:spPr bwMode="auto">
          <a:xfrm>
            <a:off x="3962400" y="5029200"/>
            <a:ext cx="28130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a:latin typeface="Helvetica" pitchFamily="2" charset="0"/>
              </a:rPr>
              <a:t>collection efficiency</a:t>
            </a:r>
          </a:p>
        </p:txBody>
      </p:sp>
      <p:sp>
        <p:nvSpPr>
          <p:cNvPr id="2" name="TextBox 1">
            <a:extLst>
              <a:ext uri="{FF2B5EF4-FFF2-40B4-BE49-F238E27FC236}">
                <a16:creationId xmlns:a16="http://schemas.microsoft.com/office/drawing/2014/main" id="{0B58F40A-5A4D-F986-E14E-DECE9BFF1231}"/>
              </a:ext>
            </a:extLst>
          </p:cNvPr>
          <p:cNvSpPr txBox="1"/>
          <p:nvPr/>
        </p:nvSpPr>
        <p:spPr>
          <a:xfrm>
            <a:off x="2077596" y="4395207"/>
            <a:ext cx="362600" cy="523220"/>
          </a:xfrm>
          <a:prstGeom prst="rect">
            <a:avLst/>
          </a:prstGeom>
          <a:solidFill>
            <a:schemeClr val="bg1"/>
          </a:solidFill>
        </p:spPr>
        <p:txBody>
          <a:bodyPr wrap="none" rtlCol="0">
            <a:spAutoFit/>
          </a:bodyPr>
          <a:lstStyle/>
          <a:p>
            <a:r>
              <a:rPr lang="en-CH" sz="2800" dirty="0">
                <a:solidFill>
                  <a:srgbClr val="002060"/>
                </a:solidFill>
                <a:latin typeface="Symbol" pitchFamily="2" charset="2"/>
              </a:rPr>
              <a:t>d</a:t>
            </a:r>
            <a:endParaRPr lang="en-CH" dirty="0">
              <a:solidFill>
                <a:srgbClr val="002060"/>
              </a:solidFill>
              <a:latin typeface="Symbol" pitchFamily="2" charset="2"/>
            </a:endParaRPr>
          </a:p>
        </p:txBody>
      </p:sp>
      <p:sp>
        <p:nvSpPr>
          <p:cNvPr id="4" name="Slide Number Placeholder 3">
            <a:extLst>
              <a:ext uri="{FF2B5EF4-FFF2-40B4-BE49-F238E27FC236}">
                <a16:creationId xmlns:a16="http://schemas.microsoft.com/office/drawing/2014/main" id="{41897C66-C268-F170-580C-F7F2C0B2AC09}"/>
              </a:ext>
            </a:extLst>
          </p:cNvPr>
          <p:cNvSpPr>
            <a:spLocks noGrp="1"/>
          </p:cNvSpPr>
          <p:nvPr>
            <p:ph type="sldNum" sz="quarter" idx="12"/>
          </p:nvPr>
        </p:nvSpPr>
        <p:spPr/>
        <p:txBody>
          <a:bodyPr/>
          <a:lstStyle/>
          <a:p>
            <a:fld id="{85A3C726-C6EC-EC46-BA0C-D12602B4FB0D}" type="slidenum">
              <a:rPr lang="en-US" smtClean="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BE4FB070-C06D-4F48-9357-C033D86907BD}"/>
              </a:ext>
            </a:extLst>
          </p:cNvPr>
          <p:cNvPicPr>
            <a:picLocks noChangeAspect="1"/>
          </p:cNvPicPr>
          <p:nvPr/>
        </p:nvPicPr>
        <p:blipFill>
          <a:blip r:embed="rId3"/>
          <a:stretch>
            <a:fillRect/>
          </a:stretch>
        </p:blipFill>
        <p:spPr>
          <a:xfrm>
            <a:off x="268653" y="3726606"/>
            <a:ext cx="4324904" cy="2761632"/>
          </a:xfrm>
          <a:prstGeom prst="rect">
            <a:avLst/>
          </a:prstGeom>
        </p:spPr>
      </p:pic>
      <p:sp>
        <p:nvSpPr>
          <p:cNvPr id="3" name="Content Placeholder 2"/>
          <p:cNvSpPr>
            <a:spLocks noGrp="1"/>
          </p:cNvSpPr>
          <p:nvPr>
            <p:ph idx="1"/>
          </p:nvPr>
        </p:nvSpPr>
        <p:spPr>
          <a:xfrm>
            <a:off x="445635" y="831945"/>
            <a:ext cx="5736278" cy="2813381"/>
          </a:xfrm>
          <a:ln>
            <a:noFill/>
          </a:ln>
        </p:spPr>
        <p:txBody>
          <a:bodyPr>
            <a:normAutofit/>
          </a:bodyPr>
          <a:lstStyle/>
          <a:p>
            <a:r>
              <a:rPr lang="en-US" dirty="0"/>
              <a:t>MIP signal is measured, expressed in charge collection distance defined as       </a:t>
            </a:r>
            <a:r>
              <a:rPr lang="en-US" b="1" i="1" dirty="0">
                <a:latin typeface="Symbol" pitchFamily="2" charset="2"/>
              </a:rPr>
              <a:t>d </a:t>
            </a:r>
            <a:r>
              <a:rPr lang="en-US" b="1" dirty="0"/>
              <a:t>[</a:t>
            </a:r>
            <a:r>
              <a:rPr lang="en-US" b="1" dirty="0">
                <a:latin typeface="Symbol" charset="2"/>
                <a:cs typeface="Symbol" charset="2"/>
              </a:rPr>
              <a:t>m</a:t>
            </a:r>
            <a:r>
              <a:rPr lang="en-US" b="1" dirty="0"/>
              <a:t>m]=</a:t>
            </a:r>
            <a:r>
              <a:rPr lang="en-US" b="1" i="1" dirty="0" err="1"/>
              <a:t>Q</a:t>
            </a:r>
            <a:r>
              <a:rPr lang="en-US" b="1" i="1" baseline="-25000" dirty="0" err="1"/>
              <a:t>m</a:t>
            </a:r>
            <a:r>
              <a:rPr lang="en-US" b="1" dirty="0"/>
              <a:t>[e] / 36 [e/</a:t>
            </a:r>
            <a:r>
              <a:rPr lang="en-US" b="1" dirty="0">
                <a:latin typeface="Symbol" charset="2"/>
                <a:cs typeface="Symbol" charset="2"/>
              </a:rPr>
              <a:t>m</a:t>
            </a:r>
            <a:r>
              <a:rPr lang="en-US" b="1" dirty="0"/>
              <a:t>m]</a:t>
            </a:r>
          </a:p>
          <a:p>
            <a:r>
              <a:rPr lang="en-US" dirty="0"/>
              <a:t>More accurately the “</a:t>
            </a:r>
            <a:r>
              <a:rPr lang="en-US" dirty="0" err="1"/>
              <a:t>Schubweg</a:t>
            </a:r>
            <a:r>
              <a:rPr lang="en-US" dirty="0"/>
              <a:t>” (</a:t>
            </a:r>
            <a:r>
              <a:rPr lang="en-US" b="1" i="1" dirty="0">
                <a:latin typeface="Symbol" charset="2"/>
                <a:cs typeface="Symbol" charset="2"/>
              </a:rPr>
              <a:t>l</a:t>
            </a:r>
            <a:r>
              <a:rPr lang="en-US" dirty="0"/>
              <a:t>). </a:t>
            </a:r>
            <a:endParaRPr lang="en-US" b="1" dirty="0">
              <a:solidFill>
                <a:srgbClr val="FF0000"/>
              </a:solidFill>
            </a:endParaRPr>
          </a:p>
          <a:p>
            <a:pPr lvl="1"/>
            <a:r>
              <a:rPr lang="en-US" dirty="0"/>
              <a:t>Relation between </a:t>
            </a:r>
            <a:br>
              <a:rPr lang="en-US" dirty="0"/>
            </a:br>
            <a:r>
              <a:rPr lang="en-US" i="1" dirty="0"/>
              <a:t>MIP signal efficiency</a:t>
            </a:r>
            <a:r>
              <a:rPr lang="en-US" dirty="0"/>
              <a:t> </a:t>
            </a:r>
            <a:r>
              <a:rPr lang="en-US" i="1" dirty="0">
                <a:latin typeface="Symbol" pitchFamily="2" charset="2"/>
              </a:rPr>
              <a:t>e,</a:t>
            </a:r>
            <a:r>
              <a:rPr lang="en-US" dirty="0"/>
              <a:t> </a:t>
            </a:r>
            <a:br>
              <a:rPr lang="en-US" dirty="0"/>
            </a:br>
            <a:r>
              <a:rPr lang="en-US" dirty="0"/>
              <a:t>”collection distance” </a:t>
            </a:r>
            <a:r>
              <a:rPr lang="en-US" dirty="0">
                <a:latin typeface="Symbol" pitchFamily="2" charset="2"/>
              </a:rPr>
              <a:t>d</a:t>
            </a:r>
            <a:r>
              <a:rPr lang="en-US" dirty="0"/>
              <a:t>, </a:t>
            </a:r>
            <a:br>
              <a:rPr lang="en-US" dirty="0"/>
            </a:br>
            <a:r>
              <a:rPr lang="en-US" dirty="0"/>
              <a:t>and “</a:t>
            </a:r>
            <a:r>
              <a:rPr lang="en-US" dirty="0" err="1"/>
              <a:t>Schubweg</a:t>
            </a:r>
            <a:r>
              <a:rPr lang="en-US" dirty="0"/>
              <a:t>” </a:t>
            </a:r>
            <a:r>
              <a:rPr lang="en-US" i="1" dirty="0">
                <a:latin typeface="Symbol" charset="2"/>
                <a:cs typeface="Symbol" charset="2"/>
              </a:rPr>
              <a:t>l</a:t>
            </a:r>
            <a:r>
              <a:rPr lang="en-US" dirty="0">
                <a:latin typeface="Symbol" charset="2"/>
                <a:cs typeface="Symbol" charset="2"/>
              </a:rPr>
              <a:t>:</a:t>
            </a:r>
            <a:endParaRPr lang="en-US" dirty="0"/>
          </a:p>
          <a:p>
            <a:pPr lvl="1"/>
            <a:endParaRPr lang="en-US" dirty="0"/>
          </a:p>
          <a:p>
            <a:pPr lvl="1"/>
            <a:endParaRPr lang="en-US" dirty="0"/>
          </a:p>
          <a:p>
            <a:pPr lvl="1"/>
            <a:endParaRPr lang="en-US" dirty="0"/>
          </a:p>
          <a:p>
            <a:endParaRPr lang="en-US"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20</a:t>
            </a:fld>
            <a:endParaRPr lang="en-US"/>
          </a:p>
        </p:txBody>
      </p:sp>
      <p:sp>
        <p:nvSpPr>
          <p:cNvPr id="17" name="TextBox 16">
            <a:extLst>
              <a:ext uri="{FF2B5EF4-FFF2-40B4-BE49-F238E27FC236}">
                <a16:creationId xmlns:a16="http://schemas.microsoft.com/office/drawing/2014/main" id="{54CB2F15-A7EC-C445-8BC1-2F56A84C2DAF}"/>
              </a:ext>
            </a:extLst>
          </p:cNvPr>
          <p:cNvSpPr txBox="1"/>
          <p:nvPr/>
        </p:nvSpPr>
        <p:spPr>
          <a:xfrm>
            <a:off x="2109143" y="5502835"/>
            <a:ext cx="2622834" cy="369332"/>
          </a:xfrm>
          <a:prstGeom prst="rect">
            <a:avLst/>
          </a:prstGeom>
          <a:solidFill>
            <a:schemeClr val="bg1"/>
          </a:solidFill>
          <a:ln>
            <a:solidFill>
              <a:schemeClr val="accent2">
                <a:lumMod val="75000"/>
                <a:lumOff val="25000"/>
              </a:schemeClr>
            </a:solidFill>
          </a:ln>
        </p:spPr>
        <p:txBody>
          <a:bodyPr wrap="none" rtlCol="0">
            <a:spAutoFit/>
          </a:bodyPr>
          <a:lstStyle/>
          <a:p>
            <a:r>
              <a:rPr lang="en-US" i="1" dirty="0">
                <a:latin typeface="Symbol" charset="2"/>
                <a:cs typeface="Symbol" charset="2"/>
              </a:rPr>
              <a:t>e</a:t>
            </a:r>
            <a:r>
              <a:rPr lang="en-US" dirty="0">
                <a:latin typeface="Symbol" charset="2"/>
                <a:cs typeface="Symbol" charset="2"/>
              </a:rPr>
              <a:t>=2</a:t>
            </a:r>
            <a:r>
              <a:rPr lang="en-US" i="1" dirty="0">
                <a:latin typeface="Symbol" charset="2"/>
                <a:cs typeface="Symbol" charset="2"/>
              </a:rPr>
              <a:t>l</a:t>
            </a:r>
            <a:r>
              <a:rPr lang="en-US" dirty="0">
                <a:latin typeface="Symbol" charset="2"/>
                <a:cs typeface="Symbol" charset="2"/>
              </a:rPr>
              <a:t>[1-</a:t>
            </a:r>
            <a:r>
              <a:rPr lang="en-US" i="1" dirty="0">
                <a:latin typeface="Symbol" charset="2"/>
                <a:cs typeface="Symbol" charset="2"/>
              </a:rPr>
              <a:t>l</a:t>
            </a:r>
            <a:r>
              <a:rPr lang="en-US" dirty="0">
                <a:latin typeface="Symbol" charset="2"/>
                <a:cs typeface="Symbol" charset="2"/>
              </a:rPr>
              <a:t>/</a:t>
            </a:r>
            <a:r>
              <a:rPr lang="en-US" i="1" dirty="0">
                <a:latin typeface="Times New Roman"/>
                <a:cs typeface="Times New Roman"/>
              </a:rPr>
              <a:t>d</a:t>
            </a:r>
            <a:r>
              <a:rPr lang="en-US" dirty="0">
                <a:latin typeface="Symbol" charset="2"/>
                <a:cs typeface="Symbol" charset="2"/>
              </a:rPr>
              <a:t>(1-</a:t>
            </a:r>
            <a:r>
              <a:rPr lang="en-US" dirty="0">
                <a:latin typeface="Times New Roman"/>
                <a:cs typeface="Times New Roman"/>
              </a:rPr>
              <a:t>exp(-</a:t>
            </a:r>
            <a:r>
              <a:rPr lang="en-US" i="1" dirty="0">
                <a:latin typeface="Times New Roman"/>
                <a:cs typeface="Times New Roman"/>
              </a:rPr>
              <a:t>d</a:t>
            </a:r>
            <a:r>
              <a:rPr lang="en-US" dirty="0">
                <a:latin typeface="Times New Roman"/>
                <a:cs typeface="Times New Roman"/>
              </a:rPr>
              <a:t>/</a:t>
            </a:r>
            <a:r>
              <a:rPr lang="en-US" i="1" dirty="0">
                <a:latin typeface="Symbol" charset="2"/>
                <a:cs typeface="Symbol" charset="2"/>
              </a:rPr>
              <a:t>l</a:t>
            </a:r>
            <a:r>
              <a:rPr lang="en-US" dirty="0">
                <a:latin typeface="Symbol" charset="2"/>
                <a:cs typeface="Symbol" charset="2"/>
              </a:rPr>
              <a:t>))]</a:t>
            </a:r>
          </a:p>
        </p:txBody>
      </p:sp>
      <p:sp>
        <p:nvSpPr>
          <p:cNvPr id="24" name="TextBox 23">
            <a:extLst>
              <a:ext uri="{FF2B5EF4-FFF2-40B4-BE49-F238E27FC236}">
                <a16:creationId xmlns:a16="http://schemas.microsoft.com/office/drawing/2014/main" id="{7992F38E-C910-5445-B34C-25A4DC163AE7}"/>
              </a:ext>
            </a:extLst>
          </p:cNvPr>
          <p:cNvSpPr txBox="1"/>
          <p:nvPr/>
        </p:nvSpPr>
        <p:spPr>
          <a:xfrm rot="16200000">
            <a:off x="-611075" y="4936451"/>
            <a:ext cx="1505540" cy="253916"/>
          </a:xfrm>
          <a:prstGeom prst="rect">
            <a:avLst/>
          </a:prstGeom>
          <a:noFill/>
        </p:spPr>
        <p:txBody>
          <a:bodyPr wrap="none" rtlCol="0">
            <a:spAutoFit/>
          </a:bodyPr>
          <a:lstStyle/>
          <a:p>
            <a:r>
              <a:rPr lang="en-US" sz="1050" dirty="0"/>
              <a:t>MIP signal efficiency</a:t>
            </a:r>
          </a:p>
        </p:txBody>
      </p:sp>
      <p:sp>
        <p:nvSpPr>
          <p:cNvPr id="25" name="TextBox 24">
            <a:extLst>
              <a:ext uri="{FF2B5EF4-FFF2-40B4-BE49-F238E27FC236}">
                <a16:creationId xmlns:a16="http://schemas.microsoft.com/office/drawing/2014/main" id="{86F5D49F-C034-784D-AE80-724B770C61C3}"/>
              </a:ext>
            </a:extLst>
          </p:cNvPr>
          <p:cNvSpPr txBox="1"/>
          <p:nvPr/>
        </p:nvSpPr>
        <p:spPr>
          <a:xfrm>
            <a:off x="4009374" y="6248009"/>
            <a:ext cx="418704" cy="261610"/>
          </a:xfrm>
          <a:prstGeom prst="rect">
            <a:avLst/>
          </a:prstGeom>
          <a:noFill/>
        </p:spPr>
        <p:txBody>
          <a:bodyPr wrap="none" rtlCol="0">
            <a:spAutoFit/>
          </a:bodyPr>
          <a:lstStyle/>
          <a:p>
            <a:r>
              <a:rPr lang="en-US" sz="1100" dirty="0">
                <a:latin typeface="Symbol" pitchFamily="2" charset="2"/>
              </a:rPr>
              <a:t>l</a:t>
            </a:r>
            <a:r>
              <a:rPr lang="en-US" sz="1100" dirty="0"/>
              <a:t>/d</a:t>
            </a:r>
          </a:p>
        </p:txBody>
      </p:sp>
      <p:cxnSp>
        <p:nvCxnSpPr>
          <p:cNvPr id="33" name="Straight Arrow Connector 32">
            <a:extLst>
              <a:ext uri="{FF2B5EF4-FFF2-40B4-BE49-F238E27FC236}">
                <a16:creationId xmlns:a16="http://schemas.microsoft.com/office/drawing/2014/main" id="{49E79D2A-6323-D848-B45B-1CF28E7B4A44}"/>
              </a:ext>
            </a:extLst>
          </p:cNvPr>
          <p:cNvCxnSpPr/>
          <p:nvPr/>
        </p:nvCxnSpPr>
        <p:spPr>
          <a:xfrm flipV="1">
            <a:off x="268653" y="3844636"/>
            <a:ext cx="0" cy="2395208"/>
          </a:xfrm>
          <a:prstGeom prst="straightConnector1">
            <a:avLst/>
          </a:prstGeom>
          <a:ln w="9525">
            <a:solidFill>
              <a:schemeClr val="tx1"/>
            </a:solidFill>
            <a:tailEnd type="triangle"/>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4BE1E7F3-526B-E04F-AEBA-7D320EC59275}"/>
                  </a:ext>
                </a:extLst>
              </p:cNvPr>
              <p:cNvSpPr txBox="1"/>
              <p:nvPr/>
            </p:nvSpPr>
            <p:spPr>
              <a:xfrm>
                <a:off x="1947223" y="3722905"/>
                <a:ext cx="322588" cy="44230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1200" b="0" i="1" smtClean="0">
                              <a:solidFill>
                                <a:srgbClr val="0070C0"/>
                              </a:solidFill>
                              <a:latin typeface="Cambria Math" panose="02040503050406030204" pitchFamily="18" charset="0"/>
                              <a:ea typeface="Cambria Math" panose="02040503050406030204" pitchFamily="18" charset="0"/>
                            </a:rPr>
                          </m:ctrlPr>
                        </m:fPr>
                        <m:num>
                          <m:r>
                            <m:rPr>
                              <m:nor/>
                            </m:rPr>
                            <a:rPr lang="en-US" sz="1200" dirty="0">
                              <a:latin typeface="Symbol" pitchFamily="2" charset="2"/>
                            </a:rPr>
                            <m:t>d</m:t>
                          </m:r>
                        </m:num>
                        <m:den>
                          <m:r>
                            <a:rPr lang="en-GB" sz="1200" b="0" i="1" smtClean="0">
                              <a:solidFill>
                                <a:srgbClr val="0070C0"/>
                              </a:solidFill>
                              <a:latin typeface="Cambria Math" panose="02040503050406030204" pitchFamily="18" charset="0"/>
                              <a:ea typeface="Cambria Math" panose="02040503050406030204" pitchFamily="18" charset="0"/>
                            </a:rPr>
                            <m:t>𝑑</m:t>
                          </m:r>
                        </m:den>
                      </m:f>
                    </m:oMath>
                  </m:oMathPara>
                </a14:m>
                <a:endParaRPr lang="en-US" sz="1200" dirty="0">
                  <a:solidFill>
                    <a:srgbClr val="0070C0"/>
                  </a:solidFill>
                </a:endParaRPr>
              </a:p>
            </p:txBody>
          </p:sp>
        </mc:Choice>
        <mc:Fallback xmlns="">
          <p:sp>
            <p:nvSpPr>
              <p:cNvPr id="35" name="TextBox 34">
                <a:extLst>
                  <a:ext uri="{FF2B5EF4-FFF2-40B4-BE49-F238E27FC236}">
                    <a16:creationId xmlns:a16="http://schemas.microsoft.com/office/drawing/2014/main" id="{4BE1E7F3-526B-E04F-AEBA-7D320EC59275}"/>
                  </a:ext>
                </a:extLst>
              </p:cNvPr>
              <p:cNvSpPr txBox="1">
                <a:spLocks noRot="1" noChangeAspect="1" noMove="1" noResize="1" noEditPoints="1" noAdjustHandles="1" noChangeArrowheads="1" noChangeShapeType="1" noTextEdit="1"/>
              </p:cNvSpPr>
              <p:nvPr/>
            </p:nvSpPr>
            <p:spPr>
              <a:xfrm>
                <a:off x="1947223" y="3722905"/>
                <a:ext cx="322588" cy="442301"/>
              </a:xfrm>
              <a:prstGeom prst="rect">
                <a:avLst/>
              </a:prstGeom>
              <a:blipFill>
                <a:blip r:embed="rId4"/>
                <a:stretch>
                  <a:fillRect/>
                </a:stretch>
              </a:blipFill>
            </p:spPr>
            <p:txBody>
              <a:bodyPr/>
              <a:lstStyle/>
              <a:p>
                <a:r>
                  <a:rPr lang="en-CH">
                    <a:noFill/>
                  </a:rPr>
                  <a:t> </a:t>
                </a:r>
              </a:p>
            </p:txBody>
          </p:sp>
        </mc:Fallback>
      </mc:AlternateContent>
      <p:pic>
        <p:nvPicPr>
          <p:cNvPr id="8" name="Picture 7">
            <a:extLst>
              <a:ext uri="{FF2B5EF4-FFF2-40B4-BE49-F238E27FC236}">
                <a16:creationId xmlns:a16="http://schemas.microsoft.com/office/drawing/2014/main" id="{C8091E40-E39D-B241-8136-7B6C67FE3D3E}"/>
              </a:ext>
            </a:extLst>
          </p:cNvPr>
          <p:cNvPicPr>
            <a:picLocks noChangeAspect="1"/>
          </p:cNvPicPr>
          <p:nvPr/>
        </p:nvPicPr>
        <p:blipFill>
          <a:blip r:embed="rId5"/>
          <a:stretch>
            <a:fillRect/>
          </a:stretch>
        </p:blipFill>
        <p:spPr>
          <a:xfrm>
            <a:off x="4707042" y="1699366"/>
            <a:ext cx="4333789" cy="2062466"/>
          </a:xfrm>
          <a:prstGeom prst="rect">
            <a:avLst/>
          </a:prstGeom>
        </p:spPr>
      </p:pic>
    </p:spTree>
    <p:extLst>
      <p:ext uri="{BB962C8B-B14F-4D97-AF65-F5344CB8AC3E}">
        <p14:creationId xmlns:p14="http://schemas.microsoft.com/office/powerpoint/2010/main" val="26581534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5DC60E9-885A-4FBF-4769-A282D8FDF5FA}"/>
              </a:ext>
            </a:extLst>
          </p:cNvPr>
          <p:cNvPicPr>
            <a:picLocks noChangeAspect="1"/>
          </p:cNvPicPr>
          <p:nvPr/>
        </p:nvPicPr>
        <p:blipFill>
          <a:blip r:embed="rId2"/>
          <a:stretch>
            <a:fillRect/>
          </a:stretch>
        </p:blipFill>
        <p:spPr>
          <a:xfrm>
            <a:off x="1953694" y="4000020"/>
            <a:ext cx="6914323" cy="1333390"/>
          </a:xfrm>
          <a:prstGeom prst="rect">
            <a:avLst/>
          </a:prstGeom>
        </p:spPr>
      </p:pic>
      <p:pic>
        <p:nvPicPr>
          <p:cNvPr id="5" name="Picture 4">
            <a:extLst>
              <a:ext uri="{FF2B5EF4-FFF2-40B4-BE49-F238E27FC236}">
                <a16:creationId xmlns:a16="http://schemas.microsoft.com/office/drawing/2014/main" id="{8E5577E8-0DF0-79D8-4067-A179E7768ED1}"/>
              </a:ext>
            </a:extLst>
          </p:cNvPr>
          <p:cNvPicPr>
            <a:picLocks noChangeAspect="1"/>
          </p:cNvPicPr>
          <p:nvPr/>
        </p:nvPicPr>
        <p:blipFill>
          <a:blip r:embed="rId3"/>
          <a:stretch>
            <a:fillRect/>
          </a:stretch>
        </p:blipFill>
        <p:spPr>
          <a:xfrm>
            <a:off x="2050646" y="1788995"/>
            <a:ext cx="4384971" cy="1916814"/>
          </a:xfrm>
          <a:prstGeom prst="rect">
            <a:avLst/>
          </a:prstGeom>
        </p:spPr>
      </p:pic>
      <p:sp>
        <p:nvSpPr>
          <p:cNvPr id="26" name="Date Placeholder 3">
            <a:extLst>
              <a:ext uri="{FF2B5EF4-FFF2-40B4-BE49-F238E27FC236}">
                <a16:creationId xmlns:a16="http://schemas.microsoft.com/office/drawing/2014/main" id="{6675C44E-E775-3029-9A19-EEC36F8BCEEA}"/>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27" name="Footer Placeholder 4">
            <a:extLst>
              <a:ext uri="{FF2B5EF4-FFF2-40B4-BE49-F238E27FC236}">
                <a16:creationId xmlns:a16="http://schemas.microsoft.com/office/drawing/2014/main" id="{5C80DDCB-7095-672A-67BD-F5D1981FAD82}"/>
              </a:ext>
            </a:extLst>
          </p:cNvPr>
          <p:cNvSpPr>
            <a:spLocks noGrp="1"/>
          </p:cNvSpPr>
          <p:nvPr>
            <p:ph type="ftr" sz="quarter" idx="11"/>
          </p:nvPr>
        </p:nvSpPr>
        <p:spPr/>
        <p:txBody>
          <a:bodyPr/>
          <a:lstStyle/>
          <a:p>
            <a:r>
              <a:rPr lang="en-US" altLang="en-CH"/>
              <a:t>Advanced UK Instrumentation Training</a:t>
            </a:r>
            <a:endParaRPr lang="en-US" altLang="en-CH" sz="1400" dirty="0">
              <a:latin typeface="Times" pitchFamily="2" charset="0"/>
            </a:endParaRPr>
          </a:p>
        </p:txBody>
      </p:sp>
      <p:sp>
        <p:nvSpPr>
          <p:cNvPr id="11267" name="Rectangle 3">
            <a:extLst>
              <a:ext uri="{FF2B5EF4-FFF2-40B4-BE49-F238E27FC236}">
                <a16:creationId xmlns:a16="http://schemas.microsoft.com/office/drawing/2014/main" id="{C305326D-839A-48AB-964F-BF17126E46C4}"/>
              </a:ext>
            </a:extLst>
          </p:cNvPr>
          <p:cNvSpPr>
            <a:spLocks noGrp="1" noChangeArrowheads="1"/>
          </p:cNvSpPr>
          <p:nvPr>
            <p:ph type="body" idx="1"/>
          </p:nvPr>
        </p:nvSpPr>
        <p:spPr>
          <a:xfrm>
            <a:off x="768350" y="957033"/>
            <a:ext cx="7297712" cy="3916363"/>
          </a:xfrm>
        </p:spPr>
        <p:txBody>
          <a:bodyPr/>
          <a:lstStyle/>
          <a:p>
            <a:r>
              <a:rPr lang="en-US" altLang="en-CH" dirty="0"/>
              <a:t>Principle of detector operation</a:t>
            </a:r>
          </a:p>
        </p:txBody>
      </p:sp>
      <p:grpSp>
        <p:nvGrpSpPr>
          <p:cNvPr id="11279" name="Group 15">
            <a:extLst>
              <a:ext uri="{FF2B5EF4-FFF2-40B4-BE49-F238E27FC236}">
                <a16:creationId xmlns:a16="http://schemas.microsoft.com/office/drawing/2014/main" id="{027488F4-52CD-6526-C696-C27F25C8912A}"/>
              </a:ext>
            </a:extLst>
          </p:cNvPr>
          <p:cNvGrpSpPr>
            <a:grpSpLocks/>
          </p:cNvGrpSpPr>
          <p:nvPr/>
        </p:nvGrpSpPr>
        <p:grpSpPr bwMode="auto">
          <a:xfrm>
            <a:off x="457200" y="2540000"/>
            <a:ext cx="1357313" cy="3116263"/>
            <a:chOff x="336" y="1827"/>
            <a:chExt cx="1244" cy="2255"/>
          </a:xfrm>
        </p:grpSpPr>
        <p:pic>
          <p:nvPicPr>
            <p:cNvPr id="11270" name="Picture 6">
              <a:extLst>
                <a:ext uri="{FF2B5EF4-FFF2-40B4-BE49-F238E27FC236}">
                  <a16:creationId xmlns:a16="http://schemas.microsoft.com/office/drawing/2014/main" id="{C5D299DB-CEBA-B0B3-E456-155D42F3C6D8}"/>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 y="2009"/>
              <a:ext cx="530" cy="18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71" name="Oval 7">
              <a:extLst>
                <a:ext uri="{FF2B5EF4-FFF2-40B4-BE49-F238E27FC236}">
                  <a16:creationId xmlns:a16="http://schemas.microsoft.com/office/drawing/2014/main" id="{6B3A3037-085D-D710-C285-A4964AC93385}"/>
                </a:ext>
              </a:extLst>
            </p:cNvPr>
            <p:cNvSpPr>
              <a:spLocks noChangeArrowheads="1"/>
            </p:cNvSpPr>
            <p:nvPr/>
          </p:nvSpPr>
          <p:spPr bwMode="auto">
            <a:xfrm>
              <a:off x="790" y="3472"/>
              <a:ext cx="96" cy="88"/>
            </a:xfrm>
            <a:prstGeom prst="ellipse">
              <a:avLst/>
            </a:prstGeom>
            <a:solidFill>
              <a:schemeClr val="accent2"/>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72" name="Oval 8">
              <a:extLst>
                <a:ext uri="{FF2B5EF4-FFF2-40B4-BE49-F238E27FC236}">
                  <a16:creationId xmlns:a16="http://schemas.microsoft.com/office/drawing/2014/main" id="{161EAA02-2580-8963-6C52-3FDB4553CC7C}"/>
                </a:ext>
              </a:extLst>
            </p:cNvPr>
            <p:cNvSpPr>
              <a:spLocks noChangeArrowheads="1"/>
            </p:cNvSpPr>
            <p:nvPr/>
          </p:nvSpPr>
          <p:spPr bwMode="auto">
            <a:xfrm>
              <a:off x="790" y="2464"/>
              <a:ext cx="96" cy="88"/>
            </a:xfrm>
            <a:prstGeom prst="ellipse">
              <a:avLst/>
            </a:prstGeom>
            <a:solidFill>
              <a:srgbClr val="FF33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73" name="Line 9">
              <a:extLst>
                <a:ext uri="{FF2B5EF4-FFF2-40B4-BE49-F238E27FC236}">
                  <a16:creationId xmlns:a16="http://schemas.microsoft.com/office/drawing/2014/main" id="{3108F636-2E86-C46E-5CA4-3E7DF079F00F}"/>
                </a:ext>
              </a:extLst>
            </p:cNvPr>
            <p:cNvSpPr>
              <a:spLocks noChangeShapeType="1"/>
            </p:cNvSpPr>
            <p:nvPr/>
          </p:nvSpPr>
          <p:spPr bwMode="auto">
            <a:xfrm>
              <a:off x="838" y="2606"/>
              <a:ext cx="0" cy="814"/>
            </a:xfrm>
            <a:prstGeom prst="line">
              <a:avLst/>
            </a:prstGeom>
            <a:noFill/>
            <a:ln w="12700">
              <a:solidFill>
                <a:schemeClr val="tx1"/>
              </a:solidFill>
              <a:prstDash val="sysDot"/>
              <a:round/>
              <a:headEnd type="stealth" w="med" len="lg"/>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74" name="Rectangle 10">
              <a:extLst>
                <a:ext uri="{FF2B5EF4-FFF2-40B4-BE49-F238E27FC236}">
                  <a16:creationId xmlns:a16="http://schemas.microsoft.com/office/drawing/2014/main" id="{B7CD120C-7CDA-D43A-6124-AA9CD36B5B07}"/>
                </a:ext>
              </a:extLst>
            </p:cNvPr>
            <p:cNvSpPr>
              <a:spLocks noChangeArrowheads="1"/>
            </p:cNvSpPr>
            <p:nvPr/>
          </p:nvSpPr>
          <p:spPr bwMode="auto">
            <a:xfrm>
              <a:off x="682" y="2893"/>
              <a:ext cx="259" cy="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a:spcBef>
                  <a:spcPct val="50000"/>
                </a:spcBef>
              </a:pPr>
              <a:r>
                <a:rPr lang="en-GB" altLang="en-CH">
                  <a:solidFill>
                    <a:srgbClr val="CC6600"/>
                  </a:solidFill>
                  <a:latin typeface="Wingdings" pitchFamily="2" charset="2"/>
                </a:rPr>
                <a:t>R</a:t>
              </a:r>
            </a:p>
          </p:txBody>
        </p:sp>
        <p:sp>
          <p:nvSpPr>
            <p:cNvPr id="11275" name="Text Box 11">
              <a:extLst>
                <a:ext uri="{FF2B5EF4-FFF2-40B4-BE49-F238E27FC236}">
                  <a16:creationId xmlns:a16="http://schemas.microsoft.com/office/drawing/2014/main" id="{38E5FB80-379F-26B4-8BF8-DB96BFA05169}"/>
                </a:ext>
              </a:extLst>
            </p:cNvPr>
            <p:cNvSpPr txBox="1">
              <a:spLocks noChangeArrowheads="1"/>
            </p:cNvSpPr>
            <p:nvPr/>
          </p:nvSpPr>
          <p:spPr bwMode="auto">
            <a:xfrm>
              <a:off x="498" y="2364"/>
              <a:ext cx="272" cy="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sz="2000">
                  <a:latin typeface="Times New Roman" panose="02020603050405020304" pitchFamily="18" charset="0"/>
                </a:rPr>
                <a:t>e</a:t>
              </a:r>
              <a:endParaRPr lang="en-GB" altLang="en-CH">
                <a:latin typeface="Times New Roman" panose="02020603050405020304" pitchFamily="18" charset="0"/>
              </a:endParaRPr>
            </a:p>
          </p:txBody>
        </p:sp>
        <p:sp>
          <p:nvSpPr>
            <p:cNvPr id="11276" name="Text Box 12">
              <a:extLst>
                <a:ext uri="{FF2B5EF4-FFF2-40B4-BE49-F238E27FC236}">
                  <a16:creationId xmlns:a16="http://schemas.microsoft.com/office/drawing/2014/main" id="{E8045E02-AC16-FCCF-B0EA-B3444500B101}"/>
                </a:ext>
              </a:extLst>
            </p:cNvPr>
            <p:cNvSpPr txBox="1">
              <a:spLocks noChangeArrowheads="1"/>
            </p:cNvSpPr>
            <p:nvPr/>
          </p:nvSpPr>
          <p:spPr bwMode="auto">
            <a:xfrm>
              <a:off x="489" y="3372"/>
              <a:ext cx="285" cy="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sz="2000">
                  <a:latin typeface="Times New Roman" panose="02020603050405020304" pitchFamily="18" charset="0"/>
                </a:rPr>
                <a:t>h</a:t>
              </a:r>
              <a:endParaRPr lang="en-GB" altLang="en-CH">
                <a:latin typeface="Times New Roman" panose="02020603050405020304" pitchFamily="18" charset="0"/>
              </a:endParaRPr>
            </a:p>
          </p:txBody>
        </p:sp>
        <p:sp>
          <p:nvSpPr>
            <p:cNvPr id="11277" name="Text Box 13">
              <a:extLst>
                <a:ext uri="{FF2B5EF4-FFF2-40B4-BE49-F238E27FC236}">
                  <a16:creationId xmlns:a16="http://schemas.microsoft.com/office/drawing/2014/main" id="{B52F78E0-C659-C96D-2499-5866FA91C70E}"/>
                </a:ext>
              </a:extLst>
            </p:cNvPr>
            <p:cNvSpPr txBox="1">
              <a:spLocks noChangeArrowheads="1"/>
            </p:cNvSpPr>
            <p:nvPr/>
          </p:nvSpPr>
          <p:spPr bwMode="auto">
            <a:xfrm>
              <a:off x="336" y="3861"/>
              <a:ext cx="1244" cy="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US" altLang="en-CH" sz="1400">
                  <a:solidFill>
                    <a:srgbClr val="CC6600"/>
                  </a:solidFill>
                  <a:latin typeface="Helvetica" pitchFamily="2" charset="0"/>
                </a:rPr>
                <a:t>Substrate-Side</a:t>
              </a:r>
            </a:p>
          </p:txBody>
        </p:sp>
        <p:sp>
          <p:nvSpPr>
            <p:cNvPr id="11278" name="Text Box 14">
              <a:extLst>
                <a:ext uri="{FF2B5EF4-FFF2-40B4-BE49-F238E27FC236}">
                  <a16:creationId xmlns:a16="http://schemas.microsoft.com/office/drawing/2014/main" id="{CCAA8774-374A-AF84-C7D1-13CE324E5C01}"/>
                </a:ext>
              </a:extLst>
            </p:cNvPr>
            <p:cNvSpPr txBox="1">
              <a:spLocks noChangeArrowheads="1"/>
            </p:cNvSpPr>
            <p:nvPr/>
          </p:nvSpPr>
          <p:spPr bwMode="auto">
            <a:xfrm>
              <a:off x="384" y="1827"/>
              <a:ext cx="1072" cy="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US" altLang="en-CH" sz="1400">
                  <a:solidFill>
                    <a:srgbClr val="CC6600"/>
                  </a:solidFill>
                  <a:latin typeface="Helvetica" pitchFamily="2" charset="0"/>
                </a:rPr>
                <a:t>Growth-Side</a:t>
              </a:r>
            </a:p>
          </p:txBody>
        </p:sp>
      </p:grpSp>
      <p:sp>
        <p:nvSpPr>
          <p:cNvPr id="11284" name="Line 20">
            <a:extLst>
              <a:ext uri="{FF2B5EF4-FFF2-40B4-BE49-F238E27FC236}">
                <a16:creationId xmlns:a16="http://schemas.microsoft.com/office/drawing/2014/main" id="{A908FBAE-309E-E4EC-1443-B187794C5974}"/>
              </a:ext>
            </a:extLst>
          </p:cNvPr>
          <p:cNvSpPr>
            <a:spLocks noChangeShapeType="1"/>
          </p:cNvSpPr>
          <p:nvPr/>
        </p:nvSpPr>
        <p:spPr bwMode="auto">
          <a:xfrm>
            <a:off x="1600200" y="2819400"/>
            <a:ext cx="0" cy="2514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85" name="Text Box 21">
            <a:extLst>
              <a:ext uri="{FF2B5EF4-FFF2-40B4-BE49-F238E27FC236}">
                <a16:creationId xmlns:a16="http://schemas.microsoft.com/office/drawing/2014/main" id="{839984C7-D205-9499-3AC2-037376A93A34}"/>
              </a:ext>
            </a:extLst>
          </p:cNvPr>
          <p:cNvSpPr txBox="1">
            <a:spLocks noChangeArrowheads="1"/>
          </p:cNvSpPr>
          <p:nvPr/>
        </p:nvSpPr>
        <p:spPr bwMode="auto">
          <a:xfrm>
            <a:off x="1447800" y="3810000"/>
            <a:ext cx="312906" cy="36933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dirty="0">
                <a:solidFill>
                  <a:schemeClr val="accent2"/>
                </a:solidFill>
                <a:latin typeface="Helvetica" pitchFamily="2" charset="0"/>
              </a:rPr>
              <a:t>d</a:t>
            </a:r>
            <a:endParaRPr lang="en-US" altLang="en-CH" dirty="0"/>
          </a:p>
        </p:txBody>
      </p:sp>
      <p:sp>
        <p:nvSpPr>
          <p:cNvPr id="11287" name="Line 23">
            <a:extLst>
              <a:ext uri="{FF2B5EF4-FFF2-40B4-BE49-F238E27FC236}">
                <a16:creationId xmlns:a16="http://schemas.microsoft.com/office/drawing/2014/main" id="{BCF61FE8-00C7-AAD6-E9AA-0A09424807A2}"/>
              </a:ext>
            </a:extLst>
          </p:cNvPr>
          <p:cNvSpPr>
            <a:spLocks noChangeShapeType="1"/>
          </p:cNvSpPr>
          <p:nvPr/>
        </p:nvSpPr>
        <p:spPr bwMode="auto">
          <a:xfrm>
            <a:off x="457200" y="3505200"/>
            <a:ext cx="0" cy="1371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1286" name="Text Box 22">
            <a:extLst>
              <a:ext uri="{FF2B5EF4-FFF2-40B4-BE49-F238E27FC236}">
                <a16:creationId xmlns:a16="http://schemas.microsoft.com/office/drawing/2014/main" id="{F11BB669-159C-3538-6A9C-08485F759181}"/>
              </a:ext>
            </a:extLst>
          </p:cNvPr>
          <p:cNvSpPr txBox="1">
            <a:spLocks noChangeArrowheads="1"/>
          </p:cNvSpPr>
          <p:nvPr/>
        </p:nvSpPr>
        <p:spPr bwMode="auto">
          <a:xfrm>
            <a:off x="255588" y="3962400"/>
            <a:ext cx="402674" cy="36933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dirty="0" err="1">
                <a:solidFill>
                  <a:schemeClr val="accent2"/>
                </a:solidFill>
                <a:latin typeface="Symbol" pitchFamily="2" charset="2"/>
              </a:rPr>
              <a:t>d</a:t>
            </a:r>
            <a:r>
              <a:rPr lang="en-US" altLang="en-CH" sz="1400" baseline="-25000" dirty="0" err="1">
                <a:solidFill>
                  <a:schemeClr val="accent2"/>
                </a:solidFill>
                <a:latin typeface="+mj-lt"/>
              </a:rPr>
              <a:t>Q</a:t>
            </a:r>
            <a:endParaRPr lang="en-US" altLang="en-CH" sz="1400" baseline="-25000" dirty="0">
              <a:latin typeface="+mj-lt"/>
            </a:endParaRPr>
          </a:p>
        </p:txBody>
      </p:sp>
      <p:pic>
        <p:nvPicPr>
          <p:cNvPr id="6" name="Picture 5">
            <a:extLst>
              <a:ext uri="{FF2B5EF4-FFF2-40B4-BE49-F238E27FC236}">
                <a16:creationId xmlns:a16="http://schemas.microsoft.com/office/drawing/2014/main" id="{7F9399DC-3215-0F45-B4C1-B168869BBDC2}"/>
              </a:ext>
            </a:extLst>
          </p:cNvPr>
          <p:cNvPicPr>
            <a:picLocks noChangeAspect="1"/>
          </p:cNvPicPr>
          <p:nvPr/>
        </p:nvPicPr>
        <p:blipFill>
          <a:blip r:embed="rId5"/>
          <a:stretch>
            <a:fillRect/>
          </a:stretch>
        </p:blipFill>
        <p:spPr>
          <a:xfrm>
            <a:off x="5051617" y="3083822"/>
            <a:ext cx="140363" cy="196850"/>
          </a:xfrm>
          <a:prstGeom prst="rect">
            <a:avLst/>
          </a:prstGeom>
        </p:spPr>
      </p:pic>
      <p:pic>
        <p:nvPicPr>
          <p:cNvPr id="32" name="Picture 31">
            <a:extLst>
              <a:ext uri="{FF2B5EF4-FFF2-40B4-BE49-F238E27FC236}">
                <a16:creationId xmlns:a16="http://schemas.microsoft.com/office/drawing/2014/main" id="{3688CDD4-665B-0545-9D37-E5395B71A3F0}"/>
              </a:ext>
            </a:extLst>
          </p:cNvPr>
          <p:cNvPicPr>
            <a:picLocks noChangeAspect="1"/>
          </p:cNvPicPr>
          <p:nvPr/>
        </p:nvPicPr>
        <p:blipFill>
          <a:blip r:embed="rId5"/>
          <a:stretch>
            <a:fillRect/>
          </a:stretch>
        </p:blipFill>
        <p:spPr>
          <a:xfrm>
            <a:off x="2964044" y="2796079"/>
            <a:ext cx="140363" cy="196850"/>
          </a:xfrm>
          <a:prstGeom prst="rect">
            <a:avLst/>
          </a:prstGeom>
        </p:spPr>
      </p:pic>
      <p:pic>
        <p:nvPicPr>
          <p:cNvPr id="33" name="Picture 32">
            <a:extLst>
              <a:ext uri="{FF2B5EF4-FFF2-40B4-BE49-F238E27FC236}">
                <a16:creationId xmlns:a16="http://schemas.microsoft.com/office/drawing/2014/main" id="{742250DD-F71C-E845-8947-DD272B14015E}"/>
              </a:ext>
            </a:extLst>
          </p:cNvPr>
          <p:cNvPicPr>
            <a:picLocks noChangeAspect="1"/>
          </p:cNvPicPr>
          <p:nvPr/>
        </p:nvPicPr>
        <p:blipFill>
          <a:blip r:embed="rId5"/>
          <a:stretch>
            <a:fillRect/>
          </a:stretch>
        </p:blipFill>
        <p:spPr>
          <a:xfrm>
            <a:off x="3234068" y="4441187"/>
            <a:ext cx="140363" cy="196850"/>
          </a:xfrm>
          <a:prstGeom prst="rect">
            <a:avLst/>
          </a:prstGeom>
        </p:spPr>
      </p:pic>
      <p:pic>
        <p:nvPicPr>
          <p:cNvPr id="34" name="Picture 33">
            <a:extLst>
              <a:ext uri="{FF2B5EF4-FFF2-40B4-BE49-F238E27FC236}">
                <a16:creationId xmlns:a16="http://schemas.microsoft.com/office/drawing/2014/main" id="{D85F69A1-12C3-3449-881F-297F035C5B67}"/>
              </a:ext>
            </a:extLst>
          </p:cNvPr>
          <p:cNvPicPr>
            <a:picLocks noChangeAspect="1"/>
          </p:cNvPicPr>
          <p:nvPr/>
        </p:nvPicPr>
        <p:blipFill>
          <a:blip r:embed="rId5"/>
          <a:stretch>
            <a:fillRect/>
          </a:stretch>
        </p:blipFill>
        <p:spPr>
          <a:xfrm>
            <a:off x="5941235" y="4452152"/>
            <a:ext cx="140363" cy="196850"/>
          </a:xfrm>
          <a:prstGeom prst="rect">
            <a:avLst/>
          </a:prstGeom>
        </p:spPr>
      </p:pic>
      <p:pic>
        <p:nvPicPr>
          <p:cNvPr id="35" name="Picture 34">
            <a:extLst>
              <a:ext uri="{FF2B5EF4-FFF2-40B4-BE49-F238E27FC236}">
                <a16:creationId xmlns:a16="http://schemas.microsoft.com/office/drawing/2014/main" id="{F107DB82-5A42-A246-B725-D7286AFC2A65}"/>
              </a:ext>
            </a:extLst>
          </p:cNvPr>
          <p:cNvPicPr>
            <a:picLocks noChangeAspect="1"/>
          </p:cNvPicPr>
          <p:nvPr/>
        </p:nvPicPr>
        <p:blipFill>
          <a:blip r:embed="rId5"/>
          <a:stretch>
            <a:fillRect/>
          </a:stretch>
        </p:blipFill>
        <p:spPr>
          <a:xfrm>
            <a:off x="7787658" y="4581495"/>
            <a:ext cx="140363" cy="196850"/>
          </a:xfrm>
          <a:prstGeom prst="rect">
            <a:avLst/>
          </a:prstGeom>
        </p:spPr>
      </p:pic>
      <p:pic>
        <p:nvPicPr>
          <p:cNvPr id="36" name="Picture 35">
            <a:extLst>
              <a:ext uri="{FF2B5EF4-FFF2-40B4-BE49-F238E27FC236}">
                <a16:creationId xmlns:a16="http://schemas.microsoft.com/office/drawing/2014/main" id="{1B0FE643-117A-154C-B1D2-55F1E85BBAEF}"/>
              </a:ext>
            </a:extLst>
          </p:cNvPr>
          <p:cNvPicPr>
            <a:picLocks noChangeAspect="1"/>
          </p:cNvPicPr>
          <p:nvPr/>
        </p:nvPicPr>
        <p:blipFill>
          <a:blip r:embed="rId5"/>
          <a:stretch>
            <a:fillRect/>
          </a:stretch>
        </p:blipFill>
        <p:spPr>
          <a:xfrm>
            <a:off x="5038153" y="4585001"/>
            <a:ext cx="140363" cy="196850"/>
          </a:xfrm>
          <a:prstGeom prst="rect">
            <a:avLst/>
          </a:prstGeom>
        </p:spPr>
      </p:pic>
      <p:pic>
        <p:nvPicPr>
          <p:cNvPr id="37" name="Picture 36">
            <a:extLst>
              <a:ext uri="{FF2B5EF4-FFF2-40B4-BE49-F238E27FC236}">
                <a16:creationId xmlns:a16="http://schemas.microsoft.com/office/drawing/2014/main" id="{3DACFB8C-9B68-A049-9D54-D6AB4E63831D}"/>
              </a:ext>
            </a:extLst>
          </p:cNvPr>
          <p:cNvPicPr>
            <a:picLocks noChangeAspect="1"/>
          </p:cNvPicPr>
          <p:nvPr/>
        </p:nvPicPr>
        <p:blipFill>
          <a:blip r:embed="rId5"/>
          <a:stretch>
            <a:fillRect/>
          </a:stretch>
        </p:blipFill>
        <p:spPr>
          <a:xfrm>
            <a:off x="2976939" y="4890727"/>
            <a:ext cx="111541" cy="156429"/>
          </a:xfrm>
          <a:prstGeom prst="rect">
            <a:avLst/>
          </a:prstGeom>
        </p:spPr>
      </p:pic>
      <p:pic>
        <p:nvPicPr>
          <p:cNvPr id="39" name="Picture 38">
            <a:extLst>
              <a:ext uri="{FF2B5EF4-FFF2-40B4-BE49-F238E27FC236}">
                <a16:creationId xmlns:a16="http://schemas.microsoft.com/office/drawing/2014/main" id="{843F4991-7A9D-284F-B9A3-90F7CF50EED9}"/>
              </a:ext>
            </a:extLst>
          </p:cNvPr>
          <p:cNvPicPr>
            <a:picLocks noChangeAspect="1"/>
          </p:cNvPicPr>
          <p:nvPr/>
        </p:nvPicPr>
        <p:blipFill>
          <a:blip r:embed="rId5"/>
          <a:stretch>
            <a:fillRect/>
          </a:stretch>
        </p:blipFill>
        <p:spPr>
          <a:xfrm>
            <a:off x="3362157" y="4878453"/>
            <a:ext cx="111541" cy="156429"/>
          </a:xfrm>
          <a:prstGeom prst="rect">
            <a:avLst/>
          </a:prstGeom>
        </p:spPr>
      </p:pic>
      <p:sp>
        <p:nvSpPr>
          <p:cNvPr id="7" name="Rectangle 6">
            <a:extLst>
              <a:ext uri="{FF2B5EF4-FFF2-40B4-BE49-F238E27FC236}">
                <a16:creationId xmlns:a16="http://schemas.microsoft.com/office/drawing/2014/main" id="{6DEE88C5-F431-C54E-9223-4653A1DB32FC}"/>
              </a:ext>
            </a:extLst>
          </p:cNvPr>
          <p:cNvSpPr/>
          <p:nvPr/>
        </p:nvSpPr>
        <p:spPr>
          <a:xfrm>
            <a:off x="4056499" y="4813283"/>
            <a:ext cx="270024" cy="258421"/>
          </a:xfrm>
          <a:prstGeom prst="rect">
            <a:avLst/>
          </a:prstGeom>
          <a:noFill/>
          <a:ln>
            <a:solidFill>
              <a:schemeClr val="accent1">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F7F9055-B74D-804C-B69A-CA11785575F9}"/>
              </a:ext>
            </a:extLst>
          </p:cNvPr>
          <p:cNvSpPr txBox="1"/>
          <p:nvPr/>
        </p:nvSpPr>
        <p:spPr>
          <a:xfrm>
            <a:off x="4905188" y="5083140"/>
            <a:ext cx="1614545" cy="276999"/>
          </a:xfrm>
          <a:prstGeom prst="rect">
            <a:avLst/>
          </a:prstGeom>
          <a:noFill/>
          <a:ln>
            <a:solidFill>
              <a:schemeClr val="accent1">
                <a:lumMod val="60000"/>
                <a:lumOff val="40000"/>
              </a:schemeClr>
            </a:solidFill>
          </a:ln>
        </p:spPr>
        <p:txBody>
          <a:bodyPr wrap="none" rtlCol="0">
            <a:spAutoFit/>
          </a:bodyPr>
          <a:lstStyle/>
          <a:p>
            <a:r>
              <a:rPr lang="en-US" sz="1200" dirty="0"/>
              <a:t>collection distance</a:t>
            </a:r>
          </a:p>
        </p:txBody>
      </p:sp>
      <p:cxnSp>
        <p:nvCxnSpPr>
          <p:cNvPr id="10" name="Straight Arrow Connector 9">
            <a:extLst>
              <a:ext uri="{FF2B5EF4-FFF2-40B4-BE49-F238E27FC236}">
                <a16:creationId xmlns:a16="http://schemas.microsoft.com/office/drawing/2014/main" id="{C10D1742-91E4-5D4F-B4B8-BE0FE79ACBEC}"/>
              </a:ext>
            </a:extLst>
          </p:cNvPr>
          <p:cNvCxnSpPr>
            <a:cxnSpLocks/>
            <a:stCxn id="8" idx="1"/>
          </p:cNvCxnSpPr>
          <p:nvPr/>
        </p:nvCxnSpPr>
        <p:spPr>
          <a:xfrm flipH="1" flipV="1">
            <a:off x="4369482" y="4968942"/>
            <a:ext cx="535706" cy="25269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5" name="Rectangle 14">
            <a:extLst>
              <a:ext uri="{FF2B5EF4-FFF2-40B4-BE49-F238E27FC236}">
                <a16:creationId xmlns:a16="http://schemas.microsoft.com/office/drawing/2014/main" id="{B0E16CFF-9D28-0F43-94C2-B2F8CCCAE8C2}"/>
              </a:ext>
            </a:extLst>
          </p:cNvPr>
          <p:cNvSpPr/>
          <p:nvPr/>
        </p:nvSpPr>
        <p:spPr>
          <a:xfrm>
            <a:off x="2911974" y="2747741"/>
            <a:ext cx="216982" cy="270832"/>
          </a:xfrm>
          <a:prstGeom prst="rect">
            <a:avLst/>
          </a:prstGeom>
          <a:noFill/>
          <a:ln>
            <a:solidFill>
              <a:srgbClr val="0070C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0400CDA-1A7F-E043-8CB4-79E5BACF9F97}"/>
              </a:ext>
            </a:extLst>
          </p:cNvPr>
          <p:cNvSpPr/>
          <p:nvPr/>
        </p:nvSpPr>
        <p:spPr>
          <a:xfrm>
            <a:off x="5007383" y="3083011"/>
            <a:ext cx="216982" cy="270832"/>
          </a:xfrm>
          <a:prstGeom prst="rect">
            <a:avLst/>
          </a:prstGeom>
          <a:noFill/>
          <a:ln>
            <a:solidFill>
              <a:srgbClr val="0070C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568D5C33-A129-6E47-B771-1CE52B75520A}"/>
              </a:ext>
            </a:extLst>
          </p:cNvPr>
          <p:cNvSpPr txBox="1"/>
          <p:nvPr/>
        </p:nvSpPr>
        <p:spPr>
          <a:xfrm>
            <a:off x="5795294" y="3578464"/>
            <a:ext cx="984565" cy="276999"/>
          </a:xfrm>
          <a:prstGeom prst="rect">
            <a:avLst/>
          </a:prstGeom>
          <a:noFill/>
          <a:ln>
            <a:solidFill>
              <a:srgbClr val="0070C0"/>
            </a:solidFill>
          </a:ln>
        </p:spPr>
        <p:txBody>
          <a:bodyPr wrap="none" rtlCol="0">
            <a:spAutoFit/>
          </a:bodyPr>
          <a:lstStyle/>
          <a:p>
            <a:r>
              <a:rPr lang="en-US" sz="1200" dirty="0" err="1"/>
              <a:t>Schubweg</a:t>
            </a:r>
            <a:endParaRPr lang="en-US" sz="1200" dirty="0"/>
          </a:p>
        </p:txBody>
      </p:sp>
      <p:cxnSp>
        <p:nvCxnSpPr>
          <p:cNvPr id="51" name="Straight Arrow Connector 50">
            <a:extLst>
              <a:ext uri="{FF2B5EF4-FFF2-40B4-BE49-F238E27FC236}">
                <a16:creationId xmlns:a16="http://schemas.microsoft.com/office/drawing/2014/main" id="{B5AC083F-5D9A-994C-899E-1A62C1CA2769}"/>
              </a:ext>
            </a:extLst>
          </p:cNvPr>
          <p:cNvCxnSpPr>
            <a:cxnSpLocks/>
          </p:cNvCxnSpPr>
          <p:nvPr/>
        </p:nvCxnSpPr>
        <p:spPr>
          <a:xfrm flipH="1" flipV="1">
            <a:off x="5275450" y="3412268"/>
            <a:ext cx="535706" cy="25269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 name="Slide Number Placeholder 1">
            <a:extLst>
              <a:ext uri="{FF2B5EF4-FFF2-40B4-BE49-F238E27FC236}">
                <a16:creationId xmlns:a16="http://schemas.microsoft.com/office/drawing/2014/main" id="{62819ABC-3F15-23AB-FD8E-6F2243DDE6D4}"/>
              </a:ext>
            </a:extLst>
          </p:cNvPr>
          <p:cNvSpPr>
            <a:spLocks noGrp="1"/>
          </p:cNvSpPr>
          <p:nvPr>
            <p:ph type="sldNum" sz="quarter" idx="12"/>
          </p:nvPr>
        </p:nvSpPr>
        <p:spPr/>
        <p:txBody>
          <a:bodyPr/>
          <a:lstStyle/>
          <a:p>
            <a:fld id="{85A3C726-C6EC-EC46-BA0C-D12602B4FB0D}" type="slidenum">
              <a:rPr lang="en-US" smtClean="0"/>
              <a:t>21</a:t>
            </a:fld>
            <a:endParaRPr lang="en-US"/>
          </a:p>
        </p:txBody>
      </p:sp>
    </p:spTree>
    <p:extLst>
      <p:ext uri="{BB962C8B-B14F-4D97-AF65-F5344CB8AC3E}">
        <p14:creationId xmlns:p14="http://schemas.microsoft.com/office/powerpoint/2010/main" val="388700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charge collection vs year.tif                                  0009EA76Macintosh HD                   B746CC0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311" y="3376167"/>
            <a:ext cx="4592805" cy="3481833"/>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Development of CVD Diamond for detector applications</a:t>
            </a:r>
          </a:p>
        </p:txBody>
      </p:sp>
      <p:sp>
        <p:nvSpPr>
          <p:cNvPr id="3" name="Content Placeholder 2"/>
          <p:cNvSpPr>
            <a:spLocks noGrp="1"/>
          </p:cNvSpPr>
          <p:nvPr>
            <p:ph idx="1"/>
          </p:nvPr>
        </p:nvSpPr>
        <p:spPr>
          <a:xfrm>
            <a:off x="668860" y="1995559"/>
            <a:ext cx="7454557" cy="1258947"/>
          </a:xfrm>
        </p:spPr>
        <p:txBody>
          <a:bodyPr>
            <a:normAutofit/>
          </a:bodyPr>
          <a:lstStyle/>
          <a:p>
            <a:r>
              <a:rPr lang="en-US" dirty="0"/>
              <a:t>Impressive progress over the last 20 years. </a:t>
            </a:r>
          </a:p>
          <a:p>
            <a:r>
              <a:rPr lang="en-US" dirty="0"/>
              <a:t>Current state of the art for </a:t>
            </a:r>
            <a:r>
              <a:rPr lang="en-US" b="1" dirty="0"/>
              <a:t>polycrystalline</a:t>
            </a:r>
            <a:r>
              <a:rPr lang="en-US" dirty="0"/>
              <a:t> CVD diamond  </a:t>
            </a:r>
            <a:r>
              <a:rPr lang="en-US" b="1" dirty="0">
                <a:latin typeface="Symbol" charset="2"/>
                <a:cs typeface="Symbol" charset="2"/>
              </a:rPr>
              <a:t>d</a:t>
            </a:r>
            <a:r>
              <a:rPr lang="en-US" b="1" dirty="0"/>
              <a:t> ~ 250 </a:t>
            </a:r>
            <a:r>
              <a:rPr lang="en-US" b="1" dirty="0">
                <a:latin typeface="Symbol" charset="2"/>
                <a:cs typeface="Symbol" charset="2"/>
              </a:rPr>
              <a:t>m</a:t>
            </a:r>
            <a:r>
              <a:rPr lang="en-US" b="1" dirty="0"/>
              <a:t>m (~9000 e/MIP) commercially available.</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22</a:t>
            </a:fld>
            <a:endParaRPr lang="en-US"/>
          </a:p>
        </p:txBody>
      </p:sp>
      <p:grpSp>
        <p:nvGrpSpPr>
          <p:cNvPr id="10" name="Group 9">
            <a:extLst>
              <a:ext uri="{FF2B5EF4-FFF2-40B4-BE49-F238E27FC236}">
                <a16:creationId xmlns:a16="http://schemas.microsoft.com/office/drawing/2014/main" id="{2FC89D50-6AD2-A7F0-6274-4D87F712368E}"/>
              </a:ext>
            </a:extLst>
          </p:cNvPr>
          <p:cNvGrpSpPr/>
          <p:nvPr/>
        </p:nvGrpSpPr>
        <p:grpSpPr>
          <a:xfrm>
            <a:off x="6080655" y="3376167"/>
            <a:ext cx="1558925" cy="3116263"/>
            <a:chOff x="255588" y="2540000"/>
            <a:chExt cx="1558925" cy="3116263"/>
          </a:xfrm>
        </p:grpSpPr>
        <p:grpSp>
          <p:nvGrpSpPr>
            <p:cNvPr id="11" name="Group 15">
              <a:extLst>
                <a:ext uri="{FF2B5EF4-FFF2-40B4-BE49-F238E27FC236}">
                  <a16:creationId xmlns:a16="http://schemas.microsoft.com/office/drawing/2014/main" id="{7EF6BCF3-A0DB-9282-89AA-9D1EE1BDFEBC}"/>
                </a:ext>
              </a:extLst>
            </p:cNvPr>
            <p:cNvGrpSpPr>
              <a:grpSpLocks/>
            </p:cNvGrpSpPr>
            <p:nvPr/>
          </p:nvGrpSpPr>
          <p:grpSpPr bwMode="auto">
            <a:xfrm>
              <a:off x="457200" y="2540000"/>
              <a:ext cx="1357313" cy="3116263"/>
              <a:chOff x="336" y="1827"/>
              <a:chExt cx="1244" cy="2255"/>
            </a:xfrm>
          </p:grpSpPr>
          <p:pic>
            <p:nvPicPr>
              <p:cNvPr id="17" name="Picture 6">
                <a:extLst>
                  <a:ext uri="{FF2B5EF4-FFF2-40B4-BE49-F238E27FC236}">
                    <a16:creationId xmlns:a16="http://schemas.microsoft.com/office/drawing/2014/main" id="{B2E73522-6C07-B71A-1DB1-17F47745FE48}"/>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 y="2009"/>
                <a:ext cx="530" cy="18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 name="Oval 7">
                <a:extLst>
                  <a:ext uri="{FF2B5EF4-FFF2-40B4-BE49-F238E27FC236}">
                    <a16:creationId xmlns:a16="http://schemas.microsoft.com/office/drawing/2014/main" id="{A6EB5402-2176-5671-C746-DF47ABC1CDC8}"/>
                  </a:ext>
                </a:extLst>
              </p:cNvPr>
              <p:cNvSpPr>
                <a:spLocks noChangeArrowheads="1"/>
              </p:cNvSpPr>
              <p:nvPr/>
            </p:nvSpPr>
            <p:spPr bwMode="auto">
              <a:xfrm>
                <a:off x="790" y="3472"/>
                <a:ext cx="96" cy="88"/>
              </a:xfrm>
              <a:prstGeom prst="ellipse">
                <a:avLst/>
              </a:prstGeom>
              <a:solidFill>
                <a:schemeClr val="accent2"/>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9" name="Oval 8">
                <a:extLst>
                  <a:ext uri="{FF2B5EF4-FFF2-40B4-BE49-F238E27FC236}">
                    <a16:creationId xmlns:a16="http://schemas.microsoft.com/office/drawing/2014/main" id="{E4FBBC91-110C-0FC6-23FC-CAE043CD156D}"/>
                  </a:ext>
                </a:extLst>
              </p:cNvPr>
              <p:cNvSpPr>
                <a:spLocks noChangeArrowheads="1"/>
              </p:cNvSpPr>
              <p:nvPr/>
            </p:nvSpPr>
            <p:spPr bwMode="auto">
              <a:xfrm>
                <a:off x="790" y="2464"/>
                <a:ext cx="96" cy="88"/>
              </a:xfrm>
              <a:prstGeom prst="ellipse">
                <a:avLst/>
              </a:prstGeom>
              <a:solidFill>
                <a:srgbClr val="FF33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20" name="Line 9">
                <a:extLst>
                  <a:ext uri="{FF2B5EF4-FFF2-40B4-BE49-F238E27FC236}">
                    <a16:creationId xmlns:a16="http://schemas.microsoft.com/office/drawing/2014/main" id="{F4171174-B641-347A-C748-A50B3F084BC8}"/>
                  </a:ext>
                </a:extLst>
              </p:cNvPr>
              <p:cNvSpPr>
                <a:spLocks noChangeShapeType="1"/>
              </p:cNvSpPr>
              <p:nvPr/>
            </p:nvSpPr>
            <p:spPr bwMode="auto">
              <a:xfrm>
                <a:off x="838" y="2606"/>
                <a:ext cx="0" cy="814"/>
              </a:xfrm>
              <a:prstGeom prst="line">
                <a:avLst/>
              </a:prstGeom>
              <a:noFill/>
              <a:ln w="12700">
                <a:solidFill>
                  <a:schemeClr val="tx1"/>
                </a:solidFill>
                <a:prstDash val="sysDot"/>
                <a:round/>
                <a:headEnd type="stealth" w="med" len="lg"/>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21" name="Rectangle 10">
                <a:extLst>
                  <a:ext uri="{FF2B5EF4-FFF2-40B4-BE49-F238E27FC236}">
                    <a16:creationId xmlns:a16="http://schemas.microsoft.com/office/drawing/2014/main" id="{A8FB3635-78C6-BFBF-FFDD-ACDF4E02BC9C}"/>
                  </a:ext>
                </a:extLst>
              </p:cNvPr>
              <p:cNvSpPr>
                <a:spLocks noChangeArrowheads="1"/>
              </p:cNvSpPr>
              <p:nvPr/>
            </p:nvSpPr>
            <p:spPr bwMode="auto">
              <a:xfrm>
                <a:off x="682" y="2893"/>
                <a:ext cx="259" cy="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a:spcBef>
                    <a:spcPct val="50000"/>
                  </a:spcBef>
                </a:pPr>
                <a:r>
                  <a:rPr lang="en-GB" altLang="en-CH">
                    <a:solidFill>
                      <a:srgbClr val="CC6600"/>
                    </a:solidFill>
                    <a:latin typeface="Wingdings" pitchFamily="2" charset="2"/>
                  </a:rPr>
                  <a:t>R</a:t>
                </a:r>
              </a:p>
            </p:txBody>
          </p:sp>
          <p:sp>
            <p:nvSpPr>
              <p:cNvPr id="22" name="Text Box 11">
                <a:extLst>
                  <a:ext uri="{FF2B5EF4-FFF2-40B4-BE49-F238E27FC236}">
                    <a16:creationId xmlns:a16="http://schemas.microsoft.com/office/drawing/2014/main" id="{2125F7B5-23EA-027A-CB18-136698162D32}"/>
                  </a:ext>
                </a:extLst>
              </p:cNvPr>
              <p:cNvSpPr txBox="1">
                <a:spLocks noChangeArrowheads="1"/>
              </p:cNvSpPr>
              <p:nvPr/>
            </p:nvSpPr>
            <p:spPr bwMode="auto">
              <a:xfrm>
                <a:off x="498" y="2364"/>
                <a:ext cx="272" cy="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sz="2000">
                    <a:latin typeface="Times New Roman" panose="02020603050405020304" pitchFamily="18" charset="0"/>
                  </a:rPr>
                  <a:t>e</a:t>
                </a:r>
                <a:endParaRPr lang="en-GB" altLang="en-CH">
                  <a:latin typeface="Times New Roman" panose="02020603050405020304" pitchFamily="18" charset="0"/>
                </a:endParaRPr>
              </a:p>
            </p:txBody>
          </p:sp>
          <p:sp>
            <p:nvSpPr>
              <p:cNvPr id="23" name="Text Box 12">
                <a:extLst>
                  <a:ext uri="{FF2B5EF4-FFF2-40B4-BE49-F238E27FC236}">
                    <a16:creationId xmlns:a16="http://schemas.microsoft.com/office/drawing/2014/main" id="{1C5AD85C-581F-E316-6A8D-039989E64944}"/>
                  </a:ext>
                </a:extLst>
              </p:cNvPr>
              <p:cNvSpPr txBox="1">
                <a:spLocks noChangeArrowheads="1"/>
              </p:cNvSpPr>
              <p:nvPr/>
            </p:nvSpPr>
            <p:spPr bwMode="auto">
              <a:xfrm>
                <a:off x="489" y="3372"/>
                <a:ext cx="285" cy="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sz="2000">
                    <a:latin typeface="Times New Roman" panose="02020603050405020304" pitchFamily="18" charset="0"/>
                  </a:rPr>
                  <a:t>h</a:t>
                </a:r>
                <a:endParaRPr lang="en-GB" altLang="en-CH">
                  <a:latin typeface="Times New Roman" panose="02020603050405020304" pitchFamily="18" charset="0"/>
                </a:endParaRPr>
              </a:p>
            </p:txBody>
          </p:sp>
          <p:sp>
            <p:nvSpPr>
              <p:cNvPr id="24" name="Text Box 13">
                <a:extLst>
                  <a:ext uri="{FF2B5EF4-FFF2-40B4-BE49-F238E27FC236}">
                    <a16:creationId xmlns:a16="http://schemas.microsoft.com/office/drawing/2014/main" id="{4545874B-8908-20CF-83E2-0822046EE6F6}"/>
                  </a:ext>
                </a:extLst>
              </p:cNvPr>
              <p:cNvSpPr txBox="1">
                <a:spLocks noChangeArrowheads="1"/>
              </p:cNvSpPr>
              <p:nvPr/>
            </p:nvSpPr>
            <p:spPr bwMode="auto">
              <a:xfrm>
                <a:off x="336" y="3861"/>
                <a:ext cx="1244" cy="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US" altLang="en-CH" sz="1400">
                    <a:solidFill>
                      <a:srgbClr val="CC6600"/>
                    </a:solidFill>
                    <a:latin typeface="Helvetica" pitchFamily="2" charset="0"/>
                  </a:rPr>
                  <a:t>Substrate-Side</a:t>
                </a:r>
              </a:p>
            </p:txBody>
          </p:sp>
          <p:sp>
            <p:nvSpPr>
              <p:cNvPr id="25" name="Text Box 14">
                <a:extLst>
                  <a:ext uri="{FF2B5EF4-FFF2-40B4-BE49-F238E27FC236}">
                    <a16:creationId xmlns:a16="http://schemas.microsoft.com/office/drawing/2014/main" id="{7B7AA03E-CDE2-FB3F-06FC-9DC844477C5A}"/>
                  </a:ext>
                </a:extLst>
              </p:cNvPr>
              <p:cNvSpPr txBox="1">
                <a:spLocks noChangeArrowheads="1"/>
              </p:cNvSpPr>
              <p:nvPr/>
            </p:nvSpPr>
            <p:spPr bwMode="auto">
              <a:xfrm>
                <a:off x="384" y="1827"/>
                <a:ext cx="1072" cy="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US" altLang="en-CH" sz="1400">
                    <a:solidFill>
                      <a:srgbClr val="CC6600"/>
                    </a:solidFill>
                    <a:latin typeface="Helvetica" pitchFamily="2" charset="0"/>
                  </a:rPr>
                  <a:t>Growth-Side</a:t>
                </a:r>
              </a:p>
            </p:txBody>
          </p:sp>
        </p:grpSp>
        <p:sp>
          <p:nvSpPr>
            <p:cNvPr id="12" name="Line 20">
              <a:extLst>
                <a:ext uri="{FF2B5EF4-FFF2-40B4-BE49-F238E27FC236}">
                  <a16:creationId xmlns:a16="http://schemas.microsoft.com/office/drawing/2014/main" id="{D051F387-8FF3-B391-9D09-5A0206D86848}"/>
                </a:ext>
              </a:extLst>
            </p:cNvPr>
            <p:cNvSpPr>
              <a:spLocks noChangeShapeType="1"/>
            </p:cNvSpPr>
            <p:nvPr/>
          </p:nvSpPr>
          <p:spPr bwMode="auto">
            <a:xfrm>
              <a:off x="1600200" y="2819400"/>
              <a:ext cx="0" cy="2514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3" name="Text Box 21">
              <a:extLst>
                <a:ext uri="{FF2B5EF4-FFF2-40B4-BE49-F238E27FC236}">
                  <a16:creationId xmlns:a16="http://schemas.microsoft.com/office/drawing/2014/main" id="{1ED107E0-AE99-2522-45B4-9104AE2105A1}"/>
                </a:ext>
              </a:extLst>
            </p:cNvPr>
            <p:cNvSpPr txBox="1">
              <a:spLocks noChangeArrowheads="1"/>
            </p:cNvSpPr>
            <p:nvPr/>
          </p:nvSpPr>
          <p:spPr bwMode="auto">
            <a:xfrm>
              <a:off x="1447800" y="3810000"/>
              <a:ext cx="312906" cy="36933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dirty="0">
                  <a:solidFill>
                    <a:schemeClr val="accent2"/>
                  </a:solidFill>
                  <a:latin typeface="Helvetica" pitchFamily="2" charset="0"/>
                </a:rPr>
                <a:t>d</a:t>
              </a:r>
              <a:endParaRPr lang="en-US" altLang="en-CH" dirty="0"/>
            </a:p>
          </p:txBody>
        </p:sp>
        <p:sp>
          <p:nvSpPr>
            <p:cNvPr id="14" name="Line 23">
              <a:extLst>
                <a:ext uri="{FF2B5EF4-FFF2-40B4-BE49-F238E27FC236}">
                  <a16:creationId xmlns:a16="http://schemas.microsoft.com/office/drawing/2014/main" id="{E781385C-D547-5A3A-B42E-332D51E7B2E4}"/>
                </a:ext>
              </a:extLst>
            </p:cNvPr>
            <p:cNvSpPr>
              <a:spLocks noChangeShapeType="1"/>
            </p:cNvSpPr>
            <p:nvPr/>
          </p:nvSpPr>
          <p:spPr bwMode="auto">
            <a:xfrm>
              <a:off x="457200" y="3505200"/>
              <a:ext cx="0" cy="1371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15" name="Text Box 22">
              <a:extLst>
                <a:ext uri="{FF2B5EF4-FFF2-40B4-BE49-F238E27FC236}">
                  <a16:creationId xmlns:a16="http://schemas.microsoft.com/office/drawing/2014/main" id="{86343B47-4CFC-2977-0B01-A8175E95ECEA}"/>
                </a:ext>
              </a:extLst>
            </p:cNvPr>
            <p:cNvSpPr txBox="1">
              <a:spLocks noChangeArrowheads="1"/>
            </p:cNvSpPr>
            <p:nvPr/>
          </p:nvSpPr>
          <p:spPr bwMode="auto">
            <a:xfrm>
              <a:off x="255588" y="3962400"/>
              <a:ext cx="298480" cy="36933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dirty="0">
                  <a:solidFill>
                    <a:schemeClr val="accent2"/>
                  </a:solidFill>
                  <a:latin typeface="Symbol" pitchFamily="2" charset="2"/>
                </a:rPr>
                <a:t>d</a:t>
              </a:r>
              <a:endParaRPr lang="en-US" altLang="en-CH" dirty="0">
                <a:latin typeface="Symbol" pitchFamily="2" charset="2"/>
              </a:endParaRPr>
            </a:p>
          </p:txBody>
        </p:sp>
      </p:grpSp>
    </p:spTree>
    <p:extLst>
      <p:ext uri="{BB962C8B-B14F-4D97-AF65-F5344CB8AC3E}">
        <p14:creationId xmlns:p14="http://schemas.microsoft.com/office/powerpoint/2010/main" val="1988193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Development of CVD Diamond for detector applications</a:t>
            </a:r>
          </a:p>
        </p:txBody>
      </p:sp>
      <p:sp>
        <p:nvSpPr>
          <p:cNvPr id="3" name="Content Placeholder 2"/>
          <p:cNvSpPr>
            <a:spLocks noGrp="1"/>
          </p:cNvSpPr>
          <p:nvPr>
            <p:ph idx="1"/>
          </p:nvPr>
        </p:nvSpPr>
        <p:spPr>
          <a:xfrm>
            <a:off x="668861" y="1995559"/>
            <a:ext cx="6993472" cy="1258947"/>
          </a:xfrm>
        </p:spPr>
        <p:txBody>
          <a:bodyPr>
            <a:normAutofit fontScale="92500" lnSpcReduction="20000"/>
          </a:bodyPr>
          <a:lstStyle/>
          <a:p>
            <a:r>
              <a:rPr lang="en-US" dirty="0"/>
              <a:t>Impressive progress over the last 20 years. </a:t>
            </a:r>
          </a:p>
          <a:p>
            <a:r>
              <a:rPr lang="en-US" b="1" dirty="0"/>
              <a:t>Single crystal diamond ~ 100% efficient</a:t>
            </a:r>
          </a:p>
          <a:p>
            <a:r>
              <a:rPr lang="en-US" b="1" dirty="0"/>
              <a:t>Diamond on iridium ~ 97% efficient</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23</a:t>
            </a:fld>
            <a:endParaRPr lang="en-US"/>
          </a:p>
        </p:txBody>
      </p:sp>
      <p:grpSp>
        <p:nvGrpSpPr>
          <p:cNvPr id="13" name="Group 12"/>
          <p:cNvGrpSpPr/>
          <p:nvPr/>
        </p:nvGrpSpPr>
        <p:grpSpPr>
          <a:xfrm>
            <a:off x="880528" y="3343206"/>
            <a:ext cx="3945472" cy="3029656"/>
            <a:chOff x="880528" y="3343206"/>
            <a:chExt cx="3945472" cy="3029656"/>
          </a:xfrm>
        </p:grpSpPr>
        <p:pic>
          <p:nvPicPr>
            <p:cNvPr id="9" name="Picture 8"/>
            <p:cNvPicPr>
              <a:picLocks noChangeAspect="1"/>
            </p:cNvPicPr>
            <p:nvPr/>
          </p:nvPicPr>
          <p:blipFill rotWithShape="1">
            <a:blip r:embed="rId2"/>
            <a:srcRect r="50558"/>
            <a:stretch/>
          </p:blipFill>
          <p:spPr>
            <a:xfrm>
              <a:off x="880528" y="3535539"/>
              <a:ext cx="3945472" cy="2837323"/>
            </a:xfrm>
            <a:prstGeom prst="rect">
              <a:avLst/>
            </a:prstGeom>
          </p:spPr>
        </p:pic>
        <p:sp>
          <p:nvSpPr>
            <p:cNvPr id="10" name="TextBox 9"/>
            <p:cNvSpPr txBox="1"/>
            <p:nvPr/>
          </p:nvSpPr>
          <p:spPr>
            <a:xfrm>
              <a:off x="1306340" y="3343206"/>
              <a:ext cx="2503660" cy="276999"/>
            </a:xfrm>
            <a:prstGeom prst="rect">
              <a:avLst/>
            </a:prstGeom>
            <a:noFill/>
          </p:spPr>
          <p:txBody>
            <a:bodyPr wrap="none" rtlCol="0">
              <a:spAutoFit/>
            </a:bodyPr>
            <a:lstStyle/>
            <a:p>
              <a:r>
                <a:rPr lang="hu-HU" sz="1200" dirty="0"/>
                <a:t>J. Appl. Phys. 97, 073704 (2005)</a:t>
              </a:r>
            </a:p>
          </p:txBody>
        </p:sp>
      </p:grpSp>
      <p:grpSp>
        <p:nvGrpSpPr>
          <p:cNvPr id="15" name="Group 14"/>
          <p:cNvGrpSpPr/>
          <p:nvPr/>
        </p:nvGrpSpPr>
        <p:grpSpPr>
          <a:xfrm>
            <a:off x="4938889" y="3397039"/>
            <a:ext cx="4070915" cy="3184810"/>
            <a:chOff x="4938889" y="3397039"/>
            <a:chExt cx="4070915" cy="3184810"/>
          </a:xfrm>
        </p:grpSpPr>
        <p:pic>
          <p:nvPicPr>
            <p:cNvPr id="11" name="Picture 10"/>
            <p:cNvPicPr>
              <a:picLocks noChangeAspect="1"/>
            </p:cNvPicPr>
            <p:nvPr/>
          </p:nvPicPr>
          <p:blipFill>
            <a:blip r:embed="rId3"/>
            <a:stretch>
              <a:fillRect/>
            </a:stretch>
          </p:blipFill>
          <p:spPr>
            <a:xfrm>
              <a:off x="4938889" y="3535539"/>
              <a:ext cx="4070915" cy="3046310"/>
            </a:xfrm>
            <a:prstGeom prst="rect">
              <a:avLst/>
            </a:prstGeom>
          </p:spPr>
        </p:pic>
        <p:sp>
          <p:nvSpPr>
            <p:cNvPr id="14" name="TextBox 13"/>
            <p:cNvSpPr txBox="1"/>
            <p:nvPr/>
          </p:nvSpPr>
          <p:spPr>
            <a:xfrm>
              <a:off x="5881282" y="3397039"/>
              <a:ext cx="1871426" cy="276999"/>
            </a:xfrm>
            <a:prstGeom prst="rect">
              <a:avLst/>
            </a:prstGeom>
            <a:noFill/>
          </p:spPr>
          <p:txBody>
            <a:bodyPr wrap="none" rtlCol="0">
              <a:spAutoFit/>
            </a:bodyPr>
            <a:lstStyle/>
            <a:p>
              <a:r>
                <a:rPr lang="hu-HU" sz="1200" dirty="0"/>
                <a:t>GSI annual report 2013</a:t>
              </a:r>
            </a:p>
          </p:txBody>
        </p:sp>
      </p:grpSp>
      <p:sp>
        <p:nvSpPr>
          <p:cNvPr id="17" name="TextBox 16"/>
          <p:cNvSpPr txBox="1"/>
          <p:nvPr/>
        </p:nvSpPr>
        <p:spPr>
          <a:xfrm>
            <a:off x="7102564" y="3858704"/>
            <a:ext cx="559769"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US" dirty="0" err="1"/>
              <a:t>DoI</a:t>
            </a:r>
            <a:endParaRPr lang="en-US" dirty="0"/>
          </a:p>
        </p:txBody>
      </p:sp>
      <p:sp>
        <p:nvSpPr>
          <p:cNvPr id="18" name="TextBox 17"/>
          <p:cNvSpPr txBox="1"/>
          <p:nvPr/>
        </p:nvSpPr>
        <p:spPr>
          <a:xfrm>
            <a:off x="2219037" y="3817097"/>
            <a:ext cx="1590963"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US" dirty="0"/>
              <a:t>single crystal</a:t>
            </a:r>
          </a:p>
        </p:txBody>
      </p:sp>
      <p:sp>
        <p:nvSpPr>
          <p:cNvPr id="19" name="TextBox 18"/>
          <p:cNvSpPr txBox="1"/>
          <p:nvPr/>
        </p:nvSpPr>
        <p:spPr>
          <a:xfrm>
            <a:off x="668861" y="6109368"/>
            <a:ext cx="2073028" cy="369332"/>
          </a:xfrm>
          <a:prstGeom prst="rect">
            <a:avLst/>
          </a:prstGeom>
          <a:noFill/>
        </p:spPr>
        <p:txBody>
          <a:bodyPr wrap="none" rtlCol="0">
            <a:spAutoFit/>
          </a:bodyPr>
          <a:lstStyle/>
          <a:p>
            <a:r>
              <a:rPr lang="en-US" baseline="30000" dirty="0"/>
              <a:t>241</a:t>
            </a:r>
            <a:r>
              <a:rPr lang="en-US" dirty="0"/>
              <a:t>Am 5.4 MeV </a:t>
            </a:r>
            <a:r>
              <a:rPr lang="en-US" dirty="0">
                <a:latin typeface="Symbol" charset="2"/>
                <a:cs typeface="Symbol" charset="2"/>
              </a:rPr>
              <a:t>a </a:t>
            </a:r>
            <a:r>
              <a:rPr lang="en-US" dirty="0"/>
              <a:t> </a:t>
            </a:r>
          </a:p>
        </p:txBody>
      </p:sp>
    </p:spTree>
    <p:extLst>
      <p:ext uri="{BB962C8B-B14F-4D97-AF65-F5344CB8AC3E}">
        <p14:creationId xmlns:p14="http://schemas.microsoft.com/office/powerpoint/2010/main" val="1599661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65C5F82E-7EF1-900D-557F-75527DE05C6D}"/>
              </a:ext>
            </a:extLst>
          </p:cNvPr>
          <p:cNvSpPr>
            <a:spLocks noGrp="1" noChangeArrowheads="1"/>
          </p:cNvSpPr>
          <p:nvPr>
            <p:ph type="title"/>
          </p:nvPr>
        </p:nvSpPr>
        <p:spPr/>
        <p:txBody>
          <a:bodyPr anchor="ctr"/>
          <a:lstStyle/>
          <a:p>
            <a:r>
              <a:rPr lang="en-US" altLang="en-CH" sz="4400"/>
              <a:t>Strip Detectors</a:t>
            </a:r>
          </a:p>
        </p:txBody>
      </p:sp>
      <p:sp>
        <p:nvSpPr>
          <p:cNvPr id="2" name="Content Placeholder 1">
            <a:extLst>
              <a:ext uri="{FF2B5EF4-FFF2-40B4-BE49-F238E27FC236}">
                <a16:creationId xmlns:a16="http://schemas.microsoft.com/office/drawing/2014/main" id="{EA7EC485-B929-8AD1-DBFE-EF580B19E2A3}"/>
              </a:ext>
            </a:extLst>
          </p:cNvPr>
          <p:cNvSpPr>
            <a:spLocks noGrp="1"/>
          </p:cNvSpPr>
          <p:nvPr>
            <p:ph idx="1"/>
          </p:nvPr>
        </p:nvSpPr>
        <p:spPr>
          <a:xfrm>
            <a:off x="668861" y="2094336"/>
            <a:ext cx="3713134" cy="3916363"/>
          </a:xfrm>
        </p:spPr>
        <p:txBody>
          <a:bodyPr/>
          <a:lstStyle/>
          <a:p>
            <a:r>
              <a:rPr lang="en-CH" dirty="0"/>
              <a:t>First position sensitive diamond detectors where strip detectors.</a:t>
            </a:r>
          </a:p>
          <a:p>
            <a:r>
              <a:rPr lang="en-CH" dirty="0"/>
              <a:t>Many prototypes tested starting around 1994</a:t>
            </a:r>
          </a:p>
        </p:txBody>
      </p:sp>
      <p:sp>
        <p:nvSpPr>
          <p:cNvPr id="3" name="Date Placeholder 3">
            <a:extLst>
              <a:ext uri="{FF2B5EF4-FFF2-40B4-BE49-F238E27FC236}">
                <a16:creationId xmlns:a16="http://schemas.microsoft.com/office/drawing/2014/main" id="{A5E24331-A051-1120-2A35-D42AC4790F4A}"/>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4" name="Footer Placeholder 4">
            <a:extLst>
              <a:ext uri="{FF2B5EF4-FFF2-40B4-BE49-F238E27FC236}">
                <a16:creationId xmlns:a16="http://schemas.microsoft.com/office/drawing/2014/main" id="{92E79B86-5457-AC04-3B04-B36F36CD7F11}"/>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5" name="Slide Number Placeholder 4">
            <a:extLst>
              <a:ext uri="{FF2B5EF4-FFF2-40B4-BE49-F238E27FC236}">
                <a16:creationId xmlns:a16="http://schemas.microsoft.com/office/drawing/2014/main" id="{79CD0AEF-14FB-20D1-6874-B8820510EA70}"/>
              </a:ext>
            </a:extLst>
          </p:cNvPr>
          <p:cNvSpPr>
            <a:spLocks noGrp="1"/>
          </p:cNvSpPr>
          <p:nvPr>
            <p:ph type="sldNum" sz="quarter" idx="12"/>
          </p:nvPr>
        </p:nvSpPr>
        <p:spPr/>
        <p:txBody>
          <a:bodyPr/>
          <a:lstStyle/>
          <a:p>
            <a:fld id="{85A3C726-C6EC-EC46-BA0C-D12602B4FB0D}" type="slidenum">
              <a:rPr lang="en-US" smtClean="0"/>
              <a:t>24</a:t>
            </a:fld>
            <a:endParaRPr lang="en-US"/>
          </a:p>
        </p:txBody>
      </p:sp>
      <p:pic>
        <p:nvPicPr>
          <p:cNvPr id="7" name="Picture 2">
            <a:extLst>
              <a:ext uri="{FF2B5EF4-FFF2-40B4-BE49-F238E27FC236}">
                <a16:creationId xmlns:a16="http://schemas.microsoft.com/office/drawing/2014/main" id="{8084AD1A-FC96-892A-C6D4-F95ABDD2BA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4844212" y="2588580"/>
            <a:ext cx="4037013" cy="3224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1">
            <a:extLst>
              <a:ext uri="{FF2B5EF4-FFF2-40B4-BE49-F238E27FC236}">
                <a16:creationId xmlns:a16="http://schemas.microsoft.com/office/drawing/2014/main" id="{FFB3358D-17AE-B6BB-7BB0-F87C5D36AFE0}"/>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8" name="Footer Placeholder 2">
            <a:extLst>
              <a:ext uri="{FF2B5EF4-FFF2-40B4-BE49-F238E27FC236}">
                <a16:creationId xmlns:a16="http://schemas.microsoft.com/office/drawing/2014/main" id="{52468D4C-12CF-7811-BA76-4A93448BED1F}"/>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88068" name="Picture 4">
            <a:extLst>
              <a:ext uri="{FF2B5EF4-FFF2-40B4-BE49-F238E27FC236}">
                <a16:creationId xmlns:a16="http://schemas.microsoft.com/office/drawing/2014/main" id="{C7497C71-C701-636B-92B0-D6B9E0F5A3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252" y="1622544"/>
            <a:ext cx="4643437" cy="3625850"/>
          </a:xfrm>
          <a:prstGeom prst="rect">
            <a:avLst/>
          </a:prstGeom>
          <a:noFill/>
          <a:extLst>
            <a:ext uri="{909E8E84-426E-40DD-AFC4-6F175D3DCCD1}">
              <a14:hiddenFill xmlns:a14="http://schemas.microsoft.com/office/drawing/2010/main">
                <a:solidFill>
                  <a:srgbClr val="FFFFFF"/>
                </a:solidFill>
              </a14:hiddenFill>
            </a:ext>
          </a:extLst>
        </p:spPr>
      </p:pic>
      <p:sp>
        <p:nvSpPr>
          <p:cNvPr id="88070" name="Text Box 6">
            <a:extLst>
              <a:ext uri="{FF2B5EF4-FFF2-40B4-BE49-F238E27FC236}">
                <a16:creationId xmlns:a16="http://schemas.microsoft.com/office/drawing/2014/main" id="{51500EC5-0CFF-1EE8-5E96-CB2090E0695A}"/>
              </a:ext>
            </a:extLst>
          </p:cNvPr>
          <p:cNvSpPr txBox="1">
            <a:spLocks noChangeArrowheads="1"/>
          </p:cNvSpPr>
          <p:nvPr/>
        </p:nvSpPr>
        <p:spPr bwMode="auto">
          <a:xfrm>
            <a:off x="5492536" y="1905000"/>
            <a:ext cx="3651463" cy="4124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buFontTx/>
              <a:buChar char="•"/>
            </a:pPr>
            <a:r>
              <a:rPr lang="en-GB" altLang="en-CH" sz="2000" dirty="0">
                <a:latin typeface="Arial" panose="020B0604020202020204" pitchFamily="34" charset="0"/>
              </a:rPr>
              <a:t> </a:t>
            </a:r>
            <a:r>
              <a:rPr lang="en-GB" altLang="en-CH" sz="1800" dirty="0">
                <a:latin typeface="Arial" panose="020B0604020202020204" pitchFamily="34" charset="0"/>
              </a:rPr>
              <a:t>The charge signal is picked up by the strip(s) next to the particle track.</a:t>
            </a:r>
            <a:br>
              <a:rPr lang="en-GB" altLang="en-CH" sz="1800" dirty="0">
                <a:latin typeface="Arial" panose="020B0604020202020204" pitchFamily="34" charset="0"/>
              </a:rPr>
            </a:br>
            <a:endParaRPr lang="en-GB" altLang="en-CH" sz="1800" dirty="0">
              <a:latin typeface="Arial" panose="020B0604020202020204" pitchFamily="34" charset="0"/>
            </a:endParaRPr>
          </a:p>
          <a:p>
            <a:pPr eaLnBrk="1" hangingPunct="1">
              <a:buFontTx/>
              <a:buChar char="•"/>
            </a:pPr>
            <a:r>
              <a:rPr lang="en-GB" altLang="en-CH" sz="1800" dirty="0">
                <a:latin typeface="Arial" panose="020B0604020202020204" pitchFamily="34" charset="0"/>
              </a:rPr>
              <a:t> The charge is shared by multiple strips if the charge collection is incomplete.</a:t>
            </a:r>
            <a:br>
              <a:rPr lang="en-GB" altLang="en-CH" sz="1800" dirty="0">
                <a:latin typeface="Arial" panose="020B0604020202020204" pitchFamily="34" charset="0"/>
              </a:rPr>
            </a:br>
            <a:endParaRPr lang="en-GB" altLang="en-CH" sz="1800" dirty="0">
              <a:latin typeface="Arial" panose="020B0604020202020204" pitchFamily="34" charset="0"/>
            </a:endParaRPr>
          </a:p>
          <a:p>
            <a:pPr eaLnBrk="1" hangingPunct="1">
              <a:buFontTx/>
              <a:buChar char="•"/>
            </a:pPr>
            <a:r>
              <a:rPr lang="en-GB" altLang="en-CH" sz="1800" dirty="0">
                <a:latin typeface="Arial" panose="020B0604020202020204" pitchFamily="34" charset="0"/>
              </a:rPr>
              <a:t> The position of the particle track can be reconstructed by calculating the charge weighted</a:t>
            </a:r>
            <a:r>
              <a:rPr lang="en-GB" altLang="en-CH" sz="2000" dirty="0">
                <a:latin typeface="Arial" panose="020B0604020202020204" pitchFamily="34" charset="0"/>
              </a:rPr>
              <a:t> </a:t>
            </a:r>
            <a:r>
              <a:rPr lang="en-GB" altLang="en-CH" dirty="0">
                <a:latin typeface="Arial" panose="020B0604020202020204" pitchFamily="34" charset="0"/>
              </a:rPr>
              <a:t>impact point </a:t>
            </a:r>
            <a:br>
              <a:rPr lang="en-GB" altLang="en-CH" dirty="0">
                <a:latin typeface="Arial" panose="020B0604020202020204" pitchFamily="34" charset="0"/>
              </a:rPr>
            </a:br>
            <a:r>
              <a:rPr lang="en-GB" altLang="en-CH" b="1" dirty="0">
                <a:latin typeface="Arial" panose="020B0604020202020204" pitchFamily="34" charset="0"/>
              </a:rPr>
              <a:t>(</a:t>
            </a:r>
            <a:r>
              <a:rPr lang="en-GB" altLang="en-CH" b="1" dirty="0" err="1">
                <a:latin typeface="Arial" panose="020B0604020202020204" pitchFamily="34" charset="0"/>
              </a:rPr>
              <a:t>Center</a:t>
            </a:r>
            <a:r>
              <a:rPr lang="en-GB" altLang="en-CH" b="1" dirty="0">
                <a:latin typeface="Arial" panose="020B0604020202020204" pitchFamily="34" charset="0"/>
              </a:rPr>
              <a:t> of Gravity)</a:t>
            </a:r>
            <a:endParaRPr lang="en-GB" altLang="en-CH" b="1" dirty="0">
              <a:solidFill>
                <a:schemeClr val="accent2"/>
              </a:solidFill>
              <a:latin typeface="Arial" panose="020B0604020202020204" pitchFamily="34" charset="0"/>
            </a:endParaRPr>
          </a:p>
          <a:p>
            <a:pPr eaLnBrk="1" hangingPunct="1">
              <a:buFontTx/>
              <a:buChar char="•"/>
            </a:pPr>
            <a:endParaRPr lang="en-GB" altLang="en-CH" sz="2000" dirty="0">
              <a:solidFill>
                <a:schemeClr val="accent2"/>
              </a:solidFill>
              <a:latin typeface="Arial" panose="020B0604020202020204" pitchFamily="34" charset="0"/>
            </a:endParaRPr>
          </a:p>
        </p:txBody>
      </p:sp>
      <p:sp>
        <p:nvSpPr>
          <p:cNvPr id="88072" name="Rectangle 8">
            <a:extLst>
              <a:ext uri="{FF2B5EF4-FFF2-40B4-BE49-F238E27FC236}">
                <a16:creationId xmlns:a16="http://schemas.microsoft.com/office/drawing/2014/main" id="{CAD7732C-F3A3-3E64-4085-E0F11B8C0F47}"/>
              </a:ext>
            </a:extLst>
          </p:cNvPr>
          <p:cNvSpPr>
            <a:spLocks noChangeArrowheads="1"/>
          </p:cNvSpPr>
          <p:nvPr/>
        </p:nvSpPr>
        <p:spPr bwMode="auto">
          <a:xfrm>
            <a:off x="685800" y="304800"/>
            <a:ext cx="7772400"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Helvetica" pitchFamily="2" charset="0"/>
              </a:defRPr>
            </a:lvl1pPr>
            <a:lvl2pPr marL="742950" indent="-285750">
              <a:spcBef>
                <a:spcPct val="20000"/>
              </a:spcBef>
              <a:buChar char="–"/>
              <a:defRPr sz="2400">
                <a:solidFill>
                  <a:schemeClr val="tx1"/>
                </a:solidFill>
                <a:latin typeface="Helvetica" pitchFamily="2" charset="0"/>
              </a:defRPr>
            </a:lvl2pPr>
            <a:lvl3pPr marL="1143000" indent="-228600">
              <a:spcBef>
                <a:spcPct val="20000"/>
              </a:spcBef>
              <a:buChar char="•"/>
              <a:defRPr sz="2000">
                <a:solidFill>
                  <a:schemeClr val="tx1"/>
                </a:solidFill>
                <a:latin typeface="Helvetica" pitchFamily="2" charset="0"/>
              </a:defRPr>
            </a:lvl3pPr>
            <a:lvl4pPr marL="1600200" indent="-228600">
              <a:spcBef>
                <a:spcPct val="20000"/>
              </a:spcBef>
              <a:buChar char="–"/>
              <a:defRPr>
                <a:solidFill>
                  <a:schemeClr val="tx1"/>
                </a:solidFill>
                <a:latin typeface="Helvetica" pitchFamily="2" charset="0"/>
              </a:defRPr>
            </a:lvl4pPr>
            <a:lvl5pPr marL="2057400" indent="-228600">
              <a:spcBef>
                <a:spcPct val="20000"/>
              </a:spcBef>
              <a:buChar char="»"/>
              <a:defRPr>
                <a:solidFill>
                  <a:schemeClr val="tx1"/>
                </a:solidFill>
                <a:latin typeface="Helvetica" pitchFamily="2" charset="0"/>
              </a:defRPr>
            </a:lvl5pPr>
            <a:lvl6pPr marL="2514600" indent="-228600" fontAlgn="base">
              <a:spcBef>
                <a:spcPct val="20000"/>
              </a:spcBef>
              <a:spcAft>
                <a:spcPct val="0"/>
              </a:spcAft>
              <a:buChar char="»"/>
              <a:defRPr>
                <a:solidFill>
                  <a:schemeClr val="tx1"/>
                </a:solidFill>
                <a:latin typeface="Helvetica" pitchFamily="2" charset="0"/>
              </a:defRPr>
            </a:lvl6pPr>
            <a:lvl7pPr marL="2971800" indent="-228600" fontAlgn="base">
              <a:spcBef>
                <a:spcPct val="20000"/>
              </a:spcBef>
              <a:spcAft>
                <a:spcPct val="0"/>
              </a:spcAft>
              <a:buChar char="»"/>
              <a:defRPr>
                <a:solidFill>
                  <a:schemeClr val="tx1"/>
                </a:solidFill>
                <a:latin typeface="Helvetica" pitchFamily="2" charset="0"/>
              </a:defRPr>
            </a:lvl7pPr>
            <a:lvl8pPr marL="3429000" indent="-228600" fontAlgn="base">
              <a:spcBef>
                <a:spcPct val="20000"/>
              </a:spcBef>
              <a:spcAft>
                <a:spcPct val="0"/>
              </a:spcAft>
              <a:buChar char="»"/>
              <a:defRPr>
                <a:solidFill>
                  <a:schemeClr val="tx1"/>
                </a:solidFill>
                <a:latin typeface="Helvetica" pitchFamily="2" charset="0"/>
              </a:defRPr>
            </a:lvl8pPr>
            <a:lvl9pPr marL="3886200" indent="-228600" fontAlgn="base">
              <a:spcBef>
                <a:spcPct val="20000"/>
              </a:spcBef>
              <a:spcAft>
                <a:spcPct val="0"/>
              </a:spcAft>
              <a:buChar char="»"/>
              <a:defRPr>
                <a:solidFill>
                  <a:schemeClr val="tx1"/>
                </a:solidFill>
                <a:latin typeface="Helvetica" pitchFamily="2" charset="0"/>
              </a:defRPr>
            </a:lvl9pPr>
          </a:lstStyle>
          <a:p>
            <a:pPr algn="ctr" eaLnBrk="1" hangingPunct="1">
              <a:buFontTx/>
              <a:buNone/>
            </a:pPr>
            <a:r>
              <a:rPr lang="en-US" altLang="en-CH" dirty="0">
                <a:solidFill>
                  <a:schemeClr val="accent2"/>
                </a:solidFill>
              </a:rPr>
              <a:t>Principle</a:t>
            </a:r>
            <a:endParaRPr lang="en-US" altLang="en-CH" sz="2400" dirty="0"/>
          </a:p>
          <a:p>
            <a:pPr eaLnBrk="1" hangingPunct="1"/>
            <a:endParaRPr lang="en-US" altLang="en-CH" sz="2400" dirty="0"/>
          </a:p>
        </p:txBody>
      </p:sp>
      <p:sp>
        <p:nvSpPr>
          <p:cNvPr id="2" name="Slide Number Placeholder 1">
            <a:extLst>
              <a:ext uri="{FF2B5EF4-FFF2-40B4-BE49-F238E27FC236}">
                <a16:creationId xmlns:a16="http://schemas.microsoft.com/office/drawing/2014/main" id="{E3AAC123-C824-C3D0-F22E-947367030149}"/>
              </a:ext>
            </a:extLst>
          </p:cNvPr>
          <p:cNvSpPr>
            <a:spLocks noGrp="1"/>
          </p:cNvSpPr>
          <p:nvPr>
            <p:ph type="sldNum" sz="quarter" idx="12"/>
          </p:nvPr>
        </p:nvSpPr>
        <p:spPr/>
        <p:txBody>
          <a:bodyPr/>
          <a:lstStyle/>
          <a:p>
            <a:fld id="{85A3C726-C6EC-EC46-BA0C-D12602B4FB0D}" type="slidenum">
              <a:rPr lang="en-US" smtClean="0"/>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a:extLst>
              <a:ext uri="{FF2B5EF4-FFF2-40B4-BE49-F238E27FC236}">
                <a16:creationId xmlns:a16="http://schemas.microsoft.com/office/drawing/2014/main" id="{210204B9-59DB-96B7-C062-33B315DDD305}"/>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6" name="Footer Placeholder 2">
            <a:extLst>
              <a:ext uri="{FF2B5EF4-FFF2-40B4-BE49-F238E27FC236}">
                <a16:creationId xmlns:a16="http://schemas.microsoft.com/office/drawing/2014/main" id="{5470B298-F70A-4BB8-6784-93836CE7F6DC}"/>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29698" name="Picture 2">
            <a:extLst>
              <a:ext uri="{FF2B5EF4-FFF2-40B4-BE49-F238E27FC236}">
                <a16:creationId xmlns:a16="http://schemas.microsoft.com/office/drawing/2014/main" id="{7566F494-223B-D479-8AAB-F4F1E16A46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066800"/>
            <a:ext cx="6781800" cy="5094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699" name="Rectangle 3">
            <a:extLst>
              <a:ext uri="{FF2B5EF4-FFF2-40B4-BE49-F238E27FC236}">
                <a16:creationId xmlns:a16="http://schemas.microsoft.com/office/drawing/2014/main" id="{E265DA04-9AF6-056C-9BCD-3106CBA53409}"/>
              </a:ext>
            </a:extLst>
          </p:cNvPr>
          <p:cNvSpPr>
            <a:spLocks noChangeArrowheads="1"/>
          </p:cNvSpPr>
          <p:nvPr/>
        </p:nvSpPr>
        <p:spPr bwMode="auto">
          <a:xfrm>
            <a:off x="1219200" y="543578"/>
            <a:ext cx="7772400"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Helvetica" pitchFamily="2" charset="0"/>
              </a:defRPr>
            </a:lvl1pPr>
            <a:lvl2pPr marL="742950" indent="-285750">
              <a:spcBef>
                <a:spcPct val="20000"/>
              </a:spcBef>
              <a:buChar char="–"/>
              <a:defRPr sz="2400">
                <a:solidFill>
                  <a:schemeClr val="tx1"/>
                </a:solidFill>
                <a:latin typeface="Helvetica" pitchFamily="2" charset="0"/>
              </a:defRPr>
            </a:lvl2pPr>
            <a:lvl3pPr marL="1143000" indent="-228600">
              <a:spcBef>
                <a:spcPct val="20000"/>
              </a:spcBef>
              <a:buChar char="•"/>
              <a:defRPr sz="2000">
                <a:solidFill>
                  <a:schemeClr val="tx1"/>
                </a:solidFill>
                <a:latin typeface="Helvetica" pitchFamily="2" charset="0"/>
              </a:defRPr>
            </a:lvl3pPr>
            <a:lvl4pPr marL="1600200" indent="-228600">
              <a:spcBef>
                <a:spcPct val="20000"/>
              </a:spcBef>
              <a:buChar char="–"/>
              <a:defRPr>
                <a:solidFill>
                  <a:schemeClr val="tx1"/>
                </a:solidFill>
                <a:latin typeface="Helvetica" pitchFamily="2" charset="0"/>
              </a:defRPr>
            </a:lvl4pPr>
            <a:lvl5pPr marL="2057400" indent="-228600">
              <a:spcBef>
                <a:spcPct val="20000"/>
              </a:spcBef>
              <a:buChar char="»"/>
              <a:defRPr>
                <a:solidFill>
                  <a:schemeClr val="tx1"/>
                </a:solidFill>
                <a:latin typeface="Helvetica" pitchFamily="2" charset="0"/>
              </a:defRPr>
            </a:lvl5pPr>
            <a:lvl6pPr marL="2514600" indent="-228600" fontAlgn="base">
              <a:spcBef>
                <a:spcPct val="20000"/>
              </a:spcBef>
              <a:spcAft>
                <a:spcPct val="0"/>
              </a:spcAft>
              <a:buChar char="»"/>
              <a:defRPr>
                <a:solidFill>
                  <a:schemeClr val="tx1"/>
                </a:solidFill>
                <a:latin typeface="Helvetica" pitchFamily="2" charset="0"/>
              </a:defRPr>
            </a:lvl6pPr>
            <a:lvl7pPr marL="2971800" indent="-228600" fontAlgn="base">
              <a:spcBef>
                <a:spcPct val="20000"/>
              </a:spcBef>
              <a:spcAft>
                <a:spcPct val="0"/>
              </a:spcAft>
              <a:buChar char="»"/>
              <a:defRPr>
                <a:solidFill>
                  <a:schemeClr val="tx1"/>
                </a:solidFill>
                <a:latin typeface="Helvetica" pitchFamily="2" charset="0"/>
              </a:defRPr>
            </a:lvl7pPr>
            <a:lvl8pPr marL="3429000" indent="-228600" fontAlgn="base">
              <a:spcBef>
                <a:spcPct val="20000"/>
              </a:spcBef>
              <a:spcAft>
                <a:spcPct val="0"/>
              </a:spcAft>
              <a:buChar char="»"/>
              <a:defRPr>
                <a:solidFill>
                  <a:schemeClr val="tx1"/>
                </a:solidFill>
                <a:latin typeface="Helvetica" pitchFamily="2" charset="0"/>
              </a:defRPr>
            </a:lvl8pPr>
            <a:lvl9pPr marL="3886200" indent="-228600" fontAlgn="base">
              <a:spcBef>
                <a:spcPct val="20000"/>
              </a:spcBef>
              <a:spcAft>
                <a:spcPct val="0"/>
              </a:spcAft>
              <a:buChar char="»"/>
              <a:defRPr>
                <a:solidFill>
                  <a:schemeClr val="tx1"/>
                </a:solidFill>
                <a:latin typeface="Helvetica" pitchFamily="2" charset="0"/>
              </a:defRPr>
            </a:lvl9pPr>
          </a:lstStyle>
          <a:p>
            <a:pPr eaLnBrk="1" hangingPunct="1"/>
            <a:r>
              <a:rPr lang="en-US" altLang="en-CH" sz="2400" dirty="0">
                <a:solidFill>
                  <a:schemeClr val="accent2"/>
                </a:solidFill>
              </a:rPr>
              <a:t>A Diamond </a:t>
            </a:r>
            <a:r>
              <a:rPr lang="en-US" altLang="en-CH" sz="2400" dirty="0" err="1">
                <a:solidFill>
                  <a:schemeClr val="accent2"/>
                </a:solidFill>
              </a:rPr>
              <a:t>Testbeam</a:t>
            </a:r>
            <a:r>
              <a:rPr lang="en-US" altLang="en-CH" sz="2400" dirty="0">
                <a:solidFill>
                  <a:schemeClr val="accent2"/>
                </a:solidFill>
              </a:rPr>
              <a:t> Telescope</a:t>
            </a:r>
            <a:endParaRPr lang="en-US" altLang="en-CH" dirty="0"/>
          </a:p>
          <a:p>
            <a:pPr eaLnBrk="1" hangingPunct="1"/>
            <a:endParaRPr lang="en-US" altLang="en-CH" dirty="0"/>
          </a:p>
        </p:txBody>
      </p:sp>
      <p:sp>
        <p:nvSpPr>
          <p:cNvPr id="29700" name="Line 4">
            <a:extLst>
              <a:ext uri="{FF2B5EF4-FFF2-40B4-BE49-F238E27FC236}">
                <a16:creationId xmlns:a16="http://schemas.microsoft.com/office/drawing/2014/main" id="{EB7840DD-7C5B-1F0C-87C4-8E63005105CF}"/>
              </a:ext>
            </a:extLst>
          </p:cNvPr>
          <p:cNvSpPr>
            <a:spLocks noChangeShapeType="1"/>
          </p:cNvSpPr>
          <p:nvPr/>
        </p:nvSpPr>
        <p:spPr bwMode="auto">
          <a:xfrm flipH="1" flipV="1">
            <a:off x="5715000" y="4495800"/>
            <a:ext cx="838200" cy="533400"/>
          </a:xfrm>
          <a:prstGeom prst="line">
            <a:avLst/>
          </a:prstGeom>
          <a:noFill/>
          <a:ln w="60325">
            <a:solidFill>
              <a:srgbClr val="D82438"/>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CH"/>
          </a:p>
        </p:txBody>
      </p:sp>
      <p:sp>
        <p:nvSpPr>
          <p:cNvPr id="2" name="Slide Number Placeholder 1">
            <a:extLst>
              <a:ext uri="{FF2B5EF4-FFF2-40B4-BE49-F238E27FC236}">
                <a16:creationId xmlns:a16="http://schemas.microsoft.com/office/drawing/2014/main" id="{A2FD83AE-81A2-F24E-DD5C-AA9231F19B30}"/>
              </a:ext>
            </a:extLst>
          </p:cNvPr>
          <p:cNvSpPr>
            <a:spLocks noGrp="1"/>
          </p:cNvSpPr>
          <p:nvPr>
            <p:ph type="sldNum" sz="quarter" idx="12"/>
          </p:nvPr>
        </p:nvSpPr>
        <p:spPr/>
        <p:txBody>
          <a:bodyPr/>
          <a:lstStyle/>
          <a:p>
            <a:fld id="{85A3C726-C6EC-EC46-BA0C-D12602B4FB0D}" type="slidenum">
              <a:rPr lang="en-US" smtClean="0"/>
              <a:t>26</a:t>
            </a:fld>
            <a:endParaRPr lang="en-US"/>
          </a:p>
        </p:txBody>
      </p:sp>
      <p:sp>
        <p:nvSpPr>
          <p:cNvPr id="3" name="TextBox 2">
            <a:extLst>
              <a:ext uri="{FF2B5EF4-FFF2-40B4-BE49-F238E27FC236}">
                <a16:creationId xmlns:a16="http://schemas.microsoft.com/office/drawing/2014/main" id="{9CB36C4B-5CC0-2247-CD5D-056EF63664E9}"/>
              </a:ext>
            </a:extLst>
          </p:cNvPr>
          <p:cNvSpPr txBox="1"/>
          <p:nvPr/>
        </p:nvSpPr>
        <p:spPr>
          <a:xfrm>
            <a:off x="6553290" y="4948812"/>
            <a:ext cx="1290738" cy="646331"/>
          </a:xfrm>
          <a:prstGeom prst="rect">
            <a:avLst/>
          </a:prstGeom>
        </p:spPr>
        <p:style>
          <a:lnRef idx="1">
            <a:schemeClr val="accent1"/>
          </a:lnRef>
          <a:fillRef idx="3">
            <a:schemeClr val="accent1"/>
          </a:fillRef>
          <a:effectRef idx="2">
            <a:schemeClr val="accent1"/>
          </a:effectRef>
          <a:fontRef idx="minor">
            <a:schemeClr val="lt1"/>
          </a:fontRef>
        </p:style>
        <p:txBody>
          <a:bodyPr wrap="none" rtlCol="0">
            <a:spAutoFit/>
          </a:bodyPr>
          <a:lstStyle/>
          <a:p>
            <a:r>
              <a:rPr lang="en-CH" dirty="0"/>
              <a:t>Diamond </a:t>
            </a:r>
            <a:br>
              <a:rPr lang="en-CH" dirty="0"/>
            </a:br>
            <a:r>
              <a:rPr lang="en-CH" dirty="0"/>
              <a:t>detectors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a:extLst>
              <a:ext uri="{FF2B5EF4-FFF2-40B4-BE49-F238E27FC236}">
                <a16:creationId xmlns:a16="http://schemas.microsoft.com/office/drawing/2014/main" id="{D998C128-CC0E-9308-E79B-243AC7A0DF8C}"/>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6" name="Footer Placeholder 2">
            <a:extLst>
              <a:ext uri="{FF2B5EF4-FFF2-40B4-BE49-F238E27FC236}">
                <a16:creationId xmlns:a16="http://schemas.microsoft.com/office/drawing/2014/main" id="{4D4278B9-389B-D1C6-EA40-529377B41EDE}"/>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30722" name="Picture 2">
            <a:extLst>
              <a:ext uri="{FF2B5EF4-FFF2-40B4-BE49-F238E27FC236}">
                <a16:creationId xmlns:a16="http://schemas.microsoft.com/office/drawing/2014/main" id="{9BAF14FD-ED10-1456-5866-AEA8125F91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811" y="2380611"/>
            <a:ext cx="4249683" cy="31784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23" name="Picture 3">
            <a:extLst>
              <a:ext uri="{FF2B5EF4-FFF2-40B4-BE49-F238E27FC236}">
                <a16:creationId xmlns:a16="http://schemas.microsoft.com/office/drawing/2014/main" id="{F6B7DC99-3C8E-0F89-D79E-AA5189DA88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7060" y="2282419"/>
            <a:ext cx="3377551" cy="3678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a:extLst>
              <a:ext uri="{FF2B5EF4-FFF2-40B4-BE49-F238E27FC236}">
                <a16:creationId xmlns:a16="http://schemas.microsoft.com/office/drawing/2014/main" id="{8D3F980D-7872-0235-A2B8-C626A0AFEC2E}"/>
              </a:ext>
            </a:extLst>
          </p:cNvPr>
          <p:cNvSpPr>
            <a:spLocks noGrp="1"/>
          </p:cNvSpPr>
          <p:nvPr>
            <p:ph type="sldNum" sz="quarter" idx="12"/>
          </p:nvPr>
        </p:nvSpPr>
        <p:spPr/>
        <p:txBody>
          <a:bodyPr/>
          <a:lstStyle/>
          <a:p>
            <a:fld id="{85A3C726-C6EC-EC46-BA0C-D12602B4FB0D}" type="slidenum">
              <a:rPr lang="en-US" smtClean="0"/>
              <a:t>27</a:t>
            </a:fld>
            <a:endParaRPr lang="en-US"/>
          </a:p>
        </p:txBody>
      </p:sp>
      <p:sp>
        <p:nvSpPr>
          <p:cNvPr id="3" name="TextBox 2">
            <a:extLst>
              <a:ext uri="{FF2B5EF4-FFF2-40B4-BE49-F238E27FC236}">
                <a16:creationId xmlns:a16="http://schemas.microsoft.com/office/drawing/2014/main" id="{46AD3426-2E02-EDED-00A0-D9BE25A1F0C7}"/>
              </a:ext>
            </a:extLst>
          </p:cNvPr>
          <p:cNvSpPr txBox="1"/>
          <p:nvPr/>
        </p:nvSpPr>
        <p:spPr>
          <a:xfrm>
            <a:off x="5723466" y="5189688"/>
            <a:ext cx="625492" cy="369332"/>
          </a:xfrm>
          <a:prstGeom prst="rect">
            <a:avLst/>
          </a:prstGeom>
          <a:noFill/>
        </p:spPr>
        <p:txBody>
          <a:bodyPr wrap="none" rtlCol="0">
            <a:spAutoFit/>
          </a:bodyPr>
          <a:lstStyle/>
          <a:p>
            <a:r>
              <a:rPr lang="en-CH" dirty="0"/>
              <a:t>strip</a:t>
            </a:r>
          </a:p>
        </p:txBody>
      </p:sp>
      <p:sp>
        <p:nvSpPr>
          <p:cNvPr id="8" name="TextBox 7">
            <a:extLst>
              <a:ext uri="{FF2B5EF4-FFF2-40B4-BE49-F238E27FC236}">
                <a16:creationId xmlns:a16="http://schemas.microsoft.com/office/drawing/2014/main" id="{27937F5E-721B-C2DA-2B77-29AA795D02C4}"/>
              </a:ext>
            </a:extLst>
          </p:cNvPr>
          <p:cNvSpPr txBox="1"/>
          <p:nvPr/>
        </p:nvSpPr>
        <p:spPr>
          <a:xfrm>
            <a:off x="7762213" y="5189688"/>
            <a:ext cx="625492" cy="369332"/>
          </a:xfrm>
          <a:prstGeom prst="rect">
            <a:avLst/>
          </a:prstGeom>
          <a:noFill/>
        </p:spPr>
        <p:txBody>
          <a:bodyPr wrap="none" rtlCol="0">
            <a:spAutoFit/>
          </a:bodyPr>
          <a:lstStyle/>
          <a:p>
            <a:r>
              <a:rPr lang="en-CH" dirty="0"/>
              <a:t>strip</a:t>
            </a:r>
          </a:p>
        </p:txBody>
      </p:sp>
      <p:sp>
        <p:nvSpPr>
          <p:cNvPr id="4" name="TextBox 3">
            <a:extLst>
              <a:ext uri="{FF2B5EF4-FFF2-40B4-BE49-F238E27FC236}">
                <a16:creationId xmlns:a16="http://schemas.microsoft.com/office/drawing/2014/main" id="{09628C3D-3A6A-2FDE-A902-68BB33626881}"/>
              </a:ext>
            </a:extLst>
          </p:cNvPr>
          <p:cNvSpPr txBox="1"/>
          <p:nvPr/>
        </p:nvSpPr>
        <p:spPr>
          <a:xfrm>
            <a:off x="914400" y="5723467"/>
            <a:ext cx="2276585" cy="369332"/>
          </a:xfrm>
          <a:prstGeom prst="rect">
            <a:avLst/>
          </a:prstGeom>
          <a:noFill/>
        </p:spPr>
        <p:txBody>
          <a:bodyPr wrap="none" rtlCol="0">
            <a:spAutoFit/>
          </a:bodyPr>
          <a:lstStyle/>
          <a:p>
            <a:r>
              <a:rPr lang="en-CH" dirty="0"/>
              <a:t>~10ke mean signal</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a:extLst>
              <a:ext uri="{FF2B5EF4-FFF2-40B4-BE49-F238E27FC236}">
                <a16:creationId xmlns:a16="http://schemas.microsoft.com/office/drawing/2014/main" id="{DE2C78D6-FA4B-FC69-3623-29DAE903F7C6}"/>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6" name="Footer Placeholder 2">
            <a:extLst>
              <a:ext uri="{FF2B5EF4-FFF2-40B4-BE49-F238E27FC236}">
                <a16:creationId xmlns:a16="http://schemas.microsoft.com/office/drawing/2014/main" id="{D612C47C-577A-6EC2-701E-9A0898D3B845}"/>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86018" name="Picture 1026">
            <a:extLst>
              <a:ext uri="{FF2B5EF4-FFF2-40B4-BE49-F238E27FC236}">
                <a16:creationId xmlns:a16="http://schemas.microsoft.com/office/drawing/2014/main" id="{AFF2B4A8-BC53-FFC0-F96F-E6973316D5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1981200"/>
            <a:ext cx="5400675" cy="4276725"/>
          </a:xfrm>
          <a:prstGeom prst="rect">
            <a:avLst/>
          </a:prstGeom>
          <a:noFill/>
          <a:extLst>
            <a:ext uri="{909E8E84-426E-40DD-AFC4-6F175D3DCCD1}">
              <a14:hiddenFill xmlns:a14="http://schemas.microsoft.com/office/drawing/2010/main">
                <a:solidFill>
                  <a:srgbClr val="FFFFFF"/>
                </a:solidFill>
              </a14:hiddenFill>
            </a:ext>
          </a:extLst>
        </p:spPr>
      </p:pic>
      <p:sp>
        <p:nvSpPr>
          <p:cNvPr id="86019" name="Text Box 1027">
            <a:extLst>
              <a:ext uri="{FF2B5EF4-FFF2-40B4-BE49-F238E27FC236}">
                <a16:creationId xmlns:a16="http://schemas.microsoft.com/office/drawing/2014/main" id="{6C9F2F8D-6938-8DFF-56AF-AA0FD4E7FA92}"/>
              </a:ext>
            </a:extLst>
          </p:cNvPr>
          <p:cNvSpPr txBox="1">
            <a:spLocks noChangeArrowheads="1"/>
          </p:cNvSpPr>
          <p:nvPr/>
        </p:nvSpPr>
        <p:spPr bwMode="auto">
          <a:xfrm>
            <a:off x="1752600" y="609600"/>
            <a:ext cx="57912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50000"/>
              </a:spcBef>
            </a:pPr>
            <a:r>
              <a:rPr lang="en-US" altLang="en-CH" b="1" u="sng">
                <a:solidFill>
                  <a:srgbClr val="3333CC"/>
                </a:solidFill>
                <a:latin typeface="Arial" panose="020B0604020202020204" pitchFamily="34" charset="0"/>
              </a:rPr>
              <a:t>Uniformity in Charge Collection of CVD Diamonds</a:t>
            </a:r>
          </a:p>
        </p:txBody>
      </p:sp>
      <p:sp>
        <p:nvSpPr>
          <p:cNvPr id="86020" name="Text Box 1028">
            <a:extLst>
              <a:ext uri="{FF2B5EF4-FFF2-40B4-BE49-F238E27FC236}">
                <a16:creationId xmlns:a16="http://schemas.microsoft.com/office/drawing/2014/main" id="{67EEE671-BD63-0419-A689-49EC5A4F8C0B}"/>
              </a:ext>
            </a:extLst>
          </p:cNvPr>
          <p:cNvSpPr txBox="1">
            <a:spLocks noChangeArrowheads="1"/>
          </p:cNvSpPr>
          <p:nvPr/>
        </p:nvSpPr>
        <p:spPr bwMode="auto">
          <a:xfrm>
            <a:off x="228600" y="2541588"/>
            <a:ext cx="2743200" cy="2831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US" altLang="en-CH" sz="1600" dirty="0">
                <a:latin typeface="Arial" panose="020B0604020202020204" pitchFamily="34" charset="0"/>
              </a:rPr>
              <a:t>Measured with MIPS</a:t>
            </a:r>
          </a:p>
          <a:p>
            <a:pPr>
              <a:buFontTx/>
              <a:buChar char="•"/>
            </a:pPr>
            <a:endParaRPr lang="en-US" altLang="en-CH" sz="1600" dirty="0">
              <a:latin typeface="Arial" panose="020B0604020202020204" pitchFamily="34" charset="0"/>
            </a:endParaRPr>
          </a:p>
          <a:p>
            <a:pPr>
              <a:buFontTx/>
              <a:buChar char="•"/>
            </a:pPr>
            <a:r>
              <a:rPr lang="en-US" altLang="en-CH" sz="1600" dirty="0">
                <a:latin typeface="Arial" panose="020B0604020202020204" pitchFamily="34" charset="0"/>
              </a:rPr>
              <a:t>Polycrystalline CVD diamond exhibits non-uniform signal response due to crystallite structure.</a:t>
            </a:r>
            <a:br>
              <a:rPr lang="en-US" altLang="en-CH" sz="1600" dirty="0">
                <a:latin typeface="Arial" panose="020B0604020202020204" pitchFamily="34" charset="0"/>
              </a:rPr>
            </a:br>
            <a:endParaRPr lang="en-US" altLang="en-CH" sz="1600" dirty="0">
              <a:latin typeface="Arial" panose="020B0604020202020204" pitchFamily="34" charset="0"/>
            </a:endParaRPr>
          </a:p>
          <a:p>
            <a:pPr>
              <a:buFontTx/>
              <a:buChar char="•"/>
            </a:pPr>
            <a:r>
              <a:rPr lang="en-US" altLang="en-CH" sz="1600" dirty="0">
                <a:latin typeface="Arial" panose="020B0604020202020204" pitchFamily="34" charset="0"/>
              </a:rPr>
              <a:t>Similar patterns observed as with photon beam measurement</a:t>
            </a:r>
            <a:br>
              <a:rPr lang="en-US" altLang="en-CH" dirty="0"/>
            </a:br>
            <a:endParaRPr lang="en-US" altLang="en-CH" dirty="0"/>
          </a:p>
        </p:txBody>
      </p:sp>
      <p:sp>
        <p:nvSpPr>
          <p:cNvPr id="2" name="Slide Number Placeholder 1">
            <a:extLst>
              <a:ext uri="{FF2B5EF4-FFF2-40B4-BE49-F238E27FC236}">
                <a16:creationId xmlns:a16="http://schemas.microsoft.com/office/drawing/2014/main" id="{37B2546D-87CA-8DF3-5C4E-C9C27B0BBBF3}"/>
              </a:ext>
            </a:extLst>
          </p:cNvPr>
          <p:cNvSpPr>
            <a:spLocks noGrp="1"/>
          </p:cNvSpPr>
          <p:nvPr>
            <p:ph type="sldNum" sz="quarter" idx="12"/>
          </p:nvPr>
        </p:nvSpPr>
        <p:spPr/>
        <p:txBody>
          <a:bodyPr/>
          <a:lstStyle/>
          <a:p>
            <a:fld id="{85A3C726-C6EC-EC46-BA0C-D12602B4FB0D}" type="slidenum">
              <a:rPr lang="en-US" smtClean="0"/>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3">
            <a:extLst>
              <a:ext uri="{FF2B5EF4-FFF2-40B4-BE49-F238E27FC236}">
                <a16:creationId xmlns:a16="http://schemas.microsoft.com/office/drawing/2014/main" id="{1850178E-528C-3437-05E2-2AFA368CC0EF}"/>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9" name="Footer Placeholder 4">
            <a:extLst>
              <a:ext uri="{FF2B5EF4-FFF2-40B4-BE49-F238E27FC236}">
                <a16:creationId xmlns:a16="http://schemas.microsoft.com/office/drawing/2014/main" id="{3EA846C5-D8BB-C3B8-C9C5-8A83E210089E}"/>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22530" name="Rectangle 2">
            <a:extLst>
              <a:ext uri="{FF2B5EF4-FFF2-40B4-BE49-F238E27FC236}">
                <a16:creationId xmlns:a16="http://schemas.microsoft.com/office/drawing/2014/main" id="{CCB84761-CE7F-C815-7F01-9EE052400ADD}"/>
              </a:ext>
            </a:extLst>
          </p:cNvPr>
          <p:cNvSpPr>
            <a:spLocks noGrp="1" noChangeArrowheads="1"/>
          </p:cNvSpPr>
          <p:nvPr>
            <p:ph type="title"/>
          </p:nvPr>
        </p:nvSpPr>
        <p:spPr>
          <a:xfrm>
            <a:off x="607492" y="98425"/>
            <a:ext cx="7297712" cy="1143000"/>
          </a:xfrm>
        </p:spPr>
        <p:txBody>
          <a:bodyPr/>
          <a:lstStyle/>
          <a:p>
            <a:r>
              <a:rPr lang="en-US" altLang="en-CH" dirty="0"/>
              <a:t>Irradiated Strip Detectors</a:t>
            </a:r>
          </a:p>
        </p:txBody>
      </p:sp>
      <p:sp>
        <p:nvSpPr>
          <p:cNvPr id="22531" name="Rectangle 3">
            <a:extLst>
              <a:ext uri="{FF2B5EF4-FFF2-40B4-BE49-F238E27FC236}">
                <a16:creationId xmlns:a16="http://schemas.microsoft.com/office/drawing/2014/main" id="{B302A197-B1D2-A325-1F05-B8455ACE8B1C}"/>
              </a:ext>
            </a:extLst>
          </p:cNvPr>
          <p:cNvSpPr>
            <a:spLocks noGrp="1" noChangeArrowheads="1"/>
          </p:cNvSpPr>
          <p:nvPr>
            <p:ph type="body" idx="1"/>
          </p:nvPr>
        </p:nvSpPr>
        <p:spPr>
          <a:xfrm>
            <a:off x="685800" y="1447800"/>
            <a:ext cx="7772400" cy="838200"/>
          </a:xfrm>
        </p:spPr>
        <p:txBody>
          <a:bodyPr/>
          <a:lstStyle/>
          <a:p>
            <a:r>
              <a:rPr lang="en-US" altLang="en-CH"/>
              <a:t>Proton Irradiation</a:t>
            </a:r>
          </a:p>
        </p:txBody>
      </p:sp>
      <p:pic>
        <p:nvPicPr>
          <p:cNvPr id="22532" name="Picture 4">
            <a:extLst>
              <a:ext uri="{FF2B5EF4-FFF2-40B4-BE49-F238E27FC236}">
                <a16:creationId xmlns:a16="http://schemas.microsoft.com/office/drawing/2014/main" id="{768185C3-19FB-F95B-C876-B8B97322C4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2133600"/>
            <a:ext cx="4267200" cy="3709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3" name="Picture 5">
            <a:extLst>
              <a:ext uri="{FF2B5EF4-FFF2-40B4-BE49-F238E27FC236}">
                <a16:creationId xmlns:a16="http://schemas.microsoft.com/office/drawing/2014/main" id="{0F3F9734-6BD8-17D7-C283-3DB30E4E20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1295400"/>
            <a:ext cx="3665538"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4" name="Text Box 6">
            <a:extLst>
              <a:ext uri="{FF2B5EF4-FFF2-40B4-BE49-F238E27FC236}">
                <a16:creationId xmlns:a16="http://schemas.microsoft.com/office/drawing/2014/main" id="{7B02E564-9B28-CFCC-6760-7DCBBE5AF298}"/>
              </a:ext>
            </a:extLst>
          </p:cNvPr>
          <p:cNvSpPr txBox="1">
            <a:spLocks noChangeArrowheads="1"/>
          </p:cNvSpPr>
          <p:nvPr/>
        </p:nvSpPr>
        <p:spPr bwMode="auto">
          <a:xfrm>
            <a:off x="457200" y="5886861"/>
            <a:ext cx="4083169"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sz="2000" dirty="0">
                <a:latin typeface="Helvetica" pitchFamily="2" charset="0"/>
              </a:rPr>
              <a:t>15% loss of S/N after 2e15 p cm</a:t>
            </a:r>
            <a:r>
              <a:rPr lang="en-US" altLang="en-CH" sz="2000" baseline="30000" dirty="0">
                <a:latin typeface="Helvetica" pitchFamily="2" charset="0"/>
              </a:rPr>
              <a:t>-2</a:t>
            </a:r>
          </a:p>
        </p:txBody>
      </p:sp>
      <p:sp>
        <p:nvSpPr>
          <p:cNvPr id="22535" name="Text Box 7">
            <a:extLst>
              <a:ext uri="{FF2B5EF4-FFF2-40B4-BE49-F238E27FC236}">
                <a16:creationId xmlns:a16="http://schemas.microsoft.com/office/drawing/2014/main" id="{870FE8C5-13D1-1C73-6A88-D4E3F651CB60}"/>
              </a:ext>
            </a:extLst>
          </p:cNvPr>
          <p:cNvSpPr txBox="1">
            <a:spLocks noChangeArrowheads="1"/>
          </p:cNvSpPr>
          <p:nvPr/>
        </p:nvSpPr>
        <p:spPr bwMode="auto">
          <a:xfrm>
            <a:off x="5018088" y="6003925"/>
            <a:ext cx="366871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sz="2000" dirty="0">
                <a:latin typeface="Helvetica" pitchFamily="2" charset="0"/>
              </a:rPr>
              <a:t>35% improvement in resolution</a:t>
            </a:r>
          </a:p>
        </p:txBody>
      </p:sp>
      <p:sp>
        <p:nvSpPr>
          <p:cNvPr id="2" name="Slide Number Placeholder 1">
            <a:extLst>
              <a:ext uri="{FF2B5EF4-FFF2-40B4-BE49-F238E27FC236}">
                <a16:creationId xmlns:a16="http://schemas.microsoft.com/office/drawing/2014/main" id="{0773805E-27F5-9B63-3F5F-C0FB871B3938}"/>
              </a:ext>
            </a:extLst>
          </p:cNvPr>
          <p:cNvSpPr>
            <a:spLocks noGrp="1"/>
          </p:cNvSpPr>
          <p:nvPr>
            <p:ph type="sldNum" sz="quarter" idx="12"/>
          </p:nvPr>
        </p:nvSpPr>
        <p:spPr/>
        <p:txBody>
          <a:bodyPr/>
          <a:lstStyle/>
          <a:p>
            <a:fld id="{85A3C726-C6EC-EC46-BA0C-D12602B4FB0D}" type="slidenum">
              <a:rPr lang="en-US" smtClean="0"/>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7C627024-D9BF-D1A6-14E9-6A4EFB905C8B}"/>
              </a:ext>
            </a:extLst>
          </p:cNvPr>
          <p:cNvSpPr>
            <a:spLocks noGrp="1" noChangeArrowheads="1"/>
          </p:cNvSpPr>
          <p:nvPr>
            <p:ph type="title"/>
          </p:nvPr>
        </p:nvSpPr>
        <p:spPr/>
        <p:txBody>
          <a:bodyPr anchor="ctr"/>
          <a:lstStyle/>
          <a:p>
            <a:r>
              <a:rPr lang="en-US" altLang="en-CH" sz="4400"/>
              <a:t>Pixel Detectors</a:t>
            </a:r>
          </a:p>
        </p:txBody>
      </p:sp>
      <p:sp>
        <p:nvSpPr>
          <p:cNvPr id="2" name="Content Placeholder 1">
            <a:extLst>
              <a:ext uri="{FF2B5EF4-FFF2-40B4-BE49-F238E27FC236}">
                <a16:creationId xmlns:a16="http://schemas.microsoft.com/office/drawing/2014/main" id="{D8137D06-246E-7FE6-28E2-4E63913C7111}"/>
              </a:ext>
            </a:extLst>
          </p:cNvPr>
          <p:cNvSpPr>
            <a:spLocks noGrp="1"/>
          </p:cNvSpPr>
          <p:nvPr>
            <p:ph idx="1"/>
          </p:nvPr>
        </p:nvSpPr>
        <p:spPr/>
        <p:txBody>
          <a:bodyPr/>
          <a:lstStyle/>
          <a:p>
            <a:r>
              <a:rPr lang="en-CH" dirty="0"/>
              <a:t>Several prototypes of Diamond pixel detectors have been developped and tested since aro</a:t>
            </a:r>
            <a:r>
              <a:rPr lang="en-GB" dirty="0"/>
              <a:t>u</a:t>
            </a:r>
            <a:r>
              <a:rPr lang="en-CH" dirty="0"/>
              <a:t>nd 1996.</a:t>
            </a:r>
          </a:p>
          <a:p>
            <a:r>
              <a:rPr lang="en-CH" dirty="0"/>
              <a:t>Read-out chips use ROC (CMS), FE-I4 (ATLAS)</a:t>
            </a:r>
          </a:p>
          <a:p>
            <a:r>
              <a:rPr lang="en-CH" dirty="0"/>
              <a:t>More recently tested 3D pixel detectors (see later).</a:t>
            </a:r>
          </a:p>
          <a:p>
            <a:r>
              <a:rPr lang="en-CH" dirty="0"/>
              <a:t>Some historic examples in the following.</a:t>
            </a:r>
          </a:p>
          <a:p>
            <a:endParaRPr lang="en-CH" dirty="0"/>
          </a:p>
        </p:txBody>
      </p:sp>
      <p:sp>
        <p:nvSpPr>
          <p:cNvPr id="3" name="Date Placeholder 3">
            <a:extLst>
              <a:ext uri="{FF2B5EF4-FFF2-40B4-BE49-F238E27FC236}">
                <a16:creationId xmlns:a16="http://schemas.microsoft.com/office/drawing/2014/main" id="{A6A58DE8-5462-9F5A-CE16-5A5BD6EC4B9F}"/>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4" name="Footer Placeholder 4">
            <a:extLst>
              <a:ext uri="{FF2B5EF4-FFF2-40B4-BE49-F238E27FC236}">
                <a16:creationId xmlns:a16="http://schemas.microsoft.com/office/drawing/2014/main" id="{F771F43C-C0A1-5C69-77D2-884D627D1CE9}"/>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5" name="Slide Number Placeholder 4">
            <a:extLst>
              <a:ext uri="{FF2B5EF4-FFF2-40B4-BE49-F238E27FC236}">
                <a16:creationId xmlns:a16="http://schemas.microsoft.com/office/drawing/2014/main" id="{44CA9FDF-D3E5-8F2B-9F21-5C2C19E8D89C}"/>
              </a:ext>
            </a:extLst>
          </p:cNvPr>
          <p:cNvSpPr>
            <a:spLocks noGrp="1"/>
          </p:cNvSpPr>
          <p:nvPr>
            <p:ph type="sldNum" sz="quarter" idx="12"/>
          </p:nvPr>
        </p:nvSpPr>
        <p:spPr/>
        <p:txBody>
          <a:bodyPr/>
          <a:lstStyle/>
          <a:p>
            <a:fld id="{85A3C726-C6EC-EC46-BA0C-D12602B4FB0D}" type="slidenum">
              <a:rPr lang="en-US" smtClean="0"/>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CFADF2CC-AE91-A8EA-CF67-419833E239B8}"/>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5" name="Footer Placeholder 2">
            <a:extLst>
              <a:ext uri="{FF2B5EF4-FFF2-40B4-BE49-F238E27FC236}">
                <a16:creationId xmlns:a16="http://schemas.microsoft.com/office/drawing/2014/main" id="{77915E98-87A6-297F-2998-7A3D42402766}"/>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34818" name="Picture 2">
            <a:extLst>
              <a:ext uri="{FF2B5EF4-FFF2-40B4-BE49-F238E27FC236}">
                <a16:creationId xmlns:a16="http://schemas.microsoft.com/office/drawing/2014/main" id="{7DF6BBBB-302D-F689-83CD-FC827E4FBD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777"/>
          <a:stretch/>
        </p:blipFill>
        <p:spPr bwMode="auto">
          <a:xfrm>
            <a:off x="990600" y="1447800"/>
            <a:ext cx="7010400" cy="42879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819" name="Rectangle 3">
            <a:extLst>
              <a:ext uri="{FF2B5EF4-FFF2-40B4-BE49-F238E27FC236}">
                <a16:creationId xmlns:a16="http://schemas.microsoft.com/office/drawing/2014/main" id="{B12CB337-E7ED-9565-0621-DDA32286AE14}"/>
              </a:ext>
            </a:extLst>
          </p:cNvPr>
          <p:cNvSpPr>
            <a:spLocks noChangeArrowheads="1"/>
          </p:cNvSpPr>
          <p:nvPr/>
        </p:nvSpPr>
        <p:spPr bwMode="auto">
          <a:xfrm>
            <a:off x="685800" y="3810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Helvetica" pitchFamily="2" charset="0"/>
              </a:defRPr>
            </a:lvl1pPr>
            <a:lvl2pPr marL="742950" indent="-285750">
              <a:spcBef>
                <a:spcPct val="20000"/>
              </a:spcBef>
              <a:buChar char="–"/>
              <a:defRPr sz="2400">
                <a:solidFill>
                  <a:schemeClr val="tx1"/>
                </a:solidFill>
                <a:latin typeface="Helvetica" pitchFamily="2" charset="0"/>
              </a:defRPr>
            </a:lvl2pPr>
            <a:lvl3pPr marL="1143000" indent="-228600">
              <a:spcBef>
                <a:spcPct val="20000"/>
              </a:spcBef>
              <a:buChar char="•"/>
              <a:defRPr sz="2000">
                <a:solidFill>
                  <a:schemeClr val="tx1"/>
                </a:solidFill>
                <a:latin typeface="Helvetica" pitchFamily="2" charset="0"/>
              </a:defRPr>
            </a:lvl3pPr>
            <a:lvl4pPr marL="1600200" indent="-228600">
              <a:spcBef>
                <a:spcPct val="20000"/>
              </a:spcBef>
              <a:buChar char="–"/>
              <a:defRPr>
                <a:solidFill>
                  <a:schemeClr val="tx1"/>
                </a:solidFill>
                <a:latin typeface="Helvetica" pitchFamily="2" charset="0"/>
              </a:defRPr>
            </a:lvl4pPr>
            <a:lvl5pPr marL="2057400" indent="-228600">
              <a:spcBef>
                <a:spcPct val="20000"/>
              </a:spcBef>
              <a:buChar char="»"/>
              <a:defRPr>
                <a:solidFill>
                  <a:schemeClr val="tx1"/>
                </a:solidFill>
                <a:latin typeface="Helvetica" pitchFamily="2" charset="0"/>
              </a:defRPr>
            </a:lvl5pPr>
            <a:lvl6pPr marL="2514600" indent="-228600" fontAlgn="base">
              <a:spcBef>
                <a:spcPct val="20000"/>
              </a:spcBef>
              <a:spcAft>
                <a:spcPct val="0"/>
              </a:spcAft>
              <a:buChar char="»"/>
              <a:defRPr>
                <a:solidFill>
                  <a:schemeClr val="tx1"/>
                </a:solidFill>
                <a:latin typeface="Helvetica" pitchFamily="2" charset="0"/>
              </a:defRPr>
            </a:lvl6pPr>
            <a:lvl7pPr marL="2971800" indent="-228600" fontAlgn="base">
              <a:spcBef>
                <a:spcPct val="20000"/>
              </a:spcBef>
              <a:spcAft>
                <a:spcPct val="0"/>
              </a:spcAft>
              <a:buChar char="»"/>
              <a:defRPr>
                <a:solidFill>
                  <a:schemeClr val="tx1"/>
                </a:solidFill>
                <a:latin typeface="Helvetica" pitchFamily="2" charset="0"/>
              </a:defRPr>
            </a:lvl7pPr>
            <a:lvl8pPr marL="3429000" indent="-228600" fontAlgn="base">
              <a:spcBef>
                <a:spcPct val="20000"/>
              </a:spcBef>
              <a:spcAft>
                <a:spcPct val="0"/>
              </a:spcAft>
              <a:buChar char="»"/>
              <a:defRPr>
                <a:solidFill>
                  <a:schemeClr val="tx1"/>
                </a:solidFill>
                <a:latin typeface="Helvetica" pitchFamily="2" charset="0"/>
              </a:defRPr>
            </a:lvl8pPr>
            <a:lvl9pPr marL="3886200" indent="-228600" fontAlgn="base">
              <a:spcBef>
                <a:spcPct val="20000"/>
              </a:spcBef>
              <a:spcAft>
                <a:spcPct val="0"/>
              </a:spcAft>
              <a:buChar char="»"/>
              <a:defRPr>
                <a:solidFill>
                  <a:schemeClr val="tx1"/>
                </a:solidFill>
                <a:latin typeface="Helvetica" pitchFamily="2" charset="0"/>
              </a:defRPr>
            </a:lvl9pPr>
          </a:lstStyle>
          <a:p>
            <a:pPr eaLnBrk="1" hangingPunct="1"/>
            <a:r>
              <a:rPr lang="en-US" altLang="en-CH" sz="2400">
                <a:solidFill>
                  <a:schemeClr val="accent2"/>
                </a:solidFill>
              </a:rPr>
              <a:t>Diamond Pixel Detectors</a:t>
            </a:r>
            <a:endParaRPr lang="en-US" altLang="en-CH"/>
          </a:p>
          <a:p>
            <a:pPr eaLnBrk="1" hangingPunct="1"/>
            <a:endParaRPr lang="en-US" altLang="en-CH"/>
          </a:p>
        </p:txBody>
      </p:sp>
      <p:sp>
        <p:nvSpPr>
          <p:cNvPr id="2" name="Slide Number Placeholder 1">
            <a:extLst>
              <a:ext uri="{FF2B5EF4-FFF2-40B4-BE49-F238E27FC236}">
                <a16:creationId xmlns:a16="http://schemas.microsoft.com/office/drawing/2014/main" id="{E3B9C3C3-CD6D-5A61-A61D-EF90DE2F50C7}"/>
              </a:ext>
            </a:extLst>
          </p:cNvPr>
          <p:cNvSpPr>
            <a:spLocks noGrp="1"/>
          </p:cNvSpPr>
          <p:nvPr>
            <p:ph type="sldNum" sz="quarter" idx="12"/>
          </p:nvPr>
        </p:nvSpPr>
        <p:spPr/>
        <p:txBody>
          <a:bodyPr/>
          <a:lstStyle/>
          <a:p>
            <a:fld id="{85A3C726-C6EC-EC46-BA0C-D12602B4FB0D}" type="slidenum">
              <a:rPr lang="en-US" smtClean="0"/>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1">
            <a:extLst>
              <a:ext uri="{FF2B5EF4-FFF2-40B4-BE49-F238E27FC236}">
                <a16:creationId xmlns:a16="http://schemas.microsoft.com/office/drawing/2014/main" id="{27834EA5-9F22-78DE-394A-25372F6B5676}"/>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4" name="Footer Placeholder 2">
            <a:extLst>
              <a:ext uri="{FF2B5EF4-FFF2-40B4-BE49-F238E27FC236}">
                <a16:creationId xmlns:a16="http://schemas.microsoft.com/office/drawing/2014/main" id="{92B9CD72-8BC6-0FF2-DEE1-6A26F74087BC}"/>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95235" name="Picture 3">
            <a:extLst>
              <a:ext uri="{FF2B5EF4-FFF2-40B4-BE49-F238E27FC236}">
                <a16:creationId xmlns:a16="http://schemas.microsoft.com/office/drawing/2014/main" id="{30DF332B-F9C4-A770-6029-C964203359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304800"/>
            <a:ext cx="7823200" cy="5938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a:extLst>
              <a:ext uri="{FF2B5EF4-FFF2-40B4-BE49-F238E27FC236}">
                <a16:creationId xmlns:a16="http://schemas.microsoft.com/office/drawing/2014/main" id="{A315705B-F598-E16B-60A7-C4F2636B3795}"/>
              </a:ext>
            </a:extLst>
          </p:cNvPr>
          <p:cNvSpPr>
            <a:spLocks noGrp="1"/>
          </p:cNvSpPr>
          <p:nvPr>
            <p:ph type="sldNum" sz="quarter" idx="12"/>
          </p:nvPr>
        </p:nvSpPr>
        <p:spPr/>
        <p:txBody>
          <a:bodyPr/>
          <a:lstStyle/>
          <a:p>
            <a:fld id="{85A3C726-C6EC-EC46-BA0C-D12602B4FB0D}" type="slidenum">
              <a:rPr lang="en-US" smtClean="0"/>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1">
            <a:extLst>
              <a:ext uri="{FF2B5EF4-FFF2-40B4-BE49-F238E27FC236}">
                <a16:creationId xmlns:a16="http://schemas.microsoft.com/office/drawing/2014/main" id="{DE0C8898-974C-CDF7-4111-F1819110F806}"/>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4" name="Footer Placeholder 2">
            <a:extLst>
              <a:ext uri="{FF2B5EF4-FFF2-40B4-BE49-F238E27FC236}">
                <a16:creationId xmlns:a16="http://schemas.microsoft.com/office/drawing/2014/main" id="{3D513368-3F54-D5FE-2685-3C4FD6256FCC}"/>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96258" name="Picture 2">
            <a:extLst>
              <a:ext uri="{FF2B5EF4-FFF2-40B4-BE49-F238E27FC236}">
                <a16:creationId xmlns:a16="http://schemas.microsoft.com/office/drawing/2014/main" id="{BE12E639-3980-ED86-3298-D29852B578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04800"/>
            <a:ext cx="7848600" cy="617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a:extLst>
              <a:ext uri="{FF2B5EF4-FFF2-40B4-BE49-F238E27FC236}">
                <a16:creationId xmlns:a16="http://schemas.microsoft.com/office/drawing/2014/main" id="{F87FDE74-69AD-2BBA-BB35-7EA02F9D0EFD}"/>
              </a:ext>
            </a:extLst>
          </p:cNvPr>
          <p:cNvSpPr>
            <a:spLocks noGrp="1"/>
          </p:cNvSpPr>
          <p:nvPr>
            <p:ph type="sldNum" sz="quarter" idx="12"/>
          </p:nvPr>
        </p:nvSpPr>
        <p:spPr/>
        <p:txBody>
          <a:bodyPr/>
          <a:lstStyle/>
          <a:p>
            <a:fld id="{85A3C726-C6EC-EC46-BA0C-D12602B4FB0D}" type="slidenum">
              <a:rPr lang="en-US" smtClean="0"/>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1">
            <a:extLst>
              <a:ext uri="{FF2B5EF4-FFF2-40B4-BE49-F238E27FC236}">
                <a16:creationId xmlns:a16="http://schemas.microsoft.com/office/drawing/2014/main" id="{F7928D77-D01E-A3C8-2524-93A50AE9FF6A}"/>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4" name="Footer Placeholder 2">
            <a:extLst>
              <a:ext uri="{FF2B5EF4-FFF2-40B4-BE49-F238E27FC236}">
                <a16:creationId xmlns:a16="http://schemas.microsoft.com/office/drawing/2014/main" id="{088AA18B-1F8C-13A9-2DA3-AA0515F713C5}"/>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97282" name="Picture 2">
            <a:extLst>
              <a:ext uri="{FF2B5EF4-FFF2-40B4-BE49-F238E27FC236}">
                <a16:creationId xmlns:a16="http://schemas.microsoft.com/office/drawing/2014/main" id="{B637CE02-96B3-AA13-08D0-A9A99CE29C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304800"/>
            <a:ext cx="7962900" cy="6140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a:extLst>
              <a:ext uri="{FF2B5EF4-FFF2-40B4-BE49-F238E27FC236}">
                <a16:creationId xmlns:a16="http://schemas.microsoft.com/office/drawing/2014/main" id="{533555FD-7053-3291-9366-DF16D080F32C}"/>
              </a:ext>
            </a:extLst>
          </p:cNvPr>
          <p:cNvSpPr>
            <a:spLocks noGrp="1"/>
          </p:cNvSpPr>
          <p:nvPr>
            <p:ph type="sldNum" sz="quarter" idx="12"/>
          </p:nvPr>
        </p:nvSpPr>
        <p:spPr/>
        <p:txBody>
          <a:bodyPr/>
          <a:lstStyle/>
          <a:p>
            <a:fld id="{85A3C726-C6EC-EC46-BA0C-D12602B4FB0D}" type="slidenum">
              <a:rPr lang="en-US" smtClean="0"/>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3">
            <a:extLst>
              <a:ext uri="{FF2B5EF4-FFF2-40B4-BE49-F238E27FC236}">
                <a16:creationId xmlns:a16="http://schemas.microsoft.com/office/drawing/2014/main" id="{9E705D08-B7D2-D22D-F949-1BA33F8E2D09}"/>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8" name="Footer Placeholder 4">
            <a:extLst>
              <a:ext uri="{FF2B5EF4-FFF2-40B4-BE49-F238E27FC236}">
                <a16:creationId xmlns:a16="http://schemas.microsoft.com/office/drawing/2014/main" id="{B39BC994-67D1-9720-6DAC-89A3C1237303}"/>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35843" name="Rectangle 3">
            <a:extLst>
              <a:ext uri="{FF2B5EF4-FFF2-40B4-BE49-F238E27FC236}">
                <a16:creationId xmlns:a16="http://schemas.microsoft.com/office/drawing/2014/main" id="{350FB88F-18C3-0737-2450-A5715E9B75D0}"/>
              </a:ext>
            </a:extLst>
          </p:cNvPr>
          <p:cNvSpPr>
            <a:spLocks noGrp="1" noChangeArrowheads="1"/>
          </p:cNvSpPr>
          <p:nvPr>
            <p:ph type="body" idx="1"/>
          </p:nvPr>
        </p:nvSpPr>
        <p:spPr>
          <a:xfrm>
            <a:off x="685800" y="5334000"/>
            <a:ext cx="7772400" cy="838200"/>
          </a:xfrm>
        </p:spPr>
        <p:txBody>
          <a:bodyPr>
            <a:normAutofit fontScale="92500" lnSpcReduction="20000"/>
          </a:bodyPr>
          <a:lstStyle/>
          <a:p>
            <a:pPr>
              <a:lnSpc>
                <a:spcPct val="90000"/>
              </a:lnSpc>
            </a:pPr>
            <a:r>
              <a:rPr lang="en-US" altLang="en-CH" sz="2400"/>
              <a:t>Efficiency = 80%</a:t>
            </a:r>
          </a:p>
          <a:p>
            <a:pPr>
              <a:lnSpc>
                <a:spcPct val="90000"/>
              </a:lnSpc>
            </a:pPr>
            <a:r>
              <a:rPr lang="en-US" altLang="en-CH" sz="2400"/>
              <a:t>Resolution = digital</a:t>
            </a:r>
          </a:p>
        </p:txBody>
      </p:sp>
      <p:pic>
        <p:nvPicPr>
          <p:cNvPr id="35844" name="Picture 4">
            <a:extLst>
              <a:ext uri="{FF2B5EF4-FFF2-40B4-BE49-F238E27FC236}">
                <a16:creationId xmlns:a16="http://schemas.microsoft.com/office/drawing/2014/main" id="{4B07418A-AA83-C297-7DB2-23BD6D0B98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295400"/>
            <a:ext cx="7086600" cy="359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5845" name="Rectangle 5">
            <a:extLst>
              <a:ext uri="{FF2B5EF4-FFF2-40B4-BE49-F238E27FC236}">
                <a16:creationId xmlns:a16="http://schemas.microsoft.com/office/drawing/2014/main" id="{AA6D042F-7F74-9386-5E72-7168C6EC300E}"/>
              </a:ext>
            </a:extLst>
          </p:cNvPr>
          <p:cNvSpPr>
            <a:spLocks noChangeArrowheads="1"/>
          </p:cNvSpPr>
          <p:nvPr/>
        </p:nvSpPr>
        <p:spPr bwMode="auto">
          <a:xfrm>
            <a:off x="685800" y="3810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Helvetica" pitchFamily="2" charset="0"/>
              </a:defRPr>
            </a:lvl1pPr>
            <a:lvl2pPr marL="742950" indent="-285750">
              <a:spcBef>
                <a:spcPct val="20000"/>
              </a:spcBef>
              <a:buChar char="–"/>
              <a:defRPr sz="2400">
                <a:solidFill>
                  <a:schemeClr val="tx1"/>
                </a:solidFill>
                <a:latin typeface="Helvetica" pitchFamily="2" charset="0"/>
              </a:defRPr>
            </a:lvl2pPr>
            <a:lvl3pPr marL="1143000" indent="-228600">
              <a:spcBef>
                <a:spcPct val="20000"/>
              </a:spcBef>
              <a:buChar char="•"/>
              <a:defRPr sz="2000">
                <a:solidFill>
                  <a:schemeClr val="tx1"/>
                </a:solidFill>
                <a:latin typeface="Helvetica" pitchFamily="2" charset="0"/>
              </a:defRPr>
            </a:lvl3pPr>
            <a:lvl4pPr marL="1600200" indent="-228600">
              <a:spcBef>
                <a:spcPct val="20000"/>
              </a:spcBef>
              <a:buChar char="–"/>
              <a:defRPr>
                <a:solidFill>
                  <a:schemeClr val="tx1"/>
                </a:solidFill>
                <a:latin typeface="Helvetica" pitchFamily="2" charset="0"/>
              </a:defRPr>
            </a:lvl4pPr>
            <a:lvl5pPr marL="2057400" indent="-228600">
              <a:spcBef>
                <a:spcPct val="20000"/>
              </a:spcBef>
              <a:buChar char="»"/>
              <a:defRPr>
                <a:solidFill>
                  <a:schemeClr val="tx1"/>
                </a:solidFill>
                <a:latin typeface="Helvetica" pitchFamily="2" charset="0"/>
              </a:defRPr>
            </a:lvl5pPr>
            <a:lvl6pPr marL="2514600" indent="-228600" fontAlgn="base">
              <a:spcBef>
                <a:spcPct val="20000"/>
              </a:spcBef>
              <a:spcAft>
                <a:spcPct val="0"/>
              </a:spcAft>
              <a:buChar char="»"/>
              <a:defRPr>
                <a:solidFill>
                  <a:schemeClr val="tx1"/>
                </a:solidFill>
                <a:latin typeface="Helvetica" pitchFamily="2" charset="0"/>
              </a:defRPr>
            </a:lvl6pPr>
            <a:lvl7pPr marL="2971800" indent="-228600" fontAlgn="base">
              <a:spcBef>
                <a:spcPct val="20000"/>
              </a:spcBef>
              <a:spcAft>
                <a:spcPct val="0"/>
              </a:spcAft>
              <a:buChar char="»"/>
              <a:defRPr>
                <a:solidFill>
                  <a:schemeClr val="tx1"/>
                </a:solidFill>
                <a:latin typeface="Helvetica" pitchFamily="2" charset="0"/>
              </a:defRPr>
            </a:lvl7pPr>
            <a:lvl8pPr marL="3429000" indent="-228600" fontAlgn="base">
              <a:spcBef>
                <a:spcPct val="20000"/>
              </a:spcBef>
              <a:spcAft>
                <a:spcPct val="0"/>
              </a:spcAft>
              <a:buChar char="»"/>
              <a:defRPr>
                <a:solidFill>
                  <a:schemeClr val="tx1"/>
                </a:solidFill>
                <a:latin typeface="Helvetica" pitchFamily="2" charset="0"/>
              </a:defRPr>
            </a:lvl8pPr>
            <a:lvl9pPr marL="3886200" indent="-228600" fontAlgn="base">
              <a:spcBef>
                <a:spcPct val="20000"/>
              </a:spcBef>
              <a:spcAft>
                <a:spcPct val="0"/>
              </a:spcAft>
              <a:buChar char="»"/>
              <a:defRPr>
                <a:solidFill>
                  <a:schemeClr val="tx1"/>
                </a:solidFill>
                <a:latin typeface="Helvetica" pitchFamily="2" charset="0"/>
              </a:defRPr>
            </a:lvl9pPr>
          </a:lstStyle>
          <a:p>
            <a:pPr eaLnBrk="1" hangingPunct="1"/>
            <a:r>
              <a:rPr lang="en-US" altLang="en-CH" sz="2400">
                <a:solidFill>
                  <a:schemeClr val="accent2"/>
                </a:solidFill>
              </a:rPr>
              <a:t>Results from Atlas Diamond Pixel Detectors</a:t>
            </a:r>
            <a:endParaRPr lang="en-US" altLang="en-CH"/>
          </a:p>
          <a:p>
            <a:pPr eaLnBrk="1" hangingPunct="1"/>
            <a:endParaRPr lang="en-US" altLang="en-CH"/>
          </a:p>
        </p:txBody>
      </p:sp>
      <p:sp>
        <p:nvSpPr>
          <p:cNvPr id="35847" name="Rectangle 7">
            <a:extLst>
              <a:ext uri="{FF2B5EF4-FFF2-40B4-BE49-F238E27FC236}">
                <a16:creationId xmlns:a16="http://schemas.microsoft.com/office/drawing/2014/main" id="{04D9FC6A-FA94-8272-EA9B-9DF9F114B20F}"/>
              </a:ext>
            </a:extLst>
          </p:cNvPr>
          <p:cNvSpPr>
            <a:spLocks noChangeArrowheads="1"/>
          </p:cNvSpPr>
          <p:nvPr/>
        </p:nvSpPr>
        <p:spPr bwMode="auto">
          <a:xfrm>
            <a:off x="5516563" y="1965325"/>
            <a:ext cx="12652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sz="2000">
                <a:latin typeface="Symbol" pitchFamily="2" charset="2"/>
              </a:rPr>
              <a:t>s</a:t>
            </a:r>
            <a:r>
              <a:rPr lang="en-US" altLang="en-CH" sz="2000">
                <a:latin typeface="Helvetica" pitchFamily="2" charset="0"/>
              </a:rPr>
              <a:t>=115</a:t>
            </a:r>
            <a:r>
              <a:rPr lang="en-US" altLang="en-CH" sz="2000">
                <a:latin typeface="Symbol" pitchFamily="2" charset="2"/>
              </a:rPr>
              <a:t>m</a:t>
            </a:r>
            <a:r>
              <a:rPr lang="en-US" altLang="en-CH" sz="2000">
                <a:latin typeface="Helvetica" pitchFamily="2" charset="0"/>
              </a:rPr>
              <a:t>m</a:t>
            </a:r>
          </a:p>
        </p:txBody>
      </p:sp>
      <p:sp>
        <p:nvSpPr>
          <p:cNvPr id="35848" name="Rectangle 8">
            <a:extLst>
              <a:ext uri="{FF2B5EF4-FFF2-40B4-BE49-F238E27FC236}">
                <a16:creationId xmlns:a16="http://schemas.microsoft.com/office/drawing/2014/main" id="{2108E290-F815-779E-09B9-195D2BE60D8E}"/>
              </a:ext>
            </a:extLst>
          </p:cNvPr>
          <p:cNvSpPr>
            <a:spLocks noChangeArrowheads="1"/>
          </p:cNvSpPr>
          <p:nvPr/>
        </p:nvSpPr>
        <p:spPr bwMode="auto">
          <a:xfrm>
            <a:off x="1676400" y="1905000"/>
            <a:ext cx="11239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CH" sz="2000">
                <a:latin typeface="Symbol" pitchFamily="2" charset="2"/>
              </a:rPr>
              <a:t>s</a:t>
            </a:r>
            <a:r>
              <a:rPr lang="en-US" altLang="en-CH" sz="2000">
                <a:latin typeface="Helvetica" pitchFamily="2" charset="0"/>
              </a:rPr>
              <a:t>=14</a:t>
            </a:r>
            <a:r>
              <a:rPr lang="en-US" altLang="en-CH" sz="2000">
                <a:latin typeface="Symbol" pitchFamily="2" charset="2"/>
              </a:rPr>
              <a:t>m</a:t>
            </a:r>
            <a:r>
              <a:rPr lang="en-US" altLang="en-CH" sz="2000">
                <a:latin typeface="Helvetica" pitchFamily="2" charset="0"/>
              </a:rPr>
              <a:t>m</a:t>
            </a:r>
          </a:p>
        </p:txBody>
      </p:sp>
      <p:sp>
        <p:nvSpPr>
          <p:cNvPr id="2" name="Slide Number Placeholder 1">
            <a:extLst>
              <a:ext uri="{FF2B5EF4-FFF2-40B4-BE49-F238E27FC236}">
                <a16:creationId xmlns:a16="http://schemas.microsoft.com/office/drawing/2014/main" id="{DD2B659B-3B95-A0E0-8D7C-82358045FCBA}"/>
              </a:ext>
            </a:extLst>
          </p:cNvPr>
          <p:cNvSpPr>
            <a:spLocks noGrp="1"/>
          </p:cNvSpPr>
          <p:nvPr>
            <p:ph type="sldNum" sz="quarter" idx="12"/>
          </p:nvPr>
        </p:nvSpPr>
        <p:spPr/>
        <p:txBody>
          <a:bodyPr/>
          <a:lstStyle/>
          <a:p>
            <a:fld id="{85A3C726-C6EC-EC46-BA0C-D12602B4FB0D}" type="slidenum">
              <a:rPr lang="en-US" smtClean="0"/>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3">
            <a:extLst>
              <a:ext uri="{FF2B5EF4-FFF2-40B4-BE49-F238E27FC236}">
                <a16:creationId xmlns:a16="http://schemas.microsoft.com/office/drawing/2014/main" id="{9220814F-C807-8535-ABEA-35CADEB23546}"/>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7" name="Footer Placeholder 4">
            <a:extLst>
              <a:ext uri="{FF2B5EF4-FFF2-40B4-BE49-F238E27FC236}">
                <a16:creationId xmlns:a16="http://schemas.microsoft.com/office/drawing/2014/main" id="{60A1F6A6-CC65-E1EF-FA2A-A988265F230D}"/>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87042" name="Rectangle 1026">
            <a:extLst>
              <a:ext uri="{FF2B5EF4-FFF2-40B4-BE49-F238E27FC236}">
                <a16:creationId xmlns:a16="http://schemas.microsoft.com/office/drawing/2014/main" id="{63FB4367-CDF9-DF0E-99D1-C8AA8E349526}"/>
              </a:ext>
            </a:extLst>
          </p:cNvPr>
          <p:cNvSpPr>
            <a:spLocks noGrp="1" noChangeArrowheads="1"/>
          </p:cNvSpPr>
          <p:nvPr>
            <p:ph type="body" idx="1"/>
          </p:nvPr>
        </p:nvSpPr>
        <p:spPr>
          <a:xfrm>
            <a:off x="685800" y="5334000"/>
            <a:ext cx="7772400" cy="838200"/>
          </a:xfrm>
        </p:spPr>
        <p:txBody>
          <a:bodyPr>
            <a:normAutofit fontScale="85000" lnSpcReduction="10000"/>
          </a:bodyPr>
          <a:lstStyle/>
          <a:p>
            <a:pPr>
              <a:lnSpc>
                <a:spcPct val="90000"/>
              </a:lnSpc>
            </a:pPr>
            <a:r>
              <a:rPr lang="en-US" altLang="en-CH" sz="2000"/>
              <a:t>Large track residuals</a:t>
            </a:r>
          </a:p>
          <a:p>
            <a:pPr>
              <a:lnSpc>
                <a:spcPct val="90000"/>
              </a:lnSpc>
            </a:pPr>
            <a:r>
              <a:rPr lang="en-US" altLang="en-CH" sz="2000"/>
              <a:t>Non-uniformity of response qualitatively reproduces by modeling</a:t>
            </a:r>
          </a:p>
        </p:txBody>
      </p:sp>
      <p:sp>
        <p:nvSpPr>
          <p:cNvPr id="87044" name="Rectangle 1028">
            <a:extLst>
              <a:ext uri="{FF2B5EF4-FFF2-40B4-BE49-F238E27FC236}">
                <a16:creationId xmlns:a16="http://schemas.microsoft.com/office/drawing/2014/main" id="{642A8E0F-CE03-D7C6-077C-7FDC41B64B6B}"/>
              </a:ext>
            </a:extLst>
          </p:cNvPr>
          <p:cNvSpPr>
            <a:spLocks noChangeArrowheads="1"/>
          </p:cNvSpPr>
          <p:nvPr/>
        </p:nvSpPr>
        <p:spPr bwMode="auto">
          <a:xfrm>
            <a:off x="685800" y="3810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Helvetica" pitchFamily="2" charset="0"/>
              </a:defRPr>
            </a:lvl1pPr>
            <a:lvl2pPr marL="742950" indent="-285750">
              <a:spcBef>
                <a:spcPct val="20000"/>
              </a:spcBef>
              <a:buChar char="–"/>
              <a:defRPr sz="2400">
                <a:solidFill>
                  <a:schemeClr val="tx1"/>
                </a:solidFill>
                <a:latin typeface="Helvetica" pitchFamily="2" charset="0"/>
              </a:defRPr>
            </a:lvl2pPr>
            <a:lvl3pPr marL="1143000" indent="-228600">
              <a:spcBef>
                <a:spcPct val="20000"/>
              </a:spcBef>
              <a:buChar char="•"/>
              <a:defRPr sz="2000">
                <a:solidFill>
                  <a:schemeClr val="tx1"/>
                </a:solidFill>
                <a:latin typeface="Helvetica" pitchFamily="2" charset="0"/>
              </a:defRPr>
            </a:lvl3pPr>
            <a:lvl4pPr marL="1600200" indent="-228600">
              <a:spcBef>
                <a:spcPct val="20000"/>
              </a:spcBef>
              <a:buChar char="–"/>
              <a:defRPr>
                <a:solidFill>
                  <a:schemeClr val="tx1"/>
                </a:solidFill>
                <a:latin typeface="Helvetica" pitchFamily="2" charset="0"/>
              </a:defRPr>
            </a:lvl4pPr>
            <a:lvl5pPr marL="2057400" indent="-228600">
              <a:spcBef>
                <a:spcPct val="20000"/>
              </a:spcBef>
              <a:buChar char="»"/>
              <a:defRPr>
                <a:solidFill>
                  <a:schemeClr val="tx1"/>
                </a:solidFill>
                <a:latin typeface="Helvetica" pitchFamily="2" charset="0"/>
              </a:defRPr>
            </a:lvl5pPr>
            <a:lvl6pPr marL="2514600" indent="-228600" fontAlgn="base">
              <a:spcBef>
                <a:spcPct val="20000"/>
              </a:spcBef>
              <a:spcAft>
                <a:spcPct val="0"/>
              </a:spcAft>
              <a:buChar char="»"/>
              <a:defRPr>
                <a:solidFill>
                  <a:schemeClr val="tx1"/>
                </a:solidFill>
                <a:latin typeface="Helvetica" pitchFamily="2" charset="0"/>
              </a:defRPr>
            </a:lvl6pPr>
            <a:lvl7pPr marL="2971800" indent="-228600" fontAlgn="base">
              <a:spcBef>
                <a:spcPct val="20000"/>
              </a:spcBef>
              <a:spcAft>
                <a:spcPct val="0"/>
              </a:spcAft>
              <a:buChar char="»"/>
              <a:defRPr>
                <a:solidFill>
                  <a:schemeClr val="tx1"/>
                </a:solidFill>
                <a:latin typeface="Helvetica" pitchFamily="2" charset="0"/>
              </a:defRPr>
            </a:lvl7pPr>
            <a:lvl8pPr marL="3429000" indent="-228600" fontAlgn="base">
              <a:spcBef>
                <a:spcPct val="20000"/>
              </a:spcBef>
              <a:spcAft>
                <a:spcPct val="0"/>
              </a:spcAft>
              <a:buChar char="»"/>
              <a:defRPr>
                <a:solidFill>
                  <a:schemeClr val="tx1"/>
                </a:solidFill>
                <a:latin typeface="Helvetica" pitchFamily="2" charset="0"/>
              </a:defRPr>
            </a:lvl8pPr>
            <a:lvl9pPr marL="3886200" indent="-228600" fontAlgn="base">
              <a:spcBef>
                <a:spcPct val="20000"/>
              </a:spcBef>
              <a:spcAft>
                <a:spcPct val="0"/>
              </a:spcAft>
              <a:buChar char="»"/>
              <a:defRPr>
                <a:solidFill>
                  <a:schemeClr val="tx1"/>
                </a:solidFill>
                <a:latin typeface="Helvetica" pitchFamily="2" charset="0"/>
              </a:defRPr>
            </a:lvl9pPr>
          </a:lstStyle>
          <a:p>
            <a:pPr eaLnBrk="1" hangingPunct="1"/>
            <a:r>
              <a:rPr lang="en-US" altLang="en-CH" sz="2400">
                <a:solidFill>
                  <a:schemeClr val="accent2"/>
                </a:solidFill>
              </a:rPr>
              <a:t>Results from Atlas Diamond Pixel Detectors</a:t>
            </a:r>
            <a:endParaRPr lang="en-US" altLang="en-CH"/>
          </a:p>
          <a:p>
            <a:pPr eaLnBrk="1" hangingPunct="1"/>
            <a:endParaRPr lang="en-US" altLang="en-CH"/>
          </a:p>
        </p:txBody>
      </p:sp>
      <p:pic>
        <p:nvPicPr>
          <p:cNvPr id="87048" name="Picture 1032">
            <a:extLst>
              <a:ext uri="{FF2B5EF4-FFF2-40B4-BE49-F238E27FC236}">
                <a16:creationId xmlns:a16="http://schemas.microsoft.com/office/drawing/2014/main" id="{A0B7E171-BD23-D5D2-380B-88ACA1AFE5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143000"/>
            <a:ext cx="59436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7049" name="Text Box 1033">
            <a:extLst>
              <a:ext uri="{FF2B5EF4-FFF2-40B4-BE49-F238E27FC236}">
                <a16:creationId xmlns:a16="http://schemas.microsoft.com/office/drawing/2014/main" id="{B2BE0659-4248-799C-0A62-CF1758209C5A}"/>
              </a:ext>
            </a:extLst>
          </p:cNvPr>
          <p:cNvSpPr txBox="1">
            <a:spLocks noChangeArrowheads="1"/>
          </p:cNvSpPr>
          <p:nvPr/>
        </p:nvSpPr>
        <p:spPr bwMode="auto">
          <a:xfrm>
            <a:off x="5181600" y="4876800"/>
            <a:ext cx="2286000"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r>
              <a:rPr lang="en-US" altLang="en-CH" sz="1200">
                <a:latin typeface="Arial Narrow" panose="020B0604020202020204" pitchFamily="34" charset="0"/>
              </a:rPr>
              <a:t>Tommaso Lari (INFN)</a:t>
            </a:r>
          </a:p>
          <a:p>
            <a:pPr algn="r"/>
            <a:r>
              <a:rPr lang="en-US" altLang="en-CH" sz="1200">
                <a:latin typeface="Arial Narrow" panose="020B0604020202020204" pitchFamily="34" charset="0"/>
              </a:rPr>
              <a:t>Alexander Oh (CERN)</a:t>
            </a:r>
          </a:p>
          <a:p>
            <a:pPr algn="r"/>
            <a:r>
              <a:rPr lang="en-US" altLang="en-CH" sz="1200">
                <a:latin typeface="Arial Narrow" panose="020B0604020202020204" pitchFamily="34" charset="0"/>
              </a:rPr>
              <a:t>Norbert Wermes (University Bonn)</a:t>
            </a:r>
          </a:p>
        </p:txBody>
      </p:sp>
      <p:sp>
        <p:nvSpPr>
          <p:cNvPr id="2" name="Slide Number Placeholder 1">
            <a:extLst>
              <a:ext uri="{FF2B5EF4-FFF2-40B4-BE49-F238E27FC236}">
                <a16:creationId xmlns:a16="http://schemas.microsoft.com/office/drawing/2014/main" id="{3CDFED93-69E3-33BE-2FCB-96D785D74AAE}"/>
              </a:ext>
            </a:extLst>
          </p:cNvPr>
          <p:cNvSpPr>
            <a:spLocks noGrp="1"/>
          </p:cNvSpPr>
          <p:nvPr>
            <p:ph type="sldNum" sz="quarter" idx="12"/>
          </p:nvPr>
        </p:nvSpPr>
        <p:spPr/>
        <p:txBody>
          <a:bodyPr/>
          <a:lstStyle/>
          <a:p>
            <a:fld id="{85A3C726-C6EC-EC46-BA0C-D12602B4FB0D}" type="slidenum">
              <a:rPr lang="en-US" smtClean="0"/>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Date Placeholder 1">
            <a:extLst>
              <a:ext uri="{FF2B5EF4-FFF2-40B4-BE49-F238E27FC236}">
                <a16:creationId xmlns:a16="http://schemas.microsoft.com/office/drawing/2014/main" id="{FE0323D7-A5CB-4E63-3214-27BBF0BC3772}"/>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9" name="Footer Placeholder 2">
            <a:extLst>
              <a:ext uri="{FF2B5EF4-FFF2-40B4-BE49-F238E27FC236}">
                <a16:creationId xmlns:a16="http://schemas.microsoft.com/office/drawing/2014/main" id="{A556E5E8-BC3D-1BE1-FB79-C1208F4A6C51}"/>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pic>
        <p:nvPicPr>
          <p:cNvPr id="93186" name="Picture 2">
            <a:extLst>
              <a:ext uri="{FF2B5EF4-FFF2-40B4-BE49-F238E27FC236}">
                <a16:creationId xmlns:a16="http://schemas.microsoft.com/office/drawing/2014/main" id="{7D4C4805-3DE5-629F-DF15-3E5419CCF6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0413" y="3352800"/>
            <a:ext cx="2987675" cy="2701925"/>
          </a:xfrm>
          <a:prstGeom prst="rect">
            <a:avLst/>
          </a:prstGeom>
          <a:noFill/>
          <a:extLst>
            <a:ext uri="{909E8E84-426E-40DD-AFC4-6F175D3DCCD1}">
              <a14:hiddenFill xmlns:a14="http://schemas.microsoft.com/office/drawing/2010/main">
                <a:solidFill>
                  <a:srgbClr val="FFFFFF"/>
                </a:solidFill>
              </a14:hiddenFill>
            </a:ext>
          </a:extLst>
        </p:spPr>
      </p:pic>
      <p:sp>
        <p:nvSpPr>
          <p:cNvPr id="93189" name="Text Box 5">
            <a:extLst>
              <a:ext uri="{FF2B5EF4-FFF2-40B4-BE49-F238E27FC236}">
                <a16:creationId xmlns:a16="http://schemas.microsoft.com/office/drawing/2014/main" id="{FFD3EC21-9367-9BBA-1BB9-AA192A88F132}"/>
              </a:ext>
            </a:extLst>
          </p:cNvPr>
          <p:cNvSpPr txBox="1">
            <a:spLocks noChangeArrowheads="1"/>
          </p:cNvSpPr>
          <p:nvPr/>
        </p:nvSpPr>
        <p:spPr bwMode="auto">
          <a:xfrm>
            <a:off x="422275" y="1066800"/>
            <a:ext cx="8583613" cy="2624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CC66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buFontTx/>
              <a:buChar char="•"/>
            </a:pPr>
            <a:r>
              <a:rPr lang="en-GB" altLang="en-CH" sz="1600">
                <a:solidFill>
                  <a:schemeClr val="accent2"/>
                </a:solidFill>
                <a:latin typeface="Arial" panose="020B0604020202020204" pitchFamily="34" charset="0"/>
              </a:rPr>
              <a:t> </a:t>
            </a:r>
            <a:r>
              <a:rPr lang="en-GB" altLang="en-CH" sz="1800">
                <a:solidFill>
                  <a:srgbClr val="CC6600"/>
                </a:solidFill>
                <a:latin typeface="Arial" panose="020B0604020202020204" pitchFamily="34" charset="0"/>
              </a:rPr>
              <a:t>Task:</a:t>
            </a:r>
            <a:r>
              <a:rPr lang="en-GB" altLang="en-CH" sz="1800">
                <a:solidFill>
                  <a:schemeClr val="accent2"/>
                </a:solidFill>
                <a:latin typeface="Arial" panose="020B0604020202020204" pitchFamily="34" charset="0"/>
              </a:rPr>
              <a:t> Find a simple model to explain the peculiarities of CVD diamond </a:t>
            </a:r>
          </a:p>
          <a:p>
            <a:pPr lvl="2" eaLnBrk="1" hangingPunct="1">
              <a:buFontTx/>
              <a:buChar char="•"/>
            </a:pPr>
            <a:r>
              <a:rPr lang="en-GB" altLang="en-CH" sz="1800">
                <a:solidFill>
                  <a:schemeClr val="accent2"/>
                </a:solidFill>
                <a:latin typeface="Arial" panose="020B0604020202020204" pitchFamily="34" charset="0"/>
              </a:rPr>
              <a:t> priming</a:t>
            </a:r>
          </a:p>
          <a:p>
            <a:pPr lvl="2" eaLnBrk="1" hangingPunct="1">
              <a:buFontTx/>
              <a:buChar char="•"/>
            </a:pPr>
            <a:r>
              <a:rPr lang="en-GB" altLang="en-CH" sz="1800">
                <a:solidFill>
                  <a:schemeClr val="accent2"/>
                </a:solidFill>
                <a:latin typeface="Arial" panose="020B0604020202020204" pitchFamily="34" charset="0"/>
              </a:rPr>
              <a:t> polarisation</a:t>
            </a:r>
          </a:p>
          <a:p>
            <a:pPr lvl="2" eaLnBrk="1" hangingPunct="1">
              <a:buFontTx/>
              <a:buChar char="•"/>
            </a:pPr>
            <a:r>
              <a:rPr lang="en-GB" altLang="en-CH" sz="1800">
                <a:solidFill>
                  <a:schemeClr val="accent2"/>
                </a:solidFill>
                <a:latin typeface="Arial" panose="020B0604020202020204" pitchFamily="34" charset="0"/>
              </a:rPr>
              <a:t> non-uniformities</a:t>
            </a:r>
          </a:p>
          <a:p>
            <a:pPr eaLnBrk="1" hangingPunct="1">
              <a:buFontTx/>
              <a:buChar char="•"/>
            </a:pPr>
            <a:r>
              <a:rPr lang="en-GB" altLang="en-CH" sz="1800">
                <a:solidFill>
                  <a:schemeClr val="accent2"/>
                </a:solidFill>
                <a:latin typeface="Arial" panose="020B0604020202020204" pitchFamily="34" charset="0"/>
              </a:rPr>
              <a:t> </a:t>
            </a:r>
            <a:r>
              <a:rPr lang="en-GB" altLang="en-CH" sz="1800">
                <a:solidFill>
                  <a:srgbClr val="CC6600"/>
                </a:solidFill>
                <a:latin typeface="Arial" panose="020B0604020202020204" pitchFamily="34" charset="0"/>
              </a:rPr>
              <a:t>First Step:</a:t>
            </a:r>
            <a:r>
              <a:rPr lang="en-GB" altLang="en-CH" sz="1800">
                <a:solidFill>
                  <a:schemeClr val="accent2"/>
                </a:solidFill>
                <a:latin typeface="Arial" panose="020B0604020202020204" pitchFamily="34" charset="0"/>
              </a:rPr>
              <a:t> Make an assumption about the spatial distribution of carrier lifetime</a:t>
            </a:r>
          </a:p>
          <a:p>
            <a:pPr lvl="2" eaLnBrk="1" hangingPunct="1">
              <a:buFontTx/>
              <a:buChar char="•"/>
            </a:pPr>
            <a:r>
              <a:rPr lang="en-GB" altLang="en-CH" sz="1800">
                <a:solidFill>
                  <a:schemeClr val="accent2"/>
                </a:solidFill>
                <a:latin typeface="Arial" panose="020B0604020202020204" pitchFamily="34" charset="0"/>
              </a:rPr>
              <a:t> lifetime correlates to the crystallite structure </a:t>
            </a:r>
          </a:p>
          <a:p>
            <a:pPr lvl="2" eaLnBrk="1" hangingPunct="1">
              <a:buFontTx/>
              <a:buChar char="•"/>
            </a:pPr>
            <a:r>
              <a:rPr lang="en-GB" altLang="en-CH" sz="1800">
                <a:solidFill>
                  <a:schemeClr val="accent2"/>
                </a:solidFill>
                <a:latin typeface="Arial" panose="020B0604020202020204" pitchFamily="34" charset="0"/>
              </a:rPr>
              <a:t> lifetime depends on the distance to the nearest grainboundary	</a:t>
            </a:r>
          </a:p>
          <a:p>
            <a:pPr lvl="2" eaLnBrk="1" hangingPunct="1">
              <a:buFontTx/>
              <a:buChar char="•"/>
            </a:pPr>
            <a:r>
              <a:rPr lang="en-GB" altLang="en-CH" sz="1800">
                <a:solidFill>
                  <a:schemeClr val="accent2"/>
                </a:solidFill>
                <a:latin typeface="Arial" panose="020B0604020202020204" pitchFamily="34" charset="0"/>
              </a:rPr>
              <a:t> lifetime can be parametrized by</a:t>
            </a:r>
            <a:r>
              <a:rPr lang="en-GB" altLang="en-CH" sz="2000">
                <a:solidFill>
                  <a:schemeClr val="accent2"/>
                </a:solidFill>
                <a:latin typeface="Arial" panose="020B0604020202020204" pitchFamily="34" charset="0"/>
              </a:rPr>
              <a:t> 	</a:t>
            </a:r>
          </a:p>
          <a:p>
            <a:pPr lvl="1" eaLnBrk="1" hangingPunct="1">
              <a:buFontTx/>
              <a:buChar char="•"/>
            </a:pPr>
            <a:endParaRPr lang="en-GB" altLang="en-CH" sz="2000">
              <a:solidFill>
                <a:schemeClr val="accent2"/>
              </a:solidFill>
              <a:latin typeface="Arial" panose="020B0604020202020204" pitchFamily="34" charset="0"/>
            </a:endParaRPr>
          </a:p>
        </p:txBody>
      </p:sp>
      <p:graphicFrame>
        <p:nvGraphicFramePr>
          <p:cNvPr id="93190" name="Object 6">
            <a:extLst>
              <a:ext uri="{FF2B5EF4-FFF2-40B4-BE49-F238E27FC236}">
                <a16:creationId xmlns:a16="http://schemas.microsoft.com/office/drawing/2014/main" id="{9C994F73-D6D7-BC6C-4E5B-7388835BC997}"/>
              </a:ext>
            </a:extLst>
          </p:cNvPr>
          <p:cNvGraphicFramePr>
            <a:graphicFrameLocks noChangeAspect="1"/>
          </p:cNvGraphicFramePr>
          <p:nvPr/>
        </p:nvGraphicFramePr>
        <p:xfrm>
          <a:off x="6191250" y="3429000"/>
          <a:ext cx="2135188" cy="400050"/>
        </p:xfrm>
        <a:graphic>
          <a:graphicData uri="http://schemas.openxmlformats.org/presentationml/2006/ole">
            <mc:AlternateContent xmlns:mc="http://schemas.openxmlformats.org/markup-compatibility/2006">
              <mc:Choice xmlns:v="urn:schemas-microsoft-com:vml" Requires="v">
                <p:oleObj name="CorelEquation! 1.0 Equation" r:id="rId3" imgW="7143750" imgH="7143750" progId="CorelEquation">
                  <p:embed/>
                </p:oleObj>
              </mc:Choice>
              <mc:Fallback>
                <p:oleObj name="CorelEquation! 1.0 Equation" r:id="rId3" imgW="7143750" imgH="7143750" progId="CorelEquation">
                  <p:embed/>
                  <p:pic>
                    <p:nvPicPr>
                      <p:cNvPr id="93190" name="Object 6">
                        <a:extLst>
                          <a:ext uri="{FF2B5EF4-FFF2-40B4-BE49-F238E27FC236}">
                            <a16:creationId xmlns:a16="http://schemas.microsoft.com/office/drawing/2014/main" id="{9C994F73-D6D7-BC6C-4E5B-7388835BC9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1250" y="3429000"/>
                        <a:ext cx="2135188" cy="400050"/>
                      </a:xfrm>
                      <a:prstGeom prst="rect">
                        <a:avLst/>
                      </a:prstGeom>
                      <a:solidFill>
                        <a:srgbClr val="FFFF66"/>
                      </a:solidFill>
                      <a:ln w="9525">
                        <a:solidFill>
                          <a:srgbClr val="CC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93191" name="Text Box 7">
            <a:extLst>
              <a:ext uri="{FF2B5EF4-FFF2-40B4-BE49-F238E27FC236}">
                <a16:creationId xmlns:a16="http://schemas.microsoft.com/office/drawing/2014/main" id="{4034A14C-A309-C46F-E3F4-1C566B8A9932}"/>
              </a:ext>
            </a:extLst>
          </p:cNvPr>
          <p:cNvSpPr txBox="1">
            <a:spLocks noChangeArrowheads="1"/>
          </p:cNvSpPr>
          <p:nvPr/>
        </p:nvSpPr>
        <p:spPr bwMode="auto">
          <a:xfrm>
            <a:off x="352425" y="3581400"/>
            <a:ext cx="5346700" cy="289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CC66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buFontTx/>
              <a:buChar char="•"/>
            </a:pPr>
            <a:r>
              <a:rPr lang="en-GB" altLang="en-CH" sz="2000">
                <a:solidFill>
                  <a:schemeClr val="accent2"/>
                </a:solidFill>
                <a:latin typeface="Arial" panose="020B0604020202020204" pitchFamily="34" charset="0"/>
              </a:rPr>
              <a:t> </a:t>
            </a:r>
            <a:r>
              <a:rPr lang="en-GB" altLang="en-CH" sz="1800">
                <a:solidFill>
                  <a:srgbClr val="CC6600"/>
                </a:solidFill>
                <a:latin typeface="Arial" panose="020B0604020202020204" pitchFamily="34" charset="0"/>
              </a:rPr>
              <a:t>Second Step: </a:t>
            </a:r>
            <a:r>
              <a:rPr lang="en-GB" altLang="en-CH" sz="1800">
                <a:solidFill>
                  <a:srgbClr val="0000CC"/>
                </a:solidFill>
                <a:latin typeface="Arial" panose="020B0604020202020204" pitchFamily="34" charset="0"/>
              </a:rPr>
              <a:t>Develop a simple growth model to approximate the growth morphology found in CVD diamond</a:t>
            </a:r>
          </a:p>
          <a:p>
            <a:pPr lvl="2" eaLnBrk="1" hangingPunct="1">
              <a:buFontTx/>
              <a:buChar char="•"/>
            </a:pPr>
            <a:r>
              <a:rPr lang="en-GB" altLang="en-CH" sz="1800">
                <a:solidFill>
                  <a:schemeClr val="accent2"/>
                </a:solidFill>
                <a:latin typeface="Arial" panose="020B0604020202020204" pitchFamily="34" charset="0"/>
              </a:rPr>
              <a:t> in 3D crystallites start to grow with equal probability with a given seed density</a:t>
            </a:r>
          </a:p>
          <a:p>
            <a:pPr lvl="2" eaLnBrk="1" hangingPunct="1">
              <a:buFontTx/>
              <a:buChar char="•"/>
            </a:pPr>
            <a:r>
              <a:rPr lang="en-GB" altLang="en-CH" sz="1800">
                <a:solidFill>
                  <a:schemeClr val="accent2"/>
                </a:solidFill>
                <a:latin typeface="Arial" panose="020B0604020202020204" pitchFamily="34" charset="0"/>
              </a:rPr>
              <a:t> the space points claimed by concurring seeds are conquered randomly</a:t>
            </a:r>
          </a:p>
          <a:p>
            <a:pPr lvl="2" eaLnBrk="1" hangingPunct="1">
              <a:buFontTx/>
              <a:buChar char="•"/>
            </a:pPr>
            <a:r>
              <a:rPr lang="en-GB" altLang="en-CH" sz="1800">
                <a:solidFill>
                  <a:schemeClr val="accent2"/>
                </a:solidFill>
                <a:latin typeface="Arial" panose="020B0604020202020204" pitchFamily="34" charset="0"/>
              </a:rPr>
              <a:t> the probability to sucessfully claim is weighted with the crystallites size</a:t>
            </a:r>
            <a:endParaRPr lang="en-GB" altLang="en-CH" sz="2000">
              <a:solidFill>
                <a:schemeClr val="accent2"/>
              </a:solidFill>
              <a:latin typeface="Arial" panose="020B0604020202020204" pitchFamily="34" charset="0"/>
            </a:endParaRPr>
          </a:p>
          <a:p>
            <a:pPr lvl="1" eaLnBrk="1" hangingPunct="1">
              <a:buFontTx/>
              <a:buChar char="•"/>
            </a:pPr>
            <a:endParaRPr lang="en-GB" altLang="en-CH" sz="2000">
              <a:solidFill>
                <a:schemeClr val="accent2"/>
              </a:solidFill>
              <a:latin typeface="Arial" panose="020B0604020202020204" pitchFamily="34" charset="0"/>
            </a:endParaRPr>
          </a:p>
        </p:txBody>
      </p:sp>
      <p:sp>
        <p:nvSpPr>
          <p:cNvPr id="93192" name="Text Box 8">
            <a:extLst>
              <a:ext uri="{FF2B5EF4-FFF2-40B4-BE49-F238E27FC236}">
                <a16:creationId xmlns:a16="http://schemas.microsoft.com/office/drawing/2014/main" id="{7F038D62-51A5-D069-E061-65E914B5D4A9}"/>
              </a:ext>
            </a:extLst>
          </p:cNvPr>
          <p:cNvSpPr txBox="1">
            <a:spLocks noChangeArrowheads="1"/>
          </p:cNvSpPr>
          <p:nvPr/>
        </p:nvSpPr>
        <p:spPr bwMode="auto">
          <a:xfrm>
            <a:off x="5629275" y="6096000"/>
            <a:ext cx="35718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CH" sz="1000">
                <a:latin typeface="Times New Roman" panose="02020603050405020304" pitchFamily="18" charset="0"/>
              </a:rPr>
              <a:t>S. Waidmann, Inst. f. Festkorper und Werkstofforschung, Dresden</a:t>
            </a:r>
          </a:p>
        </p:txBody>
      </p:sp>
      <p:sp>
        <p:nvSpPr>
          <p:cNvPr id="93195" name="Rectangle 11">
            <a:extLst>
              <a:ext uri="{FF2B5EF4-FFF2-40B4-BE49-F238E27FC236}">
                <a16:creationId xmlns:a16="http://schemas.microsoft.com/office/drawing/2014/main" id="{D3802D94-8C6E-54A5-DA3D-A9AD64DAB5AB}"/>
              </a:ext>
            </a:extLst>
          </p:cNvPr>
          <p:cNvSpPr>
            <a:spLocks noChangeArrowheads="1"/>
          </p:cNvSpPr>
          <p:nvPr/>
        </p:nvSpPr>
        <p:spPr bwMode="auto">
          <a:xfrm>
            <a:off x="685800" y="3810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Helvetica" pitchFamily="2" charset="0"/>
              </a:defRPr>
            </a:lvl1pPr>
            <a:lvl2pPr marL="742950" indent="-285750">
              <a:spcBef>
                <a:spcPct val="20000"/>
              </a:spcBef>
              <a:buChar char="–"/>
              <a:defRPr sz="2400">
                <a:solidFill>
                  <a:schemeClr val="tx1"/>
                </a:solidFill>
                <a:latin typeface="Helvetica" pitchFamily="2" charset="0"/>
              </a:defRPr>
            </a:lvl2pPr>
            <a:lvl3pPr marL="1143000" indent="-228600">
              <a:spcBef>
                <a:spcPct val="20000"/>
              </a:spcBef>
              <a:buChar char="•"/>
              <a:defRPr sz="2000">
                <a:solidFill>
                  <a:schemeClr val="tx1"/>
                </a:solidFill>
                <a:latin typeface="Helvetica" pitchFamily="2" charset="0"/>
              </a:defRPr>
            </a:lvl3pPr>
            <a:lvl4pPr marL="1600200" indent="-228600">
              <a:spcBef>
                <a:spcPct val="20000"/>
              </a:spcBef>
              <a:buChar char="–"/>
              <a:defRPr>
                <a:solidFill>
                  <a:schemeClr val="tx1"/>
                </a:solidFill>
                <a:latin typeface="Helvetica" pitchFamily="2" charset="0"/>
              </a:defRPr>
            </a:lvl4pPr>
            <a:lvl5pPr marL="2057400" indent="-228600">
              <a:spcBef>
                <a:spcPct val="20000"/>
              </a:spcBef>
              <a:buChar char="»"/>
              <a:defRPr>
                <a:solidFill>
                  <a:schemeClr val="tx1"/>
                </a:solidFill>
                <a:latin typeface="Helvetica" pitchFamily="2" charset="0"/>
              </a:defRPr>
            </a:lvl5pPr>
            <a:lvl6pPr marL="2514600" indent="-228600" fontAlgn="base">
              <a:spcBef>
                <a:spcPct val="20000"/>
              </a:spcBef>
              <a:spcAft>
                <a:spcPct val="0"/>
              </a:spcAft>
              <a:buChar char="»"/>
              <a:defRPr>
                <a:solidFill>
                  <a:schemeClr val="tx1"/>
                </a:solidFill>
                <a:latin typeface="Helvetica" pitchFamily="2" charset="0"/>
              </a:defRPr>
            </a:lvl6pPr>
            <a:lvl7pPr marL="2971800" indent="-228600" fontAlgn="base">
              <a:spcBef>
                <a:spcPct val="20000"/>
              </a:spcBef>
              <a:spcAft>
                <a:spcPct val="0"/>
              </a:spcAft>
              <a:buChar char="»"/>
              <a:defRPr>
                <a:solidFill>
                  <a:schemeClr val="tx1"/>
                </a:solidFill>
                <a:latin typeface="Helvetica" pitchFamily="2" charset="0"/>
              </a:defRPr>
            </a:lvl7pPr>
            <a:lvl8pPr marL="3429000" indent="-228600" fontAlgn="base">
              <a:spcBef>
                <a:spcPct val="20000"/>
              </a:spcBef>
              <a:spcAft>
                <a:spcPct val="0"/>
              </a:spcAft>
              <a:buChar char="»"/>
              <a:defRPr>
                <a:solidFill>
                  <a:schemeClr val="tx1"/>
                </a:solidFill>
                <a:latin typeface="Helvetica" pitchFamily="2" charset="0"/>
              </a:defRPr>
            </a:lvl8pPr>
            <a:lvl9pPr marL="3886200" indent="-228600" fontAlgn="base">
              <a:spcBef>
                <a:spcPct val="20000"/>
              </a:spcBef>
              <a:spcAft>
                <a:spcPct val="0"/>
              </a:spcAft>
              <a:buChar char="»"/>
              <a:defRPr>
                <a:solidFill>
                  <a:schemeClr val="tx1"/>
                </a:solidFill>
                <a:latin typeface="Helvetica" pitchFamily="2" charset="0"/>
              </a:defRPr>
            </a:lvl9pPr>
          </a:lstStyle>
          <a:p>
            <a:pPr eaLnBrk="1" hangingPunct="1"/>
            <a:r>
              <a:rPr lang="en-US" altLang="en-CH" sz="2400">
                <a:solidFill>
                  <a:schemeClr val="accent2"/>
                </a:solidFill>
              </a:rPr>
              <a:t>Modelling</a:t>
            </a:r>
            <a:endParaRPr lang="en-US" altLang="en-CH"/>
          </a:p>
          <a:p>
            <a:pPr eaLnBrk="1" hangingPunct="1"/>
            <a:endParaRPr lang="en-US" altLang="en-CH"/>
          </a:p>
        </p:txBody>
      </p:sp>
      <p:sp>
        <p:nvSpPr>
          <p:cNvPr id="2" name="Slide Number Placeholder 1">
            <a:extLst>
              <a:ext uri="{FF2B5EF4-FFF2-40B4-BE49-F238E27FC236}">
                <a16:creationId xmlns:a16="http://schemas.microsoft.com/office/drawing/2014/main" id="{8FB2C49E-CE3B-E2FA-99B0-E96CBF3827EF}"/>
              </a:ext>
            </a:extLst>
          </p:cNvPr>
          <p:cNvSpPr>
            <a:spLocks noGrp="1"/>
          </p:cNvSpPr>
          <p:nvPr>
            <p:ph type="sldNum" sz="quarter" idx="12"/>
          </p:nvPr>
        </p:nvSpPr>
        <p:spPr/>
        <p:txBody>
          <a:bodyPr/>
          <a:lstStyle/>
          <a:p>
            <a:fld id="{85A3C726-C6EC-EC46-BA0C-D12602B4FB0D}" type="slidenum">
              <a:rPr lang="en-US" smtClean="0"/>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 name="Date Placeholder 1">
            <a:extLst>
              <a:ext uri="{FF2B5EF4-FFF2-40B4-BE49-F238E27FC236}">
                <a16:creationId xmlns:a16="http://schemas.microsoft.com/office/drawing/2014/main" id="{D80F9831-66F4-376F-9A8E-CFF2A35F5518}"/>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12" name="Footer Placeholder 2">
            <a:extLst>
              <a:ext uri="{FF2B5EF4-FFF2-40B4-BE49-F238E27FC236}">
                <a16:creationId xmlns:a16="http://schemas.microsoft.com/office/drawing/2014/main" id="{934A3E31-2971-1AA4-291A-68CAB2685A3D}"/>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94212" name="Text Box 4">
            <a:extLst>
              <a:ext uri="{FF2B5EF4-FFF2-40B4-BE49-F238E27FC236}">
                <a16:creationId xmlns:a16="http://schemas.microsoft.com/office/drawing/2014/main" id="{BB5F0A93-1B45-5519-31EC-2535429CC115}"/>
              </a:ext>
            </a:extLst>
          </p:cNvPr>
          <p:cNvSpPr txBox="1">
            <a:spLocks noChangeArrowheads="1"/>
          </p:cNvSpPr>
          <p:nvPr/>
        </p:nvSpPr>
        <p:spPr bwMode="auto">
          <a:xfrm>
            <a:off x="352425" y="1143000"/>
            <a:ext cx="83026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CC66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buFontTx/>
              <a:buChar char="•"/>
            </a:pPr>
            <a:r>
              <a:rPr lang="en-GB" altLang="en-CH" sz="2000">
                <a:solidFill>
                  <a:schemeClr val="accent2"/>
                </a:solidFill>
                <a:latin typeface="Arial" panose="020B0604020202020204" pitchFamily="34" charset="0"/>
              </a:rPr>
              <a:t> The </a:t>
            </a:r>
            <a:r>
              <a:rPr lang="en-GB" altLang="en-CH" sz="2000">
                <a:solidFill>
                  <a:srgbClr val="CC6600"/>
                </a:solidFill>
                <a:latin typeface="Arial" panose="020B0604020202020204" pitchFamily="34" charset="0"/>
              </a:rPr>
              <a:t>Growth Generator</a:t>
            </a:r>
            <a:r>
              <a:rPr lang="en-GB" altLang="en-CH" sz="2000">
                <a:solidFill>
                  <a:schemeClr val="accent2"/>
                </a:solidFill>
                <a:latin typeface="Arial" panose="020B0604020202020204" pitchFamily="34" charset="0"/>
              </a:rPr>
              <a:t> can be adjusted for different lateral growth speeds:</a:t>
            </a:r>
          </a:p>
        </p:txBody>
      </p:sp>
      <p:pic>
        <p:nvPicPr>
          <p:cNvPr id="94213" name="Picture 5">
            <a:extLst>
              <a:ext uri="{FF2B5EF4-FFF2-40B4-BE49-F238E27FC236}">
                <a16:creationId xmlns:a16="http://schemas.microsoft.com/office/drawing/2014/main" id="{EAC24886-2BBC-822C-F5D1-5B3B46736A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413" y="1905000"/>
            <a:ext cx="2603500" cy="2725738"/>
          </a:xfrm>
          <a:prstGeom prst="rect">
            <a:avLst/>
          </a:prstGeom>
          <a:noFill/>
          <a:extLst>
            <a:ext uri="{909E8E84-426E-40DD-AFC4-6F175D3DCCD1}">
              <a14:hiddenFill xmlns:a14="http://schemas.microsoft.com/office/drawing/2010/main">
                <a:solidFill>
                  <a:srgbClr val="FFFFFF"/>
                </a:solidFill>
              </a14:hiddenFill>
            </a:ext>
          </a:extLst>
        </p:spPr>
      </p:pic>
      <p:pic>
        <p:nvPicPr>
          <p:cNvPr id="94214" name="Picture 6">
            <a:extLst>
              <a:ext uri="{FF2B5EF4-FFF2-40B4-BE49-F238E27FC236}">
                <a16:creationId xmlns:a16="http://schemas.microsoft.com/office/drawing/2014/main" id="{EEDCBB8D-779C-F357-FA4E-AE2790EA8E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6913" y="1905000"/>
            <a:ext cx="2532062" cy="2732088"/>
          </a:xfrm>
          <a:prstGeom prst="rect">
            <a:avLst/>
          </a:prstGeom>
          <a:noFill/>
          <a:extLst>
            <a:ext uri="{909E8E84-426E-40DD-AFC4-6F175D3DCCD1}">
              <a14:hiddenFill xmlns:a14="http://schemas.microsoft.com/office/drawing/2010/main">
                <a:solidFill>
                  <a:srgbClr val="FFFFFF"/>
                </a:solidFill>
              </a14:hiddenFill>
            </a:ext>
          </a:extLst>
        </p:spPr>
      </p:pic>
      <p:pic>
        <p:nvPicPr>
          <p:cNvPr id="94215" name="Picture 7">
            <a:extLst>
              <a:ext uri="{FF2B5EF4-FFF2-40B4-BE49-F238E27FC236}">
                <a16:creationId xmlns:a16="http://schemas.microsoft.com/office/drawing/2014/main" id="{9B68D4E3-093F-AD05-9DD1-24340F4D89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0413" y="1828800"/>
            <a:ext cx="2606675" cy="2833688"/>
          </a:xfrm>
          <a:prstGeom prst="rect">
            <a:avLst/>
          </a:prstGeom>
          <a:noFill/>
          <a:extLst>
            <a:ext uri="{909E8E84-426E-40DD-AFC4-6F175D3DCCD1}">
              <a14:hiddenFill xmlns:a14="http://schemas.microsoft.com/office/drawing/2010/main">
                <a:solidFill>
                  <a:srgbClr val="FFFFFF"/>
                </a:solidFill>
              </a14:hiddenFill>
            </a:ext>
          </a:extLst>
        </p:spPr>
      </p:pic>
      <p:sp>
        <p:nvSpPr>
          <p:cNvPr id="94216" name="Text Box 8">
            <a:extLst>
              <a:ext uri="{FF2B5EF4-FFF2-40B4-BE49-F238E27FC236}">
                <a16:creationId xmlns:a16="http://schemas.microsoft.com/office/drawing/2014/main" id="{76D7FDC2-D692-2249-2603-5708BFBAF355}"/>
              </a:ext>
            </a:extLst>
          </p:cNvPr>
          <p:cNvSpPr txBox="1">
            <a:spLocks noChangeArrowheads="1"/>
          </p:cNvSpPr>
          <p:nvPr/>
        </p:nvSpPr>
        <p:spPr bwMode="auto">
          <a:xfrm>
            <a:off x="1268413" y="4953000"/>
            <a:ext cx="889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a:latin typeface="Times New Roman" panose="02020603050405020304" pitchFamily="18" charset="0"/>
              </a:rPr>
              <a:t>k=0.5</a:t>
            </a:r>
          </a:p>
        </p:txBody>
      </p:sp>
      <p:sp>
        <p:nvSpPr>
          <p:cNvPr id="94217" name="Text Box 9">
            <a:extLst>
              <a:ext uri="{FF2B5EF4-FFF2-40B4-BE49-F238E27FC236}">
                <a16:creationId xmlns:a16="http://schemas.microsoft.com/office/drawing/2014/main" id="{5E13FAE3-8E71-4BB9-42FB-339CBE266193}"/>
              </a:ext>
            </a:extLst>
          </p:cNvPr>
          <p:cNvSpPr txBox="1">
            <a:spLocks noChangeArrowheads="1"/>
          </p:cNvSpPr>
          <p:nvPr/>
        </p:nvSpPr>
        <p:spPr bwMode="auto">
          <a:xfrm>
            <a:off x="4083050" y="4953000"/>
            <a:ext cx="889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a:latin typeface="Times New Roman" panose="02020603050405020304" pitchFamily="18" charset="0"/>
              </a:rPr>
              <a:t>k=0.8</a:t>
            </a:r>
          </a:p>
        </p:txBody>
      </p:sp>
      <p:sp>
        <p:nvSpPr>
          <p:cNvPr id="94218" name="Text Box 10">
            <a:extLst>
              <a:ext uri="{FF2B5EF4-FFF2-40B4-BE49-F238E27FC236}">
                <a16:creationId xmlns:a16="http://schemas.microsoft.com/office/drawing/2014/main" id="{2D317564-DD24-2AD7-4723-8BF3398CCF37}"/>
              </a:ext>
            </a:extLst>
          </p:cNvPr>
          <p:cNvSpPr txBox="1">
            <a:spLocks noChangeArrowheads="1"/>
          </p:cNvSpPr>
          <p:nvPr/>
        </p:nvSpPr>
        <p:spPr bwMode="auto">
          <a:xfrm>
            <a:off x="6897688" y="4953000"/>
            <a:ext cx="889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a:latin typeface="Times New Roman" panose="02020603050405020304" pitchFamily="18" charset="0"/>
              </a:rPr>
              <a:t>k=0.9</a:t>
            </a:r>
          </a:p>
        </p:txBody>
      </p:sp>
      <p:sp>
        <p:nvSpPr>
          <p:cNvPr id="94219" name="Text Box 11">
            <a:extLst>
              <a:ext uri="{FF2B5EF4-FFF2-40B4-BE49-F238E27FC236}">
                <a16:creationId xmlns:a16="http://schemas.microsoft.com/office/drawing/2014/main" id="{B028B64D-59C4-F22F-A39A-A03CBBDAF7B4}"/>
              </a:ext>
            </a:extLst>
          </p:cNvPr>
          <p:cNvSpPr txBox="1">
            <a:spLocks noChangeArrowheads="1"/>
          </p:cNvSpPr>
          <p:nvPr/>
        </p:nvSpPr>
        <p:spPr bwMode="auto">
          <a:xfrm>
            <a:off x="1176338" y="5791200"/>
            <a:ext cx="20907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en-GB" altLang="en-CH">
                <a:solidFill>
                  <a:srgbClr val="CC6600"/>
                </a:solidFill>
                <a:latin typeface="Times New Roman" panose="02020603050405020304" pitchFamily="18" charset="0"/>
              </a:rPr>
              <a:t>k=2 v</a:t>
            </a:r>
            <a:r>
              <a:rPr lang="en-GB" altLang="en-CH" baseline="-25000">
                <a:solidFill>
                  <a:srgbClr val="CC6600"/>
                </a:solidFill>
                <a:latin typeface="Times New Roman" panose="02020603050405020304" pitchFamily="18" charset="0"/>
              </a:rPr>
              <a:t>vert </a:t>
            </a:r>
            <a:r>
              <a:rPr lang="en-GB" altLang="en-CH">
                <a:solidFill>
                  <a:srgbClr val="CC6600"/>
                </a:solidFill>
                <a:latin typeface="Times New Roman" panose="02020603050405020304" pitchFamily="18" charset="0"/>
              </a:rPr>
              <a:t>v</a:t>
            </a:r>
            <a:r>
              <a:rPr lang="en-GB" altLang="en-CH" baseline="-25000">
                <a:solidFill>
                  <a:srgbClr val="CC6600"/>
                </a:solidFill>
                <a:latin typeface="Times New Roman" panose="02020603050405020304" pitchFamily="18" charset="0"/>
              </a:rPr>
              <a:t>lateral</a:t>
            </a:r>
            <a:r>
              <a:rPr lang="en-GB" altLang="en-CH" baseline="30000">
                <a:solidFill>
                  <a:srgbClr val="CC6600"/>
                </a:solidFill>
                <a:latin typeface="Times New Roman" panose="02020603050405020304" pitchFamily="18" charset="0"/>
              </a:rPr>
              <a:t>-1</a:t>
            </a:r>
            <a:endParaRPr lang="en-GB" altLang="en-CH">
              <a:latin typeface="Times New Roman" panose="02020603050405020304" pitchFamily="18" charset="0"/>
            </a:endParaRPr>
          </a:p>
        </p:txBody>
      </p:sp>
      <p:sp>
        <p:nvSpPr>
          <p:cNvPr id="94220" name="Rectangle 12">
            <a:extLst>
              <a:ext uri="{FF2B5EF4-FFF2-40B4-BE49-F238E27FC236}">
                <a16:creationId xmlns:a16="http://schemas.microsoft.com/office/drawing/2014/main" id="{323B3546-1490-AE80-D506-A3D9C5E21240}"/>
              </a:ext>
            </a:extLst>
          </p:cNvPr>
          <p:cNvSpPr>
            <a:spLocks noChangeArrowheads="1"/>
          </p:cNvSpPr>
          <p:nvPr/>
        </p:nvSpPr>
        <p:spPr bwMode="auto">
          <a:xfrm>
            <a:off x="685800" y="3810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Helvetica" pitchFamily="2" charset="0"/>
              </a:defRPr>
            </a:lvl1pPr>
            <a:lvl2pPr marL="742950" indent="-285750">
              <a:spcBef>
                <a:spcPct val="20000"/>
              </a:spcBef>
              <a:buChar char="–"/>
              <a:defRPr sz="2400">
                <a:solidFill>
                  <a:schemeClr val="tx1"/>
                </a:solidFill>
                <a:latin typeface="Helvetica" pitchFamily="2" charset="0"/>
              </a:defRPr>
            </a:lvl2pPr>
            <a:lvl3pPr marL="1143000" indent="-228600">
              <a:spcBef>
                <a:spcPct val="20000"/>
              </a:spcBef>
              <a:buChar char="•"/>
              <a:defRPr sz="2000">
                <a:solidFill>
                  <a:schemeClr val="tx1"/>
                </a:solidFill>
                <a:latin typeface="Helvetica" pitchFamily="2" charset="0"/>
              </a:defRPr>
            </a:lvl3pPr>
            <a:lvl4pPr marL="1600200" indent="-228600">
              <a:spcBef>
                <a:spcPct val="20000"/>
              </a:spcBef>
              <a:buChar char="–"/>
              <a:defRPr>
                <a:solidFill>
                  <a:schemeClr val="tx1"/>
                </a:solidFill>
                <a:latin typeface="Helvetica" pitchFamily="2" charset="0"/>
              </a:defRPr>
            </a:lvl4pPr>
            <a:lvl5pPr marL="2057400" indent="-228600">
              <a:spcBef>
                <a:spcPct val="20000"/>
              </a:spcBef>
              <a:buChar char="»"/>
              <a:defRPr>
                <a:solidFill>
                  <a:schemeClr val="tx1"/>
                </a:solidFill>
                <a:latin typeface="Helvetica" pitchFamily="2" charset="0"/>
              </a:defRPr>
            </a:lvl5pPr>
            <a:lvl6pPr marL="2514600" indent="-228600" fontAlgn="base">
              <a:spcBef>
                <a:spcPct val="20000"/>
              </a:spcBef>
              <a:spcAft>
                <a:spcPct val="0"/>
              </a:spcAft>
              <a:buChar char="»"/>
              <a:defRPr>
                <a:solidFill>
                  <a:schemeClr val="tx1"/>
                </a:solidFill>
                <a:latin typeface="Helvetica" pitchFamily="2" charset="0"/>
              </a:defRPr>
            </a:lvl6pPr>
            <a:lvl7pPr marL="2971800" indent="-228600" fontAlgn="base">
              <a:spcBef>
                <a:spcPct val="20000"/>
              </a:spcBef>
              <a:spcAft>
                <a:spcPct val="0"/>
              </a:spcAft>
              <a:buChar char="»"/>
              <a:defRPr>
                <a:solidFill>
                  <a:schemeClr val="tx1"/>
                </a:solidFill>
                <a:latin typeface="Helvetica" pitchFamily="2" charset="0"/>
              </a:defRPr>
            </a:lvl7pPr>
            <a:lvl8pPr marL="3429000" indent="-228600" fontAlgn="base">
              <a:spcBef>
                <a:spcPct val="20000"/>
              </a:spcBef>
              <a:spcAft>
                <a:spcPct val="0"/>
              </a:spcAft>
              <a:buChar char="»"/>
              <a:defRPr>
                <a:solidFill>
                  <a:schemeClr val="tx1"/>
                </a:solidFill>
                <a:latin typeface="Helvetica" pitchFamily="2" charset="0"/>
              </a:defRPr>
            </a:lvl8pPr>
            <a:lvl9pPr marL="3886200" indent="-228600" fontAlgn="base">
              <a:spcBef>
                <a:spcPct val="20000"/>
              </a:spcBef>
              <a:spcAft>
                <a:spcPct val="0"/>
              </a:spcAft>
              <a:buChar char="»"/>
              <a:defRPr>
                <a:solidFill>
                  <a:schemeClr val="tx1"/>
                </a:solidFill>
                <a:latin typeface="Helvetica" pitchFamily="2" charset="0"/>
              </a:defRPr>
            </a:lvl9pPr>
          </a:lstStyle>
          <a:p>
            <a:pPr eaLnBrk="1" hangingPunct="1"/>
            <a:r>
              <a:rPr lang="en-US" altLang="en-CH" sz="2400">
                <a:solidFill>
                  <a:schemeClr val="accent2"/>
                </a:solidFill>
              </a:rPr>
              <a:t>Modelling</a:t>
            </a:r>
            <a:endParaRPr lang="en-US" altLang="en-CH"/>
          </a:p>
          <a:p>
            <a:pPr eaLnBrk="1" hangingPunct="1"/>
            <a:endParaRPr lang="en-US" altLang="en-CH"/>
          </a:p>
        </p:txBody>
      </p:sp>
      <p:sp>
        <p:nvSpPr>
          <p:cNvPr id="2" name="Slide Number Placeholder 1">
            <a:extLst>
              <a:ext uri="{FF2B5EF4-FFF2-40B4-BE49-F238E27FC236}">
                <a16:creationId xmlns:a16="http://schemas.microsoft.com/office/drawing/2014/main" id="{0D72FEB7-DC5B-B94E-654B-AF2EFF9C0207}"/>
              </a:ext>
            </a:extLst>
          </p:cNvPr>
          <p:cNvSpPr>
            <a:spLocks noGrp="1"/>
          </p:cNvSpPr>
          <p:nvPr>
            <p:ph type="sldNum" sz="quarter" idx="12"/>
          </p:nvPr>
        </p:nvSpPr>
        <p:spPr/>
        <p:txBody>
          <a:bodyPr/>
          <a:lstStyle/>
          <a:p>
            <a:fld id="{85A3C726-C6EC-EC46-BA0C-D12602B4FB0D}" type="slidenum">
              <a:rPr lang="en-US" smtClean="0"/>
              <a:t>38</a:t>
            </a:fld>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 name="Date Placeholder 2">
            <a:extLst>
              <a:ext uri="{FF2B5EF4-FFF2-40B4-BE49-F238E27FC236}">
                <a16:creationId xmlns:a16="http://schemas.microsoft.com/office/drawing/2014/main" id="{9AEF7C0E-83CF-144D-9364-77B9E78911FA}"/>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12" name="Footer Placeholder 3">
            <a:extLst>
              <a:ext uri="{FF2B5EF4-FFF2-40B4-BE49-F238E27FC236}">
                <a16:creationId xmlns:a16="http://schemas.microsoft.com/office/drawing/2014/main" id="{4FC3C877-2FD2-E4D3-A0E4-89EA4DB19AE4}"/>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68610" name="Rectangle 2">
            <a:extLst>
              <a:ext uri="{FF2B5EF4-FFF2-40B4-BE49-F238E27FC236}">
                <a16:creationId xmlns:a16="http://schemas.microsoft.com/office/drawing/2014/main" id="{276F0577-3A2F-433E-4F8B-CAF2EE303FC6}"/>
              </a:ext>
            </a:extLst>
          </p:cNvPr>
          <p:cNvSpPr>
            <a:spLocks noGrp="1" noChangeArrowheads="1"/>
          </p:cNvSpPr>
          <p:nvPr>
            <p:ph type="title"/>
          </p:nvPr>
        </p:nvSpPr>
        <p:spPr/>
        <p:txBody>
          <a:bodyPr/>
          <a:lstStyle/>
          <a:p>
            <a:r>
              <a:rPr lang="en-US" altLang="en-CH"/>
              <a:t>Modelling</a:t>
            </a:r>
          </a:p>
        </p:txBody>
      </p:sp>
      <p:sp>
        <p:nvSpPr>
          <p:cNvPr id="68611" name="Text Box 3">
            <a:extLst>
              <a:ext uri="{FF2B5EF4-FFF2-40B4-BE49-F238E27FC236}">
                <a16:creationId xmlns:a16="http://schemas.microsoft.com/office/drawing/2014/main" id="{FF578C0C-421B-924D-09C8-398E5768F41C}"/>
              </a:ext>
            </a:extLst>
          </p:cNvPr>
          <p:cNvSpPr txBox="1">
            <a:spLocks noChangeArrowheads="1"/>
          </p:cNvSpPr>
          <p:nvPr/>
        </p:nvSpPr>
        <p:spPr bwMode="auto">
          <a:xfrm>
            <a:off x="381000" y="1295400"/>
            <a:ext cx="5105400" cy="344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CC66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buFontTx/>
              <a:buChar char="•"/>
            </a:pPr>
            <a:r>
              <a:rPr lang="en-GB" altLang="en-CH" sz="2000">
                <a:solidFill>
                  <a:srgbClr val="0000CC"/>
                </a:solidFill>
                <a:latin typeface="Arial" panose="020B0604020202020204" pitchFamily="34" charset="0"/>
              </a:rPr>
              <a:t> The</a:t>
            </a:r>
            <a:r>
              <a:rPr lang="en-GB" altLang="en-CH" sz="2000">
                <a:solidFill>
                  <a:srgbClr val="CC6600"/>
                </a:solidFill>
                <a:latin typeface="Arial" panose="020B0604020202020204" pitchFamily="34" charset="0"/>
              </a:rPr>
              <a:t> carrier drift process </a:t>
            </a:r>
            <a:r>
              <a:rPr lang="en-GB" altLang="en-CH" sz="2000">
                <a:solidFill>
                  <a:srgbClr val="0000CC"/>
                </a:solidFill>
                <a:latin typeface="Arial" panose="020B0604020202020204" pitchFamily="34" charset="0"/>
              </a:rPr>
              <a:t>is simulated for single carriers</a:t>
            </a:r>
            <a:r>
              <a:rPr lang="en-GB" altLang="en-CH" sz="2000">
                <a:solidFill>
                  <a:srgbClr val="CC6600"/>
                </a:solidFill>
                <a:latin typeface="Arial" panose="020B0604020202020204" pitchFamily="34" charset="0"/>
              </a:rPr>
              <a:t> (electrons and holes) </a:t>
            </a:r>
            <a:r>
              <a:rPr lang="en-GB" altLang="en-CH" sz="2000">
                <a:solidFill>
                  <a:srgbClr val="0000CC"/>
                </a:solidFill>
                <a:latin typeface="Arial" panose="020B0604020202020204" pitchFamily="34" charset="0"/>
              </a:rPr>
              <a:t> accordingly to the lifetime distribution.</a:t>
            </a:r>
          </a:p>
          <a:p>
            <a:pPr eaLnBrk="1" hangingPunct="1">
              <a:buFontTx/>
              <a:buChar char="•"/>
            </a:pPr>
            <a:r>
              <a:rPr lang="en-GB" altLang="en-CH" sz="2000">
                <a:solidFill>
                  <a:srgbClr val="0000CC"/>
                </a:solidFill>
                <a:latin typeface="Arial" panose="020B0604020202020204" pitchFamily="34" charset="0"/>
              </a:rPr>
              <a:t> </a:t>
            </a:r>
            <a:r>
              <a:rPr lang="en-GB" altLang="en-CH" sz="2000">
                <a:solidFill>
                  <a:srgbClr val="CC6600"/>
                </a:solidFill>
                <a:latin typeface="Arial" panose="020B0604020202020204" pitchFamily="34" charset="0"/>
              </a:rPr>
              <a:t>Recombination</a:t>
            </a:r>
            <a:r>
              <a:rPr lang="en-GB" altLang="en-CH" sz="2000">
                <a:solidFill>
                  <a:srgbClr val="0000CC"/>
                </a:solidFill>
                <a:latin typeface="Arial" panose="020B0604020202020204" pitchFamily="34" charset="0"/>
              </a:rPr>
              <a:t> and </a:t>
            </a:r>
            <a:r>
              <a:rPr lang="en-GB" altLang="en-CH" sz="2000">
                <a:solidFill>
                  <a:srgbClr val="CC6600"/>
                </a:solidFill>
                <a:latin typeface="Arial" panose="020B0604020202020204" pitchFamily="34" charset="0"/>
              </a:rPr>
              <a:t>trapping</a:t>
            </a:r>
            <a:r>
              <a:rPr lang="en-GB" altLang="en-CH" sz="2000">
                <a:solidFill>
                  <a:srgbClr val="0000CC"/>
                </a:solidFill>
                <a:latin typeface="Arial" panose="020B0604020202020204" pitchFamily="34" charset="0"/>
              </a:rPr>
              <a:t> is distinguished.</a:t>
            </a:r>
          </a:p>
          <a:p>
            <a:pPr eaLnBrk="1" hangingPunct="1">
              <a:buFontTx/>
              <a:buChar char="•"/>
            </a:pPr>
            <a:r>
              <a:rPr lang="en-GB" altLang="en-CH" sz="2000">
                <a:solidFill>
                  <a:srgbClr val="0000CC"/>
                </a:solidFill>
                <a:latin typeface="Arial" panose="020B0604020202020204" pitchFamily="34" charset="0"/>
              </a:rPr>
              <a:t> The </a:t>
            </a:r>
            <a:r>
              <a:rPr lang="en-GB" altLang="en-CH" sz="2000">
                <a:solidFill>
                  <a:srgbClr val="CC6600"/>
                </a:solidFill>
                <a:latin typeface="Arial" panose="020B0604020202020204" pitchFamily="34" charset="0"/>
              </a:rPr>
              <a:t>electric field</a:t>
            </a:r>
            <a:r>
              <a:rPr lang="en-GB" altLang="en-CH" sz="2000">
                <a:solidFill>
                  <a:srgbClr val="0000CC"/>
                </a:solidFill>
                <a:latin typeface="Arial" panose="020B0604020202020204" pitchFamily="34" charset="0"/>
              </a:rPr>
              <a:t> due to trapped charge is calculated.</a:t>
            </a:r>
          </a:p>
          <a:p>
            <a:pPr eaLnBrk="1" hangingPunct="1">
              <a:buFontTx/>
              <a:buChar char="•"/>
            </a:pPr>
            <a:r>
              <a:rPr lang="en-GB" altLang="en-CH" sz="2000">
                <a:solidFill>
                  <a:srgbClr val="0000CC"/>
                </a:solidFill>
                <a:latin typeface="Arial" panose="020B0604020202020204" pitchFamily="34" charset="0"/>
              </a:rPr>
              <a:t> The </a:t>
            </a:r>
            <a:r>
              <a:rPr lang="en-GB" altLang="en-CH" sz="2000">
                <a:solidFill>
                  <a:srgbClr val="CC6600"/>
                </a:solidFill>
                <a:latin typeface="Arial" panose="020B0604020202020204" pitchFamily="34" charset="0"/>
              </a:rPr>
              <a:t>drift path</a:t>
            </a:r>
            <a:r>
              <a:rPr lang="en-GB" altLang="en-CH" sz="2000">
                <a:solidFill>
                  <a:srgbClr val="0000CC"/>
                </a:solidFill>
                <a:latin typeface="Arial" panose="020B0604020202020204" pitchFamily="34" charset="0"/>
              </a:rPr>
              <a:t> for each carrier is determined by the local electric field and thermal diffusion with 1</a:t>
            </a:r>
            <a:r>
              <a:rPr lang="en-GB" altLang="en-CH" sz="2000">
                <a:solidFill>
                  <a:srgbClr val="0000CC"/>
                </a:solidFill>
                <a:latin typeface="Symbol" pitchFamily="2" charset="2"/>
              </a:rPr>
              <a:t>m</a:t>
            </a:r>
            <a:r>
              <a:rPr lang="en-GB" altLang="en-CH" sz="2000">
                <a:solidFill>
                  <a:srgbClr val="0000CC"/>
                </a:solidFill>
                <a:latin typeface="Arial" panose="020B0604020202020204" pitchFamily="34" charset="0"/>
              </a:rPr>
              <a:t>m resolution.</a:t>
            </a:r>
          </a:p>
          <a:p>
            <a:pPr eaLnBrk="1" hangingPunct="1">
              <a:buFontTx/>
              <a:buChar char="•"/>
            </a:pPr>
            <a:endParaRPr lang="en-GB" altLang="en-CH" sz="2000">
              <a:solidFill>
                <a:srgbClr val="0000CC"/>
              </a:solidFill>
              <a:latin typeface="Arial" panose="020B0604020202020204" pitchFamily="34" charset="0"/>
            </a:endParaRPr>
          </a:p>
        </p:txBody>
      </p:sp>
      <p:sp>
        <p:nvSpPr>
          <p:cNvPr id="68612" name="Text Box 4">
            <a:extLst>
              <a:ext uri="{FF2B5EF4-FFF2-40B4-BE49-F238E27FC236}">
                <a16:creationId xmlns:a16="http://schemas.microsoft.com/office/drawing/2014/main" id="{9DACB5EE-074E-5598-FE81-3D6019184065}"/>
              </a:ext>
            </a:extLst>
          </p:cNvPr>
          <p:cNvSpPr txBox="1">
            <a:spLocks noChangeArrowheads="1"/>
          </p:cNvSpPr>
          <p:nvPr/>
        </p:nvSpPr>
        <p:spPr bwMode="auto">
          <a:xfrm>
            <a:off x="5029200" y="5181600"/>
            <a:ext cx="41148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CC66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buFontTx/>
              <a:buChar char="•"/>
            </a:pPr>
            <a:r>
              <a:rPr lang="en-GB" altLang="en-CH" sz="2000">
                <a:solidFill>
                  <a:srgbClr val="0000CC"/>
                </a:solidFill>
                <a:latin typeface="Arial" panose="020B0604020202020204" pitchFamily="34" charset="0"/>
              </a:rPr>
              <a:t> </a:t>
            </a:r>
            <a:r>
              <a:rPr lang="en-GB" altLang="en-CH" sz="2000">
                <a:solidFill>
                  <a:srgbClr val="CC6600"/>
                </a:solidFill>
                <a:latin typeface="Arial" panose="020B0604020202020204" pitchFamily="34" charset="0"/>
              </a:rPr>
              <a:t>Recombination</a:t>
            </a:r>
            <a:r>
              <a:rPr lang="en-GB" altLang="en-CH" sz="2000">
                <a:solidFill>
                  <a:srgbClr val="0000CC"/>
                </a:solidFill>
                <a:latin typeface="Arial" panose="020B0604020202020204" pitchFamily="34" charset="0"/>
              </a:rPr>
              <a:t> and </a:t>
            </a:r>
            <a:r>
              <a:rPr lang="en-GB" altLang="en-CH" sz="2000">
                <a:solidFill>
                  <a:srgbClr val="CC6600"/>
                </a:solidFill>
                <a:latin typeface="Arial" panose="020B0604020202020204" pitchFamily="34" charset="0"/>
              </a:rPr>
              <a:t>trapping</a:t>
            </a:r>
            <a:r>
              <a:rPr lang="en-GB" altLang="en-CH" sz="2000">
                <a:solidFill>
                  <a:srgbClr val="0000CC"/>
                </a:solidFill>
                <a:latin typeface="Arial" panose="020B0604020202020204" pitchFamily="34" charset="0"/>
              </a:rPr>
              <a:t> is distinguished, priming effect can be modelled….</a:t>
            </a:r>
          </a:p>
          <a:p>
            <a:pPr eaLnBrk="1" hangingPunct="1">
              <a:buFontTx/>
              <a:buChar char="•"/>
            </a:pPr>
            <a:endParaRPr lang="en-GB" altLang="en-CH" sz="2000">
              <a:solidFill>
                <a:srgbClr val="0000CC"/>
              </a:solidFill>
              <a:latin typeface="Arial" panose="020B0604020202020204" pitchFamily="34" charset="0"/>
            </a:endParaRPr>
          </a:p>
        </p:txBody>
      </p:sp>
      <p:pic>
        <p:nvPicPr>
          <p:cNvPr id="68613" name="Picture 5">
            <a:extLst>
              <a:ext uri="{FF2B5EF4-FFF2-40B4-BE49-F238E27FC236}">
                <a16:creationId xmlns:a16="http://schemas.microsoft.com/office/drawing/2014/main" id="{F2CB7A02-3454-F06E-28EB-C064F4DD6A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1828800"/>
            <a:ext cx="3505200" cy="1090613"/>
          </a:xfrm>
          <a:prstGeom prst="rect">
            <a:avLst/>
          </a:prstGeom>
          <a:noFill/>
          <a:extLst>
            <a:ext uri="{909E8E84-426E-40DD-AFC4-6F175D3DCCD1}">
              <a14:hiddenFill xmlns:a14="http://schemas.microsoft.com/office/drawing/2010/main">
                <a:solidFill>
                  <a:srgbClr val="FFFFFF"/>
                </a:solidFill>
              </a14:hiddenFill>
            </a:ext>
          </a:extLst>
        </p:spPr>
      </p:pic>
      <p:pic>
        <p:nvPicPr>
          <p:cNvPr id="68614" name="Picture 6">
            <a:extLst>
              <a:ext uri="{FF2B5EF4-FFF2-40B4-BE49-F238E27FC236}">
                <a16:creationId xmlns:a16="http://schemas.microsoft.com/office/drawing/2014/main" id="{E1F13AEC-6BD9-07DC-B607-ECD1D26DAD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V="1">
            <a:off x="5562600" y="3657600"/>
            <a:ext cx="3429000" cy="1058863"/>
          </a:xfrm>
          <a:prstGeom prst="rect">
            <a:avLst/>
          </a:prstGeom>
          <a:noFill/>
          <a:extLst>
            <a:ext uri="{909E8E84-426E-40DD-AFC4-6F175D3DCCD1}">
              <a14:hiddenFill xmlns:a14="http://schemas.microsoft.com/office/drawing/2010/main">
                <a:solidFill>
                  <a:srgbClr val="FFFFFF"/>
                </a:solidFill>
              </a14:hiddenFill>
            </a:ext>
          </a:extLst>
        </p:spPr>
      </p:pic>
      <p:pic>
        <p:nvPicPr>
          <p:cNvPr id="68615" name="Picture 7">
            <a:extLst>
              <a:ext uri="{FF2B5EF4-FFF2-40B4-BE49-F238E27FC236}">
                <a16:creationId xmlns:a16="http://schemas.microsoft.com/office/drawing/2014/main" id="{8ABAB4C2-F421-7636-8F0E-50308C60E5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953000"/>
            <a:ext cx="4683125" cy="1454150"/>
          </a:xfrm>
          <a:prstGeom prst="rect">
            <a:avLst/>
          </a:prstGeom>
          <a:noFill/>
          <a:extLst>
            <a:ext uri="{909E8E84-426E-40DD-AFC4-6F175D3DCCD1}">
              <a14:hiddenFill xmlns:a14="http://schemas.microsoft.com/office/drawing/2010/main">
                <a:solidFill>
                  <a:srgbClr val="FFFFFF"/>
                </a:solidFill>
              </a14:hiddenFill>
            </a:ext>
          </a:extLst>
        </p:spPr>
      </p:pic>
      <p:sp>
        <p:nvSpPr>
          <p:cNvPr id="68616" name="Text Box 8">
            <a:extLst>
              <a:ext uri="{FF2B5EF4-FFF2-40B4-BE49-F238E27FC236}">
                <a16:creationId xmlns:a16="http://schemas.microsoft.com/office/drawing/2014/main" id="{D6821275-B130-706D-E07E-3DF35B2D5DAE}"/>
              </a:ext>
            </a:extLst>
          </p:cNvPr>
          <p:cNvSpPr txBox="1">
            <a:spLocks noChangeArrowheads="1"/>
          </p:cNvSpPr>
          <p:nvPr/>
        </p:nvSpPr>
        <p:spPr bwMode="auto">
          <a:xfrm>
            <a:off x="7145338" y="2819400"/>
            <a:ext cx="19224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CH" sz="2000">
                <a:latin typeface="Times New Roman" panose="02020603050405020304" pitchFamily="18" charset="0"/>
              </a:rPr>
              <a:t>trapped electrons</a:t>
            </a:r>
          </a:p>
        </p:txBody>
      </p:sp>
      <p:sp>
        <p:nvSpPr>
          <p:cNvPr id="68617" name="Text Box 9">
            <a:extLst>
              <a:ext uri="{FF2B5EF4-FFF2-40B4-BE49-F238E27FC236}">
                <a16:creationId xmlns:a16="http://schemas.microsoft.com/office/drawing/2014/main" id="{EEBEFB0E-2D89-3DEB-F976-E76A5C6F1540}"/>
              </a:ext>
            </a:extLst>
          </p:cNvPr>
          <p:cNvSpPr txBox="1">
            <a:spLocks noChangeArrowheads="1"/>
          </p:cNvSpPr>
          <p:nvPr/>
        </p:nvSpPr>
        <p:spPr bwMode="auto">
          <a:xfrm>
            <a:off x="7467600" y="4724400"/>
            <a:ext cx="15430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CH" sz="2000">
                <a:latin typeface="Times New Roman" panose="02020603050405020304" pitchFamily="18" charset="0"/>
              </a:rPr>
              <a:t>trapped holes</a:t>
            </a:r>
          </a:p>
        </p:txBody>
      </p:sp>
      <p:sp>
        <p:nvSpPr>
          <p:cNvPr id="68618" name="Text Box 10">
            <a:extLst>
              <a:ext uri="{FF2B5EF4-FFF2-40B4-BE49-F238E27FC236}">
                <a16:creationId xmlns:a16="http://schemas.microsoft.com/office/drawing/2014/main" id="{7B4C1C3D-1CDE-90EA-AA46-131AC6BDEFF5}"/>
              </a:ext>
            </a:extLst>
          </p:cNvPr>
          <p:cNvSpPr txBox="1">
            <a:spLocks noChangeArrowheads="1"/>
          </p:cNvSpPr>
          <p:nvPr/>
        </p:nvSpPr>
        <p:spPr bwMode="auto">
          <a:xfrm>
            <a:off x="227013" y="4572000"/>
            <a:ext cx="19065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CH" sz="2000">
                <a:latin typeface="Times New Roman" panose="02020603050405020304" pitchFamily="18" charset="0"/>
              </a:rPr>
              <a:t>polarisation field</a:t>
            </a:r>
          </a:p>
        </p:txBody>
      </p:sp>
      <p:sp>
        <p:nvSpPr>
          <p:cNvPr id="2" name="Slide Number Placeholder 1">
            <a:extLst>
              <a:ext uri="{FF2B5EF4-FFF2-40B4-BE49-F238E27FC236}">
                <a16:creationId xmlns:a16="http://schemas.microsoft.com/office/drawing/2014/main" id="{447E833B-D744-0C41-CB2A-D3D40A6A6312}"/>
              </a:ext>
            </a:extLst>
          </p:cNvPr>
          <p:cNvSpPr>
            <a:spLocks noGrp="1"/>
          </p:cNvSpPr>
          <p:nvPr>
            <p:ph type="sldNum" sz="quarter" idx="12"/>
          </p:nvPr>
        </p:nvSpPr>
        <p:spPr/>
        <p:txBody>
          <a:bodyPr/>
          <a:lstStyle/>
          <a:p>
            <a:fld id="{85A3C726-C6EC-EC46-BA0C-D12602B4FB0D}" type="slidenum">
              <a:rPr lang="en-US" smtClean="0"/>
              <a:t>39</a:t>
            </a:fld>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Date Placeholder 3">
            <a:extLst>
              <a:ext uri="{FF2B5EF4-FFF2-40B4-BE49-F238E27FC236}">
                <a16:creationId xmlns:a16="http://schemas.microsoft.com/office/drawing/2014/main" id="{4228C505-C8C0-6D5C-CAB2-3B1326847070}"/>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8" name="Footer Placeholder 4">
            <a:extLst>
              <a:ext uri="{FF2B5EF4-FFF2-40B4-BE49-F238E27FC236}">
                <a16:creationId xmlns:a16="http://schemas.microsoft.com/office/drawing/2014/main" id="{D2D1B49F-4504-0F2A-B782-67F1F78182D8}"/>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16386" name="Rectangle 2">
            <a:extLst>
              <a:ext uri="{FF2B5EF4-FFF2-40B4-BE49-F238E27FC236}">
                <a16:creationId xmlns:a16="http://schemas.microsoft.com/office/drawing/2014/main" id="{D146EB2A-D29F-3E6B-A01E-3AA4914948A2}"/>
              </a:ext>
            </a:extLst>
          </p:cNvPr>
          <p:cNvSpPr>
            <a:spLocks noGrp="1" noChangeArrowheads="1"/>
          </p:cNvSpPr>
          <p:nvPr>
            <p:ph type="title"/>
          </p:nvPr>
        </p:nvSpPr>
        <p:spPr/>
        <p:txBody>
          <a:bodyPr/>
          <a:lstStyle/>
          <a:p>
            <a:r>
              <a:rPr lang="en-US" altLang="en-CH"/>
              <a:t>Material Studies</a:t>
            </a:r>
          </a:p>
        </p:txBody>
      </p:sp>
      <p:sp>
        <p:nvSpPr>
          <p:cNvPr id="16387" name="Rectangle 3">
            <a:extLst>
              <a:ext uri="{FF2B5EF4-FFF2-40B4-BE49-F238E27FC236}">
                <a16:creationId xmlns:a16="http://schemas.microsoft.com/office/drawing/2014/main" id="{581B661D-D747-F155-A534-DE8A23F1D7C1}"/>
              </a:ext>
            </a:extLst>
          </p:cNvPr>
          <p:cNvSpPr>
            <a:spLocks noGrp="1" noChangeArrowheads="1"/>
          </p:cNvSpPr>
          <p:nvPr>
            <p:ph type="body" idx="1"/>
          </p:nvPr>
        </p:nvSpPr>
        <p:spPr>
          <a:xfrm>
            <a:off x="685800" y="1447800"/>
            <a:ext cx="4800600" cy="1981200"/>
          </a:xfrm>
        </p:spPr>
        <p:txBody>
          <a:bodyPr/>
          <a:lstStyle/>
          <a:p>
            <a:r>
              <a:rPr lang="en-US" altLang="en-CH"/>
              <a:t>Non Uniformities qualitatively reproduced by modeling</a:t>
            </a:r>
          </a:p>
        </p:txBody>
      </p:sp>
      <p:pic>
        <p:nvPicPr>
          <p:cNvPr id="16388" name="Picture 4">
            <a:extLst>
              <a:ext uri="{FF2B5EF4-FFF2-40B4-BE49-F238E27FC236}">
                <a16:creationId xmlns:a16="http://schemas.microsoft.com/office/drawing/2014/main" id="{2C9E4414-FF2D-4820-2157-A71B008378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3505200"/>
            <a:ext cx="4800600" cy="2530475"/>
          </a:xfrm>
          <a:prstGeom prst="rect">
            <a:avLst/>
          </a:prstGeom>
          <a:noFill/>
          <a:extLst>
            <a:ext uri="{909E8E84-426E-40DD-AFC4-6F175D3DCCD1}">
              <a14:hiddenFill xmlns:a14="http://schemas.microsoft.com/office/drawing/2010/main">
                <a:solidFill>
                  <a:srgbClr val="FFFFFF"/>
                </a:solidFill>
              </a14:hiddenFill>
            </a:ext>
          </a:extLst>
        </p:spPr>
      </p:pic>
      <p:pic>
        <p:nvPicPr>
          <p:cNvPr id="16392" name="Picture 8">
            <a:extLst>
              <a:ext uri="{FF2B5EF4-FFF2-40B4-BE49-F238E27FC236}">
                <a16:creationId xmlns:a16="http://schemas.microsoft.com/office/drawing/2014/main" id="{E143F5EF-11CF-7405-F970-45D662E776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722" t="30737" r="21765" b="26457"/>
          <a:stretch>
            <a:fillRect/>
          </a:stretch>
        </p:blipFill>
        <p:spPr bwMode="auto">
          <a:xfrm>
            <a:off x="6019800" y="4038600"/>
            <a:ext cx="2590800" cy="2546350"/>
          </a:xfrm>
          <a:prstGeom prst="rect">
            <a:avLst/>
          </a:prstGeom>
          <a:noFill/>
          <a:extLst>
            <a:ext uri="{909E8E84-426E-40DD-AFC4-6F175D3DCCD1}">
              <a14:hiddenFill xmlns:a14="http://schemas.microsoft.com/office/drawing/2010/main">
                <a:solidFill>
                  <a:srgbClr val="FFFFFF"/>
                </a:solidFill>
              </a14:hiddenFill>
            </a:ext>
          </a:extLst>
        </p:spPr>
      </p:pic>
      <p:pic>
        <p:nvPicPr>
          <p:cNvPr id="16393" name="Picture 9">
            <a:extLst>
              <a:ext uri="{FF2B5EF4-FFF2-40B4-BE49-F238E27FC236}">
                <a16:creationId xmlns:a16="http://schemas.microsoft.com/office/drawing/2014/main" id="{B8EC5724-1500-EC8B-5861-5ECD0011E8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6722" t="30023" r="21765" b="25743"/>
          <a:stretch>
            <a:fillRect/>
          </a:stretch>
        </p:blipFill>
        <p:spPr bwMode="auto">
          <a:xfrm>
            <a:off x="5984875" y="1295400"/>
            <a:ext cx="2549525" cy="25908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E046C019-04E2-BDD4-E876-20439CD39FF1}"/>
              </a:ext>
            </a:extLst>
          </p:cNvPr>
          <p:cNvSpPr>
            <a:spLocks noGrp="1"/>
          </p:cNvSpPr>
          <p:nvPr>
            <p:ph type="sldNum" sz="quarter" idx="12"/>
          </p:nvPr>
        </p:nvSpPr>
        <p:spPr/>
        <p:txBody>
          <a:bodyPr/>
          <a:lstStyle/>
          <a:p>
            <a:fld id="{85A3C726-C6EC-EC46-BA0C-D12602B4FB0D}" type="slidenum">
              <a:rPr lang="en-US" smtClean="0"/>
              <a:t>40</a:t>
            </a:fld>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Date Placeholder 3">
            <a:extLst>
              <a:ext uri="{FF2B5EF4-FFF2-40B4-BE49-F238E27FC236}">
                <a16:creationId xmlns:a16="http://schemas.microsoft.com/office/drawing/2014/main" id="{4169A61A-0C92-CBDC-89D2-057A843C7F37}"/>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7" name="Footer Placeholder 4">
            <a:extLst>
              <a:ext uri="{FF2B5EF4-FFF2-40B4-BE49-F238E27FC236}">
                <a16:creationId xmlns:a16="http://schemas.microsoft.com/office/drawing/2014/main" id="{986D33D1-9DEA-A14F-15C9-86F1F1C32E55}"/>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67586" name="Rectangle 2">
            <a:extLst>
              <a:ext uri="{FF2B5EF4-FFF2-40B4-BE49-F238E27FC236}">
                <a16:creationId xmlns:a16="http://schemas.microsoft.com/office/drawing/2014/main" id="{E0909C62-9D91-7F96-E693-A63BDDDAE44E}"/>
              </a:ext>
            </a:extLst>
          </p:cNvPr>
          <p:cNvSpPr>
            <a:spLocks noGrp="1" noChangeArrowheads="1"/>
          </p:cNvSpPr>
          <p:nvPr>
            <p:ph type="title"/>
          </p:nvPr>
        </p:nvSpPr>
        <p:spPr/>
        <p:txBody>
          <a:bodyPr/>
          <a:lstStyle/>
          <a:p>
            <a:r>
              <a:rPr lang="en-US" altLang="en-CH"/>
              <a:t>Modelling</a:t>
            </a:r>
          </a:p>
        </p:txBody>
      </p:sp>
      <p:sp>
        <p:nvSpPr>
          <p:cNvPr id="67587" name="Rectangle 3">
            <a:extLst>
              <a:ext uri="{FF2B5EF4-FFF2-40B4-BE49-F238E27FC236}">
                <a16:creationId xmlns:a16="http://schemas.microsoft.com/office/drawing/2014/main" id="{E73F5BE6-B699-92A8-58A5-CF4C35527BD0}"/>
              </a:ext>
            </a:extLst>
          </p:cNvPr>
          <p:cNvSpPr>
            <a:spLocks noGrp="1" noChangeArrowheads="1"/>
          </p:cNvSpPr>
          <p:nvPr>
            <p:ph type="body" idx="1"/>
          </p:nvPr>
        </p:nvSpPr>
        <p:spPr>
          <a:xfrm>
            <a:off x="685800" y="1447800"/>
            <a:ext cx="4267200" cy="4800600"/>
          </a:xfrm>
        </p:spPr>
        <p:txBody>
          <a:bodyPr/>
          <a:lstStyle/>
          <a:p>
            <a:r>
              <a:rPr lang="en-US" altLang="en-CH" sz="2400"/>
              <a:t>Comparison of track residuals in the model with and without grain structure</a:t>
            </a:r>
          </a:p>
          <a:p>
            <a:endParaRPr lang="en-US" altLang="en-CH" sz="2400"/>
          </a:p>
          <a:p>
            <a:r>
              <a:rPr lang="en-US" altLang="en-CH" sz="2400"/>
              <a:t>Model with grain structure can qualitatively reproduce residuals observed with diamond pixel detectors.</a:t>
            </a:r>
          </a:p>
          <a:p>
            <a:endParaRPr lang="en-US" altLang="en-CH" sz="2400"/>
          </a:p>
        </p:txBody>
      </p:sp>
      <p:pic>
        <p:nvPicPr>
          <p:cNvPr id="67588" name="Picture 4">
            <a:extLst>
              <a:ext uri="{FF2B5EF4-FFF2-40B4-BE49-F238E27FC236}">
                <a16:creationId xmlns:a16="http://schemas.microsoft.com/office/drawing/2014/main" id="{361D2154-3ABD-774E-7EC9-5A2F464AB4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9200" y="1295400"/>
            <a:ext cx="391160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7589" name="Text Box 5">
            <a:extLst>
              <a:ext uri="{FF2B5EF4-FFF2-40B4-BE49-F238E27FC236}">
                <a16:creationId xmlns:a16="http://schemas.microsoft.com/office/drawing/2014/main" id="{4E1A2A5C-F307-0587-9CA0-D0D2E0220FA9}"/>
              </a:ext>
            </a:extLst>
          </p:cNvPr>
          <p:cNvSpPr txBox="1">
            <a:spLocks noChangeArrowheads="1"/>
          </p:cNvSpPr>
          <p:nvPr/>
        </p:nvSpPr>
        <p:spPr bwMode="auto">
          <a:xfrm>
            <a:off x="2743200" y="5867400"/>
            <a:ext cx="2286000"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r>
              <a:rPr lang="en-US" altLang="en-CH" sz="1200">
                <a:latin typeface="Arial Narrow" panose="020B0604020202020204" pitchFamily="34" charset="0"/>
              </a:rPr>
              <a:t>Tommaso Lari (INFN)</a:t>
            </a:r>
          </a:p>
          <a:p>
            <a:pPr algn="r"/>
            <a:r>
              <a:rPr lang="en-US" altLang="en-CH" sz="1200">
                <a:latin typeface="Arial Narrow" panose="020B0604020202020204" pitchFamily="34" charset="0"/>
              </a:rPr>
              <a:t>Alexander Oh (CERN)</a:t>
            </a:r>
          </a:p>
          <a:p>
            <a:pPr algn="r"/>
            <a:r>
              <a:rPr lang="en-US" altLang="en-CH" sz="1200">
                <a:latin typeface="Arial Narrow" panose="020B0604020202020204" pitchFamily="34" charset="0"/>
              </a:rPr>
              <a:t>Norbert Wermes (University Bonn)</a:t>
            </a:r>
          </a:p>
        </p:txBody>
      </p:sp>
      <p:sp>
        <p:nvSpPr>
          <p:cNvPr id="2" name="Slide Number Placeholder 1">
            <a:extLst>
              <a:ext uri="{FF2B5EF4-FFF2-40B4-BE49-F238E27FC236}">
                <a16:creationId xmlns:a16="http://schemas.microsoft.com/office/drawing/2014/main" id="{2BF4EF50-A440-6118-348C-D42E3C99B23F}"/>
              </a:ext>
            </a:extLst>
          </p:cNvPr>
          <p:cNvSpPr>
            <a:spLocks noGrp="1"/>
          </p:cNvSpPr>
          <p:nvPr>
            <p:ph type="sldNum" sz="quarter" idx="12"/>
          </p:nvPr>
        </p:nvSpPr>
        <p:spPr/>
        <p:txBody>
          <a:bodyPr/>
          <a:lstStyle/>
          <a:p>
            <a:fld id="{85A3C726-C6EC-EC46-BA0C-D12602B4FB0D}" type="slidenum">
              <a:rPr lang="en-US" smtClean="0"/>
              <a:t>41</a:t>
            </a:fld>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4BDBF-324F-2FF7-1B61-FA4A34D1397B}"/>
              </a:ext>
            </a:extLst>
          </p:cNvPr>
          <p:cNvSpPr>
            <a:spLocks noGrp="1"/>
          </p:cNvSpPr>
          <p:nvPr>
            <p:ph type="title"/>
          </p:nvPr>
        </p:nvSpPr>
        <p:spPr/>
        <p:txBody>
          <a:bodyPr/>
          <a:lstStyle/>
          <a:p>
            <a:r>
              <a:rPr lang="en-CH" dirty="0"/>
              <a:t>Radiation Tolerance</a:t>
            </a:r>
          </a:p>
        </p:txBody>
      </p:sp>
      <p:sp>
        <p:nvSpPr>
          <p:cNvPr id="3" name="Content Placeholder 2">
            <a:extLst>
              <a:ext uri="{FF2B5EF4-FFF2-40B4-BE49-F238E27FC236}">
                <a16:creationId xmlns:a16="http://schemas.microsoft.com/office/drawing/2014/main" id="{D906CB6F-9FB2-7BBC-BAF2-83A787F43F88}"/>
              </a:ext>
            </a:extLst>
          </p:cNvPr>
          <p:cNvSpPr>
            <a:spLocks noGrp="1"/>
          </p:cNvSpPr>
          <p:nvPr>
            <p:ph idx="1"/>
          </p:nvPr>
        </p:nvSpPr>
        <p:spPr/>
        <p:txBody>
          <a:bodyPr/>
          <a:lstStyle/>
          <a:p>
            <a:endParaRPr lang="en-CH"/>
          </a:p>
        </p:txBody>
      </p:sp>
      <p:sp>
        <p:nvSpPr>
          <p:cNvPr id="4" name="Date Placeholder 3">
            <a:extLst>
              <a:ext uri="{FF2B5EF4-FFF2-40B4-BE49-F238E27FC236}">
                <a16:creationId xmlns:a16="http://schemas.microsoft.com/office/drawing/2014/main" id="{C077579A-F2D7-46F4-6124-1734C0D07CC8}"/>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9939F62F-0215-85F5-8000-E7C1FB2BD3FB}"/>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F9D0D6E9-9C85-73BA-C5AF-90D1F8E43390}"/>
              </a:ext>
            </a:extLst>
          </p:cNvPr>
          <p:cNvSpPr>
            <a:spLocks noGrp="1"/>
          </p:cNvSpPr>
          <p:nvPr>
            <p:ph type="sldNum" sz="quarter" idx="12"/>
          </p:nvPr>
        </p:nvSpPr>
        <p:spPr/>
        <p:txBody>
          <a:bodyPr/>
          <a:lstStyle/>
          <a:p>
            <a:fld id="{85A3C726-C6EC-EC46-BA0C-D12602B4FB0D}" type="slidenum">
              <a:rPr lang="en-US" smtClean="0"/>
              <a:t>42</a:t>
            </a:fld>
            <a:endParaRPr lang="en-US"/>
          </a:p>
        </p:txBody>
      </p:sp>
    </p:spTree>
    <p:extLst>
      <p:ext uri="{BB962C8B-B14F-4D97-AF65-F5344CB8AC3E}">
        <p14:creationId xmlns:p14="http://schemas.microsoft.com/office/powerpoint/2010/main" val="25020491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984D7-1706-DF4C-9F33-C2A58AA304BF}"/>
              </a:ext>
            </a:extLst>
          </p:cNvPr>
          <p:cNvSpPr>
            <a:spLocks noGrp="1"/>
          </p:cNvSpPr>
          <p:nvPr>
            <p:ph type="title"/>
          </p:nvPr>
        </p:nvSpPr>
        <p:spPr>
          <a:xfrm>
            <a:off x="650007" y="543578"/>
            <a:ext cx="7297712" cy="777875"/>
          </a:xfrm>
        </p:spPr>
        <p:txBody>
          <a:bodyPr/>
          <a:lstStyle/>
          <a:p>
            <a:r>
              <a:rPr lang="en-US" dirty="0"/>
              <a:t>Tests of Radiation Tolerance</a:t>
            </a:r>
          </a:p>
        </p:txBody>
      </p:sp>
      <p:sp>
        <p:nvSpPr>
          <p:cNvPr id="3" name="Content Placeholder 2">
            <a:extLst>
              <a:ext uri="{FF2B5EF4-FFF2-40B4-BE49-F238E27FC236}">
                <a16:creationId xmlns:a16="http://schemas.microsoft.com/office/drawing/2014/main" id="{1ED0402C-1531-3748-8FAE-BA7AAFBC2A62}"/>
              </a:ext>
            </a:extLst>
          </p:cNvPr>
          <p:cNvSpPr>
            <a:spLocks noGrp="1"/>
          </p:cNvSpPr>
          <p:nvPr>
            <p:ph idx="1"/>
          </p:nvPr>
        </p:nvSpPr>
        <p:spPr>
          <a:xfrm>
            <a:off x="449968" y="1829428"/>
            <a:ext cx="2842796" cy="2982425"/>
          </a:xfrm>
        </p:spPr>
        <p:txBody>
          <a:bodyPr/>
          <a:lstStyle/>
          <a:p>
            <a:r>
              <a:rPr lang="en-US" dirty="0"/>
              <a:t>Irradiate with </a:t>
            </a:r>
            <a:r>
              <a:rPr lang="en-US" b="1" dirty="0"/>
              <a:t>proton</a:t>
            </a:r>
            <a:r>
              <a:rPr lang="en-US" dirty="0"/>
              <a:t>, </a:t>
            </a:r>
            <a:r>
              <a:rPr lang="en-US" b="1" dirty="0" err="1"/>
              <a:t>pions</a:t>
            </a:r>
            <a:r>
              <a:rPr lang="en-US" dirty="0"/>
              <a:t> and </a:t>
            </a:r>
            <a:r>
              <a:rPr lang="en-US" b="1" dirty="0"/>
              <a:t>neutrons</a:t>
            </a:r>
            <a:r>
              <a:rPr lang="en-US" dirty="0"/>
              <a:t>.</a:t>
            </a:r>
          </a:p>
          <a:p>
            <a:pPr lvl="1"/>
            <a:r>
              <a:rPr lang="en-US" dirty="0"/>
              <a:t>Energies within the expected radiation profile at HL-LHC.</a:t>
            </a:r>
          </a:p>
          <a:p>
            <a:pPr lvl="1"/>
            <a:r>
              <a:rPr lang="en-US" dirty="0"/>
              <a:t>HL-LHC fluence requirement about 2e10</a:t>
            </a:r>
            <a:r>
              <a:rPr lang="en-US" baseline="30000" dirty="0"/>
              <a:t>16</a:t>
            </a:r>
            <a:r>
              <a:rPr lang="en-US" dirty="0"/>
              <a:t> </a:t>
            </a:r>
            <a:r>
              <a:rPr lang="en-US" dirty="0" err="1"/>
              <a:t>neq</a:t>
            </a:r>
            <a:r>
              <a:rPr lang="en-US" dirty="0"/>
              <a:t>.</a:t>
            </a:r>
          </a:p>
          <a:p>
            <a:pPr marL="228600" lvl="1" indent="0">
              <a:buNone/>
            </a:pPr>
            <a:endParaRPr lang="en-US" dirty="0"/>
          </a:p>
          <a:p>
            <a:endParaRPr lang="en-US" dirty="0"/>
          </a:p>
          <a:p>
            <a:endParaRPr lang="en-US" dirty="0"/>
          </a:p>
        </p:txBody>
      </p:sp>
      <p:sp>
        <p:nvSpPr>
          <p:cNvPr id="4" name="Date Placeholder 3">
            <a:extLst>
              <a:ext uri="{FF2B5EF4-FFF2-40B4-BE49-F238E27FC236}">
                <a16:creationId xmlns:a16="http://schemas.microsoft.com/office/drawing/2014/main" id="{D01BBF1A-6A81-AE40-AFC6-F1086D8D5F41}"/>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A3075F57-F491-E74D-9F24-E7A3ED603DDE}"/>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6F03C8AB-4F9D-EF49-8D2C-8F47E723C691}"/>
              </a:ext>
            </a:extLst>
          </p:cNvPr>
          <p:cNvSpPr>
            <a:spLocks noGrp="1"/>
          </p:cNvSpPr>
          <p:nvPr>
            <p:ph type="sldNum" sz="quarter" idx="12"/>
          </p:nvPr>
        </p:nvSpPr>
        <p:spPr/>
        <p:txBody>
          <a:bodyPr/>
          <a:lstStyle/>
          <a:p>
            <a:fld id="{85A3C726-C6EC-EC46-BA0C-D12602B4FB0D}" type="slidenum">
              <a:rPr lang="en-US" smtClean="0"/>
              <a:t>43</a:t>
            </a:fld>
            <a:endParaRPr lang="en-US"/>
          </a:p>
        </p:txBody>
      </p:sp>
      <p:pic>
        <p:nvPicPr>
          <p:cNvPr id="7" name="Picture 6">
            <a:extLst>
              <a:ext uri="{FF2B5EF4-FFF2-40B4-BE49-F238E27FC236}">
                <a16:creationId xmlns:a16="http://schemas.microsoft.com/office/drawing/2014/main" id="{A4CD3CD5-380B-D144-BF1E-3480DECC8606}"/>
              </a:ext>
            </a:extLst>
          </p:cNvPr>
          <p:cNvPicPr>
            <a:picLocks noChangeAspect="1"/>
          </p:cNvPicPr>
          <p:nvPr/>
        </p:nvPicPr>
        <p:blipFill>
          <a:blip r:embed="rId3"/>
          <a:stretch>
            <a:fillRect/>
          </a:stretch>
        </p:blipFill>
        <p:spPr>
          <a:xfrm>
            <a:off x="3798817" y="1372087"/>
            <a:ext cx="5165889" cy="3650030"/>
          </a:xfrm>
          <a:prstGeom prst="rect">
            <a:avLst/>
          </a:prstGeom>
        </p:spPr>
      </p:pic>
      <p:sp>
        <p:nvSpPr>
          <p:cNvPr id="9" name="5-Point Star 8">
            <a:extLst>
              <a:ext uri="{FF2B5EF4-FFF2-40B4-BE49-F238E27FC236}">
                <a16:creationId xmlns:a16="http://schemas.microsoft.com/office/drawing/2014/main" id="{DDB4909C-667F-CD4D-8B90-86CE4A4CB948}"/>
              </a:ext>
            </a:extLst>
          </p:cNvPr>
          <p:cNvSpPr/>
          <p:nvPr/>
        </p:nvSpPr>
        <p:spPr>
          <a:xfrm>
            <a:off x="6177588" y="4685809"/>
            <a:ext cx="180000" cy="180000"/>
          </a:xfrm>
          <a:prstGeom prst="star5">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5-Point Star 9">
            <a:extLst>
              <a:ext uri="{FF2B5EF4-FFF2-40B4-BE49-F238E27FC236}">
                <a16:creationId xmlns:a16="http://schemas.microsoft.com/office/drawing/2014/main" id="{EFB63F52-30A1-5741-88B3-2C14765CB2AA}"/>
              </a:ext>
            </a:extLst>
          </p:cNvPr>
          <p:cNvSpPr/>
          <p:nvPr/>
        </p:nvSpPr>
        <p:spPr>
          <a:xfrm>
            <a:off x="6404419" y="4679459"/>
            <a:ext cx="180000" cy="180000"/>
          </a:xfrm>
          <a:prstGeom prst="star5">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5-Point Star 10">
            <a:extLst>
              <a:ext uri="{FF2B5EF4-FFF2-40B4-BE49-F238E27FC236}">
                <a16:creationId xmlns:a16="http://schemas.microsoft.com/office/drawing/2014/main" id="{1A9ACA9C-4D12-9246-B13B-CAB8E6BA0D6C}"/>
              </a:ext>
            </a:extLst>
          </p:cNvPr>
          <p:cNvSpPr/>
          <p:nvPr/>
        </p:nvSpPr>
        <p:spPr>
          <a:xfrm>
            <a:off x="6949168" y="4679459"/>
            <a:ext cx="180000" cy="180000"/>
          </a:xfrm>
          <a:prstGeom prst="star5">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5-Point Star 12">
            <a:extLst>
              <a:ext uri="{FF2B5EF4-FFF2-40B4-BE49-F238E27FC236}">
                <a16:creationId xmlns:a16="http://schemas.microsoft.com/office/drawing/2014/main" id="{B9F8D40B-DC35-AD44-8ADB-2238A4DD5FFC}"/>
              </a:ext>
            </a:extLst>
          </p:cNvPr>
          <p:cNvSpPr/>
          <p:nvPr/>
        </p:nvSpPr>
        <p:spPr>
          <a:xfrm>
            <a:off x="7755474" y="4679458"/>
            <a:ext cx="180000" cy="180000"/>
          </a:xfrm>
          <a:prstGeom prst="star5">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5-Point Star 13">
            <a:extLst>
              <a:ext uri="{FF2B5EF4-FFF2-40B4-BE49-F238E27FC236}">
                <a16:creationId xmlns:a16="http://schemas.microsoft.com/office/drawing/2014/main" id="{9990656B-0067-C949-A9A8-C648EE9A3E50}"/>
              </a:ext>
            </a:extLst>
          </p:cNvPr>
          <p:cNvSpPr/>
          <p:nvPr/>
        </p:nvSpPr>
        <p:spPr>
          <a:xfrm>
            <a:off x="6849128" y="4539759"/>
            <a:ext cx="180000" cy="180000"/>
          </a:xfrm>
          <a:prstGeom prst="star5">
            <a:avLst/>
          </a:prstGeom>
          <a:solidFill>
            <a:srgbClr val="FFFF00"/>
          </a:solidFill>
          <a:ln>
            <a:solidFill>
              <a:srgbClr val="0070C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5-Point Star 14">
            <a:extLst>
              <a:ext uri="{FF2B5EF4-FFF2-40B4-BE49-F238E27FC236}">
                <a16:creationId xmlns:a16="http://schemas.microsoft.com/office/drawing/2014/main" id="{49E832E3-F16D-6646-9AF9-BCAF17648B43}"/>
              </a:ext>
            </a:extLst>
          </p:cNvPr>
          <p:cNvSpPr/>
          <p:nvPr/>
        </p:nvSpPr>
        <p:spPr>
          <a:xfrm>
            <a:off x="5669389" y="4685809"/>
            <a:ext cx="180000" cy="180000"/>
          </a:xfrm>
          <a:prstGeom prst="star5">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753369A-5B9A-B14B-9D41-8CC2E63D8813}"/>
              </a:ext>
            </a:extLst>
          </p:cNvPr>
          <p:cNvSpPr txBox="1"/>
          <p:nvPr/>
        </p:nvSpPr>
        <p:spPr>
          <a:xfrm>
            <a:off x="4548032" y="1766388"/>
            <a:ext cx="2911374" cy="461665"/>
          </a:xfrm>
          <a:prstGeom prst="rect">
            <a:avLst/>
          </a:prstGeom>
          <a:noFill/>
        </p:spPr>
        <p:txBody>
          <a:bodyPr wrap="none" rtlCol="0">
            <a:spAutoFit/>
          </a:bodyPr>
          <a:lstStyle/>
          <a:p>
            <a:r>
              <a:rPr lang="en-US" sz="800" dirty="0"/>
              <a:t>Paul </a:t>
            </a:r>
            <a:r>
              <a:rPr lang="en-US" sz="800" dirty="0" err="1"/>
              <a:t>Miagawa</a:t>
            </a:r>
            <a:r>
              <a:rPr lang="en-US" sz="800" dirty="0"/>
              <a:t>, 31st RD50 Workshop on Radiation hard </a:t>
            </a:r>
          </a:p>
          <a:p>
            <a:r>
              <a:rPr lang="en-US" sz="800" dirty="0"/>
              <a:t>semiconductor devices for </a:t>
            </a:r>
            <a:br>
              <a:rPr lang="en-US" sz="800" dirty="0"/>
            </a:br>
            <a:r>
              <a:rPr lang="en-US" sz="800" dirty="0"/>
              <a:t>very high luminosity colliders</a:t>
            </a:r>
          </a:p>
        </p:txBody>
      </p:sp>
      <p:sp>
        <p:nvSpPr>
          <p:cNvPr id="18" name="TextBox 17">
            <a:extLst>
              <a:ext uri="{FF2B5EF4-FFF2-40B4-BE49-F238E27FC236}">
                <a16:creationId xmlns:a16="http://schemas.microsoft.com/office/drawing/2014/main" id="{DD985F11-CAE5-BF44-9F95-7C02805ADF9D}"/>
              </a:ext>
            </a:extLst>
          </p:cNvPr>
          <p:cNvSpPr txBox="1"/>
          <p:nvPr/>
        </p:nvSpPr>
        <p:spPr>
          <a:xfrm>
            <a:off x="4576935" y="2198507"/>
            <a:ext cx="2040943" cy="369332"/>
          </a:xfrm>
          <a:prstGeom prst="rect">
            <a:avLst/>
          </a:prstGeom>
          <a:noFill/>
        </p:spPr>
        <p:txBody>
          <a:bodyPr wrap="none" rtlCol="0">
            <a:spAutoFit/>
          </a:bodyPr>
          <a:lstStyle/>
          <a:p>
            <a:r>
              <a:rPr lang="en-US" dirty="0"/>
              <a:t>FLUKA simulation</a:t>
            </a:r>
          </a:p>
        </p:txBody>
      </p:sp>
      <p:graphicFrame>
        <p:nvGraphicFramePr>
          <p:cNvPr id="19" name="Table 18">
            <a:extLst>
              <a:ext uri="{FF2B5EF4-FFF2-40B4-BE49-F238E27FC236}">
                <a16:creationId xmlns:a16="http://schemas.microsoft.com/office/drawing/2014/main" id="{4C4A2351-8E1B-5B4E-AD04-983720191E7D}"/>
              </a:ext>
            </a:extLst>
          </p:cNvPr>
          <p:cNvGraphicFramePr>
            <a:graphicFrameLocks noGrp="1"/>
          </p:cNvGraphicFramePr>
          <p:nvPr/>
        </p:nvGraphicFramePr>
        <p:xfrm>
          <a:off x="526364" y="5104628"/>
          <a:ext cx="8236636" cy="1305361"/>
        </p:xfrm>
        <a:graphic>
          <a:graphicData uri="http://schemas.openxmlformats.org/drawingml/2006/table">
            <a:tbl>
              <a:tblPr firstRow="1" bandRow="1">
                <a:tableStyleId>{9D7B26C5-4107-4FEC-AEDC-1716B250A1EF}</a:tableStyleId>
              </a:tblPr>
              <a:tblGrid>
                <a:gridCol w="2059159">
                  <a:extLst>
                    <a:ext uri="{9D8B030D-6E8A-4147-A177-3AD203B41FA5}">
                      <a16:colId xmlns:a16="http://schemas.microsoft.com/office/drawing/2014/main" val="2582847977"/>
                    </a:ext>
                  </a:extLst>
                </a:gridCol>
                <a:gridCol w="2059159">
                  <a:extLst>
                    <a:ext uri="{9D8B030D-6E8A-4147-A177-3AD203B41FA5}">
                      <a16:colId xmlns:a16="http://schemas.microsoft.com/office/drawing/2014/main" val="609199677"/>
                    </a:ext>
                  </a:extLst>
                </a:gridCol>
                <a:gridCol w="2059159">
                  <a:extLst>
                    <a:ext uri="{9D8B030D-6E8A-4147-A177-3AD203B41FA5}">
                      <a16:colId xmlns:a16="http://schemas.microsoft.com/office/drawing/2014/main" val="1025380402"/>
                    </a:ext>
                  </a:extLst>
                </a:gridCol>
                <a:gridCol w="2059159">
                  <a:extLst>
                    <a:ext uri="{9D8B030D-6E8A-4147-A177-3AD203B41FA5}">
                      <a16:colId xmlns:a16="http://schemas.microsoft.com/office/drawing/2014/main" val="1197450614"/>
                    </a:ext>
                  </a:extLst>
                </a:gridCol>
              </a:tblGrid>
              <a:tr h="332464">
                <a:tc>
                  <a:txBody>
                    <a:bodyPr/>
                    <a:lstStyle/>
                    <a:p>
                      <a:endParaRPr lang="en-US" dirty="0"/>
                    </a:p>
                  </a:txBody>
                  <a:tcPr/>
                </a:tc>
                <a:tc>
                  <a:txBody>
                    <a:bodyPr/>
                    <a:lstStyle/>
                    <a:p>
                      <a:r>
                        <a:rPr lang="en-US" dirty="0"/>
                        <a:t>Proton</a:t>
                      </a:r>
                    </a:p>
                  </a:txBody>
                  <a:tcPr/>
                </a:tc>
                <a:tc>
                  <a:txBody>
                    <a:bodyPr/>
                    <a:lstStyle/>
                    <a:p>
                      <a:r>
                        <a:rPr lang="en-US" dirty="0"/>
                        <a:t>Pion</a:t>
                      </a:r>
                    </a:p>
                  </a:txBody>
                  <a:tcPr/>
                </a:tc>
                <a:tc>
                  <a:txBody>
                    <a:bodyPr/>
                    <a:lstStyle/>
                    <a:p>
                      <a:r>
                        <a:rPr lang="en-US" dirty="0"/>
                        <a:t>Neutron</a:t>
                      </a:r>
                    </a:p>
                  </a:txBody>
                  <a:tcPr/>
                </a:tc>
                <a:extLst>
                  <a:ext uri="{0D108BD9-81ED-4DB2-BD59-A6C34878D82A}">
                    <a16:rowId xmlns:a16="http://schemas.microsoft.com/office/drawing/2014/main" val="3863235005"/>
                  </a:ext>
                </a:extLst>
              </a:tr>
              <a:tr h="573841">
                <a:tc>
                  <a:txBody>
                    <a:bodyPr/>
                    <a:lstStyle/>
                    <a:p>
                      <a:r>
                        <a:rPr lang="en-US" b="1" dirty="0"/>
                        <a:t>Energy</a:t>
                      </a:r>
                    </a:p>
                  </a:txBody>
                  <a:tcPr/>
                </a:tc>
                <a:tc>
                  <a:txBody>
                    <a:bodyPr/>
                    <a:lstStyle/>
                    <a:p>
                      <a:r>
                        <a:rPr lang="en-US" dirty="0"/>
                        <a:t>25MeV – 24GeV</a:t>
                      </a:r>
                    </a:p>
                  </a:txBody>
                  <a:tcPr/>
                </a:tc>
                <a:tc>
                  <a:txBody>
                    <a:bodyPr/>
                    <a:lstStyle/>
                    <a:p>
                      <a:r>
                        <a:rPr lang="en-US" dirty="0"/>
                        <a:t>300 MeV</a:t>
                      </a:r>
                    </a:p>
                  </a:txBody>
                  <a:tcPr/>
                </a:tc>
                <a:tc>
                  <a:txBody>
                    <a:bodyPr/>
                    <a:lstStyle/>
                    <a:p>
                      <a:r>
                        <a:rPr lang="en-US" dirty="0"/>
                        <a:t>1-10 MeV</a:t>
                      </a:r>
                    </a:p>
                  </a:txBody>
                  <a:tcPr/>
                </a:tc>
                <a:extLst>
                  <a:ext uri="{0D108BD9-81ED-4DB2-BD59-A6C34878D82A}">
                    <a16:rowId xmlns:a16="http://schemas.microsoft.com/office/drawing/2014/main" val="2777755260"/>
                  </a:ext>
                </a:extLst>
              </a:tr>
              <a:tr h="332464">
                <a:tc>
                  <a:txBody>
                    <a:bodyPr/>
                    <a:lstStyle/>
                    <a:p>
                      <a:r>
                        <a:rPr lang="en-US" b="1" dirty="0"/>
                        <a:t>Fluence</a:t>
                      </a:r>
                    </a:p>
                  </a:txBody>
                  <a:tcPr/>
                </a:tc>
                <a:tc>
                  <a:txBody>
                    <a:bodyPr/>
                    <a:lstStyle/>
                    <a:p>
                      <a:r>
                        <a:rPr lang="en-US" dirty="0"/>
                        <a:t>1.27e16 p cm</a:t>
                      </a:r>
                      <a:r>
                        <a:rPr lang="en-US" baseline="30000" dirty="0"/>
                        <a:t>-2</a:t>
                      </a:r>
                    </a:p>
                  </a:txBody>
                  <a:tcPr/>
                </a:tc>
                <a:tc>
                  <a:txBody>
                    <a:bodyPr/>
                    <a:lstStyle/>
                    <a:p>
                      <a:r>
                        <a:rPr lang="en-US" dirty="0"/>
                        <a:t>6e14 </a:t>
                      </a:r>
                      <a:r>
                        <a:rPr lang="en-US" dirty="0">
                          <a:latin typeface="Symbol" charset="2"/>
                          <a:cs typeface="Symbol" charset="2"/>
                        </a:rPr>
                        <a:t>p</a:t>
                      </a:r>
                      <a:r>
                        <a:rPr lang="en-US" dirty="0"/>
                        <a:t> cm</a:t>
                      </a:r>
                      <a:r>
                        <a:rPr lang="en-US" baseline="30000" dirty="0"/>
                        <a:t>-2</a:t>
                      </a:r>
                    </a:p>
                  </a:txBody>
                  <a:tcPr/>
                </a:tc>
                <a:tc>
                  <a:txBody>
                    <a:bodyPr/>
                    <a:lstStyle/>
                    <a:p>
                      <a:r>
                        <a:rPr lang="en-US" dirty="0"/>
                        <a:t>1.3e16 n cm</a:t>
                      </a:r>
                      <a:r>
                        <a:rPr lang="en-US" baseline="30000" dirty="0"/>
                        <a:t>-2</a:t>
                      </a:r>
                    </a:p>
                  </a:txBody>
                  <a:tcPr/>
                </a:tc>
                <a:extLst>
                  <a:ext uri="{0D108BD9-81ED-4DB2-BD59-A6C34878D82A}">
                    <a16:rowId xmlns:a16="http://schemas.microsoft.com/office/drawing/2014/main" val="3616506943"/>
                  </a:ext>
                </a:extLst>
              </a:tr>
            </a:tbl>
          </a:graphicData>
        </a:graphic>
      </p:graphicFrame>
      <p:sp>
        <p:nvSpPr>
          <p:cNvPr id="21" name="5-Point Star 20">
            <a:extLst>
              <a:ext uri="{FF2B5EF4-FFF2-40B4-BE49-F238E27FC236}">
                <a16:creationId xmlns:a16="http://schemas.microsoft.com/office/drawing/2014/main" id="{8ED8D119-3D6F-7A49-ABEA-D61D16F9A48D}"/>
              </a:ext>
            </a:extLst>
          </p:cNvPr>
          <p:cNvSpPr/>
          <p:nvPr/>
        </p:nvSpPr>
        <p:spPr>
          <a:xfrm>
            <a:off x="7701822" y="5192808"/>
            <a:ext cx="180000" cy="180000"/>
          </a:xfrm>
          <a:prstGeom prst="star5">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5-Point Star 21">
            <a:extLst>
              <a:ext uri="{FF2B5EF4-FFF2-40B4-BE49-F238E27FC236}">
                <a16:creationId xmlns:a16="http://schemas.microsoft.com/office/drawing/2014/main" id="{B733976D-116A-7D42-AA9C-28888E9708C9}"/>
              </a:ext>
            </a:extLst>
          </p:cNvPr>
          <p:cNvSpPr/>
          <p:nvPr/>
        </p:nvSpPr>
        <p:spPr>
          <a:xfrm>
            <a:off x="3397859" y="5178334"/>
            <a:ext cx="180000" cy="180000"/>
          </a:xfrm>
          <a:prstGeom prst="star5">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5-Point Star 22">
            <a:extLst>
              <a:ext uri="{FF2B5EF4-FFF2-40B4-BE49-F238E27FC236}">
                <a16:creationId xmlns:a16="http://schemas.microsoft.com/office/drawing/2014/main" id="{EA375B6A-9071-D647-B5CB-B86B146B56BE}"/>
              </a:ext>
            </a:extLst>
          </p:cNvPr>
          <p:cNvSpPr/>
          <p:nvPr/>
        </p:nvSpPr>
        <p:spPr>
          <a:xfrm>
            <a:off x="5251057" y="5176766"/>
            <a:ext cx="180000" cy="180000"/>
          </a:xfrm>
          <a:prstGeom prst="star5">
            <a:avLst/>
          </a:prstGeom>
          <a:solidFill>
            <a:srgbClr val="FFFF00"/>
          </a:solidFill>
          <a:ln>
            <a:solidFill>
              <a:srgbClr val="0070C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74700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a:xfrm>
            <a:off x="174812" y="6356350"/>
            <a:ext cx="6007100" cy="365125"/>
          </a:xfrm>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44</a:t>
            </a:fld>
            <a:endParaRPr lang="en-US"/>
          </a:p>
        </p:txBody>
      </p:sp>
      <p:sp>
        <p:nvSpPr>
          <p:cNvPr id="7" name="Content Placeholder 6">
            <a:extLst>
              <a:ext uri="{FF2B5EF4-FFF2-40B4-BE49-F238E27FC236}">
                <a16:creationId xmlns:a16="http://schemas.microsoft.com/office/drawing/2014/main" id="{25284213-EB9B-6D47-ACAD-4AE6934D3572}"/>
              </a:ext>
            </a:extLst>
          </p:cNvPr>
          <p:cNvSpPr>
            <a:spLocks noGrp="1"/>
          </p:cNvSpPr>
          <p:nvPr>
            <p:ph idx="1"/>
          </p:nvPr>
        </p:nvSpPr>
        <p:spPr>
          <a:xfrm>
            <a:off x="761247" y="934963"/>
            <a:ext cx="7297712" cy="3916363"/>
          </a:xfrm>
        </p:spPr>
        <p:txBody>
          <a:bodyPr/>
          <a:lstStyle/>
          <a:p>
            <a:r>
              <a:rPr lang="en-US" dirty="0"/>
              <a:t>Assume simple effective model for radiation damage:</a:t>
            </a:r>
          </a:p>
        </p:txBody>
      </p:sp>
      <p:grpSp>
        <p:nvGrpSpPr>
          <p:cNvPr id="9" name="Group 8">
            <a:extLst>
              <a:ext uri="{FF2B5EF4-FFF2-40B4-BE49-F238E27FC236}">
                <a16:creationId xmlns:a16="http://schemas.microsoft.com/office/drawing/2014/main" id="{23EDF977-E7BF-C647-B8B1-5C155F5F3AAE}"/>
              </a:ext>
            </a:extLst>
          </p:cNvPr>
          <p:cNvGrpSpPr/>
          <p:nvPr/>
        </p:nvGrpSpPr>
        <p:grpSpPr>
          <a:xfrm>
            <a:off x="2264790" y="2554620"/>
            <a:ext cx="3828416" cy="2549288"/>
            <a:chOff x="5136290" y="3743691"/>
            <a:chExt cx="3828416" cy="2549288"/>
          </a:xfrm>
        </p:grpSpPr>
        <p:pic>
          <p:nvPicPr>
            <p:cNvPr id="11" name="Picture 10"/>
            <p:cNvPicPr>
              <a:picLocks noChangeAspect="1"/>
            </p:cNvPicPr>
            <p:nvPr/>
          </p:nvPicPr>
          <p:blipFill>
            <a:blip r:embed="rId3"/>
            <a:stretch>
              <a:fillRect/>
            </a:stretch>
          </p:blipFill>
          <p:spPr>
            <a:xfrm>
              <a:off x="5362030" y="4922067"/>
              <a:ext cx="2479831" cy="1099452"/>
            </a:xfrm>
            <a:prstGeom prst="rect">
              <a:avLst/>
            </a:prstGeom>
          </p:spPr>
        </p:pic>
        <p:sp>
          <p:nvSpPr>
            <p:cNvPr id="12" name="TextBox 11"/>
            <p:cNvSpPr txBox="1"/>
            <p:nvPr/>
          </p:nvSpPr>
          <p:spPr>
            <a:xfrm>
              <a:off x="5362030" y="4055217"/>
              <a:ext cx="3369770" cy="646331"/>
            </a:xfrm>
            <a:prstGeom prst="rect">
              <a:avLst/>
            </a:prstGeom>
            <a:noFill/>
          </p:spPr>
          <p:txBody>
            <a:bodyPr wrap="none" rtlCol="0">
              <a:spAutoFit/>
            </a:bodyPr>
            <a:lstStyle/>
            <a:p>
              <a:r>
                <a:rPr lang="en-US" dirty="0"/>
                <a:t>Radiation damage constant </a:t>
              </a:r>
            </a:p>
            <a:p>
              <a:r>
                <a:rPr lang="en-US" dirty="0"/>
                <a:t>is fitted with simple model:</a:t>
              </a:r>
            </a:p>
          </p:txBody>
        </p:sp>
        <p:sp>
          <p:nvSpPr>
            <p:cNvPr id="13" name="TextBox 12"/>
            <p:cNvSpPr txBox="1"/>
            <p:nvPr/>
          </p:nvSpPr>
          <p:spPr>
            <a:xfrm>
              <a:off x="6880717" y="4783734"/>
              <a:ext cx="1873979" cy="324993"/>
            </a:xfrm>
            <a:prstGeom prst="rect">
              <a:avLst/>
            </a:prstGeom>
            <a:noFill/>
          </p:spPr>
          <p:txBody>
            <a:bodyPr wrap="none" rtlCol="0">
              <a:spAutoFit/>
            </a:bodyPr>
            <a:lstStyle/>
            <a:p>
              <a:r>
                <a:rPr lang="en-US" sz="1400" dirty="0"/>
                <a:t>damage constant</a:t>
              </a:r>
            </a:p>
          </p:txBody>
        </p:sp>
        <p:sp>
          <p:nvSpPr>
            <p:cNvPr id="14" name="TextBox 13"/>
            <p:cNvSpPr txBox="1"/>
            <p:nvPr/>
          </p:nvSpPr>
          <p:spPr>
            <a:xfrm>
              <a:off x="7180719" y="5712280"/>
              <a:ext cx="1252667" cy="324993"/>
            </a:xfrm>
            <a:prstGeom prst="rect">
              <a:avLst/>
            </a:prstGeom>
            <a:noFill/>
          </p:spPr>
          <p:txBody>
            <a:bodyPr wrap="none" rtlCol="0">
              <a:spAutoFit/>
            </a:bodyPr>
            <a:lstStyle/>
            <a:p>
              <a:r>
                <a:rPr lang="en-US" sz="1400" dirty="0"/>
                <a:t>particle flux</a:t>
              </a:r>
            </a:p>
          </p:txBody>
        </p:sp>
        <p:cxnSp>
          <p:nvCxnSpPr>
            <p:cNvPr id="16" name="Straight Arrow Connector 15"/>
            <p:cNvCxnSpPr/>
            <p:nvPr/>
          </p:nvCxnSpPr>
          <p:spPr>
            <a:xfrm flipH="1">
              <a:off x="7230311" y="5084563"/>
              <a:ext cx="176459" cy="21769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p:cNvCxnSpPr>
              <a:stCxn id="14" idx="0"/>
            </p:cNvCxnSpPr>
            <p:nvPr/>
          </p:nvCxnSpPr>
          <p:spPr>
            <a:xfrm flipH="1" flipV="1">
              <a:off x="7563771" y="5555981"/>
              <a:ext cx="243282" cy="15629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9" name="Rounded Rectangle 18"/>
            <p:cNvSpPr/>
            <p:nvPr/>
          </p:nvSpPr>
          <p:spPr>
            <a:xfrm>
              <a:off x="5136290" y="3743691"/>
              <a:ext cx="3828416" cy="2549288"/>
            </a:xfrm>
            <a:prstGeom prst="roundRect">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715514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812" y="1694892"/>
            <a:ext cx="8081682" cy="1656867"/>
          </a:xfrm>
          <a:ln>
            <a:noFill/>
          </a:ln>
        </p:spPr>
        <p:txBody>
          <a:bodyPr>
            <a:normAutofit/>
          </a:bodyPr>
          <a:lstStyle/>
          <a:p>
            <a:pPr lvl="1"/>
            <a:r>
              <a:rPr lang="en-US" dirty="0"/>
              <a:t>Typical Landau Spectra after irradiation of </a:t>
            </a:r>
            <a:r>
              <a:rPr lang="en-US" dirty="0" err="1"/>
              <a:t>pCVD</a:t>
            </a:r>
            <a:r>
              <a:rPr lang="en-US" dirty="0"/>
              <a:t>.</a:t>
            </a:r>
          </a:p>
          <a:p>
            <a:pPr lvl="1"/>
            <a:r>
              <a:rPr lang="en-US" dirty="0"/>
              <a:t>For </a:t>
            </a:r>
            <a:r>
              <a:rPr lang="en-US" dirty="0" err="1"/>
              <a:t>pCVD</a:t>
            </a:r>
            <a:r>
              <a:rPr lang="en-US" dirty="0"/>
              <a:t> see reduction of </a:t>
            </a:r>
            <a:r>
              <a:rPr lang="en-US" b="1" dirty="0"/>
              <a:t>FWHM / MP </a:t>
            </a:r>
            <a:r>
              <a:rPr lang="en-US" dirty="0"/>
              <a:t>with irradiation.</a:t>
            </a:r>
          </a:p>
          <a:p>
            <a:pPr lvl="2"/>
            <a:r>
              <a:rPr lang="en-US" dirty="0"/>
              <a:t>Expected from polycrystalline nature of material!</a:t>
            </a:r>
          </a:p>
          <a:p>
            <a:pPr lvl="2"/>
            <a:r>
              <a:rPr lang="en-US" dirty="0"/>
              <a:t>Single crystal material almost flat.</a:t>
            </a:r>
          </a:p>
          <a:p>
            <a:pPr lvl="2"/>
            <a:endParaRPr lang="en-US" dirty="0"/>
          </a:p>
          <a:p>
            <a:endParaRPr lang="en-US"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45</a:t>
            </a:fld>
            <a:endParaRPr lang="en-US"/>
          </a:p>
        </p:txBody>
      </p:sp>
      <p:sp>
        <p:nvSpPr>
          <p:cNvPr id="28" name="Title 1">
            <a:extLst>
              <a:ext uri="{FF2B5EF4-FFF2-40B4-BE49-F238E27FC236}">
                <a16:creationId xmlns:a16="http://schemas.microsoft.com/office/drawing/2014/main" id="{69115E1A-1C4C-E44E-A71B-C03C5B3EE5B5}"/>
              </a:ext>
            </a:extLst>
          </p:cNvPr>
          <p:cNvSpPr>
            <a:spLocks noGrp="1"/>
          </p:cNvSpPr>
          <p:nvPr>
            <p:ph type="title"/>
          </p:nvPr>
        </p:nvSpPr>
        <p:spPr>
          <a:xfrm>
            <a:off x="668861" y="491677"/>
            <a:ext cx="7297712" cy="1143000"/>
          </a:xfrm>
        </p:spPr>
        <p:txBody>
          <a:bodyPr/>
          <a:lstStyle/>
          <a:p>
            <a:r>
              <a:rPr lang="en-US" sz="3200" dirty="0"/>
              <a:t>Radiation Tolerance: </a:t>
            </a:r>
            <a:r>
              <a:rPr lang="en-US" dirty="0"/>
              <a:t>Characterization</a:t>
            </a:r>
          </a:p>
        </p:txBody>
      </p:sp>
      <p:grpSp>
        <p:nvGrpSpPr>
          <p:cNvPr id="15" name="Group 14">
            <a:extLst>
              <a:ext uri="{FF2B5EF4-FFF2-40B4-BE49-F238E27FC236}">
                <a16:creationId xmlns:a16="http://schemas.microsoft.com/office/drawing/2014/main" id="{132B1DB3-2DA6-4145-9D93-74BA7810B6D0}"/>
              </a:ext>
            </a:extLst>
          </p:cNvPr>
          <p:cNvGrpSpPr/>
          <p:nvPr/>
        </p:nvGrpSpPr>
        <p:grpSpPr>
          <a:xfrm>
            <a:off x="346132" y="3136633"/>
            <a:ext cx="3709501" cy="3584841"/>
            <a:chOff x="4603784" y="73121"/>
            <a:chExt cx="3362789" cy="3219716"/>
          </a:xfrm>
        </p:grpSpPr>
        <p:grpSp>
          <p:nvGrpSpPr>
            <p:cNvPr id="8" name="Group 7">
              <a:extLst>
                <a:ext uri="{FF2B5EF4-FFF2-40B4-BE49-F238E27FC236}">
                  <a16:creationId xmlns:a16="http://schemas.microsoft.com/office/drawing/2014/main" id="{FD95B8BA-8F21-114A-AC48-080051AB488F}"/>
                </a:ext>
              </a:extLst>
            </p:cNvPr>
            <p:cNvGrpSpPr/>
            <p:nvPr/>
          </p:nvGrpSpPr>
          <p:grpSpPr>
            <a:xfrm>
              <a:off x="4603784" y="73121"/>
              <a:ext cx="3362789" cy="3219716"/>
              <a:chOff x="4317717" y="1634677"/>
              <a:chExt cx="4445283" cy="4434653"/>
            </a:xfrm>
          </p:grpSpPr>
          <p:pic>
            <p:nvPicPr>
              <p:cNvPr id="2" name="Picture 1">
                <a:extLst>
                  <a:ext uri="{FF2B5EF4-FFF2-40B4-BE49-F238E27FC236}">
                    <a16:creationId xmlns:a16="http://schemas.microsoft.com/office/drawing/2014/main" id="{FAC42B2A-F275-E64A-B99D-4B50AE055E6E}"/>
                  </a:ext>
                </a:extLst>
              </p:cNvPr>
              <p:cNvPicPr>
                <a:picLocks noChangeAspect="1"/>
              </p:cNvPicPr>
              <p:nvPr/>
            </p:nvPicPr>
            <p:blipFill>
              <a:blip r:embed="rId3"/>
              <a:stretch>
                <a:fillRect/>
              </a:stretch>
            </p:blipFill>
            <p:spPr>
              <a:xfrm>
                <a:off x="4390274" y="1634677"/>
                <a:ext cx="4372726" cy="4368314"/>
              </a:xfrm>
              <a:prstGeom prst="rect">
                <a:avLst/>
              </a:prstGeom>
            </p:spPr>
          </p:pic>
          <p:sp>
            <p:nvSpPr>
              <p:cNvPr id="7" name="Rectangle 6">
                <a:extLst>
                  <a:ext uri="{FF2B5EF4-FFF2-40B4-BE49-F238E27FC236}">
                    <a16:creationId xmlns:a16="http://schemas.microsoft.com/office/drawing/2014/main" id="{CF1F3A33-D832-A742-A804-521584D43325}"/>
                  </a:ext>
                </a:extLst>
              </p:cNvPr>
              <p:cNvSpPr/>
              <p:nvPr/>
            </p:nvSpPr>
            <p:spPr>
              <a:xfrm>
                <a:off x="4317717" y="5692140"/>
                <a:ext cx="494313" cy="37719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 name="TextBox 8">
              <a:extLst>
                <a:ext uri="{FF2B5EF4-FFF2-40B4-BE49-F238E27FC236}">
                  <a16:creationId xmlns:a16="http://schemas.microsoft.com/office/drawing/2014/main" id="{56555E65-3F6C-8A4A-B5FB-4CEFEA76C380}"/>
                </a:ext>
              </a:extLst>
            </p:cNvPr>
            <p:cNvSpPr txBox="1"/>
            <p:nvPr/>
          </p:nvSpPr>
          <p:spPr>
            <a:xfrm>
              <a:off x="6187536" y="1095449"/>
              <a:ext cx="1433406" cy="276999"/>
            </a:xfrm>
            <a:prstGeom prst="rect">
              <a:avLst/>
            </a:prstGeom>
            <a:noFill/>
          </p:spPr>
          <p:txBody>
            <a:bodyPr wrap="none" rtlCol="0">
              <a:spAutoFit/>
            </a:bodyPr>
            <a:lstStyle/>
            <a:p>
              <a:r>
                <a:rPr lang="en-US" sz="1200" dirty="0"/>
                <a:t>800 MeV protons</a:t>
              </a:r>
            </a:p>
          </p:txBody>
        </p:sp>
      </p:grpSp>
      <p:pic>
        <p:nvPicPr>
          <p:cNvPr id="10" name="Picture 9">
            <a:extLst>
              <a:ext uri="{FF2B5EF4-FFF2-40B4-BE49-F238E27FC236}">
                <a16:creationId xmlns:a16="http://schemas.microsoft.com/office/drawing/2014/main" id="{CC72372F-807D-D143-8F29-BEA5878A3A1C}"/>
              </a:ext>
            </a:extLst>
          </p:cNvPr>
          <p:cNvPicPr>
            <a:picLocks noChangeAspect="1"/>
          </p:cNvPicPr>
          <p:nvPr/>
        </p:nvPicPr>
        <p:blipFill>
          <a:blip r:embed="rId4"/>
          <a:stretch>
            <a:fillRect/>
          </a:stretch>
        </p:blipFill>
        <p:spPr>
          <a:xfrm>
            <a:off x="4573924" y="3136633"/>
            <a:ext cx="3752530" cy="3654809"/>
          </a:xfrm>
          <a:prstGeom prst="rect">
            <a:avLst/>
          </a:prstGeom>
        </p:spPr>
      </p:pic>
    </p:spTree>
    <p:extLst>
      <p:ext uri="{BB962C8B-B14F-4D97-AF65-F5344CB8AC3E}">
        <p14:creationId xmlns:p14="http://schemas.microsoft.com/office/powerpoint/2010/main" val="4585079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812" y="1694892"/>
            <a:ext cx="3374345" cy="4406650"/>
          </a:xfrm>
          <a:ln>
            <a:noFill/>
          </a:ln>
        </p:spPr>
        <p:txBody>
          <a:bodyPr>
            <a:normAutofit/>
          </a:bodyPr>
          <a:lstStyle/>
          <a:p>
            <a:pPr lvl="1"/>
            <a:r>
              <a:rPr lang="en-US" sz="2400" dirty="0"/>
              <a:t>Resistivity </a:t>
            </a:r>
          </a:p>
          <a:p>
            <a:pPr lvl="2"/>
            <a:r>
              <a:rPr lang="en-US" sz="2000" dirty="0"/>
              <a:t>No dose dependence.</a:t>
            </a:r>
          </a:p>
          <a:p>
            <a:pPr lvl="2"/>
            <a:r>
              <a:rPr lang="en-US" sz="2000" dirty="0"/>
              <a:t>Due to large bandgap no significant temperature dependence at RT or below.</a:t>
            </a:r>
          </a:p>
          <a:p>
            <a:pPr lvl="1"/>
            <a:endParaRPr lang="en-US" sz="2000" dirty="0"/>
          </a:p>
          <a:p>
            <a:pPr lvl="2"/>
            <a:endParaRPr lang="en-US" sz="2000" dirty="0"/>
          </a:p>
          <a:p>
            <a:endParaRPr lang="en-US" sz="2400"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46</a:t>
            </a:fld>
            <a:endParaRPr lang="en-US"/>
          </a:p>
        </p:txBody>
      </p:sp>
      <p:sp>
        <p:nvSpPr>
          <p:cNvPr id="28" name="Title 1">
            <a:extLst>
              <a:ext uri="{FF2B5EF4-FFF2-40B4-BE49-F238E27FC236}">
                <a16:creationId xmlns:a16="http://schemas.microsoft.com/office/drawing/2014/main" id="{69115E1A-1C4C-E44E-A71B-C03C5B3EE5B5}"/>
              </a:ext>
            </a:extLst>
          </p:cNvPr>
          <p:cNvSpPr>
            <a:spLocks noGrp="1"/>
          </p:cNvSpPr>
          <p:nvPr>
            <p:ph type="title"/>
          </p:nvPr>
        </p:nvSpPr>
        <p:spPr>
          <a:xfrm>
            <a:off x="668861" y="491677"/>
            <a:ext cx="7297712" cy="1143000"/>
          </a:xfrm>
        </p:spPr>
        <p:txBody>
          <a:bodyPr/>
          <a:lstStyle/>
          <a:p>
            <a:r>
              <a:rPr lang="en-US" sz="3200" dirty="0"/>
              <a:t>Radiation Tolerance: </a:t>
            </a:r>
            <a:r>
              <a:rPr lang="en-US" dirty="0"/>
              <a:t>Characterization</a:t>
            </a:r>
          </a:p>
        </p:txBody>
      </p:sp>
      <p:pic>
        <p:nvPicPr>
          <p:cNvPr id="11" name="Picture 10">
            <a:extLst>
              <a:ext uri="{FF2B5EF4-FFF2-40B4-BE49-F238E27FC236}">
                <a16:creationId xmlns:a16="http://schemas.microsoft.com/office/drawing/2014/main" id="{856A07DC-E88A-C642-A59E-3D346B3CE5D0}"/>
              </a:ext>
            </a:extLst>
          </p:cNvPr>
          <p:cNvPicPr>
            <a:picLocks noChangeAspect="1"/>
          </p:cNvPicPr>
          <p:nvPr/>
        </p:nvPicPr>
        <p:blipFill>
          <a:blip r:embed="rId3"/>
          <a:stretch>
            <a:fillRect/>
          </a:stretch>
        </p:blipFill>
        <p:spPr>
          <a:xfrm>
            <a:off x="3549157" y="2500643"/>
            <a:ext cx="5265509" cy="3900127"/>
          </a:xfrm>
          <a:prstGeom prst="rect">
            <a:avLst/>
          </a:prstGeom>
        </p:spPr>
      </p:pic>
      <p:grpSp>
        <p:nvGrpSpPr>
          <p:cNvPr id="14" name="Group 13">
            <a:extLst>
              <a:ext uri="{FF2B5EF4-FFF2-40B4-BE49-F238E27FC236}">
                <a16:creationId xmlns:a16="http://schemas.microsoft.com/office/drawing/2014/main" id="{2A3D1DA1-9ACC-A24B-8429-F0007E7E5640}"/>
              </a:ext>
            </a:extLst>
          </p:cNvPr>
          <p:cNvGrpSpPr/>
          <p:nvPr/>
        </p:nvGrpSpPr>
        <p:grpSpPr>
          <a:xfrm>
            <a:off x="6675120" y="1065180"/>
            <a:ext cx="2353708" cy="1893141"/>
            <a:chOff x="4429489" y="361016"/>
            <a:chExt cx="3617517" cy="2812489"/>
          </a:xfrm>
        </p:grpSpPr>
        <p:pic>
          <p:nvPicPr>
            <p:cNvPr id="12" name="Picture 11">
              <a:extLst>
                <a:ext uri="{FF2B5EF4-FFF2-40B4-BE49-F238E27FC236}">
                  <a16:creationId xmlns:a16="http://schemas.microsoft.com/office/drawing/2014/main" id="{9CC0FE1F-A46B-6A4D-AEF3-41BE559E3985}"/>
                </a:ext>
              </a:extLst>
            </p:cNvPr>
            <p:cNvPicPr>
              <a:picLocks noChangeAspect="1"/>
            </p:cNvPicPr>
            <p:nvPr/>
          </p:nvPicPr>
          <p:blipFill rotWithShape="1">
            <a:blip r:embed="rId4"/>
            <a:srcRect t="7266"/>
            <a:stretch/>
          </p:blipFill>
          <p:spPr>
            <a:xfrm>
              <a:off x="4429489" y="673100"/>
              <a:ext cx="3617517" cy="2500405"/>
            </a:xfrm>
            <a:prstGeom prst="rect">
              <a:avLst/>
            </a:prstGeom>
          </p:spPr>
        </p:pic>
        <p:sp>
          <p:nvSpPr>
            <p:cNvPr id="13" name="TextBox 12">
              <a:extLst>
                <a:ext uri="{FF2B5EF4-FFF2-40B4-BE49-F238E27FC236}">
                  <a16:creationId xmlns:a16="http://schemas.microsoft.com/office/drawing/2014/main" id="{AA1A4E29-8DD8-6646-8DC2-60972A939F90}"/>
                </a:ext>
              </a:extLst>
            </p:cNvPr>
            <p:cNvSpPr txBox="1"/>
            <p:nvPr/>
          </p:nvSpPr>
          <p:spPr>
            <a:xfrm>
              <a:off x="5222875" y="361016"/>
              <a:ext cx="1080732" cy="364109"/>
            </a:xfrm>
            <a:prstGeom prst="rect">
              <a:avLst/>
            </a:prstGeom>
            <a:noFill/>
          </p:spPr>
          <p:txBody>
            <a:bodyPr wrap="none" rtlCol="0">
              <a:spAutoFit/>
            </a:bodyPr>
            <a:lstStyle/>
            <a:p>
              <a:r>
                <a:rPr lang="en-US" sz="1200" dirty="0"/>
                <a:t>cf. Silicon</a:t>
              </a:r>
            </a:p>
          </p:txBody>
        </p:sp>
      </p:grpSp>
      <p:sp>
        <p:nvSpPr>
          <p:cNvPr id="16" name="TextBox 15">
            <a:extLst>
              <a:ext uri="{FF2B5EF4-FFF2-40B4-BE49-F238E27FC236}">
                <a16:creationId xmlns:a16="http://schemas.microsoft.com/office/drawing/2014/main" id="{AB5C95C9-2551-5244-A8DB-AB9B9611ACCE}"/>
              </a:ext>
            </a:extLst>
          </p:cNvPr>
          <p:cNvSpPr txBox="1"/>
          <p:nvPr/>
        </p:nvSpPr>
        <p:spPr>
          <a:xfrm>
            <a:off x="6457561" y="5466654"/>
            <a:ext cx="2305439" cy="276999"/>
          </a:xfrm>
          <a:prstGeom prst="rect">
            <a:avLst/>
          </a:prstGeom>
          <a:noFill/>
        </p:spPr>
        <p:txBody>
          <a:bodyPr wrap="none" rtlCol="0">
            <a:spAutoFit/>
          </a:bodyPr>
          <a:lstStyle/>
          <a:p>
            <a:r>
              <a:rPr lang="en-US" sz="1200" dirty="0"/>
              <a:t>S Seidel 2014 </a:t>
            </a:r>
            <a:r>
              <a:rPr lang="en-US" sz="1200" i="1" dirty="0"/>
              <a:t>JINST </a:t>
            </a:r>
            <a:r>
              <a:rPr lang="en-US" sz="1200" b="1" dirty="0"/>
              <a:t>9 </a:t>
            </a:r>
            <a:r>
              <a:rPr lang="en-US" sz="1200" dirty="0"/>
              <a:t>C01013 </a:t>
            </a:r>
          </a:p>
        </p:txBody>
      </p:sp>
    </p:spTree>
    <p:extLst>
      <p:ext uri="{BB962C8B-B14F-4D97-AF65-F5344CB8AC3E}">
        <p14:creationId xmlns:p14="http://schemas.microsoft.com/office/powerpoint/2010/main" val="4530152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stretch>
            <a:fillRect/>
          </a:stretch>
        </p:blipFill>
        <p:spPr>
          <a:xfrm>
            <a:off x="5030122" y="121663"/>
            <a:ext cx="3732877" cy="3582560"/>
          </a:xfrm>
          <a:prstGeom prst="rect">
            <a:avLst/>
          </a:prstGeom>
        </p:spPr>
      </p:pic>
      <p:sp>
        <p:nvSpPr>
          <p:cNvPr id="3" name="Content Placeholder 2"/>
          <p:cNvSpPr>
            <a:spLocks noGrp="1"/>
          </p:cNvSpPr>
          <p:nvPr>
            <p:ph idx="1"/>
          </p:nvPr>
        </p:nvSpPr>
        <p:spPr>
          <a:xfrm>
            <a:off x="284859" y="1920681"/>
            <a:ext cx="3993195" cy="2363546"/>
          </a:xfrm>
          <a:ln>
            <a:noFill/>
          </a:ln>
        </p:spPr>
        <p:txBody>
          <a:bodyPr>
            <a:normAutofit fontScale="85000" lnSpcReduction="20000"/>
          </a:bodyPr>
          <a:lstStyle/>
          <a:p>
            <a:r>
              <a:rPr lang="en-US" dirty="0"/>
              <a:t>Damage factor k is determined for each sample.</a:t>
            </a:r>
          </a:p>
          <a:p>
            <a:r>
              <a:rPr lang="en-US" b="1" dirty="0" err="1"/>
              <a:t>pCVD</a:t>
            </a:r>
            <a:r>
              <a:rPr lang="en-US" dirty="0"/>
              <a:t> diamonds are offset by </a:t>
            </a:r>
            <a:r>
              <a:rPr lang="en-US" sz="2400" b="1" dirty="0">
                <a:latin typeface="Symbol" pitchFamily="2" charset="2"/>
              </a:rPr>
              <a:t>l</a:t>
            </a:r>
            <a:r>
              <a:rPr lang="en-US" sz="2400" b="1" baseline="-25000" dirty="0"/>
              <a:t>0</a:t>
            </a:r>
            <a:r>
              <a:rPr lang="en-US" dirty="0"/>
              <a:t> to account for initial finite carrier lifetime.</a:t>
            </a:r>
            <a:br>
              <a:rPr lang="en-US" dirty="0"/>
            </a:br>
            <a:r>
              <a:rPr lang="en-US" dirty="0"/>
              <a:t>	</a:t>
            </a:r>
          </a:p>
          <a:p>
            <a:r>
              <a:rPr lang="en-US" dirty="0"/>
              <a:t>Final damage factor averaged over all samples.</a:t>
            </a:r>
          </a:p>
          <a:p>
            <a:pPr lvl="1"/>
            <a:endParaRPr lang="en-US" dirty="0"/>
          </a:p>
          <a:p>
            <a:pPr lvl="1"/>
            <a:endParaRPr lang="en-US" dirty="0"/>
          </a:p>
          <a:p>
            <a:endParaRPr lang="en-US"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47</a:t>
            </a:fld>
            <a:endParaRPr lang="en-US"/>
          </a:p>
        </p:txBody>
      </p:sp>
      <p:sp>
        <p:nvSpPr>
          <p:cNvPr id="28" name="Title 1">
            <a:extLst>
              <a:ext uri="{FF2B5EF4-FFF2-40B4-BE49-F238E27FC236}">
                <a16:creationId xmlns:a16="http://schemas.microsoft.com/office/drawing/2014/main" id="{69115E1A-1C4C-E44E-A71B-C03C5B3EE5B5}"/>
              </a:ext>
            </a:extLst>
          </p:cNvPr>
          <p:cNvSpPr>
            <a:spLocks noGrp="1"/>
          </p:cNvSpPr>
          <p:nvPr>
            <p:ph type="title"/>
          </p:nvPr>
        </p:nvSpPr>
        <p:spPr>
          <a:xfrm>
            <a:off x="668861" y="491677"/>
            <a:ext cx="7297712" cy="1143000"/>
          </a:xfrm>
        </p:spPr>
        <p:txBody>
          <a:bodyPr/>
          <a:lstStyle/>
          <a:p>
            <a:r>
              <a:rPr lang="en-US" sz="3200" dirty="0"/>
              <a:t>Radiation Tolerance: </a:t>
            </a:r>
            <a:r>
              <a:rPr lang="en-US" dirty="0"/>
              <a:t>Characterization</a:t>
            </a:r>
          </a:p>
        </p:txBody>
      </p:sp>
      <p:grpSp>
        <p:nvGrpSpPr>
          <p:cNvPr id="21" name="Group 20">
            <a:extLst>
              <a:ext uri="{FF2B5EF4-FFF2-40B4-BE49-F238E27FC236}">
                <a16:creationId xmlns:a16="http://schemas.microsoft.com/office/drawing/2014/main" id="{DAEBF5FB-07F4-6F4B-9113-39B165E96D0C}"/>
              </a:ext>
            </a:extLst>
          </p:cNvPr>
          <p:cNvGrpSpPr/>
          <p:nvPr/>
        </p:nvGrpSpPr>
        <p:grpSpPr>
          <a:xfrm>
            <a:off x="4816113" y="3704222"/>
            <a:ext cx="3385881" cy="3153777"/>
            <a:chOff x="4816113" y="3604036"/>
            <a:chExt cx="3385881" cy="3253964"/>
          </a:xfrm>
        </p:grpSpPr>
        <p:grpSp>
          <p:nvGrpSpPr>
            <p:cNvPr id="10" name="Group 9">
              <a:extLst>
                <a:ext uri="{FF2B5EF4-FFF2-40B4-BE49-F238E27FC236}">
                  <a16:creationId xmlns:a16="http://schemas.microsoft.com/office/drawing/2014/main" id="{908361B7-8BE0-BC42-927E-0E2425995306}"/>
                </a:ext>
              </a:extLst>
            </p:cNvPr>
            <p:cNvGrpSpPr/>
            <p:nvPr/>
          </p:nvGrpSpPr>
          <p:grpSpPr>
            <a:xfrm>
              <a:off x="4816113" y="3604036"/>
              <a:ext cx="3385881" cy="3253964"/>
              <a:chOff x="4940609" y="3212171"/>
              <a:chExt cx="3385881" cy="3253964"/>
            </a:xfrm>
          </p:grpSpPr>
          <p:pic>
            <p:nvPicPr>
              <p:cNvPr id="7" name="Picture 6">
                <a:extLst>
                  <a:ext uri="{FF2B5EF4-FFF2-40B4-BE49-F238E27FC236}">
                    <a16:creationId xmlns:a16="http://schemas.microsoft.com/office/drawing/2014/main" id="{66F58E4E-6427-F74D-A36E-59431B95DA44}"/>
                  </a:ext>
                </a:extLst>
              </p:cNvPr>
              <p:cNvPicPr>
                <a:picLocks noChangeAspect="1"/>
              </p:cNvPicPr>
              <p:nvPr/>
            </p:nvPicPr>
            <p:blipFill>
              <a:blip r:embed="rId4"/>
              <a:stretch>
                <a:fillRect/>
              </a:stretch>
            </p:blipFill>
            <p:spPr>
              <a:xfrm>
                <a:off x="4940609" y="3212171"/>
                <a:ext cx="3385881" cy="3253964"/>
              </a:xfrm>
              <a:prstGeom prst="rect">
                <a:avLst/>
              </a:prstGeom>
            </p:spPr>
          </p:pic>
          <p:sp>
            <p:nvSpPr>
              <p:cNvPr id="26" name="Oval 25">
                <a:extLst>
                  <a:ext uri="{FF2B5EF4-FFF2-40B4-BE49-F238E27FC236}">
                    <a16:creationId xmlns:a16="http://schemas.microsoft.com/office/drawing/2014/main" id="{E34D02E1-4F11-634F-9800-187C79D67A43}"/>
                  </a:ext>
                </a:extLst>
              </p:cNvPr>
              <p:cNvSpPr/>
              <p:nvPr/>
            </p:nvSpPr>
            <p:spPr>
              <a:xfrm>
                <a:off x="6073055" y="4552664"/>
                <a:ext cx="217714" cy="572978"/>
              </a:xfrm>
              <a:prstGeom prst="ellipse">
                <a:avLst/>
              </a:prstGeom>
              <a:noFill/>
              <a:ln w="1905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sp>
          <p:nvSpPr>
            <p:cNvPr id="15" name="TextBox 14">
              <a:extLst>
                <a:ext uri="{FF2B5EF4-FFF2-40B4-BE49-F238E27FC236}">
                  <a16:creationId xmlns:a16="http://schemas.microsoft.com/office/drawing/2014/main" id="{F33598D8-D759-6E44-AC82-D66D7F37956A}"/>
                </a:ext>
              </a:extLst>
            </p:cNvPr>
            <p:cNvSpPr txBox="1"/>
            <p:nvPr/>
          </p:nvSpPr>
          <p:spPr>
            <a:xfrm>
              <a:off x="6006737" y="4022617"/>
              <a:ext cx="829073" cy="261610"/>
            </a:xfrm>
            <a:prstGeom prst="rect">
              <a:avLst/>
            </a:prstGeom>
            <a:noFill/>
          </p:spPr>
          <p:txBody>
            <a:bodyPr wrap="none" rtlCol="0">
              <a:spAutoFit/>
            </a:bodyPr>
            <a:lstStyle/>
            <a:p>
              <a:r>
                <a:rPr lang="en-US" sz="1100" dirty="0"/>
                <a:t>24 GeV p</a:t>
              </a:r>
            </a:p>
          </p:txBody>
        </p:sp>
      </p:grpSp>
      <p:pic>
        <p:nvPicPr>
          <p:cNvPr id="32" name="Picture 31">
            <a:extLst>
              <a:ext uri="{FF2B5EF4-FFF2-40B4-BE49-F238E27FC236}">
                <a16:creationId xmlns:a16="http://schemas.microsoft.com/office/drawing/2014/main" id="{FFE331BC-7A9F-D645-BD5F-354F608CB54F}"/>
              </a:ext>
            </a:extLst>
          </p:cNvPr>
          <p:cNvPicPr>
            <a:picLocks noChangeAspect="1"/>
          </p:cNvPicPr>
          <p:nvPr/>
        </p:nvPicPr>
        <p:blipFill>
          <a:blip r:embed="rId5"/>
          <a:stretch>
            <a:fillRect/>
          </a:stretch>
        </p:blipFill>
        <p:spPr>
          <a:xfrm>
            <a:off x="5651522" y="1579139"/>
            <a:ext cx="1343638" cy="595532"/>
          </a:xfrm>
          <a:prstGeom prst="rect">
            <a:avLst/>
          </a:prstGeom>
        </p:spPr>
      </p:pic>
      <p:pic>
        <p:nvPicPr>
          <p:cNvPr id="27" name="Picture 26">
            <a:extLst>
              <a:ext uri="{FF2B5EF4-FFF2-40B4-BE49-F238E27FC236}">
                <a16:creationId xmlns:a16="http://schemas.microsoft.com/office/drawing/2014/main" id="{A3D5ED36-CEE3-4440-A0F9-664866C7E976}"/>
              </a:ext>
            </a:extLst>
          </p:cNvPr>
          <p:cNvPicPr>
            <a:picLocks noChangeAspect="1"/>
          </p:cNvPicPr>
          <p:nvPr/>
        </p:nvPicPr>
        <p:blipFill>
          <a:blip r:embed="rId6"/>
          <a:stretch>
            <a:fillRect/>
          </a:stretch>
        </p:blipFill>
        <p:spPr>
          <a:xfrm>
            <a:off x="1067535" y="4181301"/>
            <a:ext cx="2855855" cy="2578909"/>
          </a:xfrm>
          <a:prstGeom prst="rect">
            <a:avLst/>
          </a:prstGeom>
        </p:spPr>
      </p:pic>
      <p:cxnSp>
        <p:nvCxnSpPr>
          <p:cNvPr id="12" name="Straight Arrow Connector 11">
            <a:extLst>
              <a:ext uri="{FF2B5EF4-FFF2-40B4-BE49-F238E27FC236}">
                <a16:creationId xmlns:a16="http://schemas.microsoft.com/office/drawing/2014/main" id="{DB177BEF-B5E5-2C49-8BAE-87F7D9D59EE9}"/>
              </a:ext>
            </a:extLst>
          </p:cNvPr>
          <p:cNvCxnSpPr>
            <a:cxnSpLocks/>
          </p:cNvCxnSpPr>
          <p:nvPr/>
        </p:nvCxnSpPr>
        <p:spPr>
          <a:xfrm>
            <a:off x="4162349" y="2733449"/>
            <a:ext cx="1720866" cy="2399268"/>
          </a:xfrm>
          <a:prstGeom prst="straightConnector1">
            <a:avLst/>
          </a:prstGeom>
          <a:ln>
            <a:solidFill>
              <a:srgbClr val="FFC000"/>
            </a:solidFill>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42C0130F-E792-134E-858E-D78FBB8A6F23}"/>
              </a:ext>
            </a:extLst>
          </p:cNvPr>
          <p:cNvCxnSpPr>
            <a:cxnSpLocks/>
          </p:cNvCxnSpPr>
          <p:nvPr/>
        </p:nvCxnSpPr>
        <p:spPr>
          <a:xfrm>
            <a:off x="4162349" y="2733449"/>
            <a:ext cx="1255040" cy="268543"/>
          </a:xfrm>
          <a:prstGeom prst="straightConnector1">
            <a:avLst/>
          </a:prstGeom>
          <a:ln>
            <a:solidFill>
              <a:srgbClr val="FFC000"/>
            </a:solidFill>
            <a:tailEnd type="triangle"/>
          </a:ln>
        </p:spPr>
        <p:style>
          <a:lnRef idx="2">
            <a:schemeClr val="accent1"/>
          </a:lnRef>
          <a:fillRef idx="0">
            <a:schemeClr val="accent1"/>
          </a:fillRef>
          <a:effectRef idx="1">
            <a:schemeClr val="accent1"/>
          </a:effectRef>
          <a:fontRef idx="minor">
            <a:schemeClr val="tx1"/>
          </a:fontRef>
        </p:style>
      </p:cxnSp>
      <p:pic>
        <p:nvPicPr>
          <p:cNvPr id="29" name="Picture 28">
            <a:extLst>
              <a:ext uri="{FF2B5EF4-FFF2-40B4-BE49-F238E27FC236}">
                <a16:creationId xmlns:a16="http://schemas.microsoft.com/office/drawing/2014/main" id="{8B130038-5457-7145-96E0-0369838EABE7}"/>
              </a:ext>
            </a:extLst>
          </p:cNvPr>
          <p:cNvPicPr>
            <a:picLocks noChangeAspect="1"/>
          </p:cNvPicPr>
          <p:nvPr/>
        </p:nvPicPr>
        <p:blipFill>
          <a:blip r:embed="rId7"/>
          <a:stretch>
            <a:fillRect/>
          </a:stretch>
        </p:blipFill>
        <p:spPr>
          <a:xfrm>
            <a:off x="6401770" y="5017699"/>
            <a:ext cx="1620672" cy="302589"/>
          </a:xfrm>
          <a:prstGeom prst="rect">
            <a:avLst/>
          </a:prstGeom>
        </p:spPr>
      </p:pic>
      <p:pic>
        <p:nvPicPr>
          <p:cNvPr id="18" name="Picture 17">
            <a:extLst>
              <a:ext uri="{FF2B5EF4-FFF2-40B4-BE49-F238E27FC236}">
                <a16:creationId xmlns:a16="http://schemas.microsoft.com/office/drawing/2014/main" id="{B6823E79-7BD5-8844-B83E-6A6456C24573}"/>
              </a:ext>
            </a:extLst>
          </p:cNvPr>
          <p:cNvPicPr>
            <a:picLocks noChangeAspect="1"/>
          </p:cNvPicPr>
          <p:nvPr/>
        </p:nvPicPr>
        <p:blipFill>
          <a:blip r:embed="rId8"/>
          <a:stretch>
            <a:fillRect/>
          </a:stretch>
        </p:blipFill>
        <p:spPr>
          <a:xfrm>
            <a:off x="6405926" y="4427625"/>
            <a:ext cx="916029" cy="531118"/>
          </a:xfrm>
          <a:prstGeom prst="rect">
            <a:avLst/>
          </a:prstGeom>
        </p:spPr>
      </p:pic>
      <p:sp>
        <p:nvSpPr>
          <p:cNvPr id="11" name="TextBox 10"/>
          <p:cNvSpPr txBox="1"/>
          <p:nvPr/>
        </p:nvSpPr>
        <p:spPr>
          <a:xfrm>
            <a:off x="1615171" y="4427625"/>
            <a:ext cx="1407056" cy="276999"/>
          </a:xfrm>
          <a:prstGeom prst="rect">
            <a:avLst/>
          </a:prstGeom>
          <a:noFill/>
        </p:spPr>
        <p:txBody>
          <a:bodyPr wrap="none" rtlCol="0">
            <a:spAutoFit/>
          </a:bodyPr>
          <a:lstStyle/>
          <a:p>
            <a:r>
              <a:rPr lang="en-US" sz="1200" dirty="0"/>
              <a:t>RD42 Preliminary</a:t>
            </a:r>
          </a:p>
        </p:txBody>
      </p:sp>
      <p:sp>
        <p:nvSpPr>
          <p:cNvPr id="14" name="TextBox 13"/>
          <p:cNvSpPr txBox="1"/>
          <p:nvPr/>
        </p:nvSpPr>
        <p:spPr>
          <a:xfrm>
            <a:off x="5888734" y="527087"/>
            <a:ext cx="887814" cy="699422"/>
          </a:xfrm>
          <a:prstGeom prst="rect">
            <a:avLst/>
          </a:prstGeom>
          <a:solidFill>
            <a:schemeClr val="bg1"/>
          </a:solidFill>
        </p:spPr>
        <p:txBody>
          <a:bodyPr wrap="none" rtlCol="0">
            <a:spAutoFit/>
          </a:bodyPr>
          <a:lstStyle/>
          <a:p>
            <a:pPr>
              <a:lnSpc>
                <a:spcPct val="110000"/>
              </a:lnSpc>
            </a:pPr>
            <a:r>
              <a:rPr lang="en-US" sz="900" dirty="0"/>
              <a:t>single crystal</a:t>
            </a:r>
          </a:p>
          <a:p>
            <a:pPr>
              <a:lnSpc>
                <a:spcPct val="110000"/>
              </a:lnSpc>
            </a:pPr>
            <a:r>
              <a:rPr lang="en-US" sz="900" dirty="0"/>
              <a:t>poly1</a:t>
            </a:r>
          </a:p>
          <a:p>
            <a:pPr>
              <a:lnSpc>
                <a:spcPct val="110000"/>
              </a:lnSpc>
            </a:pPr>
            <a:r>
              <a:rPr lang="en-US" sz="900" dirty="0"/>
              <a:t>poly2</a:t>
            </a:r>
          </a:p>
          <a:p>
            <a:pPr>
              <a:lnSpc>
                <a:spcPct val="110000"/>
              </a:lnSpc>
            </a:pPr>
            <a:r>
              <a:rPr lang="en-US" sz="900" dirty="0"/>
              <a:t>poly3</a:t>
            </a:r>
          </a:p>
        </p:txBody>
      </p:sp>
    </p:spTree>
    <p:extLst>
      <p:ext uri="{BB962C8B-B14F-4D97-AF65-F5344CB8AC3E}">
        <p14:creationId xmlns:p14="http://schemas.microsoft.com/office/powerpoint/2010/main" val="5773315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861" y="154641"/>
            <a:ext cx="7297712" cy="1143000"/>
          </a:xfrm>
        </p:spPr>
        <p:txBody>
          <a:bodyPr/>
          <a:lstStyle/>
          <a:p>
            <a:r>
              <a:rPr lang="en-US" dirty="0"/>
              <a:t>Radiation Hardness</a:t>
            </a:r>
          </a:p>
        </p:txBody>
      </p:sp>
      <p:sp>
        <p:nvSpPr>
          <p:cNvPr id="3" name="Content Placeholder 2"/>
          <p:cNvSpPr>
            <a:spLocks noGrp="1"/>
          </p:cNvSpPr>
          <p:nvPr>
            <p:ph idx="1"/>
          </p:nvPr>
        </p:nvSpPr>
        <p:spPr>
          <a:xfrm>
            <a:off x="417166" y="1670985"/>
            <a:ext cx="4544118" cy="3916363"/>
          </a:xfrm>
        </p:spPr>
        <p:txBody>
          <a:bodyPr>
            <a:normAutofit/>
          </a:bodyPr>
          <a:lstStyle/>
          <a:p>
            <a:pPr>
              <a:lnSpc>
                <a:spcPct val="110000"/>
              </a:lnSpc>
            </a:pPr>
            <a:r>
              <a:rPr lang="en-US" dirty="0"/>
              <a:t>Describe radiation damage using </a:t>
            </a:r>
            <a:r>
              <a:rPr lang="en-US" dirty="0" err="1"/>
              <a:t>Norget</a:t>
            </a:r>
            <a:r>
              <a:rPr lang="en-US" dirty="0"/>
              <a:t>-Robinson-Torrens theorem to predict displacements per atom (DPA).</a:t>
            </a:r>
          </a:p>
          <a:p>
            <a:pPr lvl="1">
              <a:lnSpc>
                <a:spcPct val="110000"/>
              </a:lnSpc>
            </a:pPr>
            <a:r>
              <a:rPr lang="en-US" dirty="0"/>
              <a:t>(M. </a:t>
            </a:r>
            <a:r>
              <a:rPr lang="en-US" dirty="0" err="1"/>
              <a:t>Guthoff</a:t>
            </a:r>
            <a:r>
              <a:rPr lang="en-US" dirty="0"/>
              <a:t> et al., arXiv:1308.5419)</a:t>
            </a:r>
          </a:p>
          <a:p>
            <a:pPr lvl="1">
              <a:lnSpc>
                <a:spcPct val="110000"/>
              </a:lnSpc>
            </a:pPr>
            <a:r>
              <a:rPr lang="en-US" dirty="0"/>
              <a:t>Diamond displacement energy: 43.3 </a:t>
            </a:r>
            <a:r>
              <a:rPr lang="en-US" dirty="0" err="1"/>
              <a:t>eV</a:t>
            </a:r>
            <a:endParaRPr lang="en-US" dirty="0"/>
          </a:p>
          <a:p>
            <a:pPr lvl="1">
              <a:lnSpc>
                <a:spcPct val="110000"/>
              </a:lnSpc>
            </a:pPr>
            <a:r>
              <a:rPr lang="en-US" dirty="0"/>
              <a:t>Reasonable agreement for E&gt;100MeV.</a:t>
            </a:r>
          </a:p>
          <a:p>
            <a:pPr lvl="1">
              <a:lnSpc>
                <a:spcPct val="110000"/>
              </a:lnSpc>
            </a:pPr>
            <a:endParaRPr lang="en-US" dirty="0"/>
          </a:p>
          <a:p>
            <a:pPr lvl="1">
              <a:lnSpc>
                <a:spcPct val="110000"/>
              </a:lnSpc>
            </a:pPr>
            <a:endParaRPr lang="en-US" dirty="0"/>
          </a:p>
          <a:p>
            <a:pPr>
              <a:lnSpc>
                <a:spcPct val="110000"/>
              </a:lnSpc>
            </a:pPr>
            <a:endParaRPr lang="en-US"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48</a:t>
            </a:fld>
            <a:endParaRPr lang="en-US"/>
          </a:p>
        </p:txBody>
      </p:sp>
      <p:grpSp>
        <p:nvGrpSpPr>
          <p:cNvPr id="10" name="Group 9"/>
          <p:cNvGrpSpPr/>
          <p:nvPr/>
        </p:nvGrpSpPr>
        <p:grpSpPr>
          <a:xfrm>
            <a:off x="4700046" y="3439430"/>
            <a:ext cx="4208446" cy="2916920"/>
            <a:chOff x="4961284" y="3603938"/>
            <a:chExt cx="3947208" cy="2752412"/>
          </a:xfrm>
        </p:grpSpPr>
        <p:pic>
          <p:nvPicPr>
            <p:cNvPr id="7" name="Picture 6"/>
            <p:cNvPicPr>
              <a:picLocks noChangeAspect="1"/>
            </p:cNvPicPr>
            <p:nvPr/>
          </p:nvPicPr>
          <p:blipFill>
            <a:blip r:embed="rId3"/>
            <a:stretch>
              <a:fillRect/>
            </a:stretch>
          </p:blipFill>
          <p:spPr>
            <a:xfrm>
              <a:off x="4961284" y="3603938"/>
              <a:ext cx="3947208" cy="2752412"/>
            </a:xfrm>
            <a:prstGeom prst="rect">
              <a:avLst/>
            </a:prstGeom>
          </p:spPr>
        </p:pic>
        <p:sp>
          <p:nvSpPr>
            <p:cNvPr id="8" name="Rectangle 7"/>
            <p:cNvSpPr/>
            <p:nvPr/>
          </p:nvSpPr>
          <p:spPr>
            <a:xfrm>
              <a:off x="5718397" y="3940047"/>
              <a:ext cx="723084" cy="361557"/>
            </a:xfrm>
            <a:prstGeom prst="rect">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774793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861" y="154641"/>
            <a:ext cx="7297712" cy="1143000"/>
          </a:xfrm>
        </p:spPr>
        <p:txBody>
          <a:bodyPr/>
          <a:lstStyle/>
          <a:p>
            <a:r>
              <a:rPr lang="en-US" dirty="0"/>
              <a:t>Radiation Tolerance</a:t>
            </a:r>
          </a:p>
        </p:txBody>
      </p:sp>
      <p:sp>
        <p:nvSpPr>
          <p:cNvPr id="3" name="Content Placeholder 2"/>
          <p:cNvSpPr>
            <a:spLocks noGrp="1"/>
          </p:cNvSpPr>
          <p:nvPr>
            <p:ph idx="1"/>
          </p:nvPr>
        </p:nvSpPr>
        <p:spPr>
          <a:xfrm>
            <a:off x="124080" y="1979917"/>
            <a:ext cx="3990720" cy="3916363"/>
          </a:xfrm>
        </p:spPr>
        <p:txBody>
          <a:bodyPr>
            <a:normAutofit/>
          </a:bodyPr>
          <a:lstStyle/>
          <a:p>
            <a:pPr>
              <a:lnSpc>
                <a:spcPct val="110000"/>
              </a:lnSpc>
            </a:pPr>
            <a:r>
              <a:rPr lang="en-US" b="1" dirty="0"/>
              <a:t>24 </a:t>
            </a:r>
            <a:r>
              <a:rPr lang="en-US" b="1" dirty="0" err="1"/>
              <a:t>GeV</a:t>
            </a:r>
            <a:r>
              <a:rPr lang="en-US" b="1" dirty="0"/>
              <a:t> protons</a:t>
            </a:r>
          </a:p>
          <a:p>
            <a:pPr lvl="1">
              <a:lnSpc>
                <a:spcPct val="110000"/>
              </a:lnSpc>
            </a:pPr>
            <a:r>
              <a:rPr lang="en-US" dirty="0"/>
              <a:t>k</a:t>
            </a:r>
            <a:r>
              <a:rPr lang="en-US" baseline="-25000" dirty="0">
                <a:latin typeface="Symbol" charset="2"/>
                <a:cs typeface="Symbol" charset="2"/>
              </a:rPr>
              <a:t>l</a:t>
            </a:r>
            <a:r>
              <a:rPr lang="en-US" dirty="0"/>
              <a:t> = 0.67 ± 0.04 ×10</a:t>
            </a:r>
            <a:r>
              <a:rPr lang="en-US" baseline="30000" dirty="0"/>
              <a:t>-18 </a:t>
            </a:r>
            <a:r>
              <a:rPr lang="en-US" dirty="0"/>
              <a:t>cm</a:t>
            </a:r>
            <a:r>
              <a:rPr lang="en-US" baseline="30000" dirty="0"/>
              <a:t>2</a:t>
            </a:r>
            <a:r>
              <a:rPr lang="en-US" dirty="0">
                <a:latin typeface="Symbol" charset="2"/>
                <a:cs typeface="Symbol" charset="2"/>
              </a:rPr>
              <a:t>m</a:t>
            </a:r>
            <a:r>
              <a:rPr lang="en-US" dirty="0"/>
              <a:t>m</a:t>
            </a:r>
            <a:r>
              <a:rPr lang="en-US" baseline="30000" dirty="0"/>
              <a:t>-1</a:t>
            </a:r>
          </a:p>
          <a:p>
            <a:pPr lvl="1">
              <a:lnSpc>
                <a:spcPct val="110000"/>
              </a:lnSpc>
            </a:pPr>
            <a:r>
              <a:rPr lang="en-US" dirty="0"/>
              <a:t>polycrystalline diamond sample offset by </a:t>
            </a:r>
            <a:r>
              <a:rPr lang="en-US" dirty="0">
                <a:latin typeface="Symbol" charset="2"/>
                <a:cs typeface="Symbol" charset="2"/>
              </a:rPr>
              <a:t>F</a:t>
            </a:r>
            <a:r>
              <a:rPr lang="en-US" dirty="0"/>
              <a:t>~5×10</a:t>
            </a:r>
            <a:r>
              <a:rPr lang="en-US" baseline="30000" dirty="0"/>
              <a:t>15 </a:t>
            </a:r>
            <a:r>
              <a:rPr lang="en-US" dirty="0"/>
              <a:t>to account for existing traps.</a:t>
            </a:r>
          </a:p>
          <a:p>
            <a:pPr lvl="1">
              <a:lnSpc>
                <a:spcPct val="110000"/>
              </a:lnSpc>
            </a:pPr>
            <a:r>
              <a:rPr lang="en-US" dirty="0"/>
              <a:t>Poly and single crystal diamond show consistent damage constants.</a:t>
            </a:r>
            <a:endParaRPr lang="en-US" baseline="30000" dirty="0"/>
          </a:p>
          <a:p>
            <a:pPr lvl="1">
              <a:lnSpc>
                <a:spcPct val="110000"/>
              </a:lnSpc>
            </a:pPr>
            <a:endParaRPr lang="en-US"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49</a:t>
            </a:fld>
            <a:endParaRPr lang="en-US"/>
          </a:p>
        </p:txBody>
      </p:sp>
      <p:pic>
        <p:nvPicPr>
          <p:cNvPr id="9" name="Picture 8"/>
          <p:cNvPicPr>
            <a:picLocks noChangeAspect="1"/>
          </p:cNvPicPr>
          <p:nvPr/>
        </p:nvPicPr>
        <p:blipFill>
          <a:blip r:embed="rId3"/>
          <a:stretch>
            <a:fillRect/>
          </a:stretch>
        </p:blipFill>
        <p:spPr>
          <a:xfrm>
            <a:off x="4043388" y="1850332"/>
            <a:ext cx="4519639" cy="4306950"/>
          </a:xfrm>
          <a:prstGeom prst="rect">
            <a:avLst/>
          </a:prstGeom>
        </p:spPr>
      </p:pic>
      <p:sp>
        <p:nvSpPr>
          <p:cNvPr id="10" name="TextBox 9"/>
          <p:cNvSpPr txBox="1"/>
          <p:nvPr/>
        </p:nvSpPr>
        <p:spPr>
          <a:xfrm>
            <a:off x="382204" y="5894685"/>
            <a:ext cx="5360888" cy="461665"/>
          </a:xfrm>
          <a:prstGeom prst="rect">
            <a:avLst/>
          </a:prstGeom>
          <a:noFill/>
        </p:spPr>
        <p:txBody>
          <a:bodyPr wrap="none" rtlCol="0">
            <a:spAutoFit/>
          </a:bodyPr>
          <a:lstStyle/>
          <a:p>
            <a:r>
              <a:rPr lang="en-US" sz="1200" dirty="0"/>
              <a:t>L. </a:t>
            </a:r>
            <a:r>
              <a:rPr lang="en-US" sz="1200" dirty="0" err="1"/>
              <a:t>Baeni</a:t>
            </a:r>
            <a:r>
              <a:rPr lang="en-US" sz="1200" dirty="0"/>
              <a:t> ETHZ Thesis</a:t>
            </a:r>
          </a:p>
          <a:p>
            <a:r>
              <a:rPr lang="en-US" sz="1200" dirty="0"/>
              <a:t>https://</a:t>
            </a:r>
            <a:r>
              <a:rPr lang="en-US" sz="1200" dirty="0" err="1"/>
              <a:t>www.research-collection.ethz.ch</a:t>
            </a:r>
            <a:r>
              <a:rPr lang="en-US" sz="1200" dirty="0"/>
              <a:t>/handle/20.500.11850/222412</a:t>
            </a:r>
          </a:p>
        </p:txBody>
      </p:sp>
      <p:sp>
        <p:nvSpPr>
          <p:cNvPr id="7" name="TextBox 6">
            <a:extLst>
              <a:ext uri="{FF2B5EF4-FFF2-40B4-BE49-F238E27FC236}">
                <a16:creationId xmlns:a16="http://schemas.microsoft.com/office/drawing/2014/main" id="{09523628-681C-8A4F-BAF6-EA48CE20D256}"/>
              </a:ext>
            </a:extLst>
          </p:cNvPr>
          <p:cNvSpPr txBox="1"/>
          <p:nvPr/>
        </p:nvSpPr>
        <p:spPr>
          <a:xfrm>
            <a:off x="6444691" y="3160166"/>
            <a:ext cx="1378904" cy="1200329"/>
          </a:xfrm>
          <a:prstGeom prst="rect">
            <a:avLst/>
          </a:prstGeom>
          <a:noFill/>
        </p:spPr>
        <p:txBody>
          <a:bodyPr wrap="none" rtlCol="0">
            <a:spAutoFit/>
          </a:bodyPr>
          <a:lstStyle/>
          <a:p>
            <a:r>
              <a:rPr lang="en-US" dirty="0"/>
              <a:t>70 MeV p</a:t>
            </a:r>
          </a:p>
          <a:p>
            <a:r>
              <a:rPr lang="en-US" dirty="0"/>
              <a:t>800 MeV p</a:t>
            </a:r>
          </a:p>
          <a:p>
            <a:r>
              <a:rPr lang="en-US" dirty="0"/>
              <a:t>24 GeV p</a:t>
            </a:r>
          </a:p>
          <a:p>
            <a:endParaRPr lang="en-US" dirty="0"/>
          </a:p>
        </p:txBody>
      </p:sp>
    </p:spTree>
    <p:extLst>
      <p:ext uri="{BB962C8B-B14F-4D97-AF65-F5344CB8AC3E}">
        <p14:creationId xmlns:p14="http://schemas.microsoft.com/office/powerpoint/2010/main" val="13921243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861" y="154641"/>
            <a:ext cx="7297712" cy="1143000"/>
          </a:xfrm>
        </p:spPr>
        <p:txBody>
          <a:bodyPr/>
          <a:lstStyle/>
          <a:p>
            <a:r>
              <a:rPr lang="en-US" dirty="0"/>
              <a:t>Radiation Tolerance</a:t>
            </a:r>
          </a:p>
        </p:txBody>
      </p:sp>
      <p:sp>
        <p:nvSpPr>
          <p:cNvPr id="3" name="Content Placeholder 2"/>
          <p:cNvSpPr>
            <a:spLocks noGrp="1"/>
          </p:cNvSpPr>
          <p:nvPr>
            <p:ph idx="1"/>
          </p:nvPr>
        </p:nvSpPr>
        <p:spPr>
          <a:xfrm>
            <a:off x="417165" y="1979917"/>
            <a:ext cx="6046845" cy="3916363"/>
          </a:xfrm>
        </p:spPr>
        <p:txBody>
          <a:bodyPr>
            <a:normAutofit/>
          </a:bodyPr>
          <a:lstStyle/>
          <a:p>
            <a:pPr>
              <a:lnSpc>
                <a:spcPct val="110000"/>
              </a:lnSpc>
            </a:pPr>
            <a:r>
              <a:rPr lang="en-US" dirty="0"/>
              <a:t>Summary of RD42 irradiation results:</a:t>
            </a:r>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50</a:t>
            </a:fld>
            <a:endParaRPr lang="en-US"/>
          </a:p>
        </p:txBody>
      </p:sp>
      <p:sp>
        <p:nvSpPr>
          <p:cNvPr id="7" name="TextBox 6"/>
          <p:cNvSpPr txBox="1"/>
          <p:nvPr/>
        </p:nvSpPr>
        <p:spPr>
          <a:xfrm>
            <a:off x="4514073" y="6171684"/>
            <a:ext cx="3176571" cy="338554"/>
          </a:xfrm>
          <a:prstGeom prst="rect">
            <a:avLst/>
          </a:prstGeom>
          <a:noFill/>
        </p:spPr>
        <p:txBody>
          <a:bodyPr wrap="none" rtlCol="0">
            <a:spAutoFit/>
          </a:bodyPr>
          <a:lstStyle/>
          <a:p>
            <a:r>
              <a:rPr lang="en-US" sz="1600" dirty="0"/>
              <a:t>*normalized to 24GeV protons</a:t>
            </a:r>
          </a:p>
        </p:txBody>
      </p:sp>
      <p:sp>
        <p:nvSpPr>
          <p:cNvPr id="9" name="TextBox 8"/>
          <p:cNvSpPr txBox="1"/>
          <p:nvPr/>
        </p:nvSpPr>
        <p:spPr>
          <a:xfrm>
            <a:off x="7017615" y="2687209"/>
            <a:ext cx="271829" cy="338554"/>
          </a:xfrm>
          <a:prstGeom prst="rect">
            <a:avLst/>
          </a:prstGeom>
          <a:noFill/>
        </p:spPr>
        <p:txBody>
          <a:bodyPr wrap="none" rtlCol="0">
            <a:spAutoFit/>
          </a:bodyPr>
          <a:lstStyle/>
          <a:p>
            <a:r>
              <a:rPr lang="en-US" sz="1600" dirty="0"/>
              <a:t>*</a:t>
            </a:r>
          </a:p>
        </p:txBody>
      </p:sp>
      <p:pic>
        <p:nvPicPr>
          <p:cNvPr id="10" name="Picture 9"/>
          <p:cNvPicPr>
            <a:picLocks noChangeAspect="1"/>
          </p:cNvPicPr>
          <p:nvPr/>
        </p:nvPicPr>
        <p:blipFill>
          <a:blip r:embed="rId3"/>
          <a:stretch>
            <a:fillRect/>
          </a:stretch>
        </p:blipFill>
        <p:spPr>
          <a:xfrm>
            <a:off x="720722" y="2487389"/>
            <a:ext cx="7586701" cy="3499589"/>
          </a:xfrm>
          <a:prstGeom prst="rect">
            <a:avLst/>
          </a:prstGeom>
        </p:spPr>
      </p:pic>
      <p:sp>
        <p:nvSpPr>
          <p:cNvPr id="8" name="Rectangle 7">
            <a:extLst>
              <a:ext uri="{FF2B5EF4-FFF2-40B4-BE49-F238E27FC236}">
                <a16:creationId xmlns:a16="http://schemas.microsoft.com/office/drawing/2014/main" id="{6B7CA2DF-818D-E743-9A16-603923805D09}"/>
              </a:ext>
            </a:extLst>
          </p:cNvPr>
          <p:cNvSpPr/>
          <p:nvPr/>
        </p:nvSpPr>
        <p:spPr>
          <a:xfrm>
            <a:off x="668860" y="5417507"/>
            <a:ext cx="7587633" cy="456828"/>
          </a:xfrm>
          <a:prstGeom prst="rect">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p:cNvSpPr/>
          <p:nvPr/>
        </p:nvSpPr>
        <p:spPr>
          <a:xfrm>
            <a:off x="5208371" y="3639102"/>
            <a:ext cx="352206" cy="373515"/>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extBox 10"/>
          <p:cNvSpPr txBox="1"/>
          <p:nvPr/>
        </p:nvSpPr>
        <p:spPr>
          <a:xfrm>
            <a:off x="5122987" y="3521413"/>
            <a:ext cx="543739" cy="523220"/>
          </a:xfrm>
          <a:prstGeom prst="rect">
            <a:avLst/>
          </a:prstGeom>
          <a:noFill/>
        </p:spPr>
        <p:txBody>
          <a:bodyPr wrap="none" rtlCol="0">
            <a:spAutoFit/>
          </a:bodyPr>
          <a:lstStyle/>
          <a:p>
            <a:r>
              <a:rPr lang="en-US" sz="2800" dirty="0">
                <a:latin typeface="Times New Roman"/>
                <a:cs typeface="Times New Roman"/>
              </a:rPr>
              <a:t>54</a:t>
            </a:r>
          </a:p>
        </p:txBody>
      </p:sp>
    </p:spTree>
    <p:extLst>
      <p:ext uri="{BB962C8B-B14F-4D97-AF65-F5344CB8AC3E}">
        <p14:creationId xmlns:p14="http://schemas.microsoft.com/office/powerpoint/2010/main" val="1438405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483D8C-7D2D-F84C-9444-04EAA78D82AF}"/>
              </a:ext>
            </a:extLst>
          </p:cNvPr>
          <p:cNvSpPr>
            <a:spLocks noGrp="1"/>
          </p:cNvSpPr>
          <p:nvPr>
            <p:ph idx="1"/>
          </p:nvPr>
        </p:nvSpPr>
        <p:spPr>
          <a:xfrm>
            <a:off x="655897" y="1728500"/>
            <a:ext cx="3770135" cy="2267013"/>
          </a:xfrm>
        </p:spPr>
        <p:txBody>
          <a:bodyPr>
            <a:normAutofit fontScale="77500" lnSpcReduction="20000"/>
          </a:bodyPr>
          <a:lstStyle/>
          <a:p>
            <a:r>
              <a:rPr lang="en-US" dirty="0"/>
              <a:t>k factors typically 2-3 times higher for Silicon.</a:t>
            </a:r>
          </a:p>
          <a:p>
            <a:r>
              <a:rPr lang="en-US" dirty="0"/>
              <a:t>A comparison to Si needs to take into account:</a:t>
            </a:r>
          </a:p>
          <a:p>
            <a:pPr lvl="1"/>
            <a:r>
              <a:rPr lang="en-US" dirty="0"/>
              <a:t>leakage current</a:t>
            </a:r>
          </a:p>
          <a:p>
            <a:pPr lvl="1"/>
            <a:r>
              <a:rPr lang="en-US" dirty="0"/>
              <a:t>capacitance</a:t>
            </a:r>
          </a:p>
          <a:p>
            <a:r>
              <a:rPr lang="en-US" dirty="0"/>
              <a:t>Possible figure of merit </a:t>
            </a:r>
            <a:br>
              <a:rPr lang="en-US" dirty="0"/>
            </a:br>
            <a:r>
              <a:rPr lang="en-US" dirty="0"/>
              <a:t>Signal to noise ratio:</a:t>
            </a:r>
          </a:p>
        </p:txBody>
      </p:sp>
      <p:sp>
        <p:nvSpPr>
          <p:cNvPr id="4" name="Date Placeholder 3">
            <a:extLst>
              <a:ext uri="{FF2B5EF4-FFF2-40B4-BE49-F238E27FC236}">
                <a16:creationId xmlns:a16="http://schemas.microsoft.com/office/drawing/2014/main" id="{ECDAC075-8299-184D-A11B-5ECAB344D8F7}"/>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DBB82622-FC46-4847-9E6A-B870E803E301}"/>
              </a:ext>
            </a:extLst>
          </p:cNvPr>
          <p:cNvSpPr>
            <a:spLocks noGrp="1"/>
          </p:cNvSpPr>
          <p:nvPr>
            <p:ph type="ftr" sz="quarter" idx="11"/>
          </p:nvPr>
        </p:nvSpPr>
        <p:spPr/>
        <p:txBody>
          <a:bodyPr/>
          <a:lstStyle/>
          <a:p>
            <a:r>
              <a:rPr lang="en-US"/>
              <a:t>Advanced UK Instrumentation Training</a:t>
            </a:r>
            <a:endParaRPr lang="en-US" dirty="0"/>
          </a:p>
        </p:txBody>
      </p:sp>
      <p:sp>
        <p:nvSpPr>
          <p:cNvPr id="6" name="Slide Number Placeholder 5">
            <a:extLst>
              <a:ext uri="{FF2B5EF4-FFF2-40B4-BE49-F238E27FC236}">
                <a16:creationId xmlns:a16="http://schemas.microsoft.com/office/drawing/2014/main" id="{3DDBAC94-1125-6C49-BBF6-B57F0F5081D3}"/>
              </a:ext>
            </a:extLst>
          </p:cNvPr>
          <p:cNvSpPr>
            <a:spLocks noGrp="1"/>
          </p:cNvSpPr>
          <p:nvPr>
            <p:ph type="sldNum" sz="quarter" idx="12"/>
          </p:nvPr>
        </p:nvSpPr>
        <p:spPr/>
        <p:txBody>
          <a:bodyPr/>
          <a:lstStyle/>
          <a:p>
            <a:fld id="{85A3C726-C6EC-EC46-BA0C-D12602B4FB0D}" type="slidenum">
              <a:rPr lang="en-US" smtClean="0"/>
              <a:t>51</a:t>
            </a:fld>
            <a:endParaRPr lang="en-US"/>
          </a:p>
        </p:txBody>
      </p:sp>
      <p:sp>
        <p:nvSpPr>
          <p:cNvPr id="7" name="Title 1">
            <a:extLst>
              <a:ext uri="{FF2B5EF4-FFF2-40B4-BE49-F238E27FC236}">
                <a16:creationId xmlns:a16="http://schemas.microsoft.com/office/drawing/2014/main" id="{0099B275-2419-F94C-8160-A0CBF87FD37F}"/>
              </a:ext>
            </a:extLst>
          </p:cNvPr>
          <p:cNvSpPr>
            <a:spLocks noGrp="1"/>
          </p:cNvSpPr>
          <p:nvPr>
            <p:ph type="title"/>
          </p:nvPr>
        </p:nvSpPr>
        <p:spPr>
          <a:xfrm>
            <a:off x="668861" y="491677"/>
            <a:ext cx="7297712" cy="1143000"/>
          </a:xfrm>
        </p:spPr>
        <p:txBody>
          <a:bodyPr/>
          <a:lstStyle/>
          <a:p>
            <a:r>
              <a:rPr lang="en-US" sz="3200" dirty="0"/>
              <a:t>Radiation Tolerance: </a:t>
            </a:r>
            <a:br>
              <a:rPr lang="en-US" sz="3200" dirty="0"/>
            </a:br>
            <a:r>
              <a:rPr lang="en-US" dirty="0"/>
              <a:t>Comparison to Si</a:t>
            </a:r>
          </a:p>
        </p:txBody>
      </p:sp>
      <p:grpSp>
        <p:nvGrpSpPr>
          <p:cNvPr id="14" name="Group 13">
            <a:extLst>
              <a:ext uri="{FF2B5EF4-FFF2-40B4-BE49-F238E27FC236}">
                <a16:creationId xmlns:a16="http://schemas.microsoft.com/office/drawing/2014/main" id="{90F888DD-36A1-7A40-868F-A9C79D03E21D}"/>
              </a:ext>
            </a:extLst>
          </p:cNvPr>
          <p:cNvGrpSpPr/>
          <p:nvPr/>
        </p:nvGrpSpPr>
        <p:grpSpPr>
          <a:xfrm>
            <a:off x="4897994" y="4023609"/>
            <a:ext cx="3865005" cy="2759576"/>
            <a:chOff x="4842292" y="3933897"/>
            <a:chExt cx="3987209" cy="2878427"/>
          </a:xfrm>
        </p:grpSpPr>
        <p:pic>
          <p:nvPicPr>
            <p:cNvPr id="8" name="Picture 7">
              <a:extLst>
                <a:ext uri="{FF2B5EF4-FFF2-40B4-BE49-F238E27FC236}">
                  <a16:creationId xmlns:a16="http://schemas.microsoft.com/office/drawing/2014/main" id="{791F16E3-99B8-B547-A98B-F5B47058AD25}"/>
                </a:ext>
              </a:extLst>
            </p:cNvPr>
            <p:cNvPicPr>
              <a:picLocks noChangeAspect="1"/>
            </p:cNvPicPr>
            <p:nvPr/>
          </p:nvPicPr>
          <p:blipFill>
            <a:blip r:embed="rId2"/>
            <a:stretch>
              <a:fillRect/>
            </a:stretch>
          </p:blipFill>
          <p:spPr>
            <a:xfrm>
              <a:off x="4842292" y="3933897"/>
              <a:ext cx="3987209" cy="2878427"/>
            </a:xfrm>
            <a:prstGeom prst="rect">
              <a:avLst/>
            </a:prstGeom>
          </p:spPr>
        </p:pic>
        <p:sp>
          <p:nvSpPr>
            <p:cNvPr id="10" name="TextBox 9">
              <a:extLst>
                <a:ext uri="{FF2B5EF4-FFF2-40B4-BE49-F238E27FC236}">
                  <a16:creationId xmlns:a16="http://schemas.microsoft.com/office/drawing/2014/main" id="{40836FF4-E64D-4C4F-85CA-D2C75016EBAC}"/>
                </a:ext>
              </a:extLst>
            </p:cNvPr>
            <p:cNvSpPr txBox="1"/>
            <p:nvPr/>
          </p:nvSpPr>
          <p:spPr>
            <a:xfrm>
              <a:off x="6508866" y="4449782"/>
              <a:ext cx="978966" cy="727803"/>
            </a:xfrm>
            <a:prstGeom prst="rect">
              <a:avLst/>
            </a:prstGeom>
            <a:noFill/>
          </p:spPr>
          <p:txBody>
            <a:bodyPr wrap="none" rtlCol="0">
              <a:spAutoFit/>
            </a:bodyPr>
            <a:lstStyle/>
            <a:p>
              <a:r>
                <a:rPr lang="en-US" sz="1200" dirty="0"/>
                <a:t>24 GeV p</a:t>
              </a:r>
            </a:p>
            <a:p>
              <a:r>
                <a:rPr lang="en-US" sz="1200" dirty="0"/>
                <a:t>d=200</a:t>
              </a:r>
              <a:r>
                <a:rPr lang="en-US" sz="1200" dirty="0">
                  <a:latin typeface="Symbol" pitchFamily="2" charset="2"/>
                </a:rPr>
                <a:t>m</a:t>
              </a:r>
              <a:r>
                <a:rPr lang="en-US" sz="1200" dirty="0"/>
                <a:t>m</a:t>
              </a:r>
            </a:p>
            <a:p>
              <a:endParaRPr lang="en-US" sz="1200" dirty="0"/>
            </a:p>
          </p:txBody>
        </p:sp>
      </p:grpSp>
      <p:pic>
        <p:nvPicPr>
          <p:cNvPr id="11" name="Picture 10">
            <a:extLst>
              <a:ext uri="{FF2B5EF4-FFF2-40B4-BE49-F238E27FC236}">
                <a16:creationId xmlns:a16="http://schemas.microsoft.com/office/drawing/2014/main" id="{5743BCE4-BE1E-B744-9719-C7D531EFD8AB}"/>
              </a:ext>
            </a:extLst>
          </p:cNvPr>
          <p:cNvPicPr>
            <a:picLocks noChangeAspect="1"/>
          </p:cNvPicPr>
          <p:nvPr/>
        </p:nvPicPr>
        <p:blipFill>
          <a:blip r:embed="rId3"/>
          <a:stretch>
            <a:fillRect/>
          </a:stretch>
        </p:blipFill>
        <p:spPr>
          <a:xfrm>
            <a:off x="5008442" y="133617"/>
            <a:ext cx="3248052" cy="3353802"/>
          </a:xfrm>
          <a:prstGeom prst="rect">
            <a:avLst/>
          </a:prstGeom>
        </p:spPr>
      </p:pic>
      <p:sp>
        <p:nvSpPr>
          <p:cNvPr id="12" name="TextBox 11">
            <a:extLst>
              <a:ext uri="{FF2B5EF4-FFF2-40B4-BE49-F238E27FC236}">
                <a16:creationId xmlns:a16="http://schemas.microsoft.com/office/drawing/2014/main" id="{D50BFDDC-A90B-D44D-8B22-B49EF6DF61E8}"/>
              </a:ext>
            </a:extLst>
          </p:cNvPr>
          <p:cNvSpPr txBox="1"/>
          <p:nvPr/>
        </p:nvSpPr>
        <p:spPr>
          <a:xfrm>
            <a:off x="6283099" y="1346406"/>
            <a:ext cx="1683474" cy="646331"/>
          </a:xfrm>
          <a:prstGeom prst="rect">
            <a:avLst/>
          </a:prstGeom>
          <a:noFill/>
        </p:spPr>
        <p:txBody>
          <a:bodyPr wrap="none" rtlCol="0">
            <a:spAutoFit/>
          </a:bodyPr>
          <a:lstStyle/>
          <a:p>
            <a:r>
              <a:rPr lang="en-US" dirty="0"/>
              <a:t>24GeV p</a:t>
            </a:r>
          </a:p>
          <a:p>
            <a:r>
              <a:rPr lang="en-US" sz="1100" b="1" dirty="0"/>
              <a:t>JINST 7 (2012) P09009</a:t>
            </a:r>
            <a:r>
              <a:rPr lang="en-US" dirty="0"/>
              <a:t> </a:t>
            </a:r>
          </a:p>
        </p:txBody>
      </p:sp>
      <p:pic>
        <p:nvPicPr>
          <p:cNvPr id="13" name="Picture 12">
            <a:extLst>
              <a:ext uri="{FF2B5EF4-FFF2-40B4-BE49-F238E27FC236}">
                <a16:creationId xmlns:a16="http://schemas.microsoft.com/office/drawing/2014/main" id="{F65F328F-DC3B-D74D-84D2-FD910CA5659D}"/>
              </a:ext>
            </a:extLst>
          </p:cNvPr>
          <p:cNvPicPr>
            <a:picLocks noChangeAspect="1"/>
          </p:cNvPicPr>
          <p:nvPr/>
        </p:nvPicPr>
        <p:blipFill>
          <a:blip r:embed="rId4"/>
          <a:stretch>
            <a:fillRect/>
          </a:stretch>
        </p:blipFill>
        <p:spPr>
          <a:xfrm>
            <a:off x="538411" y="4023609"/>
            <a:ext cx="3779306" cy="2699005"/>
          </a:xfrm>
          <a:prstGeom prst="rect">
            <a:avLst/>
          </a:prstGeom>
          <a:ln>
            <a:solidFill>
              <a:srgbClr val="FF0000"/>
            </a:solidFill>
          </a:ln>
        </p:spPr>
      </p:pic>
    </p:spTree>
    <p:extLst>
      <p:ext uri="{BB962C8B-B14F-4D97-AF65-F5344CB8AC3E}">
        <p14:creationId xmlns:p14="http://schemas.microsoft.com/office/powerpoint/2010/main" val="36658869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43355-81F5-7D2A-913A-B2F29E25E6AD}"/>
              </a:ext>
            </a:extLst>
          </p:cNvPr>
          <p:cNvSpPr>
            <a:spLocks noGrp="1"/>
          </p:cNvSpPr>
          <p:nvPr>
            <p:ph type="title"/>
          </p:nvPr>
        </p:nvSpPr>
        <p:spPr/>
        <p:txBody>
          <a:bodyPr/>
          <a:lstStyle/>
          <a:p>
            <a:r>
              <a:rPr lang="en-CH" dirty="0"/>
              <a:t>High rate capability</a:t>
            </a:r>
          </a:p>
        </p:txBody>
      </p:sp>
      <p:sp>
        <p:nvSpPr>
          <p:cNvPr id="3" name="Content Placeholder 2">
            <a:extLst>
              <a:ext uri="{FF2B5EF4-FFF2-40B4-BE49-F238E27FC236}">
                <a16:creationId xmlns:a16="http://schemas.microsoft.com/office/drawing/2014/main" id="{5CA5F7A4-37E5-4EAE-CC40-5CEDCB6F7BD7}"/>
              </a:ext>
            </a:extLst>
          </p:cNvPr>
          <p:cNvSpPr>
            <a:spLocks noGrp="1"/>
          </p:cNvSpPr>
          <p:nvPr>
            <p:ph idx="1"/>
          </p:nvPr>
        </p:nvSpPr>
        <p:spPr/>
        <p:txBody>
          <a:bodyPr/>
          <a:lstStyle/>
          <a:p>
            <a:endParaRPr lang="en-CH"/>
          </a:p>
        </p:txBody>
      </p:sp>
      <p:sp>
        <p:nvSpPr>
          <p:cNvPr id="4" name="Date Placeholder 3">
            <a:extLst>
              <a:ext uri="{FF2B5EF4-FFF2-40B4-BE49-F238E27FC236}">
                <a16:creationId xmlns:a16="http://schemas.microsoft.com/office/drawing/2014/main" id="{261C11BD-C32A-150B-09D2-A7126A397B34}"/>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BB38F8F4-E3D8-A1D5-31E7-8531EE938B9A}"/>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8EE46B06-05B4-E13C-C169-2405D12494FB}"/>
              </a:ext>
            </a:extLst>
          </p:cNvPr>
          <p:cNvSpPr>
            <a:spLocks noGrp="1"/>
          </p:cNvSpPr>
          <p:nvPr>
            <p:ph type="sldNum" sz="quarter" idx="12"/>
          </p:nvPr>
        </p:nvSpPr>
        <p:spPr/>
        <p:txBody>
          <a:bodyPr/>
          <a:lstStyle/>
          <a:p>
            <a:fld id="{85A3C726-C6EC-EC46-BA0C-D12602B4FB0D}" type="slidenum">
              <a:rPr lang="en-US" smtClean="0"/>
              <a:t>52</a:t>
            </a:fld>
            <a:endParaRPr lang="en-US"/>
          </a:p>
        </p:txBody>
      </p:sp>
    </p:spTree>
    <p:extLst>
      <p:ext uri="{BB962C8B-B14F-4D97-AF65-F5344CB8AC3E}">
        <p14:creationId xmlns:p14="http://schemas.microsoft.com/office/powerpoint/2010/main" val="92109481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2291005" y="3095220"/>
            <a:ext cx="6852995" cy="3386992"/>
          </a:xfrm>
          <a:prstGeom prst="rect">
            <a:avLst/>
          </a:prstGeom>
        </p:spPr>
      </p:pic>
      <p:sp>
        <p:nvSpPr>
          <p:cNvPr id="2" name="Title 1"/>
          <p:cNvSpPr>
            <a:spLocks noGrp="1"/>
          </p:cNvSpPr>
          <p:nvPr>
            <p:ph type="title"/>
          </p:nvPr>
        </p:nvSpPr>
        <p:spPr>
          <a:xfrm>
            <a:off x="668861" y="154641"/>
            <a:ext cx="7297712" cy="1143000"/>
          </a:xfrm>
        </p:spPr>
        <p:txBody>
          <a:bodyPr/>
          <a:lstStyle/>
          <a:p>
            <a:r>
              <a:rPr lang="en-US" dirty="0"/>
              <a:t>High Rate tests</a:t>
            </a:r>
          </a:p>
        </p:txBody>
      </p:sp>
      <p:sp>
        <p:nvSpPr>
          <p:cNvPr id="3" name="Content Placeholder 2"/>
          <p:cNvSpPr>
            <a:spLocks noGrp="1"/>
          </p:cNvSpPr>
          <p:nvPr>
            <p:ph idx="1"/>
          </p:nvPr>
        </p:nvSpPr>
        <p:spPr>
          <a:xfrm>
            <a:off x="668861" y="1354851"/>
            <a:ext cx="7297712" cy="3916363"/>
          </a:xfrm>
        </p:spPr>
        <p:txBody>
          <a:bodyPr/>
          <a:lstStyle/>
          <a:p>
            <a:r>
              <a:rPr lang="en-US" dirty="0"/>
              <a:t>Tests the pulse height as function of particle rate.</a:t>
            </a:r>
          </a:p>
          <a:p>
            <a:r>
              <a:rPr lang="en-US" dirty="0"/>
              <a:t>Test single and poly crystalline diamond.</a:t>
            </a:r>
          </a:p>
          <a:p>
            <a:r>
              <a:rPr lang="en-US" dirty="0"/>
              <a:t>Irradiated and un-irradiated.</a:t>
            </a:r>
          </a:p>
          <a:p>
            <a:endParaRPr lang="en-US" dirty="0"/>
          </a:p>
          <a:p>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53</a:t>
            </a:fld>
            <a:endParaRPr lang="en-US"/>
          </a:p>
        </p:txBody>
      </p:sp>
      <p:sp>
        <p:nvSpPr>
          <p:cNvPr id="8" name="TextBox 7"/>
          <p:cNvSpPr txBox="1"/>
          <p:nvPr/>
        </p:nvSpPr>
        <p:spPr>
          <a:xfrm>
            <a:off x="174812" y="3421134"/>
            <a:ext cx="2330707" cy="2308324"/>
          </a:xfrm>
          <a:prstGeom prst="rect">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a:t>Investigations triggered by indication of rate dependence of </a:t>
            </a:r>
          </a:p>
          <a:p>
            <a:r>
              <a:rPr lang="en-US" dirty="0"/>
              <a:t>of single crystal diamond pixel detector installed in CMS in 2012.</a:t>
            </a:r>
          </a:p>
        </p:txBody>
      </p:sp>
    </p:spTree>
    <p:extLst>
      <p:ext uri="{BB962C8B-B14F-4D97-AF65-F5344CB8AC3E}">
        <p14:creationId xmlns:p14="http://schemas.microsoft.com/office/powerpoint/2010/main" val="30581281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861" y="154641"/>
            <a:ext cx="7297712" cy="1143000"/>
          </a:xfrm>
        </p:spPr>
        <p:txBody>
          <a:bodyPr/>
          <a:lstStyle/>
          <a:p>
            <a:r>
              <a:rPr lang="en-US" dirty="0"/>
              <a:t>High Rate tests</a:t>
            </a:r>
          </a:p>
        </p:txBody>
      </p:sp>
      <p:sp>
        <p:nvSpPr>
          <p:cNvPr id="3" name="Content Placeholder 2"/>
          <p:cNvSpPr>
            <a:spLocks noGrp="1"/>
          </p:cNvSpPr>
          <p:nvPr>
            <p:ph idx="1"/>
          </p:nvPr>
        </p:nvSpPr>
        <p:spPr>
          <a:xfrm>
            <a:off x="668861" y="1354851"/>
            <a:ext cx="4090481" cy="2867217"/>
          </a:xfrm>
        </p:spPr>
        <p:txBody>
          <a:bodyPr>
            <a:normAutofit fontScale="85000" lnSpcReduction="10000"/>
          </a:bodyPr>
          <a:lstStyle/>
          <a:p>
            <a:r>
              <a:rPr lang="en-US" dirty="0"/>
              <a:t>single and poly sample irradiated with 5×10</a:t>
            </a:r>
            <a:r>
              <a:rPr lang="en-US" baseline="30000" dirty="0"/>
              <a:t>13</a:t>
            </a:r>
            <a:r>
              <a:rPr lang="en-US" dirty="0"/>
              <a:t> reactor n.</a:t>
            </a:r>
          </a:p>
          <a:p>
            <a:r>
              <a:rPr lang="en-US" dirty="0"/>
              <a:t>Tested with 250MeV </a:t>
            </a:r>
            <a:r>
              <a:rPr lang="en-US" dirty="0" err="1"/>
              <a:t>pions</a:t>
            </a:r>
            <a:r>
              <a:rPr lang="en-US" dirty="0"/>
              <a:t>. </a:t>
            </a:r>
          </a:p>
          <a:p>
            <a:r>
              <a:rPr lang="en-US" dirty="0"/>
              <a:t>Slight rate dependence observed in irradiated </a:t>
            </a:r>
            <a:r>
              <a:rPr lang="en-US" b="1" dirty="0"/>
              <a:t>single crystal</a:t>
            </a:r>
            <a:r>
              <a:rPr lang="en-US" dirty="0"/>
              <a:t> sample.</a:t>
            </a:r>
          </a:p>
          <a:p>
            <a:r>
              <a:rPr lang="en-US" dirty="0"/>
              <a:t>No rate dependence observed for irradiated </a:t>
            </a:r>
            <a:r>
              <a:rPr lang="en-US" b="1" dirty="0"/>
              <a:t>polycrystalline</a:t>
            </a:r>
            <a:r>
              <a:rPr lang="en-US" dirty="0"/>
              <a:t> sample.</a:t>
            </a:r>
          </a:p>
          <a:p>
            <a:endParaRPr lang="en-US" dirty="0"/>
          </a:p>
          <a:p>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54</a:t>
            </a:fld>
            <a:endParaRPr lang="en-US"/>
          </a:p>
        </p:txBody>
      </p:sp>
      <p:pic>
        <p:nvPicPr>
          <p:cNvPr id="9" name="Picture 8"/>
          <p:cNvPicPr>
            <a:picLocks noChangeAspect="1"/>
          </p:cNvPicPr>
          <p:nvPr/>
        </p:nvPicPr>
        <p:blipFill>
          <a:blip r:embed="rId2"/>
          <a:stretch>
            <a:fillRect/>
          </a:stretch>
        </p:blipFill>
        <p:spPr>
          <a:xfrm>
            <a:off x="5250697" y="3576166"/>
            <a:ext cx="3512303" cy="2366142"/>
          </a:xfrm>
          <a:prstGeom prst="rect">
            <a:avLst/>
          </a:prstGeom>
        </p:spPr>
      </p:pic>
      <p:pic>
        <p:nvPicPr>
          <p:cNvPr id="10" name="Picture 9"/>
          <p:cNvPicPr>
            <a:picLocks noChangeAspect="1"/>
          </p:cNvPicPr>
          <p:nvPr/>
        </p:nvPicPr>
        <p:blipFill>
          <a:blip r:embed="rId3"/>
          <a:stretch>
            <a:fillRect/>
          </a:stretch>
        </p:blipFill>
        <p:spPr>
          <a:xfrm>
            <a:off x="5250697" y="1095390"/>
            <a:ext cx="3718236" cy="2242679"/>
          </a:xfrm>
          <a:prstGeom prst="rect">
            <a:avLst/>
          </a:prstGeom>
        </p:spPr>
      </p:pic>
      <p:grpSp>
        <p:nvGrpSpPr>
          <p:cNvPr id="16" name="Group 15"/>
          <p:cNvGrpSpPr/>
          <p:nvPr/>
        </p:nvGrpSpPr>
        <p:grpSpPr>
          <a:xfrm>
            <a:off x="1374814" y="4298992"/>
            <a:ext cx="2765828" cy="2422483"/>
            <a:chOff x="174812" y="4059972"/>
            <a:chExt cx="2765828" cy="2422483"/>
          </a:xfrm>
        </p:grpSpPr>
        <p:grpSp>
          <p:nvGrpSpPr>
            <p:cNvPr id="13" name="Group 12"/>
            <p:cNvGrpSpPr/>
            <p:nvPr/>
          </p:nvGrpSpPr>
          <p:grpSpPr>
            <a:xfrm>
              <a:off x="174812" y="4059972"/>
              <a:ext cx="2765828" cy="2422483"/>
              <a:chOff x="1853398" y="4110853"/>
              <a:chExt cx="2765828" cy="2422483"/>
            </a:xfrm>
          </p:grpSpPr>
          <p:pic>
            <p:nvPicPr>
              <p:cNvPr id="11" name="Picture 10"/>
              <p:cNvPicPr>
                <a:picLocks noChangeAspect="1"/>
              </p:cNvPicPr>
              <p:nvPr/>
            </p:nvPicPr>
            <p:blipFill>
              <a:blip r:embed="rId4"/>
              <a:stretch>
                <a:fillRect/>
              </a:stretch>
            </p:blipFill>
            <p:spPr>
              <a:xfrm>
                <a:off x="2039275" y="4110853"/>
                <a:ext cx="2579951" cy="2320722"/>
              </a:xfrm>
              <a:prstGeom prst="rect">
                <a:avLst/>
              </a:prstGeom>
            </p:spPr>
          </p:pic>
          <p:sp>
            <p:nvSpPr>
              <p:cNvPr id="12" name="Rectangle 11"/>
              <p:cNvSpPr/>
              <p:nvPr/>
            </p:nvSpPr>
            <p:spPr>
              <a:xfrm>
                <a:off x="1853398" y="6356350"/>
                <a:ext cx="949580" cy="176986"/>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TextBox 13"/>
            <p:cNvSpPr txBox="1"/>
            <p:nvPr/>
          </p:nvSpPr>
          <p:spPr>
            <a:xfrm>
              <a:off x="1944923" y="4542442"/>
              <a:ext cx="812805" cy="369332"/>
            </a:xfrm>
            <a:prstGeom prst="rect">
              <a:avLst/>
            </a:prstGeom>
            <a:noFill/>
          </p:spPr>
          <p:txBody>
            <a:bodyPr wrap="none" rtlCol="0">
              <a:spAutoFit/>
            </a:bodyPr>
            <a:lstStyle/>
            <a:p>
              <a:r>
                <a:rPr lang="en-US" dirty="0"/>
                <a:t>single</a:t>
              </a:r>
            </a:p>
          </p:txBody>
        </p:sp>
        <p:sp>
          <p:nvSpPr>
            <p:cNvPr id="15" name="TextBox 14"/>
            <p:cNvSpPr txBox="1"/>
            <p:nvPr/>
          </p:nvSpPr>
          <p:spPr>
            <a:xfrm>
              <a:off x="1944923" y="5472893"/>
              <a:ext cx="671979" cy="369332"/>
            </a:xfrm>
            <a:prstGeom prst="rect">
              <a:avLst/>
            </a:prstGeom>
            <a:noFill/>
          </p:spPr>
          <p:txBody>
            <a:bodyPr wrap="none" rtlCol="0">
              <a:spAutoFit/>
            </a:bodyPr>
            <a:lstStyle/>
            <a:p>
              <a:r>
                <a:rPr lang="en-US" dirty="0"/>
                <a:t>poly</a:t>
              </a:r>
            </a:p>
          </p:txBody>
        </p:sp>
      </p:grpSp>
      <p:sp>
        <p:nvSpPr>
          <p:cNvPr id="7" name="TextBox 6"/>
          <p:cNvSpPr txBox="1"/>
          <p:nvPr/>
        </p:nvSpPr>
        <p:spPr>
          <a:xfrm>
            <a:off x="7686842" y="2319087"/>
            <a:ext cx="752392" cy="369332"/>
          </a:xfrm>
          <a:prstGeom prst="rect">
            <a:avLst/>
          </a:prstGeom>
          <a:noFill/>
        </p:spPr>
        <p:txBody>
          <a:bodyPr wrap="none" rtlCol="0">
            <a:spAutoFit/>
          </a:bodyPr>
          <a:lstStyle/>
          <a:p>
            <a:r>
              <a:rPr lang="en-US" dirty="0"/>
              <a:t>RD42</a:t>
            </a:r>
          </a:p>
        </p:txBody>
      </p:sp>
      <p:sp>
        <p:nvSpPr>
          <p:cNvPr id="18" name="TextBox 17"/>
          <p:cNvSpPr txBox="1"/>
          <p:nvPr/>
        </p:nvSpPr>
        <p:spPr>
          <a:xfrm>
            <a:off x="7590377" y="4781462"/>
            <a:ext cx="752392" cy="369332"/>
          </a:xfrm>
          <a:prstGeom prst="rect">
            <a:avLst/>
          </a:prstGeom>
          <a:noFill/>
        </p:spPr>
        <p:txBody>
          <a:bodyPr wrap="none" rtlCol="0">
            <a:spAutoFit/>
          </a:bodyPr>
          <a:lstStyle/>
          <a:p>
            <a:r>
              <a:rPr lang="en-US" dirty="0"/>
              <a:t>RD42</a:t>
            </a:r>
          </a:p>
        </p:txBody>
      </p:sp>
      <p:sp>
        <p:nvSpPr>
          <p:cNvPr id="19" name="TextBox 18"/>
          <p:cNvSpPr txBox="1"/>
          <p:nvPr/>
        </p:nvSpPr>
        <p:spPr>
          <a:xfrm>
            <a:off x="2157663" y="4596796"/>
            <a:ext cx="752392" cy="369332"/>
          </a:xfrm>
          <a:prstGeom prst="rect">
            <a:avLst/>
          </a:prstGeom>
          <a:noFill/>
        </p:spPr>
        <p:txBody>
          <a:bodyPr wrap="none" rtlCol="0">
            <a:spAutoFit/>
          </a:bodyPr>
          <a:lstStyle/>
          <a:p>
            <a:r>
              <a:rPr lang="en-US" dirty="0"/>
              <a:t>RD42</a:t>
            </a:r>
          </a:p>
        </p:txBody>
      </p:sp>
    </p:spTree>
    <p:extLst>
      <p:ext uri="{BB962C8B-B14F-4D97-AF65-F5344CB8AC3E}">
        <p14:creationId xmlns:p14="http://schemas.microsoft.com/office/powerpoint/2010/main" val="11798949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96E06-3A5D-A056-E8FC-E0F07E8EB3D9}"/>
              </a:ext>
            </a:extLst>
          </p:cNvPr>
          <p:cNvSpPr>
            <a:spLocks noGrp="1"/>
          </p:cNvSpPr>
          <p:nvPr>
            <p:ph type="title"/>
          </p:nvPr>
        </p:nvSpPr>
        <p:spPr/>
        <p:txBody>
          <a:bodyPr/>
          <a:lstStyle/>
          <a:p>
            <a:r>
              <a:rPr lang="en-CH" dirty="0"/>
              <a:t>END OF PART 1</a:t>
            </a:r>
          </a:p>
        </p:txBody>
      </p:sp>
      <p:sp>
        <p:nvSpPr>
          <p:cNvPr id="3" name="Content Placeholder 2">
            <a:extLst>
              <a:ext uri="{FF2B5EF4-FFF2-40B4-BE49-F238E27FC236}">
                <a16:creationId xmlns:a16="http://schemas.microsoft.com/office/drawing/2014/main" id="{86CB5980-8A91-EFDA-357C-7FFE50DD0751}"/>
              </a:ext>
            </a:extLst>
          </p:cNvPr>
          <p:cNvSpPr>
            <a:spLocks noGrp="1"/>
          </p:cNvSpPr>
          <p:nvPr>
            <p:ph idx="1"/>
          </p:nvPr>
        </p:nvSpPr>
        <p:spPr/>
        <p:txBody>
          <a:bodyPr/>
          <a:lstStyle/>
          <a:p>
            <a:r>
              <a:rPr lang="en-CH" dirty="0"/>
              <a:t>In part 2 next week we look at:</a:t>
            </a:r>
          </a:p>
          <a:p>
            <a:pPr lvl="1"/>
            <a:r>
              <a:rPr lang="en-CH" dirty="0"/>
              <a:t>3D Diamond detectors</a:t>
            </a:r>
          </a:p>
          <a:p>
            <a:pPr lvl="1"/>
            <a:r>
              <a:rPr lang="en-CH" dirty="0"/>
              <a:t>Application of diamond detectors in HEP</a:t>
            </a:r>
          </a:p>
        </p:txBody>
      </p:sp>
      <p:sp>
        <p:nvSpPr>
          <p:cNvPr id="4" name="Date Placeholder 3">
            <a:extLst>
              <a:ext uri="{FF2B5EF4-FFF2-40B4-BE49-F238E27FC236}">
                <a16:creationId xmlns:a16="http://schemas.microsoft.com/office/drawing/2014/main" id="{47CFEDCD-D658-FA51-0487-7E7B13F84948}"/>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F1A75AC9-99C0-9A49-4FE2-8D2EFF07A7D6}"/>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17A4A586-33DC-8111-0858-99FC15C894B6}"/>
              </a:ext>
            </a:extLst>
          </p:cNvPr>
          <p:cNvSpPr>
            <a:spLocks noGrp="1"/>
          </p:cNvSpPr>
          <p:nvPr>
            <p:ph type="sldNum" sz="quarter" idx="12"/>
          </p:nvPr>
        </p:nvSpPr>
        <p:spPr/>
        <p:txBody>
          <a:bodyPr/>
          <a:lstStyle/>
          <a:p>
            <a:fld id="{85A3C726-C6EC-EC46-BA0C-D12602B4FB0D}" type="slidenum">
              <a:rPr lang="en-US" smtClean="0"/>
              <a:t>55</a:t>
            </a:fld>
            <a:endParaRPr lang="en-US"/>
          </a:p>
        </p:txBody>
      </p:sp>
    </p:spTree>
    <p:extLst>
      <p:ext uri="{BB962C8B-B14F-4D97-AF65-F5344CB8AC3E}">
        <p14:creationId xmlns:p14="http://schemas.microsoft.com/office/powerpoint/2010/main" val="10141030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6933" y="3279170"/>
            <a:ext cx="7655361" cy="2229808"/>
          </a:xfrm>
        </p:spPr>
        <p:txBody>
          <a:bodyPr>
            <a:noAutofit/>
          </a:bodyPr>
          <a:lstStyle/>
          <a:p>
            <a:r>
              <a:rPr lang="en-US" sz="4000" dirty="0"/>
              <a:t>Diamond Detectors</a:t>
            </a:r>
            <a:br>
              <a:rPr lang="en-US" sz="4000" dirty="0"/>
            </a:br>
            <a:endParaRPr lang="en-US" sz="4000" dirty="0"/>
          </a:p>
        </p:txBody>
      </p:sp>
      <p:sp>
        <p:nvSpPr>
          <p:cNvPr id="3" name="Subtitle 2"/>
          <p:cNvSpPr>
            <a:spLocks noGrp="1"/>
          </p:cNvSpPr>
          <p:nvPr>
            <p:ph type="subTitle" idx="1"/>
          </p:nvPr>
        </p:nvSpPr>
        <p:spPr>
          <a:xfrm>
            <a:off x="3200400" y="5361906"/>
            <a:ext cx="5458968" cy="621792"/>
          </a:xfrm>
        </p:spPr>
        <p:txBody>
          <a:bodyPr>
            <a:normAutofit/>
          </a:bodyPr>
          <a:lstStyle/>
          <a:p>
            <a:r>
              <a:rPr lang="en-US" dirty="0"/>
              <a:t>Alexander Oh</a:t>
            </a:r>
          </a:p>
          <a:p>
            <a:r>
              <a:rPr lang="en-US" dirty="0"/>
              <a:t>University of Manchester</a:t>
            </a:r>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56</a:t>
            </a:fld>
            <a:endParaRPr lang="en-US"/>
          </a:p>
        </p:txBody>
      </p:sp>
      <p:sp>
        <p:nvSpPr>
          <p:cNvPr id="8" name="TextBox 7">
            <a:extLst>
              <a:ext uri="{FF2B5EF4-FFF2-40B4-BE49-F238E27FC236}">
                <a16:creationId xmlns:a16="http://schemas.microsoft.com/office/drawing/2014/main" id="{B716118D-9CD8-87D0-0453-08BD9993C9A8}"/>
              </a:ext>
            </a:extLst>
          </p:cNvPr>
          <p:cNvSpPr txBox="1"/>
          <p:nvPr/>
        </p:nvSpPr>
        <p:spPr>
          <a:xfrm>
            <a:off x="3218688" y="2170774"/>
            <a:ext cx="4530407" cy="369332"/>
          </a:xfrm>
          <a:prstGeom prst="rect">
            <a:avLst/>
          </a:prstGeom>
          <a:noFill/>
        </p:spPr>
        <p:txBody>
          <a:bodyPr wrap="none" rtlCol="0">
            <a:spAutoFit/>
          </a:bodyPr>
          <a:lstStyle/>
          <a:p>
            <a:r>
              <a:rPr lang="en-GB" dirty="0">
                <a:solidFill>
                  <a:schemeClr val="bg1"/>
                </a:solidFill>
              </a:rPr>
              <a:t>Advanced UK Instrumentation Training</a:t>
            </a:r>
            <a:endParaRPr lang="en-CH" dirty="0">
              <a:solidFill>
                <a:schemeClr val="bg1"/>
              </a:solidFill>
            </a:endParaRPr>
          </a:p>
        </p:txBody>
      </p:sp>
    </p:spTree>
    <p:extLst>
      <p:ext uri="{BB962C8B-B14F-4D97-AF65-F5344CB8AC3E}">
        <p14:creationId xmlns:p14="http://schemas.microsoft.com/office/powerpoint/2010/main" val="30058532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96E06-3A5D-A056-E8FC-E0F07E8EB3D9}"/>
              </a:ext>
            </a:extLst>
          </p:cNvPr>
          <p:cNvSpPr>
            <a:spLocks noGrp="1"/>
          </p:cNvSpPr>
          <p:nvPr>
            <p:ph type="title"/>
          </p:nvPr>
        </p:nvSpPr>
        <p:spPr/>
        <p:txBody>
          <a:bodyPr/>
          <a:lstStyle/>
          <a:p>
            <a:r>
              <a:rPr lang="en-CH" dirty="0"/>
              <a:t>PART 2</a:t>
            </a:r>
          </a:p>
        </p:txBody>
      </p:sp>
      <p:sp>
        <p:nvSpPr>
          <p:cNvPr id="3" name="Content Placeholder 2">
            <a:extLst>
              <a:ext uri="{FF2B5EF4-FFF2-40B4-BE49-F238E27FC236}">
                <a16:creationId xmlns:a16="http://schemas.microsoft.com/office/drawing/2014/main" id="{86CB5980-8A91-EFDA-357C-7FFE50DD0751}"/>
              </a:ext>
            </a:extLst>
          </p:cNvPr>
          <p:cNvSpPr>
            <a:spLocks noGrp="1"/>
          </p:cNvSpPr>
          <p:nvPr>
            <p:ph idx="1"/>
          </p:nvPr>
        </p:nvSpPr>
        <p:spPr/>
        <p:txBody>
          <a:bodyPr/>
          <a:lstStyle/>
          <a:p>
            <a:r>
              <a:rPr lang="en-CH" dirty="0"/>
              <a:t>3D Diamond detectors</a:t>
            </a:r>
          </a:p>
          <a:p>
            <a:r>
              <a:rPr lang="en-CH" dirty="0"/>
              <a:t>Application of diamond detectors in HEP</a:t>
            </a:r>
          </a:p>
        </p:txBody>
      </p:sp>
      <p:sp>
        <p:nvSpPr>
          <p:cNvPr id="4" name="Date Placeholder 3">
            <a:extLst>
              <a:ext uri="{FF2B5EF4-FFF2-40B4-BE49-F238E27FC236}">
                <a16:creationId xmlns:a16="http://schemas.microsoft.com/office/drawing/2014/main" id="{47CFEDCD-D658-FA51-0487-7E7B13F84948}"/>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F1A75AC9-99C0-9A49-4FE2-8D2EFF07A7D6}"/>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17A4A586-33DC-8111-0858-99FC15C894B6}"/>
              </a:ext>
            </a:extLst>
          </p:cNvPr>
          <p:cNvSpPr>
            <a:spLocks noGrp="1"/>
          </p:cNvSpPr>
          <p:nvPr>
            <p:ph type="sldNum" sz="quarter" idx="12"/>
          </p:nvPr>
        </p:nvSpPr>
        <p:spPr/>
        <p:txBody>
          <a:bodyPr/>
          <a:lstStyle/>
          <a:p>
            <a:fld id="{85A3C726-C6EC-EC46-BA0C-D12602B4FB0D}" type="slidenum">
              <a:rPr lang="en-US" smtClean="0"/>
              <a:t>57</a:t>
            </a:fld>
            <a:endParaRPr lang="en-US"/>
          </a:p>
        </p:txBody>
      </p:sp>
    </p:spTree>
    <p:extLst>
      <p:ext uri="{BB962C8B-B14F-4D97-AF65-F5344CB8AC3E}">
        <p14:creationId xmlns:p14="http://schemas.microsoft.com/office/powerpoint/2010/main" val="11438216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F3852-E3A2-AEB4-15A0-E51A6C34D13F}"/>
              </a:ext>
            </a:extLst>
          </p:cNvPr>
          <p:cNvSpPr>
            <a:spLocks noGrp="1"/>
          </p:cNvSpPr>
          <p:nvPr>
            <p:ph type="title"/>
          </p:nvPr>
        </p:nvSpPr>
        <p:spPr/>
        <p:txBody>
          <a:bodyPr/>
          <a:lstStyle/>
          <a:p>
            <a:r>
              <a:rPr lang="en-CH" dirty="0"/>
              <a:t>3D diamond detectors</a:t>
            </a:r>
          </a:p>
        </p:txBody>
      </p:sp>
      <p:sp>
        <p:nvSpPr>
          <p:cNvPr id="3" name="Content Placeholder 2">
            <a:extLst>
              <a:ext uri="{FF2B5EF4-FFF2-40B4-BE49-F238E27FC236}">
                <a16:creationId xmlns:a16="http://schemas.microsoft.com/office/drawing/2014/main" id="{5BCE36A0-CC41-248F-AADA-E1E44C1296FE}"/>
              </a:ext>
            </a:extLst>
          </p:cNvPr>
          <p:cNvSpPr>
            <a:spLocks noGrp="1"/>
          </p:cNvSpPr>
          <p:nvPr>
            <p:ph idx="1"/>
          </p:nvPr>
        </p:nvSpPr>
        <p:spPr/>
        <p:txBody>
          <a:bodyPr/>
          <a:lstStyle/>
          <a:p>
            <a:endParaRPr lang="en-CH"/>
          </a:p>
        </p:txBody>
      </p:sp>
      <p:sp>
        <p:nvSpPr>
          <p:cNvPr id="4" name="Date Placeholder 3">
            <a:extLst>
              <a:ext uri="{FF2B5EF4-FFF2-40B4-BE49-F238E27FC236}">
                <a16:creationId xmlns:a16="http://schemas.microsoft.com/office/drawing/2014/main" id="{E468AFC5-C00F-1795-9B2A-0D3E7DC45436}"/>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9760681E-3823-157B-5AB1-B65E2E262F32}"/>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03C73BA8-7807-FD3E-5328-48D3553AC611}"/>
              </a:ext>
            </a:extLst>
          </p:cNvPr>
          <p:cNvSpPr>
            <a:spLocks noGrp="1"/>
          </p:cNvSpPr>
          <p:nvPr>
            <p:ph type="sldNum" sz="quarter" idx="12"/>
          </p:nvPr>
        </p:nvSpPr>
        <p:spPr/>
        <p:txBody>
          <a:bodyPr/>
          <a:lstStyle/>
          <a:p>
            <a:fld id="{85A3C726-C6EC-EC46-BA0C-D12602B4FB0D}" type="slidenum">
              <a:rPr lang="en-US" smtClean="0"/>
              <a:t>58</a:t>
            </a:fld>
            <a:endParaRPr lang="en-US"/>
          </a:p>
        </p:txBody>
      </p:sp>
    </p:spTree>
    <p:extLst>
      <p:ext uri="{BB962C8B-B14F-4D97-AF65-F5344CB8AC3E}">
        <p14:creationId xmlns:p14="http://schemas.microsoft.com/office/powerpoint/2010/main" val="35367732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828374" y="2128197"/>
            <a:ext cx="7511915" cy="1986641"/>
            <a:chOff x="685800" y="998824"/>
            <a:chExt cx="8771144" cy="2548087"/>
          </a:xfrm>
        </p:grpSpPr>
        <p:pic>
          <p:nvPicPr>
            <p:cNvPr id="8" name="Picture 7" descr="Screen Shot 2012-12-11 at 14.57.04.png"/>
            <p:cNvPicPr>
              <a:picLocks noChangeAspect="1"/>
            </p:cNvPicPr>
            <p:nvPr/>
          </p:nvPicPr>
          <p:blipFill rotWithShape="1">
            <a:blip r:embed="rId3">
              <a:extLst>
                <a:ext uri="{28A0092B-C50C-407E-A947-70E740481C1C}">
                  <a14:useLocalDpi xmlns:a14="http://schemas.microsoft.com/office/drawing/2010/main" val="0"/>
                </a:ext>
              </a:extLst>
            </a:blip>
            <a:srcRect r="54585"/>
            <a:stretch/>
          </p:blipFill>
          <p:spPr>
            <a:xfrm>
              <a:off x="685800" y="1433842"/>
              <a:ext cx="4152796" cy="2113069"/>
            </a:xfrm>
            <a:prstGeom prst="rect">
              <a:avLst/>
            </a:prstGeom>
          </p:spPr>
        </p:pic>
        <p:pic>
          <p:nvPicPr>
            <p:cNvPr id="9" name="Picture 8" descr="Screen Shot 2012-12-11 at 14.57.04.png"/>
            <p:cNvPicPr>
              <a:picLocks noChangeAspect="1"/>
            </p:cNvPicPr>
            <p:nvPr/>
          </p:nvPicPr>
          <p:blipFill rotWithShape="1">
            <a:blip r:embed="rId3">
              <a:extLst>
                <a:ext uri="{28A0092B-C50C-407E-A947-70E740481C1C}">
                  <a14:useLocalDpi xmlns:a14="http://schemas.microsoft.com/office/drawing/2010/main" val="0"/>
                </a:ext>
              </a:extLst>
            </a:blip>
            <a:srcRect l="59306"/>
            <a:stretch/>
          </p:blipFill>
          <p:spPr>
            <a:xfrm>
              <a:off x="4909146" y="1433842"/>
              <a:ext cx="3721105" cy="2113069"/>
            </a:xfrm>
            <a:prstGeom prst="rect">
              <a:avLst/>
            </a:prstGeom>
          </p:spPr>
        </p:pic>
        <p:sp>
          <p:nvSpPr>
            <p:cNvPr id="10" name="TextBox 9"/>
            <p:cNvSpPr txBox="1"/>
            <p:nvPr/>
          </p:nvSpPr>
          <p:spPr>
            <a:xfrm>
              <a:off x="2806898" y="998824"/>
              <a:ext cx="2782800" cy="400110"/>
            </a:xfrm>
            <a:prstGeom prst="rect">
              <a:avLst/>
            </a:prstGeom>
            <a:noFill/>
          </p:spPr>
          <p:txBody>
            <a:bodyPr wrap="square" rtlCol="0">
              <a:spAutoFit/>
            </a:bodyPr>
            <a:lstStyle/>
            <a:p>
              <a:r>
                <a:rPr lang="en-US" sz="2000" b="1" dirty="0"/>
                <a:t>Planar</a:t>
              </a:r>
            </a:p>
          </p:txBody>
        </p:sp>
        <p:sp>
          <p:nvSpPr>
            <p:cNvPr id="11" name="TextBox 10"/>
            <p:cNvSpPr txBox="1"/>
            <p:nvPr/>
          </p:nvSpPr>
          <p:spPr>
            <a:xfrm>
              <a:off x="6674144" y="998824"/>
              <a:ext cx="2782800" cy="400110"/>
            </a:xfrm>
            <a:prstGeom prst="rect">
              <a:avLst/>
            </a:prstGeom>
            <a:noFill/>
          </p:spPr>
          <p:txBody>
            <a:bodyPr wrap="square" rtlCol="0">
              <a:spAutoFit/>
            </a:bodyPr>
            <a:lstStyle/>
            <a:p>
              <a:r>
                <a:rPr lang="en-US" sz="2000" b="1" dirty="0"/>
                <a:t>3D</a:t>
              </a:r>
            </a:p>
          </p:txBody>
        </p:sp>
      </p:grpSp>
      <p:sp>
        <p:nvSpPr>
          <p:cNvPr id="3" name="Date Placeholder 2"/>
          <p:cNvSpPr>
            <a:spLocks noGrp="1"/>
          </p:cNvSpPr>
          <p:nvPr>
            <p:ph type="dt" sz="half" idx="10"/>
          </p:nvPr>
        </p:nvSpPr>
        <p:spPr/>
        <p:txBody>
          <a:bodyPr/>
          <a:lstStyle/>
          <a:p>
            <a:r>
              <a:rPr lang="en-GB"/>
              <a:t>2026</a:t>
            </a:r>
            <a:endParaRPr lang="en-US"/>
          </a:p>
        </p:txBody>
      </p:sp>
      <p:sp>
        <p:nvSpPr>
          <p:cNvPr id="4" name="Footer Placeholder 3"/>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59</a:t>
            </a:fld>
            <a:endParaRPr lang="en-US"/>
          </a:p>
        </p:txBody>
      </p:sp>
      <p:sp>
        <p:nvSpPr>
          <p:cNvPr id="17" name="Content Placeholder 2"/>
          <p:cNvSpPr txBox="1">
            <a:spLocks/>
          </p:cNvSpPr>
          <p:nvPr/>
        </p:nvSpPr>
        <p:spPr>
          <a:xfrm>
            <a:off x="668861" y="4302161"/>
            <a:ext cx="7671428" cy="1708538"/>
          </a:xfrm>
          <a:prstGeom prst="rect">
            <a:avLst/>
          </a:prstGeom>
        </p:spPr>
        <p:txBody>
          <a:bodyPr/>
          <a:lstStyle>
            <a:lvl1pPr marL="228600" indent="-228600" algn="l" defTabSz="914400" rtl="0" eaLnBrk="1" latinLnBrk="0" hangingPunct="1">
              <a:spcBef>
                <a:spcPts val="1800"/>
              </a:spcBef>
              <a:buClr>
                <a:schemeClr val="accent1"/>
              </a:buClr>
              <a:buSzPct val="100000"/>
              <a:buFont typeface="Wingdings 2" pitchFamily="18" charset="2"/>
              <a:buChar char="¡"/>
              <a:defRPr sz="2000" kern="1200">
                <a:solidFill>
                  <a:schemeClr val="tx2"/>
                </a:solidFill>
                <a:latin typeface="+mn-lt"/>
                <a:ea typeface="+mn-ea"/>
                <a:cs typeface="+mn-cs"/>
              </a:defRPr>
            </a:lvl1pPr>
            <a:lvl2pPr marL="457200" indent="-228600" algn="l" defTabSz="914400" rtl="0" eaLnBrk="1" latinLnBrk="0" hangingPunct="1">
              <a:spcBef>
                <a:spcPts val="600"/>
              </a:spcBef>
              <a:buClr>
                <a:schemeClr val="accent1">
                  <a:lumMod val="50000"/>
                </a:schemeClr>
              </a:buClr>
              <a:buSzPct val="100000"/>
              <a:buFont typeface="Wingdings 2" pitchFamily="18" charset="2"/>
              <a:buChar char="¡"/>
              <a:defRPr sz="1800" kern="1200">
                <a:solidFill>
                  <a:schemeClr val="tx2"/>
                </a:solidFill>
                <a:latin typeface="+mn-lt"/>
                <a:ea typeface="+mn-ea"/>
                <a:cs typeface="+mn-cs"/>
              </a:defRPr>
            </a:lvl2pPr>
            <a:lvl3pPr marL="685800" indent="-228600" algn="l" defTabSz="914400" rtl="0" eaLnBrk="1" latinLnBrk="0" hangingPunct="1">
              <a:spcBef>
                <a:spcPts val="600"/>
              </a:spcBef>
              <a:buClr>
                <a:schemeClr val="accent1"/>
              </a:buClr>
              <a:buSzPct val="100000"/>
              <a:buFont typeface="Wingdings 2" pitchFamily="18" charset="2"/>
              <a:buChar char="¡"/>
              <a:defRPr sz="1800" kern="1200">
                <a:solidFill>
                  <a:schemeClr val="tx2"/>
                </a:solidFill>
                <a:latin typeface="+mn-lt"/>
                <a:ea typeface="+mn-ea"/>
                <a:cs typeface="+mn-cs"/>
              </a:defRPr>
            </a:lvl3pPr>
            <a:lvl4pPr marL="914400" indent="-228600" algn="l" defTabSz="914400" rtl="0" eaLnBrk="1" latinLnBrk="0" hangingPunct="1">
              <a:spcBef>
                <a:spcPts val="600"/>
              </a:spcBef>
              <a:buClr>
                <a:schemeClr val="accent1">
                  <a:lumMod val="50000"/>
                </a:schemeClr>
              </a:buClr>
              <a:buSzPct val="100000"/>
              <a:buFont typeface="Wingdings 2" pitchFamily="18" charset="2"/>
              <a:buChar char="¡"/>
              <a:defRPr sz="1800" kern="1200">
                <a:solidFill>
                  <a:schemeClr val="tx2"/>
                </a:solidFill>
                <a:latin typeface="+mn-lt"/>
                <a:ea typeface="+mn-ea"/>
                <a:cs typeface="+mn-cs"/>
              </a:defRPr>
            </a:lvl4pPr>
            <a:lvl5pPr marL="1143000" indent="-228600" algn="l" defTabSz="914400" rtl="0" eaLnBrk="1" latinLnBrk="0" hangingPunct="1">
              <a:spcBef>
                <a:spcPts val="600"/>
              </a:spcBef>
              <a:buClr>
                <a:schemeClr val="accent1"/>
              </a:buClr>
              <a:buSzPct val="100000"/>
              <a:buFont typeface="Wingdings 2" pitchFamily="18" charset="2"/>
              <a:buChar char="¡"/>
              <a:defRPr sz="1800" kern="1200">
                <a:solidFill>
                  <a:schemeClr val="tx2"/>
                </a:solidFill>
                <a:latin typeface="+mn-lt"/>
                <a:ea typeface="+mn-ea"/>
                <a:cs typeface="+mn-cs"/>
              </a:defRPr>
            </a:lvl5pPr>
            <a:lvl6pPr marL="1377950" indent="-228600"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2"/>
                </a:solidFill>
                <a:latin typeface="+mn-lt"/>
                <a:ea typeface="+mn-ea"/>
                <a:cs typeface="+mn-cs"/>
              </a:defRPr>
            </a:lvl6pPr>
            <a:lvl7pPr marL="1603375" indent="-228600" algn="l" defTabSz="914400" rtl="0" eaLnBrk="1" latinLnBrk="0" hangingPunct="1">
              <a:spcBef>
                <a:spcPct val="20000"/>
              </a:spcBef>
              <a:buClr>
                <a:schemeClr val="accent1"/>
              </a:buClr>
              <a:buFont typeface="Wingdings 2" pitchFamily="18" charset="2"/>
              <a:buChar char=""/>
              <a:defRPr lang="en-US" sz="1800" kern="1200" dirty="0" smtClean="0">
                <a:solidFill>
                  <a:schemeClr val="tx2"/>
                </a:solidFill>
                <a:latin typeface="+mn-lt"/>
                <a:ea typeface="+mn-ea"/>
                <a:cs typeface="+mn-cs"/>
              </a:defRPr>
            </a:lvl7pPr>
            <a:lvl8pPr marL="1830388" indent="-228600"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2"/>
                </a:solidFill>
                <a:latin typeface="+mn-lt"/>
                <a:ea typeface="+mn-ea"/>
                <a:cs typeface="+mn-cs"/>
              </a:defRPr>
            </a:lvl8pPr>
            <a:lvl9pPr marL="2057400" indent="-228600" algn="l" defTabSz="914400" rtl="0" eaLnBrk="1" latinLnBrk="0" hangingPunct="1">
              <a:spcBef>
                <a:spcPct val="20000"/>
              </a:spcBef>
              <a:buClr>
                <a:schemeClr val="accent1"/>
              </a:buClr>
              <a:buFont typeface="Wingdings 2" pitchFamily="18" charset="2"/>
              <a:buChar char=""/>
              <a:defRPr lang="en-US" sz="1800" kern="1200" dirty="0">
                <a:solidFill>
                  <a:schemeClr val="tx2"/>
                </a:solidFill>
                <a:latin typeface="+mn-lt"/>
                <a:ea typeface="+mn-ea"/>
                <a:cs typeface="+mn-cs"/>
              </a:defRPr>
            </a:lvl9pPr>
          </a:lstStyle>
          <a:p>
            <a:r>
              <a:rPr lang="en-US" sz="1600" dirty="0"/>
              <a:t>Electrode spacing determines drift distance to induce 1</a:t>
            </a:r>
            <a:r>
              <a:rPr lang="en-US" sz="1600" i="1" dirty="0"/>
              <a:t>e</a:t>
            </a:r>
            <a:r>
              <a:rPr lang="en-US" sz="1600" dirty="0"/>
              <a:t> charge.</a:t>
            </a:r>
          </a:p>
          <a:p>
            <a:r>
              <a:rPr lang="en-US" sz="1600" dirty="0"/>
              <a:t>3D has shorter electrode spacing compared to planar.</a:t>
            </a:r>
          </a:p>
          <a:p>
            <a:r>
              <a:rPr lang="en-US" sz="1600" dirty="0"/>
              <a:t>Charge carriers need less drift distance (and time) in 3D then in  planar to induce equal signal.</a:t>
            </a:r>
          </a:p>
          <a:p>
            <a:r>
              <a:rPr lang="en-US" sz="1600" dirty="0"/>
              <a:t>Influence of traps and resulting limited lifetime suppressed in 3D.</a:t>
            </a:r>
          </a:p>
          <a:p>
            <a:endParaRPr lang="en-US" sz="1600" dirty="0"/>
          </a:p>
        </p:txBody>
      </p:sp>
      <p:sp>
        <p:nvSpPr>
          <p:cNvPr id="19" name="Title 1"/>
          <p:cNvSpPr txBox="1">
            <a:spLocks/>
          </p:cNvSpPr>
          <p:nvPr/>
        </p:nvSpPr>
        <p:spPr>
          <a:xfrm>
            <a:off x="668861" y="798936"/>
            <a:ext cx="7297712" cy="1143000"/>
          </a:xfrm>
          <a:prstGeom prst="rect">
            <a:avLst/>
          </a:prstGeom>
        </p:spPr>
        <p:txBody>
          <a:bodyPr>
            <a:normAutofit fontScale="97500"/>
          </a:bodyPr>
          <a:lstStyle>
            <a:lvl1pPr algn="l" defTabSz="914400" rtl="0" eaLnBrk="1" latinLnBrk="0" hangingPunct="1">
              <a:spcBef>
                <a:spcPct val="0"/>
              </a:spcBef>
              <a:buNone/>
              <a:defRPr sz="3600" kern="1200">
                <a:solidFill>
                  <a:schemeClr val="accent1"/>
                </a:solidFill>
                <a:latin typeface="+mj-lt"/>
                <a:ea typeface="+mj-ea"/>
                <a:cs typeface="+mj-cs"/>
              </a:defRPr>
            </a:lvl1pPr>
          </a:lstStyle>
          <a:p>
            <a:r>
              <a:rPr lang="en-US" dirty="0"/>
              <a:t>3D Diamond Detectors</a:t>
            </a:r>
          </a:p>
        </p:txBody>
      </p:sp>
    </p:spTree>
    <p:extLst>
      <p:ext uri="{BB962C8B-B14F-4D97-AF65-F5344CB8AC3E}">
        <p14:creationId xmlns:p14="http://schemas.microsoft.com/office/powerpoint/2010/main" val="29864549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5" name="Picture 24" descr="manchester_logo_TUOM_4COL croppe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
            <a:ext cx="2446505" cy="2306191"/>
          </a:xfrm>
          <a:prstGeom prst="rect">
            <a:avLst/>
          </a:prstGeom>
        </p:spPr>
      </p:pic>
      <p:cxnSp>
        <p:nvCxnSpPr>
          <p:cNvPr id="28" name="Straight Arrow Connector 27"/>
          <p:cNvCxnSpPr>
            <a:stCxn id="8" idx="3"/>
            <a:endCxn id="11" idx="1"/>
          </p:cNvCxnSpPr>
          <p:nvPr/>
        </p:nvCxnSpPr>
        <p:spPr>
          <a:xfrm>
            <a:off x="3635896" y="1768073"/>
            <a:ext cx="2383904" cy="176444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a:stCxn id="9" idx="3"/>
            <a:endCxn id="11" idx="1"/>
          </p:cNvCxnSpPr>
          <p:nvPr/>
        </p:nvCxnSpPr>
        <p:spPr>
          <a:xfrm>
            <a:off x="3635896" y="2633626"/>
            <a:ext cx="2383904" cy="89889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4" name="Straight Arrow Connector 33"/>
          <p:cNvCxnSpPr>
            <a:stCxn id="10" idx="3"/>
            <a:endCxn id="11" idx="1"/>
          </p:cNvCxnSpPr>
          <p:nvPr/>
        </p:nvCxnSpPr>
        <p:spPr>
          <a:xfrm flipV="1">
            <a:off x="3678749" y="3532517"/>
            <a:ext cx="2341051" cy="3231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711725" y="214219"/>
            <a:ext cx="5069096" cy="771514"/>
          </a:xfrm>
          <a:noFill/>
        </p:spPr>
        <p:txBody>
          <a:bodyPr>
            <a:normAutofit fontScale="90000"/>
          </a:bodyPr>
          <a:lstStyle/>
          <a:p>
            <a:pPr algn="l"/>
            <a:r>
              <a:rPr lang="en-US" u="sng" dirty="0">
                <a:solidFill>
                  <a:srgbClr val="0000FF"/>
                </a:solidFill>
              </a:rPr>
              <a:t>3D Diamond Research</a:t>
            </a:r>
          </a:p>
        </p:txBody>
      </p:sp>
      <p:sp>
        <p:nvSpPr>
          <p:cNvPr id="3" name="Date Placeholder 2"/>
          <p:cNvSpPr>
            <a:spLocks noGrp="1"/>
          </p:cNvSpPr>
          <p:nvPr>
            <p:ph type="dt" sz="half" idx="10"/>
          </p:nvPr>
        </p:nvSpPr>
        <p:spPr/>
        <p:txBody>
          <a:bodyPr/>
          <a:lstStyle/>
          <a:p>
            <a:r>
              <a:rPr lang="en-GB"/>
              <a:t>2026</a:t>
            </a:r>
            <a:endParaRPr lang="en-US"/>
          </a:p>
        </p:txBody>
      </p:sp>
      <p:sp>
        <p:nvSpPr>
          <p:cNvPr id="4" name="Footer Placeholder 3"/>
          <p:cNvSpPr>
            <a:spLocks noGrp="1"/>
          </p:cNvSpPr>
          <p:nvPr>
            <p:ph type="ftr" sz="quarter" idx="11"/>
          </p:nvPr>
        </p:nvSpPr>
        <p:spPr/>
        <p:txBody>
          <a:bodyPr/>
          <a:lstStyle/>
          <a:p>
            <a:r>
              <a:rPr lang="en-US"/>
              <a:t>Advanced UK Instrumentation Training</a:t>
            </a:r>
            <a:endParaRPr lang="en-US" dirty="0"/>
          </a:p>
        </p:txBody>
      </p:sp>
      <p:sp>
        <p:nvSpPr>
          <p:cNvPr id="5" name="Slide Number Placeholder 4"/>
          <p:cNvSpPr>
            <a:spLocks noGrp="1"/>
          </p:cNvSpPr>
          <p:nvPr>
            <p:ph type="sldNum" sz="quarter" idx="12"/>
          </p:nvPr>
        </p:nvSpPr>
        <p:spPr/>
        <p:txBody>
          <a:bodyPr/>
          <a:lstStyle/>
          <a:p>
            <a:fld id="{BB5C9469-1996-B248-A5BB-15DFCDCD4078}" type="slidenum">
              <a:rPr lang="en-US" smtClean="0"/>
              <a:pPr/>
              <a:t>60</a:t>
            </a:fld>
            <a:endParaRPr lang="en-US" dirty="0"/>
          </a:p>
        </p:txBody>
      </p:sp>
      <p:sp>
        <p:nvSpPr>
          <p:cNvPr id="8" name="Alternate Process 7"/>
          <p:cNvSpPr/>
          <p:nvPr/>
        </p:nvSpPr>
        <p:spPr>
          <a:xfrm>
            <a:off x="711725" y="1470203"/>
            <a:ext cx="2924171" cy="595740"/>
          </a:xfrm>
          <a:prstGeom prst="flowChartAlternateProcess">
            <a:avLst/>
          </a:prstGeom>
        </p:spPr>
        <p:style>
          <a:lnRef idx="2">
            <a:schemeClr val="accent1"/>
          </a:lnRef>
          <a:fillRef idx="1">
            <a:schemeClr val="lt1"/>
          </a:fillRef>
          <a:effectRef idx="0">
            <a:schemeClr val="accent1"/>
          </a:effectRef>
          <a:fontRef idx="minor">
            <a:schemeClr val="dk1"/>
          </a:fontRef>
        </p:style>
        <p:txBody>
          <a:bodyPr rtlCol="0" anchor="ctr"/>
          <a:lstStyle/>
          <a:p>
            <a:pPr marL="25200" lvl="1"/>
            <a:r>
              <a:rPr lang="en-US" sz="1400" b="1" dirty="0" err="1"/>
              <a:t>Lasered</a:t>
            </a:r>
            <a:r>
              <a:rPr lang="en-US" sz="1400" b="1" dirty="0"/>
              <a:t> graphitic structures </a:t>
            </a:r>
            <a:r>
              <a:rPr lang="en-US" sz="1400" dirty="0"/>
              <a:t>in </a:t>
            </a:r>
            <a:r>
              <a:rPr lang="en-US" sz="1400" dirty="0" err="1"/>
              <a:t>pCVD</a:t>
            </a:r>
            <a:r>
              <a:rPr lang="en-US" sz="1400" dirty="0"/>
              <a:t> (</a:t>
            </a:r>
            <a:r>
              <a:rPr lang="fr-FR" sz="1400" dirty="0"/>
              <a:t>’</a:t>
            </a:r>
            <a:r>
              <a:rPr lang="en-US" sz="1400" dirty="0"/>
              <a:t>10)</a:t>
            </a:r>
          </a:p>
        </p:txBody>
      </p:sp>
      <p:sp>
        <p:nvSpPr>
          <p:cNvPr id="9" name="Rounded Rectangle 8"/>
          <p:cNvSpPr/>
          <p:nvPr/>
        </p:nvSpPr>
        <p:spPr>
          <a:xfrm>
            <a:off x="697266" y="2320713"/>
            <a:ext cx="2938630" cy="62582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25200" lvl="1"/>
            <a:r>
              <a:rPr lang="en-US" sz="1400" b="1" dirty="0"/>
              <a:t>Single crystal </a:t>
            </a:r>
            <a:r>
              <a:rPr lang="en-US" sz="1400" dirty="0"/>
              <a:t>with column structure (‘11)</a:t>
            </a:r>
          </a:p>
        </p:txBody>
      </p:sp>
      <p:sp>
        <p:nvSpPr>
          <p:cNvPr id="10" name="Rounded Rectangle 9"/>
          <p:cNvSpPr/>
          <p:nvPr/>
        </p:nvSpPr>
        <p:spPr>
          <a:xfrm>
            <a:off x="654413" y="3227852"/>
            <a:ext cx="3024336" cy="67396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25200" lvl="1"/>
            <a:r>
              <a:rPr lang="en-US" sz="1400" b="1" dirty="0"/>
              <a:t>Pico second laser </a:t>
            </a:r>
            <a:r>
              <a:rPr lang="en-US" sz="1400" dirty="0"/>
              <a:t>for improved graphitic electrodes (‘12)</a:t>
            </a:r>
          </a:p>
        </p:txBody>
      </p:sp>
      <p:sp>
        <p:nvSpPr>
          <p:cNvPr id="11" name="Rounded Rectangle 10"/>
          <p:cNvSpPr/>
          <p:nvPr/>
        </p:nvSpPr>
        <p:spPr>
          <a:xfrm>
            <a:off x="6019800" y="2798962"/>
            <a:ext cx="3124200" cy="146711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25200" lvl="1"/>
            <a:r>
              <a:rPr lang="en-US" sz="1400" dirty="0"/>
              <a:t>Several Prototypes tested at </a:t>
            </a:r>
            <a:br>
              <a:rPr lang="en-US" sz="1400" dirty="0"/>
            </a:br>
            <a:r>
              <a:rPr lang="en-US" sz="1400" b="1" dirty="0"/>
              <a:t>Diamond Light Source </a:t>
            </a:r>
            <a:br>
              <a:rPr lang="en-US" sz="1400" b="1" dirty="0"/>
            </a:br>
            <a:r>
              <a:rPr lang="en-US" sz="1400" b="1" dirty="0"/>
              <a:t>CERN test beam </a:t>
            </a:r>
            <a:br>
              <a:rPr lang="en-US" sz="1400" b="1" dirty="0"/>
            </a:br>
            <a:r>
              <a:rPr lang="en-US" sz="1400" b="1" dirty="0"/>
              <a:t>RBI proton beam</a:t>
            </a:r>
          </a:p>
          <a:p>
            <a:pPr marL="25200" lvl="1"/>
            <a:r>
              <a:rPr lang="en-US" sz="1400" b="1" dirty="0"/>
              <a:t>Clinical Photon beam</a:t>
            </a:r>
          </a:p>
        </p:txBody>
      </p:sp>
      <p:graphicFrame>
        <p:nvGraphicFramePr>
          <p:cNvPr id="13" name="Object 12"/>
          <p:cNvGraphicFramePr>
            <a:graphicFrameLocks noChangeAspect="1"/>
          </p:cNvGraphicFramePr>
          <p:nvPr/>
        </p:nvGraphicFramePr>
        <p:xfrm>
          <a:off x="3975014" y="1191641"/>
          <a:ext cx="1205477" cy="874302"/>
        </p:xfrm>
        <a:graphic>
          <a:graphicData uri="http://schemas.openxmlformats.org/presentationml/2006/ole">
            <mc:AlternateContent xmlns:mc="http://schemas.openxmlformats.org/markup-compatibility/2006">
              <mc:Choice xmlns:v="urn:schemas-microsoft-com:vml" Requires="v">
                <p:oleObj name="Document" r:id="rId3" imgW="5778500" imgH="4191000" progId="Word.Document.12">
                  <p:embed/>
                </p:oleObj>
              </mc:Choice>
              <mc:Fallback>
                <p:oleObj name="Document" r:id="rId3" imgW="5778500" imgH="4191000" progId="Word.Document.12">
                  <p:embed/>
                  <p:pic>
                    <p:nvPicPr>
                      <p:cNvPr id="13" name="Object 12"/>
                      <p:cNvPicPr/>
                      <p:nvPr/>
                    </p:nvPicPr>
                    <p:blipFill>
                      <a:blip r:embed="rId4"/>
                      <a:stretch>
                        <a:fillRect/>
                      </a:stretch>
                    </p:blipFill>
                    <p:spPr>
                      <a:xfrm>
                        <a:off x="3975014" y="1191641"/>
                        <a:ext cx="1205477" cy="874302"/>
                      </a:xfrm>
                      <a:prstGeom prst="rect">
                        <a:avLst/>
                      </a:prstGeom>
                    </p:spPr>
                  </p:pic>
                </p:oleObj>
              </mc:Fallback>
            </mc:AlternateContent>
          </a:graphicData>
        </a:graphic>
      </p:graphicFrame>
      <p:pic>
        <p:nvPicPr>
          <p:cNvPr id="1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7944" y="2146351"/>
            <a:ext cx="864096" cy="8001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5" name="Picture 14"/>
          <p:cNvPicPr>
            <a:picLocks noChangeAspect="1"/>
          </p:cNvPicPr>
          <p:nvPr/>
        </p:nvPicPr>
        <p:blipFill rotWithShape="1">
          <a:blip r:embed="rId6"/>
          <a:srcRect l="12404" t="63333" r="55524"/>
          <a:stretch/>
        </p:blipFill>
        <p:spPr>
          <a:xfrm>
            <a:off x="4130984" y="3083419"/>
            <a:ext cx="870754" cy="818398"/>
          </a:xfrm>
          <a:prstGeom prst="rect">
            <a:avLst/>
          </a:prstGeom>
        </p:spPr>
      </p:pic>
      <p:pic>
        <p:nvPicPr>
          <p:cNvPr id="16" name="Picture 15"/>
          <p:cNvPicPr>
            <a:picLocks noChangeAspect="1"/>
          </p:cNvPicPr>
          <p:nvPr/>
        </p:nvPicPr>
        <p:blipFill>
          <a:blip r:embed="rId7"/>
          <a:stretch>
            <a:fillRect/>
          </a:stretch>
        </p:blipFill>
        <p:spPr>
          <a:xfrm>
            <a:off x="4067944" y="5035730"/>
            <a:ext cx="1700808" cy="1127573"/>
          </a:xfrm>
          <a:prstGeom prst="rect">
            <a:avLst/>
          </a:prstGeom>
        </p:spPr>
      </p:pic>
      <p:cxnSp>
        <p:nvCxnSpPr>
          <p:cNvPr id="18" name="Straight Arrow Connector 17"/>
          <p:cNvCxnSpPr>
            <a:endCxn id="8" idx="0"/>
          </p:cNvCxnSpPr>
          <p:nvPr/>
        </p:nvCxnSpPr>
        <p:spPr>
          <a:xfrm>
            <a:off x="2159732" y="1182170"/>
            <a:ext cx="14079" cy="28803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a:stCxn id="8" idx="2"/>
            <a:endCxn id="9" idx="0"/>
          </p:cNvCxnSpPr>
          <p:nvPr/>
        </p:nvCxnSpPr>
        <p:spPr>
          <a:xfrm flipH="1">
            <a:off x="2166581" y="2065943"/>
            <a:ext cx="7230" cy="25477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a:stCxn id="9" idx="2"/>
            <a:endCxn id="10" idx="0"/>
          </p:cNvCxnSpPr>
          <p:nvPr/>
        </p:nvCxnSpPr>
        <p:spPr>
          <a:xfrm>
            <a:off x="2166581" y="2946538"/>
            <a:ext cx="0" cy="28131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5497945" y="361016"/>
            <a:ext cx="1954381" cy="138499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en-US" sz="1400" dirty="0"/>
              <a:t>Manchester, </a:t>
            </a:r>
          </a:p>
          <a:p>
            <a:r>
              <a:rPr lang="en-US" sz="1400" dirty="0"/>
              <a:t>Oxford,</a:t>
            </a:r>
            <a:br>
              <a:rPr lang="en-US" sz="1400" dirty="0"/>
            </a:br>
            <a:r>
              <a:rPr lang="en-US" sz="1400" dirty="0"/>
              <a:t>CEA Saclay,</a:t>
            </a:r>
            <a:br>
              <a:rPr lang="en-US" sz="1400" dirty="0"/>
            </a:br>
            <a:r>
              <a:rPr lang="en-US" sz="1400" dirty="0"/>
              <a:t>CERN, </a:t>
            </a:r>
            <a:br>
              <a:rPr lang="en-US" sz="1400" dirty="0"/>
            </a:br>
            <a:r>
              <a:rPr lang="en-US" sz="1400" dirty="0"/>
              <a:t>ETH Zurich,</a:t>
            </a:r>
          </a:p>
          <a:p>
            <a:r>
              <a:rPr lang="en-US" sz="1400" dirty="0"/>
              <a:t>Ohio State University</a:t>
            </a:r>
          </a:p>
        </p:txBody>
      </p:sp>
      <p:sp>
        <p:nvSpPr>
          <p:cNvPr id="27" name="Rounded Rectangle 26"/>
          <p:cNvSpPr/>
          <p:nvPr/>
        </p:nvSpPr>
        <p:spPr>
          <a:xfrm>
            <a:off x="647564" y="4266072"/>
            <a:ext cx="3024336" cy="67396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25200" lvl="1"/>
            <a:r>
              <a:rPr lang="en-US" sz="1400" b="1" dirty="0"/>
              <a:t>Femto second laser processing </a:t>
            </a:r>
            <a:r>
              <a:rPr lang="en-US" sz="1400" dirty="0"/>
              <a:t>and</a:t>
            </a:r>
            <a:r>
              <a:rPr lang="en-US" sz="1400" b="1" dirty="0"/>
              <a:t> TCAD simulation (</a:t>
            </a:r>
            <a:r>
              <a:rPr lang="fr-FR" sz="1400" b="1" dirty="0"/>
              <a:t>’</a:t>
            </a:r>
            <a:r>
              <a:rPr lang="en-US" sz="1400" b="1" dirty="0"/>
              <a:t>13,’14) </a:t>
            </a:r>
            <a:endParaRPr lang="en-US" sz="1400" dirty="0"/>
          </a:p>
        </p:txBody>
      </p:sp>
      <p:cxnSp>
        <p:nvCxnSpPr>
          <p:cNvPr id="44" name="Straight Arrow Connector 43"/>
          <p:cNvCxnSpPr>
            <a:stCxn id="10" idx="2"/>
            <a:endCxn id="27" idx="0"/>
          </p:cNvCxnSpPr>
          <p:nvPr/>
        </p:nvCxnSpPr>
        <p:spPr>
          <a:xfrm flipH="1">
            <a:off x="2159732" y="3901817"/>
            <a:ext cx="6849" cy="36425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pic>
        <p:nvPicPr>
          <p:cNvPr id="46" name="Picture 45" descr="Untitled.tiff"/>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130984" y="4033022"/>
            <a:ext cx="1205477" cy="907015"/>
          </a:xfrm>
          <a:prstGeom prst="rect">
            <a:avLst/>
          </a:prstGeom>
        </p:spPr>
      </p:pic>
      <p:cxnSp>
        <p:nvCxnSpPr>
          <p:cNvPr id="47" name="Straight Arrow Connector 46"/>
          <p:cNvCxnSpPr>
            <a:endCxn id="11" idx="1"/>
          </p:cNvCxnSpPr>
          <p:nvPr/>
        </p:nvCxnSpPr>
        <p:spPr>
          <a:xfrm flipV="1">
            <a:off x="3685979" y="3532517"/>
            <a:ext cx="2333821" cy="107053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42" name="Rounded Rectangle 41"/>
          <p:cNvSpPr/>
          <p:nvPr/>
        </p:nvSpPr>
        <p:spPr>
          <a:xfrm>
            <a:off x="661643" y="5262534"/>
            <a:ext cx="3024336" cy="67396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25200" lvl="1"/>
            <a:r>
              <a:rPr lang="en-US" sz="1400" b="1" dirty="0"/>
              <a:t>Phase modulated laser processing  (</a:t>
            </a:r>
            <a:r>
              <a:rPr lang="fr-FR" sz="1400" b="1" dirty="0"/>
              <a:t>’</a:t>
            </a:r>
            <a:r>
              <a:rPr lang="en-US" sz="1400" b="1" dirty="0"/>
              <a:t>15,’16) </a:t>
            </a:r>
            <a:endParaRPr lang="en-US" sz="1400" dirty="0"/>
          </a:p>
        </p:txBody>
      </p:sp>
      <p:cxnSp>
        <p:nvCxnSpPr>
          <p:cNvPr id="43" name="Straight Arrow Connector 42"/>
          <p:cNvCxnSpPr>
            <a:stCxn id="27" idx="2"/>
            <a:endCxn id="42" idx="0"/>
          </p:cNvCxnSpPr>
          <p:nvPr/>
        </p:nvCxnSpPr>
        <p:spPr>
          <a:xfrm>
            <a:off x="2159732" y="4940037"/>
            <a:ext cx="14079" cy="32249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48" name="Straight Arrow Connector 47"/>
          <p:cNvCxnSpPr>
            <a:stCxn id="42" idx="3"/>
            <a:endCxn id="11" idx="1"/>
          </p:cNvCxnSpPr>
          <p:nvPr/>
        </p:nvCxnSpPr>
        <p:spPr>
          <a:xfrm flipV="1">
            <a:off x="3685979" y="3532517"/>
            <a:ext cx="2333821" cy="206700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9" name="Rounded Rectangle 28"/>
          <p:cNvSpPr/>
          <p:nvPr/>
        </p:nvSpPr>
        <p:spPr>
          <a:xfrm>
            <a:off x="650695" y="6147466"/>
            <a:ext cx="3024336" cy="67396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25200" lvl="1"/>
            <a:r>
              <a:rPr lang="en-US" sz="1400" b="1" dirty="0" err="1"/>
              <a:t>Polarised</a:t>
            </a:r>
            <a:r>
              <a:rPr lang="en-US" sz="1400" b="1" dirty="0"/>
              <a:t> &amp; Phase modulated laser processing  (</a:t>
            </a:r>
            <a:r>
              <a:rPr lang="fr-FR" sz="1400" b="1" dirty="0"/>
              <a:t>’</a:t>
            </a:r>
            <a:r>
              <a:rPr lang="en-US" sz="1400" b="1" dirty="0"/>
              <a:t>17,’18) </a:t>
            </a:r>
            <a:endParaRPr lang="en-US" sz="1400" dirty="0"/>
          </a:p>
        </p:txBody>
      </p:sp>
      <p:cxnSp>
        <p:nvCxnSpPr>
          <p:cNvPr id="30" name="Straight Arrow Connector 29"/>
          <p:cNvCxnSpPr>
            <a:endCxn id="29" idx="0"/>
          </p:cNvCxnSpPr>
          <p:nvPr/>
        </p:nvCxnSpPr>
        <p:spPr>
          <a:xfrm flipH="1">
            <a:off x="2162863" y="5936499"/>
            <a:ext cx="13132" cy="21096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202191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128643" y="10911"/>
            <a:ext cx="5685883" cy="1143000"/>
          </a:xfrm>
        </p:spPr>
        <p:txBody>
          <a:bodyPr/>
          <a:lstStyle/>
          <a:p>
            <a:r>
              <a:rPr lang="en-US" sz="3200" dirty="0"/>
              <a:t>3D Diamond Research - </a:t>
            </a:r>
            <a:br>
              <a:rPr lang="en-US" sz="3200" dirty="0"/>
            </a:br>
            <a:r>
              <a:rPr lang="en-US" sz="3200" dirty="0"/>
              <a:t>A relatively young field</a:t>
            </a:r>
          </a:p>
        </p:txBody>
      </p:sp>
      <p:sp>
        <p:nvSpPr>
          <p:cNvPr id="6" name="Content Placeholder 5"/>
          <p:cNvSpPr>
            <a:spLocks noGrp="1"/>
          </p:cNvSpPr>
          <p:nvPr>
            <p:ph idx="1"/>
          </p:nvPr>
        </p:nvSpPr>
        <p:spPr>
          <a:xfrm>
            <a:off x="597309" y="1654685"/>
            <a:ext cx="5332483" cy="4570509"/>
          </a:xfrm>
        </p:spPr>
        <p:txBody>
          <a:bodyPr>
            <a:normAutofit fontScale="47500" lnSpcReduction="20000"/>
          </a:bodyPr>
          <a:lstStyle/>
          <a:p>
            <a:r>
              <a:rPr lang="en-US" dirty="0"/>
              <a:t>Laser induced phase change in diamond.</a:t>
            </a:r>
          </a:p>
          <a:p>
            <a:pPr lvl="1"/>
            <a:r>
              <a:rPr lang="en-US" dirty="0"/>
              <a:t>E.g.  T.V. </a:t>
            </a:r>
            <a:r>
              <a:rPr lang="en-US" dirty="0" err="1"/>
              <a:t>Kononenko</a:t>
            </a:r>
            <a:r>
              <a:rPr lang="en-US" dirty="0"/>
              <a:t> et al, Diamond &amp; Related Materials 18 (</a:t>
            </a:r>
            <a:r>
              <a:rPr lang="en-US" b="1" dirty="0">
                <a:solidFill>
                  <a:srgbClr val="FF0000"/>
                </a:solidFill>
              </a:rPr>
              <a:t>2009</a:t>
            </a:r>
            <a:r>
              <a:rPr lang="en-US" dirty="0"/>
              <a:t>) 196–199 </a:t>
            </a:r>
            <a:br>
              <a:rPr lang="en-US" dirty="0"/>
            </a:br>
            <a:r>
              <a:rPr lang="en-US" dirty="0"/>
              <a:t>“</a:t>
            </a:r>
            <a:r>
              <a:rPr lang="en-US" b="1" i="1" dirty="0"/>
              <a:t>Femtosecond laser </a:t>
            </a:r>
            <a:r>
              <a:rPr lang="en-US" b="1" i="1" dirty="0" err="1"/>
              <a:t>microstructuring</a:t>
            </a:r>
            <a:r>
              <a:rPr lang="en-US" b="1" i="1" dirty="0"/>
              <a:t> in the bulk of diamond “</a:t>
            </a:r>
          </a:p>
          <a:p>
            <a:r>
              <a:rPr lang="en-US" dirty="0"/>
              <a:t>3D “Pad” detector</a:t>
            </a:r>
          </a:p>
          <a:p>
            <a:pPr lvl="1"/>
            <a:r>
              <a:rPr lang="en-US" dirty="0"/>
              <a:t>A. Oh, B. </a:t>
            </a:r>
            <a:r>
              <a:rPr lang="en-US" dirty="0" err="1"/>
              <a:t>Caylar</a:t>
            </a:r>
            <a:r>
              <a:rPr lang="en-US" dirty="0"/>
              <a:t>, M. </a:t>
            </a:r>
            <a:r>
              <a:rPr lang="en-US" dirty="0" err="1"/>
              <a:t>Pomorski</a:t>
            </a:r>
            <a:r>
              <a:rPr lang="en-US" dirty="0"/>
              <a:t>, T. </a:t>
            </a:r>
            <a:r>
              <a:rPr lang="en-US" dirty="0" err="1"/>
              <a:t>Wengler</a:t>
            </a:r>
            <a:r>
              <a:rPr lang="en-US" dirty="0"/>
              <a:t>, Diamond and Related Materials, 38 , (</a:t>
            </a:r>
            <a:r>
              <a:rPr lang="en-US" b="1" dirty="0">
                <a:solidFill>
                  <a:schemeClr val="accent3"/>
                </a:solidFill>
              </a:rPr>
              <a:t>2013</a:t>
            </a:r>
            <a:r>
              <a:rPr lang="en-US" b="1" dirty="0"/>
              <a:t>)</a:t>
            </a:r>
            <a:r>
              <a:rPr lang="en-US" dirty="0"/>
              <a:t>, </a:t>
            </a:r>
            <a:r>
              <a:rPr lang="en-US" b="1" i="1" dirty="0"/>
              <a:t>”A novel detector with graphitic electrodes in CVD diamond”</a:t>
            </a:r>
          </a:p>
          <a:p>
            <a:pPr lvl="1"/>
            <a:r>
              <a:rPr lang="en-US" dirty="0"/>
              <a:t>S. </a:t>
            </a:r>
            <a:r>
              <a:rPr lang="en-US" dirty="0" err="1"/>
              <a:t>Lagomarsino</a:t>
            </a:r>
            <a:r>
              <a:rPr lang="en-US" dirty="0"/>
              <a:t> et al, </a:t>
            </a:r>
            <a:r>
              <a:rPr lang="is-IS" dirty="0"/>
              <a:t>Appl. Phys. Lett. 103, 233507 (</a:t>
            </a:r>
            <a:r>
              <a:rPr lang="is-IS" b="1" dirty="0">
                <a:solidFill>
                  <a:srgbClr val="FF0000"/>
                </a:solidFill>
              </a:rPr>
              <a:t>2013</a:t>
            </a:r>
            <a:r>
              <a:rPr lang="is-IS" dirty="0"/>
              <a:t>), </a:t>
            </a:r>
            <a:r>
              <a:rPr lang="is-IS" b="1" dirty="0"/>
              <a:t>“</a:t>
            </a:r>
            <a:r>
              <a:rPr lang="en-US" b="1" i="1" dirty="0"/>
              <a:t>Three-dimensional diamond detectors: Charge collection efficiency of graphitic electrodes”</a:t>
            </a:r>
          </a:p>
          <a:p>
            <a:r>
              <a:rPr lang="en-US" dirty="0"/>
              <a:t>3D “strip array” detector with position resolution.</a:t>
            </a:r>
          </a:p>
          <a:p>
            <a:pPr lvl="1"/>
            <a:r>
              <a:rPr lang="en-US" dirty="0"/>
              <a:t>E.g. F. </a:t>
            </a:r>
            <a:r>
              <a:rPr lang="en-US" dirty="0" err="1"/>
              <a:t>Bachmaier</a:t>
            </a:r>
            <a:r>
              <a:rPr lang="en-US" dirty="0"/>
              <a:t> et al</a:t>
            </a:r>
            <a:r>
              <a:rPr lang="en-US" i="1" dirty="0"/>
              <a:t>, N</a:t>
            </a:r>
            <a:r>
              <a:rPr lang="en-US" dirty="0"/>
              <a:t>IM A, 786, (</a:t>
            </a:r>
            <a:r>
              <a:rPr lang="en-US" b="1" dirty="0">
                <a:solidFill>
                  <a:srgbClr val="FF0000"/>
                </a:solidFill>
              </a:rPr>
              <a:t>2015</a:t>
            </a:r>
            <a:r>
              <a:rPr lang="en-US" dirty="0"/>
              <a:t>) 97-104,  </a:t>
            </a:r>
            <a:br>
              <a:rPr lang="en-US" dirty="0"/>
            </a:br>
            <a:r>
              <a:rPr lang="en-US" b="1" dirty="0"/>
              <a:t>“</a:t>
            </a:r>
            <a:r>
              <a:rPr lang="en-US" b="1" i="1" dirty="0"/>
              <a:t>A 3D diamond detector for particle tracking”</a:t>
            </a:r>
          </a:p>
          <a:p>
            <a:r>
              <a:rPr lang="en-US" dirty="0"/>
              <a:t>Radiation damage studies.</a:t>
            </a:r>
          </a:p>
          <a:p>
            <a:pPr lvl="1"/>
            <a:r>
              <a:rPr lang="en-US" dirty="0" err="1"/>
              <a:t>Eg</a:t>
            </a:r>
            <a:r>
              <a:rPr lang="en-US" dirty="0"/>
              <a:t>. S. </a:t>
            </a:r>
            <a:r>
              <a:rPr lang="en-US" dirty="0" err="1"/>
              <a:t>Lagomarsino</a:t>
            </a:r>
            <a:r>
              <a:rPr lang="en-US" dirty="0"/>
              <a:t> et al, Applied Physics Letters </a:t>
            </a:r>
            <a:r>
              <a:rPr lang="en-US" b="1" dirty="0"/>
              <a:t>106</a:t>
            </a:r>
            <a:r>
              <a:rPr lang="en-US" dirty="0"/>
              <a:t>, 193509 (</a:t>
            </a:r>
            <a:r>
              <a:rPr lang="en-US" b="1" dirty="0">
                <a:solidFill>
                  <a:srgbClr val="FF0000"/>
                </a:solidFill>
              </a:rPr>
              <a:t>2015</a:t>
            </a:r>
            <a:r>
              <a:rPr lang="en-US" dirty="0"/>
              <a:t>)</a:t>
            </a:r>
            <a:br>
              <a:rPr lang="en-US" dirty="0"/>
            </a:br>
            <a:r>
              <a:rPr lang="en-US" i="1" dirty="0"/>
              <a:t>“</a:t>
            </a:r>
            <a:r>
              <a:rPr lang="en-US" b="1" i="1" dirty="0"/>
              <a:t>Radiation hardness of three-dimensional polycrystalline diamond detectors”</a:t>
            </a:r>
            <a:r>
              <a:rPr lang="en-US" b="1" dirty="0"/>
              <a:t> </a:t>
            </a:r>
            <a:endParaRPr lang="en-US" dirty="0"/>
          </a:p>
          <a:p>
            <a:r>
              <a:rPr lang="en-US" dirty="0"/>
              <a:t>Improvements in graphitization process.</a:t>
            </a:r>
          </a:p>
          <a:p>
            <a:pPr lvl="1"/>
            <a:r>
              <a:rPr lang="en-US" dirty="0" err="1"/>
              <a:t>Eg</a:t>
            </a:r>
            <a:r>
              <a:rPr lang="en-US" dirty="0"/>
              <a:t>. B. Sun et al., Applied Physics Letters </a:t>
            </a:r>
            <a:r>
              <a:rPr lang="en-US" b="1" dirty="0"/>
              <a:t>105</a:t>
            </a:r>
            <a:r>
              <a:rPr lang="en-US" dirty="0"/>
              <a:t>, 231105 (</a:t>
            </a:r>
            <a:r>
              <a:rPr lang="en-US" b="1" dirty="0">
                <a:solidFill>
                  <a:srgbClr val="FF0000"/>
                </a:solidFill>
              </a:rPr>
              <a:t>2014</a:t>
            </a:r>
            <a:r>
              <a:rPr lang="en-US" dirty="0"/>
              <a:t>), “</a:t>
            </a:r>
            <a:r>
              <a:rPr lang="en-US" b="1" dirty="0"/>
              <a:t>High conductivity micro-wires in diamond following arbitrary paths”</a:t>
            </a:r>
          </a:p>
          <a:p>
            <a:r>
              <a:rPr lang="en-US" dirty="0"/>
              <a:t>3D pixel detectors</a:t>
            </a:r>
          </a:p>
          <a:p>
            <a:pPr lvl="1"/>
            <a:r>
              <a:rPr lang="en-US" dirty="0"/>
              <a:t>RD42, CERN-LHCC-2018-015 ((</a:t>
            </a:r>
            <a:r>
              <a:rPr lang="en-US" b="1" dirty="0">
                <a:solidFill>
                  <a:srgbClr val="FF0000"/>
                </a:solidFill>
              </a:rPr>
              <a:t>2018</a:t>
            </a:r>
            <a:r>
              <a:rPr lang="en-US" dirty="0"/>
              <a:t>), </a:t>
            </a:r>
            <a:r>
              <a:rPr lang="en-US" b="1" dirty="0"/>
              <a:t>Development of Diamond Tracking Detectors for High Luminosity Experiments at the LHC, HL-LHC and Beyond</a:t>
            </a:r>
          </a:p>
          <a:p>
            <a:pPr lvl="1"/>
            <a:r>
              <a:rPr lang="en-US" dirty="0"/>
              <a:t>L. </a:t>
            </a:r>
            <a:r>
              <a:rPr lang="en-US" dirty="0" err="1"/>
              <a:t>Anderlini</a:t>
            </a:r>
            <a:r>
              <a:rPr lang="en-US" dirty="0"/>
              <a:t> et al, Front. Phys., 04 November </a:t>
            </a:r>
            <a:r>
              <a:rPr lang="en-US" b="1" dirty="0">
                <a:solidFill>
                  <a:srgbClr val="FF0000"/>
                </a:solidFill>
              </a:rPr>
              <a:t>2020</a:t>
            </a:r>
            <a:r>
              <a:rPr lang="en-US" dirty="0"/>
              <a:t>, </a:t>
            </a:r>
            <a:r>
              <a:rPr lang="en-US" b="1" dirty="0"/>
              <a:t>Fabrication and </a:t>
            </a:r>
            <a:r>
              <a:rPr lang="en-US" b="1" dirty="0" err="1"/>
              <a:t>Characterisation</a:t>
            </a:r>
            <a:r>
              <a:rPr lang="en-US" b="1" dirty="0"/>
              <a:t> of 3D Diamond Pixel Detectors With Timing Capabilities</a:t>
            </a:r>
          </a:p>
          <a:p>
            <a:pPr lvl="1"/>
            <a:endParaRPr lang="en-US" dirty="0"/>
          </a:p>
        </p:txBody>
      </p:sp>
      <p:sp>
        <p:nvSpPr>
          <p:cNvPr id="2" name="Date Placeholder 1"/>
          <p:cNvSpPr>
            <a:spLocks noGrp="1"/>
          </p:cNvSpPr>
          <p:nvPr>
            <p:ph type="dt" sz="half" idx="10"/>
          </p:nvPr>
        </p:nvSpPr>
        <p:spPr/>
        <p:txBody>
          <a:bodyPr/>
          <a:lstStyle/>
          <a:p>
            <a:r>
              <a:rPr lang="en-GB"/>
              <a:t>2026</a:t>
            </a:r>
            <a:endParaRPr lang="en-US"/>
          </a:p>
        </p:txBody>
      </p:sp>
      <p:sp>
        <p:nvSpPr>
          <p:cNvPr id="3" name="Footer Placeholder 2"/>
          <p:cNvSpPr>
            <a:spLocks noGrp="1"/>
          </p:cNvSpPr>
          <p:nvPr>
            <p:ph type="ftr" sz="quarter" idx="11"/>
          </p:nvPr>
        </p:nvSpPr>
        <p:spPr/>
        <p:txBody>
          <a:bodyPr/>
          <a:lstStyle/>
          <a:p>
            <a:r>
              <a:rPr lang="en-US"/>
              <a:t>Advanced UK Instrumentation Training</a:t>
            </a:r>
            <a:endParaRPr lang="en-US" dirty="0"/>
          </a:p>
        </p:txBody>
      </p:sp>
      <p:sp>
        <p:nvSpPr>
          <p:cNvPr id="4" name="Slide Number Placeholder 3"/>
          <p:cNvSpPr>
            <a:spLocks noGrp="1"/>
          </p:cNvSpPr>
          <p:nvPr>
            <p:ph type="sldNum" sz="quarter" idx="12"/>
          </p:nvPr>
        </p:nvSpPr>
        <p:spPr/>
        <p:txBody>
          <a:bodyPr/>
          <a:lstStyle/>
          <a:p>
            <a:fld id="{85A3C726-C6EC-EC46-BA0C-D12602B4FB0D}" type="slidenum">
              <a:rPr lang="en-US" smtClean="0"/>
              <a:t>61</a:t>
            </a:fld>
            <a:endParaRPr lang="en-US"/>
          </a:p>
        </p:txBody>
      </p:sp>
      <p:pic>
        <p:nvPicPr>
          <p:cNvPr id="7" name="Picture 6"/>
          <p:cNvPicPr>
            <a:picLocks noChangeAspect="1"/>
          </p:cNvPicPr>
          <p:nvPr/>
        </p:nvPicPr>
        <p:blipFill>
          <a:blip r:embed="rId2"/>
          <a:stretch>
            <a:fillRect/>
          </a:stretch>
        </p:blipFill>
        <p:spPr>
          <a:xfrm>
            <a:off x="6401815" y="1529466"/>
            <a:ext cx="2227026" cy="612842"/>
          </a:xfrm>
          <a:prstGeom prst="rect">
            <a:avLst/>
          </a:prstGeom>
        </p:spPr>
      </p:pic>
      <p:pic>
        <p:nvPicPr>
          <p:cNvPr id="10" name="Picture 9"/>
          <p:cNvPicPr>
            <a:picLocks noChangeAspect="1"/>
          </p:cNvPicPr>
          <p:nvPr/>
        </p:nvPicPr>
        <p:blipFill>
          <a:blip r:embed="rId3"/>
          <a:stretch>
            <a:fillRect/>
          </a:stretch>
        </p:blipFill>
        <p:spPr>
          <a:xfrm>
            <a:off x="6401815" y="4937723"/>
            <a:ext cx="2113635" cy="958227"/>
          </a:xfrm>
          <a:prstGeom prst="rect">
            <a:avLst/>
          </a:prstGeom>
        </p:spPr>
      </p:pic>
      <p:pic>
        <p:nvPicPr>
          <p:cNvPr id="11" name="Picture 10"/>
          <p:cNvPicPr>
            <a:picLocks noChangeAspect="1"/>
          </p:cNvPicPr>
          <p:nvPr/>
        </p:nvPicPr>
        <p:blipFill>
          <a:blip r:embed="rId4"/>
          <a:stretch>
            <a:fillRect/>
          </a:stretch>
        </p:blipFill>
        <p:spPr>
          <a:xfrm>
            <a:off x="6401815" y="2831916"/>
            <a:ext cx="2227026" cy="1500242"/>
          </a:xfrm>
          <a:prstGeom prst="rect">
            <a:avLst/>
          </a:prstGeom>
        </p:spPr>
      </p:pic>
      <p:cxnSp>
        <p:nvCxnSpPr>
          <p:cNvPr id="9" name="Straight Connector 8"/>
          <p:cNvCxnSpPr>
            <a:endCxn id="7" idx="1"/>
          </p:cNvCxnSpPr>
          <p:nvPr/>
        </p:nvCxnSpPr>
        <p:spPr>
          <a:xfrm>
            <a:off x="5743222" y="1835887"/>
            <a:ext cx="658593"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a:endCxn id="11" idx="1"/>
          </p:cNvCxnSpPr>
          <p:nvPr/>
        </p:nvCxnSpPr>
        <p:spPr>
          <a:xfrm>
            <a:off x="4924778" y="3582037"/>
            <a:ext cx="1477037"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a:endCxn id="10" idx="1"/>
          </p:cNvCxnSpPr>
          <p:nvPr/>
        </p:nvCxnSpPr>
        <p:spPr>
          <a:xfrm>
            <a:off x="5545667" y="5416837"/>
            <a:ext cx="856148"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31065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4C98D-981A-E6F6-2C90-F22C275B72AA}"/>
              </a:ext>
            </a:extLst>
          </p:cNvPr>
          <p:cNvSpPr>
            <a:spLocks noGrp="1"/>
          </p:cNvSpPr>
          <p:nvPr>
            <p:ph type="title"/>
          </p:nvPr>
        </p:nvSpPr>
        <p:spPr>
          <a:xfrm>
            <a:off x="668861" y="275801"/>
            <a:ext cx="7297712" cy="1143000"/>
          </a:xfrm>
        </p:spPr>
        <p:txBody>
          <a:bodyPr/>
          <a:lstStyle/>
          <a:p>
            <a:r>
              <a:rPr lang="en-CH" dirty="0"/>
              <a:t>Fabrication</a:t>
            </a:r>
          </a:p>
        </p:txBody>
      </p:sp>
      <p:sp>
        <p:nvSpPr>
          <p:cNvPr id="3" name="Content Placeholder 2">
            <a:extLst>
              <a:ext uri="{FF2B5EF4-FFF2-40B4-BE49-F238E27FC236}">
                <a16:creationId xmlns:a16="http://schemas.microsoft.com/office/drawing/2014/main" id="{732C814E-C76E-2E3C-24D0-36B0C38C2C61}"/>
              </a:ext>
            </a:extLst>
          </p:cNvPr>
          <p:cNvSpPr>
            <a:spLocks noGrp="1"/>
          </p:cNvSpPr>
          <p:nvPr>
            <p:ph idx="1"/>
          </p:nvPr>
        </p:nvSpPr>
        <p:spPr>
          <a:xfrm>
            <a:off x="324477" y="2013319"/>
            <a:ext cx="4188147" cy="4343031"/>
          </a:xfrm>
        </p:spPr>
        <p:txBody>
          <a:bodyPr/>
          <a:lstStyle/>
          <a:p>
            <a:r>
              <a:rPr lang="en-CH" dirty="0"/>
              <a:t>Conductive columns are created by changing diamond into a graphitic material with a short laser pulse:</a:t>
            </a:r>
          </a:p>
        </p:txBody>
      </p:sp>
      <p:sp>
        <p:nvSpPr>
          <p:cNvPr id="4" name="Date Placeholder 3">
            <a:extLst>
              <a:ext uri="{FF2B5EF4-FFF2-40B4-BE49-F238E27FC236}">
                <a16:creationId xmlns:a16="http://schemas.microsoft.com/office/drawing/2014/main" id="{55085F40-9345-E79D-ACAA-8A94A67D681A}"/>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7501C010-A796-97D9-095D-4DF686C0A384}"/>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21A3A39B-E968-D613-A979-F5B617153EE1}"/>
              </a:ext>
            </a:extLst>
          </p:cNvPr>
          <p:cNvSpPr>
            <a:spLocks noGrp="1"/>
          </p:cNvSpPr>
          <p:nvPr>
            <p:ph type="sldNum" sz="quarter" idx="12"/>
          </p:nvPr>
        </p:nvSpPr>
        <p:spPr/>
        <p:txBody>
          <a:bodyPr/>
          <a:lstStyle/>
          <a:p>
            <a:fld id="{85A3C726-C6EC-EC46-BA0C-D12602B4FB0D}" type="slidenum">
              <a:rPr lang="en-US" smtClean="0"/>
              <a:t>62</a:t>
            </a:fld>
            <a:endParaRPr lang="en-US"/>
          </a:p>
        </p:txBody>
      </p:sp>
      <p:pic>
        <p:nvPicPr>
          <p:cNvPr id="7" name="Picture 6">
            <a:extLst>
              <a:ext uri="{FF2B5EF4-FFF2-40B4-BE49-F238E27FC236}">
                <a16:creationId xmlns:a16="http://schemas.microsoft.com/office/drawing/2014/main" id="{166A2594-F9E4-89D6-E292-77ACDFEDC250}"/>
              </a:ext>
            </a:extLst>
          </p:cNvPr>
          <p:cNvPicPr>
            <a:picLocks noChangeAspect="1"/>
          </p:cNvPicPr>
          <p:nvPr/>
        </p:nvPicPr>
        <p:blipFill>
          <a:blip r:embed="rId2"/>
          <a:stretch>
            <a:fillRect/>
          </a:stretch>
        </p:blipFill>
        <p:spPr>
          <a:xfrm>
            <a:off x="4317717" y="1320659"/>
            <a:ext cx="4416713" cy="4585864"/>
          </a:xfrm>
          <a:prstGeom prst="rect">
            <a:avLst/>
          </a:prstGeom>
        </p:spPr>
      </p:pic>
    </p:spTree>
    <p:extLst>
      <p:ext uri="{BB962C8B-B14F-4D97-AF65-F5344CB8AC3E}">
        <p14:creationId xmlns:p14="http://schemas.microsoft.com/office/powerpoint/2010/main" val="303405273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5C35-A020-1FA8-369F-92D380A6FC1C}"/>
              </a:ext>
            </a:extLst>
          </p:cNvPr>
          <p:cNvSpPr>
            <a:spLocks noGrp="1"/>
          </p:cNvSpPr>
          <p:nvPr>
            <p:ph type="title"/>
          </p:nvPr>
        </p:nvSpPr>
        <p:spPr/>
        <p:txBody>
          <a:bodyPr/>
          <a:lstStyle/>
          <a:p>
            <a:endParaRPr lang="en-CH"/>
          </a:p>
        </p:txBody>
      </p:sp>
      <p:sp>
        <p:nvSpPr>
          <p:cNvPr id="3" name="Content Placeholder 2">
            <a:extLst>
              <a:ext uri="{FF2B5EF4-FFF2-40B4-BE49-F238E27FC236}">
                <a16:creationId xmlns:a16="http://schemas.microsoft.com/office/drawing/2014/main" id="{B1B9BC01-5639-E1F3-40F4-C839E71131DB}"/>
              </a:ext>
            </a:extLst>
          </p:cNvPr>
          <p:cNvSpPr>
            <a:spLocks noGrp="1"/>
          </p:cNvSpPr>
          <p:nvPr>
            <p:ph idx="1"/>
          </p:nvPr>
        </p:nvSpPr>
        <p:spPr/>
        <p:txBody>
          <a:bodyPr/>
          <a:lstStyle/>
          <a:p>
            <a:endParaRPr lang="en-CH"/>
          </a:p>
        </p:txBody>
      </p:sp>
      <p:sp>
        <p:nvSpPr>
          <p:cNvPr id="4" name="Date Placeholder 3">
            <a:extLst>
              <a:ext uri="{FF2B5EF4-FFF2-40B4-BE49-F238E27FC236}">
                <a16:creationId xmlns:a16="http://schemas.microsoft.com/office/drawing/2014/main" id="{A0B80519-DFD2-59F5-5F76-4DF461C0D47D}"/>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170708E1-23DD-E74B-CC12-28CAB9B1121B}"/>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3AA0BF26-3B33-5744-3A71-0DAB557E2093}"/>
              </a:ext>
            </a:extLst>
          </p:cNvPr>
          <p:cNvSpPr>
            <a:spLocks noGrp="1"/>
          </p:cNvSpPr>
          <p:nvPr>
            <p:ph type="sldNum" sz="quarter" idx="12"/>
          </p:nvPr>
        </p:nvSpPr>
        <p:spPr/>
        <p:txBody>
          <a:bodyPr/>
          <a:lstStyle/>
          <a:p>
            <a:fld id="{85A3C726-C6EC-EC46-BA0C-D12602B4FB0D}" type="slidenum">
              <a:rPr lang="en-US" smtClean="0"/>
              <a:t>63</a:t>
            </a:fld>
            <a:endParaRPr lang="en-US"/>
          </a:p>
        </p:txBody>
      </p:sp>
      <p:pic>
        <p:nvPicPr>
          <p:cNvPr id="7" name="Picture 6">
            <a:extLst>
              <a:ext uri="{FF2B5EF4-FFF2-40B4-BE49-F238E27FC236}">
                <a16:creationId xmlns:a16="http://schemas.microsoft.com/office/drawing/2014/main" id="{62A2EA67-9F86-B9DC-B8CD-4B16638FD520}"/>
              </a:ext>
            </a:extLst>
          </p:cNvPr>
          <p:cNvPicPr>
            <a:picLocks noChangeAspect="1"/>
          </p:cNvPicPr>
          <p:nvPr/>
        </p:nvPicPr>
        <p:blipFill>
          <a:blip r:embed="rId2"/>
          <a:stretch>
            <a:fillRect/>
          </a:stretch>
        </p:blipFill>
        <p:spPr>
          <a:xfrm>
            <a:off x="0" y="-43796"/>
            <a:ext cx="9144000" cy="6054495"/>
          </a:xfrm>
          <a:prstGeom prst="rect">
            <a:avLst/>
          </a:prstGeom>
        </p:spPr>
      </p:pic>
    </p:spTree>
    <p:extLst>
      <p:ext uri="{BB962C8B-B14F-4D97-AF65-F5344CB8AC3E}">
        <p14:creationId xmlns:p14="http://schemas.microsoft.com/office/powerpoint/2010/main" val="131899491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C17803-4AE6-4E7D-8B97-F2A643A5EE97}"/>
              </a:ext>
            </a:extLst>
          </p:cNvPr>
          <p:cNvSpPr>
            <a:spLocks noGrp="1"/>
          </p:cNvSpPr>
          <p:nvPr>
            <p:ph sz="half" idx="1"/>
          </p:nvPr>
        </p:nvSpPr>
        <p:spPr/>
        <p:txBody>
          <a:bodyPr/>
          <a:lstStyle/>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106A721A-5C63-492E-87FE-0DBC62B9DEF6}"/>
              </a:ext>
            </a:extLst>
          </p:cNvPr>
          <p:cNvSpPr>
            <a:spLocks noGrp="1"/>
          </p:cNvSpPr>
          <p:nvPr>
            <p:ph sz="half" idx="2"/>
          </p:nvPr>
        </p:nvSpPr>
        <p:spPr/>
        <p:txBody>
          <a:bodyPr/>
          <a:lstStyle/>
          <a:p>
            <a:endParaRPr lang="en-GB" dirty="0"/>
          </a:p>
        </p:txBody>
      </p:sp>
      <p:sp>
        <p:nvSpPr>
          <p:cNvPr id="5" name="Date Placeholder 4">
            <a:extLst>
              <a:ext uri="{FF2B5EF4-FFF2-40B4-BE49-F238E27FC236}">
                <a16:creationId xmlns:a16="http://schemas.microsoft.com/office/drawing/2014/main" id="{9D2E974E-97CF-46A1-A377-04692B72E8FA}"/>
              </a:ext>
            </a:extLst>
          </p:cNvPr>
          <p:cNvSpPr>
            <a:spLocks noGrp="1"/>
          </p:cNvSpPr>
          <p:nvPr>
            <p:ph type="dt" sz="half" idx="10"/>
          </p:nvPr>
        </p:nvSpPr>
        <p:spPr/>
        <p:txBody>
          <a:bodyPr/>
          <a:lstStyle/>
          <a:p>
            <a:r>
              <a:rPr lang="en-GB"/>
              <a:t>2026</a:t>
            </a:r>
          </a:p>
        </p:txBody>
      </p:sp>
      <p:sp>
        <p:nvSpPr>
          <p:cNvPr id="7" name="Footer Placeholder 6">
            <a:extLst>
              <a:ext uri="{FF2B5EF4-FFF2-40B4-BE49-F238E27FC236}">
                <a16:creationId xmlns:a16="http://schemas.microsoft.com/office/drawing/2014/main" id="{A5E8F8B9-DF84-40B4-8B06-F61BF7B82323}"/>
              </a:ext>
            </a:extLst>
          </p:cNvPr>
          <p:cNvSpPr>
            <a:spLocks noGrp="1"/>
          </p:cNvSpPr>
          <p:nvPr>
            <p:ph type="ftr" sz="quarter" idx="11"/>
          </p:nvPr>
        </p:nvSpPr>
        <p:spPr/>
        <p:txBody>
          <a:bodyPr/>
          <a:lstStyle/>
          <a:p>
            <a:r>
              <a:rPr lang="en-GB"/>
              <a:t>Advanced UK Instrumentation Training</a:t>
            </a:r>
          </a:p>
        </p:txBody>
      </p:sp>
      <p:sp>
        <p:nvSpPr>
          <p:cNvPr id="6" name="Slide Number Placeholder 5">
            <a:extLst>
              <a:ext uri="{FF2B5EF4-FFF2-40B4-BE49-F238E27FC236}">
                <a16:creationId xmlns:a16="http://schemas.microsoft.com/office/drawing/2014/main" id="{275EA26C-9D5D-4972-8A3E-31CC0EB5B013}"/>
              </a:ext>
            </a:extLst>
          </p:cNvPr>
          <p:cNvSpPr>
            <a:spLocks noGrp="1"/>
          </p:cNvSpPr>
          <p:nvPr>
            <p:ph type="sldNum" sz="quarter" idx="12"/>
          </p:nvPr>
        </p:nvSpPr>
        <p:spPr/>
        <p:txBody>
          <a:bodyPr/>
          <a:lstStyle/>
          <a:p>
            <a:fld id="{EF7FA264-F771-4264-8DF0-4BB7F0DA3C69}" type="slidenum">
              <a:rPr lang="en-GB" smtClean="0"/>
              <a:pPr/>
              <a:t>64</a:t>
            </a:fld>
            <a:endParaRPr lang="en-GB"/>
          </a:p>
        </p:txBody>
      </p:sp>
      <p:sp>
        <p:nvSpPr>
          <p:cNvPr id="2" name="Title 1">
            <a:extLst>
              <a:ext uri="{FF2B5EF4-FFF2-40B4-BE49-F238E27FC236}">
                <a16:creationId xmlns:a16="http://schemas.microsoft.com/office/drawing/2014/main" id="{D7527ABB-E2B4-4F02-9E17-AFEC349DDB04}"/>
              </a:ext>
            </a:extLst>
          </p:cNvPr>
          <p:cNvSpPr>
            <a:spLocks noGrp="1"/>
          </p:cNvSpPr>
          <p:nvPr>
            <p:ph type="title"/>
          </p:nvPr>
        </p:nvSpPr>
        <p:spPr>
          <a:xfrm>
            <a:off x="1752599" y="-276415"/>
            <a:ext cx="7391401" cy="1143000"/>
          </a:xfrm>
        </p:spPr>
        <p:txBody>
          <a:bodyPr/>
          <a:lstStyle/>
          <a:p>
            <a:r>
              <a:rPr lang="en-GB" dirty="0">
                <a:cs typeface="Arial"/>
              </a:rPr>
              <a:t>Laser Set-up in Manchester</a:t>
            </a:r>
            <a:endParaRPr lang="en-GB" dirty="0"/>
          </a:p>
        </p:txBody>
      </p:sp>
      <p:sp>
        <p:nvSpPr>
          <p:cNvPr id="13" name="Rectangle: Rounded Corners 12">
            <a:extLst>
              <a:ext uri="{FF2B5EF4-FFF2-40B4-BE49-F238E27FC236}">
                <a16:creationId xmlns:a16="http://schemas.microsoft.com/office/drawing/2014/main" id="{960465B9-B592-49D4-BF04-4C9A3974CE74}"/>
              </a:ext>
            </a:extLst>
          </p:cNvPr>
          <p:cNvSpPr/>
          <p:nvPr/>
        </p:nvSpPr>
        <p:spPr>
          <a:xfrm>
            <a:off x="2054312" y="4253189"/>
            <a:ext cx="1218278" cy="243497"/>
          </a:xfrm>
          <a:prstGeom prst="roundRect">
            <a:avLst/>
          </a:prstGeom>
          <a:solidFill>
            <a:srgbClr val="7030A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a:cs typeface="Calibri"/>
              </a:rPr>
              <a:t>Laser specs:</a:t>
            </a:r>
            <a:endParaRPr lang="en-US" sz="1100" dirty="0"/>
          </a:p>
        </p:txBody>
      </p:sp>
      <p:pic>
        <p:nvPicPr>
          <p:cNvPr id="15" name="Picture 10" descr="A screenshot of a cell phone&#10;&#10;Description generated with very high confidence">
            <a:extLst>
              <a:ext uri="{FF2B5EF4-FFF2-40B4-BE49-F238E27FC236}">
                <a16:creationId xmlns:a16="http://schemas.microsoft.com/office/drawing/2014/main" id="{783DAEA0-4B58-483C-8BDF-69593A88B84C}"/>
              </a:ext>
            </a:extLst>
          </p:cNvPr>
          <p:cNvPicPr>
            <a:picLocks noChangeAspect="1"/>
          </p:cNvPicPr>
          <p:nvPr/>
        </p:nvPicPr>
        <p:blipFill>
          <a:blip r:embed="rId3"/>
          <a:stretch>
            <a:fillRect/>
          </a:stretch>
        </p:blipFill>
        <p:spPr>
          <a:xfrm>
            <a:off x="1438594" y="838523"/>
            <a:ext cx="6266809" cy="2981440"/>
          </a:xfrm>
          <a:prstGeom prst="rect">
            <a:avLst/>
          </a:prstGeom>
        </p:spPr>
      </p:pic>
      <p:sp>
        <p:nvSpPr>
          <p:cNvPr id="11" name="Rectangle: Rounded Corners 10">
            <a:extLst>
              <a:ext uri="{FF2B5EF4-FFF2-40B4-BE49-F238E27FC236}">
                <a16:creationId xmlns:a16="http://schemas.microsoft.com/office/drawing/2014/main" id="{D0A20A9B-34C5-4F2C-A105-58308C66FB91}"/>
              </a:ext>
            </a:extLst>
          </p:cNvPr>
          <p:cNvSpPr/>
          <p:nvPr/>
        </p:nvSpPr>
        <p:spPr>
          <a:xfrm>
            <a:off x="1295400" y="4502868"/>
            <a:ext cx="2666198" cy="1311787"/>
          </a:xfrm>
          <a:prstGeom prst="round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a:buChar char="•"/>
            </a:pPr>
            <a:r>
              <a:rPr lang="en-US" sz="1600" dirty="0">
                <a:solidFill>
                  <a:schemeClr val="tx1"/>
                </a:solidFill>
                <a:ea typeface="+mn-lt"/>
                <a:cs typeface="+mn-lt"/>
              </a:rPr>
              <a:t>Wavelength: 800 nm</a:t>
            </a:r>
            <a:endParaRPr lang="en-US" sz="1600" dirty="0">
              <a:solidFill>
                <a:schemeClr val="tx1"/>
              </a:solidFill>
              <a:cs typeface="Calibri"/>
            </a:endParaRPr>
          </a:p>
          <a:p>
            <a:pPr marL="285750" indent="-285750">
              <a:buFont typeface="Arial"/>
              <a:buChar char="•"/>
            </a:pPr>
            <a:r>
              <a:rPr lang="en-US" sz="1600" dirty="0">
                <a:solidFill>
                  <a:schemeClr val="tx1"/>
                </a:solidFill>
                <a:ea typeface="+mn-lt"/>
                <a:cs typeface="+mn-lt"/>
              </a:rPr>
              <a:t>Repetition rate: 1 kHz</a:t>
            </a:r>
            <a:endParaRPr lang="en-US" sz="1600" dirty="0">
              <a:solidFill>
                <a:schemeClr val="tx1"/>
              </a:solidFill>
              <a:cs typeface="Calibri"/>
            </a:endParaRPr>
          </a:p>
          <a:p>
            <a:pPr marL="285750" indent="-285750">
              <a:buFont typeface="Arial"/>
              <a:buChar char="•"/>
            </a:pPr>
            <a:r>
              <a:rPr lang="en-US" sz="1600" dirty="0">
                <a:solidFill>
                  <a:schemeClr val="tx1"/>
                </a:solidFill>
                <a:ea typeface="+mn-lt"/>
                <a:cs typeface="+mn-lt"/>
              </a:rPr>
              <a:t>Pulse duration: 100 fs</a:t>
            </a:r>
            <a:endParaRPr lang="en-US" sz="1600" dirty="0">
              <a:solidFill>
                <a:schemeClr val="tx1"/>
              </a:solidFill>
              <a:cs typeface="Calibri"/>
            </a:endParaRPr>
          </a:p>
          <a:p>
            <a:pPr marL="285750" indent="-285750">
              <a:buFont typeface="Arial"/>
              <a:buChar char="•"/>
            </a:pPr>
            <a:r>
              <a:rPr lang="en-US" sz="1600" dirty="0">
                <a:solidFill>
                  <a:schemeClr val="tx1"/>
                </a:solidFill>
                <a:ea typeface="+mn-lt"/>
                <a:cs typeface="+mn-lt"/>
              </a:rPr>
              <a:t>Max power: 1 W</a:t>
            </a:r>
            <a:endParaRPr lang="en-US" sz="1600" dirty="0">
              <a:solidFill>
                <a:schemeClr val="tx1"/>
              </a:solidFill>
              <a:cs typeface="Calibri"/>
            </a:endParaRPr>
          </a:p>
        </p:txBody>
      </p:sp>
      <p:pic>
        <p:nvPicPr>
          <p:cNvPr id="10" name="Picture 12" descr="A cluttered desk with a computer&#10;&#10;Description generated with high confidence">
            <a:extLst>
              <a:ext uri="{FF2B5EF4-FFF2-40B4-BE49-F238E27FC236}">
                <a16:creationId xmlns:a16="http://schemas.microsoft.com/office/drawing/2014/main" id="{C541609C-6311-41BE-A363-515C6008118A}"/>
              </a:ext>
            </a:extLst>
          </p:cNvPr>
          <p:cNvPicPr>
            <a:picLocks noChangeAspect="1"/>
          </p:cNvPicPr>
          <p:nvPr/>
        </p:nvPicPr>
        <p:blipFill>
          <a:blip r:embed="rId4"/>
          <a:stretch>
            <a:fillRect/>
          </a:stretch>
        </p:blipFill>
        <p:spPr>
          <a:xfrm>
            <a:off x="5150606" y="3858386"/>
            <a:ext cx="2961821" cy="2237937"/>
          </a:xfrm>
          <a:prstGeom prst="rect">
            <a:avLst/>
          </a:prstGeom>
        </p:spPr>
      </p:pic>
      <p:sp>
        <p:nvSpPr>
          <p:cNvPr id="8" name="TextBox 7">
            <a:extLst>
              <a:ext uri="{FF2B5EF4-FFF2-40B4-BE49-F238E27FC236}">
                <a16:creationId xmlns:a16="http://schemas.microsoft.com/office/drawing/2014/main" id="{F9FB22C9-EDB2-4CFB-8186-AC0262FB8495}"/>
              </a:ext>
            </a:extLst>
          </p:cNvPr>
          <p:cNvSpPr txBox="1"/>
          <p:nvPr/>
        </p:nvSpPr>
        <p:spPr>
          <a:xfrm>
            <a:off x="8052885" y="3949248"/>
            <a:ext cx="461665" cy="2611164"/>
          </a:xfrm>
          <a:prstGeom prst="rect">
            <a:avLst/>
          </a:prstGeom>
          <a:noFill/>
        </p:spPr>
        <p:txBody>
          <a:bodyPr vert="eaVert" wrap="square" rtlCol="0">
            <a:spAutoFit/>
          </a:bodyPr>
          <a:lstStyle/>
          <a:p>
            <a:r>
              <a:rPr lang="en-GB" dirty="0"/>
              <a:t>Just moved to MECD!</a:t>
            </a:r>
          </a:p>
        </p:txBody>
      </p:sp>
    </p:spTree>
    <p:extLst>
      <p:ext uri="{BB962C8B-B14F-4D97-AF65-F5344CB8AC3E}">
        <p14:creationId xmlns:p14="http://schemas.microsoft.com/office/powerpoint/2010/main" val="23743987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manchester_logo_TUOM_4COL croppe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
            <a:ext cx="2446505" cy="2306191"/>
          </a:xfrm>
          <a:prstGeom prst="rect">
            <a:avLst/>
          </a:prstGeom>
        </p:spPr>
      </p:pic>
      <p:sp>
        <p:nvSpPr>
          <p:cNvPr id="3" name="Content Placeholder 2"/>
          <p:cNvSpPr>
            <a:spLocks noGrp="1"/>
          </p:cNvSpPr>
          <p:nvPr>
            <p:ph idx="1"/>
          </p:nvPr>
        </p:nvSpPr>
        <p:spPr>
          <a:xfrm>
            <a:off x="388994" y="890555"/>
            <a:ext cx="3893089" cy="2990889"/>
          </a:xfrm>
        </p:spPr>
        <p:txBody>
          <a:bodyPr>
            <a:noAutofit/>
          </a:bodyPr>
          <a:lstStyle/>
          <a:p>
            <a:pPr marL="0" indent="0">
              <a:lnSpc>
                <a:spcPct val="90000"/>
              </a:lnSpc>
              <a:buNone/>
            </a:pPr>
            <a:r>
              <a:rPr lang="en-US" sz="1800" b="1" dirty="0"/>
              <a:t>University of Manchester,  Laser Processing Research Center.</a:t>
            </a:r>
          </a:p>
          <a:p>
            <a:pPr>
              <a:lnSpc>
                <a:spcPct val="90000"/>
              </a:lnSpc>
            </a:pPr>
            <a:r>
              <a:rPr lang="en-US" sz="1800" dirty="0"/>
              <a:t>Wavelength 	= 800 nm</a:t>
            </a:r>
          </a:p>
          <a:p>
            <a:pPr>
              <a:lnSpc>
                <a:spcPct val="90000"/>
              </a:lnSpc>
            </a:pPr>
            <a:r>
              <a:rPr lang="en-US" sz="1800" dirty="0"/>
              <a:t>Repetition rate = 1 kHz</a:t>
            </a:r>
          </a:p>
          <a:p>
            <a:pPr>
              <a:lnSpc>
                <a:spcPct val="90000"/>
              </a:lnSpc>
            </a:pPr>
            <a:r>
              <a:rPr lang="en-US" sz="1800" dirty="0"/>
              <a:t>Pulse duration = 100 </a:t>
            </a:r>
            <a:r>
              <a:rPr lang="en-US" sz="1800" dirty="0" err="1"/>
              <a:t>fs</a:t>
            </a:r>
            <a:endParaRPr lang="en-US" sz="1800" dirty="0"/>
          </a:p>
          <a:p>
            <a:pPr>
              <a:lnSpc>
                <a:spcPct val="90000"/>
              </a:lnSpc>
            </a:pPr>
            <a:r>
              <a:rPr lang="en-US" sz="1800" dirty="0"/>
              <a:t>Spot size  	= 10μm</a:t>
            </a:r>
          </a:p>
          <a:p>
            <a:pPr>
              <a:lnSpc>
                <a:spcPct val="90000"/>
              </a:lnSpc>
            </a:pPr>
            <a:r>
              <a:rPr lang="en-US" sz="1800" dirty="0"/>
              <a:t>Pulse Energy 	~ 1 </a:t>
            </a:r>
            <a:r>
              <a:rPr lang="en-US" sz="1800" dirty="0" err="1"/>
              <a:t>μJ</a:t>
            </a:r>
            <a:r>
              <a:rPr lang="en-US" sz="1800" dirty="0"/>
              <a:t> </a:t>
            </a:r>
          </a:p>
          <a:p>
            <a:pPr>
              <a:lnSpc>
                <a:spcPct val="90000"/>
              </a:lnSpc>
            </a:pPr>
            <a:r>
              <a:rPr lang="en-US" sz="1800" b="1" dirty="0"/>
              <a:t>Spatial light modulator</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BB5C9469-1996-B248-A5BB-15DFCDCD4078}" type="slidenum">
              <a:rPr lang="en-US" smtClean="0"/>
              <a:pPr/>
              <a:t>65</a:t>
            </a:fld>
            <a:endParaRPr lang="en-US"/>
          </a:p>
        </p:txBody>
      </p:sp>
      <p:sp>
        <p:nvSpPr>
          <p:cNvPr id="9" name="Rectangle 8"/>
          <p:cNvSpPr/>
          <p:nvPr/>
        </p:nvSpPr>
        <p:spPr>
          <a:xfrm>
            <a:off x="8100392" y="3356992"/>
            <a:ext cx="514400" cy="360040"/>
          </a:xfrm>
          <a:prstGeom prst="rect">
            <a:avLst/>
          </a:prstGeom>
          <a:noFill/>
          <a:ln w="38100" cmpd="sng">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0" name="Picture 9"/>
          <p:cNvPicPr>
            <a:picLocks noChangeAspect="1"/>
          </p:cNvPicPr>
          <p:nvPr/>
        </p:nvPicPr>
        <p:blipFill>
          <a:blip r:embed="rId5"/>
          <a:stretch>
            <a:fillRect/>
          </a:stretch>
        </p:blipFill>
        <p:spPr>
          <a:xfrm>
            <a:off x="4216618" y="772169"/>
            <a:ext cx="4650955" cy="3488217"/>
          </a:xfrm>
          <a:prstGeom prst="rect">
            <a:avLst/>
          </a:prstGeom>
        </p:spPr>
      </p:pic>
      <p:pic>
        <p:nvPicPr>
          <p:cNvPr id="13" name="Picture 12"/>
          <p:cNvPicPr>
            <a:picLocks noChangeAspect="1"/>
          </p:cNvPicPr>
          <p:nvPr/>
        </p:nvPicPr>
        <p:blipFill rotWithShape="1">
          <a:blip r:embed="rId6"/>
          <a:srcRect l="24017" t="23855" r="5465" b="5259"/>
          <a:stretch/>
        </p:blipFill>
        <p:spPr>
          <a:xfrm>
            <a:off x="4685581" y="4293233"/>
            <a:ext cx="3280991" cy="2473610"/>
          </a:xfrm>
          <a:prstGeom prst="rect">
            <a:avLst/>
          </a:prstGeom>
        </p:spPr>
      </p:pic>
      <p:cxnSp>
        <p:nvCxnSpPr>
          <p:cNvPr id="11" name="Curved Connector 10"/>
          <p:cNvCxnSpPr/>
          <p:nvPr/>
        </p:nvCxnSpPr>
        <p:spPr>
          <a:xfrm rot="5400000">
            <a:off x="5399356" y="2774763"/>
            <a:ext cx="2281321" cy="1344181"/>
          </a:xfrm>
          <a:prstGeom prst="curvedConnector3">
            <a:avLst>
              <a:gd name="adj1" fmla="val 50000"/>
            </a:avLst>
          </a:prstGeom>
          <a:ln>
            <a:tailEnd type="arrow"/>
          </a:ln>
        </p:spPr>
        <p:style>
          <a:lnRef idx="2">
            <a:schemeClr val="accent1"/>
          </a:lnRef>
          <a:fillRef idx="0">
            <a:schemeClr val="accent1"/>
          </a:fillRef>
          <a:effectRef idx="1">
            <a:schemeClr val="accent1"/>
          </a:effectRef>
          <a:fontRef idx="minor">
            <a:schemeClr val="tx1"/>
          </a:fontRef>
        </p:style>
      </p:cxnSp>
      <p:pic>
        <p:nvPicPr>
          <p:cNvPr id="16" name="3dd_proc.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l="14672" t="13007" r="5368" b="21441"/>
          <a:stretch/>
        </p:blipFill>
        <p:spPr>
          <a:xfrm>
            <a:off x="323529" y="4475133"/>
            <a:ext cx="3349100" cy="2072141"/>
          </a:xfrm>
          <a:prstGeom prst="rect">
            <a:avLst/>
          </a:prstGeom>
        </p:spPr>
      </p:pic>
      <p:sp>
        <p:nvSpPr>
          <p:cNvPr id="17" name="Oval 16"/>
          <p:cNvSpPr/>
          <p:nvPr/>
        </p:nvSpPr>
        <p:spPr>
          <a:xfrm>
            <a:off x="1393582" y="5810055"/>
            <a:ext cx="449544" cy="382092"/>
          </a:xfrm>
          <a:prstGeom prst="ellipse">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5" name="Curved Connector 14"/>
          <p:cNvCxnSpPr/>
          <p:nvPr/>
        </p:nvCxnSpPr>
        <p:spPr>
          <a:xfrm rot="10800000" flipV="1">
            <a:off x="1954800" y="5339449"/>
            <a:ext cx="4102414" cy="698184"/>
          </a:xfrm>
          <a:prstGeom prst="curvedConnector3">
            <a:avLst>
              <a:gd name="adj1" fmla="val 50000"/>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65945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6"/>
                                        </p:tgtEl>
                                      </p:cBhvr>
                                    </p:cmd>
                                  </p:childTnLst>
                                </p:cTn>
                              </p:par>
                            </p:childTnLst>
                          </p:cTn>
                        </p:par>
                      </p:childTnLst>
                    </p:cTn>
                  </p:par>
                </p:childTnLst>
              </p:cTn>
              <p:nextCondLst>
                <p:cond evt="onClick" delay="0">
                  <p:tgtEl>
                    <p:spTgt spid="16"/>
                  </p:tgtEl>
                </p:cond>
              </p:nextCondLst>
            </p:seq>
            <p:video>
              <p:cMediaNode vol="80000">
                <p:cTn id="7" fill="hold" display="0">
                  <p:stCondLst>
                    <p:cond delay="indefinite"/>
                  </p:stCondLst>
                </p:cTn>
                <p:tgtEl>
                  <p:spTgt spid="16"/>
                </p:tgtEl>
              </p:cMediaNode>
            </p:vide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7630" y="996195"/>
            <a:ext cx="3628837" cy="995165"/>
          </a:xfrm>
        </p:spPr>
        <p:txBody>
          <a:bodyPr>
            <a:normAutofit/>
          </a:bodyPr>
          <a:lstStyle/>
          <a:p>
            <a:r>
              <a:rPr lang="en-US" dirty="0"/>
              <a:t>Comparison SLM </a:t>
            </a:r>
            <a:r>
              <a:rPr lang="en-US" dirty="0" err="1"/>
              <a:t>vs</a:t>
            </a:r>
            <a:r>
              <a:rPr lang="en-US" dirty="0"/>
              <a:t> standard process.</a:t>
            </a:r>
          </a:p>
          <a:p>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66</a:t>
            </a:fld>
            <a:endParaRPr lang="en-US"/>
          </a:p>
        </p:txBody>
      </p:sp>
      <p:sp>
        <p:nvSpPr>
          <p:cNvPr id="8" name="Title 1"/>
          <p:cNvSpPr>
            <a:spLocks noGrp="1"/>
          </p:cNvSpPr>
          <p:nvPr>
            <p:ph type="title"/>
          </p:nvPr>
        </p:nvSpPr>
        <p:spPr>
          <a:xfrm>
            <a:off x="2156852" y="173819"/>
            <a:ext cx="5810288" cy="552322"/>
          </a:xfrm>
        </p:spPr>
        <p:txBody>
          <a:bodyPr/>
          <a:lstStyle/>
          <a:p>
            <a:r>
              <a:rPr lang="en-US" sz="2400" dirty="0"/>
              <a:t>SLM – Phase </a:t>
            </a:r>
            <a:r>
              <a:rPr lang="en-US" sz="2400" b="1" dirty="0"/>
              <a:t>S</a:t>
            </a:r>
            <a:r>
              <a:rPr lang="en-US" sz="2400" dirty="0"/>
              <a:t>patial </a:t>
            </a:r>
            <a:r>
              <a:rPr lang="en-US" sz="2400" b="1" dirty="0"/>
              <a:t>L</a:t>
            </a:r>
            <a:r>
              <a:rPr lang="en-US" sz="2400" dirty="0"/>
              <a:t>ight </a:t>
            </a:r>
            <a:r>
              <a:rPr lang="en-US" sz="2400" b="1" dirty="0"/>
              <a:t>M</a:t>
            </a:r>
            <a:r>
              <a:rPr lang="en-US" sz="2400" dirty="0"/>
              <a:t>odulation</a:t>
            </a:r>
          </a:p>
        </p:txBody>
      </p:sp>
      <p:grpSp>
        <p:nvGrpSpPr>
          <p:cNvPr id="7" name="Group 6"/>
          <p:cNvGrpSpPr/>
          <p:nvPr/>
        </p:nvGrpSpPr>
        <p:grpSpPr>
          <a:xfrm>
            <a:off x="460854" y="3523816"/>
            <a:ext cx="3404407" cy="2768163"/>
            <a:chOff x="632518" y="2473944"/>
            <a:chExt cx="3404407" cy="2768163"/>
          </a:xfrm>
        </p:grpSpPr>
        <p:pic>
          <p:nvPicPr>
            <p:cNvPr id="37" name="Picture 36" descr="BeamDefocus.png"/>
            <p:cNvPicPr>
              <a:picLocks noChangeAspect="1"/>
            </p:cNvPicPr>
            <p:nvPr/>
          </p:nvPicPr>
          <p:blipFill rotWithShape="1">
            <a:blip r:embed="rId2">
              <a:extLst>
                <a:ext uri="{28A0092B-C50C-407E-A947-70E740481C1C}">
                  <a14:useLocalDpi xmlns:a14="http://schemas.microsoft.com/office/drawing/2010/main" val="0"/>
                </a:ext>
              </a:extLst>
            </a:blip>
            <a:srcRect t="11231"/>
            <a:stretch/>
          </p:blipFill>
          <p:spPr>
            <a:xfrm>
              <a:off x="632518" y="2473944"/>
              <a:ext cx="3404407" cy="2768163"/>
            </a:xfrm>
            <a:prstGeom prst="rect">
              <a:avLst/>
            </a:prstGeom>
          </p:spPr>
        </p:pic>
        <p:sp>
          <p:nvSpPr>
            <p:cNvPr id="2" name="Oval 1"/>
            <p:cNvSpPr/>
            <p:nvPr/>
          </p:nvSpPr>
          <p:spPr>
            <a:xfrm>
              <a:off x="2274990" y="3775718"/>
              <a:ext cx="91444" cy="93549"/>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Oval 37"/>
            <p:cNvSpPr/>
            <p:nvPr/>
          </p:nvSpPr>
          <p:spPr>
            <a:xfrm>
              <a:off x="2264829" y="4178301"/>
              <a:ext cx="118537" cy="448734"/>
            </a:xfrm>
            <a:prstGeom prst="ellipse">
              <a:avLst/>
            </a:prstGeom>
            <a:solidFill>
              <a:srgbClr val="0000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9" name="Slide Number Placeholder 2"/>
          <p:cNvSpPr txBox="1">
            <a:spLocks/>
          </p:cNvSpPr>
          <p:nvPr/>
        </p:nvSpPr>
        <p:spPr>
          <a:xfrm>
            <a:off x="5501464" y="6356350"/>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2200" b="1"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28FAA939-B055-1C4F-86C8-4746DA8B00DB}" type="slidenum">
              <a:rPr lang="en-US" smtClean="0"/>
              <a:pPr/>
              <a:t>66</a:t>
            </a:fld>
            <a:endParaRPr lang="en-US" dirty="0"/>
          </a:p>
        </p:txBody>
      </p:sp>
      <p:sp>
        <p:nvSpPr>
          <p:cNvPr id="40" name="Rectangle 39"/>
          <p:cNvSpPr/>
          <p:nvPr/>
        </p:nvSpPr>
        <p:spPr>
          <a:xfrm>
            <a:off x="3865261" y="1991360"/>
            <a:ext cx="436880" cy="10668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 name="Rectangle 40"/>
          <p:cNvSpPr/>
          <p:nvPr/>
        </p:nvSpPr>
        <p:spPr>
          <a:xfrm rot="5400000" flipV="1">
            <a:off x="5465419" y="1924003"/>
            <a:ext cx="426216" cy="267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42" name="Group 41"/>
          <p:cNvGrpSpPr/>
          <p:nvPr/>
        </p:nvGrpSpPr>
        <p:grpSpPr>
          <a:xfrm rot="5400000">
            <a:off x="3074226" y="2233054"/>
            <a:ext cx="5218545" cy="2774063"/>
            <a:chOff x="1578075" y="3806430"/>
            <a:chExt cx="6776510" cy="2058661"/>
          </a:xfrm>
        </p:grpSpPr>
        <p:sp>
          <p:nvSpPr>
            <p:cNvPr id="43" name="Block Arc 42"/>
            <p:cNvSpPr/>
            <p:nvPr/>
          </p:nvSpPr>
          <p:spPr>
            <a:xfrm rot="10800000">
              <a:off x="5192408" y="4601486"/>
              <a:ext cx="285043" cy="279704"/>
            </a:xfrm>
            <a:prstGeom prst="blockArc">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grpSp>
          <p:nvGrpSpPr>
            <p:cNvPr id="44" name="Group 43"/>
            <p:cNvGrpSpPr/>
            <p:nvPr/>
          </p:nvGrpSpPr>
          <p:grpSpPr>
            <a:xfrm>
              <a:off x="1578075" y="3806430"/>
              <a:ext cx="6776510" cy="2058661"/>
              <a:chOff x="2238745" y="2270678"/>
              <a:chExt cx="5005575" cy="1520662"/>
            </a:xfrm>
          </p:grpSpPr>
          <p:sp>
            <p:nvSpPr>
              <p:cNvPr id="45" name="Rectangle 44"/>
              <p:cNvSpPr/>
              <p:nvPr/>
            </p:nvSpPr>
            <p:spPr>
              <a:xfrm>
                <a:off x="4252543" y="3410851"/>
                <a:ext cx="519520" cy="38048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6" name="Picture 45" descr="BeamDefocusComp.png"/>
              <p:cNvPicPr>
                <a:picLocks noChangeAspect="1"/>
              </p:cNvPicPr>
              <p:nvPr/>
            </p:nvPicPr>
            <p:blipFill rotWithShape="1">
              <a:blip r:embed="rId3">
                <a:extLst>
                  <a:ext uri="{28A0092B-C50C-407E-A947-70E740481C1C}">
                    <a14:useLocalDpi xmlns:a14="http://schemas.microsoft.com/office/drawing/2010/main" val="0"/>
                  </a:ext>
                </a:extLst>
              </a:blip>
              <a:srcRect l="10083" t="10390" r="4048" b="62647"/>
              <a:stretch/>
            </p:blipFill>
            <p:spPr>
              <a:xfrm>
                <a:off x="2238745" y="2270678"/>
                <a:ext cx="5005575" cy="784174"/>
              </a:xfrm>
              <a:prstGeom prst="rect">
                <a:avLst/>
              </a:prstGeom>
            </p:spPr>
          </p:pic>
          <p:sp>
            <p:nvSpPr>
              <p:cNvPr id="47" name="Rectangle 46"/>
              <p:cNvSpPr/>
              <p:nvPr/>
            </p:nvSpPr>
            <p:spPr>
              <a:xfrm>
                <a:off x="3934828" y="2852911"/>
                <a:ext cx="2982242" cy="23313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sp>
        <p:nvSpPr>
          <p:cNvPr id="48" name="TextBox 47"/>
          <p:cNvSpPr txBox="1"/>
          <p:nvPr/>
        </p:nvSpPr>
        <p:spPr>
          <a:xfrm>
            <a:off x="4128375" y="1526040"/>
            <a:ext cx="1724396" cy="646331"/>
          </a:xfrm>
          <a:prstGeom prst="rect">
            <a:avLst/>
          </a:prstGeom>
          <a:noFill/>
        </p:spPr>
        <p:txBody>
          <a:bodyPr wrap="square" rtlCol="0">
            <a:spAutoFit/>
          </a:bodyPr>
          <a:lstStyle/>
          <a:p>
            <a:pPr algn="ctr"/>
            <a:r>
              <a:rPr lang="en-US" sz="1200" dirty="0"/>
              <a:t>Simulated</a:t>
            </a:r>
          </a:p>
          <a:p>
            <a:pPr algn="ctr"/>
            <a:r>
              <a:rPr lang="en-US" sz="1200" dirty="0"/>
              <a:t>depth = 40μm</a:t>
            </a:r>
          </a:p>
          <a:p>
            <a:endParaRPr lang="en-US" sz="1200" dirty="0"/>
          </a:p>
        </p:txBody>
      </p:sp>
      <p:sp>
        <p:nvSpPr>
          <p:cNvPr id="50" name="TextBox 49"/>
          <p:cNvSpPr txBox="1"/>
          <p:nvPr/>
        </p:nvSpPr>
        <p:spPr>
          <a:xfrm>
            <a:off x="4110789" y="2969290"/>
            <a:ext cx="1724396" cy="646331"/>
          </a:xfrm>
          <a:prstGeom prst="rect">
            <a:avLst/>
          </a:prstGeom>
          <a:noFill/>
        </p:spPr>
        <p:txBody>
          <a:bodyPr wrap="square" rtlCol="0">
            <a:spAutoFit/>
          </a:bodyPr>
          <a:lstStyle/>
          <a:p>
            <a:pPr algn="ctr"/>
            <a:r>
              <a:rPr lang="en-US" sz="1200" dirty="0"/>
              <a:t>Measured</a:t>
            </a:r>
          </a:p>
          <a:p>
            <a:pPr algn="ctr"/>
            <a:r>
              <a:rPr lang="en-US" sz="1200" dirty="0"/>
              <a:t>depth = 40μm</a:t>
            </a:r>
          </a:p>
          <a:p>
            <a:endParaRPr lang="en-US" sz="1200" dirty="0"/>
          </a:p>
        </p:txBody>
      </p:sp>
      <p:sp>
        <p:nvSpPr>
          <p:cNvPr id="51" name="TextBox 50"/>
          <p:cNvSpPr txBox="1"/>
          <p:nvPr/>
        </p:nvSpPr>
        <p:spPr>
          <a:xfrm>
            <a:off x="4128375" y="4052444"/>
            <a:ext cx="1724396" cy="646331"/>
          </a:xfrm>
          <a:prstGeom prst="rect">
            <a:avLst/>
          </a:prstGeom>
          <a:noFill/>
        </p:spPr>
        <p:txBody>
          <a:bodyPr wrap="square" rtlCol="0">
            <a:spAutoFit/>
          </a:bodyPr>
          <a:lstStyle/>
          <a:p>
            <a:pPr algn="ctr"/>
            <a:endParaRPr lang="en-US" sz="1200" dirty="0"/>
          </a:p>
          <a:p>
            <a:pPr algn="ctr"/>
            <a:r>
              <a:rPr lang="en-US" sz="1200" dirty="0"/>
              <a:t>depth = 80μm</a:t>
            </a:r>
          </a:p>
          <a:p>
            <a:endParaRPr lang="en-US" sz="1200" dirty="0"/>
          </a:p>
        </p:txBody>
      </p:sp>
      <p:sp>
        <p:nvSpPr>
          <p:cNvPr id="52" name="TextBox 51"/>
          <p:cNvSpPr txBox="1"/>
          <p:nvPr/>
        </p:nvSpPr>
        <p:spPr>
          <a:xfrm>
            <a:off x="4128375" y="5243749"/>
            <a:ext cx="1724396" cy="646331"/>
          </a:xfrm>
          <a:prstGeom prst="rect">
            <a:avLst/>
          </a:prstGeom>
          <a:noFill/>
        </p:spPr>
        <p:txBody>
          <a:bodyPr wrap="square" rtlCol="0">
            <a:spAutoFit/>
          </a:bodyPr>
          <a:lstStyle/>
          <a:p>
            <a:pPr algn="ctr"/>
            <a:endParaRPr lang="en-US" sz="1200" dirty="0"/>
          </a:p>
          <a:p>
            <a:pPr algn="ctr"/>
            <a:r>
              <a:rPr lang="en-US" sz="1200" dirty="0"/>
              <a:t>depth = 130μm</a:t>
            </a:r>
          </a:p>
          <a:p>
            <a:endParaRPr lang="en-US" sz="1200" dirty="0"/>
          </a:p>
        </p:txBody>
      </p:sp>
      <p:sp>
        <p:nvSpPr>
          <p:cNvPr id="60" name="Rectangle 59"/>
          <p:cNvSpPr/>
          <p:nvPr/>
        </p:nvSpPr>
        <p:spPr>
          <a:xfrm>
            <a:off x="6134008" y="1225389"/>
            <a:ext cx="237947" cy="571607"/>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1" name="Rectangle 60"/>
          <p:cNvSpPr/>
          <p:nvPr/>
        </p:nvSpPr>
        <p:spPr>
          <a:xfrm>
            <a:off x="6048461" y="2970442"/>
            <a:ext cx="1154803" cy="16469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2" name="Rectangle 61"/>
          <p:cNvSpPr/>
          <p:nvPr/>
        </p:nvSpPr>
        <p:spPr>
          <a:xfrm>
            <a:off x="6032124" y="3892620"/>
            <a:ext cx="1066358" cy="155032"/>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3" name="Rectangle 62"/>
          <p:cNvSpPr/>
          <p:nvPr/>
        </p:nvSpPr>
        <p:spPr>
          <a:xfrm>
            <a:off x="6025371" y="4975774"/>
            <a:ext cx="1154803" cy="229639"/>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Slide Number Placeholder 2"/>
          <p:cNvSpPr txBox="1">
            <a:spLocks/>
          </p:cNvSpPr>
          <p:nvPr/>
        </p:nvSpPr>
        <p:spPr>
          <a:xfrm>
            <a:off x="6692124" y="6356351"/>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2200" b="1"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28FAA939-B055-1C4F-86C8-4746DA8B00DB}" type="slidenum">
              <a:rPr lang="en-US" smtClean="0"/>
              <a:pPr/>
              <a:t>66</a:t>
            </a:fld>
            <a:endParaRPr lang="en-US" dirty="0"/>
          </a:p>
        </p:txBody>
      </p:sp>
      <p:grpSp>
        <p:nvGrpSpPr>
          <p:cNvPr id="74" name="Group 73"/>
          <p:cNvGrpSpPr/>
          <p:nvPr/>
        </p:nvGrpSpPr>
        <p:grpSpPr>
          <a:xfrm rot="5400000">
            <a:off x="5221564" y="2764123"/>
            <a:ext cx="5218545" cy="1711926"/>
            <a:chOff x="1578075" y="4594652"/>
            <a:chExt cx="6776510" cy="1270438"/>
          </a:xfrm>
        </p:grpSpPr>
        <p:sp>
          <p:nvSpPr>
            <p:cNvPr id="75" name="Block Arc 74"/>
            <p:cNvSpPr/>
            <p:nvPr/>
          </p:nvSpPr>
          <p:spPr>
            <a:xfrm rot="10800000">
              <a:off x="5192408" y="4601486"/>
              <a:ext cx="285043" cy="279704"/>
            </a:xfrm>
            <a:prstGeom prst="blockArc">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grpSp>
          <p:nvGrpSpPr>
            <p:cNvPr id="76" name="Group 75"/>
            <p:cNvGrpSpPr/>
            <p:nvPr/>
          </p:nvGrpSpPr>
          <p:grpSpPr>
            <a:xfrm>
              <a:off x="1578075" y="4594652"/>
              <a:ext cx="6776510" cy="1270438"/>
              <a:chOff x="2238745" y="2852911"/>
              <a:chExt cx="5005575" cy="938429"/>
            </a:xfrm>
          </p:grpSpPr>
          <p:sp>
            <p:nvSpPr>
              <p:cNvPr id="77" name="Rectangle 76"/>
              <p:cNvSpPr/>
              <p:nvPr/>
            </p:nvSpPr>
            <p:spPr>
              <a:xfrm>
                <a:off x="4252543" y="3410851"/>
                <a:ext cx="519520" cy="38048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78" name="Picture 77" descr="BeamDefocusComp.png"/>
              <p:cNvPicPr>
                <a:picLocks noChangeAspect="1"/>
              </p:cNvPicPr>
              <p:nvPr/>
            </p:nvPicPr>
            <p:blipFill rotWithShape="1">
              <a:blip r:embed="rId3">
                <a:extLst>
                  <a:ext uri="{28A0092B-C50C-407E-A947-70E740481C1C}">
                    <a14:useLocalDpi xmlns:a14="http://schemas.microsoft.com/office/drawing/2010/main" val="0"/>
                  </a:ext>
                </a:extLst>
              </a:blip>
              <a:srcRect l="10083" t="37686" r="4048" b="41059"/>
              <a:stretch/>
            </p:blipFill>
            <p:spPr>
              <a:xfrm>
                <a:off x="2238745" y="3064567"/>
                <a:ext cx="5005575" cy="618142"/>
              </a:xfrm>
              <a:prstGeom prst="rect">
                <a:avLst/>
              </a:prstGeom>
            </p:spPr>
          </p:pic>
          <p:sp>
            <p:nvSpPr>
              <p:cNvPr id="79" name="Rectangle 78"/>
              <p:cNvSpPr/>
              <p:nvPr/>
            </p:nvSpPr>
            <p:spPr>
              <a:xfrm>
                <a:off x="3934828" y="2852911"/>
                <a:ext cx="2982242" cy="23313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sp>
        <p:nvSpPr>
          <p:cNvPr id="80" name="Rectangle 79"/>
          <p:cNvSpPr/>
          <p:nvPr/>
        </p:nvSpPr>
        <p:spPr>
          <a:xfrm>
            <a:off x="7324668" y="1225390"/>
            <a:ext cx="237947" cy="571607"/>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80"/>
          <p:cNvSpPr/>
          <p:nvPr/>
        </p:nvSpPr>
        <p:spPr>
          <a:xfrm>
            <a:off x="7239121" y="2970443"/>
            <a:ext cx="1154803" cy="16469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Rectangle 81"/>
          <p:cNvSpPr/>
          <p:nvPr/>
        </p:nvSpPr>
        <p:spPr>
          <a:xfrm>
            <a:off x="7222784" y="3892621"/>
            <a:ext cx="1066358" cy="155032"/>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3" name="Rectangle 82"/>
          <p:cNvSpPr/>
          <p:nvPr/>
        </p:nvSpPr>
        <p:spPr>
          <a:xfrm>
            <a:off x="7216031" y="4975775"/>
            <a:ext cx="1154803" cy="229639"/>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84" name="Table 83"/>
          <p:cNvGraphicFramePr>
            <a:graphicFrameLocks noGrp="1"/>
          </p:cNvGraphicFramePr>
          <p:nvPr/>
        </p:nvGraphicFramePr>
        <p:xfrm>
          <a:off x="393390" y="1828375"/>
          <a:ext cx="3823212" cy="1520498"/>
        </p:xfrm>
        <a:graphic>
          <a:graphicData uri="http://schemas.openxmlformats.org/drawingml/2006/table">
            <a:tbl>
              <a:tblPr firstRow="1" bandRow="1">
                <a:tableStyleId>{5C22544A-7EE6-4342-B048-85BDC9FD1C3A}</a:tableStyleId>
              </a:tblPr>
              <a:tblGrid>
                <a:gridCol w="1274404">
                  <a:extLst>
                    <a:ext uri="{9D8B030D-6E8A-4147-A177-3AD203B41FA5}">
                      <a16:colId xmlns:a16="http://schemas.microsoft.com/office/drawing/2014/main" val="20000"/>
                    </a:ext>
                  </a:extLst>
                </a:gridCol>
                <a:gridCol w="1274404">
                  <a:extLst>
                    <a:ext uri="{9D8B030D-6E8A-4147-A177-3AD203B41FA5}">
                      <a16:colId xmlns:a16="http://schemas.microsoft.com/office/drawing/2014/main" val="20001"/>
                    </a:ext>
                  </a:extLst>
                </a:gridCol>
                <a:gridCol w="1274404">
                  <a:extLst>
                    <a:ext uri="{9D8B030D-6E8A-4147-A177-3AD203B41FA5}">
                      <a16:colId xmlns:a16="http://schemas.microsoft.com/office/drawing/2014/main" val="20002"/>
                    </a:ext>
                  </a:extLst>
                </a:gridCol>
              </a:tblGrid>
              <a:tr h="361904">
                <a:tc>
                  <a:txBody>
                    <a:bodyPr/>
                    <a:lstStyle/>
                    <a:p>
                      <a:endParaRPr lang="en-US" dirty="0"/>
                    </a:p>
                  </a:txBody>
                  <a:tcPr/>
                </a:tc>
                <a:tc>
                  <a:txBody>
                    <a:bodyPr/>
                    <a:lstStyle/>
                    <a:p>
                      <a:r>
                        <a:rPr lang="en-US" dirty="0"/>
                        <a:t>Std.</a:t>
                      </a:r>
                    </a:p>
                  </a:txBody>
                  <a:tcPr/>
                </a:tc>
                <a:tc>
                  <a:txBody>
                    <a:bodyPr/>
                    <a:lstStyle/>
                    <a:p>
                      <a:r>
                        <a:rPr lang="en-US" dirty="0"/>
                        <a:t>SLM</a:t>
                      </a:r>
                    </a:p>
                  </a:txBody>
                  <a:tcPr/>
                </a:tc>
                <a:extLst>
                  <a:ext uri="{0D108BD9-81ED-4DB2-BD59-A6C34878D82A}">
                    <a16:rowId xmlns:a16="http://schemas.microsoft.com/office/drawing/2014/main" val="10000"/>
                  </a:ext>
                </a:extLst>
              </a:tr>
              <a:tr h="334122">
                <a:tc>
                  <a:txBody>
                    <a:bodyPr/>
                    <a:lstStyle/>
                    <a:p>
                      <a:r>
                        <a:rPr lang="en-US" sz="1400" dirty="0"/>
                        <a:t>Resistivity</a:t>
                      </a:r>
                    </a:p>
                  </a:txBody>
                  <a:tcPr/>
                </a:tc>
                <a:tc>
                  <a:txBody>
                    <a:bodyPr/>
                    <a:lstStyle/>
                    <a:p>
                      <a:r>
                        <a:rPr lang="en-US" sz="1400" dirty="0"/>
                        <a:t>1 </a:t>
                      </a:r>
                      <a:r>
                        <a:rPr lang="en-US" sz="1400" dirty="0" err="1">
                          <a:latin typeface="Symbol" charset="2"/>
                          <a:cs typeface="Symbol" charset="2"/>
                        </a:rPr>
                        <a:t>W</a:t>
                      </a:r>
                      <a:r>
                        <a:rPr lang="en-US" sz="1400" dirty="0" err="1"/>
                        <a:t>cm</a:t>
                      </a:r>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0.1 </a:t>
                      </a:r>
                      <a:r>
                        <a:rPr lang="en-US" sz="1400" dirty="0" err="1">
                          <a:latin typeface="Symbol" charset="2"/>
                          <a:cs typeface="Symbol" charset="2"/>
                        </a:rPr>
                        <a:t>W</a:t>
                      </a:r>
                      <a:r>
                        <a:rPr lang="en-US" sz="1400" dirty="0" err="1"/>
                        <a:t>cm</a:t>
                      </a:r>
                      <a:endParaRPr lang="en-US" sz="1400" dirty="0"/>
                    </a:p>
                  </a:txBody>
                  <a:tcPr/>
                </a:tc>
                <a:extLst>
                  <a:ext uri="{0D108BD9-81ED-4DB2-BD59-A6C34878D82A}">
                    <a16:rowId xmlns:a16="http://schemas.microsoft.com/office/drawing/2014/main" val="10001"/>
                  </a:ext>
                </a:extLst>
              </a:tr>
              <a:tr h="363416">
                <a:tc>
                  <a:txBody>
                    <a:bodyPr/>
                    <a:lstStyle/>
                    <a:p>
                      <a:r>
                        <a:rPr lang="en-US" sz="1400" dirty="0"/>
                        <a:t>Diameter</a:t>
                      </a:r>
                    </a:p>
                  </a:txBody>
                  <a:tcPr/>
                </a:tc>
                <a:tc>
                  <a:txBody>
                    <a:bodyPr/>
                    <a:lstStyle/>
                    <a:p>
                      <a:r>
                        <a:rPr lang="en-US" sz="1400" dirty="0"/>
                        <a:t>~3</a:t>
                      </a:r>
                      <a:r>
                        <a:rPr lang="en-US" sz="1400" dirty="0">
                          <a:latin typeface="Symbol" charset="2"/>
                          <a:cs typeface="Symbol" charset="2"/>
                        </a:rPr>
                        <a:t>m</a:t>
                      </a:r>
                      <a:r>
                        <a:rPr lang="en-US" sz="1400" dirty="0"/>
                        <a:t>m</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~1</a:t>
                      </a:r>
                      <a:r>
                        <a:rPr lang="en-US" sz="1400" dirty="0">
                          <a:latin typeface="Symbol" charset="2"/>
                          <a:cs typeface="Symbol" charset="2"/>
                        </a:rPr>
                        <a:t>m</a:t>
                      </a:r>
                      <a:r>
                        <a:rPr lang="en-US" sz="1400" dirty="0"/>
                        <a:t>m</a:t>
                      </a:r>
                    </a:p>
                  </a:txBody>
                  <a:tcPr/>
                </a:tc>
                <a:extLst>
                  <a:ext uri="{0D108BD9-81ED-4DB2-BD59-A6C34878D82A}">
                    <a16:rowId xmlns:a16="http://schemas.microsoft.com/office/drawing/2014/main" val="10002"/>
                  </a:ext>
                </a:extLst>
              </a:tr>
              <a:tr h="448715">
                <a:tc>
                  <a:txBody>
                    <a:bodyPr/>
                    <a:lstStyle/>
                    <a:p>
                      <a:r>
                        <a:rPr lang="en-US" sz="1200" dirty="0"/>
                        <a:t>Diamond to graphite</a:t>
                      </a:r>
                      <a:r>
                        <a:rPr lang="en-US" sz="1200" baseline="0" dirty="0"/>
                        <a:t> ratio</a:t>
                      </a:r>
                      <a:endParaRPr lang="en-US" sz="1200" dirty="0"/>
                    </a:p>
                  </a:txBody>
                  <a:tcPr/>
                </a:tc>
                <a:tc>
                  <a:txBody>
                    <a:bodyPr/>
                    <a:lstStyle/>
                    <a:p>
                      <a:r>
                        <a:rPr lang="en-US" sz="1400" dirty="0"/>
                        <a:t>~4</a:t>
                      </a:r>
                    </a:p>
                  </a:txBody>
                  <a:tcPr/>
                </a:tc>
                <a:tc>
                  <a:txBody>
                    <a:bodyPr/>
                    <a:lstStyle/>
                    <a:p>
                      <a:r>
                        <a:rPr lang="en-US" sz="1400" dirty="0"/>
                        <a:t>~0.2</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455186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7630" y="996195"/>
            <a:ext cx="3628837" cy="995165"/>
          </a:xfrm>
        </p:spPr>
        <p:txBody>
          <a:bodyPr>
            <a:normAutofit/>
          </a:bodyPr>
          <a:lstStyle/>
          <a:p>
            <a:r>
              <a:rPr lang="en-US" dirty="0"/>
              <a:t>Comparison SLM </a:t>
            </a:r>
            <a:r>
              <a:rPr lang="en-US" dirty="0" err="1"/>
              <a:t>vs</a:t>
            </a:r>
            <a:r>
              <a:rPr lang="en-US" dirty="0"/>
              <a:t> standard process.</a:t>
            </a:r>
          </a:p>
          <a:p>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67</a:t>
            </a:fld>
            <a:endParaRPr lang="en-US"/>
          </a:p>
        </p:txBody>
      </p:sp>
      <p:sp>
        <p:nvSpPr>
          <p:cNvPr id="8" name="Title 1"/>
          <p:cNvSpPr>
            <a:spLocks noGrp="1"/>
          </p:cNvSpPr>
          <p:nvPr>
            <p:ph type="title"/>
          </p:nvPr>
        </p:nvSpPr>
        <p:spPr>
          <a:xfrm>
            <a:off x="2156852" y="173819"/>
            <a:ext cx="5810288" cy="552322"/>
          </a:xfrm>
        </p:spPr>
        <p:txBody>
          <a:bodyPr/>
          <a:lstStyle/>
          <a:p>
            <a:r>
              <a:rPr lang="en-US" sz="2400" dirty="0"/>
              <a:t>SLM – Phase </a:t>
            </a:r>
            <a:r>
              <a:rPr lang="en-US" sz="2400" b="1" dirty="0"/>
              <a:t>S</a:t>
            </a:r>
            <a:r>
              <a:rPr lang="en-US" sz="2400" dirty="0"/>
              <a:t>patial </a:t>
            </a:r>
            <a:r>
              <a:rPr lang="en-US" sz="2400" b="1" dirty="0"/>
              <a:t>L</a:t>
            </a:r>
            <a:r>
              <a:rPr lang="en-US" sz="2400" dirty="0"/>
              <a:t>ight </a:t>
            </a:r>
            <a:r>
              <a:rPr lang="en-US" sz="2400" b="1" dirty="0"/>
              <a:t>M</a:t>
            </a:r>
            <a:r>
              <a:rPr lang="en-US" sz="2400" dirty="0"/>
              <a:t>odulation</a:t>
            </a:r>
          </a:p>
        </p:txBody>
      </p:sp>
      <p:grpSp>
        <p:nvGrpSpPr>
          <p:cNvPr id="7" name="Group 6"/>
          <p:cNvGrpSpPr/>
          <p:nvPr/>
        </p:nvGrpSpPr>
        <p:grpSpPr>
          <a:xfrm>
            <a:off x="460854" y="3523816"/>
            <a:ext cx="3404407" cy="2768163"/>
            <a:chOff x="632518" y="2473944"/>
            <a:chExt cx="3404407" cy="2768163"/>
          </a:xfrm>
        </p:grpSpPr>
        <p:pic>
          <p:nvPicPr>
            <p:cNvPr id="37" name="Picture 36" descr="BeamDefocus.png"/>
            <p:cNvPicPr>
              <a:picLocks noChangeAspect="1"/>
            </p:cNvPicPr>
            <p:nvPr/>
          </p:nvPicPr>
          <p:blipFill rotWithShape="1">
            <a:blip r:embed="rId3">
              <a:extLst>
                <a:ext uri="{28A0092B-C50C-407E-A947-70E740481C1C}">
                  <a14:useLocalDpi xmlns:a14="http://schemas.microsoft.com/office/drawing/2010/main" val="0"/>
                </a:ext>
              </a:extLst>
            </a:blip>
            <a:srcRect t="11231"/>
            <a:stretch/>
          </p:blipFill>
          <p:spPr>
            <a:xfrm>
              <a:off x="632518" y="2473944"/>
              <a:ext cx="3404407" cy="2768163"/>
            </a:xfrm>
            <a:prstGeom prst="rect">
              <a:avLst/>
            </a:prstGeom>
          </p:spPr>
        </p:pic>
        <p:sp>
          <p:nvSpPr>
            <p:cNvPr id="2" name="Oval 1"/>
            <p:cNvSpPr/>
            <p:nvPr/>
          </p:nvSpPr>
          <p:spPr>
            <a:xfrm>
              <a:off x="2274990" y="3775718"/>
              <a:ext cx="91444" cy="93549"/>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Oval 37"/>
            <p:cNvSpPr/>
            <p:nvPr/>
          </p:nvSpPr>
          <p:spPr>
            <a:xfrm>
              <a:off x="2264829" y="4178301"/>
              <a:ext cx="118537" cy="448734"/>
            </a:xfrm>
            <a:prstGeom prst="ellipse">
              <a:avLst/>
            </a:prstGeom>
            <a:solidFill>
              <a:srgbClr val="0000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9" name="Slide Number Placeholder 2"/>
          <p:cNvSpPr txBox="1">
            <a:spLocks/>
          </p:cNvSpPr>
          <p:nvPr/>
        </p:nvSpPr>
        <p:spPr>
          <a:xfrm>
            <a:off x="5501464" y="6356350"/>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2200" b="1"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28FAA939-B055-1C4F-86C8-4746DA8B00DB}" type="slidenum">
              <a:rPr lang="en-US" smtClean="0"/>
              <a:pPr/>
              <a:t>67</a:t>
            </a:fld>
            <a:endParaRPr lang="en-US" dirty="0"/>
          </a:p>
        </p:txBody>
      </p:sp>
      <p:sp>
        <p:nvSpPr>
          <p:cNvPr id="40" name="Rectangle 39"/>
          <p:cNvSpPr/>
          <p:nvPr/>
        </p:nvSpPr>
        <p:spPr>
          <a:xfrm>
            <a:off x="3865261" y="1991360"/>
            <a:ext cx="436880" cy="10668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Slide Number Placeholder 2"/>
          <p:cNvSpPr txBox="1">
            <a:spLocks/>
          </p:cNvSpPr>
          <p:nvPr/>
        </p:nvSpPr>
        <p:spPr>
          <a:xfrm>
            <a:off x="6692124" y="6356351"/>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2200" b="1"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28FAA939-B055-1C4F-86C8-4746DA8B00DB}" type="slidenum">
              <a:rPr lang="en-US" smtClean="0"/>
              <a:pPr/>
              <a:t>67</a:t>
            </a:fld>
            <a:endParaRPr lang="en-US" dirty="0"/>
          </a:p>
        </p:txBody>
      </p:sp>
      <p:sp>
        <p:nvSpPr>
          <p:cNvPr id="81" name="Rectangle 80"/>
          <p:cNvSpPr/>
          <p:nvPr/>
        </p:nvSpPr>
        <p:spPr>
          <a:xfrm>
            <a:off x="7239121" y="2970443"/>
            <a:ext cx="1154803" cy="16469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Rectangle 81"/>
          <p:cNvSpPr/>
          <p:nvPr/>
        </p:nvSpPr>
        <p:spPr>
          <a:xfrm>
            <a:off x="7222784" y="3892621"/>
            <a:ext cx="1066358" cy="155032"/>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3" name="Rectangle 82"/>
          <p:cNvSpPr/>
          <p:nvPr/>
        </p:nvSpPr>
        <p:spPr>
          <a:xfrm>
            <a:off x="7216031" y="4975775"/>
            <a:ext cx="1154803" cy="229639"/>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84" name="Table 83"/>
          <p:cNvGraphicFramePr>
            <a:graphicFrameLocks noGrp="1"/>
          </p:cNvGraphicFramePr>
          <p:nvPr/>
        </p:nvGraphicFramePr>
        <p:xfrm>
          <a:off x="393390" y="1828375"/>
          <a:ext cx="3823212" cy="1520498"/>
        </p:xfrm>
        <a:graphic>
          <a:graphicData uri="http://schemas.openxmlformats.org/drawingml/2006/table">
            <a:tbl>
              <a:tblPr firstRow="1" bandRow="1">
                <a:tableStyleId>{5C22544A-7EE6-4342-B048-85BDC9FD1C3A}</a:tableStyleId>
              </a:tblPr>
              <a:tblGrid>
                <a:gridCol w="1274404">
                  <a:extLst>
                    <a:ext uri="{9D8B030D-6E8A-4147-A177-3AD203B41FA5}">
                      <a16:colId xmlns:a16="http://schemas.microsoft.com/office/drawing/2014/main" val="20000"/>
                    </a:ext>
                  </a:extLst>
                </a:gridCol>
                <a:gridCol w="1274404">
                  <a:extLst>
                    <a:ext uri="{9D8B030D-6E8A-4147-A177-3AD203B41FA5}">
                      <a16:colId xmlns:a16="http://schemas.microsoft.com/office/drawing/2014/main" val="20001"/>
                    </a:ext>
                  </a:extLst>
                </a:gridCol>
                <a:gridCol w="1274404">
                  <a:extLst>
                    <a:ext uri="{9D8B030D-6E8A-4147-A177-3AD203B41FA5}">
                      <a16:colId xmlns:a16="http://schemas.microsoft.com/office/drawing/2014/main" val="20002"/>
                    </a:ext>
                  </a:extLst>
                </a:gridCol>
              </a:tblGrid>
              <a:tr h="361904">
                <a:tc>
                  <a:txBody>
                    <a:bodyPr/>
                    <a:lstStyle/>
                    <a:p>
                      <a:endParaRPr lang="en-US" dirty="0"/>
                    </a:p>
                  </a:txBody>
                  <a:tcPr/>
                </a:tc>
                <a:tc>
                  <a:txBody>
                    <a:bodyPr/>
                    <a:lstStyle/>
                    <a:p>
                      <a:r>
                        <a:rPr lang="en-US" dirty="0"/>
                        <a:t>Std.</a:t>
                      </a:r>
                    </a:p>
                  </a:txBody>
                  <a:tcPr/>
                </a:tc>
                <a:tc>
                  <a:txBody>
                    <a:bodyPr/>
                    <a:lstStyle/>
                    <a:p>
                      <a:r>
                        <a:rPr lang="en-US" dirty="0"/>
                        <a:t>SLM</a:t>
                      </a:r>
                    </a:p>
                  </a:txBody>
                  <a:tcPr/>
                </a:tc>
                <a:extLst>
                  <a:ext uri="{0D108BD9-81ED-4DB2-BD59-A6C34878D82A}">
                    <a16:rowId xmlns:a16="http://schemas.microsoft.com/office/drawing/2014/main" val="10000"/>
                  </a:ext>
                </a:extLst>
              </a:tr>
              <a:tr h="334122">
                <a:tc>
                  <a:txBody>
                    <a:bodyPr/>
                    <a:lstStyle/>
                    <a:p>
                      <a:r>
                        <a:rPr lang="en-US" sz="1400" dirty="0"/>
                        <a:t>Resistivity</a:t>
                      </a:r>
                    </a:p>
                  </a:txBody>
                  <a:tcPr/>
                </a:tc>
                <a:tc>
                  <a:txBody>
                    <a:bodyPr/>
                    <a:lstStyle/>
                    <a:p>
                      <a:r>
                        <a:rPr lang="en-US" sz="1400" dirty="0"/>
                        <a:t>1 </a:t>
                      </a:r>
                      <a:r>
                        <a:rPr lang="en-US" sz="1400" dirty="0" err="1">
                          <a:latin typeface="Symbol" charset="2"/>
                          <a:cs typeface="Symbol" charset="2"/>
                        </a:rPr>
                        <a:t>W</a:t>
                      </a:r>
                      <a:r>
                        <a:rPr lang="en-US" sz="1400" dirty="0" err="1"/>
                        <a:t>cm</a:t>
                      </a:r>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0.1 </a:t>
                      </a:r>
                      <a:r>
                        <a:rPr lang="en-US" sz="1400" dirty="0" err="1">
                          <a:latin typeface="Symbol" charset="2"/>
                          <a:cs typeface="Symbol" charset="2"/>
                        </a:rPr>
                        <a:t>W</a:t>
                      </a:r>
                      <a:r>
                        <a:rPr lang="en-US" sz="1400" dirty="0" err="1"/>
                        <a:t>cm</a:t>
                      </a:r>
                      <a:endParaRPr lang="en-US" sz="1400" dirty="0"/>
                    </a:p>
                  </a:txBody>
                  <a:tcPr/>
                </a:tc>
                <a:extLst>
                  <a:ext uri="{0D108BD9-81ED-4DB2-BD59-A6C34878D82A}">
                    <a16:rowId xmlns:a16="http://schemas.microsoft.com/office/drawing/2014/main" val="10001"/>
                  </a:ext>
                </a:extLst>
              </a:tr>
              <a:tr h="363416">
                <a:tc>
                  <a:txBody>
                    <a:bodyPr/>
                    <a:lstStyle/>
                    <a:p>
                      <a:r>
                        <a:rPr lang="en-US" sz="1400" dirty="0"/>
                        <a:t>Diameter</a:t>
                      </a:r>
                    </a:p>
                  </a:txBody>
                  <a:tcPr/>
                </a:tc>
                <a:tc>
                  <a:txBody>
                    <a:bodyPr/>
                    <a:lstStyle/>
                    <a:p>
                      <a:r>
                        <a:rPr lang="en-US" sz="1400" dirty="0"/>
                        <a:t>~3</a:t>
                      </a:r>
                      <a:r>
                        <a:rPr lang="en-US" sz="1400" dirty="0">
                          <a:latin typeface="Symbol" charset="2"/>
                          <a:cs typeface="Symbol" charset="2"/>
                        </a:rPr>
                        <a:t>m</a:t>
                      </a:r>
                      <a:r>
                        <a:rPr lang="en-US" sz="1400" dirty="0"/>
                        <a:t>m</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~1</a:t>
                      </a:r>
                      <a:r>
                        <a:rPr lang="en-US" sz="1400" dirty="0">
                          <a:latin typeface="Symbol" charset="2"/>
                          <a:cs typeface="Symbol" charset="2"/>
                        </a:rPr>
                        <a:t>m</a:t>
                      </a:r>
                      <a:r>
                        <a:rPr lang="en-US" sz="1400" dirty="0"/>
                        <a:t>m</a:t>
                      </a:r>
                    </a:p>
                  </a:txBody>
                  <a:tcPr/>
                </a:tc>
                <a:extLst>
                  <a:ext uri="{0D108BD9-81ED-4DB2-BD59-A6C34878D82A}">
                    <a16:rowId xmlns:a16="http://schemas.microsoft.com/office/drawing/2014/main" val="10002"/>
                  </a:ext>
                </a:extLst>
              </a:tr>
              <a:tr h="448715">
                <a:tc>
                  <a:txBody>
                    <a:bodyPr/>
                    <a:lstStyle/>
                    <a:p>
                      <a:r>
                        <a:rPr lang="en-US" sz="1200" dirty="0"/>
                        <a:t>Diamond to graphite</a:t>
                      </a:r>
                      <a:r>
                        <a:rPr lang="en-US" sz="1200" baseline="0" dirty="0"/>
                        <a:t> ratio</a:t>
                      </a:r>
                      <a:endParaRPr lang="en-US" sz="1200" dirty="0"/>
                    </a:p>
                  </a:txBody>
                  <a:tcPr/>
                </a:tc>
                <a:tc>
                  <a:txBody>
                    <a:bodyPr/>
                    <a:lstStyle/>
                    <a:p>
                      <a:r>
                        <a:rPr lang="en-US" sz="1400" dirty="0"/>
                        <a:t>~4</a:t>
                      </a:r>
                    </a:p>
                  </a:txBody>
                  <a:tcPr/>
                </a:tc>
                <a:tc>
                  <a:txBody>
                    <a:bodyPr/>
                    <a:lstStyle/>
                    <a:p>
                      <a:r>
                        <a:rPr lang="en-US" sz="1400" dirty="0"/>
                        <a:t>~0.2</a:t>
                      </a:r>
                    </a:p>
                  </a:txBody>
                  <a:tcPr/>
                </a:tc>
                <a:extLst>
                  <a:ext uri="{0D108BD9-81ED-4DB2-BD59-A6C34878D82A}">
                    <a16:rowId xmlns:a16="http://schemas.microsoft.com/office/drawing/2014/main" val="10003"/>
                  </a:ext>
                </a:extLst>
              </a:tr>
            </a:tbl>
          </a:graphicData>
        </a:graphic>
      </p:graphicFrame>
      <p:pic>
        <p:nvPicPr>
          <p:cNvPr id="9" name="Picture 8"/>
          <p:cNvPicPr>
            <a:picLocks noChangeAspect="1"/>
          </p:cNvPicPr>
          <p:nvPr/>
        </p:nvPicPr>
        <p:blipFill>
          <a:blip r:embed="rId4"/>
          <a:stretch>
            <a:fillRect/>
          </a:stretch>
        </p:blipFill>
        <p:spPr>
          <a:xfrm>
            <a:off x="4770978" y="1232726"/>
            <a:ext cx="3992022" cy="4582180"/>
          </a:xfrm>
          <a:prstGeom prst="rect">
            <a:avLst/>
          </a:prstGeom>
        </p:spPr>
      </p:pic>
      <p:sp>
        <p:nvSpPr>
          <p:cNvPr id="10" name="TextBox 9"/>
          <p:cNvSpPr txBox="1"/>
          <p:nvPr/>
        </p:nvSpPr>
        <p:spPr>
          <a:xfrm>
            <a:off x="7753155" y="1446909"/>
            <a:ext cx="569687" cy="369332"/>
          </a:xfrm>
          <a:prstGeom prst="rect">
            <a:avLst/>
          </a:prstGeom>
          <a:noFill/>
        </p:spPr>
        <p:txBody>
          <a:bodyPr wrap="none" rtlCol="0">
            <a:spAutoFit/>
          </a:bodyPr>
          <a:lstStyle/>
          <a:p>
            <a:r>
              <a:rPr lang="en-US" dirty="0"/>
              <a:t>STD</a:t>
            </a:r>
          </a:p>
        </p:txBody>
      </p:sp>
      <p:sp>
        <p:nvSpPr>
          <p:cNvPr id="49" name="TextBox 48"/>
          <p:cNvSpPr txBox="1"/>
          <p:nvPr/>
        </p:nvSpPr>
        <p:spPr>
          <a:xfrm>
            <a:off x="7753155" y="3862987"/>
            <a:ext cx="618378" cy="369332"/>
          </a:xfrm>
          <a:prstGeom prst="rect">
            <a:avLst/>
          </a:prstGeom>
          <a:noFill/>
        </p:spPr>
        <p:txBody>
          <a:bodyPr wrap="none" rtlCol="0">
            <a:spAutoFit/>
          </a:bodyPr>
          <a:lstStyle/>
          <a:p>
            <a:r>
              <a:rPr lang="en-US" dirty="0"/>
              <a:t>SLM</a:t>
            </a:r>
          </a:p>
        </p:txBody>
      </p:sp>
    </p:spTree>
    <p:extLst>
      <p:ext uri="{BB962C8B-B14F-4D97-AF65-F5344CB8AC3E}">
        <p14:creationId xmlns:p14="http://schemas.microsoft.com/office/powerpoint/2010/main" val="14780241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45227" y="203095"/>
            <a:ext cx="6111267" cy="683681"/>
          </a:xfrm>
        </p:spPr>
        <p:txBody>
          <a:bodyPr/>
          <a:lstStyle/>
          <a:p>
            <a:r>
              <a:rPr lang="en-US" dirty="0"/>
              <a:t>X-</a:t>
            </a:r>
            <a:r>
              <a:rPr lang="en-US" dirty="0" err="1"/>
              <a:t>polariser</a:t>
            </a:r>
            <a:r>
              <a:rPr lang="en-US" dirty="0"/>
              <a:t> image</a:t>
            </a:r>
          </a:p>
        </p:txBody>
      </p:sp>
      <p:sp>
        <p:nvSpPr>
          <p:cNvPr id="3" name="Slide Number Placeholder 2"/>
          <p:cNvSpPr>
            <a:spLocks noGrp="1"/>
          </p:cNvSpPr>
          <p:nvPr>
            <p:ph type="sldNum" sz="quarter" idx="12"/>
          </p:nvPr>
        </p:nvSpPr>
        <p:spPr/>
        <p:txBody>
          <a:bodyPr/>
          <a:lstStyle/>
          <a:p>
            <a:fld id="{28FAA939-B055-1C4F-86C8-4746DA8B00DB}" type="slidenum">
              <a:rPr lang="en-US" smtClean="0"/>
              <a:t>68</a:t>
            </a:fld>
            <a:endParaRPr lang="en-US" dirty="0"/>
          </a:p>
        </p:txBody>
      </p:sp>
      <p:grpSp>
        <p:nvGrpSpPr>
          <p:cNvPr id="14" name="Group 13"/>
          <p:cNvGrpSpPr/>
          <p:nvPr/>
        </p:nvGrpSpPr>
        <p:grpSpPr>
          <a:xfrm>
            <a:off x="932585" y="1460500"/>
            <a:ext cx="3775226" cy="3670518"/>
            <a:chOff x="2628778" y="1476685"/>
            <a:chExt cx="4829111" cy="4755276"/>
          </a:xfrm>
        </p:grpSpPr>
        <p:grpSp>
          <p:nvGrpSpPr>
            <p:cNvPr id="12" name="Group 11"/>
            <p:cNvGrpSpPr/>
            <p:nvPr/>
          </p:nvGrpSpPr>
          <p:grpSpPr>
            <a:xfrm rot="5400000">
              <a:off x="2640775" y="1464688"/>
              <a:ext cx="4380678" cy="4404671"/>
              <a:chOff x="2602632" y="1815373"/>
              <a:chExt cx="4255730" cy="4279039"/>
            </a:xfrm>
          </p:grpSpPr>
          <p:pic>
            <p:nvPicPr>
              <p:cNvPr id="8" name="Picture 7" descr="sample 7_2pt5x_Xpol i.jpg"/>
              <p:cNvPicPr>
                <a:picLocks noChangeAspect="1"/>
              </p:cNvPicPr>
              <p:nvPr/>
            </p:nvPicPr>
            <p:blipFill rotWithShape="1">
              <a:blip r:embed="rId2" cstate="email">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a:ext>
                </a:extLst>
              </a:blip>
              <a:srcRect/>
              <a:stretch/>
            </p:blipFill>
            <p:spPr>
              <a:xfrm>
                <a:off x="2602632" y="3155083"/>
                <a:ext cx="2913498" cy="2939329"/>
              </a:xfrm>
              <a:prstGeom prst="rect">
                <a:avLst/>
              </a:prstGeom>
            </p:spPr>
          </p:pic>
          <p:pic>
            <p:nvPicPr>
              <p:cNvPr id="9" name="Picture 8" descr="sample 7_2pt5x_Xpol ii.jpg"/>
              <p:cNvPicPr>
                <a:picLocks noChangeAspect="1"/>
              </p:cNvPicPr>
              <p:nvPr/>
            </p:nvPicPr>
            <p:blipFill rotWithShape="1">
              <a:blip r:embed="rId4" cstate="email">
                <a:extLst>
                  <a:ext uri="{BEBA8EAE-BF5A-486C-A8C5-ECC9F3942E4B}">
                    <a14:imgProps xmlns:a14="http://schemas.microsoft.com/office/drawing/2010/main">
                      <a14:imgLayer r:embed="rId5">
                        <a14:imgEffect>
                          <a14:brightnessContrast bright="40000" contrast="40000"/>
                        </a14:imgEffect>
                      </a14:imgLayer>
                    </a14:imgProps>
                  </a:ext>
                  <a:ext uri="{28A0092B-C50C-407E-A947-70E740481C1C}">
                    <a14:useLocalDpi xmlns:a14="http://schemas.microsoft.com/office/drawing/2010/main"/>
                  </a:ext>
                </a:extLst>
              </a:blip>
              <a:srcRect/>
              <a:stretch/>
            </p:blipFill>
            <p:spPr>
              <a:xfrm>
                <a:off x="4008004" y="3155082"/>
                <a:ext cx="2850358" cy="2939329"/>
              </a:xfrm>
              <a:prstGeom prst="rect">
                <a:avLst/>
              </a:prstGeom>
            </p:spPr>
          </p:pic>
          <p:pic>
            <p:nvPicPr>
              <p:cNvPr id="10" name="Picture 9" descr="sample 7_2pt5x_Xpol iii.jpg"/>
              <p:cNvPicPr>
                <a:picLocks noChangeAspect="1"/>
              </p:cNvPicPr>
              <p:nvPr/>
            </p:nvPicPr>
            <p:blipFill rotWithShape="1">
              <a:blip r:embed="rId6" cstate="email">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a:ext>
                </a:extLst>
              </a:blip>
              <a:srcRect/>
              <a:stretch/>
            </p:blipFill>
            <p:spPr>
              <a:xfrm>
                <a:off x="2602633" y="1815373"/>
                <a:ext cx="2939329" cy="2927784"/>
              </a:xfrm>
              <a:prstGeom prst="rect">
                <a:avLst/>
              </a:prstGeom>
            </p:spPr>
          </p:pic>
          <p:pic>
            <p:nvPicPr>
              <p:cNvPr id="11" name="Picture 10" descr="sample 7_2pt5x_Xpol iv.jpg"/>
              <p:cNvPicPr>
                <a:picLocks noChangeAspect="1"/>
              </p:cNvPicPr>
              <p:nvPr/>
            </p:nvPicPr>
            <p:blipFill>
              <a:blip r:embed="rId8" cstate="email">
                <a:extLst>
                  <a:ext uri="{BEBA8EAE-BF5A-486C-A8C5-ECC9F3942E4B}">
                    <a14:imgProps xmlns:a14="http://schemas.microsoft.com/office/drawing/2010/main">
                      <a14:imgLayer r:embed="rId9">
                        <a14:imgEffect>
                          <a14:brightnessContrast bright="40000" contrast="40000"/>
                        </a14:imgEffect>
                      </a14:imgLayer>
                    </a14:imgProps>
                  </a:ext>
                  <a:ext uri="{28A0092B-C50C-407E-A947-70E740481C1C}">
                    <a14:useLocalDpi xmlns:a14="http://schemas.microsoft.com/office/drawing/2010/main"/>
                  </a:ext>
                </a:extLst>
              </a:blip>
              <a:stretch>
                <a:fillRect/>
              </a:stretch>
            </p:blipFill>
            <p:spPr>
              <a:xfrm>
                <a:off x="3919032" y="1815373"/>
                <a:ext cx="2939329" cy="2939329"/>
              </a:xfrm>
              <a:prstGeom prst="rect">
                <a:avLst/>
              </a:prstGeom>
            </p:spPr>
          </p:pic>
        </p:grpSp>
        <p:cxnSp>
          <p:nvCxnSpPr>
            <p:cNvPr id="15" name="Straight Connector 14"/>
            <p:cNvCxnSpPr/>
            <p:nvPr/>
          </p:nvCxnSpPr>
          <p:spPr>
            <a:xfrm flipH="1" flipV="1">
              <a:off x="7234420" y="1488255"/>
              <a:ext cx="2" cy="4369107"/>
            </a:xfrm>
            <a:prstGeom prst="line">
              <a:avLst/>
            </a:prstGeom>
            <a:ln w="9525" cmpd="sng">
              <a:solidFill>
                <a:srgbClr val="000000"/>
              </a:solidFill>
              <a:prstDash val="solid"/>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rot="16200000">
              <a:off x="6821670" y="3405108"/>
              <a:ext cx="878744" cy="393695"/>
            </a:xfrm>
            <a:prstGeom prst="rect">
              <a:avLst/>
            </a:prstGeom>
            <a:solidFill>
              <a:srgbClr val="FFFFFF"/>
            </a:solidFill>
          </p:spPr>
          <p:txBody>
            <a:bodyPr wrap="square" rtlCol="0">
              <a:spAutoFit/>
            </a:bodyPr>
            <a:lstStyle/>
            <a:p>
              <a:r>
                <a:rPr lang="en-US" sz="1400" dirty="0"/>
                <a:t>4 mm</a:t>
              </a:r>
            </a:p>
          </p:txBody>
        </p:sp>
        <p:cxnSp>
          <p:nvCxnSpPr>
            <p:cNvPr id="18" name="Straight Connector 17"/>
            <p:cNvCxnSpPr/>
            <p:nvPr/>
          </p:nvCxnSpPr>
          <p:spPr>
            <a:xfrm rot="5400000" flipH="1" flipV="1">
              <a:off x="4864977" y="3891676"/>
              <a:ext cx="2" cy="4369107"/>
            </a:xfrm>
            <a:prstGeom prst="line">
              <a:avLst/>
            </a:prstGeom>
            <a:ln w="9525" cmpd="sng">
              <a:solidFill>
                <a:srgbClr val="000000"/>
              </a:solidFill>
              <a:prstDash val="solid"/>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19" name="TextBox 18"/>
            <p:cNvSpPr txBox="1"/>
            <p:nvPr/>
          </p:nvSpPr>
          <p:spPr>
            <a:xfrm>
              <a:off x="4477770" y="5873100"/>
              <a:ext cx="839376" cy="358861"/>
            </a:xfrm>
            <a:prstGeom prst="rect">
              <a:avLst/>
            </a:prstGeom>
            <a:solidFill>
              <a:srgbClr val="FFFFFF"/>
            </a:solidFill>
          </p:spPr>
          <p:txBody>
            <a:bodyPr wrap="square" rtlCol="0">
              <a:spAutoFit/>
            </a:bodyPr>
            <a:lstStyle/>
            <a:p>
              <a:r>
                <a:rPr lang="en-US" sz="1200" dirty="0"/>
                <a:t>4 mm</a:t>
              </a:r>
            </a:p>
          </p:txBody>
        </p:sp>
      </p:grpSp>
      <p:sp>
        <p:nvSpPr>
          <p:cNvPr id="22" name="TextBox 21"/>
          <p:cNvSpPr txBox="1"/>
          <p:nvPr/>
        </p:nvSpPr>
        <p:spPr>
          <a:xfrm>
            <a:off x="382927" y="5496158"/>
            <a:ext cx="4150186" cy="369332"/>
          </a:xfrm>
          <a:prstGeom prst="rect">
            <a:avLst/>
          </a:prstGeom>
          <a:noFill/>
        </p:spPr>
        <p:txBody>
          <a:bodyPr wrap="square" rtlCol="0">
            <a:spAutoFit/>
          </a:bodyPr>
          <a:lstStyle/>
          <a:p>
            <a:pPr marL="285750" indent="-285750" algn="ctr">
              <a:buFont typeface="Arial"/>
              <a:buChar char="•"/>
            </a:pPr>
            <a:r>
              <a:rPr lang="en-US" dirty="0"/>
              <a:t>Optical grade </a:t>
            </a:r>
            <a:r>
              <a:rPr lang="en-US" dirty="0" err="1"/>
              <a:t>scCVD</a:t>
            </a:r>
            <a:r>
              <a:rPr lang="en-US" dirty="0"/>
              <a:t> diamond.</a:t>
            </a:r>
          </a:p>
        </p:txBody>
      </p:sp>
      <p:grpSp>
        <p:nvGrpSpPr>
          <p:cNvPr id="23" name="Group 22"/>
          <p:cNvGrpSpPr/>
          <p:nvPr/>
        </p:nvGrpSpPr>
        <p:grpSpPr>
          <a:xfrm>
            <a:off x="5481956" y="1557860"/>
            <a:ext cx="3653746" cy="3581819"/>
            <a:chOff x="2628778" y="1476685"/>
            <a:chExt cx="4835942" cy="4764907"/>
          </a:xfrm>
        </p:grpSpPr>
        <p:grpSp>
          <p:nvGrpSpPr>
            <p:cNvPr id="24" name="Group 23"/>
            <p:cNvGrpSpPr/>
            <p:nvPr/>
          </p:nvGrpSpPr>
          <p:grpSpPr>
            <a:xfrm rot="5400000">
              <a:off x="2640775" y="1464688"/>
              <a:ext cx="4380678" cy="4404671"/>
              <a:chOff x="2602632" y="1815373"/>
              <a:chExt cx="4255730" cy="4279039"/>
            </a:xfrm>
          </p:grpSpPr>
          <p:pic>
            <p:nvPicPr>
              <p:cNvPr id="29" name="Picture 28" descr="sample 7_2pt5x_Xpol i.jpg"/>
              <p:cNvPicPr>
                <a:picLocks noChangeAspect="1"/>
              </p:cNvPicPr>
              <p:nvPr/>
            </p:nvPicPr>
            <p:blipFill rotWithShape="1">
              <a:blip r:embed="rId2" cstate="email">
                <a:extLst>
                  <a:ext uri="{BEBA8EAE-BF5A-486C-A8C5-ECC9F3942E4B}">
                    <a14:imgProps xmlns:a14="http://schemas.microsoft.com/office/drawing/2010/main">
                      <a14:imgLayer r:embed="rId10">
                        <a14:imgEffect>
                          <a14:brightnessContrast bright="40000" contrast="40000"/>
                        </a14:imgEffect>
                      </a14:imgLayer>
                    </a14:imgProps>
                  </a:ext>
                  <a:ext uri="{28A0092B-C50C-407E-A947-70E740481C1C}">
                    <a14:useLocalDpi xmlns:a14="http://schemas.microsoft.com/office/drawing/2010/main"/>
                  </a:ext>
                </a:extLst>
              </a:blip>
              <a:srcRect/>
              <a:stretch/>
            </p:blipFill>
            <p:spPr>
              <a:xfrm>
                <a:off x="2602632" y="3155083"/>
                <a:ext cx="2913498" cy="2939329"/>
              </a:xfrm>
              <a:prstGeom prst="rect">
                <a:avLst/>
              </a:prstGeom>
            </p:spPr>
          </p:pic>
          <p:pic>
            <p:nvPicPr>
              <p:cNvPr id="30" name="Picture 29" descr="sample 7_2pt5x_Xpol ii.jpg"/>
              <p:cNvPicPr>
                <a:picLocks noChangeAspect="1"/>
              </p:cNvPicPr>
              <p:nvPr/>
            </p:nvPicPr>
            <p:blipFill rotWithShape="1">
              <a:blip r:embed="rId4" cstate="email">
                <a:extLst>
                  <a:ext uri="{BEBA8EAE-BF5A-486C-A8C5-ECC9F3942E4B}">
                    <a14:imgProps xmlns:a14="http://schemas.microsoft.com/office/drawing/2010/main">
                      <a14:imgLayer r:embed="rId11">
                        <a14:imgEffect>
                          <a14:brightnessContrast bright="40000" contrast="40000"/>
                        </a14:imgEffect>
                      </a14:imgLayer>
                    </a14:imgProps>
                  </a:ext>
                  <a:ext uri="{28A0092B-C50C-407E-A947-70E740481C1C}">
                    <a14:useLocalDpi xmlns:a14="http://schemas.microsoft.com/office/drawing/2010/main"/>
                  </a:ext>
                </a:extLst>
              </a:blip>
              <a:srcRect/>
              <a:stretch/>
            </p:blipFill>
            <p:spPr>
              <a:xfrm>
                <a:off x="4008004" y="3155082"/>
                <a:ext cx="2850358" cy="2939329"/>
              </a:xfrm>
              <a:prstGeom prst="rect">
                <a:avLst/>
              </a:prstGeom>
            </p:spPr>
          </p:pic>
          <p:pic>
            <p:nvPicPr>
              <p:cNvPr id="31" name="Picture 30" descr="sample 7_2pt5x_Xpol iii.jpg"/>
              <p:cNvPicPr>
                <a:picLocks noChangeAspect="1"/>
              </p:cNvPicPr>
              <p:nvPr/>
            </p:nvPicPr>
            <p:blipFill rotWithShape="1">
              <a:blip r:embed="rId6" cstate="email">
                <a:extLst>
                  <a:ext uri="{BEBA8EAE-BF5A-486C-A8C5-ECC9F3942E4B}">
                    <a14:imgProps xmlns:a14="http://schemas.microsoft.com/office/drawing/2010/main">
                      <a14:imgLayer r:embed="rId12">
                        <a14:imgEffect>
                          <a14:brightnessContrast bright="40000" contrast="40000"/>
                        </a14:imgEffect>
                      </a14:imgLayer>
                    </a14:imgProps>
                  </a:ext>
                  <a:ext uri="{28A0092B-C50C-407E-A947-70E740481C1C}">
                    <a14:useLocalDpi xmlns:a14="http://schemas.microsoft.com/office/drawing/2010/main"/>
                  </a:ext>
                </a:extLst>
              </a:blip>
              <a:srcRect/>
              <a:stretch/>
            </p:blipFill>
            <p:spPr>
              <a:xfrm>
                <a:off x="2602633" y="1815373"/>
                <a:ext cx="2939329" cy="2927784"/>
              </a:xfrm>
              <a:prstGeom prst="rect">
                <a:avLst/>
              </a:prstGeom>
            </p:spPr>
          </p:pic>
          <p:pic>
            <p:nvPicPr>
              <p:cNvPr id="32" name="Picture 31" descr="sample 7_2pt5x_Xpol iv.jpg"/>
              <p:cNvPicPr>
                <a:picLocks noChangeAspect="1"/>
              </p:cNvPicPr>
              <p:nvPr/>
            </p:nvPicPr>
            <p:blipFill>
              <a:blip r:embed="rId8" cstate="email">
                <a:extLst>
                  <a:ext uri="{BEBA8EAE-BF5A-486C-A8C5-ECC9F3942E4B}">
                    <a14:imgProps xmlns:a14="http://schemas.microsoft.com/office/drawing/2010/main">
                      <a14:imgLayer r:embed="rId13">
                        <a14:imgEffect>
                          <a14:brightnessContrast bright="40000" contrast="40000"/>
                        </a14:imgEffect>
                      </a14:imgLayer>
                    </a14:imgProps>
                  </a:ext>
                  <a:ext uri="{28A0092B-C50C-407E-A947-70E740481C1C}">
                    <a14:useLocalDpi xmlns:a14="http://schemas.microsoft.com/office/drawing/2010/main"/>
                  </a:ext>
                </a:extLst>
              </a:blip>
              <a:stretch>
                <a:fillRect/>
              </a:stretch>
            </p:blipFill>
            <p:spPr>
              <a:xfrm>
                <a:off x="3919032" y="1815373"/>
                <a:ext cx="2939329" cy="2939329"/>
              </a:xfrm>
              <a:prstGeom prst="rect">
                <a:avLst/>
              </a:prstGeom>
            </p:spPr>
          </p:pic>
        </p:grpSp>
        <p:cxnSp>
          <p:nvCxnSpPr>
            <p:cNvPr id="25" name="Straight Connector 24"/>
            <p:cNvCxnSpPr/>
            <p:nvPr/>
          </p:nvCxnSpPr>
          <p:spPr>
            <a:xfrm flipH="1" flipV="1">
              <a:off x="7234420" y="1488255"/>
              <a:ext cx="2" cy="4369107"/>
            </a:xfrm>
            <a:prstGeom prst="line">
              <a:avLst/>
            </a:prstGeom>
            <a:ln w="9525" cmpd="sng">
              <a:solidFill>
                <a:srgbClr val="000000"/>
              </a:solidFill>
              <a:prstDash val="solid"/>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26" name="TextBox 25"/>
            <p:cNvSpPr txBox="1"/>
            <p:nvPr/>
          </p:nvSpPr>
          <p:spPr>
            <a:xfrm rot="16200000">
              <a:off x="6821667" y="3398276"/>
              <a:ext cx="878745" cy="407361"/>
            </a:xfrm>
            <a:prstGeom prst="rect">
              <a:avLst/>
            </a:prstGeom>
            <a:solidFill>
              <a:srgbClr val="FFFFFF"/>
            </a:solidFill>
          </p:spPr>
          <p:txBody>
            <a:bodyPr wrap="square" rtlCol="0">
              <a:spAutoFit/>
            </a:bodyPr>
            <a:lstStyle/>
            <a:p>
              <a:r>
                <a:rPr lang="en-US" sz="1400" dirty="0"/>
                <a:t>4 mm</a:t>
              </a:r>
            </a:p>
          </p:txBody>
        </p:sp>
        <p:cxnSp>
          <p:nvCxnSpPr>
            <p:cNvPr id="27" name="Straight Connector 26"/>
            <p:cNvCxnSpPr/>
            <p:nvPr/>
          </p:nvCxnSpPr>
          <p:spPr>
            <a:xfrm rot="5400000" flipH="1" flipV="1">
              <a:off x="4864977" y="3891676"/>
              <a:ext cx="2" cy="4369107"/>
            </a:xfrm>
            <a:prstGeom prst="line">
              <a:avLst/>
            </a:prstGeom>
            <a:ln w="9525" cmpd="sng">
              <a:solidFill>
                <a:srgbClr val="000000"/>
              </a:solidFill>
              <a:prstDash val="solid"/>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28" name="TextBox 27"/>
            <p:cNvSpPr txBox="1"/>
            <p:nvPr/>
          </p:nvSpPr>
          <p:spPr>
            <a:xfrm>
              <a:off x="4477771" y="5873099"/>
              <a:ext cx="839376" cy="368493"/>
            </a:xfrm>
            <a:prstGeom prst="rect">
              <a:avLst/>
            </a:prstGeom>
            <a:solidFill>
              <a:srgbClr val="FFFFFF"/>
            </a:solidFill>
          </p:spPr>
          <p:txBody>
            <a:bodyPr wrap="square" rtlCol="0">
              <a:spAutoFit/>
            </a:bodyPr>
            <a:lstStyle/>
            <a:p>
              <a:r>
                <a:rPr lang="en-US" sz="1200" dirty="0"/>
                <a:t>4 mm</a:t>
              </a:r>
            </a:p>
          </p:txBody>
        </p:sp>
      </p:grpSp>
      <p:grpSp>
        <p:nvGrpSpPr>
          <p:cNvPr id="33" name="Group 32"/>
          <p:cNvGrpSpPr/>
          <p:nvPr/>
        </p:nvGrpSpPr>
        <p:grpSpPr>
          <a:xfrm>
            <a:off x="5479592" y="1469431"/>
            <a:ext cx="3327904" cy="3284292"/>
            <a:chOff x="1679219" y="2207200"/>
            <a:chExt cx="4462963" cy="4514275"/>
          </a:xfrm>
        </p:grpSpPr>
        <p:pic>
          <p:nvPicPr>
            <p:cNvPr id="34" name="Picture 33" descr="sample 7_Pro_2pt5x_Xpol i.jpg"/>
            <p:cNvPicPr>
              <a:picLocks noChangeAspect="1"/>
            </p:cNvPicPr>
            <p:nvPr/>
          </p:nvPicPr>
          <p:blipFill rotWithShape="1">
            <a:blip r:embed="rId14" cstate="email">
              <a:extLst>
                <a:ext uri="{BEBA8EAE-BF5A-486C-A8C5-ECC9F3942E4B}">
                  <a14:imgProps xmlns:a14="http://schemas.microsoft.com/office/drawing/2010/main">
                    <a14:imgLayer r:embed="rId15">
                      <a14:imgEffect>
                        <a14:brightnessContrast contrast="40000"/>
                      </a14:imgEffect>
                    </a14:imgLayer>
                  </a14:imgProps>
                </a:ext>
                <a:ext uri="{28A0092B-C50C-407E-A947-70E740481C1C}">
                  <a14:useLocalDpi xmlns:a14="http://schemas.microsoft.com/office/drawing/2010/main"/>
                </a:ext>
              </a:extLst>
            </a:blip>
            <a:srcRect/>
            <a:stretch/>
          </p:blipFill>
          <p:spPr>
            <a:xfrm>
              <a:off x="1679219" y="2207200"/>
              <a:ext cx="2962053" cy="2990274"/>
            </a:xfrm>
            <a:prstGeom prst="rect">
              <a:avLst/>
            </a:prstGeom>
          </p:spPr>
        </p:pic>
        <p:pic>
          <p:nvPicPr>
            <p:cNvPr id="35" name="Picture 34" descr="sample 7_Pro_2pt5x_Xpol ii.jpg"/>
            <p:cNvPicPr>
              <a:picLocks noChangeAspect="1"/>
            </p:cNvPicPr>
            <p:nvPr/>
          </p:nvPicPr>
          <p:blipFill>
            <a:blip r:embed="rId16" cstate="email">
              <a:extLst>
                <a:ext uri="{BEBA8EAE-BF5A-486C-A8C5-ECC9F3942E4B}">
                  <a14:imgProps xmlns:a14="http://schemas.microsoft.com/office/drawing/2010/main">
                    <a14:imgLayer r:embed="rId17">
                      <a14:imgEffect>
                        <a14:brightnessContrast contrast="40000"/>
                      </a14:imgEffect>
                    </a14:imgLayer>
                  </a14:imgProps>
                </a:ext>
                <a:ext uri="{28A0092B-C50C-407E-A947-70E740481C1C}">
                  <a14:useLocalDpi xmlns:a14="http://schemas.microsoft.com/office/drawing/2010/main"/>
                </a:ext>
              </a:extLst>
            </a:blip>
            <a:stretch>
              <a:fillRect/>
            </a:stretch>
          </p:blipFill>
          <p:spPr>
            <a:xfrm>
              <a:off x="3094181" y="2207200"/>
              <a:ext cx="3048001" cy="3048001"/>
            </a:xfrm>
            <a:prstGeom prst="rect">
              <a:avLst/>
            </a:prstGeom>
          </p:spPr>
        </p:pic>
        <p:pic>
          <p:nvPicPr>
            <p:cNvPr id="36" name="Picture 35" descr="sample 7_Pro_2pt5x_Xpol iii.jpg"/>
            <p:cNvPicPr>
              <a:picLocks noChangeAspect="1"/>
            </p:cNvPicPr>
            <p:nvPr/>
          </p:nvPicPr>
          <p:blipFill rotWithShape="1">
            <a:blip r:embed="rId18" cstate="email">
              <a:extLst>
                <a:ext uri="{BEBA8EAE-BF5A-486C-A8C5-ECC9F3942E4B}">
                  <a14:imgProps xmlns:a14="http://schemas.microsoft.com/office/drawing/2010/main">
                    <a14:imgLayer r:embed="rId19">
                      <a14:imgEffect>
                        <a14:brightnessContrast contrast="40000"/>
                      </a14:imgEffect>
                    </a14:imgLayer>
                  </a14:imgProps>
                </a:ext>
                <a:ext uri="{28A0092B-C50C-407E-A947-70E740481C1C}">
                  <a14:useLocalDpi xmlns:a14="http://schemas.microsoft.com/office/drawing/2010/main"/>
                </a:ext>
              </a:extLst>
            </a:blip>
            <a:srcRect/>
            <a:stretch/>
          </p:blipFill>
          <p:spPr>
            <a:xfrm>
              <a:off x="3117271" y="3673473"/>
              <a:ext cx="3024911" cy="3048001"/>
            </a:xfrm>
            <a:prstGeom prst="rect">
              <a:avLst/>
            </a:prstGeom>
          </p:spPr>
        </p:pic>
        <p:pic>
          <p:nvPicPr>
            <p:cNvPr id="37" name="Picture 36" descr="sample 7_Pro_2pt5x_Xpol iv.jpg"/>
            <p:cNvPicPr>
              <a:picLocks noChangeAspect="1"/>
            </p:cNvPicPr>
            <p:nvPr/>
          </p:nvPicPr>
          <p:blipFill>
            <a:blip r:embed="rId20" cstate="email">
              <a:extLst>
                <a:ext uri="{BEBA8EAE-BF5A-486C-A8C5-ECC9F3942E4B}">
                  <a14:imgProps xmlns:a14="http://schemas.microsoft.com/office/drawing/2010/main">
                    <a14:imgLayer r:embed="rId21">
                      <a14:imgEffect>
                        <a14:brightnessContrast contrast="40000"/>
                      </a14:imgEffect>
                    </a14:imgLayer>
                  </a14:imgProps>
                </a:ext>
                <a:ext uri="{28A0092B-C50C-407E-A947-70E740481C1C}">
                  <a14:useLocalDpi xmlns:a14="http://schemas.microsoft.com/office/drawing/2010/main"/>
                </a:ext>
              </a:extLst>
            </a:blip>
            <a:stretch>
              <a:fillRect/>
            </a:stretch>
          </p:blipFill>
          <p:spPr>
            <a:xfrm>
              <a:off x="1679219" y="3673474"/>
              <a:ext cx="3048001" cy="3048001"/>
            </a:xfrm>
            <a:prstGeom prst="rect">
              <a:avLst/>
            </a:prstGeom>
          </p:spPr>
        </p:pic>
      </p:grpSp>
      <p:sp>
        <p:nvSpPr>
          <p:cNvPr id="38" name="TextBox 37"/>
          <p:cNvSpPr txBox="1"/>
          <p:nvPr/>
        </p:nvSpPr>
        <p:spPr>
          <a:xfrm>
            <a:off x="5740400" y="5496158"/>
            <a:ext cx="2781300" cy="369332"/>
          </a:xfrm>
          <a:prstGeom prst="rect">
            <a:avLst/>
          </a:prstGeom>
          <a:noFill/>
        </p:spPr>
        <p:txBody>
          <a:bodyPr wrap="square" rtlCol="0">
            <a:spAutoFit/>
          </a:bodyPr>
          <a:lstStyle/>
          <a:p>
            <a:pPr marL="285750" indent="-285750" algn="ctr">
              <a:buFont typeface="Arial"/>
              <a:buChar char="•"/>
            </a:pPr>
            <a:r>
              <a:rPr lang="en-US" dirty="0"/>
              <a:t>Post processing.</a:t>
            </a:r>
          </a:p>
        </p:txBody>
      </p:sp>
      <p:sp>
        <p:nvSpPr>
          <p:cNvPr id="20" name="Date Placeholder 19"/>
          <p:cNvSpPr>
            <a:spLocks noGrp="1"/>
          </p:cNvSpPr>
          <p:nvPr>
            <p:ph type="dt" sz="half" idx="10"/>
          </p:nvPr>
        </p:nvSpPr>
        <p:spPr/>
        <p:txBody>
          <a:bodyPr/>
          <a:lstStyle/>
          <a:p>
            <a:r>
              <a:rPr lang="en-GB"/>
              <a:t>2026</a:t>
            </a:r>
            <a:endParaRPr lang="en-US"/>
          </a:p>
        </p:txBody>
      </p:sp>
      <p:sp>
        <p:nvSpPr>
          <p:cNvPr id="21" name="Footer Placeholder 20"/>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404349833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p:cNvSpPr txBox="1"/>
          <p:nvPr/>
        </p:nvSpPr>
        <p:spPr>
          <a:xfrm>
            <a:off x="1839913" y="68628"/>
            <a:ext cx="5056187"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SEM surface image</a:t>
            </a:r>
          </a:p>
        </p:txBody>
      </p:sp>
      <p:sp>
        <p:nvSpPr>
          <p:cNvPr id="42" name="TextBox 41"/>
          <p:cNvSpPr txBox="1"/>
          <p:nvPr/>
        </p:nvSpPr>
        <p:spPr>
          <a:xfrm>
            <a:off x="1299047" y="863056"/>
            <a:ext cx="3268312" cy="369332"/>
          </a:xfrm>
          <a:prstGeom prst="rect">
            <a:avLst/>
          </a:prstGeom>
          <a:noFill/>
          <a:ln>
            <a:solidFill>
              <a:srgbClr val="FFFFFF"/>
            </a:solidFill>
          </a:ln>
        </p:spPr>
        <p:txBody>
          <a:bodyPr wrap="square" rtlCol="0">
            <a:spAutoFit/>
          </a:bodyPr>
          <a:lstStyle/>
          <a:p>
            <a:pPr marL="285750" indent="-285750" algn="ctr">
              <a:buFont typeface="Arial"/>
              <a:buChar char="•"/>
            </a:pPr>
            <a:r>
              <a:rPr lang="en-US" dirty="0"/>
              <a:t>Seed surface</a:t>
            </a:r>
          </a:p>
        </p:txBody>
      </p:sp>
      <p:pic>
        <p:nvPicPr>
          <p:cNvPr id="4" name="Picture 3" descr="B_Seed_10ums_400nJ.tif"/>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99047" y="1330323"/>
            <a:ext cx="2711680" cy="2497182"/>
          </a:xfrm>
          <a:prstGeom prst="rect">
            <a:avLst/>
          </a:prstGeom>
        </p:spPr>
      </p:pic>
      <p:pic>
        <p:nvPicPr>
          <p:cNvPr id="8" name="Picture 7" descr="B_Exit_10ums_400nJ.tif"/>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59126" y="1330323"/>
            <a:ext cx="2718535" cy="2503495"/>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69</a:t>
            </a:fld>
            <a:endParaRPr lang="en-US" dirty="0"/>
          </a:p>
        </p:txBody>
      </p:sp>
      <p:cxnSp>
        <p:nvCxnSpPr>
          <p:cNvPr id="25" name="Straight Connector 24"/>
          <p:cNvCxnSpPr/>
          <p:nvPr/>
        </p:nvCxnSpPr>
        <p:spPr>
          <a:xfrm flipV="1">
            <a:off x="4808383" y="866624"/>
            <a:ext cx="0" cy="5709286"/>
          </a:xfrm>
          <a:prstGeom prst="line">
            <a:avLst/>
          </a:prstGeom>
          <a:ln w="38100">
            <a:solidFill>
              <a:srgbClr val="006600"/>
            </a:solidFill>
            <a:prstDash val="solid"/>
          </a:ln>
          <a:effectLst/>
        </p:spPr>
        <p:style>
          <a:lnRef idx="2">
            <a:schemeClr val="accent1"/>
          </a:lnRef>
          <a:fillRef idx="0">
            <a:schemeClr val="accent1"/>
          </a:fillRef>
          <a:effectRef idx="1">
            <a:schemeClr val="accent1"/>
          </a:effectRef>
          <a:fontRef idx="minor">
            <a:schemeClr val="tx1"/>
          </a:fontRef>
        </p:style>
      </p:cxnSp>
      <p:sp>
        <p:nvSpPr>
          <p:cNvPr id="28" name="TextBox 27"/>
          <p:cNvSpPr txBox="1"/>
          <p:nvPr/>
        </p:nvSpPr>
        <p:spPr>
          <a:xfrm>
            <a:off x="5267158" y="863056"/>
            <a:ext cx="3390280" cy="369332"/>
          </a:xfrm>
          <a:prstGeom prst="rect">
            <a:avLst/>
          </a:prstGeom>
          <a:noFill/>
          <a:ln>
            <a:noFill/>
          </a:ln>
        </p:spPr>
        <p:txBody>
          <a:bodyPr wrap="square" rtlCol="0">
            <a:spAutoFit/>
          </a:bodyPr>
          <a:lstStyle/>
          <a:p>
            <a:pPr marL="285750" indent="-285750" algn="ctr">
              <a:buFont typeface="Arial"/>
              <a:buChar char="•"/>
            </a:pPr>
            <a:r>
              <a:rPr lang="en-US" dirty="0"/>
              <a:t>Exit surface</a:t>
            </a:r>
          </a:p>
        </p:txBody>
      </p:sp>
      <p:sp>
        <p:nvSpPr>
          <p:cNvPr id="30" name="TextBox 29"/>
          <p:cNvSpPr txBox="1"/>
          <p:nvPr/>
        </p:nvSpPr>
        <p:spPr>
          <a:xfrm>
            <a:off x="4203625" y="1814715"/>
            <a:ext cx="1557084" cy="1477328"/>
          </a:xfrm>
          <a:prstGeom prst="rect">
            <a:avLst/>
          </a:prstGeom>
          <a:solidFill>
            <a:srgbClr val="FFFFFF"/>
          </a:solidFill>
          <a:ln w="38100" cmpd="sng">
            <a:solidFill>
              <a:srgbClr val="006600"/>
            </a:solidFill>
          </a:ln>
        </p:spPr>
        <p:txBody>
          <a:bodyPr wrap="square" rtlCol="0">
            <a:spAutoFit/>
          </a:bodyPr>
          <a:lstStyle/>
          <a:p>
            <a:pPr marL="285750" indent="-285750">
              <a:buFont typeface="Arial"/>
              <a:buChar char="•"/>
            </a:pPr>
            <a:endParaRPr lang="en-US" dirty="0"/>
          </a:p>
          <a:p>
            <a:pPr algn="ctr"/>
            <a:r>
              <a:rPr lang="en-US" b="1" dirty="0"/>
              <a:t>With SLM</a:t>
            </a:r>
          </a:p>
          <a:p>
            <a:pPr algn="ctr"/>
            <a:r>
              <a:rPr lang="en-US" dirty="0"/>
              <a:t>10um/s</a:t>
            </a:r>
          </a:p>
          <a:p>
            <a:pPr algn="ctr"/>
            <a:r>
              <a:rPr lang="en-US" dirty="0"/>
              <a:t>400nJ</a:t>
            </a:r>
          </a:p>
          <a:p>
            <a:pPr marL="285750" indent="-285750">
              <a:buFont typeface="Arial"/>
              <a:buChar char="•"/>
            </a:pPr>
            <a:endParaRPr lang="en-US" dirty="0"/>
          </a:p>
        </p:txBody>
      </p:sp>
      <p:cxnSp>
        <p:nvCxnSpPr>
          <p:cNvPr id="31" name="Straight Connector 30"/>
          <p:cNvCxnSpPr/>
          <p:nvPr/>
        </p:nvCxnSpPr>
        <p:spPr>
          <a:xfrm flipH="1">
            <a:off x="3095916" y="3361630"/>
            <a:ext cx="733134" cy="0"/>
          </a:xfrm>
          <a:prstGeom prst="line">
            <a:avLst/>
          </a:prstGeom>
          <a:ln w="38100">
            <a:solidFill>
              <a:schemeClr val="tx1"/>
            </a:solidFill>
            <a:prstDash val="solid"/>
          </a:ln>
          <a:effectLst/>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3100368" y="3302545"/>
            <a:ext cx="728682" cy="369332"/>
          </a:xfrm>
          <a:prstGeom prst="rect">
            <a:avLst/>
          </a:prstGeom>
          <a:noFill/>
        </p:spPr>
        <p:txBody>
          <a:bodyPr wrap="square" rtlCol="0">
            <a:spAutoFit/>
          </a:bodyPr>
          <a:lstStyle/>
          <a:p>
            <a:pPr algn="ctr"/>
            <a:r>
              <a:rPr lang="en-US" dirty="0"/>
              <a:t>2um</a:t>
            </a:r>
          </a:p>
        </p:txBody>
      </p:sp>
      <p:cxnSp>
        <p:nvCxnSpPr>
          <p:cNvPr id="36" name="Straight Connector 35"/>
          <p:cNvCxnSpPr/>
          <p:nvPr/>
        </p:nvCxnSpPr>
        <p:spPr>
          <a:xfrm flipH="1">
            <a:off x="7657031" y="3361630"/>
            <a:ext cx="924261" cy="0"/>
          </a:xfrm>
          <a:prstGeom prst="line">
            <a:avLst/>
          </a:prstGeom>
          <a:ln w="38100">
            <a:solidFill>
              <a:schemeClr val="tx1"/>
            </a:solidFill>
            <a:prstDash val="solid"/>
          </a:ln>
          <a:effectLst/>
        </p:spPr>
        <p:style>
          <a:lnRef idx="2">
            <a:schemeClr val="accent1"/>
          </a:lnRef>
          <a:fillRef idx="0">
            <a:schemeClr val="accent1"/>
          </a:fillRef>
          <a:effectRef idx="1">
            <a:schemeClr val="accent1"/>
          </a:effectRef>
          <a:fontRef idx="minor">
            <a:schemeClr val="tx1"/>
          </a:fontRef>
        </p:style>
      </p:cxnSp>
      <p:sp>
        <p:nvSpPr>
          <p:cNvPr id="37" name="TextBox 36"/>
          <p:cNvSpPr txBox="1"/>
          <p:nvPr/>
        </p:nvSpPr>
        <p:spPr>
          <a:xfrm>
            <a:off x="7657032" y="3302545"/>
            <a:ext cx="924260" cy="369332"/>
          </a:xfrm>
          <a:prstGeom prst="rect">
            <a:avLst/>
          </a:prstGeom>
          <a:noFill/>
        </p:spPr>
        <p:txBody>
          <a:bodyPr wrap="square" rtlCol="0">
            <a:spAutoFit/>
          </a:bodyPr>
          <a:lstStyle/>
          <a:p>
            <a:pPr algn="ctr"/>
            <a:r>
              <a:rPr lang="en-US" dirty="0"/>
              <a:t>5um</a:t>
            </a:r>
          </a:p>
        </p:txBody>
      </p:sp>
      <p:sp>
        <p:nvSpPr>
          <p:cNvPr id="22" name="TextBox 21"/>
          <p:cNvSpPr txBox="1"/>
          <p:nvPr/>
        </p:nvSpPr>
        <p:spPr>
          <a:xfrm>
            <a:off x="4203625" y="4414581"/>
            <a:ext cx="1557084" cy="1477328"/>
          </a:xfrm>
          <a:prstGeom prst="rect">
            <a:avLst/>
          </a:prstGeom>
          <a:solidFill>
            <a:srgbClr val="FFFFFF"/>
          </a:solidFill>
          <a:ln w="38100" cmpd="sng">
            <a:solidFill>
              <a:srgbClr val="006600"/>
            </a:solidFill>
          </a:ln>
        </p:spPr>
        <p:txBody>
          <a:bodyPr wrap="square" rtlCol="0">
            <a:spAutoFit/>
          </a:bodyPr>
          <a:lstStyle/>
          <a:p>
            <a:pPr marL="285750" indent="-285750">
              <a:buFont typeface="Arial"/>
              <a:buChar char="•"/>
            </a:pPr>
            <a:endParaRPr lang="en-US" dirty="0"/>
          </a:p>
          <a:p>
            <a:pPr algn="ctr"/>
            <a:r>
              <a:rPr lang="en-US" b="1" dirty="0"/>
              <a:t>Without SLM</a:t>
            </a:r>
          </a:p>
          <a:p>
            <a:pPr algn="ctr"/>
            <a:r>
              <a:rPr lang="en-US" dirty="0"/>
              <a:t>10um/s</a:t>
            </a:r>
          </a:p>
          <a:p>
            <a:pPr algn="ctr"/>
            <a:r>
              <a:rPr lang="en-US" dirty="0"/>
              <a:t>400nJ</a:t>
            </a:r>
          </a:p>
          <a:p>
            <a:pPr marL="285750" indent="-285750">
              <a:buFont typeface="Arial"/>
              <a:buChar char="•"/>
            </a:pPr>
            <a:endParaRPr lang="en-US" dirty="0"/>
          </a:p>
        </p:txBody>
      </p:sp>
      <p:pic>
        <p:nvPicPr>
          <p:cNvPr id="23" name="Picture 22" descr="C_Seed_10ums_400nJ.tif"/>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99047" y="3930189"/>
            <a:ext cx="2711680" cy="2497182"/>
          </a:xfrm>
          <a:prstGeom prst="rect">
            <a:avLst/>
          </a:prstGeom>
        </p:spPr>
      </p:pic>
      <p:pic>
        <p:nvPicPr>
          <p:cNvPr id="26" name="Picture 25" descr="C_Exit_10ums_400nJ.tif"/>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959126" y="3930189"/>
            <a:ext cx="2711681" cy="2497182"/>
          </a:xfrm>
          <a:prstGeom prst="rect">
            <a:avLst/>
          </a:prstGeom>
        </p:spPr>
      </p:pic>
      <p:pic>
        <p:nvPicPr>
          <p:cNvPr id="44" name="Picture 43" descr="B_Seed_10ums_400nJ.tif"/>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99047" y="3930189"/>
            <a:ext cx="2711680" cy="2497182"/>
          </a:xfrm>
          <a:prstGeom prst="rect">
            <a:avLst/>
          </a:prstGeom>
        </p:spPr>
      </p:pic>
      <p:pic>
        <p:nvPicPr>
          <p:cNvPr id="46" name="Picture 45" descr="B_Exit_10ums_400nJ.tif"/>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59126" y="3930189"/>
            <a:ext cx="2718535" cy="2503495"/>
          </a:xfrm>
          <a:prstGeom prst="rect">
            <a:avLst/>
          </a:prstGeom>
        </p:spPr>
      </p:pic>
      <p:sp>
        <p:nvSpPr>
          <p:cNvPr id="47" name="TextBox 46"/>
          <p:cNvSpPr txBox="1"/>
          <p:nvPr/>
        </p:nvSpPr>
        <p:spPr>
          <a:xfrm>
            <a:off x="4203625" y="4414581"/>
            <a:ext cx="1557084" cy="1477328"/>
          </a:xfrm>
          <a:prstGeom prst="rect">
            <a:avLst/>
          </a:prstGeom>
          <a:solidFill>
            <a:srgbClr val="FFFFFF"/>
          </a:solidFill>
          <a:ln w="38100" cmpd="sng">
            <a:solidFill>
              <a:srgbClr val="006600"/>
            </a:solidFill>
          </a:ln>
        </p:spPr>
        <p:txBody>
          <a:bodyPr wrap="square" rtlCol="0">
            <a:spAutoFit/>
          </a:bodyPr>
          <a:lstStyle/>
          <a:p>
            <a:pPr marL="285750" indent="-285750">
              <a:buFont typeface="Arial"/>
              <a:buChar char="•"/>
            </a:pPr>
            <a:endParaRPr lang="en-US" dirty="0"/>
          </a:p>
          <a:p>
            <a:pPr algn="ctr"/>
            <a:r>
              <a:rPr lang="en-US" b="1" dirty="0"/>
              <a:t>Without SLM</a:t>
            </a:r>
          </a:p>
          <a:p>
            <a:pPr algn="ctr"/>
            <a:r>
              <a:rPr lang="en-US" dirty="0"/>
              <a:t>10um/s</a:t>
            </a:r>
          </a:p>
          <a:p>
            <a:pPr algn="ctr"/>
            <a:r>
              <a:rPr lang="en-US" dirty="0"/>
              <a:t>400nJ</a:t>
            </a:r>
          </a:p>
          <a:p>
            <a:pPr marL="285750" indent="-285750">
              <a:buFont typeface="Arial"/>
              <a:buChar char="•"/>
            </a:pPr>
            <a:endParaRPr lang="en-US" dirty="0"/>
          </a:p>
        </p:txBody>
      </p:sp>
      <p:sp>
        <p:nvSpPr>
          <p:cNvPr id="48" name="TextBox 47"/>
          <p:cNvSpPr txBox="1"/>
          <p:nvPr/>
        </p:nvSpPr>
        <p:spPr>
          <a:xfrm>
            <a:off x="7657032" y="5902411"/>
            <a:ext cx="924260" cy="369332"/>
          </a:xfrm>
          <a:prstGeom prst="rect">
            <a:avLst/>
          </a:prstGeom>
          <a:noFill/>
        </p:spPr>
        <p:txBody>
          <a:bodyPr wrap="square" rtlCol="0">
            <a:spAutoFit/>
          </a:bodyPr>
          <a:lstStyle/>
          <a:p>
            <a:pPr algn="ctr"/>
            <a:r>
              <a:rPr lang="en-US" dirty="0"/>
              <a:t>5um</a:t>
            </a:r>
          </a:p>
        </p:txBody>
      </p:sp>
      <p:pic>
        <p:nvPicPr>
          <p:cNvPr id="49" name="Picture 48" descr="C_Seed_10ums_400nJ.tif"/>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99047" y="3930189"/>
            <a:ext cx="2711680" cy="2497182"/>
          </a:xfrm>
          <a:prstGeom prst="rect">
            <a:avLst/>
          </a:prstGeom>
        </p:spPr>
      </p:pic>
      <p:sp>
        <p:nvSpPr>
          <p:cNvPr id="50" name="TextBox 49"/>
          <p:cNvSpPr txBox="1"/>
          <p:nvPr/>
        </p:nvSpPr>
        <p:spPr>
          <a:xfrm>
            <a:off x="3100368" y="5902411"/>
            <a:ext cx="728682" cy="369332"/>
          </a:xfrm>
          <a:prstGeom prst="rect">
            <a:avLst/>
          </a:prstGeom>
          <a:noFill/>
        </p:spPr>
        <p:txBody>
          <a:bodyPr wrap="square" rtlCol="0">
            <a:spAutoFit/>
          </a:bodyPr>
          <a:lstStyle/>
          <a:p>
            <a:pPr algn="ctr"/>
            <a:r>
              <a:rPr lang="en-US" dirty="0"/>
              <a:t>2um</a:t>
            </a:r>
          </a:p>
        </p:txBody>
      </p:sp>
      <p:cxnSp>
        <p:nvCxnSpPr>
          <p:cNvPr id="51" name="Straight Connector 50"/>
          <p:cNvCxnSpPr/>
          <p:nvPr/>
        </p:nvCxnSpPr>
        <p:spPr>
          <a:xfrm flipH="1">
            <a:off x="3095916" y="5961496"/>
            <a:ext cx="733134" cy="0"/>
          </a:xfrm>
          <a:prstGeom prst="line">
            <a:avLst/>
          </a:prstGeom>
          <a:ln w="38100">
            <a:solidFill>
              <a:schemeClr val="tx1"/>
            </a:solidFill>
            <a:prstDash val="solid"/>
          </a:ln>
          <a:effectLst/>
        </p:spPr>
        <p:style>
          <a:lnRef idx="2">
            <a:schemeClr val="accent1"/>
          </a:lnRef>
          <a:fillRef idx="0">
            <a:schemeClr val="accent1"/>
          </a:fillRef>
          <a:effectRef idx="1">
            <a:schemeClr val="accent1"/>
          </a:effectRef>
          <a:fontRef idx="minor">
            <a:schemeClr val="tx1"/>
          </a:fontRef>
        </p:style>
      </p:cxnSp>
      <p:pic>
        <p:nvPicPr>
          <p:cNvPr id="52" name="Picture 51" descr="C_Exit_10ums_400nJ.tif"/>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959126" y="3930189"/>
            <a:ext cx="2711681" cy="2497182"/>
          </a:xfrm>
          <a:prstGeom prst="rect">
            <a:avLst/>
          </a:prstGeom>
        </p:spPr>
      </p:pic>
      <p:cxnSp>
        <p:nvCxnSpPr>
          <p:cNvPr id="53" name="Straight Connector 52"/>
          <p:cNvCxnSpPr/>
          <p:nvPr/>
        </p:nvCxnSpPr>
        <p:spPr>
          <a:xfrm flipH="1">
            <a:off x="7657031" y="5961496"/>
            <a:ext cx="924261" cy="0"/>
          </a:xfrm>
          <a:prstGeom prst="line">
            <a:avLst/>
          </a:prstGeom>
          <a:ln w="38100">
            <a:solidFill>
              <a:schemeClr val="tx1"/>
            </a:solidFill>
            <a:prstDash val="solid"/>
          </a:ln>
          <a:effectLst/>
        </p:spPr>
        <p:style>
          <a:lnRef idx="2">
            <a:schemeClr val="accent1"/>
          </a:lnRef>
          <a:fillRef idx="0">
            <a:schemeClr val="accent1"/>
          </a:fillRef>
          <a:effectRef idx="1">
            <a:schemeClr val="accent1"/>
          </a:effectRef>
          <a:fontRef idx="minor">
            <a:schemeClr val="tx1"/>
          </a:fontRef>
        </p:style>
      </p:cxnSp>
      <p:sp>
        <p:nvSpPr>
          <p:cNvPr id="54" name="TextBox 53"/>
          <p:cNvSpPr txBox="1"/>
          <p:nvPr/>
        </p:nvSpPr>
        <p:spPr>
          <a:xfrm>
            <a:off x="7657031" y="5902411"/>
            <a:ext cx="924260" cy="369332"/>
          </a:xfrm>
          <a:prstGeom prst="rect">
            <a:avLst/>
          </a:prstGeom>
          <a:noFill/>
        </p:spPr>
        <p:txBody>
          <a:bodyPr wrap="square" rtlCol="0">
            <a:spAutoFit/>
          </a:bodyPr>
          <a:lstStyle/>
          <a:p>
            <a:pPr algn="ctr"/>
            <a:r>
              <a:rPr lang="en-US" dirty="0"/>
              <a:t>5um</a:t>
            </a:r>
          </a:p>
        </p:txBody>
      </p:sp>
      <p:sp>
        <p:nvSpPr>
          <p:cNvPr id="11" name="Date Placeholder 10"/>
          <p:cNvSpPr>
            <a:spLocks noGrp="1"/>
          </p:cNvSpPr>
          <p:nvPr>
            <p:ph type="dt" sz="half" idx="10"/>
          </p:nvPr>
        </p:nvSpPr>
        <p:spPr/>
        <p:txBody>
          <a:bodyPr/>
          <a:lstStyle/>
          <a:p>
            <a:r>
              <a:rPr lang="en-GB"/>
              <a:t>2026</a:t>
            </a:r>
            <a:endParaRPr lang="en-US"/>
          </a:p>
        </p:txBody>
      </p:sp>
      <p:sp>
        <p:nvSpPr>
          <p:cNvPr id="12" name="Footer Placeholder 11"/>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65614078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7E191135-21BD-4076-A08B-0236610D3F57}"/>
              </a:ext>
            </a:extLst>
          </p:cNvPr>
          <p:cNvSpPr>
            <a:spLocks noGrp="1"/>
          </p:cNvSpPr>
          <p:nvPr>
            <p:ph idx="1"/>
          </p:nvPr>
        </p:nvSpPr>
        <p:spPr>
          <a:xfrm>
            <a:off x="310014" y="1595143"/>
            <a:ext cx="4429925" cy="2391668"/>
          </a:xfrm>
        </p:spPr>
        <p:txBody>
          <a:bodyPr>
            <a:normAutofit fontScale="85000" lnSpcReduction="10000"/>
          </a:bodyPr>
          <a:lstStyle/>
          <a:p>
            <a:r>
              <a:rPr lang="en-GB" dirty="0"/>
              <a:t>More energy = thicker column</a:t>
            </a:r>
          </a:p>
          <a:p>
            <a:r>
              <a:rPr lang="en-GB" dirty="0"/>
              <a:t>Non-linear breakdown of diamond</a:t>
            </a:r>
          </a:p>
          <a:p>
            <a:pPr lvl="1"/>
            <a:r>
              <a:rPr lang="en-GB" dirty="0"/>
              <a:t>More focused beam spot at depth makes thinner column</a:t>
            </a:r>
          </a:p>
          <a:p>
            <a:pPr lvl="1"/>
            <a:r>
              <a:rPr lang="en-GB" dirty="0"/>
              <a:t>Immersion Oil helps to reduce refraction loss from air-diamond interface</a:t>
            </a:r>
          </a:p>
          <a:p>
            <a:pPr lvl="2"/>
            <a:r>
              <a:rPr lang="en-GB" dirty="0"/>
              <a:t>SLM still key!</a:t>
            </a:r>
          </a:p>
        </p:txBody>
      </p:sp>
      <p:sp>
        <p:nvSpPr>
          <p:cNvPr id="3" name="Title 2">
            <a:extLst>
              <a:ext uri="{FF2B5EF4-FFF2-40B4-BE49-F238E27FC236}">
                <a16:creationId xmlns:a16="http://schemas.microsoft.com/office/drawing/2014/main" id="{A6379D44-EE6B-48E8-A88B-5A7FF57E776B}"/>
              </a:ext>
            </a:extLst>
          </p:cNvPr>
          <p:cNvSpPr>
            <a:spLocks noGrp="1"/>
          </p:cNvSpPr>
          <p:nvPr>
            <p:ph type="title"/>
          </p:nvPr>
        </p:nvSpPr>
        <p:spPr>
          <a:xfrm>
            <a:off x="790694" y="309466"/>
            <a:ext cx="7297712" cy="1143000"/>
          </a:xfrm>
        </p:spPr>
        <p:txBody>
          <a:bodyPr/>
          <a:lstStyle/>
          <a:p>
            <a:r>
              <a:rPr lang="en-GB" dirty="0"/>
              <a:t>Making the thinnest column</a:t>
            </a:r>
          </a:p>
        </p:txBody>
      </p:sp>
      <p:sp>
        <p:nvSpPr>
          <p:cNvPr id="4" name="Date Placeholder 3">
            <a:extLst>
              <a:ext uri="{FF2B5EF4-FFF2-40B4-BE49-F238E27FC236}">
                <a16:creationId xmlns:a16="http://schemas.microsoft.com/office/drawing/2014/main" id="{ED50EBE1-ED5C-4F4A-AD1D-598FBFC25123}"/>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3DEE05F0-4701-4EA4-8493-9D692D7F184E}"/>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A77E59D2-BEF5-4C93-BD14-06AB82910E56}"/>
              </a:ext>
            </a:extLst>
          </p:cNvPr>
          <p:cNvSpPr>
            <a:spLocks noGrp="1"/>
          </p:cNvSpPr>
          <p:nvPr>
            <p:ph type="sldNum" sz="quarter" idx="12"/>
          </p:nvPr>
        </p:nvSpPr>
        <p:spPr/>
        <p:txBody>
          <a:bodyPr/>
          <a:lstStyle/>
          <a:p>
            <a:fld id="{8A7A6979-0714-4377-B894-6BE4C2D6E202}" type="slidenum">
              <a:rPr lang="en-US" smtClean="0"/>
              <a:pPr/>
              <a:t>70</a:t>
            </a:fld>
            <a:endParaRPr lang="en-US" dirty="0"/>
          </a:p>
        </p:txBody>
      </p:sp>
      <p:pic>
        <p:nvPicPr>
          <p:cNvPr id="8194" name="Picture 2" descr="Details are in the caption following the image">
            <a:extLst>
              <a:ext uri="{FF2B5EF4-FFF2-40B4-BE49-F238E27FC236}">
                <a16:creationId xmlns:a16="http://schemas.microsoft.com/office/drawing/2014/main" id="{AAE0B615-BA62-4770-BAEB-D3E30A6DCA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9939" y="2442743"/>
            <a:ext cx="4090012" cy="2871188"/>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9FB897C-D1CD-445F-9C03-4C0ACF0A3934}"/>
              </a:ext>
            </a:extLst>
          </p:cNvPr>
          <p:cNvSpPr txBox="1"/>
          <p:nvPr/>
        </p:nvSpPr>
        <p:spPr>
          <a:xfrm>
            <a:off x="4863430" y="5505788"/>
            <a:ext cx="4090012" cy="70788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GB" sz="1000" b="0" i="0" dirty="0">
                <a:solidFill>
                  <a:schemeClr val="bg1"/>
                </a:solidFill>
                <a:effectLst/>
              </a:rPr>
              <a:t>Lopez Paz, I., Allegre, O., Li, Z., Oh, A., Porter, A. and Whitehead, D. (2019), Study of Electrode Fabrication in Diamond with a Femto-Second Laser. Phys. Status Solidi A, 216: 1900236.</a:t>
            </a:r>
            <a:endParaRPr lang="en-GB" sz="1000" dirty="0">
              <a:solidFill>
                <a:schemeClr val="bg1"/>
              </a:solidFill>
            </a:endParaRPr>
          </a:p>
        </p:txBody>
      </p:sp>
      <p:pic>
        <p:nvPicPr>
          <p:cNvPr id="8196" name="Picture 4">
            <a:extLst>
              <a:ext uri="{FF2B5EF4-FFF2-40B4-BE49-F238E27FC236}">
                <a16:creationId xmlns:a16="http://schemas.microsoft.com/office/drawing/2014/main" id="{F42919BB-9C9E-4458-9CD3-04E9E2732AD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7764"/>
          <a:stretch/>
        </p:blipFill>
        <p:spPr bwMode="auto">
          <a:xfrm>
            <a:off x="508855" y="3986811"/>
            <a:ext cx="2982884" cy="287118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0815458-BF26-48B8-B116-FF5EB27942BC}"/>
              </a:ext>
            </a:extLst>
          </p:cNvPr>
          <p:cNvSpPr txBox="1"/>
          <p:nvPr/>
        </p:nvSpPr>
        <p:spPr>
          <a:xfrm>
            <a:off x="314050" y="4948036"/>
            <a:ext cx="464890" cy="369332"/>
          </a:xfrm>
          <a:prstGeom prst="rect">
            <a:avLst/>
          </a:prstGeom>
          <a:noFill/>
        </p:spPr>
        <p:txBody>
          <a:bodyPr wrap="square" rtlCol="0">
            <a:spAutoFit/>
          </a:bodyPr>
          <a:lstStyle/>
          <a:p>
            <a:r>
              <a:rPr lang="en-GB" dirty="0"/>
              <a:t>oil</a:t>
            </a:r>
          </a:p>
        </p:txBody>
      </p:sp>
      <p:cxnSp>
        <p:nvCxnSpPr>
          <p:cNvPr id="14" name="Straight Arrow Connector 13">
            <a:extLst>
              <a:ext uri="{FF2B5EF4-FFF2-40B4-BE49-F238E27FC236}">
                <a16:creationId xmlns:a16="http://schemas.microsoft.com/office/drawing/2014/main" id="{B6556078-39F3-430E-A18F-31EE47A1DC50}"/>
              </a:ext>
            </a:extLst>
          </p:cNvPr>
          <p:cNvCxnSpPr>
            <a:cxnSpLocks/>
            <a:stCxn id="10" idx="3"/>
          </p:cNvCxnSpPr>
          <p:nvPr/>
        </p:nvCxnSpPr>
        <p:spPr>
          <a:xfrm flipV="1">
            <a:off x="778940" y="4981903"/>
            <a:ext cx="1279601" cy="150799"/>
          </a:xfrm>
          <a:prstGeom prst="straightConnector1">
            <a:avLst/>
          </a:prstGeom>
          <a:ln w="19050">
            <a:tailEnd type="triangle"/>
          </a:ln>
        </p:spPr>
        <p:style>
          <a:lnRef idx="1">
            <a:schemeClr val="accent4"/>
          </a:lnRef>
          <a:fillRef idx="0">
            <a:schemeClr val="accent4"/>
          </a:fillRef>
          <a:effectRef idx="0">
            <a:schemeClr val="accent4"/>
          </a:effectRef>
          <a:fontRef idx="minor">
            <a:schemeClr val="tx1"/>
          </a:fontRef>
        </p:style>
      </p:cxnSp>
      <p:sp>
        <p:nvSpPr>
          <p:cNvPr id="2" name="Oval 1">
            <a:extLst>
              <a:ext uri="{FF2B5EF4-FFF2-40B4-BE49-F238E27FC236}">
                <a16:creationId xmlns:a16="http://schemas.microsoft.com/office/drawing/2014/main" id="{DCEBECF4-FD53-7A40-37D5-68470D8606E3}"/>
              </a:ext>
            </a:extLst>
          </p:cNvPr>
          <p:cNvSpPr/>
          <p:nvPr/>
        </p:nvSpPr>
        <p:spPr>
          <a:xfrm>
            <a:off x="5306119" y="4024850"/>
            <a:ext cx="819807" cy="81747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F8E8CC6-F30D-FF60-054A-BA87373EA551}"/>
              </a:ext>
            </a:extLst>
          </p:cNvPr>
          <p:cNvSpPr txBox="1"/>
          <p:nvPr/>
        </p:nvSpPr>
        <p:spPr>
          <a:xfrm>
            <a:off x="6008857" y="4486749"/>
            <a:ext cx="1431867" cy="261610"/>
          </a:xfrm>
          <a:prstGeom prst="rect">
            <a:avLst/>
          </a:prstGeom>
          <a:noFill/>
        </p:spPr>
        <p:txBody>
          <a:bodyPr wrap="square" rtlCol="0">
            <a:spAutoFit/>
          </a:bodyPr>
          <a:lstStyle/>
          <a:p>
            <a:r>
              <a:rPr lang="en-GB" sz="1100" dirty="0"/>
              <a:t>Where we are now!</a:t>
            </a:r>
          </a:p>
        </p:txBody>
      </p:sp>
    </p:spTree>
    <p:extLst>
      <p:ext uri="{BB962C8B-B14F-4D97-AF65-F5344CB8AC3E}">
        <p14:creationId xmlns:p14="http://schemas.microsoft.com/office/powerpoint/2010/main" val="424621118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833E680-9CA4-4C05-935F-D4BF2BE97951}"/>
              </a:ext>
            </a:extLst>
          </p:cNvPr>
          <p:cNvSpPr>
            <a:spLocks noGrp="1"/>
          </p:cNvSpPr>
          <p:nvPr>
            <p:ph sz="half" idx="1"/>
          </p:nvPr>
        </p:nvSpPr>
        <p:spPr/>
        <p:txBody>
          <a:bodyPr/>
          <a:lstStyle/>
          <a:p>
            <a:r>
              <a:rPr lang="en-GB" dirty="0"/>
              <a:t>Also have the possibility to move in </a:t>
            </a:r>
            <a:r>
              <a:rPr lang="en-GB" b="1" dirty="0"/>
              <a:t>arbitrary</a:t>
            </a:r>
            <a:r>
              <a:rPr lang="en-GB" dirty="0"/>
              <a:t> direction</a:t>
            </a:r>
          </a:p>
          <a:p>
            <a:r>
              <a:rPr lang="en-GB" dirty="0"/>
              <a:t>Wavefront correction needs to be tailored in real-time</a:t>
            </a:r>
          </a:p>
          <a:p>
            <a:pPr lvl="1"/>
            <a:r>
              <a:rPr lang="en-GB" dirty="0"/>
              <a:t>For vertical columns have mainly spherical corrections</a:t>
            </a:r>
          </a:p>
          <a:p>
            <a:pPr lvl="1"/>
            <a:r>
              <a:rPr lang="en-GB" dirty="0"/>
              <a:t>For horizontal processing, the correction is ~elliptical</a:t>
            </a:r>
          </a:p>
          <a:p>
            <a:pPr lvl="1"/>
            <a:r>
              <a:rPr lang="en-GB" dirty="0"/>
              <a:t>Gets even trickier at depth &gt;200µm</a:t>
            </a:r>
          </a:p>
        </p:txBody>
      </p:sp>
      <p:sp>
        <p:nvSpPr>
          <p:cNvPr id="4" name="Date Placeholder 3">
            <a:extLst>
              <a:ext uri="{FF2B5EF4-FFF2-40B4-BE49-F238E27FC236}">
                <a16:creationId xmlns:a16="http://schemas.microsoft.com/office/drawing/2014/main" id="{0289445E-0997-4F5A-AF3C-82143334900F}"/>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48DCB9F3-DA6B-416A-A48A-F20BE22AF07B}"/>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E2CBB895-E00A-4562-92D4-FA2D86A354AC}"/>
              </a:ext>
            </a:extLst>
          </p:cNvPr>
          <p:cNvSpPr>
            <a:spLocks noGrp="1"/>
          </p:cNvSpPr>
          <p:nvPr>
            <p:ph type="sldNum" sz="quarter" idx="12"/>
          </p:nvPr>
        </p:nvSpPr>
        <p:spPr/>
        <p:txBody>
          <a:bodyPr/>
          <a:lstStyle/>
          <a:p>
            <a:fld id="{8A7A6979-0714-4377-B894-6BE4C2D6E202}" type="slidenum">
              <a:rPr lang="en-US" smtClean="0"/>
              <a:pPr/>
              <a:t>71</a:t>
            </a:fld>
            <a:endParaRPr lang="en-US" dirty="0"/>
          </a:p>
        </p:txBody>
      </p:sp>
      <p:sp>
        <p:nvSpPr>
          <p:cNvPr id="3" name="Title 2">
            <a:extLst>
              <a:ext uri="{FF2B5EF4-FFF2-40B4-BE49-F238E27FC236}">
                <a16:creationId xmlns:a16="http://schemas.microsoft.com/office/drawing/2014/main" id="{A7AE661F-6A78-414B-8A78-2088D6BB480A}"/>
              </a:ext>
            </a:extLst>
          </p:cNvPr>
          <p:cNvSpPr>
            <a:spLocks noGrp="1"/>
          </p:cNvSpPr>
          <p:nvPr>
            <p:ph type="title"/>
          </p:nvPr>
        </p:nvSpPr>
        <p:spPr/>
        <p:txBody>
          <a:bodyPr/>
          <a:lstStyle/>
          <a:p>
            <a:r>
              <a:rPr lang="en-GB" dirty="0"/>
              <a:t>Moving sideways</a:t>
            </a:r>
          </a:p>
        </p:txBody>
      </p:sp>
      <p:pic>
        <p:nvPicPr>
          <p:cNvPr id="3074" name="Picture 2" descr="Figure">
            <a:extLst>
              <a:ext uri="{FF2B5EF4-FFF2-40B4-BE49-F238E27FC236}">
                <a16:creationId xmlns:a16="http://schemas.microsoft.com/office/drawing/2014/main" id="{FAD4A160-EEF6-F0B0-9576-6AC23C7DC8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1999" y="1111083"/>
            <a:ext cx="4374890" cy="39624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A1A25DE-D939-4DBF-99D5-D5C44CE8D382}"/>
              </a:ext>
            </a:extLst>
          </p:cNvPr>
          <p:cNvSpPr txBox="1"/>
          <p:nvPr/>
        </p:nvSpPr>
        <p:spPr>
          <a:xfrm>
            <a:off x="5324475" y="5384465"/>
            <a:ext cx="3438525" cy="769441"/>
          </a:xfrm>
          <a:prstGeom prst="rect">
            <a:avLst/>
          </a:prstGeom>
          <a:solidFill>
            <a:schemeClr val="accent2"/>
          </a:solidFill>
        </p:spPr>
        <p:style>
          <a:lnRef idx="1">
            <a:schemeClr val="accent2"/>
          </a:lnRef>
          <a:fillRef idx="2">
            <a:schemeClr val="accent2"/>
          </a:fillRef>
          <a:effectRef idx="1">
            <a:schemeClr val="accent2"/>
          </a:effectRef>
          <a:fontRef idx="minor">
            <a:schemeClr val="dk1"/>
          </a:fontRef>
        </p:style>
        <p:txBody>
          <a:bodyPr wrap="square">
            <a:spAutoFit/>
          </a:bodyPr>
          <a:lstStyle/>
          <a:p>
            <a:pPr marL="304800" indent="-304800"/>
            <a:r>
              <a:rPr lang="en-GB" sz="1100" dirty="0">
                <a:solidFill>
                  <a:schemeClr val="bg1"/>
                </a:solidFill>
                <a:effectLst/>
              </a:rPr>
              <a:t>Sun, B., Salter, P. S., &amp; Booth, M. J. (2014). High conductivity micro-wires in diamond following arbitrary paths. </a:t>
            </a:r>
            <a:r>
              <a:rPr lang="en-GB" sz="1100" i="1" dirty="0">
                <a:solidFill>
                  <a:schemeClr val="bg1"/>
                </a:solidFill>
                <a:effectLst/>
              </a:rPr>
              <a:t>Applied Physics Letters</a:t>
            </a:r>
            <a:r>
              <a:rPr lang="en-GB" sz="1100" dirty="0">
                <a:solidFill>
                  <a:schemeClr val="bg1"/>
                </a:solidFill>
                <a:effectLst/>
              </a:rPr>
              <a:t>, </a:t>
            </a:r>
            <a:r>
              <a:rPr lang="en-GB" sz="1100" i="1" dirty="0">
                <a:solidFill>
                  <a:schemeClr val="bg1"/>
                </a:solidFill>
                <a:effectLst/>
              </a:rPr>
              <a:t>105</a:t>
            </a:r>
            <a:r>
              <a:rPr lang="en-GB" sz="1100" dirty="0">
                <a:solidFill>
                  <a:schemeClr val="bg1"/>
                </a:solidFill>
                <a:effectLst/>
              </a:rPr>
              <a:t>(23), 231105. </a:t>
            </a:r>
          </a:p>
        </p:txBody>
      </p:sp>
    </p:spTree>
    <p:extLst>
      <p:ext uri="{BB962C8B-B14F-4D97-AF65-F5344CB8AC3E}">
        <p14:creationId xmlns:p14="http://schemas.microsoft.com/office/powerpoint/2010/main" val="32665658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0997" y="591473"/>
            <a:ext cx="5029977" cy="2093892"/>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72</a:t>
            </a:fld>
            <a:endParaRPr lang="en-US" dirty="0"/>
          </a:p>
        </p:txBody>
      </p:sp>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Internal structure</a:t>
            </a:r>
          </a:p>
        </p:txBody>
      </p:sp>
      <p:sp>
        <p:nvSpPr>
          <p:cNvPr id="40" name="Rectangle 39"/>
          <p:cNvSpPr/>
          <p:nvPr/>
        </p:nvSpPr>
        <p:spPr>
          <a:xfrm>
            <a:off x="6121226" y="1021646"/>
            <a:ext cx="2807437" cy="738664"/>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400" dirty="0"/>
              <a:t>Patrick S. Salter et al., </a:t>
            </a:r>
            <a:br>
              <a:rPr lang="en-US" sz="1400" dirty="0"/>
            </a:br>
            <a:r>
              <a:rPr lang="cs-CZ" sz="1400" dirty="0"/>
              <a:t>APPLIED PHYSICS LETTERS 111, </a:t>
            </a:r>
            <a:br>
              <a:rPr lang="cs-CZ" sz="1400" dirty="0"/>
            </a:br>
            <a:r>
              <a:rPr lang="cs-CZ" sz="1400" dirty="0"/>
              <a:t>081103 (2017)</a:t>
            </a:r>
            <a:endParaRPr lang="fi-FI" sz="1400" dirty="0"/>
          </a:p>
        </p:txBody>
      </p:sp>
      <p:sp>
        <p:nvSpPr>
          <p:cNvPr id="41" name="TextBox 40"/>
          <p:cNvSpPr txBox="1"/>
          <p:nvPr/>
        </p:nvSpPr>
        <p:spPr>
          <a:xfrm>
            <a:off x="6153789" y="2126519"/>
            <a:ext cx="2774873" cy="415498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marL="285750" indent="-285750">
              <a:spcAft>
                <a:spcPts val="1200"/>
              </a:spcAft>
              <a:buFont typeface="Arial"/>
              <a:buChar char="•"/>
            </a:pPr>
            <a:r>
              <a:rPr lang="en-US" dirty="0"/>
              <a:t>Prepare sample with horizontal graphitic wires.</a:t>
            </a:r>
          </a:p>
          <a:p>
            <a:pPr marL="285750" indent="-285750">
              <a:spcAft>
                <a:spcPts val="1200"/>
              </a:spcAft>
              <a:buFont typeface="Arial"/>
              <a:buChar char="•"/>
            </a:pPr>
            <a:r>
              <a:rPr lang="en-US" dirty="0"/>
              <a:t>STEM image of wire cross section.</a:t>
            </a:r>
          </a:p>
          <a:p>
            <a:pPr marL="285750" indent="-285750">
              <a:spcAft>
                <a:spcPts val="1200"/>
              </a:spcAft>
              <a:buFont typeface="Arial"/>
              <a:buChar char="•"/>
            </a:pPr>
            <a:r>
              <a:rPr lang="en-US" dirty="0"/>
              <a:t>Optical and spectral data points to micro-cracks and nano-clusters of sp</a:t>
            </a:r>
            <a:r>
              <a:rPr lang="en-US" baseline="30000" dirty="0"/>
              <a:t>2</a:t>
            </a:r>
            <a:r>
              <a:rPr lang="en-US" dirty="0"/>
              <a:t> bonded carbon.</a:t>
            </a:r>
          </a:p>
          <a:p>
            <a:pPr marL="285750" indent="-285750">
              <a:spcAft>
                <a:spcPts val="1200"/>
              </a:spcAft>
              <a:buFont typeface="Arial"/>
              <a:buChar char="•"/>
            </a:pPr>
            <a:r>
              <a:rPr lang="en-US" dirty="0"/>
              <a:t>Micro wires are not macroscopic structures!</a:t>
            </a:r>
          </a:p>
        </p:txBody>
      </p:sp>
      <p:cxnSp>
        <p:nvCxnSpPr>
          <p:cNvPr id="32" name="Straight Connector 31"/>
          <p:cNvCxnSpPr/>
          <p:nvPr/>
        </p:nvCxnSpPr>
        <p:spPr>
          <a:xfrm flipV="1">
            <a:off x="3207296" y="1872842"/>
            <a:ext cx="1308576" cy="2010740"/>
          </a:xfrm>
          <a:prstGeom prst="line">
            <a:avLst/>
          </a:prstGeom>
          <a:ln w="38100">
            <a:solidFill>
              <a:srgbClr val="FF0000"/>
            </a:solidFill>
            <a:prstDash val="sysDash"/>
          </a:ln>
          <a:effectLst/>
        </p:spPr>
        <p:style>
          <a:lnRef idx="2">
            <a:schemeClr val="accent1"/>
          </a:lnRef>
          <a:fillRef idx="0">
            <a:schemeClr val="accent1"/>
          </a:fillRef>
          <a:effectRef idx="1">
            <a:schemeClr val="accent1"/>
          </a:effectRef>
          <a:fontRef idx="minor">
            <a:schemeClr val="tx1"/>
          </a:fontRef>
        </p:style>
      </p:cxnSp>
      <p:pic>
        <p:nvPicPr>
          <p:cNvPr id="13" name="Picture 12" descr="Screen Shot 2017-06-21 at 14.02.33.png"/>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128765" y="5476234"/>
            <a:ext cx="748559" cy="382046"/>
          </a:xfrm>
          <a:prstGeom prst="rect">
            <a:avLst/>
          </a:prstGeom>
        </p:spPr>
      </p:pic>
      <p:sp>
        <p:nvSpPr>
          <p:cNvPr id="14" name="Date Placeholder 13"/>
          <p:cNvSpPr>
            <a:spLocks noGrp="1"/>
          </p:cNvSpPr>
          <p:nvPr>
            <p:ph type="dt" sz="half" idx="10"/>
          </p:nvPr>
        </p:nvSpPr>
        <p:spPr>
          <a:xfrm>
            <a:off x="7212106" y="6497458"/>
            <a:ext cx="1752600" cy="365125"/>
          </a:xfrm>
        </p:spPr>
        <p:txBody>
          <a:bodyPr/>
          <a:lstStyle/>
          <a:p>
            <a:r>
              <a:rPr lang="en-GB"/>
              <a:t>2026</a:t>
            </a:r>
            <a:endParaRPr lang="en-US" dirty="0"/>
          </a:p>
        </p:txBody>
      </p:sp>
      <p:sp>
        <p:nvSpPr>
          <p:cNvPr id="15" name="Footer Placeholder 14"/>
          <p:cNvSpPr>
            <a:spLocks noGrp="1"/>
          </p:cNvSpPr>
          <p:nvPr>
            <p:ph type="ftr" sz="quarter" idx="11"/>
          </p:nvPr>
        </p:nvSpPr>
        <p:spPr>
          <a:xfrm>
            <a:off x="174812" y="6497458"/>
            <a:ext cx="6007100" cy="365125"/>
          </a:xfrm>
        </p:spPr>
        <p:txBody>
          <a:bodyPr/>
          <a:lstStyle/>
          <a:p>
            <a:r>
              <a:rPr lang="en-US"/>
              <a:t>Advanced UK Instrumentation Training</a:t>
            </a:r>
            <a:endParaRPr lang="en-US" dirty="0"/>
          </a:p>
        </p:txBody>
      </p:sp>
      <p:pic>
        <p:nvPicPr>
          <p:cNvPr id="31" name="Picture 30"/>
          <p:cNvPicPr>
            <a:picLocks noChangeAspect="1"/>
          </p:cNvPicPr>
          <p:nvPr/>
        </p:nvPicPr>
        <p:blipFill>
          <a:blip r:embed="rId4"/>
          <a:stretch>
            <a:fillRect/>
          </a:stretch>
        </p:blipFill>
        <p:spPr>
          <a:xfrm>
            <a:off x="370340" y="3280681"/>
            <a:ext cx="5673912" cy="2695108"/>
          </a:xfrm>
          <a:prstGeom prst="rect">
            <a:avLst/>
          </a:prstGeom>
        </p:spPr>
      </p:pic>
    </p:spTree>
    <p:extLst>
      <p:ext uri="{BB962C8B-B14F-4D97-AF65-F5344CB8AC3E}">
        <p14:creationId xmlns:p14="http://schemas.microsoft.com/office/powerpoint/2010/main" val="80045740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2026</a:t>
            </a:r>
            <a:endParaRPr lang="en-US"/>
          </a:p>
        </p:txBody>
      </p:sp>
      <p:sp>
        <p:nvSpPr>
          <p:cNvPr id="8" name="Footer Placeholder 7"/>
          <p:cNvSpPr>
            <a:spLocks noGrp="1"/>
          </p:cNvSpPr>
          <p:nvPr>
            <p:ph type="ftr" sz="quarter" idx="11"/>
          </p:nvPr>
        </p:nvSpPr>
        <p:spPr/>
        <p:txBody>
          <a:bodyPr/>
          <a:lstStyle/>
          <a:p>
            <a:r>
              <a:rPr lang="en-US"/>
              <a:t>Advanced UK Instrumentation Training</a:t>
            </a:r>
          </a:p>
        </p:txBody>
      </p:sp>
      <p:sp>
        <p:nvSpPr>
          <p:cNvPr id="3" name="Slide Number Placeholder 2"/>
          <p:cNvSpPr>
            <a:spLocks noGrp="1"/>
          </p:cNvSpPr>
          <p:nvPr>
            <p:ph type="sldNum" sz="quarter" idx="12"/>
          </p:nvPr>
        </p:nvSpPr>
        <p:spPr/>
        <p:txBody>
          <a:bodyPr/>
          <a:lstStyle/>
          <a:p>
            <a:fld id="{28FAA939-B055-1C4F-86C8-4746DA8B00DB}" type="slidenum">
              <a:rPr lang="en-US" smtClean="0"/>
              <a:t>73</a:t>
            </a:fld>
            <a:endParaRPr lang="en-US" dirty="0"/>
          </a:p>
        </p:txBody>
      </p:sp>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Parameter space scan</a:t>
            </a:r>
          </a:p>
        </p:txBody>
      </p:sp>
      <p:graphicFrame>
        <p:nvGraphicFramePr>
          <p:cNvPr id="14" name="Table 13"/>
          <p:cNvGraphicFramePr>
            <a:graphicFrameLocks noGrp="1"/>
          </p:cNvGraphicFramePr>
          <p:nvPr/>
        </p:nvGraphicFramePr>
        <p:xfrm>
          <a:off x="2172790" y="2114010"/>
          <a:ext cx="6096000" cy="2865120"/>
        </p:xfrm>
        <a:graphic>
          <a:graphicData uri="http://schemas.openxmlformats.org/drawingml/2006/table">
            <a:tbl>
              <a:tblPr firstRow="1" bandRow="1">
                <a:tableStyleId>{2D5ABB26-0587-4C30-8999-92F81FD0307C}</a:tableStyleId>
              </a:tblPr>
              <a:tblGrid>
                <a:gridCol w="1219200">
                  <a:extLst>
                    <a:ext uri="{9D8B030D-6E8A-4147-A177-3AD203B41FA5}">
                      <a16:colId xmlns:a16="http://schemas.microsoft.com/office/drawing/2014/main" val="20000"/>
                    </a:ext>
                  </a:extLst>
                </a:gridCol>
                <a:gridCol w="12192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2192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370840">
                <a:tc>
                  <a:txBody>
                    <a:bodyPr/>
                    <a:lstStyle/>
                    <a:p>
                      <a:pPr algn="ctr"/>
                      <a:endParaRPr lang="en-US" dirty="0"/>
                    </a:p>
                  </a:txBody>
                  <a:tcPr>
                    <a:lnL w="12700" cap="flat" cmpd="sng" algn="ctr">
                      <a:no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dirty="0"/>
                        <a:t>5um/s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B4F780"/>
                    </a:solidFill>
                  </a:tcPr>
                </a:tc>
                <a:tc>
                  <a:txBody>
                    <a:bodyPr/>
                    <a:lstStyle/>
                    <a:p>
                      <a:pPr algn="ctr"/>
                      <a:r>
                        <a:rPr lang="en-US" dirty="0"/>
                        <a:t>10um/s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B4F78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dirty="0"/>
                        <a:t>20um/s</a:t>
                      </a:r>
                    </a:p>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B4F780"/>
                    </a:solidFill>
                  </a:tcPr>
                </a:tc>
                <a:tc>
                  <a:txBody>
                    <a:bodyPr/>
                    <a:lstStyle/>
                    <a:p>
                      <a:pPr algn="ctr"/>
                      <a:r>
                        <a:rPr lang="en-US" dirty="0"/>
                        <a:t>30um/s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B4F780"/>
                    </a:solidFill>
                  </a:tcPr>
                </a:tc>
                <a:extLst>
                  <a:ext uri="{0D108BD9-81ED-4DB2-BD59-A6C34878D82A}">
                    <a16:rowId xmlns:a16="http://schemas.microsoft.com/office/drawing/2014/main" val="10000"/>
                  </a:ext>
                </a:extLst>
              </a:tr>
              <a:tr h="370840">
                <a:tc>
                  <a:txBody>
                    <a:bodyPr/>
                    <a:lstStyle/>
                    <a:p>
                      <a:pPr algn="ctr"/>
                      <a:r>
                        <a:rPr lang="en-US" dirty="0"/>
                        <a:t>100nJ</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6">
                        <a:lumMod val="60000"/>
                        <a:lumOff val="40000"/>
                      </a:schemeClr>
                    </a:solidFill>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70840">
                <a:tc>
                  <a:txBody>
                    <a:bodyPr/>
                    <a:lstStyle/>
                    <a:p>
                      <a:pPr algn="ctr"/>
                      <a:r>
                        <a:rPr lang="en-US" dirty="0"/>
                        <a:t>200nJ</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6">
                        <a:lumMod val="60000"/>
                        <a:lumOff val="40000"/>
                      </a:schemeClr>
                    </a:solidFill>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r h="370840">
                <a:tc>
                  <a:txBody>
                    <a:bodyPr/>
                    <a:lstStyle/>
                    <a:p>
                      <a:pPr algn="ctr"/>
                      <a:r>
                        <a:rPr lang="en-US" dirty="0"/>
                        <a:t>300nJ</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6">
                        <a:lumMod val="60000"/>
                        <a:lumOff val="40000"/>
                      </a:schemeClr>
                    </a:solidFill>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3"/>
                  </a:ext>
                </a:extLst>
              </a:tr>
              <a:tr h="370840">
                <a:tc>
                  <a:txBody>
                    <a:bodyPr/>
                    <a:lstStyle/>
                    <a:p>
                      <a:pPr algn="ctr"/>
                      <a:r>
                        <a:rPr lang="en-US" dirty="0"/>
                        <a:t>400nJ</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6">
                        <a:lumMod val="60000"/>
                        <a:lumOff val="40000"/>
                      </a:schemeClr>
                    </a:solidFill>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4"/>
                  </a:ext>
                </a:extLst>
              </a:tr>
              <a:tr h="370840">
                <a:tc>
                  <a:txBody>
                    <a:bodyPr/>
                    <a:lstStyle/>
                    <a:p>
                      <a:pPr algn="ctr"/>
                      <a:r>
                        <a:rPr lang="en-US" dirty="0"/>
                        <a:t>500nJ</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6">
                        <a:lumMod val="60000"/>
                        <a:lumOff val="40000"/>
                      </a:schemeClr>
                    </a:solidFill>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5"/>
                  </a:ext>
                </a:extLst>
              </a:tr>
              <a:tr h="370840">
                <a:tc>
                  <a:txBody>
                    <a:bodyPr/>
                    <a:lstStyle/>
                    <a:p>
                      <a:pPr algn="ctr"/>
                      <a:r>
                        <a:rPr lang="en-US" dirty="0"/>
                        <a:t>600nJ</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6">
                        <a:lumMod val="60000"/>
                        <a:lumOff val="40000"/>
                      </a:schemeClr>
                    </a:solidFill>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US" dirty="0"/>
                        <a:t>x</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grpSp>
        <p:nvGrpSpPr>
          <p:cNvPr id="23" name="Group 22"/>
          <p:cNvGrpSpPr/>
          <p:nvPr/>
        </p:nvGrpSpPr>
        <p:grpSpPr>
          <a:xfrm>
            <a:off x="1505589" y="1463222"/>
            <a:ext cx="6763201" cy="3515906"/>
            <a:chOff x="1445616" y="1773325"/>
            <a:chExt cx="6763201" cy="3515906"/>
          </a:xfrm>
        </p:grpSpPr>
        <p:sp>
          <p:nvSpPr>
            <p:cNvPr id="21" name="Rectangle 20"/>
            <p:cNvSpPr/>
            <p:nvPr/>
          </p:nvSpPr>
          <p:spPr>
            <a:xfrm>
              <a:off x="3336636" y="1773325"/>
              <a:ext cx="4872181" cy="572403"/>
            </a:xfrm>
            <a:prstGeom prst="rect">
              <a:avLst/>
            </a:prstGeom>
            <a:solidFill>
              <a:srgbClr val="B4F780"/>
            </a:solidFill>
            <a:ln w="6350" cmpd="sng">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sp>
          <p:nvSpPr>
            <p:cNvPr id="22" name="Rectangle 21"/>
            <p:cNvSpPr/>
            <p:nvPr/>
          </p:nvSpPr>
          <p:spPr>
            <a:xfrm rot="16200000">
              <a:off x="622748" y="3893960"/>
              <a:ext cx="2218139" cy="572403"/>
            </a:xfrm>
            <a:prstGeom prst="rect">
              <a:avLst/>
            </a:prstGeom>
            <a:solidFill>
              <a:schemeClr val="accent6">
                <a:lumMod val="60000"/>
                <a:lumOff val="40000"/>
              </a:schemeClr>
            </a:solidFill>
            <a:ln w="6350" cmpd="sng">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sp>
          <p:nvSpPr>
            <p:cNvPr id="15" name="TextBox 14"/>
            <p:cNvSpPr txBox="1"/>
            <p:nvPr/>
          </p:nvSpPr>
          <p:spPr>
            <a:xfrm>
              <a:off x="3336636" y="1870365"/>
              <a:ext cx="4872181" cy="369332"/>
            </a:xfrm>
            <a:prstGeom prst="rect">
              <a:avLst/>
            </a:prstGeom>
            <a:noFill/>
          </p:spPr>
          <p:txBody>
            <a:bodyPr wrap="square" rtlCol="0">
              <a:spAutoFit/>
            </a:bodyPr>
            <a:lstStyle/>
            <a:p>
              <a:pPr algn="ctr"/>
              <a:r>
                <a:rPr lang="en-US" dirty="0"/>
                <a:t>Laser translation speed </a:t>
              </a:r>
            </a:p>
          </p:txBody>
        </p:sp>
        <p:sp>
          <p:nvSpPr>
            <p:cNvPr id="24" name="TextBox 23"/>
            <p:cNvSpPr txBox="1"/>
            <p:nvPr/>
          </p:nvSpPr>
          <p:spPr>
            <a:xfrm rot="16200000">
              <a:off x="581186" y="4010885"/>
              <a:ext cx="2218138" cy="338554"/>
            </a:xfrm>
            <a:prstGeom prst="rect">
              <a:avLst/>
            </a:prstGeom>
            <a:noFill/>
          </p:spPr>
          <p:txBody>
            <a:bodyPr wrap="square" rtlCol="0">
              <a:spAutoFit/>
            </a:bodyPr>
            <a:lstStyle/>
            <a:p>
              <a:pPr algn="ctr"/>
              <a:r>
                <a:rPr lang="en-US" sz="1600" dirty="0"/>
                <a:t>Laser beam energy</a:t>
              </a:r>
            </a:p>
          </p:txBody>
        </p:sp>
      </p:grpSp>
      <p:sp>
        <p:nvSpPr>
          <p:cNvPr id="25" name="TextBox 24"/>
          <p:cNvSpPr txBox="1"/>
          <p:nvPr/>
        </p:nvSpPr>
        <p:spPr>
          <a:xfrm>
            <a:off x="685801" y="5321415"/>
            <a:ext cx="8458200" cy="369332"/>
          </a:xfrm>
          <a:prstGeom prst="rect">
            <a:avLst/>
          </a:prstGeom>
          <a:noFill/>
        </p:spPr>
        <p:txBody>
          <a:bodyPr wrap="square" rtlCol="0">
            <a:spAutoFit/>
          </a:bodyPr>
          <a:lstStyle/>
          <a:p>
            <a:pPr marL="285750" indent="-285750" algn="ctr">
              <a:buFont typeface="Arial"/>
              <a:buChar char="•"/>
            </a:pPr>
            <a:r>
              <a:rPr lang="en-US" dirty="0"/>
              <a:t>Repeat </a:t>
            </a:r>
            <a:r>
              <a:rPr lang="en-US" b="1" dirty="0"/>
              <a:t>with</a:t>
            </a:r>
            <a:r>
              <a:rPr lang="en-US" dirty="0"/>
              <a:t> and </a:t>
            </a:r>
            <a:r>
              <a:rPr lang="en-US" b="1" dirty="0"/>
              <a:t>without</a:t>
            </a:r>
            <a:r>
              <a:rPr lang="en-US" dirty="0"/>
              <a:t> SLM correction.</a:t>
            </a:r>
          </a:p>
        </p:txBody>
      </p:sp>
      <p:sp>
        <p:nvSpPr>
          <p:cNvPr id="2" name="TextBox 1"/>
          <p:cNvSpPr txBox="1"/>
          <p:nvPr/>
        </p:nvSpPr>
        <p:spPr>
          <a:xfrm>
            <a:off x="4386119" y="605864"/>
            <a:ext cx="3732362" cy="646331"/>
          </a:xfrm>
          <a:prstGeom prst="rect">
            <a:avLst/>
          </a:prstGeom>
          <a:noFill/>
        </p:spPr>
        <p:txBody>
          <a:bodyPr wrap="none" rtlCol="0">
            <a:spAutoFit/>
          </a:bodyPr>
          <a:lstStyle/>
          <a:p>
            <a:r>
              <a:rPr lang="en-US" dirty="0"/>
              <a:t>Patrick Salter, Oxford</a:t>
            </a:r>
            <a:br>
              <a:rPr lang="en-US" dirty="0"/>
            </a:br>
            <a:r>
              <a:rPr lang="en-US" dirty="0"/>
              <a:t>Iain Haughton, AO, Manchester</a:t>
            </a:r>
          </a:p>
        </p:txBody>
      </p:sp>
    </p:spTree>
    <p:extLst>
      <p:ext uri="{BB962C8B-B14F-4D97-AF65-F5344CB8AC3E}">
        <p14:creationId xmlns:p14="http://schemas.microsoft.com/office/powerpoint/2010/main" val="34604097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8FAA939-B055-1C4F-86C8-4746DA8B00DB}" type="slidenum">
              <a:rPr lang="en-US" smtClean="0"/>
              <a:t>74</a:t>
            </a:fld>
            <a:endParaRPr lang="en-US" dirty="0"/>
          </a:p>
        </p:txBody>
      </p:sp>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Metallisation</a:t>
            </a:r>
          </a:p>
        </p:txBody>
      </p:sp>
      <p:pic>
        <p:nvPicPr>
          <p:cNvPr id="22" name="Picture 21" descr="sample 7_Pro_2pt5x_Xpol i.jpg"/>
          <p:cNvPicPr>
            <a:picLocks noChangeAspect="1"/>
          </p:cNvPicPr>
          <p:nvPr/>
        </p:nvPicPr>
        <p:blipFill rotWithShape="1">
          <a:blip r:embed="rId2" cstate="email">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a:ext>
            </a:extLst>
          </a:blip>
          <a:srcRect/>
          <a:stretch/>
        </p:blipFill>
        <p:spPr>
          <a:xfrm>
            <a:off x="1580049" y="942300"/>
            <a:ext cx="2559174" cy="2438100"/>
          </a:xfrm>
          <a:prstGeom prst="rect">
            <a:avLst/>
          </a:prstGeom>
        </p:spPr>
      </p:pic>
      <p:pic>
        <p:nvPicPr>
          <p:cNvPr id="30" name="Picture 29" descr="Screen Shot 2017-05-20 at 16.48.30.png"/>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395037" y="3656522"/>
            <a:ext cx="2559174" cy="2438099"/>
          </a:xfrm>
          <a:prstGeom prst="rect">
            <a:avLst/>
          </a:prstGeom>
        </p:spPr>
      </p:pic>
      <p:sp>
        <p:nvSpPr>
          <p:cNvPr id="8" name="TextBox 7"/>
          <p:cNvSpPr txBox="1"/>
          <p:nvPr/>
        </p:nvSpPr>
        <p:spPr>
          <a:xfrm>
            <a:off x="1580049" y="3380400"/>
            <a:ext cx="2559174" cy="369332"/>
          </a:xfrm>
          <a:prstGeom prst="rect">
            <a:avLst/>
          </a:prstGeom>
          <a:noFill/>
        </p:spPr>
        <p:txBody>
          <a:bodyPr wrap="square" rtlCol="0">
            <a:spAutoFit/>
          </a:bodyPr>
          <a:lstStyle/>
          <a:p>
            <a:pPr algn="ctr"/>
            <a:r>
              <a:rPr lang="en-US" dirty="0"/>
              <a:t>X polarisers</a:t>
            </a:r>
          </a:p>
        </p:txBody>
      </p:sp>
      <p:sp>
        <p:nvSpPr>
          <p:cNvPr id="33" name="TextBox 32"/>
          <p:cNvSpPr txBox="1"/>
          <p:nvPr/>
        </p:nvSpPr>
        <p:spPr>
          <a:xfrm>
            <a:off x="5395037" y="5838295"/>
            <a:ext cx="2559174" cy="646331"/>
          </a:xfrm>
          <a:prstGeom prst="rect">
            <a:avLst/>
          </a:prstGeom>
          <a:noFill/>
        </p:spPr>
        <p:txBody>
          <a:bodyPr wrap="square" rtlCol="0">
            <a:spAutoFit/>
          </a:bodyPr>
          <a:lstStyle/>
          <a:p>
            <a:pPr algn="ctr"/>
            <a:r>
              <a:rPr lang="en-US" dirty="0"/>
              <a:t>Metallisation mask</a:t>
            </a:r>
          </a:p>
          <a:p>
            <a:pPr algn="ctr"/>
            <a:r>
              <a:rPr lang="en-US" dirty="0"/>
              <a:t>(Seed surface)</a:t>
            </a:r>
          </a:p>
        </p:txBody>
      </p:sp>
      <p:sp>
        <p:nvSpPr>
          <p:cNvPr id="10" name="TextBox 9"/>
          <p:cNvSpPr txBox="1"/>
          <p:nvPr/>
        </p:nvSpPr>
        <p:spPr>
          <a:xfrm>
            <a:off x="1855081" y="4186214"/>
            <a:ext cx="3713747" cy="1477328"/>
          </a:xfrm>
          <a:prstGeom prst="rect">
            <a:avLst/>
          </a:prstGeom>
          <a:noFill/>
        </p:spPr>
        <p:txBody>
          <a:bodyPr wrap="square" rtlCol="0">
            <a:spAutoFit/>
          </a:bodyPr>
          <a:lstStyle/>
          <a:p>
            <a:r>
              <a:rPr lang="en-US" dirty="0" err="1"/>
              <a:t>Metallisation</a:t>
            </a:r>
            <a:r>
              <a:rPr lang="en-US" dirty="0"/>
              <a:t>:</a:t>
            </a:r>
          </a:p>
          <a:p>
            <a:pPr marL="285750" indent="-285750">
              <a:buFont typeface="Arial"/>
              <a:buChar char="•"/>
            </a:pPr>
            <a:r>
              <a:rPr lang="en-US" dirty="0"/>
              <a:t>Chromium-Gold</a:t>
            </a:r>
          </a:p>
          <a:p>
            <a:pPr marL="285750" indent="-285750">
              <a:buFont typeface="Arial"/>
              <a:buChar char="•"/>
            </a:pPr>
            <a:endParaRPr lang="en-US" dirty="0"/>
          </a:p>
          <a:p>
            <a:r>
              <a:rPr lang="en-US" dirty="0"/>
              <a:t>Seed surface structured.</a:t>
            </a:r>
          </a:p>
          <a:p>
            <a:r>
              <a:rPr lang="en-US" dirty="0"/>
              <a:t>Exit surface pad.</a:t>
            </a:r>
          </a:p>
        </p:txBody>
      </p:sp>
      <p:grpSp>
        <p:nvGrpSpPr>
          <p:cNvPr id="21" name="Group 20"/>
          <p:cNvGrpSpPr/>
          <p:nvPr/>
        </p:nvGrpSpPr>
        <p:grpSpPr>
          <a:xfrm>
            <a:off x="5395037" y="942299"/>
            <a:ext cx="3494963" cy="2821167"/>
            <a:chOff x="4967261" y="942299"/>
            <a:chExt cx="3494963" cy="2821167"/>
          </a:xfrm>
        </p:grpSpPr>
        <p:pic>
          <p:nvPicPr>
            <p:cNvPr id="28" name="Picture 27" descr="sample 7_Pro_2pt5x ii.jpg"/>
            <p:cNvPicPr>
              <a:picLocks noChangeAspect="1"/>
            </p:cNvPicPr>
            <p:nvPr/>
          </p:nvPicPr>
          <p:blipFill rotWithShape="1">
            <a:blip r:embed="rId5" cstate="email">
              <a:extLst>
                <a:ext uri="{BEBA8EAE-BF5A-486C-A8C5-ECC9F3942E4B}">
                  <a14:imgProps xmlns:a14="http://schemas.microsoft.com/office/drawing/2010/main">
                    <a14:imgLayer r:embed="rId6">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a:xfrm>
              <a:off x="4967261" y="942299"/>
              <a:ext cx="2559175" cy="2438101"/>
            </a:xfrm>
            <a:prstGeom prst="rect">
              <a:avLst/>
            </a:prstGeom>
          </p:spPr>
        </p:pic>
        <p:sp>
          <p:nvSpPr>
            <p:cNvPr id="31" name="TextBox 30"/>
            <p:cNvSpPr txBox="1"/>
            <p:nvPr/>
          </p:nvSpPr>
          <p:spPr>
            <a:xfrm>
              <a:off x="4967262" y="3394134"/>
              <a:ext cx="2559174" cy="369332"/>
            </a:xfrm>
            <a:prstGeom prst="rect">
              <a:avLst/>
            </a:prstGeom>
            <a:noFill/>
          </p:spPr>
          <p:txBody>
            <a:bodyPr wrap="square" rtlCol="0">
              <a:spAutoFit/>
            </a:bodyPr>
            <a:lstStyle/>
            <a:p>
              <a:pPr algn="ctr"/>
              <a:r>
                <a:rPr lang="en-US" dirty="0"/>
                <a:t>Microscope</a:t>
              </a:r>
            </a:p>
          </p:txBody>
        </p:sp>
        <p:cxnSp>
          <p:nvCxnSpPr>
            <p:cNvPr id="35" name="Straight Connector 34"/>
            <p:cNvCxnSpPr/>
            <p:nvPr/>
          </p:nvCxnSpPr>
          <p:spPr>
            <a:xfrm flipH="1">
              <a:off x="6785125" y="3114531"/>
              <a:ext cx="396725" cy="0"/>
            </a:xfrm>
            <a:prstGeom prst="line">
              <a:avLst/>
            </a:prstGeom>
            <a:ln w="9525" cmpd="sng">
              <a:solidFill>
                <a:srgbClr val="000000"/>
              </a:solidFill>
              <a:prstDash val="solid"/>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36" name="TextBox 35"/>
            <p:cNvSpPr txBox="1"/>
            <p:nvPr/>
          </p:nvSpPr>
          <p:spPr>
            <a:xfrm>
              <a:off x="6598428" y="3067794"/>
              <a:ext cx="1063696" cy="307777"/>
            </a:xfrm>
            <a:prstGeom prst="rect">
              <a:avLst/>
            </a:prstGeom>
            <a:noFill/>
          </p:spPr>
          <p:txBody>
            <a:bodyPr wrap="square" rtlCol="0">
              <a:spAutoFit/>
            </a:bodyPr>
            <a:lstStyle/>
            <a:p>
              <a:r>
                <a:rPr lang="en-US" sz="1400" dirty="0"/>
                <a:t>100um</a:t>
              </a:r>
            </a:p>
          </p:txBody>
        </p:sp>
        <p:cxnSp>
          <p:nvCxnSpPr>
            <p:cNvPr id="40" name="Straight Connector 39"/>
            <p:cNvCxnSpPr/>
            <p:nvPr/>
          </p:nvCxnSpPr>
          <p:spPr>
            <a:xfrm rot="5400000" flipH="1">
              <a:off x="7070875" y="2819405"/>
              <a:ext cx="396725" cy="0"/>
            </a:xfrm>
            <a:prstGeom prst="line">
              <a:avLst/>
            </a:prstGeom>
            <a:ln w="9525" cmpd="sng">
              <a:solidFill>
                <a:srgbClr val="000000"/>
              </a:solidFill>
              <a:prstDash val="solid"/>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43" name="TextBox 42"/>
            <p:cNvSpPr txBox="1"/>
            <p:nvPr/>
          </p:nvSpPr>
          <p:spPr>
            <a:xfrm>
              <a:off x="7247876" y="2624812"/>
              <a:ext cx="1214348" cy="307777"/>
            </a:xfrm>
            <a:prstGeom prst="rect">
              <a:avLst/>
            </a:prstGeom>
            <a:noFill/>
          </p:spPr>
          <p:txBody>
            <a:bodyPr wrap="square" rtlCol="0">
              <a:spAutoFit/>
            </a:bodyPr>
            <a:lstStyle/>
            <a:p>
              <a:r>
                <a:rPr lang="en-US" sz="1400" dirty="0"/>
                <a:t>100um</a:t>
              </a:r>
            </a:p>
          </p:txBody>
        </p:sp>
      </p:grpSp>
      <p:sp>
        <p:nvSpPr>
          <p:cNvPr id="23" name="Rectangle 22"/>
          <p:cNvSpPr/>
          <p:nvPr/>
        </p:nvSpPr>
        <p:spPr>
          <a:xfrm>
            <a:off x="1580049" y="942300"/>
            <a:ext cx="2559174" cy="2451834"/>
          </a:xfrm>
          <a:prstGeom prst="rect">
            <a:avLst/>
          </a:prstGeom>
          <a:noFill/>
          <a:ln w="38100" cmpd="sng">
            <a:solidFill>
              <a:srgbClr val="FF0000"/>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sp>
        <p:nvSpPr>
          <p:cNvPr id="11" name="Date Placeholder 10"/>
          <p:cNvSpPr>
            <a:spLocks noGrp="1"/>
          </p:cNvSpPr>
          <p:nvPr>
            <p:ph type="dt" sz="half" idx="10"/>
          </p:nvPr>
        </p:nvSpPr>
        <p:spPr/>
        <p:txBody>
          <a:bodyPr/>
          <a:lstStyle/>
          <a:p>
            <a:r>
              <a:rPr lang="en-GB"/>
              <a:t>2026</a:t>
            </a:r>
            <a:endParaRPr lang="en-US"/>
          </a:p>
        </p:txBody>
      </p:sp>
      <p:sp>
        <p:nvSpPr>
          <p:cNvPr id="12" name="Footer Placeholder 11"/>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04687460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8FAA939-B055-1C4F-86C8-4746DA8B00DB}" type="slidenum">
              <a:rPr lang="en-US" smtClean="0"/>
              <a:t>75</a:t>
            </a:fld>
            <a:endParaRPr lang="en-US" dirty="0"/>
          </a:p>
        </p:txBody>
      </p:sp>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IV curves</a:t>
            </a:r>
          </a:p>
        </p:txBody>
      </p:sp>
      <p:sp>
        <p:nvSpPr>
          <p:cNvPr id="27" name="TextBox 26"/>
          <p:cNvSpPr txBox="1"/>
          <p:nvPr/>
        </p:nvSpPr>
        <p:spPr>
          <a:xfrm>
            <a:off x="1732186" y="1074940"/>
            <a:ext cx="6081892" cy="369332"/>
          </a:xfrm>
          <a:prstGeom prst="rect">
            <a:avLst/>
          </a:prstGeom>
          <a:noFill/>
        </p:spPr>
        <p:txBody>
          <a:bodyPr wrap="square" rtlCol="0">
            <a:spAutoFit/>
          </a:bodyPr>
          <a:lstStyle/>
          <a:p>
            <a:pPr marL="285750" indent="-285750">
              <a:buFont typeface="Arial"/>
              <a:buChar char="•"/>
            </a:pPr>
            <a:r>
              <a:rPr lang="en-US" dirty="0"/>
              <a:t>Ohmic and barrier potential curves observed. </a:t>
            </a:r>
          </a:p>
        </p:txBody>
      </p:sp>
      <p:grpSp>
        <p:nvGrpSpPr>
          <p:cNvPr id="11" name="Group 10"/>
          <p:cNvGrpSpPr/>
          <p:nvPr/>
        </p:nvGrpSpPr>
        <p:grpSpPr>
          <a:xfrm>
            <a:off x="924861" y="1437351"/>
            <a:ext cx="4182476" cy="3179176"/>
            <a:chOff x="924862" y="1782433"/>
            <a:chExt cx="4182476" cy="3179176"/>
          </a:xfrm>
        </p:grpSpPr>
        <p:pic>
          <p:nvPicPr>
            <p:cNvPr id="4" name="Picture 3" descr="run0_VoltCurr.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94139" y="1782433"/>
              <a:ext cx="4013199" cy="3009899"/>
            </a:xfrm>
            <a:prstGeom prst="rect">
              <a:avLst/>
            </a:prstGeom>
          </p:spPr>
        </p:pic>
        <p:cxnSp>
          <p:nvCxnSpPr>
            <p:cNvPr id="12" name="Straight Connector 11"/>
            <p:cNvCxnSpPr/>
            <p:nvPr/>
          </p:nvCxnSpPr>
          <p:spPr>
            <a:xfrm flipV="1">
              <a:off x="2120816" y="2611641"/>
              <a:ext cx="1961345" cy="1428754"/>
            </a:xfrm>
            <a:prstGeom prst="line">
              <a:avLst/>
            </a:prstGeom>
            <a:ln w="9525" cmpd="sng">
              <a:solidFill>
                <a:srgbClr val="FF0000"/>
              </a:solidFill>
            </a:ln>
            <a:effectLst/>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a:off x="1636289" y="4623055"/>
              <a:ext cx="3047999" cy="338554"/>
            </a:xfrm>
            <a:prstGeom prst="rect">
              <a:avLst/>
            </a:prstGeom>
            <a:noFill/>
          </p:spPr>
          <p:txBody>
            <a:bodyPr wrap="square" rtlCol="0">
              <a:spAutoFit/>
            </a:bodyPr>
            <a:lstStyle/>
            <a:p>
              <a:pPr algn="ctr"/>
              <a:r>
                <a:rPr lang="en-US" sz="1600" i="1" dirty="0"/>
                <a:t>U</a:t>
              </a:r>
              <a:r>
                <a:rPr lang="en-US" sz="1600" baseline="-25000" dirty="0"/>
                <a:t>b</a:t>
              </a:r>
              <a:r>
                <a:rPr lang="en-US" sz="1600" dirty="0"/>
                <a:t> [V]</a:t>
              </a:r>
            </a:p>
          </p:txBody>
        </p:sp>
        <p:sp>
          <p:nvSpPr>
            <p:cNvPr id="19" name="TextBox 18"/>
            <p:cNvSpPr txBox="1"/>
            <p:nvPr/>
          </p:nvSpPr>
          <p:spPr>
            <a:xfrm rot="16200000">
              <a:off x="-122388" y="3119354"/>
              <a:ext cx="2433053" cy="338554"/>
            </a:xfrm>
            <a:prstGeom prst="rect">
              <a:avLst/>
            </a:prstGeom>
            <a:noFill/>
          </p:spPr>
          <p:txBody>
            <a:bodyPr wrap="square" rtlCol="0">
              <a:spAutoFit/>
            </a:bodyPr>
            <a:lstStyle/>
            <a:p>
              <a:pPr algn="ctr"/>
              <a:r>
                <a:rPr lang="en-US" sz="1600" dirty="0"/>
                <a:t>Current [A]</a:t>
              </a:r>
            </a:p>
          </p:txBody>
        </p:sp>
      </p:grpSp>
      <p:grpSp>
        <p:nvGrpSpPr>
          <p:cNvPr id="20" name="Group 19"/>
          <p:cNvGrpSpPr/>
          <p:nvPr/>
        </p:nvGrpSpPr>
        <p:grpSpPr>
          <a:xfrm>
            <a:off x="2067343" y="4603145"/>
            <a:ext cx="346364" cy="1784933"/>
            <a:chOff x="4283364" y="4779818"/>
            <a:chExt cx="346364" cy="1784933"/>
          </a:xfrm>
        </p:grpSpPr>
        <p:sp>
          <p:nvSpPr>
            <p:cNvPr id="21" name="Oval 20"/>
            <p:cNvSpPr/>
            <p:nvPr/>
          </p:nvSpPr>
          <p:spPr>
            <a:xfrm>
              <a:off x="4283364" y="4779818"/>
              <a:ext cx="346364" cy="346364"/>
            </a:xfrm>
            <a:prstGeom prst="ellipse">
              <a:avLst/>
            </a:prstGeom>
            <a:solidFill>
              <a:schemeClr val="tx1">
                <a:lumMod val="65000"/>
                <a:lumOff val="35000"/>
              </a:schemeClr>
            </a:solidFill>
            <a:ln>
              <a:solidFill>
                <a:schemeClr val="tx1">
                  <a:lumMod val="75000"/>
                  <a:lumOff val="2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2" name="Oval 21"/>
            <p:cNvSpPr/>
            <p:nvPr/>
          </p:nvSpPr>
          <p:spPr>
            <a:xfrm>
              <a:off x="4283364" y="5070772"/>
              <a:ext cx="346364" cy="346364"/>
            </a:xfrm>
            <a:prstGeom prst="ellipse">
              <a:avLst/>
            </a:prstGeom>
            <a:solidFill>
              <a:srgbClr val="595959"/>
            </a:solidFill>
            <a:ln>
              <a:solidFill>
                <a:srgbClr val="40404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3" name="Oval 22"/>
            <p:cNvSpPr/>
            <p:nvPr/>
          </p:nvSpPr>
          <p:spPr>
            <a:xfrm>
              <a:off x="4283364" y="5359398"/>
              <a:ext cx="346364" cy="346364"/>
            </a:xfrm>
            <a:prstGeom prst="ellipse">
              <a:avLst/>
            </a:prstGeom>
            <a:solidFill>
              <a:srgbClr val="595959"/>
            </a:solidFill>
            <a:ln>
              <a:solidFill>
                <a:srgbClr val="40404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4" name="Oval 23"/>
            <p:cNvSpPr/>
            <p:nvPr/>
          </p:nvSpPr>
          <p:spPr>
            <a:xfrm>
              <a:off x="4283364" y="5638807"/>
              <a:ext cx="346364" cy="346364"/>
            </a:xfrm>
            <a:prstGeom prst="ellipse">
              <a:avLst/>
            </a:prstGeom>
            <a:solidFill>
              <a:schemeClr val="tx1">
                <a:lumMod val="65000"/>
                <a:lumOff val="35000"/>
              </a:schemeClr>
            </a:solidFill>
            <a:ln>
              <a:solidFill>
                <a:schemeClr val="tx1">
                  <a:lumMod val="75000"/>
                  <a:lumOff val="2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Oval 24"/>
            <p:cNvSpPr/>
            <p:nvPr/>
          </p:nvSpPr>
          <p:spPr>
            <a:xfrm>
              <a:off x="4283364" y="5929761"/>
              <a:ext cx="346364" cy="346364"/>
            </a:xfrm>
            <a:prstGeom prst="ellipse">
              <a:avLst/>
            </a:prstGeom>
            <a:solidFill>
              <a:srgbClr val="595959"/>
            </a:solidFill>
            <a:ln>
              <a:solidFill>
                <a:srgbClr val="40404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Oval 25"/>
            <p:cNvSpPr/>
            <p:nvPr/>
          </p:nvSpPr>
          <p:spPr>
            <a:xfrm>
              <a:off x="4283364" y="6218387"/>
              <a:ext cx="346364" cy="346364"/>
            </a:xfrm>
            <a:prstGeom prst="ellipse">
              <a:avLst/>
            </a:prstGeom>
            <a:solidFill>
              <a:srgbClr val="595959"/>
            </a:solidFill>
            <a:ln>
              <a:solidFill>
                <a:srgbClr val="40404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13" name="Group 12"/>
          <p:cNvGrpSpPr/>
          <p:nvPr/>
        </p:nvGrpSpPr>
        <p:grpSpPr>
          <a:xfrm>
            <a:off x="4811788" y="1437351"/>
            <a:ext cx="4182475" cy="3179176"/>
            <a:chOff x="4811789" y="1782433"/>
            <a:chExt cx="4182475" cy="3179176"/>
          </a:xfrm>
        </p:grpSpPr>
        <p:pic>
          <p:nvPicPr>
            <p:cNvPr id="8" name="Picture 7" descr="run0_VoltCurr.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81065" y="1782433"/>
              <a:ext cx="4013199" cy="3009899"/>
            </a:xfrm>
            <a:prstGeom prst="rect">
              <a:avLst/>
            </a:prstGeom>
          </p:spPr>
        </p:pic>
        <p:sp>
          <p:nvSpPr>
            <p:cNvPr id="18" name="TextBox 17"/>
            <p:cNvSpPr txBox="1"/>
            <p:nvPr/>
          </p:nvSpPr>
          <p:spPr>
            <a:xfrm rot="16200000">
              <a:off x="3764539" y="3119354"/>
              <a:ext cx="2433053" cy="338554"/>
            </a:xfrm>
            <a:prstGeom prst="rect">
              <a:avLst/>
            </a:prstGeom>
            <a:noFill/>
          </p:spPr>
          <p:txBody>
            <a:bodyPr wrap="square" rtlCol="0">
              <a:spAutoFit/>
            </a:bodyPr>
            <a:lstStyle/>
            <a:p>
              <a:pPr algn="ctr"/>
              <a:r>
                <a:rPr lang="en-US" sz="1600" dirty="0"/>
                <a:t>Current [A]</a:t>
              </a:r>
            </a:p>
          </p:txBody>
        </p:sp>
        <p:sp>
          <p:nvSpPr>
            <p:cNvPr id="15" name="TextBox 14"/>
            <p:cNvSpPr txBox="1"/>
            <p:nvPr/>
          </p:nvSpPr>
          <p:spPr>
            <a:xfrm>
              <a:off x="5521148" y="4623055"/>
              <a:ext cx="3047999" cy="338554"/>
            </a:xfrm>
            <a:prstGeom prst="rect">
              <a:avLst/>
            </a:prstGeom>
            <a:noFill/>
          </p:spPr>
          <p:txBody>
            <a:bodyPr wrap="square" rtlCol="0">
              <a:spAutoFit/>
            </a:bodyPr>
            <a:lstStyle/>
            <a:p>
              <a:pPr algn="ctr"/>
              <a:r>
                <a:rPr lang="en-US" sz="1600" i="1" dirty="0"/>
                <a:t>U</a:t>
              </a:r>
              <a:r>
                <a:rPr lang="en-US" sz="1600" baseline="-25000" dirty="0"/>
                <a:t>b</a:t>
              </a:r>
              <a:r>
                <a:rPr lang="en-US" sz="1600" dirty="0"/>
                <a:t> [V]</a:t>
              </a:r>
            </a:p>
          </p:txBody>
        </p:sp>
      </p:grpSp>
      <p:sp>
        <p:nvSpPr>
          <p:cNvPr id="29" name="Oval 28"/>
          <p:cNvSpPr/>
          <p:nvPr/>
        </p:nvSpPr>
        <p:spPr>
          <a:xfrm>
            <a:off x="5762375" y="4601741"/>
            <a:ext cx="346364" cy="346364"/>
          </a:xfrm>
          <a:prstGeom prst="ellipse">
            <a:avLst/>
          </a:prstGeom>
          <a:solidFill>
            <a:schemeClr val="tx1">
              <a:lumMod val="65000"/>
              <a:lumOff val="35000"/>
            </a:schemeClr>
          </a:solidFill>
          <a:ln>
            <a:solidFill>
              <a:schemeClr val="tx1">
                <a:lumMod val="75000"/>
                <a:lumOff val="2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1" name="Oval 30"/>
          <p:cNvSpPr/>
          <p:nvPr/>
        </p:nvSpPr>
        <p:spPr>
          <a:xfrm>
            <a:off x="5762375" y="5007537"/>
            <a:ext cx="346364" cy="346364"/>
          </a:xfrm>
          <a:prstGeom prst="ellipse">
            <a:avLst/>
          </a:prstGeom>
          <a:solidFill>
            <a:srgbClr val="595959"/>
          </a:solidFill>
          <a:ln>
            <a:solidFill>
              <a:srgbClr val="40404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2" name="Oval 31"/>
          <p:cNvSpPr/>
          <p:nvPr/>
        </p:nvSpPr>
        <p:spPr>
          <a:xfrm>
            <a:off x="5762375" y="5407258"/>
            <a:ext cx="346364" cy="346364"/>
          </a:xfrm>
          <a:prstGeom prst="ellipse">
            <a:avLst/>
          </a:prstGeom>
          <a:solidFill>
            <a:schemeClr val="tx1">
              <a:lumMod val="65000"/>
              <a:lumOff val="35000"/>
            </a:schemeClr>
          </a:solidFill>
          <a:ln>
            <a:solidFill>
              <a:schemeClr val="tx1">
                <a:lumMod val="75000"/>
                <a:lumOff val="2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3" name="Oval 32"/>
          <p:cNvSpPr/>
          <p:nvPr/>
        </p:nvSpPr>
        <p:spPr>
          <a:xfrm>
            <a:off x="5762375" y="5751684"/>
            <a:ext cx="346364" cy="346364"/>
          </a:xfrm>
          <a:prstGeom prst="ellipse">
            <a:avLst/>
          </a:prstGeom>
          <a:solidFill>
            <a:srgbClr val="595959"/>
          </a:solidFill>
          <a:ln>
            <a:solidFill>
              <a:srgbClr val="40404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4" name="Oval 33"/>
          <p:cNvSpPr/>
          <p:nvPr/>
        </p:nvSpPr>
        <p:spPr>
          <a:xfrm>
            <a:off x="5762375" y="6040310"/>
            <a:ext cx="346364" cy="346364"/>
          </a:xfrm>
          <a:prstGeom prst="ellipse">
            <a:avLst/>
          </a:prstGeom>
          <a:solidFill>
            <a:srgbClr val="595959"/>
          </a:solidFill>
          <a:ln>
            <a:solidFill>
              <a:srgbClr val="40404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4" name="TextBox 13"/>
          <p:cNvSpPr txBox="1"/>
          <p:nvPr/>
        </p:nvSpPr>
        <p:spPr>
          <a:xfrm>
            <a:off x="2654884" y="5237479"/>
            <a:ext cx="1789959" cy="369332"/>
          </a:xfrm>
          <a:prstGeom prst="rect">
            <a:avLst/>
          </a:prstGeom>
          <a:noFill/>
        </p:spPr>
        <p:txBody>
          <a:bodyPr wrap="square" rtlCol="0">
            <a:spAutoFit/>
          </a:bodyPr>
          <a:lstStyle/>
          <a:p>
            <a:r>
              <a:rPr lang="en-US" dirty="0"/>
              <a:t>Continuous.</a:t>
            </a:r>
          </a:p>
        </p:txBody>
      </p:sp>
      <p:sp>
        <p:nvSpPr>
          <p:cNvPr id="36" name="TextBox 35"/>
          <p:cNvSpPr txBox="1"/>
          <p:nvPr/>
        </p:nvSpPr>
        <p:spPr>
          <a:xfrm>
            <a:off x="6376655" y="5007537"/>
            <a:ext cx="2767346" cy="646331"/>
          </a:xfrm>
          <a:prstGeom prst="rect">
            <a:avLst/>
          </a:prstGeom>
          <a:noFill/>
        </p:spPr>
        <p:txBody>
          <a:bodyPr wrap="square" rtlCol="0">
            <a:spAutoFit/>
          </a:bodyPr>
          <a:lstStyle/>
          <a:p>
            <a:r>
              <a:rPr lang="en-US" dirty="0"/>
              <a:t>Bulk effect?</a:t>
            </a:r>
          </a:p>
          <a:p>
            <a:r>
              <a:rPr lang="en-US" dirty="0"/>
              <a:t>Micro gaps?</a:t>
            </a:r>
          </a:p>
        </p:txBody>
      </p:sp>
      <p:sp>
        <p:nvSpPr>
          <p:cNvPr id="28" name="Date Placeholder 27"/>
          <p:cNvSpPr>
            <a:spLocks noGrp="1"/>
          </p:cNvSpPr>
          <p:nvPr>
            <p:ph type="dt" sz="half" idx="10"/>
          </p:nvPr>
        </p:nvSpPr>
        <p:spPr/>
        <p:txBody>
          <a:bodyPr/>
          <a:lstStyle/>
          <a:p>
            <a:r>
              <a:rPr lang="en-GB"/>
              <a:t>2026</a:t>
            </a:r>
            <a:endParaRPr lang="en-US"/>
          </a:p>
        </p:txBody>
      </p:sp>
      <p:sp>
        <p:nvSpPr>
          <p:cNvPr id="30" name="Footer Placeholder 29"/>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225265592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8FAA939-B055-1C4F-86C8-4746DA8B00DB}" type="slidenum">
              <a:rPr lang="en-US" smtClean="0"/>
              <a:t>76</a:t>
            </a:fld>
            <a:endParaRPr lang="en-US" dirty="0"/>
          </a:p>
        </p:txBody>
      </p:sp>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Barrier potential</a:t>
            </a:r>
          </a:p>
        </p:txBody>
      </p:sp>
      <p:grpSp>
        <p:nvGrpSpPr>
          <p:cNvPr id="25" name="Group 24"/>
          <p:cNvGrpSpPr/>
          <p:nvPr/>
        </p:nvGrpSpPr>
        <p:grpSpPr>
          <a:xfrm>
            <a:off x="2048527" y="1508177"/>
            <a:ext cx="5436312" cy="4023445"/>
            <a:chOff x="1860415" y="1274433"/>
            <a:chExt cx="5436312" cy="4023445"/>
          </a:xfrm>
        </p:grpSpPr>
        <p:pic>
          <p:nvPicPr>
            <p:cNvPr id="8" name="Picture 7" descr="run0_VoltCurr.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029691" y="1274433"/>
              <a:ext cx="5267036" cy="3950277"/>
            </a:xfrm>
            <a:prstGeom prst="rect">
              <a:avLst/>
            </a:prstGeom>
          </p:spPr>
        </p:pic>
        <p:cxnSp>
          <p:nvCxnSpPr>
            <p:cNvPr id="12" name="Straight Connector 11"/>
            <p:cNvCxnSpPr/>
            <p:nvPr/>
          </p:nvCxnSpPr>
          <p:spPr>
            <a:xfrm flipV="1">
              <a:off x="2995671" y="2993081"/>
              <a:ext cx="1336058" cy="1531818"/>
            </a:xfrm>
            <a:prstGeom prst="line">
              <a:avLst/>
            </a:prstGeom>
            <a:ln w="9525" cmpd="sng">
              <a:solidFill>
                <a:srgbClr val="FF0000"/>
              </a:solidFill>
            </a:ln>
            <a:effectLst/>
          </p:spPr>
          <p:style>
            <a:lnRef idx="2">
              <a:schemeClr val="accent1"/>
            </a:lnRef>
            <a:fillRef idx="0">
              <a:schemeClr val="accent1"/>
            </a:fillRef>
            <a:effectRef idx="1">
              <a:schemeClr val="accent1"/>
            </a:effectRef>
            <a:fontRef idx="minor">
              <a:schemeClr val="tx1"/>
            </a:fontRef>
          </p:style>
        </p:cxnSp>
        <p:cxnSp>
          <p:nvCxnSpPr>
            <p:cNvPr id="14" name="Straight Connector 13"/>
            <p:cNvCxnSpPr/>
            <p:nvPr/>
          </p:nvCxnSpPr>
          <p:spPr>
            <a:xfrm flipV="1">
              <a:off x="5148649" y="1923535"/>
              <a:ext cx="1404551" cy="1531818"/>
            </a:xfrm>
            <a:prstGeom prst="line">
              <a:avLst/>
            </a:prstGeom>
            <a:ln w="9525" cmpd="sng">
              <a:solidFill>
                <a:srgbClr val="FF0000"/>
              </a:solidFill>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a:off x="3596426" y="3253316"/>
              <a:ext cx="2231846" cy="0"/>
            </a:xfrm>
            <a:prstGeom prst="line">
              <a:avLst/>
            </a:prstGeom>
            <a:ln w="9525" cmpd="sng">
              <a:solidFill>
                <a:srgbClr val="FF0000"/>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4112054" y="3157838"/>
              <a:ext cx="0" cy="624703"/>
            </a:xfrm>
            <a:prstGeom prst="line">
              <a:avLst/>
            </a:prstGeom>
            <a:ln w="9525" cmpd="sng">
              <a:solidFill>
                <a:schemeClr val="tx1"/>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5328509" y="3157838"/>
              <a:ext cx="0" cy="624703"/>
            </a:xfrm>
            <a:prstGeom prst="line">
              <a:avLst/>
            </a:prstGeom>
            <a:ln w="9525" cmpd="sng">
              <a:solidFill>
                <a:srgbClr val="0000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26" name="Straight Connector 25"/>
            <p:cNvCxnSpPr/>
            <p:nvPr/>
          </p:nvCxnSpPr>
          <p:spPr>
            <a:xfrm>
              <a:off x="4112054" y="3680310"/>
              <a:ext cx="1216455" cy="0"/>
            </a:xfrm>
            <a:prstGeom prst="line">
              <a:avLst/>
            </a:prstGeom>
            <a:ln w="9525" cmpd="sng">
              <a:solidFill>
                <a:srgbClr val="000000"/>
              </a:solidFill>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28" name="TextBox 27"/>
            <p:cNvSpPr txBox="1"/>
            <p:nvPr/>
          </p:nvSpPr>
          <p:spPr>
            <a:xfrm>
              <a:off x="4503351" y="3645985"/>
              <a:ext cx="1131641" cy="338554"/>
            </a:xfrm>
            <a:prstGeom prst="rect">
              <a:avLst/>
            </a:prstGeom>
            <a:noFill/>
          </p:spPr>
          <p:txBody>
            <a:bodyPr wrap="square" rtlCol="0">
              <a:spAutoFit/>
            </a:bodyPr>
            <a:lstStyle/>
            <a:p>
              <a:r>
                <a:rPr lang="en-US" sz="1600" dirty="0"/>
                <a:t>2</a:t>
              </a:r>
              <a:r>
                <a:rPr lang="en-US" sz="1600" i="1" dirty="0"/>
                <a:t>U</a:t>
              </a:r>
              <a:r>
                <a:rPr lang="en-US" sz="1600" i="1" baseline="-25000" dirty="0"/>
                <a:t>ϕ</a:t>
              </a:r>
              <a:endParaRPr lang="en-US" sz="1600" baseline="-25000" dirty="0"/>
            </a:p>
          </p:txBody>
        </p:sp>
        <p:sp>
          <p:nvSpPr>
            <p:cNvPr id="29" name="TextBox 28"/>
            <p:cNvSpPr txBox="1"/>
            <p:nvPr/>
          </p:nvSpPr>
          <p:spPr>
            <a:xfrm>
              <a:off x="4399316" y="4959324"/>
              <a:ext cx="1131641" cy="338554"/>
            </a:xfrm>
            <a:prstGeom prst="rect">
              <a:avLst/>
            </a:prstGeom>
            <a:noFill/>
          </p:spPr>
          <p:txBody>
            <a:bodyPr wrap="square" rtlCol="0">
              <a:spAutoFit/>
            </a:bodyPr>
            <a:lstStyle/>
            <a:p>
              <a:r>
                <a:rPr lang="en-US" sz="1600" i="1" dirty="0"/>
                <a:t>U</a:t>
              </a:r>
              <a:r>
                <a:rPr lang="en-US" sz="1600" baseline="-25000" dirty="0"/>
                <a:t>b</a:t>
              </a:r>
              <a:r>
                <a:rPr lang="en-US" sz="1600" dirty="0"/>
                <a:t> [V]</a:t>
              </a:r>
            </a:p>
          </p:txBody>
        </p:sp>
        <p:sp>
          <p:nvSpPr>
            <p:cNvPr id="30" name="TextBox 29"/>
            <p:cNvSpPr txBox="1"/>
            <p:nvPr/>
          </p:nvSpPr>
          <p:spPr>
            <a:xfrm rot="16200000">
              <a:off x="1463871" y="3047443"/>
              <a:ext cx="1131641" cy="338554"/>
            </a:xfrm>
            <a:prstGeom prst="rect">
              <a:avLst/>
            </a:prstGeom>
            <a:noFill/>
          </p:spPr>
          <p:txBody>
            <a:bodyPr wrap="square" rtlCol="0">
              <a:spAutoFit/>
            </a:bodyPr>
            <a:lstStyle/>
            <a:p>
              <a:r>
                <a:rPr lang="en-US" sz="1600" dirty="0"/>
                <a:t>Current [A]</a:t>
              </a:r>
            </a:p>
          </p:txBody>
        </p:sp>
      </p:grpSp>
      <p:sp>
        <p:nvSpPr>
          <p:cNvPr id="10" name="Date Placeholder 9"/>
          <p:cNvSpPr>
            <a:spLocks noGrp="1"/>
          </p:cNvSpPr>
          <p:nvPr>
            <p:ph type="dt" sz="half" idx="10"/>
          </p:nvPr>
        </p:nvSpPr>
        <p:spPr/>
        <p:txBody>
          <a:bodyPr/>
          <a:lstStyle/>
          <a:p>
            <a:r>
              <a:rPr lang="en-GB"/>
              <a:t>2026</a:t>
            </a:r>
            <a:endParaRPr lang="en-US"/>
          </a:p>
        </p:txBody>
      </p:sp>
      <p:sp>
        <p:nvSpPr>
          <p:cNvPr id="11" name="Footer Placeholder 10"/>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77662332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8FAA939-B055-1C4F-86C8-4746DA8B00DB}" type="slidenum">
              <a:rPr lang="en-US" smtClean="0"/>
              <a:t>77</a:t>
            </a:fld>
            <a:endParaRPr lang="en-US" dirty="0"/>
          </a:p>
        </p:txBody>
      </p:sp>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Resistance measurement</a:t>
            </a:r>
          </a:p>
        </p:txBody>
      </p:sp>
      <p:grpSp>
        <p:nvGrpSpPr>
          <p:cNvPr id="57" name="Group 56"/>
          <p:cNvGrpSpPr/>
          <p:nvPr/>
        </p:nvGrpSpPr>
        <p:grpSpPr>
          <a:xfrm>
            <a:off x="2048527" y="1508177"/>
            <a:ext cx="5436312" cy="4023445"/>
            <a:chOff x="2048527" y="1508177"/>
            <a:chExt cx="5436312" cy="4023445"/>
          </a:xfrm>
        </p:grpSpPr>
        <p:pic>
          <p:nvPicPr>
            <p:cNvPr id="8" name="Picture 7" descr="run0_VoltCurr.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217803" y="1508177"/>
              <a:ext cx="5267036" cy="3950277"/>
            </a:xfrm>
            <a:prstGeom prst="rect">
              <a:avLst/>
            </a:prstGeom>
          </p:spPr>
        </p:pic>
        <p:cxnSp>
          <p:nvCxnSpPr>
            <p:cNvPr id="12" name="Straight Connector 11"/>
            <p:cNvCxnSpPr/>
            <p:nvPr/>
          </p:nvCxnSpPr>
          <p:spPr>
            <a:xfrm flipV="1">
              <a:off x="3183783" y="3226825"/>
              <a:ext cx="1336058" cy="1531818"/>
            </a:xfrm>
            <a:prstGeom prst="line">
              <a:avLst/>
            </a:prstGeom>
            <a:ln w="9525" cmpd="sng">
              <a:solidFill>
                <a:srgbClr val="FF0000"/>
              </a:solidFill>
            </a:ln>
            <a:effectLst/>
          </p:spPr>
          <p:style>
            <a:lnRef idx="2">
              <a:schemeClr val="accent1"/>
            </a:lnRef>
            <a:fillRef idx="0">
              <a:schemeClr val="accent1"/>
            </a:fillRef>
            <a:effectRef idx="1">
              <a:schemeClr val="accent1"/>
            </a:effectRef>
            <a:fontRef idx="minor">
              <a:schemeClr val="tx1"/>
            </a:fontRef>
          </p:style>
        </p:cxnSp>
        <p:cxnSp>
          <p:nvCxnSpPr>
            <p:cNvPr id="14" name="Straight Connector 13"/>
            <p:cNvCxnSpPr/>
            <p:nvPr/>
          </p:nvCxnSpPr>
          <p:spPr>
            <a:xfrm flipV="1">
              <a:off x="5336761" y="2157279"/>
              <a:ext cx="1404551" cy="1531818"/>
            </a:xfrm>
            <a:prstGeom prst="line">
              <a:avLst/>
            </a:prstGeom>
            <a:ln w="9525" cmpd="sng">
              <a:solidFill>
                <a:srgbClr val="FF0000"/>
              </a:solidFill>
            </a:ln>
            <a:effectLst/>
          </p:spPr>
          <p:style>
            <a:lnRef idx="2">
              <a:schemeClr val="accent1"/>
            </a:lnRef>
            <a:fillRef idx="0">
              <a:schemeClr val="accent1"/>
            </a:fillRef>
            <a:effectRef idx="1">
              <a:schemeClr val="accent1"/>
            </a:effectRef>
            <a:fontRef idx="minor">
              <a:schemeClr val="tx1"/>
            </a:fontRef>
          </p:style>
        </p:cxnSp>
        <p:cxnSp>
          <p:nvCxnSpPr>
            <p:cNvPr id="26" name="Straight Connector 25"/>
            <p:cNvCxnSpPr/>
            <p:nvPr/>
          </p:nvCxnSpPr>
          <p:spPr>
            <a:xfrm>
              <a:off x="3183784" y="4856311"/>
              <a:ext cx="1336056" cy="0"/>
            </a:xfrm>
            <a:prstGeom prst="line">
              <a:avLst/>
            </a:prstGeom>
            <a:ln w="9525" cmpd="sng">
              <a:solidFill>
                <a:srgbClr val="000000"/>
              </a:solidFill>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28" name="TextBox 27"/>
            <p:cNvSpPr txBox="1"/>
            <p:nvPr/>
          </p:nvSpPr>
          <p:spPr>
            <a:xfrm>
              <a:off x="3658587" y="4699480"/>
              <a:ext cx="544703" cy="276999"/>
            </a:xfrm>
            <a:prstGeom prst="rect">
              <a:avLst/>
            </a:prstGeom>
            <a:solidFill>
              <a:schemeClr val="bg1"/>
            </a:solidFill>
          </p:spPr>
          <p:txBody>
            <a:bodyPr wrap="square" rtlCol="0">
              <a:spAutoFit/>
            </a:bodyPr>
            <a:lstStyle/>
            <a:p>
              <a:r>
                <a:rPr lang="en-US" sz="1200" dirty="0"/>
                <a:t>Δ</a:t>
              </a:r>
              <a:r>
                <a:rPr lang="en-US" sz="1200" i="1" dirty="0"/>
                <a:t>U</a:t>
              </a:r>
              <a:r>
                <a:rPr lang="en-US" sz="1200" i="1" baseline="30000" dirty="0"/>
                <a:t>-</a:t>
              </a:r>
              <a:r>
                <a:rPr lang="en-US" sz="1200" baseline="-25000" dirty="0"/>
                <a:t>b</a:t>
              </a:r>
              <a:endParaRPr lang="en-US" sz="1200" dirty="0"/>
            </a:p>
          </p:txBody>
        </p:sp>
        <p:sp>
          <p:nvSpPr>
            <p:cNvPr id="29" name="TextBox 28"/>
            <p:cNvSpPr txBox="1"/>
            <p:nvPr/>
          </p:nvSpPr>
          <p:spPr>
            <a:xfrm>
              <a:off x="4587428" y="5193068"/>
              <a:ext cx="1131641" cy="338554"/>
            </a:xfrm>
            <a:prstGeom prst="rect">
              <a:avLst/>
            </a:prstGeom>
            <a:noFill/>
          </p:spPr>
          <p:txBody>
            <a:bodyPr wrap="square" rtlCol="0">
              <a:spAutoFit/>
            </a:bodyPr>
            <a:lstStyle/>
            <a:p>
              <a:r>
                <a:rPr lang="en-US" sz="1600" i="1" dirty="0"/>
                <a:t>U</a:t>
              </a:r>
              <a:r>
                <a:rPr lang="en-US" sz="1600" baseline="-25000" dirty="0"/>
                <a:t>b</a:t>
              </a:r>
              <a:r>
                <a:rPr lang="en-US" sz="1600" dirty="0"/>
                <a:t> [V]</a:t>
              </a:r>
            </a:p>
          </p:txBody>
        </p:sp>
        <p:sp>
          <p:nvSpPr>
            <p:cNvPr id="30" name="TextBox 29"/>
            <p:cNvSpPr txBox="1"/>
            <p:nvPr/>
          </p:nvSpPr>
          <p:spPr>
            <a:xfrm rot="16200000">
              <a:off x="1437626" y="3495544"/>
              <a:ext cx="1560356" cy="338554"/>
            </a:xfrm>
            <a:prstGeom prst="rect">
              <a:avLst/>
            </a:prstGeom>
            <a:noFill/>
          </p:spPr>
          <p:txBody>
            <a:bodyPr wrap="square" rtlCol="0">
              <a:spAutoFit/>
            </a:bodyPr>
            <a:lstStyle/>
            <a:p>
              <a:r>
                <a:rPr lang="en-US" sz="1600" dirty="0"/>
                <a:t>Current [A]</a:t>
              </a:r>
            </a:p>
          </p:txBody>
        </p:sp>
        <p:cxnSp>
          <p:nvCxnSpPr>
            <p:cNvPr id="21" name="Straight Connector 20"/>
            <p:cNvCxnSpPr/>
            <p:nvPr/>
          </p:nvCxnSpPr>
          <p:spPr>
            <a:xfrm flipH="1">
              <a:off x="3183784" y="4758643"/>
              <a:ext cx="1336056" cy="0"/>
            </a:xfrm>
            <a:prstGeom prst="line">
              <a:avLst/>
            </a:prstGeom>
            <a:ln w="9525" cmpd="sng">
              <a:solidFill>
                <a:srgbClr val="0000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a:off x="4645741" y="3226825"/>
              <a:ext cx="0" cy="1531818"/>
            </a:xfrm>
            <a:prstGeom prst="line">
              <a:avLst/>
            </a:prstGeom>
            <a:ln w="9525" cmpd="sng">
              <a:solidFill>
                <a:srgbClr val="000000"/>
              </a:solidFill>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31" name="TextBox 30"/>
            <p:cNvSpPr txBox="1"/>
            <p:nvPr/>
          </p:nvSpPr>
          <p:spPr>
            <a:xfrm rot="16200000">
              <a:off x="4410351" y="3876523"/>
              <a:ext cx="459208" cy="276999"/>
            </a:xfrm>
            <a:prstGeom prst="rect">
              <a:avLst/>
            </a:prstGeom>
            <a:solidFill>
              <a:srgbClr val="FFFFFF"/>
            </a:solidFill>
          </p:spPr>
          <p:txBody>
            <a:bodyPr wrap="square" rtlCol="0">
              <a:spAutoFit/>
            </a:bodyPr>
            <a:lstStyle/>
            <a:p>
              <a:r>
                <a:rPr lang="en-US" sz="1200" dirty="0"/>
                <a:t>Δ</a:t>
              </a:r>
              <a:r>
                <a:rPr lang="en-US" sz="1200" i="1" dirty="0"/>
                <a:t>I</a:t>
              </a:r>
              <a:r>
                <a:rPr lang="en-US" sz="1200" i="1" baseline="30000" dirty="0"/>
                <a:t>-</a:t>
              </a:r>
              <a:endParaRPr lang="en-US" sz="1200" baseline="30000" dirty="0"/>
            </a:p>
          </p:txBody>
        </p:sp>
        <p:cxnSp>
          <p:nvCxnSpPr>
            <p:cNvPr id="22" name="Straight Connector 21"/>
            <p:cNvCxnSpPr/>
            <p:nvPr/>
          </p:nvCxnSpPr>
          <p:spPr>
            <a:xfrm flipV="1">
              <a:off x="4519840" y="3226825"/>
              <a:ext cx="0" cy="1531819"/>
            </a:xfrm>
            <a:prstGeom prst="line">
              <a:avLst/>
            </a:prstGeom>
            <a:ln w="9525" cmpd="sng">
              <a:solidFill>
                <a:srgbClr val="000000"/>
              </a:solidFill>
              <a:prstDash val="sysDash"/>
            </a:ln>
            <a:effectLst/>
          </p:spPr>
          <p:style>
            <a:lnRef idx="2">
              <a:schemeClr val="accent1"/>
            </a:lnRef>
            <a:fillRef idx="0">
              <a:schemeClr val="accent1"/>
            </a:fillRef>
            <a:effectRef idx="1">
              <a:schemeClr val="accent1"/>
            </a:effectRef>
            <a:fontRef idx="minor">
              <a:schemeClr val="tx1"/>
            </a:fontRef>
          </p:style>
        </p:cxnSp>
        <p:sp>
          <p:nvSpPr>
            <p:cNvPr id="32" name="TextBox 31"/>
            <p:cNvSpPr txBox="1"/>
            <p:nvPr/>
          </p:nvSpPr>
          <p:spPr>
            <a:xfrm>
              <a:off x="3370310" y="2302899"/>
              <a:ext cx="1851742" cy="646331"/>
            </a:xfrm>
            <a:prstGeom prst="rect">
              <a:avLst/>
            </a:prstGeom>
            <a:noFill/>
          </p:spPr>
          <p:txBody>
            <a:bodyPr wrap="square" rtlCol="0">
              <a:spAutoFit/>
            </a:bodyPr>
            <a:lstStyle/>
            <a:p>
              <a:r>
                <a:rPr lang="en-US" dirty="0"/>
                <a:t>R = Δ</a:t>
              </a:r>
              <a:r>
                <a:rPr lang="en-US" i="1" dirty="0"/>
                <a:t>U</a:t>
              </a:r>
              <a:r>
                <a:rPr lang="en-US" baseline="-25000" dirty="0"/>
                <a:t>b</a:t>
              </a:r>
              <a:r>
                <a:rPr lang="en-US" dirty="0"/>
                <a:t>/Δ</a:t>
              </a:r>
              <a:r>
                <a:rPr lang="en-US" i="1" dirty="0"/>
                <a:t>I</a:t>
              </a:r>
              <a:endParaRPr lang="en-US" dirty="0"/>
            </a:p>
            <a:p>
              <a:r>
                <a:rPr lang="en-US" dirty="0"/>
                <a:t> </a:t>
              </a:r>
            </a:p>
          </p:txBody>
        </p:sp>
        <p:sp>
          <p:nvSpPr>
            <p:cNvPr id="33" name="Rectangle 32"/>
            <p:cNvSpPr/>
            <p:nvPr/>
          </p:nvSpPr>
          <p:spPr>
            <a:xfrm>
              <a:off x="3277418" y="2224217"/>
              <a:ext cx="1688282" cy="563909"/>
            </a:xfrm>
            <a:prstGeom prst="rect">
              <a:avLst/>
            </a:prstGeom>
            <a:noFill/>
            <a:ln>
              <a:solidFill>
                <a:srgbClr val="0066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cxnSp>
          <p:nvCxnSpPr>
            <p:cNvPr id="47" name="Straight Connector 46"/>
            <p:cNvCxnSpPr/>
            <p:nvPr/>
          </p:nvCxnSpPr>
          <p:spPr>
            <a:xfrm>
              <a:off x="6849469" y="2159223"/>
              <a:ext cx="0" cy="1531818"/>
            </a:xfrm>
            <a:prstGeom prst="line">
              <a:avLst/>
            </a:prstGeom>
            <a:ln w="9525" cmpd="sng">
              <a:solidFill>
                <a:srgbClr val="000000"/>
              </a:solidFill>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48" name="TextBox 47"/>
            <p:cNvSpPr txBox="1"/>
            <p:nvPr/>
          </p:nvSpPr>
          <p:spPr>
            <a:xfrm rot="16200000">
              <a:off x="6614079" y="2808921"/>
              <a:ext cx="459208" cy="276999"/>
            </a:xfrm>
            <a:prstGeom prst="rect">
              <a:avLst/>
            </a:prstGeom>
            <a:solidFill>
              <a:srgbClr val="FFFFFF"/>
            </a:solidFill>
          </p:spPr>
          <p:txBody>
            <a:bodyPr wrap="square" rtlCol="0">
              <a:spAutoFit/>
            </a:bodyPr>
            <a:lstStyle/>
            <a:p>
              <a:r>
                <a:rPr lang="en-US" sz="1200" dirty="0"/>
                <a:t>Δ</a:t>
              </a:r>
              <a:r>
                <a:rPr lang="en-US" sz="1200" i="1" dirty="0"/>
                <a:t>I</a:t>
              </a:r>
              <a:r>
                <a:rPr lang="en-US" sz="1200" i="1" baseline="30000" dirty="0"/>
                <a:t>+</a:t>
              </a:r>
              <a:endParaRPr lang="en-US" sz="1200" baseline="30000" dirty="0"/>
            </a:p>
          </p:txBody>
        </p:sp>
        <p:cxnSp>
          <p:nvCxnSpPr>
            <p:cNvPr id="49" name="Straight Connector 48"/>
            <p:cNvCxnSpPr/>
            <p:nvPr/>
          </p:nvCxnSpPr>
          <p:spPr>
            <a:xfrm flipV="1">
              <a:off x="6741312" y="2157278"/>
              <a:ext cx="0" cy="1531819"/>
            </a:xfrm>
            <a:prstGeom prst="line">
              <a:avLst/>
            </a:prstGeom>
            <a:ln w="9525" cmpd="sng">
              <a:solidFill>
                <a:srgbClr val="0000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51" name="Straight Connector 50"/>
            <p:cNvCxnSpPr/>
            <p:nvPr/>
          </p:nvCxnSpPr>
          <p:spPr>
            <a:xfrm flipV="1">
              <a:off x="6960123" y="1908175"/>
              <a:ext cx="0" cy="3162300"/>
            </a:xfrm>
            <a:prstGeom prst="line">
              <a:avLst/>
            </a:prstGeom>
            <a:ln w="12700" cmpd="sng">
              <a:solidFill>
                <a:srgbClr val="000000"/>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54" name="Straight Connector 53"/>
            <p:cNvCxnSpPr/>
            <p:nvPr/>
          </p:nvCxnSpPr>
          <p:spPr>
            <a:xfrm>
              <a:off x="5336761" y="3804204"/>
              <a:ext cx="1407452" cy="0"/>
            </a:xfrm>
            <a:prstGeom prst="line">
              <a:avLst/>
            </a:prstGeom>
            <a:ln w="9525" cmpd="sng">
              <a:solidFill>
                <a:srgbClr val="000000"/>
              </a:solidFill>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55" name="TextBox 54"/>
            <p:cNvSpPr txBox="1"/>
            <p:nvPr/>
          </p:nvSpPr>
          <p:spPr>
            <a:xfrm>
              <a:off x="5811564" y="3647373"/>
              <a:ext cx="579625" cy="276999"/>
            </a:xfrm>
            <a:prstGeom prst="rect">
              <a:avLst/>
            </a:prstGeom>
            <a:solidFill>
              <a:schemeClr val="bg1"/>
            </a:solidFill>
          </p:spPr>
          <p:txBody>
            <a:bodyPr wrap="square" rtlCol="0">
              <a:spAutoFit/>
            </a:bodyPr>
            <a:lstStyle/>
            <a:p>
              <a:r>
                <a:rPr lang="en-US" sz="1200" dirty="0"/>
                <a:t>Δ</a:t>
              </a:r>
              <a:r>
                <a:rPr lang="en-US" sz="1200" i="1" dirty="0"/>
                <a:t>U</a:t>
              </a:r>
              <a:r>
                <a:rPr lang="en-US" sz="1200" i="1" baseline="30000" dirty="0"/>
                <a:t>+</a:t>
              </a:r>
              <a:r>
                <a:rPr lang="en-US" sz="1200" baseline="-25000" dirty="0"/>
                <a:t>b</a:t>
              </a:r>
              <a:endParaRPr lang="en-US" sz="1200" dirty="0"/>
            </a:p>
          </p:txBody>
        </p:sp>
        <p:cxnSp>
          <p:nvCxnSpPr>
            <p:cNvPr id="50" name="Straight Connector 49"/>
            <p:cNvCxnSpPr/>
            <p:nvPr/>
          </p:nvCxnSpPr>
          <p:spPr>
            <a:xfrm flipH="1">
              <a:off x="5353955" y="3688340"/>
              <a:ext cx="1387357" cy="0"/>
            </a:xfrm>
            <a:prstGeom prst="line">
              <a:avLst/>
            </a:prstGeom>
            <a:ln w="9525" cmpd="sng">
              <a:solidFill>
                <a:srgbClr val="000000"/>
              </a:solidFill>
              <a:prstDash val="sysDash"/>
            </a:ln>
            <a:effectLst/>
          </p:spPr>
          <p:style>
            <a:lnRef idx="2">
              <a:schemeClr val="accent1"/>
            </a:lnRef>
            <a:fillRef idx="0">
              <a:schemeClr val="accent1"/>
            </a:fillRef>
            <a:effectRef idx="1">
              <a:schemeClr val="accent1"/>
            </a:effectRef>
            <a:fontRef idx="minor">
              <a:schemeClr val="tx1"/>
            </a:fontRef>
          </p:style>
        </p:cxnSp>
      </p:grpSp>
      <p:sp>
        <p:nvSpPr>
          <p:cNvPr id="10" name="Date Placeholder 9"/>
          <p:cNvSpPr>
            <a:spLocks noGrp="1"/>
          </p:cNvSpPr>
          <p:nvPr>
            <p:ph type="dt" sz="half" idx="10"/>
          </p:nvPr>
        </p:nvSpPr>
        <p:spPr/>
        <p:txBody>
          <a:bodyPr/>
          <a:lstStyle/>
          <a:p>
            <a:r>
              <a:rPr lang="en-GB"/>
              <a:t>2026</a:t>
            </a:r>
            <a:endParaRPr lang="en-US"/>
          </a:p>
        </p:txBody>
      </p:sp>
      <p:sp>
        <p:nvSpPr>
          <p:cNvPr id="11" name="Footer Placeholder 10"/>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260173286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8FAA939-B055-1C4F-86C8-4746DA8B00DB}" type="slidenum">
              <a:rPr lang="en-US" smtClean="0"/>
              <a:t>78</a:t>
            </a:fld>
            <a:endParaRPr lang="en-US" dirty="0"/>
          </a:p>
        </p:txBody>
      </p:sp>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With SLM</a:t>
            </a:r>
          </a:p>
        </p:txBody>
      </p:sp>
      <p:pic>
        <p:nvPicPr>
          <p:cNvPr id="10" name="Picture 9" descr="hArrYres.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181495" y="1236579"/>
            <a:ext cx="7195157" cy="4879474"/>
          </a:xfrm>
          <a:prstGeom prst="rect">
            <a:avLst/>
          </a:prstGeom>
        </p:spPr>
      </p:pic>
      <p:sp>
        <p:nvSpPr>
          <p:cNvPr id="12" name="TextBox 11"/>
          <p:cNvSpPr txBox="1"/>
          <p:nvPr/>
        </p:nvSpPr>
        <p:spPr>
          <a:xfrm rot="16200000">
            <a:off x="6598652" y="3498333"/>
            <a:ext cx="3863474" cy="369332"/>
          </a:xfrm>
          <a:prstGeom prst="rect">
            <a:avLst/>
          </a:prstGeom>
          <a:noFill/>
        </p:spPr>
        <p:txBody>
          <a:bodyPr wrap="square" rtlCol="0">
            <a:spAutoFit/>
          </a:bodyPr>
          <a:lstStyle/>
          <a:p>
            <a:pPr algn="ctr"/>
            <a:r>
              <a:rPr lang="en-US" dirty="0"/>
              <a:t>Resistance [MOhm] </a:t>
            </a:r>
          </a:p>
        </p:txBody>
      </p:sp>
      <p:sp>
        <p:nvSpPr>
          <p:cNvPr id="13" name="TextBox 12"/>
          <p:cNvSpPr txBox="1"/>
          <p:nvPr/>
        </p:nvSpPr>
        <p:spPr>
          <a:xfrm>
            <a:off x="4117474" y="1236579"/>
            <a:ext cx="1550737" cy="369332"/>
          </a:xfrm>
          <a:prstGeom prst="rect">
            <a:avLst/>
          </a:prstGeom>
          <a:solidFill>
            <a:srgbClr val="FFFFFF"/>
          </a:solidFill>
        </p:spPr>
        <p:txBody>
          <a:bodyPr wrap="square" rtlCol="0">
            <a:spAutoFit/>
          </a:bodyPr>
          <a:lstStyle/>
          <a:p>
            <a:endParaRPr lang="en-US" dirty="0"/>
          </a:p>
        </p:txBody>
      </p:sp>
      <p:pic>
        <p:nvPicPr>
          <p:cNvPr id="14" name="Picture 13" descr="Screen Shot 2017-05-20 at 16.48.30.png"/>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502528" y="2921259"/>
            <a:ext cx="2559174" cy="2438099"/>
          </a:xfrm>
          <a:prstGeom prst="rect">
            <a:avLst/>
          </a:prstGeom>
        </p:spPr>
      </p:pic>
      <p:sp>
        <p:nvSpPr>
          <p:cNvPr id="17" name="Rectangle 16"/>
          <p:cNvSpPr/>
          <p:nvPr/>
        </p:nvSpPr>
        <p:spPr>
          <a:xfrm>
            <a:off x="3502528" y="2910176"/>
            <a:ext cx="2559174" cy="2609598"/>
          </a:xfrm>
          <a:prstGeom prst="rect">
            <a:avLst/>
          </a:prstGeom>
          <a:noFill/>
          <a:ln w="38100" cmpd="sng">
            <a:solidFill>
              <a:srgbClr val="FF0000"/>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cxnSp>
        <p:nvCxnSpPr>
          <p:cNvPr id="15" name="Straight Connector 14"/>
          <p:cNvCxnSpPr/>
          <p:nvPr/>
        </p:nvCxnSpPr>
        <p:spPr>
          <a:xfrm>
            <a:off x="2634365" y="2005263"/>
            <a:ext cx="1162267" cy="1126522"/>
          </a:xfrm>
          <a:prstGeom prst="line">
            <a:avLst/>
          </a:prstGeom>
          <a:ln w="38100" cmpd="sng">
            <a:solidFill>
              <a:srgbClr val="000000"/>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454793" y="2005263"/>
            <a:ext cx="662681" cy="1126522"/>
          </a:xfrm>
          <a:prstGeom prst="line">
            <a:avLst/>
          </a:prstGeom>
          <a:ln w="38100" cmpd="sng">
            <a:solidFill>
              <a:srgbClr val="000000"/>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4269874" y="2005263"/>
            <a:ext cx="275389" cy="1126522"/>
          </a:xfrm>
          <a:prstGeom prst="line">
            <a:avLst/>
          </a:prstGeom>
          <a:ln w="38100" cmpd="sng">
            <a:solidFill>
              <a:srgbClr val="000000"/>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4" name="Straight Connector 23"/>
          <p:cNvCxnSpPr/>
          <p:nvPr/>
        </p:nvCxnSpPr>
        <p:spPr>
          <a:xfrm flipH="1">
            <a:off x="4959684" y="2005263"/>
            <a:ext cx="211614" cy="1126522"/>
          </a:xfrm>
          <a:prstGeom prst="line">
            <a:avLst/>
          </a:prstGeom>
          <a:ln w="38100" cmpd="sng">
            <a:solidFill>
              <a:srgbClr val="000000"/>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6" name="Straight Connector 25"/>
          <p:cNvCxnSpPr/>
          <p:nvPr/>
        </p:nvCxnSpPr>
        <p:spPr>
          <a:xfrm flipH="1">
            <a:off x="5320632" y="2005263"/>
            <a:ext cx="609993" cy="1126522"/>
          </a:xfrm>
          <a:prstGeom prst="line">
            <a:avLst/>
          </a:prstGeom>
          <a:ln w="38100" cmpd="sng">
            <a:solidFill>
              <a:srgbClr val="000000"/>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8" name="Straight Connector 27"/>
          <p:cNvCxnSpPr/>
          <p:nvPr/>
        </p:nvCxnSpPr>
        <p:spPr>
          <a:xfrm flipH="1">
            <a:off x="5668211" y="2005263"/>
            <a:ext cx="1227613" cy="1126522"/>
          </a:xfrm>
          <a:prstGeom prst="line">
            <a:avLst/>
          </a:prstGeom>
          <a:ln w="38100" cmpd="sng">
            <a:solidFill>
              <a:srgbClr val="000000"/>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a:off x="2634365" y="2357998"/>
            <a:ext cx="1295951" cy="984107"/>
          </a:xfrm>
          <a:prstGeom prst="line">
            <a:avLst/>
          </a:prstGeom>
          <a:ln w="38100" cmpd="sng">
            <a:solidFill>
              <a:schemeClr val="bg1">
                <a:lumMod val="50000"/>
              </a:schemeClr>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32" name="Straight Connector 31"/>
          <p:cNvCxnSpPr/>
          <p:nvPr/>
        </p:nvCxnSpPr>
        <p:spPr>
          <a:xfrm>
            <a:off x="3316156" y="2331262"/>
            <a:ext cx="1001846" cy="984107"/>
          </a:xfrm>
          <a:prstGeom prst="line">
            <a:avLst/>
          </a:prstGeom>
          <a:ln w="38100" cmpd="sng">
            <a:solidFill>
              <a:schemeClr val="bg1">
                <a:lumMod val="50000"/>
              </a:schemeClr>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p:nvCxnSpPr>
        <p:spPr>
          <a:xfrm>
            <a:off x="4545263" y="2424113"/>
            <a:ext cx="187158" cy="891256"/>
          </a:xfrm>
          <a:prstGeom prst="line">
            <a:avLst/>
          </a:prstGeom>
          <a:ln w="38100" cmpd="sng">
            <a:solidFill>
              <a:schemeClr val="bg1">
                <a:lumMod val="50000"/>
              </a:schemeClr>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p:nvCxnSpPr>
        <p:spPr>
          <a:xfrm flipH="1">
            <a:off x="5171298" y="2331262"/>
            <a:ext cx="149334" cy="1010843"/>
          </a:xfrm>
          <a:prstGeom prst="line">
            <a:avLst/>
          </a:prstGeom>
          <a:ln w="38100" cmpd="sng">
            <a:solidFill>
              <a:schemeClr val="bg1">
                <a:lumMod val="50000"/>
              </a:schemeClr>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0" name="Straight Connector 39"/>
          <p:cNvCxnSpPr/>
          <p:nvPr/>
        </p:nvCxnSpPr>
        <p:spPr>
          <a:xfrm flipH="1">
            <a:off x="5494421" y="2331262"/>
            <a:ext cx="567281" cy="1010843"/>
          </a:xfrm>
          <a:prstGeom prst="line">
            <a:avLst/>
          </a:prstGeom>
          <a:ln w="38100" cmpd="sng">
            <a:solidFill>
              <a:schemeClr val="bg1">
                <a:lumMod val="50000"/>
              </a:schemeClr>
            </a:solidFill>
            <a:headEnd type="triangle"/>
            <a:tailEnd type="none"/>
          </a:ln>
          <a:effectLst/>
        </p:spPr>
        <p:style>
          <a:lnRef idx="2">
            <a:schemeClr val="accent1"/>
          </a:lnRef>
          <a:fillRef idx="0">
            <a:schemeClr val="accent1"/>
          </a:fillRef>
          <a:effectRef idx="1">
            <a:schemeClr val="accent1"/>
          </a:effectRef>
          <a:fontRef idx="minor">
            <a:schemeClr val="tx1"/>
          </a:fontRef>
        </p:style>
      </p:cxnSp>
      <p:sp>
        <p:nvSpPr>
          <p:cNvPr id="42" name="TextBox 41"/>
          <p:cNvSpPr txBox="1"/>
          <p:nvPr/>
        </p:nvSpPr>
        <p:spPr>
          <a:xfrm>
            <a:off x="3502528" y="5067949"/>
            <a:ext cx="2559174" cy="369332"/>
          </a:xfrm>
          <a:prstGeom prst="rect">
            <a:avLst/>
          </a:prstGeom>
          <a:noFill/>
        </p:spPr>
        <p:txBody>
          <a:bodyPr wrap="square" rtlCol="0">
            <a:spAutoFit/>
          </a:bodyPr>
          <a:lstStyle/>
          <a:p>
            <a:pPr algn="ctr"/>
            <a:r>
              <a:rPr lang="en-US" dirty="0" err="1"/>
              <a:t>Metallisation</a:t>
            </a:r>
            <a:r>
              <a:rPr lang="en-US" dirty="0"/>
              <a:t> mask</a:t>
            </a:r>
          </a:p>
        </p:txBody>
      </p:sp>
      <p:sp>
        <p:nvSpPr>
          <p:cNvPr id="9" name="Date Placeholder 8"/>
          <p:cNvSpPr>
            <a:spLocks noGrp="1"/>
          </p:cNvSpPr>
          <p:nvPr>
            <p:ph type="dt" sz="half" idx="10"/>
          </p:nvPr>
        </p:nvSpPr>
        <p:spPr/>
        <p:txBody>
          <a:bodyPr/>
          <a:lstStyle/>
          <a:p>
            <a:r>
              <a:rPr lang="en-GB"/>
              <a:t>2026</a:t>
            </a:r>
            <a:endParaRPr lang="en-US"/>
          </a:p>
        </p:txBody>
      </p:sp>
      <p:sp>
        <p:nvSpPr>
          <p:cNvPr id="11" name="Footer Placeholder 10"/>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265828371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8FAA939-B055-1C4F-86C8-4746DA8B00DB}" type="slidenum">
              <a:rPr lang="en-US" smtClean="0"/>
              <a:t>79</a:t>
            </a:fld>
            <a:endParaRPr lang="en-US" dirty="0"/>
          </a:p>
        </p:txBody>
      </p:sp>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With SLM</a:t>
            </a:r>
          </a:p>
        </p:txBody>
      </p:sp>
      <p:pic>
        <p:nvPicPr>
          <p:cNvPr id="10" name="Picture 9" descr="hArrYres.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181495" y="1236579"/>
            <a:ext cx="7195157" cy="4879474"/>
          </a:xfrm>
          <a:prstGeom prst="rect">
            <a:avLst/>
          </a:prstGeom>
        </p:spPr>
      </p:pic>
      <p:sp>
        <p:nvSpPr>
          <p:cNvPr id="12" name="TextBox 11"/>
          <p:cNvSpPr txBox="1"/>
          <p:nvPr/>
        </p:nvSpPr>
        <p:spPr>
          <a:xfrm rot="16200000">
            <a:off x="6598652" y="3498333"/>
            <a:ext cx="3863474" cy="369332"/>
          </a:xfrm>
          <a:prstGeom prst="rect">
            <a:avLst/>
          </a:prstGeom>
          <a:noFill/>
        </p:spPr>
        <p:txBody>
          <a:bodyPr wrap="square" rtlCol="0">
            <a:spAutoFit/>
          </a:bodyPr>
          <a:lstStyle/>
          <a:p>
            <a:pPr algn="ctr"/>
            <a:r>
              <a:rPr lang="en-US" dirty="0"/>
              <a:t>Resistance [MOhm] </a:t>
            </a:r>
          </a:p>
        </p:txBody>
      </p:sp>
      <p:sp>
        <p:nvSpPr>
          <p:cNvPr id="13" name="TextBox 12"/>
          <p:cNvSpPr txBox="1"/>
          <p:nvPr/>
        </p:nvSpPr>
        <p:spPr>
          <a:xfrm>
            <a:off x="4117474" y="1236579"/>
            <a:ext cx="1550737" cy="369332"/>
          </a:xfrm>
          <a:prstGeom prst="rect">
            <a:avLst/>
          </a:prstGeom>
          <a:solidFill>
            <a:srgbClr val="FFFFFF"/>
          </a:solidFill>
        </p:spPr>
        <p:txBody>
          <a:bodyPr wrap="square" rtlCol="0">
            <a:spAutoFit/>
          </a:bodyPr>
          <a:lstStyle/>
          <a:p>
            <a:endParaRPr lang="en-US" dirty="0"/>
          </a:p>
        </p:txBody>
      </p:sp>
      <p:sp>
        <p:nvSpPr>
          <p:cNvPr id="9" name="Date Placeholder 8"/>
          <p:cNvSpPr>
            <a:spLocks noGrp="1"/>
          </p:cNvSpPr>
          <p:nvPr>
            <p:ph type="dt" sz="half" idx="10"/>
          </p:nvPr>
        </p:nvSpPr>
        <p:spPr/>
        <p:txBody>
          <a:bodyPr/>
          <a:lstStyle/>
          <a:p>
            <a:r>
              <a:rPr lang="en-GB"/>
              <a:t>2026</a:t>
            </a:r>
            <a:endParaRPr lang="en-US"/>
          </a:p>
        </p:txBody>
      </p:sp>
      <p:sp>
        <p:nvSpPr>
          <p:cNvPr id="11" name="Footer Placeholder 10"/>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28326465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8FAA939-B055-1C4F-86C8-4746DA8B00DB}" type="slidenum">
              <a:rPr lang="en-US" smtClean="0"/>
              <a:t>80</a:t>
            </a:fld>
            <a:endParaRPr lang="en-US" dirty="0"/>
          </a:p>
        </p:txBody>
      </p:sp>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With SLM</a:t>
            </a:r>
          </a:p>
        </p:txBody>
      </p:sp>
      <p:pic>
        <p:nvPicPr>
          <p:cNvPr id="10" name="Picture 9" descr="hArrYres.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181495" y="1236579"/>
            <a:ext cx="7195157" cy="4879474"/>
          </a:xfrm>
          <a:prstGeom prst="rect">
            <a:avLst/>
          </a:prstGeom>
        </p:spPr>
      </p:pic>
      <p:pic>
        <p:nvPicPr>
          <p:cNvPr id="11" name="Picture 10" descr="hArrYintrcpt.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181495" y="1236579"/>
            <a:ext cx="7195157" cy="4879474"/>
          </a:xfrm>
          <a:prstGeom prst="rect">
            <a:avLst/>
          </a:prstGeom>
        </p:spPr>
      </p:pic>
      <p:sp>
        <p:nvSpPr>
          <p:cNvPr id="12" name="TextBox 11"/>
          <p:cNvSpPr txBox="1"/>
          <p:nvPr/>
        </p:nvSpPr>
        <p:spPr>
          <a:xfrm>
            <a:off x="4117474" y="1236579"/>
            <a:ext cx="1550737" cy="369332"/>
          </a:xfrm>
          <a:prstGeom prst="rect">
            <a:avLst/>
          </a:prstGeom>
          <a:solidFill>
            <a:srgbClr val="FFFFFF"/>
          </a:solidFill>
        </p:spPr>
        <p:txBody>
          <a:bodyPr wrap="square" rtlCol="0">
            <a:spAutoFit/>
          </a:bodyPr>
          <a:lstStyle/>
          <a:p>
            <a:endParaRPr lang="en-US" dirty="0"/>
          </a:p>
        </p:txBody>
      </p:sp>
      <p:sp>
        <p:nvSpPr>
          <p:cNvPr id="13" name="TextBox 12"/>
          <p:cNvSpPr txBox="1"/>
          <p:nvPr/>
        </p:nvSpPr>
        <p:spPr>
          <a:xfrm>
            <a:off x="4269874" y="1335507"/>
            <a:ext cx="1550737" cy="369332"/>
          </a:xfrm>
          <a:prstGeom prst="rect">
            <a:avLst/>
          </a:prstGeom>
          <a:solidFill>
            <a:srgbClr val="FFFFFF"/>
          </a:solidFill>
        </p:spPr>
        <p:txBody>
          <a:bodyPr wrap="square" rtlCol="0">
            <a:spAutoFit/>
          </a:bodyPr>
          <a:lstStyle/>
          <a:p>
            <a:endParaRPr lang="en-US" dirty="0"/>
          </a:p>
        </p:txBody>
      </p:sp>
      <p:sp>
        <p:nvSpPr>
          <p:cNvPr id="14" name="TextBox 13"/>
          <p:cNvSpPr txBox="1"/>
          <p:nvPr/>
        </p:nvSpPr>
        <p:spPr>
          <a:xfrm rot="16200000">
            <a:off x="6588807" y="3515226"/>
            <a:ext cx="3883163" cy="369332"/>
          </a:xfrm>
          <a:prstGeom prst="rect">
            <a:avLst/>
          </a:prstGeom>
          <a:noFill/>
        </p:spPr>
        <p:txBody>
          <a:bodyPr wrap="square" rtlCol="0">
            <a:spAutoFit/>
          </a:bodyPr>
          <a:lstStyle/>
          <a:p>
            <a:pPr algn="ctr"/>
            <a:r>
              <a:rPr lang="en-US" i="1" dirty="0"/>
              <a:t>U</a:t>
            </a:r>
            <a:r>
              <a:rPr lang="en-US" i="1" baseline="-25000" dirty="0"/>
              <a:t>ϕ</a:t>
            </a:r>
            <a:r>
              <a:rPr lang="en-US" i="1" dirty="0"/>
              <a:t> </a:t>
            </a:r>
            <a:r>
              <a:rPr lang="en-US" dirty="0"/>
              <a:t>[V]</a:t>
            </a:r>
          </a:p>
        </p:txBody>
      </p:sp>
      <p:sp>
        <p:nvSpPr>
          <p:cNvPr id="4" name="Rectangle 3"/>
          <p:cNvSpPr/>
          <p:nvPr/>
        </p:nvSpPr>
        <p:spPr>
          <a:xfrm>
            <a:off x="2870281" y="2424113"/>
            <a:ext cx="944253"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5" name="Rectangle 14"/>
          <p:cNvSpPr/>
          <p:nvPr/>
        </p:nvSpPr>
        <p:spPr>
          <a:xfrm>
            <a:off x="3828142" y="2424838"/>
            <a:ext cx="944253"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7" name="Rectangle 16"/>
          <p:cNvSpPr/>
          <p:nvPr/>
        </p:nvSpPr>
        <p:spPr>
          <a:xfrm>
            <a:off x="4772395" y="2424838"/>
            <a:ext cx="944253"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Rectangle 17"/>
          <p:cNvSpPr/>
          <p:nvPr/>
        </p:nvSpPr>
        <p:spPr>
          <a:xfrm>
            <a:off x="4772395" y="2065334"/>
            <a:ext cx="944253"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9" name="Rectangle 18"/>
          <p:cNvSpPr/>
          <p:nvPr/>
        </p:nvSpPr>
        <p:spPr>
          <a:xfrm>
            <a:off x="5755985" y="2424838"/>
            <a:ext cx="944253"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0" name="Rectangle 19"/>
          <p:cNvSpPr/>
          <p:nvPr/>
        </p:nvSpPr>
        <p:spPr>
          <a:xfrm>
            <a:off x="6696609" y="2424838"/>
            <a:ext cx="944253"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1" name="Rectangle 20"/>
          <p:cNvSpPr/>
          <p:nvPr/>
        </p:nvSpPr>
        <p:spPr>
          <a:xfrm>
            <a:off x="1926028" y="2424838"/>
            <a:ext cx="5714834"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Rectangle 24"/>
          <p:cNvSpPr/>
          <p:nvPr/>
        </p:nvSpPr>
        <p:spPr>
          <a:xfrm>
            <a:off x="2329811" y="1156117"/>
            <a:ext cx="944253"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Rectangle 25"/>
          <p:cNvSpPr/>
          <p:nvPr/>
        </p:nvSpPr>
        <p:spPr>
          <a:xfrm>
            <a:off x="1930563" y="5255482"/>
            <a:ext cx="5714834"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27"/>
          <p:cNvSpPr/>
          <p:nvPr/>
        </p:nvSpPr>
        <p:spPr>
          <a:xfrm>
            <a:off x="1914978" y="3861530"/>
            <a:ext cx="5714834" cy="35877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2" name="Date Placeholder 21"/>
          <p:cNvSpPr>
            <a:spLocks noGrp="1"/>
          </p:cNvSpPr>
          <p:nvPr>
            <p:ph type="dt" sz="half" idx="10"/>
          </p:nvPr>
        </p:nvSpPr>
        <p:spPr/>
        <p:txBody>
          <a:bodyPr/>
          <a:lstStyle/>
          <a:p>
            <a:r>
              <a:rPr lang="en-GB"/>
              <a:t>2026</a:t>
            </a:r>
            <a:endParaRPr lang="en-US"/>
          </a:p>
        </p:txBody>
      </p:sp>
      <p:sp>
        <p:nvSpPr>
          <p:cNvPr id="23" name="Footer Placeholder 22"/>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411054468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chemeClr val="bg1"/>
                </a:solidFill>
                <a:latin typeface="Apple Symbols"/>
                <a:cs typeface="Apple Symbols"/>
              </a:rPr>
              <a:t>Raman </a:t>
            </a:r>
            <a:r>
              <a:rPr lang="mr-IN" sz="3200" dirty="0">
                <a:solidFill>
                  <a:schemeClr val="bg1"/>
                </a:solidFill>
                <a:latin typeface="Apple Symbols"/>
                <a:cs typeface="Apple Symbols"/>
              </a:rPr>
              <a:t>–</a:t>
            </a:r>
            <a:r>
              <a:rPr lang="en-US" sz="3200" dirty="0">
                <a:solidFill>
                  <a:schemeClr val="bg1"/>
                </a:solidFill>
                <a:latin typeface="Apple Symbols"/>
                <a:cs typeface="Apple Symbols"/>
              </a:rPr>
              <a:t> with SLM</a:t>
            </a:r>
          </a:p>
        </p:txBody>
      </p:sp>
      <p:sp>
        <p:nvSpPr>
          <p:cNvPr id="3" name="Slide Number Placeholder 2"/>
          <p:cNvSpPr>
            <a:spLocks noGrp="1"/>
          </p:cNvSpPr>
          <p:nvPr>
            <p:ph type="sldNum" sz="quarter" idx="12"/>
          </p:nvPr>
        </p:nvSpPr>
        <p:spPr/>
        <p:txBody>
          <a:bodyPr/>
          <a:lstStyle/>
          <a:p>
            <a:fld id="{28FAA939-B055-1C4F-86C8-4746DA8B00DB}" type="slidenum">
              <a:rPr lang="en-US" smtClean="0"/>
              <a:t>81</a:t>
            </a:fld>
            <a:endParaRPr lang="en-US" dirty="0"/>
          </a:p>
        </p:txBody>
      </p:sp>
      <p:sp>
        <p:nvSpPr>
          <p:cNvPr id="22" name="TextBox 21"/>
          <p:cNvSpPr txBox="1"/>
          <p:nvPr/>
        </p:nvSpPr>
        <p:spPr>
          <a:xfrm>
            <a:off x="2424716" y="5541559"/>
            <a:ext cx="5998557" cy="1200329"/>
          </a:xfrm>
          <a:prstGeom prst="rect">
            <a:avLst/>
          </a:prstGeom>
          <a:noFill/>
        </p:spPr>
        <p:txBody>
          <a:bodyPr wrap="square" rtlCol="0">
            <a:spAutoFit/>
          </a:bodyPr>
          <a:lstStyle/>
          <a:p>
            <a:pPr marL="285750" indent="-285750">
              <a:buFont typeface="Arial"/>
              <a:buChar char="•"/>
            </a:pPr>
            <a:r>
              <a:rPr lang="en-US" dirty="0"/>
              <a:t>Resistance increase as power law </a:t>
            </a:r>
            <a:br>
              <a:rPr lang="en-US" dirty="0"/>
            </a:br>
            <a:r>
              <a:rPr lang="en-US" dirty="0">
                <a:sym typeface="Wingdings"/>
              </a:rPr>
              <a:t> m</a:t>
            </a:r>
            <a:r>
              <a:rPr lang="en-US" dirty="0"/>
              <a:t>ulti-photon process.</a:t>
            </a:r>
            <a:br>
              <a:rPr lang="en-US" dirty="0"/>
            </a:br>
            <a:endParaRPr lang="en-US" dirty="0"/>
          </a:p>
          <a:p>
            <a:pPr marL="285750" indent="-285750" algn="just">
              <a:buFont typeface="Arial"/>
              <a:buChar char="•"/>
            </a:pPr>
            <a:r>
              <a:rPr lang="en-US" dirty="0"/>
              <a:t>Clear discrepancy at 30um/s. </a:t>
            </a:r>
          </a:p>
        </p:txBody>
      </p:sp>
      <p:pic>
        <p:nvPicPr>
          <p:cNvPr id="9" name="Picture 8" descr="Plot1.2_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341220" y="726141"/>
            <a:ext cx="6420557" cy="4815418"/>
          </a:xfrm>
          <a:prstGeom prst="rect">
            <a:avLst/>
          </a:prstGeom>
        </p:spPr>
      </p:pic>
      <p:sp>
        <p:nvSpPr>
          <p:cNvPr id="24" name="TextBox 23"/>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GB" sz="3200" dirty="0">
                <a:solidFill>
                  <a:srgbClr val="FF0000"/>
                </a:solidFill>
                <a:latin typeface="Apple Symbols"/>
                <a:cs typeface="Apple Symbols"/>
              </a:rPr>
              <a:t>Resistance</a:t>
            </a:r>
            <a:endParaRPr lang="en-US" sz="3200" dirty="0">
              <a:solidFill>
                <a:srgbClr val="FF0000"/>
              </a:solidFill>
              <a:latin typeface="Apple Symbols"/>
              <a:cs typeface="Apple Symbols"/>
            </a:endParaRPr>
          </a:p>
        </p:txBody>
      </p:sp>
      <p:sp>
        <p:nvSpPr>
          <p:cNvPr id="27" name="Date Placeholder 26"/>
          <p:cNvSpPr>
            <a:spLocks noGrp="1"/>
          </p:cNvSpPr>
          <p:nvPr>
            <p:ph type="dt" sz="half" idx="10"/>
          </p:nvPr>
        </p:nvSpPr>
        <p:spPr/>
        <p:txBody>
          <a:bodyPr/>
          <a:lstStyle/>
          <a:p>
            <a:r>
              <a:rPr lang="en-GB"/>
              <a:t>2026</a:t>
            </a:r>
            <a:endParaRPr lang="en-US"/>
          </a:p>
        </p:txBody>
      </p:sp>
      <p:sp>
        <p:nvSpPr>
          <p:cNvPr id="28" name="Footer Placeholder 27"/>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422392664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chemeClr val="bg1"/>
                </a:solidFill>
                <a:latin typeface="Apple Symbols"/>
                <a:cs typeface="Apple Symbols"/>
              </a:rPr>
              <a:t>Raman </a:t>
            </a:r>
            <a:r>
              <a:rPr lang="mr-IN" sz="3200" dirty="0">
                <a:solidFill>
                  <a:schemeClr val="bg1"/>
                </a:solidFill>
                <a:latin typeface="Apple Symbols"/>
                <a:cs typeface="Apple Symbols"/>
              </a:rPr>
              <a:t>–</a:t>
            </a:r>
            <a:r>
              <a:rPr lang="en-US" sz="3200" dirty="0">
                <a:solidFill>
                  <a:schemeClr val="bg1"/>
                </a:solidFill>
                <a:latin typeface="Apple Symbols"/>
                <a:cs typeface="Apple Symbols"/>
              </a:rPr>
              <a:t> with SLM</a:t>
            </a:r>
          </a:p>
        </p:txBody>
      </p:sp>
      <p:sp>
        <p:nvSpPr>
          <p:cNvPr id="3" name="Slide Number Placeholder 2"/>
          <p:cNvSpPr>
            <a:spLocks noGrp="1"/>
          </p:cNvSpPr>
          <p:nvPr>
            <p:ph type="sldNum" sz="quarter" idx="12"/>
          </p:nvPr>
        </p:nvSpPr>
        <p:spPr/>
        <p:txBody>
          <a:bodyPr/>
          <a:lstStyle/>
          <a:p>
            <a:fld id="{28FAA939-B055-1C4F-86C8-4746DA8B00DB}" type="slidenum">
              <a:rPr lang="en-US" smtClean="0"/>
              <a:t>82</a:t>
            </a:fld>
            <a:endParaRPr lang="en-US" dirty="0"/>
          </a:p>
        </p:txBody>
      </p:sp>
      <p:pic>
        <p:nvPicPr>
          <p:cNvPr id="10" name="Picture 9" descr="Plot2.2_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00517" y="726141"/>
            <a:ext cx="6912222" cy="5184166"/>
          </a:xfrm>
          <a:prstGeom prst="rect">
            <a:avLst/>
          </a:prstGeom>
        </p:spPr>
      </p:pic>
      <p:sp>
        <p:nvSpPr>
          <p:cNvPr id="24" name="TextBox 23"/>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GB" sz="3200" dirty="0">
                <a:solidFill>
                  <a:srgbClr val="FF0000"/>
                </a:solidFill>
                <a:latin typeface="Apple Symbols"/>
                <a:cs typeface="Apple Symbols"/>
              </a:rPr>
              <a:t>Barrier energy</a:t>
            </a:r>
            <a:endParaRPr lang="en-US" sz="3200" dirty="0">
              <a:solidFill>
                <a:srgbClr val="FF0000"/>
              </a:solidFill>
              <a:latin typeface="Apple Symbols"/>
              <a:cs typeface="Apple Symbols"/>
            </a:endParaRPr>
          </a:p>
        </p:txBody>
      </p:sp>
      <p:sp>
        <p:nvSpPr>
          <p:cNvPr id="25" name="TextBox 24"/>
          <p:cNvSpPr txBox="1"/>
          <p:nvPr/>
        </p:nvSpPr>
        <p:spPr>
          <a:xfrm rot="16200000">
            <a:off x="-675037" y="3215298"/>
            <a:ext cx="4131122" cy="369332"/>
          </a:xfrm>
          <a:prstGeom prst="rect">
            <a:avLst/>
          </a:prstGeom>
          <a:solidFill>
            <a:srgbClr val="FFFFFF"/>
          </a:solidFill>
        </p:spPr>
        <p:txBody>
          <a:bodyPr wrap="square" rtlCol="0">
            <a:spAutoFit/>
          </a:bodyPr>
          <a:lstStyle/>
          <a:p>
            <a:pPr algn="ctr"/>
            <a:r>
              <a:rPr lang="en-US" i="1" dirty="0"/>
              <a:t>U</a:t>
            </a:r>
            <a:r>
              <a:rPr lang="en-US" i="1" baseline="-25000" dirty="0"/>
              <a:t>ϕ</a:t>
            </a:r>
            <a:r>
              <a:rPr lang="en-US" i="1" dirty="0"/>
              <a:t> </a:t>
            </a:r>
            <a:r>
              <a:rPr lang="en-US" dirty="0"/>
              <a:t>[V]</a:t>
            </a:r>
          </a:p>
        </p:txBody>
      </p:sp>
      <p:sp>
        <p:nvSpPr>
          <p:cNvPr id="27" name="TextBox 26"/>
          <p:cNvSpPr txBox="1"/>
          <p:nvPr/>
        </p:nvSpPr>
        <p:spPr>
          <a:xfrm>
            <a:off x="1904999" y="5910307"/>
            <a:ext cx="6858001" cy="646331"/>
          </a:xfrm>
          <a:prstGeom prst="rect">
            <a:avLst/>
          </a:prstGeom>
          <a:noFill/>
        </p:spPr>
        <p:txBody>
          <a:bodyPr wrap="square" rtlCol="0">
            <a:spAutoFit/>
          </a:bodyPr>
          <a:lstStyle/>
          <a:p>
            <a:pPr marL="285750" indent="-285750">
              <a:buFont typeface="Arial"/>
              <a:buChar char="•"/>
            </a:pPr>
            <a:r>
              <a:rPr lang="en-US" dirty="0"/>
              <a:t>Reduction in barrier with increased energy.</a:t>
            </a:r>
          </a:p>
          <a:p>
            <a:pPr marL="285750" indent="-285750">
              <a:buFont typeface="Arial"/>
              <a:buChar char="•"/>
            </a:pPr>
            <a:r>
              <a:rPr lang="en-US" dirty="0"/>
              <a:t>Discrepancy at 30um/s.</a:t>
            </a:r>
          </a:p>
        </p:txBody>
      </p:sp>
      <p:sp>
        <p:nvSpPr>
          <p:cNvPr id="28" name="Date Placeholder 27"/>
          <p:cNvSpPr>
            <a:spLocks noGrp="1"/>
          </p:cNvSpPr>
          <p:nvPr>
            <p:ph type="dt" sz="half" idx="10"/>
          </p:nvPr>
        </p:nvSpPr>
        <p:spPr/>
        <p:txBody>
          <a:bodyPr/>
          <a:lstStyle/>
          <a:p>
            <a:r>
              <a:rPr lang="en-GB"/>
              <a:t>2026</a:t>
            </a:r>
            <a:endParaRPr lang="en-US"/>
          </a:p>
        </p:txBody>
      </p:sp>
      <p:sp>
        <p:nvSpPr>
          <p:cNvPr id="29" name="Footer Placeholder 28"/>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16389598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chemeClr val="bg1"/>
                </a:solidFill>
                <a:latin typeface="Apple Symbols"/>
                <a:cs typeface="Apple Symbols"/>
              </a:rPr>
              <a:t>Raman </a:t>
            </a:r>
            <a:r>
              <a:rPr lang="mr-IN" sz="3200" dirty="0">
                <a:solidFill>
                  <a:schemeClr val="bg1"/>
                </a:solidFill>
                <a:latin typeface="Apple Symbols"/>
                <a:cs typeface="Apple Symbols"/>
              </a:rPr>
              <a:t>–</a:t>
            </a:r>
            <a:r>
              <a:rPr lang="en-US" sz="3200" dirty="0">
                <a:solidFill>
                  <a:schemeClr val="bg1"/>
                </a:solidFill>
                <a:latin typeface="Apple Symbols"/>
                <a:cs typeface="Apple Symbols"/>
              </a:rPr>
              <a:t> with SLM</a:t>
            </a:r>
          </a:p>
        </p:txBody>
      </p:sp>
      <p:sp>
        <p:nvSpPr>
          <p:cNvPr id="3" name="Slide Number Placeholder 2"/>
          <p:cNvSpPr>
            <a:spLocks noGrp="1"/>
          </p:cNvSpPr>
          <p:nvPr>
            <p:ph type="sldNum" sz="quarter" idx="12"/>
          </p:nvPr>
        </p:nvSpPr>
        <p:spPr/>
        <p:txBody>
          <a:bodyPr/>
          <a:lstStyle/>
          <a:p>
            <a:fld id="{28FAA939-B055-1C4F-86C8-4746DA8B00DB}" type="slidenum">
              <a:rPr lang="en-US" smtClean="0"/>
              <a:t>83</a:t>
            </a:fld>
            <a:endParaRPr lang="en-US" dirty="0"/>
          </a:p>
        </p:txBody>
      </p:sp>
      <p:sp>
        <p:nvSpPr>
          <p:cNvPr id="25" name="TextBox 24"/>
          <p:cNvSpPr txBox="1"/>
          <p:nvPr/>
        </p:nvSpPr>
        <p:spPr>
          <a:xfrm>
            <a:off x="2240311" y="6033184"/>
            <a:ext cx="5449010" cy="646331"/>
          </a:xfrm>
          <a:prstGeom prst="rect">
            <a:avLst/>
          </a:prstGeom>
          <a:noFill/>
        </p:spPr>
        <p:txBody>
          <a:bodyPr wrap="square" rtlCol="0">
            <a:spAutoFit/>
          </a:bodyPr>
          <a:lstStyle/>
          <a:p>
            <a:pPr marL="285750" indent="-285750">
              <a:buFont typeface="Arial"/>
              <a:buChar char="•"/>
            </a:pPr>
            <a:r>
              <a:rPr lang="en-US" dirty="0">
                <a:sym typeface="Wingdings"/>
              </a:rPr>
              <a:t>Multiple passes reduces resistance and increases uniformity of the columns.</a:t>
            </a:r>
          </a:p>
        </p:txBody>
      </p:sp>
      <p:pic>
        <p:nvPicPr>
          <p:cNvPr id="17" name="Picture 16" descr="Plot6_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77074" y="702251"/>
            <a:ext cx="6915274" cy="5186456"/>
          </a:xfrm>
          <a:prstGeom prst="rect">
            <a:avLst/>
          </a:prstGeom>
        </p:spPr>
      </p:pic>
      <p:sp>
        <p:nvSpPr>
          <p:cNvPr id="24" name="TextBox 23"/>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GB" sz="3200" dirty="0">
                <a:solidFill>
                  <a:srgbClr val="FF0000"/>
                </a:solidFill>
                <a:latin typeface="Apple Symbols"/>
                <a:cs typeface="Apple Symbols"/>
              </a:rPr>
              <a:t>Multiple passes</a:t>
            </a:r>
            <a:endParaRPr lang="en-US" sz="3200" dirty="0">
              <a:solidFill>
                <a:srgbClr val="FF0000"/>
              </a:solidFill>
              <a:latin typeface="Apple Symbols"/>
              <a:cs typeface="Apple Symbols"/>
            </a:endParaRPr>
          </a:p>
        </p:txBody>
      </p:sp>
      <p:sp>
        <p:nvSpPr>
          <p:cNvPr id="21" name="Date Placeholder 20"/>
          <p:cNvSpPr>
            <a:spLocks noGrp="1"/>
          </p:cNvSpPr>
          <p:nvPr>
            <p:ph type="dt" sz="half" idx="10"/>
          </p:nvPr>
        </p:nvSpPr>
        <p:spPr/>
        <p:txBody>
          <a:bodyPr/>
          <a:lstStyle/>
          <a:p>
            <a:r>
              <a:rPr lang="en-GB"/>
              <a:t>2026</a:t>
            </a:r>
            <a:endParaRPr lang="en-US"/>
          </a:p>
        </p:txBody>
      </p:sp>
      <p:sp>
        <p:nvSpPr>
          <p:cNvPr id="23" name="Footer Placeholder 22"/>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71173727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chemeClr val="bg1"/>
                </a:solidFill>
                <a:latin typeface="Apple Symbols"/>
                <a:cs typeface="Apple Symbols"/>
              </a:rPr>
              <a:t>Raman </a:t>
            </a:r>
            <a:r>
              <a:rPr lang="mr-IN" sz="3200" dirty="0">
                <a:solidFill>
                  <a:schemeClr val="bg1"/>
                </a:solidFill>
                <a:latin typeface="Apple Symbols"/>
                <a:cs typeface="Apple Symbols"/>
              </a:rPr>
              <a:t>–</a:t>
            </a:r>
            <a:r>
              <a:rPr lang="en-US" sz="3200" dirty="0">
                <a:solidFill>
                  <a:schemeClr val="bg1"/>
                </a:solidFill>
                <a:latin typeface="Apple Symbols"/>
                <a:cs typeface="Apple Symbols"/>
              </a:rPr>
              <a:t> with SLM</a:t>
            </a:r>
          </a:p>
        </p:txBody>
      </p:sp>
      <p:sp>
        <p:nvSpPr>
          <p:cNvPr id="3" name="Slide Number Placeholder 2"/>
          <p:cNvSpPr>
            <a:spLocks noGrp="1"/>
          </p:cNvSpPr>
          <p:nvPr>
            <p:ph type="sldNum" sz="quarter" idx="12"/>
          </p:nvPr>
        </p:nvSpPr>
        <p:spPr/>
        <p:txBody>
          <a:bodyPr/>
          <a:lstStyle/>
          <a:p>
            <a:fld id="{28FAA939-B055-1C4F-86C8-4746DA8B00DB}" type="slidenum">
              <a:rPr lang="en-US" smtClean="0"/>
              <a:t>84</a:t>
            </a:fld>
            <a:endParaRPr lang="en-US" dirty="0"/>
          </a:p>
        </p:txBody>
      </p:sp>
      <p:sp>
        <p:nvSpPr>
          <p:cNvPr id="26" name="TextBox 25"/>
          <p:cNvSpPr txBox="1"/>
          <p:nvPr/>
        </p:nvSpPr>
        <p:spPr>
          <a:xfrm>
            <a:off x="2277211" y="6075508"/>
            <a:ext cx="5449010" cy="369332"/>
          </a:xfrm>
          <a:prstGeom prst="rect">
            <a:avLst/>
          </a:prstGeom>
          <a:noFill/>
        </p:spPr>
        <p:txBody>
          <a:bodyPr wrap="square" rtlCol="0">
            <a:spAutoFit/>
          </a:bodyPr>
          <a:lstStyle/>
          <a:p>
            <a:pPr marL="285750" indent="-285750" algn="just">
              <a:buFont typeface="Arial"/>
              <a:buChar char="•"/>
            </a:pPr>
            <a:r>
              <a:rPr lang="en-US" dirty="0">
                <a:sym typeface="Wingdings"/>
              </a:rPr>
              <a:t>Multiple passes also reduces </a:t>
            </a:r>
            <a:r>
              <a:rPr lang="en-US" i="1" dirty="0"/>
              <a:t>U</a:t>
            </a:r>
            <a:r>
              <a:rPr lang="en-US" i="1" baseline="-25000" dirty="0"/>
              <a:t>ϕ</a:t>
            </a:r>
            <a:r>
              <a:rPr lang="en-US" dirty="0">
                <a:sym typeface="Wingdings"/>
              </a:rPr>
              <a:t>.</a:t>
            </a:r>
          </a:p>
        </p:txBody>
      </p:sp>
      <p:pic>
        <p:nvPicPr>
          <p:cNvPr id="21" name="Picture 20" descr="Plot6.1_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43313" y="1026998"/>
            <a:ext cx="6424029" cy="4818022"/>
          </a:xfrm>
          <a:prstGeom prst="rect">
            <a:avLst/>
          </a:prstGeom>
        </p:spPr>
      </p:pic>
      <p:sp>
        <p:nvSpPr>
          <p:cNvPr id="24" name="TextBox 23"/>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GB" sz="3200" dirty="0">
                <a:solidFill>
                  <a:srgbClr val="FF0000"/>
                </a:solidFill>
                <a:latin typeface="Apple Symbols"/>
                <a:cs typeface="Apple Symbols"/>
              </a:rPr>
              <a:t>Multiple passes</a:t>
            </a:r>
            <a:endParaRPr lang="en-US" sz="3200" dirty="0">
              <a:solidFill>
                <a:srgbClr val="FF0000"/>
              </a:solidFill>
              <a:latin typeface="Apple Symbols"/>
              <a:cs typeface="Apple Symbols"/>
            </a:endParaRPr>
          </a:p>
        </p:txBody>
      </p:sp>
      <p:sp>
        <p:nvSpPr>
          <p:cNvPr id="25" name="TextBox 24"/>
          <p:cNvSpPr txBox="1"/>
          <p:nvPr/>
        </p:nvSpPr>
        <p:spPr>
          <a:xfrm rot="16200000">
            <a:off x="-352824" y="3125502"/>
            <a:ext cx="4131122" cy="369332"/>
          </a:xfrm>
          <a:prstGeom prst="rect">
            <a:avLst/>
          </a:prstGeom>
          <a:solidFill>
            <a:srgbClr val="FFFFFF"/>
          </a:solidFill>
        </p:spPr>
        <p:txBody>
          <a:bodyPr wrap="square" rtlCol="0">
            <a:spAutoFit/>
          </a:bodyPr>
          <a:lstStyle/>
          <a:p>
            <a:pPr algn="ctr"/>
            <a:r>
              <a:rPr lang="en-US" i="1" dirty="0"/>
              <a:t>U</a:t>
            </a:r>
            <a:r>
              <a:rPr lang="en-US" i="1" baseline="-25000" dirty="0"/>
              <a:t>ϕ</a:t>
            </a:r>
            <a:r>
              <a:rPr lang="en-US" i="1" dirty="0"/>
              <a:t> </a:t>
            </a:r>
            <a:r>
              <a:rPr lang="en-US" dirty="0"/>
              <a:t>[V]</a:t>
            </a:r>
          </a:p>
        </p:txBody>
      </p:sp>
      <p:sp>
        <p:nvSpPr>
          <p:cNvPr id="22" name="Date Placeholder 21"/>
          <p:cNvSpPr>
            <a:spLocks noGrp="1"/>
          </p:cNvSpPr>
          <p:nvPr>
            <p:ph type="dt" sz="half" idx="10"/>
          </p:nvPr>
        </p:nvSpPr>
        <p:spPr/>
        <p:txBody>
          <a:bodyPr/>
          <a:lstStyle/>
          <a:p>
            <a:r>
              <a:rPr lang="en-GB"/>
              <a:t>2026</a:t>
            </a:r>
            <a:endParaRPr lang="en-US"/>
          </a:p>
        </p:txBody>
      </p:sp>
      <p:sp>
        <p:nvSpPr>
          <p:cNvPr id="23" name="Footer Placeholder 22"/>
          <p:cNvSpPr>
            <a:spLocks noGrp="1"/>
          </p:cNvSpPr>
          <p:nvPr>
            <p:ph type="ftr" sz="quarter" idx="11"/>
          </p:nvPr>
        </p:nvSpPr>
        <p:spPr/>
        <p:txBody>
          <a:bodyPr/>
          <a:lstStyle/>
          <a:p>
            <a:r>
              <a:rPr lang="en-US"/>
              <a:t>Advanced UK Instrumentation Training</a:t>
            </a:r>
            <a:endParaRPr lang="en-US" dirty="0"/>
          </a:p>
        </p:txBody>
      </p:sp>
    </p:spTree>
    <p:extLst>
      <p:ext uri="{BB962C8B-B14F-4D97-AF65-F5344CB8AC3E}">
        <p14:creationId xmlns:p14="http://schemas.microsoft.com/office/powerpoint/2010/main" val="132611944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US" sz="3200" dirty="0">
                <a:solidFill>
                  <a:schemeClr val="bg1"/>
                </a:solidFill>
                <a:latin typeface="Apple Symbols"/>
                <a:cs typeface="Apple Symbols"/>
              </a:rPr>
              <a:t>Raman </a:t>
            </a:r>
            <a:r>
              <a:rPr lang="mr-IN" sz="3200" dirty="0">
                <a:solidFill>
                  <a:schemeClr val="bg1"/>
                </a:solidFill>
                <a:latin typeface="Apple Symbols"/>
                <a:cs typeface="Apple Symbols"/>
              </a:rPr>
              <a:t>–</a:t>
            </a:r>
            <a:r>
              <a:rPr lang="en-US" sz="3200" dirty="0">
                <a:solidFill>
                  <a:schemeClr val="bg1"/>
                </a:solidFill>
                <a:latin typeface="Apple Symbols"/>
                <a:cs typeface="Apple Symbols"/>
              </a:rPr>
              <a:t> with SLM</a:t>
            </a:r>
          </a:p>
        </p:txBody>
      </p:sp>
      <p:sp>
        <p:nvSpPr>
          <p:cNvPr id="3" name="Slide Number Placeholder 2"/>
          <p:cNvSpPr>
            <a:spLocks noGrp="1"/>
          </p:cNvSpPr>
          <p:nvPr>
            <p:ph type="sldNum" sz="quarter" idx="12"/>
          </p:nvPr>
        </p:nvSpPr>
        <p:spPr/>
        <p:txBody>
          <a:bodyPr/>
          <a:lstStyle/>
          <a:p>
            <a:fld id="{28FAA939-B055-1C4F-86C8-4746DA8B00DB}" type="slidenum">
              <a:rPr lang="en-US" smtClean="0"/>
              <a:t>85</a:t>
            </a:fld>
            <a:endParaRPr lang="en-US" dirty="0"/>
          </a:p>
        </p:txBody>
      </p:sp>
      <p:grpSp>
        <p:nvGrpSpPr>
          <p:cNvPr id="19" name="Group 18"/>
          <p:cNvGrpSpPr/>
          <p:nvPr/>
        </p:nvGrpSpPr>
        <p:grpSpPr>
          <a:xfrm>
            <a:off x="1890179" y="1002915"/>
            <a:ext cx="5844830" cy="4163340"/>
            <a:chOff x="1890179" y="1625290"/>
            <a:chExt cx="5844830" cy="4163340"/>
          </a:xfrm>
        </p:grpSpPr>
        <p:pic>
          <p:nvPicPr>
            <p:cNvPr id="4" name="Picture 3" descr="SeedExit_SLM.eps"/>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5400000">
              <a:off x="2730924" y="784545"/>
              <a:ext cx="4163340" cy="5844830"/>
            </a:xfrm>
            <a:prstGeom prst="rect">
              <a:avLst/>
            </a:prstGeom>
          </p:spPr>
        </p:pic>
        <p:grpSp>
          <p:nvGrpSpPr>
            <p:cNvPr id="15" name="Group 14"/>
            <p:cNvGrpSpPr/>
            <p:nvPr/>
          </p:nvGrpSpPr>
          <p:grpSpPr>
            <a:xfrm rot="2693909">
              <a:off x="6937131" y="2301214"/>
              <a:ext cx="152225" cy="152225"/>
              <a:chOff x="7984880" y="2271889"/>
              <a:chExt cx="152225" cy="152225"/>
            </a:xfrm>
          </p:grpSpPr>
          <p:cxnSp>
            <p:nvCxnSpPr>
              <p:cNvPr id="12" name="Straight Connector 11"/>
              <p:cNvCxnSpPr/>
              <p:nvPr/>
            </p:nvCxnSpPr>
            <p:spPr>
              <a:xfrm flipV="1">
                <a:off x="8060994" y="2271889"/>
                <a:ext cx="0" cy="152225"/>
              </a:xfrm>
              <a:prstGeom prst="line">
                <a:avLst/>
              </a:prstGeom>
              <a:ln w="12700" cmpd="sng">
                <a:solidFill>
                  <a:schemeClr val="tx1"/>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6200000" flipV="1">
                <a:off x="8060993" y="2272594"/>
                <a:ext cx="0" cy="152225"/>
              </a:xfrm>
              <a:prstGeom prst="line">
                <a:avLst/>
              </a:prstGeom>
              <a:ln w="12700" cmpd="sng">
                <a:solidFill>
                  <a:schemeClr val="tx1"/>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0" name="Rectangle 19"/>
            <p:cNvSpPr/>
            <p:nvPr/>
          </p:nvSpPr>
          <p:spPr>
            <a:xfrm>
              <a:off x="6967797" y="2482826"/>
              <a:ext cx="96820" cy="100164"/>
            </a:xfrm>
            <a:prstGeom prst="rect">
              <a:avLst/>
            </a:prstGeom>
            <a:noFill/>
            <a:ln w="12700" cmpd="sng">
              <a:solidFill>
                <a:srgbClr val="000000"/>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grpSp>
      <p:pic>
        <p:nvPicPr>
          <p:cNvPr id="8" name="Picture 7" descr="Comp_Plot2.2_1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448011" y="728987"/>
            <a:ext cx="6915274" cy="5186456"/>
          </a:xfrm>
          <a:prstGeom prst="rect">
            <a:avLst/>
          </a:prstGeom>
        </p:spPr>
      </p:pic>
      <p:pic>
        <p:nvPicPr>
          <p:cNvPr id="11" name="Picture 10" descr="Plot4.1_1D.pn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444959" y="728987"/>
            <a:ext cx="6915274" cy="5186456"/>
          </a:xfrm>
          <a:prstGeom prst="rect">
            <a:avLst/>
          </a:prstGeom>
        </p:spPr>
      </p:pic>
      <p:pic>
        <p:nvPicPr>
          <p:cNvPr id="9" name="Picture 8" descr="Plot10_1D.png"/>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448011" y="740276"/>
            <a:ext cx="6918326" cy="5188745"/>
          </a:xfrm>
          <a:prstGeom prst="rect">
            <a:avLst/>
          </a:prstGeom>
        </p:spPr>
      </p:pic>
      <p:sp>
        <p:nvSpPr>
          <p:cNvPr id="24" name="TextBox 23"/>
          <p:cNvSpPr txBox="1"/>
          <p:nvPr/>
        </p:nvSpPr>
        <p:spPr>
          <a:xfrm>
            <a:off x="2525713" y="117475"/>
            <a:ext cx="6618288" cy="584776"/>
          </a:xfrm>
          <a:prstGeom prst="rect">
            <a:avLst/>
          </a:prstGeom>
          <a:noFill/>
        </p:spPr>
        <p:txBody>
          <a:bodyPr wrap="square">
            <a:spAutoFit/>
          </a:bodyPr>
          <a:lstStyle/>
          <a:p>
            <a:pPr algn="ctr" fontAlgn="auto">
              <a:spcBef>
                <a:spcPts val="0"/>
              </a:spcBef>
              <a:spcAft>
                <a:spcPts val="0"/>
              </a:spcAft>
              <a:defRPr/>
            </a:pPr>
            <a:r>
              <a:rPr lang="en-GB" sz="3200" dirty="0">
                <a:solidFill>
                  <a:srgbClr val="FF0000"/>
                </a:solidFill>
                <a:latin typeface="Apple Symbols"/>
                <a:cs typeface="Apple Symbols"/>
              </a:rPr>
              <a:t>With and without SLM</a:t>
            </a:r>
            <a:endParaRPr lang="en-US" sz="3200" dirty="0">
              <a:solidFill>
                <a:srgbClr val="FF0000"/>
              </a:solidFill>
              <a:latin typeface="Apple Symbols"/>
              <a:cs typeface="Apple Symbols"/>
            </a:endParaRPr>
          </a:p>
        </p:txBody>
      </p:sp>
      <p:sp>
        <p:nvSpPr>
          <p:cNvPr id="21" name="TextBox 20"/>
          <p:cNvSpPr txBox="1"/>
          <p:nvPr/>
        </p:nvSpPr>
        <p:spPr>
          <a:xfrm>
            <a:off x="2342058" y="5586215"/>
            <a:ext cx="5304677" cy="369332"/>
          </a:xfrm>
          <a:prstGeom prst="rect">
            <a:avLst/>
          </a:prstGeom>
          <a:solidFill>
            <a:srgbClr val="FFFFFF"/>
          </a:solidFill>
        </p:spPr>
        <p:txBody>
          <a:bodyPr wrap="square" rtlCol="0">
            <a:spAutoFit/>
          </a:bodyPr>
          <a:lstStyle/>
          <a:p>
            <a:pPr algn="ctr"/>
            <a:r>
              <a:rPr lang="en-US" i="1" dirty="0"/>
              <a:t>U</a:t>
            </a:r>
            <a:r>
              <a:rPr lang="en-US" i="1" baseline="-25000" dirty="0"/>
              <a:t>ϕ</a:t>
            </a:r>
            <a:r>
              <a:rPr lang="en-US" i="1" dirty="0"/>
              <a:t> </a:t>
            </a:r>
            <a:r>
              <a:rPr lang="en-US" dirty="0"/>
              <a:t>[V]</a:t>
            </a:r>
          </a:p>
        </p:txBody>
      </p:sp>
      <p:sp>
        <p:nvSpPr>
          <p:cNvPr id="22" name="Rectangle 21"/>
          <p:cNvSpPr/>
          <p:nvPr/>
        </p:nvSpPr>
        <p:spPr>
          <a:xfrm>
            <a:off x="5958814" y="844464"/>
            <a:ext cx="1754761" cy="399674"/>
          </a:xfrm>
          <a:prstGeom prst="rect">
            <a:avLst/>
          </a:prstGeom>
          <a:solidFill>
            <a:schemeClr val="bg1"/>
          </a:solidFill>
          <a:ln w="38100" cmpd="sng">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sp>
        <p:nvSpPr>
          <p:cNvPr id="25" name="Date Placeholder 24"/>
          <p:cNvSpPr>
            <a:spLocks noGrp="1"/>
          </p:cNvSpPr>
          <p:nvPr>
            <p:ph type="dt" sz="half" idx="10"/>
          </p:nvPr>
        </p:nvSpPr>
        <p:spPr/>
        <p:txBody>
          <a:bodyPr/>
          <a:lstStyle/>
          <a:p>
            <a:r>
              <a:rPr lang="en-GB"/>
              <a:t>2026</a:t>
            </a:r>
            <a:endParaRPr lang="en-US"/>
          </a:p>
        </p:txBody>
      </p:sp>
      <p:sp>
        <p:nvSpPr>
          <p:cNvPr id="26" name="Footer Placeholder 25"/>
          <p:cNvSpPr>
            <a:spLocks noGrp="1"/>
          </p:cNvSpPr>
          <p:nvPr>
            <p:ph type="ftr" sz="quarter" idx="11"/>
          </p:nvPr>
        </p:nvSpPr>
        <p:spPr/>
        <p:txBody>
          <a:bodyPr/>
          <a:lstStyle/>
          <a:p>
            <a:r>
              <a:rPr lang="en-US"/>
              <a:t>Advanced UK Instrumentation Training</a:t>
            </a:r>
          </a:p>
        </p:txBody>
      </p:sp>
      <p:sp>
        <p:nvSpPr>
          <p:cNvPr id="2" name="TextBox 1">
            <a:extLst>
              <a:ext uri="{FF2B5EF4-FFF2-40B4-BE49-F238E27FC236}">
                <a16:creationId xmlns:a16="http://schemas.microsoft.com/office/drawing/2014/main" id="{85EE6DD3-E96F-C06F-17A9-A829F2B327CB}"/>
              </a:ext>
            </a:extLst>
          </p:cNvPr>
          <p:cNvSpPr txBox="1"/>
          <p:nvPr/>
        </p:nvSpPr>
        <p:spPr>
          <a:xfrm>
            <a:off x="2680296" y="3429000"/>
            <a:ext cx="3783408" cy="646331"/>
          </a:xfrm>
          <a:prstGeom prst="rect">
            <a:avLst/>
          </a:prstGeom>
          <a:noFill/>
        </p:spPr>
        <p:txBody>
          <a:bodyPr wrap="none" rtlCol="0">
            <a:spAutoFit/>
          </a:bodyPr>
          <a:lstStyle/>
          <a:p>
            <a:r>
              <a:rPr lang="en-CH" dirty="0"/>
              <a:t>SLM clearly beneficial to reduce</a:t>
            </a:r>
          </a:p>
          <a:p>
            <a:r>
              <a:rPr lang="en-CH" dirty="0"/>
              <a:t>resistance and barrier potential</a:t>
            </a:r>
          </a:p>
        </p:txBody>
      </p:sp>
    </p:spTree>
    <p:extLst>
      <p:ext uri="{BB962C8B-B14F-4D97-AF65-F5344CB8AC3E}">
        <p14:creationId xmlns:p14="http://schemas.microsoft.com/office/powerpoint/2010/main" val="65146686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FF0000"/>
                </a:solidFill>
                <a:latin typeface="Apple Symbols"/>
                <a:cs typeface="Apple Symbols"/>
              </a:rPr>
              <a:t>SLM parallel processing?</a:t>
            </a:r>
          </a:p>
        </p:txBody>
      </p:sp>
      <p:sp>
        <p:nvSpPr>
          <p:cNvPr id="52" name="Rectangle 51"/>
          <p:cNvSpPr/>
          <p:nvPr/>
        </p:nvSpPr>
        <p:spPr>
          <a:xfrm>
            <a:off x="4916997" y="1909721"/>
            <a:ext cx="436880" cy="10668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1" name="Rectangle 70"/>
          <p:cNvSpPr/>
          <p:nvPr/>
        </p:nvSpPr>
        <p:spPr>
          <a:xfrm>
            <a:off x="4126375" y="1429554"/>
            <a:ext cx="3229143" cy="38048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71"/>
          <p:cNvSpPr/>
          <p:nvPr/>
        </p:nvSpPr>
        <p:spPr>
          <a:xfrm rot="5400000">
            <a:off x="6243579" y="2261143"/>
            <a:ext cx="1620990" cy="38048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72"/>
          <p:cNvSpPr/>
          <p:nvPr/>
        </p:nvSpPr>
        <p:spPr>
          <a:xfrm rot="5400000" flipV="1">
            <a:off x="6517155" y="1842364"/>
            <a:ext cx="426216" cy="267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68"/>
          <p:cNvSpPr/>
          <p:nvPr/>
        </p:nvSpPr>
        <p:spPr>
          <a:xfrm>
            <a:off x="4252543" y="3410851"/>
            <a:ext cx="519520" cy="38048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3" name="Picture 12" descr="375_250-x10468.jp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77357" y="1093911"/>
            <a:ext cx="2732569" cy="1807139"/>
          </a:xfrm>
          <a:prstGeom prst="rect">
            <a:avLst/>
          </a:prstGeom>
        </p:spPr>
      </p:pic>
      <p:pic>
        <p:nvPicPr>
          <p:cNvPr id="24" name="Picture 23" descr="h_tech_lcos_c02_en.gif"/>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927835" y="980372"/>
            <a:ext cx="2918481" cy="2281511"/>
          </a:xfrm>
          <a:prstGeom prst="rect">
            <a:avLst/>
          </a:prstGeom>
        </p:spPr>
      </p:pic>
      <p:sp>
        <p:nvSpPr>
          <p:cNvPr id="21" name="Rectangle 20"/>
          <p:cNvSpPr/>
          <p:nvPr/>
        </p:nvSpPr>
        <p:spPr>
          <a:xfrm>
            <a:off x="3138714" y="2258790"/>
            <a:ext cx="144000" cy="155121"/>
          </a:xfrm>
          <a:prstGeom prst="rect">
            <a:avLst/>
          </a:prstGeom>
          <a:noFill/>
          <a:ln w="381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29" name="Rectangle 28"/>
          <p:cNvSpPr/>
          <p:nvPr/>
        </p:nvSpPr>
        <p:spPr>
          <a:xfrm>
            <a:off x="4700063" y="902811"/>
            <a:ext cx="3530952" cy="2616907"/>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cxnSp>
        <p:nvCxnSpPr>
          <p:cNvPr id="23" name="Straight Connector 22"/>
          <p:cNvCxnSpPr/>
          <p:nvPr/>
        </p:nvCxnSpPr>
        <p:spPr>
          <a:xfrm flipV="1">
            <a:off x="3138714" y="902811"/>
            <a:ext cx="1561349" cy="1355979"/>
          </a:xfrm>
          <a:prstGeom prst="line">
            <a:avLst/>
          </a:prstGeom>
          <a:ln w="38100">
            <a:solidFill>
              <a:srgbClr val="FF00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p:nvCxnSpPr>
        <p:spPr>
          <a:xfrm flipH="1" flipV="1">
            <a:off x="3138714" y="2413911"/>
            <a:ext cx="1561349" cy="1105807"/>
          </a:xfrm>
          <a:prstGeom prst="line">
            <a:avLst/>
          </a:prstGeom>
          <a:ln w="38100">
            <a:solidFill>
              <a:srgbClr val="FF0000"/>
            </a:solidFill>
            <a:prstDash val="sysDash"/>
          </a:ln>
          <a:effectLst/>
        </p:spPr>
        <p:style>
          <a:lnRef idx="2">
            <a:schemeClr val="accent1"/>
          </a:lnRef>
          <a:fillRef idx="0">
            <a:schemeClr val="accent1"/>
          </a:fillRef>
          <a:effectRef idx="1">
            <a:schemeClr val="accent1"/>
          </a:effectRef>
          <a:fontRef idx="minor">
            <a:schemeClr val="tx1"/>
          </a:fontRef>
        </p:style>
      </p:cxnSp>
      <p:sp>
        <p:nvSpPr>
          <p:cNvPr id="57" name="Slide Number Placeholder 2"/>
          <p:cNvSpPr>
            <a:spLocks noGrp="1"/>
          </p:cNvSpPr>
          <p:nvPr>
            <p:ph type="sldNum" sz="quarter" idx="12"/>
          </p:nvPr>
        </p:nvSpPr>
        <p:spPr/>
        <p:txBody>
          <a:bodyPr/>
          <a:lstStyle/>
          <a:p>
            <a:fld id="{28FAA939-B055-1C4F-86C8-4746DA8B00DB}" type="slidenum">
              <a:rPr lang="en-US" smtClean="0"/>
              <a:t>86</a:t>
            </a:fld>
            <a:endParaRPr lang="en-US" dirty="0"/>
          </a:p>
        </p:txBody>
      </p:sp>
      <p:grpSp>
        <p:nvGrpSpPr>
          <p:cNvPr id="14" name="Group 13"/>
          <p:cNvGrpSpPr/>
          <p:nvPr/>
        </p:nvGrpSpPr>
        <p:grpSpPr>
          <a:xfrm>
            <a:off x="852197" y="3015173"/>
            <a:ext cx="4075638" cy="3666766"/>
            <a:chOff x="5165337" y="2913855"/>
            <a:chExt cx="4075638" cy="3666766"/>
          </a:xfrm>
        </p:grpSpPr>
        <p:grpSp>
          <p:nvGrpSpPr>
            <p:cNvPr id="25" name="Group 24"/>
            <p:cNvGrpSpPr/>
            <p:nvPr/>
          </p:nvGrpSpPr>
          <p:grpSpPr>
            <a:xfrm>
              <a:off x="5165337" y="2913855"/>
              <a:ext cx="4075638" cy="3666766"/>
              <a:chOff x="5151969" y="3020799"/>
              <a:chExt cx="4075638" cy="3666766"/>
            </a:xfrm>
          </p:grpSpPr>
          <p:pic>
            <p:nvPicPr>
              <p:cNvPr id="4" name="Picture 3" descr="0120.bmp"/>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599632" y="3850236"/>
                <a:ext cx="2847473" cy="2462492"/>
              </a:xfrm>
              <a:prstGeom prst="rect">
                <a:avLst/>
              </a:prstGeom>
            </p:spPr>
          </p:pic>
          <p:pic>
            <p:nvPicPr>
              <p:cNvPr id="10" name="Picture 9" descr="hSphericalAberration.png"/>
              <p:cNvPicPr>
                <a:picLocks noChangeAspect="1"/>
              </p:cNvPicPr>
              <p:nvPr/>
            </p:nvPicPr>
            <p:blipFill rotWithShape="1">
              <a:blip r:embed="rId5" cstate="email">
                <a:grayscl/>
                <a:extLst>
                  <a:ext uri="{28A0092B-C50C-407E-A947-70E740481C1C}">
                    <a14:useLocalDpi xmlns:a14="http://schemas.microsoft.com/office/drawing/2010/main"/>
                  </a:ext>
                </a:extLst>
              </a:blip>
              <a:srcRect/>
              <a:stretch/>
            </p:blipFill>
            <p:spPr>
              <a:xfrm>
                <a:off x="8494554" y="3742790"/>
                <a:ext cx="405865" cy="2887089"/>
              </a:xfrm>
              <a:prstGeom prst="rect">
                <a:avLst/>
              </a:prstGeom>
            </p:spPr>
          </p:pic>
          <p:sp>
            <p:nvSpPr>
              <p:cNvPr id="11" name="TextBox 10"/>
              <p:cNvSpPr txBox="1"/>
              <p:nvPr/>
            </p:nvSpPr>
            <p:spPr>
              <a:xfrm rot="16200000">
                <a:off x="4471565" y="3701203"/>
                <a:ext cx="1637807" cy="276999"/>
              </a:xfrm>
              <a:prstGeom prst="rect">
                <a:avLst/>
              </a:prstGeom>
              <a:noFill/>
            </p:spPr>
            <p:txBody>
              <a:bodyPr wrap="square" rtlCol="0">
                <a:spAutoFit/>
              </a:bodyPr>
              <a:lstStyle/>
              <a:p>
                <a:r>
                  <a:rPr lang="en-US" sz="1200" dirty="0"/>
                  <a:t>y/ pixel</a:t>
                </a:r>
              </a:p>
            </p:txBody>
          </p:sp>
          <p:cxnSp>
            <p:nvCxnSpPr>
              <p:cNvPr id="51" name="Straight Connector 50"/>
              <p:cNvCxnSpPr>
                <a:endCxn id="11" idx="2"/>
              </p:cNvCxnSpPr>
              <p:nvPr/>
            </p:nvCxnSpPr>
            <p:spPr>
              <a:xfrm flipH="1" flipV="1">
                <a:off x="5428968" y="3839702"/>
                <a:ext cx="46167" cy="2610085"/>
              </a:xfrm>
              <a:prstGeom prst="line">
                <a:avLst/>
              </a:prstGeom>
              <a:ln w="38100" cmpd="sng">
                <a:solidFill>
                  <a:srgbClr val="000000"/>
                </a:solidFill>
                <a:headEnd type="none"/>
                <a:tailEnd type="triangle"/>
              </a:ln>
              <a:effectLst/>
            </p:spPr>
            <p:style>
              <a:lnRef idx="2">
                <a:schemeClr val="accent1"/>
              </a:lnRef>
              <a:fillRef idx="0">
                <a:schemeClr val="accent1"/>
              </a:fillRef>
              <a:effectRef idx="1">
                <a:schemeClr val="accent1"/>
              </a:effectRef>
              <a:fontRef idx="minor">
                <a:schemeClr val="tx1"/>
              </a:fontRef>
            </p:style>
          </p:cxnSp>
          <p:cxnSp>
            <p:nvCxnSpPr>
              <p:cNvPr id="53" name="Straight Connector 52"/>
              <p:cNvCxnSpPr/>
              <p:nvPr/>
            </p:nvCxnSpPr>
            <p:spPr>
              <a:xfrm flipV="1">
                <a:off x="5460135" y="6437362"/>
                <a:ext cx="2961970" cy="2"/>
              </a:xfrm>
              <a:prstGeom prst="line">
                <a:avLst/>
              </a:prstGeom>
              <a:ln w="38100" cmpd="sng">
                <a:solidFill>
                  <a:srgbClr val="000000"/>
                </a:solidFill>
                <a:headEnd type="none"/>
                <a:tailEnd type="triangle"/>
              </a:ln>
              <a:effectLst/>
            </p:spPr>
            <p:style>
              <a:lnRef idx="2">
                <a:schemeClr val="accent1"/>
              </a:lnRef>
              <a:fillRef idx="0">
                <a:schemeClr val="accent1"/>
              </a:fillRef>
              <a:effectRef idx="1">
                <a:schemeClr val="accent1"/>
              </a:effectRef>
              <a:fontRef idx="minor">
                <a:schemeClr val="tx1"/>
              </a:fontRef>
            </p:style>
          </p:cxnSp>
          <p:sp>
            <p:nvSpPr>
              <p:cNvPr id="55" name="TextBox 54"/>
              <p:cNvSpPr txBox="1"/>
              <p:nvPr/>
            </p:nvSpPr>
            <p:spPr>
              <a:xfrm>
                <a:off x="7589800" y="6410566"/>
                <a:ext cx="1637807" cy="276999"/>
              </a:xfrm>
              <a:prstGeom prst="rect">
                <a:avLst/>
              </a:prstGeom>
              <a:noFill/>
            </p:spPr>
            <p:txBody>
              <a:bodyPr wrap="square" rtlCol="0">
                <a:spAutoFit/>
              </a:bodyPr>
              <a:lstStyle/>
              <a:p>
                <a:r>
                  <a:rPr lang="en-US" sz="1200" dirty="0"/>
                  <a:t>x/ pixel</a:t>
                </a:r>
              </a:p>
            </p:txBody>
          </p:sp>
          <p:sp>
            <p:nvSpPr>
              <p:cNvPr id="56" name="TextBox 55"/>
              <p:cNvSpPr txBox="1"/>
              <p:nvPr/>
            </p:nvSpPr>
            <p:spPr>
              <a:xfrm rot="16200000">
                <a:off x="8113124" y="4573405"/>
                <a:ext cx="1637807" cy="276999"/>
              </a:xfrm>
              <a:prstGeom prst="rect">
                <a:avLst/>
              </a:prstGeom>
              <a:noFill/>
            </p:spPr>
            <p:txBody>
              <a:bodyPr wrap="square" rtlCol="0">
                <a:spAutoFit/>
              </a:bodyPr>
              <a:lstStyle/>
              <a:p>
                <a:r>
                  <a:rPr lang="en-US" sz="1200" dirty="0"/>
                  <a:t>Phase shift/ π</a:t>
                </a:r>
              </a:p>
            </p:txBody>
          </p:sp>
        </p:grpSp>
        <p:pic>
          <p:nvPicPr>
            <p:cNvPr id="43" name="Picture 42" descr="getImage.jpg"/>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5613000" y="3743291"/>
              <a:ext cx="2847473" cy="2462493"/>
            </a:xfrm>
            <a:prstGeom prst="rect">
              <a:avLst/>
            </a:prstGeom>
          </p:spPr>
        </p:pic>
      </p:grpSp>
      <p:grpSp>
        <p:nvGrpSpPr>
          <p:cNvPr id="12" name="Group 11"/>
          <p:cNvGrpSpPr/>
          <p:nvPr/>
        </p:nvGrpSpPr>
        <p:grpSpPr>
          <a:xfrm>
            <a:off x="4927835" y="3816363"/>
            <a:ext cx="3662006" cy="2560882"/>
            <a:chOff x="5613000" y="1061328"/>
            <a:chExt cx="3662006" cy="2560882"/>
          </a:xfrm>
        </p:grpSpPr>
        <p:pic>
          <p:nvPicPr>
            <p:cNvPr id="8" name="Picture 7" descr="getImage.jpg"/>
            <p:cNvPicPr>
              <a:picLocks noChangeAspect="1"/>
            </p:cNvPicPr>
            <p:nvPr/>
          </p:nvPicPr>
          <p:blipFill rotWithShape="1">
            <a:blip r:embed="rId7" cstate="email">
              <a:extLst>
                <a:ext uri="{28A0092B-C50C-407E-A947-70E740481C1C}">
                  <a14:useLocalDpi xmlns:a14="http://schemas.microsoft.com/office/drawing/2010/main"/>
                </a:ext>
              </a:extLst>
            </a:blip>
            <a:srcRect r="-1447"/>
            <a:stretch/>
          </p:blipFill>
          <p:spPr>
            <a:xfrm>
              <a:off x="5613000" y="1061328"/>
              <a:ext cx="3662006" cy="2560882"/>
            </a:xfrm>
            <a:prstGeom prst="rect">
              <a:avLst/>
            </a:prstGeom>
          </p:spPr>
        </p:pic>
        <p:sp>
          <p:nvSpPr>
            <p:cNvPr id="46" name="TextBox 45"/>
            <p:cNvSpPr txBox="1"/>
            <p:nvPr/>
          </p:nvSpPr>
          <p:spPr>
            <a:xfrm rot="16200000">
              <a:off x="8072827" y="2251993"/>
              <a:ext cx="2040715" cy="276999"/>
            </a:xfrm>
            <a:prstGeom prst="rect">
              <a:avLst/>
            </a:prstGeom>
            <a:solidFill>
              <a:srgbClr val="FFFFFF"/>
            </a:solidFill>
          </p:spPr>
          <p:txBody>
            <a:bodyPr wrap="square" rtlCol="0">
              <a:spAutoFit/>
            </a:bodyPr>
            <a:lstStyle/>
            <a:p>
              <a:pPr algn="ctr"/>
              <a:r>
                <a:rPr lang="en-US" sz="1200" dirty="0" err="1"/>
                <a:t>normalised</a:t>
              </a:r>
              <a:r>
                <a:rPr lang="en-US" sz="1200" dirty="0"/>
                <a:t> intensity</a:t>
              </a:r>
            </a:p>
          </p:txBody>
        </p:sp>
      </p:grpSp>
      <p:sp>
        <p:nvSpPr>
          <p:cNvPr id="15" name="Date Placeholder 14"/>
          <p:cNvSpPr>
            <a:spLocks noGrp="1"/>
          </p:cNvSpPr>
          <p:nvPr>
            <p:ph type="dt" sz="half" idx="10"/>
          </p:nvPr>
        </p:nvSpPr>
        <p:spPr/>
        <p:txBody>
          <a:bodyPr/>
          <a:lstStyle/>
          <a:p>
            <a:r>
              <a:rPr lang="en-GB"/>
              <a:t>2026</a:t>
            </a:r>
            <a:endParaRPr lang="en-US"/>
          </a:p>
        </p:txBody>
      </p:sp>
      <p:sp>
        <p:nvSpPr>
          <p:cNvPr id="17" name="Footer Placeholder 16"/>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280165728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3D Diamond detector tests with relativistic charged particles</a:t>
            </a:r>
          </a:p>
        </p:txBody>
      </p:sp>
      <p:sp>
        <p:nvSpPr>
          <p:cNvPr id="3" name="Content Placeholder 2"/>
          <p:cNvSpPr>
            <a:spLocks noGrp="1"/>
          </p:cNvSpPr>
          <p:nvPr>
            <p:ph idx="1"/>
          </p:nvPr>
        </p:nvSpPr>
        <p:spPr>
          <a:xfrm>
            <a:off x="668861" y="2555776"/>
            <a:ext cx="7297712" cy="3454923"/>
          </a:xfrm>
        </p:spPr>
        <p:txBody>
          <a:bodyPr/>
          <a:lstStyle/>
          <a:p>
            <a:r>
              <a:rPr lang="en-US" dirty="0"/>
              <a:t>Types</a:t>
            </a:r>
          </a:p>
          <a:p>
            <a:pPr lvl="1"/>
            <a:r>
              <a:rPr lang="en-US" dirty="0"/>
              <a:t>100x100um cell size ganged to form strips</a:t>
            </a:r>
          </a:p>
          <a:p>
            <a:pPr lvl="1"/>
            <a:r>
              <a:rPr lang="en-US" dirty="0"/>
              <a:t>100x100um cell size, bonded to pixel read-out</a:t>
            </a:r>
          </a:p>
          <a:p>
            <a:pPr lvl="1"/>
            <a:r>
              <a:rPr lang="en-US" dirty="0"/>
              <a:t>50x50um cell size, bonded to pixel read-out</a:t>
            </a:r>
          </a:p>
          <a:p>
            <a:r>
              <a:rPr lang="en-US" dirty="0"/>
              <a:t>All detectors made from polycrystalline diamond.</a:t>
            </a:r>
          </a:p>
          <a:p>
            <a:r>
              <a:rPr lang="en-US" dirty="0"/>
              <a:t>Beam tests</a:t>
            </a:r>
          </a:p>
          <a:p>
            <a:pPr lvl="1"/>
            <a:r>
              <a:rPr lang="en-US" dirty="0"/>
              <a:t>CERN beam line H6 : protons ~ 120 </a:t>
            </a:r>
            <a:r>
              <a:rPr lang="en-US" dirty="0" err="1"/>
              <a:t>GeV</a:t>
            </a:r>
            <a:r>
              <a:rPr lang="en-US" dirty="0"/>
              <a:t>/c</a:t>
            </a:r>
          </a:p>
          <a:p>
            <a:pPr lvl="1"/>
            <a:r>
              <a:rPr lang="en-US" dirty="0"/>
              <a:t>PSI : </a:t>
            </a:r>
            <a:r>
              <a:rPr lang="en-US" dirty="0" err="1"/>
              <a:t>pions</a:t>
            </a:r>
            <a:r>
              <a:rPr lang="en-US" dirty="0"/>
              <a:t> ~ 250 MeV/c</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87</a:t>
            </a:fld>
            <a:endParaRPr lang="en-US"/>
          </a:p>
        </p:txBody>
      </p:sp>
      <p:sp>
        <p:nvSpPr>
          <p:cNvPr id="7" name="TextBox 6"/>
          <p:cNvSpPr txBox="1"/>
          <p:nvPr/>
        </p:nvSpPr>
        <p:spPr>
          <a:xfrm>
            <a:off x="959218" y="6004866"/>
            <a:ext cx="5542277"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US" dirty="0"/>
              <a:t>Thanks for material from the RD42 collaboration!</a:t>
            </a:r>
          </a:p>
        </p:txBody>
      </p:sp>
    </p:spTree>
    <p:extLst>
      <p:ext uri="{BB962C8B-B14F-4D97-AF65-F5344CB8AC3E}">
        <p14:creationId xmlns:p14="http://schemas.microsoft.com/office/powerpoint/2010/main" val="178248415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a:srcRect r="21473"/>
          <a:stretch/>
        </p:blipFill>
        <p:spPr>
          <a:xfrm>
            <a:off x="6553200" y="4675718"/>
            <a:ext cx="1352550" cy="1450445"/>
          </a:xfrm>
          <a:prstGeom prst="rect">
            <a:avLst/>
          </a:prstGeom>
        </p:spPr>
      </p:pic>
      <p:sp>
        <p:nvSpPr>
          <p:cNvPr id="34" name="Rectangle 33"/>
          <p:cNvSpPr/>
          <p:nvPr/>
        </p:nvSpPr>
        <p:spPr>
          <a:xfrm>
            <a:off x="6559550" y="4629150"/>
            <a:ext cx="1352550" cy="1497014"/>
          </a:xfrm>
          <a:prstGeom prst="rect">
            <a:avLst/>
          </a:prstGeom>
          <a:noFill/>
          <a:ln w="28575" cmpd="sng">
            <a:solidFill>
              <a:schemeClr val="accent2">
                <a:lumMod val="75000"/>
              </a:schemeClr>
            </a:solidFill>
            <a:prstDash val="dash"/>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Picture 3" descr="manchester_logo_TUOM_4COL croppe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
            <a:ext cx="2446505" cy="2306191"/>
          </a:xfrm>
          <a:prstGeom prst="rect">
            <a:avLst/>
          </a:prstGeom>
        </p:spPr>
      </p:pic>
      <p:sp>
        <p:nvSpPr>
          <p:cNvPr id="2" name="Title 1"/>
          <p:cNvSpPr>
            <a:spLocks noGrp="1"/>
          </p:cNvSpPr>
          <p:nvPr>
            <p:ph type="title"/>
          </p:nvPr>
        </p:nvSpPr>
        <p:spPr>
          <a:xfrm>
            <a:off x="2627690" y="10576"/>
            <a:ext cx="6696523" cy="1025971"/>
          </a:xfrm>
        </p:spPr>
        <p:txBody>
          <a:bodyPr/>
          <a:lstStyle/>
          <a:p>
            <a:r>
              <a:rPr lang="en-US" dirty="0"/>
              <a:t>3D Diamond prototype</a:t>
            </a:r>
          </a:p>
        </p:txBody>
      </p:sp>
      <p:sp>
        <p:nvSpPr>
          <p:cNvPr id="3" name="Content Placeholder 2"/>
          <p:cNvSpPr>
            <a:spLocks noGrp="1"/>
          </p:cNvSpPr>
          <p:nvPr>
            <p:ph idx="1"/>
          </p:nvPr>
        </p:nvSpPr>
        <p:spPr>
          <a:xfrm>
            <a:off x="457200" y="1600200"/>
            <a:ext cx="3691467" cy="4525963"/>
          </a:xfrm>
        </p:spPr>
        <p:txBody>
          <a:bodyPr>
            <a:normAutofit lnSpcReduction="10000"/>
          </a:bodyPr>
          <a:lstStyle/>
          <a:p>
            <a:r>
              <a:rPr lang="en-US" b="1" dirty="0">
                <a:solidFill>
                  <a:srgbClr val="0000FF"/>
                </a:solidFill>
              </a:rPr>
              <a:t>Proto-type</a:t>
            </a:r>
          </a:p>
          <a:p>
            <a:pPr lvl="1"/>
            <a:r>
              <a:rPr lang="en-US" dirty="0"/>
              <a:t>Strip detector with back side contact</a:t>
            </a:r>
          </a:p>
          <a:p>
            <a:pPr lvl="1"/>
            <a:r>
              <a:rPr lang="en-US" dirty="0"/>
              <a:t>3D metal only pattern</a:t>
            </a:r>
          </a:p>
          <a:p>
            <a:pPr lvl="1"/>
            <a:r>
              <a:rPr lang="en-US" dirty="0"/>
              <a:t>3D metal + graphitic columns </a:t>
            </a:r>
          </a:p>
          <a:p>
            <a:pPr lvl="1"/>
            <a:r>
              <a:rPr lang="en-US" dirty="0"/>
              <a:t>Cubic cell base size 150</a:t>
            </a:r>
            <a:r>
              <a:rPr lang="en-US" dirty="0">
                <a:latin typeface="Symbol" charset="2"/>
                <a:cs typeface="Symbol" charset="2"/>
              </a:rPr>
              <a:t>m</a:t>
            </a:r>
            <a:r>
              <a:rPr lang="en-US" dirty="0"/>
              <a:t>m</a:t>
            </a:r>
          </a:p>
          <a:p>
            <a:pPr lvl="1"/>
            <a:r>
              <a:rPr lang="en-US" dirty="0"/>
              <a:t>99 cells</a:t>
            </a:r>
          </a:p>
          <a:p>
            <a:r>
              <a:rPr lang="en-US" dirty="0"/>
              <a:t>Measure response with 120 </a:t>
            </a:r>
            <a:r>
              <a:rPr lang="en-US" dirty="0" err="1"/>
              <a:t>GeV</a:t>
            </a:r>
            <a:r>
              <a:rPr lang="en-US" dirty="0"/>
              <a:t> protons.</a:t>
            </a:r>
          </a:p>
          <a:p>
            <a:r>
              <a:rPr lang="en-US" dirty="0"/>
              <a:t>Paper published NIMA</a:t>
            </a:r>
            <a:br>
              <a:rPr lang="en-US" dirty="0"/>
            </a:br>
            <a:r>
              <a:rPr lang="en-US" sz="1500" i="1" dirty="0"/>
              <a:t>"A 3D diamond detector for particle tracking"</a:t>
            </a:r>
            <a:r>
              <a:rPr lang="en-US" sz="1500" dirty="0"/>
              <a:t>, NIM A, 786 (2015)</a:t>
            </a:r>
            <a:endParaRPr lang="en-US" dirty="0"/>
          </a:p>
          <a:p>
            <a:endParaRPr lang="en-US" dirty="0"/>
          </a:p>
        </p:txBody>
      </p:sp>
      <p:sp>
        <p:nvSpPr>
          <p:cNvPr id="5" name="Date Placeholder 4"/>
          <p:cNvSpPr>
            <a:spLocks noGrp="1"/>
          </p:cNvSpPr>
          <p:nvPr>
            <p:ph type="dt" sz="half" idx="10"/>
          </p:nvPr>
        </p:nvSpPr>
        <p:spPr/>
        <p:txBody>
          <a:bodyPr/>
          <a:lstStyle/>
          <a:p>
            <a:r>
              <a:rPr lang="en-GB"/>
              <a:t>2026</a:t>
            </a:r>
            <a:endParaRPr lang="en-US" dirty="0"/>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7864446B-5E79-E447-9B89-2CE80AA1B8CC}" type="slidenum">
              <a:rPr lang="en-US" smtClean="0"/>
              <a:t>88</a:t>
            </a:fld>
            <a:endParaRPr lang="en-US"/>
          </a:p>
        </p:txBody>
      </p:sp>
      <p:grpSp>
        <p:nvGrpSpPr>
          <p:cNvPr id="13" name="Group 12"/>
          <p:cNvGrpSpPr/>
          <p:nvPr/>
        </p:nvGrpSpPr>
        <p:grpSpPr>
          <a:xfrm>
            <a:off x="4278004" y="1417638"/>
            <a:ext cx="4550391" cy="2908367"/>
            <a:chOff x="3744604" y="1717446"/>
            <a:chExt cx="4550391" cy="2908367"/>
          </a:xfrm>
        </p:grpSpPr>
        <p:grpSp>
          <p:nvGrpSpPr>
            <p:cNvPr id="8" name="Gruppierung 7"/>
            <p:cNvGrpSpPr/>
            <p:nvPr/>
          </p:nvGrpSpPr>
          <p:grpSpPr>
            <a:xfrm>
              <a:off x="4037905" y="1717446"/>
              <a:ext cx="3876093" cy="669106"/>
              <a:chOff x="2388184" y="1691093"/>
              <a:chExt cx="3876093" cy="669106"/>
            </a:xfrm>
          </p:grpSpPr>
          <p:sp>
            <p:nvSpPr>
              <p:cNvPr id="9" name="Textfeld 9"/>
              <p:cNvSpPr txBox="1"/>
              <p:nvPr/>
            </p:nvSpPr>
            <p:spPr>
              <a:xfrm>
                <a:off x="2388184" y="1968092"/>
                <a:ext cx="659293" cy="369332"/>
              </a:xfrm>
              <a:prstGeom prst="rect">
                <a:avLst/>
              </a:prstGeom>
              <a:noFill/>
              <a:ln>
                <a:noFill/>
              </a:ln>
            </p:spPr>
            <p:txBody>
              <a:bodyPr wrap="none" rtlCol="0">
                <a:spAutoFit/>
              </a:bodyPr>
              <a:lstStyle/>
              <a:p>
                <a:r>
                  <a:rPr lang="en-US" dirty="0">
                    <a:solidFill>
                      <a:srgbClr val="FF0000"/>
                    </a:solidFill>
                  </a:rPr>
                  <a:t>Strip</a:t>
                </a:r>
              </a:p>
            </p:txBody>
          </p:sp>
          <p:sp>
            <p:nvSpPr>
              <p:cNvPr id="10" name="Textfeld 16"/>
              <p:cNvSpPr txBox="1"/>
              <p:nvPr/>
            </p:nvSpPr>
            <p:spPr>
              <a:xfrm>
                <a:off x="3290102" y="1713868"/>
                <a:ext cx="1373013" cy="646331"/>
              </a:xfrm>
              <a:prstGeom prst="rect">
                <a:avLst/>
              </a:prstGeom>
              <a:noFill/>
              <a:ln>
                <a:noFill/>
              </a:ln>
            </p:spPr>
            <p:txBody>
              <a:bodyPr wrap="square" rtlCol="0">
                <a:spAutoFit/>
              </a:bodyPr>
              <a:lstStyle/>
              <a:p>
                <a:r>
                  <a:rPr lang="en-US" dirty="0">
                    <a:solidFill>
                      <a:srgbClr val="FF0000"/>
                    </a:solidFill>
                  </a:rPr>
                  <a:t>3D mask</a:t>
                </a:r>
                <a:br>
                  <a:rPr lang="en-US" dirty="0">
                    <a:solidFill>
                      <a:srgbClr val="FF0000"/>
                    </a:solidFill>
                  </a:rPr>
                </a:br>
                <a:r>
                  <a:rPr lang="en-US" dirty="0">
                    <a:solidFill>
                      <a:srgbClr val="FF0000"/>
                    </a:solidFill>
                  </a:rPr>
                  <a:t>no columns</a:t>
                </a:r>
              </a:p>
            </p:txBody>
          </p:sp>
          <p:sp>
            <p:nvSpPr>
              <p:cNvPr id="11" name="Textfeld 17"/>
              <p:cNvSpPr txBox="1"/>
              <p:nvPr/>
            </p:nvSpPr>
            <p:spPr>
              <a:xfrm>
                <a:off x="4729352" y="1691093"/>
                <a:ext cx="1534925" cy="646331"/>
              </a:xfrm>
              <a:prstGeom prst="rect">
                <a:avLst/>
              </a:prstGeom>
              <a:noFill/>
              <a:ln>
                <a:noFill/>
              </a:ln>
            </p:spPr>
            <p:txBody>
              <a:bodyPr wrap="square" rtlCol="0">
                <a:spAutoFit/>
              </a:bodyPr>
              <a:lstStyle/>
              <a:p>
                <a:r>
                  <a:rPr lang="en-US" dirty="0">
                    <a:solidFill>
                      <a:srgbClr val="FF0000"/>
                    </a:solidFill>
                  </a:rPr>
                  <a:t>3D mask with columns</a:t>
                </a:r>
              </a:p>
            </p:txBody>
          </p:sp>
        </p:grpSp>
        <p:pic>
          <p:nvPicPr>
            <p:cNvPr id="12" name="Bild 22" descr="Screen Shot 2013-06-21 at 14.29.31.png"/>
            <p:cNvPicPr>
              <a:picLocks noChangeAspect="1"/>
            </p:cNvPicPr>
            <p:nvPr/>
          </p:nvPicPr>
          <p:blipFill rotWithShape="1">
            <a:blip r:embed="rId4" cstate="screen">
              <a:extLst>
                <a:ext uri="{28A0092B-C50C-407E-A947-70E740481C1C}">
                  <a14:useLocalDpi xmlns:a14="http://schemas.microsoft.com/office/drawing/2010/main"/>
                </a:ext>
              </a:extLst>
            </a:blip>
            <a:srcRect l="1017" t="48850" r="3962"/>
            <a:stretch/>
          </p:blipFill>
          <p:spPr>
            <a:xfrm flipH="1">
              <a:off x="3744604" y="2363777"/>
              <a:ext cx="4550391" cy="2262036"/>
            </a:xfrm>
            <a:prstGeom prst="rect">
              <a:avLst/>
            </a:prstGeom>
            <a:ln>
              <a:noFill/>
            </a:ln>
          </p:spPr>
        </p:pic>
      </p:grpSp>
      <p:sp>
        <p:nvSpPr>
          <p:cNvPr id="15" name="TextBox 14"/>
          <p:cNvSpPr txBox="1"/>
          <p:nvPr/>
        </p:nvSpPr>
        <p:spPr>
          <a:xfrm>
            <a:off x="7591487" y="6197501"/>
            <a:ext cx="855911" cy="307777"/>
          </a:xfrm>
          <a:prstGeom prst="rect">
            <a:avLst/>
          </a:prstGeom>
        </p:spPr>
        <p:style>
          <a:lnRef idx="3">
            <a:schemeClr val="lt1"/>
          </a:lnRef>
          <a:fillRef idx="1">
            <a:schemeClr val="accent1"/>
          </a:fillRef>
          <a:effectRef idx="1">
            <a:schemeClr val="accent1"/>
          </a:effectRef>
          <a:fontRef idx="minor">
            <a:schemeClr val="lt1"/>
          </a:fontRef>
        </p:style>
        <p:txBody>
          <a:bodyPr wrap="none" rtlCol="0">
            <a:spAutoFit/>
          </a:bodyPr>
          <a:lstStyle/>
          <a:p>
            <a:r>
              <a:rPr lang="en-US" sz="1400" dirty="0"/>
              <a:t>Read-out</a:t>
            </a:r>
          </a:p>
        </p:txBody>
      </p:sp>
      <p:sp>
        <p:nvSpPr>
          <p:cNvPr id="16" name="TextBox 15"/>
          <p:cNvSpPr txBox="1"/>
          <p:nvPr/>
        </p:nvSpPr>
        <p:spPr>
          <a:xfrm>
            <a:off x="6553200" y="6202461"/>
            <a:ext cx="479744" cy="307777"/>
          </a:xfrm>
          <a:prstGeom prst="rect">
            <a:avLst/>
          </a:prstGeom>
        </p:spPr>
        <p:style>
          <a:lnRef idx="3">
            <a:schemeClr val="lt1"/>
          </a:lnRef>
          <a:fillRef idx="1">
            <a:schemeClr val="accent2"/>
          </a:fillRef>
          <a:effectRef idx="1">
            <a:schemeClr val="accent2"/>
          </a:effectRef>
          <a:fontRef idx="minor">
            <a:schemeClr val="lt1"/>
          </a:fontRef>
        </p:style>
        <p:txBody>
          <a:bodyPr wrap="none" rtlCol="0">
            <a:spAutoFit/>
          </a:bodyPr>
          <a:lstStyle/>
          <a:p>
            <a:r>
              <a:rPr lang="en-US" sz="1400" dirty="0"/>
              <a:t>Bias</a:t>
            </a:r>
          </a:p>
        </p:txBody>
      </p:sp>
      <p:cxnSp>
        <p:nvCxnSpPr>
          <p:cNvPr id="18" name="Straight Arrow Connector 17"/>
          <p:cNvCxnSpPr>
            <a:stCxn id="15" idx="1"/>
          </p:cNvCxnSpPr>
          <p:nvPr/>
        </p:nvCxnSpPr>
        <p:spPr>
          <a:xfrm flipH="1" flipV="1">
            <a:off x="7372350" y="6126163"/>
            <a:ext cx="219137" cy="22522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a:stCxn id="16" idx="0"/>
          </p:cNvCxnSpPr>
          <p:nvPr/>
        </p:nvCxnSpPr>
        <p:spPr>
          <a:xfrm flipV="1">
            <a:off x="6793072" y="5740400"/>
            <a:ext cx="185578" cy="462061"/>
          </a:xfrm>
          <a:prstGeom prst="straightConnector1">
            <a:avLst/>
          </a:prstGeom>
          <a:ln>
            <a:solidFill>
              <a:srgbClr val="FF6600"/>
            </a:solidFill>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flipV="1">
            <a:off x="6869910" y="5740400"/>
            <a:ext cx="807240" cy="462062"/>
          </a:xfrm>
          <a:prstGeom prst="straightConnector1">
            <a:avLst/>
          </a:prstGeom>
          <a:ln>
            <a:solidFill>
              <a:srgbClr val="FF6600"/>
            </a:solidFill>
            <a:tailEnd type="arrow"/>
          </a:ln>
        </p:spPr>
        <p:style>
          <a:lnRef idx="2">
            <a:schemeClr val="accent1"/>
          </a:lnRef>
          <a:fillRef idx="0">
            <a:schemeClr val="accent1"/>
          </a:fillRef>
          <a:effectRef idx="1">
            <a:schemeClr val="accent1"/>
          </a:effectRef>
          <a:fontRef idx="minor">
            <a:schemeClr val="tx1"/>
          </a:fontRef>
        </p:style>
      </p:cxnSp>
      <p:sp>
        <p:nvSpPr>
          <p:cNvPr id="28" name="Rectangle 27"/>
          <p:cNvSpPr/>
          <p:nvPr/>
        </p:nvSpPr>
        <p:spPr>
          <a:xfrm>
            <a:off x="6978650" y="4921250"/>
            <a:ext cx="698500" cy="736600"/>
          </a:xfrm>
          <a:prstGeom prst="rect">
            <a:avLst/>
          </a:prstGeom>
          <a:no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9" name="Straight Arrow Connector 28"/>
          <p:cNvCxnSpPr/>
          <p:nvPr/>
        </p:nvCxnSpPr>
        <p:spPr>
          <a:xfrm flipV="1">
            <a:off x="6793072" y="5791200"/>
            <a:ext cx="185578" cy="411261"/>
          </a:xfrm>
          <a:prstGeom prst="straightConnector1">
            <a:avLst/>
          </a:prstGeom>
          <a:ln>
            <a:solidFill>
              <a:srgbClr val="FF6600"/>
            </a:solidFill>
            <a:tailEnd type="arrow"/>
          </a:ln>
        </p:spPr>
        <p:style>
          <a:lnRef idx="2">
            <a:schemeClr val="accent1"/>
          </a:lnRef>
          <a:fillRef idx="0">
            <a:schemeClr val="accent1"/>
          </a:fillRef>
          <a:effectRef idx="1">
            <a:schemeClr val="accent1"/>
          </a:effectRef>
          <a:fontRef idx="minor">
            <a:schemeClr val="tx1"/>
          </a:fontRef>
        </p:style>
      </p:cxnSp>
      <p:sp>
        <p:nvSpPr>
          <p:cNvPr id="30" name="TextBox 29"/>
          <p:cNvSpPr txBox="1"/>
          <p:nvPr/>
        </p:nvSpPr>
        <p:spPr>
          <a:xfrm>
            <a:off x="7995269" y="5108772"/>
            <a:ext cx="452129" cy="307777"/>
          </a:xfrm>
          <a:prstGeom prst="rect">
            <a:avLst/>
          </a:prstGeom>
        </p:spPr>
        <p:style>
          <a:lnRef idx="3">
            <a:schemeClr val="lt1"/>
          </a:lnRef>
          <a:fillRef idx="1">
            <a:schemeClr val="dk1"/>
          </a:fillRef>
          <a:effectRef idx="1">
            <a:schemeClr val="dk1"/>
          </a:effectRef>
          <a:fontRef idx="minor">
            <a:schemeClr val="lt1"/>
          </a:fontRef>
        </p:style>
        <p:txBody>
          <a:bodyPr wrap="none" rtlCol="0">
            <a:spAutoFit/>
          </a:bodyPr>
          <a:lstStyle/>
          <a:p>
            <a:r>
              <a:rPr lang="en-US" sz="1400" dirty="0"/>
              <a:t>Cell</a:t>
            </a:r>
          </a:p>
        </p:txBody>
      </p:sp>
      <p:cxnSp>
        <p:nvCxnSpPr>
          <p:cNvPr id="32" name="Straight Arrow Connector 31"/>
          <p:cNvCxnSpPr/>
          <p:nvPr/>
        </p:nvCxnSpPr>
        <p:spPr>
          <a:xfrm flipH="1" flipV="1">
            <a:off x="7721600" y="5276850"/>
            <a:ext cx="260350" cy="1270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33" name="Rectangle 32"/>
          <p:cNvSpPr/>
          <p:nvPr/>
        </p:nvSpPr>
        <p:spPr>
          <a:xfrm>
            <a:off x="7289103" y="3473450"/>
            <a:ext cx="229297" cy="330200"/>
          </a:xfrm>
          <a:prstGeom prst="rect">
            <a:avLst/>
          </a:prstGeom>
          <a:noFill/>
          <a:ln w="28575" cmpd="sng">
            <a:solidFill>
              <a:schemeClr val="accent2">
                <a:lumMod val="75000"/>
              </a:schemeClr>
            </a:solidFill>
            <a:prstDash val="dash"/>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6" name="Straight Connector 35"/>
          <p:cNvCxnSpPr/>
          <p:nvPr/>
        </p:nvCxnSpPr>
        <p:spPr>
          <a:xfrm flipH="1">
            <a:off x="6559550" y="3473450"/>
            <a:ext cx="729553" cy="1155700"/>
          </a:xfrm>
          <a:prstGeom prst="line">
            <a:avLst/>
          </a:prstGeom>
          <a:ln>
            <a:solidFill>
              <a:schemeClr val="bg1">
                <a:lumMod val="65000"/>
              </a:schemeClr>
            </a:solidFill>
          </a:ln>
        </p:spPr>
        <p:style>
          <a:lnRef idx="1">
            <a:schemeClr val="accent5"/>
          </a:lnRef>
          <a:fillRef idx="0">
            <a:schemeClr val="accent5"/>
          </a:fillRef>
          <a:effectRef idx="0">
            <a:schemeClr val="accent5"/>
          </a:effectRef>
          <a:fontRef idx="minor">
            <a:schemeClr val="tx1"/>
          </a:fontRef>
        </p:style>
      </p:cxnSp>
      <p:cxnSp>
        <p:nvCxnSpPr>
          <p:cNvPr id="38" name="Straight Connector 37"/>
          <p:cNvCxnSpPr/>
          <p:nvPr/>
        </p:nvCxnSpPr>
        <p:spPr>
          <a:xfrm>
            <a:off x="7518401" y="3473450"/>
            <a:ext cx="393699" cy="1155700"/>
          </a:xfrm>
          <a:prstGeom prst="line">
            <a:avLst/>
          </a:prstGeom>
          <a:ln>
            <a:solidFill>
              <a:schemeClr val="bg1">
                <a:lumMod val="65000"/>
              </a:schemeClr>
            </a:solidFill>
          </a:ln>
        </p:spPr>
        <p:style>
          <a:lnRef idx="1">
            <a:schemeClr val="accent5"/>
          </a:lnRef>
          <a:fillRef idx="0">
            <a:schemeClr val="accent5"/>
          </a:fillRef>
          <a:effectRef idx="0">
            <a:schemeClr val="accent5"/>
          </a:effectRef>
          <a:fontRef idx="minor">
            <a:schemeClr val="tx1"/>
          </a:fontRef>
        </p:style>
      </p:cxnSp>
      <p:pic>
        <p:nvPicPr>
          <p:cNvPr id="17" name="Picture 16"/>
          <p:cNvPicPr>
            <a:picLocks noChangeAspect="1"/>
          </p:cNvPicPr>
          <p:nvPr/>
        </p:nvPicPr>
        <p:blipFill>
          <a:blip r:embed="rId5"/>
          <a:stretch>
            <a:fillRect/>
          </a:stretch>
        </p:blipFill>
        <p:spPr>
          <a:xfrm>
            <a:off x="108836" y="5846019"/>
            <a:ext cx="6377957" cy="44896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1" name="Picture 16" descr="3D-diamond-9036-2.jp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148667" y="4382593"/>
            <a:ext cx="2195139" cy="146342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897456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035060" y="-57049"/>
            <a:ext cx="3855674" cy="3847724"/>
          </a:xfrm>
          <a:prstGeom prst="rect">
            <a:avLst/>
          </a:prstGeom>
        </p:spPr>
      </p:pic>
      <p:pic>
        <p:nvPicPr>
          <p:cNvPr id="4" name="Picture 3" descr="manchester_logo_TUOM_4COL croppe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
            <a:ext cx="2446505" cy="2306191"/>
          </a:xfrm>
          <a:prstGeom prst="rect">
            <a:avLst/>
          </a:prstGeom>
        </p:spPr>
      </p:pic>
      <p:sp>
        <p:nvSpPr>
          <p:cNvPr id="5" name="Date Placeholder 4"/>
          <p:cNvSpPr>
            <a:spLocks noGrp="1"/>
          </p:cNvSpPr>
          <p:nvPr>
            <p:ph type="dt" sz="half" idx="10"/>
          </p:nvPr>
        </p:nvSpPr>
        <p:spPr/>
        <p:txBody>
          <a:bodyPr/>
          <a:lstStyle/>
          <a:p>
            <a:r>
              <a:rPr lang="en-GB"/>
              <a:t>2026</a:t>
            </a:r>
            <a:endParaRPr lang="en-US"/>
          </a:p>
        </p:txBody>
      </p:sp>
      <p:sp>
        <p:nvSpPr>
          <p:cNvPr id="8" name="Footer Placeholder 7"/>
          <p:cNvSpPr>
            <a:spLocks noGrp="1"/>
          </p:cNvSpPr>
          <p:nvPr>
            <p:ph type="ftr" sz="quarter" idx="11"/>
          </p:nvPr>
        </p:nvSpPr>
        <p:spPr/>
        <p:txBody>
          <a:bodyPr/>
          <a:lstStyle/>
          <a:p>
            <a:r>
              <a:rPr lang="en-US"/>
              <a:t>Advanced UK Instrumentation Training</a:t>
            </a:r>
          </a:p>
        </p:txBody>
      </p:sp>
      <p:sp>
        <p:nvSpPr>
          <p:cNvPr id="9" name="Slide Number Placeholder 8"/>
          <p:cNvSpPr>
            <a:spLocks noGrp="1"/>
          </p:cNvSpPr>
          <p:nvPr>
            <p:ph type="sldNum" sz="quarter" idx="12"/>
          </p:nvPr>
        </p:nvSpPr>
        <p:spPr/>
        <p:txBody>
          <a:bodyPr/>
          <a:lstStyle/>
          <a:p>
            <a:fld id="{7864446B-5E79-E447-9B89-2CE80AA1B8CC}" type="slidenum">
              <a:rPr lang="en-US" smtClean="0"/>
              <a:t>89</a:t>
            </a:fld>
            <a:endParaRPr lang="en-US"/>
          </a:p>
        </p:txBody>
      </p:sp>
      <p:sp>
        <p:nvSpPr>
          <p:cNvPr id="23" name="Content Placeholder 2"/>
          <p:cNvSpPr txBox="1">
            <a:spLocks/>
          </p:cNvSpPr>
          <p:nvPr/>
        </p:nvSpPr>
        <p:spPr>
          <a:xfrm>
            <a:off x="599921" y="879337"/>
            <a:ext cx="3694243" cy="4139910"/>
          </a:xfrm>
          <a:prstGeom prst="rect">
            <a:avLst/>
          </a:prstGeom>
        </p:spPr>
        <p:txBody>
          <a:bodyPr vert="horz" lIns="91440" tIns="45720" rIns="91440" bIns="45720" rtlCol="0">
            <a:normAutofit fontScale="5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spcAft>
                <a:spcPts val="1200"/>
              </a:spcAft>
              <a:buFont typeface="Arial"/>
              <a:buNone/>
            </a:pPr>
            <a:r>
              <a:rPr lang="en-US" b="1" u="sng" dirty="0"/>
              <a:t>Analysis steps</a:t>
            </a:r>
            <a:endParaRPr lang="en-US" dirty="0"/>
          </a:p>
          <a:p>
            <a:r>
              <a:rPr lang="en-US" dirty="0" err="1"/>
              <a:t>U</a:t>
            </a:r>
            <a:r>
              <a:rPr lang="en-US" baseline="-25000" dirty="0" err="1"/>
              <a:t>b</a:t>
            </a:r>
            <a:r>
              <a:rPr lang="en-US" dirty="0"/>
              <a:t>(3D)=40V</a:t>
            </a:r>
          </a:p>
          <a:p>
            <a:r>
              <a:rPr lang="en-US" dirty="0" err="1"/>
              <a:t>U</a:t>
            </a:r>
            <a:r>
              <a:rPr lang="en-US" baseline="-25000" dirty="0" err="1"/>
              <a:t>b</a:t>
            </a:r>
            <a:r>
              <a:rPr lang="en-US" dirty="0"/>
              <a:t>(strip)=500V</a:t>
            </a:r>
            <a:br>
              <a:rPr lang="en-US" dirty="0"/>
            </a:br>
            <a:endParaRPr lang="en-US" dirty="0"/>
          </a:p>
          <a:p>
            <a:r>
              <a:rPr lang="en-US" dirty="0"/>
              <a:t>Identify </a:t>
            </a:r>
            <a:r>
              <a:rPr lang="en-US" b="1" dirty="0"/>
              <a:t>continuous region </a:t>
            </a:r>
            <a:r>
              <a:rPr lang="en-US" dirty="0"/>
              <a:t>of intact cells for analysis.</a:t>
            </a:r>
          </a:p>
          <a:p>
            <a:pPr>
              <a:spcAft>
                <a:spcPts val="1200"/>
              </a:spcAft>
            </a:pPr>
            <a:r>
              <a:rPr lang="en-US" dirty="0"/>
              <a:t>Exclude contribution of negative signals.</a:t>
            </a:r>
          </a:p>
          <a:p>
            <a:pPr>
              <a:spcAft>
                <a:spcPts val="1200"/>
              </a:spcAft>
            </a:pPr>
            <a:r>
              <a:rPr lang="en-US" b="1" dirty="0"/>
              <a:t>Average charge</a:t>
            </a:r>
            <a:br>
              <a:rPr lang="en-US" b="1" dirty="0"/>
            </a:br>
            <a:r>
              <a:rPr lang="en-US" dirty="0"/>
              <a:t>Strip: 16.8ke</a:t>
            </a:r>
            <a:br>
              <a:rPr lang="en-US" dirty="0"/>
            </a:br>
            <a:r>
              <a:rPr lang="en-US" dirty="0"/>
              <a:t>3D: 15.9ke </a:t>
            </a:r>
          </a:p>
          <a:p>
            <a:pPr>
              <a:spcAft>
                <a:spcPts val="1200"/>
              </a:spcAft>
            </a:pPr>
            <a:r>
              <a:rPr lang="en-US" b="1" dirty="0"/>
              <a:t>MP:</a:t>
            </a:r>
            <a:br>
              <a:rPr lang="en-US" b="1" dirty="0"/>
            </a:br>
            <a:r>
              <a:rPr lang="en-US" dirty="0"/>
              <a:t>Strip: 14.7ke</a:t>
            </a:r>
            <a:br>
              <a:rPr lang="en-US" dirty="0"/>
            </a:br>
            <a:r>
              <a:rPr lang="en-US" dirty="0"/>
              <a:t>3D: 15ke</a:t>
            </a:r>
          </a:p>
          <a:p>
            <a:pPr>
              <a:spcAft>
                <a:spcPts val="1200"/>
              </a:spcAft>
            </a:pPr>
            <a:endParaRPr lang="en-US" dirty="0"/>
          </a:p>
          <a:p>
            <a:pPr>
              <a:spcAft>
                <a:spcPts val="1200"/>
              </a:spcAft>
            </a:pPr>
            <a:endParaRPr lang="en-US" dirty="0"/>
          </a:p>
          <a:p>
            <a:pPr>
              <a:spcAft>
                <a:spcPts val="1200"/>
              </a:spcAft>
            </a:pPr>
            <a:endParaRPr lang="en-US" dirty="0"/>
          </a:p>
          <a:p>
            <a:pPr>
              <a:spcAft>
                <a:spcPts val="1200"/>
              </a:spcAft>
            </a:pPr>
            <a:endParaRPr lang="en-US" dirty="0"/>
          </a:p>
          <a:p>
            <a:pPr lvl="1">
              <a:spcAft>
                <a:spcPts val="1200"/>
              </a:spcAft>
            </a:pPr>
            <a:endParaRPr lang="en-US" dirty="0">
              <a:solidFill>
                <a:srgbClr val="0000FF"/>
              </a:solidFill>
            </a:endParaRPr>
          </a:p>
          <a:p>
            <a:pPr>
              <a:spcAft>
                <a:spcPts val="1200"/>
              </a:spcAft>
            </a:pPr>
            <a:endParaRPr lang="en-US" dirty="0"/>
          </a:p>
        </p:txBody>
      </p:sp>
      <p:pic>
        <p:nvPicPr>
          <p:cNvPr id="12" name="Picture 11"/>
          <p:cNvPicPr>
            <a:picLocks noChangeAspect="1"/>
          </p:cNvPicPr>
          <p:nvPr/>
        </p:nvPicPr>
        <p:blipFill>
          <a:blip r:embed="rId4"/>
          <a:stretch>
            <a:fillRect/>
          </a:stretch>
        </p:blipFill>
        <p:spPr>
          <a:xfrm>
            <a:off x="5193862" y="3250756"/>
            <a:ext cx="3492938" cy="3485839"/>
          </a:xfrm>
          <a:prstGeom prst="rect">
            <a:avLst/>
          </a:prstGeom>
        </p:spPr>
      </p:pic>
      <p:sp>
        <p:nvSpPr>
          <p:cNvPr id="18" name="TextBox 17"/>
          <p:cNvSpPr txBox="1"/>
          <p:nvPr/>
        </p:nvSpPr>
        <p:spPr>
          <a:xfrm>
            <a:off x="599921" y="5019247"/>
            <a:ext cx="4264208" cy="58477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rtlCol="0">
            <a:spAutoFit/>
          </a:bodyPr>
          <a:lstStyle/>
          <a:p>
            <a:r>
              <a:rPr lang="en-US" sz="1600" dirty="0"/>
              <a:t>3D and Strip show comparable response.</a:t>
            </a:r>
          </a:p>
          <a:p>
            <a:r>
              <a:rPr lang="en-US" sz="1600" dirty="0"/>
              <a:t>Conclusion -&gt; 3D works!</a:t>
            </a:r>
          </a:p>
        </p:txBody>
      </p:sp>
    </p:spTree>
    <p:extLst>
      <p:ext uri="{BB962C8B-B14F-4D97-AF65-F5344CB8AC3E}">
        <p14:creationId xmlns:p14="http://schemas.microsoft.com/office/powerpoint/2010/main" val="232359092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9619" y="624114"/>
            <a:ext cx="7606875" cy="1143000"/>
          </a:xfrm>
        </p:spPr>
        <p:txBody>
          <a:bodyPr/>
          <a:lstStyle/>
          <a:p>
            <a:r>
              <a:rPr lang="en-US" dirty="0"/>
              <a:t>Test of first 3D </a:t>
            </a:r>
            <a:r>
              <a:rPr lang="en-US" b="1" dirty="0" err="1"/>
              <a:t>p</a:t>
            </a:r>
            <a:r>
              <a:rPr lang="en-US" dirty="0" err="1"/>
              <a:t>CVD</a:t>
            </a:r>
            <a:r>
              <a:rPr lang="en-US" dirty="0"/>
              <a:t> diamond detectors</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E044F0F4-5B82-3141-899C-460700646086}" type="slidenum">
              <a:rPr lang="en-US" smtClean="0"/>
              <a:t>90</a:t>
            </a:fld>
            <a:endParaRPr lang="en-US"/>
          </a:p>
        </p:txBody>
      </p:sp>
      <p:pic>
        <p:nvPicPr>
          <p:cNvPr id="7" name="Picture 6"/>
          <p:cNvPicPr>
            <a:picLocks noChangeAspect="1"/>
          </p:cNvPicPr>
          <p:nvPr/>
        </p:nvPicPr>
        <p:blipFill>
          <a:blip r:embed="rId3"/>
          <a:stretch>
            <a:fillRect/>
          </a:stretch>
        </p:blipFill>
        <p:spPr>
          <a:xfrm>
            <a:off x="-24404" y="2327590"/>
            <a:ext cx="5760462" cy="3906520"/>
          </a:xfrm>
          <a:prstGeom prst="rect">
            <a:avLst/>
          </a:prstGeom>
        </p:spPr>
      </p:pic>
      <p:sp>
        <p:nvSpPr>
          <p:cNvPr id="8" name="Rectangle 7"/>
          <p:cNvSpPr/>
          <p:nvPr/>
        </p:nvSpPr>
        <p:spPr>
          <a:xfrm>
            <a:off x="2266950" y="2981325"/>
            <a:ext cx="4340240" cy="228600"/>
          </a:xfrm>
          <a:prstGeom prst="rect">
            <a:avLst/>
          </a:prstGeom>
          <a:ln w="19050" cmpd="sng">
            <a:solidFill>
              <a:schemeClr val="bg2">
                <a:lumMod val="20000"/>
                <a:lumOff val="8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Oval 8"/>
          <p:cNvSpPr/>
          <p:nvPr/>
        </p:nvSpPr>
        <p:spPr>
          <a:xfrm>
            <a:off x="3658809" y="489858"/>
            <a:ext cx="1578429" cy="913190"/>
          </a:xfrm>
          <a:prstGeom prst="ellipse">
            <a:avLst/>
          </a:prstGeom>
          <a:noFill/>
          <a:ln>
            <a:solidFill>
              <a:schemeClr val="accent1">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802350" y="2068242"/>
            <a:ext cx="3378886" cy="4210046"/>
          </a:xfrm>
        </p:spPr>
        <p:txBody>
          <a:bodyPr/>
          <a:lstStyle/>
          <a:p>
            <a:r>
              <a:rPr lang="en-US" dirty="0" err="1"/>
              <a:t>U</a:t>
            </a:r>
            <a:r>
              <a:rPr lang="en-US" baseline="-25000" dirty="0" err="1"/>
              <a:t>b</a:t>
            </a:r>
            <a:r>
              <a:rPr lang="en-US" dirty="0"/>
              <a:t>(3D)=75V</a:t>
            </a:r>
          </a:p>
          <a:p>
            <a:r>
              <a:rPr lang="en-US" dirty="0" err="1"/>
              <a:t>U</a:t>
            </a:r>
            <a:r>
              <a:rPr lang="en-US" baseline="-25000" dirty="0" err="1"/>
              <a:t>b</a:t>
            </a:r>
            <a:r>
              <a:rPr lang="en-US" dirty="0"/>
              <a:t>(strip)=500V</a:t>
            </a:r>
          </a:p>
          <a:p>
            <a:r>
              <a:rPr lang="en-US" dirty="0"/>
              <a:t>Selected 16 adjacent cells </a:t>
            </a:r>
          </a:p>
        </p:txBody>
      </p:sp>
    </p:spTree>
    <p:extLst>
      <p:ext uri="{BB962C8B-B14F-4D97-AF65-F5344CB8AC3E}">
        <p14:creationId xmlns:p14="http://schemas.microsoft.com/office/powerpoint/2010/main" val="53828226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dirty="0"/>
              <a:t>Red line estimate the Mean for Full Charge Collection (100%)</a:t>
            </a:r>
          </a:p>
        </p:txBody>
      </p:sp>
      <p:sp>
        <p:nvSpPr>
          <p:cNvPr id="4" name="Title 3"/>
          <p:cNvSpPr>
            <a:spLocks noGrp="1"/>
          </p:cNvSpPr>
          <p:nvPr>
            <p:ph type="title"/>
          </p:nvPr>
        </p:nvSpPr>
        <p:spPr>
          <a:xfrm>
            <a:off x="649619" y="769257"/>
            <a:ext cx="7606875" cy="1143000"/>
          </a:xfrm>
        </p:spPr>
        <p:txBody>
          <a:bodyPr/>
          <a:lstStyle/>
          <a:p>
            <a:r>
              <a:rPr lang="en-US" dirty="0"/>
              <a:t>Test of first 3D </a:t>
            </a:r>
            <a:r>
              <a:rPr lang="en-US" b="1" dirty="0" err="1"/>
              <a:t>p</a:t>
            </a:r>
            <a:r>
              <a:rPr lang="en-US" dirty="0" err="1"/>
              <a:t>CVD</a:t>
            </a:r>
            <a:r>
              <a:rPr lang="en-US" dirty="0"/>
              <a:t> diamond detectors</a:t>
            </a:r>
          </a:p>
        </p:txBody>
      </p:sp>
      <p:sp>
        <p:nvSpPr>
          <p:cNvPr id="5" name="Date Placeholder 4"/>
          <p:cNvSpPr>
            <a:spLocks noGrp="1"/>
          </p:cNvSpPr>
          <p:nvPr>
            <p:ph type="dt" sz="half" idx="10"/>
          </p:nvPr>
        </p:nvSpPr>
        <p:spPr/>
        <p:txBody>
          <a:bodyPr/>
          <a:lstStyle/>
          <a:p>
            <a:r>
              <a:rPr lang="en-GB"/>
              <a:t>2026</a:t>
            </a:r>
            <a:endParaRPr lang="en-US" dirty="0"/>
          </a:p>
        </p:txBody>
      </p:sp>
      <p:sp>
        <p:nvSpPr>
          <p:cNvPr id="6" name="Footer Placeholder 5"/>
          <p:cNvSpPr>
            <a:spLocks noGrp="1"/>
          </p:cNvSpPr>
          <p:nvPr>
            <p:ph type="ftr" sz="quarter" idx="11"/>
          </p:nvPr>
        </p:nvSpPr>
        <p:spPr/>
        <p:txBody>
          <a:bodyPr/>
          <a:lstStyle/>
          <a:p>
            <a:r>
              <a:rPr lang="en-US"/>
              <a:t>Advanced UK Instrumentation Training</a:t>
            </a:r>
            <a:endParaRPr lang="en-US" dirty="0"/>
          </a:p>
        </p:txBody>
      </p:sp>
      <p:sp>
        <p:nvSpPr>
          <p:cNvPr id="7" name="Slide Number Placeholder 6"/>
          <p:cNvSpPr>
            <a:spLocks noGrp="1"/>
          </p:cNvSpPr>
          <p:nvPr>
            <p:ph type="sldNum" sz="quarter" idx="12"/>
          </p:nvPr>
        </p:nvSpPr>
        <p:spPr/>
        <p:txBody>
          <a:bodyPr/>
          <a:lstStyle/>
          <a:p>
            <a:fld id="{E044F0F4-5B82-3141-899C-460700646086}" type="slidenum">
              <a:rPr lang="en-US" smtClean="0"/>
              <a:t>91</a:t>
            </a:fld>
            <a:endParaRPr lang="en-US" dirty="0"/>
          </a:p>
        </p:txBody>
      </p:sp>
      <p:sp>
        <p:nvSpPr>
          <p:cNvPr id="17" name="TextBox 16"/>
          <p:cNvSpPr txBox="1"/>
          <p:nvPr/>
        </p:nvSpPr>
        <p:spPr>
          <a:xfrm>
            <a:off x="6181913" y="3048000"/>
            <a:ext cx="2499726" cy="175432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t>71%</a:t>
            </a:r>
            <a:r>
              <a:rPr lang="en-US" dirty="0"/>
              <a:t> of </a:t>
            </a:r>
          </a:p>
          <a:p>
            <a:r>
              <a:rPr lang="en-US" dirty="0"/>
              <a:t>Full Charge Collection, corresponding to ~13 </a:t>
            </a:r>
            <a:r>
              <a:rPr lang="en-US" dirty="0" err="1"/>
              <a:t>ke</a:t>
            </a:r>
            <a:r>
              <a:rPr lang="en-US" dirty="0"/>
              <a:t>.</a:t>
            </a:r>
          </a:p>
          <a:p>
            <a:endParaRPr lang="en-US" dirty="0"/>
          </a:p>
        </p:txBody>
      </p:sp>
      <p:sp>
        <p:nvSpPr>
          <p:cNvPr id="19" name="Rectangle 18"/>
          <p:cNvSpPr/>
          <p:nvPr/>
        </p:nvSpPr>
        <p:spPr>
          <a:xfrm>
            <a:off x="6181913" y="5049028"/>
            <a:ext cx="2581088" cy="1200329"/>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en-US" dirty="0"/>
              <a:t>Highest charge collection ever measured for pCVD diamonds</a:t>
            </a:r>
          </a:p>
        </p:txBody>
      </p:sp>
      <p:pic>
        <p:nvPicPr>
          <p:cNvPr id="14" name="Picture 13" descr="c_stack_AllCharge_PulseHeight_Comparision_scaled_goo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849" y="2863280"/>
            <a:ext cx="5044188" cy="3420770"/>
          </a:xfrm>
          <a:prstGeom prst="rect">
            <a:avLst/>
          </a:prstGeom>
        </p:spPr>
      </p:pic>
      <p:cxnSp>
        <p:nvCxnSpPr>
          <p:cNvPr id="18" name="Straight Connector 17"/>
          <p:cNvCxnSpPr/>
          <p:nvPr/>
        </p:nvCxnSpPr>
        <p:spPr>
          <a:xfrm>
            <a:off x="2730758" y="3385141"/>
            <a:ext cx="0" cy="2402535"/>
          </a:xfrm>
          <a:prstGeom prst="line">
            <a:avLst/>
          </a:prstGeom>
          <a:ln w="38100" cmpd="sng">
            <a:prstDash val="lgDash"/>
            <a:headEnd type="none" w="med" len="med"/>
            <a:tailEnd type="none" w="med" len="med"/>
          </a:ln>
        </p:spPr>
        <p:style>
          <a:lnRef idx="1">
            <a:schemeClr val="accent4"/>
          </a:lnRef>
          <a:fillRef idx="0">
            <a:schemeClr val="accent4"/>
          </a:fillRef>
          <a:effectRef idx="0">
            <a:schemeClr val="accent4"/>
          </a:effectRef>
          <a:fontRef idx="minor">
            <a:schemeClr val="tx1"/>
          </a:fontRef>
        </p:style>
      </p:cxnSp>
      <p:sp>
        <p:nvSpPr>
          <p:cNvPr id="20" name="TextBox 19"/>
          <p:cNvSpPr txBox="1"/>
          <p:nvPr/>
        </p:nvSpPr>
        <p:spPr>
          <a:xfrm>
            <a:off x="3623409" y="4040702"/>
            <a:ext cx="1493130" cy="646331"/>
          </a:xfrm>
          <a:prstGeom prst="rect">
            <a:avLst/>
          </a:prstGeom>
          <a:noFill/>
        </p:spPr>
        <p:txBody>
          <a:bodyPr wrap="none" rtlCol="0">
            <a:spAutoFit/>
          </a:bodyPr>
          <a:lstStyle/>
          <a:p>
            <a:r>
              <a:rPr lang="en-US" dirty="0">
                <a:solidFill>
                  <a:schemeClr val="accent4"/>
                </a:solidFill>
              </a:rPr>
              <a:t>Measured </a:t>
            </a:r>
            <a:br>
              <a:rPr lang="en-US" dirty="0">
                <a:solidFill>
                  <a:schemeClr val="accent4"/>
                </a:solidFill>
              </a:rPr>
            </a:br>
            <a:r>
              <a:rPr lang="en-US" dirty="0">
                <a:solidFill>
                  <a:schemeClr val="accent4"/>
                </a:solidFill>
              </a:rPr>
              <a:t>Mean 	904</a:t>
            </a:r>
          </a:p>
        </p:txBody>
      </p:sp>
      <p:sp>
        <p:nvSpPr>
          <p:cNvPr id="21" name="TextBox 20"/>
          <p:cNvSpPr txBox="1"/>
          <p:nvPr/>
        </p:nvSpPr>
        <p:spPr>
          <a:xfrm>
            <a:off x="3623409" y="4728136"/>
            <a:ext cx="1744706" cy="646331"/>
          </a:xfrm>
          <a:prstGeom prst="rect">
            <a:avLst/>
          </a:prstGeom>
          <a:noFill/>
        </p:spPr>
        <p:txBody>
          <a:bodyPr wrap="square" rtlCol="0">
            <a:spAutoFit/>
          </a:bodyPr>
          <a:lstStyle/>
          <a:p>
            <a:r>
              <a:rPr lang="en-US" dirty="0">
                <a:solidFill>
                  <a:srgbClr val="A8322D"/>
                </a:solidFill>
              </a:rPr>
              <a:t>Full Charge Mean:   1269</a:t>
            </a:r>
          </a:p>
        </p:txBody>
      </p:sp>
      <p:cxnSp>
        <p:nvCxnSpPr>
          <p:cNvPr id="22" name="Straight Connector 21"/>
          <p:cNvCxnSpPr/>
          <p:nvPr/>
        </p:nvCxnSpPr>
        <p:spPr>
          <a:xfrm>
            <a:off x="3198960" y="3385141"/>
            <a:ext cx="0" cy="2402535"/>
          </a:xfrm>
          <a:prstGeom prst="line">
            <a:avLst/>
          </a:prstGeom>
          <a:ln>
            <a:headEnd type="none" w="med" len="med"/>
            <a:tailEnd type="none" w="med" len="med"/>
          </a:ln>
        </p:spPr>
        <p:style>
          <a:lnRef idx="3">
            <a:schemeClr val="accent3"/>
          </a:lnRef>
          <a:fillRef idx="0">
            <a:schemeClr val="accent3"/>
          </a:fillRef>
          <a:effectRef idx="2">
            <a:schemeClr val="accent3"/>
          </a:effectRef>
          <a:fontRef idx="minor">
            <a:schemeClr val="tx1"/>
          </a:fontRef>
        </p:style>
      </p:cxnSp>
      <p:sp>
        <p:nvSpPr>
          <p:cNvPr id="15" name="Oval 14"/>
          <p:cNvSpPr/>
          <p:nvPr/>
        </p:nvSpPr>
        <p:spPr>
          <a:xfrm>
            <a:off x="3658809" y="556382"/>
            <a:ext cx="1578429" cy="913190"/>
          </a:xfrm>
          <a:prstGeom prst="ellipse">
            <a:avLst/>
          </a:prstGeom>
          <a:noFill/>
          <a:ln>
            <a:solidFill>
              <a:schemeClr val="accent1">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261050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p:cNvSpPr>
            <a:spLocks noGrp="1"/>
          </p:cNvSpPr>
          <p:nvPr>
            <p:ph type="dt" sz="half" idx="10"/>
          </p:nvPr>
        </p:nvSpPr>
        <p:spPr/>
        <p:txBody>
          <a:bodyPr/>
          <a:lstStyle/>
          <a:p>
            <a:r>
              <a:rPr lang="en-GB"/>
              <a:t>2026</a:t>
            </a:r>
            <a:endParaRPr lang="en-US"/>
          </a:p>
        </p:txBody>
      </p:sp>
      <p:sp>
        <p:nvSpPr>
          <p:cNvPr id="11" name="Footer Placeholder 10"/>
          <p:cNvSpPr>
            <a:spLocks noGrp="1"/>
          </p:cNvSpPr>
          <p:nvPr>
            <p:ph type="ftr" sz="quarter" idx="11"/>
          </p:nvPr>
        </p:nvSpPr>
        <p:spPr/>
        <p:txBody>
          <a:bodyPr/>
          <a:lstStyle/>
          <a:p>
            <a:r>
              <a:rPr lang="en-US"/>
              <a:t>Advanced UK Instrumentation Training</a:t>
            </a:r>
          </a:p>
        </p:txBody>
      </p:sp>
      <p:sp>
        <p:nvSpPr>
          <p:cNvPr id="3" name="Slide Number Placeholder 2"/>
          <p:cNvSpPr>
            <a:spLocks noGrp="1"/>
          </p:cNvSpPr>
          <p:nvPr>
            <p:ph type="sldNum" sz="quarter" idx="12"/>
          </p:nvPr>
        </p:nvSpPr>
        <p:spPr/>
        <p:txBody>
          <a:bodyPr/>
          <a:lstStyle/>
          <a:p>
            <a:fld id="{28FAA939-B055-1C4F-86C8-4746DA8B00DB}" type="slidenum">
              <a:rPr lang="en-US" smtClean="0"/>
              <a:t>92</a:t>
            </a:fld>
            <a:endParaRPr lang="en-US" dirty="0"/>
          </a:p>
        </p:txBody>
      </p:sp>
      <p:sp>
        <p:nvSpPr>
          <p:cNvPr id="45" name="TextBox 44"/>
          <p:cNvSpPr txBox="1"/>
          <p:nvPr/>
        </p:nvSpPr>
        <p:spPr>
          <a:xfrm>
            <a:off x="2013243"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Large area 3D, </a:t>
            </a:r>
            <a:r>
              <a:rPr lang="en-US" sz="3200" dirty="0" err="1">
                <a:solidFill>
                  <a:srgbClr val="000000"/>
                </a:solidFill>
                <a:latin typeface="Apple Symbols"/>
                <a:cs typeface="Apple Symbols"/>
              </a:rPr>
              <a:t>pCVD</a:t>
            </a:r>
            <a:r>
              <a:rPr lang="en-US" sz="3200" dirty="0">
                <a:solidFill>
                  <a:srgbClr val="000000"/>
                </a:solidFill>
                <a:latin typeface="Apple Symbols"/>
                <a:cs typeface="Apple Symbols"/>
              </a:rPr>
              <a:t>, 100x100</a:t>
            </a:r>
          </a:p>
        </p:txBody>
      </p:sp>
      <p:sp>
        <p:nvSpPr>
          <p:cNvPr id="4" name="TextBox 3"/>
          <p:cNvSpPr txBox="1"/>
          <p:nvPr/>
        </p:nvSpPr>
        <p:spPr>
          <a:xfrm>
            <a:off x="1497263" y="1193427"/>
            <a:ext cx="6483684" cy="2031325"/>
          </a:xfrm>
          <a:prstGeom prst="rect">
            <a:avLst/>
          </a:prstGeom>
          <a:noFill/>
        </p:spPr>
        <p:txBody>
          <a:bodyPr wrap="square" rtlCol="0">
            <a:spAutoFit/>
          </a:bodyPr>
          <a:lstStyle/>
          <a:p>
            <a:r>
              <a:rPr lang="en-US" sz="1400" dirty="0"/>
              <a:t>In May/Sept 2016 tested the first full 3D device fabricated in </a:t>
            </a:r>
            <a:r>
              <a:rPr lang="en-US" sz="1400" dirty="0" err="1"/>
              <a:t>pcCVD</a:t>
            </a:r>
            <a:r>
              <a:rPr lang="en-US" sz="1400" dirty="0"/>
              <a:t> with three dramatic improvements:</a:t>
            </a:r>
          </a:p>
          <a:p>
            <a:pPr lvl="1"/>
            <a:r>
              <a:rPr lang="en-US" sz="1400" dirty="0"/>
              <a:t>1.	An order of magnitude more cells (1188 </a:t>
            </a:r>
            <a:r>
              <a:rPr lang="en-US" sz="1400" dirty="0" err="1"/>
              <a:t>vs</a:t>
            </a:r>
            <a:r>
              <a:rPr lang="en-US" sz="1400" dirty="0"/>
              <a:t> 99).</a:t>
            </a:r>
          </a:p>
          <a:p>
            <a:pPr lvl="1"/>
            <a:r>
              <a:rPr lang="en-US" sz="1400" dirty="0"/>
              <a:t>2.	Smaller cell size (100um </a:t>
            </a:r>
            <a:r>
              <a:rPr lang="en-US" sz="1400" dirty="0" err="1"/>
              <a:t>vs</a:t>
            </a:r>
            <a:r>
              <a:rPr lang="en-US" sz="1400" dirty="0"/>
              <a:t> 150um).</a:t>
            </a:r>
          </a:p>
          <a:p>
            <a:pPr lvl="1"/>
            <a:r>
              <a:rPr lang="en-US" sz="1400" dirty="0"/>
              <a:t>3.	Higher column production efficiency (&gt;99% </a:t>
            </a:r>
            <a:r>
              <a:rPr lang="en-US" sz="1400" dirty="0" err="1"/>
              <a:t>vs</a:t>
            </a:r>
            <a:r>
              <a:rPr lang="en-US" sz="1400" dirty="0"/>
              <a:t> ~90%).</a:t>
            </a:r>
          </a:p>
          <a:p>
            <a:pPr marL="742950" lvl="1" indent="-285750">
              <a:buFont typeface="Arial"/>
              <a:buChar char="•"/>
            </a:pPr>
            <a:endParaRPr lang="en-US" sz="1400" dirty="0"/>
          </a:p>
          <a:p>
            <a:pPr marL="285750" indent="-285750">
              <a:buFont typeface="Arial"/>
              <a:buChar char="•"/>
            </a:pPr>
            <a:endParaRPr lang="en-US" sz="1400" dirty="0"/>
          </a:p>
          <a:p>
            <a:endParaRPr lang="en-US" sz="1400" dirty="0"/>
          </a:p>
          <a:p>
            <a:r>
              <a:rPr lang="en-US" sz="1400" dirty="0"/>
              <a:t>   </a:t>
            </a:r>
          </a:p>
        </p:txBody>
      </p:sp>
      <p:sp>
        <p:nvSpPr>
          <p:cNvPr id="10" name="TextBox 9"/>
          <p:cNvSpPr txBox="1"/>
          <p:nvPr/>
        </p:nvSpPr>
        <p:spPr>
          <a:xfrm>
            <a:off x="1096210" y="2900947"/>
            <a:ext cx="3677654" cy="369332"/>
          </a:xfrm>
          <a:prstGeom prst="rect">
            <a:avLst/>
          </a:prstGeom>
          <a:noFill/>
        </p:spPr>
        <p:txBody>
          <a:bodyPr wrap="square" rtlCol="0">
            <a:spAutoFit/>
          </a:bodyPr>
          <a:lstStyle/>
          <a:p>
            <a:pPr algn="ctr"/>
            <a:r>
              <a:rPr lang="en-US" dirty="0"/>
              <a:t>HV side</a:t>
            </a:r>
          </a:p>
        </p:txBody>
      </p:sp>
      <p:sp>
        <p:nvSpPr>
          <p:cNvPr id="26" name="TextBox 25"/>
          <p:cNvSpPr txBox="1"/>
          <p:nvPr/>
        </p:nvSpPr>
        <p:spPr>
          <a:xfrm>
            <a:off x="5009146" y="2900947"/>
            <a:ext cx="3677654" cy="369332"/>
          </a:xfrm>
          <a:prstGeom prst="rect">
            <a:avLst/>
          </a:prstGeom>
          <a:noFill/>
        </p:spPr>
        <p:txBody>
          <a:bodyPr wrap="square" rtlCol="0">
            <a:spAutoFit/>
          </a:bodyPr>
          <a:lstStyle/>
          <a:p>
            <a:pPr algn="ctr"/>
            <a:r>
              <a:rPr lang="en-US" dirty="0"/>
              <a:t>Readout side</a:t>
            </a:r>
          </a:p>
        </p:txBody>
      </p:sp>
      <p:pic>
        <p:nvPicPr>
          <p:cNvPr id="8" name="Picture 7" descr="Screen Shot 2017-06-20 at 16.35.55.png"/>
          <p:cNvPicPr>
            <a:picLocks noChangeAspect="1"/>
          </p:cNvPicPr>
          <p:nvPr/>
        </p:nvPicPr>
        <p:blipFill rotWithShape="1">
          <a:blip r:embed="rId2">
            <a:extLst>
              <a:ext uri="{28A0092B-C50C-407E-A947-70E740481C1C}">
                <a14:useLocalDpi xmlns:a14="http://schemas.microsoft.com/office/drawing/2010/main" val="0"/>
              </a:ext>
            </a:extLst>
          </a:blip>
          <a:srcRect l="1239" r="53283" b="1322"/>
          <a:stretch/>
        </p:blipFill>
        <p:spPr>
          <a:xfrm>
            <a:off x="5184275" y="3360659"/>
            <a:ext cx="3502526" cy="3022427"/>
          </a:xfrm>
          <a:prstGeom prst="rect">
            <a:avLst/>
          </a:prstGeom>
        </p:spPr>
      </p:pic>
      <p:pic>
        <p:nvPicPr>
          <p:cNvPr id="15" name="Picture 14" descr="Screen Shot 2017-06-20 at 16.35.55.png"/>
          <p:cNvPicPr>
            <a:picLocks noChangeAspect="1"/>
          </p:cNvPicPr>
          <p:nvPr/>
        </p:nvPicPr>
        <p:blipFill rotWithShape="1">
          <a:blip r:embed="rId2">
            <a:extLst>
              <a:ext uri="{28A0092B-C50C-407E-A947-70E740481C1C}">
                <a14:useLocalDpi xmlns:a14="http://schemas.microsoft.com/office/drawing/2010/main" val="0"/>
              </a:ext>
            </a:extLst>
          </a:blip>
          <a:srcRect l="53119" t="6427"/>
          <a:stretch/>
        </p:blipFill>
        <p:spPr>
          <a:xfrm>
            <a:off x="1096210" y="3414131"/>
            <a:ext cx="3451769" cy="3056123"/>
          </a:xfrm>
          <a:prstGeom prst="rect">
            <a:avLst/>
          </a:prstGeom>
        </p:spPr>
      </p:pic>
    </p:spTree>
    <p:extLst>
      <p:ext uri="{BB962C8B-B14F-4D97-AF65-F5344CB8AC3E}">
        <p14:creationId xmlns:p14="http://schemas.microsoft.com/office/powerpoint/2010/main" val="400261340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r>
              <a:rPr lang="en-GB"/>
              <a:t>2026</a:t>
            </a:r>
            <a:endParaRPr lang="en-US"/>
          </a:p>
        </p:txBody>
      </p:sp>
      <p:sp>
        <p:nvSpPr>
          <p:cNvPr id="9" name="Footer Placeholder 8"/>
          <p:cNvSpPr>
            <a:spLocks noGrp="1"/>
          </p:cNvSpPr>
          <p:nvPr>
            <p:ph type="ftr" sz="quarter" idx="11"/>
          </p:nvPr>
        </p:nvSpPr>
        <p:spPr/>
        <p:txBody>
          <a:bodyPr/>
          <a:lstStyle/>
          <a:p>
            <a:r>
              <a:rPr lang="en-US"/>
              <a:t>Advanced UK Instrumentation Training</a:t>
            </a:r>
          </a:p>
        </p:txBody>
      </p:sp>
      <p:sp>
        <p:nvSpPr>
          <p:cNvPr id="3" name="Slide Number Placeholder 2"/>
          <p:cNvSpPr>
            <a:spLocks noGrp="1"/>
          </p:cNvSpPr>
          <p:nvPr>
            <p:ph type="sldNum" sz="quarter" idx="12"/>
          </p:nvPr>
        </p:nvSpPr>
        <p:spPr/>
        <p:txBody>
          <a:bodyPr/>
          <a:lstStyle/>
          <a:p>
            <a:fld id="{28FAA939-B055-1C4F-86C8-4746DA8B00DB}" type="slidenum">
              <a:rPr lang="en-US" smtClean="0"/>
              <a:t>93</a:t>
            </a:fld>
            <a:endParaRPr lang="en-US" dirty="0"/>
          </a:p>
        </p:txBody>
      </p:sp>
      <p:sp>
        <p:nvSpPr>
          <p:cNvPr id="45" name="TextBox 44"/>
          <p:cNvSpPr txBox="1"/>
          <p:nvPr/>
        </p:nvSpPr>
        <p:spPr>
          <a:xfrm>
            <a:off x="2111037" y="184654"/>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Large area 3D, </a:t>
            </a:r>
            <a:r>
              <a:rPr lang="en-US" sz="3200" dirty="0" err="1">
                <a:solidFill>
                  <a:srgbClr val="000000"/>
                </a:solidFill>
                <a:latin typeface="Apple Symbols"/>
                <a:cs typeface="Apple Symbols"/>
              </a:rPr>
              <a:t>pCVD</a:t>
            </a:r>
            <a:r>
              <a:rPr lang="en-US" sz="3200" dirty="0">
                <a:solidFill>
                  <a:srgbClr val="000000"/>
                </a:solidFill>
                <a:latin typeface="Apple Symbols"/>
                <a:cs typeface="Apple Symbols"/>
              </a:rPr>
              <a:t>, 100x100</a:t>
            </a:r>
          </a:p>
        </p:txBody>
      </p:sp>
      <p:sp>
        <p:nvSpPr>
          <p:cNvPr id="4" name="TextBox 3"/>
          <p:cNvSpPr txBox="1"/>
          <p:nvPr/>
        </p:nvSpPr>
        <p:spPr>
          <a:xfrm>
            <a:off x="1497263" y="1193427"/>
            <a:ext cx="6456112" cy="1754326"/>
          </a:xfrm>
          <a:prstGeom prst="rect">
            <a:avLst/>
          </a:prstGeom>
          <a:noFill/>
        </p:spPr>
        <p:txBody>
          <a:bodyPr wrap="square" rtlCol="0">
            <a:spAutoFit/>
          </a:bodyPr>
          <a:lstStyle/>
          <a:p>
            <a:pPr marL="285750" indent="-285750">
              <a:buFont typeface="Arial"/>
              <a:buChar char="•"/>
            </a:pPr>
            <a:r>
              <a:rPr lang="en-US" dirty="0"/>
              <a:t>Largest charge collection to date in </a:t>
            </a:r>
            <a:r>
              <a:rPr lang="en-US" dirty="0" err="1"/>
              <a:t>pcCVD</a:t>
            </a:r>
            <a:r>
              <a:rPr lang="en-US" dirty="0"/>
              <a:t> diamond!</a:t>
            </a:r>
          </a:p>
          <a:p>
            <a:pPr marL="742950" lvl="1" indent="-285750">
              <a:buFont typeface="Arial"/>
              <a:buChar char="•"/>
            </a:pPr>
            <a:r>
              <a:rPr lang="en-US" dirty="0"/>
              <a:t>&gt;85 % of charge collected in continuous region, about twice as much as planar. </a:t>
            </a:r>
          </a:p>
          <a:p>
            <a:endParaRPr lang="en-US" dirty="0"/>
          </a:p>
          <a:p>
            <a:r>
              <a:rPr lang="en-US" dirty="0"/>
              <a:t>   </a:t>
            </a:r>
          </a:p>
        </p:txBody>
      </p:sp>
      <p:grpSp>
        <p:nvGrpSpPr>
          <p:cNvPr id="24" name="Group 23"/>
          <p:cNvGrpSpPr/>
          <p:nvPr/>
        </p:nvGrpSpPr>
        <p:grpSpPr>
          <a:xfrm>
            <a:off x="1138750" y="2575135"/>
            <a:ext cx="4065381" cy="3399958"/>
            <a:chOff x="2435545" y="3071628"/>
            <a:chExt cx="4175213" cy="3491813"/>
          </a:xfrm>
        </p:grpSpPr>
        <p:pic>
          <p:nvPicPr>
            <p:cNvPr id="12" name="Picture 11" descr="Screen Shot 2017-06-20 at 16.57.37.png"/>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681766" y="3071628"/>
              <a:ext cx="3780467" cy="3284722"/>
            </a:xfrm>
            <a:prstGeom prst="rect">
              <a:avLst/>
            </a:prstGeom>
          </p:spPr>
        </p:pic>
        <p:sp>
          <p:nvSpPr>
            <p:cNvPr id="13" name="TextBox 12"/>
            <p:cNvSpPr txBox="1"/>
            <p:nvPr/>
          </p:nvSpPr>
          <p:spPr>
            <a:xfrm>
              <a:off x="2925096" y="6317220"/>
              <a:ext cx="3025579" cy="246221"/>
            </a:xfrm>
            <a:prstGeom prst="rect">
              <a:avLst/>
            </a:prstGeom>
            <a:noFill/>
          </p:spPr>
          <p:txBody>
            <a:bodyPr wrap="square" rtlCol="0">
              <a:spAutoFit/>
            </a:bodyPr>
            <a:lstStyle/>
            <a:p>
              <a:pPr algn="ctr"/>
              <a:r>
                <a:rPr lang="en-US" sz="1000" dirty="0"/>
                <a:t>x coordinate (um)</a:t>
              </a:r>
            </a:p>
          </p:txBody>
        </p:sp>
        <p:sp>
          <p:nvSpPr>
            <p:cNvPr id="19" name="TextBox 18"/>
            <p:cNvSpPr txBox="1"/>
            <p:nvPr/>
          </p:nvSpPr>
          <p:spPr>
            <a:xfrm rot="16200000">
              <a:off x="1045866" y="4576910"/>
              <a:ext cx="3025579" cy="246221"/>
            </a:xfrm>
            <a:prstGeom prst="rect">
              <a:avLst/>
            </a:prstGeom>
            <a:noFill/>
          </p:spPr>
          <p:txBody>
            <a:bodyPr wrap="square" rtlCol="0">
              <a:spAutoFit/>
            </a:bodyPr>
            <a:lstStyle/>
            <a:p>
              <a:pPr algn="ctr"/>
              <a:r>
                <a:rPr lang="en-US" sz="1000" dirty="0"/>
                <a:t>y coordinate (um)</a:t>
              </a:r>
            </a:p>
          </p:txBody>
        </p:sp>
        <p:sp>
          <p:nvSpPr>
            <p:cNvPr id="20" name="TextBox 19"/>
            <p:cNvSpPr txBox="1"/>
            <p:nvPr/>
          </p:nvSpPr>
          <p:spPr>
            <a:xfrm rot="16200000">
              <a:off x="4974858" y="4576910"/>
              <a:ext cx="3025579" cy="246221"/>
            </a:xfrm>
            <a:prstGeom prst="rect">
              <a:avLst/>
            </a:prstGeom>
            <a:noFill/>
          </p:spPr>
          <p:txBody>
            <a:bodyPr wrap="square" rtlCol="0">
              <a:spAutoFit/>
            </a:bodyPr>
            <a:lstStyle/>
            <a:p>
              <a:pPr algn="ctr"/>
              <a:r>
                <a:rPr lang="en-US" sz="1000" dirty="0" err="1"/>
                <a:t>avrg</a:t>
              </a:r>
              <a:r>
                <a:rPr lang="en-US" sz="1000" dirty="0"/>
                <a:t>. signal / ADC</a:t>
              </a:r>
            </a:p>
          </p:txBody>
        </p:sp>
        <p:sp>
          <p:nvSpPr>
            <p:cNvPr id="17" name="Rectangle 16"/>
            <p:cNvSpPr/>
            <p:nvPr/>
          </p:nvSpPr>
          <p:spPr>
            <a:xfrm flipH="1">
              <a:off x="3036185" y="3071628"/>
              <a:ext cx="2914491" cy="202523"/>
            </a:xfrm>
            <a:prstGeom prst="rect">
              <a:avLst/>
            </a:prstGeom>
            <a:solidFill>
              <a:srgbClr val="FFFFFF"/>
            </a:solidFill>
            <a:ln w="38100" cmpd="sng">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cxnSp>
          <p:nvCxnSpPr>
            <p:cNvPr id="21" name="Straight Connector 20"/>
            <p:cNvCxnSpPr/>
            <p:nvPr/>
          </p:nvCxnSpPr>
          <p:spPr>
            <a:xfrm flipV="1">
              <a:off x="2942816" y="3071628"/>
              <a:ext cx="3206347" cy="5909"/>
            </a:xfrm>
            <a:prstGeom prst="line">
              <a:avLst/>
            </a:prstGeom>
            <a:ln w="9525" cmpd="sng">
              <a:solidFill>
                <a:schemeClr val="tx1">
                  <a:lumMod val="50000"/>
                  <a:lumOff val="50000"/>
                </a:schemeClr>
              </a:solidFill>
              <a:prstDash val="solid"/>
              <a:headEnd type="none"/>
              <a:tailEnd type="none"/>
            </a:ln>
            <a:effectLst/>
          </p:spPr>
          <p:style>
            <a:lnRef idx="2">
              <a:schemeClr val="accent1"/>
            </a:lnRef>
            <a:fillRef idx="0">
              <a:schemeClr val="accent1"/>
            </a:fillRef>
            <a:effectRef idx="1">
              <a:schemeClr val="accent1"/>
            </a:effectRef>
            <a:fontRef idx="minor">
              <a:schemeClr val="tx1"/>
            </a:fontRef>
          </p:style>
        </p:cxnSp>
      </p:grpSp>
      <p:grpSp>
        <p:nvGrpSpPr>
          <p:cNvPr id="41" name="Group 40"/>
          <p:cNvGrpSpPr/>
          <p:nvPr/>
        </p:nvGrpSpPr>
        <p:grpSpPr>
          <a:xfrm>
            <a:off x="5475494" y="2575135"/>
            <a:ext cx="3248654" cy="3026305"/>
            <a:chOff x="5333754" y="2961198"/>
            <a:chExt cx="3601552" cy="3355047"/>
          </a:xfrm>
        </p:grpSpPr>
        <p:grpSp>
          <p:nvGrpSpPr>
            <p:cNvPr id="38" name="Group 37"/>
            <p:cNvGrpSpPr/>
            <p:nvPr/>
          </p:nvGrpSpPr>
          <p:grpSpPr>
            <a:xfrm>
              <a:off x="5333754" y="3189328"/>
              <a:ext cx="3601552" cy="2958602"/>
              <a:chOff x="4217436" y="2806432"/>
              <a:chExt cx="4521349" cy="3714199"/>
            </a:xfrm>
          </p:grpSpPr>
          <p:grpSp>
            <p:nvGrpSpPr>
              <p:cNvPr id="36" name="Group 35"/>
              <p:cNvGrpSpPr/>
              <p:nvPr/>
            </p:nvGrpSpPr>
            <p:grpSpPr>
              <a:xfrm>
                <a:off x="4464695" y="2806433"/>
                <a:ext cx="4274090" cy="3635519"/>
                <a:chOff x="3178423" y="3133682"/>
                <a:chExt cx="5261706" cy="4475580"/>
              </a:xfrm>
            </p:grpSpPr>
            <p:grpSp>
              <p:nvGrpSpPr>
                <p:cNvPr id="27" name="Group 26"/>
                <p:cNvGrpSpPr/>
                <p:nvPr/>
              </p:nvGrpSpPr>
              <p:grpSpPr>
                <a:xfrm>
                  <a:off x="3178423" y="3133682"/>
                  <a:ext cx="5261706" cy="4475580"/>
                  <a:chOff x="3070473" y="2916775"/>
                  <a:chExt cx="5261706" cy="4475580"/>
                </a:xfrm>
              </p:grpSpPr>
              <p:pic>
                <p:nvPicPr>
                  <p:cNvPr id="25" name="Picture 24" descr="Screen Shot 2017-06-20 at 16.57.49.png"/>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070473" y="2916775"/>
                    <a:ext cx="5261706" cy="4475580"/>
                  </a:xfrm>
                  <a:prstGeom prst="rect">
                    <a:avLst/>
                  </a:prstGeom>
                </p:spPr>
              </p:pic>
              <p:sp>
                <p:nvSpPr>
                  <p:cNvPr id="28" name="Rectangle 27"/>
                  <p:cNvSpPr/>
                  <p:nvPr/>
                </p:nvSpPr>
                <p:spPr>
                  <a:xfrm flipH="1">
                    <a:off x="5514619" y="2916777"/>
                    <a:ext cx="2353158" cy="861974"/>
                  </a:xfrm>
                  <a:prstGeom prst="rect">
                    <a:avLst/>
                  </a:prstGeom>
                  <a:solidFill>
                    <a:srgbClr val="FFFFFF"/>
                  </a:solidFill>
                  <a:ln w="38100" cmpd="sng">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grpSp>
            <p:cxnSp>
              <p:nvCxnSpPr>
                <p:cNvPr id="29" name="Straight Connector 28"/>
                <p:cNvCxnSpPr/>
                <p:nvPr/>
              </p:nvCxnSpPr>
              <p:spPr>
                <a:xfrm flipV="1">
                  <a:off x="3511787" y="3133684"/>
                  <a:ext cx="4505590" cy="5291"/>
                </a:xfrm>
                <a:prstGeom prst="line">
                  <a:avLst/>
                </a:prstGeom>
                <a:ln w="9525" cmpd="sng">
                  <a:solidFill>
                    <a:schemeClr val="tx1">
                      <a:lumMod val="50000"/>
                      <a:lumOff val="50000"/>
                    </a:schemeClr>
                  </a:solidFill>
                  <a:prstDash val="solid"/>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37" name="Straight Connector 36"/>
                <p:cNvCxnSpPr/>
                <p:nvPr/>
              </p:nvCxnSpPr>
              <p:spPr>
                <a:xfrm flipV="1">
                  <a:off x="3511787" y="7205876"/>
                  <a:ext cx="4505590" cy="5291"/>
                </a:xfrm>
                <a:prstGeom prst="line">
                  <a:avLst/>
                </a:prstGeom>
                <a:ln w="38100" cmpd="sng">
                  <a:solidFill>
                    <a:schemeClr val="tx1">
                      <a:lumMod val="50000"/>
                      <a:lumOff val="50000"/>
                    </a:schemeClr>
                  </a:solidFill>
                  <a:prstDash val="solid"/>
                  <a:headEnd type="none"/>
                  <a:tailEnd type="none"/>
                </a:ln>
                <a:effectLst/>
              </p:spPr>
              <p:style>
                <a:lnRef idx="2">
                  <a:schemeClr val="accent1"/>
                </a:lnRef>
                <a:fillRef idx="0">
                  <a:schemeClr val="accent1"/>
                </a:fillRef>
                <a:effectRef idx="1">
                  <a:schemeClr val="accent1"/>
                </a:effectRef>
                <a:fontRef idx="minor">
                  <a:schemeClr val="tx1"/>
                </a:fontRef>
              </p:style>
            </p:cxnSp>
          </p:grpSp>
          <p:sp>
            <p:nvSpPr>
              <p:cNvPr id="39" name="TextBox 38"/>
              <p:cNvSpPr txBox="1"/>
              <p:nvPr/>
            </p:nvSpPr>
            <p:spPr>
              <a:xfrm>
                <a:off x="4683500" y="6274410"/>
                <a:ext cx="3636462" cy="246221"/>
              </a:xfrm>
              <a:prstGeom prst="rect">
                <a:avLst/>
              </a:prstGeom>
              <a:noFill/>
            </p:spPr>
            <p:txBody>
              <a:bodyPr wrap="square" rtlCol="0">
                <a:spAutoFit/>
              </a:bodyPr>
              <a:lstStyle/>
              <a:p>
                <a:pPr algn="ctr"/>
                <a:r>
                  <a:rPr lang="en-US" sz="1000" dirty="0"/>
                  <a:t>charge / ADC</a:t>
                </a:r>
              </a:p>
            </p:txBody>
          </p:sp>
          <p:sp>
            <p:nvSpPr>
              <p:cNvPr id="40" name="TextBox 39"/>
              <p:cNvSpPr txBox="1"/>
              <p:nvPr/>
            </p:nvSpPr>
            <p:spPr>
              <a:xfrm rot="16200000">
                <a:off x="2684473" y="4339395"/>
                <a:ext cx="3312146" cy="246220"/>
              </a:xfrm>
              <a:prstGeom prst="rect">
                <a:avLst/>
              </a:prstGeom>
              <a:noFill/>
            </p:spPr>
            <p:txBody>
              <a:bodyPr wrap="square" rtlCol="0">
                <a:spAutoFit/>
              </a:bodyPr>
              <a:lstStyle/>
              <a:p>
                <a:pPr algn="ctr"/>
                <a:r>
                  <a:rPr lang="en-US" sz="1000" dirty="0"/>
                  <a:t>number of entries</a:t>
                </a:r>
              </a:p>
            </p:txBody>
          </p:sp>
        </p:grpSp>
        <p:sp>
          <p:nvSpPr>
            <p:cNvPr id="42" name="Rectangle 41"/>
            <p:cNvSpPr/>
            <p:nvPr/>
          </p:nvSpPr>
          <p:spPr>
            <a:xfrm flipH="1">
              <a:off x="5358599" y="2961198"/>
              <a:ext cx="3535292" cy="3355047"/>
            </a:xfrm>
            <a:prstGeom prst="rect">
              <a:avLst/>
            </a:prstGeom>
            <a:noFill/>
            <a:ln w="381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grpSp>
      <p:cxnSp>
        <p:nvCxnSpPr>
          <p:cNvPr id="43" name="Straight Connector 42"/>
          <p:cNvCxnSpPr/>
          <p:nvPr/>
        </p:nvCxnSpPr>
        <p:spPr>
          <a:xfrm flipH="1">
            <a:off x="2951456" y="2575135"/>
            <a:ext cx="2546454" cy="1850027"/>
          </a:xfrm>
          <a:prstGeom prst="line">
            <a:avLst/>
          </a:prstGeom>
          <a:ln w="38100" cmpd="sng">
            <a:solidFill>
              <a:srgbClr val="FF0000"/>
            </a:solidFill>
            <a:prstDash val="sysDash"/>
          </a:ln>
          <a:effectLst/>
        </p:spPr>
        <p:style>
          <a:lnRef idx="2">
            <a:schemeClr val="accent1"/>
          </a:lnRef>
          <a:fillRef idx="0">
            <a:schemeClr val="accent1"/>
          </a:fillRef>
          <a:effectRef idx="1">
            <a:schemeClr val="accent1"/>
          </a:effectRef>
          <a:fontRef idx="minor">
            <a:schemeClr val="tx1"/>
          </a:fontRef>
        </p:style>
      </p:cxnSp>
      <p:sp>
        <p:nvSpPr>
          <p:cNvPr id="46" name="Rectangle 45"/>
          <p:cNvSpPr/>
          <p:nvPr/>
        </p:nvSpPr>
        <p:spPr>
          <a:xfrm flipH="1">
            <a:off x="2951455" y="4500013"/>
            <a:ext cx="1287253" cy="674092"/>
          </a:xfrm>
          <a:prstGeom prst="rect">
            <a:avLst/>
          </a:prstGeom>
          <a:noFill/>
          <a:ln w="762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w="28575" cmpd="sng">
                <a:solidFill>
                  <a:schemeClr val="tx1"/>
                </a:solidFill>
              </a:ln>
            </a:endParaRPr>
          </a:p>
        </p:txBody>
      </p:sp>
      <p:cxnSp>
        <p:nvCxnSpPr>
          <p:cNvPr id="47" name="Straight Connector 46"/>
          <p:cNvCxnSpPr/>
          <p:nvPr/>
        </p:nvCxnSpPr>
        <p:spPr>
          <a:xfrm flipH="1" flipV="1">
            <a:off x="4321699" y="5174105"/>
            <a:ext cx="1176211" cy="427335"/>
          </a:xfrm>
          <a:prstGeom prst="line">
            <a:avLst/>
          </a:prstGeom>
          <a:ln w="38100" cmpd="sng">
            <a:solidFill>
              <a:srgbClr val="FF0000"/>
            </a:solidFill>
            <a:prstDash val="sysDash"/>
          </a:ln>
          <a:effectLst/>
        </p:spPr>
        <p:style>
          <a:lnRef idx="2">
            <a:schemeClr val="accent1"/>
          </a:lnRef>
          <a:fillRef idx="0">
            <a:schemeClr val="accent1"/>
          </a:fillRef>
          <a:effectRef idx="1">
            <a:schemeClr val="accent1"/>
          </a:effectRef>
          <a:fontRef idx="minor">
            <a:schemeClr val="tx1"/>
          </a:fontRef>
        </p:style>
      </p:cxnSp>
      <p:sp>
        <p:nvSpPr>
          <p:cNvPr id="49" name="TextBox 48"/>
          <p:cNvSpPr txBox="1"/>
          <p:nvPr/>
        </p:nvSpPr>
        <p:spPr>
          <a:xfrm>
            <a:off x="6727546" y="3120697"/>
            <a:ext cx="1812636" cy="646331"/>
          </a:xfrm>
          <a:prstGeom prst="rect">
            <a:avLst/>
          </a:prstGeom>
          <a:noFill/>
        </p:spPr>
        <p:txBody>
          <a:bodyPr wrap="square" rtlCol="0">
            <a:spAutoFit/>
          </a:bodyPr>
          <a:lstStyle/>
          <a:p>
            <a:pPr algn="ctr"/>
            <a:r>
              <a:rPr lang="en-US" b="1" dirty="0"/>
              <a:t>RD42 Preliminary</a:t>
            </a:r>
          </a:p>
        </p:txBody>
      </p:sp>
    </p:spTree>
    <p:extLst>
      <p:ext uri="{BB962C8B-B14F-4D97-AF65-F5344CB8AC3E}">
        <p14:creationId xmlns:p14="http://schemas.microsoft.com/office/powerpoint/2010/main" val="64346016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9451" y="940137"/>
            <a:ext cx="3727758" cy="2378810"/>
          </a:xfrm>
        </p:spPr>
        <p:txBody>
          <a:bodyPr>
            <a:normAutofit/>
          </a:bodyPr>
          <a:lstStyle/>
          <a:p>
            <a:r>
              <a:rPr lang="en-US" dirty="0"/>
              <a:t>First assembly with ROC chip produced.</a:t>
            </a:r>
          </a:p>
          <a:p>
            <a:pPr lvl="1"/>
            <a:r>
              <a:rPr lang="en-US" dirty="0"/>
              <a:t>Bump bonded in Princeton.</a:t>
            </a:r>
          </a:p>
          <a:p>
            <a:pPr lvl="1"/>
            <a:r>
              <a:rPr lang="en-US" dirty="0"/>
              <a:t>Cr-Au on bias side.</a:t>
            </a:r>
          </a:p>
          <a:p>
            <a:pPr lvl="1"/>
            <a:r>
              <a:rPr lang="en-US" dirty="0"/>
              <a:t>Ti-W under-bump metal.</a:t>
            </a:r>
          </a:p>
          <a:p>
            <a:pPr lvl="1"/>
            <a:r>
              <a:rPr lang="en-US" dirty="0"/>
              <a:t>Indium bumps on sensor.</a:t>
            </a:r>
          </a:p>
          <a:p>
            <a:pPr lvl="1"/>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94</a:t>
            </a:fld>
            <a:endParaRPr lang="en-US"/>
          </a:p>
        </p:txBody>
      </p:sp>
      <p:pic>
        <p:nvPicPr>
          <p:cNvPr id="9" name="Picture 8"/>
          <p:cNvPicPr>
            <a:picLocks noChangeAspect="1"/>
          </p:cNvPicPr>
          <p:nvPr/>
        </p:nvPicPr>
        <p:blipFill>
          <a:blip r:embed="rId2"/>
          <a:stretch>
            <a:fillRect/>
          </a:stretch>
        </p:blipFill>
        <p:spPr>
          <a:xfrm>
            <a:off x="4910666" y="3870779"/>
            <a:ext cx="3852334" cy="2889251"/>
          </a:xfrm>
          <a:prstGeom prst="rect">
            <a:avLst/>
          </a:prstGeom>
        </p:spPr>
      </p:pic>
      <p:pic>
        <p:nvPicPr>
          <p:cNvPr id="7" name="Picture 6" descr="Picture 005_mod.png"/>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r="46164" b="54146"/>
          <a:stretch/>
        </p:blipFill>
        <p:spPr>
          <a:xfrm>
            <a:off x="4887836" y="1290039"/>
            <a:ext cx="3875164" cy="2475487"/>
          </a:xfrm>
          <a:prstGeom prst="rect">
            <a:avLst/>
          </a:prstGeom>
        </p:spPr>
      </p:pic>
      <p:sp>
        <p:nvSpPr>
          <p:cNvPr id="14" name="TextBox 13"/>
          <p:cNvSpPr txBox="1"/>
          <p:nvPr/>
        </p:nvSpPr>
        <p:spPr>
          <a:xfrm>
            <a:off x="2128773" y="5794455"/>
            <a:ext cx="1458302" cy="369332"/>
          </a:xfrm>
          <a:prstGeom prst="rect">
            <a:avLst/>
          </a:prstGeom>
          <a:noFill/>
        </p:spPr>
        <p:txBody>
          <a:bodyPr wrap="none" rtlCol="0">
            <a:spAutoFit/>
          </a:bodyPr>
          <a:lstStyle/>
          <a:p>
            <a:r>
              <a:rPr lang="en-US" dirty="0">
                <a:solidFill>
                  <a:schemeClr val="bg1"/>
                </a:solidFill>
              </a:rPr>
              <a:t>Bump pads</a:t>
            </a:r>
          </a:p>
        </p:txBody>
      </p:sp>
      <p:sp>
        <p:nvSpPr>
          <p:cNvPr id="15" name="TextBox 14"/>
          <p:cNvSpPr txBox="1"/>
          <p:nvPr/>
        </p:nvSpPr>
        <p:spPr>
          <a:xfrm>
            <a:off x="7237422" y="1421014"/>
            <a:ext cx="1238853" cy="369332"/>
          </a:xfrm>
          <a:prstGeom prst="rect">
            <a:avLst/>
          </a:prstGeom>
          <a:noFill/>
        </p:spPr>
        <p:txBody>
          <a:bodyPr wrap="none" rtlCol="0">
            <a:spAutoFit/>
          </a:bodyPr>
          <a:lstStyle/>
          <a:p>
            <a:r>
              <a:rPr lang="en-US" dirty="0">
                <a:solidFill>
                  <a:schemeClr val="bg1"/>
                </a:solidFill>
              </a:rPr>
              <a:t>3D sensor</a:t>
            </a:r>
          </a:p>
        </p:txBody>
      </p:sp>
      <p:sp>
        <p:nvSpPr>
          <p:cNvPr id="16" name="TextBox 15"/>
          <p:cNvSpPr txBox="1"/>
          <p:nvPr/>
        </p:nvSpPr>
        <p:spPr>
          <a:xfrm>
            <a:off x="5092844" y="6200817"/>
            <a:ext cx="3103997" cy="369332"/>
          </a:xfrm>
          <a:prstGeom prst="rect">
            <a:avLst/>
          </a:prstGeom>
          <a:noFill/>
        </p:spPr>
        <p:txBody>
          <a:bodyPr wrap="none" rtlCol="0">
            <a:spAutoFit/>
          </a:bodyPr>
          <a:lstStyle/>
          <a:p>
            <a:r>
              <a:rPr lang="en-US" dirty="0">
                <a:solidFill>
                  <a:schemeClr val="bg1"/>
                </a:solidFill>
              </a:rPr>
              <a:t>3D sensor bonded to ROC</a:t>
            </a:r>
          </a:p>
        </p:txBody>
      </p:sp>
      <p:sp>
        <p:nvSpPr>
          <p:cNvPr id="18" name="TextBox 17"/>
          <p:cNvSpPr txBox="1"/>
          <p:nvPr/>
        </p:nvSpPr>
        <p:spPr>
          <a:xfrm>
            <a:off x="1921812" y="14136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Pixel 3D, </a:t>
            </a:r>
            <a:r>
              <a:rPr lang="en-US" sz="3200" dirty="0" err="1">
                <a:solidFill>
                  <a:srgbClr val="000000"/>
                </a:solidFill>
                <a:latin typeface="Apple Symbols"/>
                <a:cs typeface="Apple Symbols"/>
              </a:rPr>
              <a:t>pCVD</a:t>
            </a:r>
            <a:r>
              <a:rPr lang="en-US" sz="3200" dirty="0">
                <a:solidFill>
                  <a:srgbClr val="000000"/>
                </a:solidFill>
                <a:latin typeface="Apple Symbols"/>
                <a:cs typeface="Apple Symbols"/>
              </a:rPr>
              <a:t>, 100x100</a:t>
            </a:r>
          </a:p>
        </p:txBody>
      </p:sp>
      <p:grpSp>
        <p:nvGrpSpPr>
          <p:cNvPr id="19" name="Group 18"/>
          <p:cNvGrpSpPr/>
          <p:nvPr/>
        </p:nvGrpSpPr>
        <p:grpSpPr>
          <a:xfrm>
            <a:off x="816865" y="3543754"/>
            <a:ext cx="3697768" cy="2769805"/>
            <a:chOff x="1705429" y="1699506"/>
            <a:chExt cx="7057571" cy="4943350"/>
          </a:xfrm>
        </p:grpSpPr>
        <p:pic>
          <p:nvPicPr>
            <p:cNvPr id="20" name="Picture 19"/>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bright="20000"/>
                      </a14:imgEffect>
                    </a14:imgLayer>
                  </a14:imgProps>
                </a:ext>
              </a:extLst>
            </a:blip>
            <a:stretch>
              <a:fillRect/>
            </a:stretch>
          </p:blipFill>
          <p:spPr>
            <a:xfrm>
              <a:off x="2171866" y="1699506"/>
              <a:ext cx="6591134" cy="4943350"/>
            </a:xfrm>
            <a:prstGeom prst="rect">
              <a:avLst/>
            </a:prstGeom>
            <a:ln>
              <a:noFill/>
            </a:ln>
            <a:effectLst>
              <a:outerShdw blurRad="292100" dist="139700" dir="2700000" algn="tl" rotWithShape="0">
                <a:srgbClr val="333333">
                  <a:alpha val="65000"/>
                </a:srgbClr>
              </a:outerShdw>
            </a:effectLst>
          </p:spPr>
        </p:pic>
        <p:cxnSp>
          <p:nvCxnSpPr>
            <p:cNvPr id="21" name="Straight Arrow Connector 20"/>
            <p:cNvCxnSpPr/>
            <p:nvPr/>
          </p:nvCxnSpPr>
          <p:spPr>
            <a:xfrm>
              <a:off x="1705429" y="3713238"/>
              <a:ext cx="1221619" cy="202595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flipV="1">
              <a:off x="2171866" y="2437190"/>
              <a:ext cx="1160372" cy="54428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1767115" y="3351591"/>
              <a:ext cx="718456" cy="60959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grpSp>
      <p:sp>
        <p:nvSpPr>
          <p:cNvPr id="11" name="TextBox 10"/>
          <p:cNvSpPr txBox="1"/>
          <p:nvPr/>
        </p:nvSpPr>
        <p:spPr>
          <a:xfrm>
            <a:off x="-495600" y="4065376"/>
            <a:ext cx="1941851" cy="954107"/>
          </a:xfrm>
          <a:prstGeom prst="rect">
            <a:avLst/>
          </a:prstGeom>
          <a:noFill/>
        </p:spPr>
        <p:txBody>
          <a:bodyPr wrap="square" rtlCol="0">
            <a:spAutoFit/>
          </a:bodyPr>
          <a:lstStyle/>
          <a:p>
            <a:pPr lvl="1"/>
            <a:r>
              <a:rPr lang="en-US" sz="1400" dirty="0"/>
              <a:t>Bump pads</a:t>
            </a:r>
          </a:p>
          <a:p>
            <a:pPr lvl="1"/>
            <a:r>
              <a:rPr lang="en-US" sz="1400" dirty="0"/>
              <a:t>Columns</a:t>
            </a:r>
          </a:p>
          <a:p>
            <a:pPr lvl="1"/>
            <a:r>
              <a:rPr lang="en-US" sz="1400" dirty="0"/>
              <a:t>Bias grid</a:t>
            </a:r>
          </a:p>
          <a:p>
            <a:endParaRPr lang="en-US" sz="1400" dirty="0"/>
          </a:p>
        </p:txBody>
      </p:sp>
    </p:spTree>
    <p:extLst>
      <p:ext uri="{BB962C8B-B14F-4D97-AF65-F5344CB8AC3E}">
        <p14:creationId xmlns:p14="http://schemas.microsoft.com/office/powerpoint/2010/main" val="335897682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2026</a:t>
            </a:r>
            <a:endParaRPr lang="en-US"/>
          </a:p>
        </p:txBody>
      </p:sp>
      <p:sp>
        <p:nvSpPr>
          <p:cNvPr id="11" name="Footer Placeholder 10"/>
          <p:cNvSpPr>
            <a:spLocks noGrp="1"/>
          </p:cNvSpPr>
          <p:nvPr>
            <p:ph type="ftr" sz="quarter" idx="11"/>
          </p:nvPr>
        </p:nvSpPr>
        <p:spPr/>
        <p:txBody>
          <a:bodyPr/>
          <a:lstStyle/>
          <a:p>
            <a:r>
              <a:rPr lang="en-US"/>
              <a:t>Advanced UK Instrumentation Training</a:t>
            </a:r>
          </a:p>
        </p:txBody>
      </p:sp>
      <p:sp>
        <p:nvSpPr>
          <p:cNvPr id="3" name="Slide Number Placeholder 2"/>
          <p:cNvSpPr>
            <a:spLocks noGrp="1"/>
          </p:cNvSpPr>
          <p:nvPr>
            <p:ph type="sldNum" sz="quarter" idx="12"/>
          </p:nvPr>
        </p:nvSpPr>
        <p:spPr/>
        <p:txBody>
          <a:bodyPr/>
          <a:lstStyle/>
          <a:p>
            <a:fld id="{28FAA939-B055-1C4F-86C8-4746DA8B00DB}" type="slidenum">
              <a:rPr lang="en-US" smtClean="0"/>
              <a:t>95</a:t>
            </a:fld>
            <a:endParaRPr lang="en-US" dirty="0"/>
          </a:p>
        </p:txBody>
      </p:sp>
      <p:pic>
        <p:nvPicPr>
          <p:cNvPr id="8" name="Picture 7" descr="Screen Shot 2017-06-20 at 17.44.55.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89795" y="1881919"/>
            <a:ext cx="4262397" cy="3209636"/>
          </a:xfrm>
          <a:prstGeom prst="rect">
            <a:avLst/>
          </a:prstGeom>
        </p:spPr>
      </p:pic>
      <p:pic>
        <p:nvPicPr>
          <p:cNvPr id="9" name="Picture 8" descr="Screen Shot 2017-06-20 at 17.45.05.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13646" y="1962738"/>
            <a:ext cx="4076354" cy="2782455"/>
          </a:xfrm>
          <a:prstGeom prst="rect">
            <a:avLst/>
          </a:prstGeom>
        </p:spPr>
      </p:pic>
      <p:sp>
        <p:nvSpPr>
          <p:cNvPr id="10" name="TextBox 9"/>
          <p:cNvSpPr txBox="1"/>
          <p:nvPr/>
        </p:nvSpPr>
        <p:spPr>
          <a:xfrm>
            <a:off x="1246100" y="1324475"/>
            <a:ext cx="7135092" cy="369332"/>
          </a:xfrm>
          <a:prstGeom prst="rect">
            <a:avLst/>
          </a:prstGeom>
          <a:noFill/>
        </p:spPr>
        <p:txBody>
          <a:bodyPr wrap="square" rtlCol="0">
            <a:spAutoFit/>
          </a:bodyPr>
          <a:lstStyle/>
          <a:p>
            <a:pPr marL="285750" indent="-285750">
              <a:buFont typeface="Arial"/>
              <a:buChar char="•"/>
            </a:pPr>
            <a:r>
              <a:rPr lang="en-US" dirty="0"/>
              <a:t>Production of first pixel device using CMS readout electronics.</a:t>
            </a:r>
          </a:p>
        </p:txBody>
      </p:sp>
      <p:sp>
        <p:nvSpPr>
          <p:cNvPr id="13" name="TextBox 12"/>
          <p:cNvSpPr txBox="1"/>
          <p:nvPr/>
        </p:nvSpPr>
        <p:spPr>
          <a:xfrm>
            <a:off x="1246100" y="5604109"/>
            <a:ext cx="7135092" cy="369332"/>
          </a:xfrm>
          <a:prstGeom prst="rect">
            <a:avLst/>
          </a:prstGeom>
          <a:noFill/>
        </p:spPr>
        <p:txBody>
          <a:bodyPr wrap="square" rtlCol="0">
            <a:spAutoFit/>
          </a:bodyPr>
          <a:lstStyle/>
          <a:p>
            <a:pPr marL="285750" indent="-285750">
              <a:buFont typeface="Arial"/>
              <a:buChar char="•"/>
            </a:pPr>
            <a:r>
              <a:rPr lang="en-US" dirty="0"/>
              <a:t>Active region 3x3 mm with cell size ~100x100 um.</a:t>
            </a:r>
          </a:p>
        </p:txBody>
      </p:sp>
      <p:sp>
        <p:nvSpPr>
          <p:cNvPr id="12" name="TextBox 11"/>
          <p:cNvSpPr txBox="1"/>
          <p:nvPr/>
        </p:nvSpPr>
        <p:spPr>
          <a:xfrm>
            <a:off x="1921812" y="14136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Pixel 3D, </a:t>
            </a:r>
            <a:r>
              <a:rPr lang="en-US" sz="3200" dirty="0" err="1">
                <a:solidFill>
                  <a:srgbClr val="000000"/>
                </a:solidFill>
                <a:latin typeface="Apple Symbols"/>
                <a:cs typeface="Apple Symbols"/>
              </a:rPr>
              <a:t>pCVD</a:t>
            </a:r>
            <a:r>
              <a:rPr lang="en-US" sz="3200" dirty="0">
                <a:solidFill>
                  <a:srgbClr val="000000"/>
                </a:solidFill>
                <a:latin typeface="Apple Symbols"/>
                <a:cs typeface="Apple Symbols"/>
              </a:rPr>
              <a:t>, 100x100</a:t>
            </a:r>
          </a:p>
        </p:txBody>
      </p:sp>
    </p:spTree>
    <p:extLst>
      <p:ext uri="{BB962C8B-B14F-4D97-AF65-F5344CB8AC3E}">
        <p14:creationId xmlns:p14="http://schemas.microsoft.com/office/powerpoint/2010/main" val="410665347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8584" y="2277555"/>
            <a:ext cx="3467235" cy="3916363"/>
          </a:xfrm>
        </p:spPr>
        <p:txBody>
          <a:bodyPr/>
          <a:lstStyle/>
          <a:p>
            <a:pPr lvl="1"/>
            <a:r>
              <a:rPr lang="en-US" dirty="0"/>
              <a:t>3D diamond device and Silicon reference planar device.</a:t>
            </a:r>
          </a:p>
          <a:p>
            <a:pPr lvl="1"/>
            <a:r>
              <a:rPr lang="en-US" dirty="0"/>
              <a:t>Pixel threshold 1500e.</a:t>
            </a:r>
          </a:p>
          <a:p>
            <a:pPr lvl="1"/>
            <a:r>
              <a:rPr lang="en-US" dirty="0"/>
              <a:t>Check hit efficiency over time.</a:t>
            </a:r>
          </a:p>
          <a:p>
            <a:pPr lvl="1"/>
            <a:r>
              <a:rPr lang="en-US" dirty="0"/>
              <a:t>Device works!</a:t>
            </a:r>
          </a:p>
          <a:p>
            <a:pPr lvl="1"/>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96</a:t>
            </a:fld>
            <a:endParaRPr lang="en-US"/>
          </a:p>
        </p:txBody>
      </p:sp>
      <p:pic>
        <p:nvPicPr>
          <p:cNvPr id="7" name="Picture 6"/>
          <p:cNvPicPr>
            <a:picLocks noChangeAspect="1"/>
          </p:cNvPicPr>
          <p:nvPr/>
        </p:nvPicPr>
        <p:blipFill>
          <a:blip r:embed="rId2"/>
          <a:stretch>
            <a:fillRect/>
          </a:stretch>
        </p:blipFill>
        <p:spPr>
          <a:xfrm>
            <a:off x="3977939" y="2182791"/>
            <a:ext cx="4957595" cy="2271296"/>
          </a:xfrm>
          <a:prstGeom prst="rect">
            <a:avLst/>
          </a:prstGeom>
        </p:spPr>
      </p:pic>
      <p:pic>
        <p:nvPicPr>
          <p:cNvPr id="8" name="Picture 7"/>
          <p:cNvPicPr>
            <a:picLocks noChangeAspect="1"/>
          </p:cNvPicPr>
          <p:nvPr/>
        </p:nvPicPr>
        <p:blipFill>
          <a:blip r:embed="rId3"/>
          <a:stretch>
            <a:fillRect/>
          </a:stretch>
        </p:blipFill>
        <p:spPr>
          <a:xfrm>
            <a:off x="4072928" y="4454087"/>
            <a:ext cx="4891778" cy="2213413"/>
          </a:xfrm>
          <a:prstGeom prst="rect">
            <a:avLst/>
          </a:prstGeom>
        </p:spPr>
      </p:pic>
      <p:sp>
        <p:nvSpPr>
          <p:cNvPr id="9" name="TextBox 8"/>
          <p:cNvSpPr txBox="1"/>
          <p:nvPr/>
        </p:nvSpPr>
        <p:spPr>
          <a:xfrm>
            <a:off x="4522612" y="3760612"/>
            <a:ext cx="1590512" cy="369332"/>
          </a:xfrm>
          <a:prstGeom prst="rect">
            <a:avLst/>
          </a:prstGeom>
          <a:noFill/>
        </p:spPr>
        <p:txBody>
          <a:bodyPr wrap="none" rtlCol="0">
            <a:spAutoFit/>
          </a:bodyPr>
          <a:lstStyle/>
          <a:p>
            <a:r>
              <a:rPr lang="en-US" dirty="0"/>
              <a:t>3D Diamond</a:t>
            </a:r>
          </a:p>
        </p:txBody>
      </p:sp>
      <p:sp>
        <p:nvSpPr>
          <p:cNvPr id="10" name="TextBox 9"/>
          <p:cNvSpPr txBox="1"/>
          <p:nvPr/>
        </p:nvSpPr>
        <p:spPr>
          <a:xfrm>
            <a:off x="4442178" y="6031487"/>
            <a:ext cx="1672678" cy="369332"/>
          </a:xfrm>
          <a:prstGeom prst="rect">
            <a:avLst/>
          </a:prstGeom>
          <a:noFill/>
        </p:spPr>
        <p:txBody>
          <a:bodyPr wrap="none" rtlCol="0">
            <a:spAutoFit/>
          </a:bodyPr>
          <a:lstStyle/>
          <a:p>
            <a:r>
              <a:rPr lang="en-US" dirty="0"/>
              <a:t>Silicon planar</a:t>
            </a:r>
          </a:p>
        </p:txBody>
      </p:sp>
      <p:sp>
        <p:nvSpPr>
          <p:cNvPr id="11" name="TextBox 10"/>
          <p:cNvSpPr txBox="1"/>
          <p:nvPr/>
        </p:nvSpPr>
        <p:spPr>
          <a:xfrm>
            <a:off x="6887205" y="4913888"/>
            <a:ext cx="1664563" cy="369332"/>
          </a:xfrm>
          <a:prstGeom prst="rect">
            <a:avLst/>
          </a:prstGeom>
          <a:noFill/>
        </p:spPr>
        <p:txBody>
          <a:bodyPr wrap="none" rtlCol="0">
            <a:spAutoFit/>
          </a:bodyPr>
          <a:lstStyle/>
          <a:p>
            <a:r>
              <a:rPr lang="en-US" dirty="0">
                <a:latin typeface="Symbol" charset="2"/>
                <a:cs typeface="Symbol" charset="2"/>
              </a:rPr>
              <a:t>e</a:t>
            </a:r>
            <a:r>
              <a:rPr lang="en-US" dirty="0"/>
              <a:t>(hit) = 99.3%</a:t>
            </a:r>
          </a:p>
        </p:txBody>
      </p:sp>
      <p:sp>
        <p:nvSpPr>
          <p:cNvPr id="12" name="TextBox 11"/>
          <p:cNvSpPr txBox="1"/>
          <p:nvPr/>
        </p:nvSpPr>
        <p:spPr>
          <a:xfrm>
            <a:off x="6785605" y="2688566"/>
            <a:ext cx="1620957" cy="369332"/>
          </a:xfrm>
          <a:prstGeom prst="rect">
            <a:avLst/>
          </a:prstGeom>
          <a:noFill/>
        </p:spPr>
        <p:txBody>
          <a:bodyPr wrap="none" rtlCol="0">
            <a:spAutoFit/>
          </a:bodyPr>
          <a:lstStyle/>
          <a:p>
            <a:r>
              <a:rPr lang="en-US" dirty="0">
                <a:latin typeface="Symbol" charset="2"/>
                <a:cs typeface="Symbol" charset="2"/>
              </a:rPr>
              <a:t>e</a:t>
            </a:r>
            <a:r>
              <a:rPr lang="en-US" dirty="0"/>
              <a:t>(hit) = 98.5%</a:t>
            </a:r>
          </a:p>
        </p:txBody>
      </p:sp>
      <p:sp>
        <p:nvSpPr>
          <p:cNvPr id="13" name="TextBox 12"/>
          <p:cNvSpPr txBox="1"/>
          <p:nvPr/>
        </p:nvSpPr>
        <p:spPr>
          <a:xfrm>
            <a:off x="4442178" y="2355784"/>
            <a:ext cx="1407056" cy="276999"/>
          </a:xfrm>
          <a:prstGeom prst="rect">
            <a:avLst/>
          </a:prstGeom>
          <a:noFill/>
        </p:spPr>
        <p:txBody>
          <a:bodyPr wrap="none" rtlCol="0">
            <a:spAutoFit/>
          </a:bodyPr>
          <a:lstStyle/>
          <a:p>
            <a:r>
              <a:rPr lang="en-US" sz="1200" dirty="0"/>
              <a:t>RD42 Preliminary</a:t>
            </a:r>
          </a:p>
        </p:txBody>
      </p:sp>
      <p:sp>
        <p:nvSpPr>
          <p:cNvPr id="14" name="TextBox 13"/>
          <p:cNvSpPr txBox="1"/>
          <p:nvPr/>
        </p:nvSpPr>
        <p:spPr>
          <a:xfrm>
            <a:off x="4442178" y="4587769"/>
            <a:ext cx="1407056" cy="276999"/>
          </a:xfrm>
          <a:prstGeom prst="rect">
            <a:avLst/>
          </a:prstGeom>
          <a:noFill/>
        </p:spPr>
        <p:txBody>
          <a:bodyPr wrap="none" rtlCol="0">
            <a:spAutoFit/>
          </a:bodyPr>
          <a:lstStyle/>
          <a:p>
            <a:r>
              <a:rPr lang="en-US" sz="1200" dirty="0"/>
              <a:t>RD42 Preliminary</a:t>
            </a:r>
          </a:p>
        </p:txBody>
      </p:sp>
      <p:sp>
        <p:nvSpPr>
          <p:cNvPr id="15" name="TextBox 14"/>
          <p:cNvSpPr txBox="1"/>
          <p:nvPr/>
        </p:nvSpPr>
        <p:spPr>
          <a:xfrm>
            <a:off x="1351580" y="726141"/>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Pixel 3D, </a:t>
            </a:r>
            <a:r>
              <a:rPr lang="en-US" sz="3200" dirty="0" err="1">
                <a:solidFill>
                  <a:srgbClr val="000000"/>
                </a:solidFill>
                <a:latin typeface="Apple Symbols"/>
                <a:cs typeface="Apple Symbols"/>
              </a:rPr>
              <a:t>pCVD</a:t>
            </a:r>
            <a:r>
              <a:rPr lang="en-US" sz="3200" dirty="0">
                <a:solidFill>
                  <a:srgbClr val="000000"/>
                </a:solidFill>
                <a:latin typeface="Apple Symbols"/>
                <a:cs typeface="Apple Symbols"/>
              </a:rPr>
              <a:t>, 100x100</a:t>
            </a:r>
          </a:p>
        </p:txBody>
      </p:sp>
    </p:spTree>
    <p:extLst>
      <p:ext uri="{BB962C8B-B14F-4D97-AF65-F5344CB8AC3E}">
        <p14:creationId xmlns:p14="http://schemas.microsoft.com/office/powerpoint/2010/main" val="179914644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283" y="227436"/>
            <a:ext cx="7297712" cy="1143000"/>
          </a:xfrm>
        </p:spPr>
        <p:txBody>
          <a:bodyPr/>
          <a:lstStyle/>
          <a:p>
            <a:r>
              <a:rPr lang="en-US" dirty="0"/>
              <a:t>Next generation 3D Diamond</a:t>
            </a:r>
          </a:p>
        </p:txBody>
      </p:sp>
      <p:sp>
        <p:nvSpPr>
          <p:cNvPr id="3" name="Content Placeholder 2"/>
          <p:cNvSpPr>
            <a:spLocks noGrp="1"/>
          </p:cNvSpPr>
          <p:nvPr>
            <p:ph idx="1"/>
          </p:nvPr>
        </p:nvSpPr>
        <p:spPr>
          <a:xfrm>
            <a:off x="668861" y="2094336"/>
            <a:ext cx="3803491" cy="3916363"/>
          </a:xfrm>
        </p:spPr>
        <p:txBody>
          <a:bodyPr>
            <a:normAutofit fontScale="92500" lnSpcReduction="10000"/>
          </a:bodyPr>
          <a:lstStyle/>
          <a:p>
            <a:pPr lvl="1"/>
            <a:r>
              <a:rPr lang="en-US" dirty="0"/>
              <a:t>Produced 3500 Cell pixel </a:t>
            </a:r>
            <a:r>
              <a:rPr lang="en-US" dirty="0" err="1"/>
              <a:t>protoype</a:t>
            </a:r>
            <a:r>
              <a:rPr lang="en-US" dirty="0"/>
              <a:t>, 50x50um cell size.</a:t>
            </a:r>
          </a:p>
          <a:p>
            <a:pPr lvl="1"/>
            <a:r>
              <a:rPr lang="en-US" dirty="0"/>
              <a:t>Sample production:</a:t>
            </a:r>
          </a:p>
          <a:p>
            <a:pPr lvl="2"/>
            <a:r>
              <a:rPr lang="en-US" dirty="0"/>
              <a:t>Oxford (2x cubic cells)</a:t>
            </a:r>
          </a:p>
          <a:p>
            <a:pPr lvl="2"/>
            <a:r>
              <a:rPr lang="en-US" dirty="0"/>
              <a:t>Manchester set-up in progress (expected production date end of month.)</a:t>
            </a:r>
          </a:p>
          <a:p>
            <a:pPr lvl="2"/>
            <a:r>
              <a:rPr lang="en-US" dirty="0"/>
              <a:t>Bump bonding </a:t>
            </a:r>
          </a:p>
          <a:p>
            <a:pPr lvl="3"/>
            <a:r>
              <a:rPr lang="en-US" dirty="0"/>
              <a:t>For ROC (CMS) Princeton.</a:t>
            </a:r>
          </a:p>
          <a:p>
            <a:pPr lvl="3"/>
            <a:r>
              <a:rPr lang="en-US" dirty="0"/>
              <a:t>For FE-I4 (ATLAS) IFAE.</a:t>
            </a:r>
          </a:p>
          <a:p>
            <a:pPr lvl="1"/>
            <a:r>
              <a:rPr lang="en-US" dirty="0"/>
              <a:t>Data taking in August 2017 at PSI.</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97</a:t>
            </a:fld>
            <a:endParaRPr lang="en-US"/>
          </a:p>
        </p:txBody>
      </p:sp>
      <p:pic>
        <p:nvPicPr>
          <p:cNvPr id="9" name="Picture 8"/>
          <p:cNvPicPr>
            <a:picLocks noChangeAspect="1"/>
          </p:cNvPicPr>
          <p:nvPr/>
        </p:nvPicPr>
        <p:blipFill>
          <a:blip r:embed="rId2"/>
          <a:stretch>
            <a:fillRect/>
          </a:stretch>
        </p:blipFill>
        <p:spPr>
          <a:xfrm>
            <a:off x="5369278" y="1822035"/>
            <a:ext cx="2548717" cy="2485263"/>
          </a:xfrm>
          <a:prstGeom prst="rect">
            <a:avLst/>
          </a:prstGeom>
        </p:spPr>
      </p:pic>
      <p:pic>
        <p:nvPicPr>
          <p:cNvPr id="11" name="Picture 10"/>
          <p:cNvPicPr>
            <a:picLocks noChangeAspect="1"/>
          </p:cNvPicPr>
          <p:nvPr/>
        </p:nvPicPr>
        <p:blipFill>
          <a:blip r:embed="rId3"/>
          <a:stretch>
            <a:fillRect/>
          </a:stretch>
        </p:blipFill>
        <p:spPr>
          <a:xfrm>
            <a:off x="5248643" y="4443698"/>
            <a:ext cx="2937463" cy="2174411"/>
          </a:xfrm>
          <a:prstGeom prst="rect">
            <a:avLst/>
          </a:prstGeom>
        </p:spPr>
      </p:pic>
    </p:spTree>
    <p:extLst>
      <p:ext uri="{BB962C8B-B14F-4D97-AF65-F5344CB8AC3E}">
        <p14:creationId xmlns:p14="http://schemas.microsoft.com/office/powerpoint/2010/main" val="22509362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496" y="14332"/>
            <a:ext cx="7297712" cy="1143000"/>
          </a:xfrm>
        </p:spPr>
        <p:txBody>
          <a:bodyPr/>
          <a:lstStyle/>
          <a:p>
            <a:r>
              <a:rPr lang="en-US" sz="2400" dirty="0"/>
              <a:t>First 50x50 </a:t>
            </a:r>
            <a:r>
              <a:rPr lang="en-US" sz="2400" dirty="0">
                <a:latin typeface="Symbol" charset="2"/>
                <a:cs typeface="Symbol" charset="2"/>
              </a:rPr>
              <a:t>m</a:t>
            </a:r>
            <a:r>
              <a:rPr lang="en-US" sz="2400" dirty="0"/>
              <a:t>m cell 3D Diamond (2017)</a:t>
            </a:r>
          </a:p>
        </p:txBody>
      </p:sp>
      <p:sp>
        <p:nvSpPr>
          <p:cNvPr id="3" name="Content Placeholder 2"/>
          <p:cNvSpPr>
            <a:spLocks noGrp="1"/>
          </p:cNvSpPr>
          <p:nvPr>
            <p:ph idx="1"/>
          </p:nvPr>
        </p:nvSpPr>
        <p:spPr>
          <a:xfrm>
            <a:off x="668861" y="2094336"/>
            <a:ext cx="3803491" cy="4402474"/>
          </a:xfrm>
        </p:spPr>
        <p:txBody>
          <a:bodyPr>
            <a:normAutofit fontScale="92500" lnSpcReduction="10000"/>
          </a:bodyPr>
          <a:lstStyle/>
          <a:p>
            <a:pPr lvl="1"/>
            <a:r>
              <a:rPr lang="en-US" dirty="0"/>
              <a:t>Readout with CMS pixel readout.</a:t>
            </a:r>
          </a:p>
          <a:p>
            <a:pPr lvl="1"/>
            <a:r>
              <a:rPr lang="en-US" dirty="0"/>
              <a:t>Bump bonding issue in upper right edge  (Indium bump deposition machine not working properly)</a:t>
            </a:r>
          </a:p>
          <a:p>
            <a:pPr lvl="1"/>
            <a:r>
              <a:rPr lang="en-US" dirty="0"/>
              <a:t>6 columns (3x2) ganged together.</a:t>
            </a:r>
          </a:p>
          <a:p>
            <a:pPr lvl="1"/>
            <a:r>
              <a:rPr lang="en-US" dirty="0"/>
              <a:t>Preliminary hit efficiency </a:t>
            </a:r>
            <a:r>
              <a:rPr lang="en-US" dirty="0">
                <a:solidFill>
                  <a:srgbClr val="FF0000"/>
                </a:solidFill>
              </a:rPr>
              <a:t>99.2% </a:t>
            </a:r>
          </a:p>
          <a:p>
            <a:pPr lvl="1"/>
            <a:r>
              <a:rPr lang="en-US" dirty="0"/>
              <a:t>Preliminary:</a:t>
            </a:r>
            <a:br>
              <a:rPr lang="en-US" dirty="0"/>
            </a:br>
            <a:r>
              <a:rPr lang="en-US" dirty="0"/>
              <a:t>Collect </a:t>
            </a:r>
            <a:r>
              <a:rPr lang="en-US" dirty="0">
                <a:solidFill>
                  <a:srgbClr val="FF0000"/>
                </a:solidFill>
              </a:rPr>
              <a:t>&gt;90% </a:t>
            </a:r>
            <a:r>
              <a:rPr lang="en-US" dirty="0"/>
              <a:t>of charge!</a:t>
            </a:r>
          </a:p>
          <a:p>
            <a:pPr lvl="1"/>
            <a:r>
              <a:rPr lang="en-US" dirty="0"/>
              <a:t>Rate dependence tested with 10 kHz/cm</a:t>
            </a:r>
            <a:r>
              <a:rPr lang="en-US" baseline="30000" dirty="0"/>
              <a:t>-2</a:t>
            </a:r>
            <a:r>
              <a:rPr lang="en-US" dirty="0"/>
              <a:t> and </a:t>
            </a:r>
            <a:br>
              <a:rPr lang="en-US" dirty="0"/>
            </a:br>
            <a:r>
              <a:rPr lang="en-US" dirty="0"/>
              <a:t>10 MHz/cm</a:t>
            </a:r>
            <a:r>
              <a:rPr lang="en-US" baseline="30000" dirty="0"/>
              <a:t>-2</a:t>
            </a:r>
            <a:r>
              <a:rPr lang="en-US" dirty="0"/>
              <a:t> -&gt; </a:t>
            </a:r>
            <a:br>
              <a:rPr lang="en-US" dirty="0"/>
            </a:br>
            <a:r>
              <a:rPr lang="en-US" dirty="0"/>
              <a:t>no dependence observed.</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98</a:t>
            </a:fld>
            <a:endParaRPr lang="en-US"/>
          </a:p>
        </p:txBody>
      </p:sp>
      <p:pic>
        <p:nvPicPr>
          <p:cNvPr id="7" name="Picture 6"/>
          <p:cNvPicPr>
            <a:picLocks noChangeAspect="1"/>
          </p:cNvPicPr>
          <p:nvPr/>
        </p:nvPicPr>
        <p:blipFill>
          <a:blip r:embed="rId2"/>
          <a:stretch>
            <a:fillRect/>
          </a:stretch>
        </p:blipFill>
        <p:spPr>
          <a:xfrm>
            <a:off x="5490060" y="1370436"/>
            <a:ext cx="3155060" cy="2610145"/>
          </a:xfrm>
          <a:prstGeom prst="rect">
            <a:avLst/>
          </a:prstGeom>
        </p:spPr>
      </p:pic>
      <p:sp>
        <p:nvSpPr>
          <p:cNvPr id="9" name="TextBox 8"/>
          <p:cNvSpPr txBox="1"/>
          <p:nvPr/>
        </p:nvSpPr>
        <p:spPr>
          <a:xfrm>
            <a:off x="6181912" y="1093437"/>
            <a:ext cx="1407056" cy="276999"/>
          </a:xfrm>
          <a:prstGeom prst="rect">
            <a:avLst/>
          </a:prstGeom>
          <a:noFill/>
        </p:spPr>
        <p:txBody>
          <a:bodyPr wrap="none" rtlCol="0">
            <a:spAutoFit/>
          </a:bodyPr>
          <a:lstStyle/>
          <a:p>
            <a:r>
              <a:rPr lang="en-US" sz="1200" dirty="0"/>
              <a:t>RD42 Preliminary</a:t>
            </a:r>
          </a:p>
        </p:txBody>
      </p:sp>
      <p:pic>
        <p:nvPicPr>
          <p:cNvPr id="12" name="Picture 11" descr="II6B6-50x50-CMSganged-eff1D_2.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1144" y="3980581"/>
            <a:ext cx="3183470" cy="2877419"/>
          </a:xfrm>
          <a:prstGeom prst="rect">
            <a:avLst/>
          </a:prstGeom>
        </p:spPr>
      </p:pic>
      <p:sp>
        <p:nvSpPr>
          <p:cNvPr id="10" name="TextBox 9"/>
          <p:cNvSpPr txBox="1"/>
          <p:nvPr/>
        </p:nvSpPr>
        <p:spPr>
          <a:xfrm>
            <a:off x="6181912" y="4500595"/>
            <a:ext cx="1407056" cy="276999"/>
          </a:xfrm>
          <a:prstGeom prst="rect">
            <a:avLst/>
          </a:prstGeom>
          <a:noFill/>
        </p:spPr>
        <p:txBody>
          <a:bodyPr wrap="none" rtlCol="0">
            <a:spAutoFit/>
          </a:bodyPr>
          <a:lstStyle/>
          <a:p>
            <a:r>
              <a:rPr lang="en-US" sz="1200" dirty="0"/>
              <a:t>RD42 Preliminary</a:t>
            </a:r>
          </a:p>
        </p:txBody>
      </p:sp>
    </p:spTree>
    <p:extLst>
      <p:ext uri="{BB962C8B-B14F-4D97-AF65-F5344CB8AC3E}">
        <p14:creationId xmlns:p14="http://schemas.microsoft.com/office/powerpoint/2010/main" val="163593935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C5B30-997F-76DB-87CC-CA0CE0F0E3B9}"/>
              </a:ext>
            </a:extLst>
          </p:cNvPr>
          <p:cNvSpPr>
            <a:spLocks noGrp="1"/>
          </p:cNvSpPr>
          <p:nvPr>
            <p:ph type="title"/>
          </p:nvPr>
        </p:nvSpPr>
        <p:spPr/>
        <p:txBody>
          <a:bodyPr/>
          <a:lstStyle/>
          <a:p>
            <a:r>
              <a:rPr lang="en-CH" sz="3200" dirty="0"/>
              <a:t>3D diamond radiation tolerance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4CE3075-1B9E-0DEF-BBC7-151810356ED5}"/>
                  </a:ext>
                </a:extLst>
              </p:cNvPr>
              <p:cNvSpPr>
                <a:spLocks noGrp="1"/>
              </p:cNvSpPr>
              <p:nvPr>
                <p:ph idx="1"/>
              </p:nvPr>
            </p:nvSpPr>
            <p:spPr>
              <a:xfrm>
                <a:off x="668861" y="2094336"/>
                <a:ext cx="2466225" cy="3916363"/>
              </a:xfrm>
            </p:spPr>
            <p:txBody>
              <a:bodyPr>
                <a:normAutofit fontScale="92500" lnSpcReduction="20000"/>
              </a:bodyPr>
              <a:lstStyle/>
              <a:p>
                <a:r>
                  <a:rPr lang="en-CH" dirty="0"/>
                  <a:t>Tested a 3D device irradiated to 3.5e15 p/cm</a:t>
                </a:r>
                <a:r>
                  <a:rPr lang="en-CH" baseline="30000" dirty="0"/>
                  <a:t>2</a:t>
                </a:r>
                <a:r>
                  <a:rPr lang="en-CH" dirty="0"/>
                  <a:t> and compare to a planar diamond device at same fluence.</a:t>
                </a:r>
              </a:p>
              <a:p>
                <a:r>
                  <a:rPr lang="en-CH" dirty="0"/>
                  <a:t>Signal reduction:</a:t>
                </a:r>
                <a:br>
                  <a:rPr lang="en-CH" dirty="0"/>
                </a:br>
                <a:r>
                  <a:rPr lang="en-CH" dirty="0"/>
                  <a:t>Planar  </a:t>
                </a:r>
                <a14:m>
                  <m:oMath xmlns:m="http://schemas.openxmlformats.org/officeDocument/2006/math">
                    <m:r>
                      <a:rPr lang="en-GB" b="0" i="1" smtClean="0">
                        <a:latin typeface="Cambria Math" panose="02040503050406030204" pitchFamily="18" charset="0"/>
                      </a:rPr>
                      <m:t>45</m:t>
                    </m:r>
                    <m:r>
                      <a:rPr lang="en-GB" b="0" i="1" smtClean="0">
                        <a:latin typeface="Cambria Math" panose="02040503050406030204" pitchFamily="18" charset="0"/>
                        <a:ea typeface="Cambria Math" panose="02040503050406030204" pitchFamily="18" charset="0"/>
                      </a:rPr>
                      <m:t>±5%</m:t>
                    </m:r>
                  </m:oMath>
                </a14:m>
                <a:br>
                  <a:rPr lang="en-GB" dirty="0"/>
                </a:br>
                <a:r>
                  <a:rPr lang="en-GB" dirty="0"/>
                  <a:t>3D         </a:t>
                </a:r>
                <a14:m>
                  <m:oMath xmlns:m="http://schemas.openxmlformats.org/officeDocument/2006/math">
                    <m:r>
                      <a:rPr lang="en-GB" i="1">
                        <a:latin typeface="Cambria Math" panose="02040503050406030204" pitchFamily="18" charset="0"/>
                      </a:rPr>
                      <m:t>5</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10</m:t>
                    </m:r>
                    <m:r>
                      <a:rPr lang="en-GB" i="1">
                        <a:latin typeface="Cambria Math" panose="02040503050406030204" pitchFamily="18" charset="0"/>
                        <a:ea typeface="Cambria Math" panose="02040503050406030204" pitchFamily="18" charset="0"/>
                      </a:rPr>
                      <m:t>%</m:t>
                    </m:r>
                  </m:oMath>
                </a14:m>
                <a:endParaRPr lang="en-CH" dirty="0"/>
              </a:p>
              <a:p>
                <a:r>
                  <a:rPr lang="en-CH" dirty="0"/>
                  <a:t>Assuming scaling is similar 3D should operate at 10e17 p/cm</a:t>
                </a:r>
                <a:r>
                  <a:rPr lang="en-CH" baseline="30000" dirty="0"/>
                  <a:t>2</a:t>
                </a:r>
                <a:r>
                  <a:rPr lang="en-CH" dirty="0"/>
                  <a:t> </a:t>
                </a:r>
              </a:p>
              <a:p>
                <a:endParaRPr lang="en-CH" dirty="0"/>
              </a:p>
              <a:p>
                <a:endParaRPr lang="en-CH" dirty="0"/>
              </a:p>
              <a:p>
                <a:endParaRPr lang="en-CH" dirty="0"/>
              </a:p>
            </p:txBody>
          </p:sp>
        </mc:Choice>
        <mc:Fallback xmlns="">
          <p:sp>
            <p:nvSpPr>
              <p:cNvPr id="3" name="Content Placeholder 2">
                <a:extLst>
                  <a:ext uri="{FF2B5EF4-FFF2-40B4-BE49-F238E27FC236}">
                    <a16:creationId xmlns:a16="http://schemas.microsoft.com/office/drawing/2014/main" id="{24CE3075-1B9E-0DEF-BBC7-151810356ED5}"/>
                  </a:ext>
                </a:extLst>
              </p:cNvPr>
              <p:cNvSpPr>
                <a:spLocks noGrp="1" noRot="1" noChangeAspect="1" noMove="1" noResize="1" noEditPoints="1" noAdjustHandles="1" noChangeArrowheads="1" noChangeShapeType="1" noTextEdit="1"/>
              </p:cNvSpPr>
              <p:nvPr>
                <p:ph idx="1"/>
              </p:nvPr>
            </p:nvSpPr>
            <p:spPr>
              <a:xfrm>
                <a:off x="668861" y="2094336"/>
                <a:ext cx="2466225" cy="3916363"/>
              </a:xfrm>
              <a:blipFill>
                <a:blip r:embed="rId3"/>
                <a:stretch>
                  <a:fillRect l="-1538" t="-2589" r="-4103"/>
                </a:stretch>
              </a:blipFill>
            </p:spPr>
            <p:txBody>
              <a:bodyPr/>
              <a:lstStyle/>
              <a:p>
                <a:r>
                  <a:rPr lang="en-CH">
                    <a:noFill/>
                  </a:rPr>
                  <a:t> </a:t>
                </a:r>
              </a:p>
            </p:txBody>
          </p:sp>
        </mc:Fallback>
      </mc:AlternateContent>
      <p:sp>
        <p:nvSpPr>
          <p:cNvPr id="4" name="Date Placeholder 3">
            <a:extLst>
              <a:ext uri="{FF2B5EF4-FFF2-40B4-BE49-F238E27FC236}">
                <a16:creationId xmlns:a16="http://schemas.microsoft.com/office/drawing/2014/main" id="{FBA3E4E5-771A-D668-4B65-7F347F7A5642}"/>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98D7E563-7525-FA73-FF19-B1A38684B528}"/>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B8D5115D-ED47-BA0F-008F-3E25620D71C2}"/>
              </a:ext>
            </a:extLst>
          </p:cNvPr>
          <p:cNvSpPr>
            <a:spLocks noGrp="1"/>
          </p:cNvSpPr>
          <p:nvPr>
            <p:ph type="sldNum" sz="quarter" idx="12"/>
          </p:nvPr>
        </p:nvSpPr>
        <p:spPr/>
        <p:txBody>
          <a:bodyPr/>
          <a:lstStyle/>
          <a:p>
            <a:fld id="{85A3C726-C6EC-EC46-BA0C-D12602B4FB0D}" type="slidenum">
              <a:rPr lang="en-US" smtClean="0"/>
              <a:t>99</a:t>
            </a:fld>
            <a:endParaRPr lang="en-US"/>
          </a:p>
        </p:txBody>
      </p:sp>
      <p:pic>
        <p:nvPicPr>
          <p:cNvPr id="7" name="Picture 6">
            <a:extLst>
              <a:ext uri="{FF2B5EF4-FFF2-40B4-BE49-F238E27FC236}">
                <a16:creationId xmlns:a16="http://schemas.microsoft.com/office/drawing/2014/main" id="{4B0604AB-9001-A8D2-6DDF-2A32218F28A2}"/>
              </a:ext>
            </a:extLst>
          </p:cNvPr>
          <p:cNvPicPr>
            <a:picLocks noChangeAspect="1"/>
          </p:cNvPicPr>
          <p:nvPr/>
        </p:nvPicPr>
        <p:blipFill>
          <a:blip r:embed="rId4"/>
          <a:stretch>
            <a:fillRect/>
          </a:stretch>
        </p:blipFill>
        <p:spPr>
          <a:xfrm>
            <a:off x="3301340" y="2094336"/>
            <a:ext cx="5842660" cy="3814379"/>
          </a:xfrm>
          <a:prstGeom prst="rect">
            <a:avLst/>
          </a:prstGeom>
        </p:spPr>
      </p:pic>
      <p:sp>
        <p:nvSpPr>
          <p:cNvPr id="8" name="Rectangle 7">
            <a:extLst>
              <a:ext uri="{FF2B5EF4-FFF2-40B4-BE49-F238E27FC236}">
                <a16:creationId xmlns:a16="http://schemas.microsoft.com/office/drawing/2014/main" id="{C61CF348-8D9D-13FF-C9E4-17FC411FE1D6}"/>
              </a:ext>
            </a:extLst>
          </p:cNvPr>
          <p:cNvSpPr/>
          <p:nvPr/>
        </p:nvSpPr>
        <p:spPr>
          <a:xfrm>
            <a:off x="3135086" y="5759532"/>
            <a:ext cx="4619501" cy="299532"/>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H"/>
          </a:p>
        </p:txBody>
      </p:sp>
    </p:spTree>
    <p:extLst>
      <p:ext uri="{BB962C8B-B14F-4D97-AF65-F5344CB8AC3E}">
        <p14:creationId xmlns:p14="http://schemas.microsoft.com/office/powerpoint/2010/main" val="295938053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3E528-4E4D-5128-1510-F544B167A654}"/>
              </a:ext>
            </a:extLst>
          </p:cNvPr>
          <p:cNvSpPr>
            <a:spLocks noGrp="1"/>
          </p:cNvSpPr>
          <p:nvPr>
            <p:ph type="title"/>
          </p:nvPr>
        </p:nvSpPr>
        <p:spPr/>
        <p:txBody>
          <a:bodyPr/>
          <a:lstStyle/>
          <a:p>
            <a:r>
              <a:rPr lang="en-CH" dirty="0"/>
              <a:t>Applications in HEP</a:t>
            </a:r>
          </a:p>
        </p:txBody>
      </p:sp>
      <p:sp>
        <p:nvSpPr>
          <p:cNvPr id="3" name="Content Placeholder 2">
            <a:extLst>
              <a:ext uri="{FF2B5EF4-FFF2-40B4-BE49-F238E27FC236}">
                <a16:creationId xmlns:a16="http://schemas.microsoft.com/office/drawing/2014/main" id="{FADE2692-1E98-7D02-7FEF-17EF37D41156}"/>
              </a:ext>
            </a:extLst>
          </p:cNvPr>
          <p:cNvSpPr>
            <a:spLocks noGrp="1"/>
          </p:cNvSpPr>
          <p:nvPr>
            <p:ph idx="1"/>
          </p:nvPr>
        </p:nvSpPr>
        <p:spPr/>
        <p:txBody>
          <a:bodyPr/>
          <a:lstStyle/>
          <a:p>
            <a:endParaRPr lang="en-CH"/>
          </a:p>
        </p:txBody>
      </p:sp>
      <p:sp>
        <p:nvSpPr>
          <p:cNvPr id="4" name="Date Placeholder 3">
            <a:extLst>
              <a:ext uri="{FF2B5EF4-FFF2-40B4-BE49-F238E27FC236}">
                <a16:creationId xmlns:a16="http://schemas.microsoft.com/office/drawing/2014/main" id="{F7B937D3-9175-8675-404C-74082305FB95}"/>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FB8230F7-CB07-6285-6E8A-F90FBAF359A1}"/>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2C4D27F0-84BF-0C21-DC61-5A0C013C6CCD}"/>
              </a:ext>
            </a:extLst>
          </p:cNvPr>
          <p:cNvSpPr>
            <a:spLocks noGrp="1"/>
          </p:cNvSpPr>
          <p:nvPr>
            <p:ph type="sldNum" sz="quarter" idx="12"/>
          </p:nvPr>
        </p:nvSpPr>
        <p:spPr/>
        <p:txBody>
          <a:bodyPr/>
          <a:lstStyle/>
          <a:p>
            <a:fld id="{85A3C726-C6EC-EC46-BA0C-D12602B4FB0D}" type="slidenum">
              <a:rPr lang="en-US" smtClean="0"/>
              <a:t>100</a:t>
            </a:fld>
            <a:endParaRPr lang="en-US"/>
          </a:p>
        </p:txBody>
      </p:sp>
    </p:spTree>
    <p:extLst>
      <p:ext uri="{BB962C8B-B14F-4D97-AF65-F5344CB8AC3E}">
        <p14:creationId xmlns:p14="http://schemas.microsoft.com/office/powerpoint/2010/main" val="411762813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423D068-BA2E-A875-5884-828C7119E16D}"/>
              </a:ext>
            </a:extLst>
          </p:cNvPr>
          <p:cNvSpPr>
            <a:spLocks noGrp="1"/>
          </p:cNvSpPr>
          <p:nvPr>
            <p:ph type="dt" sz="half" idx="10"/>
          </p:nvPr>
        </p:nvSpPr>
        <p:spPr/>
        <p:txBody>
          <a:bodyPr/>
          <a:lstStyle/>
          <a:p>
            <a:r>
              <a:rPr lang="en-GB" altLang="en-CH"/>
              <a:t>2026</a:t>
            </a:r>
            <a:endParaRPr lang="en-US" altLang="en-CH" sz="1400">
              <a:latin typeface="Times" pitchFamily="2" charset="0"/>
            </a:endParaRPr>
          </a:p>
        </p:txBody>
      </p:sp>
      <p:sp>
        <p:nvSpPr>
          <p:cNvPr id="5" name="Footer Placeholder 4">
            <a:extLst>
              <a:ext uri="{FF2B5EF4-FFF2-40B4-BE49-F238E27FC236}">
                <a16:creationId xmlns:a16="http://schemas.microsoft.com/office/drawing/2014/main" id="{E01D240A-C7E3-302C-0288-256018D6D9D3}"/>
              </a:ext>
            </a:extLst>
          </p:cNvPr>
          <p:cNvSpPr>
            <a:spLocks noGrp="1"/>
          </p:cNvSpPr>
          <p:nvPr>
            <p:ph type="ftr" sz="quarter" idx="11"/>
          </p:nvPr>
        </p:nvSpPr>
        <p:spPr/>
        <p:txBody>
          <a:bodyPr/>
          <a:lstStyle/>
          <a:p>
            <a:r>
              <a:rPr lang="en-US" altLang="en-CH"/>
              <a:t>Advanced UK Instrumentation Training</a:t>
            </a:r>
            <a:endParaRPr lang="en-US" altLang="en-CH" sz="1400">
              <a:latin typeface="Times" pitchFamily="2" charset="0"/>
            </a:endParaRPr>
          </a:p>
        </p:txBody>
      </p:sp>
      <p:sp>
        <p:nvSpPr>
          <p:cNvPr id="37890" name="Rectangle 2">
            <a:extLst>
              <a:ext uri="{FF2B5EF4-FFF2-40B4-BE49-F238E27FC236}">
                <a16:creationId xmlns:a16="http://schemas.microsoft.com/office/drawing/2014/main" id="{C6AEEDFD-4CD3-F86C-E5FC-B615355EEB61}"/>
              </a:ext>
            </a:extLst>
          </p:cNvPr>
          <p:cNvSpPr>
            <a:spLocks noGrp="1" noChangeArrowheads="1"/>
          </p:cNvSpPr>
          <p:nvPr>
            <p:ph type="title"/>
          </p:nvPr>
        </p:nvSpPr>
        <p:spPr/>
        <p:txBody>
          <a:bodyPr/>
          <a:lstStyle/>
          <a:p>
            <a:r>
              <a:rPr lang="en-US" altLang="en-CH"/>
              <a:t>Applications in HEP</a:t>
            </a:r>
          </a:p>
        </p:txBody>
      </p:sp>
      <p:sp>
        <p:nvSpPr>
          <p:cNvPr id="37891" name="Rectangle 3">
            <a:extLst>
              <a:ext uri="{FF2B5EF4-FFF2-40B4-BE49-F238E27FC236}">
                <a16:creationId xmlns:a16="http://schemas.microsoft.com/office/drawing/2014/main" id="{8F05919E-A747-B4B0-B085-29B3C4092DCB}"/>
              </a:ext>
            </a:extLst>
          </p:cNvPr>
          <p:cNvSpPr>
            <a:spLocks noGrp="1" noChangeArrowheads="1"/>
          </p:cNvSpPr>
          <p:nvPr>
            <p:ph type="body" idx="1"/>
          </p:nvPr>
        </p:nvSpPr>
        <p:spPr/>
        <p:txBody>
          <a:bodyPr/>
          <a:lstStyle/>
          <a:p>
            <a:r>
              <a:rPr lang="en-US" altLang="en-CH" dirty="0"/>
              <a:t>Vertex detectors with CVD Diamond are not considered yet as an option for LHC.</a:t>
            </a:r>
          </a:p>
          <a:p>
            <a:endParaRPr lang="en-US" altLang="en-CH" dirty="0"/>
          </a:p>
          <a:p>
            <a:r>
              <a:rPr lang="en-US" altLang="en-CH" dirty="0"/>
              <a:t>For Beam monitoring CVD Diamond is used at CMS and ATLAS at the LHC.</a:t>
            </a:r>
          </a:p>
          <a:p>
            <a:endParaRPr lang="en-US" altLang="en-CH" dirty="0"/>
          </a:p>
          <a:p>
            <a:pPr lvl="1"/>
            <a:r>
              <a:rPr lang="en-US" altLang="en-CH" dirty="0" err="1"/>
              <a:t>BaBar</a:t>
            </a:r>
            <a:r>
              <a:rPr lang="en-US" altLang="en-CH" dirty="0"/>
              <a:t> and Belle test already CVD Diamond in their beam monitoring system.</a:t>
            </a:r>
          </a:p>
        </p:txBody>
      </p:sp>
      <p:sp>
        <p:nvSpPr>
          <p:cNvPr id="2" name="Slide Number Placeholder 1">
            <a:extLst>
              <a:ext uri="{FF2B5EF4-FFF2-40B4-BE49-F238E27FC236}">
                <a16:creationId xmlns:a16="http://schemas.microsoft.com/office/drawing/2014/main" id="{E7F82B5E-6686-9B06-A78C-7F0485A42AD6}"/>
              </a:ext>
            </a:extLst>
          </p:cNvPr>
          <p:cNvSpPr>
            <a:spLocks noGrp="1"/>
          </p:cNvSpPr>
          <p:nvPr>
            <p:ph type="sldNum" sz="quarter" idx="12"/>
          </p:nvPr>
        </p:nvSpPr>
        <p:spPr/>
        <p:txBody>
          <a:bodyPr/>
          <a:lstStyle/>
          <a:p>
            <a:fld id="{85A3C726-C6EC-EC46-BA0C-D12602B4FB0D}" type="slidenum">
              <a:rPr lang="en-US" smtClean="0"/>
              <a:t>101</a:t>
            </a:fld>
            <a:endParaRPr lang="en-US"/>
          </a:p>
        </p:txBody>
      </p:sp>
    </p:spTree>
    <p:extLst>
      <p:ext uri="{BB962C8B-B14F-4D97-AF65-F5344CB8AC3E}">
        <p14:creationId xmlns:p14="http://schemas.microsoft.com/office/powerpoint/2010/main" val="141199034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601" y="361016"/>
            <a:ext cx="7678503" cy="1143000"/>
          </a:xfrm>
        </p:spPr>
        <p:txBody>
          <a:bodyPr/>
          <a:lstStyle/>
          <a:p>
            <a:r>
              <a:rPr lang="en-US" sz="3200" dirty="0"/>
              <a:t>Diamond in current HEP experiments</a:t>
            </a:r>
          </a:p>
        </p:txBody>
      </p:sp>
      <p:sp>
        <p:nvSpPr>
          <p:cNvPr id="3" name="Content Placeholder 2"/>
          <p:cNvSpPr>
            <a:spLocks noGrp="1"/>
          </p:cNvSpPr>
          <p:nvPr>
            <p:ph idx="1"/>
          </p:nvPr>
        </p:nvSpPr>
        <p:spPr>
          <a:xfrm>
            <a:off x="668860" y="1608749"/>
            <a:ext cx="4719721" cy="4747601"/>
          </a:xfrm>
        </p:spPr>
        <p:txBody>
          <a:bodyPr>
            <a:normAutofit fontScale="92500" lnSpcReduction="20000"/>
          </a:bodyPr>
          <a:lstStyle/>
          <a:p>
            <a:r>
              <a:rPr lang="en-US" b="1" dirty="0"/>
              <a:t>Beam monitors</a:t>
            </a:r>
            <a:r>
              <a:rPr lang="en-US" dirty="0"/>
              <a:t> to protect experiments against </a:t>
            </a:r>
            <a:r>
              <a:rPr lang="en-US" b="1" dirty="0"/>
              <a:t>beam losses </a:t>
            </a:r>
            <a:r>
              <a:rPr lang="en-US" dirty="0"/>
              <a:t>at the LHC, CERN.</a:t>
            </a:r>
          </a:p>
          <a:p>
            <a:pPr lvl="1"/>
            <a:r>
              <a:rPr lang="en-US" dirty="0">
                <a:solidFill>
                  <a:srgbClr val="0000FF"/>
                </a:solidFill>
              </a:rPr>
              <a:t>For Silicon Vertex systems careful monitoring is crucial.</a:t>
            </a:r>
          </a:p>
          <a:p>
            <a:pPr lvl="1"/>
            <a:r>
              <a:rPr lang="en-US" dirty="0">
                <a:solidFill>
                  <a:srgbClr val="0000FF"/>
                </a:solidFill>
              </a:rPr>
              <a:t>Beam monitors have to be </a:t>
            </a:r>
            <a:r>
              <a:rPr lang="en-US" b="1" dirty="0">
                <a:solidFill>
                  <a:srgbClr val="0000FF"/>
                </a:solidFill>
              </a:rPr>
              <a:t>radiation hard.</a:t>
            </a:r>
          </a:p>
          <a:p>
            <a:pPr lvl="1"/>
            <a:r>
              <a:rPr lang="en-US" dirty="0">
                <a:solidFill>
                  <a:srgbClr val="0000FF"/>
                </a:solidFill>
              </a:rPr>
              <a:t>Abort beam when monitors signal dangerous beam conditions.</a:t>
            </a:r>
          </a:p>
          <a:p>
            <a:pPr lvl="1"/>
            <a:r>
              <a:rPr lang="en-US" dirty="0">
                <a:solidFill>
                  <a:srgbClr val="0000FF"/>
                </a:solidFill>
              </a:rPr>
              <a:t>False signals must be avoided.</a:t>
            </a:r>
          </a:p>
          <a:p>
            <a:r>
              <a:rPr lang="en-US" dirty="0"/>
              <a:t>During run-1 </a:t>
            </a:r>
            <a:r>
              <a:rPr lang="en-US" b="1" dirty="0"/>
              <a:t>diamond beam monitors operated </a:t>
            </a:r>
            <a:r>
              <a:rPr lang="en-US" dirty="0"/>
              <a:t>in ATLAS, CMS, and </a:t>
            </a:r>
            <a:r>
              <a:rPr lang="en-US" dirty="0" err="1"/>
              <a:t>LHCb</a:t>
            </a:r>
            <a:r>
              <a:rPr lang="en-US" dirty="0"/>
              <a:t>.</a:t>
            </a:r>
          </a:p>
          <a:p>
            <a:r>
              <a:rPr lang="en-US" dirty="0"/>
              <a:t>Previously diamond beam monitors were installed in </a:t>
            </a:r>
            <a:r>
              <a:rPr lang="en-US" dirty="0" err="1"/>
              <a:t>BaBar</a:t>
            </a:r>
            <a:r>
              <a:rPr lang="en-US" dirty="0"/>
              <a:t>(SLAC), CDF &amp; D0 (</a:t>
            </a:r>
            <a:r>
              <a:rPr lang="en-US" dirty="0" err="1"/>
              <a:t>Tevatron</a:t>
            </a:r>
            <a:r>
              <a:rPr lang="en-US" dirty="0"/>
              <a:t>).</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102</a:t>
            </a:fld>
            <a:endParaRPr lang="en-US"/>
          </a:p>
        </p:txBody>
      </p:sp>
      <p:grpSp>
        <p:nvGrpSpPr>
          <p:cNvPr id="8" name="Group 6"/>
          <p:cNvGrpSpPr>
            <a:grpSpLocks/>
          </p:cNvGrpSpPr>
          <p:nvPr/>
        </p:nvGrpSpPr>
        <p:grpSpPr bwMode="auto">
          <a:xfrm>
            <a:off x="4806298" y="2356584"/>
            <a:ext cx="4528815" cy="3517261"/>
            <a:chOff x="332" y="653"/>
            <a:chExt cx="5382" cy="3103"/>
          </a:xfrm>
        </p:grpSpPr>
        <p:grpSp>
          <p:nvGrpSpPr>
            <p:cNvPr id="9" name="Group 7"/>
            <p:cNvGrpSpPr>
              <a:grpSpLocks/>
            </p:cNvGrpSpPr>
            <p:nvPr/>
          </p:nvGrpSpPr>
          <p:grpSpPr bwMode="auto">
            <a:xfrm>
              <a:off x="332" y="653"/>
              <a:ext cx="5382" cy="3103"/>
              <a:chOff x="332" y="653"/>
              <a:chExt cx="5382" cy="3103"/>
            </a:xfrm>
          </p:grpSpPr>
          <p:grpSp>
            <p:nvGrpSpPr>
              <p:cNvPr id="13" name="Group 8"/>
              <p:cNvGrpSpPr>
                <a:grpSpLocks/>
              </p:cNvGrpSpPr>
              <p:nvPr/>
            </p:nvGrpSpPr>
            <p:grpSpPr bwMode="auto">
              <a:xfrm>
                <a:off x="332" y="653"/>
                <a:ext cx="5382" cy="3103"/>
                <a:chOff x="332" y="653"/>
                <a:chExt cx="5382" cy="3103"/>
              </a:xfrm>
            </p:grpSpPr>
            <p:pic>
              <p:nvPicPr>
                <p:cNvPr id="1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 y="653"/>
                  <a:ext cx="5382" cy="310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round/>
                      <a:headEnd/>
                      <a:tailEnd/>
                    </a14:hiddenLine>
                  </a:ext>
                </a:extLst>
              </p:spPr>
            </p:pic>
            <p:grpSp>
              <p:nvGrpSpPr>
                <p:cNvPr id="17" name="Group 10"/>
                <p:cNvGrpSpPr>
                  <a:grpSpLocks/>
                </p:cNvGrpSpPr>
                <p:nvPr/>
              </p:nvGrpSpPr>
              <p:grpSpPr bwMode="auto">
                <a:xfrm>
                  <a:off x="3567" y="1939"/>
                  <a:ext cx="574" cy="575"/>
                  <a:chOff x="3567" y="1939"/>
                  <a:chExt cx="574" cy="575"/>
                </a:xfrm>
              </p:grpSpPr>
              <p:pic>
                <p:nvPicPr>
                  <p:cNvPr id="19"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7" y="1939"/>
                    <a:ext cx="574" cy="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round/>
                        <a:headEnd/>
                        <a:tailEnd/>
                      </a14:hiddenLine>
                    </a:ext>
                  </a:extLst>
                </p:spPr>
              </p:pic>
              <p:sp>
                <p:nvSpPr>
                  <p:cNvPr id="20" name="Text Box 12"/>
                  <p:cNvSpPr txBox="1">
                    <a:spLocks noChangeArrowheads="1"/>
                  </p:cNvSpPr>
                  <p:nvPr/>
                </p:nvSpPr>
                <p:spPr bwMode="auto">
                  <a:xfrm>
                    <a:off x="3814" y="2206"/>
                    <a:ext cx="81" cy="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round/>
                        <a:headEnd/>
                        <a:tailEnd/>
                      </a14:hiddenLine>
                    </a:ext>
                  </a:extLst>
                </p:spPr>
                <p:txBody>
                  <a:bodyPr wrap="none" anchor="ctr"/>
                  <a:lstStyle/>
                  <a:p>
                    <a:endParaRPr lang="en-US"/>
                  </a:p>
                </p:txBody>
              </p:sp>
            </p:grpSp>
            <p:sp>
              <p:nvSpPr>
                <p:cNvPr id="18" name="Text Box 13"/>
                <p:cNvSpPr txBox="1">
                  <a:spLocks noChangeArrowheads="1"/>
                </p:cNvSpPr>
                <p:nvPr/>
              </p:nvSpPr>
              <p:spPr bwMode="auto">
                <a:xfrm>
                  <a:off x="3586" y="1978"/>
                  <a:ext cx="795" cy="13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round/>
                      <a:headEnd/>
                      <a:tailEnd/>
                    </a14:hiddenLine>
                  </a:ext>
                </a:extLst>
              </p:spPr>
              <p:txBody>
                <a:bodyPr wrap="none" lIns="90000" tIns="46800" rIns="90000" bIns="4680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ＭＳ Ｐゴシック" charset="0"/>
                      <a:cs typeface="Lucida Sans Unicode"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5pPr>
                  <a:lvl6pPr marL="25146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6pPr>
                  <a:lvl7pPr marL="29718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7pPr>
                  <a:lvl8pPr marL="34290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8pPr>
                  <a:lvl9pPr marL="38862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9pPr>
                </a:lstStyle>
                <a:p>
                  <a:pPr>
                    <a:buClrTx/>
                    <a:buFontTx/>
                    <a:buNone/>
                  </a:pPr>
                  <a:r>
                    <a:rPr lang="en-US" sz="1400" b="1">
                      <a:solidFill>
                        <a:srgbClr val="0000FF"/>
                      </a:solidFill>
                      <a:latin typeface="Comic Sans MS" charset="0"/>
                    </a:rPr>
                    <a:t>ATLAS DBM</a:t>
                  </a:r>
                </a:p>
              </p:txBody>
            </p:sp>
          </p:grpSp>
          <p:sp>
            <p:nvSpPr>
              <p:cNvPr id="14" name="Oval 14"/>
              <p:cNvSpPr>
                <a:spLocks noChangeArrowheads="1"/>
              </p:cNvSpPr>
              <p:nvPr/>
            </p:nvSpPr>
            <p:spPr bwMode="auto">
              <a:xfrm rot="-4020000">
                <a:off x="3042" y="2326"/>
                <a:ext cx="1364" cy="353"/>
              </a:xfrm>
              <a:prstGeom prst="ellipse">
                <a:avLst/>
              </a:prstGeom>
              <a:noFill/>
              <a:ln w="25560">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a:p>
            </p:txBody>
          </p:sp>
          <p:sp>
            <p:nvSpPr>
              <p:cNvPr id="15" name="Oval 15"/>
              <p:cNvSpPr>
                <a:spLocks noChangeArrowheads="1"/>
              </p:cNvSpPr>
              <p:nvPr/>
            </p:nvSpPr>
            <p:spPr bwMode="auto">
              <a:xfrm rot="-1740000">
                <a:off x="1388" y="2454"/>
                <a:ext cx="2094" cy="353"/>
              </a:xfrm>
              <a:prstGeom prst="ellipse">
                <a:avLst/>
              </a:prstGeom>
              <a:noFill/>
              <a:ln w="25560">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a:p>
            </p:txBody>
          </p:sp>
        </p:grpSp>
        <p:sp>
          <p:nvSpPr>
            <p:cNvPr id="10" name="Rectangle 16"/>
            <p:cNvSpPr>
              <a:spLocks noChangeArrowheads="1"/>
            </p:cNvSpPr>
            <p:nvPr/>
          </p:nvSpPr>
          <p:spPr bwMode="auto">
            <a:xfrm>
              <a:off x="4195" y="1389"/>
              <a:ext cx="399" cy="263"/>
            </a:xfrm>
            <a:prstGeom prst="rect">
              <a:avLst/>
            </a:pr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wrap="none" anchor="ctr"/>
            <a:lstStyle/>
            <a:p>
              <a:endParaRPr lang="en-US"/>
            </a:p>
          </p:txBody>
        </p:sp>
        <p:sp>
          <p:nvSpPr>
            <p:cNvPr id="11" name="Text Box 17"/>
            <p:cNvSpPr txBox="1">
              <a:spLocks noChangeArrowheads="1"/>
            </p:cNvSpPr>
            <p:nvPr/>
          </p:nvSpPr>
          <p:spPr bwMode="auto">
            <a:xfrm>
              <a:off x="1683" y="2205"/>
              <a:ext cx="663" cy="25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round/>
                  <a:headEnd/>
                  <a:tailEnd/>
                </a14:hiddenLine>
              </a:ext>
            </a:extLst>
          </p:spPr>
          <p:txBody>
            <a:bodyPr wrap="none" lIns="90000" tIns="46800" rIns="90000" bIns="4680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ＭＳ Ｐゴシック" charset="0"/>
                  <a:cs typeface="Lucida Sans Unicode"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5pPr>
              <a:lvl6pPr marL="25146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6pPr>
              <a:lvl7pPr marL="29718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7pPr>
              <a:lvl8pPr marL="34290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8pPr>
              <a:lvl9pPr marL="38862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9pPr>
            </a:lstStyle>
            <a:p>
              <a:pPr>
                <a:buClrTx/>
                <a:buFontTx/>
                <a:buNone/>
              </a:pPr>
              <a:r>
                <a:rPr lang="en-US" b="1" dirty="0">
                  <a:solidFill>
                    <a:srgbClr val="0000FF"/>
                  </a:solidFill>
                </a:rPr>
                <a:t>Beam</a:t>
              </a:r>
            </a:p>
            <a:p>
              <a:pPr>
                <a:buClrTx/>
                <a:buFontTx/>
                <a:buNone/>
              </a:pPr>
              <a:r>
                <a:rPr lang="en-US" b="1" dirty="0">
                  <a:solidFill>
                    <a:srgbClr val="0000FF"/>
                  </a:solidFill>
                </a:rPr>
                <a:t>monitors</a:t>
              </a:r>
            </a:p>
          </p:txBody>
        </p:sp>
        <p:sp>
          <p:nvSpPr>
            <p:cNvPr id="12" name="Text Box 18"/>
            <p:cNvSpPr txBox="1">
              <a:spLocks noChangeArrowheads="1"/>
            </p:cNvSpPr>
            <p:nvPr/>
          </p:nvSpPr>
          <p:spPr bwMode="auto">
            <a:xfrm>
              <a:off x="3987" y="2370"/>
              <a:ext cx="626" cy="25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round/>
                  <a:headEnd/>
                  <a:tailEnd/>
                </a14:hiddenLine>
              </a:ext>
            </a:extLst>
          </p:spPr>
          <p:txBody>
            <a:bodyPr wrap="none" lIns="90000" tIns="46800" rIns="90000" bIns="4680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ＭＳ Ｐゴシック" charset="0"/>
                  <a:cs typeface="Lucida Sans Unicode"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5pPr>
              <a:lvl6pPr marL="25146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6pPr>
              <a:lvl7pPr marL="29718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7pPr>
              <a:lvl8pPr marL="34290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8pPr>
              <a:lvl9pPr marL="3886200" indent="-228600" algn="ctr" eaLnBrk="0" fontAlgn="base" hangingPunct="0">
                <a:lnSpc>
                  <a:spcPct val="58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chemeClr val="bg1"/>
                  </a:solidFill>
                  <a:latin typeface="Times New Roman" charset="0"/>
                  <a:ea typeface="Lucida Sans Unicode" charset="0"/>
                  <a:cs typeface="Lucida Sans Unicode" charset="0"/>
                </a:defRPr>
              </a:lvl9pPr>
            </a:lstStyle>
            <a:p>
              <a:pPr>
                <a:buClrTx/>
                <a:buFontTx/>
                <a:buNone/>
              </a:pPr>
              <a:r>
                <a:rPr lang="en-US" b="1">
                  <a:solidFill>
                    <a:srgbClr val="0000FF"/>
                  </a:solidFill>
                </a:rPr>
                <a:t>Particle</a:t>
              </a:r>
            </a:p>
            <a:p>
              <a:pPr>
                <a:buClrTx/>
                <a:buFontTx/>
                <a:buNone/>
              </a:pPr>
              <a:r>
                <a:rPr lang="en-US" b="1">
                  <a:solidFill>
                    <a:srgbClr val="0000FF"/>
                  </a:solidFill>
                </a:rPr>
                <a:t>trackers</a:t>
              </a:r>
            </a:p>
          </p:txBody>
        </p:sp>
      </p:grpSp>
    </p:spTree>
    <p:extLst>
      <p:ext uri="{BB962C8B-B14F-4D97-AF65-F5344CB8AC3E}">
        <p14:creationId xmlns:p14="http://schemas.microsoft.com/office/powerpoint/2010/main" val="234403514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p:cNvPicPr>
            <a:picLocks noChangeAspect="1"/>
          </p:cNvPicPr>
          <p:nvPr/>
        </p:nvPicPr>
        <p:blipFill>
          <a:blip r:embed="rId2"/>
          <a:stretch>
            <a:fillRect/>
          </a:stretch>
        </p:blipFill>
        <p:spPr>
          <a:xfrm>
            <a:off x="5489533" y="1346103"/>
            <a:ext cx="3436656" cy="1834289"/>
          </a:xfrm>
          <a:prstGeom prst="rect">
            <a:avLst/>
          </a:prstGeom>
        </p:spPr>
      </p:pic>
      <p:sp>
        <p:nvSpPr>
          <p:cNvPr id="2" name="Title 1"/>
          <p:cNvSpPr>
            <a:spLocks noGrp="1"/>
          </p:cNvSpPr>
          <p:nvPr>
            <p:ph type="title"/>
          </p:nvPr>
        </p:nvSpPr>
        <p:spPr>
          <a:xfrm>
            <a:off x="668861" y="399164"/>
            <a:ext cx="7297712" cy="848700"/>
          </a:xfrm>
        </p:spPr>
        <p:txBody>
          <a:bodyPr/>
          <a:lstStyle/>
          <a:p>
            <a:r>
              <a:rPr lang="en-US" dirty="0"/>
              <a:t>ATLAS beam conditions monitor</a:t>
            </a:r>
          </a:p>
        </p:txBody>
      </p:sp>
      <p:sp>
        <p:nvSpPr>
          <p:cNvPr id="3" name="Content Placeholder 2"/>
          <p:cNvSpPr>
            <a:spLocks noGrp="1"/>
          </p:cNvSpPr>
          <p:nvPr>
            <p:ph idx="1"/>
          </p:nvPr>
        </p:nvSpPr>
        <p:spPr>
          <a:xfrm>
            <a:off x="668861" y="1449080"/>
            <a:ext cx="4481529" cy="1860957"/>
          </a:xfrm>
        </p:spPr>
        <p:txBody>
          <a:bodyPr>
            <a:normAutofit fontScale="92500" lnSpcReduction="20000"/>
          </a:bodyPr>
          <a:lstStyle/>
          <a:p>
            <a:r>
              <a:rPr lang="en-US" dirty="0"/>
              <a:t>Use 2x polycrystalline CVD diamonds per station </a:t>
            </a:r>
            <a:br>
              <a:rPr lang="en-US" dirty="0"/>
            </a:br>
            <a:r>
              <a:rPr lang="en-US" dirty="0"/>
              <a:t>(10 x 10 mm).</a:t>
            </a:r>
          </a:p>
          <a:p>
            <a:r>
              <a:rPr lang="en-US" dirty="0"/>
              <a:t>4 stations on each side of the ATLAS pixel detector</a:t>
            </a:r>
          </a:p>
          <a:p>
            <a:pPr lvl="1"/>
            <a:r>
              <a:rPr lang="en-US" dirty="0"/>
              <a:t>z = ±183.8 cm (~12.5ns) and r ~ 5 cm</a:t>
            </a:r>
          </a:p>
          <a:p>
            <a:endParaRPr lang="en-US" dirty="0"/>
          </a:p>
          <a:p>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103</a:t>
            </a:fld>
            <a:endParaRPr lang="en-US"/>
          </a:p>
        </p:txBody>
      </p:sp>
      <p:grpSp>
        <p:nvGrpSpPr>
          <p:cNvPr id="16" name="Group 15"/>
          <p:cNvGrpSpPr/>
          <p:nvPr/>
        </p:nvGrpSpPr>
        <p:grpSpPr>
          <a:xfrm>
            <a:off x="713245" y="3310037"/>
            <a:ext cx="5659239" cy="3046313"/>
            <a:chOff x="713245" y="3310037"/>
            <a:chExt cx="5659239" cy="3046313"/>
          </a:xfrm>
        </p:grpSpPr>
        <p:pic>
          <p:nvPicPr>
            <p:cNvPr id="14" name="Picture 13"/>
            <p:cNvPicPr>
              <a:picLocks noChangeAspect="1"/>
            </p:cNvPicPr>
            <p:nvPr/>
          </p:nvPicPr>
          <p:blipFill>
            <a:blip r:embed="rId3"/>
            <a:stretch>
              <a:fillRect/>
            </a:stretch>
          </p:blipFill>
          <p:spPr>
            <a:xfrm>
              <a:off x="713245" y="3395826"/>
              <a:ext cx="5468667" cy="2960524"/>
            </a:xfrm>
            <a:prstGeom prst="rect">
              <a:avLst/>
            </a:prstGeom>
          </p:spPr>
        </p:pic>
        <p:sp>
          <p:nvSpPr>
            <p:cNvPr id="15" name="Rectangle 14"/>
            <p:cNvSpPr/>
            <p:nvPr/>
          </p:nvSpPr>
          <p:spPr>
            <a:xfrm>
              <a:off x="5846211" y="3310037"/>
              <a:ext cx="526273" cy="1381150"/>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7" name="Picture 16"/>
          <p:cNvPicPr>
            <a:picLocks noChangeAspect="1"/>
          </p:cNvPicPr>
          <p:nvPr/>
        </p:nvPicPr>
        <p:blipFill>
          <a:blip r:embed="rId4"/>
          <a:stretch>
            <a:fillRect/>
          </a:stretch>
        </p:blipFill>
        <p:spPr>
          <a:xfrm>
            <a:off x="4251039" y="3310037"/>
            <a:ext cx="899351" cy="1273155"/>
          </a:xfrm>
          <a:prstGeom prst="rect">
            <a:avLst/>
          </a:prstGeom>
        </p:spPr>
      </p:pic>
      <p:pic>
        <p:nvPicPr>
          <p:cNvPr id="18" name="Picture 17"/>
          <p:cNvPicPr>
            <a:picLocks noChangeAspect="1"/>
          </p:cNvPicPr>
          <p:nvPr/>
        </p:nvPicPr>
        <p:blipFill>
          <a:blip r:embed="rId5"/>
          <a:stretch>
            <a:fillRect/>
          </a:stretch>
        </p:blipFill>
        <p:spPr>
          <a:xfrm>
            <a:off x="6205340" y="3544663"/>
            <a:ext cx="2720849" cy="2682072"/>
          </a:xfrm>
          <a:prstGeom prst="rect">
            <a:avLst/>
          </a:prstGeom>
        </p:spPr>
      </p:pic>
      <p:cxnSp>
        <p:nvCxnSpPr>
          <p:cNvPr id="20" name="Straight Connector 19"/>
          <p:cNvCxnSpPr/>
          <p:nvPr/>
        </p:nvCxnSpPr>
        <p:spPr>
          <a:xfrm flipV="1">
            <a:off x="5150390" y="3542332"/>
            <a:ext cx="1054950" cy="1343367"/>
          </a:xfrm>
          <a:prstGeom prst="line">
            <a:avLst/>
          </a:prstGeom>
          <a:ln>
            <a:solidFill>
              <a:schemeClr val="bg1">
                <a:lumMod val="65000"/>
                <a:alpha val="5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a:off x="5411463" y="5595098"/>
            <a:ext cx="770449" cy="629306"/>
          </a:xfrm>
          <a:prstGeom prst="line">
            <a:avLst/>
          </a:prstGeom>
          <a:ln>
            <a:solidFill>
              <a:schemeClr val="bg1">
                <a:lumMod val="65000"/>
                <a:alpha val="50000"/>
              </a:schemeClr>
            </a:solidFill>
          </a:ln>
        </p:spPr>
        <p:style>
          <a:lnRef idx="2">
            <a:schemeClr val="accent1"/>
          </a:lnRef>
          <a:fillRef idx="0">
            <a:schemeClr val="accent1"/>
          </a:fillRef>
          <a:effectRef idx="1">
            <a:schemeClr val="accent1"/>
          </a:effectRef>
          <a:fontRef idx="minor">
            <a:schemeClr val="tx1"/>
          </a:fontRef>
        </p:style>
      </p:cxnSp>
      <p:sp>
        <p:nvSpPr>
          <p:cNvPr id="7" name="Right Arrow 6"/>
          <p:cNvSpPr/>
          <p:nvPr/>
        </p:nvSpPr>
        <p:spPr>
          <a:xfrm rot="6949750">
            <a:off x="8053586" y="1534406"/>
            <a:ext cx="540903" cy="195394"/>
          </a:xfrm>
          <a:prstGeom prst="rightArrow">
            <a:avLst/>
          </a:prstGeom>
          <a:solidFill>
            <a:srgbClr val="FFFF00"/>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577643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1352" y="3507121"/>
            <a:ext cx="4023354" cy="30824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round/>
                <a:headEnd/>
                <a:tailEnd/>
              </a14:hiddenLine>
            </a:ext>
          </a:extLst>
        </p:spPr>
      </p:pic>
      <p:grpSp>
        <p:nvGrpSpPr>
          <p:cNvPr id="13" name="Group 12"/>
          <p:cNvGrpSpPr/>
          <p:nvPr/>
        </p:nvGrpSpPr>
        <p:grpSpPr>
          <a:xfrm>
            <a:off x="519569" y="3776899"/>
            <a:ext cx="4016350" cy="2726501"/>
            <a:chOff x="668861" y="3780367"/>
            <a:chExt cx="3823032" cy="2575983"/>
          </a:xfrm>
        </p:grpSpPr>
        <p:pic>
          <p:nvPicPr>
            <p:cNvPr id="11" name="Picture 10"/>
            <p:cNvPicPr>
              <a:picLocks noChangeAspect="1"/>
            </p:cNvPicPr>
            <p:nvPr/>
          </p:nvPicPr>
          <p:blipFill>
            <a:blip r:embed="rId3"/>
            <a:stretch>
              <a:fillRect/>
            </a:stretch>
          </p:blipFill>
          <p:spPr>
            <a:xfrm>
              <a:off x="668861" y="3832649"/>
              <a:ext cx="3823032" cy="2523701"/>
            </a:xfrm>
            <a:prstGeom prst="rect">
              <a:avLst/>
            </a:prstGeom>
          </p:spPr>
        </p:pic>
        <p:sp>
          <p:nvSpPr>
            <p:cNvPr id="12" name="Rectangle 11"/>
            <p:cNvSpPr/>
            <p:nvPr/>
          </p:nvSpPr>
          <p:spPr>
            <a:xfrm>
              <a:off x="2311400" y="3780367"/>
              <a:ext cx="2070100" cy="1016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8861" y="399164"/>
            <a:ext cx="7297712" cy="848700"/>
          </a:xfrm>
        </p:spPr>
        <p:txBody>
          <a:bodyPr/>
          <a:lstStyle/>
          <a:p>
            <a:r>
              <a:rPr lang="en-US" dirty="0"/>
              <a:t>ATLAS beam conditions monitor</a:t>
            </a:r>
          </a:p>
        </p:txBody>
      </p:sp>
      <p:sp>
        <p:nvSpPr>
          <p:cNvPr id="3" name="Content Placeholder 2"/>
          <p:cNvSpPr>
            <a:spLocks noGrp="1"/>
          </p:cNvSpPr>
          <p:nvPr>
            <p:ph idx="1"/>
          </p:nvPr>
        </p:nvSpPr>
        <p:spPr>
          <a:xfrm>
            <a:off x="668861" y="1449080"/>
            <a:ext cx="4481529" cy="1860957"/>
          </a:xfrm>
        </p:spPr>
        <p:txBody>
          <a:bodyPr>
            <a:noAutofit/>
          </a:bodyPr>
          <a:lstStyle/>
          <a:p>
            <a:r>
              <a:rPr lang="en-US" sz="1800" dirty="0"/>
              <a:t>Single particle counting with </a:t>
            </a:r>
            <a:r>
              <a:rPr lang="en-US" sz="1800" dirty="0">
                <a:latin typeface="Symbol"/>
                <a:cs typeface="Symbol" charset="2"/>
              </a:rPr>
              <a:t>s</a:t>
            </a:r>
            <a:r>
              <a:rPr lang="en-US" sz="1800" dirty="0"/>
              <a:t>=0.7ns.</a:t>
            </a:r>
          </a:p>
          <a:p>
            <a:pPr lvl="1"/>
            <a:r>
              <a:rPr lang="en-US" dirty="0"/>
              <a:t>Distinguish between collision events and out-of-time background.</a:t>
            </a:r>
          </a:p>
          <a:p>
            <a:r>
              <a:rPr lang="en-US" sz="1800" dirty="0"/>
              <a:t>Good stability</a:t>
            </a:r>
          </a:p>
          <a:p>
            <a:pPr lvl="1"/>
            <a:r>
              <a:rPr lang="en-US" dirty="0"/>
              <a:t>Used for luminosity determination.</a:t>
            </a:r>
          </a:p>
          <a:p>
            <a:endParaRPr lang="en-US" sz="1800" dirty="0"/>
          </a:p>
          <a:p>
            <a:endParaRPr lang="en-US" sz="1800"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104</a:t>
            </a:fld>
            <a:endParaRPr lang="en-US"/>
          </a:p>
        </p:txBody>
      </p:sp>
      <p:pic>
        <p:nvPicPr>
          <p:cNvPr id="9" name="Picture 8"/>
          <p:cNvPicPr>
            <a:picLocks noChangeAspect="1"/>
          </p:cNvPicPr>
          <p:nvPr/>
        </p:nvPicPr>
        <p:blipFill>
          <a:blip r:embed="rId4"/>
          <a:stretch>
            <a:fillRect/>
          </a:stretch>
        </p:blipFill>
        <p:spPr>
          <a:xfrm>
            <a:off x="5341631" y="1412438"/>
            <a:ext cx="3421369" cy="1897600"/>
          </a:xfrm>
          <a:prstGeom prst="rect">
            <a:avLst/>
          </a:prstGeom>
        </p:spPr>
      </p:pic>
    </p:spTree>
    <p:extLst>
      <p:ext uri="{BB962C8B-B14F-4D97-AF65-F5344CB8AC3E}">
        <p14:creationId xmlns:p14="http://schemas.microsoft.com/office/powerpoint/2010/main" val="190015259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srcRect r="6133"/>
          <a:stretch/>
        </p:blipFill>
        <p:spPr>
          <a:xfrm>
            <a:off x="4103346" y="3947463"/>
            <a:ext cx="5040654" cy="2580517"/>
          </a:xfrm>
          <a:prstGeom prst="rect">
            <a:avLst/>
          </a:prstGeom>
        </p:spPr>
      </p:pic>
      <p:sp>
        <p:nvSpPr>
          <p:cNvPr id="2" name="Title 1"/>
          <p:cNvSpPr>
            <a:spLocks noGrp="1"/>
          </p:cNvSpPr>
          <p:nvPr>
            <p:ph type="title"/>
          </p:nvPr>
        </p:nvSpPr>
        <p:spPr/>
        <p:txBody>
          <a:bodyPr/>
          <a:lstStyle/>
          <a:p>
            <a:r>
              <a:rPr lang="en-US" b="1" dirty="0"/>
              <a:t>Run 2</a:t>
            </a:r>
            <a:r>
              <a:rPr lang="en-US" dirty="0"/>
              <a:t>: </a:t>
            </a:r>
            <a:br>
              <a:rPr lang="en-US" dirty="0"/>
            </a:br>
            <a:r>
              <a:rPr lang="en-US" dirty="0"/>
              <a:t>ATLAS Diamond Beam Monitor</a:t>
            </a:r>
          </a:p>
        </p:txBody>
      </p:sp>
      <p:sp>
        <p:nvSpPr>
          <p:cNvPr id="3" name="Content Placeholder 2"/>
          <p:cNvSpPr>
            <a:spLocks noGrp="1"/>
          </p:cNvSpPr>
          <p:nvPr>
            <p:ph idx="1"/>
          </p:nvPr>
        </p:nvSpPr>
        <p:spPr>
          <a:xfrm>
            <a:off x="668861" y="2139638"/>
            <a:ext cx="8094139" cy="4216711"/>
          </a:xfrm>
        </p:spPr>
        <p:txBody>
          <a:bodyPr>
            <a:normAutofit lnSpcReduction="10000"/>
          </a:bodyPr>
          <a:lstStyle/>
          <a:p>
            <a:r>
              <a:rPr lang="en-US" dirty="0"/>
              <a:t>8 mini-trackers of 3 planes each using pixel-detectors.</a:t>
            </a:r>
          </a:p>
          <a:p>
            <a:r>
              <a:rPr lang="en-US" dirty="0"/>
              <a:t>polycrystalline diamond sensors, 18mm x 21mm, </a:t>
            </a:r>
            <a:r>
              <a:rPr lang="en-US" dirty="0">
                <a:latin typeface="Symbol" charset="2"/>
                <a:cs typeface="Symbol" charset="2"/>
              </a:rPr>
              <a:t>d</a:t>
            </a:r>
            <a:r>
              <a:rPr lang="en-US" dirty="0"/>
              <a:t>&gt;250</a:t>
            </a:r>
            <a:r>
              <a:rPr lang="en-US" dirty="0">
                <a:latin typeface="Symbol" charset="2"/>
                <a:cs typeface="Symbol" charset="2"/>
              </a:rPr>
              <a:t>m</a:t>
            </a:r>
            <a:r>
              <a:rPr lang="en-US" dirty="0"/>
              <a:t>m.</a:t>
            </a:r>
          </a:p>
          <a:p>
            <a:r>
              <a:rPr lang="en-US" dirty="0"/>
              <a:t>bump-bonded to FE-I4 pixel read-out chip.</a:t>
            </a:r>
          </a:p>
          <a:p>
            <a:pPr lvl="1"/>
            <a:r>
              <a:rPr lang="en-US" dirty="0"/>
              <a:t>336 x 80 pixels</a:t>
            </a:r>
          </a:p>
          <a:p>
            <a:pPr lvl="1"/>
            <a:r>
              <a:rPr lang="en-US" dirty="0"/>
              <a:t>pixel size : 50</a:t>
            </a:r>
            <a:r>
              <a:rPr lang="en-US" dirty="0">
                <a:latin typeface="Symbol" charset="2"/>
                <a:cs typeface="Symbol" charset="2"/>
              </a:rPr>
              <a:t>m</a:t>
            </a:r>
            <a:r>
              <a:rPr lang="en-US" dirty="0"/>
              <a:t>m x 250 </a:t>
            </a:r>
            <a:r>
              <a:rPr lang="en-US" dirty="0">
                <a:latin typeface="Symbol" charset="2"/>
                <a:cs typeface="Symbol" charset="2"/>
              </a:rPr>
              <a:t>m</a:t>
            </a:r>
            <a:r>
              <a:rPr lang="en-US" dirty="0"/>
              <a:t>m</a:t>
            </a:r>
          </a:p>
          <a:p>
            <a:r>
              <a:rPr lang="en-US" dirty="0"/>
              <a:t>Purpose:</a:t>
            </a:r>
          </a:p>
          <a:p>
            <a:pPr lvl="1"/>
            <a:r>
              <a:rPr lang="en-US" dirty="0"/>
              <a:t>Bunch-by-bunch </a:t>
            </a:r>
            <a:br>
              <a:rPr lang="en-US" dirty="0"/>
            </a:br>
            <a:r>
              <a:rPr lang="en-US" dirty="0"/>
              <a:t>luminosity monitor </a:t>
            </a:r>
            <a:br>
              <a:rPr lang="en-US" dirty="0"/>
            </a:br>
            <a:r>
              <a:rPr lang="en-US" dirty="0"/>
              <a:t>(aim &lt; 1 % per BC per LB) </a:t>
            </a:r>
          </a:p>
          <a:p>
            <a:pPr lvl="1"/>
            <a:r>
              <a:rPr lang="en-US" dirty="0"/>
              <a:t>Bunch-by-bunch </a:t>
            </a:r>
            <a:br>
              <a:rPr lang="en-US" dirty="0"/>
            </a:br>
            <a:r>
              <a:rPr lang="en-US" dirty="0"/>
              <a:t>beam spot monitor </a:t>
            </a:r>
          </a:p>
          <a:p>
            <a:pPr lvl="1"/>
            <a:endParaRPr lang="en-US" dirty="0"/>
          </a:p>
          <a:p>
            <a:endParaRPr lang="en-US" dirty="0"/>
          </a:p>
          <a:p>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105</a:t>
            </a:fld>
            <a:endParaRPr lang="en-US"/>
          </a:p>
        </p:txBody>
      </p:sp>
    </p:spTree>
    <p:extLst>
      <p:ext uri="{BB962C8B-B14F-4D97-AF65-F5344CB8AC3E}">
        <p14:creationId xmlns:p14="http://schemas.microsoft.com/office/powerpoint/2010/main" val="249888102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382843" y="4081325"/>
            <a:ext cx="3512803" cy="2505233"/>
          </a:xfrm>
          <a:prstGeom prst="rect">
            <a:avLst/>
          </a:prstGeom>
        </p:spPr>
      </p:pic>
      <p:pic>
        <p:nvPicPr>
          <p:cNvPr id="9" name="Picture 8"/>
          <p:cNvPicPr>
            <a:picLocks noChangeAspect="1"/>
          </p:cNvPicPr>
          <p:nvPr/>
        </p:nvPicPr>
        <p:blipFill rotWithShape="1">
          <a:blip r:embed="rId4"/>
          <a:srcRect l="26262"/>
          <a:stretch/>
        </p:blipFill>
        <p:spPr>
          <a:xfrm rot="16200000">
            <a:off x="6076332" y="1020699"/>
            <a:ext cx="2808050" cy="2852785"/>
          </a:xfrm>
          <a:prstGeom prst="rect">
            <a:avLst/>
          </a:prstGeom>
          <a:ln>
            <a:noFill/>
          </a:ln>
          <a:effectLst>
            <a:softEdge rad="112500"/>
          </a:effectLst>
        </p:spPr>
      </p:pic>
      <p:sp>
        <p:nvSpPr>
          <p:cNvPr id="2" name="Title 1"/>
          <p:cNvSpPr>
            <a:spLocks noGrp="1"/>
          </p:cNvSpPr>
          <p:nvPr>
            <p:ph type="title"/>
          </p:nvPr>
        </p:nvSpPr>
        <p:spPr/>
        <p:txBody>
          <a:bodyPr/>
          <a:lstStyle/>
          <a:p>
            <a:r>
              <a:rPr lang="en-US" b="1" dirty="0"/>
              <a:t>Run 2</a:t>
            </a:r>
            <a:r>
              <a:rPr lang="en-US" dirty="0"/>
              <a:t>: </a:t>
            </a:r>
            <a:br>
              <a:rPr lang="en-US" dirty="0"/>
            </a:br>
            <a:r>
              <a:rPr lang="en-US" dirty="0"/>
              <a:t>ATLAS Diamond Beam Monitor</a:t>
            </a:r>
          </a:p>
        </p:txBody>
      </p:sp>
      <p:sp>
        <p:nvSpPr>
          <p:cNvPr id="3" name="Content Placeholder 2"/>
          <p:cNvSpPr>
            <a:spLocks noGrp="1"/>
          </p:cNvSpPr>
          <p:nvPr>
            <p:ph idx="1"/>
          </p:nvPr>
        </p:nvSpPr>
        <p:spPr>
          <a:xfrm>
            <a:off x="382843" y="2070655"/>
            <a:ext cx="5274685" cy="1846435"/>
          </a:xfrm>
        </p:spPr>
        <p:txBody>
          <a:bodyPr>
            <a:normAutofit/>
          </a:bodyPr>
          <a:lstStyle/>
          <a:p>
            <a:r>
              <a:rPr lang="en-US" dirty="0"/>
              <a:t>Installed in ATLAS during LS1, but switched off due to unexpected death of Si and Diamond modules.</a:t>
            </a:r>
          </a:p>
          <a:p>
            <a:r>
              <a:rPr lang="en-US" dirty="0"/>
              <a:t>DBM recommissioned in 2017/18 with 50% working modules.</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106</a:t>
            </a:fld>
            <a:endParaRPr lang="en-US"/>
          </a:p>
        </p:txBody>
      </p:sp>
      <p:pic>
        <p:nvPicPr>
          <p:cNvPr id="7" name="Picture 6"/>
          <p:cNvPicPr>
            <a:picLocks noChangeAspect="1"/>
          </p:cNvPicPr>
          <p:nvPr/>
        </p:nvPicPr>
        <p:blipFill rotWithShape="1">
          <a:blip r:embed="rId5"/>
          <a:srcRect l="24573"/>
          <a:stretch/>
        </p:blipFill>
        <p:spPr>
          <a:xfrm>
            <a:off x="4035847" y="4105324"/>
            <a:ext cx="4509678" cy="2087801"/>
          </a:xfrm>
          <a:prstGeom prst="rect">
            <a:avLst/>
          </a:prstGeom>
        </p:spPr>
      </p:pic>
    </p:spTree>
    <p:extLst>
      <p:ext uri="{BB962C8B-B14F-4D97-AF65-F5344CB8AC3E}">
        <p14:creationId xmlns:p14="http://schemas.microsoft.com/office/powerpoint/2010/main" val="20343563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Examples of diamond detectors </a:t>
            </a:r>
            <a:br>
              <a:rPr lang="en-US" sz="2800" dirty="0"/>
            </a:br>
            <a:r>
              <a:rPr lang="en-US" sz="2800" dirty="0"/>
              <a:t>in related areas</a:t>
            </a:r>
          </a:p>
        </p:txBody>
      </p:sp>
      <p:sp>
        <p:nvSpPr>
          <p:cNvPr id="3" name="Content Placeholder 2"/>
          <p:cNvSpPr>
            <a:spLocks noGrp="1"/>
          </p:cNvSpPr>
          <p:nvPr>
            <p:ph idx="1"/>
          </p:nvPr>
        </p:nvSpPr>
        <p:spPr/>
        <p:txBody>
          <a:bodyPr/>
          <a:lstStyle/>
          <a:p>
            <a:r>
              <a:rPr lang="en-US" dirty="0"/>
              <a:t>Synchrotron labs</a:t>
            </a:r>
          </a:p>
          <a:p>
            <a:pPr lvl="1"/>
            <a:r>
              <a:rPr lang="en-US" dirty="0"/>
              <a:t>beam position monitor</a:t>
            </a:r>
          </a:p>
          <a:p>
            <a:r>
              <a:rPr lang="en-US" dirty="0"/>
              <a:t>Radiation Therapy</a:t>
            </a:r>
          </a:p>
          <a:p>
            <a:pPr lvl="1"/>
            <a:r>
              <a:rPr lang="en-US" dirty="0"/>
              <a:t>small field dosimetry</a:t>
            </a:r>
          </a:p>
          <a:p>
            <a:r>
              <a:rPr lang="en-US" dirty="0"/>
              <a:t>Heavy Ion (GSI, FAIR)</a:t>
            </a:r>
          </a:p>
          <a:p>
            <a:pPr lvl="1"/>
            <a:r>
              <a:rPr lang="en-US" dirty="0"/>
              <a:t>beam diagnostic</a:t>
            </a:r>
          </a:p>
          <a:p>
            <a:pPr lvl="1"/>
            <a:r>
              <a:rPr lang="en-US" dirty="0"/>
              <a:t>particle tracking and TOF</a:t>
            </a:r>
          </a:p>
          <a:p>
            <a:pPr lvl="1"/>
            <a:r>
              <a:rPr lang="en-US" dirty="0"/>
              <a:t>hadron spectroscopy</a:t>
            </a:r>
          </a:p>
          <a:p>
            <a:pPr marL="228600" lvl="1" indent="0">
              <a:buNone/>
            </a:pPr>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107</a:t>
            </a:fld>
            <a:endParaRPr lang="en-US"/>
          </a:p>
        </p:txBody>
      </p:sp>
      <p:sp>
        <p:nvSpPr>
          <p:cNvPr id="7" name="Rectangle 6"/>
          <p:cNvSpPr/>
          <p:nvPr/>
        </p:nvSpPr>
        <p:spPr>
          <a:xfrm>
            <a:off x="4556299" y="6238369"/>
            <a:ext cx="4572000" cy="379591"/>
          </a:xfrm>
          <a:prstGeom prst="rect">
            <a:avLst/>
          </a:prstGeom>
        </p:spPr>
        <p:txBody>
          <a:bodyPr>
            <a:spAutoFit/>
          </a:bodyPr>
          <a:lstStyle/>
          <a:p>
            <a:r>
              <a:rPr lang="en-US" sz="1400" baseline="30000" dirty="0"/>
              <a:t>[1]  M. </a:t>
            </a:r>
            <a:r>
              <a:rPr lang="en-US" sz="1400" baseline="30000" dirty="0" err="1"/>
              <a:t>Pomroski</a:t>
            </a:r>
            <a:r>
              <a:rPr lang="en-US" sz="1400" baseline="30000" dirty="0"/>
              <a:t>, CEA-LIST, MRS Fall meeting, Boston 28/11/2012</a:t>
            </a:r>
          </a:p>
          <a:p>
            <a:r>
              <a:rPr lang="en-US" sz="1400" baseline="30000" dirty="0"/>
              <a:t>[2] F. </a:t>
            </a:r>
            <a:r>
              <a:rPr lang="en-US" sz="1400" baseline="30000" dirty="0" err="1"/>
              <a:t>Marsolat</a:t>
            </a:r>
            <a:r>
              <a:rPr lang="en-US" sz="1400" baseline="30000" dirty="0"/>
              <a:t> et al. / Diamond &amp; Related Materials 33 (2013) 63–70</a:t>
            </a:r>
            <a:endParaRPr lang="en-US" sz="1400" dirty="0"/>
          </a:p>
        </p:txBody>
      </p:sp>
      <p:pic>
        <p:nvPicPr>
          <p:cNvPr id="8" name="Picture 7"/>
          <p:cNvPicPr>
            <a:picLocks noChangeAspect="1"/>
          </p:cNvPicPr>
          <p:nvPr/>
        </p:nvPicPr>
        <p:blipFill>
          <a:blip r:embed="rId2"/>
          <a:stretch>
            <a:fillRect/>
          </a:stretch>
        </p:blipFill>
        <p:spPr>
          <a:xfrm>
            <a:off x="4556299" y="2830603"/>
            <a:ext cx="1871133" cy="1968432"/>
          </a:xfrm>
          <a:prstGeom prst="rect">
            <a:avLst/>
          </a:prstGeom>
        </p:spPr>
      </p:pic>
      <p:pic>
        <p:nvPicPr>
          <p:cNvPr id="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3035" y="1540932"/>
            <a:ext cx="1869965" cy="192209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6868259" y="3463031"/>
            <a:ext cx="2096447" cy="523220"/>
          </a:xfrm>
          <a:prstGeom prst="rect">
            <a:avLst/>
          </a:prstGeom>
          <a:noFill/>
        </p:spPr>
        <p:txBody>
          <a:bodyPr wrap="none" rtlCol="0">
            <a:spAutoFit/>
          </a:bodyPr>
          <a:lstStyle/>
          <a:p>
            <a:pPr algn="just" defTabSz="914400" fontAlgn="base">
              <a:spcBef>
                <a:spcPct val="0"/>
              </a:spcBef>
              <a:spcAft>
                <a:spcPct val="0"/>
              </a:spcAft>
            </a:pPr>
            <a:r>
              <a:rPr lang="en-GB" sz="1400" kern="0" dirty="0"/>
              <a:t>3 µm thick membrane</a:t>
            </a:r>
          </a:p>
          <a:p>
            <a:pPr algn="just" defTabSz="914400" fontAlgn="base">
              <a:spcBef>
                <a:spcPct val="0"/>
              </a:spcBef>
              <a:spcAft>
                <a:spcPct val="0"/>
              </a:spcAft>
            </a:pPr>
            <a:r>
              <a:rPr lang="en-GB" sz="1400" kern="0" dirty="0"/>
              <a:t>in 40 µm thick </a:t>
            </a:r>
            <a:r>
              <a:rPr lang="en-GB" sz="1400" kern="0" dirty="0" err="1"/>
              <a:t>scCVD</a:t>
            </a:r>
            <a:r>
              <a:rPr lang="en-GB" sz="1400" kern="0" dirty="0"/>
              <a:t> </a:t>
            </a:r>
          </a:p>
        </p:txBody>
      </p:sp>
      <p:sp>
        <p:nvSpPr>
          <p:cNvPr id="11" name="TextBox 10"/>
          <p:cNvSpPr txBox="1"/>
          <p:nvPr/>
        </p:nvSpPr>
        <p:spPr>
          <a:xfrm>
            <a:off x="5679754" y="4466172"/>
            <a:ext cx="378003" cy="276999"/>
          </a:xfrm>
          <a:prstGeom prst="rect">
            <a:avLst/>
          </a:prstGeom>
          <a:noFill/>
        </p:spPr>
        <p:txBody>
          <a:bodyPr wrap="none" rtlCol="0">
            <a:spAutoFit/>
          </a:bodyPr>
          <a:lstStyle/>
          <a:p>
            <a:r>
              <a:rPr lang="en-US" sz="1200" dirty="0"/>
              <a:t>[2]</a:t>
            </a:r>
          </a:p>
        </p:txBody>
      </p:sp>
      <p:sp>
        <p:nvSpPr>
          <p:cNvPr id="12" name="TextBox 11"/>
          <p:cNvSpPr txBox="1"/>
          <p:nvPr/>
        </p:nvSpPr>
        <p:spPr>
          <a:xfrm>
            <a:off x="8729167" y="3676818"/>
            <a:ext cx="378003" cy="276999"/>
          </a:xfrm>
          <a:prstGeom prst="rect">
            <a:avLst/>
          </a:prstGeom>
          <a:noFill/>
        </p:spPr>
        <p:txBody>
          <a:bodyPr wrap="none" rtlCol="0">
            <a:spAutoFit/>
          </a:bodyPr>
          <a:lstStyle/>
          <a:p>
            <a:r>
              <a:rPr lang="en-US" sz="1200" dirty="0"/>
              <a:t>[1]</a:t>
            </a:r>
          </a:p>
        </p:txBody>
      </p:sp>
      <p:sp>
        <p:nvSpPr>
          <p:cNvPr id="13" name="TextBox 12"/>
          <p:cNvSpPr txBox="1"/>
          <p:nvPr/>
        </p:nvSpPr>
        <p:spPr>
          <a:xfrm>
            <a:off x="4757785" y="4777598"/>
            <a:ext cx="2115353" cy="523220"/>
          </a:xfrm>
          <a:prstGeom prst="rect">
            <a:avLst/>
          </a:prstGeom>
          <a:noFill/>
        </p:spPr>
        <p:txBody>
          <a:bodyPr wrap="none" rtlCol="0">
            <a:spAutoFit/>
          </a:bodyPr>
          <a:lstStyle/>
          <a:p>
            <a:pPr algn="just" defTabSz="914400" fontAlgn="base">
              <a:spcBef>
                <a:spcPct val="0"/>
              </a:spcBef>
              <a:spcAft>
                <a:spcPct val="0"/>
              </a:spcAft>
            </a:pPr>
            <a:r>
              <a:rPr lang="en-GB" sz="1400" kern="0" dirty="0" err="1"/>
              <a:t>scCVD</a:t>
            </a:r>
            <a:r>
              <a:rPr lang="en-GB" sz="1400" kern="0" dirty="0"/>
              <a:t> dosimeter,</a:t>
            </a:r>
            <a:br>
              <a:rPr lang="en-GB" sz="1400" kern="0" dirty="0"/>
            </a:br>
            <a:r>
              <a:rPr lang="en-GB" sz="1400" kern="0" dirty="0"/>
              <a:t>0,4 mm</a:t>
            </a:r>
            <a:r>
              <a:rPr lang="en-GB" sz="1400" kern="0" baseline="30000" dirty="0"/>
              <a:t>3</a:t>
            </a:r>
            <a:r>
              <a:rPr lang="en-GB" sz="1400" kern="0" dirty="0"/>
              <a:t> active vol. [2]</a:t>
            </a:r>
          </a:p>
        </p:txBody>
      </p:sp>
    </p:spTree>
    <p:extLst>
      <p:ext uri="{BB962C8B-B14F-4D97-AF65-F5344CB8AC3E}">
        <p14:creationId xmlns:p14="http://schemas.microsoft.com/office/powerpoint/2010/main" val="128071231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861" y="798936"/>
            <a:ext cx="7297712" cy="555731"/>
          </a:xfrm>
        </p:spPr>
        <p:txBody>
          <a:bodyPr/>
          <a:lstStyle/>
          <a:p>
            <a:r>
              <a:rPr lang="en-US" sz="2800" dirty="0"/>
              <a:t>Detectors for Heavy Ion</a:t>
            </a:r>
          </a:p>
        </p:txBody>
      </p:sp>
      <p:sp>
        <p:nvSpPr>
          <p:cNvPr id="3" name="Content Placeholder 2"/>
          <p:cNvSpPr>
            <a:spLocks noGrp="1"/>
          </p:cNvSpPr>
          <p:nvPr>
            <p:ph idx="1"/>
          </p:nvPr>
        </p:nvSpPr>
        <p:spPr>
          <a:xfrm>
            <a:off x="174812" y="1499897"/>
            <a:ext cx="7297712" cy="1588466"/>
          </a:xfrm>
        </p:spPr>
        <p:txBody>
          <a:bodyPr>
            <a:normAutofit fontScale="92500" lnSpcReduction="20000"/>
          </a:bodyPr>
          <a:lstStyle/>
          <a:p>
            <a:r>
              <a:rPr lang="en-US" dirty="0"/>
              <a:t>In-beam START-VETO detectors for HADES and CBM</a:t>
            </a:r>
          </a:p>
          <a:p>
            <a:pPr lvl="1"/>
            <a:r>
              <a:rPr lang="en-US" dirty="0"/>
              <a:t>High beam intensities (10</a:t>
            </a:r>
            <a:r>
              <a:rPr lang="en-US" baseline="30000" dirty="0"/>
              <a:t>7</a:t>
            </a:r>
            <a:r>
              <a:rPr lang="en-US" dirty="0"/>
              <a:t> #/s).</a:t>
            </a:r>
          </a:p>
          <a:p>
            <a:pPr lvl="1"/>
            <a:r>
              <a:rPr lang="en-US" dirty="0"/>
              <a:t>Protons (MIPS) up to very heavy ions (Au, U) </a:t>
            </a:r>
          </a:p>
          <a:p>
            <a:pPr lvl="1"/>
            <a:r>
              <a:rPr lang="en-US" dirty="0"/>
              <a:t>Excellent time resolution (30-100 </a:t>
            </a:r>
            <a:r>
              <a:rPr lang="en-US" dirty="0" err="1"/>
              <a:t>ps</a:t>
            </a:r>
            <a:r>
              <a:rPr lang="en-US" dirty="0"/>
              <a:t>) </a:t>
            </a:r>
          </a:p>
          <a:p>
            <a:pPr lvl="1"/>
            <a:r>
              <a:rPr lang="en-US" dirty="0"/>
              <a:t>Radiation hard up to 10</a:t>
            </a:r>
            <a:r>
              <a:rPr lang="en-US" baseline="30000" dirty="0"/>
              <a:t>12</a:t>
            </a:r>
            <a:r>
              <a:rPr lang="en-US" dirty="0"/>
              <a:t> /cm Au ions</a:t>
            </a:r>
          </a:p>
          <a:p>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108</a:t>
            </a:fld>
            <a:endParaRPr lang="en-US"/>
          </a:p>
        </p:txBody>
      </p:sp>
      <p:grpSp>
        <p:nvGrpSpPr>
          <p:cNvPr id="9" name="Gruppierung 55"/>
          <p:cNvGrpSpPr>
            <a:grpSpLocks/>
          </p:cNvGrpSpPr>
          <p:nvPr/>
        </p:nvGrpSpPr>
        <p:grpSpPr bwMode="auto">
          <a:xfrm>
            <a:off x="791432" y="3088362"/>
            <a:ext cx="7270641" cy="3558340"/>
            <a:chOff x="44450" y="1752600"/>
            <a:chExt cx="8947150" cy="4904595"/>
          </a:xfrm>
        </p:grpSpPr>
        <p:sp>
          <p:nvSpPr>
            <p:cNvPr id="10" name="Textfeld 99"/>
            <p:cNvSpPr txBox="1">
              <a:spLocks noChangeArrowheads="1"/>
            </p:cNvSpPr>
            <p:nvPr/>
          </p:nvSpPr>
          <p:spPr bwMode="auto">
            <a:xfrm>
              <a:off x="2133600" y="5511800"/>
              <a:ext cx="3506788" cy="1145395"/>
            </a:xfrm>
            <a:prstGeom prst="rect">
              <a:avLst/>
            </a:prstGeom>
            <a:solidFill>
              <a:srgbClr val="FFFFFF"/>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600">
                  <a:solidFill>
                    <a:srgbClr val="FF0000"/>
                  </a:solidFill>
                  <a:latin typeface="+mn-lt"/>
                  <a:cs typeface="Book Antiqua" charset="0"/>
                </a:rPr>
                <a:t>Start:</a:t>
              </a:r>
              <a:r>
                <a:rPr lang="en-US" sz="1600">
                  <a:solidFill>
                    <a:srgbClr val="0000FF"/>
                  </a:solidFill>
                  <a:latin typeface="+mn-lt"/>
                  <a:cs typeface="Book Antiqua" charset="0"/>
                </a:rPr>
                <a:t> SC diamond, </a:t>
              </a:r>
            </a:p>
            <a:p>
              <a:pPr eaLnBrk="1" hangingPunct="1"/>
              <a:r>
                <a:rPr lang="en-US" sz="1600">
                  <a:solidFill>
                    <a:srgbClr val="FF0000"/>
                  </a:solidFill>
                  <a:latin typeface="+mn-lt"/>
                  <a:cs typeface="Book Antiqua" charset="0"/>
                </a:rPr>
                <a:t>70 </a:t>
              </a:r>
              <a:r>
                <a:rPr lang="en-US" sz="1600">
                  <a:solidFill>
                    <a:srgbClr val="FF0000"/>
                  </a:solidFill>
                  <a:latin typeface="+mn-lt"/>
                  <a:cs typeface="Book Antiqua" charset="0"/>
                  <a:sym typeface="Symbol" charset="0"/>
                </a:rPr>
                <a:t>m thickness</a:t>
              </a:r>
              <a:r>
                <a:rPr lang="en-US" sz="1600">
                  <a:solidFill>
                    <a:srgbClr val="0000FF"/>
                  </a:solidFill>
                  <a:latin typeface="+mn-lt"/>
                  <a:cs typeface="Book Antiqua" charset="0"/>
                  <a:sym typeface="Symbol" charset="0"/>
                </a:rPr>
                <a:t>, 4.7mm x 4.7mm </a:t>
              </a:r>
              <a:endParaRPr lang="en-GB" sz="1600">
                <a:solidFill>
                  <a:srgbClr val="0000FF"/>
                </a:solidFill>
                <a:latin typeface="+mn-lt"/>
                <a:cs typeface="Book Antiqua" charset="0"/>
              </a:endParaRPr>
            </a:p>
          </p:txBody>
        </p:sp>
        <p:sp>
          <p:nvSpPr>
            <p:cNvPr id="11" name="Textfeld 100"/>
            <p:cNvSpPr txBox="1">
              <a:spLocks noChangeArrowheads="1"/>
            </p:cNvSpPr>
            <p:nvPr/>
          </p:nvSpPr>
          <p:spPr bwMode="auto">
            <a:xfrm>
              <a:off x="5408613" y="5486400"/>
              <a:ext cx="3506787" cy="1145395"/>
            </a:xfrm>
            <a:prstGeom prst="rect">
              <a:avLst/>
            </a:prstGeom>
            <a:solidFill>
              <a:srgbClr val="FFFFFF"/>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US" sz="1600" dirty="0">
                  <a:solidFill>
                    <a:srgbClr val="FF0000"/>
                  </a:solidFill>
                  <a:latin typeface="+mn-lt"/>
                  <a:cs typeface="Book Antiqua" charset="0"/>
                </a:rPr>
                <a:t>Veto: </a:t>
              </a:r>
              <a:r>
                <a:rPr lang="en-US" sz="1600" dirty="0">
                  <a:solidFill>
                    <a:srgbClr val="0000FF"/>
                  </a:solidFill>
                  <a:latin typeface="+mn-lt"/>
                  <a:cs typeface="Book Antiqua" charset="0"/>
                </a:rPr>
                <a:t>PC diamond, </a:t>
              </a:r>
            </a:p>
            <a:p>
              <a:pPr algn="r" eaLnBrk="1" hangingPunct="1"/>
              <a:r>
                <a:rPr lang="en-US" sz="1600" dirty="0">
                  <a:solidFill>
                    <a:srgbClr val="FF0000"/>
                  </a:solidFill>
                  <a:latin typeface="+mn-lt"/>
                  <a:cs typeface="Book Antiqua" charset="0"/>
                </a:rPr>
                <a:t>100 </a:t>
              </a:r>
              <a:r>
                <a:rPr lang="en-US" sz="1600" dirty="0">
                  <a:solidFill>
                    <a:srgbClr val="FF0000"/>
                  </a:solidFill>
                  <a:latin typeface="+mn-lt"/>
                  <a:cs typeface="Book Antiqua" charset="0"/>
                  <a:sym typeface="Symbol" charset="0"/>
                </a:rPr>
                <a:t>m thickness</a:t>
              </a:r>
              <a:r>
                <a:rPr lang="en-US" sz="1600" dirty="0">
                  <a:solidFill>
                    <a:srgbClr val="0000FF"/>
                  </a:solidFill>
                  <a:latin typeface="+mn-lt"/>
                  <a:cs typeface="Book Antiqua" charset="0"/>
                  <a:sym typeface="Symbol" charset="0"/>
                </a:rPr>
                <a:t>, 20 mm x 20 mm </a:t>
              </a:r>
              <a:endParaRPr lang="en-GB" sz="1600" dirty="0">
                <a:solidFill>
                  <a:srgbClr val="0000FF"/>
                </a:solidFill>
                <a:latin typeface="+mn-lt"/>
                <a:cs typeface="Book Antiqua" charset="0"/>
              </a:endParaRPr>
            </a:p>
          </p:txBody>
        </p:sp>
        <p:grpSp>
          <p:nvGrpSpPr>
            <p:cNvPr id="12" name="Gruppierung 54"/>
            <p:cNvGrpSpPr>
              <a:grpSpLocks/>
            </p:cNvGrpSpPr>
            <p:nvPr/>
          </p:nvGrpSpPr>
          <p:grpSpPr bwMode="auto">
            <a:xfrm>
              <a:off x="44450" y="1752600"/>
              <a:ext cx="8947150" cy="4267200"/>
              <a:chOff x="44450" y="1981200"/>
              <a:chExt cx="8947150" cy="4267200"/>
            </a:xfrm>
          </p:grpSpPr>
          <p:grpSp>
            <p:nvGrpSpPr>
              <p:cNvPr id="13" name="Gruppierung 58"/>
              <p:cNvGrpSpPr>
                <a:grpSpLocks/>
              </p:cNvGrpSpPr>
              <p:nvPr/>
            </p:nvGrpSpPr>
            <p:grpSpPr bwMode="auto">
              <a:xfrm>
                <a:off x="44450" y="1981200"/>
                <a:ext cx="8947150" cy="4267200"/>
                <a:chOff x="45031" y="2209800"/>
                <a:chExt cx="8946569" cy="4267200"/>
              </a:xfrm>
            </p:grpSpPr>
            <p:grpSp>
              <p:nvGrpSpPr>
                <p:cNvPr id="15" name="Gruppierung 45"/>
                <p:cNvGrpSpPr>
                  <a:grpSpLocks/>
                </p:cNvGrpSpPr>
                <p:nvPr/>
              </p:nvGrpSpPr>
              <p:grpSpPr bwMode="auto">
                <a:xfrm>
                  <a:off x="45031" y="2209800"/>
                  <a:ext cx="8946569" cy="4267200"/>
                  <a:chOff x="45031" y="2133600"/>
                  <a:chExt cx="8946569" cy="4267200"/>
                </a:xfrm>
              </p:grpSpPr>
              <p:grpSp>
                <p:nvGrpSpPr>
                  <p:cNvPr id="19" name="Gruppierung 44"/>
                  <p:cNvGrpSpPr>
                    <a:grpSpLocks/>
                  </p:cNvGrpSpPr>
                  <p:nvPr/>
                </p:nvGrpSpPr>
                <p:grpSpPr bwMode="auto">
                  <a:xfrm>
                    <a:off x="74613" y="3122613"/>
                    <a:ext cx="5640387" cy="3278187"/>
                    <a:chOff x="74613" y="3122613"/>
                    <a:chExt cx="5640387" cy="3278187"/>
                  </a:xfrm>
                </p:grpSpPr>
                <p:pic>
                  <p:nvPicPr>
                    <p:cNvPr id="32" name="Picture 11" descr="P615000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3810000"/>
                      <a:ext cx="1743075" cy="2590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33" name="Group 16"/>
                    <p:cNvGrpSpPr>
                      <a:grpSpLocks/>
                    </p:cNvGrpSpPr>
                    <p:nvPr/>
                  </p:nvGrpSpPr>
                  <p:grpSpPr bwMode="auto">
                    <a:xfrm>
                      <a:off x="2135188" y="4038600"/>
                      <a:ext cx="1901825" cy="1828800"/>
                      <a:chOff x="4320" y="2784"/>
                      <a:chExt cx="1391" cy="1200"/>
                    </a:xfrm>
                  </p:grpSpPr>
                  <p:pic>
                    <p:nvPicPr>
                      <p:cNvPr id="52" name="Picture 12" descr="DSCN001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0" y="2784"/>
                        <a:ext cx="1248" cy="1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3" name="Line 14"/>
                      <p:cNvSpPr>
                        <a:spLocks noChangeShapeType="1"/>
                      </p:cNvSpPr>
                      <p:nvPr/>
                    </p:nvSpPr>
                    <p:spPr bwMode="auto">
                      <a:xfrm flipH="1">
                        <a:off x="5280" y="2976"/>
                        <a:ext cx="144" cy="624"/>
                      </a:xfrm>
                      <a:prstGeom prst="line">
                        <a:avLst/>
                      </a:prstGeom>
                      <a:noFill/>
                      <a:ln w="19050">
                        <a:solidFill>
                          <a:schemeClr val="tx1"/>
                        </a:solidFill>
                        <a:round/>
                        <a:headEnd type="arrow" w="med" len="med"/>
                        <a:tailEnd type="arrow" w="med" len="med"/>
                      </a:ln>
                      <a:extLst>
                        <a:ext uri="{909E8E84-426E-40dd-AFC4-6F175D3DCCD1}">
                          <a14:hiddenFill xmlns="" xmlns:a14="http://schemas.microsoft.com/office/drawing/2010/main">
                            <a:noFill/>
                          </a14:hiddenFill>
                        </a:ext>
                      </a:extLst>
                    </p:spPr>
                    <p:txBody>
                      <a:bodyPr/>
                      <a:lstStyle/>
                      <a:p>
                        <a:endParaRPr lang="en-US"/>
                      </a:p>
                    </p:txBody>
                  </p:sp>
                  <p:sp>
                    <p:nvSpPr>
                      <p:cNvPr id="54" name="Text Box 15"/>
                      <p:cNvSpPr txBox="1">
                        <a:spLocks noChangeArrowheads="1"/>
                      </p:cNvSpPr>
                      <p:nvPr/>
                    </p:nvSpPr>
                    <p:spPr bwMode="auto">
                      <a:xfrm>
                        <a:off x="5281" y="3313"/>
                        <a:ext cx="430" cy="1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de-DE" sz="1000" b="1"/>
                          <a:t>4,7 mm</a:t>
                        </a:r>
                        <a:endParaRPr lang="en-US" sz="1000" b="1"/>
                      </a:p>
                    </p:txBody>
                  </p:sp>
                </p:grpSp>
                <p:grpSp>
                  <p:nvGrpSpPr>
                    <p:cNvPr id="34" name="Group 23"/>
                    <p:cNvGrpSpPr>
                      <a:grpSpLocks/>
                    </p:cNvGrpSpPr>
                    <p:nvPr/>
                  </p:nvGrpSpPr>
                  <p:grpSpPr bwMode="auto">
                    <a:xfrm>
                      <a:off x="3963988" y="4152900"/>
                      <a:ext cx="1587500" cy="1409700"/>
                      <a:chOff x="4464" y="432"/>
                      <a:chExt cx="1250" cy="1224"/>
                    </a:xfrm>
                  </p:grpSpPr>
                  <p:grpSp>
                    <p:nvGrpSpPr>
                      <p:cNvPr id="36" name="Group 24"/>
                      <p:cNvGrpSpPr>
                        <a:grpSpLocks/>
                      </p:cNvGrpSpPr>
                      <p:nvPr/>
                    </p:nvGrpSpPr>
                    <p:grpSpPr bwMode="auto">
                      <a:xfrm>
                        <a:off x="4704" y="720"/>
                        <a:ext cx="781" cy="834"/>
                        <a:chOff x="4636" y="643"/>
                        <a:chExt cx="1106" cy="1142"/>
                      </a:xfrm>
                    </p:grpSpPr>
                    <p:sp>
                      <p:nvSpPr>
                        <p:cNvPr id="40" name="Rectangle 25"/>
                        <p:cNvSpPr>
                          <a:spLocks noChangeArrowheads="1"/>
                        </p:cNvSpPr>
                        <p:nvPr/>
                      </p:nvSpPr>
                      <p:spPr bwMode="auto">
                        <a:xfrm rot="2700000">
                          <a:off x="4684" y="720"/>
                          <a:ext cx="864" cy="864"/>
                        </a:xfrm>
                        <a:prstGeom prst="rect">
                          <a:avLst/>
                        </a:prstGeom>
                        <a:solidFill>
                          <a:schemeClr val="folHlink"/>
                        </a:solidFill>
                        <a:ln w="9525">
                          <a:solidFill>
                            <a:schemeClr val="tx1"/>
                          </a:solidFill>
                          <a:miter lim="800000"/>
                          <a:headEnd/>
                          <a:tailEnd/>
                        </a:ln>
                      </p:spPr>
                      <p:txBody>
                        <a:bodyPr wrap="none" anchor="ctr"/>
                        <a:lstStyle/>
                        <a:p>
                          <a:endParaRPr lang="en-GB"/>
                        </a:p>
                      </p:txBody>
                    </p:sp>
                    <p:sp>
                      <p:nvSpPr>
                        <p:cNvPr id="41" name="Rectangle 26"/>
                        <p:cNvSpPr>
                          <a:spLocks noChangeArrowheads="1"/>
                        </p:cNvSpPr>
                        <p:nvPr/>
                      </p:nvSpPr>
                      <p:spPr bwMode="auto">
                        <a:xfrm>
                          <a:off x="4828" y="864"/>
                          <a:ext cx="576" cy="576"/>
                        </a:xfrm>
                        <a:prstGeom prst="rect">
                          <a:avLst/>
                        </a:prstGeom>
                        <a:solidFill>
                          <a:schemeClr val="folHlink"/>
                        </a:solidFill>
                        <a:ln w="9525">
                          <a:solidFill>
                            <a:schemeClr val="tx1"/>
                          </a:solidFill>
                          <a:miter lim="800000"/>
                          <a:headEnd/>
                          <a:tailEnd/>
                        </a:ln>
                      </p:spPr>
                      <p:txBody>
                        <a:bodyPr wrap="none" anchor="ctr"/>
                        <a:lstStyle/>
                        <a:p>
                          <a:endParaRPr lang="en-GB"/>
                        </a:p>
                      </p:txBody>
                    </p:sp>
                    <p:sp>
                      <p:nvSpPr>
                        <p:cNvPr id="42" name="Line 27"/>
                        <p:cNvSpPr>
                          <a:spLocks noChangeShapeType="1"/>
                        </p:cNvSpPr>
                        <p:nvPr/>
                      </p:nvSpPr>
                      <p:spPr bwMode="auto">
                        <a:xfrm>
                          <a:off x="5116" y="864"/>
                          <a:ext cx="0" cy="576"/>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43" name="Line 28"/>
                        <p:cNvSpPr>
                          <a:spLocks noChangeShapeType="1"/>
                        </p:cNvSpPr>
                        <p:nvPr/>
                      </p:nvSpPr>
                      <p:spPr bwMode="auto">
                        <a:xfrm>
                          <a:off x="4828" y="1152"/>
                          <a:ext cx="576" cy="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44" name="Text Box 29"/>
                        <p:cNvSpPr txBox="1">
                          <a:spLocks noChangeArrowheads="1"/>
                        </p:cNvSpPr>
                        <p:nvPr/>
                      </p:nvSpPr>
                      <p:spPr bwMode="auto">
                        <a:xfrm>
                          <a:off x="5163" y="911"/>
                          <a:ext cx="291" cy="3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a:t>2</a:t>
                          </a:r>
                        </a:p>
                      </p:txBody>
                    </p:sp>
                    <p:sp>
                      <p:nvSpPr>
                        <p:cNvPr id="45" name="Text Box 30"/>
                        <p:cNvSpPr txBox="1">
                          <a:spLocks noChangeArrowheads="1"/>
                        </p:cNvSpPr>
                        <p:nvPr/>
                      </p:nvSpPr>
                      <p:spPr bwMode="auto">
                        <a:xfrm>
                          <a:off x="5163" y="1219"/>
                          <a:ext cx="291" cy="32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a:t>3</a:t>
                          </a:r>
                        </a:p>
                      </p:txBody>
                    </p:sp>
                    <p:sp>
                      <p:nvSpPr>
                        <p:cNvPr id="46" name="Text Box 31"/>
                        <p:cNvSpPr txBox="1">
                          <a:spLocks noChangeArrowheads="1"/>
                        </p:cNvSpPr>
                        <p:nvPr/>
                      </p:nvSpPr>
                      <p:spPr bwMode="auto">
                        <a:xfrm>
                          <a:off x="4903" y="1219"/>
                          <a:ext cx="290" cy="32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a:t>4</a:t>
                          </a:r>
                        </a:p>
                      </p:txBody>
                    </p:sp>
                    <p:sp>
                      <p:nvSpPr>
                        <p:cNvPr id="47" name="Text Box 32"/>
                        <p:cNvSpPr txBox="1">
                          <a:spLocks noChangeArrowheads="1"/>
                        </p:cNvSpPr>
                        <p:nvPr/>
                      </p:nvSpPr>
                      <p:spPr bwMode="auto">
                        <a:xfrm>
                          <a:off x="4903" y="911"/>
                          <a:ext cx="290" cy="3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a:t>1</a:t>
                          </a:r>
                        </a:p>
                      </p:txBody>
                    </p:sp>
                    <p:sp>
                      <p:nvSpPr>
                        <p:cNvPr id="48" name="Text Box 33"/>
                        <p:cNvSpPr txBox="1">
                          <a:spLocks noChangeArrowheads="1"/>
                        </p:cNvSpPr>
                        <p:nvPr/>
                      </p:nvSpPr>
                      <p:spPr bwMode="auto">
                        <a:xfrm>
                          <a:off x="4636" y="1075"/>
                          <a:ext cx="290" cy="3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a:t>5</a:t>
                          </a:r>
                        </a:p>
                      </p:txBody>
                    </p:sp>
                    <p:sp>
                      <p:nvSpPr>
                        <p:cNvPr id="49" name="Text Box 34"/>
                        <p:cNvSpPr txBox="1">
                          <a:spLocks noChangeArrowheads="1"/>
                        </p:cNvSpPr>
                        <p:nvPr/>
                      </p:nvSpPr>
                      <p:spPr bwMode="auto">
                        <a:xfrm>
                          <a:off x="5048" y="643"/>
                          <a:ext cx="291" cy="3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a:t>6</a:t>
                          </a:r>
                        </a:p>
                      </p:txBody>
                    </p:sp>
                    <p:sp>
                      <p:nvSpPr>
                        <p:cNvPr id="50" name="Text Box 35"/>
                        <p:cNvSpPr txBox="1">
                          <a:spLocks noChangeArrowheads="1"/>
                        </p:cNvSpPr>
                        <p:nvPr/>
                      </p:nvSpPr>
                      <p:spPr bwMode="auto">
                        <a:xfrm>
                          <a:off x="5452" y="1075"/>
                          <a:ext cx="290" cy="3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a:t>7</a:t>
                          </a:r>
                        </a:p>
                      </p:txBody>
                    </p:sp>
                    <p:sp>
                      <p:nvSpPr>
                        <p:cNvPr id="51" name="Text Box 36"/>
                        <p:cNvSpPr txBox="1">
                          <a:spLocks noChangeArrowheads="1"/>
                        </p:cNvSpPr>
                        <p:nvPr/>
                      </p:nvSpPr>
                      <p:spPr bwMode="auto">
                        <a:xfrm>
                          <a:off x="5020" y="1459"/>
                          <a:ext cx="290" cy="32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a:t>8</a:t>
                          </a:r>
                        </a:p>
                      </p:txBody>
                    </p:sp>
                  </p:grpSp>
                  <p:sp>
                    <p:nvSpPr>
                      <p:cNvPr id="37" name="Rectangle 37"/>
                      <p:cNvSpPr>
                        <a:spLocks noChangeArrowheads="1"/>
                      </p:cNvSpPr>
                      <p:nvPr/>
                    </p:nvSpPr>
                    <p:spPr bwMode="auto">
                      <a:xfrm>
                        <a:off x="4464" y="432"/>
                        <a:ext cx="1200" cy="1224"/>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GB"/>
                      </a:p>
                    </p:txBody>
                  </p:sp>
                  <p:sp>
                    <p:nvSpPr>
                      <p:cNvPr id="38" name="Line 38"/>
                      <p:cNvSpPr>
                        <a:spLocks noChangeShapeType="1"/>
                      </p:cNvSpPr>
                      <p:nvPr/>
                    </p:nvSpPr>
                    <p:spPr bwMode="auto">
                      <a:xfrm flipH="1">
                        <a:off x="5088" y="1152"/>
                        <a:ext cx="432" cy="432"/>
                      </a:xfrm>
                      <a:prstGeom prst="line">
                        <a:avLst/>
                      </a:prstGeom>
                      <a:noFill/>
                      <a:ln w="9525">
                        <a:solidFill>
                          <a:schemeClr val="tx1"/>
                        </a:solidFill>
                        <a:round/>
                        <a:headEnd type="arrow" w="med" len="med"/>
                        <a:tailEnd type="arrow" w="med" len="med"/>
                      </a:ln>
                      <a:extLst>
                        <a:ext uri="{909E8E84-426E-40dd-AFC4-6F175D3DCCD1}">
                          <a14:hiddenFill xmlns="" xmlns:a14="http://schemas.microsoft.com/office/drawing/2010/main">
                            <a:noFill/>
                          </a14:hiddenFill>
                        </a:ext>
                      </a:extLst>
                    </p:spPr>
                    <p:txBody>
                      <a:bodyPr/>
                      <a:lstStyle/>
                      <a:p>
                        <a:endParaRPr lang="en-US"/>
                      </a:p>
                    </p:txBody>
                  </p:sp>
                  <p:sp>
                    <p:nvSpPr>
                      <p:cNvPr id="39" name="Rectangle 39"/>
                      <p:cNvSpPr>
                        <a:spLocks noChangeArrowheads="1"/>
                      </p:cNvSpPr>
                      <p:nvPr/>
                    </p:nvSpPr>
                    <p:spPr bwMode="auto">
                      <a:xfrm>
                        <a:off x="5232" y="1362"/>
                        <a:ext cx="482" cy="2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pPr>
                          <a:buFont typeface="Times New Roman" charset="0"/>
                          <a:buNone/>
                        </a:pPr>
                        <a:r>
                          <a:rPr lang="en-US" sz="1200">
                            <a:solidFill>
                              <a:srgbClr val="000000"/>
                            </a:solidFill>
                            <a:sym typeface="Symbol" charset="0"/>
                          </a:rPr>
                          <a:t>4.7mm</a:t>
                        </a:r>
                      </a:p>
                    </p:txBody>
                  </p:sp>
                </p:grpSp>
                <p:sp>
                  <p:nvSpPr>
                    <p:cNvPr id="35" name="Left Brace 1"/>
                    <p:cNvSpPr>
                      <a:spLocks/>
                    </p:cNvSpPr>
                    <p:nvPr/>
                  </p:nvSpPr>
                  <p:spPr bwMode="auto">
                    <a:xfrm rot="5400000">
                      <a:off x="2474913" y="722313"/>
                      <a:ext cx="839787" cy="5640387"/>
                    </a:xfrm>
                    <a:prstGeom prst="leftBrace">
                      <a:avLst>
                        <a:gd name="adj1" fmla="val 28980"/>
                        <a:gd name="adj2" fmla="val 47787"/>
                      </a:avLst>
                    </a:prstGeom>
                    <a:noFill/>
                    <a:ln w="381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a:lstStyle/>
                    <a:p>
                      <a:endParaRPr lang="en-GB"/>
                    </a:p>
                  </p:txBody>
                </p:sp>
              </p:grpSp>
              <p:grpSp>
                <p:nvGrpSpPr>
                  <p:cNvPr id="20" name="Gruppierung 43"/>
                  <p:cNvGrpSpPr>
                    <a:grpSpLocks/>
                  </p:cNvGrpSpPr>
                  <p:nvPr/>
                </p:nvGrpSpPr>
                <p:grpSpPr bwMode="auto">
                  <a:xfrm>
                    <a:off x="45031" y="2133600"/>
                    <a:ext cx="8946569" cy="3619500"/>
                    <a:chOff x="45031" y="2133600"/>
                    <a:chExt cx="8946569" cy="3619500"/>
                  </a:xfrm>
                </p:grpSpPr>
                <p:grpSp>
                  <p:nvGrpSpPr>
                    <p:cNvPr id="21" name="Group 4"/>
                    <p:cNvGrpSpPr>
                      <a:grpSpLocks/>
                    </p:cNvGrpSpPr>
                    <p:nvPr/>
                  </p:nvGrpSpPr>
                  <p:grpSpPr bwMode="auto">
                    <a:xfrm>
                      <a:off x="45031" y="2133600"/>
                      <a:ext cx="8032169" cy="1192213"/>
                      <a:chOff x="144" y="2880"/>
                      <a:chExt cx="2595" cy="367"/>
                    </a:xfrm>
                  </p:grpSpPr>
                  <p:pic>
                    <p:nvPicPr>
                      <p:cNvPr id="29" name="Picture 5" descr="Rich_Start"/>
                      <p:cNvPicPr>
                        <a:picLocks noChangeAspect="1" noChangeArrowheads="1"/>
                      </p:cNvPicPr>
                      <p:nvPr/>
                    </p:nvPicPr>
                    <p:blipFill>
                      <a:blip r:embed="rId4">
                        <a:extLst>
                          <a:ext uri="{28A0092B-C50C-407E-A947-70E740481C1C}">
                            <a14:useLocalDpi xmlns:a14="http://schemas.microsoft.com/office/drawing/2010/main" val="0"/>
                          </a:ext>
                        </a:extLst>
                      </a:blip>
                      <a:srcRect t="48645" b="41037"/>
                      <a:stretch>
                        <a:fillRect/>
                      </a:stretch>
                    </p:blipFill>
                    <p:spPr bwMode="auto">
                      <a:xfrm>
                        <a:off x="144" y="2880"/>
                        <a:ext cx="2595" cy="2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0" name="Text Box 6"/>
                      <p:cNvSpPr txBox="1">
                        <a:spLocks noChangeArrowheads="1"/>
                      </p:cNvSpPr>
                      <p:nvPr/>
                    </p:nvSpPr>
                    <p:spPr bwMode="auto">
                      <a:xfrm>
                        <a:off x="184" y="3043"/>
                        <a:ext cx="793" cy="20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Times New Roman" charset="0"/>
                          <a:buNone/>
                        </a:pPr>
                        <a:r>
                          <a:rPr lang="en-US" sz="1200" b="1"/>
                          <a:t>Start - Halo</a:t>
                        </a:r>
                      </a:p>
                    </p:txBody>
                  </p:sp>
                  <p:sp>
                    <p:nvSpPr>
                      <p:cNvPr id="31" name="Line 7"/>
                      <p:cNvSpPr>
                        <a:spLocks noChangeShapeType="1"/>
                      </p:cNvSpPr>
                      <p:nvPr/>
                    </p:nvSpPr>
                    <p:spPr bwMode="auto">
                      <a:xfrm flipV="1">
                        <a:off x="768" y="3072"/>
                        <a:ext cx="288" cy="48"/>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a:lstStyle/>
                      <a:p>
                        <a:endParaRPr lang="en-US"/>
                      </a:p>
                    </p:txBody>
                  </p:sp>
                </p:grpSp>
                <p:grpSp>
                  <p:nvGrpSpPr>
                    <p:cNvPr id="22" name="Gruppierung 42"/>
                    <p:cNvGrpSpPr>
                      <a:grpSpLocks/>
                    </p:cNvGrpSpPr>
                    <p:nvPr/>
                  </p:nvGrpSpPr>
                  <p:grpSpPr bwMode="auto">
                    <a:xfrm>
                      <a:off x="7086600" y="3733800"/>
                      <a:ext cx="1905000" cy="2019300"/>
                      <a:chOff x="7086600" y="3733800"/>
                      <a:chExt cx="1905000" cy="2019300"/>
                    </a:xfrm>
                  </p:grpSpPr>
                  <p:grpSp>
                    <p:nvGrpSpPr>
                      <p:cNvPr id="24" name="Group 57"/>
                      <p:cNvGrpSpPr>
                        <a:grpSpLocks/>
                      </p:cNvGrpSpPr>
                      <p:nvPr/>
                    </p:nvGrpSpPr>
                    <p:grpSpPr bwMode="auto">
                      <a:xfrm>
                        <a:off x="7200900" y="4191000"/>
                        <a:ext cx="1676400" cy="1524000"/>
                        <a:chOff x="4416" y="2867"/>
                        <a:chExt cx="1248" cy="1117"/>
                      </a:xfrm>
                    </p:grpSpPr>
                    <p:pic>
                      <p:nvPicPr>
                        <p:cNvPr id="27" name="Picture 44" descr="DSCN0011"/>
                        <p:cNvPicPr>
                          <a:picLocks noChangeAspect="1" noChangeArrowheads="1"/>
                        </p:cNvPicPr>
                        <p:nvPr/>
                      </p:nvPicPr>
                      <p:blipFill>
                        <a:blip r:embed="rId5">
                          <a:extLst>
                            <a:ext uri="{28A0092B-C50C-407E-A947-70E740481C1C}">
                              <a14:useLocalDpi xmlns:a14="http://schemas.microsoft.com/office/drawing/2010/main" val="0"/>
                            </a:ext>
                          </a:extLst>
                        </a:blip>
                        <a:srcRect l="24416" t="22780" r="29196" b="21898"/>
                        <a:stretch>
                          <a:fillRect/>
                        </a:stretch>
                      </p:blipFill>
                      <p:spPr bwMode="auto">
                        <a:xfrm>
                          <a:off x="4416" y="2867"/>
                          <a:ext cx="1248" cy="111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8" name="Rectangle 56"/>
                        <p:cNvSpPr>
                          <a:spLocks noChangeArrowheads="1"/>
                        </p:cNvSpPr>
                        <p:nvPr/>
                      </p:nvSpPr>
                      <p:spPr bwMode="auto">
                        <a:xfrm>
                          <a:off x="5184" y="3528"/>
                          <a:ext cx="192" cy="174"/>
                        </a:xfrm>
                        <a:prstGeom prst="rect">
                          <a:avLst/>
                        </a:prstGeom>
                        <a:solidFill>
                          <a:schemeClr val="accent1">
                            <a:alpha val="70195"/>
                          </a:schemeClr>
                        </a:solidFill>
                        <a:ln w="12700">
                          <a:solidFill>
                            <a:schemeClr val="tx1"/>
                          </a:solidFill>
                          <a:miter lim="800000"/>
                          <a:headEnd/>
                          <a:tailEnd/>
                        </a:ln>
                      </p:spPr>
                      <p:txBody>
                        <a:bodyPr wrap="none" anchor="ctr"/>
                        <a:lstStyle/>
                        <a:p>
                          <a:endParaRPr lang="en-GB"/>
                        </a:p>
                      </p:txBody>
                    </p:sp>
                  </p:grpSp>
                  <p:sp>
                    <p:nvSpPr>
                      <p:cNvPr id="25" name="Text Box 55"/>
                      <p:cNvSpPr txBox="1">
                        <a:spLocks noChangeArrowheads="1"/>
                      </p:cNvSpPr>
                      <p:nvPr/>
                    </p:nvSpPr>
                    <p:spPr bwMode="auto">
                      <a:xfrm>
                        <a:off x="7315200" y="3733800"/>
                        <a:ext cx="1659429" cy="40652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lnSpc>
                            <a:spcPct val="65000"/>
                          </a:lnSpc>
                          <a:spcBef>
                            <a:spcPct val="10000"/>
                          </a:spcBef>
                          <a:buFont typeface="Times New Roman" charset="0"/>
                          <a:buNone/>
                        </a:pPr>
                        <a:r>
                          <a:rPr lang="en-US" sz="1400"/>
                          <a:t>Veto detector, </a:t>
                        </a:r>
                      </a:p>
                      <a:p>
                        <a:pPr algn="ctr" eaLnBrk="1" hangingPunct="1">
                          <a:lnSpc>
                            <a:spcPct val="65000"/>
                          </a:lnSpc>
                          <a:spcBef>
                            <a:spcPct val="10000"/>
                          </a:spcBef>
                          <a:buFont typeface="Times New Roman" charset="0"/>
                          <a:buNone/>
                        </a:pPr>
                        <a:r>
                          <a:rPr lang="en-US" sz="1400"/>
                          <a:t>reference detector</a:t>
                        </a:r>
                      </a:p>
                    </p:txBody>
                  </p:sp>
                  <p:sp>
                    <p:nvSpPr>
                      <p:cNvPr id="26" name="Rectangle 71"/>
                      <p:cNvSpPr>
                        <a:spLocks noChangeArrowheads="1"/>
                      </p:cNvSpPr>
                      <p:nvPr/>
                    </p:nvSpPr>
                    <p:spPr bwMode="auto">
                      <a:xfrm>
                        <a:off x="7086600" y="3810000"/>
                        <a:ext cx="1905000" cy="1943100"/>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GB"/>
                      </a:p>
                    </p:txBody>
                  </p:sp>
                </p:grpSp>
                <p:cxnSp>
                  <p:nvCxnSpPr>
                    <p:cNvPr id="23" name="Straight Arrow Connector 3"/>
                    <p:cNvCxnSpPr>
                      <a:cxnSpLocks noChangeShapeType="1"/>
                    </p:cNvCxnSpPr>
                    <p:nvPr/>
                  </p:nvCxnSpPr>
                  <p:spPr bwMode="auto">
                    <a:xfrm>
                      <a:off x="5776913" y="2971800"/>
                      <a:ext cx="1995487" cy="782637"/>
                    </a:xfrm>
                    <a:prstGeom prst="straightConnector1">
                      <a:avLst/>
                    </a:prstGeom>
                    <a:noFill/>
                    <a:ln w="38100">
                      <a:solidFill>
                        <a:schemeClr val="tx1"/>
                      </a:solidFill>
                      <a:round/>
                      <a:headEnd/>
                      <a:tailEnd type="arrow" w="med" len="med"/>
                    </a:ln>
                    <a:extLst>
                      <a:ext uri="{909E8E84-426E-40dd-AFC4-6F175D3DCCD1}">
                        <a14:hiddenFill xmlns="" xmlns:a14="http://schemas.microsoft.com/office/drawing/2010/main">
                          <a:noFill/>
                        </a14:hiddenFill>
                      </a:ext>
                    </a:extLst>
                  </p:spPr>
                </p:cxnSp>
              </p:grpSp>
            </p:grpSp>
            <p:sp>
              <p:nvSpPr>
                <p:cNvPr id="16" name="Oval 18"/>
                <p:cNvSpPr>
                  <a:spLocks noChangeArrowheads="1"/>
                </p:cNvSpPr>
                <p:nvPr/>
              </p:nvSpPr>
              <p:spPr bwMode="auto">
                <a:xfrm>
                  <a:off x="2135188" y="4114800"/>
                  <a:ext cx="1752600" cy="1752600"/>
                </a:xfrm>
                <a:prstGeom prst="ellipse">
                  <a:avLst/>
                </a:prstGeom>
                <a:noFill/>
                <a:ln w="57150">
                  <a:solidFill>
                    <a:schemeClr val="hlink"/>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GB"/>
                </a:p>
              </p:txBody>
            </p:sp>
            <p:sp>
              <p:nvSpPr>
                <p:cNvPr id="17" name="Line 19"/>
                <p:cNvSpPr>
                  <a:spLocks noChangeShapeType="1"/>
                </p:cNvSpPr>
                <p:nvPr/>
              </p:nvSpPr>
              <p:spPr bwMode="auto">
                <a:xfrm flipH="1">
                  <a:off x="1220788" y="4114800"/>
                  <a:ext cx="1752600" cy="457200"/>
                </a:xfrm>
                <a:prstGeom prst="line">
                  <a:avLst/>
                </a:prstGeom>
                <a:noFill/>
                <a:ln w="57150">
                  <a:solidFill>
                    <a:schemeClr val="hlink"/>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18" name="Line 20"/>
                <p:cNvSpPr>
                  <a:spLocks noChangeShapeType="1"/>
                </p:cNvSpPr>
                <p:nvPr/>
              </p:nvSpPr>
              <p:spPr bwMode="auto">
                <a:xfrm flipH="1" flipV="1">
                  <a:off x="1144588" y="4724400"/>
                  <a:ext cx="1219200" cy="838200"/>
                </a:xfrm>
                <a:prstGeom prst="line">
                  <a:avLst/>
                </a:prstGeom>
                <a:noFill/>
                <a:ln w="57150">
                  <a:solidFill>
                    <a:schemeClr val="hlink"/>
                  </a:solidFill>
                  <a:round/>
                  <a:headEnd/>
                  <a:tailEnd/>
                </a:ln>
                <a:extLst>
                  <a:ext uri="{909E8E84-426E-40dd-AFC4-6F175D3DCCD1}">
                    <a14:hiddenFill xmlns="" xmlns:a14="http://schemas.microsoft.com/office/drawing/2010/main">
                      <a:noFill/>
                    </a14:hiddenFill>
                  </a:ext>
                </a:extLst>
              </p:spPr>
              <p:txBody>
                <a:bodyPr/>
                <a:lstStyle/>
                <a:p>
                  <a:endParaRPr lang="en-US"/>
                </a:p>
              </p:txBody>
            </p:sp>
          </p:grpSp>
          <p:sp>
            <p:nvSpPr>
              <p:cNvPr id="14" name="Rectangle 2"/>
              <p:cNvSpPr txBox="1">
                <a:spLocks noChangeArrowheads="1"/>
              </p:cNvSpPr>
              <p:nvPr/>
            </p:nvSpPr>
            <p:spPr bwMode="auto">
              <a:xfrm>
                <a:off x="1938515" y="3429000"/>
                <a:ext cx="2100085"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108000"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US" sz="2200" dirty="0">
                    <a:solidFill>
                      <a:srgbClr val="FF0000"/>
                    </a:solidFill>
                    <a:latin typeface="+mn-lt"/>
                    <a:cs typeface="Comic Sans MS" charset="0"/>
                  </a:rPr>
                  <a:t>HI, T0 sensor</a:t>
                </a:r>
              </a:p>
            </p:txBody>
          </p:sp>
        </p:grpSp>
      </p:grpSp>
      <p:sp>
        <p:nvSpPr>
          <p:cNvPr id="55" name="Rectangle 41"/>
          <p:cNvSpPr>
            <a:spLocks noChangeArrowheads="1"/>
          </p:cNvSpPr>
          <p:nvPr/>
        </p:nvSpPr>
        <p:spPr bwMode="auto">
          <a:xfrm>
            <a:off x="3420012" y="6493126"/>
            <a:ext cx="3518624" cy="307777"/>
          </a:xfrm>
          <a:prstGeom prst="rect">
            <a:avLst/>
          </a:prstGeom>
          <a:ln/>
        </p:spPr>
        <p:style>
          <a:lnRef idx="2">
            <a:schemeClr val="accent4"/>
          </a:lnRef>
          <a:fillRef idx="1">
            <a:schemeClr val="lt1"/>
          </a:fillRef>
          <a:effectRef idx="0">
            <a:schemeClr val="accent4"/>
          </a:effectRef>
          <a:fontRef idx="minor">
            <a:schemeClr val="dk1"/>
          </a:fontRef>
        </p:style>
        <p:txBody>
          <a:bodyPr wrap="none">
            <a:spAutoFit/>
          </a:bodyPr>
          <a:lstStyle/>
          <a:p>
            <a:pPr algn="r">
              <a:buFont typeface="Times New Roman" charset="0"/>
              <a:buNone/>
            </a:pPr>
            <a:r>
              <a:rPr lang="en-US" sz="1400" dirty="0" err="1">
                <a:cs typeface="Book Antiqua" charset="0"/>
              </a:rPr>
              <a:t>J.Pietraszko</a:t>
            </a:r>
            <a:r>
              <a:rPr lang="en-US" sz="1400" dirty="0">
                <a:cs typeface="Book Antiqua" charset="0"/>
              </a:rPr>
              <a:t>, 21st CBM </a:t>
            </a:r>
            <a:r>
              <a:rPr lang="en-US" sz="1400" dirty="0" err="1">
                <a:cs typeface="Book Antiqua" charset="0"/>
              </a:rPr>
              <a:t>Collab</a:t>
            </a:r>
            <a:r>
              <a:rPr lang="en-US" sz="1400" dirty="0">
                <a:cs typeface="Book Antiqua" charset="0"/>
              </a:rPr>
              <a:t>. Meeting</a:t>
            </a:r>
          </a:p>
        </p:txBody>
      </p:sp>
      <p:pic>
        <p:nvPicPr>
          <p:cNvPr id="56" name="Picture 55"/>
          <p:cNvPicPr>
            <a:picLocks noChangeAspect="1"/>
          </p:cNvPicPr>
          <p:nvPr/>
        </p:nvPicPr>
        <p:blipFill>
          <a:blip r:embed="rId6"/>
          <a:stretch>
            <a:fillRect/>
          </a:stretch>
        </p:blipFill>
        <p:spPr>
          <a:xfrm>
            <a:off x="5889059" y="142095"/>
            <a:ext cx="4015167" cy="2680124"/>
          </a:xfrm>
          <a:prstGeom prst="rect">
            <a:avLst/>
          </a:prstGeom>
        </p:spPr>
      </p:pic>
    </p:spTree>
    <p:extLst>
      <p:ext uri="{BB962C8B-B14F-4D97-AF65-F5344CB8AC3E}">
        <p14:creationId xmlns:p14="http://schemas.microsoft.com/office/powerpoint/2010/main" val="64737776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2FA7AE-94E2-4C7A-B62B-ECAFAA37FEF5}"/>
              </a:ext>
            </a:extLst>
          </p:cNvPr>
          <p:cNvSpPr>
            <a:spLocks noGrp="1"/>
          </p:cNvSpPr>
          <p:nvPr>
            <p:ph type="title"/>
          </p:nvPr>
        </p:nvSpPr>
        <p:spPr>
          <a:xfrm>
            <a:off x="904152" y="708263"/>
            <a:ext cx="7297712" cy="1143000"/>
          </a:xfrm>
        </p:spPr>
        <p:txBody>
          <a:bodyPr/>
          <a:lstStyle/>
          <a:p>
            <a:r>
              <a:rPr lang="en-GB" dirty="0"/>
              <a:t>Upgrade for LHC Phase-2:</a:t>
            </a:r>
            <a:br>
              <a:rPr lang="en-GB" dirty="0"/>
            </a:br>
            <a:r>
              <a:rPr lang="en-GB" dirty="0"/>
              <a:t>BCM’ modules</a:t>
            </a:r>
          </a:p>
        </p:txBody>
      </p:sp>
      <p:sp>
        <p:nvSpPr>
          <p:cNvPr id="4" name="Date Placeholder 3">
            <a:extLst>
              <a:ext uri="{FF2B5EF4-FFF2-40B4-BE49-F238E27FC236}">
                <a16:creationId xmlns:a16="http://schemas.microsoft.com/office/drawing/2014/main" id="{EA8D8874-009F-41DB-9132-1054D875D9C1}"/>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062C7326-5426-4143-9B88-CF30F1289557}"/>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254F0BCF-D67F-4CDF-9201-35F1B639089B}"/>
              </a:ext>
            </a:extLst>
          </p:cNvPr>
          <p:cNvSpPr>
            <a:spLocks noGrp="1"/>
          </p:cNvSpPr>
          <p:nvPr>
            <p:ph type="sldNum" sz="quarter" idx="12"/>
          </p:nvPr>
        </p:nvSpPr>
        <p:spPr/>
        <p:txBody>
          <a:bodyPr/>
          <a:lstStyle/>
          <a:p>
            <a:fld id="{8A7A6979-0714-4377-B894-6BE4C2D6E202}" type="slidenum">
              <a:rPr lang="en-US" smtClean="0"/>
              <a:pPr/>
              <a:t>109</a:t>
            </a:fld>
            <a:endParaRPr lang="en-US" dirty="0"/>
          </a:p>
        </p:txBody>
      </p:sp>
      <p:sp>
        <p:nvSpPr>
          <p:cNvPr id="7" name="Rectangle 6">
            <a:extLst>
              <a:ext uri="{FF2B5EF4-FFF2-40B4-BE49-F238E27FC236}">
                <a16:creationId xmlns:a16="http://schemas.microsoft.com/office/drawing/2014/main" id="{768D5085-C2AE-48C3-B26D-587118AA691D}"/>
              </a:ext>
            </a:extLst>
          </p:cNvPr>
          <p:cNvSpPr/>
          <p:nvPr/>
        </p:nvSpPr>
        <p:spPr>
          <a:xfrm>
            <a:off x="5065891" y="3267303"/>
            <a:ext cx="3944203" cy="2470789"/>
          </a:xfrm>
          <a:prstGeom prst="rect">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Image" descr="Image">
            <a:extLst>
              <a:ext uri="{FF2B5EF4-FFF2-40B4-BE49-F238E27FC236}">
                <a16:creationId xmlns:a16="http://schemas.microsoft.com/office/drawing/2014/main" id="{44E88B89-04C7-4291-ABC2-746B110C7A5B}"/>
              </a:ext>
            </a:extLst>
          </p:cNvPr>
          <p:cNvPicPr>
            <a:picLocks noChangeAspect="1"/>
          </p:cNvPicPr>
          <p:nvPr/>
        </p:nvPicPr>
        <p:blipFill>
          <a:blip r:embed="rId3"/>
          <a:stretch>
            <a:fillRect/>
          </a:stretch>
        </p:blipFill>
        <p:spPr>
          <a:xfrm>
            <a:off x="83191" y="2363249"/>
            <a:ext cx="4625820" cy="3272579"/>
          </a:xfrm>
          <a:prstGeom prst="rect">
            <a:avLst/>
          </a:prstGeom>
          <a:ln w="12700">
            <a:miter lim="400000"/>
          </a:ln>
        </p:spPr>
      </p:pic>
      <p:pic>
        <p:nvPicPr>
          <p:cNvPr id="9" name="Image" descr="Image">
            <a:extLst>
              <a:ext uri="{FF2B5EF4-FFF2-40B4-BE49-F238E27FC236}">
                <a16:creationId xmlns:a16="http://schemas.microsoft.com/office/drawing/2014/main" id="{30E6B860-C662-4588-8BD6-1270C0252F93}"/>
              </a:ext>
            </a:extLst>
          </p:cNvPr>
          <p:cNvPicPr>
            <a:picLocks noChangeAspect="1"/>
          </p:cNvPicPr>
          <p:nvPr/>
        </p:nvPicPr>
        <p:blipFill rotWithShape="1">
          <a:blip r:embed="rId3"/>
          <a:srcRect l="2264" t="43100" r="63342"/>
          <a:stretch/>
        </p:blipFill>
        <p:spPr>
          <a:xfrm rot="16200000">
            <a:off x="5312636" y="3154912"/>
            <a:ext cx="2286174" cy="2675657"/>
          </a:xfrm>
          <a:prstGeom prst="rect">
            <a:avLst/>
          </a:prstGeom>
          <a:ln w="38100">
            <a:solidFill>
              <a:schemeClr val="bg1"/>
            </a:solidFill>
            <a:miter lim="400000"/>
          </a:ln>
        </p:spPr>
      </p:pic>
      <p:sp>
        <p:nvSpPr>
          <p:cNvPr id="10" name="Oval 9">
            <a:extLst>
              <a:ext uri="{FF2B5EF4-FFF2-40B4-BE49-F238E27FC236}">
                <a16:creationId xmlns:a16="http://schemas.microsoft.com/office/drawing/2014/main" id="{E8F4A1F3-D772-4F8B-936B-F55243143F42}"/>
              </a:ext>
            </a:extLst>
          </p:cNvPr>
          <p:cNvSpPr/>
          <p:nvPr/>
        </p:nvSpPr>
        <p:spPr>
          <a:xfrm>
            <a:off x="2500111" y="3999538"/>
            <a:ext cx="2052897" cy="1288177"/>
          </a:xfrm>
          <a:prstGeom prst="ellipse">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1" name="Arrow: Right 10">
            <a:extLst>
              <a:ext uri="{FF2B5EF4-FFF2-40B4-BE49-F238E27FC236}">
                <a16:creationId xmlns:a16="http://schemas.microsoft.com/office/drawing/2014/main" id="{2C71A16A-C34A-4DB2-9B17-9041FABBFF9C}"/>
              </a:ext>
            </a:extLst>
          </p:cNvPr>
          <p:cNvSpPr/>
          <p:nvPr/>
        </p:nvSpPr>
        <p:spPr>
          <a:xfrm>
            <a:off x="4553008" y="4305077"/>
            <a:ext cx="720745" cy="7096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605E561-8792-4CA1-936F-D1A1B6A63C69}"/>
              </a:ext>
            </a:extLst>
          </p:cNvPr>
          <p:cNvSpPr/>
          <p:nvPr/>
        </p:nvSpPr>
        <p:spPr>
          <a:xfrm>
            <a:off x="7074365" y="4743483"/>
            <a:ext cx="1096967" cy="584775"/>
          </a:xfrm>
          <a:prstGeom prst="rect">
            <a:avLst/>
          </a:prstGeom>
          <a:noFill/>
        </p:spPr>
        <p:txBody>
          <a:bodyPr wrap="none" lIns="91440" tIns="45720" rIns="91440" bIns="45720">
            <a:spAutoFit/>
          </a:bodyPr>
          <a:lstStyle/>
          <a:p>
            <a:pPr algn="ctr"/>
            <a:r>
              <a:rPr lang="en-US" sz="3200" dirty="0">
                <a:ln w="0"/>
                <a:solidFill>
                  <a:srgbClr val="FF0000"/>
                </a:solidFill>
                <a:effectLst>
                  <a:outerShdw blurRad="38100" dist="25400" dir="5400000" algn="ctr" rotWithShape="0">
                    <a:srgbClr val="6E747A">
                      <a:alpha val="43000"/>
                    </a:srgbClr>
                  </a:outerShdw>
                </a:effectLst>
              </a:rPr>
              <a:t>abort</a:t>
            </a:r>
          </a:p>
        </p:txBody>
      </p:sp>
      <p:sp>
        <p:nvSpPr>
          <p:cNvPr id="13" name="Rectangle 12">
            <a:extLst>
              <a:ext uri="{FF2B5EF4-FFF2-40B4-BE49-F238E27FC236}">
                <a16:creationId xmlns:a16="http://schemas.microsoft.com/office/drawing/2014/main" id="{06B96BFD-50CF-4954-ABC3-FC2873978486}"/>
              </a:ext>
            </a:extLst>
          </p:cNvPr>
          <p:cNvSpPr/>
          <p:nvPr/>
        </p:nvSpPr>
        <p:spPr>
          <a:xfrm>
            <a:off x="7037992" y="3735088"/>
            <a:ext cx="1880643" cy="584775"/>
          </a:xfrm>
          <a:prstGeom prst="rect">
            <a:avLst/>
          </a:prstGeom>
          <a:solidFill>
            <a:schemeClr val="bg1"/>
          </a:solidFill>
        </p:spPr>
        <p:txBody>
          <a:bodyPr wrap="none" lIns="91440" tIns="45720" rIns="91440" bIns="45720">
            <a:spAutoFit/>
          </a:bodyPr>
          <a:lstStyle/>
          <a:p>
            <a:pPr algn="ctr"/>
            <a:r>
              <a:rPr lang="en-US" sz="3200" dirty="0">
                <a:ln w="0"/>
                <a:solidFill>
                  <a:srgbClr val="92D050"/>
                </a:solidFill>
                <a:effectLst>
                  <a:outerShdw blurRad="38100" dist="25400" dir="5400000" algn="ctr" rotWithShape="0">
                    <a:srgbClr val="6E747A">
                      <a:alpha val="43000"/>
                    </a:srgbClr>
                  </a:outerShdw>
                </a:effectLst>
              </a:rPr>
              <a:t>luminosity</a:t>
            </a:r>
            <a:endParaRPr lang="en-US" sz="4400" dirty="0">
              <a:ln w="0"/>
              <a:solidFill>
                <a:srgbClr val="92D050"/>
              </a:solidFill>
              <a:effectLst>
                <a:outerShdw blurRad="38100" dist="25400" dir="5400000" algn="ctr" rotWithShape="0">
                  <a:srgbClr val="6E747A">
                    <a:alpha val="43000"/>
                  </a:srgbClr>
                </a:outerShdw>
              </a:effectLst>
            </a:endParaRPr>
          </a:p>
        </p:txBody>
      </p:sp>
      <p:cxnSp>
        <p:nvCxnSpPr>
          <p:cNvPr id="14" name="Straight Arrow Connector 13">
            <a:extLst>
              <a:ext uri="{FF2B5EF4-FFF2-40B4-BE49-F238E27FC236}">
                <a16:creationId xmlns:a16="http://schemas.microsoft.com/office/drawing/2014/main" id="{00EAF1BD-7EAE-40FD-8C27-388DD9AC740B}"/>
              </a:ext>
            </a:extLst>
          </p:cNvPr>
          <p:cNvCxnSpPr>
            <a:cxnSpLocks/>
          </p:cNvCxnSpPr>
          <p:nvPr/>
        </p:nvCxnSpPr>
        <p:spPr>
          <a:xfrm flipH="1">
            <a:off x="6317246" y="4124149"/>
            <a:ext cx="720746" cy="4875"/>
          </a:xfrm>
          <a:prstGeom prst="straightConnector1">
            <a:avLst/>
          </a:prstGeom>
          <a:ln w="38100">
            <a:solidFill>
              <a:srgbClr val="00FF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28D3DD2-6670-41CE-A3CC-E510C375191C}"/>
              </a:ext>
            </a:extLst>
          </p:cNvPr>
          <p:cNvCxnSpPr>
            <a:cxnSpLocks/>
          </p:cNvCxnSpPr>
          <p:nvPr/>
        </p:nvCxnSpPr>
        <p:spPr>
          <a:xfrm flipH="1" flipV="1">
            <a:off x="5934795" y="4870234"/>
            <a:ext cx="1103197" cy="16563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49352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01A9EDF-A625-4460-A4CD-FD30F91BC417}"/>
              </a:ext>
            </a:extLst>
          </p:cNvPr>
          <p:cNvPicPr>
            <a:picLocks noChangeAspect="1"/>
          </p:cNvPicPr>
          <p:nvPr/>
        </p:nvPicPr>
        <p:blipFill rotWithShape="1">
          <a:blip r:embed="rId3"/>
          <a:srcRect l="55703" t="11524" r="4610" b="5555"/>
          <a:stretch/>
        </p:blipFill>
        <p:spPr>
          <a:xfrm>
            <a:off x="5796782" y="3368174"/>
            <a:ext cx="2866277" cy="3368599"/>
          </a:xfrm>
          <a:prstGeom prst="rect">
            <a:avLst/>
          </a:prstGeom>
        </p:spPr>
      </p:pic>
      <p:sp>
        <p:nvSpPr>
          <p:cNvPr id="2" name="Content Placeholder 1">
            <a:extLst>
              <a:ext uri="{FF2B5EF4-FFF2-40B4-BE49-F238E27FC236}">
                <a16:creationId xmlns:a16="http://schemas.microsoft.com/office/drawing/2014/main" id="{5E548CEA-F08A-4B69-A7DD-A7F97C8A1C24}"/>
              </a:ext>
            </a:extLst>
          </p:cNvPr>
          <p:cNvSpPr>
            <a:spLocks noGrp="1"/>
          </p:cNvSpPr>
          <p:nvPr>
            <p:ph idx="1"/>
          </p:nvPr>
        </p:nvSpPr>
        <p:spPr>
          <a:xfrm>
            <a:off x="539432" y="1378877"/>
            <a:ext cx="8223567" cy="2171845"/>
          </a:xfrm>
        </p:spPr>
        <p:txBody>
          <a:bodyPr>
            <a:normAutofit fontScale="85000" lnSpcReduction="20000"/>
          </a:bodyPr>
          <a:lstStyle/>
          <a:p>
            <a:r>
              <a:rPr lang="en-GB" dirty="0"/>
              <a:t>Fabricated March 2020 (~week of UK Lockdown) first 3D diamond device with horizontal ganging</a:t>
            </a:r>
          </a:p>
          <a:p>
            <a:r>
              <a:rPr lang="en-GB" dirty="0"/>
              <a:t>Test structure has horizontal wires at depths of 125 and 375 µm in a 500 µm thick substrate (</a:t>
            </a:r>
            <a:r>
              <a:rPr lang="el-GR" i="0" dirty="0">
                <a:solidFill>
                  <a:srgbClr val="202124"/>
                </a:solidFill>
                <a:effectLst/>
              </a:rPr>
              <a:t>ρ</a:t>
            </a:r>
            <a:r>
              <a:rPr lang="en-GB" b="1" i="0" dirty="0">
                <a:solidFill>
                  <a:srgbClr val="202124"/>
                </a:solidFill>
                <a:effectLst/>
              </a:rPr>
              <a:t> </a:t>
            </a:r>
            <a:r>
              <a:rPr lang="en-GB" i="0" dirty="0">
                <a:solidFill>
                  <a:srgbClr val="202124"/>
                </a:solidFill>
                <a:effectLst/>
              </a:rPr>
              <a:t>measurement)</a:t>
            </a:r>
          </a:p>
          <a:p>
            <a:r>
              <a:rPr lang="en-GB" dirty="0"/>
              <a:t>Metallised 3D detector with alternating ganging (~model) read out in current mode in </a:t>
            </a:r>
            <a:r>
              <a:rPr lang="en-GB" b="1" dirty="0"/>
              <a:t>RD42 Zagreb Testbeam 06-2021, second version tested April 2022</a:t>
            </a:r>
          </a:p>
          <a:p>
            <a:endParaRPr lang="en-GB" dirty="0"/>
          </a:p>
        </p:txBody>
      </p:sp>
      <p:sp>
        <p:nvSpPr>
          <p:cNvPr id="3" name="Title 2">
            <a:extLst>
              <a:ext uri="{FF2B5EF4-FFF2-40B4-BE49-F238E27FC236}">
                <a16:creationId xmlns:a16="http://schemas.microsoft.com/office/drawing/2014/main" id="{811D9F2A-D5B6-41D5-9722-47E25717460A}"/>
              </a:ext>
            </a:extLst>
          </p:cNvPr>
          <p:cNvSpPr>
            <a:spLocks noGrp="1"/>
          </p:cNvSpPr>
          <p:nvPr>
            <p:ph type="title"/>
          </p:nvPr>
        </p:nvSpPr>
        <p:spPr>
          <a:xfrm>
            <a:off x="1788221" y="0"/>
            <a:ext cx="7297712" cy="1143000"/>
          </a:xfrm>
        </p:spPr>
        <p:txBody>
          <a:bodyPr>
            <a:normAutofit fontScale="90000"/>
          </a:bodyPr>
          <a:lstStyle/>
          <a:p>
            <a:r>
              <a:rPr lang="en-GB" dirty="0"/>
              <a:t>First BCM’ 3D test structure with </a:t>
            </a:r>
            <a:br>
              <a:rPr lang="en-GB" dirty="0"/>
            </a:br>
            <a:r>
              <a:rPr lang="en-GB" dirty="0"/>
              <a:t>new “cage” design</a:t>
            </a:r>
          </a:p>
        </p:txBody>
      </p:sp>
      <p:sp>
        <p:nvSpPr>
          <p:cNvPr id="4" name="Date Placeholder 3">
            <a:extLst>
              <a:ext uri="{FF2B5EF4-FFF2-40B4-BE49-F238E27FC236}">
                <a16:creationId xmlns:a16="http://schemas.microsoft.com/office/drawing/2014/main" id="{E1A81676-1A35-4BFE-9D76-F608DB2B35D1}"/>
              </a:ext>
            </a:extLst>
          </p:cNvPr>
          <p:cNvSpPr>
            <a:spLocks noGrp="1"/>
          </p:cNvSpPr>
          <p:nvPr>
            <p:ph type="dt" sz="half" idx="10"/>
          </p:nvPr>
        </p:nvSpPr>
        <p:spPr/>
        <p:txBody>
          <a:bodyPr/>
          <a:lstStyle/>
          <a:p>
            <a:r>
              <a:rPr lang="en-GB"/>
              <a:t>2026</a:t>
            </a:r>
            <a:endParaRPr lang="en-US" dirty="0"/>
          </a:p>
        </p:txBody>
      </p:sp>
      <p:sp>
        <p:nvSpPr>
          <p:cNvPr id="5" name="Footer Placeholder 4">
            <a:extLst>
              <a:ext uri="{FF2B5EF4-FFF2-40B4-BE49-F238E27FC236}">
                <a16:creationId xmlns:a16="http://schemas.microsoft.com/office/drawing/2014/main" id="{D551B856-C8A0-4C6C-8DF4-64FDF7153998}"/>
              </a:ext>
            </a:extLst>
          </p:cNvPr>
          <p:cNvSpPr>
            <a:spLocks noGrp="1"/>
          </p:cNvSpPr>
          <p:nvPr>
            <p:ph type="ftr" sz="quarter" idx="11"/>
          </p:nvPr>
        </p:nvSpPr>
        <p:spPr/>
        <p:txBody>
          <a:bodyPr/>
          <a:lstStyle/>
          <a:p>
            <a:r>
              <a:rPr lang="en-GB"/>
              <a:t>Advanced UK Instrumentation Training</a:t>
            </a:r>
            <a:endParaRPr lang="en-US" dirty="0"/>
          </a:p>
        </p:txBody>
      </p:sp>
      <p:sp>
        <p:nvSpPr>
          <p:cNvPr id="6" name="Slide Number Placeholder 5">
            <a:extLst>
              <a:ext uri="{FF2B5EF4-FFF2-40B4-BE49-F238E27FC236}">
                <a16:creationId xmlns:a16="http://schemas.microsoft.com/office/drawing/2014/main" id="{35CF70C5-D1EE-4FCF-9684-EB1AF09B3977}"/>
              </a:ext>
            </a:extLst>
          </p:cNvPr>
          <p:cNvSpPr>
            <a:spLocks noGrp="1"/>
          </p:cNvSpPr>
          <p:nvPr>
            <p:ph type="sldNum" sz="quarter" idx="12"/>
          </p:nvPr>
        </p:nvSpPr>
        <p:spPr/>
        <p:txBody>
          <a:bodyPr/>
          <a:lstStyle/>
          <a:p>
            <a:fld id="{8A7A6979-0714-4377-B894-6BE4C2D6E202}" type="slidenum">
              <a:rPr lang="en-US" smtClean="0"/>
              <a:pPr/>
              <a:t>110</a:t>
            </a:fld>
            <a:endParaRPr lang="en-US" dirty="0"/>
          </a:p>
        </p:txBody>
      </p:sp>
      <p:pic>
        <p:nvPicPr>
          <p:cNvPr id="12" name="Picture 11" descr="A picture containing text, furniture, cabinet&#10;&#10;Description automatically generated">
            <a:extLst>
              <a:ext uri="{FF2B5EF4-FFF2-40B4-BE49-F238E27FC236}">
                <a16:creationId xmlns:a16="http://schemas.microsoft.com/office/drawing/2014/main" id="{D36DBF1A-38DF-42BA-AA19-FABBCB404772}"/>
              </a:ext>
            </a:extLst>
          </p:cNvPr>
          <p:cNvPicPr>
            <a:picLocks noChangeAspect="1"/>
          </p:cNvPicPr>
          <p:nvPr/>
        </p:nvPicPr>
        <p:blipFill>
          <a:blip r:embed="rId4"/>
          <a:stretch>
            <a:fillRect/>
          </a:stretch>
        </p:blipFill>
        <p:spPr>
          <a:xfrm>
            <a:off x="480941" y="3360218"/>
            <a:ext cx="4302665" cy="3226999"/>
          </a:xfrm>
          <a:prstGeom prst="rect">
            <a:avLst/>
          </a:prstGeom>
        </p:spPr>
      </p:pic>
      <p:sp>
        <p:nvSpPr>
          <p:cNvPr id="10" name="Arrow: Down 9">
            <a:extLst>
              <a:ext uri="{FF2B5EF4-FFF2-40B4-BE49-F238E27FC236}">
                <a16:creationId xmlns:a16="http://schemas.microsoft.com/office/drawing/2014/main" id="{D68EAF46-CE8F-4FEB-8780-B5F34BDE018A}"/>
              </a:ext>
            </a:extLst>
          </p:cNvPr>
          <p:cNvSpPr/>
          <p:nvPr/>
        </p:nvSpPr>
        <p:spPr>
          <a:xfrm rot="5968802">
            <a:off x="4108151" y="2842361"/>
            <a:ext cx="160277" cy="3457708"/>
          </a:xfrm>
          <a:prstGeom prst="downArrow">
            <a:avLst/>
          </a:prstGeom>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997702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0BF19-DBC7-8F1A-381C-087DAC6DFE1A}"/>
              </a:ext>
            </a:extLst>
          </p:cNvPr>
          <p:cNvSpPr>
            <a:spLocks noGrp="1"/>
          </p:cNvSpPr>
          <p:nvPr>
            <p:ph type="title"/>
          </p:nvPr>
        </p:nvSpPr>
        <p:spPr>
          <a:xfrm>
            <a:off x="691998" y="266041"/>
            <a:ext cx="7297712" cy="1143000"/>
          </a:xfrm>
        </p:spPr>
        <p:txBody>
          <a:bodyPr/>
          <a:lstStyle/>
          <a:p>
            <a:r>
              <a:rPr lang="en-CH" dirty="0"/>
              <a:t>Dark matter</a:t>
            </a:r>
          </a:p>
        </p:txBody>
      </p:sp>
      <p:sp>
        <p:nvSpPr>
          <p:cNvPr id="3" name="Content Placeholder 2">
            <a:extLst>
              <a:ext uri="{FF2B5EF4-FFF2-40B4-BE49-F238E27FC236}">
                <a16:creationId xmlns:a16="http://schemas.microsoft.com/office/drawing/2014/main" id="{AB07A65B-4F58-D856-673C-03942A7552C1}"/>
              </a:ext>
            </a:extLst>
          </p:cNvPr>
          <p:cNvSpPr>
            <a:spLocks noGrp="1"/>
          </p:cNvSpPr>
          <p:nvPr>
            <p:ph idx="1"/>
          </p:nvPr>
        </p:nvSpPr>
        <p:spPr>
          <a:xfrm>
            <a:off x="329106" y="2226469"/>
            <a:ext cx="4242895" cy="3263504"/>
          </a:xfrm>
        </p:spPr>
        <p:txBody>
          <a:bodyPr>
            <a:normAutofit fontScale="92500" lnSpcReduction="20000"/>
          </a:bodyPr>
          <a:lstStyle/>
          <a:p>
            <a:r>
              <a:rPr lang="en-CH" dirty="0"/>
              <a:t>Dark matter detection via elastic spin-indepent interaction with Carbon nuclei.</a:t>
            </a:r>
          </a:p>
          <a:p>
            <a:r>
              <a:rPr lang="en-CH" dirty="0"/>
              <a:t>Diamond operated as cryogenic calorimeter.</a:t>
            </a:r>
          </a:p>
          <a:p>
            <a:r>
              <a:rPr lang="en-US" dirty="0"/>
              <a:t>Reach of first prototypes is comparable to CRESST silicon sensors.</a:t>
            </a:r>
          </a:p>
          <a:p>
            <a:r>
              <a:rPr lang="en-US" dirty="0"/>
              <a:t>Promising if scaled up (mass, time, background shielding)</a:t>
            </a:r>
            <a:endParaRPr lang="en-CH" dirty="0"/>
          </a:p>
        </p:txBody>
      </p:sp>
      <p:pic>
        <p:nvPicPr>
          <p:cNvPr id="4" name="Picture 3">
            <a:extLst>
              <a:ext uri="{FF2B5EF4-FFF2-40B4-BE49-F238E27FC236}">
                <a16:creationId xmlns:a16="http://schemas.microsoft.com/office/drawing/2014/main" id="{58E444F6-61CC-570F-709D-ED009D7CD98E}"/>
              </a:ext>
            </a:extLst>
          </p:cNvPr>
          <p:cNvPicPr>
            <a:picLocks noChangeAspect="1"/>
          </p:cNvPicPr>
          <p:nvPr/>
        </p:nvPicPr>
        <p:blipFill>
          <a:blip r:embed="rId2"/>
          <a:stretch>
            <a:fillRect/>
          </a:stretch>
        </p:blipFill>
        <p:spPr>
          <a:xfrm>
            <a:off x="5214857" y="2936171"/>
            <a:ext cx="3371850" cy="2857500"/>
          </a:xfrm>
          <a:prstGeom prst="rect">
            <a:avLst/>
          </a:prstGeom>
        </p:spPr>
      </p:pic>
      <p:pic>
        <p:nvPicPr>
          <p:cNvPr id="6" name="Picture 5">
            <a:extLst>
              <a:ext uri="{FF2B5EF4-FFF2-40B4-BE49-F238E27FC236}">
                <a16:creationId xmlns:a16="http://schemas.microsoft.com/office/drawing/2014/main" id="{AB6EB7A4-FD2B-F931-A03E-F87A5D776174}"/>
              </a:ext>
            </a:extLst>
          </p:cNvPr>
          <p:cNvPicPr>
            <a:picLocks noChangeAspect="1"/>
          </p:cNvPicPr>
          <p:nvPr/>
        </p:nvPicPr>
        <p:blipFill>
          <a:blip r:embed="rId3"/>
          <a:stretch>
            <a:fillRect/>
          </a:stretch>
        </p:blipFill>
        <p:spPr>
          <a:xfrm>
            <a:off x="5105569" y="837541"/>
            <a:ext cx="4038431" cy="1919468"/>
          </a:xfrm>
          <a:prstGeom prst="rect">
            <a:avLst/>
          </a:prstGeom>
        </p:spPr>
      </p:pic>
      <p:sp>
        <p:nvSpPr>
          <p:cNvPr id="7" name="Date Placeholder 6">
            <a:extLst>
              <a:ext uri="{FF2B5EF4-FFF2-40B4-BE49-F238E27FC236}">
                <a16:creationId xmlns:a16="http://schemas.microsoft.com/office/drawing/2014/main" id="{9D104CC5-463D-CF25-135B-43BB322B49F9}"/>
              </a:ext>
            </a:extLst>
          </p:cNvPr>
          <p:cNvSpPr>
            <a:spLocks noGrp="1"/>
          </p:cNvSpPr>
          <p:nvPr>
            <p:ph type="dt" sz="half" idx="10"/>
          </p:nvPr>
        </p:nvSpPr>
        <p:spPr/>
        <p:txBody>
          <a:bodyPr/>
          <a:lstStyle/>
          <a:p>
            <a:r>
              <a:rPr lang="en-GB"/>
              <a:t>2026</a:t>
            </a:r>
            <a:endParaRPr lang="en-CH"/>
          </a:p>
        </p:txBody>
      </p:sp>
      <p:sp>
        <p:nvSpPr>
          <p:cNvPr id="8" name="Slide Number Placeholder 7">
            <a:extLst>
              <a:ext uri="{FF2B5EF4-FFF2-40B4-BE49-F238E27FC236}">
                <a16:creationId xmlns:a16="http://schemas.microsoft.com/office/drawing/2014/main" id="{26608723-70B0-6148-FEA1-A6F60847CE6D}"/>
              </a:ext>
            </a:extLst>
          </p:cNvPr>
          <p:cNvSpPr>
            <a:spLocks noGrp="1"/>
          </p:cNvSpPr>
          <p:nvPr>
            <p:ph type="sldNum" sz="quarter" idx="12"/>
          </p:nvPr>
        </p:nvSpPr>
        <p:spPr/>
        <p:txBody>
          <a:bodyPr/>
          <a:lstStyle/>
          <a:p>
            <a:fld id="{18B383A7-6E6B-4E40-AD27-4FF3AD5E88B3}" type="slidenum">
              <a:rPr lang="en-CH" smtClean="0"/>
              <a:t>111</a:t>
            </a:fld>
            <a:endParaRPr lang="en-CH"/>
          </a:p>
        </p:txBody>
      </p:sp>
      <p:sp>
        <p:nvSpPr>
          <p:cNvPr id="5" name="Footer Placeholder 4">
            <a:extLst>
              <a:ext uri="{FF2B5EF4-FFF2-40B4-BE49-F238E27FC236}">
                <a16:creationId xmlns:a16="http://schemas.microsoft.com/office/drawing/2014/main" id="{B4501D07-77F2-9891-EB60-28F78FCC9E06}"/>
              </a:ext>
            </a:extLst>
          </p:cNvPr>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11159242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0BF19-DBC7-8F1A-381C-087DAC6DFE1A}"/>
              </a:ext>
            </a:extLst>
          </p:cNvPr>
          <p:cNvSpPr>
            <a:spLocks noGrp="1"/>
          </p:cNvSpPr>
          <p:nvPr>
            <p:ph type="title"/>
          </p:nvPr>
        </p:nvSpPr>
        <p:spPr>
          <a:xfrm>
            <a:off x="623047" y="338943"/>
            <a:ext cx="7886700" cy="994172"/>
          </a:xfrm>
        </p:spPr>
        <p:txBody>
          <a:bodyPr/>
          <a:lstStyle/>
          <a:p>
            <a:r>
              <a:rPr lang="en-CH" dirty="0"/>
              <a:t>Physics motivation</a:t>
            </a:r>
          </a:p>
        </p:txBody>
      </p:sp>
      <p:sp>
        <p:nvSpPr>
          <p:cNvPr id="3" name="Content Placeholder 2">
            <a:extLst>
              <a:ext uri="{FF2B5EF4-FFF2-40B4-BE49-F238E27FC236}">
                <a16:creationId xmlns:a16="http://schemas.microsoft.com/office/drawing/2014/main" id="{AB07A65B-4F58-D856-673C-03942A7552C1}"/>
              </a:ext>
            </a:extLst>
          </p:cNvPr>
          <p:cNvSpPr>
            <a:spLocks noGrp="1"/>
          </p:cNvSpPr>
          <p:nvPr>
            <p:ph idx="1"/>
          </p:nvPr>
        </p:nvSpPr>
        <p:spPr>
          <a:xfrm>
            <a:off x="237662" y="1644121"/>
            <a:ext cx="1953258" cy="1877711"/>
          </a:xfrm>
        </p:spPr>
        <p:txBody>
          <a:bodyPr>
            <a:normAutofit/>
          </a:bodyPr>
          <a:lstStyle/>
          <a:p>
            <a:r>
              <a:rPr lang="en-CH" dirty="0"/>
              <a:t>Sensitive to dark matter and ALPs.</a:t>
            </a:r>
          </a:p>
          <a:p>
            <a:r>
              <a:rPr lang="en-CH" dirty="0"/>
              <a:t>Predictions for 1 kg Y </a:t>
            </a:r>
            <a:r>
              <a:rPr lang="en-CH" baseline="30000" dirty="0"/>
              <a:t>*</a:t>
            </a:r>
          </a:p>
          <a:p>
            <a:pPr marL="0" indent="0">
              <a:buNone/>
            </a:pPr>
            <a:endParaRPr lang="en-CH" dirty="0"/>
          </a:p>
        </p:txBody>
      </p:sp>
      <p:pic>
        <p:nvPicPr>
          <p:cNvPr id="5" name="Picture 4">
            <a:extLst>
              <a:ext uri="{FF2B5EF4-FFF2-40B4-BE49-F238E27FC236}">
                <a16:creationId xmlns:a16="http://schemas.microsoft.com/office/drawing/2014/main" id="{C7E231E1-A465-80CF-275C-A6F6CC5CC6CC}"/>
              </a:ext>
            </a:extLst>
          </p:cNvPr>
          <p:cNvPicPr>
            <a:picLocks noChangeAspect="1"/>
          </p:cNvPicPr>
          <p:nvPr/>
        </p:nvPicPr>
        <p:blipFill>
          <a:blip r:embed="rId2"/>
          <a:stretch>
            <a:fillRect/>
          </a:stretch>
        </p:blipFill>
        <p:spPr>
          <a:xfrm>
            <a:off x="2410142" y="1895860"/>
            <a:ext cx="3133725" cy="3752850"/>
          </a:xfrm>
          <a:prstGeom prst="rect">
            <a:avLst/>
          </a:prstGeom>
        </p:spPr>
      </p:pic>
      <p:pic>
        <p:nvPicPr>
          <p:cNvPr id="7" name="Picture 6">
            <a:extLst>
              <a:ext uri="{FF2B5EF4-FFF2-40B4-BE49-F238E27FC236}">
                <a16:creationId xmlns:a16="http://schemas.microsoft.com/office/drawing/2014/main" id="{AA48A3C4-A2C4-A714-BD57-08423E9A6E78}"/>
              </a:ext>
            </a:extLst>
          </p:cNvPr>
          <p:cNvPicPr>
            <a:picLocks noChangeAspect="1"/>
          </p:cNvPicPr>
          <p:nvPr/>
        </p:nvPicPr>
        <p:blipFill>
          <a:blip r:embed="rId3"/>
          <a:stretch>
            <a:fillRect/>
          </a:stretch>
        </p:blipFill>
        <p:spPr>
          <a:xfrm>
            <a:off x="5763089" y="1710201"/>
            <a:ext cx="3143250" cy="3971925"/>
          </a:xfrm>
          <a:prstGeom prst="rect">
            <a:avLst/>
          </a:prstGeom>
        </p:spPr>
      </p:pic>
      <p:sp>
        <p:nvSpPr>
          <p:cNvPr id="8" name="TextBox 7">
            <a:extLst>
              <a:ext uri="{FF2B5EF4-FFF2-40B4-BE49-F238E27FC236}">
                <a16:creationId xmlns:a16="http://schemas.microsoft.com/office/drawing/2014/main" id="{9897B458-1446-C224-55CC-47D264A9A82D}"/>
              </a:ext>
            </a:extLst>
          </p:cNvPr>
          <p:cNvSpPr txBox="1"/>
          <p:nvPr/>
        </p:nvSpPr>
        <p:spPr>
          <a:xfrm>
            <a:off x="237662" y="5682126"/>
            <a:ext cx="4222631" cy="300082"/>
          </a:xfrm>
          <a:prstGeom prst="rect">
            <a:avLst/>
          </a:prstGeom>
          <a:noFill/>
        </p:spPr>
        <p:txBody>
          <a:bodyPr wrap="none" rtlCol="0">
            <a:spAutoFit/>
          </a:bodyPr>
          <a:lstStyle/>
          <a:p>
            <a:r>
              <a:rPr lang="en-CH" sz="1350" baseline="30000" dirty="0"/>
              <a:t>*</a:t>
            </a:r>
            <a:r>
              <a:rPr lang="en-CH" sz="1350" dirty="0"/>
              <a:t> 1kg high purity synthetic diamond costs O(1 M)</a:t>
            </a:r>
          </a:p>
        </p:txBody>
      </p:sp>
      <p:pic>
        <p:nvPicPr>
          <p:cNvPr id="9" name="Picture 8">
            <a:extLst>
              <a:ext uri="{FF2B5EF4-FFF2-40B4-BE49-F238E27FC236}">
                <a16:creationId xmlns:a16="http://schemas.microsoft.com/office/drawing/2014/main" id="{BEA9B38C-D52C-C41A-E2B8-2626E04079C2}"/>
              </a:ext>
            </a:extLst>
          </p:cNvPr>
          <p:cNvPicPr>
            <a:picLocks noChangeAspect="1"/>
          </p:cNvPicPr>
          <p:nvPr/>
        </p:nvPicPr>
        <p:blipFill>
          <a:blip r:embed="rId4"/>
          <a:stretch>
            <a:fillRect/>
          </a:stretch>
        </p:blipFill>
        <p:spPr>
          <a:xfrm>
            <a:off x="4999909" y="1209290"/>
            <a:ext cx="1438275" cy="123825"/>
          </a:xfrm>
          <a:prstGeom prst="rect">
            <a:avLst/>
          </a:prstGeom>
        </p:spPr>
      </p:pic>
      <p:sp>
        <p:nvSpPr>
          <p:cNvPr id="10" name="Date Placeholder 9">
            <a:extLst>
              <a:ext uri="{FF2B5EF4-FFF2-40B4-BE49-F238E27FC236}">
                <a16:creationId xmlns:a16="http://schemas.microsoft.com/office/drawing/2014/main" id="{03C92C99-E201-9C8C-E8FA-440A7A6AC852}"/>
              </a:ext>
            </a:extLst>
          </p:cNvPr>
          <p:cNvSpPr>
            <a:spLocks noGrp="1"/>
          </p:cNvSpPr>
          <p:nvPr>
            <p:ph type="dt" sz="half" idx="10"/>
          </p:nvPr>
        </p:nvSpPr>
        <p:spPr/>
        <p:txBody>
          <a:bodyPr/>
          <a:lstStyle/>
          <a:p>
            <a:r>
              <a:rPr lang="en-GB"/>
              <a:t>2026</a:t>
            </a:r>
            <a:endParaRPr lang="en-CH"/>
          </a:p>
        </p:txBody>
      </p:sp>
      <p:sp>
        <p:nvSpPr>
          <p:cNvPr id="11" name="Slide Number Placeholder 10">
            <a:extLst>
              <a:ext uri="{FF2B5EF4-FFF2-40B4-BE49-F238E27FC236}">
                <a16:creationId xmlns:a16="http://schemas.microsoft.com/office/drawing/2014/main" id="{4CE41905-14AA-983F-2F92-6A0956C2E189}"/>
              </a:ext>
            </a:extLst>
          </p:cNvPr>
          <p:cNvSpPr>
            <a:spLocks noGrp="1"/>
          </p:cNvSpPr>
          <p:nvPr>
            <p:ph type="sldNum" sz="quarter" idx="12"/>
          </p:nvPr>
        </p:nvSpPr>
        <p:spPr/>
        <p:txBody>
          <a:bodyPr/>
          <a:lstStyle/>
          <a:p>
            <a:fld id="{18B383A7-6E6B-4E40-AD27-4FF3AD5E88B3}" type="slidenum">
              <a:rPr lang="en-CH" smtClean="0"/>
              <a:t>112</a:t>
            </a:fld>
            <a:endParaRPr lang="en-CH"/>
          </a:p>
        </p:txBody>
      </p:sp>
      <p:sp>
        <p:nvSpPr>
          <p:cNvPr id="4" name="Footer Placeholder 3">
            <a:extLst>
              <a:ext uri="{FF2B5EF4-FFF2-40B4-BE49-F238E27FC236}">
                <a16:creationId xmlns:a16="http://schemas.microsoft.com/office/drawing/2014/main" id="{C34B93AA-DFB5-F5BC-0A8F-A32E3A51A14F}"/>
              </a:ext>
            </a:extLst>
          </p:cNvPr>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900461096"/>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5E66-3F57-1A58-97C4-DF72E4FD93DB}"/>
              </a:ext>
            </a:extLst>
          </p:cNvPr>
          <p:cNvSpPr>
            <a:spLocks noGrp="1"/>
          </p:cNvSpPr>
          <p:nvPr>
            <p:ph type="title"/>
          </p:nvPr>
        </p:nvSpPr>
        <p:spPr/>
        <p:txBody>
          <a:bodyPr/>
          <a:lstStyle/>
          <a:p>
            <a:r>
              <a:rPr lang="en-CH" dirty="0"/>
              <a:t>Current Diamond TES landscape</a:t>
            </a:r>
          </a:p>
        </p:txBody>
      </p:sp>
      <p:sp>
        <p:nvSpPr>
          <p:cNvPr id="3" name="Content Placeholder 2">
            <a:extLst>
              <a:ext uri="{FF2B5EF4-FFF2-40B4-BE49-F238E27FC236}">
                <a16:creationId xmlns:a16="http://schemas.microsoft.com/office/drawing/2014/main" id="{703FC40E-6476-82EA-6091-A1ACA4D48155}"/>
              </a:ext>
            </a:extLst>
          </p:cNvPr>
          <p:cNvSpPr>
            <a:spLocks noGrp="1"/>
          </p:cNvSpPr>
          <p:nvPr>
            <p:ph idx="1"/>
          </p:nvPr>
        </p:nvSpPr>
        <p:spPr>
          <a:xfrm>
            <a:off x="628650" y="2226469"/>
            <a:ext cx="3799490" cy="3263504"/>
          </a:xfrm>
        </p:spPr>
        <p:txBody>
          <a:bodyPr/>
          <a:lstStyle/>
          <a:p>
            <a:r>
              <a:rPr lang="en-CH" dirty="0"/>
              <a:t>Relatively new field. </a:t>
            </a:r>
          </a:p>
          <a:p>
            <a:r>
              <a:rPr lang="en-CH" dirty="0"/>
              <a:t>Diamond proposed as a DM detector.</a:t>
            </a:r>
          </a:p>
          <a:p>
            <a:pPr lvl="1"/>
            <a:endParaRPr lang="en-CH" dirty="0"/>
          </a:p>
        </p:txBody>
      </p:sp>
      <p:pic>
        <p:nvPicPr>
          <p:cNvPr id="5" name="Picture 4">
            <a:extLst>
              <a:ext uri="{FF2B5EF4-FFF2-40B4-BE49-F238E27FC236}">
                <a16:creationId xmlns:a16="http://schemas.microsoft.com/office/drawing/2014/main" id="{1B215119-FCD0-3795-B5F6-69321543CCDD}"/>
              </a:ext>
            </a:extLst>
          </p:cNvPr>
          <p:cNvPicPr>
            <a:picLocks noChangeAspect="1"/>
          </p:cNvPicPr>
          <p:nvPr/>
        </p:nvPicPr>
        <p:blipFill>
          <a:blip r:embed="rId2"/>
          <a:stretch>
            <a:fillRect/>
          </a:stretch>
        </p:blipFill>
        <p:spPr>
          <a:xfrm>
            <a:off x="4715862" y="2002221"/>
            <a:ext cx="4371975" cy="2628900"/>
          </a:xfrm>
          <a:prstGeom prst="rect">
            <a:avLst/>
          </a:prstGeom>
        </p:spPr>
      </p:pic>
      <p:sp>
        <p:nvSpPr>
          <p:cNvPr id="7" name="Date Placeholder 6">
            <a:extLst>
              <a:ext uri="{FF2B5EF4-FFF2-40B4-BE49-F238E27FC236}">
                <a16:creationId xmlns:a16="http://schemas.microsoft.com/office/drawing/2014/main" id="{2BD81750-AB4A-9F88-9E58-6CEA2FB2B4F8}"/>
              </a:ext>
            </a:extLst>
          </p:cNvPr>
          <p:cNvSpPr>
            <a:spLocks noGrp="1"/>
          </p:cNvSpPr>
          <p:nvPr>
            <p:ph type="dt" sz="half" idx="10"/>
          </p:nvPr>
        </p:nvSpPr>
        <p:spPr/>
        <p:txBody>
          <a:bodyPr/>
          <a:lstStyle/>
          <a:p>
            <a:r>
              <a:rPr lang="en-GB"/>
              <a:t>2026</a:t>
            </a:r>
            <a:endParaRPr lang="en-CH"/>
          </a:p>
        </p:txBody>
      </p:sp>
      <p:sp>
        <p:nvSpPr>
          <p:cNvPr id="8" name="Slide Number Placeholder 7">
            <a:extLst>
              <a:ext uri="{FF2B5EF4-FFF2-40B4-BE49-F238E27FC236}">
                <a16:creationId xmlns:a16="http://schemas.microsoft.com/office/drawing/2014/main" id="{E29316BF-83E5-C1D8-0580-2E806E1C274C}"/>
              </a:ext>
            </a:extLst>
          </p:cNvPr>
          <p:cNvSpPr>
            <a:spLocks noGrp="1"/>
          </p:cNvSpPr>
          <p:nvPr>
            <p:ph type="sldNum" sz="quarter" idx="12"/>
          </p:nvPr>
        </p:nvSpPr>
        <p:spPr/>
        <p:txBody>
          <a:bodyPr/>
          <a:lstStyle/>
          <a:p>
            <a:fld id="{18B383A7-6E6B-4E40-AD27-4FF3AD5E88B3}" type="slidenum">
              <a:rPr lang="en-CH" smtClean="0"/>
              <a:t>113</a:t>
            </a:fld>
            <a:endParaRPr lang="en-CH"/>
          </a:p>
        </p:txBody>
      </p:sp>
      <p:sp>
        <p:nvSpPr>
          <p:cNvPr id="4" name="Footer Placeholder 3">
            <a:extLst>
              <a:ext uri="{FF2B5EF4-FFF2-40B4-BE49-F238E27FC236}">
                <a16:creationId xmlns:a16="http://schemas.microsoft.com/office/drawing/2014/main" id="{A6665B68-468C-15A3-CE6E-ED1DA10AF78A}"/>
              </a:ext>
            </a:extLst>
          </p:cNvPr>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89840099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75CD1-A6B3-4B17-0EBB-D1E7CE62759A}"/>
              </a:ext>
            </a:extLst>
          </p:cNvPr>
          <p:cNvSpPr>
            <a:spLocks noGrp="1"/>
          </p:cNvSpPr>
          <p:nvPr>
            <p:ph type="title"/>
          </p:nvPr>
        </p:nvSpPr>
        <p:spPr/>
        <p:txBody>
          <a:bodyPr/>
          <a:lstStyle/>
          <a:p>
            <a:r>
              <a:rPr lang="en-GB" dirty="0"/>
              <a:t>Why diamond?</a:t>
            </a:r>
            <a:endParaRPr lang="en-CH" dirty="0"/>
          </a:p>
        </p:txBody>
      </p:sp>
      <p:sp>
        <p:nvSpPr>
          <p:cNvPr id="3" name="Content Placeholder 2">
            <a:extLst>
              <a:ext uri="{FF2B5EF4-FFF2-40B4-BE49-F238E27FC236}">
                <a16:creationId xmlns:a16="http://schemas.microsoft.com/office/drawing/2014/main" id="{55175A59-2C46-744E-FE72-2B3925F530C9}"/>
              </a:ext>
            </a:extLst>
          </p:cNvPr>
          <p:cNvSpPr>
            <a:spLocks noGrp="1"/>
          </p:cNvSpPr>
          <p:nvPr>
            <p:ph idx="1"/>
          </p:nvPr>
        </p:nvSpPr>
        <p:spPr>
          <a:xfrm>
            <a:off x="167687" y="2226469"/>
            <a:ext cx="5111790" cy="3263504"/>
          </a:xfrm>
        </p:spPr>
        <p:txBody>
          <a:bodyPr>
            <a:normAutofit lnSpcReduction="10000"/>
          </a:bodyPr>
          <a:lstStyle/>
          <a:p>
            <a:r>
              <a:rPr lang="en-CH" dirty="0"/>
              <a:t>Operation as Transition Edge Sensor (TES)</a:t>
            </a:r>
          </a:p>
          <a:p>
            <a:pPr lvl="1"/>
            <a:r>
              <a:rPr lang="en-CH" dirty="0"/>
              <a:t>W Al metalisation</a:t>
            </a:r>
          </a:p>
          <a:p>
            <a:r>
              <a:rPr lang="en-CH" dirty="0"/>
              <a:t>Diamond has high Debye temperature:</a:t>
            </a:r>
          </a:p>
          <a:p>
            <a:pPr lvl="1"/>
            <a:r>
              <a:rPr lang="en-CH" dirty="0"/>
              <a:t>high thermal conductivity</a:t>
            </a:r>
          </a:p>
          <a:p>
            <a:pPr lvl="1"/>
            <a:r>
              <a:rPr lang="en-CH" dirty="0"/>
              <a:t>excellent phonons transport.</a:t>
            </a:r>
          </a:p>
          <a:p>
            <a:r>
              <a:rPr lang="en-CH" dirty="0"/>
              <a:t>Light nucleus (A=12)</a:t>
            </a:r>
          </a:p>
          <a:p>
            <a:pPr lvl="1"/>
            <a:r>
              <a:rPr lang="en-CH" dirty="0"/>
              <a:t>probe lower DM masses</a:t>
            </a:r>
          </a:p>
          <a:p>
            <a:endParaRPr lang="en-CH" dirty="0"/>
          </a:p>
        </p:txBody>
      </p:sp>
      <p:pic>
        <p:nvPicPr>
          <p:cNvPr id="4" name="Picture 3">
            <a:extLst>
              <a:ext uri="{FF2B5EF4-FFF2-40B4-BE49-F238E27FC236}">
                <a16:creationId xmlns:a16="http://schemas.microsoft.com/office/drawing/2014/main" id="{591B5BCB-99F0-8354-A230-DD79F6FA44E7}"/>
              </a:ext>
            </a:extLst>
          </p:cNvPr>
          <p:cNvPicPr>
            <a:picLocks noChangeAspect="1"/>
          </p:cNvPicPr>
          <p:nvPr/>
        </p:nvPicPr>
        <p:blipFill>
          <a:blip r:embed="rId2"/>
          <a:stretch>
            <a:fillRect/>
          </a:stretch>
        </p:blipFill>
        <p:spPr>
          <a:xfrm>
            <a:off x="5947541" y="984237"/>
            <a:ext cx="3028772" cy="2414021"/>
          </a:xfrm>
          <a:prstGeom prst="rect">
            <a:avLst/>
          </a:prstGeom>
        </p:spPr>
      </p:pic>
      <p:pic>
        <p:nvPicPr>
          <p:cNvPr id="5" name="Picture 4">
            <a:extLst>
              <a:ext uri="{FF2B5EF4-FFF2-40B4-BE49-F238E27FC236}">
                <a16:creationId xmlns:a16="http://schemas.microsoft.com/office/drawing/2014/main" id="{AE7C4FDF-3AE8-9992-6BBC-24F7BAFF9A48}"/>
              </a:ext>
            </a:extLst>
          </p:cNvPr>
          <p:cNvPicPr>
            <a:picLocks noChangeAspect="1"/>
          </p:cNvPicPr>
          <p:nvPr/>
        </p:nvPicPr>
        <p:blipFill rotWithShape="1">
          <a:blip r:embed="rId3"/>
          <a:srcRect b="43812"/>
          <a:stretch/>
        </p:blipFill>
        <p:spPr>
          <a:xfrm>
            <a:off x="7708806" y="3421677"/>
            <a:ext cx="1267507" cy="2305229"/>
          </a:xfrm>
          <a:prstGeom prst="rect">
            <a:avLst/>
          </a:prstGeom>
        </p:spPr>
      </p:pic>
      <p:pic>
        <p:nvPicPr>
          <p:cNvPr id="6" name="Picture 5">
            <a:extLst>
              <a:ext uri="{FF2B5EF4-FFF2-40B4-BE49-F238E27FC236}">
                <a16:creationId xmlns:a16="http://schemas.microsoft.com/office/drawing/2014/main" id="{E090B415-1303-C883-DA5B-C39FBE42BEF6}"/>
              </a:ext>
            </a:extLst>
          </p:cNvPr>
          <p:cNvPicPr>
            <a:picLocks noChangeAspect="1"/>
          </p:cNvPicPr>
          <p:nvPr/>
        </p:nvPicPr>
        <p:blipFill>
          <a:blip r:embed="rId4"/>
          <a:stretch>
            <a:fillRect/>
          </a:stretch>
        </p:blipFill>
        <p:spPr>
          <a:xfrm>
            <a:off x="5427280" y="3429001"/>
            <a:ext cx="1710992" cy="2305229"/>
          </a:xfrm>
          <a:prstGeom prst="rect">
            <a:avLst/>
          </a:prstGeom>
        </p:spPr>
      </p:pic>
      <p:sp>
        <p:nvSpPr>
          <p:cNvPr id="7" name="Date Placeholder 6">
            <a:extLst>
              <a:ext uri="{FF2B5EF4-FFF2-40B4-BE49-F238E27FC236}">
                <a16:creationId xmlns:a16="http://schemas.microsoft.com/office/drawing/2014/main" id="{2FD40953-2E7B-0B18-E406-4DF5ACA9AFE3}"/>
              </a:ext>
            </a:extLst>
          </p:cNvPr>
          <p:cNvSpPr>
            <a:spLocks noGrp="1"/>
          </p:cNvSpPr>
          <p:nvPr>
            <p:ph type="dt" sz="half" idx="10"/>
          </p:nvPr>
        </p:nvSpPr>
        <p:spPr/>
        <p:txBody>
          <a:bodyPr/>
          <a:lstStyle/>
          <a:p>
            <a:r>
              <a:rPr lang="en-GB"/>
              <a:t>2026</a:t>
            </a:r>
            <a:endParaRPr lang="en-CH"/>
          </a:p>
        </p:txBody>
      </p:sp>
      <p:sp>
        <p:nvSpPr>
          <p:cNvPr id="8" name="Slide Number Placeholder 7">
            <a:extLst>
              <a:ext uri="{FF2B5EF4-FFF2-40B4-BE49-F238E27FC236}">
                <a16:creationId xmlns:a16="http://schemas.microsoft.com/office/drawing/2014/main" id="{5E430EC7-5FED-13AC-ADA9-DB81D2683958}"/>
              </a:ext>
            </a:extLst>
          </p:cNvPr>
          <p:cNvSpPr>
            <a:spLocks noGrp="1"/>
          </p:cNvSpPr>
          <p:nvPr>
            <p:ph type="sldNum" sz="quarter" idx="12"/>
          </p:nvPr>
        </p:nvSpPr>
        <p:spPr/>
        <p:txBody>
          <a:bodyPr/>
          <a:lstStyle/>
          <a:p>
            <a:fld id="{18B383A7-6E6B-4E40-AD27-4FF3AD5E88B3}" type="slidenum">
              <a:rPr lang="en-CH" smtClean="0"/>
              <a:t>114</a:t>
            </a:fld>
            <a:endParaRPr lang="en-CH"/>
          </a:p>
        </p:txBody>
      </p:sp>
      <p:sp>
        <p:nvSpPr>
          <p:cNvPr id="9" name="Footer Placeholder 8">
            <a:extLst>
              <a:ext uri="{FF2B5EF4-FFF2-40B4-BE49-F238E27FC236}">
                <a16:creationId xmlns:a16="http://schemas.microsoft.com/office/drawing/2014/main" id="{F16E9F4E-5227-5251-2085-08861330F8D4}"/>
              </a:ext>
            </a:extLst>
          </p:cNvPr>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42246092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lstStyle/>
          <a:p>
            <a:r>
              <a:rPr lang="en-US" dirty="0"/>
              <a:t>Diamond systems are used as beam and luminosity monitors in current HEP experiments and foreseen for future experiments.</a:t>
            </a:r>
          </a:p>
          <a:p>
            <a:r>
              <a:rPr lang="en-US" dirty="0"/>
              <a:t>Radiation hardness and rate dependence has been studied.</a:t>
            </a:r>
          </a:p>
          <a:p>
            <a:r>
              <a:rPr lang="en-US" dirty="0"/>
              <a:t>3D diamond has been demonstrated to work.</a:t>
            </a:r>
          </a:p>
          <a:p>
            <a:r>
              <a:rPr lang="en-US" dirty="0"/>
              <a:t>The understanding of diamond as a detector material is advancing.</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115</a:t>
            </a:fld>
            <a:endParaRPr lang="en-US"/>
          </a:p>
        </p:txBody>
      </p:sp>
    </p:spTree>
    <p:extLst>
      <p:ext uri="{BB962C8B-B14F-4D97-AF65-F5344CB8AC3E}">
        <p14:creationId xmlns:p14="http://schemas.microsoft.com/office/powerpoint/2010/main" val="19966476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841D-B6CD-03CD-C3B2-A832C5A05C3C}"/>
              </a:ext>
            </a:extLst>
          </p:cNvPr>
          <p:cNvSpPr>
            <a:spLocks noGrp="1"/>
          </p:cNvSpPr>
          <p:nvPr>
            <p:ph type="title"/>
          </p:nvPr>
        </p:nvSpPr>
        <p:spPr/>
        <p:txBody>
          <a:bodyPr/>
          <a:lstStyle/>
          <a:p>
            <a:r>
              <a:rPr lang="en-CH" dirty="0"/>
              <a:t>EXTRA MATERIAL</a:t>
            </a:r>
          </a:p>
        </p:txBody>
      </p:sp>
      <p:sp>
        <p:nvSpPr>
          <p:cNvPr id="3" name="Content Placeholder 2">
            <a:extLst>
              <a:ext uri="{FF2B5EF4-FFF2-40B4-BE49-F238E27FC236}">
                <a16:creationId xmlns:a16="http://schemas.microsoft.com/office/drawing/2014/main" id="{9C294ED4-CF9B-4D2E-1465-FF54F0923423}"/>
              </a:ext>
            </a:extLst>
          </p:cNvPr>
          <p:cNvSpPr>
            <a:spLocks noGrp="1"/>
          </p:cNvSpPr>
          <p:nvPr>
            <p:ph idx="1"/>
          </p:nvPr>
        </p:nvSpPr>
        <p:spPr/>
        <p:txBody>
          <a:bodyPr/>
          <a:lstStyle/>
          <a:p>
            <a:endParaRPr lang="en-CH"/>
          </a:p>
        </p:txBody>
      </p:sp>
      <p:sp>
        <p:nvSpPr>
          <p:cNvPr id="4" name="Date Placeholder 3">
            <a:extLst>
              <a:ext uri="{FF2B5EF4-FFF2-40B4-BE49-F238E27FC236}">
                <a16:creationId xmlns:a16="http://schemas.microsoft.com/office/drawing/2014/main" id="{128F6DBB-F437-6762-9641-2AA18443FE6B}"/>
              </a:ext>
            </a:extLst>
          </p:cNvPr>
          <p:cNvSpPr>
            <a:spLocks noGrp="1"/>
          </p:cNvSpPr>
          <p:nvPr>
            <p:ph type="dt" sz="half" idx="10"/>
          </p:nvPr>
        </p:nvSpPr>
        <p:spPr/>
        <p:txBody>
          <a:bodyPr/>
          <a:lstStyle/>
          <a:p>
            <a:r>
              <a:rPr lang="en-GB"/>
              <a:t>2026</a:t>
            </a:r>
            <a:endParaRPr lang="en-US"/>
          </a:p>
        </p:txBody>
      </p:sp>
      <p:sp>
        <p:nvSpPr>
          <p:cNvPr id="5" name="Footer Placeholder 4">
            <a:extLst>
              <a:ext uri="{FF2B5EF4-FFF2-40B4-BE49-F238E27FC236}">
                <a16:creationId xmlns:a16="http://schemas.microsoft.com/office/drawing/2014/main" id="{22211753-3075-B21B-4283-1A4449290B00}"/>
              </a:ext>
            </a:extLst>
          </p:cNvPr>
          <p:cNvSpPr>
            <a:spLocks noGrp="1"/>
          </p:cNvSpPr>
          <p:nvPr>
            <p:ph type="ftr" sz="quarter" idx="11"/>
          </p:nvPr>
        </p:nvSpPr>
        <p:spPr/>
        <p:txBody>
          <a:bodyPr/>
          <a:lstStyle/>
          <a:p>
            <a:r>
              <a:rPr lang="en-US"/>
              <a:t>Advanced UK Instrumentation Training</a:t>
            </a:r>
          </a:p>
        </p:txBody>
      </p:sp>
      <p:sp>
        <p:nvSpPr>
          <p:cNvPr id="6" name="Slide Number Placeholder 5">
            <a:extLst>
              <a:ext uri="{FF2B5EF4-FFF2-40B4-BE49-F238E27FC236}">
                <a16:creationId xmlns:a16="http://schemas.microsoft.com/office/drawing/2014/main" id="{1705F83D-06CF-3698-211C-2B74749EB345}"/>
              </a:ext>
            </a:extLst>
          </p:cNvPr>
          <p:cNvSpPr>
            <a:spLocks noGrp="1"/>
          </p:cNvSpPr>
          <p:nvPr>
            <p:ph type="sldNum" sz="quarter" idx="12"/>
          </p:nvPr>
        </p:nvSpPr>
        <p:spPr/>
        <p:txBody>
          <a:bodyPr/>
          <a:lstStyle/>
          <a:p>
            <a:fld id="{85A3C726-C6EC-EC46-BA0C-D12602B4FB0D}" type="slidenum">
              <a:rPr lang="en-US" smtClean="0"/>
              <a:t>116</a:t>
            </a:fld>
            <a:endParaRPr lang="en-US"/>
          </a:p>
        </p:txBody>
      </p:sp>
    </p:spTree>
    <p:extLst>
      <p:ext uri="{BB962C8B-B14F-4D97-AF65-F5344CB8AC3E}">
        <p14:creationId xmlns:p14="http://schemas.microsoft.com/office/powerpoint/2010/main" val="402915068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3D Detector Characterization</a:t>
            </a:r>
          </a:p>
        </p:txBody>
      </p:sp>
      <p:sp>
        <p:nvSpPr>
          <p:cNvPr id="3" name="Content Placeholder 2"/>
          <p:cNvSpPr>
            <a:spLocks noGrp="1"/>
          </p:cNvSpPr>
          <p:nvPr>
            <p:ph idx="1"/>
          </p:nvPr>
        </p:nvSpPr>
        <p:spPr/>
        <p:txBody>
          <a:bodyPr>
            <a:normAutofit/>
          </a:bodyPr>
          <a:lstStyle/>
          <a:p>
            <a:r>
              <a:rPr lang="en-US" sz="2800" dirty="0"/>
              <a:t>Proton Micro-beam: 4.5 MeV p</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117</a:t>
            </a:fld>
            <a:endParaRPr lang="en-US"/>
          </a:p>
        </p:txBody>
      </p:sp>
    </p:spTree>
    <p:extLst>
      <p:ext uri="{BB962C8B-B14F-4D97-AF65-F5344CB8AC3E}">
        <p14:creationId xmlns:p14="http://schemas.microsoft.com/office/powerpoint/2010/main" val="127551553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118</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0" name="Slide"/>
          <p:cNvPicPr>
            <a:picLocks noChangeAspect="1"/>
          </p:cNvPicPr>
          <p:nvPr/>
        </p:nvPicPr>
        <p:blipFill rotWithShape="1">
          <a:blip r:embed="rId3"/>
          <a:srcRect l="2701" t="21073" r="40354" b="21014"/>
          <a:stretch/>
        </p:blipFill>
        <p:spPr>
          <a:xfrm>
            <a:off x="1600166" y="2113300"/>
            <a:ext cx="3980932" cy="3036454"/>
          </a:xfrm>
          <a:prstGeom prst="rect">
            <a:avLst/>
          </a:prstGeom>
        </p:spPr>
      </p:pic>
      <p:cxnSp>
        <p:nvCxnSpPr>
          <p:cNvPr id="61" name="Straight Connector 60"/>
          <p:cNvCxnSpPr/>
          <p:nvPr/>
        </p:nvCxnSpPr>
        <p:spPr>
          <a:xfrm flipV="1">
            <a:off x="3765311" y="1768524"/>
            <a:ext cx="0" cy="1839659"/>
          </a:xfrm>
          <a:prstGeom prst="line">
            <a:avLst/>
          </a:prstGeom>
          <a:ln w="38100" cmpd="sng">
            <a:solidFill>
              <a:srgbClr val="FF0000"/>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grpSp>
        <p:nvGrpSpPr>
          <p:cNvPr id="19" name="Group 18"/>
          <p:cNvGrpSpPr/>
          <p:nvPr/>
        </p:nvGrpSpPr>
        <p:grpSpPr>
          <a:xfrm>
            <a:off x="5671657" y="737089"/>
            <a:ext cx="3231951" cy="2197915"/>
            <a:chOff x="3844635" y="996128"/>
            <a:chExt cx="3231951" cy="2197915"/>
          </a:xfrm>
        </p:grpSpPr>
        <p:grpSp>
          <p:nvGrpSpPr>
            <p:cNvPr id="14" name="Group 13"/>
            <p:cNvGrpSpPr/>
            <p:nvPr/>
          </p:nvGrpSpPr>
          <p:grpSpPr>
            <a:xfrm>
              <a:off x="3844635" y="996128"/>
              <a:ext cx="2708564" cy="2197915"/>
              <a:chOff x="6861694" y="4508247"/>
              <a:chExt cx="3511464" cy="2849441"/>
            </a:xfrm>
          </p:grpSpPr>
          <p:sp>
            <p:nvSpPr>
              <p:cNvPr id="13" name="Rectangle 12"/>
              <p:cNvSpPr/>
              <p:nvPr/>
            </p:nvSpPr>
            <p:spPr>
              <a:xfrm>
                <a:off x="6861694" y="4598049"/>
                <a:ext cx="3511464" cy="275963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2" name="Picture 11" descr="Trikalinos13.jpg"/>
              <p:cNvPicPr>
                <a:picLocks noChangeAspect="1"/>
              </p:cNvPicPr>
              <p:nvPr/>
            </p:nvPicPr>
            <p:blipFill rotWithShape="1">
              <a:blip r:embed="rId4">
                <a:extLst>
                  <a:ext uri="{28A0092B-C50C-407E-A947-70E740481C1C}">
                    <a14:useLocalDpi xmlns:a14="http://schemas.microsoft.com/office/drawing/2010/main" val="0"/>
                  </a:ext>
                </a:extLst>
              </a:blip>
              <a:srcRect l="25892" t="27997" r="19507" b="17995"/>
              <a:stretch/>
            </p:blipFill>
            <p:spPr>
              <a:xfrm>
                <a:off x="7326744" y="4508247"/>
                <a:ext cx="3046414" cy="2259949"/>
              </a:xfrm>
              <a:prstGeom prst="rect">
                <a:avLst/>
              </a:prstGeom>
            </p:spPr>
          </p:pic>
        </p:grpSp>
        <p:sp>
          <p:nvSpPr>
            <p:cNvPr id="17" name="TextBox 16"/>
            <p:cNvSpPr txBox="1"/>
            <p:nvPr/>
          </p:nvSpPr>
          <p:spPr>
            <a:xfrm>
              <a:off x="4134082" y="2682362"/>
              <a:ext cx="2942504" cy="246221"/>
            </a:xfrm>
            <a:prstGeom prst="rect">
              <a:avLst/>
            </a:prstGeom>
            <a:noFill/>
          </p:spPr>
          <p:txBody>
            <a:bodyPr wrap="square" rtlCol="0">
              <a:spAutoFit/>
            </a:bodyPr>
            <a:lstStyle/>
            <a:p>
              <a:r>
                <a:rPr lang="en-US" sz="1000" dirty="0"/>
                <a:t>0  	            50                       100</a:t>
              </a:r>
            </a:p>
          </p:txBody>
        </p:sp>
        <p:sp>
          <p:nvSpPr>
            <p:cNvPr id="18" name="TextBox 17"/>
            <p:cNvSpPr txBox="1"/>
            <p:nvPr/>
          </p:nvSpPr>
          <p:spPr>
            <a:xfrm>
              <a:off x="4710547" y="2870858"/>
              <a:ext cx="1166089" cy="246221"/>
            </a:xfrm>
            <a:prstGeom prst="rect">
              <a:avLst/>
            </a:prstGeom>
            <a:noFill/>
          </p:spPr>
          <p:txBody>
            <a:bodyPr wrap="square" rtlCol="0">
              <a:spAutoFit/>
            </a:bodyPr>
            <a:lstStyle/>
            <a:p>
              <a:r>
                <a:rPr lang="en-US" sz="1000" dirty="0"/>
                <a:t>Depth (um)</a:t>
              </a:r>
            </a:p>
          </p:txBody>
        </p:sp>
        <p:sp>
          <p:nvSpPr>
            <p:cNvPr id="62" name="TextBox 61"/>
            <p:cNvSpPr txBox="1"/>
            <p:nvPr/>
          </p:nvSpPr>
          <p:spPr>
            <a:xfrm rot="16200000">
              <a:off x="3439471" y="1799209"/>
              <a:ext cx="1166089" cy="246221"/>
            </a:xfrm>
            <a:prstGeom prst="rect">
              <a:avLst/>
            </a:prstGeom>
            <a:noFill/>
          </p:spPr>
          <p:txBody>
            <a:bodyPr wrap="square" rtlCol="0">
              <a:spAutoFit/>
            </a:bodyPr>
            <a:lstStyle/>
            <a:p>
              <a:r>
                <a:rPr lang="en-US" sz="1000" dirty="0"/>
                <a:t>Energy loss (</a:t>
              </a:r>
              <a:r>
                <a:rPr lang="en-US" sz="1000" dirty="0" err="1"/>
                <a:t>a.u</a:t>
              </a:r>
              <a:r>
                <a:rPr lang="en-US" sz="1000" dirty="0"/>
                <a:t>.)</a:t>
              </a:r>
            </a:p>
          </p:txBody>
        </p:sp>
      </p:grpSp>
      <p:sp>
        <p:nvSpPr>
          <p:cNvPr id="63" name="TextBox 62"/>
          <p:cNvSpPr txBox="1"/>
          <p:nvPr/>
        </p:nvSpPr>
        <p:spPr>
          <a:xfrm>
            <a:off x="2895153" y="783040"/>
            <a:ext cx="1724396" cy="1200329"/>
          </a:xfrm>
          <a:prstGeom prst="rect">
            <a:avLst/>
          </a:prstGeom>
          <a:noFill/>
        </p:spPr>
        <p:txBody>
          <a:bodyPr wrap="square" rtlCol="0">
            <a:spAutoFit/>
          </a:bodyPr>
          <a:lstStyle/>
          <a:p>
            <a:pPr algn="ctr"/>
            <a:endParaRPr lang="en-US" dirty="0"/>
          </a:p>
          <a:p>
            <a:pPr algn="ctr"/>
            <a:r>
              <a:rPr lang="en-US" dirty="0"/>
              <a:t>4.5 MeV protons</a:t>
            </a:r>
          </a:p>
          <a:p>
            <a:endParaRPr lang="en-US" dirty="0"/>
          </a:p>
        </p:txBody>
      </p:sp>
      <p:pic>
        <p:nvPicPr>
          <p:cNvPr id="24" name="Picture 23" descr="Photo 14-04-2016, 15 20 52.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2609259" y="4612509"/>
            <a:ext cx="2711704" cy="1853497"/>
          </a:xfrm>
          <a:prstGeom prst="rect">
            <a:avLst/>
          </a:prstGeom>
          <a:ln>
            <a:noFill/>
          </a:ln>
        </p:spPr>
      </p:pic>
      <p:sp>
        <p:nvSpPr>
          <p:cNvPr id="65" name="TextBox 64"/>
          <p:cNvSpPr txBox="1"/>
          <p:nvPr/>
        </p:nvSpPr>
        <p:spPr>
          <a:xfrm>
            <a:off x="6220371" y="3839978"/>
            <a:ext cx="2332253" cy="1200329"/>
          </a:xfrm>
          <a:prstGeom prst="rect">
            <a:avLst/>
          </a:prstGeom>
          <a:noFill/>
        </p:spPr>
        <p:txBody>
          <a:bodyPr wrap="square" rtlCol="0">
            <a:spAutoFit/>
          </a:bodyPr>
          <a:lstStyle/>
          <a:p>
            <a:pPr algn="ctr"/>
            <a:endParaRPr lang="en-US" dirty="0"/>
          </a:p>
          <a:p>
            <a:pPr algn="ctr"/>
            <a:r>
              <a:rPr lang="en-US" dirty="0"/>
              <a:t>Read-out </a:t>
            </a:r>
          </a:p>
          <a:p>
            <a:pPr algn="ctr"/>
            <a:r>
              <a:rPr lang="en-US" dirty="0"/>
              <a:t>channel 1</a:t>
            </a:r>
          </a:p>
          <a:p>
            <a:endParaRPr lang="en-US" dirty="0"/>
          </a:p>
        </p:txBody>
      </p:sp>
      <p:sp>
        <p:nvSpPr>
          <p:cNvPr id="66" name="Rectangle 65"/>
          <p:cNvSpPr/>
          <p:nvPr/>
        </p:nvSpPr>
        <p:spPr>
          <a:xfrm>
            <a:off x="3336624" y="3646802"/>
            <a:ext cx="1477818" cy="793341"/>
          </a:xfrm>
          <a:prstGeom prst="rect">
            <a:avLst/>
          </a:prstGeom>
          <a:noFill/>
          <a:ln w="38100" cmpd="sng">
            <a:solidFill>
              <a:srgbClr val="0066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45" name="TextBox 44"/>
          <p:cNvSpPr txBox="1"/>
          <p:nvPr/>
        </p:nvSpPr>
        <p:spPr>
          <a:xfrm>
            <a:off x="2672951" y="117475"/>
            <a:ext cx="6342063" cy="58477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Proton micro-beam measurements</a:t>
            </a:r>
          </a:p>
        </p:txBody>
      </p:sp>
      <p:sp>
        <p:nvSpPr>
          <p:cNvPr id="67" name="Rectangle 66"/>
          <p:cNvSpPr/>
          <p:nvPr/>
        </p:nvSpPr>
        <p:spPr>
          <a:xfrm>
            <a:off x="2609259" y="4612509"/>
            <a:ext cx="2711704" cy="1841947"/>
          </a:xfrm>
          <a:prstGeom prst="rect">
            <a:avLst/>
          </a:prstGeom>
          <a:noFill/>
          <a:ln w="38100" cmpd="sng">
            <a:solidFill>
              <a:srgbClr val="006600"/>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cxnSp>
        <p:nvCxnSpPr>
          <p:cNvPr id="64" name="Straight Connector 63"/>
          <p:cNvCxnSpPr/>
          <p:nvPr/>
        </p:nvCxnSpPr>
        <p:spPr>
          <a:xfrm flipH="1">
            <a:off x="4486184" y="4762600"/>
            <a:ext cx="3359594" cy="0"/>
          </a:xfrm>
          <a:prstGeom prst="line">
            <a:avLst/>
          </a:prstGeom>
          <a:ln w="38100" cmpd="sng">
            <a:solidFill>
              <a:srgbClr val="0000FF"/>
            </a:solidFill>
            <a:headEnd type="none" w="lg" len="lg"/>
            <a:tailEnd type="triangle" w="lg" len="lg"/>
          </a:ln>
          <a:effectLst/>
        </p:spPr>
        <p:style>
          <a:lnRef idx="2">
            <a:schemeClr val="accent1"/>
          </a:lnRef>
          <a:fillRef idx="0">
            <a:schemeClr val="accent1"/>
          </a:fillRef>
          <a:effectRef idx="1">
            <a:schemeClr val="accent1"/>
          </a:effectRef>
          <a:fontRef idx="minor">
            <a:schemeClr val="tx1"/>
          </a:fontRef>
        </p:style>
      </p:cxnSp>
      <p:sp>
        <p:nvSpPr>
          <p:cNvPr id="25" name="TextBox 24"/>
          <p:cNvSpPr txBox="1"/>
          <p:nvPr/>
        </p:nvSpPr>
        <p:spPr>
          <a:xfrm>
            <a:off x="6078109" y="806358"/>
            <a:ext cx="1996159" cy="646331"/>
          </a:xfrm>
          <a:prstGeom prst="rect">
            <a:avLst/>
          </a:prstGeom>
          <a:noFill/>
        </p:spPr>
        <p:txBody>
          <a:bodyPr wrap="none" rtlCol="0">
            <a:spAutoFit/>
          </a:bodyPr>
          <a:lstStyle/>
          <a:p>
            <a:r>
              <a:rPr lang="en-US" dirty="0"/>
              <a:t>Energy deposition - </a:t>
            </a:r>
          </a:p>
          <a:p>
            <a:r>
              <a:rPr lang="en-US" dirty="0"/>
              <a:t>Bragg peak</a:t>
            </a:r>
          </a:p>
        </p:txBody>
      </p:sp>
      <p:cxnSp>
        <p:nvCxnSpPr>
          <p:cNvPr id="68" name="Straight Connector 67"/>
          <p:cNvCxnSpPr/>
          <p:nvPr/>
        </p:nvCxnSpPr>
        <p:spPr>
          <a:xfrm flipV="1">
            <a:off x="2609259" y="3658983"/>
            <a:ext cx="727365" cy="953526"/>
          </a:xfrm>
          <a:prstGeom prst="line">
            <a:avLst/>
          </a:prstGeom>
          <a:ln w="38100" cmpd="sng">
            <a:solidFill>
              <a:srgbClr val="006600"/>
            </a:solidFill>
          </a:ln>
          <a:effectLst/>
        </p:spPr>
        <p:style>
          <a:lnRef idx="2">
            <a:schemeClr val="accent1"/>
          </a:lnRef>
          <a:fillRef idx="0">
            <a:schemeClr val="accent1"/>
          </a:fillRef>
          <a:effectRef idx="1">
            <a:schemeClr val="accent1"/>
          </a:effectRef>
          <a:fontRef idx="minor">
            <a:schemeClr val="tx1"/>
          </a:fontRef>
        </p:style>
      </p:cxnSp>
      <p:cxnSp>
        <p:nvCxnSpPr>
          <p:cNvPr id="70" name="Straight Connector 69"/>
          <p:cNvCxnSpPr/>
          <p:nvPr/>
        </p:nvCxnSpPr>
        <p:spPr>
          <a:xfrm flipH="1" flipV="1">
            <a:off x="4814442" y="3658983"/>
            <a:ext cx="506521" cy="953526"/>
          </a:xfrm>
          <a:prstGeom prst="line">
            <a:avLst/>
          </a:prstGeom>
          <a:ln w="38100" cmpd="sng">
            <a:solidFill>
              <a:srgbClr val="006600"/>
            </a:solidFill>
          </a:ln>
          <a:effectLst/>
        </p:spPr>
        <p:style>
          <a:lnRef idx="2">
            <a:schemeClr val="accent1"/>
          </a:lnRef>
          <a:fillRef idx="0">
            <a:schemeClr val="accent1"/>
          </a:fillRef>
          <a:effectRef idx="1">
            <a:schemeClr val="accent1"/>
          </a:effectRef>
          <a:fontRef idx="minor">
            <a:schemeClr val="tx1"/>
          </a:fontRef>
        </p:style>
      </p:cxnSp>
      <p:sp>
        <p:nvSpPr>
          <p:cNvPr id="74" name="Rectangle 73"/>
          <p:cNvSpPr/>
          <p:nvPr/>
        </p:nvSpPr>
        <p:spPr>
          <a:xfrm>
            <a:off x="3843145" y="5311657"/>
            <a:ext cx="324764" cy="317667"/>
          </a:xfrm>
          <a:prstGeom prst="rect">
            <a:avLst/>
          </a:prstGeom>
          <a:noFill/>
          <a:ln w="381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cxnSp>
        <p:nvCxnSpPr>
          <p:cNvPr id="77" name="Straight Connector 76"/>
          <p:cNvCxnSpPr/>
          <p:nvPr/>
        </p:nvCxnSpPr>
        <p:spPr>
          <a:xfrm flipH="1">
            <a:off x="4167911" y="5074943"/>
            <a:ext cx="1836929" cy="236713"/>
          </a:xfrm>
          <a:prstGeom prst="line">
            <a:avLst/>
          </a:prstGeom>
          <a:ln w="38100" cmpd="sng">
            <a:solidFill>
              <a:srgbClr val="FF0000"/>
            </a:solidFill>
          </a:ln>
          <a:effectLst/>
        </p:spPr>
        <p:style>
          <a:lnRef idx="2">
            <a:schemeClr val="accent1"/>
          </a:lnRef>
          <a:fillRef idx="0">
            <a:schemeClr val="accent1"/>
          </a:fillRef>
          <a:effectRef idx="1">
            <a:schemeClr val="accent1"/>
          </a:effectRef>
          <a:fontRef idx="minor">
            <a:schemeClr val="tx1"/>
          </a:fontRef>
        </p:style>
      </p:cxnSp>
      <p:cxnSp>
        <p:nvCxnSpPr>
          <p:cNvPr id="79" name="Straight Connector 78"/>
          <p:cNvCxnSpPr/>
          <p:nvPr/>
        </p:nvCxnSpPr>
        <p:spPr>
          <a:xfrm flipH="1" flipV="1">
            <a:off x="4167911" y="5629325"/>
            <a:ext cx="1836929" cy="749696"/>
          </a:xfrm>
          <a:prstGeom prst="line">
            <a:avLst/>
          </a:prstGeom>
          <a:ln w="38100" cmpd="sng">
            <a:solidFill>
              <a:srgbClr val="FF0000"/>
            </a:solidFill>
          </a:ln>
          <a:effectLst/>
        </p:spPr>
        <p:style>
          <a:lnRef idx="2">
            <a:schemeClr val="accent1"/>
          </a:lnRef>
          <a:fillRef idx="0">
            <a:schemeClr val="accent1"/>
          </a:fillRef>
          <a:effectRef idx="1">
            <a:schemeClr val="accent1"/>
          </a:effectRef>
          <a:fontRef idx="minor">
            <a:schemeClr val="tx1"/>
          </a:fontRef>
        </p:style>
      </p:cxnSp>
      <p:sp>
        <p:nvSpPr>
          <p:cNvPr id="86" name="TextBox 85"/>
          <p:cNvSpPr txBox="1"/>
          <p:nvPr/>
        </p:nvSpPr>
        <p:spPr>
          <a:xfrm>
            <a:off x="5581098" y="3012838"/>
            <a:ext cx="3660697" cy="923330"/>
          </a:xfrm>
          <a:prstGeom prst="rect">
            <a:avLst/>
          </a:prstGeom>
          <a:noFill/>
        </p:spPr>
        <p:txBody>
          <a:bodyPr wrap="square" rtlCol="0">
            <a:spAutoFit/>
          </a:bodyPr>
          <a:lstStyle/>
          <a:p>
            <a:pPr marL="285750" indent="-285750">
              <a:buFont typeface="Arial"/>
              <a:buChar char="•"/>
            </a:pPr>
            <a:r>
              <a:rPr lang="en-US" dirty="0"/>
              <a:t>Single particle beam.</a:t>
            </a:r>
          </a:p>
          <a:p>
            <a:pPr marL="285750" indent="-285750">
              <a:buFont typeface="Arial"/>
              <a:buChar char="•"/>
            </a:pPr>
            <a:r>
              <a:rPr lang="en-US" dirty="0"/>
              <a:t>Rate ~ 1kHz.</a:t>
            </a:r>
          </a:p>
          <a:p>
            <a:pPr marL="285750" indent="-285750">
              <a:buFont typeface="Arial"/>
              <a:buChar char="•"/>
            </a:pPr>
            <a:r>
              <a:rPr lang="en-US" dirty="0"/>
              <a:t>Beam position resolution &lt; 2μm.</a:t>
            </a:r>
          </a:p>
        </p:txBody>
      </p:sp>
      <p:sp>
        <p:nvSpPr>
          <p:cNvPr id="35" name="TextBox 34"/>
          <p:cNvSpPr txBox="1"/>
          <p:nvPr/>
        </p:nvSpPr>
        <p:spPr>
          <a:xfrm>
            <a:off x="469685" y="5377743"/>
            <a:ext cx="2332253" cy="1200329"/>
          </a:xfrm>
          <a:prstGeom prst="rect">
            <a:avLst/>
          </a:prstGeom>
          <a:noFill/>
        </p:spPr>
        <p:txBody>
          <a:bodyPr wrap="square" rtlCol="0">
            <a:spAutoFit/>
          </a:bodyPr>
          <a:lstStyle/>
          <a:p>
            <a:pPr algn="ctr"/>
            <a:endParaRPr lang="en-US" dirty="0"/>
          </a:p>
          <a:p>
            <a:pPr algn="ctr"/>
            <a:r>
              <a:rPr lang="en-US" dirty="0"/>
              <a:t>Read-out </a:t>
            </a:r>
          </a:p>
          <a:p>
            <a:pPr algn="ctr"/>
            <a:r>
              <a:rPr lang="en-US" dirty="0"/>
              <a:t>channel 2</a:t>
            </a:r>
          </a:p>
          <a:p>
            <a:endParaRPr lang="en-US" dirty="0"/>
          </a:p>
        </p:txBody>
      </p:sp>
      <p:cxnSp>
        <p:nvCxnSpPr>
          <p:cNvPr id="37" name="Straight Connector 36"/>
          <p:cNvCxnSpPr/>
          <p:nvPr/>
        </p:nvCxnSpPr>
        <p:spPr>
          <a:xfrm>
            <a:off x="1185333" y="6292482"/>
            <a:ext cx="2429405" cy="0"/>
          </a:xfrm>
          <a:prstGeom prst="line">
            <a:avLst/>
          </a:prstGeom>
          <a:ln w="38100" cmpd="sng">
            <a:solidFill>
              <a:srgbClr val="0000FF"/>
            </a:solidFill>
            <a:headEnd type="none" w="lg" len="lg"/>
            <a:tailEnd type="triangle" w="lg" len="lg"/>
          </a:ln>
          <a:effectLst/>
        </p:spPr>
        <p:style>
          <a:lnRef idx="2">
            <a:schemeClr val="accent1"/>
          </a:lnRef>
          <a:fillRef idx="0">
            <a:schemeClr val="accent1"/>
          </a:fillRef>
          <a:effectRef idx="1">
            <a:schemeClr val="accent1"/>
          </a:effectRef>
          <a:fontRef idx="minor">
            <a:schemeClr val="tx1"/>
          </a:fontRef>
        </p:style>
      </p:cxnSp>
      <p:grpSp>
        <p:nvGrpSpPr>
          <p:cNvPr id="36" name="Group 35"/>
          <p:cNvGrpSpPr/>
          <p:nvPr/>
        </p:nvGrpSpPr>
        <p:grpSpPr>
          <a:xfrm flipH="1">
            <a:off x="6034761" y="5114644"/>
            <a:ext cx="1314000" cy="1231501"/>
            <a:chOff x="-2299369" y="1497263"/>
            <a:chExt cx="10454106" cy="10093158"/>
          </a:xfrm>
        </p:grpSpPr>
        <p:pic>
          <p:nvPicPr>
            <p:cNvPr id="38" name="Picture 37" descr="5.bmp"/>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58737" y="1497263"/>
              <a:ext cx="6096000" cy="4572000"/>
            </a:xfrm>
            <a:prstGeom prst="rect">
              <a:avLst/>
            </a:prstGeom>
          </p:spPr>
        </p:pic>
        <p:pic>
          <p:nvPicPr>
            <p:cNvPr id="39" name="Picture 38" descr="6.bmp"/>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58737" y="5053263"/>
              <a:ext cx="6096000" cy="4572000"/>
            </a:xfrm>
            <a:prstGeom prst="rect">
              <a:avLst/>
            </a:prstGeom>
          </p:spPr>
        </p:pic>
        <p:pic>
          <p:nvPicPr>
            <p:cNvPr id="40" name="Picture 39" descr="7.bmp"/>
            <p:cNvPicPr>
              <a:picLocks noChangeAspect="1"/>
            </p:cNvPicPr>
            <p:nvPr/>
          </p:nvPicPr>
          <p:blipFill rotWithShape="1">
            <a:blip r:embed="rId8">
              <a:extLst>
                <a:ext uri="{28A0092B-C50C-407E-A947-70E740481C1C}">
                  <a14:useLocalDpi xmlns:a14="http://schemas.microsoft.com/office/drawing/2010/main" val="0"/>
                </a:ext>
              </a:extLst>
            </a:blip>
            <a:srcRect t="1" b="2631"/>
            <a:stretch/>
          </p:blipFill>
          <p:spPr>
            <a:xfrm>
              <a:off x="2058737" y="7138737"/>
              <a:ext cx="6096000" cy="4451684"/>
            </a:xfrm>
            <a:prstGeom prst="rect">
              <a:avLst/>
            </a:prstGeom>
          </p:spPr>
        </p:pic>
        <p:grpSp>
          <p:nvGrpSpPr>
            <p:cNvPr id="41" name="Group 40"/>
            <p:cNvGrpSpPr/>
            <p:nvPr/>
          </p:nvGrpSpPr>
          <p:grpSpPr>
            <a:xfrm>
              <a:off x="-2299369" y="1497263"/>
              <a:ext cx="6096000" cy="10093158"/>
              <a:chOff x="-2299369" y="1497263"/>
              <a:chExt cx="6096000" cy="10093158"/>
            </a:xfrm>
          </p:grpSpPr>
          <p:grpSp>
            <p:nvGrpSpPr>
              <p:cNvPr id="42" name="Group 41"/>
              <p:cNvGrpSpPr/>
              <p:nvPr/>
            </p:nvGrpSpPr>
            <p:grpSpPr>
              <a:xfrm>
                <a:off x="-2299369" y="2874211"/>
                <a:ext cx="6096000" cy="8716210"/>
                <a:chOff x="-2299369" y="2874211"/>
                <a:chExt cx="6096000" cy="8716210"/>
              </a:xfrm>
            </p:grpSpPr>
            <p:grpSp>
              <p:nvGrpSpPr>
                <p:cNvPr id="44" name="Group 43"/>
                <p:cNvGrpSpPr/>
                <p:nvPr/>
              </p:nvGrpSpPr>
              <p:grpSpPr>
                <a:xfrm>
                  <a:off x="-2299369" y="4598737"/>
                  <a:ext cx="6096000" cy="6991684"/>
                  <a:chOff x="-2392948" y="1296737"/>
                  <a:chExt cx="6096000" cy="6991684"/>
                </a:xfrm>
              </p:grpSpPr>
              <p:pic>
                <p:nvPicPr>
                  <p:cNvPr id="47" name="Picture 46" descr="1.bmp"/>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92948" y="3716421"/>
                    <a:ext cx="6096000" cy="4572000"/>
                  </a:xfrm>
                  <a:prstGeom prst="rect">
                    <a:avLst/>
                  </a:prstGeom>
                </p:spPr>
              </p:pic>
              <p:pic>
                <p:nvPicPr>
                  <p:cNvPr id="48" name="Picture 47" descr="2.bmp"/>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392948" y="1296737"/>
                    <a:ext cx="6096000" cy="4572000"/>
                  </a:xfrm>
                  <a:prstGeom prst="rect">
                    <a:avLst/>
                  </a:prstGeom>
                </p:spPr>
              </p:pic>
            </p:grpSp>
            <p:pic>
              <p:nvPicPr>
                <p:cNvPr id="46" name="Picture 45" descr="3.bmp"/>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299369" y="2874211"/>
                  <a:ext cx="6096000" cy="4572000"/>
                </a:xfrm>
                <a:prstGeom prst="rect">
                  <a:avLst/>
                </a:prstGeom>
              </p:spPr>
            </p:pic>
          </p:grpSp>
          <p:pic>
            <p:nvPicPr>
              <p:cNvPr id="43" name="Picture 42" descr="4.bmp"/>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299369" y="1497263"/>
                <a:ext cx="6096000" cy="4572000"/>
              </a:xfrm>
              <a:prstGeom prst="rect">
                <a:avLst/>
              </a:prstGeom>
            </p:spPr>
          </p:pic>
        </p:grpSp>
      </p:grpSp>
      <p:sp>
        <p:nvSpPr>
          <p:cNvPr id="76" name="Rectangle 75"/>
          <p:cNvSpPr/>
          <p:nvPr/>
        </p:nvSpPr>
        <p:spPr>
          <a:xfrm>
            <a:off x="6004840" y="5074943"/>
            <a:ext cx="1381658" cy="1317842"/>
          </a:xfrm>
          <a:prstGeom prst="rect">
            <a:avLst/>
          </a:prstGeom>
          <a:noFill/>
          <a:ln w="381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49" name="TextBox 48"/>
          <p:cNvSpPr txBox="1"/>
          <p:nvPr/>
        </p:nvSpPr>
        <p:spPr>
          <a:xfrm>
            <a:off x="7477038" y="5395034"/>
            <a:ext cx="1329360" cy="646331"/>
          </a:xfrm>
          <a:prstGeom prst="rect">
            <a:avLst/>
          </a:prstGeom>
          <a:noFill/>
        </p:spPr>
        <p:txBody>
          <a:bodyPr wrap="none" rtlCol="0">
            <a:spAutoFit/>
          </a:bodyPr>
          <a:lstStyle/>
          <a:p>
            <a:r>
              <a:rPr lang="en-US" dirty="0"/>
              <a:t>3D diamond</a:t>
            </a:r>
          </a:p>
          <a:p>
            <a:r>
              <a:rPr lang="en-US" dirty="0"/>
              <a:t>detector</a:t>
            </a:r>
          </a:p>
        </p:txBody>
      </p:sp>
      <p:pic>
        <p:nvPicPr>
          <p:cNvPr id="50" name="Picture 49"/>
          <p:cNvPicPr>
            <a:picLocks noChangeAspect="1"/>
          </p:cNvPicPr>
          <p:nvPr/>
        </p:nvPicPr>
        <p:blipFill>
          <a:blip r:embed="rId13"/>
          <a:stretch>
            <a:fillRect/>
          </a:stretch>
        </p:blipFill>
        <p:spPr>
          <a:xfrm>
            <a:off x="647534" y="763213"/>
            <a:ext cx="2689090" cy="498569"/>
          </a:xfrm>
          <a:prstGeom prst="rect">
            <a:avLst/>
          </a:prstGeom>
        </p:spPr>
      </p:pic>
      <p:pic>
        <p:nvPicPr>
          <p:cNvPr id="51" name="Picture 50"/>
          <p:cNvPicPr>
            <a:picLocks noChangeAspect="1"/>
          </p:cNvPicPr>
          <p:nvPr/>
        </p:nvPicPr>
        <p:blipFill>
          <a:blip r:embed="rId14"/>
          <a:stretch>
            <a:fillRect/>
          </a:stretch>
        </p:blipFill>
        <p:spPr>
          <a:xfrm>
            <a:off x="746492" y="1357760"/>
            <a:ext cx="1322164" cy="426641"/>
          </a:xfrm>
          <a:prstGeom prst="rect">
            <a:avLst/>
          </a:prstGeom>
        </p:spPr>
      </p:pic>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249718008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584776"/>
          </a:xfrm>
          <a:prstGeom prst="rect">
            <a:avLst/>
          </a:prstGeom>
          <a:solidFill>
            <a:srgbClr val="FFFFFF"/>
          </a:solid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IBIC - setup</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41" name="Straight Connector 40"/>
          <p:cNvCxnSpPr/>
          <p:nvPr/>
        </p:nvCxnSpPr>
        <p:spPr>
          <a:xfrm flipV="1">
            <a:off x="1443848" y="4970986"/>
            <a:ext cx="0" cy="998014"/>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flipV="1">
            <a:off x="1708307" y="4705032"/>
            <a:ext cx="0" cy="1263968"/>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flipV="1">
            <a:off x="2238718" y="4705032"/>
            <a:ext cx="0" cy="1263968"/>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flipV="1">
            <a:off x="2507810" y="4970985"/>
            <a:ext cx="0" cy="998015"/>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52" name="Straight Connector 51"/>
          <p:cNvCxnSpPr/>
          <p:nvPr/>
        </p:nvCxnSpPr>
        <p:spPr>
          <a:xfrm>
            <a:off x="1443848" y="5960689"/>
            <a:ext cx="1775976" cy="0"/>
          </a:xfrm>
          <a:prstGeom prst="line">
            <a:avLst/>
          </a:prstGeom>
          <a:ln w="38100" cmpd="sng">
            <a:solidFill>
              <a:srgbClr val="48F9FF"/>
            </a:solidFill>
            <a:headEnd type="none" w="lg" len="lg"/>
            <a:tailEnd type="triangle" w="lg" len="lg"/>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flipV="1">
            <a:off x="1975753" y="4970985"/>
            <a:ext cx="0" cy="602074"/>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58" name="Straight Connector 57"/>
          <p:cNvCxnSpPr/>
          <p:nvPr/>
        </p:nvCxnSpPr>
        <p:spPr>
          <a:xfrm>
            <a:off x="1961823" y="5561106"/>
            <a:ext cx="921824" cy="0"/>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69" name="Straight Connector 68"/>
          <p:cNvCxnSpPr/>
          <p:nvPr/>
        </p:nvCxnSpPr>
        <p:spPr>
          <a:xfrm flipV="1">
            <a:off x="2876176" y="4038242"/>
            <a:ext cx="0" cy="1534818"/>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71" name="Straight Connector 70"/>
          <p:cNvCxnSpPr/>
          <p:nvPr/>
        </p:nvCxnSpPr>
        <p:spPr>
          <a:xfrm flipH="1">
            <a:off x="2863327" y="4048811"/>
            <a:ext cx="356497" cy="1"/>
          </a:xfrm>
          <a:prstGeom prst="line">
            <a:avLst/>
          </a:prstGeom>
          <a:ln w="38100" cmpd="sng">
            <a:solidFill>
              <a:srgbClr val="FFAE45"/>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grpSp>
        <p:nvGrpSpPr>
          <p:cNvPr id="54" name="Group 53"/>
          <p:cNvGrpSpPr/>
          <p:nvPr/>
        </p:nvGrpSpPr>
        <p:grpSpPr>
          <a:xfrm>
            <a:off x="3349214" y="3300518"/>
            <a:ext cx="4850673" cy="893340"/>
            <a:chOff x="3481294" y="3300518"/>
            <a:chExt cx="5144702" cy="893340"/>
          </a:xfrm>
        </p:grpSpPr>
        <p:cxnSp>
          <p:nvCxnSpPr>
            <p:cNvPr id="76" name="Straight Connector 75"/>
            <p:cNvCxnSpPr/>
            <p:nvPr/>
          </p:nvCxnSpPr>
          <p:spPr>
            <a:xfrm>
              <a:off x="3552414" y="4069131"/>
              <a:ext cx="5073582" cy="0"/>
            </a:xfrm>
            <a:prstGeom prst="line">
              <a:avLst/>
            </a:prstGeom>
            <a:ln w="104775" cmpd="sng">
              <a:solidFill>
                <a:schemeClr val="tx1"/>
              </a:solidFill>
            </a:ln>
            <a:effectLst/>
          </p:spPr>
          <p:style>
            <a:lnRef idx="2">
              <a:schemeClr val="accent1"/>
            </a:lnRef>
            <a:fillRef idx="0">
              <a:schemeClr val="accent1"/>
            </a:fillRef>
            <a:effectRef idx="1">
              <a:schemeClr val="accent1"/>
            </a:effectRef>
            <a:fontRef idx="minor">
              <a:schemeClr val="tx1"/>
            </a:fontRef>
          </p:style>
        </p:cxnSp>
        <p:grpSp>
          <p:nvGrpSpPr>
            <p:cNvPr id="72" name="Group 71"/>
            <p:cNvGrpSpPr/>
            <p:nvPr/>
          </p:nvGrpSpPr>
          <p:grpSpPr>
            <a:xfrm>
              <a:off x="3481294" y="3300518"/>
              <a:ext cx="4842164" cy="893340"/>
              <a:chOff x="3270395" y="3166988"/>
              <a:chExt cx="5416405" cy="999283"/>
            </a:xfrm>
          </p:grpSpPr>
          <p:pic>
            <p:nvPicPr>
              <p:cNvPr id="73" name="Picture 72" descr="IMG_5277_Edited.jpg"/>
              <p:cNvPicPr>
                <a:picLocks noChangeAspect="1"/>
              </p:cNvPicPr>
              <p:nvPr/>
            </p:nvPicPr>
            <p:blipFill rotWithShape="1">
              <a:blip r:embed="rId5">
                <a:extLst>
                  <a:ext uri="{28A0092B-C50C-407E-A947-70E740481C1C}">
                    <a14:useLocalDpi xmlns:a14="http://schemas.microsoft.com/office/drawing/2010/main" val="0"/>
                  </a:ext>
                </a:extLst>
              </a:blip>
              <a:srcRect l="42661" t="35238" b="19225"/>
              <a:stretch/>
            </p:blipFill>
            <p:spPr>
              <a:xfrm>
                <a:off x="7042455" y="3348208"/>
                <a:ext cx="1644345" cy="771883"/>
              </a:xfrm>
              <a:prstGeom prst="rect">
                <a:avLst/>
              </a:prstGeom>
            </p:spPr>
          </p:pic>
          <p:pic>
            <p:nvPicPr>
              <p:cNvPr id="74" name="Picture 73" descr="IMG_5276_Edited.jpg"/>
              <p:cNvPicPr>
                <a:picLocks noChangeAspect="1"/>
              </p:cNvPicPr>
              <p:nvPr/>
            </p:nvPicPr>
            <p:blipFill rotWithShape="1">
              <a:blip r:embed="rId6">
                <a:extLst>
                  <a:ext uri="{28A0092B-C50C-407E-A947-70E740481C1C}">
                    <a14:useLocalDpi xmlns:a14="http://schemas.microsoft.com/office/drawing/2010/main" val="0"/>
                  </a:ext>
                </a:extLst>
              </a:blip>
              <a:srcRect l="4005" t="20992" r="51010" b="32169"/>
              <a:stretch/>
            </p:blipFill>
            <p:spPr>
              <a:xfrm>
                <a:off x="4811207" y="3216893"/>
                <a:ext cx="1839985" cy="903198"/>
              </a:xfrm>
              <a:prstGeom prst="rect">
                <a:avLst/>
              </a:prstGeom>
            </p:spPr>
          </p:pic>
          <p:pic>
            <p:nvPicPr>
              <p:cNvPr id="75" name="Picture 74" descr="IMG_5055.JPG"/>
              <p:cNvPicPr>
                <a:picLocks noChangeAspect="1"/>
              </p:cNvPicPr>
              <p:nvPr/>
            </p:nvPicPr>
            <p:blipFill rotWithShape="1">
              <a:blip r:embed="rId7">
                <a:extLst>
                  <a:ext uri="{28A0092B-C50C-407E-A947-70E740481C1C}">
                    <a14:useLocalDpi xmlns:a14="http://schemas.microsoft.com/office/drawing/2010/main" val="0"/>
                  </a:ext>
                </a:extLst>
              </a:blip>
              <a:srcRect l="28788" t="19562" r="51136" b="58754"/>
              <a:stretch/>
            </p:blipFill>
            <p:spPr>
              <a:xfrm flipV="1">
                <a:off x="3270395" y="3166988"/>
                <a:ext cx="1139970" cy="999283"/>
              </a:xfrm>
              <a:prstGeom prst="rect">
                <a:avLst/>
              </a:prstGeom>
            </p:spPr>
          </p:pic>
        </p:grpSp>
      </p:grpSp>
      <p:grpSp>
        <p:nvGrpSpPr>
          <p:cNvPr id="57" name="Group 56"/>
          <p:cNvGrpSpPr/>
          <p:nvPr/>
        </p:nvGrpSpPr>
        <p:grpSpPr>
          <a:xfrm>
            <a:off x="3349214" y="5190278"/>
            <a:ext cx="4565426" cy="893340"/>
            <a:chOff x="3481294" y="5190278"/>
            <a:chExt cx="4842164" cy="893340"/>
          </a:xfrm>
        </p:grpSpPr>
        <p:cxnSp>
          <p:nvCxnSpPr>
            <p:cNvPr id="77" name="Straight Connector 76"/>
            <p:cNvCxnSpPr/>
            <p:nvPr/>
          </p:nvCxnSpPr>
          <p:spPr>
            <a:xfrm>
              <a:off x="3552414" y="5969000"/>
              <a:ext cx="4771044" cy="0"/>
            </a:xfrm>
            <a:prstGeom prst="line">
              <a:avLst/>
            </a:prstGeom>
            <a:ln w="104775" cmpd="sng">
              <a:solidFill>
                <a:schemeClr val="tx1"/>
              </a:solidFill>
            </a:ln>
            <a:effectLst/>
          </p:spPr>
          <p:style>
            <a:lnRef idx="2">
              <a:schemeClr val="accent1"/>
            </a:lnRef>
            <a:fillRef idx="0">
              <a:schemeClr val="accent1"/>
            </a:fillRef>
            <a:effectRef idx="1">
              <a:schemeClr val="accent1"/>
            </a:effectRef>
            <a:fontRef idx="minor">
              <a:schemeClr val="tx1"/>
            </a:fontRef>
          </p:style>
        </p:cxnSp>
        <p:grpSp>
          <p:nvGrpSpPr>
            <p:cNvPr id="26" name="Group 25"/>
            <p:cNvGrpSpPr/>
            <p:nvPr/>
          </p:nvGrpSpPr>
          <p:grpSpPr>
            <a:xfrm>
              <a:off x="3481294" y="5190278"/>
              <a:ext cx="4842164" cy="893340"/>
              <a:chOff x="3270395" y="3166988"/>
              <a:chExt cx="5416405" cy="999283"/>
            </a:xfrm>
          </p:grpSpPr>
          <p:pic>
            <p:nvPicPr>
              <p:cNvPr id="20" name="Picture 19" descr="IMG_5277_Edited.jpg"/>
              <p:cNvPicPr>
                <a:picLocks noChangeAspect="1"/>
              </p:cNvPicPr>
              <p:nvPr/>
            </p:nvPicPr>
            <p:blipFill rotWithShape="1">
              <a:blip r:embed="rId5">
                <a:extLst>
                  <a:ext uri="{28A0092B-C50C-407E-A947-70E740481C1C}">
                    <a14:useLocalDpi xmlns:a14="http://schemas.microsoft.com/office/drawing/2010/main" val="0"/>
                  </a:ext>
                </a:extLst>
              </a:blip>
              <a:srcRect l="42661" t="35238" b="19225"/>
              <a:stretch/>
            </p:blipFill>
            <p:spPr>
              <a:xfrm>
                <a:off x="7042455" y="3348208"/>
                <a:ext cx="1644345" cy="771883"/>
              </a:xfrm>
              <a:prstGeom prst="rect">
                <a:avLst/>
              </a:prstGeom>
            </p:spPr>
          </p:pic>
          <p:pic>
            <p:nvPicPr>
              <p:cNvPr id="21" name="Picture 20" descr="IMG_5276_Edited.jpg"/>
              <p:cNvPicPr>
                <a:picLocks noChangeAspect="1"/>
              </p:cNvPicPr>
              <p:nvPr/>
            </p:nvPicPr>
            <p:blipFill rotWithShape="1">
              <a:blip r:embed="rId6">
                <a:extLst>
                  <a:ext uri="{28A0092B-C50C-407E-A947-70E740481C1C}">
                    <a14:useLocalDpi xmlns:a14="http://schemas.microsoft.com/office/drawing/2010/main" val="0"/>
                  </a:ext>
                </a:extLst>
              </a:blip>
              <a:srcRect l="4005" t="20992" r="51010" b="32169"/>
              <a:stretch/>
            </p:blipFill>
            <p:spPr>
              <a:xfrm>
                <a:off x="4811207" y="3425078"/>
                <a:ext cx="1839984" cy="695013"/>
              </a:xfrm>
              <a:prstGeom prst="rect">
                <a:avLst/>
              </a:prstGeom>
            </p:spPr>
          </p:pic>
          <p:pic>
            <p:nvPicPr>
              <p:cNvPr id="23" name="Picture 22" descr="IMG_5055.JPG"/>
              <p:cNvPicPr>
                <a:picLocks noChangeAspect="1"/>
              </p:cNvPicPr>
              <p:nvPr/>
            </p:nvPicPr>
            <p:blipFill rotWithShape="1">
              <a:blip r:embed="rId7">
                <a:extLst>
                  <a:ext uri="{28A0092B-C50C-407E-A947-70E740481C1C}">
                    <a14:useLocalDpi xmlns:a14="http://schemas.microsoft.com/office/drawing/2010/main" val="0"/>
                  </a:ext>
                </a:extLst>
              </a:blip>
              <a:srcRect l="28788" t="19562" r="51136" b="58754"/>
              <a:stretch/>
            </p:blipFill>
            <p:spPr>
              <a:xfrm flipV="1">
                <a:off x="3270395" y="3166988"/>
                <a:ext cx="1139970" cy="999283"/>
              </a:xfrm>
              <a:prstGeom prst="rect">
                <a:avLst/>
              </a:prstGeom>
            </p:spPr>
          </p:pic>
        </p:grpSp>
      </p:grpSp>
      <p:cxnSp>
        <p:nvCxnSpPr>
          <p:cNvPr id="78" name="Straight Connector 77"/>
          <p:cNvCxnSpPr/>
          <p:nvPr/>
        </p:nvCxnSpPr>
        <p:spPr>
          <a:xfrm flipV="1">
            <a:off x="4471296" y="2659040"/>
            <a:ext cx="0" cy="3697310"/>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79" name="Straight Connector 78"/>
          <p:cNvCxnSpPr/>
          <p:nvPr/>
        </p:nvCxnSpPr>
        <p:spPr>
          <a:xfrm flipV="1">
            <a:off x="6350896" y="2659040"/>
            <a:ext cx="0" cy="3697310"/>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80" name="TextBox 79"/>
          <p:cNvSpPr txBox="1"/>
          <p:nvPr/>
        </p:nvSpPr>
        <p:spPr>
          <a:xfrm>
            <a:off x="3022839" y="2240670"/>
            <a:ext cx="1611562" cy="738664"/>
          </a:xfrm>
          <a:prstGeom prst="rect">
            <a:avLst/>
          </a:prstGeom>
          <a:noFill/>
        </p:spPr>
        <p:txBody>
          <a:bodyPr wrap="square" rtlCol="0">
            <a:spAutoFit/>
          </a:bodyPr>
          <a:lstStyle/>
          <a:p>
            <a:pPr algn="ctr"/>
            <a:r>
              <a:rPr lang="en-US" sz="1400" dirty="0"/>
              <a:t>Instantaneous</a:t>
            </a:r>
          </a:p>
          <a:p>
            <a:pPr algn="ctr"/>
            <a:r>
              <a:rPr lang="en-US" sz="1400" dirty="0"/>
              <a:t>current</a:t>
            </a:r>
          </a:p>
          <a:p>
            <a:pPr algn="ctr"/>
            <a:r>
              <a:rPr lang="en-US" sz="1400" dirty="0"/>
              <a:t>pulses </a:t>
            </a:r>
          </a:p>
        </p:txBody>
      </p:sp>
      <p:sp>
        <p:nvSpPr>
          <p:cNvPr id="81" name="TextBox 80"/>
          <p:cNvSpPr txBox="1"/>
          <p:nvPr/>
        </p:nvSpPr>
        <p:spPr>
          <a:xfrm>
            <a:off x="4719067" y="2424113"/>
            <a:ext cx="1394271" cy="523220"/>
          </a:xfrm>
          <a:prstGeom prst="rect">
            <a:avLst/>
          </a:prstGeom>
          <a:noFill/>
        </p:spPr>
        <p:txBody>
          <a:bodyPr wrap="square" rtlCol="0">
            <a:spAutoFit/>
          </a:bodyPr>
          <a:lstStyle/>
          <a:p>
            <a:pPr algn="ctr"/>
            <a:r>
              <a:rPr lang="en-US" sz="1400" dirty="0"/>
              <a:t>Integrating</a:t>
            </a:r>
          </a:p>
          <a:p>
            <a:pPr algn="ctr"/>
            <a:r>
              <a:rPr lang="en-US" sz="1400" dirty="0"/>
              <a:t>amplifiers</a:t>
            </a:r>
          </a:p>
        </p:txBody>
      </p:sp>
      <p:sp>
        <p:nvSpPr>
          <p:cNvPr id="82" name="TextBox 81"/>
          <p:cNvSpPr txBox="1"/>
          <p:nvPr/>
        </p:nvSpPr>
        <p:spPr>
          <a:xfrm>
            <a:off x="6553200" y="2424838"/>
            <a:ext cx="1394271" cy="523220"/>
          </a:xfrm>
          <a:prstGeom prst="rect">
            <a:avLst/>
          </a:prstGeom>
          <a:noFill/>
        </p:spPr>
        <p:txBody>
          <a:bodyPr wrap="square" rtlCol="0">
            <a:spAutoFit/>
          </a:bodyPr>
          <a:lstStyle/>
          <a:p>
            <a:pPr algn="ctr"/>
            <a:r>
              <a:rPr lang="en-US" sz="1400" dirty="0"/>
              <a:t>Shaping</a:t>
            </a:r>
          </a:p>
          <a:p>
            <a:pPr algn="ctr"/>
            <a:r>
              <a:rPr lang="en-US" sz="1400" dirty="0"/>
              <a:t>amplifiers</a:t>
            </a:r>
          </a:p>
        </p:txBody>
      </p:sp>
      <p:cxnSp>
        <p:nvCxnSpPr>
          <p:cNvPr id="83" name="Straight Connector 82"/>
          <p:cNvCxnSpPr/>
          <p:nvPr/>
        </p:nvCxnSpPr>
        <p:spPr>
          <a:xfrm flipV="1">
            <a:off x="6970656" y="4352988"/>
            <a:ext cx="0" cy="837290"/>
          </a:xfrm>
          <a:prstGeom prst="line">
            <a:avLst/>
          </a:prstGeom>
          <a:ln w="38100" cmpd="sng">
            <a:solidFill>
              <a:srgbClr val="008000"/>
            </a:solidFill>
          </a:ln>
          <a:effectLst/>
        </p:spPr>
        <p:style>
          <a:lnRef idx="2">
            <a:schemeClr val="accent1"/>
          </a:lnRef>
          <a:fillRef idx="0">
            <a:schemeClr val="accent1"/>
          </a:fillRef>
          <a:effectRef idx="1">
            <a:schemeClr val="accent1"/>
          </a:effectRef>
          <a:fontRef idx="minor">
            <a:schemeClr val="tx1"/>
          </a:fontRef>
        </p:style>
      </p:cxnSp>
      <p:cxnSp>
        <p:nvCxnSpPr>
          <p:cNvPr id="85" name="Straight Connector 84"/>
          <p:cNvCxnSpPr/>
          <p:nvPr/>
        </p:nvCxnSpPr>
        <p:spPr>
          <a:xfrm flipH="1">
            <a:off x="6960496" y="4770171"/>
            <a:ext cx="356497" cy="1"/>
          </a:xfrm>
          <a:prstGeom prst="line">
            <a:avLst/>
          </a:prstGeom>
          <a:ln w="38100" cmpd="sng">
            <a:solidFill>
              <a:srgbClr val="008000"/>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sp>
        <p:nvSpPr>
          <p:cNvPr id="86" name="TextBox 85"/>
          <p:cNvSpPr txBox="1"/>
          <p:nvPr/>
        </p:nvSpPr>
        <p:spPr>
          <a:xfrm>
            <a:off x="7245873" y="4298347"/>
            <a:ext cx="1755887" cy="738664"/>
          </a:xfrm>
          <a:prstGeom prst="rect">
            <a:avLst/>
          </a:prstGeom>
          <a:noFill/>
        </p:spPr>
        <p:txBody>
          <a:bodyPr wrap="square" rtlCol="0">
            <a:spAutoFit/>
          </a:bodyPr>
          <a:lstStyle/>
          <a:p>
            <a:pPr algn="ctr"/>
            <a:r>
              <a:rPr lang="en-US" sz="1400" dirty="0"/>
              <a:t>Multi Channel </a:t>
            </a:r>
            <a:r>
              <a:rPr lang="en-US" sz="1400" dirty="0" err="1"/>
              <a:t>Analyser</a:t>
            </a:r>
            <a:r>
              <a:rPr lang="en-US" sz="1400" dirty="0"/>
              <a:t> and Data </a:t>
            </a:r>
            <a:r>
              <a:rPr lang="en-US" sz="1400" dirty="0" err="1"/>
              <a:t>Aquisition</a:t>
            </a:r>
            <a:r>
              <a:rPr lang="en-US" sz="1400" dirty="0"/>
              <a:t> </a:t>
            </a:r>
          </a:p>
        </p:txBody>
      </p:sp>
      <p:sp>
        <p:nvSpPr>
          <p:cNvPr id="87" name="TextBox 86"/>
          <p:cNvSpPr txBox="1"/>
          <p:nvPr/>
        </p:nvSpPr>
        <p:spPr>
          <a:xfrm>
            <a:off x="3219824" y="1398244"/>
            <a:ext cx="5215666" cy="369332"/>
          </a:xfrm>
          <a:prstGeom prst="rect">
            <a:avLst/>
          </a:prstGeom>
          <a:noFill/>
        </p:spPr>
        <p:txBody>
          <a:bodyPr wrap="square" rtlCol="0">
            <a:spAutoFit/>
          </a:bodyPr>
          <a:lstStyle/>
          <a:p>
            <a:pPr marL="285750" indent="-285750">
              <a:buFont typeface="Arial"/>
              <a:buChar char="•"/>
            </a:pPr>
            <a:r>
              <a:rPr lang="en-US" dirty="0"/>
              <a:t>Two read-out channels and amplification chains.</a:t>
            </a:r>
          </a:p>
        </p:txBody>
      </p:sp>
      <p:cxnSp>
        <p:nvCxnSpPr>
          <p:cNvPr id="47" name="Straight Connector 46"/>
          <p:cNvCxnSpPr/>
          <p:nvPr/>
        </p:nvCxnSpPr>
        <p:spPr>
          <a:xfrm flipH="1">
            <a:off x="4464058" y="4770170"/>
            <a:ext cx="356497" cy="1"/>
          </a:xfrm>
          <a:prstGeom prst="line">
            <a:avLst/>
          </a:prstGeom>
          <a:ln w="38100" cmpd="sng">
            <a:solidFill>
              <a:srgbClr val="008000"/>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Connector 47"/>
          <p:cNvCxnSpPr/>
          <p:nvPr/>
        </p:nvCxnSpPr>
        <p:spPr>
          <a:xfrm flipH="1">
            <a:off x="6343658" y="4770169"/>
            <a:ext cx="356497" cy="1"/>
          </a:xfrm>
          <a:prstGeom prst="line">
            <a:avLst/>
          </a:prstGeom>
          <a:ln w="38100" cmpd="sng">
            <a:solidFill>
              <a:srgbClr val="008000"/>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cxnSp>
        <p:nvCxnSpPr>
          <p:cNvPr id="49" name="Straight Connector 48"/>
          <p:cNvCxnSpPr/>
          <p:nvPr/>
        </p:nvCxnSpPr>
        <p:spPr>
          <a:xfrm>
            <a:off x="4709328" y="3569837"/>
            <a:ext cx="3490559" cy="0"/>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51" name="Straight Connector 50"/>
          <p:cNvCxnSpPr/>
          <p:nvPr/>
        </p:nvCxnSpPr>
        <p:spPr>
          <a:xfrm flipV="1">
            <a:off x="8118416" y="3579965"/>
            <a:ext cx="0" cy="429526"/>
          </a:xfrm>
          <a:prstGeom prst="line">
            <a:avLst/>
          </a:prstGeom>
          <a:ln w="38100" cmpd="sng">
            <a:solidFill>
              <a:srgbClr val="FFAE45"/>
            </a:solidFill>
            <a:headEnd type="triangle"/>
            <a:tailEnd type="triangle"/>
          </a:ln>
          <a:effectLst/>
        </p:spPr>
        <p:style>
          <a:lnRef idx="2">
            <a:schemeClr val="accent1"/>
          </a:lnRef>
          <a:fillRef idx="0">
            <a:schemeClr val="accent1"/>
          </a:fillRef>
          <a:effectRef idx="1">
            <a:schemeClr val="accent1"/>
          </a:effectRef>
          <a:fontRef idx="minor">
            <a:schemeClr val="tx1"/>
          </a:fontRef>
        </p:style>
      </p:cxnSp>
      <p:graphicFrame>
        <p:nvGraphicFramePr>
          <p:cNvPr id="27" name="Object 26"/>
          <p:cNvGraphicFramePr>
            <a:graphicFrameLocks noChangeAspect="1"/>
          </p:cNvGraphicFramePr>
          <p:nvPr/>
        </p:nvGraphicFramePr>
        <p:xfrm>
          <a:off x="8199887" y="3700976"/>
          <a:ext cx="256755" cy="233414"/>
        </p:xfrm>
        <a:graphic>
          <a:graphicData uri="http://schemas.openxmlformats.org/presentationml/2006/ole">
            <mc:AlternateContent xmlns:mc="http://schemas.openxmlformats.org/markup-compatibility/2006">
              <mc:Choice xmlns:v="urn:schemas-microsoft-com:vml" Requires="v">
                <p:oleObj name="Equation" r:id="rId8" imgW="139700" imgH="127000" progId="Equation.3">
                  <p:embed/>
                </p:oleObj>
              </mc:Choice>
              <mc:Fallback>
                <p:oleObj name="Equation" r:id="rId8" imgW="139700" imgH="127000" progId="Equation.3">
                  <p:embed/>
                  <p:pic>
                    <p:nvPicPr>
                      <p:cNvPr id="27" name="Object 26"/>
                      <p:cNvPicPr/>
                      <p:nvPr/>
                    </p:nvPicPr>
                    <p:blipFill>
                      <a:blip r:embed="rId9"/>
                      <a:stretch>
                        <a:fillRect/>
                      </a:stretch>
                    </p:blipFill>
                    <p:spPr>
                      <a:xfrm>
                        <a:off x="8199887" y="3700976"/>
                        <a:ext cx="256755" cy="233414"/>
                      </a:xfrm>
                      <a:prstGeom prst="rect">
                        <a:avLst/>
                      </a:prstGeom>
                    </p:spPr>
                  </p:pic>
                </p:oleObj>
              </mc:Fallback>
            </mc:AlternateContent>
          </a:graphicData>
        </a:graphic>
      </p:graphicFrame>
      <p:sp>
        <p:nvSpPr>
          <p:cNvPr id="60" name="TextBox 59"/>
          <p:cNvSpPr txBox="1"/>
          <p:nvPr/>
        </p:nvSpPr>
        <p:spPr>
          <a:xfrm>
            <a:off x="7641937" y="3601823"/>
            <a:ext cx="1755887" cy="369332"/>
          </a:xfrm>
          <a:prstGeom prst="rect">
            <a:avLst/>
          </a:prstGeom>
          <a:noFill/>
        </p:spPr>
        <p:txBody>
          <a:bodyPr wrap="square" rtlCol="0">
            <a:spAutoFit/>
          </a:bodyPr>
          <a:lstStyle/>
          <a:p>
            <a:pPr algn="ctr"/>
            <a:r>
              <a:rPr lang="en-US" i="1" dirty="0"/>
              <a:t>Q</a:t>
            </a:r>
          </a:p>
        </p:txBody>
      </p:sp>
      <p:cxnSp>
        <p:nvCxnSpPr>
          <p:cNvPr id="61" name="Straight Connector 60"/>
          <p:cNvCxnSpPr/>
          <p:nvPr/>
        </p:nvCxnSpPr>
        <p:spPr>
          <a:xfrm>
            <a:off x="4709328" y="6142426"/>
            <a:ext cx="0" cy="150065"/>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3" name="Straight Connector 62"/>
          <p:cNvCxnSpPr/>
          <p:nvPr/>
        </p:nvCxnSpPr>
        <p:spPr>
          <a:xfrm>
            <a:off x="6155690" y="6142426"/>
            <a:ext cx="0" cy="150065"/>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4" name="Straight Connector 63"/>
          <p:cNvCxnSpPr/>
          <p:nvPr/>
        </p:nvCxnSpPr>
        <p:spPr>
          <a:xfrm>
            <a:off x="6553200" y="6142426"/>
            <a:ext cx="0" cy="150065"/>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5" name="Straight Connector 64"/>
          <p:cNvCxnSpPr/>
          <p:nvPr/>
        </p:nvCxnSpPr>
        <p:spPr>
          <a:xfrm>
            <a:off x="7641937" y="6142426"/>
            <a:ext cx="0" cy="150065"/>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6" name="Straight Connector 65"/>
          <p:cNvCxnSpPr/>
          <p:nvPr/>
        </p:nvCxnSpPr>
        <p:spPr>
          <a:xfrm>
            <a:off x="4714275" y="6204591"/>
            <a:ext cx="1436623" cy="0"/>
          </a:xfrm>
          <a:prstGeom prst="line">
            <a:avLst/>
          </a:prstGeom>
          <a:ln w="38100" cmpd="sng">
            <a:solidFill>
              <a:srgbClr val="FFAE45"/>
            </a:solidFill>
            <a:headEnd type="triangle"/>
            <a:tailEnd type="triangle"/>
          </a:ln>
          <a:effectLst/>
        </p:spPr>
        <p:style>
          <a:lnRef idx="2">
            <a:schemeClr val="accent1"/>
          </a:lnRef>
          <a:fillRef idx="0">
            <a:schemeClr val="accent1"/>
          </a:fillRef>
          <a:effectRef idx="1">
            <a:schemeClr val="accent1"/>
          </a:effectRef>
          <a:fontRef idx="minor">
            <a:schemeClr val="tx1"/>
          </a:fontRef>
        </p:style>
      </p:cxnSp>
      <p:cxnSp>
        <p:nvCxnSpPr>
          <p:cNvPr id="70" name="Straight Connector 69"/>
          <p:cNvCxnSpPr/>
          <p:nvPr/>
        </p:nvCxnSpPr>
        <p:spPr>
          <a:xfrm>
            <a:off x="6557992" y="6204591"/>
            <a:ext cx="1088737" cy="0"/>
          </a:xfrm>
          <a:prstGeom prst="line">
            <a:avLst/>
          </a:prstGeom>
          <a:ln w="38100" cmpd="sng">
            <a:solidFill>
              <a:srgbClr val="FFAE45"/>
            </a:solidFill>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84" name="TextBox 83"/>
          <p:cNvSpPr txBox="1"/>
          <p:nvPr/>
        </p:nvSpPr>
        <p:spPr>
          <a:xfrm>
            <a:off x="4714275" y="6166568"/>
            <a:ext cx="1441415" cy="369332"/>
          </a:xfrm>
          <a:prstGeom prst="rect">
            <a:avLst/>
          </a:prstGeom>
          <a:noFill/>
        </p:spPr>
        <p:txBody>
          <a:bodyPr wrap="square" rtlCol="0">
            <a:spAutoFit/>
          </a:bodyPr>
          <a:lstStyle/>
          <a:p>
            <a:pPr algn="ctr"/>
            <a:r>
              <a:rPr lang="en-US" dirty="0"/>
              <a:t>~ 2μs</a:t>
            </a:r>
          </a:p>
        </p:txBody>
      </p:sp>
      <p:sp>
        <p:nvSpPr>
          <p:cNvPr id="88" name="TextBox 87"/>
          <p:cNvSpPr txBox="1"/>
          <p:nvPr/>
        </p:nvSpPr>
        <p:spPr>
          <a:xfrm>
            <a:off x="6557992" y="6171684"/>
            <a:ext cx="1083945" cy="369332"/>
          </a:xfrm>
          <a:prstGeom prst="rect">
            <a:avLst/>
          </a:prstGeom>
          <a:noFill/>
        </p:spPr>
        <p:txBody>
          <a:bodyPr wrap="square" rtlCol="0">
            <a:spAutoFit/>
          </a:bodyPr>
          <a:lstStyle/>
          <a:p>
            <a:pPr algn="ctr"/>
            <a:r>
              <a:rPr lang="en-US" dirty="0"/>
              <a:t>~ 0.1μs</a:t>
            </a:r>
          </a:p>
        </p:txBody>
      </p:sp>
      <p:pic>
        <p:nvPicPr>
          <p:cNvPr id="90" name="Picture 89" descr="IMG_5276_Edited.jpg"/>
          <p:cNvPicPr>
            <a:picLocks noChangeAspect="1"/>
          </p:cNvPicPr>
          <p:nvPr/>
        </p:nvPicPr>
        <p:blipFill rotWithShape="1">
          <a:blip r:embed="rId6">
            <a:extLst>
              <a:ext uri="{28A0092B-C50C-407E-A947-70E740481C1C}">
                <a14:useLocalDpi xmlns:a14="http://schemas.microsoft.com/office/drawing/2010/main" val="0"/>
              </a:ext>
            </a:extLst>
          </a:blip>
          <a:srcRect l="4005" t="20992" r="51010" b="32169"/>
          <a:stretch/>
        </p:blipFill>
        <p:spPr>
          <a:xfrm>
            <a:off x="4647947" y="5262065"/>
            <a:ext cx="1550902" cy="807442"/>
          </a:xfrm>
          <a:prstGeom prst="rect">
            <a:avLst/>
          </a:prstGeom>
        </p:spPr>
      </p:pic>
      <p:sp>
        <p:nvSpPr>
          <p:cNvPr id="3" name="Date Placeholder 2"/>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119</a:t>
            </a:fld>
            <a:endParaRPr lang="en-US"/>
          </a:p>
        </p:txBody>
      </p:sp>
    </p:spTree>
    <p:extLst>
      <p:ext uri="{BB962C8B-B14F-4D97-AF65-F5344CB8AC3E}">
        <p14:creationId xmlns:p14="http://schemas.microsoft.com/office/powerpoint/2010/main" val="55474492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120</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0" name="Slide"/>
          <p:cNvPicPr>
            <a:picLocks noChangeAspect="1"/>
          </p:cNvPicPr>
          <p:nvPr/>
        </p:nvPicPr>
        <p:blipFill rotWithShape="1">
          <a:blip r:embed="rId3"/>
          <a:srcRect l="2701" t="21073" r="40354" b="21014"/>
          <a:stretch/>
        </p:blipFill>
        <p:spPr>
          <a:xfrm>
            <a:off x="1600166" y="2113300"/>
            <a:ext cx="3980932" cy="3036454"/>
          </a:xfrm>
          <a:prstGeom prst="rect">
            <a:avLst/>
          </a:prstGeom>
        </p:spPr>
      </p:pic>
      <p:cxnSp>
        <p:nvCxnSpPr>
          <p:cNvPr id="61" name="Straight Connector 60"/>
          <p:cNvCxnSpPr/>
          <p:nvPr/>
        </p:nvCxnSpPr>
        <p:spPr>
          <a:xfrm flipV="1">
            <a:off x="3765311" y="1768524"/>
            <a:ext cx="0" cy="1839659"/>
          </a:xfrm>
          <a:prstGeom prst="line">
            <a:avLst/>
          </a:prstGeom>
          <a:ln w="38100" cmpd="sng">
            <a:solidFill>
              <a:srgbClr val="FF0000"/>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grpSp>
        <p:nvGrpSpPr>
          <p:cNvPr id="19" name="Group 18"/>
          <p:cNvGrpSpPr/>
          <p:nvPr/>
        </p:nvGrpSpPr>
        <p:grpSpPr>
          <a:xfrm>
            <a:off x="5671657" y="737089"/>
            <a:ext cx="3231951" cy="2197915"/>
            <a:chOff x="3844635" y="996128"/>
            <a:chExt cx="3231951" cy="2197915"/>
          </a:xfrm>
        </p:grpSpPr>
        <p:grpSp>
          <p:nvGrpSpPr>
            <p:cNvPr id="14" name="Group 13"/>
            <p:cNvGrpSpPr/>
            <p:nvPr/>
          </p:nvGrpSpPr>
          <p:grpSpPr>
            <a:xfrm>
              <a:off x="3844635" y="996128"/>
              <a:ext cx="2708564" cy="2197915"/>
              <a:chOff x="6861694" y="4508247"/>
              <a:chExt cx="3511464" cy="2849441"/>
            </a:xfrm>
          </p:grpSpPr>
          <p:sp>
            <p:nvSpPr>
              <p:cNvPr id="13" name="Rectangle 12"/>
              <p:cNvSpPr/>
              <p:nvPr/>
            </p:nvSpPr>
            <p:spPr>
              <a:xfrm>
                <a:off x="6861694" y="4598049"/>
                <a:ext cx="3511464" cy="275963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2" name="Picture 11" descr="Trikalinos13.jpg"/>
              <p:cNvPicPr>
                <a:picLocks noChangeAspect="1"/>
              </p:cNvPicPr>
              <p:nvPr/>
            </p:nvPicPr>
            <p:blipFill rotWithShape="1">
              <a:blip r:embed="rId4">
                <a:extLst>
                  <a:ext uri="{28A0092B-C50C-407E-A947-70E740481C1C}">
                    <a14:useLocalDpi xmlns:a14="http://schemas.microsoft.com/office/drawing/2010/main" val="0"/>
                  </a:ext>
                </a:extLst>
              </a:blip>
              <a:srcRect l="25892" t="27997" r="19507" b="17995"/>
              <a:stretch/>
            </p:blipFill>
            <p:spPr>
              <a:xfrm>
                <a:off x="7326744" y="4508247"/>
                <a:ext cx="3046414" cy="2259949"/>
              </a:xfrm>
              <a:prstGeom prst="rect">
                <a:avLst/>
              </a:prstGeom>
            </p:spPr>
          </p:pic>
        </p:grpSp>
        <p:sp>
          <p:nvSpPr>
            <p:cNvPr id="17" name="TextBox 16"/>
            <p:cNvSpPr txBox="1"/>
            <p:nvPr/>
          </p:nvSpPr>
          <p:spPr>
            <a:xfrm>
              <a:off x="4134082" y="2682362"/>
              <a:ext cx="2942504" cy="246221"/>
            </a:xfrm>
            <a:prstGeom prst="rect">
              <a:avLst/>
            </a:prstGeom>
            <a:noFill/>
          </p:spPr>
          <p:txBody>
            <a:bodyPr wrap="square" rtlCol="0">
              <a:spAutoFit/>
            </a:bodyPr>
            <a:lstStyle/>
            <a:p>
              <a:r>
                <a:rPr lang="en-US" sz="1000" dirty="0"/>
                <a:t>0  	            50                       100</a:t>
              </a:r>
            </a:p>
          </p:txBody>
        </p:sp>
        <p:sp>
          <p:nvSpPr>
            <p:cNvPr id="18" name="TextBox 17"/>
            <p:cNvSpPr txBox="1"/>
            <p:nvPr/>
          </p:nvSpPr>
          <p:spPr>
            <a:xfrm>
              <a:off x="4710547" y="2870858"/>
              <a:ext cx="1166089" cy="246221"/>
            </a:xfrm>
            <a:prstGeom prst="rect">
              <a:avLst/>
            </a:prstGeom>
            <a:noFill/>
          </p:spPr>
          <p:txBody>
            <a:bodyPr wrap="square" rtlCol="0">
              <a:spAutoFit/>
            </a:bodyPr>
            <a:lstStyle/>
            <a:p>
              <a:r>
                <a:rPr lang="en-US" sz="1000" dirty="0"/>
                <a:t>Depth (um)</a:t>
              </a:r>
            </a:p>
          </p:txBody>
        </p:sp>
        <p:sp>
          <p:nvSpPr>
            <p:cNvPr id="62" name="TextBox 61"/>
            <p:cNvSpPr txBox="1"/>
            <p:nvPr/>
          </p:nvSpPr>
          <p:spPr>
            <a:xfrm rot="16200000">
              <a:off x="3439471" y="1799209"/>
              <a:ext cx="1166089" cy="246221"/>
            </a:xfrm>
            <a:prstGeom prst="rect">
              <a:avLst/>
            </a:prstGeom>
            <a:noFill/>
          </p:spPr>
          <p:txBody>
            <a:bodyPr wrap="square" rtlCol="0">
              <a:spAutoFit/>
            </a:bodyPr>
            <a:lstStyle/>
            <a:p>
              <a:r>
                <a:rPr lang="en-US" sz="1000" dirty="0"/>
                <a:t>Energy loss (</a:t>
              </a:r>
              <a:r>
                <a:rPr lang="en-US" sz="1000" dirty="0" err="1"/>
                <a:t>a.u</a:t>
              </a:r>
              <a:r>
                <a:rPr lang="en-US" sz="1000" dirty="0"/>
                <a:t>.)</a:t>
              </a:r>
            </a:p>
          </p:txBody>
        </p:sp>
      </p:grpSp>
      <p:sp>
        <p:nvSpPr>
          <p:cNvPr id="63" name="TextBox 62"/>
          <p:cNvSpPr txBox="1"/>
          <p:nvPr/>
        </p:nvSpPr>
        <p:spPr>
          <a:xfrm>
            <a:off x="2895153" y="783040"/>
            <a:ext cx="1724396" cy="1200329"/>
          </a:xfrm>
          <a:prstGeom prst="rect">
            <a:avLst/>
          </a:prstGeom>
          <a:noFill/>
        </p:spPr>
        <p:txBody>
          <a:bodyPr wrap="square" rtlCol="0">
            <a:spAutoFit/>
          </a:bodyPr>
          <a:lstStyle/>
          <a:p>
            <a:pPr algn="ctr"/>
            <a:endParaRPr lang="en-US" dirty="0"/>
          </a:p>
          <a:p>
            <a:pPr algn="ctr"/>
            <a:r>
              <a:rPr lang="en-US" dirty="0"/>
              <a:t>4.5 MeV protons</a:t>
            </a:r>
          </a:p>
          <a:p>
            <a:endParaRPr lang="en-US" dirty="0"/>
          </a:p>
        </p:txBody>
      </p:sp>
      <p:pic>
        <p:nvPicPr>
          <p:cNvPr id="24" name="Picture 23" descr="Photo 14-04-2016, 15 20 52.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2609259" y="4612509"/>
            <a:ext cx="2711704" cy="1853497"/>
          </a:xfrm>
          <a:prstGeom prst="rect">
            <a:avLst/>
          </a:prstGeom>
          <a:ln>
            <a:noFill/>
          </a:ln>
        </p:spPr>
      </p:pic>
      <p:sp>
        <p:nvSpPr>
          <p:cNvPr id="65" name="TextBox 64"/>
          <p:cNvSpPr txBox="1"/>
          <p:nvPr/>
        </p:nvSpPr>
        <p:spPr>
          <a:xfrm>
            <a:off x="6220371" y="3839978"/>
            <a:ext cx="2332253" cy="1200329"/>
          </a:xfrm>
          <a:prstGeom prst="rect">
            <a:avLst/>
          </a:prstGeom>
          <a:noFill/>
        </p:spPr>
        <p:txBody>
          <a:bodyPr wrap="square" rtlCol="0">
            <a:spAutoFit/>
          </a:bodyPr>
          <a:lstStyle/>
          <a:p>
            <a:pPr algn="ctr"/>
            <a:endParaRPr lang="en-US" dirty="0"/>
          </a:p>
          <a:p>
            <a:pPr algn="ctr"/>
            <a:r>
              <a:rPr lang="en-US" dirty="0"/>
              <a:t>Read-out </a:t>
            </a:r>
          </a:p>
          <a:p>
            <a:pPr algn="ctr"/>
            <a:r>
              <a:rPr lang="en-US" dirty="0"/>
              <a:t>channel 1</a:t>
            </a:r>
          </a:p>
          <a:p>
            <a:endParaRPr lang="en-US" dirty="0"/>
          </a:p>
        </p:txBody>
      </p:sp>
      <p:sp>
        <p:nvSpPr>
          <p:cNvPr id="66" name="Rectangle 65"/>
          <p:cNvSpPr/>
          <p:nvPr/>
        </p:nvSpPr>
        <p:spPr>
          <a:xfrm>
            <a:off x="3336624" y="3646802"/>
            <a:ext cx="1477818" cy="793341"/>
          </a:xfrm>
          <a:prstGeom prst="rect">
            <a:avLst/>
          </a:prstGeom>
          <a:noFill/>
          <a:ln w="38100" cmpd="sng">
            <a:solidFill>
              <a:srgbClr val="0066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45" name="TextBox 44"/>
          <p:cNvSpPr txBox="1"/>
          <p:nvPr/>
        </p:nvSpPr>
        <p:spPr>
          <a:xfrm>
            <a:off x="2672951" y="117475"/>
            <a:ext cx="6342063" cy="58477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Proton micro-beam measurements</a:t>
            </a:r>
          </a:p>
        </p:txBody>
      </p:sp>
      <p:sp>
        <p:nvSpPr>
          <p:cNvPr id="67" name="Rectangle 66"/>
          <p:cNvSpPr/>
          <p:nvPr/>
        </p:nvSpPr>
        <p:spPr>
          <a:xfrm>
            <a:off x="2609259" y="4612509"/>
            <a:ext cx="2711704" cy="1841947"/>
          </a:xfrm>
          <a:prstGeom prst="rect">
            <a:avLst/>
          </a:prstGeom>
          <a:noFill/>
          <a:ln w="38100" cmpd="sng">
            <a:solidFill>
              <a:srgbClr val="006600"/>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cxnSp>
        <p:nvCxnSpPr>
          <p:cNvPr id="64" name="Straight Connector 63"/>
          <p:cNvCxnSpPr/>
          <p:nvPr/>
        </p:nvCxnSpPr>
        <p:spPr>
          <a:xfrm flipH="1">
            <a:off x="4486184" y="4762600"/>
            <a:ext cx="3359594" cy="0"/>
          </a:xfrm>
          <a:prstGeom prst="line">
            <a:avLst/>
          </a:prstGeom>
          <a:ln w="38100" cmpd="sng">
            <a:solidFill>
              <a:srgbClr val="0000FF"/>
            </a:solidFill>
            <a:headEnd type="none" w="lg" len="lg"/>
            <a:tailEnd type="triangle" w="lg" len="lg"/>
          </a:ln>
          <a:effectLst/>
        </p:spPr>
        <p:style>
          <a:lnRef idx="2">
            <a:schemeClr val="accent1"/>
          </a:lnRef>
          <a:fillRef idx="0">
            <a:schemeClr val="accent1"/>
          </a:fillRef>
          <a:effectRef idx="1">
            <a:schemeClr val="accent1"/>
          </a:effectRef>
          <a:fontRef idx="minor">
            <a:schemeClr val="tx1"/>
          </a:fontRef>
        </p:style>
      </p:cxnSp>
      <p:sp>
        <p:nvSpPr>
          <p:cNvPr id="25" name="TextBox 24"/>
          <p:cNvSpPr txBox="1"/>
          <p:nvPr/>
        </p:nvSpPr>
        <p:spPr>
          <a:xfrm>
            <a:off x="6078109" y="806358"/>
            <a:ext cx="1996159" cy="646331"/>
          </a:xfrm>
          <a:prstGeom prst="rect">
            <a:avLst/>
          </a:prstGeom>
          <a:noFill/>
        </p:spPr>
        <p:txBody>
          <a:bodyPr wrap="none" rtlCol="0">
            <a:spAutoFit/>
          </a:bodyPr>
          <a:lstStyle/>
          <a:p>
            <a:r>
              <a:rPr lang="en-US" dirty="0"/>
              <a:t>Energy deposition - </a:t>
            </a:r>
          </a:p>
          <a:p>
            <a:r>
              <a:rPr lang="en-US" dirty="0"/>
              <a:t>Bragg peak</a:t>
            </a:r>
          </a:p>
        </p:txBody>
      </p:sp>
      <p:cxnSp>
        <p:nvCxnSpPr>
          <p:cNvPr id="68" name="Straight Connector 67"/>
          <p:cNvCxnSpPr/>
          <p:nvPr/>
        </p:nvCxnSpPr>
        <p:spPr>
          <a:xfrm flipV="1">
            <a:off x="2609259" y="3658983"/>
            <a:ext cx="727365" cy="953526"/>
          </a:xfrm>
          <a:prstGeom prst="line">
            <a:avLst/>
          </a:prstGeom>
          <a:ln w="38100" cmpd="sng">
            <a:solidFill>
              <a:srgbClr val="006600"/>
            </a:solidFill>
          </a:ln>
          <a:effectLst/>
        </p:spPr>
        <p:style>
          <a:lnRef idx="2">
            <a:schemeClr val="accent1"/>
          </a:lnRef>
          <a:fillRef idx="0">
            <a:schemeClr val="accent1"/>
          </a:fillRef>
          <a:effectRef idx="1">
            <a:schemeClr val="accent1"/>
          </a:effectRef>
          <a:fontRef idx="minor">
            <a:schemeClr val="tx1"/>
          </a:fontRef>
        </p:style>
      </p:cxnSp>
      <p:cxnSp>
        <p:nvCxnSpPr>
          <p:cNvPr id="70" name="Straight Connector 69"/>
          <p:cNvCxnSpPr/>
          <p:nvPr/>
        </p:nvCxnSpPr>
        <p:spPr>
          <a:xfrm flipH="1" flipV="1">
            <a:off x="4814442" y="3658983"/>
            <a:ext cx="506521" cy="953526"/>
          </a:xfrm>
          <a:prstGeom prst="line">
            <a:avLst/>
          </a:prstGeom>
          <a:ln w="38100" cmpd="sng">
            <a:solidFill>
              <a:srgbClr val="006600"/>
            </a:solidFill>
          </a:ln>
          <a:effectLst/>
        </p:spPr>
        <p:style>
          <a:lnRef idx="2">
            <a:schemeClr val="accent1"/>
          </a:lnRef>
          <a:fillRef idx="0">
            <a:schemeClr val="accent1"/>
          </a:fillRef>
          <a:effectRef idx="1">
            <a:schemeClr val="accent1"/>
          </a:effectRef>
          <a:fontRef idx="minor">
            <a:schemeClr val="tx1"/>
          </a:fontRef>
        </p:style>
      </p:cxnSp>
      <p:sp>
        <p:nvSpPr>
          <p:cNvPr id="74" name="Rectangle 73"/>
          <p:cNvSpPr/>
          <p:nvPr/>
        </p:nvSpPr>
        <p:spPr>
          <a:xfrm>
            <a:off x="3843145" y="5311657"/>
            <a:ext cx="324764" cy="317667"/>
          </a:xfrm>
          <a:prstGeom prst="rect">
            <a:avLst/>
          </a:prstGeom>
          <a:noFill/>
          <a:ln w="381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cxnSp>
        <p:nvCxnSpPr>
          <p:cNvPr id="77" name="Straight Connector 76"/>
          <p:cNvCxnSpPr/>
          <p:nvPr/>
        </p:nvCxnSpPr>
        <p:spPr>
          <a:xfrm flipH="1">
            <a:off x="4167911" y="5074943"/>
            <a:ext cx="1836929" cy="236713"/>
          </a:xfrm>
          <a:prstGeom prst="line">
            <a:avLst/>
          </a:prstGeom>
          <a:ln w="38100" cmpd="sng">
            <a:solidFill>
              <a:srgbClr val="FF0000"/>
            </a:solidFill>
          </a:ln>
          <a:effectLst/>
        </p:spPr>
        <p:style>
          <a:lnRef idx="2">
            <a:schemeClr val="accent1"/>
          </a:lnRef>
          <a:fillRef idx="0">
            <a:schemeClr val="accent1"/>
          </a:fillRef>
          <a:effectRef idx="1">
            <a:schemeClr val="accent1"/>
          </a:effectRef>
          <a:fontRef idx="minor">
            <a:schemeClr val="tx1"/>
          </a:fontRef>
        </p:style>
      </p:cxnSp>
      <p:cxnSp>
        <p:nvCxnSpPr>
          <p:cNvPr id="79" name="Straight Connector 78"/>
          <p:cNvCxnSpPr/>
          <p:nvPr/>
        </p:nvCxnSpPr>
        <p:spPr>
          <a:xfrm flipH="1" flipV="1">
            <a:off x="4167911" y="5629325"/>
            <a:ext cx="1836929" cy="749696"/>
          </a:xfrm>
          <a:prstGeom prst="line">
            <a:avLst/>
          </a:prstGeom>
          <a:ln w="38100" cmpd="sng">
            <a:solidFill>
              <a:srgbClr val="FF0000"/>
            </a:solidFill>
          </a:ln>
          <a:effectLst/>
        </p:spPr>
        <p:style>
          <a:lnRef idx="2">
            <a:schemeClr val="accent1"/>
          </a:lnRef>
          <a:fillRef idx="0">
            <a:schemeClr val="accent1"/>
          </a:fillRef>
          <a:effectRef idx="1">
            <a:schemeClr val="accent1"/>
          </a:effectRef>
          <a:fontRef idx="minor">
            <a:schemeClr val="tx1"/>
          </a:fontRef>
        </p:style>
      </p:cxnSp>
      <p:sp>
        <p:nvSpPr>
          <p:cNvPr id="86" name="TextBox 85"/>
          <p:cNvSpPr txBox="1"/>
          <p:nvPr/>
        </p:nvSpPr>
        <p:spPr>
          <a:xfrm>
            <a:off x="5581098" y="3012838"/>
            <a:ext cx="3660697" cy="923330"/>
          </a:xfrm>
          <a:prstGeom prst="rect">
            <a:avLst/>
          </a:prstGeom>
          <a:noFill/>
        </p:spPr>
        <p:txBody>
          <a:bodyPr wrap="square" rtlCol="0">
            <a:spAutoFit/>
          </a:bodyPr>
          <a:lstStyle/>
          <a:p>
            <a:pPr marL="285750" indent="-285750">
              <a:buFont typeface="Arial"/>
              <a:buChar char="•"/>
            </a:pPr>
            <a:r>
              <a:rPr lang="en-US" dirty="0"/>
              <a:t>Single particle beam.</a:t>
            </a:r>
          </a:p>
          <a:p>
            <a:pPr marL="285750" indent="-285750">
              <a:buFont typeface="Arial"/>
              <a:buChar char="•"/>
            </a:pPr>
            <a:r>
              <a:rPr lang="en-US" dirty="0"/>
              <a:t>Rate ~ 1kHz.</a:t>
            </a:r>
          </a:p>
          <a:p>
            <a:pPr marL="285750" indent="-285750">
              <a:buFont typeface="Arial"/>
              <a:buChar char="•"/>
            </a:pPr>
            <a:r>
              <a:rPr lang="en-US" dirty="0"/>
              <a:t>Beam position resolution &lt; 2μm.</a:t>
            </a:r>
          </a:p>
        </p:txBody>
      </p:sp>
      <p:sp>
        <p:nvSpPr>
          <p:cNvPr id="35" name="TextBox 34"/>
          <p:cNvSpPr txBox="1"/>
          <p:nvPr/>
        </p:nvSpPr>
        <p:spPr>
          <a:xfrm>
            <a:off x="469685" y="5377743"/>
            <a:ext cx="2332253" cy="1200329"/>
          </a:xfrm>
          <a:prstGeom prst="rect">
            <a:avLst/>
          </a:prstGeom>
          <a:noFill/>
        </p:spPr>
        <p:txBody>
          <a:bodyPr wrap="square" rtlCol="0">
            <a:spAutoFit/>
          </a:bodyPr>
          <a:lstStyle/>
          <a:p>
            <a:pPr algn="ctr"/>
            <a:endParaRPr lang="en-US" dirty="0"/>
          </a:p>
          <a:p>
            <a:pPr algn="ctr"/>
            <a:r>
              <a:rPr lang="en-US" dirty="0"/>
              <a:t>Read-out </a:t>
            </a:r>
          </a:p>
          <a:p>
            <a:pPr algn="ctr"/>
            <a:r>
              <a:rPr lang="en-US" dirty="0"/>
              <a:t>channel 2</a:t>
            </a:r>
          </a:p>
          <a:p>
            <a:endParaRPr lang="en-US" dirty="0"/>
          </a:p>
        </p:txBody>
      </p:sp>
      <p:cxnSp>
        <p:nvCxnSpPr>
          <p:cNvPr id="37" name="Straight Connector 36"/>
          <p:cNvCxnSpPr/>
          <p:nvPr/>
        </p:nvCxnSpPr>
        <p:spPr>
          <a:xfrm>
            <a:off x="1185333" y="6292482"/>
            <a:ext cx="2429405" cy="0"/>
          </a:xfrm>
          <a:prstGeom prst="line">
            <a:avLst/>
          </a:prstGeom>
          <a:ln w="38100" cmpd="sng">
            <a:solidFill>
              <a:srgbClr val="0000FF"/>
            </a:solidFill>
            <a:headEnd type="none" w="lg" len="lg"/>
            <a:tailEnd type="triangle" w="lg" len="lg"/>
          </a:ln>
          <a:effectLst/>
        </p:spPr>
        <p:style>
          <a:lnRef idx="2">
            <a:schemeClr val="accent1"/>
          </a:lnRef>
          <a:fillRef idx="0">
            <a:schemeClr val="accent1"/>
          </a:fillRef>
          <a:effectRef idx="1">
            <a:schemeClr val="accent1"/>
          </a:effectRef>
          <a:fontRef idx="minor">
            <a:schemeClr val="tx1"/>
          </a:fontRef>
        </p:style>
      </p:cxnSp>
      <p:grpSp>
        <p:nvGrpSpPr>
          <p:cNvPr id="36" name="Group 35"/>
          <p:cNvGrpSpPr/>
          <p:nvPr/>
        </p:nvGrpSpPr>
        <p:grpSpPr>
          <a:xfrm flipH="1">
            <a:off x="6034761" y="5114644"/>
            <a:ext cx="1314000" cy="1231501"/>
            <a:chOff x="-2299369" y="1497263"/>
            <a:chExt cx="10454106" cy="10093158"/>
          </a:xfrm>
        </p:grpSpPr>
        <p:pic>
          <p:nvPicPr>
            <p:cNvPr id="38" name="Picture 37" descr="5.bmp"/>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58737" y="1497263"/>
              <a:ext cx="6096000" cy="4572000"/>
            </a:xfrm>
            <a:prstGeom prst="rect">
              <a:avLst/>
            </a:prstGeom>
          </p:spPr>
        </p:pic>
        <p:pic>
          <p:nvPicPr>
            <p:cNvPr id="39" name="Picture 38" descr="6.bmp"/>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58737" y="5053263"/>
              <a:ext cx="6096000" cy="4572000"/>
            </a:xfrm>
            <a:prstGeom prst="rect">
              <a:avLst/>
            </a:prstGeom>
          </p:spPr>
        </p:pic>
        <p:pic>
          <p:nvPicPr>
            <p:cNvPr id="40" name="Picture 39" descr="7.bmp"/>
            <p:cNvPicPr>
              <a:picLocks noChangeAspect="1"/>
            </p:cNvPicPr>
            <p:nvPr/>
          </p:nvPicPr>
          <p:blipFill rotWithShape="1">
            <a:blip r:embed="rId8">
              <a:extLst>
                <a:ext uri="{28A0092B-C50C-407E-A947-70E740481C1C}">
                  <a14:useLocalDpi xmlns:a14="http://schemas.microsoft.com/office/drawing/2010/main" val="0"/>
                </a:ext>
              </a:extLst>
            </a:blip>
            <a:srcRect t="1" b="2631"/>
            <a:stretch/>
          </p:blipFill>
          <p:spPr>
            <a:xfrm>
              <a:off x="2058737" y="7138737"/>
              <a:ext cx="6096000" cy="4451684"/>
            </a:xfrm>
            <a:prstGeom prst="rect">
              <a:avLst/>
            </a:prstGeom>
          </p:spPr>
        </p:pic>
        <p:grpSp>
          <p:nvGrpSpPr>
            <p:cNvPr id="41" name="Group 40"/>
            <p:cNvGrpSpPr/>
            <p:nvPr/>
          </p:nvGrpSpPr>
          <p:grpSpPr>
            <a:xfrm>
              <a:off x="-2299369" y="1497263"/>
              <a:ext cx="6096000" cy="10093158"/>
              <a:chOff x="-2299369" y="1497263"/>
              <a:chExt cx="6096000" cy="10093158"/>
            </a:xfrm>
          </p:grpSpPr>
          <p:grpSp>
            <p:nvGrpSpPr>
              <p:cNvPr id="42" name="Group 41"/>
              <p:cNvGrpSpPr/>
              <p:nvPr/>
            </p:nvGrpSpPr>
            <p:grpSpPr>
              <a:xfrm>
                <a:off x="-2299369" y="2874211"/>
                <a:ext cx="6096000" cy="8716210"/>
                <a:chOff x="-2299369" y="2874211"/>
                <a:chExt cx="6096000" cy="8716210"/>
              </a:xfrm>
            </p:grpSpPr>
            <p:grpSp>
              <p:nvGrpSpPr>
                <p:cNvPr id="44" name="Group 43"/>
                <p:cNvGrpSpPr/>
                <p:nvPr/>
              </p:nvGrpSpPr>
              <p:grpSpPr>
                <a:xfrm>
                  <a:off x="-2299369" y="4598737"/>
                  <a:ext cx="6096000" cy="6991684"/>
                  <a:chOff x="-2392948" y="1296737"/>
                  <a:chExt cx="6096000" cy="6991684"/>
                </a:xfrm>
              </p:grpSpPr>
              <p:pic>
                <p:nvPicPr>
                  <p:cNvPr id="47" name="Picture 46" descr="1.bmp"/>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92948" y="3716421"/>
                    <a:ext cx="6096000" cy="4572000"/>
                  </a:xfrm>
                  <a:prstGeom prst="rect">
                    <a:avLst/>
                  </a:prstGeom>
                </p:spPr>
              </p:pic>
              <p:pic>
                <p:nvPicPr>
                  <p:cNvPr id="48" name="Picture 47" descr="2.bmp"/>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392948" y="1296737"/>
                    <a:ext cx="6096000" cy="4572000"/>
                  </a:xfrm>
                  <a:prstGeom prst="rect">
                    <a:avLst/>
                  </a:prstGeom>
                </p:spPr>
              </p:pic>
            </p:grpSp>
            <p:pic>
              <p:nvPicPr>
                <p:cNvPr id="46" name="Picture 45" descr="3.bmp"/>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299369" y="2874211"/>
                  <a:ext cx="6096000" cy="4572000"/>
                </a:xfrm>
                <a:prstGeom prst="rect">
                  <a:avLst/>
                </a:prstGeom>
              </p:spPr>
            </p:pic>
          </p:grpSp>
          <p:pic>
            <p:nvPicPr>
              <p:cNvPr id="43" name="Picture 42" descr="4.bmp"/>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299369" y="1497263"/>
                <a:ext cx="6096000" cy="4572000"/>
              </a:xfrm>
              <a:prstGeom prst="rect">
                <a:avLst/>
              </a:prstGeom>
            </p:spPr>
          </p:pic>
        </p:grpSp>
      </p:grpSp>
      <p:sp>
        <p:nvSpPr>
          <p:cNvPr id="76" name="Rectangle 75"/>
          <p:cNvSpPr/>
          <p:nvPr/>
        </p:nvSpPr>
        <p:spPr>
          <a:xfrm>
            <a:off x="6004840" y="5074943"/>
            <a:ext cx="1381658" cy="1317842"/>
          </a:xfrm>
          <a:prstGeom prst="rect">
            <a:avLst/>
          </a:prstGeom>
          <a:noFill/>
          <a:ln w="381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49" name="TextBox 48"/>
          <p:cNvSpPr txBox="1"/>
          <p:nvPr/>
        </p:nvSpPr>
        <p:spPr>
          <a:xfrm>
            <a:off x="7477038" y="5395034"/>
            <a:ext cx="1329360" cy="646331"/>
          </a:xfrm>
          <a:prstGeom prst="rect">
            <a:avLst/>
          </a:prstGeom>
          <a:noFill/>
        </p:spPr>
        <p:txBody>
          <a:bodyPr wrap="none" rtlCol="0">
            <a:spAutoFit/>
          </a:bodyPr>
          <a:lstStyle/>
          <a:p>
            <a:r>
              <a:rPr lang="en-US" dirty="0"/>
              <a:t>3D diamond</a:t>
            </a:r>
          </a:p>
          <a:p>
            <a:r>
              <a:rPr lang="en-US" dirty="0"/>
              <a:t>detector</a:t>
            </a:r>
          </a:p>
        </p:txBody>
      </p:sp>
      <p:pic>
        <p:nvPicPr>
          <p:cNvPr id="50" name="Picture 49"/>
          <p:cNvPicPr>
            <a:picLocks noChangeAspect="1"/>
          </p:cNvPicPr>
          <p:nvPr/>
        </p:nvPicPr>
        <p:blipFill>
          <a:blip r:embed="rId13"/>
          <a:stretch>
            <a:fillRect/>
          </a:stretch>
        </p:blipFill>
        <p:spPr>
          <a:xfrm>
            <a:off x="647534" y="763213"/>
            <a:ext cx="2689090" cy="498569"/>
          </a:xfrm>
          <a:prstGeom prst="rect">
            <a:avLst/>
          </a:prstGeom>
        </p:spPr>
      </p:pic>
      <p:pic>
        <p:nvPicPr>
          <p:cNvPr id="51" name="Picture 50"/>
          <p:cNvPicPr>
            <a:picLocks noChangeAspect="1"/>
          </p:cNvPicPr>
          <p:nvPr/>
        </p:nvPicPr>
        <p:blipFill>
          <a:blip r:embed="rId14"/>
          <a:stretch>
            <a:fillRect/>
          </a:stretch>
        </p:blipFill>
        <p:spPr>
          <a:xfrm>
            <a:off x="746492" y="1357760"/>
            <a:ext cx="1322164" cy="426641"/>
          </a:xfrm>
          <a:prstGeom prst="rect">
            <a:avLst/>
          </a:prstGeom>
        </p:spPr>
      </p:pic>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421656783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954107"/>
          </a:xfrm>
          <a:prstGeom prst="rect">
            <a:avLst/>
          </a:prstGeom>
          <a:solidFill>
            <a:srgbClr val="FFFFFF"/>
          </a:solid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(TR)IBIC</a:t>
            </a:r>
            <a:br>
              <a:rPr lang="en-US" sz="3200" dirty="0">
                <a:solidFill>
                  <a:srgbClr val="000000"/>
                </a:solidFill>
                <a:latin typeface="Apple Symbols"/>
                <a:cs typeface="Apple Symbols"/>
              </a:rPr>
            </a:br>
            <a:r>
              <a:rPr lang="en-US" sz="2400" dirty="0">
                <a:solidFill>
                  <a:srgbClr val="000000"/>
                </a:solidFill>
                <a:latin typeface="Apple Symbols"/>
                <a:cs typeface="Apple Symbols"/>
              </a:rPr>
              <a:t> </a:t>
            </a:r>
            <a:r>
              <a:rPr lang="en-US" sz="2400" dirty="0">
                <a:solidFill>
                  <a:srgbClr val="0000FF"/>
                </a:solidFill>
                <a:latin typeface="Apple Symbols"/>
                <a:cs typeface="Apple Symbols"/>
              </a:rPr>
              <a:t>(Time Resolved) Ion Beam Induced Current</a:t>
            </a:r>
            <a:endParaRPr lang="en-US" sz="3200" dirty="0">
              <a:solidFill>
                <a:srgbClr val="0000FF"/>
              </a:solidFill>
              <a:latin typeface="Apple Symbols"/>
              <a:cs typeface="Apple Symbols"/>
            </a:endParaRP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41" name="Straight Connector 40"/>
          <p:cNvCxnSpPr/>
          <p:nvPr/>
        </p:nvCxnSpPr>
        <p:spPr>
          <a:xfrm flipV="1">
            <a:off x="1443848" y="4970986"/>
            <a:ext cx="0" cy="998014"/>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flipV="1">
            <a:off x="1708307" y="4705032"/>
            <a:ext cx="0" cy="1263968"/>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flipV="1">
            <a:off x="2238718" y="4705032"/>
            <a:ext cx="0" cy="1263968"/>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flipV="1">
            <a:off x="2507810" y="4970985"/>
            <a:ext cx="0" cy="998015"/>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52" name="Straight Connector 51"/>
          <p:cNvCxnSpPr/>
          <p:nvPr/>
        </p:nvCxnSpPr>
        <p:spPr>
          <a:xfrm>
            <a:off x="1443848" y="5960689"/>
            <a:ext cx="1775976" cy="0"/>
          </a:xfrm>
          <a:prstGeom prst="line">
            <a:avLst/>
          </a:prstGeom>
          <a:ln w="38100" cmpd="sng">
            <a:solidFill>
              <a:srgbClr val="48F9FF"/>
            </a:solidFill>
            <a:headEnd type="none" w="lg" len="lg"/>
            <a:tailEnd type="triangle" w="lg" len="lg"/>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flipV="1">
            <a:off x="1975753" y="4970985"/>
            <a:ext cx="0" cy="602074"/>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58" name="Straight Connector 57"/>
          <p:cNvCxnSpPr/>
          <p:nvPr/>
        </p:nvCxnSpPr>
        <p:spPr>
          <a:xfrm>
            <a:off x="1961823" y="5561106"/>
            <a:ext cx="921824" cy="0"/>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69" name="Straight Connector 68"/>
          <p:cNvCxnSpPr/>
          <p:nvPr/>
        </p:nvCxnSpPr>
        <p:spPr>
          <a:xfrm flipV="1">
            <a:off x="2876176" y="4038242"/>
            <a:ext cx="0" cy="1534818"/>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71" name="Straight Connector 70"/>
          <p:cNvCxnSpPr/>
          <p:nvPr/>
        </p:nvCxnSpPr>
        <p:spPr>
          <a:xfrm flipH="1">
            <a:off x="2863327" y="4048811"/>
            <a:ext cx="356497" cy="1"/>
          </a:xfrm>
          <a:prstGeom prst="line">
            <a:avLst/>
          </a:prstGeom>
          <a:ln w="38100" cmpd="sng">
            <a:solidFill>
              <a:srgbClr val="FFAE45"/>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grpSp>
        <p:nvGrpSpPr>
          <p:cNvPr id="54" name="Group 53"/>
          <p:cNvGrpSpPr/>
          <p:nvPr/>
        </p:nvGrpSpPr>
        <p:grpSpPr>
          <a:xfrm>
            <a:off x="3349214" y="3300518"/>
            <a:ext cx="4850673" cy="893340"/>
            <a:chOff x="3481294" y="3300518"/>
            <a:chExt cx="5144702" cy="893340"/>
          </a:xfrm>
        </p:grpSpPr>
        <p:cxnSp>
          <p:nvCxnSpPr>
            <p:cNvPr id="76" name="Straight Connector 75"/>
            <p:cNvCxnSpPr/>
            <p:nvPr/>
          </p:nvCxnSpPr>
          <p:spPr>
            <a:xfrm>
              <a:off x="3552414" y="4069131"/>
              <a:ext cx="5073582" cy="0"/>
            </a:xfrm>
            <a:prstGeom prst="line">
              <a:avLst/>
            </a:prstGeom>
            <a:ln w="104775" cmpd="sng">
              <a:solidFill>
                <a:schemeClr val="tx1"/>
              </a:solidFill>
            </a:ln>
            <a:effectLst/>
          </p:spPr>
          <p:style>
            <a:lnRef idx="2">
              <a:schemeClr val="accent1"/>
            </a:lnRef>
            <a:fillRef idx="0">
              <a:schemeClr val="accent1"/>
            </a:fillRef>
            <a:effectRef idx="1">
              <a:schemeClr val="accent1"/>
            </a:effectRef>
            <a:fontRef idx="minor">
              <a:schemeClr val="tx1"/>
            </a:fontRef>
          </p:style>
        </p:cxnSp>
        <p:grpSp>
          <p:nvGrpSpPr>
            <p:cNvPr id="72" name="Group 71"/>
            <p:cNvGrpSpPr/>
            <p:nvPr/>
          </p:nvGrpSpPr>
          <p:grpSpPr>
            <a:xfrm>
              <a:off x="3481294" y="3300518"/>
              <a:ext cx="4842164" cy="893340"/>
              <a:chOff x="3270395" y="3166988"/>
              <a:chExt cx="5416405" cy="999283"/>
            </a:xfrm>
          </p:grpSpPr>
          <p:pic>
            <p:nvPicPr>
              <p:cNvPr id="73" name="Picture 72" descr="IMG_5277_Edited.jpg"/>
              <p:cNvPicPr>
                <a:picLocks noChangeAspect="1"/>
              </p:cNvPicPr>
              <p:nvPr/>
            </p:nvPicPr>
            <p:blipFill rotWithShape="1">
              <a:blip r:embed="rId5">
                <a:extLst>
                  <a:ext uri="{28A0092B-C50C-407E-A947-70E740481C1C}">
                    <a14:useLocalDpi xmlns:a14="http://schemas.microsoft.com/office/drawing/2010/main" val="0"/>
                  </a:ext>
                </a:extLst>
              </a:blip>
              <a:srcRect l="42661" t="35238" b="19225"/>
              <a:stretch/>
            </p:blipFill>
            <p:spPr>
              <a:xfrm>
                <a:off x="7042455" y="3348208"/>
                <a:ext cx="1644345" cy="771883"/>
              </a:xfrm>
              <a:prstGeom prst="rect">
                <a:avLst/>
              </a:prstGeom>
            </p:spPr>
          </p:pic>
          <p:pic>
            <p:nvPicPr>
              <p:cNvPr id="74" name="Picture 73" descr="IMG_5276_Edited.jpg"/>
              <p:cNvPicPr>
                <a:picLocks noChangeAspect="1"/>
              </p:cNvPicPr>
              <p:nvPr/>
            </p:nvPicPr>
            <p:blipFill rotWithShape="1">
              <a:blip r:embed="rId6">
                <a:extLst>
                  <a:ext uri="{28A0092B-C50C-407E-A947-70E740481C1C}">
                    <a14:useLocalDpi xmlns:a14="http://schemas.microsoft.com/office/drawing/2010/main" val="0"/>
                  </a:ext>
                </a:extLst>
              </a:blip>
              <a:srcRect l="4005" t="20992" r="51010" b="32169"/>
              <a:stretch/>
            </p:blipFill>
            <p:spPr>
              <a:xfrm>
                <a:off x="4811207" y="3216893"/>
                <a:ext cx="1839985" cy="903198"/>
              </a:xfrm>
              <a:prstGeom prst="rect">
                <a:avLst/>
              </a:prstGeom>
            </p:spPr>
          </p:pic>
          <p:pic>
            <p:nvPicPr>
              <p:cNvPr id="75" name="Picture 74" descr="IMG_5055.JPG"/>
              <p:cNvPicPr>
                <a:picLocks noChangeAspect="1"/>
              </p:cNvPicPr>
              <p:nvPr/>
            </p:nvPicPr>
            <p:blipFill rotWithShape="1">
              <a:blip r:embed="rId7">
                <a:extLst>
                  <a:ext uri="{28A0092B-C50C-407E-A947-70E740481C1C}">
                    <a14:useLocalDpi xmlns:a14="http://schemas.microsoft.com/office/drawing/2010/main" val="0"/>
                  </a:ext>
                </a:extLst>
              </a:blip>
              <a:srcRect l="28788" t="19562" r="51136" b="58754"/>
              <a:stretch/>
            </p:blipFill>
            <p:spPr>
              <a:xfrm flipV="1">
                <a:off x="3270395" y="3166988"/>
                <a:ext cx="1139970" cy="999283"/>
              </a:xfrm>
              <a:prstGeom prst="rect">
                <a:avLst/>
              </a:prstGeom>
            </p:spPr>
          </p:pic>
        </p:grpSp>
      </p:grpSp>
      <p:grpSp>
        <p:nvGrpSpPr>
          <p:cNvPr id="57" name="Group 56"/>
          <p:cNvGrpSpPr/>
          <p:nvPr/>
        </p:nvGrpSpPr>
        <p:grpSpPr>
          <a:xfrm>
            <a:off x="3349214" y="5190278"/>
            <a:ext cx="4565426" cy="893340"/>
            <a:chOff x="3481294" y="5190278"/>
            <a:chExt cx="4842164" cy="893340"/>
          </a:xfrm>
        </p:grpSpPr>
        <p:cxnSp>
          <p:nvCxnSpPr>
            <p:cNvPr id="77" name="Straight Connector 76"/>
            <p:cNvCxnSpPr/>
            <p:nvPr/>
          </p:nvCxnSpPr>
          <p:spPr>
            <a:xfrm>
              <a:off x="3552414" y="5969000"/>
              <a:ext cx="4771044" cy="0"/>
            </a:xfrm>
            <a:prstGeom prst="line">
              <a:avLst/>
            </a:prstGeom>
            <a:ln w="104775" cmpd="sng">
              <a:solidFill>
                <a:schemeClr val="tx1"/>
              </a:solidFill>
            </a:ln>
            <a:effectLst/>
          </p:spPr>
          <p:style>
            <a:lnRef idx="2">
              <a:schemeClr val="accent1"/>
            </a:lnRef>
            <a:fillRef idx="0">
              <a:schemeClr val="accent1"/>
            </a:fillRef>
            <a:effectRef idx="1">
              <a:schemeClr val="accent1"/>
            </a:effectRef>
            <a:fontRef idx="minor">
              <a:schemeClr val="tx1"/>
            </a:fontRef>
          </p:style>
        </p:cxnSp>
        <p:grpSp>
          <p:nvGrpSpPr>
            <p:cNvPr id="26" name="Group 25"/>
            <p:cNvGrpSpPr/>
            <p:nvPr/>
          </p:nvGrpSpPr>
          <p:grpSpPr>
            <a:xfrm>
              <a:off x="3481294" y="5190278"/>
              <a:ext cx="4842164" cy="893340"/>
              <a:chOff x="3270395" y="3166988"/>
              <a:chExt cx="5416405" cy="999283"/>
            </a:xfrm>
          </p:grpSpPr>
          <p:pic>
            <p:nvPicPr>
              <p:cNvPr id="20" name="Picture 19" descr="IMG_5277_Edited.jpg"/>
              <p:cNvPicPr>
                <a:picLocks noChangeAspect="1"/>
              </p:cNvPicPr>
              <p:nvPr/>
            </p:nvPicPr>
            <p:blipFill rotWithShape="1">
              <a:blip r:embed="rId5">
                <a:extLst>
                  <a:ext uri="{28A0092B-C50C-407E-A947-70E740481C1C}">
                    <a14:useLocalDpi xmlns:a14="http://schemas.microsoft.com/office/drawing/2010/main" val="0"/>
                  </a:ext>
                </a:extLst>
              </a:blip>
              <a:srcRect l="42661" t="35238" b="19225"/>
              <a:stretch/>
            </p:blipFill>
            <p:spPr>
              <a:xfrm>
                <a:off x="7042455" y="3348208"/>
                <a:ext cx="1644345" cy="771883"/>
              </a:xfrm>
              <a:prstGeom prst="rect">
                <a:avLst/>
              </a:prstGeom>
            </p:spPr>
          </p:pic>
          <p:pic>
            <p:nvPicPr>
              <p:cNvPr id="21" name="Picture 20" descr="IMG_5276_Edited.jpg"/>
              <p:cNvPicPr>
                <a:picLocks noChangeAspect="1"/>
              </p:cNvPicPr>
              <p:nvPr/>
            </p:nvPicPr>
            <p:blipFill rotWithShape="1">
              <a:blip r:embed="rId6">
                <a:extLst>
                  <a:ext uri="{28A0092B-C50C-407E-A947-70E740481C1C}">
                    <a14:useLocalDpi xmlns:a14="http://schemas.microsoft.com/office/drawing/2010/main" val="0"/>
                  </a:ext>
                </a:extLst>
              </a:blip>
              <a:srcRect l="4005" t="20992" r="51010" b="32169"/>
              <a:stretch/>
            </p:blipFill>
            <p:spPr>
              <a:xfrm>
                <a:off x="4811207" y="3425078"/>
                <a:ext cx="1839984" cy="695013"/>
              </a:xfrm>
              <a:prstGeom prst="rect">
                <a:avLst/>
              </a:prstGeom>
            </p:spPr>
          </p:pic>
          <p:pic>
            <p:nvPicPr>
              <p:cNvPr id="23" name="Picture 22" descr="IMG_5055.JPG"/>
              <p:cNvPicPr>
                <a:picLocks noChangeAspect="1"/>
              </p:cNvPicPr>
              <p:nvPr/>
            </p:nvPicPr>
            <p:blipFill rotWithShape="1">
              <a:blip r:embed="rId7">
                <a:extLst>
                  <a:ext uri="{28A0092B-C50C-407E-A947-70E740481C1C}">
                    <a14:useLocalDpi xmlns:a14="http://schemas.microsoft.com/office/drawing/2010/main" val="0"/>
                  </a:ext>
                </a:extLst>
              </a:blip>
              <a:srcRect l="28788" t="19562" r="51136" b="58754"/>
              <a:stretch/>
            </p:blipFill>
            <p:spPr>
              <a:xfrm flipV="1">
                <a:off x="3270395" y="3166988"/>
                <a:ext cx="1139970" cy="999283"/>
              </a:xfrm>
              <a:prstGeom prst="rect">
                <a:avLst/>
              </a:prstGeom>
            </p:spPr>
          </p:pic>
        </p:grpSp>
      </p:grpSp>
      <p:cxnSp>
        <p:nvCxnSpPr>
          <p:cNvPr id="78" name="Straight Connector 77"/>
          <p:cNvCxnSpPr/>
          <p:nvPr/>
        </p:nvCxnSpPr>
        <p:spPr>
          <a:xfrm flipV="1">
            <a:off x="4471296" y="2659040"/>
            <a:ext cx="0" cy="3697310"/>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79" name="Straight Connector 78"/>
          <p:cNvCxnSpPr/>
          <p:nvPr/>
        </p:nvCxnSpPr>
        <p:spPr>
          <a:xfrm flipV="1">
            <a:off x="6350896" y="2659040"/>
            <a:ext cx="0" cy="3697310"/>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80" name="TextBox 79"/>
          <p:cNvSpPr txBox="1"/>
          <p:nvPr/>
        </p:nvSpPr>
        <p:spPr>
          <a:xfrm>
            <a:off x="3022839" y="2240670"/>
            <a:ext cx="1611562" cy="738664"/>
          </a:xfrm>
          <a:prstGeom prst="rect">
            <a:avLst/>
          </a:prstGeom>
          <a:noFill/>
        </p:spPr>
        <p:txBody>
          <a:bodyPr wrap="square" rtlCol="0">
            <a:spAutoFit/>
          </a:bodyPr>
          <a:lstStyle/>
          <a:p>
            <a:pPr algn="ctr"/>
            <a:r>
              <a:rPr lang="en-US" sz="1400" dirty="0"/>
              <a:t>Instantaneous</a:t>
            </a:r>
          </a:p>
          <a:p>
            <a:pPr algn="ctr"/>
            <a:r>
              <a:rPr lang="en-US" sz="1400" dirty="0"/>
              <a:t>current</a:t>
            </a:r>
          </a:p>
          <a:p>
            <a:pPr algn="ctr"/>
            <a:r>
              <a:rPr lang="en-US" sz="1400" dirty="0"/>
              <a:t>pulses </a:t>
            </a:r>
          </a:p>
        </p:txBody>
      </p:sp>
      <p:sp>
        <p:nvSpPr>
          <p:cNvPr id="81" name="TextBox 80"/>
          <p:cNvSpPr txBox="1"/>
          <p:nvPr/>
        </p:nvSpPr>
        <p:spPr>
          <a:xfrm>
            <a:off x="4719067" y="2424113"/>
            <a:ext cx="1394271" cy="523220"/>
          </a:xfrm>
          <a:prstGeom prst="rect">
            <a:avLst/>
          </a:prstGeom>
          <a:noFill/>
        </p:spPr>
        <p:txBody>
          <a:bodyPr wrap="square" rtlCol="0">
            <a:spAutoFit/>
          </a:bodyPr>
          <a:lstStyle/>
          <a:p>
            <a:pPr algn="ctr"/>
            <a:r>
              <a:rPr lang="en-US" sz="1400" dirty="0"/>
              <a:t>Integrating</a:t>
            </a:r>
          </a:p>
          <a:p>
            <a:pPr algn="ctr"/>
            <a:r>
              <a:rPr lang="en-US" sz="1400" dirty="0"/>
              <a:t>amplifiers</a:t>
            </a:r>
          </a:p>
        </p:txBody>
      </p:sp>
      <p:sp>
        <p:nvSpPr>
          <p:cNvPr id="82" name="TextBox 81"/>
          <p:cNvSpPr txBox="1"/>
          <p:nvPr/>
        </p:nvSpPr>
        <p:spPr>
          <a:xfrm>
            <a:off x="6553200" y="2424838"/>
            <a:ext cx="1394271" cy="523220"/>
          </a:xfrm>
          <a:prstGeom prst="rect">
            <a:avLst/>
          </a:prstGeom>
          <a:noFill/>
        </p:spPr>
        <p:txBody>
          <a:bodyPr wrap="square" rtlCol="0">
            <a:spAutoFit/>
          </a:bodyPr>
          <a:lstStyle/>
          <a:p>
            <a:pPr algn="ctr"/>
            <a:r>
              <a:rPr lang="en-US" sz="1400" dirty="0"/>
              <a:t>Shaping</a:t>
            </a:r>
          </a:p>
          <a:p>
            <a:pPr algn="ctr"/>
            <a:r>
              <a:rPr lang="en-US" sz="1400" dirty="0"/>
              <a:t>amplifiers</a:t>
            </a:r>
          </a:p>
        </p:txBody>
      </p:sp>
      <p:cxnSp>
        <p:nvCxnSpPr>
          <p:cNvPr id="83" name="Straight Connector 82"/>
          <p:cNvCxnSpPr/>
          <p:nvPr/>
        </p:nvCxnSpPr>
        <p:spPr>
          <a:xfrm flipV="1">
            <a:off x="6970656" y="4352988"/>
            <a:ext cx="0" cy="837290"/>
          </a:xfrm>
          <a:prstGeom prst="line">
            <a:avLst/>
          </a:prstGeom>
          <a:ln w="38100" cmpd="sng">
            <a:solidFill>
              <a:srgbClr val="008000"/>
            </a:solidFill>
          </a:ln>
          <a:effectLst/>
        </p:spPr>
        <p:style>
          <a:lnRef idx="2">
            <a:schemeClr val="accent1"/>
          </a:lnRef>
          <a:fillRef idx="0">
            <a:schemeClr val="accent1"/>
          </a:fillRef>
          <a:effectRef idx="1">
            <a:schemeClr val="accent1"/>
          </a:effectRef>
          <a:fontRef idx="minor">
            <a:schemeClr val="tx1"/>
          </a:fontRef>
        </p:style>
      </p:cxnSp>
      <p:cxnSp>
        <p:nvCxnSpPr>
          <p:cNvPr id="85" name="Straight Connector 84"/>
          <p:cNvCxnSpPr/>
          <p:nvPr/>
        </p:nvCxnSpPr>
        <p:spPr>
          <a:xfrm flipH="1">
            <a:off x="6960496" y="4770171"/>
            <a:ext cx="356497" cy="1"/>
          </a:xfrm>
          <a:prstGeom prst="line">
            <a:avLst/>
          </a:prstGeom>
          <a:ln w="38100" cmpd="sng">
            <a:solidFill>
              <a:srgbClr val="008000"/>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sp>
        <p:nvSpPr>
          <p:cNvPr id="86" name="TextBox 85"/>
          <p:cNvSpPr txBox="1"/>
          <p:nvPr/>
        </p:nvSpPr>
        <p:spPr>
          <a:xfrm>
            <a:off x="7245873" y="4298347"/>
            <a:ext cx="1755887" cy="738664"/>
          </a:xfrm>
          <a:prstGeom prst="rect">
            <a:avLst/>
          </a:prstGeom>
          <a:noFill/>
        </p:spPr>
        <p:txBody>
          <a:bodyPr wrap="square" rtlCol="0">
            <a:spAutoFit/>
          </a:bodyPr>
          <a:lstStyle/>
          <a:p>
            <a:pPr algn="ctr"/>
            <a:r>
              <a:rPr lang="en-US" sz="1400" dirty="0"/>
              <a:t>Multi Channel Analyzer and Data Acquisition </a:t>
            </a:r>
          </a:p>
        </p:txBody>
      </p:sp>
      <p:sp>
        <p:nvSpPr>
          <p:cNvPr id="87" name="TextBox 86"/>
          <p:cNvSpPr txBox="1"/>
          <p:nvPr/>
        </p:nvSpPr>
        <p:spPr>
          <a:xfrm>
            <a:off x="3305007" y="1491336"/>
            <a:ext cx="5616661" cy="338554"/>
          </a:xfrm>
          <a:prstGeom prst="rect">
            <a:avLst/>
          </a:prstGeom>
          <a:noFill/>
        </p:spPr>
        <p:txBody>
          <a:bodyPr wrap="square" rtlCol="0">
            <a:spAutoFit/>
          </a:bodyPr>
          <a:lstStyle/>
          <a:p>
            <a:pPr marL="285750" indent="-285750">
              <a:buFont typeface="Arial"/>
              <a:buChar char="•"/>
            </a:pPr>
            <a:r>
              <a:rPr lang="en-US" sz="1600" dirty="0"/>
              <a:t>Two read-out channels and amplification chains.</a:t>
            </a:r>
          </a:p>
        </p:txBody>
      </p:sp>
      <p:cxnSp>
        <p:nvCxnSpPr>
          <p:cNvPr id="47" name="Straight Connector 46"/>
          <p:cNvCxnSpPr/>
          <p:nvPr/>
        </p:nvCxnSpPr>
        <p:spPr>
          <a:xfrm flipH="1">
            <a:off x="4464058" y="4770170"/>
            <a:ext cx="356497" cy="1"/>
          </a:xfrm>
          <a:prstGeom prst="line">
            <a:avLst/>
          </a:prstGeom>
          <a:ln w="38100" cmpd="sng">
            <a:solidFill>
              <a:srgbClr val="008000"/>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Connector 47"/>
          <p:cNvCxnSpPr/>
          <p:nvPr/>
        </p:nvCxnSpPr>
        <p:spPr>
          <a:xfrm flipH="1">
            <a:off x="6343658" y="4770169"/>
            <a:ext cx="356497" cy="1"/>
          </a:xfrm>
          <a:prstGeom prst="line">
            <a:avLst/>
          </a:prstGeom>
          <a:ln w="38100" cmpd="sng">
            <a:solidFill>
              <a:srgbClr val="008000"/>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cxnSp>
        <p:nvCxnSpPr>
          <p:cNvPr id="49" name="Straight Connector 48"/>
          <p:cNvCxnSpPr/>
          <p:nvPr/>
        </p:nvCxnSpPr>
        <p:spPr>
          <a:xfrm>
            <a:off x="4709328" y="3569837"/>
            <a:ext cx="3490559" cy="0"/>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51" name="Straight Connector 50"/>
          <p:cNvCxnSpPr/>
          <p:nvPr/>
        </p:nvCxnSpPr>
        <p:spPr>
          <a:xfrm flipV="1">
            <a:off x="8118416" y="3579965"/>
            <a:ext cx="0" cy="429526"/>
          </a:xfrm>
          <a:prstGeom prst="line">
            <a:avLst/>
          </a:prstGeom>
          <a:ln w="38100" cmpd="sng">
            <a:solidFill>
              <a:srgbClr val="FFAE45"/>
            </a:solidFill>
            <a:headEnd type="triangle"/>
            <a:tailEnd type="triangle"/>
          </a:ln>
          <a:effectLst/>
        </p:spPr>
        <p:style>
          <a:lnRef idx="2">
            <a:schemeClr val="accent1"/>
          </a:lnRef>
          <a:fillRef idx="0">
            <a:schemeClr val="accent1"/>
          </a:fillRef>
          <a:effectRef idx="1">
            <a:schemeClr val="accent1"/>
          </a:effectRef>
          <a:fontRef idx="minor">
            <a:schemeClr val="tx1"/>
          </a:fontRef>
        </p:style>
      </p:cxnSp>
      <p:graphicFrame>
        <p:nvGraphicFramePr>
          <p:cNvPr id="27" name="Object 26"/>
          <p:cNvGraphicFramePr>
            <a:graphicFrameLocks noChangeAspect="1"/>
          </p:cNvGraphicFramePr>
          <p:nvPr/>
        </p:nvGraphicFramePr>
        <p:xfrm>
          <a:off x="8199887" y="3700976"/>
          <a:ext cx="256755" cy="233414"/>
        </p:xfrm>
        <a:graphic>
          <a:graphicData uri="http://schemas.openxmlformats.org/presentationml/2006/ole">
            <mc:AlternateContent xmlns:mc="http://schemas.openxmlformats.org/markup-compatibility/2006">
              <mc:Choice xmlns:v="urn:schemas-microsoft-com:vml" Requires="v">
                <p:oleObj name="Equation" r:id="rId8" imgW="139700" imgH="127000" progId="Equation.3">
                  <p:embed/>
                </p:oleObj>
              </mc:Choice>
              <mc:Fallback>
                <p:oleObj name="Equation" r:id="rId8" imgW="139700" imgH="127000" progId="Equation.3">
                  <p:embed/>
                  <p:pic>
                    <p:nvPicPr>
                      <p:cNvPr id="27" name="Object 26"/>
                      <p:cNvPicPr/>
                      <p:nvPr/>
                    </p:nvPicPr>
                    <p:blipFill>
                      <a:blip r:embed="rId9"/>
                      <a:stretch>
                        <a:fillRect/>
                      </a:stretch>
                    </p:blipFill>
                    <p:spPr>
                      <a:xfrm>
                        <a:off x="8199887" y="3700976"/>
                        <a:ext cx="256755" cy="233414"/>
                      </a:xfrm>
                      <a:prstGeom prst="rect">
                        <a:avLst/>
                      </a:prstGeom>
                    </p:spPr>
                  </p:pic>
                </p:oleObj>
              </mc:Fallback>
            </mc:AlternateContent>
          </a:graphicData>
        </a:graphic>
      </p:graphicFrame>
      <p:sp>
        <p:nvSpPr>
          <p:cNvPr id="60" name="TextBox 59"/>
          <p:cNvSpPr txBox="1"/>
          <p:nvPr/>
        </p:nvSpPr>
        <p:spPr>
          <a:xfrm>
            <a:off x="7641937" y="3601823"/>
            <a:ext cx="1755887" cy="369332"/>
          </a:xfrm>
          <a:prstGeom prst="rect">
            <a:avLst/>
          </a:prstGeom>
          <a:noFill/>
        </p:spPr>
        <p:txBody>
          <a:bodyPr wrap="square" rtlCol="0">
            <a:spAutoFit/>
          </a:bodyPr>
          <a:lstStyle/>
          <a:p>
            <a:pPr algn="ctr"/>
            <a:r>
              <a:rPr lang="en-US" i="1" dirty="0"/>
              <a:t>Q</a:t>
            </a:r>
          </a:p>
        </p:txBody>
      </p:sp>
      <p:cxnSp>
        <p:nvCxnSpPr>
          <p:cNvPr id="61" name="Straight Connector 60"/>
          <p:cNvCxnSpPr/>
          <p:nvPr/>
        </p:nvCxnSpPr>
        <p:spPr>
          <a:xfrm>
            <a:off x="4709328" y="6142426"/>
            <a:ext cx="0" cy="150065"/>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3" name="Straight Connector 62"/>
          <p:cNvCxnSpPr/>
          <p:nvPr/>
        </p:nvCxnSpPr>
        <p:spPr>
          <a:xfrm>
            <a:off x="6155690" y="6142426"/>
            <a:ext cx="0" cy="150065"/>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4" name="Straight Connector 63"/>
          <p:cNvCxnSpPr/>
          <p:nvPr/>
        </p:nvCxnSpPr>
        <p:spPr>
          <a:xfrm>
            <a:off x="6553200" y="6142426"/>
            <a:ext cx="0" cy="150065"/>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5" name="Straight Connector 64"/>
          <p:cNvCxnSpPr/>
          <p:nvPr/>
        </p:nvCxnSpPr>
        <p:spPr>
          <a:xfrm>
            <a:off x="7641937" y="6142426"/>
            <a:ext cx="0" cy="150065"/>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6" name="Straight Connector 65"/>
          <p:cNvCxnSpPr/>
          <p:nvPr/>
        </p:nvCxnSpPr>
        <p:spPr>
          <a:xfrm>
            <a:off x="4714275" y="6204591"/>
            <a:ext cx="1436623" cy="0"/>
          </a:xfrm>
          <a:prstGeom prst="line">
            <a:avLst/>
          </a:prstGeom>
          <a:ln w="38100" cmpd="sng">
            <a:solidFill>
              <a:srgbClr val="FFAE45"/>
            </a:solidFill>
            <a:headEnd type="triangle"/>
            <a:tailEnd type="triangle"/>
          </a:ln>
          <a:effectLst/>
        </p:spPr>
        <p:style>
          <a:lnRef idx="2">
            <a:schemeClr val="accent1"/>
          </a:lnRef>
          <a:fillRef idx="0">
            <a:schemeClr val="accent1"/>
          </a:fillRef>
          <a:effectRef idx="1">
            <a:schemeClr val="accent1"/>
          </a:effectRef>
          <a:fontRef idx="minor">
            <a:schemeClr val="tx1"/>
          </a:fontRef>
        </p:style>
      </p:cxnSp>
      <p:cxnSp>
        <p:nvCxnSpPr>
          <p:cNvPr id="70" name="Straight Connector 69"/>
          <p:cNvCxnSpPr/>
          <p:nvPr/>
        </p:nvCxnSpPr>
        <p:spPr>
          <a:xfrm>
            <a:off x="6557992" y="6204591"/>
            <a:ext cx="1088737" cy="0"/>
          </a:xfrm>
          <a:prstGeom prst="line">
            <a:avLst/>
          </a:prstGeom>
          <a:ln w="38100" cmpd="sng">
            <a:solidFill>
              <a:srgbClr val="FFAE45"/>
            </a:solidFill>
            <a:headEnd type="triangle"/>
            <a:tailEnd type="triangle"/>
          </a:ln>
          <a:effectLst/>
        </p:spPr>
        <p:style>
          <a:lnRef idx="2">
            <a:schemeClr val="accent1"/>
          </a:lnRef>
          <a:fillRef idx="0">
            <a:schemeClr val="accent1"/>
          </a:fillRef>
          <a:effectRef idx="1">
            <a:schemeClr val="accent1"/>
          </a:effectRef>
          <a:fontRef idx="minor">
            <a:schemeClr val="tx1"/>
          </a:fontRef>
        </p:style>
      </p:cxnSp>
      <p:sp>
        <p:nvSpPr>
          <p:cNvPr id="84" name="TextBox 83"/>
          <p:cNvSpPr txBox="1"/>
          <p:nvPr/>
        </p:nvSpPr>
        <p:spPr>
          <a:xfrm>
            <a:off x="4714275" y="6166568"/>
            <a:ext cx="1441415" cy="369332"/>
          </a:xfrm>
          <a:prstGeom prst="rect">
            <a:avLst/>
          </a:prstGeom>
          <a:noFill/>
        </p:spPr>
        <p:txBody>
          <a:bodyPr wrap="square" rtlCol="0">
            <a:spAutoFit/>
          </a:bodyPr>
          <a:lstStyle/>
          <a:p>
            <a:pPr algn="ctr"/>
            <a:r>
              <a:rPr lang="en-US" dirty="0"/>
              <a:t>~ 2μs</a:t>
            </a:r>
          </a:p>
        </p:txBody>
      </p:sp>
      <p:sp>
        <p:nvSpPr>
          <p:cNvPr id="88" name="TextBox 87"/>
          <p:cNvSpPr txBox="1"/>
          <p:nvPr/>
        </p:nvSpPr>
        <p:spPr>
          <a:xfrm>
            <a:off x="6557992" y="6171684"/>
            <a:ext cx="1083945" cy="369332"/>
          </a:xfrm>
          <a:prstGeom prst="rect">
            <a:avLst/>
          </a:prstGeom>
          <a:noFill/>
        </p:spPr>
        <p:txBody>
          <a:bodyPr wrap="square" rtlCol="0">
            <a:spAutoFit/>
          </a:bodyPr>
          <a:lstStyle/>
          <a:p>
            <a:pPr algn="ctr"/>
            <a:r>
              <a:rPr lang="en-US" dirty="0"/>
              <a:t>~ 0.1μs</a:t>
            </a:r>
          </a:p>
        </p:txBody>
      </p:sp>
      <p:pic>
        <p:nvPicPr>
          <p:cNvPr id="90" name="Picture 89" descr="IMG_5276_Edited.jpg"/>
          <p:cNvPicPr>
            <a:picLocks noChangeAspect="1"/>
          </p:cNvPicPr>
          <p:nvPr/>
        </p:nvPicPr>
        <p:blipFill rotWithShape="1">
          <a:blip r:embed="rId6">
            <a:extLst>
              <a:ext uri="{28A0092B-C50C-407E-A947-70E740481C1C}">
                <a14:useLocalDpi xmlns:a14="http://schemas.microsoft.com/office/drawing/2010/main" val="0"/>
              </a:ext>
            </a:extLst>
          </a:blip>
          <a:srcRect l="4005" t="20992" r="51010" b="32169"/>
          <a:stretch/>
        </p:blipFill>
        <p:spPr>
          <a:xfrm>
            <a:off x="4647947" y="5262065"/>
            <a:ext cx="1550902" cy="807442"/>
          </a:xfrm>
          <a:prstGeom prst="rect">
            <a:avLst/>
          </a:prstGeom>
        </p:spPr>
      </p:pic>
      <p:sp>
        <p:nvSpPr>
          <p:cNvPr id="3" name="Date Placeholder 2"/>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121</a:t>
            </a:fld>
            <a:endParaRPr lang="en-US"/>
          </a:p>
        </p:txBody>
      </p:sp>
    </p:spTree>
    <p:extLst>
      <p:ext uri="{BB962C8B-B14F-4D97-AF65-F5344CB8AC3E}">
        <p14:creationId xmlns:p14="http://schemas.microsoft.com/office/powerpoint/2010/main" val="249382981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122</a:t>
            </a:fld>
            <a:endParaRPr lang="en-US" dirty="0"/>
          </a:p>
        </p:txBody>
      </p:sp>
      <p:sp>
        <p:nvSpPr>
          <p:cNvPr id="6" name="Rectangle 5"/>
          <p:cNvSpPr/>
          <p:nvPr/>
        </p:nvSpPr>
        <p:spPr>
          <a:xfrm rot="16200000">
            <a:off x="-4682332" y="2704306"/>
            <a:ext cx="9728201" cy="1008063"/>
          </a:xfrm>
          <a:prstGeom prst="rect">
            <a:avLst/>
          </a:prstGeom>
          <a:solidFill>
            <a:srgbClr val="005500">
              <a:alpha val="89000"/>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238718" y="361016"/>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Signal efficiency at +20V</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41" name="Straight Connector 40"/>
          <p:cNvCxnSpPr/>
          <p:nvPr/>
        </p:nvCxnSpPr>
        <p:spPr>
          <a:xfrm flipV="1">
            <a:off x="1443848" y="4970986"/>
            <a:ext cx="0" cy="998014"/>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flipV="1">
            <a:off x="1708307"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flipV="1">
            <a:off x="2238718"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flipV="1">
            <a:off x="2507810" y="4970985"/>
            <a:ext cx="0" cy="998015"/>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flipV="1">
            <a:off x="1975753" y="4970985"/>
            <a:ext cx="0" cy="998015"/>
          </a:xfrm>
          <a:prstGeom prst="line">
            <a:avLst/>
          </a:prstGeom>
          <a:ln w="38100" cmpd="sng">
            <a:solidFill>
              <a:srgbClr val="FFAE45"/>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flipV="1">
            <a:off x="6053594" y="2196784"/>
            <a:ext cx="0" cy="2947244"/>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29" name="TextBox 28"/>
          <p:cNvSpPr txBox="1"/>
          <p:nvPr/>
        </p:nvSpPr>
        <p:spPr>
          <a:xfrm>
            <a:off x="3383280" y="2345395"/>
            <a:ext cx="2296160" cy="369332"/>
          </a:xfrm>
          <a:prstGeom prst="rect">
            <a:avLst/>
          </a:prstGeom>
          <a:noFill/>
          <a:ln>
            <a:solidFill>
              <a:srgbClr val="FFAE45"/>
            </a:solidFill>
          </a:ln>
        </p:spPr>
        <p:txBody>
          <a:bodyPr wrap="square" rtlCol="0">
            <a:spAutoFit/>
          </a:bodyPr>
          <a:lstStyle/>
          <a:p>
            <a:pPr algn="ctr"/>
            <a:r>
              <a:rPr lang="en-US" dirty="0"/>
              <a:t>Channel 1</a:t>
            </a:r>
          </a:p>
        </p:txBody>
      </p:sp>
      <p:sp>
        <p:nvSpPr>
          <p:cNvPr id="30" name="Rectangle 29"/>
          <p:cNvSpPr/>
          <p:nvPr/>
        </p:nvSpPr>
        <p:spPr>
          <a:xfrm>
            <a:off x="1635760" y="3271520"/>
            <a:ext cx="690879" cy="670560"/>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1" name="TextBox 30"/>
          <p:cNvSpPr txBox="1"/>
          <p:nvPr/>
        </p:nvSpPr>
        <p:spPr>
          <a:xfrm>
            <a:off x="6553200" y="2345395"/>
            <a:ext cx="2113280" cy="369332"/>
          </a:xfrm>
          <a:prstGeom prst="rect">
            <a:avLst/>
          </a:prstGeom>
          <a:noFill/>
          <a:ln>
            <a:solidFill>
              <a:srgbClr val="48F9FF"/>
            </a:solidFill>
          </a:ln>
        </p:spPr>
        <p:txBody>
          <a:bodyPr wrap="square" rtlCol="0">
            <a:spAutoFit/>
          </a:bodyPr>
          <a:lstStyle/>
          <a:p>
            <a:pPr algn="ctr"/>
            <a:r>
              <a:rPr lang="en-US" dirty="0"/>
              <a:t>Channel 2</a:t>
            </a:r>
          </a:p>
        </p:txBody>
      </p:sp>
      <p:sp>
        <p:nvSpPr>
          <p:cNvPr id="19" name="TextBox 18"/>
          <p:cNvSpPr txBox="1"/>
          <p:nvPr/>
        </p:nvSpPr>
        <p:spPr>
          <a:xfrm rot="16200000">
            <a:off x="1596518" y="6089283"/>
            <a:ext cx="703939" cy="338554"/>
          </a:xfrm>
          <a:prstGeom prst="rect">
            <a:avLst/>
          </a:prstGeom>
          <a:noFill/>
        </p:spPr>
        <p:txBody>
          <a:bodyPr wrap="none" rtlCol="0">
            <a:spAutoFit/>
          </a:bodyPr>
          <a:lstStyle/>
          <a:p>
            <a:r>
              <a:rPr lang="en-US" sz="1600" dirty="0"/>
              <a:t>Ch. 1</a:t>
            </a:r>
          </a:p>
        </p:txBody>
      </p:sp>
      <p:sp>
        <p:nvSpPr>
          <p:cNvPr id="32" name="TextBox 31"/>
          <p:cNvSpPr txBox="1"/>
          <p:nvPr/>
        </p:nvSpPr>
        <p:spPr>
          <a:xfrm rot="16200000">
            <a:off x="1998793" y="6089282"/>
            <a:ext cx="703939" cy="338554"/>
          </a:xfrm>
          <a:prstGeom prst="rect">
            <a:avLst/>
          </a:prstGeom>
          <a:noFill/>
        </p:spPr>
        <p:txBody>
          <a:bodyPr wrap="none" rtlCol="0">
            <a:spAutoFit/>
          </a:bodyPr>
          <a:lstStyle/>
          <a:p>
            <a:r>
              <a:rPr lang="en-US" sz="1600" dirty="0"/>
              <a:t>Ch. 2</a:t>
            </a:r>
          </a:p>
        </p:txBody>
      </p:sp>
      <p:sp>
        <p:nvSpPr>
          <p:cNvPr id="33" name="TextBox 32"/>
          <p:cNvSpPr txBox="1"/>
          <p:nvPr/>
        </p:nvSpPr>
        <p:spPr>
          <a:xfrm rot="16200000">
            <a:off x="1194848" y="6092399"/>
            <a:ext cx="703939" cy="338554"/>
          </a:xfrm>
          <a:prstGeom prst="rect">
            <a:avLst/>
          </a:prstGeom>
          <a:noFill/>
        </p:spPr>
        <p:txBody>
          <a:bodyPr wrap="none" rtlCol="0">
            <a:spAutoFit/>
          </a:bodyPr>
          <a:lstStyle/>
          <a:p>
            <a:r>
              <a:rPr lang="en-US" sz="1600" dirty="0"/>
              <a:t>Ch. 2</a:t>
            </a:r>
          </a:p>
        </p:txBody>
      </p:sp>
      <p:sp>
        <p:nvSpPr>
          <p:cNvPr id="53" name="TextBox 52"/>
          <p:cNvSpPr txBox="1"/>
          <p:nvPr/>
        </p:nvSpPr>
        <p:spPr>
          <a:xfrm>
            <a:off x="3219824" y="1101109"/>
            <a:ext cx="5215666" cy="646331"/>
          </a:xfrm>
          <a:prstGeom prst="rect">
            <a:avLst/>
          </a:prstGeom>
          <a:noFill/>
        </p:spPr>
        <p:txBody>
          <a:bodyPr wrap="square" rtlCol="0">
            <a:spAutoFit/>
          </a:bodyPr>
          <a:lstStyle/>
          <a:p>
            <a:pPr marL="285750" indent="-285750">
              <a:buFont typeface="Arial"/>
              <a:buChar char="•"/>
            </a:pPr>
            <a:r>
              <a:rPr lang="en-US" dirty="0"/>
              <a:t>Electronics chain calibrated with silicon detector.</a:t>
            </a:r>
          </a:p>
        </p:txBody>
      </p:sp>
      <p:sp>
        <p:nvSpPr>
          <p:cNvPr id="35" name="TextBox 34"/>
          <p:cNvSpPr txBox="1"/>
          <p:nvPr/>
        </p:nvSpPr>
        <p:spPr>
          <a:xfrm rot="16200000">
            <a:off x="5519444" y="3621543"/>
            <a:ext cx="609081" cy="246220"/>
          </a:xfrm>
          <a:prstGeom prst="rect">
            <a:avLst/>
          </a:prstGeom>
          <a:solidFill>
            <a:srgbClr val="FFFFFF"/>
          </a:solidFill>
        </p:spPr>
        <p:txBody>
          <a:bodyPr wrap="square" rtlCol="0">
            <a:spAutoFit/>
          </a:bodyPr>
          <a:lstStyle/>
          <a:p>
            <a:r>
              <a:rPr lang="en-US" sz="1000" dirty="0"/>
              <a:t>CCE/ %</a:t>
            </a:r>
          </a:p>
        </p:txBody>
      </p:sp>
      <p:sp>
        <p:nvSpPr>
          <p:cNvPr id="36" name="TextBox 35"/>
          <p:cNvSpPr txBox="1"/>
          <p:nvPr/>
        </p:nvSpPr>
        <p:spPr>
          <a:xfrm rot="16200000">
            <a:off x="8630677" y="3622270"/>
            <a:ext cx="609081" cy="246220"/>
          </a:xfrm>
          <a:prstGeom prst="rect">
            <a:avLst/>
          </a:prstGeom>
          <a:solidFill>
            <a:srgbClr val="FFFFFF"/>
          </a:solidFill>
        </p:spPr>
        <p:txBody>
          <a:bodyPr wrap="square" rtlCol="0">
            <a:spAutoFit/>
          </a:bodyPr>
          <a:lstStyle/>
          <a:p>
            <a:r>
              <a:rPr lang="en-US" sz="1000" dirty="0"/>
              <a:t>CCE/ %</a:t>
            </a:r>
          </a:p>
        </p:txBody>
      </p:sp>
      <p:pic>
        <p:nvPicPr>
          <p:cNvPr id="8" name="Picture 7" descr="20VSquare_Inner.eps"/>
          <p:cNvPicPr>
            <a:picLocks noChangeAspect="1"/>
          </p:cNvPicPr>
          <p:nvPr/>
        </p:nvPicPr>
        <p:blipFill rotWithShape="1">
          <a:blip r:embed="rId5">
            <a:extLst>
              <a:ext uri="{28A0092B-C50C-407E-A947-70E740481C1C}">
                <a14:useLocalDpi xmlns:a14="http://schemas.microsoft.com/office/drawing/2010/main" val="0"/>
              </a:ext>
            </a:extLst>
          </a:blip>
          <a:srcRect t="5879"/>
          <a:stretch/>
        </p:blipFill>
        <p:spPr>
          <a:xfrm>
            <a:off x="3219824" y="2843145"/>
            <a:ext cx="2563608" cy="2349048"/>
          </a:xfrm>
          <a:prstGeom prst="rect">
            <a:avLst/>
          </a:prstGeom>
        </p:spPr>
      </p:pic>
      <p:pic>
        <p:nvPicPr>
          <p:cNvPr id="18" name="Picture 17" descr="20VSquare_Outer.eps"/>
          <p:cNvPicPr>
            <a:picLocks noChangeAspect="1"/>
          </p:cNvPicPr>
          <p:nvPr/>
        </p:nvPicPr>
        <p:blipFill rotWithShape="1">
          <a:blip r:embed="rId6">
            <a:extLst>
              <a:ext uri="{28A0092B-C50C-407E-A947-70E740481C1C}">
                <a14:useLocalDpi xmlns:a14="http://schemas.microsoft.com/office/drawing/2010/main" val="0"/>
              </a:ext>
            </a:extLst>
          </a:blip>
          <a:srcRect t="8054"/>
          <a:stretch/>
        </p:blipFill>
        <p:spPr>
          <a:xfrm>
            <a:off x="6321913" y="2914265"/>
            <a:ext cx="2544787" cy="2277927"/>
          </a:xfrm>
          <a:prstGeom prst="rect">
            <a:avLst/>
          </a:prstGeom>
        </p:spPr>
      </p:pic>
      <p:sp>
        <p:nvSpPr>
          <p:cNvPr id="5" name="Date Placeholder 4"/>
          <p:cNvSpPr>
            <a:spLocks noGrp="1"/>
          </p:cNvSpPr>
          <p:nvPr>
            <p:ph type="dt" sz="half" idx="10"/>
          </p:nvPr>
        </p:nvSpPr>
        <p:spPr/>
        <p:txBody>
          <a:bodyPr/>
          <a:lstStyle/>
          <a:p>
            <a:r>
              <a:rPr lang="en-GB"/>
              <a:t>2026</a:t>
            </a:r>
            <a:endParaRPr lang="en-US"/>
          </a:p>
        </p:txBody>
      </p:sp>
      <p:sp>
        <p:nvSpPr>
          <p:cNvPr id="12" name="Footer Placeholder 11"/>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47960061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Charge sharing</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41" name="Straight Connector 40"/>
          <p:cNvCxnSpPr/>
          <p:nvPr/>
        </p:nvCxnSpPr>
        <p:spPr>
          <a:xfrm flipV="1">
            <a:off x="1443848" y="4970986"/>
            <a:ext cx="0" cy="998014"/>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flipV="1">
            <a:off x="1708307"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flipV="1">
            <a:off x="2238718"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flipV="1">
            <a:off x="2507810" y="4970985"/>
            <a:ext cx="0" cy="998015"/>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flipV="1">
            <a:off x="1975753" y="4970985"/>
            <a:ext cx="0" cy="998015"/>
          </a:xfrm>
          <a:prstGeom prst="line">
            <a:avLst/>
          </a:prstGeom>
          <a:ln w="38100" cmpd="sng">
            <a:solidFill>
              <a:srgbClr val="FFAE45"/>
            </a:solidFill>
            <a:headEnd type="triangle"/>
            <a:tailEnd type="none"/>
          </a:ln>
          <a:effectLst/>
        </p:spPr>
        <p:style>
          <a:lnRef idx="2">
            <a:schemeClr val="accent1"/>
          </a:lnRef>
          <a:fillRef idx="0">
            <a:schemeClr val="accent1"/>
          </a:fillRef>
          <a:effectRef idx="1">
            <a:schemeClr val="accent1"/>
          </a:effectRef>
          <a:fontRef idx="minor">
            <a:schemeClr val="tx1"/>
          </a:fontRef>
        </p:style>
      </p:cxnSp>
      <p:sp>
        <p:nvSpPr>
          <p:cNvPr id="29" name="TextBox 28"/>
          <p:cNvSpPr txBox="1"/>
          <p:nvPr/>
        </p:nvSpPr>
        <p:spPr>
          <a:xfrm>
            <a:off x="3383280" y="2164169"/>
            <a:ext cx="2296160" cy="369332"/>
          </a:xfrm>
          <a:prstGeom prst="rect">
            <a:avLst/>
          </a:prstGeom>
          <a:noFill/>
          <a:ln>
            <a:solidFill>
              <a:srgbClr val="FF0000"/>
            </a:solidFill>
          </a:ln>
        </p:spPr>
        <p:txBody>
          <a:bodyPr wrap="square" rtlCol="0">
            <a:spAutoFit/>
          </a:bodyPr>
          <a:lstStyle/>
          <a:p>
            <a:pPr algn="ctr"/>
            <a:r>
              <a:rPr lang="en-US" dirty="0"/>
              <a:t>Square</a:t>
            </a:r>
          </a:p>
        </p:txBody>
      </p:sp>
      <p:sp>
        <p:nvSpPr>
          <p:cNvPr id="30" name="Rectangle 29"/>
          <p:cNvSpPr/>
          <p:nvPr/>
        </p:nvSpPr>
        <p:spPr>
          <a:xfrm>
            <a:off x="1635760" y="3271520"/>
            <a:ext cx="690879" cy="670560"/>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1" name="TextBox 30"/>
          <p:cNvSpPr txBox="1"/>
          <p:nvPr/>
        </p:nvSpPr>
        <p:spPr>
          <a:xfrm>
            <a:off x="6553200" y="2164169"/>
            <a:ext cx="2113280" cy="369332"/>
          </a:xfrm>
          <a:prstGeom prst="rect">
            <a:avLst/>
          </a:prstGeom>
          <a:noFill/>
          <a:ln>
            <a:solidFill>
              <a:srgbClr val="0000FF"/>
            </a:solidFill>
          </a:ln>
        </p:spPr>
        <p:txBody>
          <a:bodyPr wrap="square" rtlCol="0">
            <a:spAutoFit/>
          </a:bodyPr>
          <a:lstStyle/>
          <a:p>
            <a:pPr algn="ctr"/>
            <a:r>
              <a:rPr lang="en-US" dirty="0"/>
              <a:t>Hexagonal</a:t>
            </a:r>
          </a:p>
        </p:txBody>
      </p:sp>
      <p:sp>
        <p:nvSpPr>
          <p:cNvPr id="37" name="Rectangle 36"/>
          <p:cNvSpPr/>
          <p:nvPr/>
        </p:nvSpPr>
        <p:spPr>
          <a:xfrm>
            <a:off x="1630313" y="1381759"/>
            <a:ext cx="690879" cy="670560"/>
          </a:xfrm>
          <a:prstGeom prst="rect">
            <a:avLst/>
          </a:prstGeom>
          <a:noFill/>
          <a:ln w="38100" cmpd="sng">
            <a:solidFill>
              <a:srgbClr val="0000FF"/>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2" name="TextBox 31"/>
          <p:cNvSpPr txBox="1"/>
          <p:nvPr/>
        </p:nvSpPr>
        <p:spPr>
          <a:xfrm rot="16200000">
            <a:off x="1620250" y="6073894"/>
            <a:ext cx="656475" cy="369332"/>
          </a:xfrm>
          <a:prstGeom prst="rect">
            <a:avLst/>
          </a:prstGeom>
          <a:noFill/>
        </p:spPr>
        <p:txBody>
          <a:bodyPr wrap="none" rtlCol="0">
            <a:spAutoFit/>
          </a:bodyPr>
          <a:lstStyle/>
          <a:p>
            <a:r>
              <a:rPr lang="en-US" dirty="0"/>
              <a:t>Ch. 1</a:t>
            </a:r>
          </a:p>
        </p:txBody>
      </p:sp>
      <p:sp>
        <p:nvSpPr>
          <p:cNvPr id="34" name="TextBox 33"/>
          <p:cNvSpPr txBox="1"/>
          <p:nvPr/>
        </p:nvSpPr>
        <p:spPr>
          <a:xfrm rot="16200000">
            <a:off x="2022525" y="6073893"/>
            <a:ext cx="656475" cy="369332"/>
          </a:xfrm>
          <a:prstGeom prst="rect">
            <a:avLst/>
          </a:prstGeom>
          <a:noFill/>
        </p:spPr>
        <p:txBody>
          <a:bodyPr wrap="none" rtlCol="0">
            <a:spAutoFit/>
          </a:bodyPr>
          <a:lstStyle/>
          <a:p>
            <a:r>
              <a:rPr lang="en-US" dirty="0"/>
              <a:t>Ch. 2</a:t>
            </a:r>
          </a:p>
        </p:txBody>
      </p:sp>
      <p:sp>
        <p:nvSpPr>
          <p:cNvPr id="35" name="TextBox 34"/>
          <p:cNvSpPr txBox="1"/>
          <p:nvPr/>
        </p:nvSpPr>
        <p:spPr>
          <a:xfrm rot="16200000">
            <a:off x="1218580" y="6077010"/>
            <a:ext cx="656475" cy="369332"/>
          </a:xfrm>
          <a:prstGeom prst="rect">
            <a:avLst/>
          </a:prstGeom>
          <a:noFill/>
        </p:spPr>
        <p:txBody>
          <a:bodyPr wrap="none" rtlCol="0">
            <a:spAutoFit/>
          </a:bodyPr>
          <a:lstStyle/>
          <a:p>
            <a:r>
              <a:rPr lang="en-US" dirty="0"/>
              <a:t>Ch. 2</a:t>
            </a:r>
          </a:p>
        </p:txBody>
      </p:sp>
      <p:pic>
        <p:nvPicPr>
          <p:cNvPr id="13" name="Picture 12" descr="Square_CS_Cut.ep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48835" y="5023939"/>
            <a:ext cx="2008068" cy="1528790"/>
          </a:xfrm>
          <a:prstGeom prst="rect">
            <a:avLst/>
          </a:prstGeom>
        </p:spPr>
      </p:pic>
      <p:pic>
        <p:nvPicPr>
          <p:cNvPr id="19" name="Picture 18" descr="20VHexCS_Cut.eps"/>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27238" y="5023939"/>
            <a:ext cx="2008068" cy="1528791"/>
          </a:xfrm>
          <a:prstGeom prst="rect">
            <a:avLst/>
          </a:prstGeom>
        </p:spPr>
      </p:pic>
      <p:grpSp>
        <p:nvGrpSpPr>
          <p:cNvPr id="36" name="Group 35"/>
          <p:cNvGrpSpPr/>
          <p:nvPr/>
        </p:nvGrpSpPr>
        <p:grpSpPr>
          <a:xfrm>
            <a:off x="3845018" y="911221"/>
            <a:ext cx="4073432" cy="1097880"/>
            <a:chOff x="3522438" y="4812353"/>
            <a:chExt cx="4073432" cy="1097880"/>
          </a:xfrm>
        </p:grpSpPr>
        <p:grpSp>
          <p:nvGrpSpPr>
            <p:cNvPr id="38" name="Group 37"/>
            <p:cNvGrpSpPr/>
            <p:nvPr/>
          </p:nvGrpSpPr>
          <p:grpSpPr>
            <a:xfrm>
              <a:off x="3522438" y="4812353"/>
              <a:ext cx="4073432" cy="1097880"/>
              <a:chOff x="3512278" y="4812353"/>
              <a:chExt cx="4503962" cy="1097880"/>
            </a:xfrm>
          </p:grpSpPr>
          <p:grpSp>
            <p:nvGrpSpPr>
              <p:cNvPr id="42" name="Group 41"/>
              <p:cNvGrpSpPr/>
              <p:nvPr/>
            </p:nvGrpSpPr>
            <p:grpSpPr>
              <a:xfrm>
                <a:off x="3512278" y="4855647"/>
                <a:ext cx="4503962" cy="1054586"/>
                <a:chOff x="3498910" y="4748703"/>
                <a:chExt cx="4503962" cy="1054586"/>
              </a:xfrm>
            </p:grpSpPr>
            <p:grpSp>
              <p:nvGrpSpPr>
                <p:cNvPr id="49" name="Group 48"/>
                <p:cNvGrpSpPr/>
                <p:nvPr/>
              </p:nvGrpSpPr>
              <p:grpSpPr>
                <a:xfrm>
                  <a:off x="3498910" y="4748703"/>
                  <a:ext cx="4503962" cy="1054586"/>
                  <a:chOff x="4039512" y="4610700"/>
                  <a:chExt cx="4503962" cy="977293"/>
                </a:xfrm>
              </p:grpSpPr>
              <p:sp>
                <p:nvSpPr>
                  <p:cNvPr id="52" name="Rectangle 51"/>
                  <p:cNvSpPr/>
                  <p:nvPr/>
                </p:nvSpPr>
                <p:spPr>
                  <a:xfrm>
                    <a:off x="4039512" y="4610700"/>
                    <a:ext cx="4317200" cy="977293"/>
                  </a:xfrm>
                  <a:prstGeom prst="rect">
                    <a:avLst/>
                  </a:prstGeom>
                  <a:solidFill>
                    <a:srgbClr val="0066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3" name="TextBox 52"/>
                  <p:cNvSpPr txBox="1"/>
                  <p:nvPr/>
                </p:nvSpPr>
                <p:spPr>
                  <a:xfrm>
                    <a:off x="4137841" y="4729807"/>
                    <a:ext cx="4405633" cy="541916"/>
                  </a:xfrm>
                  <a:prstGeom prst="rect">
                    <a:avLst/>
                  </a:prstGeom>
                  <a:noFill/>
                </p:spPr>
                <p:txBody>
                  <a:bodyPr wrap="square" rtlCol="0">
                    <a:spAutoFit/>
                  </a:bodyPr>
                  <a:lstStyle/>
                  <a:p>
                    <a:r>
                      <a:rPr lang="en-US" sz="3200" i="1" dirty="0">
                        <a:solidFill>
                          <a:schemeClr val="bg1"/>
                        </a:solidFill>
                        <a:latin typeface="Symbol" charset="2"/>
                        <a:cs typeface="Symbol" charset="2"/>
                      </a:rPr>
                      <a:t>r</a:t>
                    </a:r>
                    <a:r>
                      <a:rPr lang="en-US" sz="3200" dirty="0">
                        <a:solidFill>
                          <a:schemeClr val="bg1"/>
                        </a:solidFill>
                      </a:rPr>
                      <a:t> = </a:t>
                    </a:r>
                    <a:r>
                      <a:rPr lang="en-US" sz="3200" i="1" dirty="0">
                        <a:solidFill>
                          <a:schemeClr val="bg1"/>
                        </a:solidFill>
                      </a:rPr>
                      <a:t>Q</a:t>
                    </a:r>
                    <a:r>
                      <a:rPr lang="en-US" sz="3200" baseline="-25000" dirty="0">
                        <a:solidFill>
                          <a:schemeClr val="bg1"/>
                        </a:solidFill>
                      </a:rPr>
                      <a:t>2</a:t>
                    </a:r>
                    <a:r>
                      <a:rPr lang="en-US" sz="3200" dirty="0">
                        <a:solidFill>
                          <a:schemeClr val="bg1"/>
                        </a:solidFill>
                      </a:rPr>
                      <a:t>/(</a:t>
                    </a:r>
                    <a:r>
                      <a:rPr lang="en-US" sz="3200" i="1" dirty="0">
                        <a:solidFill>
                          <a:schemeClr val="bg1"/>
                        </a:solidFill>
                      </a:rPr>
                      <a:t>Q</a:t>
                    </a:r>
                    <a:r>
                      <a:rPr lang="en-US" sz="3200" baseline="-25000" dirty="0">
                        <a:solidFill>
                          <a:schemeClr val="bg1"/>
                        </a:solidFill>
                      </a:rPr>
                      <a:t>1</a:t>
                    </a:r>
                    <a:r>
                      <a:rPr lang="en-US" sz="3200" dirty="0">
                        <a:solidFill>
                          <a:schemeClr val="bg1"/>
                        </a:solidFill>
                      </a:rPr>
                      <a:t>+</a:t>
                    </a:r>
                    <a:r>
                      <a:rPr lang="en-US" sz="3200" i="1" dirty="0">
                        <a:solidFill>
                          <a:schemeClr val="bg1"/>
                        </a:solidFill>
                      </a:rPr>
                      <a:t>Q</a:t>
                    </a:r>
                    <a:r>
                      <a:rPr lang="en-US" sz="3200" baseline="-25000" dirty="0">
                        <a:solidFill>
                          <a:schemeClr val="bg1"/>
                        </a:solidFill>
                      </a:rPr>
                      <a:t>2</a:t>
                    </a:r>
                    <a:r>
                      <a:rPr lang="en-US" sz="3200" dirty="0">
                        <a:solidFill>
                          <a:schemeClr val="bg1"/>
                        </a:solidFill>
                      </a:rPr>
                      <a:t>)</a:t>
                    </a:r>
                    <a:endParaRPr lang="en-US" sz="1200" i="1" baseline="30000" dirty="0">
                      <a:solidFill>
                        <a:schemeClr val="bg1"/>
                      </a:solidFill>
                    </a:endParaRPr>
                  </a:p>
                </p:txBody>
              </p:sp>
            </p:grpSp>
            <p:sp>
              <p:nvSpPr>
                <p:cNvPr id="50" name="TextBox 49"/>
                <p:cNvSpPr txBox="1"/>
                <p:nvPr/>
              </p:nvSpPr>
              <p:spPr>
                <a:xfrm>
                  <a:off x="3597240" y="5557068"/>
                  <a:ext cx="2032309" cy="246221"/>
                </a:xfrm>
                <a:prstGeom prst="rect">
                  <a:avLst/>
                </a:prstGeom>
                <a:noFill/>
              </p:spPr>
              <p:txBody>
                <a:bodyPr wrap="square" rtlCol="0">
                  <a:spAutoFit/>
                </a:bodyPr>
                <a:lstStyle/>
                <a:p>
                  <a:r>
                    <a:rPr lang="en-US" sz="1000" dirty="0">
                      <a:solidFill>
                        <a:srgbClr val="FFFF00"/>
                      </a:solidFill>
                    </a:rPr>
                    <a:t>Induced charge on Ch. 2</a:t>
                  </a:r>
                </a:p>
              </p:txBody>
            </p:sp>
            <p:cxnSp>
              <p:nvCxnSpPr>
                <p:cNvPr id="51" name="Straight Arrow Connector 50"/>
                <p:cNvCxnSpPr/>
                <p:nvPr/>
              </p:nvCxnSpPr>
              <p:spPr>
                <a:xfrm flipV="1">
                  <a:off x="4488039" y="5425090"/>
                  <a:ext cx="433169" cy="193730"/>
                </a:xfrm>
                <a:prstGeom prst="straightConnector1">
                  <a:avLst/>
                </a:prstGeom>
                <a:ln>
                  <a:solidFill>
                    <a:schemeClr val="tx1"/>
                  </a:solidFill>
                  <a:headEnd type="none"/>
                  <a:tailEnd type="triangle"/>
                </a:ln>
                <a:effectLst/>
              </p:spPr>
              <p:style>
                <a:lnRef idx="2">
                  <a:schemeClr val="accent1"/>
                </a:lnRef>
                <a:fillRef idx="0">
                  <a:schemeClr val="accent1"/>
                </a:fillRef>
                <a:effectRef idx="1">
                  <a:schemeClr val="accent1"/>
                </a:effectRef>
                <a:fontRef idx="minor">
                  <a:schemeClr val="tx1"/>
                </a:fontRef>
              </p:style>
            </p:cxnSp>
          </p:grpSp>
          <p:sp>
            <p:nvSpPr>
              <p:cNvPr id="47" name="TextBox 46"/>
              <p:cNvSpPr txBox="1"/>
              <p:nvPr/>
            </p:nvSpPr>
            <p:spPr>
              <a:xfrm>
                <a:off x="3516335" y="4812353"/>
                <a:ext cx="1382689" cy="246221"/>
              </a:xfrm>
              <a:prstGeom prst="rect">
                <a:avLst/>
              </a:prstGeom>
              <a:noFill/>
            </p:spPr>
            <p:txBody>
              <a:bodyPr wrap="square" rtlCol="0">
                <a:spAutoFit/>
              </a:bodyPr>
              <a:lstStyle/>
              <a:p>
                <a:r>
                  <a:rPr lang="en-US" sz="1000" dirty="0">
                    <a:solidFill>
                      <a:srgbClr val="FFFF00"/>
                    </a:solidFill>
                  </a:rPr>
                  <a:t>Charge Sharing </a:t>
                </a:r>
              </a:p>
            </p:txBody>
          </p:sp>
          <p:cxnSp>
            <p:nvCxnSpPr>
              <p:cNvPr id="48" name="Straight Arrow Connector 47"/>
              <p:cNvCxnSpPr/>
              <p:nvPr/>
            </p:nvCxnSpPr>
            <p:spPr>
              <a:xfrm>
                <a:off x="4025398" y="5021958"/>
                <a:ext cx="0" cy="107049"/>
              </a:xfrm>
              <a:prstGeom prst="straightConnector1">
                <a:avLst/>
              </a:prstGeom>
              <a:ln>
                <a:solidFill>
                  <a:schemeClr val="tx1"/>
                </a:solidFill>
                <a:headEnd type="none"/>
                <a:tailEnd type="triangle"/>
              </a:ln>
              <a:effectLst/>
            </p:spPr>
            <p:style>
              <a:lnRef idx="2">
                <a:schemeClr val="accent1"/>
              </a:lnRef>
              <a:fillRef idx="0">
                <a:schemeClr val="accent1"/>
              </a:fillRef>
              <a:effectRef idx="1">
                <a:schemeClr val="accent1"/>
              </a:effectRef>
              <a:fontRef idx="minor">
                <a:schemeClr val="tx1"/>
              </a:fontRef>
            </p:style>
          </p:cxnSp>
        </p:grpSp>
        <p:sp>
          <p:nvSpPr>
            <p:cNvPr id="39" name="TextBox 38"/>
            <p:cNvSpPr txBox="1"/>
            <p:nvPr/>
          </p:nvSpPr>
          <p:spPr>
            <a:xfrm>
              <a:off x="5705794" y="5662532"/>
              <a:ext cx="1780867" cy="246221"/>
            </a:xfrm>
            <a:prstGeom prst="rect">
              <a:avLst/>
            </a:prstGeom>
            <a:noFill/>
          </p:spPr>
          <p:txBody>
            <a:bodyPr wrap="square" rtlCol="0">
              <a:spAutoFit/>
            </a:bodyPr>
            <a:lstStyle/>
            <a:p>
              <a:r>
                <a:rPr lang="en-US" sz="1000" dirty="0">
                  <a:solidFill>
                    <a:srgbClr val="FFFF00"/>
                  </a:solidFill>
                </a:rPr>
                <a:t>Induced charge on Ch. 1</a:t>
              </a:r>
            </a:p>
          </p:txBody>
        </p:sp>
        <p:cxnSp>
          <p:nvCxnSpPr>
            <p:cNvPr id="40" name="Straight Arrow Connector 39"/>
            <p:cNvCxnSpPr/>
            <p:nvPr/>
          </p:nvCxnSpPr>
          <p:spPr>
            <a:xfrm flipH="1" flipV="1">
              <a:off x="5953932" y="5575086"/>
              <a:ext cx="43052" cy="150678"/>
            </a:xfrm>
            <a:prstGeom prst="straightConnector1">
              <a:avLst/>
            </a:prstGeom>
            <a:ln>
              <a:solidFill>
                <a:schemeClr val="tx1"/>
              </a:solidFill>
              <a:headEnd type="none"/>
              <a:tailEnd type="triangle"/>
            </a:ln>
            <a:effectLst/>
          </p:spPr>
          <p:style>
            <a:lnRef idx="2">
              <a:schemeClr val="accent1"/>
            </a:lnRef>
            <a:fillRef idx="0">
              <a:schemeClr val="accent1"/>
            </a:fillRef>
            <a:effectRef idx="1">
              <a:schemeClr val="accent1"/>
            </a:effectRef>
            <a:fontRef idx="minor">
              <a:schemeClr val="tx1"/>
            </a:fontRef>
          </p:style>
        </p:cxnSp>
      </p:grpSp>
      <p:sp>
        <p:nvSpPr>
          <p:cNvPr id="3" name="Slide Number Placeholder 2"/>
          <p:cNvSpPr>
            <a:spLocks noGrp="1"/>
          </p:cNvSpPr>
          <p:nvPr>
            <p:ph type="sldNum" sz="quarter" idx="12"/>
          </p:nvPr>
        </p:nvSpPr>
        <p:spPr/>
        <p:txBody>
          <a:bodyPr/>
          <a:lstStyle/>
          <a:p>
            <a:fld id="{28FAA939-B055-1C4F-86C8-4746DA8B00DB}" type="slidenum">
              <a:rPr lang="en-US" smtClean="0"/>
              <a:t>123</a:t>
            </a:fld>
            <a:endParaRPr lang="en-US" dirty="0"/>
          </a:p>
        </p:txBody>
      </p:sp>
      <p:sp>
        <p:nvSpPr>
          <p:cNvPr id="8" name="TextBox 7"/>
          <p:cNvSpPr txBox="1"/>
          <p:nvPr/>
        </p:nvSpPr>
        <p:spPr>
          <a:xfrm rot="16200000">
            <a:off x="2767847" y="5319547"/>
            <a:ext cx="1259618" cy="246221"/>
          </a:xfrm>
          <a:prstGeom prst="rect">
            <a:avLst/>
          </a:prstGeom>
          <a:solidFill>
            <a:srgbClr val="FFFFFF"/>
          </a:solidFill>
        </p:spPr>
        <p:txBody>
          <a:bodyPr wrap="square" rtlCol="0">
            <a:spAutoFit/>
          </a:bodyPr>
          <a:lstStyle/>
          <a:p>
            <a:r>
              <a:rPr lang="en-US" sz="1000" dirty="0"/>
              <a:t>Charge sharing</a:t>
            </a:r>
          </a:p>
        </p:txBody>
      </p:sp>
      <p:sp>
        <p:nvSpPr>
          <p:cNvPr id="54" name="TextBox 53"/>
          <p:cNvSpPr txBox="1"/>
          <p:nvPr/>
        </p:nvSpPr>
        <p:spPr>
          <a:xfrm rot="16200000">
            <a:off x="5832599" y="5325984"/>
            <a:ext cx="1259618" cy="246221"/>
          </a:xfrm>
          <a:prstGeom prst="rect">
            <a:avLst/>
          </a:prstGeom>
          <a:solidFill>
            <a:srgbClr val="FFFFFF"/>
          </a:solidFill>
        </p:spPr>
        <p:txBody>
          <a:bodyPr wrap="square" rtlCol="0">
            <a:spAutoFit/>
          </a:bodyPr>
          <a:lstStyle/>
          <a:p>
            <a:r>
              <a:rPr lang="en-US" sz="1000" dirty="0"/>
              <a:t>Charge sharing</a:t>
            </a:r>
          </a:p>
        </p:txBody>
      </p:sp>
      <p:sp>
        <p:nvSpPr>
          <p:cNvPr id="55" name="TextBox 54"/>
          <p:cNvSpPr txBox="1"/>
          <p:nvPr/>
        </p:nvSpPr>
        <p:spPr>
          <a:xfrm rot="16200000">
            <a:off x="5275454" y="3285322"/>
            <a:ext cx="1259618" cy="246221"/>
          </a:xfrm>
          <a:prstGeom prst="rect">
            <a:avLst/>
          </a:prstGeom>
          <a:solidFill>
            <a:srgbClr val="FFFFFF"/>
          </a:solidFill>
        </p:spPr>
        <p:txBody>
          <a:bodyPr wrap="square" rtlCol="0">
            <a:spAutoFit/>
          </a:bodyPr>
          <a:lstStyle/>
          <a:p>
            <a:r>
              <a:rPr lang="en-US" sz="1000" dirty="0"/>
              <a:t>Charge sharing</a:t>
            </a:r>
          </a:p>
        </p:txBody>
      </p:sp>
      <p:cxnSp>
        <p:nvCxnSpPr>
          <p:cNvPr id="27" name="Straight Connector 26"/>
          <p:cNvCxnSpPr/>
          <p:nvPr/>
        </p:nvCxnSpPr>
        <p:spPr>
          <a:xfrm flipV="1">
            <a:off x="6061008" y="1940649"/>
            <a:ext cx="0" cy="4415701"/>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pic>
        <p:nvPicPr>
          <p:cNvPr id="12" name="Picture 11" descr="20VSquare_CS.eps"/>
          <p:cNvPicPr>
            <a:picLocks noChangeAspect="1"/>
          </p:cNvPicPr>
          <p:nvPr/>
        </p:nvPicPr>
        <p:blipFill rotWithShape="1">
          <a:blip r:embed="rId7">
            <a:extLst>
              <a:ext uri="{28A0092B-C50C-407E-A947-70E740481C1C}">
                <a14:useLocalDpi xmlns:a14="http://schemas.microsoft.com/office/drawing/2010/main" val="0"/>
              </a:ext>
            </a:extLst>
          </a:blip>
          <a:srcRect t="8139"/>
          <a:stretch/>
        </p:blipFill>
        <p:spPr>
          <a:xfrm>
            <a:off x="3198149" y="2661919"/>
            <a:ext cx="2626672" cy="2349048"/>
          </a:xfrm>
          <a:prstGeom prst="rect">
            <a:avLst/>
          </a:prstGeom>
        </p:spPr>
      </p:pic>
      <p:sp>
        <p:nvSpPr>
          <p:cNvPr id="57" name="TextBox 56"/>
          <p:cNvSpPr txBox="1"/>
          <p:nvPr/>
        </p:nvSpPr>
        <p:spPr>
          <a:xfrm rot="16200000">
            <a:off x="8323575" y="3285323"/>
            <a:ext cx="1259618" cy="246221"/>
          </a:xfrm>
          <a:prstGeom prst="rect">
            <a:avLst/>
          </a:prstGeom>
          <a:solidFill>
            <a:srgbClr val="FFFFFF"/>
          </a:solidFill>
        </p:spPr>
        <p:txBody>
          <a:bodyPr wrap="square" rtlCol="0">
            <a:spAutoFit/>
          </a:bodyPr>
          <a:lstStyle/>
          <a:p>
            <a:r>
              <a:rPr lang="en-US" sz="1000" dirty="0"/>
              <a:t>Charge sharing</a:t>
            </a:r>
          </a:p>
        </p:txBody>
      </p:sp>
      <p:pic>
        <p:nvPicPr>
          <p:cNvPr id="17" name="Picture 16" descr="20VHex_CS.eps"/>
          <p:cNvPicPr>
            <a:picLocks noChangeAspect="1"/>
          </p:cNvPicPr>
          <p:nvPr/>
        </p:nvPicPr>
        <p:blipFill rotWithShape="1">
          <a:blip r:embed="rId8">
            <a:extLst>
              <a:ext uri="{28A0092B-C50C-407E-A947-70E740481C1C}">
                <a14:useLocalDpi xmlns:a14="http://schemas.microsoft.com/office/drawing/2010/main" val="0"/>
              </a:ext>
            </a:extLst>
          </a:blip>
          <a:srcRect t="6582"/>
          <a:stretch/>
        </p:blipFill>
        <p:spPr>
          <a:xfrm>
            <a:off x="6294688" y="2661919"/>
            <a:ext cx="2582891" cy="2349048"/>
          </a:xfrm>
          <a:prstGeom prst="rect">
            <a:avLst/>
          </a:prstGeom>
        </p:spPr>
      </p:pic>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81476474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124</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Charge sharing comparison</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41" name="Straight Connector 40"/>
          <p:cNvCxnSpPr/>
          <p:nvPr/>
        </p:nvCxnSpPr>
        <p:spPr>
          <a:xfrm flipV="1">
            <a:off x="1443848" y="4970986"/>
            <a:ext cx="0" cy="998014"/>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flipV="1">
            <a:off x="1708307"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flipV="1">
            <a:off x="2238718"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flipV="1">
            <a:off x="2507810" y="4970985"/>
            <a:ext cx="0" cy="998015"/>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flipV="1">
            <a:off x="1975753" y="4970985"/>
            <a:ext cx="0" cy="998015"/>
          </a:xfrm>
          <a:prstGeom prst="line">
            <a:avLst/>
          </a:prstGeom>
          <a:ln w="38100" cmpd="sng">
            <a:solidFill>
              <a:srgbClr val="FFAE45"/>
            </a:solidFill>
            <a:headEnd type="triangle"/>
            <a:tailEnd type="none"/>
          </a:ln>
          <a:effectLst/>
        </p:spPr>
        <p:style>
          <a:lnRef idx="2">
            <a:schemeClr val="accent1"/>
          </a:lnRef>
          <a:fillRef idx="0">
            <a:schemeClr val="accent1"/>
          </a:fillRef>
          <a:effectRef idx="1">
            <a:schemeClr val="accent1"/>
          </a:effectRef>
          <a:fontRef idx="minor">
            <a:schemeClr val="tx1"/>
          </a:fontRef>
        </p:style>
      </p:cxnSp>
      <p:sp>
        <p:nvSpPr>
          <p:cNvPr id="30" name="Rectangle 29"/>
          <p:cNvSpPr/>
          <p:nvPr/>
        </p:nvSpPr>
        <p:spPr>
          <a:xfrm>
            <a:off x="1635760" y="3271520"/>
            <a:ext cx="690879" cy="670560"/>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7" name="Rectangle 36"/>
          <p:cNvSpPr/>
          <p:nvPr/>
        </p:nvSpPr>
        <p:spPr>
          <a:xfrm>
            <a:off x="1630313" y="1381759"/>
            <a:ext cx="690879" cy="670560"/>
          </a:xfrm>
          <a:prstGeom prst="rect">
            <a:avLst/>
          </a:prstGeom>
          <a:noFill/>
          <a:ln w="38100" cmpd="sng">
            <a:solidFill>
              <a:srgbClr val="0000FF"/>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24" name="TextBox 23"/>
          <p:cNvSpPr txBox="1"/>
          <p:nvPr/>
        </p:nvSpPr>
        <p:spPr>
          <a:xfrm rot="16200000">
            <a:off x="1620250" y="6073894"/>
            <a:ext cx="656475" cy="369332"/>
          </a:xfrm>
          <a:prstGeom prst="rect">
            <a:avLst/>
          </a:prstGeom>
          <a:noFill/>
        </p:spPr>
        <p:txBody>
          <a:bodyPr wrap="none" rtlCol="0">
            <a:spAutoFit/>
          </a:bodyPr>
          <a:lstStyle/>
          <a:p>
            <a:r>
              <a:rPr lang="en-US" dirty="0"/>
              <a:t>Ch. 1</a:t>
            </a:r>
          </a:p>
        </p:txBody>
      </p:sp>
      <p:sp>
        <p:nvSpPr>
          <p:cNvPr id="25" name="TextBox 24"/>
          <p:cNvSpPr txBox="1"/>
          <p:nvPr/>
        </p:nvSpPr>
        <p:spPr>
          <a:xfrm rot="16200000">
            <a:off x="2022525" y="6073893"/>
            <a:ext cx="656475" cy="369332"/>
          </a:xfrm>
          <a:prstGeom prst="rect">
            <a:avLst/>
          </a:prstGeom>
          <a:noFill/>
        </p:spPr>
        <p:txBody>
          <a:bodyPr wrap="none" rtlCol="0">
            <a:spAutoFit/>
          </a:bodyPr>
          <a:lstStyle/>
          <a:p>
            <a:r>
              <a:rPr lang="en-US" dirty="0"/>
              <a:t>Ch. 2</a:t>
            </a:r>
          </a:p>
        </p:txBody>
      </p:sp>
      <p:sp>
        <p:nvSpPr>
          <p:cNvPr id="26" name="TextBox 25"/>
          <p:cNvSpPr txBox="1"/>
          <p:nvPr/>
        </p:nvSpPr>
        <p:spPr>
          <a:xfrm rot="16200000">
            <a:off x="1218580" y="6077010"/>
            <a:ext cx="656475" cy="369332"/>
          </a:xfrm>
          <a:prstGeom prst="rect">
            <a:avLst/>
          </a:prstGeom>
          <a:noFill/>
        </p:spPr>
        <p:txBody>
          <a:bodyPr wrap="none" rtlCol="0">
            <a:spAutoFit/>
          </a:bodyPr>
          <a:lstStyle/>
          <a:p>
            <a:r>
              <a:rPr lang="en-US" dirty="0"/>
              <a:t>Ch. 2</a:t>
            </a:r>
          </a:p>
        </p:txBody>
      </p:sp>
      <p:grpSp>
        <p:nvGrpSpPr>
          <p:cNvPr id="14" name="Group 13"/>
          <p:cNvGrpSpPr/>
          <p:nvPr/>
        </p:nvGrpSpPr>
        <p:grpSpPr>
          <a:xfrm>
            <a:off x="3188945" y="1709918"/>
            <a:ext cx="4880897" cy="3624344"/>
            <a:chOff x="3188945" y="1709918"/>
            <a:chExt cx="4880897" cy="3624344"/>
          </a:xfrm>
        </p:grpSpPr>
        <p:pic>
          <p:nvPicPr>
            <p:cNvPr id="8" name="Picture 7" descr="FWHM.ep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59500" y="1709918"/>
              <a:ext cx="4810342" cy="3624344"/>
            </a:xfrm>
            <a:prstGeom prst="rect">
              <a:avLst/>
            </a:prstGeom>
          </p:spPr>
        </p:pic>
        <p:sp>
          <p:nvSpPr>
            <p:cNvPr id="12" name="TextBox 11"/>
            <p:cNvSpPr txBox="1"/>
            <p:nvPr/>
          </p:nvSpPr>
          <p:spPr>
            <a:xfrm rot="16200000">
              <a:off x="2479234" y="2444248"/>
              <a:ext cx="1727200" cy="307777"/>
            </a:xfrm>
            <a:prstGeom prst="rect">
              <a:avLst/>
            </a:prstGeom>
            <a:solidFill>
              <a:srgbClr val="FFFFFF"/>
            </a:solidFill>
          </p:spPr>
          <p:txBody>
            <a:bodyPr wrap="square" rtlCol="0">
              <a:spAutoFit/>
            </a:bodyPr>
            <a:lstStyle/>
            <a:p>
              <a:r>
                <a:rPr lang="en-US" sz="1400" dirty="0">
                  <a:latin typeface="Symbol" charset="2"/>
                  <a:cs typeface="Symbol" charset="2"/>
                </a:rPr>
                <a:t>r</a:t>
              </a:r>
              <a:r>
                <a:rPr lang="en-US" sz="1400" dirty="0"/>
                <a:t> width/ </a:t>
              </a:r>
              <a:r>
                <a:rPr lang="en-US" sz="1400" dirty="0" err="1"/>
                <a:t>μm</a:t>
              </a:r>
              <a:endParaRPr lang="en-US" sz="1400" dirty="0"/>
            </a:p>
          </p:txBody>
        </p:sp>
      </p:gr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80745233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125</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408823" y="398959"/>
            <a:ext cx="6342063" cy="523220"/>
          </a:xfrm>
          <a:prstGeom prst="rect">
            <a:avLst/>
          </a:prstGeom>
          <a:noFill/>
        </p:spPr>
        <p:txBody>
          <a:bodyPr wrap="square">
            <a:spAutoFit/>
          </a:bodyPr>
          <a:lstStyle/>
          <a:p>
            <a:pPr algn="ctr" fontAlgn="auto">
              <a:spcBef>
                <a:spcPts val="0"/>
              </a:spcBef>
              <a:spcAft>
                <a:spcPts val="0"/>
              </a:spcAft>
              <a:defRPr/>
            </a:pPr>
            <a:r>
              <a:rPr lang="en-US" sz="2800" dirty="0">
                <a:solidFill>
                  <a:srgbClr val="000000"/>
                </a:solidFill>
                <a:latin typeface="Apple Symbols"/>
                <a:cs typeface="Apple Symbols"/>
              </a:rPr>
              <a:t>Combined Ch. 1 and Ch. 2 at +20V</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41" name="Straight Connector 40"/>
          <p:cNvCxnSpPr/>
          <p:nvPr/>
        </p:nvCxnSpPr>
        <p:spPr>
          <a:xfrm flipV="1">
            <a:off x="1443848" y="4970986"/>
            <a:ext cx="0" cy="998014"/>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flipV="1">
            <a:off x="1708307"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flipV="1">
            <a:off x="2238718"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flipV="1">
            <a:off x="2507810" y="4970985"/>
            <a:ext cx="0" cy="998015"/>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flipV="1">
            <a:off x="1975753" y="4970985"/>
            <a:ext cx="0" cy="998015"/>
          </a:xfrm>
          <a:prstGeom prst="line">
            <a:avLst/>
          </a:prstGeom>
          <a:ln w="38100" cmpd="sng">
            <a:solidFill>
              <a:srgbClr val="FFAE45"/>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flipH="1" flipV="1">
            <a:off x="6053594" y="1090998"/>
            <a:ext cx="7414" cy="5265352"/>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29" name="TextBox 28"/>
          <p:cNvSpPr txBox="1"/>
          <p:nvPr/>
        </p:nvSpPr>
        <p:spPr>
          <a:xfrm>
            <a:off x="3383280" y="1239609"/>
            <a:ext cx="2296160" cy="369332"/>
          </a:xfrm>
          <a:prstGeom prst="rect">
            <a:avLst/>
          </a:prstGeom>
          <a:noFill/>
          <a:ln>
            <a:solidFill>
              <a:srgbClr val="FF0000"/>
            </a:solidFill>
          </a:ln>
        </p:spPr>
        <p:txBody>
          <a:bodyPr wrap="square" rtlCol="0">
            <a:spAutoFit/>
          </a:bodyPr>
          <a:lstStyle/>
          <a:p>
            <a:pPr algn="ctr"/>
            <a:r>
              <a:rPr lang="en-US" dirty="0"/>
              <a:t>Square</a:t>
            </a:r>
          </a:p>
        </p:txBody>
      </p:sp>
      <p:sp>
        <p:nvSpPr>
          <p:cNvPr id="30" name="Rectangle 29"/>
          <p:cNvSpPr/>
          <p:nvPr/>
        </p:nvSpPr>
        <p:spPr>
          <a:xfrm>
            <a:off x="1635760" y="3271520"/>
            <a:ext cx="690879" cy="670560"/>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1" name="TextBox 30"/>
          <p:cNvSpPr txBox="1"/>
          <p:nvPr/>
        </p:nvSpPr>
        <p:spPr>
          <a:xfrm>
            <a:off x="6553200" y="1239609"/>
            <a:ext cx="2113280" cy="369332"/>
          </a:xfrm>
          <a:prstGeom prst="rect">
            <a:avLst/>
          </a:prstGeom>
          <a:noFill/>
          <a:ln>
            <a:solidFill>
              <a:srgbClr val="0000FF"/>
            </a:solidFill>
          </a:ln>
        </p:spPr>
        <p:txBody>
          <a:bodyPr wrap="square" rtlCol="0">
            <a:spAutoFit/>
          </a:bodyPr>
          <a:lstStyle/>
          <a:p>
            <a:pPr algn="ctr"/>
            <a:r>
              <a:rPr lang="en-US" dirty="0"/>
              <a:t>Hexagonal</a:t>
            </a:r>
          </a:p>
        </p:txBody>
      </p:sp>
      <p:pic>
        <p:nvPicPr>
          <p:cNvPr id="13" name="Picture 12" descr="20VSquareSum_Line.ep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50304" y="4235715"/>
            <a:ext cx="2344567" cy="1766510"/>
          </a:xfrm>
          <a:prstGeom prst="rect">
            <a:avLst/>
          </a:prstGeom>
        </p:spPr>
      </p:pic>
      <p:pic>
        <p:nvPicPr>
          <p:cNvPr id="17" name="Picture 16" descr="20VHexSum_Line.eps"/>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21913" y="4245875"/>
            <a:ext cx="2344567" cy="1766510"/>
          </a:xfrm>
          <a:prstGeom prst="rect">
            <a:avLst/>
          </a:prstGeom>
        </p:spPr>
      </p:pic>
      <p:sp>
        <p:nvSpPr>
          <p:cNvPr id="37" name="Rectangle 36"/>
          <p:cNvSpPr/>
          <p:nvPr/>
        </p:nvSpPr>
        <p:spPr>
          <a:xfrm>
            <a:off x="1630313" y="1381759"/>
            <a:ext cx="690879" cy="670560"/>
          </a:xfrm>
          <a:prstGeom prst="rect">
            <a:avLst/>
          </a:prstGeom>
          <a:noFill/>
          <a:ln w="38100" cmpd="sng">
            <a:solidFill>
              <a:srgbClr val="0000FF"/>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19" name="TextBox 18"/>
          <p:cNvSpPr txBox="1"/>
          <p:nvPr/>
        </p:nvSpPr>
        <p:spPr>
          <a:xfrm>
            <a:off x="1463627" y="6053574"/>
            <a:ext cx="1024251" cy="369332"/>
          </a:xfrm>
          <a:prstGeom prst="rect">
            <a:avLst/>
          </a:prstGeom>
          <a:noFill/>
        </p:spPr>
        <p:txBody>
          <a:bodyPr wrap="none" rtlCol="0">
            <a:spAutoFit/>
          </a:bodyPr>
          <a:lstStyle/>
          <a:p>
            <a:r>
              <a:rPr lang="en-US" dirty="0"/>
              <a:t>Combine</a:t>
            </a:r>
          </a:p>
        </p:txBody>
      </p:sp>
      <p:sp>
        <p:nvSpPr>
          <p:cNvPr id="32" name="TextBox 31"/>
          <p:cNvSpPr txBox="1"/>
          <p:nvPr/>
        </p:nvSpPr>
        <p:spPr>
          <a:xfrm rot="16200000">
            <a:off x="5519444" y="2605543"/>
            <a:ext cx="609081" cy="246220"/>
          </a:xfrm>
          <a:prstGeom prst="rect">
            <a:avLst/>
          </a:prstGeom>
          <a:solidFill>
            <a:srgbClr val="FFFFFF"/>
          </a:solidFill>
        </p:spPr>
        <p:txBody>
          <a:bodyPr wrap="square" rtlCol="0">
            <a:spAutoFit/>
          </a:bodyPr>
          <a:lstStyle/>
          <a:p>
            <a:r>
              <a:rPr lang="en-US" sz="1000" dirty="0"/>
              <a:t>CCE/ %</a:t>
            </a:r>
          </a:p>
        </p:txBody>
      </p:sp>
      <p:pic>
        <p:nvPicPr>
          <p:cNvPr id="12" name="Picture 11" descr="20VSquare_Sum.eps"/>
          <p:cNvPicPr>
            <a:picLocks noChangeAspect="1"/>
          </p:cNvPicPr>
          <p:nvPr/>
        </p:nvPicPr>
        <p:blipFill rotWithShape="1">
          <a:blip r:embed="rId7">
            <a:extLst>
              <a:ext uri="{28A0092B-C50C-407E-A947-70E740481C1C}">
                <a14:useLocalDpi xmlns:a14="http://schemas.microsoft.com/office/drawing/2010/main" val="0"/>
              </a:ext>
            </a:extLst>
          </a:blip>
          <a:srcRect t="5183"/>
          <a:stretch/>
        </p:blipFill>
        <p:spPr>
          <a:xfrm>
            <a:off x="3219824" y="1737359"/>
            <a:ext cx="2544789" cy="2349047"/>
          </a:xfrm>
          <a:prstGeom prst="rect">
            <a:avLst/>
          </a:prstGeom>
        </p:spPr>
      </p:pic>
      <p:sp>
        <p:nvSpPr>
          <p:cNvPr id="33" name="TextBox 32"/>
          <p:cNvSpPr txBox="1"/>
          <p:nvPr/>
        </p:nvSpPr>
        <p:spPr>
          <a:xfrm rot="16200000">
            <a:off x="8630677" y="2606270"/>
            <a:ext cx="609081" cy="246220"/>
          </a:xfrm>
          <a:prstGeom prst="rect">
            <a:avLst/>
          </a:prstGeom>
          <a:solidFill>
            <a:srgbClr val="FFFFFF"/>
          </a:solidFill>
        </p:spPr>
        <p:txBody>
          <a:bodyPr wrap="square" rtlCol="0">
            <a:spAutoFit/>
          </a:bodyPr>
          <a:lstStyle/>
          <a:p>
            <a:r>
              <a:rPr lang="en-US" sz="1000" dirty="0"/>
              <a:t>CCE/ %</a:t>
            </a:r>
          </a:p>
        </p:txBody>
      </p:sp>
      <p:pic>
        <p:nvPicPr>
          <p:cNvPr id="14" name="Picture 13" descr="20VHex_Sum.eps"/>
          <p:cNvPicPr>
            <a:picLocks noChangeAspect="1"/>
          </p:cNvPicPr>
          <p:nvPr/>
        </p:nvPicPr>
        <p:blipFill rotWithShape="1">
          <a:blip r:embed="rId8">
            <a:extLst>
              <a:ext uri="{28A0092B-C50C-407E-A947-70E740481C1C}">
                <a14:useLocalDpi xmlns:a14="http://schemas.microsoft.com/office/drawing/2010/main" val="0"/>
              </a:ext>
            </a:extLst>
          </a:blip>
          <a:srcRect t="6582"/>
          <a:stretch/>
        </p:blipFill>
        <p:spPr>
          <a:xfrm>
            <a:off x="6294688" y="1737359"/>
            <a:ext cx="2582891" cy="2349048"/>
          </a:xfrm>
          <a:prstGeom prst="rect">
            <a:avLst/>
          </a:prstGeom>
        </p:spPr>
      </p:pic>
      <p:cxnSp>
        <p:nvCxnSpPr>
          <p:cNvPr id="34" name="Straight Connector 33"/>
          <p:cNvCxnSpPr/>
          <p:nvPr/>
        </p:nvCxnSpPr>
        <p:spPr>
          <a:xfrm flipH="1">
            <a:off x="5405120" y="3730449"/>
            <a:ext cx="91440" cy="0"/>
          </a:xfrm>
          <a:prstGeom prst="line">
            <a:avLst/>
          </a:prstGeom>
          <a:ln w="38100" cmpd="sng">
            <a:solidFill>
              <a:srgbClr val="FF0000"/>
            </a:solidFill>
            <a:prstDash val="sysDash"/>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p:nvCxnSpPr>
        <p:spPr>
          <a:xfrm flipV="1">
            <a:off x="3718560" y="3799840"/>
            <a:ext cx="0" cy="538480"/>
          </a:xfrm>
          <a:prstGeom prst="line">
            <a:avLst/>
          </a:prstGeom>
          <a:ln w="38100" cmpd="sng">
            <a:solidFill>
              <a:srgbClr val="FF0000"/>
            </a:solidFill>
            <a:prstDash val="sysDash"/>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0" name="Straight Connector 39"/>
          <p:cNvCxnSpPr/>
          <p:nvPr/>
        </p:nvCxnSpPr>
        <p:spPr>
          <a:xfrm flipV="1">
            <a:off x="4511040" y="3817167"/>
            <a:ext cx="0" cy="538480"/>
          </a:xfrm>
          <a:prstGeom prst="line">
            <a:avLst/>
          </a:prstGeom>
          <a:ln w="38100" cmpd="sng">
            <a:solidFill>
              <a:srgbClr val="FF0000"/>
            </a:solidFill>
            <a:prstDash val="sysDash"/>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p:nvPr/>
        </p:nvCxnSpPr>
        <p:spPr>
          <a:xfrm flipV="1">
            <a:off x="5323840" y="3817167"/>
            <a:ext cx="0" cy="538480"/>
          </a:xfrm>
          <a:prstGeom prst="line">
            <a:avLst/>
          </a:prstGeom>
          <a:ln w="38100" cmpd="sng">
            <a:solidFill>
              <a:srgbClr val="FF0000"/>
            </a:solidFill>
            <a:prstDash val="sysDash"/>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7" name="Straight Connector 46"/>
          <p:cNvCxnSpPr/>
          <p:nvPr/>
        </p:nvCxnSpPr>
        <p:spPr>
          <a:xfrm flipV="1">
            <a:off x="4104640" y="3423920"/>
            <a:ext cx="0" cy="921567"/>
          </a:xfrm>
          <a:prstGeom prst="line">
            <a:avLst/>
          </a:prstGeom>
          <a:ln w="38100" cmpd="sng">
            <a:solidFill>
              <a:schemeClr val="tx1"/>
            </a:solidFill>
            <a:prstDash val="sysDash"/>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Connector 47"/>
          <p:cNvCxnSpPr/>
          <p:nvPr/>
        </p:nvCxnSpPr>
        <p:spPr>
          <a:xfrm flipV="1">
            <a:off x="4917440" y="3423920"/>
            <a:ext cx="0" cy="921567"/>
          </a:xfrm>
          <a:prstGeom prst="line">
            <a:avLst/>
          </a:prstGeom>
          <a:ln w="38100" cmpd="sng">
            <a:solidFill>
              <a:srgbClr val="000000"/>
            </a:solidFill>
            <a:prstDash val="sysDash"/>
            <a:headEnd type="triangle"/>
            <a:tailEnd type="none"/>
          </a:ln>
          <a:effectLst/>
        </p:spPr>
        <p:style>
          <a:lnRef idx="2">
            <a:schemeClr val="accent1"/>
          </a:lnRef>
          <a:fillRef idx="0">
            <a:schemeClr val="accent1"/>
          </a:fillRef>
          <a:effectRef idx="1">
            <a:schemeClr val="accent1"/>
          </a:effectRef>
          <a:fontRef idx="minor">
            <a:schemeClr val="tx1"/>
          </a:fontRef>
        </p:style>
      </p:cxnSp>
      <p:sp>
        <p:nvSpPr>
          <p:cNvPr id="25" name="Oval 24"/>
          <p:cNvSpPr/>
          <p:nvPr/>
        </p:nvSpPr>
        <p:spPr>
          <a:xfrm>
            <a:off x="3647440" y="3664767"/>
            <a:ext cx="142240" cy="142240"/>
          </a:xfrm>
          <a:prstGeom prst="ellipse">
            <a:avLst/>
          </a:prstGeom>
          <a:noFill/>
          <a:ln w="28575"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 name="Oval 48"/>
          <p:cNvSpPr/>
          <p:nvPr/>
        </p:nvSpPr>
        <p:spPr>
          <a:xfrm>
            <a:off x="4439920" y="3674927"/>
            <a:ext cx="142240" cy="142240"/>
          </a:xfrm>
          <a:prstGeom prst="ellipse">
            <a:avLst/>
          </a:prstGeom>
          <a:noFill/>
          <a:ln w="28575"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0" name="Oval 49"/>
          <p:cNvSpPr/>
          <p:nvPr/>
        </p:nvSpPr>
        <p:spPr>
          <a:xfrm>
            <a:off x="5252720" y="3664767"/>
            <a:ext cx="142240" cy="142240"/>
          </a:xfrm>
          <a:prstGeom prst="ellipse">
            <a:avLst/>
          </a:prstGeom>
          <a:noFill/>
          <a:ln w="28575"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Oval 50"/>
          <p:cNvSpPr/>
          <p:nvPr/>
        </p:nvSpPr>
        <p:spPr>
          <a:xfrm>
            <a:off x="4033520" y="3281680"/>
            <a:ext cx="142240" cy="142240"/>
          </a:xfrm>
          <a:prstGeom prst="ellipse">
            <a:avLst/>
          </a:prstGeom>
          <a:noFill/>
          <a:ln w="28575" cmpd="sng">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2" name="Oval 51"/>
          <p:cNvSpPr/>
          <p:nvPr/>
        </p:nvSpPr>
        <p:spPr>
          <a:xfrm>
            <a:off x="4846320" y="3281680"/>
            <a:ext cx="142240" cy="142240"/>
          </a:xfrm>
          <a:prstGeom prst="ellipse">
            <a:avLst/>
          </a:prstGeom>
          <a:noFill/>
          <a:ln w="28575" cmpd="sng">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3" name="Straight Connector 52"/>
          <p:cNvCxnSpPr/>
          <p:nvPr/>
        </p:nvCxnSpPr>
        <p:spPr>
          <a:xfrm flipH="1">
            <a:off x="3505200" y="3352800"/>
            <a:ext cx="528320" cy="0"/>
          </a:xfrm>
          <a:prstGeom prst="line">
            <a:avLst/>
          </a:prstGeom>
          <a:ln w="38100" cmpd="sng">
            <a:solidFill>
              <a:srgbClr val="000000"/>
            </a:solidFill>
            <a:prstDash val="sys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4" name="Straight Connector 53"/>
          <p:cNvCxnSpPr/>
          <p:nvPr/>
        </p:nvCxnSpPr>
        <p:spPr>
          <a:xfrm flipH="1">
            <a:off x="4175760" y="3352800"/>
            <a:ext cx="660400" cy="0"/>
          </a:xfrm>
          <a:prstGeom prst="line">
            <a:avLst/>
          </a:prstGeom>
          <a:ln w="38100" cmpd="sng">
            <a:solidFill>
              <a:srgbClr val="000000"/>
            </a:solidFill>
            <a:prstDash val="sys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5" name="Straight Connector 54"/>
          <p:cNvCxnSpPr/>
          <p:nvPr/>
        </p:nvCxnSpPr>
        <p:spPr>
          <a:xfrm flipH="1">
            <a:off x="4988560" y="3352800"/>
            <a:ext cx="513080" cy="0"/>
          </a:xfrm>
          <a:prstGeom prst="line">
            <a:avLst/>
          </a:prstGeom>
          <a:ln w="38100" cmpd="sng">
            <a:solidFill>
              <a:srgbClr val="000000"/>
            </a:solidFill>
            <a:prstDash val="sysDash"/>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57" name="Straight Connector 56"/>
          <p:cNvCxnSpPr/>
          <p:nvPr/>
        </p:nvCxnSpPr>
        <p:spPr>
          <a:xfrm flipH="1">
            <a:off x="3505200" y="3740609"/>
            <a:ext cx="142240" cy="0"/>
          </a:xfrm>
          <a:prstGeom prst="line">
            <a:avLst/>
          </a:prstGeom>
          <a:ln w="38100" cmpd="sng">
            <a:solidFill>
              <a:srgbClr val="FF0000"/>
            </a:solidFill>
            <a:prstDash val="sys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58" name="Straight Connector 57"/>
          <p:cNvCxnSpPr/>
          <p:nvPr/>
        </p:nvCxnSpPr>
        <p:spPr>
          <a:xfrm flipH="1">
            <a:off x="3779520" y="3740609"/>
            <a:ext cx="650240" cy="0"/>
          </a:xfrm>
          <a:prstGeom prst="line">
            <a:avLst/>
          </a:prstGeom>
          <a:ln w="38100" cmpd="sng">
            <a:solidFill>
              <a:srgbClr val="FF0000"/>
            </a:solidFill>
            <a:prstDash val="sys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61" name="Straight Connector 60"/>
          <p:cNvCxnSpPr/>
          <p:nvPr/>
        </p:nvCxnSpPr>
        <p:spPr>
          <a:xfrm flipH="1">
            <a:off x="4582160" y="3740609"/>
            <a:ext cx="670560" cy="0"/>
          </a:xfrm>
          <a:prstGeom prst="line">
            <a:avLst/>
          </a:prstGeom>
          <a:ln w="38100" cmpd="sng">
            <a:solidFill>
              <a:srgbClr val="FF0000"/>
            </a:solidFill>
            <a:prstDash val="sysDash"/>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402428826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126</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238718" y="202921"/>
            <a:ext cx="6342063" cy="523220"/>
          </a:xfrm>
          <a:prstGeom prst="rect">
            <a:avLst/>
          </a:prstGeom>
          <a:noFill/>
        </p:spPr>
        <p:txBody>
          <a:bodyPr wrap="square">
            <a:spAutoFit/>
          </a:bodyPr>
          <a:lstStyle/>
          <a:p>
            <a:pPr algn="ctr" fontAlgn="auto">
              <a:spcBef>
                <a:spcPts val="0"/>
              </a:spcBef>
              <a:spcAft>
                <a:spcPts val="0"/>
              </a:spcAft>
              <a:defRPr/>
            </a:pPr>
            <a:r>
              <a:rPr lang="en-US" sz="2800" dirty="0">
                <a:solidFill>
                  <a:srgbClr val="000000"/>
                </a:solidFill>
                <a:latin typeface="Apple Symbols"/>
                <a:cs typeface="Apple Symbols"/>
              </a:rPr>
              <a:t>Signal efficiency comparison</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41" name="Straight Connector 40"/>
          <p:cNvCxnSpPr/>
          <p:nvPr/>
        </p:nvCxnSpPr>
        <p:spPr>
          <a:xfrm flipV="1">
            <a:off x="1443848" y="4970986"/>
            <a:ext cx="0" cy="998014"/>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flipV="1">
            <a:off x="1708307"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flipV="1">
            <a:off x="2238718" y="4705032"/>
            <a:ext cx="0" cy="1263968"/>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flipV="1">
            <a:off x="2507810" y="4970985"/>
            <a:ext cx="0" cy="998015"/>
          </a:xfrm>
          <a:prstGeom prst="line">
            <a:avLst/>
          </a:prstGeom>
          <a:ln w="38100" cmpd="sng">
            <a:solidFill>
              <a:srgbClr val="48F9FF"/>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flipV="1">
            <a:off x="1975753" y="4970985"/>
            <a:ext cx="0" cy="998015"/>
          </a:xfrm>
          <a:prstGeom prst="line">
            <a:avLst/>
          </a:prstGeom>
          <a:ln w="38100" cmpd="sng">
            <a:solidFill>
              <a:srgbClr val="FFAE45"/>
            </a:solidFill>
            <a:headEnd type="triangle"/>
            <a:tailEnd type="none"/>
          </a:ln>
          <a:effectLst/>
        </p:spPr>
        <p:style>
          <a:lnRef idx="2">
            <a:schemeClr val="accent1"/>
          </a:lnRef>
          <a:fillRef idx="0">
            <a:schemeClr val="accent1"/>
          </a:fillRef>
          <a:effectRef idx="1">
            <a:schemeClr val="accent1"/>
          </a:effectRef>
          <a:fontRef idx="minor">
            <a:schemeClr val="tx1"/>
          </a:fontRef>
        </p:style>
      </p:cxnSp>
      <p:sp>
        <p:nvSpPr>
          <p:cNvPr id="30" name="Rectangle 29"/>
          <p:cNvSpPr/>
          <p:nvPr/>
        </p:nvSpPr>
        <p:spPr>
          <a:xfrm>
            <a:off x="1635760" y="3271520"/>
            <a:ext cx="690879" cy="670560"/>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7" name="Rectangle 36"/>
          <p:cNvSpPr/>
          <p:nvPr/>
        </p:nvSpPr>
        <p:spPr>
          <a:xfrm>
            <a:off x="1630313" y="1381759"/>
            <a:ext cx="690879" cy="670560"/>
          </a:xfrm>
          <a:prstGeom prst="rect">
            <a:avLst/>
          </a:prstGeom>
          <a:noFill/>
          <a:ln w="38100" cmpd="sng">
            <a:solidFill>
              <a:srgbClr val="0000FF"/>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pic>
        <p:nvPicPr>
          <p:cNvPr id="8" name="Picture 7" descr="CCEZoom.ep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80080" y="1615439"/>
            <a:ext cx="4917440" cy="3705037"/>
          </a:xfrm>
          <a:prstGeom prst="rect">
            <a:avLst/>
          </a:prstGeom>
        </p:spPr>
      </p:pic>
      <p:sp>
        <p:nvSpPr>
          <p:cNvPr id="23" name="TextBox 22"/>
          <p:cNvSpPr txBox="1"/>
          <p:nvPr/>
        </p:nvSpPr>
        <p:spPr>
          <a:xfrm>
            <a:off x="1463627" y="6053574"/>
            <a:ext cx="1024251" cy="369332"/>
          </a:xfrm>
          <a:prstGeom prst="rect">
            <a:avLst/>
          </a:prstGeom>
          <a:noFill/>
        </p:spPr>
        <p:txBody>
          <a:bodyPr wrap="none" rtlCol="0">
            <a:spAutoFit/>
          </a:bodyPr>
          <a:lstStyle/>
          <a:p>
            <a:r>
              <a:rPr lang="en-US" dirty="0"/>
              <a:t>Combine</a:t>
            </a:r>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237425075"/>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IBIC</a:t>
            </a:r>
          </a:p>
        </p:txBody>
      </p:sp>
      <p:sp>
        <p:nvSpPr>
          <p:cNvPr id="3" name="Content Placeholder 2"/>
          <p:cNvSpPr>
            <a:spLocks noGrp="1"/>
          </p:cNvSpPr>
          <p:nvPr>
            <p:ph idx="1"/>
          </p:nvPr>
        </p:nvSpPr>
        <p:spPr/>
        <p:txBody>
          <a:bodyPr>
            <a:normAutofit/>
          </a:bodyPr>
          <a:lstStyle/>
          <a:p>
            <a:pPr marL="285750" indent="-285750">
              <a:buFont typeface="Arial"/>
              <a:buChar char="•"/>
            </a:pPr>
            <a:r>
              <a:rPr lang="en-US" dirty="0"/>
              <a:t>Measured the Signal Efficiency versus position.</a:t>
            </a:r>
          </a:p>
          <a:p>
            <a:pPr marL="285750" indent="-285750">
              <a:buFont typeface="Arial"/>
              <a:buChar char="•"/>
            </a:pPr>
            <a:r>
              <a:rPr lang="en-US" dirty="0"/>
              <a:t>Both geometries show &gt; 98% CCE above 20V.</a:t>
            </a:r>
          </a:p>
          <a:p>
            <a:pPr marL="285750" indent="-285750">
              <a:buFont typeface="Arial"/>
              <a:buChar char="•"/>
            </a:pPr>
            <a:r>
              <a:rPr lang="en-US" dirty="0"/>
              <a:t>There is a measured drop in signal due to columns of diameter ~ 6μm.</a:t>
            </a:r>
          </a:p>
          <a:p>
            <a:pPr marL="285750" indent="-285750">
              <a:buFont typeface="Arial"/>
              <a:buChar char="•"/>
            </a:pPr>
            <a:r>
              <a:rPr lang="en-US" dirty="0"/>
              <a:t>A small region of charge sharing, ~ 20μm, is observed in both geometries.</a:t>
            </a:r>
          </a:p>
          <a:p>
            <a:pPr marL="0" indent="0">
              <a:buNone/>
            </a:pPr>
            <a:endParaRPr lang="en-US" dirty="0"/>
          </a:p>
          <a:p>
            <a:endParaRPr lang="en-US" dirty="0"/>
          </a:p>
          <a:p>
            <a:endParaRPr lang="en-US" dirty="0"/>
          </a:p>
          <a:p>
            <a:pPr marL="0" indent="0">
              <a:buNone/>
            </a:pPr>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127</a:t>
            </a:fld>
            <a:endParaRPr lang="en-US"/>
          </a:p>
        </p:txBody>
      </p:sp>
    </p:spTree>
    <p:extLst>
      <p:ext uri="{BB962C8B-B14F-4D97-AF65-F5344CB8AC3E}">
        <p14:creationId xmlns:p14="http://schemas.microsoft.com/office/powerpoint/2010/main" val="3610873019"/>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p:cNvSpPr>
            <a:spLocks noGrp="1"/>
          </p:cNvSpPr>
          <p:nvPr>
            <p:ph type="sldNum" sz="quarter" idx="12"/>
          </p:nvPr>
        </p:nvSpPr>
        <p:spPr/>
        <p:txBody>
          <a:bodyPr/>
          <a:lstStyle/>
          <a:p>
            <a:pPr>
              <a:defRPr/>
            </a:pPr>
            <a:fld id="{9D8449AC-4C47-2E49-B117-26B6A64BFE89}" type="slidenum">
              <a:rPr lang="en-US"/>
              <a:pPr>
                <a:defRPr/>
              </a:pPr>
              <a:t>128</a:t>
            </a:fld>
            <a:endParaRPr lang="en-US"/>
          </a:p>
        </p:txBody>
      </p:sp>
      <p:sp>
        <p:nvSpPr>
          <p:cNvPr id="13" name="Rectangle 12"/>
          <p:cNvSpPr/>
          <p:nvPr/>
        </p:nvSpPr>
        <p:spPr>
          <a:xfrm>
            <a:off x="582402" y="973881"/>
            <a:ext cx="8272585" cy="5092811"/>
          </a:xfrm>
          <a:prstGeom prst="rect">
            <a:avLst/>
          </a:prstGeom>
          <a:solidFill>
            <a:srgbClr val="005500">
              <a:alpha val="89000"/>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TextBox 8"/>
          <p:cNvSpPr txBox="1"/>
          <p:nvPr/>
        </p:nvSpPr>
        <p:spPr>
          <a:xfrm>
            <a:off x="975895" y="1196976"/>
            <a:ext cx="7887367" cy="1754327"/>
          </a:xfrm>
          <a:prstGeom prst="rect">
            <a:avLst/>
          </a:prstGeom>
          <a:noFill/>
        </p:spPr>
        <p:txBody>
          <a:bodyPr wrap="square">
            <a:spAutoFit/>
          </a:bodyPr>
          <a:lstStyle/>
          <a:p>
            <a:pPr algn="ctr" fontAlgn="auto">
              <a:spcBef>
                <a:spcPts val="0"/>
              </a:spcBef>
              <a:spcAft>
                <a:spcPts val="0"/>
              </a:spcAft>
              <a:defRPr/>
            </a:pPr>
            <a:r>
              <a:rPr lang="en-US" sz="5400" dirty="0">
                <a:solidFill>
                  <a:schemeClr val="bg1"/>
                </a:solidFill>
                <a:latin typeface="Apple Symbols"/>
                <a:cs typeface="Apple Symbols"/>
              </a:rPr>
              <a:t>Time Resolved IBIC</a:t>
            </a:r>
          </a:p>
          <a:p>
            <a:pPr algn="ctr" fontAlgn="auto">
              <a:spcBef>
                <a:spcPts val="0"/>
              </a:spcBef>
              <a:spcAft>
                <a:spcPts val="0"/>
              </a:spcAft>
              <a:defRPr/>
            </a:pPr>
            <a:r>
              <a:rPr lang="en-US" sz="5400" dirty="0">
                <a:solidFill>
                  <a:schemeClr val="bg1"/>
                </a:solidFill>
                <a:latin typeface="Apple Symbols"/>
                <a:cs typeface="Apple Symbols"/>
              </a:rPr>
              <a:t>(TRIBIC)</a:t>
            </a:r>
          </a:p>
        </p:txBody>
      </p:sp>
      <p:sp>
        <p:nvSpPr>
          <p:cNvPr id="18" name="Rectangle 17"/>
          <p:cNvSpPr/>
          <p:nvPr/>
        </p:nvSpPr>
        <p:spPr>
          <a:xfrm>
            <a:off x="2991556" y="3344333"/>
            <a:ext cx="4120444" cy="1636889"/>
          </a:xfrm>
          <a:prstGeom prst="rect">
            <a:avLst/>
          </a:prstGeom>
          <a:no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9" name="Group 18"/>
          <p:cNvGrpSpPr/>
          <p:nvPr/>
        </p:nvGrpSpPr>
        <p:grpSpPr>
          <a:xfrm>
            <a:off x="3344889" y="3369639"/>
            <a:ext cx="3550582" cy="1534156"/>
            <a:chOff x="3750767" y="1905055"/>
            <a:chExt cx="3158693" cy="925210"/>
          </a:xfrm>
        </p:grpSpPr>
        <p:sp>
          <p:nvSpPr>
            <p:cNvPr id="30" name="TextBox 29"/>
            <p:cNvSpPr txBox="1"/>
            <p:nvPr/>
          </p:nvSpPr>
          <p:spPr>
            <a:xfrm>
              <a:off x="4175474" y="2144120"/>
              <a:ext cx="2733986" cy="646331"/>
            </a:xfrm>
            <a:prstGeom prst="rect">
              <a:avLst/>
            </a:prstGeom>
            <a:noFill/>
          </p:spPr>
          <p:txBody>
            <a:bodyPr wrap="square" rtlCol="0">
              <a:spAutoFit/>
            </a:bodyPr>
            <a:lstStyle/>
            <a:p>
              <a:r>
                <a:rPr lang="en-US" sz="3600" i="1" dirty="0" err="1">
                  <a:solidFill>
                    <a:schemeClr val="bg1"/>
                  </a:solidFill>
                </a:rPr>
                <a:t>i</a:t>
              </a:r>
              <a:r>
                <a:rPr lang="en-US" sz="3600" dirty="0">
                  <a:solidFill>
                    <a:schemeClr val="bg1"/>
                  </a:solidFill>
                </a:rPr>
                <a:t> = </a:t>
              </a:r>
              <a:r>
                <a:rPr lang="en-US" sz="3600" i="1" dirty="0" err="1">
                  <a:solidFill>
                    <a:schemeClr val="bg1"/>
                  </a:solidFill>
                </a:rPr>
                <a:t>E</a:t>
              </a:r>
              <a:r>
                <a:rPr lang="en-US" sz="3600" baseline="-25000" dirty="0" err="1">
                  <a:solidFill>
                    <a:schemeClr val="bg1"/>
                  </a:solidFill>
                </a:rPr>
                <a:t>w</a:t>
              </a:r>
              <a:r>
                <a:rPr lang="en-US" sz="3600" i="1" dirty="0" err="1">
                  <a:solidFill>
                    <a:schemeClr val="bg1"/>
                  </a:solidFill>
                </a:rPr>
                <a:t>q</a:t>
              </a:r>
              <a:r>
                <a:rPr lang="en-US" sz="3600" dirty="0" err="1">
                  <a:solidFill>
                    <a:schemeClr val="bg1"/>
                  </a:solidFill>
                </a:rPr>
                <a:t>ν</a:t>
              </a:r>
              <a:endParaRPr lang="en-US" sz="3600" dirty="0">
                <a:solidFill>
                  <a:schemeClr val="bg1"/>
                </a:solidFill>
              </a:endParaRPr>
            </a:p>
          </p:txBody>
        </p:sp>
        <p:sp>
          <p:nvSpPr>
            <p:cNvPr id="21" name="TextBox 20"/>
            <p:cNvSpPr txBox="1"/>
            <p:nvPr/>
          </p:nvSpPr>
          <p:spPr>
            <a:xfrm>
              <a:off x="3750767" y="1960405"/>
              <a:ext cx="1368051" cy="148490"/>
            </a:xfrm>
            <a:prstGeom prst="rect">
              <a:avLst/>
            </a:prstGeom>
            <a:noFill/>
          </p:spPr>
          <p:txBody>
            <a:bodyPr wrap="square" rtlCol="0">
              <a:spAutoFit/>
            </a:bodyPr>
            <a:lstStyle/>
            <a:p>
              <a:r>
                <a:rPr lang="en-US" sz="1000" dirty="0">
                  <a:solidFill>
                    <a:srgbClr val="FFFF00"/>
                  </a:solidFill>
                </a:rPr>
                <a:t>Instantaneous current</a:t>
              </a:r>
            </a:p>
          </p:txBody>
        </p:sp>
        <p:sp>
          <p:nvSpPr>
            <p:cNvPr id="22" name="TextBox 21"/>
            <p:cNvSpPr txBox="1"/>
            <p:nvPr/>
          </p:nvSpPr>
          <p:spPr>
            <a:xfrm>
              <a:off x="4014903" y="2667340"/>
              <a:ext cx="1103916" cy="148490"/>
            </a:xfrm>
            <a:prstGeom prst="rect">
              <a:avLst/>
            </a:prstGeom>
            <a:noFill/>
          </p:spPr>
          <p:txBody>
            <a:bodyPr wrap="square" rtlCol="0">
              <a:spAutoFit/>
            </a:bodyPr>
            <a:lstStyle/>
            <a:p>
              <a:r>
                <a:rPr lang="en-US" sz="1000" dirty="0">
                  <a:solidFill>
                    <a:srgbClr val="FFFF00"/>
                  </a:solidFill>
                </a:rPr>
                <a:t>Weighting field</a:t>
              </a:r>
            </a:p>
          </p:txBody>
        </p:sp>
        <p:sp>
          <p:nvSpPr>
            <p:cNvPr id="23" name="TextBox 22"/>
            <p:cNvSpPr txBox="1"/>
            <p:nvPr/>
          </p:nvSpPr>
          <p:spPr>
            <a:xfrm>
              <a:off x="5342195" y="1905055"/>
              <a:ext cx="1103916" cy="148490"/>
            </a:xfrm>
            <a:prstGeom prst="rect">
              <a:avLst/>
            </a:prstGeom>
            <a:noFill/>
          </p:spPr>
          <p:txBody>
            <a:bodyPr wrap="square" rtlCol="0">
              <a:spAutoFit/>
            </a:bodyPr>
            <a:lstStyle/>
            <a:p>
              <a:r>
                <a:rPr lang="en-US" sz="1000" dirty="0">
                  <a:solidFill>
                    <a:srgbClr val="FFFF00"/>
                  </a:solidFill>
                </a:rPr>
                <a:t>Carrier charge</a:t>
              </a:r>
            </a:p>
          </p:txBody>
        </p:sp>
        <p:sp>
          <p:nvSpPr>
            <p:cNvPr id="24" name="TextBox 23"/>
            <p:cNvSpPr txBox="1"/>
            <p:nvPr/>
          </p:nvSpPr>
          <p:spPr>
            <a:xfrm>
              <a:off x="5342195" y="2681775"/>
              <a:ext cx="1103916" cy="148490"/>
            </a:xfrm>
            <a:prstGeom prst="rect">
              <a:avLst/>
            </a:prstGeom>
            <a:noFill/>
          </p:spPr>
          <p:txBody>
            <a:bodyPr wrap="square" rtlCol="0">
              <a:spAutoFit/>
            </a:bodyPr>
            <a:lstStyle/>
            <a:p>
              <a:r>
                <a:rPr lang="en-US" sz="1000" dirty="0">
                  <a:solidFill>
                    <a:srgbClr val="FFFF00"/>
                  </a:solidFill>
                </a:rPr>
                <a:t>Carrier velocity</a:t>
              </a:r>
            </a:p>
          </p:txBody>
        </p:sp>
        <p:cxnSp>
          <p:nvCxnSpPr>
            <p:cNvPr id="25" name="Straight Arrow Connector 24"/>
            <p:cNvCxnSpPr/>
            <p:nvPr/>
          </p:nvCxnSpPr>
          <p:spPr>
            <a:xfrm>
              <a:off x="4177716" y="2100996"/>
              <a:ext cx="60080" cy="211258"/>
            </a:xfrm>
            <a:prstGeom prst="straightConnector1">
              <a:avLst/>
            </a:prstGeom>
            <a:ln>
              <a:solidFill>
                <a:schemeClr val="tx1"/>
              </a:solidFill>
              <a:headEnd type="none"/>
              <a:tailEnd type="triangle"/>
            </a:ln>
            <a:effectLst/>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flipH="1">
              <a:off x="5482870" y="2033250"/>
              <a:ext cx="120650" cy="211258"/>
            </a:xfrm>
            <a:prstGeom prst="straightConnector1">
              <a:avLst/>
            </a:prstGeom>
            <a:ln>
              <a:solidFill>
                <a:schemeClr val="tx1"/>
              </a:solidFill>
              <a:headEnd type="none"/>
              <a:tailEnd type="triangle"/>
            </a:ln>
            <a:effectLst/>
          </p:spPr>
          <p:style>
            <a:lnRef idx="2">
              <a:schemeClr val="accent1"/>
            </a:lnRef>
            <a:fillRef idx="0">
              <a:schemeClr val="accent1"/>
            </a:fillRef>
            <a:effectRef idx="1">
              <a:schemeClr val="accent1"/>
            </a:effectRef>
            <a:fontRef idx="minor">
              <a:schemeClr val="tx1"/>
            </a:fontRef>
          </p:style>
        </p:cxnSp>
        <p:cxnSp>
          <p:nvCxnSpPr>
            <p:cNvPr id="27" name="Straight Arrow Connector 26"/>
            <p:cNvCxnSpPr/>
            <p:nvPr/>
          </p:nvCxnSpPr>
          <p:spPr>
            <a:xfrm flipV="1">
              <a:off x="4587875" y="2559050"/>
              <a:ext cx="311150" cy="130230"/>
            </a:xfrm>
            <a:prstGeom prst="straightConnector1">
              <a:avLst/>
            </a:prstGeom>
            <a:ln>
              <a:solidFill>
                <a:schemeClr val="tx1"/>
              </a:solidFill>
              <a:headEnd type="none"/>
              <a:tailEnd type="triangle"/>
            </a:ln>
            <a:effectLst/>
          </p:spPr>
          <p:style>
            <a:lnRef idx="2">
              <a:schemeClr val="accent1"/>
            </a:lnRef>
            <a:fillRef idx="0">
              <a:schemeClr val="accent1"/>
            </a:fillRef>
            <a:effectRef idx="1">
              <a:schemeClr val="accent1"/>
            </a:effectRef>
            <a:fontRef idx="minor">
              <a:schemeClr val="tx1"/>
            </a:fontRef>
          </p:style>
        </p:cxnSp>
        <p:cxnSp>
          <p:nvCxnSpPr>
            <p:cNvPr id="28" name="Straight Arrow Connector 27"/>
            <p:cNvCxnSpPr/>
            <p:nvPr/>
          </p:nvCxnSpPr>
          <p:spPr>
            <a:xfrm flipH="1" flipV="1">
              <a:off x="5749925" y="2559050"/>
              <a:ext cx="25400" cy="130231"/>
            </a:xfrm>
            <a:prstGeom prst="straightConnector1">
              <a:avLst/>
            </a:prstGeom>
            <a:ln>
              <a:solidFill>
                <a:schemeClr val="tx1"/>
              </a:solidFill>
              <a:headEnd type="none"/>
              <a:tailEnd type="triangle"/>
            </a:ln>
            <a:effectLst/>
          </p:spPr>
          <p:style>
            <a:lnRef idx="2">
              <a:schemeClr val="accent1"/>
            </a:lnRef>
            <a:fillRef idx="0">
              <a:schemeClr val="accent1"/>
            </a:fillRef>
            <a:effectRef idx="1">
              <a:schemeClr val="accent1"/>
            </a:effectRef>
            <a:fontRef idx="minor">
              <a:schemeClr val="tx1"/>
            </a:fontRef>
          </p:style>
        </p:cxnSp>
      </p:grpSp>
      <p:sp>
        <p:nvSpPr>
          <p:cNvPr id="2" name="Date Placeholder 1"/>
          <p:cNvSpPr>
            <a:spLocks noGrp="1"/>
          </p:cNvSpPr>
          <p:nvPr>
            <p:ph type="dt" sz="half" idx="10"/>
          </p:nvPr>
        </p:nvSpPr>
        <p:spPr/>
        <p:txBody>
          <a:bodyPr/>
          <a:lstStyle/>
          <a:p>
            <a:r>
              <a:rPr lang="en-GB"/>
              <a:t>2026</a:t>
            </a:r>
            <a:endParaRPr lang="en-US"/>
          </a:p>
        </p:txBody>
      </p:sp>
      <p:sp>
        <p:nvSpPr>
          <p:cNvPr id="3" name="Footer Placeholder 2"/>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538576879"/>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2" name="Picture 8" descr="C:\tyzhnevyi\work\LABA_TUTTO\Diamond_project\TCAD\MIP\Hit_25_25_Zcut_at_250\n59_Transient_00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3" name="Picture 7" descr="C:\tyzhnevyi\work\LABA_TUTTO\Diamond_project\TCAD\MIP\Hit_25_25_Zcut_at_250\n59_Transient_0005.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4" name="Picture 6" descr="C:\tyzhnevyi\work\LABA_TUTTO\Diamond_project\TCAD\MIP\Hit_25_25_Zcut_at_250\n59_Transient_0004.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5" name="Picture 5" descr="C:\tyzhnevyi\work\LABA_TUTTO\Diamond_project\TCAD\MIP\Hit_25_25_Zcut_at_250\n59_Transient_0003.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6" name="Picture 4" descr="C:\tyzhnevyi\work\LABA_TUTTO\Diamond_project\TCAD\MIP\Hit_25_25_Zcut_at_250\n59_Transient_0002.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7" name="Picture 3" descr="C:\tyzhnevyi\work\LABA_TUTTO\Diamond_project\TCAD\MIP\Hit_25_25_Zcut_at_250\n59_Transient_0001.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8" name="Picture 2" descr="C:\tyzhnevyi\work\LABA_TUTTO\Diamond_project\TCAD\MIP\Hit_25_25_Zcut_at_250\n59_Transient_0000.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9" name="Picture 11" descr="C:\tyzhnevyi\work\LABA_TUTTO\Diamond_project\TCAD\MIP\Hit_25_25_Zcut_at_1\n59_Transient_0009.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902923" y="2266841"/>
            <a:ext cx="5749428"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129</a:t>
            </a:fld>
            <a:endParaRPr lang="en-US"/>
          </a:p>
        </p:txBody>
      </p:sp>
      <p:pic>
        <p:nvPicPr>
          <p:cNvPr id="54" name="Picture 4" descr="University of Manchester new logo 300 x 300 (1).jpg"/>
          <p:cNvPicPr>
            <a:picLocks noChangeAspect="1"/>
          </p:cNvPicPr>
          <p:nvPr/>
        </p:nvPicPr>
        <p:blipFill>
          <a:blip r:embed="rId13">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pic>
        <p:nvPicPr>
          <p:cNvPr id="60" name="Picture 59" descr="outputhSignalMapSquare_zRange.png"/>
          <p:cNvPicPr>
            <a:picLocks noChangeAspect="1"/>
          </p:cNvPicPr>
          <p:nvPr/>
        </p:nvPicPr>
        <p:blipFill rotWithShape="1">
          <a:blip r:embed="rId14">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14">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sp>
        <p:nvSpPr>
          <p:cNvPr id="50" name="TextBox 49"/>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06154157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2" name="Picture 8" descr="C:\tyzhnevyi\work\LABA_TUTTO\Diamond_project\TCAD\MIP\Hit_25_25_Zcut_at_250\n59_Transient_00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3" name="Picture 7" descr="C:\tyzhnevyi\work\LABA_TUTTO\Diamond_project\TCAD\MIP\Hit_25_25_Zcut_at_250\n59_Transient_0005.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4" name="Picture 6" descr="C:\tyzhnevyi\work\LABA_TUTTO\Diamond_project\TCAD\MIP\Hit_25_25_Zcut_at_250\n59_Transient_0004.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5" name="Picture 5" descr="C:\tyzhnevyi\work\LABA_TUTTO\Diamond_project\TCAD\MIP\Hit_25_25_Zcut_at_250\n59_Transient_0003.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6" name="Picture 4" descr="C:\tyzhnevyi\work\LABA_TUTTO\Diamond_project\TCAD\MIP\Hit_25_25_Zcut_at_250\n59_Transient_0002.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7" name="Picture 3" descr="C:\tyzhnevyi\work\LABA_TUTTO\Diamond_project\TCAD\MIP\Hit_25_25_Zcut_at_250\n59_Transient_0001.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8" name="Picture 2" descr="C:\tyzhnevyi\work\LABA_TUTTO\Diamond_project\TCAD\MIP\Hit_25_25_Zcut_at_250\n59_Transient_0000.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130</a:t>
            </a:fld>
            <a:endParaRPr lang="en-US"/>
          </a:p>
        </p:txBody>
      </p:sp>
      <p:pic>
        <p:nvPicPr>
          <p:cNvPr id="54" name="Picture 4" descr="University of Manchester new logo 300 x 300 (1).jpg"/>
          <p:cNvPicPr>
            <a:picLocks noChangeAspect="1"/>
          </p:cNvPicPr>
          <p:nvPr/>
        </p:nvPicPr>
        <p:blipFill>
          <a:blip r:embed="rId1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13">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13">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535584119"/>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2" name="Picture 8" descr="C:\tyzhnevyi\work\LABA_TUTTO\Diamond_project\TCAD\MIP\Hit_25_25_Zcut_at_250\n59_Transient_00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3" name="Picture 7" descr="C:\tyzhnevyi\work\LABA_TUTTO\Diamond_project\TCAD\MIP\Hit_25_25_Zcut_at_250\n59_Transient_0005.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4" name="Picture 6" descr="C:\tyzhnevyi\work\LABA_TUTTO\Diamond_project\TCAD\MIP\Hit_25_25_Zcut_at_250\n59_Transient_0004.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5" name="Picture 5" descr="C:\tyzhnevyi\work\LABA_TUTTO\Diamond_project\TCAD\MIP\Hit_25_25_Zcut_at_250\n59_Transient_0003.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6" name="Picture 4" descr="C:\tyzhnevyi\work\LABA_TUTTO\Diamond_project\TCAD\MIP\Hit_25_25_Zcut_at_250\n59_Transient_0002.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7" name="Picture 3" descr="C:\tyzhnevyi\work\LABA_TUTTO\Diamond_project\TCAD\MIP\Hit_25_25_Zcut_at_250\n59_Transient_0001.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131</a:t>
            </a:fld>
            <a:endParaRPr lang="en-US"/>
          </a:p>
        </p:txBody>
      </p:sp>
      <p:pic>
        <p:nvPicPr>
          <p:cNvPr id="54" name="Picture 4" descr="University of Manchester new logo 300 x 300 (1).jpg"/>
          <p:cNvPicPr>
            <a:picLocks noChangeAspect="1"/>
          </p:cNvPicPr>
          <p:nvPr/>
        </p:nvPicPr>
        <p:blipFill>
          <a:blip r:embed="rId11">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12">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12">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89143280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2" name="Picture 8" descr="C:\tyzhnevyi\work\LABA_TUTTO\Diamond_project\TCAD\MIP\Hit_25_25_Zcut_at_250\n59_Transient_00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3" name="Picture 7" descr="C:\tyzhnevyi\work\LABA_TUTTO\Diamond_project\TCAD\MIP\Hit_25_25_Zcut_at_250\n59_Transient_0005.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4" name="Picture 6" descr="C:\tyzhnevyi\work\LABA_TUTTO\Diamond_project\TCAD\MIP\Hit_25_25_Zcut_at_250\n59_Transient_0004.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5" name="Picture 5" descr="C:\tyzhnevyi\work\LABA_TUTTO\Diamond_project\TCAD\MIP\Hit_25_25_Zcut_at_250\n59_Transient_0003.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6" name="Picture 4" descr="C:\tyzhnevyi\work\LABA_TUTTO\Diamond_project\TCAD\MIP\Hit_25_25_Zcut_at_250\n59_Transient_0002.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132</a:t>
            </a:fld>
            <a:endParaRPr lang="en-US"/>
          </a:p>
        </p:txBody>
      </p:sp>
      <p:pic>
        <p:nvPicPr>
          <p:cNvPr id="54" name="Picture 4" descr="University of Manchester new logo 300 x 300 (1).jpg"/>
          <p:cNvPicPr>
            <a:picLocks noChangeAspect="1"/>
          </p:cNvPicPr>
          <p:nvPr/>
        </p:nvPicPr>
        <p:blipFill>
          <a:blip r:embed="rId10">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11">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11">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160348124"/>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2" name="Picture 8" descr="C:\tyzhnevyi\work\LABA_TUTTO\Diamond_project\TCAD\MIP\Hit_25_25_Zcut_at_250\n59_Transient_00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3" name="Picture 7" descr="C:\tyzhnevyi\work\LABA_TUTTO\Diamond_project\TCAD\MIP\Hit_25_25_Zcut_at_250\n59_Transient_0005.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4" name="Picture 6" descr="C:\tyzhnevyi\work\LABA_TUTTO\Diamond_project\TCAD\MIP\Hit_25_25_Zcut_at_250\n59_Transient_0004.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5" name="Picture 5" descr="C:\tyzhnevyi\work\LABA_TUTTO\Diamond_project\TCAD\MIP\Hit_25_25_Zcut_at_250\n59_Transient_0003.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133</a:t>
            </a:fld>
            <a:endParaRPr lang="en-US"/>
          </a:p>
        </p:txBody>
      </p:sp>
      <p:pic>
        <p:nvPicPr>
          <p:cNvPr id="54" name="Picture 4" descr="University of Manchester new logo 300 x 300 (1).jpg"/>
          <p:cNvPicPr>
            <a:picLocks noChangeAspect="1"/>
          </p:cNvPicPr>
          <p:nvPr/>
        </p:nvPicPr>
        <p:blipFill>
          <a:blip r:embed="rId9">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10">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10">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050467150"/>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2" name="Picture 8" descr="C:\tyzhnevyi\work\LABA_TUTTO\Diamond_project\TCAD\MIP\Hit_25_25_Zcut_at_250\n59_Transient_00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3" name="Picture 7" descr="C:\tyzhnevyi\work\LABA_TUTTO\Diamond_project\TCAD\MIP\Hit_25_25_Zcut_at_250\n59_Transient_0005.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4" name="Picture 6" descr="C:\tyzhnevyi\work\LABA_TUTTO\Diamond_project\TCAD\MIP\Hit_25_25_Zcut_at_250\n59_Transient_0004.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134</a:t>
            </a:fld>
            <a:endParaRPr lang="en-US"/>
          </a:p>
        </p:txBody>
      </p:sp>
      <p:pic>
        <p:nvPicPr>
          <p:cNvPr id="54" name="Picture 4" descr="University of Manchester new logo 300 x 300 (1).jpg"/>
          <p:cNvPicPr>
            <a:picLocks noChangeAspect="1"/>
          </p:cNvPicPr>
          <p:nvPr/>
        </p:nvPicPr>
        <p:blipFill>
          <a:blip r:embed="rId8">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9">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9">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6529705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2" name="Picture 8" descr="C:\tyzhnevyi\work\LABA_TUTTO\Diamond_project\TCAD\MIP\Hit_25_25_Zcut_at_250\n59_Transient_00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3" name="Picture 7" descr="C:\tyzhnevyi\work\LABA_TUTTO\Diamond_project\TCAD\MIP\Hit_25_25_Zcut_at_250\n59_Transient_0005.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135</a:t>
            </a:fld>
            <a:endParaRPr lang="en-US"/>
          </a:p>
        </p:txBody>
      </p:sp>
      <p:pic>
        <p:nvPicPr>
          <p:cNvPr id="54" name="Picture 4" descr="University of Manchester new logo 300 x 300 (1).jpg"/>
          <p:cNvPicPr>
            <a:picLocks noChangeAspect="1"/>
          </p:cNvPicPr>
          <p:nvPr/>
        </p:nvPicPr>
        <p:blipFill>
          <a:blip r:embed="rId7">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8">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8">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131218701"/>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2" name="Picture 8" descr="C:\tyzhnevyi\work\LABA_TUTTO\Diamond_project\TCAD\MIP\Hit_25_25_Zcut_at_250\n59_Transient_00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136</a:t>
            </a:fld>
            <a:endParaRPr lang="en-US"/>
          </a:p>
        </p:txBody>
      </p:sp>
      <p:pic>
        <p:nvPicPr>
          <p:cNvPr id="54" name="Picture 4" descr="University of Manchester new logo 300 x 300 (1).jpg"/>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7">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7">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491797296"/>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pic>
        <p:nvPicPr>
          <p:cNvPr id="101" name="Picture 9" descr="C:\tyzhnevyi\work\LABA_TUTTO\Diamond_project\TCAD\MIP\Hit_25_25_Zcut_at_250\n59_Transient_0007.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137</a:t>
            </a:fld>
            <a:endParaRPr lang="en-US"/>
          </a:p>
        </p:txBody>
      </p:sp>
      <p:pic>
        <p:nvPicPr>
          <p:cNvPr id="54" name="Picture 4" descr="University of Manchester new logo 300 x 300 (1).jpg"/>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6">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6">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2036789508"/>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TextBox 17"/>
          <p:cNvSpPr txBox="1"/>
          <p:nvPr/>
        </p:nvSpPr>
        <p:spPr>
          <a:xfrm>
            <a:off x="2802194" y="117620"/>
            <a:ext cx="8180022" cy="584776"/>
          </a:xfrm>
          <a:prstGeom prst="rect">
            <a:avLst/>
          </a:prstGeom>
          <a:noFill/>
        </p:spPr>
        <p:txBody>
          <a:bodyPr wrap="square" rtlCol="0">
            <a:spAutoFit/>
          </a:bodyPr>
          <a:lstStyle/>
          <a:p>
            <a:r>
              <a:rPr lang="en-US" sz="3200" dirty="0"/>
              <a:t>				</a:t>
            </a:r>
            <a:r>
              <a:rPr lang="en-US" sz="3200" dirty="0">
                <a:solidFill>
                  <a:schemeClr val="bg1"/>
                </a:solidFill>
                <a:latin typeface="+mj-lt"/>
                <a:cs typeface="Andale Mono"/>
              </a:rPr>
              <a:t>Motivation</a:t>
            </a:r>
          </a:p>
        </p:txBody>
      </p:sp>
      <p:sp>
        <p:nvSpPr>
          <p:cNvPr id="98" name="Cylindre 29"/>
          <p:cNvSpPr/>
          <p:nvPr/>
        </p:nvSpPr>
        <p:spPr>
          <a:xfrm>
            <a:off x="2786784" y="4778713"/>
            <a:ext cx="108046" cy="1518016"/>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9" name="Cylindre 30"/>
          <p:cNvSpPr/>
          <p:nvPr/>
        </p:nvSpPr>
        <p:spPr>
          <a:xfrm>
            <a:off x="6670771" y="4356190"/>
            <a:ext cx="108046" cy="171866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0" name="Picture 10" descr="C:\tyzhnevyi\work\LABA_TUTTO\Diamond_project\TCAD\MIP\Hit_25_25_Zcut_at_250\n59_Transient_00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2922" y="2266841"/>
            <a:ext cx="5749429" cy="4312072"/>
          </a:xfrm>
          <a:prstGeom prst="rect">
            <a:avLst/>
          </a:prstGeom>
          <a:noFill/>
          <a:scene3d>
            <a:camera prst="isometricOffAxis2Top"/>
            <a:lightRig rig="threePt" dir="t"/>
          </a:scene3d>
          <a:extLst>
            <a:ext uri="{909E8E84-426E-40dd-AFC4-6F175D3DCCD1}">
              <a14:hiddenFill xmlns="" xmlns:a14="http://schemas.microsoft.com/office/drawing/2010/main">
                <a:solidFill>
                  <a:srgbClr val="FFFFFF"/>
                </a:solidFill>
              </a14:hiddenFill>
            </a:ext>
          </a:extLst>
        </p:spPr>
      </p:pic>
      <p:grpSp>
        <p:nvGrpSpPr>
          <p:cNvPr id="4" name="Group 3"/>
          <p:cNvGrpSpPr/>
          <p:nvPr/>
        </p:nvGrpSpPr>
        <p:grpSpPr>
          <a:xfrm>
            <a:off x="1909358" y="1043185"/>
            <a:ext cx="5760000" cy="4320000"/>
            <a:chOff x="1909358" y="1043185"/>
            <a:chExt cx="5760000" cy="4320000"/>
          </a:xfrm>
          <a:scene3d>
            <a:camera prst="orthographicFront">
              <a:rot lat="18078000" lon="3210000" rev="18144000"/>
            </a:camera>
            <a:lightRig rig="threePt" dir="t"/>
          </a:scene3d>
        </p:grpSpPr>
        <p:pic>
          <p:nvPicPr>
            <p:cNvPr id="112" name="Picture 3" descr="I:\n122_Efield_cut_at_Z250.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9358" y="1043185"/>
              <a:ext cx="5760000" cy="43200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3101474" y="1545122"/>
              <a:ext cx="3876842" cy="323359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3" name="Cylindre 15"/>
          <p:cNvSpPr/>
          <p:nvPr/>
        </p:nvSpPr>
        <p:spPr>
          <a:xfrm>
            <a:off x="2786784" y="2608948"/>
            <a:ext cx="108046" cy="2059372"/>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15" name="Connecteur droit 49"/>
          <p:cNvCxnSpPr/>
          <p:nvPr/>
        </p:nvCxnSpPr>
        <p:spPr>
          <a:xfrm>
            <a:off x="7375530" y="5939297"/>
            <a:ext cx="0" cy="432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necteur droit 54"/>
          <p:cNvCxnSpPr/>
          <p:nvPr/>
        </p:nvCxnSpPr>
        <p:spPr>
          <a:xfrm>
            <a:off x="7438243" y="6011297"/>
            <a:ext cx="0" cy="28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Connecteur droit 55"/>
          <p:cNvCxnSpPr/>
          <p:nvPr/>
        </p:nvCxnSpPr>
        <p:spPr>
          <a:xfrm>
            <a:off x="7500718" y="6083297"/>
            <a:ext cx="0" cy="144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necteur en angle 53"/>
          <p:cNvCxnSpPr>
            <a:stCxn id="99" idx="3"/>
          </p:cNvCxnSpPr>
          <p:nvPr/>
        </p:nvCxnSpPr>
        <p:spPr>
          <a:xfrm rot="16200000" flipH="1">
            <a:off x="7014162" y="5785490"/>
            <a:ext cx="72000" cy="65073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Connecteur droit 57"/>
          <p:cNvCxnSpPr/>
          <p:nvPr/>
        </p:nvCxnSpPr>
        <p:spPr>
          <a:xfrm>
            <a:off x="2278755" y="1979289"/>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necteur en angle 59"/>
          <p:cNvCxnSpPr>
            <a:endCxn id="113" idx="0"/>
          </p:cNvCxnSpPr>
          <p:nvPr/>
        </p:nvCxnSpPr>
        <p:spPr>
          <a:xfrm>
            <a:off x="2299856" y="2196444"/>
            <a:ext cx="540951" cy="439516"/>
          </a:xfrm>
          <a:prstGeom prst="bentConnector2">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ZoneTexte 61"/>
          <p:cNvSpPr txBox="1"/>
          <p:nvPr/>
        </p:nvSpPr>
        <p:spPr>
          <a:xfrm>
            <a:off x="1542882" y="2011778"/>
            <a:ext cx="664590" cy="369332"/>
          </a:xfrm>
          <a:prstGeom prst="rect">
            <a:avLst/>
          </a:prstGeom>
          <a:noFill/>
        </p:spPr>
        <p:txBody>
          <a:bodyPr wrap="none" rtlCol="0">
            <a:spAutoFit/>
          </a:bodyPr>
          <a:lstStyle/>
          <a:p>
            <a:r>
              <a:rPr lang="fr-FR" dirty="0"/>
              <a:t>+40V</a:t>
            </a:r>
          </a:p>
        </p:txBody>
      </p:sp>
      <p:sp>
        <p:nvSpPr>
          <p:cNvPr id="124" name="ZoneTexte 62"/>
          <p:cNvSpPr txBox="1"/>
          <p:nvPr/>
        </p:nvSpPr>
        <p:spPr>
          <a:xfrm>
            <a:off x="6724794" y="4079134"/>
            <a:ext cx="1455146" cy="369332"/>
          </a:xfrm>
          <a:prstGeom prst="rect">
            <a:avLst/>
          </a:prstGeom>
          <a:noFill/>
        </p:spPr>
        <p:txBody>
          <a:bodyPr wrap="none" rtlCol="0">
            <a:spAutoFit/>
          </a:bodyPr>
          <a:lstStyle/>
          <a:p>
            <a:r>
              <a:rPr lang="fr-FR" dirty="0"/>
              <a:t>100μm </a:t>
            </a:r>
            <a:r>
              <a:rPr lang="fr-FR" dirty="0" err="1"/>
              <a:t>depth</a:t>
            </a:r>
            <a:endParaRPr lang="fr-FR" dirty="0"/>
          </a:p>
        </p:txBody>
      </p:sp>
      <p:sp>
        <p:nvSpPr>
          <p:cNvPr id="125" name="ZoneTexte 63"/>
          <p:cNvSpPr txBox="1"/>
          <p:nvPr/>
        </p:nvSpPr>
        <p:spPr>
          <a:xfrm>
            <a:off x="4780210" y="4127984"/>
            <a:ext cx="1472842" cy="369332"/>
          </a:xfrm>
          <a:prstGeom prst="rect">
            <a:avLst/>
          </a:prstGeom>
          <a:noFill/>
        </p:spPr>
        <p:txBody>
          <a:bodyPr wrap="none" rtlCol="0">
            <a:spAutoFit/>
          </a:bodyPr>
          <a:lstStyle/>
          <a:p>
            <a:r>
              <a:rPr lang="fr-FR" dirty="0">
                <a:solidFill>
                  <a:schemeClr val="bg1"/>
                </a:solidFill>
              </a:rPr>
              <a:t>(25μm,25μm)</a:t>
            </a:r>
          </a:p>
        </p:txBody>
      </p:sp>
      <p:cxnSp>
        <p:nvCxnSpPr>
          <p:cNvPr id="126" name="Connecteur droit avec flèche 73"/>
          <p:cNvCxnSpPr/>
          <p:nvPr/>
        </p:nvCxnSpPr>
        <p:spPr>
          <a:xfrm>
            <a:off x="4758715" y="5168850"/>
            <a:ext cx="0" cy="1186177"/>
          </a:xfrm>
          <a:prstGeom prst="straightConnector1">
            <a:avLst/>
          </a:prstGeom>
          <a:ln w="19050">
            <a:solidFill>
              <a:srgbClr val="000000"/>
            </a:solidFill>
            <a:prstDash val="sysDash"/>
            <a:tailEnd type="triangle" w="med" len="lg"/>
          </a:ln>
        </p:spPr>
        <p:style>
          <a:lnRef idx="1">
            <a:schemeClr val="accent1"/>
          </a:lnRef>
          <a:fillRef idx="0">
            <a:schemeClr val="accent1"/>
          </a:fillRef>
          <a:effectRef idx="0">
            <a:schemeClr val="accent1"/>
          </a:effectRef>
          <a:fontRef idx="minor">
            <a:schemeClr val="tx1"/>
          </a:fontRef>
        </p:style>
      </p:cxnSp>
      <p:cxnSp>
        <p:nvCxnSpPr>
          <p:cNvPr id="128" name="Connecteur droit avec flèche 77"/>
          <p:cNvCxnSpPr/>
          <p:nvPr/>
        </p:nvCxnSpPr>
        <p:spPr>
          <a:xfrm>
            <a:off x="4758715" y="3949326"/>
            <a:ext cx="0" cy="457323"/>
          </a:xfrm>
          <a:prstGeom prst="straightConnector1">
            <a:avLst/>
          </a:prstGeom>
          <a:ln w="19050">
            <a:solidFill>
              <a:srgbClr val="000000"/>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130" name="Ellipse 39"/>
          <p:cNvSpPr/>
          <p:nvPr/>
        </p:nvSpPr>
        <p:spPr>
          <a:xfrm>
            <a:off x="7386243"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1" name="Ellipse 40"/>
          <p:cNvSpPr/>
          <p:nvPr/>
        </p:nvSpPr>
        <p:spPr>
          <a:xfrm>
            <a:off x="8499671" y="1285888"/>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2" name="Ellipse 41"/>
          <p:cNvSpPr/>
          <p:nvPr/>
        </p:nvSpPr>
        <p:spPr>
          <a:xfrm>
            <a:off x="7387845"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3" name="Ellipse 42"/>
          <p:cNvSpPr/>
          <p:nvPr/>
        </p:nvSpPr>
        <p:spPr>
          <a:xfrm>
            <a:off x="8499671" y="2392870"/>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4" name="Ellipse 44"/>
          <p:cNvSpPr/>
          <p:nvPr/>
        </p:nvSpPr>
        <p:spPr>
          <a:xfrm>
            <a:off x="7946129" y="1829733"/>
            <a:ext cx="110708" cy="108769"/>
          </a:xfrm>
          <a:prstGeom prst="ellipse">
            <a:avLst/>
          </a:prstGeom>
          <a:solidFill>
            <a:schemeClr val="tx1"/>
          </a:solidFill>
          <a:ln>
            <a:solidFill>
              <a:schemeClr val="tx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5" name="Rectangle 134"/>
          <p:cNvSpPr/>
          <p:nvPr/>
        </p:nvSpPr>
        <p:spPr>
          <a:xfrm>
            <a:off x="7455752" y="1904702"/>
            <a:ext cx="545731" cy="535004"/>
          </a:xfrm>
          <a:prstGeom prst="rect">
            <a:avLst/>
          </a:prstGeom>
          <a:solidFill>
            <a:schemeClr val="bg1">
              <a:lumMod val="6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136" name="Connecteur droit avec flèche 47"/>
          <p:cNvCxnSpPr/>
          <p:nvPr/>
        </p:nvCxnSpPr>
        <p:spPr>
          <a:xfrm>
            <a:off x="7496951" y="1231504"/>
            <a:ext cx="1002719" cy="0"/>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7" name="ZoneTexte 48"/>
          <p:cNvSpPr txBox="1"/>
          <p:nvPr/>
        </p:nvSpPr>
        <p:spPr>
          <a:xfrm>
            <a:off x="7602024" y="843946"/>
            <a:ext cx="651075" cy="278940"/>
          </a:xfrm>
          <a:prstGeom prst="rect">
            <a:avLst/>
          </a:prstGeom>
          <a:noFill/>
        </p:spPr>
        <p:txBody>
          <a:bodyPr wrap="none" rtlCol="0">
            <a:spAutoFit/>
          </a:bodyPr>
          <a:lstStyle/>
          <a:p>
            <a:r>
              <a:rPr lang="fr-FR" dirty="0"/>
              <a:t>100µm</a:t>
            </a:r>
          </a:p>
        </p:txBody>
      </p:sp>
      <p:cxnSp>
        <p:nvCxnSpPr>
          <p:cNvPr id="138" name="Connecteur droit 6"/>
          <p:cNvCxnSpPr>
            <a:stCxn id="130" idx="4"/>
            <a:endCxn id="132" idx="0"/>
          </p:cNvCxnSpPr>
          <p:nvPr/>
        </p:nvCxnSpPr>
        <p:spPr>
          <a:xfrm>
            <a:off x="7441597"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39" name="Connecteur droit 8"/>
          <p:cNvCxnSpPr>
            <a:stCxn id="132" idx="6"/>
            <a:endCxn id="133" idx="2"/>
          </p:cNvCxnSpPr>
          <p:nvPr/>
        </p:nvCxnSpPr>
        <p:spPr>
          <a:xfrm>
            <a:off x="7498553" y="2447255"/>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0" name="Connecteur droit 51"/>
          <p:cNvCxnSpPr/>
          <p:nvPr/>
        </p:nvCxnSpPr>
        <p:spPr>
          <a:xfrm>
            <a:off x="7498553" y="1340273"/>
            <a:ext cx="1001117" cy="0"/>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142" name="Connecteur droit 52"/>
          <p:cNvCxnSpPr/>
          <p:nvPr/>
        </p:nvCxnSpPr>
        <p:spPr>
          <a:xfrm>
            <a:off x="8555025" y="1394657"/>
            <a:ext cx="1602" cy="998213"/>
          </a:xfrm>
          <a:prstGeom prst="line">
            <a:avLst/>
          </a:prstGeom>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143" name="Cylindre 31"/>
          <p:cNvSpPr/>
          <p:nvPr/>
        </p:nvSpPr>
        <p:spPr>
          <a:xfrm>
            <a:off x="6670771" y="2413599"/>
            <a:ext cx="108046" cy="1832198"/>
          </a:xfrm>
          <a:prstGeom prst="can">
            <a:avLst/>
          </a:prstGeom>
          <a:solidFill>
            <a:schemeClr val="bg1">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8" name="Slide Number Placeholder 157"/>
          <p:cNvSpPr>
            <a:spLocks noGrp="1"/>
          </p:cNvSpPr>
          <p:nvPr>
            <p:ph type="sldNum" sz="quarter" idx="12"/>
          </p:nvPr>
        </p:nvSpPr>
        <p:spPr/>
        <p:txBody>
          <a:bodyPr/>
          <a:lstStyle/>
          <a:p>
            <a:fld id="{16FD5259-3033-BA42-979A-64F224FD79F4}" type="slidenum">
              <a:rPr lang="en-US" smtClean="0"/>
              <a:t>138</a:t>
            </a:fld>
            <a:endParaRPr lang="en-US"/>
          </a:p>
        </p:txBody>
      </p:sp>
      <p:pic>
        <p:nvPicPr>
          <p:cNvPr id="54" name="Picture 4" descr="University of Manchester new logo 300 x 300 (1).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56" name="Connecteur droit 57"/>
          <p:cNvCxnSpPr/>
          <p:nvPr/>
        </p:nvCxnSpPr>
        <p:spPr>
          <a:xfrm>
            <a:off x="2523815" y="1975291"/>
            <a:ext cx="0" cy="43431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1595023" y="1990239"/>
            <a:ext cx="1166127" cy="369332"/>
          </a:xfrm>
          <a:prstGeom prst="rect">
            <a:avLst/>
          </a:prstGeom>
          <a:noFill/>
        </p:spPr>
        <p:txBody>
          <a:bodyPr wrap="square" rtlCol="0">
            <a:spAutoFit/>
          </a:bodyPr>
          <a:lstStyle/>
          <a:p>
            <a:pPr algn="ctr"/>
            <a:r>
              <a:rPr lang="en-US" dirty="0"/>
              <a:t>+20V</a:t>
            </a:r>
          </a:p>
        </p:txBody>
      </p:sp>
      <p:sp>
        <p:nvSpPr>
          <p:cNvPr id="58" name="TextBox 57"/>
          <p:cNvSpPr txBox="1"/>
          <p:nvPr/>
        </p:nvSpPr>
        <p:spPr>
          <a:xfrm>
            <a:off x="4688471" y="1545122"/>
            <a:ext cx="1113419" cy="646331"/>
          </a:xfrm>
          <a:prstGeom prst="rect">
            <a:avLst/>
          </a:prstGeom>
          <a:noFill/>
        </p:spPr>
        <p:txBody>
          <a:bodyPr wrap="square" rtlCol="0">
            <a:spAutoFit/>
          </a:bodyPr>
          <a:lstStyle/>
          <a:p>
            <a:pPr algn="ctr"/>
            <a:r>
              <a:rPr lang="en-US" dirty="0"/>
              <a:t>4.5MeV Proton</a:t>
            </a:r>
          </a:p>
        </p:txBody>
      </p:sp>
      <p:pic>
        <p:nvPicPr>
          <p:cNvPr id="60" name="Picture 59" descr="outputhSignalMapSquare_zRange.png"/>
          <p:cNvPicPr>
            <a:picLocks noChangeAspect="1"/>
          </p:cNvPicPr>
          <p:nvPr/>
        </p:nvPicPr>
        <p:blipFill rotWithShape="1">
          <a:blip r:embed="rId5">
            <a:extLst>
              <a:ext uri="{28A0092B-C50C-407E-A947-70E740481C1C}">
                <a14:useLocalDpi xmlns:a14="http://schemas.microsoft.com/office/drawing/2010/main" val="0"/>
              </a:ext>
            </a:extLst>
          </a:blip>
          <a:srcRect l="16750" t="50017" r="49821" b="16569"/>
          <a:stretch/>
        </p:blipFill>
        <p:spPr>
          <a:xfrm>
            <a:off x="3269518" y="1724612"/>
            <a:ext cx="3026869" cy="2903604"/>
          </a:xfrm>
          <a:prstGeom prst="rect">
            <a:avLst/>
          </a:prstGeom>
          <a:scene3d>
            <a:camera prst="orthographicFront">
              <a:rot lat="18078000" lon="3210000" rev="18144000"/>
            </a:camera>
            <a:lightRig rig="threePt" dir="t"/>
          </a:scene3d>
        </p:spPr>
      </p:pic>
      <p:pic>
        <p:nvPicPr>
          <p:cNvPr id="61" name="Picture 60" descr="outputhSignalMapSquare_zRange.png"/>
          <p:cNvPicPr>
            <a:picLocks noChangeAspect="1"/>
          </p:cNvPicPr>
          <p:nvPr/>
        </p:nvPicPr>
        <p:blipFill rotWithShape="1">
          <a:blip r:embed="rId5">
            <a:extLst>
              <a:ext uri="{28A0092B-C50C-407E-A947-70E740481C1C}">
                <a14:useLocalDpi xmlns:a14="http://schemas.microsoft.com/office/drawing/2010/main" val="0"/>
              </a:ext>
            </a:extLst>
          </a:blip>
          <a:srcRect l="91197" t="8836" r="3778" b="7701"/>
          <a:stretch/>
        </p:blipFill>
        <p:spPr>
          <a:xfrm flipH="1">
            <a:off x="6248465" y="2067148"/>
            <a:ext cx="171055" cy="2623632"/>
          </a:xfrm>
          <a:prstGeom prst="rect">
            <a:avLst/>
          </a:prstGeom>
          <a:scene3d>
            <a:camera prst="orthographicFront">
              <a:rot lat="18078000" lon="3210000" rev="18144000"/>
            </a:camera>
            <a:lightRig rig="threePt" dir="t"/>
          </a:scene3d>
        </p:spPr>
      </p:pic>
      <p:cxnSp>
        <p:nvCxnSpPr>
          <p:cNvPr id="127" name="Connecteur droit avec flèche 76"/>
          <p:cNvCxnSpPr/>
          <p:nvPr/>
        </p:nvCxnSpPr>
        <p:spPr>
          <a:xfrm>
            <a:off x="4759938" y="1678802"/>
            <a:ext cx="0" cy="1578801"/>
          </a:xfrm>
          <a:prstGeom prst="straightConnector1">
            <a:avLst/>
          </a:prstGeom>
          <a:ln w="19050">
            <a:solidFill>
              <a:schemeClr val="tx1"/>
            </a:solidFill>
            <a:prstDash val="sysDash"/>
            <a:tailEnd type="none" w="med" len="lg"/>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3519011" y="141365"/>
            <a:ext cx="3868834" cy="584776"/>
          </a:xfrm>
          <a:prstGeom prst="rect">
            <a:avLst/>
          </a:prstGeom>
          <a:noFill/>
        </p:spPr>
        <p:txBody>
          <a:bodyPr wrap="square">
            <a:spAutoFit/>
          </a:bodyPr>
          <a:lstStyle/>
          <a:p>
            <a:pPr algn="ctr" fontAlgn="auto">
              <a:spcBef>
                <a:spcPts val="0"/>
              </a:spcBef>
              <a:spcAft>
                <a:spcPts val="0"/>
              </a:spcAft>
              <a:defRPr/>
            </a:pPr>
            <a:r>
              <a:rPr lang="en-US" sz="3200" dirty="0">
                <a:latin typeface="Apple Symbols"/>
                <a:cs typeface="Apple Symbols"/>
              </a:rPr>
              <a:t>Simulation</a:t>
            </a:r>
          </a:p>
        </p:txBody>
      </p:sp>
      <p:sp>
        <p:nvSpPr>
          <p:cNvPr id="2" name="Date Placeholder 1"/>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967699673"/>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139</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TRIBIC - setup</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41" name="Straight Connector 40"/>
          <p:cNvCxnSpPr/>
          <p:nvPr/>
        </p:nvCxnSpPr>
        <p:spPr>
          <a:xfrm flipV="1">
            <a:off x="1443848" y="4970986"/>
            <a:ext cx="0" cy="998014"/>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flipV="1">
            <a:off x="1708307" y="4705032"/>
            <a:ext cx="0" cy="1263968"/>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flipV="1">
            <a:off x="2238718" y="4705032"/>
            <a:ext cx="0" cy="1263968"/>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flipV="1">
            <a:off x="2507810" y="4970985"/>
            <a:ext cx="0" cy="998015"/>
          </a:xfrm>
          <a:prstGeom prst="line">
            <a:avLst/>
          </a:prstGeom>
          <a:ln w="38100" cmpd="sng">
            <a:solidFill>
              <a:srgbClr val="48F9FF"/>
            </a:solidFill>
          </a:ln>
          <a:effectLst/>
        </p:spPr>
        <p:style>
          <a:lnRef idx="2">
            <a:schemeClr val="accent1"/>
          </a:lnRef>
          <a:fillRef idx="0">
            <a:schemeClr val="accent1"/>
          </a:fillRef>
          <a:effectRef idx="1">
            <a:schemeClr val="accent1"/>
          </a:effectRef>
          <a:fontRef idx="minor">
            <a:schemeClr val="tx1"/>
          </a:fontRef>
        </p:style>
      </p:cxnSp>
      <p:cxnSp>
        <p:nvCxnSpPr>
          <p:cNvPr id="52" name="Straight Connector 51"/>
          <p:cNvCxnSpPr/>
          <p:nvPr/>
        </p:nvCxnSpPr>
        <p:spPr>
          <a:xfrm>
            <a:off x="1443848" y="5960689"/>
            <a:ext cx="1775976" cy="0"/>
          </a:xfrm>
          <a:prstGeom prst="line">
            <a:avLst/>
          </a:prstGeom>
          <a:ln w="38100" cmpd="sng">
            <a:solidFill>
              <a:srgbClr val="48F9FF"/>
            </a:solidFill>
            <a:headEnd type="none" w="lg" len="lg"/>
            <a:tailEnd type="triangle" w="lg" len="lg"/>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p:nvPr/>
        </p:nvCxnSpPr>
        <p:spPr>
          <a:xfrm flipV="1">
            <a:off x="1975753" y="4970985"/>
            <a:ext cx="0" cy="602074"/>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58" name="Straight Connector 57"/>
          <p:cNvCxnSpPr/>
          <p:nvPr/>
        </p:nvCxnSpPr>
        <p:spPr>
          <a:xfrm>
            <a:off x="1961823" y="5561106"/>
            <a:ext cx="921824" cy="0"/>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69" name="Straight Connector 68"/>
          <p:cNvCxnSpPr/>
          <p:nvPr/>
        </p:nvCxnSpPr>
        <p:spPr>
          <a:xfrm flipV="1">
            <a:off x="2876176" y="4038242"/>
            <a:ext cx="0" cy="1534818"/>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71" name="Straight Connector 70"/>
          <p:cNvCxnSpPr/>
          <p:nvPr/>
        </p:nvCxnSpPr>
        <p:spPr>
          <a:xfrm flipH="1">
            <a:off x="2863327" y="4048811"/>
            <a:ext cx="356497" cy="1"/>
          </a:xfrm>
          <a:prstGeom prst="line">
            <a:avLst/>
          </a:prstGeom>
          <a:ln w="38100" cmpd="sng">
            <a:solidFill>
              <a:srgbClr val="FFAE45"/>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sp>
        <p:nvSpPr>
          <p:cNvPr id="81" name="TextBox 80"/>
          <p:cNvSpPr txBox="1"/>
          <p:nvPr/>
        </p:nvSpPr>
        <p:spPr>
          <a:xfrm>
            <a:off x="4719067" y="2424113"/>
            <a:ext cx="1394271" cy="523220"/>
          </a:xfrm>
          <a:prstGeom prst="rect">
            <a:avLst/>
          </a:prstGeom>
          <a:noFill/>
        </p:spPr>
        <p:txBody>
          <a:bodyPr wrap="square" rtlCol="0">
            <a:spAutoFit/>
          </a:bodyPr>
          <a:lstStyle/>
          <a:p>
            <a:pPr algn="ctr"/>
            <a:r>
              <a:rPr lang="en-US" sz="1400" dirty="0"/>
              <a:t>Current</a:t>
            </a:r>
          </a:p>
          <a:p>
            <a:pPr algn="ctr"/>
            <a:r>
              <a:rPr lang="en-US" sz="1400" dirty="0"/>
              <a:t>amplifiers</a:t>
            </a:r>
          </a:p>
        </p:txBody>
      </p:sp>
      <p:sp>
        <p:nvSpPr>
          <p:cNvPr id="87" name="TextBox 86"/>
          <p:cNvSpPr txBox="1"/>
          <p:nvPr/>
        </p:nvSpPr>
        <p:spPr>
          <a:xfrm>
            <a:off x="3219824" y="1213578"/>
            <a:ext cx="5215666" cy="369332"/>
          </a:xfrm>
          <a:prstGeom prst="rect">
            <a:avLst/>
          </a:prstGeom>
          <a:noFill/>
        </p:spPr>
        <p:txBody>
          <a:bodyPr wrap="square" rtlCol="0">
            <a:spAutoFit/>
          </a:bodyPr>
          <a:lstStyle/>
          <a:p>
            <a:pPr marL="285750" indent="-285750">
              <a:buFont typeface="Arial"/>
              <a:buChar char="•"/>
            </a:pPr>
            <a:r>
              <a:rPr lang="en-US" dirty="0"/>
              <a:t>Two read-out channels and amplification chains.</a:t>
            </a:r>
          </a:p>
        </p:txBody>
      </p:sp>
      <p:grpSp>
        <p:nvGrpSpPr>
          <p:cNvPr id="12" name="Group 11"/>
          <p:cNvGrpSpPr/>
          <p:nvPr/>
        </p:nvGrpSpPr>
        <p:grpSpPr>
          <a:xfrm>
            <a:off x="3349215" y="3076199"/>
            <a:ext cx="2544080" cy="1161186"/>
            <a:chOff x="3349215" y="3076199"/>
            <a:chExt cx="2544080" cy="1161186"/>
          </a:xfrm>
        </p:grpSpPr>
        <p:grpSp>
          <p:nvGrpSpPr>
            <p:cNvPr id="54" name="Group 53"/>
            <p:cNvGrpSpPr/>
            <p:nvPr/>
          </p:nvGrpSpPr>
          <p:grpSpPr>
            <a:xfrm>
              <a:off x="3349215" y="3718558"/>
              <a:ext cx="2259600" cy="424499"/>
              <a:chOff x="3481295" y="3718558"/>
              <a:chExt cx="2396568" cy="424499"/>
            </a:xfrm>
          </p:grpSpPr>
          <p:cxnSp>
            <p:nvCxnSpPr>
              <p:cNvPr id="76" name="Straight Connector 75"/>
              <p:cNvCxnSpPr/>
              <p:nvPr/>
            </p:nvCxnSpPr>
            <p:spPr>
              <a:xfrm>
                <a:off x="3552414" y="4069131"/>
                <a:ext cx="2325449" cy="0"/>
              </a:xfrm>
              <a:prstGeom prst="line">
                <a:avLst/>
              </a:prstGeom>
              <a:ln w="104775" cmpd="sng">
                <a:solidFill>
                  <a:schemeClr val="tx1"/>
                </a:solidFill>
              </a:ln>
              <a:effectLst/>
            </p:spPr>
            <p:style>
              <a:lnRef idx="2">
                <a:schemeClr val="accent1"/>
              </a:lnRef>
              <a:fillRef idx="0">
                <a:schemeClr val="accent1"/>
              </a:fillRef>
              <a:effectRef idx="1">
                <a:schemeClr val="accent1"/>
              </a:effectRef>
              <a:fontRef idx="minor">
                <a:schemeClr val="tx1"/>
              </a:fontRef>
            </p:style>
          </p:cxnSp>
          <p:pic>
            <p:nvPicPr>
              <p:cNvPr id="75" name="Picture 74" descr="IMG_5055.JPG"/>
              <p:cNvPicPr>
                <a:picLocks noChangeAspect="1"/>
              </p:cNvPicPr>
              <p:nvPr/>
            </p:nvPicPr>
            <p:blipFill rotWithShape="1">
              <a:blip r:embed="rId5">
                <a:extLst>
                  <a:ext uri="{28A0092B-C50C-407E-A947-70E740481C1C}">
                    <a14:useLocalDpi xmlns:a14="http://schemas.microsoft.com/office/drawing/2010/main" val="0"/>
                  </a:ext>
                </a:extLst>
              </a:blip>
              <a:srcRect l="28788" t="19562" r="51136" b="58754"/>
              <a:stretch/>
            </p:blipFill>
            <p:spPr>
              <a:xfrm flipV="1">
                <a:off x="3481295" y="3718558"/>
                <a:ext cx="1019112" cy="424499"/>
              </a:xfrm>
              <a:prstGeom prst="rect">
                <a:avLst/>
              </a:prstGeom>
            </p:spPr>
          </p:pic>
        </p:grpSp>
        <p:pic>
          <p:nvPicPr>
            <p:cNvPr id="47" name="Picture 46" descr="IMG_5055.JPG"/>
            <p:cNvPicPr>
              <a:picLocks noChangeAspect="1"/>
            </p:cNvPicPr>
            <p:nvPr/>
          </p:nvPicPr>
          <p:blipFill rotWithShape="1">
            <a:blip r:embed="rId5">
              <a:extLst>
                <a:ext uri="{28A0092B-C50C-407E-A947-70E740481C1C}">
                  <a14:useLocalDpi xmlns:a14="http://schemas.microsoft.com/office/drawing/2010/main" val="0"/>
                </a:ext>
              </a:extLst>
            </a:blip>
            <a:srcRect l="28788" t="19562" r="51136" b="58754"/>
            <a:stretch/>
          </p:blipFill>
          <p:spPr>
            <a:xfrm flipV="1">
              <a:off x="4932427" y="3076199"/>
              <a:ext cx="960868" cy="1161186"/>
            </a:xfrm>
            <a:prstGeom prst="rect">
              <a:avLst/>
            </a:prstGeom>
          </p:spPr>
        </p:pic>
      </p:grpSp>
      <p:grpSp>
        <p:nvGrpSpPr>
          <p:cNvPr id="48" name="Group 47"/>
          <p:cNvGrpSpPr/>
          <p:nvPr/>
        </p:nvGrpSpPr>
        <p:grpSpPr>
          <a:xfrm>
            <a:off x="3349215" y="4992467"/>
            <a:ext cx="2544080" cy="1161186"/>
            <a:chOff x="3349215" y="3076199"/>
            <a:chExt cx="2544080" cy="1161186"/>
          </a:xfrm>
        </p:grpSpPr>
        <p:grpSp>
          <p:nvGrpSpPr>
            <p:cNvPr id="49" name="Group 48"/>
            <p:cNvGrpSpPr/>
            <p:nvPr/>
          </p:nvGrpSpPr>
          <p:grpSpPr>
            <a:xfrm>
              <a:off x="3349215" y="3718558"/>
              <a:ext cx="2259600" cy="424499"/>
              <a:chOff x="3481295" y="3718558"/>
              <a:chExt cx="2396568" cy="424499"/>
            </a:xfrm>
          </p:grpSpPr>
          <p:cxnSp>
            <p:nvCxnSpPr>
              <p:cNvPr id="51" name="Straight Connector 50"/>
              <p:cNvCxnSpPr/>
              <p:nvPr/>
            </p:nvCxnSpPr>
            <p:spPr>
              <a:xfrm>
                <a:off x="3552414" y="4069131"/>
                <a:ext cx="2325449" cy="0"/>
              </a:xfrm>
              <a:prstGeom prst="line">
                <a:avLst/>
              </a:prstGeom>
              <a:ln w="104775" cmpd="sng">
                <a:solidFill>
                  <a:schemeClr val="tx1"/>
                </a:solidFill>
              </a:ln>
              <a:effectLst/>
            </p:spPr>
            <p:style>
              <a:lnRef idx="2">
                <a:schemeClr val="accent1"/>
              </a:lnRef>
              <a:fillRef idx="0">
                <a:schemeClr val="accent1"/>
              </a:fillRef>
              <a:effectRef idx="1">
                <a:schemeClr val="accent1"/>
              </a:effectRef>
              <a:fontRef idx="minor">
                <a:schemeClr val="tx1"/>
              </a:fontRef>
            </p:style>
          </p:cxnSp>
          <p:pic>
            <p:nvPicPr>
              <p:cNvPr id="53" name="Picture 52" descr="IMG_5055.JPG"/>
              <p:cNvPicPr>
                <a:picLocks noChangeAspect="1"/>
              </p:cNvPicPr>
              <p:nvPr/>
            </p:nvPicPr>
            <p:blipFill rotWithShape="1">
              <a:blip r:embed="rId5">
                <a:extLst>
                  <a:ext uri="{28A0092B-C50C-407E-A947-70E740481C1C}">
                    <a14:useLocalDpi xmlns:a14="http://schemas.microsoft.com/office/drawing/2010/main" val="0"/>
                  </a:ext>
                </a:extLst>
              </a:blip>
              <a:srcRect l="28788" t="19562" r="51136" b="58754"/>
              <a:stretch/>
            </p:blipFill>
            <p:spPr>
              <a:xfrm flipV="1">
                <a:off x="3481295" y="3718558"/>
                <a:ext cx="1019112" cy="424499"/>
              </a:xfrm>
              <a:prstGeom prst="rect">
                <a:avLst/>
              </a:prstGeom>
            </p:spPr>
          </p:pic>
        </p:grpSp>
        <p:pic>
          <p:nvPicPr>
            <p:cNvPr id="50" name="Picture 49" descr="IMG_5055.JPG"/>
            <p:cNvPicPr>
              <a:picLocks noChangeAspect="1"/>
            </p:cNvPicPr>
            <p:nvPr/>
          </p:nvPicPr>
          <p:blipFill rotWithShape="1">
            <a:blip r:embed="rId5">
              <a:extLst>
                <a:ext uri="{28A0092B-C50C-407E-A947-70E740481C1C}">
                  <a14:useLocalDpi xmlns:a14="http://schemas.microsoft.com/office/drawing/2010/main" val="0"/>
                </a:ext>
              </a:extLst>
            </a:blip>
            <a:srcRect l="28788" t="19562" r="51136" b="58754"/>
            <a:stretch/>
          </p:blipFill>
          <p:spPr>
            <a:xfrm flipV="1">
              <a:off x="4932427" y="3076199"/>
              <a:ext cx="960868" cy="1161186"/>
            </a:xfrm>
            <a:prstGeom prst="rect">
              <a:avLst/>
            </a:prstGeom>
          </p:spPr>
        </p:pic>
      </p:grpSp>
      <p:cxnSp>
        <p:nvCxnSpPr>
          <p:cNvPr id="78" name="Straight Connector 77"/>
          <p:cNvCxnSpPr/>
          <p:nvPr/>
        </p:nvCxnSpPr>
        <p:spPr>
          <a:xfrm flipV="1">
            <a:off x="4471296" y="2659040"/>
            <a:ext cx="0" cy="3697310"/>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38" name="TextBox 37"/>
          <p:cNvSpPr txBox="1"/>
          <p:nvPr/>
        </p:nvSpPr>
        <p:spPr>
          <a:xfrm>
            <a:off x="3022839" y="2240670"/>
            <a:ext cx="1611562" cy="738664"/>
          </a:xfrm>
          <a:prstGeom prst="rect">
            <a:avLst/>
          </a:prstGeom>
          <a:noFill/>
        </p:spPr>
        <p:txBody>
          <a:bodyPr wrap="square" rtlCol="0">
            <a:spAutoFit/>
          </a:bodyPr>
          <a:lstStyle/>
          <a:p>
            <a:pPr algn="ctr"/>
            <a:r>
              <a:rPr lang="en-US" sz="1400" dirty="0"/>
              <a:t>Instantaneous</a:t>
            </a:r>
          </a:p>
          <a:p>
            <a:pPr algn="ctr"/>
            <a:r>
              <a:rPr lang="en-US" sz="1400" dirty="0"/>
              <a:t>current</a:t>
            </a:r>
          </a:p>
          <a:p>
            <a:pPr algn="ctr"/>
            <a:r>
              <a:rPr lang="en-US" sz="1400" dirty="0"/>
              <a:t>pulses </a:t>
            </a:r>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364650201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07475" y="1889759"/>
            <a:ext cx="2555838" cy="1916667"/>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808080"/>
                </a:solidFill>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pic>
      <p:pic>
        <p:nvPicPr>
          <p:cNvPr id="2" name="Picture 1" descr="University of Manchester new logo 300 x 300 (1).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140</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TRIBIC signals</a:t>
            </a:r>
          </a:p>
        </p:txBody>
      </p:sp>
      <p:pic>
        <p:nvPicPr>
          <p:cNvPr id="16" name="Picture 4" descr="University of Manchester new logo 300 x 300 (1).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4">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5">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5">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56" name="Straight Connector 55"/>
          <p:cNvCxnSpPr/>
          <p:nvPr/>
        </p:nvCxnSpPr>
        <p:spPr>
          <a:xfrm flipV="1">
            <a:off x="1975753" y="4970985"/>
            <a:ext cx="0" cy="602074"/>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58" name="Straight Connector 57"/>
          <p:cNvCxnSpPr/>
          <p:nvPr/>
        </p:nvCxnSpPr>
        <p:spPr>
          <a:xfrm>
            <a:off x="1961823" y="5561106"/>
            <a:ext cx="921824" cy="0"/>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69" name="Straight Connector 68"/>
          <p:cNvCxnSpPr/>
          <p:nvPr/>
        </p:nvCxnSpPr>
        <p:spPr>
          <a:xfrm flipV="1">
            <a:off x="2876176" y="2900732"/>
            <a:ext cx="0" cy="2672328"/>
          </a:xfrm>
          <a:prstGeom prst="line">
            <a:avLst/>
          </a:prstGeom>
          <a:ln w="38100" cmpd="sng">
            <a:solidFill>
              <a:srgbClr val="FFAE45"/>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flipV="1">
            <a:off x="6124714" y="1090998"/>
            <a:ext cx="0" cy="2851082"/>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30" name="Rectangle 29"/>
          <p:cNvSpPr/>
          <p:nvPr/>
        </p:nvSpPr>
        <p:spPr>
          <a:xfrm>
            <a:off x="1635760" y="3271520"/>
            <a:ext cx="690879" cy="670560"/>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12" name="TextBox 11"/>
          <p:cNvSpPr txBox="1"/>
          <p:nvPr/>
        </p:nvSpPr>
        <p:spPr>
          <a:xfrm>
            <a:off x="6930380" y="2365325"/>
            <a:ext cx="1605280" cy="646331"/>
          </a:xfrm>
          <a:prstGeom prst="rect">
            <a:avLst/>
          </a:prstGeom>
          <a:noFill/>
          <a:ln>
            <a:solidFill>
              <a:schemeClr val="tx1"/>
            </a:solidFill>
          </a:ln>
        </p:spPr>
        <p:txBody>
          <a:bodyPr wrap="square" rtlCol="0">
            <a:spAutoFit/>
          </a:bodyPr>
          <a:lstStyle/>
          <a:p>
            <a:pPr algn="ctr"/>
            <a:r>
              <a:rPr lang="en-US" dirty="0"/>
              <a:t>Plot to be made</a:t>
            </a:r>
          </a:p>
        </p:txBody>
      </p:sp>
      <p:sp>
        <p:nvSpPr>
          <p:cNvPr id="34" name="TextBox 33"/>
          <p:cNvSpPr txBox="1"/>
          <p:nvPr/>
        </p:nvSpPr>
        <p:spPr>
          <a:xfrm>
            <a:off x="3219824" y="985617"/>
            <a:ext cx="2646768" cy="646331"/>
          </a:xfrm>
          <a:prstGeom prst="rect">
            <a:avLst/>
          </a:prstGeom>
          <a:noFill/>
          <a:ln>
            <a:noFill/>
          </a:ln>
        </p:spPr>
        <p:txBody>
          <a:bodyPr wrap="square" rtlCol="0">
            <a:spAutoFit/>
          </a:bodyPr>
          <a:lstStyle/>
          <a:p>
            <a:pPr algn="ctr"/>
            <a:r>
              <a:rPr lang="en-US" dirty="0"/>
              <a:t>Instantaneous current pulse</a:t>
            </a:r>
          </a:p>
        </p:txBody>
      </p:sp>
      <p:sp>
        <p:nvSpPr>
          <p:cNvPr id="36" name="TextBox 35"/>
          <p:cNvSpPr txBox="1"/>
          <p:nvPr/>
        </p:nvSpPr>
        <p:spPr>
          <a:xfrm>
            <a:off x="6573520" y="1090828"/>
            <a:ext cx="2113280" cy="369332"/>
          </a:xfrm>
          <a:prstGeom prst="rect">
            <a:avLst/>
          </a:prstGeom>
          <a:noFill/>
          <a:ln>
            <a:solidFill>
              <a:srgbClr val="FFFFFF"/>
            </a:solidFill>
          </a:ln>
        </p:spPr>
        <p:txBody>
          <a:bodyPr wrap="square" rtlCol="0">
            <a:spAutoFit/>
          </a:bodyPr>
          <a:lstStyle/>
          <a:p>
            <a:pPr algn="ctr"/>
            <a:r>
              <a:rPr lang="en-US" dirty="0"/>
              <a:t>Integral      </a:t>
            </a:r>
          </a:p>
        </p:txBody>
      </p:sp>
      <p:pic>
        <p:nvPicPr>
          <p:cNvPr id="40" name="Picture 39" descr="InnerAverage.eps"/>
          <p:cNvPicPr>
            <a:picLocks noChangeAspect="1"/>
          </p:cNvPicPr>
          <p:nvPr/>
        </p:nvPicPr>
        <p:blipFill rotWithShape="1">
          <a:blip r:embed="rId6">
            <a:extLst>
              <a:ext uri="{28A0092B-C50C-407E-A947-70E740481C1C}">
                <a14:useLocalDpi xmlns:a14="http://schemas.microsoft.com/office/drawing/2010/main" val="0"/>
              </a:ext>
            </a:extLst>
          </a:blip>
          <a:srcRect l="21871" t="6599" r="64819" b="13301"/>
          <a:stretch/>
        </p:blipFill>
        <p:spPr>
          <a:xfrm>
            <a:off x="4799262" y="4251450"/>
            <a:ext cx="2102235" cy="2198771"/>
          </a:xfrm>
          <a:prstGeom prst="rect">
            <a:avLst/>
          </a:prstGeom>
        </p:spPr>
      </p:pic>
      <p:grpSp>
        <p:nvGrpSpPr>
          <p:cNvPr id="20" name="Group 19"/>
          <p:cNvGrpSpPr/>
          <p:nvPr/>
        </p:nvGrpSpPr>
        <p:grpSpPr>
          <a:xfrm rot="5400000">
            <a:off x="4906039" y="3756352"/>
            <a:ext cx="1858561" cy="3034632"/>
            <a:chOff x="4714275" y="5250887"/>
            <a:chExt cx="1441416" cy="1024693"/>
          </a:xfrm>
        </p:grpSpPr>
        <p:cxnSp>
          <p:nvCxnSpPr>
            <p:cNvPr id="42" name="Straight Connector 41"/>
            <p:cNvCxnSpPr/>
            <p:nvPr/>
          </p:nvCxnSpPr>
          <p:spPr>
            <a:xfrm rot="16200000" flipH="1">
              <a:off x="4462788" y="6024094"/>
              <a:ext cx="502973" cy="0"/>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47" name="Straight Connector 46"/>
            <p:cNvCxnSpPr/>
            <p:nvPr/>
          </p:nvCxnSpPr>
          <p:spPr>
            <a:xfrm rot="16200000" flipH="1">
              <a:off x="5643344" y="5763234"/>
              <a:ext cx="1024693" cy="0"/>
            </a:xfrm>
            <a:prstGeom prst="line">
              <a:avLst/>
            </a:prstGeom>
            <a:ln w="38100" cmpd="sng">
              <a:solidFill>
                <a:srgbClr val="FFAE45"/>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49" name="Straight Connector 48"/>
            <p:cNvCxnSpPr/>
            <p:nvPr/>
          </p:nvCxnSpPr>
          <p:spPr>
            <a:xfrm>
              <a:off x="4714275" y="6204591"/>
              <a:ext cx="1436623" cy="0"/>
            </a:xfrm>
            <a:prstGeom prst="line">
              <a:avLst/>
            </a:prstGeom>
            <a:ln w="38100" cmpd="sng">
              <a:solidFill>
                <a:srgbClr val="FFAE45"/>
              </a:solidFill>
              <a:headEnd type="triangle"/>
              <a:tailEnd type="triangle"/>
            </a:ln>
            <a:effectLst/>
          </p:spPr>
          <p:style>
            <a:lnRef idx="2">
              <a:schemeClr val="accent1"/>
            </a:lnRef>
            <a:fillRef idx="0">
              <a:schemeClr val="accent1"/>
            </a:fillRef>
            <a:effectRef idx="1">
              <a:schemeClr val="accent1"/>
            </a:effectRef>
            <a:fontRef idx="minor">
              <a:schemeClr val="tx1"/>
            </a:fontRef>
          </p:style>
        </p:cxnSp>
      </p:grpSp>
      <p:cxnSp>
        <p:nvCxnSpPr>
          <p:cNvPr id="53" name="Straight Connector 52"/>
          <p:cNvCxnSpPr/>
          <p:nvPr/>
        </p:nvCxnSpPr>
        <p:spPr>
          <a:xfrm flipH="1" flipV="1">
            <a:off x="4799262" y="5276694"/>
            <a:ext cx="254001" cy="1"/>
          </a:xfrm>
          <a:prstGeom prst="line">
            <a:avLst/>
          </a:prstGeom>
          <a:ln w="38100" cmpd="sng">
            <a:solidFill>
              <a:schemeClr val="tx1"/>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57" name="Straight Connector 56"/>
          <p:cNvCxnSpPr/>
          <p:nvPr/>
        </p:nvCxnSpPr>
        <p:spPr>
          <a:xfrm flipH="1">
            <a:off x="4318002" y="5276695"/>
            <a:ext cx="439117" cy="0"/>
          </a:xfrm>
          <a:prstGeom prst="line">
            <a:avLst/>
          </a:prstGeom>
          <a:ln w="38100" cmpd="sng">
            <a:solidFill>
              <a:srgbClr val="000000"/>
            </a:solidFill>
            <a:prstDash val="sysDash"/>
          </a:ln>
          <a:effectLst/>
        </p:spPr>
        <p:style>
          <a:lnRef idx="2">
            <a:schemeClr val="accent1"/>
          </a:lnRef>
          <a:fillRef idx="0">
            <a:schemeClr val="accent1"/>
          </a:fillRef>
          <a:effectRef idx="1">
            <a:schemeClr val="accent1"/>
          </a:effectRef>
          <a:fontRef idx="minor">
            <a:schemeClr val="tx1"/>
          </a:fontRef>
        </p:style>
      </p:cxnSp>
      <p:cxnSp>
        <p:nvCxnSpPr>
          <p:cNvPr id="62" name="Straight Connector 61"/>
          <p:cNvCxnSpPr/>
          <p:nvPr/>
        </p:nvCxnSpPr>
        <p:spPr>
          <a:xfrm flipV="1">
            <a:off x="5612591" y="5276695"/>
            <a:ext cx="254001" cy="1"/>
          </a:xfrm>
          <a:prstGeom prst="line">
            <a:avLst/>
          </a:prstGeom>
          <a:ln w="38100" cmpd="sng">
            <a:solidFill>
              <a:srgbClr val="000000"/>
            </a:solidFill>
            <a:headEnd type="triangle"/>
            <a:tailEnd type="none"/>
          </a:ln>
          <a:effectLst/>
        </p:spPr>
        <p:style>
          <a:lnRef idx="2">
            <a:schemeClr val="accent1"/>
          </a:lnRef>
          <a:fillRef idx="0">
            <a:schemeClr val="accent1"/>
          </a:fillRef>
          <a:effectRef idx="1">
            <a:schemeClr val="accent1"/>
          </a:effectRef>
          <a:fontRef idx="minor">
            <a:schemeClr val="tx1"/>
          </a:fontRef>
        </p:style>
      </p:cxnSp>
      <p:sp>
        <p:nvSpPr>
          <p:cNvPr id="68" name="TextBox 67"/>
          <p:cNvSpPr txBox="1"/>
          <p:nvPr/>
        </p:nvSpPr>
        <p:spPr>
          <a:xfrm>
            <a:off x="5370678" y="5061548"/>
            <a:ext cx="3600602" cy="646331"/>
          </a:xfrm>
          <a:prstGeom prst="rect">
            <a:avLst/>
          </a:prstGeom>
          <a:noFill/>
          <a:ln>
            <a:solidFill>
              <a:srgbClr val="FFFFFF"/>
            </a:solidFill>
          </a:ln>
        </p:spPr>
        <p:txBody>
          <a:bodyPr wrap="square" rtlCol="0">
            <a:spAutoFit/>
          </a:bodyPr>
          <a:lstStyle/>
          <a:p>
            <a:pPr algn="ctr"/>
            <a:r>
              <a:rPr lang="en-US" dirty="0"/>
              <a:t>Full Width Half Maximum</a:t>
            </a:r>
          </a:p>
          <a:p>
            <a:pPr algn="ctr"/>
            <a:r>
              <a:rPr lang="en-US" dirty="0"/>
              <a:t>FWHM.</a:t>
            </a:r>
          </a:p>
        </p:txBody>
      </p:sp>
      <p:grpSp>
        <p:nvGrpSpPr>
          <p:cNvPr id="67" name="Group 66"/>
          <p:cNvGrpSpPr/>
          <p:nvPr/>
        </p:nvGrpSpPr>
        <p:grpSpPr>
          <a:xfrm>
            <a:off x="3059383" y="1713619"/>
            <a:ext cx="2882416" cy="2122631"/>
            <a:chOff x="3059383" y="1713619"/>
            <a:chExt cx="2882416" cy="2122631"/>
          </a:xfrm>
        </p:grpSpPr>
        <p:pic>
          <p:nvPicPr>
            <p:cNvPr id="8" name="Picture 7" descr="InnerAverage.eps"/>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24577" y="1713619"/>
              <a:ext cx="2817222" cy="2122631"/>
            </a:xfrm>
            <a:prstGeom prst="rect">
              <a:avLst/>
            </a:prstGeom>
          </p:spPr>
        </p:pic>
        <p:sp>
          <p:nvSpPr>
            <p:cNvPr id="66" name="TextBox 65"/>
            <p:cNvSpPr txBox="1"/>
            <p:nvPr/>
          </p:nvSpPr>
          <p:spPr>
            <a:xfrm rot="16200000">
              <a:off x="2820372" y="2332115"/>
              <a:ext cx="693465" cy="215444"/>
            </a:xfrm>
            <a:prstGeom prst="rect">
              <a:avLst/>
            </a:prstGeom>
            <a:solidFill>
              <a:srgbClr val="FFFFFF"/>
            </a:solidFill>
          </p:spPr>
          <p:txBody>
            <a:bodyPr wrap="square" rtlCol="0">
              <a:spAutoFit/>
            </a:bodyPr>
            <a:lstStyle/>
            <a:p>
              <a:r>
                <a:rPr lang="en-US" sz="800" dirty="0"/>
                <a:t>Signal/ V</a:t>
              </a:r>
            </a:p>
          </p:txBody>
        </p:sp>
      </p:grpSp>
      <p:grpSp>
        <p:nvGrpSpPr>
          <p:cNvPr id="70" name="Group 69"/>
          <p:cNvGrpSpPr/>
          <p:nvPr/>
        </p:nvGrpSpPr>
        <p:grpSpPr>
          <a:xfrm>
            <a:off x="6131016" y="1714517"/>
            <a:ext cx="2917733" cy="2129344"/>
            <a:chOff x="6131016" y="1714517"/>
            <a:chExt cx="2917733" cy="2129344"/>
          </a:xfrm>
        </p:grpSpPr>
        <p:pic>
          <p:nvPicPr>
            <p:cNvPr id="17" name="Picture 16" descr="InnerAverageInt.eps"/>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22617" y="1714517"/>
              <a:ext cx="2826132" cy="2129344"/>
            </a:xfrm>
            <a:prstGeom prst="rect">
              <a:avLst/>
            </a:prstGeom>
          </p:spPr>
        </p:pic>
        <p:sp>
          <p:nvSpPr>
            <p:cNvPr id="73" name="TextBox 72"/>
            <p:cNvSpPr txBox="1"/>
            <p:nvPr/>
          </p:nvSpPr>
          <p:spPr>
            <a:xfrm rot="16200000">
              <a:off x="5864149" y="2359971"/>
              <a:ext cx="749178" cy="215444"/>
            </a:xfrm>
            <a:prstGeom prst="rect">
              <a:avLst/>
            </a:prstGeom>
            <a:solidFill>
              <a:srgbClr val="FFFFFF"/>
            </a:solidFill>
          </p:spPr>
          <p:txBody>
            <a:bodyPr wrap="square" rtlCol="0">
              <a:spAutoFit/>
            </a:bodyPr>
            <a:lstStyle/>
            <a:p>
              <a:r>
                <a:rPr lang="en-US" sz="800" dirty="0"/>
                <a:t>Integral/ </a:t>
              </a:r>
              <a:r>
                <a:rPr lang="en-US" sz="800" dirty="0" err="1"/>
                <a:t>a.u</a:t>
              </a:r>
              <a:r>
                <a:rPr lang="en-US" sz="800" dirty="0"/>
                <a:t>.</a:t>
              </a:r>
            </a:p>
          </p:txBody>
        </p:sp>
      </p:grpSp>
      <p:cxnSp>
        <p:nvCxnSpPr>
          <p:cNvPr id="71" name="Straight Connector 70"/>
          <p:cNvCxnSpPr/>
          <p:nvPr/>
        </p:nvCxnSpPr>
        <p:spPr>
          <a:xfrm flipH="1">
            <a:off x="2863327" y="2900731"/>
            <a:ext cx="356497" cy="1"/>
          </a:xfrm>
          <a:prstGeom prst="line">
            <a:avLst/>
          </a:prstGeom>
          <a:ln w="38100" cmpd="sng">
            <a:solidFill>
              <a:srgbClr val="FFAE45"/>
            </a:solidFill>
            <a:headEnd type="triangle" w="lg" len="lg"/>
            <a:tailEnd type="none"/>
          </a:ln>
          <a:effectLst/>
        </p:spPr>
        <p:style>
          <a:lnRef idx="2">
            <a:schemeClr val="accent1"/>
          </a:lnRef>
          <a:fillRef idx="0">
            <a:schemeClr val="accent1"/>
          </a:fillRef>
          <a:effectRef idx="1">
            <a:schemeClr val="accent1"/>
          </a:effectRef>
          <a:fontRef idx="minor">
            <a:schemeClr val="tx1"/>
          </a:fontRef>
        </p:style>
      </p:cxn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614090197"/>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141</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Position dependence – near electrode</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56" name="Straight Connector 55"/>
          <p:cNvCxnSpPr/>
          <p:nvPr/>
        </p:nvCxnSpPr>
        <p:spPr>
          <a:xfrm flipV="1">
            <a:off x="1975753" y="4970985"/>
            <a:ext cx="0" cy="998015"/>
          </a:xfrm>
          <a:prstGeom prst="line">
            <a:avLst/>
          </a:prstGeom>
          <a:ln w="38100" cmpd="sng">
            <a:solidFill>
              <a:srgbClr val="FFAE45"/>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flipV="1">
            <a:off x="6053594" y="1312997"/>
            <a:ext cx="0" cy="2547968"/>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29" name="TextBox 28"/>
          <p:cNvSpPr txBox="1"/>
          <p:nvPr/>
        </p:nvSpPr>
        <p:spPr>
          <a:xfrm>
            <a:off x="3383280" y="1320424"/>
            <a:ext cx="2296160" cy="369332"/>
          </a:xfrm>
          <a:prstGeom prst="rect">
            <a:avLst/>
          </a:prstGeom>
          <a:noFill/>
          <a:ln>
            <a:solidFill>
              <a:srgbClr val="FF0000"/>
            </a:solidFill>
          </a:ln>
        </p:spPr>
        <p:txBody>
          <a:bodyPr wrap="square" rtlCol="0">
            <a:spAutoFit/>
          </a:bodyPr>
          <a:lstStyle/>
          <a:p>
            <a:pPr algn="ctr"/>
            <a:r>
              <a:rPr lang="en-US" dirty="0"/>
              <a:t>Square</a:t>
            </a:r>
          </a:p>
        </p:txBody>
      </p:sp>
      <p:sp>
        <p:nvSpPr>
          <p:cNvPr id="30" name="Rectangle 29"/>
          <p:cNvSpPr/>
          <p:nvPr/>
        </p:nvSpPr>
        <p:spPr>
          <a:xfrm>
            <a:off x="1803033" y="3423920"/>
            <a:ext cx="350886" cy="340566"/>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1" name="TextBox 30"/>
          <p:cNvSpPr txBox="1"/>
          <p:nvPr/>
        </p:nvSpPr>
        <p:spPr>
          <a:xfrm>
            <a:off x="6553200" y="1320424"/>
            <a:ext cx="2113280" cy="369332"/>
          </a:xfrm>
          <a:prstGeom prst="rect">
            <a:avLst/>
          </a:prstGeom>
          <a:noFill/>
          <a:ln>
            <a:solidFill>
              <a:srgbClr val="0000FF"/>
            </a:solidFill>
          </a:ln>
        </p:spPr>
        <p:txBody>
          <a:bodyPr wrap="square" rtlCol="0">
            <a:spAutoFit/>
          </a:bodyPr>
          <a:lstStyle/>
          <a:p>
            <a:pPr algn="ctr"/>
            <a:r>
              <a:rPr lang="en-US" dirty="0"/>
              <a:t>Hexagonal</a:t>
            </a:r>
          </a:p>
        </p:txBody>
      </p:sp>
      <p:sp>
        <p:nvSpPr>
          <p:cNvPr id="37" name="Rectangle 36"/>
          <p:cNvSpPr/>
          <p:nvPr/>
        </p:nvSpPr>
        <p:spPr>
          <a:xfrm>
            <a:off x="1803033" y="1534159"/>
            <a:ext cx="345439" cy="335280"/>
          </a:xfrm>
          <a:prstGeom prst="rect">
            <a:avLst/>
          </a:prstGeom>
          <a:noFill/>
          <a:ln w="38100" cmpd="sng">
            <a:solidFill>
              <a:srgbClr val="0000FF"/>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22" name="TextBox 21"/>
          <p:cNvSpPr txBox="1"/>
          <p:nvPr/>
        </p:nvSpPr>
        <p:spPr>
          <a:xfrm>
            <a:off x="4339567" y="866338"/>
            <a:ext cx="3428054" cy="369332"/>
          </a:xfrm>
          <a:prstGeom prst="rect">
            <a:avLst/>
          </a:prstGeom>
          <a:noFill/>
        </p:spPr>
        <p:txBody>
          <a:bodyPr wrap="square" rtlCol="0">
            <a:spAutoFit/>
          </a:bodyPr>
          <a:lstStyle/>
          <a:p>
            <a:pPr algn="ctr"/>
            <a:r>
              <a:rPr lang="en-US" dirty="0"/>
              <a:t>Simulated electric field at 20V</a:t>
            </a:r>
          </a:p>
        </p:txBody>
      </p:sp>
      <p:grpSp>
        <p:nvGrpSpPr>
          <p:cNvPr id="13" name="Group 12"/>
          <p:cNvGrpSpPr/>
          <p:nvPr/>
        </p:nvGrpSpPr>
        <p:grpSpPr>
          <a:xfrm>
            <a:off x="3183974" y="1776629"/>
            <a:ext cx="3083499" cy="2254661"/>
            <a:chOff x="3183974" y="1638089"/>
            <a:chExt cx="3083499" cy="2254661"/>
          </a:xfrm>
        </p:grpSpPr>
        <p:pic>
          <p:nvPicPr>
            <p:cNvPr id="18" name="Picture 17" descr="outputhSignalMapSquare_zRange.png"/>
            <p:cNvPicPr>
              <a:picLocks noChangeAspect="1"/>
            </p:cNvPicPr>
            <p:nvPr/>
          </p:nvPicPr>
          <p:blipFill rotWithShape="1">
            <a:blip r:embed="rId5">
              <a:extLst>
                <a:ext uri="{28A0092B-C50C-407E-A947-70E740481C1C}">
                  <a14:useLocalDpi xmlns:a14="http://schemas.microsoft.com/office/drawing/2010/main" val="0"/>
                </a:ext>
              </a:extLst>
            </a:blip>
            <a:srcRect t="8966" r="4572"/>
            <a:stretch/>
          </p:blipFill>
          <p:spPr>
            <a:xfrm>
              <a:off x="3183974" y="1638089"/>
              <a:ext cx="2462642" cy="2254661"/>
            </a:xfrm>
            <a:prstGeom prst="rect">
              <a:avLst/>
            </a:prstGeom>
          </p:spPr>
        </p:pic>
        <p:sp>
          <p:nvSpPr>
            <p:cNvPr id="12" name="TextBox 11"/>
            <p:cNvSpPr txBox="1"/>
            <p:nvPr/>
          </p:nvSpPr>
          <p:spPr>
            <a:xfrm>
              <a:off x="4349773" y="2207695"/>
              <a:ext cx="1917700" cy="307777"/>
            </a:xfrm>
            <a:prstGeom prst="rect">
              <a:avLst/>
            </a:prstGeom>
            <a:noFill/>
          </p:spPr>
          <p:txBody>
            <a:bodyPr wrap="square" rtlCol="0">
              <a:spAutoFit/>
            </a:bodyPr>
            <a:lstStyle/>
            <a:p>
              <a:r>
                <a:rPr lang="en-US" sz="1400" dirty="0">
                  <a:solidFill>
                    <a:schemeClr val="bg1"/>
                  </a:solidFill>
                </a:rPr>
                <a:t>x (0μm, 15μm)</a:t>
              </a:r>
            </a:p>
          </p:txBody>
        </p:sp>
      </p:grpSp>
      <p:grpSp>
        <p:nvGrpSpPr>
          <p:cNvPr id="40" name="Group 39"/>
          <p:cNvGrpSpPr/>
          <p:nvPr/>
        </p:nvGrpSpPr>
        <p:grpSpPr>
          <a:xfrm>
            <a:off x="6294689" y="1776629"/>
            <a:ext cx="3072642" cy="2259674"/>
            <a:chOff x="6294689" y="1638089"/>
            <a:chExt cx="3072642" cy="2259674"/>
          </a:xfrm>
        </p:grpSpPr>
        <p:pic>
          <p:nvPicPr>
            <p:cNvPr id="8" name="Picture 7" descr="outputhSignalMap_zRange.png"/>
            <p:cNvPicPr>
              <a:picLocks noChangeAspect="1"/>
            </p:cNvPicPr>
            <p:nvPr/>
          </p:nvPicPr>
          <p:blipFill rotWithShape="1">
            <a:blip r:embed="rId6">
              <a:extLst>
                <a:ext uri="{28A0092B-C50C-407E-A947-70E740481C1C}">
                  <a14:useLocalDpi xmlns:a14="http://schemas.microsoft.com/office/drawing/2010/main" val="0"/>
                </a:ext>
              </a:extLst>
            </a:blip>
            <a:srcRect t="8791" r="4295"/>
            <a:stretch/>
          </p:blipFill>
          <p:spPr>
            <a:xfrm>
              <a:off x="6294689" y="1638089"/>
              <a:ext cx="2470552" cy="2259674"/>
            </a:xfrm>
            <a:prstGeom prst="rect">
              <a:avLst/>
            </a:prstGeom>
          </p:spPr>
        </p:pic>
        <p:sp>
          <p:nvSpPr>
            <p:cNvPr id="32" name="TextBox 31"/>
            <p:cNvSpPr txBox="1"/>
            <p:nvPr/>
          </p:nvSpPr>
          <p:spPr>
            <a:xfrm>
              <a:off x="7449631" y="2270949"/>
              <a:ext cx="1917700" cy="307777"/>
            </a:xfrm>
            <a:prstGeom prst="rect">
              <a:avLst/>
            </a:prstGeom>
            <a:noFill/>
          </p:spPr>
          <p:txBody>
            <a:bodyPr wrap="square" rtlCol="0">
              <a:spAutoFit/>
            </a:bodyPr>
            <a:lstStyle/>
            <a:p>
              <a:r>
                <a:rPr lang="en-US" sz="1400" dirty="0">
                  <a:solidFill>
                    <a:schemeClr val="bg1"/>
                  </a:solidFill>
                </a:rPr>
                <a:t>x (0μm, 15μm)</a:t>
              </a:r>
            </a:p>
          </p:txBody>
        </p:sp>
      </p:grpSp>
      <p:sp>
        <p:nvSpPr>
          <p:cNvPr id="46" name="TextBox 45"/>
          <p:cNvSpPr txBox="1"/>
          <p:nvPr/>
        </p:nvSpPr>
        <p:spPr>
          <a:xfrm>
            <a:off x="4410475" y="3983842"/>
            <a:ext cx="3286237" cy="369332"/>
          </a:xfrm>
          <a:prstGeom prst="rect">
            <a:avLst/>
          </a:prstGeom>
          <a:noFill/>
        </p:spPr>
        <p:txBody>
          <a:bodyPr wrap="square" rtlCol="0">
            <a:spAutoFit/>
          </a:bodyPr>
          <a:lstStyle/>
          <a:p>
            <a:pPr algn="ctr"/>
            <a:r>
              <a:rPr lang="en-US" dirty="0"/>
              <a:t>Measured current pulse at 20V</a:t>
            </a:r>
          </a:p>
        </p:txBody>
      </p:sp>
      <p:grpSp>
        <p:nvGrpSpPr>
          <p:cNvPr id="43" name="Group 42"/>
          <p:cNvGrpSpPr/>
          <p:nvPr/>
        </p:nvGrpSpPr>
        <p:grpSpPr>
          <a:xfrm>
            <a:off x="2986123" y="4386784"/>
            <a:ext cx="2821240" cy="2073467"/>
            <a:chOff x="2986123" y="4386784"/>
            <a:chExt cx="2821240" cy="2073467"/>
          </a:xfrm>
        </p:grpSpPr>
        <p:pic>
          <p:nvPicPr>
            <p:cNvPr id="39" name="Picture 38" descr="MinusNear.eps"/>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55393" y="4386784"/>
              <a:ext cx="2751970" cy="2073467"/>
            </a:xfrm>
            <a:prstGeom prst="rect">
              <a:avLst/>
            </a:prstGeom>
          </p:spPr>
        </p:pic>
        <p:sp>
          <p:nvSpPr>
            <p:cNvPr id="47" name="TextBox 46"/>
            <p:cNvSpPr txBox="1"/>
            <p:nvPr/>
          </p:nvSpPr>
          <p:spPr>
            <a:xfrm rot="16200000">
              <a:off x="2747112" y="4967168"/>
              <a:ext cx="693465" cy="215444"/>
            </a:xfrm>
            <a:prstGeom prst="rect">
              <a:avLst/>
            </a:prstGeom>
            <a:solidFill>
              <a:srgbClr val="FFFFFF"/>
            </a:solidFill>
          </p:spPr>
          <p:txBody>
            <a:bodyPr wrap="square" rtlCol="0">
              <a:spAutoFit/>
            </a:bodyPr>
            <a:lstStyle/>
            <a:p>
              <a:r>
                <a:rPr lang="en-US" sz="800" dirty="0"/>
                <a:t>Signal/ V</a:t>
              </a:r>
            </a:p>
          </p:txBody>
        </p:sp>
      </p:grpSp>
      <p:sp>
        <p:nvSpPr>
          <p:cNvPr id="48" name="TextBox 47"/>
          <p:cNvSpPr txBox="1"/>
          <p:nvPr/>
        </p:nvSpPr>
        <p:spPr>
          <a:xfrm>
            <a:off x="5574009" y="1695042"/>
            <a:ext cx="414042" cy="215444"/>
          </a:xfrm>
          <a:prstGeom prst="rect">
            <a:avLst/>
          </a:prstGeom>
          <a:noFill/>
        </p:spPr>
        <p:txBody>
          <a:bodyPr wrap="square" rtlCol="0">
            <a:spAutoFit/>
          </a:bodyPr>
          <a:lstStyle/>
          <a:p>
            <a:r>
              <a:rPr lang="en-US" sz="800" dirty="0"/>
              <a:t>4x10</a:t>
            </a:r>
            <a:r>
              <a:rPr lang="en-US" sz="800" baseline="30000" dirty="0"/>
              <a:t>4</a:t>
            </a:r>
          </a:p>
        </p:txBody>
      </p:sp>
      <p:sp>
        <p:nvSpPr>
          <p:cNvPr id="49" name="TextBox 48"/>
          <p:cNvSpPr txBox="1"/>
          <p:nvPr/>
        </p:nvSpPr>
        <p:spPr>
          <a:xfrm>
            <a:off x="5574009" y="3658221"/>
            <a:ext cx="414042" cy="215444"/>
          </a:xfrm>
          <a:prstGeom prst="rect">
            <a:avLst/>
          </a:prstGeom>
          <a:noFill/>
        </p:spPr>
        <p:txBody>
          <a:bodyPr wrap="square" rtlCol="0">
            <a:spAutoFit/>
          </a:bodyPr>
          <a:lstStyle/>
          <a:p>
            <a:r>
              <a:rPr lang="en-US" sz="800" dirty="0"/>
              <a:t>2x10</a:t>
            </a:r>
            <a:r>
              <a:rPr lang="en-US" sz="800" baseline="30000" dirty="0"/>
              <a:t>2</a:t>
            </a:r>
          </a:p>
        </p:txBody>
      </p:sp>
      <p:sp>
        <p:nvSpPr>
          <p:cNvPr id="50" name="TextBox 49"/>
          <p:cNvSpPr txBox="1"/>
          <p:nvPr/>
        </p:nvSpPr>
        <p:spPr>
          <a:xfrm rot="16200000">
            <a:off x="5407607" y="2602132"/>
            <a:ext cx="693465" cy="215444"/>
          </a:xfrm>
          <a:prstGeom prst="rect">
            <a:avLst/>
          </a:prstGeom>
          <a:solidFill>
            <a:srgbClr val="FFFFFF"/>
          </a:solidFill>
        </p:spPr>
        <p:txBody>
          <a:bodyPr wrap="square" rtlCol="0">
            <a:spAutoFit/>
          </a:bodyPr>
          <a:lstStyle/>
          <a:p>
            <a:r>
              <a:rPr lang="en-US" sz="800" dirty="0"/>
              <a:t>E/ V/m</a:t>
            </a:r>
          </a:p>
        </p:txBody>
      </p:sp>
      <p:sp>
        <p:nvSpPr>
          <p:cNvPr id="51" name="TextBox 50"/>
          <p:cNvSpPr txBox="1"/>
          <p:nvPr/>
        </p:nvSpPr>
        <p:spPr>
          <a:xfrm>
            <a:off x="8694591" y="1696054"/>
            <a:ext cx="414042" cy="215444"/>
          </a:xfrm>
          <a:prstGeom prst="rect">
            <a:avLst/>
          </a:prstGeom>
          <a:noFill/>
        </p:spPr>
        <p:txBody>
          <a:bodyPr wrap="square" rtlCol="0">
            <a:spAutoFit/>
          </a:bodyPr>
          <a:lstStyle/>
          <a:p>
            <a:r>
              <a:rPr lang="en-US" sz="800" dirty="0"/>
              <a:t>4x10</a:t>
            </a:r>
            <a:r>
              <a:rPr lang="en-US" sz="800" baseline="30000" dirty="0"/>
              <a:t>4</a:t>
            </a:r>
          </a:p>
        </p:txBody>
      </p:sp>
      <p:sp>
        <p:nvSpPr>
          <p:cNvPr id="52" name="TextBox 51"/>
          <p:cNvSpPr txBox="1"/>
          <p:nvPr/>
        </p:nvSpPr>
        <p:spPr>
          <a:xfrm>
            <a:off x="8694591" y="3659233"/>
            <a:ext cx="414042" cy="215444"/>
          </a:xfrm>
          <a:prstGeom prst="rect">
            <a:avLst/>
          </a:prstGeom>
          <a:noFill/>
        </p:spPr>
        <p:txBody>
          <a:bodyPr wrap="square" rtlCol="0">
            <a:spAutoFit/>
          </a:bodyPr>
          <a:lstStyle/>
          <a:p>
            <a:r>
              <a:rPr lang="en-US" sz="800" dirty="0"/>
              <a:t>2x10</a:t>
            </a:r>
            <a:r>
              <a:rPr lang="en-US" sz="800" baseline="30000" dirty="0"/>
              <a:t>2</a:t>
            </a:r>
          </a:p>
        </p:txBody>
      </p:sp>
      <p:sp>
        <p:nvSpPr>
          <p:cNvPr id="53" name="TextBox 52"/>
          <p:cNvSpPr txBox="1"/>
          <p:nvPr/>
        </p:nvSpPr>
        <p:spPr>
          <a:xfrm rot="16200000">
            <a:off x="8528189" y="2603144"/>
            <a:ext cx="693465" cy="215444"/>
          </a:xfrm>
          <a:prstGeom prst="rect">
            <a:avLst/>
          </a:prstGeom>
          <a:solidFill>
            <a:srgbClr val="FFFFFF"/>
          </a:solidFill>
        </p:spPr>
        <p:txBody>
          <a:bodyPr wrap="square" rtlCol="0">
            <a:spAutoFit/>
          </a:bodyPr>
          <a:lstStyle/>
          <a:p>
            <a:r>
              <a:rPr lang="en-US" sz="800" dirty="0"/>
              <a:t>E/ V/m</a:t>
            </a:r>
          </a:p>
        </p:txBody>
      </p:sp>
      <p:grpSp>
        <p:nvGrpSpPr>
          <p:cNvPr id="44" name="Group 43"/>
          <p:cNvGrpSpPr/>
          <p:nvPr/>
        </p:nvGrpSpPr>
        <p:grpSpPr>
          <a:xfrm>
            <a:off x="6002655" y="4386784"/>
            <a:ext cx="2887344" cy="2108106"/>
            <a:chOff x="6002655" y="4386784"/>
            <a:chExt cx="2887344" cy="2108106"/>
          </a:xfrm>
        </p:grpSpPr>
        <p:pic>
          <p:nvPicPr>
            <p:cNvPr id="35" name="Picture 34" descr="MinusNearInt.eps"/>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92055" y="4386784"/>
              <a:ext cx="2797944" cy="2108106"/>
            </a:xfrm>
            <a:prstGeom prst="rect">
              <a:avLst/>
            </a:prstGeom>
          </p:spPr>
        </p:pic>
        <p:sp>
          <p:nvSpPr>
            <p:cNvPr id="54" name="TextBox 53"/>
            <p:cNvSpPr txBox="1"/>
            <p:nvPr/>
          </p:nvSpPr>
          <p:spPr>
            <a:xfrm rot="16200000">
              <a:off x="5676494" y="4880018"/>
              <a:ext cx="867766" cy="215444"/>
            </a:xfrm>
            <a:prstGeom prst="rect">
              <a:avLst/>
            </a:prstGeom>
            <a:solidFill>
              <a:srgbClr val="FFFFFF"/>
            </a:solidFill>
          </p:spPr>
          <p:txBody>
            <a:bodyPr wrap="square" rtlCol="0">
              <a:spAutoFit/>
            </a:bodyPr>
            <a:lstStyle/>
            <a:p>
              <a:r>
                <a:rPr lang="en-US" sz="800" dirty="0"/>
                <a:t>Integral/ </a:t>
              </a:r>
              <a:r>
                <a:rPr lang="en-US" sz="800" dirty="0" err="1"/>
                <a:t>a.u</a:t>
              </a:r>
              <a:r>
                <a:rPr lang="en-US" sz="800" dirty="0"/>
                <a:t>.</a:t>
              </a:r>
            </a:p>
          </p:txBody>
        </p:sp>
      </p:gr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781840838"/>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3" name="Slide Number Placeholder 2"/>
          <p:cNvSpPr>
            <a:spLocks noGrp="1"/>
          </p:cNvSpPr>
          <p:nvPr>
            <p:ph type="sldNum" sz="quarter" idx="12"/>
          </p:nvPr>
        </p:nvSpPr>
        <p:spPr/>
        <p:txBody>
          <a:bodyPr/>
          <a:lstStyle/>
          <a:p>
            <a:fld id="{28FAA939-B055-1C4F-86C8-4746DA8B00DB}" type="slidenum">
              <a:rPr lang="en-US" smtClean="0"/>
              <a:t>142</a:t>
            </a:fld>
            <a:endParaRPr lang="en-US" dirty="0"/>
          </a:p>
        </p:txBody>
      </p:sp>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Position dependence – far from electrode</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56" name="Straight Connector 55"/>
          <p:cNvCxnSpPr/>
          <p:nvPr/>
        </p:nvCxnSpPr>
        <p:spPr>
          <a:xfrm flipV="1">
            <a:off x="1975753" y="4970985"/>
            <a:ext cx="0" cy="998015"/>
          </a:xfrm>
          <a:prstGeom prst="line">
            <a:avLst/>
          </a:prstGeom>
          <a:ln w="38100" cmpd="sng">
            <a:solidFill>
              <a:srgbClr val="FFAE45"/>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flipV="1">
            <a:off x="6053594" y="1312997"/>
            <a:ext cx="0" cy="2547968"/>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29" name="TextBox 28"/>
          <p:cNvSpPr txBox="1"/>
          <p:nvPr/>
        </p:nvSpPr>
        <p:spPr>
          <a:xfrm>
            <a:off x="3383280" y="1320424"/>
            <a:ext cx="2296160" cy="369332"/>
          </a:xfrm>
          <a:prstGeom prst="rect">
            <a:avLst/>
          </a:prstGeom>
          <a:noFill/>
          <a:ln>
            <a:solidFill>
              <a:srgbClr val="FF0000"/>
            </a:solidFill>
          </a:ln>
        </p:spPr>
        <p:txBody>
          <a:bodyPr wrap="square" rtlCol="0">
            <a:spAutoFit/>
          </a:bodyPr>
          <a:lstStyle/>
          <a:p>
            <a:pPr algn="ctr"/>
            <a:r>
              <a:rPr lang="en-US" dirty="0"/>
              <a:t>Square</a:t>
            </a:r>
          </a:p>
        </p:txBody>
      </p:sp>
      <p:sp>
        <p:nvSpPr>
          <p:cNvPr id="30" name="Rectangle 29"/>
          <p:cNvSpPr/>
          <p:nvPr/>
        </p:nvSpPr>
        <p:spPr>
          <a:xfrm>
            <a:off x="1803033" y="3423920"/>
            <a:ext cx="350886" cy="340566"/>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1" name="TextBox 30"/>
          <p:cNvSpPr txBox="1"/>
          <p:nvPr/>
        </p:nvSpPr>
        <p:spPr>
          <a:xfrm>
            <a:off x="6553200" y="1320424"/>
            <a:ext cx="2113280" cy="369332"/>
          </a:xfrm>
          <a:prstGeom prst="rect">
            <a:avLst/>
          </a:prstGeom>
          <a:noFill/>
          <a:ln>
            <a:solidFill>
              <a:srgbClr val="0000FF"/>
            </a:solidFill>
          </a:ln>
        </p:spPr>
        <p:txBody>
          <a:bodyPr wrap="square" rtlCol="0">
            <a:spAutoFit/>
          </a:bodyPr>
          <a:lstStyle/>
          <a:p>
            <a:pPr algn="ctr"/>
            <a:r>
              <a:rPr lang="en-US" dirty="0"/>
              <a:t>Hexagonal</a:t>
            </a:r>
          </a:p>
        </p:txBody>
      </p:sp>
      <p:sp>
        <p:nvSpPr>
          <p:cNvPr id="37" name="Rectangle 36"/>
          <p:cNvSpPr/>
          <p:nvPr/>
        </p:nvSpPr>
        <p:spPr>
          <a:xfrm>
            <a:off x="1803033" y="1534159"/>
            <a:ext cx="345439" cy="335280"/>
          </a:xfrm>
          <a:prstGeom prst="rect">
            <a:avLst/>
          </a:prstGeom>
          <a:noFill/>
          <a:ln w="38100" cmpd="sng">
            <a:solidFill>
              <a:srgbClr val="0000FF"/>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22" name="TextBox 21"/>
          <p:cNvSpPr txBox="1"/>
          <p:nvPr/>
        </p:nvSpPr>
        <p:spPr>
          <a:xfrm>
            <a:off x="4318400" y="866338"/>
            <a:ext cx="3470387" cy="369332"/>
          </a:xfrm>
          <a:prstGeom prst="rect">
            <a:avLst/>
          </a:prstGeom>
          <a:noFill/>
        </p:spPr>
        <p:txBody>
          <a:bodyPr wrap="square" rtlCol="0">
            <a:spAutoFit/>
          </a:bodyPr>
          <a:lstStyle/>
          <a:p>
            <a:pPr algn="ctr"/>
            <a:r>
              <a:rPr lang="en-US" dirty="0"/>
              <a:t>Simulated electric field at 20V</a:t>
            </a:r>
          </a:p>
        </p:txBody>
      </p:sp>
      <p:grpSp>
        <p:nvGrpSpPr>
          <p:cNvPr id="13" name="Group 12"/>
          <p:cNvGrpSpPr/>
          <p:nvPr/>
        </p:nvGrpSpPr>
        <p:grpSpPr>
          <a:xfrm>
            <a:off x="3183974" y="1776629"/>
            <a:ext cx="2813937" cy="2254661"/>
            <a:chOff x="3183974" y="1638089"/>
            <a:chExt cx="2813937" cy="2254661"/>
          </a:xfrm>
        </p:grpSpPr>
        <p:pic>
          <p:nvPicPr>
            <p:cNvPr id="18" name="Picture 17" descr="outputhSignalMapSquare_zRange.png"/>
            <p:cNvPicPr>
              <a:picLocks noChangeAspect="1"/>
            </p:cNvPicPr>
            <p:nvPr/>
          </p:nvPicPr>
          <p:blipFill rotWithShape="1">
            <a:blip r:embed="rId5">
              <a:extLst>
                <a:ext uri="{28A0092B-C50C-407E-A947-70E740481C1C}">
                  <a14:useLocalDpi xmlns:a14="http://schemas.microsoft.com/office/drawing/2010/main" val="0"/>
                </a:ext>
              </a:extLst>
            </a:blip>
            <a:srcRect t="8966" r="4572"/>
            <a:stretch/>
          </p:blipFill>
          <p:spPr>
            <a:xfrm>
              <a:off x="3183974" y="1638089"/>
              <a:ext cx="2462642" cy="2254661"/>
            </a:xfrm>
            <a:prstGeom prst="rect">
              <a:avLst/>
            </a:prstGeom>
          </p:spPr>
        </p:pic>
        <p:sp>
          <p:nvSpPr>
            <p:cNvPr id="12" name="TextBox 11"/>
            <p:cNvSpPr txBox="1"/>
            <p:nvPr/>
          </p:nvSpPr>
          <p:spPr>
            <a:xfrm>
              <a:off x="4080211" y="1654044"/>
              <a:ext cx="1917700" cy="307777"/>
            </a:xfrm>
            <a:prstGeom prst="rect">
              <a:avLst/>
            </a:prstGeom>
            <a:noFill/>
          </p:spPr>
          <p:txBody>
            <a:bodyPr wrap="square" rtlCol="0">
              <a:spAutoFit/>
            </a:bodyPr>
            <a:lstStyle/>
            <a:p>
              <a:r>
                <a:rPr lang="en-US" sz="1400" dirty="0">
                  <a:solidFill>
                    <a:schemeClr val="bg1"/>
                  </a:solidFill>
                </a:rPr>
                <a:t>x (-15μm, 50μm)</a:t>
              </a:r>
            </a:p>
          </p:txBody>
        </p:sp>
      </p:grpSp>
      <p:pic>
        <p:nvPicPr>
          <p:cNvPr id="8" name="Picture 7" descr="outputhSignalMap_zRange.png"/>
          <p:cNvPicPr>
            <a:picLocks noChangeAspect="1"/>
          </p:cNvPicPr>
          <p:nvPr/>
        </p:nvPicPr>
        <p:blipFill rotWithShape="1">
          <a:blip r:embed="rId6">
            <a:extLst>
              <a:ext uri="{28A0092B-C50C-407E-A947-70E740481C1C}">
                <a14:useLocalDpi xmlns:a14="http://schemas.microsoft.com/office/drawing/2010/main" val="0"/>
              </a:ext>
            </a:extLst>
          </a:blip>
          <a:srcRect t="8791" r="4295"/>
          <a:stretch/>
        </p:blipFill>
        <p:spPr>
          <a:xfrm>
            <a:off x="6294689" y="1776629"/>
            <a:ext cx="2470552" cy="2259674"/>
          </a:xfrm>
          <a:prstGeom prst="rect">
            <a:avLst/>
          </a:prstGeom>
        </p:spPr>
      </p:pic>
      <p:sp>
        <p:nvSpPr>
          <p:cNvPr id="46" name="TextBox 45"/>
          <p:cNvSpPr txBox="1"/>
          <p:nvPr/>
        </p:nvSpPr>
        <p:spPr>
          <a:xfrm>
            <a:off x="4421058" y="3983842"/>
            <a:ext cx="3265071" cy="369332"/>
          </a:xfrm>
          <a:prstGeom prst="rect">
            <a:avLst/>
          </a:prstGeom>
          <a:noFill/>
        </p:spPr>
        <p:txBody>
          <a:bodyPr wrap="square" rtlCol="0">
            <a:spAutoFit/>
          </a:bodyPr>
          <a:lstStyle/>
          <a:p>
            <a:pPr algn="ctr"/>
            <a:r>
              <a:rPr lang="en-US" dirty="0"/>
              <a:t>Measured current pulse at 20V</a:t>
            </a:r>
          </a:p>
        </p:txBody>
      </p:sp>
      <p:sp>
        <p:nvSpPr>
          <p:cNvPr id="48" name="TextBox 47"/>
          <p:cNvSpPr txBox="1"/>
          <p:nvPr/>
        </p:nvSpPr>
        <p:spPr>
          <a:xfrm>
            <a:off x="5574009" y="1695042"/>
            <a:ext cx="414042" cy="215444"/>
          </a:xfrm>
          <a:prstGeom prst="rect">
            <a:avLst/>
          </a:prstGeom>
          <a:noFill/>
        </p:spPr>
        <p:txBody>
          <a:bodyPr wrap="square" rtlCol="0">
            <a:spAutoFit/>
          </a:bodyPr>
          <a:lstStyle/>
          <a:p>
            <a:r>
              <a:rPr lang="en-US" sz="800" dirty="0"/>
              <a:t>4x10</a:t>
            </a:r>
            <a:r>
              <a:rPr lang="en-US" sz="800" baseline="30000" dirty="0"/>
              <a:t>4</a:t>
            </a:r>
          </a:p>
        </p:txBody>
      </p:sp>
      <p:sp>
        <p:nvSpPr>
          <p:cNvPr id="49" name="TextBox 48"/>
          <p:cNvSpPr txBox="1"/>
          <p:nvPr/>
        </p:nvSpPr>
        <p:spPr>
          <a:xfrm>
            <a:off x="5574009" y="3658221"/>
            <a:ext cx="414042" cy="215444"/>
          </a:xfrm>
          <a:prstGeom prst="rect">
            <a:avLst/>
          </a:prstGeom>
          <a:noFill/>
        </p:spPr>
        <p:txBody>
          <a:bodyPr wrap="square" rtlCol="0">
            <a:spAutoFit/>
          </a:bodyPr>
          <a:lstStyle/>
          <a:p>
            <a:r>
              <a:rPr lang="en-US" sz="800" dirty="0"/>
              <a:t>2x10</a:t>
            </a:r>
            <a:r>
              <a:rPr lang="en-US" sz="800" baseline="30000" dirty="0"/>
              <a:t>2</a:t>
            </a:r>
          </a:p>
        </p:txBody>
      </p:sp>
      <p:sp>
        <p:nvSpPr>
          <p:cNvPr id="51" name="TextBox 50"/>
          <p:cNvSpPr txBox="1"/>
          <p:nvPr/>
        </p:nvSpPr>
        <p:spPr>
          <a:xfrm>
            <a:off x="8694591" y="1696054"/>
            <a:ext cx="414042" cy="215444"/>
          </a:xfrm>
          <a:prstGeom prst="rect">
            <a:avLst/>
          </a:prstGeom>
          <a:noFill/>
        </p:spPr>
        <p:txBody>
          <a:bodyPr wrap="square" rtlCol="0">
            <a:spAutoFit/>
          </a:bodyPr>
          <a:lstStyle/>
          <a:p>
            <a:r>
              <a:rPr lang="en-US" sz="800" dirty="0"/>
              <a:t>4x10</a:t>
            </a:r>
            <a:r>
              <a:rPr lang="en-US" sz="800" baseline="30000" dirty="0"/>
              <a:t>4</a:t>
            </a:r>
          </a:p>
        </p:txBody>
      </p:sp>
      <p:sp>
        <p:nvSpPr>
          <p:cNvPr id="52" name="TextBox 51"/>
          <p:cNvSpPr txBox="1"/>
          <p:nvPr/>
        </p:nvSpPr>
        <p:spPr>
          <a:xfrm>
            <a:off x="8694591" y="3659233"/>
            <a:ext cx="414042" cy="215444"/>
          </a:xfrm>
          <a:prstGeom prst="rect">
            <a:avLst/>
          </a:prstGeom>
          <a:noFill/>
        </p:spPr>
        <p:txBody>
          <a:bodyPr wrap="square" rtlCol="0">
            <a:spAutoFit/>
          </a:bodyPr>
          <a:lstStyle/>
          <a:p>
            <a:r>
              <a:rPr lang="en-US" sz="800" dirty="0"/>
              <a:t>2x10</a:t>
            </a:r>
            <a:r>
              <a:rPr lang="en-US" sz="800" baseline="30000" dirty="0"/>
              <a:t>2</a:t>
            </a:r>
          </a:p>
        </p:txBody>
      </p:sp>
      <p:sp>
        <p:nvSpPr>
          <p:cNvPr id="38" name="TextBox 37"/>
          <p:cNvSpPr txBox="1"/>
          <p:nvPr/>
        </p:nvSpPr>
        <p:spPr>
          <a:xfrm>
            <a:off x="7276240" y="1936472"/>
            <a:ext cx="1917700" cy="307777"/>
          </a:xfrm>
          <a:prstGeom prst="rect">
            <a:avLst/>
          </a:prstGeom>
          <a:noFill/>
        </p:spPr>
        <p:txBody>
          <a:bodyPr wrap="square" rtlCol="0">
            <a:spAutoFit/>
          </a:bodyPr>
          <a:lstStyle/>
          <a:p>
            <a:r>
              <a:rPr lang="en-US" sz="1400" dirty="0">
                <a:solidFill>
                  <a:schemeClr val="bg1"/>
                </a:solidFill>
              </a:rPr>
              <a:t>x (-15μm, 50μm)</a:t>
            </a:r>
          </a:p>
        </p:txBody>
      </p:sp>
      <p:grpSp>
        <p:nvGrpSpPr>
          <p:cNvPr id="19" name="Group 18"/>
          <p:cNvGrpSpPr/>
          <p:nvPr/>
        </p:nvGrpSpPr>
        <p:grpSpPr>
          <a:xfrm>
            <a:off x="2986123" y="4386784"/>
            <a:ext cx="2821240" cy="2073467"/>
            <a:chOff x="2986123" y="4386784"/>
            <a:chExt cx="2821240" cy="2073467"/>
          </a:xfrm>
        </p:grpSpPr>
        <p:pic>
          <p:nvPicPr>
            <p:cNvPr id="14" name="Picture 13" descr="MinusFar.eps"/>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55393" y="4386784"/>
              <a:ext cx="2751970" cy="2073467"/>
            </a:xfrm>
            <a:prstGeom prst="rect">
              <a:avLst/>
            </a:prstGeom>
          </p:spPr>
        </p:pic>
        <p:sp>
          <p:nvSpPr>
            <p:cNvPr id="47" name="TextBox 46"/>
            <p:cNvSpPr txBox="1"/>
            <p:nvPr/>
          </p:nvSpPr>
          <p:spPr>
            <a:xfrm rot="16200000">
              <a:off x="2747112" y="4967168"/>
              <a:ext cx="693465" cy="215444"/>
            </a:xfrm>
            <a:prstGeom prst="rect">
              <a:avLst/>
            </a:prstGeom>
            <a:solidFill>
              <a:srgbClr val="FFFFFF"/>
            </a:solidFill>
          </p:spPr>
          <p:txBody>
            <a:bodyPr wrap="square" rtlCol="0">
              <a:spAutoFit/>
            </a:bodyPr>
            <a:lstStyle/>
            <a:p>
              <a:r>
                <a:rPr lang="en-US" sz="800" dirty="0"/>
                <a:t>Signal/ V</a:t>
              </a:r>
            </a:p>
          </p:txBody>
        </p:sp>
      </p:grpSp>
      <p:grpSp>
        <p:nvGrpSpPr>
          <p:cNvPr id="20" name="Group 19"/>
          <p:cNvGrpSpPr/>
          <p:nvPr/>
        </p:nvGrpSpPr>
        <p:grpSpPr>
          <a:xfrm>
            <a:off x="6002655" y="4388532"/>
            <a:ext cx="2885024" cy="2106358"/>
            <a:chOff x="6002655" y="4388532"/>
            <a:chExt cx="2885024" cy="2106358"/>
          </a:xfrm>
        </p:grpSpPr>
        <p:pic>
          <p:nvPicPr>
            <p:cNvPr id="17" name="Picture 16" descr="MinusFarInt.eps"/>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92055" y="4388532"/>
              <a:ext cx="2795624" cy="2106358"/>
            </a:xfrm>
            <a:prstGeom prst="rect">
              <a:avLst/>
            </a:prstGeom>
          </p:spPr>
        </p:pic>
        <p:sp>
          <p:nvSpPr>
            <p:cNvPr id="42" name="TextBox 41"/>
            <p:cNvSpPr txBox="1"/>
            <p:nvPr/>
          </p:nvSpPr>
          <p:spPr>
            <a:xfrm rot="16200000">
              <a:off x="5676494" y="4880018"/>
              <a:ext cx="867766" cy="215444"/>
            </a:xfrm>
            <a:prstGeom prst="rect">
              <a:avLst/>
            </a:prstGeom>
            <a:solidFill>
              <a:srgbClr val="FFFFFF"/>
            </a:solidFill>
          </p:spPr>
          <p:txBody>
            <a:bodyPr wrap="square" rtlCol="0">
              <a:spAutoFit/>
            </a:bodyPr>
            <a:lstStyle/>
            <a:p>
              <a:r>
                <a:rPr lang="en-US" sz="800" dirty="0"/>
                <a:t>Integral/ </a:t>
              </a:r>
              <a:r>
                <a:rPr lang="en-US" sz="800" dirty="0" err="1"/>
                <a:t>a.u</a:t>
              </a:r>
              <a:r>
                <a:rPr lang="en-US" sz="800" dirty="0"/>
                <a:t>.</a:t>
              </a:r>
            </a:p>
          </p:txBody>
        </p:sp>
      </p:grpSp>
      <p:sp>
        <p:nvSpPr>
          <p:cNvPr id="53" name="TextBox 52"/>
          <p:cNvSpPr txBox="1"/>
          <p:nvPr/>
        </p:nvSpPr>
        <p:spPr>
          <a:xfrm rot="16200000">
            <a:off x="8528189" y="2603144"/>
            <a:ext cx="693465" cy="215444"/>
          </a:xfrm>
          <a:prstGeom prst="rect">
            <a:avLst/>
          </a:prstGeom>
          <a:solidFill>
            <a:srgbClr val="FFFFFF"/>
          </a:solidFill>
        </p:spPr>
        <p:txBody>
          <a:bodyPr wrap="square" rtlCol="0">
            <a:spAutoFit/>
          </a:bodyPr>
          <a:lstStyle/>
          <a:p>
            <a:r>
              <a:rPr lang="en-US" sz="800" dirty="0"/>
              <a:t>E/ V/m</a:t>
            </a:r>
          </a:p>
        </p:txBody>
      </p:sp>
      <p:sp>
        <p:nvSpPr>
          <p:cNvPr id="50" name="TextBox 49"/>
          <p:cNvSpPr txBox="1"/>
          <p:nvPr/>
        </p:nvSpPr>
        <p:spPr>
          <a:xfrm rot="16200000">
            <a:off x="5407607" y="2602132"/>
            <a:ext cx="693465" cy="215444"/>
          </a:xfrm>
          <a:prstGeom prst="rect">
            <a:avLst/>
          </a:prstGeom>
          <a:solidFill>
            <a:srgbClr val="FFFFFF"/>
          </a:solidFill>
        </p:spPr>
        <p:txBody>
          <a:bodyPr wrap="square" rtlCol="0">
            <a:spAutoFit/>
          </a:bodyPr>
          <a:lstStyle/>
          <a:p>
            <a:r>
              <a:rPr lang="en-US" sz="800" dirty="0"/>
              <a:t>E/ V/m</a:t>
            </a:r>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25112314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17991" y="117620"/>
            <a:ext cx="2307218" cy="2307218"/>
          </a:xfrm>
          <a:prstGeom prst="rect">
            <a:avLst/>
          </a:prstGeom>
        </p:spPr>
      </p:pic>
      <p:sp>
        <p:nvSpPr>
          <p:cNvPr id="7" name="Rectangle 6"/>
          <p:cNvSpPr/>
          <p:nvPr/>
        </p:nvSpPr>
        <p:spPr>
          <a:xfrm>
            <a:off x="-212725" y="0"/>
            <a:ext cx="2738438" cy="249555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45" name="TextBox 44"/>
          <p:cNvSpPr txBox="1"/>
          <p:nvPr/>
        </p:nvSpPr>
        <p:spPr>
          <a:xfrm>
            <a:off x="2801937" y="117475"/>
            <a:ext cx="6342063" cy="584776"/>
          </a:xfrm>
          <a:prstGeom prst="rect">
            <a:avLst/>
          </a:prstGeom>
          <a:noFill/>
        </p:spPr>
        <p:txBody>
          <a:bodyPr wrap="square">
            <a:spAutoFit/>
          </a:bodyPr>
          <a:lstStyle/>
          <a:p>
            <a:pPr algn="ctr" fontAlgn="auto">
              <a:spcBef>
                <a:spcPts val="0"/>
              </a:spcBef>
              <a:spcAft>
                <a:spcPts val="0"/>
              </a:spcAft>
              <a:defRPr/>
            </a:pPr>
            <a:r>
              <a:rPr lang="en-US" sz="3200" dirty="0">
                <a:solidFill>
                  <a:srgbClr val="000000"/>
                </a:solidFill>
                <a:latin typeface="Apple Symbols"/>
                <a:cs typeface="Apple Symbols"/>
              </a:rPr>
              <a:t>Position dependence - cell</a:t>
            </a:r>
          </a:p>
        </p:txBody>
      </p:sp>
      <p:pic>
        <p:nvPicPr>
          <p:cNvPr id="16" name="Picture 4" descr="University of Manchester new logo 300 x 300 (1).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7488" y="117475"/>
            <a:ext cx="2308225" cy="2306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5" name="Group 14"/>
          <p:cNvGrpSpPr/>
          <p:nvPr/>
        </p:nvGrpSpPr>
        <p:grpSpPr>
          <a:xfrm>
            <a:off x="1243661" y="1213578"/>
            <a:ext cx="1469001" cy="3906819"/>
            <a:chOff x="2054225" y="2611499"/>
            <a:chExt cx="1082675" cy="2879382"/>
          </a:xfrm>
        </p:grpSpPr>
        <p:pic>
          <p:nvPicPr>
            <p:cNvPr id="4" name="Picture 3" descr="Readout.PNG"/>
            <p:cNvPicPr>
              <a:picLocks noChangeAspect="1"/>
            </p:cNvPicPr>
            <p:nvPr/>
          </p:nvPicPr>
          <p:blipFill rotWithShape="1">
            <a:blip r:embed="rId3">
              <a:extLst>
                <a:ext uri="{28A0092B-C50C-407E-A947-70E740481C1C}">
                  <a14:useLocalDpi xmlns:a14="http://schemas.microsoft.com/office/drawing/2010/main" val="0"/>
                </a:ext>
              </a:extLst>
            </a:blip>
            <a:srcRect l="17169" t="53759" r="69128" b="6519"/>
            <a:stretch/>
          </p:blipFill>
          <p:spPr>
            <a:xfrm>
              <a:off x="2091766" y="2766786"/>
              <a:ext cx="1016000" cy="2724095"/>
            </a:xfrm>
            <a:prstGeom prst="rect">
              <a:avLst/>
            </a:prstGeom>
          </p:spPr>
        </p:pic>
        <p:grpSp>
          <p:nvGrpSpPr>
            <p:cNvPr id="11" name="Group 10"/>
            <p:cNvGrpSpPr/>
            <p:nvPr/>
          </p:nvGrpSpPr>
          <p:grpSpPr>
            <a:xfrm>
              <a:off x="2054225" y="2611499"/>
              <a:ext cx="1082675" cy="2081818"/>
              <a:chOff x="4055126" y="3470599"/>
              <a:chExt cx="1082675" cy="2081818"/>
            </a:xfrm>
          </p:grpSpPr>
          <p:pic>
            <p:nvPicPr>
              <p:cNvPr id="9" name="Picture 8" descr="Full.PNG"/>
              <p:cNvPicPr>
                <a:picLocks noChangeAspect="1"/>
              </p:cNvPicPr>
              <p:nvPr/>
            </p:nvPicPr>
            <p:blipFill rotWithShape="1">
              <a:blip r:embed="rId4">
                <a:extLst>
                  <a:ext uri="{28A0092B-C50C-407E-A947-70E740481C1C}">
                    <a14:useLocalDpi xmlns:a14="http://schemas.microsoft.com/office/drawing/2010/main" val="0"/>
                  </a:ext>
                </a:extLst>
              </a:blip>
              <a:srcRect l="17428" t="47570" r="69062" b="31823"/>
              <a:stretch/>
            </p:blipFill>
            <p:spPr>
              <a:xfrm>
                <a:off x="4092667" y="4139127"/>
                <a:ext cx="1016000" cy="1413290"/>
              </a:xfrm>
              <a:prstGeom prst="rect">
                <a:avLst/>
              </a:prstGeom>
            </p:spPr>
          </p:pic>
          <p:pic>
            <p:nvPicPr>
              <p:cNvPr id="10" name="Picture 9" descr="Full.PNG"/>
              <p:cNvPicPr>
                <a:picLocks noChangeAspect="1"/>
              </p:cNvPicPr>
              <p:nvPr/>
            </p:nvPicPr>
            <p:blipFill rotWithShape="1">
              <a:blip r:embed="rId4">
                <a:extLst>
                  <a:ext uri="{28A0092B-C50C-407E-A947-70E740481C1C}">
                    <a14:useLocalDpi xmlns:a14="http://schemas.microsoft.com/office/drawing/2010/main" val="0"/>
                  </a:ext>
                </a:extLst>
              </a:blip>
              <a:srcRect l="19514" t="23548" r="66088" b="66601"/>
              <a:stretch/>
            </p:blipFill>
            <p:spPr>
              <a:xfrm>
                <a:off x="4055126" y="3470599"/>
                <a:ext cx="1082675" cy="675682"/>
              </a:xfrm>
              <a:prstGeom prst="rect">
                <a:avLst/>
              </a:prstGeom>
            </p:spPr>
          </p:pic>
        </p:grpSp>
      </p:grpSp>
      <p:cxnSp>
        <p:nvCxnSpPr>
          <p:cNvPr id="56" name="Straight Connector 55"/>
          <p:cNvCxnSpPr/>
          <p:nvPr/>
        </p:nvCxnSpPr>
        <p:spPr>
          <a:xfrm flipV="1">
            <a:off x="1975753" y="4970985"/>
            <a:ext cx="0" cy="998015"/>
          </a:xfrm>
          <a:prstGeom prst="line">
            <a:avLst/>
          </a:prstGeom>
          <a:ln w="38100" cmpd="sng">
            <a:solidFill>
              <a:srgbClr val="FFAE45"/>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flipV="1">
            <a:off x="6053594" y="1312997"/>
            <a:ext cx="0" cy="2547968"/>
          </a:xfrm>
          <a:prstGeom prst="line">
            <a:avLst/>
          </a:prstGeom>
          <a:ln w="38100" cmpd="sng">
            <a:solidFill>
              <a:srgbClr val="006600"/>
            </a:solidFill>
            <a:prstDash val="sysDash"/>
          </a:ln>
          <a:effectLst/>
        </p:spPr>
        <p:style>
          <a:lnRef idx="2">
            <a:schemeClr val="accent1"/>
          </a:lnRef>
          <a:fillRef idx="0">
            <a:schemeClr val="accent1"/>
          </a:fillRef>
          <a:effectRef idx="1">
            <a:schemeClr val="accent1"/>
          </a:effectRef>
          <a:fontRef idx="minor">
            <a:schemeClr val="tx1"/>
          </a:fontRef>
        </p:style>
      </p:cxnSp>
      <p:sp>
        <p:nvSpPr>
          <p:cNvPr id="29" name="TextBox 28"/>
          <p:cNvSpPr txBox="1"/>
          <p:nvPr/>
        </p:nvSpPr>
        <p:spPr>
          <a:xfrm>
            <a:off x="3383280" y="1320424"/>
            <a:ext cx="2296160" cy="369332"/>
          </a:xfrm>
          <a:prstGeom prst="rect">
            <a:avLst/>
          </a:prstGeom>
          <a:noFill/>
          <a:ln>
            <a:solidFill>
              <a:srgbClr val="FF0000"/>
            </a:solidFill>
          </a:ln>
        </p:spPr>
        <p:txBody>
          <a:bodyPr wrap="square" rtlCol="0">
            <a:spAutoFit/>
          </a:bodyPr>
          <a:lstStyle/>
          <a:p>
            <a:pPr algn="ctr"/>
            <a:r>
              <a:rPr lang="en-US" dirty="0"/>
              <a:t>Square</a:t>
            </a:r>
          </a:p>
        </p:txBody>
      </p:sp>
      <p:sp>
        <p:nvSpPr>
          <p:cNvPr id="30" name="Rectangle 29"/>
          <p:cNvSpPr/>
          <p:nvPr/>
        </p:nvSpPr>
        <p:spPr>
          <a:xfrm>
            <a:off x="1803033" y="3423920"/>
            <a:ext cx="350886" cy="340566"/>
          </a:xfrm>
          <a:prstGeom prst="rect">
            <a:avLst/>
          </a:prstGeom>
          <a:noFill/>
          <a:ln w="38100" cmpd="sng">
            <a:solidFill>
              <a:srgbClr val="FF0000"/>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31" name="TextBox 30"/>
          <p:cNvSpPr txBox="1"/>
          <p:nvPr/>
        </p:nvSpPr>
        <p:spPr>
          <a:xfrm>
            <a:off x="6553200" y="1320424"/>
            <a:ext cx="2113280" cy="369332"/>
          </a:xfrm>
          <a:prstGeom prst="rect">
            <a:avLst/>
          </a:prstGeom>
          <a:noFill/>
          <a:ln>
            <a:solidFill>
              <a:srgbClr val="0000FF"/>
            </a:solidFill>
          </a:ln>
        </p:spPr>
        <p:txBody>
          <a:bodyPr wrap="square" rtlCol="0">
            <a:spAutoFit/>
          </a:bodyPr>
          <a:lstStyle/>
          <a:p>
            <a:pPr algn="ctr"/>
            <a:r>
              <a:rPr lang="en-US" dirty="0"/>
              <a:t>Hexagonal</a:t>
            </a:r>
          </a:p>
        </p:txBody>
      </p:sp>
      <p:sp>
        <p:nvSpPr>
          <p:cNvPr id="37" name="Rectangle 36"/>
          <p:cNvSpPr/>
          <p:nvPr/>
        </p:nvSpPr>
        <p:spPr>
          <a:xfrm>
            <a:off x="1803033" y="1534159"/>
            <a:ext cx="345439" cy="335280"/>
          </a:xfrm>
          <a:prstGeom prst="rect">
            <a:avLst/>
          </a:prstGeom>
          <a:noFill/>
          <a:ln w="38100" cmpd="sng">
            <a:solidFill>
              <a:srgbClr val="0000FF"/>
            </a:solidFill>
            <a:prstDash val="sysDash"/>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w="28575" cmpd="sng">
                <a:solidFill>
                  <a:schemeClr val="tx1"/>
                </a:solidFill>
              </a:ln>
            </a:endParaRPr>
          </a:p>
        </p:txBody>
      </p:sp>
      <p:sp>
        <p:nvSpPr>
          <p:cNvPr id="22" name="TextBox 21"/>
          <p:cNvSpPr txBox="1"/>
          <p:nvPr/>
        </p:nvSpPr>
        <p:spPr>
          <a:xfrm>
            <a:off x="4318400" y="866338"/>
            <a:ext cx="3470387" cy="369332"/>
          </a:xfrm>
          <a:prstGeom prst="rect">
            <a:avLst/>
          </a:prstGeom>
          <a:noFill/>
        </p:spPr>
        <p:txBody>
          <a:bodyPr wrap="square" rtlCol="0">
            <a:spAutoFit/>
          </a:bodyPr>
          <a:lstStyle/>
          <a:p>
            <a:pPr algn="ctr"/>
            <a:r>
              <a:rPr lang="en-US" dirty="0"/>
              <a:t>Simulated electric field at 20V</a:t>
            </a:r>
          </a:p>
        </p:txBody>
      </p:sp>
      <p:pic>
        <p:nvPicPr>
          <p:cNvPr id="18" name="Picture 17" descr="outputhSignalMapSquare_zRange.png"/>
          <p:cNvPicPr>
            <a:picLocks noChangeAspect="1"/>
          </p:cNvPicPr>
          <p:nvPr/>
        </p:nvPicPr>
        <p:blipFill rotWithShape="1">
          <a:blip r:embed="rId5">
            <a:extLst>
              <a:ext uri="{28A0092B-C50C-407E-A947-70E740481C1C}">
                <a14:useLocalDpi xmlns:a14="http://schemas.microsoft.com/office/drawing/2010/main" val="0"/>
              </a:ext>
            </a:extLst>
          </a:blip>
          <a:srcRect t="8966" r="4572"/>
          <a:stretch/>
        </p:blipFill>
        <p:spPr>
          <a:xfrm>
            <a:off x="3183974" y="1776629"/>
            <a:ext cx="2462642" cy="2254661"/>
          </a:xfrm>
          <a:prstGeom prst="rect">
            <a:avLst/>
          </a:prstGeom>
        </p:spPr>
      </p:pic>
      <p:pic>
        <p:nvPicPr>
          <p:cNvPr id="8" name="Picture 7" descr="outputhSignalMap_zRange.png"/>
          <p:cNvPicPr>
            <a:picLocks noChangeAspect="1"/>
          </p:cNvPicPr>
          <p:nvPr/>
        </p:nvPicPr>
        <p:blipFill rotWithShape="1">
          <a:blip r:embed="rId6">
            <a:extLst>
              <a:ext uri="{28A0092B-C50C-407E-A947-70E740481C1C}">
                <a14:useLocalDpi xmlns:a14="http://schemas.microsoft.com/office/drawing/2010/main" val="0"/>
              </a:ext>
            </a:extLst>
          </a:blip>
          <a:srcRect t="8791" r="4295"/>
          <a:stretch/>
        </p:blipFill>
        <p:spPr>
          <a:xfrm>
            <a:off x="6294689" y="1776629"/>
            <a:ext cx="2470552" cy="2259674"/>
          </a:xfrm>
          <a:prstGeom prst="rect">
            <a:avLst/>
          </a:prstGeom>
        </p:spPr>
      </p:pic>
      <p:sp>
        <p:nvSpPr>
          <p:cNvPr id="46" name="TextBox 45"/>
          <p:cNvSpPr txBox="1"/>
          <p:nvPr/>
        </p:nvSpPr>
        <p:spPr>
          <a:xfrm>
            <a:off x="4421058" y="3983842"/>
            <a:ext cx="3265071" cy="369332"/>
          </a:xfrm>
          <a:prstGeom prst="rect">
            <a:avLst/>
          </a:prstGeom>
          <a:noFill/>
        </p:spPr>
        <p:txBody>
          <a:bodyPr wrap="square" rtlCol="0">
            <a:spAutoFit/>
          </a:bodyPr>
          <a:lstStyle/>
          <a:p>
            <a:pPr algn="ctr"/>
            <a:r>
              <a:rPr lang="en-US" dirty="0"/>
              <a:t>Measured FWHM of pulse at 20V</a:t>
            </a:r>
          </a:p>
        </p:txBody>
      </p:sp>
      <p:sp>
        <p:nvSpPr>
          <p:cNvPr id="48" name="TextBox 47"/>
          <p:cNvSpPr txBox="1"/>
          <p:nvPr/>
        </p:nvSpPr>
        <p:spPr>
          <a:xfrm>
            <a:off x="5574009" y="1695042"/>
            <a:ext cx="414042" cy="215444"/>
          </a:xfrm>
          <a:prstGeom prst="rect">
            <a:avLst/>
          </a:prstGeom>
          <a:noFill/>
        </p:spPr>
        <p:txBody>
          <a:bodyPr wrap="square" rtlCol="0">
            <a:spAutoFit/>
          </a:bodyPr>
          <a:lstStyle/>
          <a:p>
            <a:r>
              <a:rPr lang="en-US" sz="800" dirty="0"/>
              <a:t>4x10</a:t>
            </a:r>
            <a:r>
              <a:rPr lang="en-US" sz="800" baseline="30000" dirty="0"/>
              <a:t>4</a:t>
            </a:r>
          </a:p>
        </p:txBody>
      </p:sp>
      <p:sp>
        <p:nvSpPr>
          <p:cNvPr id="49" name="TextBox 48"/>
          <p:cNvSpPr txBox="1"/>
          <p:nvPr/>
        </p:nvSpPr>
        <p:spPr>
          <a:xfrm>
            <a:off x="5574009" y="3658221"/>
            <a:ext cx="414042" cy="215444"/>
          </a:xfrm>
          <a:prstGeom prst="rect">
            <a:avLst/>
          </a:prstGeom>
          <a:noFill/>
        </p:spPr>
        <p:txBody>
          <a:bodyPr wrap="square" rtlCol="0">
            <a:spAutoFit/>
          </a:bodyPr>
          <a:lstStyle/>
          <a:p>
            <a:r>
              <a:rPr lang="en-US" sz="800" dirty="0"/>
              <a:t>2x10</a:t>
            </a:r>
            <a:r>
              <a:rPr lang="en-US" sz="800" baseline="30000" dirty="0"/>
              <a:t>2</a:t>
            </a:r>
          </a:p>
        </p:txBody>
      </p:sp>
      <p:sp>
        <p:nvSpPr>
          <p:cNvPr id="51" name="TextBox 50"/>
          <p:cNvSpPr txBox="1"/>
          <p:nvPr/>
        </p:nvSpPr>
        <p:spPr>
          <a:xfrm>
            <a:off x="8694591" y="1696054"/>
            <a:ext cx="414042" cy="215444"/>
          </a:xfrm>
          <a:prstGeom prst="rect">
            <a:avLst/>
          </a:prstGeom>
          <a:noFill/>
        </p:spPr>
        <p:txBody>
          <a:bodyPr wrap="square" rtlCol="0">
            <a:spAutoFit/>
          </a:bodyPr>
          <a:lstStyle/>
          <a:p>
            <a:r>
              <a:rPr lang="en-US" sz="800" dirty="0"/>
              <a:t>4x10</a:t>
            </a:r>
            <a:r>
              <a:rPr lang="en-US" sz="800" baseline="30000" dirty="0"/>
              <a:t>4</a:t>
            </a:r>
          </a:p>
        </p:txBody>
      </p:sp>
      <p:sp>
        <p:nvSpPr>
          <p:cNvPr id="52" name="TextBox 51"/>
          <p:cNvSpPr txBox="1"/>
          <p:nvPr/>
        </p:nvSpPr>
        <p:spPr>
          <a:xfrm>
            <a:off x="8694591" y="3659233"/>
            <a:ext cx="414042" cy="215444"/>
          </a:xfrm>
          <a:prstGeom prst="rect">
            <a:avLst/>
          </a:prstGeom>
          <a:noFill/>
        </p:spPr>
        <p:txBody>
          <a:bodyPr wrap="square" rtlCol="0">
            <a:spAutoFit/>
          </a:bodyPr>
          <a:lstStyle/>
          <a:p>
            <a:r>
              <a:rPr lang="en-US" sz="800" dirty="0"/>
              <a:t>2x10</a:t>
            </a:r>
            <a:r>
              <a:rPr lang="en-US" sz="800" baseline="30000" dirty="0"/>
              <a:t>2</a:t>
            </a:r>
          </a:p>
        </p:txBody>
      </p:sp>
      <p:sp>
        <p:nvSpPr>
          <p:cNvPr id="53" name="TextBox 52"/>
          <p:cNvSpPr txBox="1"/>
          <p:nvPr/>
        </p:nvSpPr>
        <p:spPr>
          <a:xfrm rot="16200000">
            <a:off x="8528189" y="2603144"/>
            <a:ext cx="693465" cy="215444"/>
          </a:xfrm>
          <a:prstGeom prst="rect">
            <a:avLst/>
          </a:prstGeom>
          <a:solidFill>
            <a:srgbClr val="FFFFFF"/>
          </a:solidFill>
        </p:spPr>
        <p:txBody>
          <a:bodyPr wrap="square" rtlCol="0">
            <a:spAutoFit/>
          </a:bodyPr>
          <a:lstStyle/>
          <a:p>
            <a:r>
              <a:rPr lang="en-US" sz="800" dirty="0"/>
              <a:t>E/ V/m</a:t>
            </a:r>
          </a:p>
        </p:txBody>
      </p:sp>
      <p:sp>
        <p:nvSpPr>
          <p:cNvPr id="50" name="TextBox 49"/>
          <p:cNvSpPr txBox="1"/>
          <p:nvPr/>
        </p:nvSpPr>
        <p:spPr>
          <a:xfrm rot="16200000">
            <a:off x="5407607" y="2602132"/>
            <a:ext cx="693465" cy="215444"/>
          </a:xfrm>
          <a:prstGeom prst="rect">
            <a:avLst/>
          </a:prstGeom>
          <a:solidFill>
            <a:srgbClr val="FFFFFF"/>
          </a:solidFill>
        </p:spPr>
        <p:txBody>
          <a:bodyPr wrap="square" rtlCol="0">
            <a:spAutoFit/>
          </a:bodyPr>
          <a:lstStyle/>
          <a:p>
            <a:r>
              <a:rPr lang="en-US" sz="800" dirty="0"/>
              <a:t>E/ V/m</a:t>
            </a:r>
          </a:p>
        </p:txBody>
      </p:sp>
      <p:grpSp>
        <p:nvGrpSpPr>
          <p:cNvPr id="39" name="Group 38"/>
          <p:cNvGrpSpPr/>
          <p:nvPr/>
        </p:nvGrpSpPr>
        <p:grpSpPr>
          <a:xfrm>
            <a:off x="6311867" y="4139150"/>
            <a:ext cx="2748524" cy="2501448"/>
            <a:chOff x="6294688" y="1534159"/>
            <a:chExt cx="2748524" cy="2501448"/>
          </a:xfrm>
        </p:grpSpPr>
        <p:pic>
          <p:nvPicPr>
            <p:cNvPr id="40" name="Picture 39" descr="Plus20Hex_FWHM.eps"/>
            <p:cNvPicPr>
              <a:picLocks noChangeAspect="1"/>
            </p:cNvPicPr>
            <p:nvPr/>
          </p:nvPicPr>
          <p:blipFill rotWithShape="1">
            <a:blip r:embed="rId7">
              <a:extLst>
                <a:ext uri="{28A0092B-C50C-407E-A947-70E740481C1C}">
                  <a14:useLocalDpi xmlns:a14="http://schemas.microsoft.com/office/drawing/2010/main" val="0"/>
                </a:ext>
              </a:extLst>
            </a:blip>
            <a:srcRect t="6528"/>
            <a:stretch/>
          </p:blipFill>
          <p:spPr>
            <a:xfrm>
              <a:off x="6294688" y="1686559"/>
              <a:ext cx="2581415" cy="2349048"/>
            </a:xfrm>
            <a:prstGeom prst="rect">
              <a:avLst/>
            </a:prstGeom>
          </p:spPr>
        </p:pic>
        <p:sp>
          <p:nvSpPr>
            <p:cNvPr id="41" name="TextBox 40"/>
            <p:cNvSpPr txBox="1"/>
            <p:nvPr/>
          </p:nvSpPr>
          <p:spPr>
            <a:xfrm rot="16200000">
              <a:off x="8485292" y="1845859"/>
              <a:ext cx="869620" cy="246220"/>
            </a:xfrm>
            <a:prstGeom prst="rect">
              <a:avLst/>
            </a:prstGeom>
            <a:noFill/>
          </p:spPr>
          <p:txBody>
            <a:bodyPr wrap="square" rtlCol="0">
              <a:spAutoFit/>
            </a:bodyPr>
            <a:lstStyle/>
            <a:p>
              <a:r>
                <a:rPr lang="en-US" sz="1000" dirty="0"/>
                <a:t>FWHM/ ns</a:t>
              </a:r>
            </a:p>
          </p:txBody>
        </p:sp>
      </p:grpSp>
      <p:grpSp>
        <p:nvGrpSpPr>
          <p:cNvPr id="43" name="Group 42"/>
          <p:cNvGrpSpPr/>
          <p:nvPr/>
        </p:nvGrpSpPr>
        <p:grpSpPr>
          <a:xfrm>
            <a:off x="3201152" y="4164554"/>
            <a:ext cx="2752779" cy="2510947"/>
            <a:chOff x="3183973" y="1559563"/>
            <a:chExt cx="2752779" cy="2510947"/>
          </a:xfrm>
        </p:grpSpPr>
        <p:pic>
          <p:nvPicPr>
            <p:cNvPr id="44" name="Picture 43" descr="Plus20Square_FWHM.eps"/>
            <p:cNvPicPr>
              <a:picLocks noChangeAspect="1"/>
            </p:cNvPicPr>
            <p:nvPr/>
          </p:nvPicPr>
          <p:blipFill rotWithShape="1">
            <a:blip r:embed="rId8">
              <a:extLst>
                <a:ext uri="{28A0092B-C50C-407E-A947-70E740481C1C}">
                  <a14:useLocalDpi xmlns:a14="http://schemas.microsoft.com/office/drawing/2010/main" val="0"/>
                </a:ext>
              </a:extLst>
            </a:blip>
            <a:srcRect t="8751"/>
            <a:stretch/>
          </p:blipFill>
          <p:spPr>
            <a:xfrm>
              <a:off x="3183973" y="1778000"/>
              <a:ext cx="2580640" cy="2292510"/>
            </a:xfrm>
            <a:prstGeom prst="rect">
              <a:avLst/>
            </a:prstGeom>
          </p:spPr>
        </p:pic>
        <p:sp>
          <p:nvSpPr>
            <p:cNvPr id="54" name="TextBox 53"/>
            <p:cNvSpPr txBox="1"/>
            <p:nvPr/>
          </p:nvSpPr>
          <p:spPr>
            <a:xfrm rot="16200000">
              <a:off x="5378832" y="1871263"/>
              <a:ext cx="869620" cy="246220"/>
            </a:xfrm>
            <a:prstGeom prst="rect">
              <a:avLst/>
            </a:prstGeom>
            <a:noFill/>
          </p:spPr>
          <p:txBody>
            <a:bodyPr wrap="square" rtlCol="0">
              <a:spAutoFit/>
            </a:bodyPr>
            <a:lstStyle/>
            <a:p>
              <a:r>
                <a:rPr lang="en-US" sz="1000" dirty="0"/>
                <a:t>FWHM/ ns</a:t>
              </a:r>
            </a:p>
          </p:txBody>
        </p:sp>
      </p:grpSp>
      <p:sp>
        <p:nvSpPr>
          <p:cNvPr id="3" name="Slide Number Placeholder 2"/>
          <p:cNvSpPr>
            <a:spLocks noGrp="1"/>
          </p:cNvSpPr>
          <p:nvPr>
            <p:ph type="sldNum" sz="quarter" idx="12"/>
          </p:nvPr>
        </p:nvSpPr>
        <p:spPr/>
        <p:txBody>
          <a:bodyPr/>
          <a:lstStyle/>
          <a:p>
            <a:fld id="{28FAA939-B055-1C4F-86C8-4746DA8B00DB}" type="slidenum">
              <a:rPr lang="en-US" smtClean="0"/>
              <a:t>143</a:t>
            </a:fld>
            <a:endParaRPr lang="en-US" dirty="0"/>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Tree>
    <p:extLst>
      <p:ext uri="{BB962C8B-B14F-4D97-AF65-F5344CB8AC3E}">
        <p14:creationId xmlns:p14="http://schemas.microsoft.com/office/powerpoint/2010/main" val="1790974109"/>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814" y="154641"/>
            <a:ext cx="7297712" cy="1143000"/>
          </a:xfrm>
        </p:spPr>
        <p:txBody>
          <a:bodyPr/>
          <a:lstStyle/>
          <a:p>
            <a:r>
              <a:rPr lang="en-US" dirty="0"/>
              <a:t>TRIBIC</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144</a:t>
            </a:fld>
            <a:endParaRPr lang="en-US"/>
          </a:p>
        </p:txBody>
      </p:sp>
      <p:sp>
        <p:nvSpPr>
          <p:cNvPr id="9" name="TextBox 8"/>
          <p:cNvSpPr txBox="1"/>
          <p:nvPr/>
        </p:nvSpPr>
        <p:spPr>
          <a:xfrm>
            <a:off x="5911713" y="541475"/>
            <a:ext cx="1095172" cy="369332"/>
          </a:xfrm>
          <a:prstGeom prst="rect">
            <a:avLst/>
          </a:prstGeom>
          <a:noFill/>
        </p:spPr>
        <p:txBody>
          <a:bodyPr wrap="none" rtlCol="0">
            <a:spAutoFit/>
          </a:bodyPr>
          <a:lstStyle/>
          <a:p>
            <a:r>
              <a:rPr lang="en-US" dirty="0" err="1"/>
              <a:t>U</a:t>
            </a:r>
            <a:r>
              <a:rPr lang="en-US" baseline="-25000" dirty="0" err="1"/>
              <a:t>b</a:t>
            </a:r>
            <a:r>
              <a:rPr lang="en-US" dirty="0"/>
              <a:t>=-20V</a:t>
            </a:r>
          </a:p>
        </p:txBody>
      </p:sp>
      <p:pic>
        <p:nvPicPr>
          <p:cNvPr id="10" name="Picture 9"/>
          <p:cNvPicPr>
            <a:picLocks noChangeAspect="1"/>
          </p:cNvPicPr>
          <p:nvPr/>
        </p:nvPicPr>
        <p:blipFill>
          <a:blip r:embed="rId2"/>
          <a:stretch>
            <a:fillRect/>
          </a:stretch>
        </p:blipFill>
        <p:spPr>
          <a:xfrm>
            <a:off x="4972362" y="1019594"/>
            <a:ext cx="3992344" cy="2826554"/>
          </a:xfrm>
          <a:prstGeom prst="rect">
            <a:avLst/>
          </a:prstGeom>
        </p:spPr>
      </p:pic>
      <p:pic>
        <p:nvPicPr>
          <p:cNvPr id="11" name="Picture 10"/>
          <p:cNvPicPr>
            <a:picLocks noChangeAspect="1"/>
          </p:cNvPicPr>
          <p:nvPr/>
        </p:nvPicPr>
        <p:blipFill>
          <a:blip r:embed="rId3"/>
          <a:stretch>
            <a:fillRect/>
          </a:stretch>
        </p:blipFill>
        <p:spPr>
          <a:xfrm>
            <a:off x="4972362" y="3846147"/>
            <a:ext cx="4196782" cy="2875327"/>
          </a:xfrm>
          <a:prstGeom prst="rect">
            <a:avLst/>
          </a:prstGeom>
        </p:spPr>
      </p:pic>
      <p:pic>
        <p:nvPicPr>
          <p:cNvPr id="12" name="Picture 11"/>
          <p:cNvPicPr>
            <a:picLocks noChangeAspect="1"/>
          </p:cNvPicPr>
          <p:nvPr/>
        </p:nvPicPr>
        <p:blipFill>
          <a:blip r:embed="rId4"/>
          <a:stretch>
            <a:fillRect/>
          </a:stretch>
        </p:blipFill>
        <p:spPr>
          <a:xfrm>
            <a:off x="882652" y="1398672"/>
            <a:ext cx="3440539" cy="2450723"/>
          </a:xfrm>
          <a:prstGeom prst="rect">
            <a:avLst/>
          </a:prstGeom>
        </p:spPr>
      </p:pic>
      <p:sp>
        <p:nvSpPr>
          <p:cNvPr id="13" name="Cross 12"/>
          <p:cNvSpPr/>
          <p:nvPr/>
        </p:nvSpPr>
        <p:spPr>
          <a:xfrm>
            <a:off x="3587016" y="2017382"/>
            <a:ext cx="225166" cy="234192"/>
          </a:xfrm>
          <a:prstGeom prst="plus">
            <a:avLst>
              <a:gd name="adj" fmla="val 38719"/>
            </a:avLst>
          </a:prstGeom>
          <a:solidFill>
            <a:srgbClr val="FFFFFF"/>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pic>
        <p:nvPicPr>
          <p:cNvPr id="14" name="Picture 13"/>
          <p:cNvPicPr>
            <a:picLocks noChangeAspect="1"/>
          </p:cNvPicPr>
          <p:nvPr/>
        </p:nvPicPr>
        <p:blipFill>
          <a:blip r:embed="rId5"/>
          <a:stretch>
            <a:fillRect/>
          </a:stretch>
        </p:blipFill>
        <p:spPr>
          <a:xfrm>
            <a:off x="882652" y="3846148"/>
            <a:ext cx="3352433" cy="2486254"/>
          </a:xfrm>
          <a:prstGeom prst="rect">
            <a:avLst/>
          </a:prstGeom>
        </p:spPr>
      </p:pic>
      <p:sp>
        <p:nvSpPr>
          <p:cNvPr id="16" name="5-Point Star 15"/>
          <p:cNvSpPr/>
          <p:nvPr/>
        </p:nvSpPr>
        <p:spPr>
          <a:xfrm>
            <a:off x="3587016" y="4458657"/>
            <a:ext cx="225166" cy="225185"/>
          </a:xfrm>
          <a:prstGeom prst="star5">
            <a:avLst/>
          </a:prstGeom>
          <a:solidFill>
            <a:srgbClr val="FFFFFF"/>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4551903"/>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814" y="154641"/>
            <a:ext cx="7297712" cy="1143000"/>
          </a:xfrm>
        </p:spPr>
        <p:txBody>
          <a:bodyPr/>
          <a:lstStyle/>
          <a:p>
            <a:r>
              <a:rPr lang="en-US" dirty="0"/>
              <a:t>TRIBIC: Results</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145</a:t>
            </a:fld>
            <a:endParaRPr lang="en-US"/>
          </a:p>
        </p:txBody>
      </p:sp>
      <p:grpSp>
        <p:nvGrpSpPr>
          <p:cNvPr id="19" name="Group 18"/>
          <p:cNvGrpSpPr/>
          <p:nvPr/>
        </p:nvGrpSpPr>
        <p:grpSpPr>
          <a:xfrm>
            <a:off x="4565902" y="1909408"/>
            <a:ext cx="4197098" cy="2803488"/>
            <a:chOff x="4458291" y="2902772"/>
            <a:chExt cx="4197098" cy="2803488"/>
          </a:xfrm>
        </p:grpSpPr>
        <p:pic>
          <p:nvPicPr>
            <p:cNvPr id="7" name="Picture 6"/>
            <p:cNvPicPr>
              <a:picLocks noChangeAspect="1"/>
            </p:cNvPicPr>
            <p:nvPr/>
          </p:nvPicPr>
          <p:blipFill>
            <a:blip r:embed="rId2"/>
            <a:stretch>
              <a:fillRect/>
            </a:stretch>
          </p:blipFill>
          <p:spPr>
            <a:xfrm>
              <a:off x="4458291" y="2902772"/>
              <a:ext cx="4197098" cy="2803488"/>
            </a:xfrm>
            <a:prstGeom prst="rect">
              <a:avLst/>
            </a:prstGeom>
          </p:spPr>
        </p:pic>
        <p:sp>
          <p:nvSpPr>
            <p:cNvPr id="15" name="Cross 14"/>
            <p:cNvSpPr/>
            <p:nvPr/>
          </p:nvSpPr>
          <p:spPr>
            <a:xfrm>
              <a:off x="8143911" y="3457838"/>
              <a:ext cx="225166" cy="234192"/>
            </a:xfrm>
            <a:prstGeom prst="plus">
              <a:avLst>
                <a:gd name="adj" fmla="val 38719"/>
              </a:avLst>
            </a:prstGeom>
            <a:solidFill>
              <a:srgbClr val="FFFFFF"/>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17" name="5-Point Star 16"/>
            <p:cNvSpPr/>
            <p:nvPr/>
          </p:nvSpPr>
          <p:spPr>
            <a:xfrm>
              <a:off x="8143911" y="4385872"/>
              <a:ext cx="225166" cy="225185"/>
            </a:xfrm>
            <a:prstGeom prst="star5">
              <a:avLst/>
            </a:prstGeom>
            <a:solidFill>
              <a:srgbClr val="FFFFFF"/>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8" name="TextBox 7"/>
            <p:cNvSpPr txBox="1"/>
            <p:nvPr/>
          </p:nvSpPr>
          <p:spPr>
            <a:xfrm>
              <a:off x="6172905" y="3305414"/>
              <a:ext cx="714333" cy="307777"/>
            </a:xfrm>
            <a:prstGeom prst="rect">
              <a:avLst/>
            </a:prstGeom>
            <a:noFill/>
          </p:spPr>
          <p:txBody>
            <a:bodyPr wrap="none" rtlCol="0">
              <a:spAutoFit/>
            </a:bodyPr>
            <a:lstStyle/>
            <a:p>
              <a:r>
                <a:rPr lang="en-US" sz="1400" dirty="0"/>
                <a:t>Cubic</a:t>
              </a:r>
            </a:p>
          </p:txBody>
        </p:sp>
      </p:grpSp>
      <p:grpSp>
        <p:nvGrpSpPr>
          <p:cNvPr id="20" name="Group 19"/>
          <p:cNvGrpSpPr/>
          <p:nvPr/>
        </p:nvGrpSpPr>
        <p:grpSpPr>
          <a:xfrm>
            <a:off x="107611" y="1909408"/>
            <a:ext cx="4323191" cy="2836754"/>
            <a:chOff x="0" y="2902772"/>
            <a:chExt cx="4323191" cy="2836754"/>
          </a:xfrm>
        </p:grpSpPr>
        <p:pic>
          <p:nvPicPr>
            <p:cNvPr id="3" name="Picture 2"/>
            <p:cNvPicPr>
              <a:picLocks noChangeAspect="1"/>
            </p:cNvPicPr>
            <p:nvPr/>
          </p:nvPicPr>
          <p:blipFill>
            <a:blip r:embed="rId3"/>
            <a:stretch>
              <a:fillRect/>
            </a:stretch>
          </p:blipFill>
          <p:spPr>
            <a:xfrm>
              <a:off x="0" y="2902772"/>
              <a:ext cx="4323191" cy="2836754"/>
            </a:xfrm>
            <a:prstGeom prst="rect">
              <a:avLst/>
            </a:prstGeom>
          </p:spPr>
        </p:pic>
        <p:sp>
          <p:nvSpPr>
            <p:cNvPr id="13" name="Cross 12"/>
            <p:cNvSpPr/>
            <p:nvPr/>
          </p:nvSpPr>
          <p:spPr>
            <a:xfrm>
              <a:off x="3699599" y="3530623"/>
              <a:ext cx="225166" cy="234192"/>
            </a:xfrm>
            <a:prstGeom prst="plus">
              <a:avLst>
                <a:gd name="adj" fmla="val 38719"/>
              </a:avLst>
            </a:prstGeom>
            <a:solidFill>
              <a:srgbClr val="FFFFFF"/>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16" name="5-Point Star 15"/>
            <p:cNvSpPr/>
            <p:nvPr/>
          </p:nvSpPr>
          <p:spPr>
            <a:xfrm>
              <a:off x="3699599" y="4458657"/>
              <a:ext cx="225166" cy="225185"/>
            </a:xfrm>
            <a:prstGeom prst="star5">
              <a:avLst/>
            </a:prstGeom>
            <a:solidFill>
              <a:srgbClr val="FFFFFF"/>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18" name="TextBox 17"/>
            <p:cNvSpPr txBox="1"/>
            <p:nvPr/>
          </p:nvSpPr>
          <p:spPr>
            <a:xfrm>
              <a:off x="1713900" y="3318183"/>
              <a:ext cx="1139242" cy="307777"/>
            </a:xfrm>
            <a:prstGeom prst="rect">
              <a:avLst/>
            </a:prstGeom>
            <a:noFill/>
          </p:spPr>
          <p:txBody>
            <a:bodyPr wrap="none" rtlCol="0">
              <a:spAutoFit/>
            </a:bodyPr>
            <a:lstStyle/>
            <a:p>
              <a:r>
                <a:rPr lang="en-US" sz="1400" dirty="0"/>
                <a:t>Hexagonal</a:t>
              </a:r>
            </a:p>
          </p:txBody>
        </p:sp>
      </p:grpSp>
      <p:sp>
        <p:nvSpPr>
          <p:cNvPr id="21" name="TextBox 20"/>
          <p:cNvSpPr txBox="1"/>
          <p:nvPr/>
        </p:nvSpPr>
        <p:spPr>
          <a:xfrm>
            <a:off x="1778353" y="4924059"/>
            <a:ext cx="5575097" cy="1477328"/>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en-US" dirty="0"/>
              <a:t>Comparison with TCAD Simulation model:</a:t>
            </a:r>
            <a:br>
              <a:rPr lang="en-US" dirty="0"/>
            </a:br>
            <a:endParaRPr lang="en-US" dirty="0"/>
          </a:p>
          <a:p>
            <a:pPr marL="284400" indent="-140400">
              <a:buFont typeface="Arial"/>
              <a:buChar char="•"/>
            </a:pPr>
            <a:r>
              <a:rPr lang="en-US" dirty="0"/>
              <a:t>basic features qualitatively reproduced.</a:t>
            </a:r>
          </a:p>
          <a:p>
            <a:pPr marL="284400" indent="-140400">
              <a:buFont typeface="Arial"/>
              <a:buChar char="•"/>
            </a:pPr>
            <a:r>
              <a:rPr lang="en-US" dirty="0"/>
              <a:t>Reasonable agreement, but simplified model.</a:t>
            </a:r>
          </a:p>
          <a:p>
            <a:endParaRPr lang="en-US" dirty="0"/>
          </a:p>
        </p:txBody>
      </p:sp>
    </p:spTree>
    <p:extLst>
      <p:ext uri="{BB962C8B-B14F-4D97-AF65-F5344CB8AC3E}">
        <p14:creationId xmlns:p14="http://schemas.microsoft.com/office/powerpoint/2010/main" val="246094106"/>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TRIBIC	</a:t>
            </a:r>
          </a:p>
        </p:txBody>
      </p:sp>
      <p:sp>
        <p:nvSpPr>
          <p:cNvPr id="3" name="Content Placeholder 2"/>
          <p:cNvSpPr>
            <a:spLocks noGrp="1"/>
          </p:cNvSpPr>
          <p:nvPr>
            <p:ph idx="1"/>
          </p:nvPr>
        </p:nvSpPr>
        <p:spPr/>
        <p:txBody>
          <a:bodyPr>
            <a:normAutofit lnSpcReduction="10000"/>
          </a:bodyPr>
          <a:lstStyle/>
          <a:p>
            <a:r>
              <a:rPr lang="en-US" dirty="0"/>
              <a:t>First study of hexagonal and cubic 3D diamond cells with TRIBIC.</a:t>
            </a:r>
          </a:p>
          <a:p>
            <a:pPr lvl="1"/>
            <a:r>
              <a:rPr lang="en-US" dirty="0"/>
              <a:t>Hexagonal and cubic cells show expected characteristics.</a:t>
            </a:r>
          </a:p>
          <a:p>
            <a:pPr lvl="1"/>
            <a:r>
              <a:rPr lang="en-US" dirty="0"/>
              <a:t>Qualitative agreement with simulations.</a:t>
            </a:r>
          </a:p>
          <a:p>
            <a:endParaRPr lang="en-US" u="sng" dirty="0"/>
          </a:p>
          <a:p>
            <a:r>
              <a:rPr lang="en-US" u="sng" dirty="0"/>
              <a:t>Results shown are preliminary, analysis ongoing.</a:t>
            </a:r>
          </a:p>
          <a:p>
            <a:r>
              <a:rPr lang="en-US" dirty="0"/>
              <a:t>Next steps:</a:t>
            </a:r>
          </a:p>
          <a:p>
            <a:pPr lvl="1"/>
            <a:r>
              <a:rPr lang="en-US" dirty="0"/>
              <a:t>Quantitatively verify electrical field distribution.</a:t>
            </a:r>
          </a:p>
          <a:p>
            <a:pPr lvl="1"/>
            <a:r>
              <a:rPr lang="en-US" dirty="0"/>
              <a:t>Disentangle hole and electron contributions.</a:t>
            </a:r>
          </a:p>
          <a:p>
            <a:pPr lvl="1"/>
            <a:r>
              <a:rPr lang="en-US" dirty="0"/>
              <a:t>Radiation hardness studies.</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146</a:t>
            </a:fld>
            <a:endParaRPr lang="en-US"/>
          </a:p>
        </p:txBody>
      </p:sp>
    </p:spTree>
    <p:extLst>
      <p:ext uri="{BB962C8B-B14F-4D97-AF65-F5344CB8AC3E}">
        <p14:creationId xmlns:p14="http://schemas.microsoft.com/office/powerpoint/2010/main" val="3187548337"/>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BACKUP</a:t>
            </a:r>
          </a:p>
        </p:txBody>
      </p:sp>
      <p:sp>
        <p:nvSpPr>
          <p:cNvPr id="3" name="Content Placeholder 2"/>
          <p:cNvSpPr>
            <a:spLocks noGrp="1"/>
          </p:cNvSpPr>
          <p:nvPr>
            <p:ph idx="1"/>
          </p:nvPr>
        </p:nvSpPr>
        <p:spPr/>
        <p:txBody>
          <a:bodyPr/>
          <a:lstStyle/>
          <a:p>
            <a:endParaRPr lang="en-US"/>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147</a:t>
            </a:fld>
            <a:endParaRPr lang="en-US"/>
          </a:p>
        </p:txBody>
      </p:sp>
    </p:spTree>
    <p:extLst>
      <p:ext uri="{BB962C8B-B14F-4D97-AF65-F5344CB8AC3E}">
        <p14:creationId xmlns:p14="http://schemas.microsoft.com/office/powerpoint/2010/main" val="1556680938"/>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US" dirty="0"/>
              <a:t>3D Diamond detector for medical dosimetry</a:t>
            </a:r>
          </a:p>
        </p:txBody>
      </p:sp>
      <p:sp>
        <p:nvSpPr>
          <p:cNvPr id="12" name="Content Placeholder 11"/>
          <p:cNvSpPr>
            <a:spLocks noGrp="1"/>
          </p:cNvSpPr>
          <p:nvPr>
            <p:ph idx="1"/>
          </p:nvPr>
        </p:nvSpPr>
        <p:spPr/>
        <p:txBody>
          <a:bodyPr/>
          <a:lstStyle/>
          <a:p>
            <a:endParaRPr lang="en-US"/>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endParaRPr lang="en-US" dirty="0"/>
          </a:p>
        </p:txBody>
      </p:sp>
      <p:sp>
        <p:nvSpPr>
          <p:cNvPr id="7" name="Slide Number Placeholder 6"/>
          <p:cNvSpPr>
            <a:spLocks noGrp="1"/>
          </p:cNvSpPr>
          <p:nvPr>
            <p:ph type="sldNum" sz="quarter" idx="12"/>
          </p:nvPr>
        </p:nvSpPr>
        <p:spPr/>
        <p:txBody>
          <a:bodyPr/>
          <a:lstStyle/>
          <a:p>
            <a:fld id="{E044F0F4-5B82-3141-899C-460700646086}" type="slidenum">
              <a:rPr lang="en-US" smtClean="0"/>
              <a:t>148</a:t>
            </a:fld>
            <a:endParaRPr lang="en-US"/>
          </a:p>
        </p:txBody>
      </p:sp>
    </p:spTree>
    <p:extLst>
      <p:ext uri="{BB962C8B-B14F-4D97-AF65-F5344CB8AC3E}">
        <p14:creationId xmlns:p14="http://schemas.microsoft.com/office/powerpoint/2010/main" val="2943217935"/>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Dosimetry application</a:t>
            </a:r>
          </a:p>
        </p:txBody>
      </p:sp>
      <p:sp>
        <p:nvSpPr>
          <p:cNvPr id="3" name="Content Placeholder 2"/>
          <p:cNvSpPr>
            <a:spLocks noGrp="1"/>
          </p:cNvSpPr>
          <p:nvPr>
            <p:ph idx="1"/>
          </p:nvPr>
        </p:nvSpPr>
        <p:spPr>
          <a:xfrm>
            <a:off x="668861" y="2094336"/>
            <a:ext cx="4748467" cy="3916363"/>
          </a:xfrm>
        </p:spPr>
        <p:txBody>
          <a:bodyPr/>
          <a:lstStyle/>
          <a:p>
            <a:r>
              <a:rPr lang="en-US" dirty="0"/>
              <a:t>Planning of dose distribution delivered dose distribution challenging with narrow field beams.</a:t>
            </a:r>
          </a:p>
          <a:p>
            <a:r>
              <a:rPr lang="en-US" dirty="0"/>
              <a:t>Need high spatial resolution of tissue equivalent dose deposited.</a:t>
            </a:r>
          </a:p>
          <a:p>
            <a:r>
              <a:rPr lang="en-US" dirty="0"/>
              <a:t> Target numbers:</a:t>
            </a:r>
          </a:p>
          <a:p>
            <a:pPr lvl="1"/>
            <a:r>
              <a:rPr lang="en-US" dirty="0"/>
              <a:t>Dose uncertainty &lt;1%</a:t>
            </a:r>
          </a:p>
          <a:p>
            <a:pPr lvl="1"/>
            <a:r>
              <a:rPr lang="en-US" dirty="0"/>
              <a:t>Spatial resolution ~0.1mm</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149</a:t>
            </a:fld>
            <a:endParaRPr lang="en-US"/>
          </a:p>
        </p:txBody>
      </p:sp>
      <p:pic>
        <p:nvPicPr>
          <p:cNvPr id="8" name="Picture 7" descr="100_0298.JPG"/>
          <p:cNvPicPr>
            <a:picLocks noChangeAspect="1"/>
          </p:cNvPicPr>
          <p:nvPr/>
        </p:nvPicPr>
        <p:blipFill rotWithShape="1">
          <a:blip r:embed="rId2">
            <a:extLst>
              <a:ext uri="{28A0092B-C50C-407E-A947-70E740481C1C}">
                <a14:useLocalDpi xmlns:a14="http://schemas.microsoft.com/office/drawing/2010/main" val="0"/>
              </a:ext>
            </a:extLst>
          </a:blip>
          <a:srcRect l="-1481" t="11373" r="28535" b="15691"/>
          <a:stretch/>
        </p:blipFill>
        <p:spPr>
          <a:xfrm>
            <a:off x="5417328" y="2094336"/>
            <a:ext cx="3345672" cy="2508907"/>
          </a:xfrm>
          <a:prstGeom prst="rect">
            <a:avLst/>
          </a:prstGeom>
        </p:spPr>
      </p:pic>
    </p:spTree>
    <p:extLst>
      <p:ext uri="{BB962C8B-B14F-4D97-AF65-F5344CB8AC3E}">
        <p14:creationId xmlns:p14="http://schemas.microsoft.com/office/powerpoint/2010/main" val="1573520549"/>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nchester_logo_TUOM_4COL croppe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
            <a:ext cx="2446505" cy="2306191"/>
          </a:xfrm>
          <a:prstGeom prst="rect">
            <a:avLst/>
          </a:prstGeom>
        </p:spPr>
      </p:pic>
      <p:sp>
        <p:nvSpPr>
          <p:cNvPr id="2" name="Title 1"/>
          <p:cNvSpPr>
            <a:spLocks noGrp="1"/>
          </p:cNvSpPr>
          <p:nvPr>
            <p:ph type="title"/>
          </p:nvPr>
        </p:nvSpPr>
        <p:spPr>
          <a:xfrm>
            <a:off x="457200" y="387529"/>
            <a:ext cx="8229600" cy="1143000"/>
          </a:xfrm>
        </p:spPr>
        <p:txBody>
          <a:bodyPr>
            <a:normAutofit/>
          </a:bodyPr>
          <a:lstStyle/>
          <a:p>
            <a:r>
              <a:rPr lang="en-US" dirty="0"/>
              <a:t>Dosimetry application</a:t>
            </a:r>
          </a:p>
        </p:txBody>
      </p:sp>
      <p:sp>
        <p:nvSpPr>
          <p:cNvPr id="3" name="Content Placeholder 2"/>
          <p:cNvSpPr>
            <a:spLocks noGrp="1"/>
          </p:cNvSpPr>
          <p:nvPr>
            <p:ph idx="1"/>
          </p:nvPr>
        </p:nvSpPr>
        <p:spPr>
          <a:xfrm>
            <a:off x="428978" y="1558751"/>
            <a:ext cx="3409243" cy="4563472"/>
          </a:xfrm>
        </p:spPr>
        <p:txBody>
          <a:bodyPr>
            <a:normAutofit/>
          </a:bodyPr>
          <a:lstStyle/>
          <a:p>
            <a:r>
              <a:rPr lang="en-US" b="1" dirty="0"/>
              <a:t>Diamond key properties for dosimetry</a:t>
            </a:r>
          </a:p>
          <a:p>
            <a:pPr lvl="1"/>
            <a:r>
              <a:rPr lang="en-US" dirty="0"/>
              <a:t>Tissue equivalence </a:t>
            </a:r>
          </a:p>
          <a:p>
            <a:pPr lvl="1"/>
            <a:r>
              <a:rPr lang="en-US" dirty="0"/>
              <a:t>Radiation hardness</a:t>
            </a:r>
          </a:p>
          <a:p>
            <a:pPr lvl="1"/>
            <a:r>
              <a:rPr lang="en-US" dirty="0"/>
              <a:t>Room temperature operation</a:t>
            </a:r>
          </a:p>
          <a:p>
            <a:pPr lvl="1"/>
            <a:r>
              <a:rPr lang="en-US" dirty="0"/>
              <a:t>bio-compatibility</a:t>
            </a:r>
            <a:br>
              <a:rPr lang="en-US" dirty="0"/>
            </a:br>
            <a:endParaRPr lang="en-US" dirty="0"/>
          </a:p>
          <a:p>
            <a:r>
              <a:rPr lang="en-US" b="1" dirty="0"/>
              <a:t>3D Advantage</a:t>
            </a:r>
          </a:p>
          <a:p>
            <a:pPr lvl="1"/>
            <a:r>
              <a:rPr lang="en-US" dirty="0"/>
              <a:t>Flexible active volume</a:t>
            </a:r>
          </a:p>
          <a:p>
            <a:pPr lvl="1"/>
            <a:r>
              <a:rPr lang="en-US" dirty="0"/>
              <a:t>Radiation hardness</a:t>
            </a:r>
          </a:p>
          <a:p>
            <a:pPr lvl="1"/>
            <a:r>
              <a:rPr lang="en-US" dirty="0"/>
              <a:t>Potential for 3D position information</a:t>
            </a:r>
          </a:p>
          <a:p>
            <a:pPr lvl="1"/>
            <a:endParaRPr lang="en-US" dirty="0"/>
          </a:p>
          <a:p>
            <a:pPr lvl="1"/>
            <a:endParaRPr lang="en-US" dirty="0"/>
          </a:p>
        </p:txBody>
      </p:sp>
      <p:pic>
        <p:nvPicPr>
          <p:cNvPr id="5" name="Picture 4"/>
          <p:cNvPicPr>
            <a:picLocks noChangeAspect="1"/>
          </p:cNvPicPr>
          <p:nvPr/>
        </p:nvPicPr>
        <p:blipFill>
          <a:blip r:embed="rId3"/>
          <a:stretch>
            <a:fillRect/>
          </a:stretch>
        </p:blipFill>
        <p:spPr>
          <a:xfrm>
            <a:off x="4309085" y="1459974"/>
            <a:ext cx="3131258" cy="2723434"/>
          </a:xfrm>
          <a:prstGeom prst="rect">
            <a:avLst/>
          </a:prstGeom>
        </p:spPr>
      </p:pic>
      <p:sp>
        <p:nvSpPr>
          <p:cNvPr id="6" name="TextBox 5"/>
          <p:cNvSpPr txBox="1"/>
          <p:nvPr/>
        </p:nvSpPr>
        <p:spPr>
          <a:xfrm>
            <a:off x="4700477" y="3110960"/>
            <a:ext cx="2589014" cy="415498"/>
          </a:xfrm>
          <a:prstGeom prst="rect">
            <a:avLst/>
          </a:prstGeom>
          <a:noFill/>
        </p:spPr>
        <p:txBody>
          <a:bodyPr wrap="none" rtlCol="0">
            <a:spAutoFit/>
          </a:bodyPr>
          <a:lstStyle/>
          <a:p>
            <a:r>
              <a:rPr lang="en-US" sz="1050" dirty="0"/>
              <a:t>IEEE TRANSACTIONS ON NUCLEAR SCIENCE, </a:t>
            </a:r>
            <a:br>
              <a:rPr lang="en-US" sz="1050" dirty="0"/>
            </a:br>
            <a:r>
              <a:rPr lang="en-US" sz="1050" dirty="0"/>
              <a:t>VOL. 61, NO. 4, AUGUST 2014</a:t>
            </a:r>
          </a:p>
        </p:txBody>
      </p:sp>
      <p:grpSp>
        <p:nvGrpSpPr>
          <p:cNvPr id="15" name="Group 14"/>
          <p:cNvGrpSpPr/>
          <p:nvPr/>
        </p:nvGrpSpPr>
        <p:grpSpPr>
          <a:xfrm>
            <a:off x="3509886" y="4838117"/>
            <a:ext cx="4217048" cy="2019883"/>
            <a:chOff x="4785842" y="4750786"/>
            <a:chExt cx="4217048" cy="2019883"/>
          </a:xfrm>
        </p:grpSpPr>
        <p:pic>
          <p:nvPicPr>
            <p:cNvPr id="7" name="Picture 6"/>
            <p:cNvPicPr>
              <a:picLocks noChangeAspect="1"/>
            </p:cNvPicPr>
            <p:nvPr/>
          </p:nvPicPr>
          <p:blipFill>
            <a:blip r:embed="rId4"/>
            <a:stretch>
              <a:fillRect/>
            </a:stretch>
          </p:blipFill>
          <p:spPr>
            <a:xfrm>
              <a:off x="4785842" y="4750786"/>
              <a:ext cx="1691922" cy="1675087"/>
            </a:xfrm>
            <a:prstGeom prst="rect">
              <a:avLst/>
            </a:prstGeom>
          </p:spPr>
        </p:pic>
        <p:pic>
          <p:nvPicPr>
            <p:cNvPr id="8" name="Picture 7"/>
            <p:cNvPicPr>
              <a:picLocks noChangeAspect="1"/>
            </p:cNvPicPr>
            <p:nvPr/>
          </p:nvPicPr>
          <p:blipFill>
            <a:blip r:embed="rId5"/>
            <a:stretch>
              <a:fillRect/>
            </a:stretch>
          </p:blipFill>
          <p:spPr>
            <a:xfrm>
              <a:off x="6887634" y="4750786"/>
              <a:ext cx="2115256" cy="1600625"/>
            </a:xfrm>
            <a:prstGeom prst="rect">
              <a:avLst/>
            </a:prstGeom>
          </p:spPr>
        </p:pic>
        <p:sp>
          <p:nvSpPr>
            <p:cNvPr id="9" name="TextBox 8"/>
            <p:cNvSpPr txBox="1"/>
            <p:nvPr/>
          </p:nvSpPr>
          <p:spPr>
            <a:xfrm>
              <a:off x="5155750" y="6462892"/>
              <a:ext cx="745103" cy="307777"/>
            </a:xfrm>
            <a:prstGeom prst="rect">
              <a:avLst/>
            </a:prstGeom>
            <a:noFill/>
          </p:spPr>
          <p:txBody>
            <a:bodyPr wrap="none" rtlCol="0">
              <a:spAutoFit/>
            </a:bodyPr>
            <a:lstStyle/>
            <a:p>
              <a:r>
                <a:rPr lang="en-US" sz="1400" dirty="0"/>
                <a:t>100 </a:t>
              </a:r>
              <a:r>
                <a:rPr lang="en-US" sz="1400" dirty="0">
                  <a:latin typeface="Symbol" charset="2"/>
                  <a:cs typeface="Symbol" charset="2"/>
                </a:rPr>
                <a:t>m</a:t>
              </a:r>
              <a:r>
                <a:rPr lang="en-US" sz="1400" dirty="0"/>
                <a:t>m</a:t>
              </a:r>
            </a:p>
          </p:txBody>
        </p:sp>
        <p:cxnSp>
          <p:nvCxnSpPr>
            <p:cNvPr id="11" name="Straight Arrow Connector 10"/>
            <p:cNvCxnSpPr/>
            <p:nvPr/>
          </p:nvCxnSpPr>
          <p:spPr>
            <a:xfrm>
              <a:off x="5099306" y="6519336"/>
              <a:ext cx="912028" cy="0"/>
            </a:xfrm>
            <a:prstGeom prst="straightConnector1">
              <a:avLst/>
            </a:prstGeom>
            <a:ln>
              <a:solidFill>
                <a:schemeClr val="tx1"/>
              </a:solidFill>
              <a:headEnd type="arrow"/>
              <a:tailEnd type="arrow"/>
            </a:ln>
            <a:effectLst/>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7548678" y="6425873"/>
              <a:ext cx="745103" cy="307777"/>
            </a:xfrm>
            <a:prstGeom prst="rect">
              <a:avLst/>
            </a:prstGeom>
            <a:noFill/>
          </p:spPr>
          <p:txBody>
            <a:bodyPr wrap="none" rtlCol="0">
              <a:spAutoFit/>
            </a:bodyPr>
            <a:lstStyle/>
            <a:p>
              <a:r>
                <a:rPr lang="en-US" sz="1400" dirty="0"/>
                <a:t>100 </a:t>
              </a:r>
              <a:r>
                <a:rPr lang="en-US" sz="1400" dirty="0">
                  <a:latin typeface="Symbol" charset="2"/>
                  <a:cs typeface="Symbol" charset="2"/>
                </a:rPr>
                <a:t>m</a:t>
              </a:r>
              <a:r>
                <a:rPr lang="en-US" sz="1400" dirty="0"/>
                <a:t>m</a:t>
              </a:r>
            </a:p>
          </p:txBody>
        </p:sp>
        <p:cxnSp>
          <p:nvCxnSpPr>
            <p:cNvPr id="13" name="Straight Arrow Connector 12"/>
            <p:cNvCxnSpPr/>
            <p:nvPr/>
          </p:nvCxnSpPr>
          <p:spPr>
            <a:xfrm>
              <a:off x="7492234" y="6482317"/>
              <a:ext cx="912028" cy="0"/>
            </a:xfrm>
            <a:prstGeom prst="straightConnector1">
              <a:avLst/>
            </a:prstGeom>
            <a:ln>
              <a:solidFill>
                <a:schemeClr val="tx1"/>
              </a:solidFill>
              <a:headEnd type="arrow"/>
              <a:tailEnd type="arrow"/>
            </a:ln>
            <a:effectLst/>
          </p:spPr>
          <p:style>
            <a:lnRef idx="2">
              <a:schemeClr val="accent1"/>
            </a:lnRef>
            <a:fillRef idx="0">
              <a:schemeClr val="accent1"/>
            </a:fillRef>
            <a:effectRef idx="1">
              <a:schemeClr val="accent1"/>
            </a:effectRef>
            <a:fontRef idx="minor">
              <a:schemeClr val="tx1"/>
            </a:fontRef>
          </p:style>
        </p:cxnSp>
      </p:grpSp>
      <p:pic>
        <p:nvPicPr>
          <p:cNvPr id="14" name="Picture 13"/>
          <p:cNvPicPr>
            <a:picLocks noChangeAspect="1"/>
          </p:cNvPicPr>
          <p:nvPr/>
        </p:nvPicPr>
        <p:blipFill>
          <a:blip r:embed="rId6">
            <a:extLst>
              <a:ext uri="{BEBA8EAE-BF5A-486C-A8C5-ECC9F3942E4B}">
                <a14:imgProps xmlns:a14="http://schemas.microsoft.com/office/drawing/2010/main">
                  <a14:imgLayer r:embed="rId7">
                    <a14:imgEffect>
                      <a14:colorTemperature colorTemp="5300"/>
                    </a14:imgEffect>
                    <a14:imgEffect>
                      <a14:brightnessContrast bright="40000" contrast="-20000"/>
                    </a14:imgEffect>
                  </a14:imgLayer>
                </a14:imgProps>
              </a:ext>
            </a:extLst>
          </a:blip>
          <a:stretch>
            <a:fillRect/>
          </a:stretch>
        </p:blipFill>
        <p:spPr>
          <a:xfrm rot="5400000">
            <a:off x="7725226" y="5089204"/>
            <a:ext cx="1621456" cy="1216092"/>
          </a:xfrm>
          <a:prstGeom prst="rect">
            <a:avLst/>
          </a:prstGeom>
        </p:spPr>
      </p:pic>
      <p:sp>
        <p:nvSpPr>
          <p:cNvPr id="10" name="Date Placeholder 9"/>
          <p:cNvSpPr>
            <a:spLocks noGrp="1"/>
          </p:cNvSpPr>
          <p:nvPr>
            <p:ph type="dt" sz="half" idx="10"/>
          </p:nvPr>
        </p:nvSpPr>
        <p:spPr/>
        <p:txBody>
          <a:bodyPr/>
          <a:lstStyle/>
          <a:p>
            <a:r>
              <a:rPr lang="en-GB"/>
              <a:t>2026</a:t>
            </a:r>
            <a:endParaRPr lang="en-US"/>
          </a:p>
        </p:txBody>
      </p:sp>
      <p:sp>
        <p:nvSpPr>
          <p:cNvPr id="16" name="Footer Placeholder 15"/>
          <p:cNvSpPr>
            <a:spLocks noGrp="1"/>
          </p:cNvSpPr>
          <p:nvPr>
            <p:ph type="ftr" sz="quarter" idx="11"/>
          </p:nvPr>
        </p:nvSpPr>
        <p:spPr/>
        <p:txBody>
          <a:bodyPr/>
          <a:lstStyle/>
          <a:p>
            <a:r>
              <a:rPr lang="en-US"/>
              <a:t>Advanced UK Instrumentation Training</a:t>
            </a:r>
          </a:p>
        </p:txBody>
      </p:sp>
      <p:sp>
        <p:nvSpPr>
          <p:cNvPr id="17" name="Slide Number Placeholder 16"/>
          <p:cNvSpPr>
            <a:spLocks noGrp="1"/>
          </p:cNvSpPr>
          <p:nvPr>
            <p:ph type="sldNum" sz="quarter" idx="12"/>
          </p:nvPr>
        </p:nvSpPr>
        <p:spPr/>
        <p:txBody>
          <a:bodyPr/>
          <a:lstStyle/>
          <a:p>
            <a:fld id="{85A3C726-C6EC-EC46-BA0C-D12602B4FB0D}" type="slidenum">
              <a:rPr lang="en-US" smtClean="0"/>
              <a:t>150</a:t>
            </a:fld>
            <a:endParaRPr lang="en-US"/>
          </a:p>
        </p:txBody>
      </p:sp>
    </p:spTree>
    <p:extLst>
      <p:ext uri="{BB962C8B-B14F-4D97-AF65-F5344CB8AC3E}">
        <p14:creationId xmlns:p14="http://schemas.microsoft.com/office/powerpoint/2010/main" val="4233149686"/>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861" y="110844"/>
            <a:ext cx="7297712" cy="1143000"/>
          </a:xfrm>
        </p:spPr>
        <p:txBody>
          <a:bodyPr/>
          <a:lstStyle/>
          <a:p>
            <a:r>
              <a:rPr lang="en-US" dirty="0"/>
              <a:t>Dosimetry application</a:t>
            </a:r>
          </a:p>
        </p:txBody>
      </p:sp>
      <p:sp>
        <p:nvSpPr>
          <p:cNvPr id="3" name="Content Placeholder 2"/>
          <p:cNvSpPr>
            <a:spLocks noGrp="1"/>
          </p:cNvSpPr>
          <p:nvPr>
            <p:ph idx="1"/>
          </p:nvPr>
        </p:nvSpPr>
        <p:spPr>
          <a:xfrm>
            <a:off x="668861" y="3290684"/>
            <a:ext cx="3936056" cy="3065665"/>
          </a:xfrm>
        </p:spPr>
        <p:txBody>
          <a:bodyPr/>
          <a:lstStyle/>
          <a:p>
            <a:r>
              <a:rPr lang="en-US" b="1" dirty="0"/>
              <a:t>The Christie Hospital, Manchester</a:t>
            </a:r>
          </a:p>
          <a:p>
            <a:pPr lvl="1"/>
            <a:r>
              <a:rPr lang="en-US" dirty="0"/>
              <a:t>medical linear accelerator (</a:t>
            </a:r>
            <a:r>
              <a:rPr lang="en-US" dirty="0" err="1"/>
              <a:t>Elekta</a:t>
            </a:r>
            <a:r>
              <a:rPr lang="en-US" dirty="0"/>
              <a:t> Synergy </a:t>
            </a:r>
            <a:r>
              <a:rPr lang="en-US" dirty="0" err="1"/>
              <a:t>Sband</a:t>
            </a:r>
            <a:r>
              <a:rPr lang="en-US" dirty="0"/>
              <a:t>) </a:t>
            </a:r>
          </a:p>
          <a:p>
            <a:pPr lvl="1"/>
            <a:r>
              <a:rPr lang="en-US" dirty="0"/>
              <a:t>6MV and 10MV </a:t>
            </a:r>
            <a:r>
              <a:rPr lang="en-US" dirty="0" err="1"/>
              <a:t>accelaration</a:t>
            </a:r>
            <a:r>
              <a:rPr lang="en-US" dirty="0"/>
              <a:t>.</a:t>
            </a:r>
          </a:p>
          <a:p>
            <a:pPr lvl="1"/>
            <a:r>
              <a:rPr lang="en-US" dirty="0"/>
              <a:t>10x10cm radiation field.</a:t>
            </a:r>
          </a:p>
          <a:p>
            <a:pPr lvl="1"/>
            <a:r>
              <a:rPr lang="en-US" dirty="0"/>
              <a:t>Dose rate dependence.</a:t>
            </a:r>
          </a:p>
          <a:p>
            <a:pPr lvl="1"/>
            <a:r>
              <a:rPr lang="en-US" dirty="0"/>
              <a:t>Photon beam profile.</a:t>
            </a:r>
          </a:p>
          <a:p>
            <a:pPr lvl="1"/>
            <a:endParaRPr lang="en-US" dirty="0"/>
          </a:p>
          <a:p>
            <a:pPr lvl="1"/>
            <a:endParaRPr lang="en-US" dirty="0"/>
          </a:p>
          <a:p>
            <a:pPr lvl="1"/>
            <a:endParaRPr lang="en-US" dirty="0"/>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151</a:t>
            </a:fld>
            <a:endParaRPr lang="en-US"/>
          </a:p>
        </p:txBody>
      </p:sp>
      <p:pic>
        <p:nvPicPr>
          <p:cNvPr id="8" name="Picture 7"/>
          <p:cNvPicPr>
            <a:picLocks noChangeAspect="1"/>
          </p:cNvPicPr>
          <p:nvPr/>
        </p:nvPicPr>
        <p:blipFill>
          <a:blip r:embed="rId2"/>
          <a:stretch>
            <a:fillRect/>
          </a:stretch>
        </p:blipFill>
        <p:spPr>
          <a:xfrm>
            <a:off x="4806623" y="1308577"/>
            <a:ext cx="4158083" cy="2694127"/>
          </a:xfrm>
          <a:prstGeom prst="rect">
            <a:avLst/>
          </a:prstGeom>
        </p:spPr>
      </p:pic>
      <p:pic>
        <p:nvPicPr>
          <p:cNvPr id="9" name="Picture 8"/>
          <p:cNvPicPr>
            <a:picLocks noChangeAspect="1"/>
          </p:cNvPicPr>
          <p:nvPr/>
        </p:nvPicPr>
        <p:blipFill>
          <a:blip r:embed="rId3">
            <a:extLst>
              <a:ext uri="{BEBA8EAE-BF5A-486C-A8C5-ECC9F3942E4B}">
                <a14:imgProps xmlns:a14="http://schemas.microsoft.com/office/drawing/2010/main">
                  <a14:imgLayer r:embed="rId4">
                    <a14:imgEffect>
                      <a14:saturation sat="33000"/>
                    </a14:imgEffect>
                  </a14:imgLayer>
                </a14:imgProps>
              </a:ext>
            </a:extLst>
          </a:blip>
          <a:stretch>
            <a:fillRect/>
          </a:stretch>
        </p:blipFill>
        <p:spPr>
          <a:xfrm>
            <a:off x="5669314" y="4219884"/>
            <a:ext cx="2587180" cy="2289909"/>
          </a:xfrm>
          <a:prstGeom prst="rect">
            <a:avLst/>
          </a:prstGeom>
        </p:spPr>
      </p:pic>
      <p:sp>
        <p:nvSpPr>
          <p:cNvPr id="14" name="Oval 13"/>
          <p:cNvSpPr/>
          <p:nvPr/>
        </p:nvSpPr>
        <p:spPr>
          <a:xfrm>
            <a:off x="6637938" y="2520934"/>
            <a:ext cx="574168" cy="269413"/>
          </a:xfrm>
          <a:prstGeom prst="ellipse">
            <a:avLst/>
          </a:prstGeom>
          <a:no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6" name="Straight Connector 15"/>
          <p:cNvCxnSpPr>
            <a:stCxn id="14" idx="1"/>
          </p:cNvCxnSpPr>
          <p:nvPr/>
        </p:nvCxnSpPr>
        <p:spPr>
          <a:xfrm flipH="1">
            <a:off x="5669314" y="2560389"/>
            <a:ext cx="1052709" cy="1659495"/>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a:stCxn id="14" idx="7"/>
          </p:cNvCxnSpPr>
          <p:nvPr/>
        </p:nvCxnSpPr>
        <p:spPr>
          <a:xfrm>
            <a:off x="7128021" y="2560389"/>
            <a:ext cx="1128473" cy="1659495"/>
          </a:xfrm>
          <a:prstGeom prst="line">
            <a:avLst/>
          </a:prstGeom>
        </p:spPr>
        <p:style>
          <a:lnRef idx="2">
            <a:schemeClr val="accent1"/>
          </a:lnRef>
          <a:fillRef idx="0">
            <a:schemeClr val="accent1"/>
          </a:fillRef>
          <a:effectRef idx="1">
            <a:schemeClr val="accent1"/>
          </a:effectRef>
          <a:fontRef idx="minor">
            <a:schemeClr val="tx1"/>
          </a:fontRef>
        </p:style>
      </p:cxnSp>
      <p:pic>
        <p:nvPicPr>
          <p:cNvPr id="21" name="Picture 20"/>
          <p:cNvPicPr>
            <a:picLocks noChangeAspect="1"/>
          </p:cNvPicPr>
          <p:nvPr/>
        </p:nvPicPr>
        <p:blipFill>
          <a:blip r:embed="rId5"/>
          <a:stretch>
            <a:fillRect/>
          </a:stretch>
        </p:blipFill>
        <p:spPr>
          <a:xfrm>
            <a:off x="668861" y="1253844"/>
            <a:ext cx="3029345" cy="1991696"/>
          </a:xfrm>
          <a:prstGeom prst="rect">
            <a:avLst/>
          </a:prstGeom>
        </p:spPr>
      </p:pic>
      <p:sp>
        <p:nvSpPr>
          <p:cNvPr id="22" name="TextBox 21"/>
          <p:cNvSpPr txBox="1"/>
          <p:nvPr/>
        </p:nvSpPr>
        <p:spPr>
          <a:xfrm>
            <a:off x="6722611" y="62377"/>
            <a:ext cx="1263140" cy="95410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1400" dirty="0"/>
              <a:t>The Christie</a:t>
            </a:r>
          </a:p>
          <a:p>
            <a:r>
              <a:rPr lang="en-US" sz="1400" dirty="0"/>
              <a:t>Manchester</a:t>
            </a:r>
          </a:p>
          <a:p>
            <a:r>
              <a:rPr lang="en-US" sz="1400" dirty="0"/>
              <a:t>Florence</a:t>
            </a:r>
          </a:p>
          <a:p>
            <a:r>
              <a:rPr lang="en-US" sz="1400" dirty="0"/>
              <a:t>Perugia</a:t>
            </a:r>
          </a:p>
        </p:txBody>
      </p:sp>
    </p:spTree>
    <p:extLst>
      <p:ext uri="{BB962C8B-B14F-4D97-AF65-F5344CB8AC3E}">
        <p14:creationId xmlns:p14="http://schemas.microsoft.com/office/powerpoint/2010/main" val="1015965533"/>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Dosimetry application</a:t>
            </a:r>
          </a:p>
        </p:txBody>
      </p:sp>
      <p:sp>
        <p:nvSpPr>
          <p:cNvPr id="3" name="Content Placeholder 2"/>
          <p:cNvSpPr>
            <a:spLocks noGrp="1"/>
          </p:cNvSpPr>
          <p:nvPr>
            <p:ph idx="1"/>
          </p:nvPr>
        </p:nvSpPr>
        <p:spPr/>
        <p:txBody>
          <a:bodyPr/>
          <a:lstStyle/>
          <a:p>
            <a:r>
              <a:rPr lang="en-US" dirty="0"/>
              <a:t>Test set-up:</a:t>
            </a:r>
          </a:p>
        </p:txBody>
      </p:sp>
      <p:sp>
        <p:nvSpPr>
          <p:cNvPr id="4" name="Date Placeholder 3"/>
          <p:cNvSpPr>
            <a:spLocks noGrp="1"/>
          </p:cNvSpPr>
          <p:nvPr>
            <p:ph type="dt" sz="half" idx="10"/>
          </p:nvPr>
        </p:nvSpPr>
        <p:spPr/>
        <p:txBody>
          <a:bodyPr/>
          <a:lstStyle/>
          <a:p>
            <a:r>
              <a:rPr lang="en-GB"/>
              <a:t>2026</a:t>
            </a:r>
            <a:endParaRPr lang="en-US"/>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152</a:t>
            </a:fld>
            <a:endParaRPr lang="en-US"/>
          </a:p>
        </p:txBody>
      </p:sp>
      <p:pic>
        <p:nvPicPr>
          <p:cNvPr id="7" name="Picture 6"/>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40000"/>
                    </a14:imgEffect>
                  </a14:imgLayer>
                </a14:imgProps>
              </a:ext>
            </a:extLst>
          </a:blip>
          <a:stretch>
            <a:fillRect/>
          </a:stretch>
        </p:blipFill>
        <p:spPr>
          <a:xfrm>
            <a:off x="731573" y="2696195"/>
            <a:ext cx="1957949" cy="2462269"/>
          </a:xfrm>
          <a:prstGeom prst="rect">
            <a:avLst/>
          </a:prstGeom>
        </p:spPr>
      </p:pic>
      <p:pic>
        <p:nvPicPr>
          <p:cNvPr id="8" name="Picture 7"/>
          <p:cNvPicPr>
            <a:picLocks noChangeAspect="1"/>
          </p:cNvPicPr>
          <p:nvPr/>
        </p:nvPicPr>
        <p:blipFill>
          <a:blip r:embed="rId4"/>
          <a:stretch>
            <a:fillRect/>
          </a:stretch>
        </p:blipFill>
        <p:spPr>
          <a:xfrm>
            <a:off x="4386157" y="2366844"/>
            <a:ext cx="4030210" cy="2865759"/>
          </a:xfrm>
          <a:prstGeom prst="rect">
            <a:avLst/>
          </a:prstGeom>
        </p:spPr>
      </p:pic>
      <p:pic>
        <p:nvPicPr>
          <p:cNvPr id="9" name="Picture 8"/>
          <p:cNvPicPr>
            <a:picLocks noChangeAspect="1"/>
          </p:cNvPicPr>
          <p:nvPr/>
        </p:nvPicPr>
        <p:blipFill>
          <a:blip r:embed="rId5"/>
          <a:stretch>
            <a:fillRect/>
          </a:stretch>
        </p:blipFill>
        <p:spPr>
          <a:xfrm>
            <a:off x="548328" y="5232603"/>
            <a:ext cx="2337067" cy="1123747"/>
          </a:xfrm>
          <a:prstGeom prst="rect">
            <a:avLst/>
          </a:prstGeom>
        </p:spPr>
      </p:pic>
      <p:sp>
        <p:nvSpPr>
          <p:cNvPr id="18" name="Freeform 17"/>
          <p:cNvSpPr/>
          <p:nvPr/>
        </p:nvSpPr>
        <p:spPr>
          <a:xfrm>
            <a:off x="2602493" y="4578533"/>
            <a:ext cx="674396" cy="1081914"/>
          </a:xfrm>
          <a:custGeom>
            <a:avLst/>
            <a:gdLst>
              <a:gd name="connsiteX0" fmla="*/ 62711 w 674396"/>
              <a:gd name="connsiteY0" fmla="*/ 0 h 1081914"/>
              <a:gd name="connsiteX1" fmla="*/ 674140 w 674396"/>
              <a:gd name="connsiteY1" fmla="*/ 846715 h 1081914"/>
              <a:gd name="connsiteX2" fmla="*/ 0 w 674396"/>
              <a:gd name="connsiteY2" fmla="*/ 1081914 h 1081914"/>
            </a:gdLst>
            <a:ahLst/>
            <a:cxnLst>
              <a:cxn ang="0">
                <a:pos x="connsiteX0" y="connsiteY0"/>
              </a:cxn>
              <a:cxn ang="0">
                <a:pos x="connsiteX1" y="connsiteY1"/>
              </a:cxn>
              <a:cxn ang="0">
                <a:pos x="connsiteX2" y="connsiteY2"/>
              </a:cxn>
            </a:cxnLst>
            <a:rect l="l" t="t" r="r" b="b"/>
            <a:pathLst>
              <a:path w="674396" h="1081914">
                <a:moveTo>
                  <a:pt x="62711" y="0"/>
                </a:moveTo>
                <a:cubicBezTo>
                  <a:pt x="373651" y="333198"/>
                  <a:pt x="684592" y="666396"/>
                  <a:pt x="674140" y="846715"/>
                </a:cubicBezTo>
                <a:cubicBezTo>
                  <a:pt x="663688" y="1027034"/>
                  <a:pt x="0" y="1081914"/>
                  <a:pt x="0" y="1081914"/>
                </a:cubicBezTo>
              </a:path>
            </a:pathLst>
          </a:custGeom>
          <a:ln w="57150" cmpd="sng">
            <a:gradFill flip="none" rotWithShape="1">
              <a:gsLst>
                <a:gs pos="0">
                  <a:schemeClr val="accent6">
                    <a:lumMod val="75000"/>
                  </a:schemeClr>
                </a:gs>
                <a:gs pos="100000">
                  <a:srgbClr val="FFFFFF"/>
                </a:gs>
                <a:gs pos="88000">
                  <a:schemeClr val="bg2">
                    <a:lumMod val="50000"/>
                  </a:schemeClr>
                </a:gs>
              </a:gsLst>
              <a:path path="shape">
                <a:fillToRect l="50000" t="50000" r="50000" b="50000"/>
              </a:path>
              <a:tileRect/>
            </a:gra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9" name="TextBox 18"/>
          <p:cNvSpPr txBox="1"/>
          <p:nvPr/>
        </p:nvSpPr>
        <p:spPr>
          <a:xfrm>
            <a:off x="4840287" y="5422634"/>
            <a:ext cx="3416207" cy="923330"/>
          </a:xfrm>
          <a:prstGeom prst="rect">
            <a:avLst/>
          </a:prstGeom>
          <a:noFill/>
        </p:spPr>
        <p:txBody>
          <a:bodyPr wrap="none" rtlCol="0">
            <a:spAutoFit/>
          </a:bodyPr>
          <a:lstStyle/>
          <a:p>
            <a:r>
              <a:rPr lang="en-US" dirty="0"/>
              <a:t>Asymmetric leakage current.</a:t>
            </a:r>
          </a:p>
          <a:p>
            <a:r>
              <a:rPr lang="en-US" dirty="0" err="1"/>
              <a:t>I</a:t>
            </a:r>
            <a:r>
              <a:rPr lang="en-US" baseline="-25000" dirty="0" err="1"/>
              <a:t>leak</a:t>
            </a:r>
            <a:r>
              <a:rPr lang="en-US" dirty="0"/>
              <a:t> &lt; 1nA for  -100V to +60V</a:t>
            </a:r>
            <a:br>
              <a:rPr lang="en-US" dirty="0"/>
            </a:br>
            <a:endParaRPr lang="en-US" dirty="0"/>
          </a:p>
        </p:txBody>
      </p:sp>
      <p:cxnSp>
        <p:nvCxnSpPr>
          <p:cNvPr id="21" name="Straight Arrow Connector 20"/>
          <p:cNvCxnSpPr/>
          <p:nvPr/>
        </p:nvCxnSpPr>
        <p:spPr>
          <a:xfrm>
            <a:off x="5001176" y="5158464"/>
            <a:ext cx="2492749"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24" name="Straight Connector 23"/>
          <p:cNvCxnSpPr/>
          <p:nvPr/>
        </p:nvCxnSpPr>
        <p:spPr>
          <a:xfrm flipV="1">
            <a:off x="4840287" y="3872937"/>
            <a:ext cx="3280745" cy="15680"/>
          </a:xfrm>
          <a:prstGeom prst="line">
            <a:avLst/>
          </a:prstGeom>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flipV="1">
            <a:off x="4844924" y="4531493"/>
            <a:ext cx="3280745" cy="15680"/>
          </a:xfrm>
          <a:prstGeom prst="line">
            <a:avLst/>
          </a:prstGeom>
        </p:spPr>
        <p:style>
          <a:lnRef idx="2">
            <a:schemeClr val="accent1"/>
          </a:lnRef>
          <a:fillRef idx="0">
            <a:schemeClr val="accent1"/>
          </a:fillRef>
          <a:effectRef idx="1">
            <a:schemeClr val="accent1"/>
          </a:effectRef>
          <a:fontRef idx="minor">
            <a:schemeClr val="tx1"/>
          </a:fontRef>
        </p:style>
      </p:cxnSp>
      <p:sp>
        <p:nvSpPr>
          <p:cNvPr id="28" name="TextBox 27"/>
          <p:cNvSpPr txBox="1"/>
          <p:nvPr/>
        </p:nvSpPr>
        <p:spPr>
          <a:xfrm>
            <a:off x="6722611" y="62377"/>
            <a:ext cx="1263140" cy="95410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1400" dirty="0"/>
              <a:t>The Christie</a:t>
            </a:r>
          </a:p>
          <a:p>
            <a:r>
              <a:rPr lang="en-US" sz="1400" dirty="0"/>
              <a:t>Manchester</a:t>
            </a:r>
          </a:p>
          <a:p>
            <a:r>
              <a:rPr lang="en-US" sz="1400" dirty="0"/>
              <a:t>Florence</a:t>
            </a:r>
          </a:p>
          <a:p>
            <a:r>
              <a:rPr lang="en-US" sz="1400" dirty="0"/>
              <a:t>Perugia</a:t>
            </a:r>
          </a:p>
        </p:txBody>
      </p:sp>
    </p:spTree>
    <p:extLst>
      <p:ext uri="{BB962C8B-B14F-4D97-AF65-F5344CB8AC3E}">
        <p14:creationId xmlns:p14="http://schemas.microsoft.com/office/powerpoint/2010/main" val="131794537"/>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4600322" y="1790093"/>
            <a:ext cx="4473934" cy="3133398"/>
          </a:xfrm>
          <a:prstGeom prst="rect">
            <a:avLst/>
          </a:prstGeom>
        </p:spPr>
      </p:pic>
      <p:sp>
        <p:nvSpPr>
          <p:cNvPr id="2" name="Title 1"/>
          <p:cNvSpPr>
            <a:spLocks noGrp="1"/>
          </p:cNvSpPr>
          <p:nvPr>
            <p:ph type="title"/>
          </p:nvPr>
        </p:nvSpPr>
        <p:spPr/>
        <p:txBody>
          <a:bodyPr/>
          <a:lstStyle/>
          <a:p>
            <a:r>
              <a:rPr lang="en-US" dirty="0"/>
              <a:t>Dosimetry application</a:t>
            </a:r>
          </a:p>
        </p:txBody>
      </p:sp>
      <p:sp>
        <p:nvSpPr>
          <p:cNvPr id="3" name="Content Placeholder 2"/>
          <p:cNvSpPr>
            <a:spLocks noGrp="1"/>
          </p:cNvSpPr>
          <p:nvPr>
            <p:ph idx="1"/>
          </p:nvPr>
        </p:nvSpPr>
        <p:spPr>
          <a:xfrm>
            <a:off x="391943" y="2094336"/>
            <a:ext cx="4123226" cy="4110891"/>
          </a:xfrm>
        </p:spPr>
        <p:txBody>
          <a:bodyPr>
            <a:normAutofit/>
          </a:bodyPr>
          <a:lstStyle/>
          <a:p>
            <a:pPr marL="0" indent="0">
              <a:buNone/>
            </a:pPr>
            <a:r>
              <a:rPr lang="en-US" u="sng" dirty="0"/>
              <a:t>First 3D diamond</a:t>
            </a:r>
            <a:r>
              <a:rPr lang="en-US" dirty="0"/>
              <a:t> results:</a:t>
            </a:r>
          </a:p>
          <a:p>
            <a:r>
              <a:rPr lang="en-US" dirty="0"/>
              <a:t>Pre-irradiated with 5 </a:t>
            </a:r>
            <a:r>
              <a:rPr lang="en-US" dirty="0" err="1"/>
              <a:t>Gy</a:t>
            </a:r>
            <a:r>
              <a:rPr lang="en-US" dirty="0"/>
              <a:t>.</a:t>
            </a:r>
          </a:p>
          <a:p>
            <a:r>
              <a:rPr lang="en-US" dirty="0"/>
              <a:t>Clear response to presence  to 6MV photons.</a:t>
            </a:r>
          </a:p>
          <a:p>
            <a:r>
              <a:rPr lang="en-US" dirty="0"/>
              <a:t>Return to baseline &lt;1s, </a:t>
            </a:r>
            <a:br>
              <a:rPr lang="en-US" dirty="0"/>
            </a:br>
            <a:r>
              <a:rPr lang="en-US" dirty="0"/>
              <a:t>no significant baseline shift.</a:t>
            </a:r>
          </a:p>
          <a:p>
            <a:r>
              <a:rPr lang="en-US" dirty="0"/>
              <a:t>Plateau stability needs further studies.</a:t>
            </a:r>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153</a:t>
            </a:fld>
            <a:endParaRPr lang="en-US"/>
          </a:p>
        </p:txBody>
      </p:sp>
      <p:sp>
        <p:nvSpPr>
          <p:cNvPr id="9" name="TextBox 8"/>
          <p:cNvSpPr txBox="1"/>
          <p:nvPr/>
        </p:nvSpPr>
        <p:spPr>
          <a:xfrm>
            <a:off x="4399682" y="5558897"/>
            <a:ext cx="4750482" cy="523220"/>
          </a:xfrm>
          <a:prstGeom prst="rect">
            <a:avLst/>
          </a:prstGeom>
          <a:noFill/>
        </p:spPr>
        <p:txBody>
          <a:bodyPr wrap="none" rtlCol="0">
            <a:spAutoFit/>
          </a:bodyPr>
          <a:lstStyle/>
          <a:p>
            <a:r>
              <a:rPr lang="en-US" sz="1400" dirty="0"/>
              <a:t>On-off response to 6MV photon beam with 4Gy/min.</a:t>
            </a:r>
            <a:br>
              <a:rPr lang="en-US" sz="1400" dirty="0"/>
            </a:br>
            <a:r>
              <a:rPr lang="en-US" sz="1400" dirty="0"/>
              <a:t>Variation of bias voltage.</a:t>
            </a:r>
          </a:p>
        </p:txBody>
      </p:sp>
      <p:sp>
        <p:nvSpPr>
          <p:cNvPr id="11" name="TextBox 10"/>
          <p:cNvSpPr txBox="1"/>
          <p:nvPr/>
        </p:nvSpPr>
        <p:spPr>
          <a:xfrm>
            <a:off x="6722611" y="62377"/>
            <a:ext cx="1263140" cy="95410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1400" dirty="0"/>
              <a:t>The Christie</a:t>
            </a:r>
          </a:p>
          <a:p>
            <a:r>
              <a:rPr lang="en-US" sz="1400" dirty="0"/>
              <a:t>Manchester</a:t>
            </a:r>
          </a:p>
          <a:p>
            <a:r>
              <a:rPr lang="en-US" sz="1400" dirty="0"/>
              <a:t>Florence</a:t>
            </a:r>
          </a:p>
          <a:p>
            <a:r>
              <a:rPr lang="en-US" sz="1400" dirty="0"/>
              <a:t>Perugia</a:t>
            </a:r>
          </a:p>
        </p:txBody>
      </p:sp>
    </p:spTree>
    <p:extLst>
      <p:ext uri="{BB962C8B-B14F-4D97-AF65-F5344CB8AC3E}">
        <p14:creationId xmlns:p14="http://schemas.microsoft.com/office/powerpoint/2010/main" val="3713358016"/>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1943" y="2094336"/>
            <a:ext cx="4123226" cy="4110891"/>
          </a:xfrm>
        </p:spPr>
        <p:txBody>
          <a:bodyPr>
            <a:normAutofit/>
          </a:bodyPr>
          <a:lstStyle/>
          <a:p>
            <a:pPr marL="0" indent="0">
              <a:buNone/>
            </a:pPr>
            <a:r>
              <a:rPr lang="en-US" u="sng" dirty="0"/>
              <a:t>First 3D diamond</a:t>
            </a:r>
            <a:r>
              <a:rPr lang="en-US" dirty="0"/>
              <a:t> results:</a:t>
            </a:r>
          </a:p>
          <a:p>
            <a:r>
              <a:rPr lang="en-US" dirty="0"/>
              <a:t>Good linearity of ~1% over </a:t>
            </a:r>
            <a:r>
              <a:rPr lang="en-US" b="1" dirty="0"/>
              <a:t>dose rate</a:t>
            </a:r>
            <a:r>
              <a:rPr lang="en-US" dirty="0"/>
              <a:t> range of </a:t>
            </a:r>
            <a:br>
              <a:rPr lang="en-US" dirty="0"/>
            </a:br>
            <a:r>
              <a:rPr lang="en-US" dirty="0"/>
              <a:t>2-4  </a:t>
            </a:r>
            <a:r>
              <a:rPr lang="en-US" dirty="0" err="1"/>
              <a:t>Gy</a:t>
            </a:r>
            <a:r>
              <a:rPr lang="en-US" dirty="0"/>
              <a:t>/min. </a:t>
            </a:r>
          </a:p>
          <a:p>
            <a:endParaRPr lang="en-US"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p>
        </p:txBody>
      </p:sp>
      <p:sp>
        <p:nvSpPr>
          <p:cNvPr id="6" name="Slide Number Placeholder 5"/>
          <p:cNvSpPr>
            <a:spLocks noGrp="1"/>
          </p:cNvSpPr>
          <p:nvPr>
            <p:ph type="sldNum" sz="quarter" idx="12"/>
          </p:nvPr>
        </p:nvSpPr>
        <p:spPr/>
        <p:txBody>
          <a:bodyPr/>
          <a:lstStyle/>
          <a:p>
            <a:fld id="{85A3C726-C6EC-EC46-BA0C-D12602B4FB0D}" type="slidenum">
              <a:rPr lang="en-US" smtClean="0"/>
              <a:t>154</a:t>
            </a:fld>
            <a:endParaRPr lang="en-US"/>
          </a:p>
        </p:txBody>
      </p:sp>
      <p:sp>
        <p:nvSpPr>
          <p:cNvPr id="9" name="TextBox 8"/>
          <p:cNvSpPr txBox="1"/>
          <p:nvPr/>
        </p:nvSpPr>
        <p:spPr>
          <a:xfrm>
            <a:off x="4921621" y="6115534"/>
            <a:ext cx="3885762" cy="307777"/>
          </a:xfrm>
          <a:prstGeom prst="rect">
            <a:avLst/>
          </a:prstGeom>
          <a:noFill/>
        </p:spPr>
        <p:txBody>
          <a:bodyPr wrap="none" rtlCol="0">
            <a:spAutoFit/>
          </a:bodyPr>
          <a:lstStyle/>
          <a:p>
            <a:r>
              <a:rPr lang="en-US" sz="1400" dirty="0"/>
              <a:t>Dose rate linearity for 6MV photons at -80V</a:t>
            </a:r>
          </a:p>
        </p:txBody>
      </p:sp>
      <p:pic>
        <p:nvPicPr>
          <p:cNvPr id="7" name="Picture 6"/>
          <p:cNvPicPr>
            <a:picLocks noChangeAspect="1"/>
          </p:cNvPicPr>
          <p:nvPr/>
        </p:nvPicPr>
        <p:blipFill>
          <a:blip r:embed="rId2"/>
          <a:stretch>
            <a:fillRect/>
          </a:stretch>
        </p:blipFill>
        <p:spPr>
          <a:xfrm>
            <a:off x="4749163" y="1160314"/>
            <a:ext cx="4050647" cy="4934425"/>
          </a:xfrm>
          <a:prstGeom prst="rect">
            <a:avLst/>
          </a:prstGeom>
        </p:spPr>
      </p:pic>
      <p:sp>
        <p:nvSpPr>
          <p:cNvPr id="2" name="Title 1"/>
          <p:cNvSpPr>
            <a:spLocks noGrp="1"/>
          </p:cNvSpPr>
          <p:nvPr>
            <p:ph type="title"/>
          </p:nvPr>
        </p:nvSpPr>
        <p:spPr>
          <a:xfrm>
            <a:off x="750826" y="361016"/>
            <a:ext cx="7297712" cy="1143000"/>
          </a:xfrm>
        </p:spPr>
        <p:txBody>
          <a:bodyPr/>
          <a:lstStyle/>
          <a:p>
            <a:r>
              <a:rPr lang="en-US" dirty="0"/>
              <a:t>Dosimetry application</a:t>
            </a:r>
          </a:p>
        </p:txBody>
      </p:sp>
      <p:sp>
        <p:nvSpPr>
          <p:cNvPr id="11" name="TextBox 10"/>
          <p:cNvSpPr txBox="1"/>
          <p:nvPr/>
        </p:nvSpPr>
        <p:spPr>
          <a:xfrm>
            <a:off x="6722611" y="62377"/>
            <a:ext cx="1263140" cy="95410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1400" dirty="0"/>
              <a:t>The Christie</a:t>
            </a:r>
          </a:p>
          <a:p>
            <a:r>
              <a:rPr lang="en-US" sz="1400" dirty="0"/>
              <a:t>Manchester</a:t>
            </a:r>
          </a:p>
          <a:p>
            <a:r>
              <a:rPr lang="en-US" sz="1400" dirty="0"/>
              <a:t>Florence</a:t>
            </a:r>
          </a:p>
          <a:p>
            <a:r>
              <a:rPr lang="en-US" sz="1400" dirty="0"/>
              <a:t>Perugia</a:t>
            </a:r>
          </a:p>
        </p:txBody>
      </p:sp>
    </p:spTree>
    <p:extLst>
      <p:ext uri="{BB962C8B-B14F-4D97-AF65-F5344CB8AC3E}">
        <p14:creationId xmlns:p14="http://schemas.microsoft.com/office/powerpoint/2010/main" val="1805006494"/>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1943" y="2094336"/>
            <a:ext cx="4123226" cy="4110891"/>
          </a:xfrm>
        </p:spPr>
        <p:txBody>
          <a:bodyPr>
            <a:normAutofit/>
          </a:bodyPr>
          <a:lstStyle/>
          <a:p>
            <a:pPr marL="0" indent="0">
              <a:buNone/>
            </a:pPr>
            <a:r>
              <a:rPr lang="en-US" u="sng" dirty="0"/>
              <a:t>First 3D diamond</a:t>
            </a:r>
            <a:r>
              <a:rPr lang="en-US" dirty="0"/>
              <a:t> results:</a:t>
            </a:r>
          </a:p>
          <a:p>
            <a:r>
              <a:rPr lang="en-US" dirty="0">
                <a:solidFill>
                  <a:schemeClr val="bg1">
                    <a:lumMod val="50000"/>
                  </a:schemeClr>
                </a:solidFill>
              </a:rPr>
              <a:t>Good linearity of ~1% over dose rate range of </a:t>
            </a:r>
            <a:br>
              <a:rPr lang="en-US" dirty="0">
                <a:solidFill>
                  <a:schemeClr val="bg1">
                    <a:lumMod val="50000"/>
                  </a:schemeClr>
                </a:solidFill>
              </a:rPr>
            </a:br>
            <a:r>
              <a:rPr lang="en-US" dirty="0">
                <a:solidFill>
                  <a:schemeClr val="bg1">
                    <a:lumMod val="50000"/>
                  </a:schemeClr>
                </a:solidFill>
              </a:rPr>
              <a:t>2-4  </a:t>
            </a:r>
            <a:r>
              <a:rPr lang="en-US" dirty="0" err="1">
                <a:solidFill>
                  <a:schemeClr val="bg1">
                    <a:lumMod val="50000"/>
                  </a:schemeClr>
                </a:solidFill>
              </a:rPr>
              <a:t>Gy</a:t>
            </a:r>
            <a:r>
              <a:rPr lang="en-US" dirty="0">
                <a:solidFill>
                  <a:schemeClr val="bg1">
                    <a:lumMod val="50000"/>
                  </a:schemeClr>
                </a:solidFill>
              </a:rPr>
              <a:t>/min. </a:t>
            </a:r>
          </a:p>
          <a:p>
            <a:r>
              <a:rPr lang="en-US" dirty="0"/>
              <a:t>Good linearity of ~2% over </a:t>
            </a:r>
            <a:r>
              <a:rPr lang="en-US" b="1" dirty="0"/>
              <a:t>dose range</a:t>
            </a:r>
            <a:r>
              <a:rPr lang="en-US" dirty="0"/>
              <a:t> of 0.5 to 7 </a:t>
            </a:r>
            <a:r>
              <a:rPr lang="en-US" dirty="0" err="1"/>
              <a:t>Gy</a:t>
            </a:r>
            <a:r>
              <a:rPr lang="en-US" dirty="0"/>
              <a:t>.</a:t>
            </a:r>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155</a:t>
            </a:fld>
            <a:endParaRPr lang="en-US"/>
          </a:p>
        </p:txBody>
      </p:sp>
      <p:sp>
        <p:nvSpPr>
          <p:cNvPr id="9" name="TextBox 8"/>
          <p:cNvSpPr txBox="1"/>
          <p:nvPr/>
        </p:nvSpPr>
        <p:spPr>
          <a:xfrm>
            <a:off x="4774601" y="6085920"/>
            <a:ext cx="3481893" cy="307777"/>
          </a:xfrm>
          <a:prstGeom prst="rect">
            <a:avLst/>
          </a:prstGeom>
          <a:noFill/>
        </p:spPr>
        <p:txBody>
          <a:bodyPr wrap="none" rtlCol="0">
            <a:spAutoFit/>
          </a:bodyPr>
          <a:lstStyle/>
          <a:p>
            <a:r>
              <a:rPr lang="en-US" sz="1400" dirty="0"/>
              <a:t>Dose linearity for 6MV photons at -80V</a:t>
            </a:r>
          </a:p>
        </p:txBody>
      </p:sp>
      <p:sp>
        <p:nvSpPr>
          <p:cNvPr id="2" name="Title 1"/>
          <p:cNvSpPr>
            <a:spLocks noGrp="1"/>
          </p:cNvSpPr>
          <p:nvPr>
            <p:ph type="title"/>
          </p:nvPr>
        </p:nvSpPr>
        <p:spPr>
          <a:xfrm>
            <a:off x="750826" y="361016"/>
            <a:ext cx="7297712" cy="1143000"/>
          </a:xfrm>
        </p:spPr>
        <p:txBody>
          <a:bodyPr/>
          <a:lstStyle/>
          <a:p>
            <a:r>
              <a:rPr lang="en-US" dirty="0"/>
              <a:t>Dosimetry application</a:t>
            </a:r>
          </a:p>
        </p:txBody>
      </p:sp>
      <p:pic>
        <p:nvPicPr>
          <p:cNvPr id="8" name="Picture 7"/>
          <p:cNvPicPr>
            <a:picLocks noChangeAspect="1"/>
          </p:cNvPicPr>
          <p:nvPr/>
        </p:nvPicPr>
        <p:blipFill>
          <a:blip r:embed="rId2"/>
          <a:stretch>
            <a:fillRect/>
          </a:stretch>
        </p:blipFill>
        <p:spPr>
          <a:xfrm>
            <a:off x="4535757" y="1504016"/>
            <a:ext cx="3874944" cy="4627139"/>
          </a:xfrm>
          <a:prstGeom prst="rect">
            <a:avLst/>
          </a:prstGeom>
        </p:spPr>
      </p:pic>
      <p:sp>
        <p:nvSpPr>
          <p:cNvPr id="10" name="TextBox 9"/>
          <p:cNvSpPr txBox="1"/>
          <p:nvPr/>
        </p:nvSpPr>
        <p:spPr>
          <a:xfrm>
            <a:off x="6722611" y="62377"/>
            <a:ext cx="1263140" cy="95410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1400" dirty="0"/>
              <a:t>The Christie</a:t>
            </a:r>
          </a:p>
          <a:p>
            <a:r>
              <a:rPr lang="en-US" sz="1400" dirty="0"/>
              <a:t>Manchester</a:t>
            </a:r>
          </a:p>
          <a:p>
            <a:r>
              <a:rPr lang="en-US" sz="1400" dirty="0"/>
              <a:t>Florence</a:t>
            </a:r>
          </a:p>
          <a:p>
            <a:r>
              <a:rPr lang="en-US" sz="1400" dirty="0"/>
              <a:t>Perugia</a:t>
            </a:r>
          </a:p>
        </p:txBody>
      </p:sp>
    </p:spTree>
    <p:extLst>
      <p:ext uri="{BB962C8B-B14F-4D97-AF65-F5344CB8AC3E}">
        <p14:creationId xmlns:p14="http://schemas.microsoft.com/office/powerpoint/2010/main" val="2608487415"/>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4368163" y="2022708"/>
            <a:ext cx="4775837" cy="3513521"/>
          </a:xfrm>
          <a:prstGeom prst="rect">
            <a:avLst/>
          </a:prstGeom>
        </p:spPr>
      </p:pic>
      <p:sp>
        <p:nvSpPr>
          <p:cNvPr id="3" name="Content Placeholder 2"/>
          <p:cNvSpPr>
            <a:spLocks noGrp="1"/>
          </p:cNvSpPr>
          <p:nvPr>
            <p:ph idx="1"/>
          </p:nvPr>
        </p:nvSpPr>
        <p:spPr>
          <a:xfrm>
            <a:off x="391943" y="2094336"/>
            <a:ext cx="4123226" cy="4110891"/>
          </a:xfrm>
        </p:spPr>
        <p:txBody>
          <a:bodyPr>
            <a:normAutofit/>
          </a:bodyPr>
          <a:lstStyle/>
          <a:p>
            <a:pPr marL="0" indent="0">
              <a:buNone/>
            </a:pPr>
            <a:r>
              <a:rPr lang="en-US" u="sng" dirty="0"/>
              <a:t>First 3D diamond</a:t>
            </a:r>
            <a:r>
              <a:rPr lang="en-US" dirty="0"/>
              <a:t> results:</a:t>
            </a:r>
          </a:p>
          <a:p>
            <a:r>
              <a:rPr lang="en-US" dirty="0">
                <a:solidFill>
                  <a:schemeClr val="bg1">
                    <a:lumMod val="50000"/>
                  </a:schemeClr>
                </a:solidFill>
              </a:rPr>
              <a:t>Good linearity of ~1% over dose rate range of </a:t>
            </a:r>
            <a:br>
              <a:rPr lang="en-US" dirty="0">
                <a:solidFill>
                  <a:schemeClr val="bg1">
                    <a:lumMod val="50000"/>
                  </a:schemeClr>
                </a:solidFill>
              </a:rPr>
            </a:br>
            <a:r>
              <a:rPr lang="en-US" dirty="0">
                <a:solidFill>
                  <a:schemeClr val="bg1">
                    <a:lumMod val="50000"/>
                  </a:schemeClr>
                </a:solidFill>
              </a:rPr>
              <a:t>2-4  </a:t>
            </a:r>
            <a:r>
              <a:rPr lang="en-US" dirty="0" err="1">
                <a:solidFill>
                  <a:schemeClr val="bg1">
                    <a:lumMod val="50000"/>
                  </a:schemeClr>
                </a:solidFill>
              </a:rPr>
              <a:t>Gy</a:t>
            </a:r>
            <a:r>
              <a:rPr lang="en-US" dirty="0">
                <a:solidFill>
                  <a:schemeClr val="bg1">
                    <a:lumMod val="50000"/>
                  </a:schemeClr>
                </a:solidFill>
              </a:rPr>
              <a:t>/min. </a:t>
            </a:r>
          </a:p>
          <a:p>
            <a:r>
              <a:rPr lang="en-US" dirty="0">
                <a:solidFill>
                  <a:srgbClr val="7F7F7F"/>
                </a:solidFill>
              </a:rPr>
              <a:t>Good linearity of ~2% over dose range of 0.5 to 7 </a:t>
            </a:r>
            <a:r>
              <a:rPr lang="en-US" dirty="0" err="1">
                <a:solidFill>
                  <a:srgbClr val="7F7F7F"/>
                </a:solidFill>
              </a:rPr>
              <a:t>Gy</a:t>
            </a:r>
            <a:r>
              <a:rPr lang="en-US" dirty="0">
                <a:solidFill>
                  <a:srgbClr val="7F7F7F"/>
                </a:solidFill>
              </a:rPr>
              <a:t>.</a:t>
            </a:r>
          </a:p>
          <a:p>
            <a:r>
              <a:rPr lang="en-US" b="1" dirty="0"/>
              <a:t>Beam width</a:t>
            </a:r>
            <a:r>
              <a:rPr lang="en-US" dirty="0"/>
              <a:t> well reproduced to 1% when compared to </a:t>
            </a:r>
            <a:r>
              <a:rPr lang="en-US" dirty="0" err="1"/>
              <a:t>GafChromic</a:t>
            </a:r>
            <a:r>
              <a:rPr lang="en-US" dirty="0"/>
              <a:t> film measurement.</a:t>
            </a:r>
          </a:p>
          <a:p>
            <a:pPr marL="0" indent="0">
              <a:buNone/>
            </a:pPr>
            <a:endParaRPr lang="en-US" dirty="0"/>
          </a:p>
          <a:p>
            <a:pPr lvl="1"/>
            <a:endParaRPr lang="en-US" dirty="0"/>
          </a:p>
        </p:txBody>
      </p:sp>
      <p:sp>
        <p:nvSpPr>
          <p:cNvPr id="4" name="Date Placeholder 3"/>
          <p:cNvSpPr>
            <a:spLocks noGrp="1"/>
          </p:cNvSpPr>
          <p:nvPr>
            <p:ph type="dt" sz="half" idx="10"/>
          </p:nvPr>
        </p:nvSpPr>
        <p:spPr/>
        <p:txBody>
          <a:bodyPr/>
          <a:lstStyle/>
          <a:p>
            <a:r>
              <a:rPr lang="en-GB"/>
              <a:t>2026</a:t>
            </a:r>
            <a:endParaRPr lang="en-US" dirty="0"/>
          </a:p>
        </p:txBody>
      </p:sp>
      <p:sp>
        <p:nvSpPr>
          <p:cNvPr id="5" name="Footer Placeholder 4"/>
          <p:cNvSpPr>
            <a:spLocks noGrp="1"/>
          </p:cNvSpPr>
          <p:nvPr>
            <p:ph type="ftr" sz="quarter" idx="11"/>
          </p:nvPr>
        </p:nvSpPr>
        <p:spPr/>
        <p:txBody>
          <a:bodyPr/>
          <a:lstStyle/>
          <a:p>
            <a:r>
              <a:rPr lang="en-US"/>
              <a:t>Advanced UK Instrumentation Training</a:t>
            </a:r>
            <a:endParaRPr lang="en-US" dirty="0"/>
          </a:p>
        </p:txBody>
      </p:sp>
      <p:sp>
        <p:nvSpPr>
          <p:cNvPr id="6" name="Slide Number Placeholder 5"/>
          <p:cNvSpPr>
            <a:spLocks noGrp="1"/>
          </p:cNvSpPr>
          <p:nvPr>
            <p:ph type="sldNum" sz="quarter" idx="12"/>
          </p:nvPr>
        </p:nvSpPr>
        <p:spPr/>
        <p:txBody>
          <a:bodyPr/>
          <a:lstStyle/>
          <a:p>
            <a:fld id="{85A3C726-C6EC-EC46-BA0C-D12602B4FB0D}" type="slidenum">
              <a:rPr lang="en-US" smtClean="0"/>
              <a:t>156</a:t>
            </a:fld>
            <a:endParaRPr lang="en-US"/>
          </a:p>
        </p:txBody>
      </p:sp>
      <p:sp>
        <p:nvSpPr>
          <p:cNvPr id="9" name="TextBox 8"/>
          <p:cNvSpPr txBox="1"/>
          <p:nvPr/>
        </p:nvSpPr>
        <p:spPr>
          <a:xfrm>
            <a:off x="4833166" y="5684122"/>
            <a:ext cx="3560966" cy="523220"/>
          </a:xfrm>
          <a:prstGeom prst="rect">
            <a:avLst/>
          </a:prstGeom>
          <a:noFill/>
        </p:spPr>
        <p:txBody>
          <a:bodyPr wrap="none" rtlCol="0">
            <a:spAutoFit/>
          </a:bodyPr>
          <a:lstStyle/>
          <a:p>
            <a:r>
              <a:rPr lang="en-US" sz="1400" dirty="0"/>
              <a:t>10cm beam profile measured with </a:t>
            </a:r>
            <a:br>
              <a:rPr lang="en-US" sz="1400" dirty="0"/>
            </a:br>
            <a:r>
              <a:rPr lang="en-US" sz="1400" dirty="0"/>
              <a:t>3D diamond at -80V, 4Gy/min and film.</a:t>
            </a:r>
          </a:p>
        </p:txBody>
      </p:sp>
      <p:sp>
        <p:nvSpPr>
          <p:cNvPr id="2" name="Title 1"/>
          <p:cNvSpPr>
            <a:spLocks noGrp="1"/>
          </p:cNvSpPr>
          <p:nvPr>
            <p:ph type="title"/>
          </p:nvPr>
        </p:nvSpPr>
        <p:spPr>
          <a:xfrm>
            <a:off x="750826" y="361016"/>
            <a:ext cx="7297712" cy="1143000"/>
          </a:xfrm>
        </p:spPr>
        <p:txBody>
          <a:bodyPr/>
          <a:lstStyle/>
          <a:p>
            <a:r>
              <a:rPr lang="en-US" dirty="0"/>
              <a:t>Dosimetry application</a:t>
            </a:r>
          </a:p>
        </p:txBody>
      </p:sp>
      <p:sp>
        <p:nvSpPr>
          <p:cNvPr id="10" name="TextBox 9"/>
          <p:cNvSpPr txBox="1"/>
          <p:nvPr/>
        </p:nvSpPr>
        <p:spPr>
          <a:xfrm>
            <a:off x="6722611" y="62377"/>
            <a:ext cx="1263140" cy="95410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1400" dirty="0"/>
              <a:t>The Christie</a:t>
            </a:r>
          </a:p>
          <a:p>
            <a:r>
              <a:rPr lang="en-US" sz="1400" dirty="0"/>
              <a:t>Manchester</a:t>
            </a:r>
          </a:p>
          <a:p>
            <a:r>
              <a:rPr lang="en-US" sz="1400" dirty="0"/>
              <a:t>Florence</a:t>
            </a:r>
          </a:p>
          <a:p>
            <a:r>
              <a:rPr lang="en-US" sz="1400" dirty="0"/>
              <a:t>Perugia</a:t>
            </a:r>
          </a:p>
        </p:txBody>
      </p:sp>
    </p:spTree>
    <p:extLst>
      <p:ext uri="{BB962C8B-B14F-4D97-AF65-F5344CB8AC3E}">
        <p14:creationId xmlns:p14="http://schemas.microsoft.com/office/powerpoint/2010/main" val="3473385086"/>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nchester_logo_TUOM_4COL croppe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
            <a:ext cx="2446505" cy="2306191"/>
          </a:xfrm>
          <a:prstGeom prst="rect">
            <a:avLst/>
          </a:prstGeom>
        </p:spPr>
      </p:pic>
      <p:sp>
        <p:nvSpPr>
          <p:cNvPr id="2" name="Title 1"/>
          <p:cNvSpPr>
            <a:spLocks noGrp="1"/>
          </p:cNvSpPr>
          <p:nvPr>
            <p:ph type="title"/>
          </p:nvPr>
        </p:nvSpPr>
        <p:spPr>
          <a:xfrm>
            <a:off x="457200" y="514527"/>
            <a:ext cx="8229600" cy="1143000"/>
          </a:xfrm>
        </p:spPr>
        <p:txBody>
          <a:bodyPr/>
          <a:lstStyle/>
          <a:p>
            <a:r>
              <a:rPr lang="en-US" dirty="0"/>
              <a:t>Next generation:</a:t>
            </a:r>
          </a:p>
        </p:txBody>
      </p:sp>
      <p:sp>
        <p:nvSpPr>
          <p:cNvPr id="3" name="Content Placeholder 2"/>
          <p:cNvSpPr>
            <a:spLocks noGrp="1"/>
          </p:cNvSpPr>
          <p:nvPr>
            <p:ph idx="1"/>
          </p:nvPr>
        </p:nvSpPr>
        <p:spPr>
          <a:xfrm>
            <a:off x="852312" y="1933222"/>
            <a:ext cx="4735689" cy="1566334"/>
          </a:xfrm>
        </p:spPr>
        <p:txBody>
          <a:bodyPr>
            <a:normAutofit/>
          </a:bodyPr>
          <a:lstStyle/>
          <a:p>
            <a:r>
              <a:rPr lang="en-US" dirty="0"/>
              <a:t>Next generation tests with variable array sizes.</a:t>
            </a:r>
          </a:p>
          <a:p>
            <a:endParaRPr lang="en-US" sz="3000" u="sng" dirty="0"/>
          </a:p>
        </p:txBody>
      </p:sp>
      <p:pic>
        <p:nvPicPr>
          <p:cNvPr id="10" name="Picture 9"/>
          <p:cNvPicPr>
            <a:picLocks noChangeAspect="1"/>
          </p:cNvPicPr>
          <p:nvPr/>
        </p:nvPicPr>
        <p:blipFill>
          <a:blip r:embed="rId3"/>
          <a:stretch>
            <a:fillRect/>
          </a:stretch>
        </p:blipFill>
        <p:spPr>
          <a:xfrm rot="10800000">
            <a:off x="6517653" y="1657527"/>
            <a:ext cx="2300617" cy="4854222"/>
          </a:xfrm>
          <a:prstGeom prst="rect">
            <a:avLst/>
          </a:prstGeom>
        </p:spPr>
      </p:pic>
      <p:pic>
        <p:nvPicPr>
          <p:cNvPr id="11" name="Picture 10"/>
          <p:cNvPicPr>
            <a:picLocks noChangeAspect="1"/>
          </p:cNvPicPr>
          <p:nvPr/>
        </p:nvPicPr>
        <p:blipFill>
          <a:blip r:embed="rId4"/>
          <a:stretch>
            <a:fillRect/>
          </a:stretch>
        </p:blipFill>
        <p:spPr>
          <a:xfrm>
            <a:off x="1416755" y="2994544"/>
            <a:ext cx="4044244" cy="3722343"/>
          </a:xfrm>
          <a:prstGeom prst="rect">
            <a:avLst/>
          </a:prstGeom>
        </p:spPr>
      </p:pic>
      <p:sp>
        <p:nvSpPr>
          <p:cNvPr id="8" name="TextBox 7"/>
          <p:cNvSpPr txBox="1"/>
          <p:nvPr/>
        </p:nvSpPr>
        <p:spPr>
          <a:xfrm>
            <a:off x="6722611" y="62377"/>
            <a:ext cx="1263140" cy="95410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1400" dirty="0"/>
              <a:t>The Christie</a:t>
            </a:r>
          </a:p>
          <a:p>
            <a:r>
              <a:rPr lang="en-US" sz="1400" dirty="0"/>
              <a:t>Manchester</a:t>
            </a:r>
          </a:p>
          <a:p>
            <a:r>
              <a:rPr lang="en-US" sz="1400" dirty="0"/>
              <a:t>Florence</a:t>
            </a:r>
          </a:p>
          <a:p>
            <a:r>
              <a:rPr lang="en-US" sz="1400" dirty="0"/>
              <a:t>Perugia</a:t>
            </a:r>
          </a:p>
        </p:txBody>
      </p:sp>
      <p:sp>
        <p:nvSpPr>
          <p:cNvPr id="5" name="Date Placeholder 4"/>
          <p:cNvSpPr>
            <a:spLocks noGrp="1"/>
          </p:cNvSpPr>
          <p:nvPr>
            <p:ph type="dt" sz="half" idx="10"/>
          </p:nvPr>
        </p:nvSpPr>
        <p:spPr/>
        <p:txBody>
          <a:bodyPr/>
          <a:lstStyle/>
          <a:p>
            <a:r>
              <a:rPr lang="en-GB"/>
              <a:t>2026</a:t>
            </a:r>
            <a:endParaRPr lang="en-US"/>
          </a:p>
        </p:txBody>
      </p:sp>
      <p:sp>
        <p:nvSpPr>
          <p:cNvPr id="6" name="Footer Placeholder 5"/>
          <p:cNvSpPr>
            <a:spLocks noGrp="1"/>
          </p:cNvSpPr>
          <p:nvPr>
            <p:ph type="ftr" sz="quarter" idx="11"/>
          </p:nvPr>
        </p:nvSpPr>
        <p:spPr/>
        <p:txBody>
          <a:bodyPr/>
          <a:lstStyle/>
          <a:p>
            <a:r>
              <a:rPr lang="en-US"/>
              <a:t>Advanced UK Instrumentation Training</a:t>
            </a:r>
          </a:p>
        </p:txBody>
      </p:sp>
      <p:sp>
        <p:nvSpPr>
          <p:cNvPr id="7" name="Slide Number Placeholder 6"/>
          <p:cNvSpPr>
            <a:spLocks noGrp="1"/>
          </p:cNvSpPr>
          <p:nvPr>
            <p:ph type="sldNum" sz="quarter" idx="12"/>
          </p:nvPr>
        </p:nvSpPr>
        <p:spPr/>
        <p:txBody>
          <a:bodyPr/>
          <a:lstStyle/>
          <a:p>
            <a:fld id="{85A3C726-C6EC-EC46-BA0C-D12602B4FB0D}" type="slidenum">
              <a:rPr lang="en-US" smtClean="0"/>
              <a:t>157</a:t>
            </a:fld>
            <a:endParaRPr lang="en-US"/>
          </a:p>
        </p:txBody>
      </p:sp>
    </p:spTree>
    <p:extLst>
      <p:ext uri="{BB962C8B-B14F-4D97-AF65-F5344CB8AC3E}">
        <p14:creationId xmlns:p14="http://schemas.microsoft.com/office/powerpoint/2010/main" val="718602997"/>
      </p:ext>
    </p:extLst>
  </p:cSld>
  <p:clrMapOvr>
    <a:masterClrMapping/>
  </p:clrMapOvr>
</p:sld>
</file>

<file path=ppt/theme/theme1.xml><?xml version="1.0" encoding="utf-8"?>
<a:theme xmlns:a="http://schemas.openxmlformats.org/drawingml/2006/main" name="Plaza">
  <a:themeElements>
    <a:clrScheme name="Plaza">
      <a:dk1>
        <a:sysClr val="windowText" lastClr="000000"/>
      </a:dk1>
      <a:lt1>
        <a:sysClr val="window" lastClr="FFFFFF"/>
      </a:lt1>
      <a:dk2>
        <a:srgbClr val="333333"/>
      </a:dk2>
      <a:lt2>
        <a:srgbClr val="CCCCCC"/>
      </a:lt2>
      <a:accent1>
        <a:srgbClr val="990000"/>
      </a:accent1>
      <a:accent2>
        <a:srgbClr val="580101"/>
      </a:accent2>
      <a:accent3>
        <a:srgbClr val="E94A00"/>
      </a:accent3>
      <a:accent4>
        <a:srgbClr val="EB8F00"/>
      </a:accent4>
      <a:accent5>
        <a:srgbClr val="A4A4A4"/>
      </a:accent5>
      <a:accent6>
        <a:srgbClr val="666666"/>
      </a:accent6>
      <a:hlink>
        <a:srgbClr val="D01010"/>
      </a:hlink>
      <a:folHlink>
        <a:srgbClr val="E6682E"/>
      </a:folHlink>
    </a:clrScheme>
    <a:fontScheme name="Plaza">
      <a:majorFont>
        <a:latin typeface="Century Gothic"/>
        <a:ea typeface=""/>
        <a:cs typeface=""/>
        <a:font script="Jpan" typeface="メイリオ"/>
        <a:font script="Hans" typeface="宋体"/>
        <a:font script="Hant" typeface="新細明體"/>
      </a:majorFont>
      <a:minorFont>
        <a:latin typeface="Century Gothic"/>
        <a:ea typeface=""/>
        <a:cs typeface=""/>
        <a:font script="Jpan" typeface="メイリオ"/>
        <a:font script="Hans" typeface="宋体"/>
        <a:font script="Hant" typeface="新細明體"/>
      </a:minorFont>
    </a:fontScheme>
    <a:fmtScheme name="Plaza">
      <a:fillStyleLst>
        <a:solidFill>
          <a:schemeClr val="phClr"/>
        </a:solidFill>
        <a:gradFill rotWithShape="1">
          <a:gsLst>
            <a:gs pos="0">
              <a:schemeClr val="phClr">
                <a:tint val="100000"/>
                <a:shade val="60000"/>
                <a:satMod val="135000"/>
              </a:schemeClr>
            </a:gs>
            <a:gs pos="100000">
              <a:schemeClr val="phClr">
                <a:tint val="100000"/>
                <a:shade val="100000"/>
                <a:satMod val="135000"/>
              </a:schemeClr>
            </a:gs>
          </a:gsLst>
          <a:lin ang="16200000" scaled="1"/>
        </a:gradFill>
        <a:gradFill rotWithShape="1">
          <a:gsLst>
            <a:gs pos="0">
              <a:schemeClr val="phClr">
                <a:shade val="70000"/>
                <a:satMod val="120000"/>
              </a:schemeClr>
            </a:gs>
            <a:gs pos="35000">
              <a:schemeClr val="phClr">
                <a:shade val="100000"/>
                <a:satMod val="150000"/>
              </a:schemeClr>
            </a:gs>
            <a:gs pos="70000">
              <a:schemeClr val="phClr">
                <a:tint val="100000"/>
                <a:shade val="100000"/>
                <a:satMod val="200000"/>
                <a:greenMod val="100000"/>
              </a:schemeClr>
            </a:gs>
            <a:gs pos="100000">
              <a:schemeClr val="phClr">
                <a:tint val="100000"/>
                <a:shade val="100000"/>
                <a:satMod val="250000"/>
                <a:greenMod val="100000"/>
              </a:schemeClr>
            </a:gs>
          </a:gsLst>
          <a:lin ang="162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innerShdw blurRad="190500" dist="63500" dir="5400000">
              <a:srgbClr val="FFFFFF">
                <a:alpha val="65000"/>
              </a:srgbClr>
            </a:innerShdw>
          </a:effectLst>
          <a:scene3d>
            <a:camera prst="orthographicFront">
              <a:rot lat="0" lon="0" rev="0"/>
            </a:camera>
            <a:lightRig rig="twoPt" dir="r">
              <a:rot lat="0" lon="0" rev="6000000"/>
            </a:lightRig>
          </a:scene3d>
          <a:sp3d prstMaterial="matte">
            <a:bevelT w="0" h="0" prst="relaxedInset"/>
          </a:sp3d>
        </a:effectStyle>
        <a:effectStyle>
          <a:effectLst>
            <a:innerShdw blurRad="50800" dist="25400" dir="13500000">
              <a:srgbClr val="FFFFFF">
                <a:alpha val="75000"/>
              </a:srgbClr>
            </a:innerShdw>
            <a:outerShdw blurRad="88900" dist="38100" dir="6600000" sx="101000" sy="101000" rotWithShape="0">
              <a:srgbClr val="000000">
                <a:alpha val="50000"/>
              </a:srgbClr>
            </a:outerShdw>
          </a:effectLst>
          <a:scene3d>
            <a:camera prst="perspectiveFront" fov="3000000"/>
            <a:lightRig rig="morning" dir="tl">
              <a:rot lat="0" lon="0" rev="1800000"/>
            </a:lightRig>
          </a:scene3d>
          <a:sp3d contourW="38100" prstMaterial="softEdge">
            <a:bevelT w="25400" h="38100"/>
            <a:contourClr>
              <a:schemeClr val="phClr">
                <a:tint val="6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Plaza.thmx</Template>
  <TotalTime>61469</TotalTime>
  <Words>10158</Words>
  <Application>Microsoft Macintosh PowerPoint</Application>
  <PresentationFormat>On-screen Show (4:3)</PresentationFormat>
  <Paragraphs>1877</Paragraphs>
  <Slides>157</Slides>
  <Notes>36</Notes>
  <HiddenSlides>11</HiddenSlides>
  <MMClips>1</MMClips>
  <ScaleCrop>false</ScaleCrop>
  <HeadingPairs>
    <vt:vector size="8" baseType="variant">
      <vt:variant>
        <vt:lpstr>Fonts Used</vt:lpstr>
      </vt:variant>
      <vt:variant>
        <vt:i4>14</vt:i4>
      </vt:variant>
      <vt:variant>
        <vt:lpstr>Theme</vt:lpstr>
      </vt:variant>
      <vt:variant>
        <vt:i4>1</vt:i4>
      </vt:variant>
      <vt:variant>
        <vt:lpstr>Embedded OLE Servers</vt:lpstr>
      </vt:variant>
      <vt:variant>
        <vt:i4>3</vt:i4>
      </vt:variant>
      <vt:variant>
        <vt:lpstr>Slide Titles</vt:lpstr>
      </vt:variant>
      <vt:variant>
        <vt:i4>157</vt:i4>
      </vt:variant>
    </vt:vector>
  </HeadingPairs>
  <TitlesOfParts>
    <vt:vector size="175" baseType="lpstr">
      <vt:lpstr>Apple Symbols</vt:lpstr>
      <vt:lpstr>Arial</vt:lpstr>
      <vt:lpstr>Arial Narrow</vt:lpstr>
      <vt:lpstr>Book Antiqua</vt:lpstr>
      <vt:lpstr>Calibri</vt:lpstr>
      <vt:lpstr>Cambria Math</vt:lpstr>
      <vt:lpstr>Century Gothic</vt:lpstr>
      <vt:lpstr>Comic Sans MS</vt:lpstr>
      <vt:lpstr>Helvetica</vt:lpstr>
      <vt:lpstr>Symbol</vt:lpstr>
      <vt:lpstr>Times</vt:lpstr>
      <vt:lpstr>Times New Roman</vt:lpstr>
      <vt:lpstr>Wingdings</vt:lpstr>
      <vt:lpstr>Wingdings 2</vt:lpstr>
      <vt:lpstr>Plaza</vt:lpstr>
      <vt:lpstr>CorelEquation! 1.0 Equation</vt:lpstr>
      <vt:lpstr>Document</vt:lpstr>
      <vt:lpstr>Equation</vt:lpstr>
      <vt:lpstr>Diamond Detectors </vt:lpstr>
      <vt:lpstr>Outline</vt:lpstr>
      <vt:lpstr>PART 1</vt:lpstr>
      <vt:lpstr>Challenges Ahead</vt:lpstr>
      <vt:lpstr>diamond</vt:lpstr>
      <vt:lpstr>material properties</vt:lpstr>
      <vt:lpstr>material properties</vt:lpstr>
      <vt:lpstr>material properties</vt:lpstr>
      <vt:lpstr>material properties</vt:lpstr>
      <vt:lpstr>material properties</vt:lpstr>
      <vt:lpstr>material properties</vt:lpstr>
      <vt:lpstr>Natural and synthetic diamond</vt:lpstr>
      <vt:lpstr>Diamond</vt:lpstr>
      <vt:lpstr>Synthesis of Diamond</vt:lpstr>
      <vt:lpstr>Synthesis of Diamond</vt:lpstr>
      <vt:lpstr>Synthesis of Diamond</vt:lpstr>
      <vt:lpstr>Synthesis of Diamond</vt:lpstr>
      <vt:lpstr>Development of CVD Diamond for detector applications</vt:lpstr>
      <vt:lpstr>PowerPoint Presentation</vt:lpstr>
      <vt:lpstr>PowerPoint Presentation</vt:lpstr>
      <vt:lpstr>PowerPoint Presentation</vt:lpstr>
      <vt:lpstr>Development of CVD Diamond for detector applications</vt:lpstr>
      <vt:lpstr>Development of CVD Diamond for detector applications</vt:lpstr>
      <vt:lpstr>Strip Detectors</vt:lpstr>
      <vt:lpstr>PowerPoint Presentation</vt:lpstr>
      <vt:lpstr>PowerPoint Presentation</vt:lpstr>
      <vt:lpstr>PowerPoint Presentation</vt:lpstr>
      <vt:lpstr>PowerPoint Presentation</vt:lpstr>
      <vt:lpstr>Irradiated Strip Detectors</vt:lpstr>
      <vt:lpstr>Pixel Detectors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Modelling</vt:lpstr>
      <vt:lpstr>Material Studies</vt:lpstr>
      <vt:lpstr>Modelling</vt:lpstr>
      <vt:lpstr>Radiation Tolerance</vt:lpstr>
      <vt:lpstr>Tests of Radiation Tolerance</vt:lpstr>
      <vt:lpstr>PowerPoint Presentation</vt:lpstr>
      <vt:lpstr>Radiation Tolerance: Characterization</vt:lpstr>
      <vt:lpstr>Radiation Tolerance: Characterization</vt:lpstr>
      <vt:lpstr>Radiation Tolerance: Characterization</vt:lpstr>
      <vt:lpstr>Radiation Hardness</vt:lpstr>
      <vt:lpstr>Radiation Tolerance</vt:lpstr>
      <vt:lpstr>Radiation Tolerance</vt:lpstr>
      <vt:lpstr>Radiation Tolerance:  Comparison to Si</vt:lpstr>
      <vt:lpstr>High rate capability</vt:lpstr>
      <vt:lpstr>High Rate tests</vt:lpstr>
      <vt:lpstr>High Rate tests</vt:lpstr>
      <vt:lpstr>END OF PART 1</vt:lpstr>
      <vt:lpstr>Diamond Detectors </vt:lpstr>
      <vt:lpstr>PART 2</vt:lpstr>
      <vt:lpstr>3D diamond detectors</vt:lpstr>
      <vt:lpstr>PowerPoint Presentation</vt:lpstr>
      <vt:lpstr>3D Diamond Research</vt:lpstr>
      <vt:lpstr>3D Diamond Research -  A relatively young field</vt:lpstr>
      <vt:lpstr>Fabrication</vt:lpstr>
      <vt:lpstr>PowerPoint Presentation</vt:lpstr>
      <vt:lpstr>Laser Set-up in Manchester</vt:lpstr>
      <vt:lpstr>PowerPoint Presentation</vt:lpstr>
      <vt:lpstr>SLM – Phase Spatial Light Modulation</vt:lpstr>
      <vt:lpstr>SLM – Phase Spatial Light Modulation</vt:lpstr>
      <vt:lpstr>X-polariser image</vt:lpstr>
      <vt:lpstr>PowerPoint Presentation</vt:lpstr>
      <vt:lpstr>Making the thinnest column</vt:lpstr>
      <vt:lpstr>Moving sideways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3D Diamond detector tests with relativistic charged particles</vt:lpstr>
      <vt:lpstr>3D Diamond prototype</vt:lpstr>
      <vt:lpstr>PowerPoint Presentation</vt:lpstr>
      <vt:lpstr>Test of first 3D pCVD diamond detectors</vt:lpstr>
      <vt:lpstr>Test of first 3D pCVD diamond detectors</vt:lpstr>
      <vt:lpstr>PowerPoint Presentation</vt:lpstr>
      <vt:lpstr>PowerPoint Presentation</vt:lpstr>
      <vt:lpstr>PowerPoint Presentation</vt:lpstr>
      <vt:lpstr>PowerPoint Presentation</vt:lpstr>
      <vt:lpstr>PowerPoint Presentation</vt:lpstr>
      <vt:lpstr>Next generation 3D Diamond</vt:lpstr>
      <vt:lpstr>First 50x50 mm cell 3D Diamond (2017)</vt:lpstr>
      <vt:lpstr>3D diamond radiation tolerance</vt:lpstr>
      <vt:lpstr>Applications in HEP</vt:lpstr>
      <vt:lpstr>Applications in HEP</vt:lpstr>
      <vt:lpstr>Diamond in current HEP experiments</vt:lpstr>
      <vt:lpstr>ATLAS beam conditions monitor</vt:lpstr>
      <vt:lpstr>ATLAS beam conditions monitor</vt:lpstr>
      <vt:lpstr>Run 2:  ATLAS Diamond Beam Monitor</vt:lpstr>
      <vt:lpstr>Run 2:  ATLAS Diamond Beam Monitor</vt:lpstr>
      <vt:lpstr>Examples of diamond detectors  in related areas</vt:lpstr>
      <vt:lpstr>Detectors for Heavy Ion</vt:lpstr>
      <vt:lpstr>Upgrade for LHC Phase-2: BCM’ modules</vt:lpstr>
      <vt:lpstr>First BCM’ 3D test structure with  new “cage” design</vt:lpstr>
      <vt:lpstr>Dark matter</vt:lpstr>
      <vt:lpstr>Physics motivation</vt:lpstr>
      <vt:lpstr>Current Diamond TES landscape</vt:lpstr>
      <vt:lpstr>Why diamond?</vt:lpstr>
      <vt:lpstr>Summary</vt:lpstr>
      <vt:lpstr>EXTRA MATERIAL</vt:lpstr>
      <vt:lpstr>3D Detector Characterization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IBIC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TRIBIC</vt:lpstr>
      <vt:lpstr>TRIBIC: Results</vt:lpstr>
      <vt:lpstr>Summary TRIBIC </vt:lpstr>
      <vt:lpstr>BACKUP</vt:lpstr>
      <vt:lpstr>3D Diamond detector for medical dosimetry</vt:lpstr>
      <vt:lpstr>Dosimetry application</vt:lpstr>
      <vt:lpstr>Dosimetry application</vt:lpstr>
      <vt:lpstr>Dosimetry application</vt:lpstr>
      <vt:lpstr>Dosimetry application</vt:lpstr>
      <vt:lpstr>Dosimetry application</vt:lpstr>
      <vt:lpstr>Dosimetry application</vt:lpstr>
      <vt:lpstr>Dosimetry application</vt:lpstr>
      <vt:lpstr>Dosimetry application</vt:lpstr>
      <vt:lpstr>Next generation:</vt:lpstr>
    </vt:vector>
  </TitlesOfParts>
  <Company>CERN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oh</dc:creator>
  <cp:lastModifiedBy>Alexander Oh</cp:lastModifiedBy>
  <cp:revision>508</cp:revision>
  <cp:lastPrinted>2023-06-05T10:19:04Z</cp:lastPrinted>
  <dcterms:created xsi:type="dcterms:W3CDTF">2014-06-12T12:47:39Z</dcterms:created>
  <dcterms:modified xsi:type="dcterms:W3CDTF">2026-06-04T14:04:56Z</dcterms:modified>
</cp:coreProperties>
</file>