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84" r:id="rId3"/>
    <p:sldId id="351" r:id="rId4"/>
    <p:sldId id="353" r:id="rId5"/>
    <p:sldId id="354" r:id="rId6"/>
    <p:sldId id="385" r:id="rId7"/>
    <p:sldId id="356" r:id="rId8"/>
    <p:sldId id="357" r:id="rId9"/>
    <p:sldId id="358" r:id="rId10"/>
    <p:sldId id="361" r:id="rId11"/>
    <p:sldId id="362" r:id="rId12"/>
    <p:sldId id="363" r:id="rId13"/>
    <p:sldId id="364" r:id="rId14"/>
    <p:sldId id="387" r:id="rId15"/>
    <p:sldId id="365" r:id="rId16"/>
    <p:sldId id="366" r:id="rId17"/>
    <p:sldId id="359" r:id="rId18"/>
    <p:sldId id="367" r:id="rId19"/>
    <p:sldId id="368" r:id="rId20"/>
    <p:sldId id="369" r:id="rId21"/>
    <p:sldId id="371" r:id="rId22"/>
    <p:sldId id="372" r:id="rId23"/>
    <p:sldId id="373" r:id="rId24"/>
    <p:sldId id="374" r:id="rId25"/>
    <p:sldId id="389" r:id="rId26"/>
    <p:sldId id="390" r:id="rId27"/>
    <p:sldId id="391" r:id="rId28"/>
    <p:sldId id="392" r:id="rId29"/>
    <p:sldId id="393" r:id="rId30"/>
    <p:sldId id="394" r:id="rId31"/>
    <p:sldId id="395" r:id="rId32"/>
    <p:sldId id="396" r:id="rId33"/>
    <p:sldId id="397" r:id="rId34"/>
    <p:sldId id="402" r:id="rId35"/>
    <p:sldId id="403" r:id="rId36"/>
    <p:sldId id="404" r:id="rId37"/>
    <p:sldId id="405" r:id="rId38"/>
    <p:sldId id="383" r:id="rId39"/>
    <p:sldId id="377" r:id="rId40"/>
    <p:sldId id="375" r:id="rId41"/>
    <p:sldId id="378" r:id="rId42"/>
    <p:sldId id="379" r:id="rId43"/>
    <p:sldId id="380" r:id="rId44"/>
    <p:sldId id="381" r:id="rId45"/>
    <p:sldId id="382" r:id="rId46"/>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92" autoAdjust="0"/>
    <p:restoredTop sz="96349" autoAdjust="0"/>
  </p:normalViewPr>
  <p:slideViewPr>
    <p:cSldViewPr snapToGrid="0">
      <p:cViewPr varScale="1">
        <p:scale>
          <a:sx n="106" d="100"/>
          <a:sy n="106" d="100"/>
        </p:scale>
        <p:origin x="1008" y="114"/>
      </p:cViewPr>
      <p:guideLst/>
    </p:cSldViewPr>
  </p:slideViewPr>
  <p:outlineViewPr>
    <p:cViewPr>
      <p:scale>
        <a:sx n="33" d="100"/>
        <a:sy n="33" d="100"/>
      </p:scale>
      <p:origin x="0" y="-48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53C6E794-995D-45A1-A1F6-F77B38FEE3E9}" type="datetimeFigureOut">
              <a:rPr lang="en-GB" smtClean="0"/>
              <a:t>12/05/2026</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586EDDA8-AE6D-45C5-B8AD-3649643AC8F1}" type="slidenum">
              <a:rPr lang="en-GB" smtClean="0"/>
              <a:t>‹#›</a:t>
            </a:fld>
            <a:endParaRPr lang="en-GB"/>
          </a:p>
        </p:txBody>
      </p:sp>
    </p:spTree>
    <p:extLst>
      <p:ext uri="{BB962C8B-B14F-4D97-AF65-F5344CB8AC3E}">
        <p14:creationId xmlns:p14="http://schemas.microsoft.com/office/powerpoint/2010/main" val="4068495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a:t>
            </a:fld>
            <a:endParaRPr lang="en-GB"/>
          </a:p>
        </p:txBody>
      </p:sp>
    </p:spTree>
    <p:extLst>
      <p:ext uri="{BB962C8B-B14F-4D97-AF65-F5344CB8AC3E}">
        <p14:creationId xmlns:p14="http://schemas.microsoft.com/office/powerpoint/2010/main" val="3250331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14</a:t>
            </a:fld>
            <a:endParaRPr lang="en-GB"/>
          </a:p>
        </p:txBody>
      </p:sp>
    </p:spTree>
    <p:extLst>
      <p:ext uri="{BB962C8B-B14F-4D97-AF65-F5344CB8AC3E}">
        <p14:creationId xmlns:p14="http://schemas.microsoft.com/office/powerpoint/2010/main" val="1793915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12/05/2026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4B66C7-2E43-4833-81F4-2012C3A53099}" type="datetime1">
              <a:rPr lang="en-GB" smtClean="0"/>
              <a:t>12/05/2026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23926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646F2C-ABA1-493A-A763-E70ACD8B0C9D}" type="datetime1">
              <a:rPr lang="en-GB" smtClean="0"/>
              <a:t>12/05/2026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1545965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EEA48EF-CF4B-4B31-99BC-30DD1A3C4AB3}" type="datetime1">
              <a:rPr lang="en-GB" smtClean="0"/>
              <a:t>12/05/2026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143659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092961-DFD5-4D77-AB0C-6090F67B1F2D}" type="datetime1">
              <a:rPr lang="en-GB" smtClean="0"/>
              <a:t>12/05/2026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91618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E88E8C-4894-48FD-9921-FC3D9264276D}" type="datetime1">
              <a:rPr lang="en-GB" smtClean="0"/>
              <a:t>12/05/2026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4621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12/05/2026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12/05/2026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12/05/2026</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5AC2B6-6F86-4346-8DDA-62B606BDAAEF}" type="datetime1">
              <a:rPr lang="en-GB" smtClean="0"/>
              <a:t>12/05/2026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65763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897DB7-AB7B-464B-8A3F-5FAD1B674B3B}" type="datetime1">
              <a:rPr lang="en-GB" smtClean="0"/>
              <a:t>12/05/2026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84781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6E866F5-1436-46F7-8E90-75CFD3D61BFC}" type="datetime1">
              <a:rPr lang="en-GB" smtClean="0"/>
              <a:t>12/05/2026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0832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D563A29-1254-4902-8B43-4ACB66FDAEC1}" type="datetime1">
              <a:rPr lang="en-GB" smtClean="0"/>
              <a:t>12/05/2026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215544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AD624A-A1FD-47E5-8BF4-045B953068BB}" type="datetime1">
              <a:rPr lang="en-GB" smtClean="0"/>
              <a:t>12/05/2026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72732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98A801-5B32-4355-AA5C-F0A41D055134}" type="datetime1">
              <a:rPr lang="en-GB" smtClean="0"/>
              <a:t>12/05/2026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6.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1.jpe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9.sv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hyperlink" Target="https://www.kemlab.com/"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8" Type="http://schemas.openxmlformats.org/officeDocument/2006/relationships/hyperlink" Target="https://tikz.net/gaussians/" TargetMode="External"/><Relationship Id="rId3" Type="http://schemas.openxmlformats.org/officeDocument/2006/relationships/image" Target="../media/image51.png"/><Relationship Id="rId7"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53.png"/><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430.png"/><Relationship Id="rId7" Type="http://schemas.openxmlformats.org/officeDocument/2006/relationships/image" Target="../media/image470.png"/><Relationship Id="rId12" Type="http://schemas.openxmlformats.org/officeDocument/2006/relationships/image" Target="../media/image1.jpeg"/><Relationship Id="rId2" Type="http://schemas.openxmlformats.org/officeDocument/2006/relationships/image" Target="../media/image420.png"/><Relationship Id="rId1" Type="http://schemas.openxmlformats.org/officeDocument/2006/relationships/slideLayout" Target="../slideLayouts/slideLayout4.xml"/><Relationship Id="rId6" Type="http://schemas.openxmlformats.org/officeDocument/2006/relationships/image" Target="../media/image46.png"/><Relationship Id="rId11" Type="http://schemas.openxmlformats.org/officeDocument/2006/relationships/image" Target="../media/image67.png"/><Relationship Id="rId5" Type="http://schemas.openxmlformats.org/officeDocument/2006/relationships/image" Target="../media/image450.png"/><Relationship Id="rId10" Type="http://schemas.openxmlformats.org/officeDocument/2006/relationships/image" Target="../media/image500.png"/><Relationship Id="rId4" Type="http://schemas.openxmlformats.org/officeDocument/2006/relationships/image" Target="../media/image440.png"/><Relationship Id="rId9" Type="http://schemas.openxmlformats.org/officeDocument/2006/relationships/image" Target="../media/image490.png"/></Relationships>
</file>

<file path=ppt/slides/_rels/slide4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30.png"/><Relationship Id="rId7" Type="http://schemas.openxmlformats.org/officeDocument/2006/relationships/image" Target="../media/image560.png"/><Relationship Id="rId2" Type="http://schemas.openxmlformats.org/officeDocument/2006/relationships/image" Target="../media/image510.png"/><Relationship Id="rId1" Type="http://schemas.openxmlformats.org/officeDocument/2006/relationships/slideLayout" Target="../slideLayouts/slideLayout4.xml"/><Relationship Id="rId6" Type="http://schemas.openxmlformats.org/officeDocument/2006/relationships/image" Target="../media/image550.png"/><Relationship Id="rId5" Type="http://schemas.openxmlformats.org/officeDocument/2006/relationships/image" Target="../media/image67.png"/><Relationship Id="rId4" Type="http://schemas.openxmlformats.org/officeDocument/2006/relationships/image" Target="../media/image540.png"/></Relationships>
</file>

<file path=ppt/slides/_rels/slide4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80.png"/><Relationship Id="rId7" Type="http://schemas.openxmlformats.org/officeDocument/2006/relationships/image" Target="../media/image68.png"/><Relationship Id="rId2" Type="http://schemas.openxmlformats.org/officeDocument/2006/relationships/image" Target="../media/image570.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90.pn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640.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56416"/>
            <a:ext cx="9144000" cy="2387600"/>
          </a:xfrm>
        </p:spPr>
        <p:txBody>
          <a:bodyPr/>
          <a:lstStyle/>
          <a:p>
            <a:r>
              <a:rPr lang="en-GB" dirty="0"/>
              <a:t>Process fabrication III</a:t>
            </a:r>
            <a:br>
              <a:rPr lang="en-GB" dirty="0"/>
            </a:br>
            <a:r>
              <a:rPr lang="en-GB" sz="2400" dirty="0"/>
              <a:t>E. Giulio Villani</a:t>
            </a:r>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a:xfrm>
            <a:off x="8648700" y="6381750"/>
            <a:ext cx="2743200" cy="365125"/>
          </a:xfrm>
        </p:spPr>
        <p:txBody>
          <a:bodyPr/>
          <a:lstStyle/>
          <a:p>
            <a:fld id="{EE9227CA-6FCC-48E7-B758-A7529EAC49A8}" type="slidenum">
              <a:rPr lang="en-GB" smtClean="0"/>
              <a:t>1</a:t>
            </a:fld>
            <a:endParaRPr lang="en-GB" dirty="0"/>
          </a:p>
        </p:txBody>
      </p:sp>
      <p:sp>
        <p:nvSpPr>
          <p:cNvPr id="3" name="TextBox 2">
            <a:extLst>
              <a:ext uri="{FF2B5EF4-FFF2-40B4-BE49-F238E27FC236}">
                <a16:creationId xmlns:a16="http://schemas.microsoft.com/office/drawing/2014/main" id="{97BA7B9E-E473-0B0F-D7A1-5816C24BDF6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274810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34378"/>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This scaling ignores </a:t>
            </a:r>
            <a:r>
              <a:rPr lang="en-GB" sz="2000" b="1" dirty="0">
                <a:cs typeface="Times New Roman" panose="02020603050405020304" pitchFamily="18" charset="0"/>
              </a:rPr>
              <a:t>quantum</a:t>
            </a:r>
            <a:r>
              <a:rPr lang="en-GB" sz="2000" dirty="0">
                <a:cs typeface="Times New Roman" panose="02020603050405020304" pitchFamily="18" charset="0"/>
              </a:rPr>
              <a:t> </a:t>
            </a:r>
            <a:r>
              <a:rPr lang="en-GB" sz="2000" b="1" dirty="0">
                <a:cs typeface="Times New Roman" panose="02020603050405020304" pitchFamily="18" charset="0"/>
              </a:rPr>
              <a:t>tunnelling</a:t>
            </a:r>
            <a:r>
              <a:rPr lang="en-GB" sz="2000" dirty="0">
                <a:cs typeface="Times New Roman" panose="02020603050405020304" pitchFamily="18" charset="0"/>
              </a:rPr>
              <a:t> and </a:t>
            </a:r>
            <a:r>
              <a:rPr lang="en-GB" sz="2000" b="1" dirty="0">
                <a:cs typeface="Times New Roman" panose="02020603050405020304" pitchFamily="18" charset="0"/>
              </a:rPr>
              <a:t>noise</a:t>
            </a:r>
            <a:r>
              <a:rPr lang="en-GB" sz="2000" dirty="0">
                <a:cs typeface="Times New Roman" panose="02020603050405020304" pitchFamily="18" charset="0"/>
              </a:rPr>
              <a:t>, i.e. leakage current, which leads to power dissipation, and threshold voltage which do not scale with size (</a:t>
            </a:r>
            <a:r>
              <a:rPr lang="en-GB" sz="2000" dirty="0">
                <a:latin typeface="Abadi" panose="020B0604020104020204" pitchFamily="34" charset="0"/>
                <a:cs typeface="Times New Roman" panose="02020603050405020304" pitchFamily="18" charset="0"/>
              </a:rPr>
              <a:t>~</a:t>
            </a:r>
            <a:r>
              <a:rPr lang="en-GB" sz="2000" dirty="0">
                <a:cs typeface="Times New Roman" panose="02020603050405020304" pitchFamily="18" charset="0"/>
              </a:rPr>
              <a:t>1/</a:t>
            </a:r>
            <a:r>
              <a:rPr lang="en-GB" sz="2000" dirty="0">
                <a:latin typeface="Century" panose="02040604050505020304" pitchFamily="18" charset="0"/>
                <a:cs typeface="Times New Roman" panose="02020603050405020304" pitchFamily="18" charset="0"/>
              </a:rPr>
              <a:t>√</a:t>
            </a:r>
            <a:r>
              <a:rPr lang="en-GB" sz="2000" dirty="0">
                <a:cs typeface="Times New Roman" panose="02020603050405020304" pitchFamily="18" charset="0"/>
              </a:rPr>
              <a:t>k)</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t>Power wall, limiting the frequency of processors to around 4 GHz since 2006</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1E8BE4B-504E-4032-8A55-FDBC5CCC7081}"/>
              </a:ext>
            </a:extLst>
          </p:cNvPr>
          <p:cNvPicPr>
            <a:picLocks noChangeAspect="1"/>
          </p:cNvPicPr>
          <p:nvPr/>
        </p:nvPicPr>
        <p:blipFill rotWithShape="1">
          <a:blip r:embed="rId2">
            <a:extLst>
              <a:ext uri="{28A0092B-C50C-407E-A947-70E740481C1C}">
                <a14:useLocalDpi xmlns:a14="http://schemas.microsoft.com/office/drawing/2010/main" val="0"/>
              </a:ext>
            </a:extLst>
          </a:blip>
          <a:srcRect l="4441" r="5418"/>
          <a:stretch/>
        </p:blipFill>
        <p:spPr>
          <a:xfrm>
            <a:off x="5777804" y="525547"/>
            <a:ext cx="5830677" cy="3498273"/>
          </a:xfrm>
          <a:prstGeom prst="rect">
            <a:avLst/>
          </a:prstGeom>
        </p:spPr>
      </p:pic>
      <p:pic>
        <p:nvPicPr>
          <p:cNvPr id="13" name="Picture 12">
            <a:extLst>
              <a:ext uri="{FF2B5EF4-FFF2-40B4-BE49-F238E27FC236}">
                <a16:creationId xmlns:a16="http://schemas.microsoft.com/office/drawing/2014/main" id="{E73F6729-EC64-436D-8BAC-D4F5E83C0D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9650" y="4206339"/>
            <a:ext cx="2799631" cy="2103751"/>
          </a:xfrm>
          <a:prstGeom prst="rect">
            <a:avLst/>
          </a:prstGeom>
        </p:spPr>
      </p:pic>
      <p:sp>
        <p:nvSpPr>
          <p:cNvPr id="14" name="Rectangle 13">
            <a:extLst>
              <a:ext uri="{FF2B5EF4-FFF2-40B4-BE49-F238E27FC236}">
                <a16:creationId xmlns:a16="http://schemas.microsoft.com/office/drawing/2014/main" id="{8F54B1C0-107D-444E-9997-5AAC2319445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E1C880F3-BDB5-48C2-B517-FE2B7FE2F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53FCD2E0-0CDA-494D-86FE-815B95145F8A}"/>
              </a:ext>
            </a:extLst>
          </p:cNvPr>
          <p:cNvSpPr txBox="1"/>
          <p:nvPr/>
        </p:nvSpPr>
        <p:spPr>
          <a:xfrm>
            <a:off x="87363" y="6400425"/>
            <a:ext cx="623904" cy="369332"/>
          </a:xfrm>
          <a:prstGeom prst="rect">
            <a:avLst/>
          </a:prstGeom>
          <a:noFill/>
        </p:spPr>
        <p:txBody>
          <a:bodyPr wrap="square">
            <a:spAutoFit/>
          </a:bodyPr>
          <a:lstStyle/>
          <a:p>
            <a:r>
              <a:rPr lang="en-GB" dirty="0"/>
              <a:t>8</a:t>
            </a:r>
          </a:p>
        </p:txBody>
      </p:sp>
      <p:sp>
        <p:nvSpPr>
          <p:cNvPr id="3" name="TextBox 2">
            <a:extLst>
              <a:ext uri="{FF2B5EF4-FFF2-40B4-BE49-F238E27FC236}">
                <a16:creationId xmlns:a16="http://schemas.microsoft.com/office/drawing/2014/main" id="{CF233714-B492-6D3A-E085-07BD9049710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73365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44">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808638" y="386930"/>
            <a:ext cx="9236700" cy="118895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500" kern="1200" dirty="0">
                <a:solidFill>
                  <a:schemeClr val="tx1"/>
                </a:solidFill>
                <a:latin typeface="+mj-lt"/>
                <a:ea typeface="+mj-ea"/>
                <a:cs typeface="+mj-cs"/>
              </a:rPr>
              <a:t>Dennard’s and 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grpSp>
        <p:nvGrpSpPr>
          <p:cNvPr id="56" name="Group 46">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57" name="Rectangle 47">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Rectangle 50">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F6089D1-3788-4CC2-8552-3487997C2A34}"/>
              </a:ext>
            </a:extLst>
          </p:cNvPr>
          <p:cNvSpPr txBox="1"/>
          <p:nvPr/>
        </p:nvSpPr>
        <p:spPr>
          <a:xfrm>
            <a:off x="793660" y="2501899"/>
            <a:ext cx="10143668" cy="3533141"/>
          </a:xfrm>
          <a:prstGeom prst="rect">
            <a:avLst/>
          </a:prstGeom>
        </p:spPr>
        <p:txBody>
          <a:bodyPr vert="horz" lIns="91440" tIns="45720" rIns="91440" bIns="45720" rtlCol="0" anchor="ctr">
            <a:normAutofit/>
          </a:bodyPr>
          <a:lstStyle/>
          <a:p>
            <a:pPr marL="742950" lvl="1" indent="-228600">
              <a:lnSpc>
                <a:spcPct val="90000"/>
              </a:lnSpc>
              <a:spcAft>
                <a:spcPts val="600"/>
              </a:spcAft>
              <a:buFont typeface="Arial" panose="020B0604020202020204" pitchFamily="34" charset="0"/>
              <a:buChar char="•"/>
            </a:pPr>
            <a:r>
              <a:rPr lang="en-US" sz="2400" dirty="0"/>
              <a:t>Moore’s law is not a physics law per se: keeping the cost/area the same (for example increasing the wafer size) despite rising cost of fabrication is the result of continuous human efforts.</a:t>
            </a:r>
            <a:br>
              <a:rPr lang="en-US" sz="2400" dirty="0"/>
            </a:br>
            <a:endParaRPr lang="en-US" sz="2400" dirty="0"/>
          </a:p>
          <a:p>
            <a:pPr marL="742950" lvl="1" indent="-228600">
              <a:lnSpc>
                <a:spcPct val="90000"/>
              </a:lnSpc>
              <a:spcAft>
                <a:spcPts val="600"/>
              </a:spcAft>
              <a:buFont typeface="Arial" panose="020B0604020202020204" pitchFamily="34" charset="0"/>
              <a:buChar char="•"/>
            </a:pPr>
            <a:r>
              <a:rPr lang="en-US" sz="2400" dirty="0"/>
              <a:t>Dennard’s law is based on physics, but it does not completely justify anymore the continuous trend in size reduction. </a:t>
            </a:r>
          </a:p>
          <a:p>
            <a:pPr marL="742950" lvl="1" indent="-228600">
              <a:lnSpc>
                <a:spcPct val="90000"/>
              </a:lnSpc>
              <a:spcAft>
                <a:spcPts val="600"/>
              </a:spcAft>
              <a:buFont typeface="Arial" panose="020B0604020202020204" pitchFamily="34" charset="0"/>
              <a:buChar char="•"/>
            </a:pPr>
            <a:endParaRPr lang="en-US" sz="2400" dirty="0"/>
          </a:p>
          <a:p>
            <a:pPr marL="742950" lvl="1" indent="-228600">
              <a:lnSpc>
                <a:spcPct val="90000"/>
              </a:lnSpc>
              <a:spcAft>
                <a:spcPts val="600"/>
              </a:spcAft>
              <a:buFont typeface="Arial" panose="020B0604020202020204" pitchFamily="34" charset="0"/>
              <a:buChar char="•"/>
            </a:pPr>
            <a:r>
              <a:rPr lang="en-US" sz="2400" dirty="0"/>
              <a:t>Nowadays the main benefit in reducing the size of transistor is to reduce cost/function</a:t>
            </a:r>
          </a:p>
          <a:p>
            <a:pPr marL="742950" lvl="1" indent="-228600">
              <a:lnSpc>
                <a:spcPct val="90000"/>
              </a:lnSpc>
              <a:spcAft>
                <a:spcPts val="600"/>
              </a:spcAft>
              <a:buFont typeface="Arial" panose="020B0604020202020204" pitchFamily="34" charset="0"/>
              <a:buChar char="•"/>
            </a:pPr>
            <a:endParaRPr lang="en-US" sz="2400" dirty="0"/>
          </a:p>
        </p:txBody>
      </p:sp>
      <p:sp>
        <p:nvSpPr>
          <p:cNvPr id="9" name="Rectangle 8">
            <a:extLst>
              <a:ext uri="{FF2B5EF4-FFF2-40B4-BE49-F238E27FC236}">
                <a16:creationId xmlns:a16="http://schemas.microsoft.com/office/drawing/2014/main" id="{F5A9AE66-D4C1-4069-9FC5-FB332F6CDFE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ox_small_cmyk_pos_rect.jpg">
            <a:extLst>
              <a:ext uri="{FF2B5EF4-FFF2-40B4-BE49-F238E27FC236}">
                <a16:creationId xmlns:a16="http://schemas.microsoft.com/office/drawing/2014/main" id="{2692BB64-FCEA-4E1E-A9C5-8F375D0B06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4" name="TextBox 13">
            <a:extLst>
              <a:ext uri="{FF2B5EF4-FFF2-40B4-BE49-F238E27FC236}">
                <a16:creationId xmlns:a16="http://schemas.microsoft.com/office/drawing/2014/main" id="{8418AB27-E340-495D-BB79-7E3A65D54950}"/>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9</a:t>
            </a:r>
            <a:endParaRPr lang="en-GB" dirty="0"/>
          </a:p>
        </p:txBody>
      </p:sp>
      <p:sp>
        <p:nvSpPr>
          <p:cNvPr id="2" name="TextBox 1">
            <a:extLst>
              <a:ext uri="{FF2B5EF4-FFF2-40B4-BE49-F238E27FC236}">
                <a16:creationId xmlns:a16="http://schemas.microsoft.com/office/drawing/2014/main" id="{E40C4DCB-9FFC-DE78-354D-6002C451FA0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97266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Semiconductor fabrication process</a:t>
            </a: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76000" y="2160000"/>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a:buFont typeface="Arial" panose="020B0604020202020204" pitchFamily="34" charset="0"/>
              <a:buChar char="•"/>
            </a:pPr>
            <a:r>
              <a:rPr lang="en-US" sz="2000" dirty="0">
                <a:cs typeface="Times New Roman" panose="02020603050405020304" pitchFamily="18" charset="0"/>
              </a:rPr>
              <a:t>The fabrication of semiconductor devices is a rather complex process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Many intermediate steps and manufacturing precision at atomic level</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It starts with the growth of high purity Si crystals</a:t>
            </a:r>
          </a:p>
          <a:p>
            <a:pPr marR="0" lvl="0" fontAlgn="base">
              <a:lnSpc>
                <a:spcPct val="90000"/>
              </a:lnSpc>
              <a:spcBef>
                <a:spcPct val="0"/>
              </a:spcBef>
              <a:spcAft>
                <a:spcPts val="600"/>
              </a:spcAft>
              <a:buClrTx/>
              <a:buSzTx/>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5AD4324-E4A0-400B-B824-3DB585C0A7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866" y="678621"/>
            <a:ext cx="5762049" cy="3470034"/>
          </a:xfrm>
          <a:prstGeom prst="rect">
            <a:avLst/>
          </a:prstGeom>
        </p:spPr>
      </p:pic>
      <p:pic>
        <p:nvPicPr>
          <p:cNvPr id="13" name="Picture 12">
            <a:extLst>
              <a:ext uri="{FF2B5EF4-FFF2-40B4-BE49-F238E27FC236}">
                <a16:creationId xmlns:a16="http://schemas.microsoft.com/office/drawing/2014/main" id="{32F8A788-AB61-4139-8F56-26F9924F30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3105" y="4446128"/>
            <a:ext cx="2108635" cy="1268413"/>
          </a:xfrm>
          <a:prstGeom prst="rect">
            <a:avLst/>
          </a:prstGeom>
        </p:spPr>
      </p:pic>
      <p:pic>
        <p:nvPicPr>
          <p:cNvPr id="14" name="Picture 13">
            <a:extLst>
              <a:ext uri="{FF2B5EF4-FFF2-40B4-BE49-F238E27FC236}">
                <a16:creationId xmlns:a16="http://schemas.microsoft.com/office/drawing/2014/main" id="{FC327D37-208E-446C-B863-0FA9918BDB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0062" y="4421856"/>
            <a:ext cx="1439850" cy="1233471"/>
          </a:xfrm>
          <a:prstGeom prst="rect">
            <a:avLst/>
          </a:prstGeom>
        </p:spPr>
      </p:pic>
      <p:pic>
        <p:nvPicPr>
          <p:cNvPr id="15" name="Picture 14">
            <a:extLst>
              <a:ext uri="{FF2B5EF4-FFF2-40B4-BE49-F238E27FC236}">
                <a16:creationId xmlns:a16="http://schemas.microsoft.com/office/drawing/2014/main" id="{CAA93DD0-9515-4207-86C7-DB2DEBACA5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75608" y="4421856"/>
            <a:ext cx="1669227" cy="1178475"/>
          </a:xfrm>
          <a:prstGeom prst="rect">
            <a:avLst/>
          </a:prstGeom>
        </p:spPr>
      </p:pic>
      <p:sp>
        <p:nvSpPr>
          <p:cNvPr id="16" name="Rectangle 15">
            <a:extLst>
              <a:ext uri="{FF2B5EF4-FFF2-40B4-BE49-F238E27FC236}">
                <a16:creationId xmlns:a16="http://schemas.microsoft.com/office/drawing/2014/main" id="{15BF0D50-1C16-4AE9-AC4C-78ED8732597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D7B18E83-B3DB-49CF-97BB-428FB777DC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871BFA63-2730-40E8-B3E6-2520F13B1D05}"/>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11</a:t>
            </a:r>
            <a:endParaRPr lang="en-GB" dirty="0"/>
          </a:p>
        </p:txBody>
      </p:sp>
      <p:sp>
        <p:nvSpPr>
          <p:cNvPr id="3" name="TextBox 2">
            <a:extLst>
              <a:ext uri="{FF2B5EF4-FFF2-40B4-BE49-F238E27FC236}">
                <a16:creationId xmlns:a16="http://schemas.microsoft.com/office/drawing/2014/main" id="{F26A14B2-94EE-5AB6-E152-3E8B7CC3300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539823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5023220"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 </a:t>
            </a:r>
            <a:r>
              <a:rPr lang="en-US" sz="2500" dirty="0" err="1">
                <a:latin typeface="+mj-lt"/>
                <a:ea typeface="+mj-ea"/>
                <a:cs typeface="+mj-cs"/>
              </a:rPr>
              <a:t>Czochralski</a:t>
            </a: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F8C8ACA-86BF-4B90-8D90-1B0469947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600" y="652972"/>
            <a:ext cx="5453889" cy="5172851"/>
          </a:xfrm>
          <a:prstGeom prst="rect">
            <a:avLst/>
          </a:prstGeom>
        </p:spPr>
      </p:pic>
      <p:sp>
        <p:nvSpPr>
          <p:cNvPr id="13" name="TextBox 12">
            <a:extLst>
              <a:ext uri="{FF2B5EF4-FFF2-40B4-BE49-F238E27FC236}">
                <a16:creationId xmlns:a16="http://schemas.microsoft.com/office/drawing/2014/main" id="{284EFF4D-2F6B-4F30-94F3-144271C9C51A}"/>
              </a:ext>
            </a:extLst>
          </p:cNvPr>
          <p:cNvSpPr txBox="1"/>
          <p:nvPr/>
        </p:nvSpPr>
        <p:spPr>
          <a:xfrm>
            <a:off x="159341" y="2088657"/>
            <a:ext cx="5469320" cy="3877985"/>
          </a:xfrm>
          <a:prstGeom prst="rect">
            <a:avLst/>
          </a:prstGeom>
          <a:noFill/>
        </p:spPr>
        <p:txBody>
          <a:bodyPr wrap="square">
            <a:spAutoFit/>
          </a:bodyPr>
          <a:lstStyle/>
          <a:p>
            <a:pPr marL="342900" indent="-342900">
              <a:buFont typeface="Arial" panose="020B0604020202020204" pitchFamily="34" charset="0"/>
              <a:buChar char="•"/>
            </a:pPr>
            <a:r>
              <a:rPr lang="en-US" sz="1400" dirty="0">
                <a:latin typeface="Calibri" panose="020F0502020204030204" pitchFamily="34" charset="0"/>
                <a:cs typeface="Calibri" panose="020F0502020204030204" pitchFamily="34" charset="0"/>
              </a:rPr>
              <a:t>The majority of ICs are made on single-crystal Si wafers grown in large ingots using </a:t>
            </a:r>
            <a:r>
              <a:rPr lang="en-US" sz="1400" b="1" dirty="0">
                <a:latin typeface="Calibri" panose="020F0502020204030204" pitchFamily="34" charset="0"/>
                <a:cs typeface="Calibri" panose="020F0502020204030204" pitchFamily="34" charset="0"/>
              </a:rPr>
              <a:t>CZ</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Czochralski</a:t>
            </a:r>
            <a:r>
              <a:rPr lang="en-US" sz="1400" dirty="0">
                <a:latin typeface="Calibri" panose="020F0502020204030204" pitchFamily="34" charset="0"/>
                <a:cs typeface="Calibri" panose="020F0502020204030204" pitchFamily="34" charset="0"/>
              </a:rPr>
              <a:t>, 1915 </a:t>
            </a:r>
            <a:r>
              <a:rPr lang="en-GB" sz="1400" baseline="30000" dirty="0">
                <a:latin typeface="Calibri" panose="020F0502020204030204" pitchFamily="34" charset="0"/>
                <a:cs typeface="Calibri" panose="020F0502020204030204" pitchFamily="34" charset="0"/>
              </a:rPr>
              <a:t>[1]</a:t>
            </a:r>
            <a:r>
              <a:rPr lang="en-US" sz="1400" dirty="0">
                <a:latin typeface="Calibri" panose="020F0502020204030204" pitchFamily="34" charset="0"/>
                <a:cs typeface="Calibri" panose="020F0502020204030204" pitchFamily="34" charset="0"/>
              </a:rPr>
              <a:t> ) method</a:t>
            </a:r>
          </a:p>
          <a:p>
            <a:pPr lvl="1"/>
            <a:endParaRPr lang="en-US" sz="1400" dirty="0">
              <a:latin typeface="Calibri" panose="020F0502020204030204" pitchFamily="34" charset="0"/>
              <a:cs typeface="Calibri" panose="020F0502020204030204" pitchFamily="34" charset="0"/>
            </a:endParaRPr>
          </a:p>
          <a:p>
            <a:pPr marL="800100" lvl="1" indent="-342900">
              <a:buFont typeface="+mj-lt"/>
              <a:buAutoNum type="arabicPeriod"/>
            </a:pPr>
            <a:r>
              <a:rPr lang="en-US" sz="1400" dirty="0">
                <a:latin typeface="Calibri" panose="020F0502020204030204" pitchFamily="34" charset="0"/>
                <a:cs typeface="Calibri" panose="020F0502020204030204" pitchFamily="34" charset="0"/>
              </a:rPr>
              <a:t>High purity polysilicon (99.9999999% or 9N)</a:t>
            </a:r>
            <a:r>
              <a:rPr lang="en-GB" sz="1400" dirty="0">
                <a:latin typeface="Calibri" panose="020F0502020204030204" pitchFamily="34" charset="0"/>
                <a:cs typeface="Calibri" panose="020F0502020204030204" pitchFamily="34" charset="0"/>
              </a:rPr>
              <a:t> crushed into powder, put into a quartz crucible and heated until it melts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800100" lvl="1" indent="-342900">
              <a:buFont typeface="+mj-lt"/>
              <a:buAutoNum type="arabicPeriod"/>
            </a:pPr>
            <a:r>
              <a:rPr lang="en-GB" sz="1400" dirty="0">
                <a:latin typeface="Calibri" panose="020F0502020204030204" pitchFamily="34" charset="0"/>
                <a:cs typeface="Calibri" panose="020F0502020204030204" pitchFamily="34" charset="0"/>
              </a:rPr>
              <a:t>A seed crystal is dipped into liquid silicon. As the stick is rotated and slowly pulled up, an ingot of monocrystalline silicon is formed that has the same atomic arrangement as the seed crystal</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1400" dirty="0">
                <a:latin typeface="Calibri" panose="020F0502020204030204" pitchFamily="34" charset="0"/>
                <a:cs typeface="Calibri" panose="020F0502020204030204" pitchFamily="34" charset="0"/>
              </a:rPr>
              <a:t>For detector grade Si, the smallest concentration of contaminants is required. The Floating- Zone (FZ </a:t>
            </a:r>
            <a:r>
              <a:rPr lang="en-GB" sz="1400" baseline="30000" dirty="0">
                <a:latin typeface="Calibri" panose="020F0502020204030204" pitchFamily="34" charset="0"/>
                <a:cs typeface="Calibri" panose="020F0502020204030204" pitchFamily="34" charset="0"/>
              </a:rPr>
              <a:t>[2]</a:t>
            </a:r>
            <a:r>
              <a:rPr lang="en-GB" sz="1400" dirty="0">
                <a:latin typeface="Calibri" panose="020F0502020204030204" pitchFamily="34" charset="0"/>
                <a:cs typeface="Calibri" panose="020F0502020204030204" pitchFamily="34" charset="0"/>
              </a:rPr>
              <a:t>) process is usually employed for this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r>
              <a:rPr lang="en-US" sz="900" baseline="30000" dirty="0">
                <a:latin typeface="Calibri" panose="020F0502020204030204" pitchFamily="34" charset="0"/>
                <a:cs typeface="Calibri" panose="020F0502020204030204" pitchFamily="34" charset="0"/>
              </a:rPr>
              <a:t>1</a:t>
            </a:r>
            <a:r>
              <a:rPr lang="en-GB" sz="900" dirty="0">
                <a:latin typeface="Calibri" panose="020F0502020204030204" pitchFamily="34" charset="0"/>
                <a:cs typeface="Calibri" panose="020F0502020204030204" pitchFamily="34" charset="0"/>
              </a:rPr>
              <a:t> Development of Crystal Growth Technique of Silicon by the </a:t>
            </a:r>
            <a:r>
              <a:rPr lang="en-GB" sz="900" dirty="0" err="1">
                <a:latin typeface="Calibri" panose="020F0502020204030204" pitchFamily="34" charset="0"/>
                <a:cs typeface="Calibri" panose="020F0502020204030204" pitchFamily="34" charset="0"/>
              </a:rPr>
              <a:t>Czochralski</a:t>
            </a:r>
            <a:r>
              <a:rPr lang="en-GB" sz="900" dirty="0">
                <a:latin typeface="Calibri" panose="020F0502020204030204" pitchFamily="34" charset="0"/>
                <a:cs typeface="Calibri" panose="020F0502020204030204" pitchFamily="34" charset="0"/>
              </a:rPr>
              <a:t> Method, Vol. 124 ACTA PHYSICA POLONICA, 2013</a:t>
            </a:r>
          </a:p>
          <a:p>
            <a:r>
              <a:rPr lang="en-US" sz="900" baseline="30000" dirty="0">
                <a:latin typeface="Calibri" panose="020F0502020204030204" pitchFamily="34" charset="0"/>
                <a:cs typeface="Calibri" panose="020F0502020204030204" pitchFamily="34" charset="0"/>
              </a:rPr>
              <a:t>2</a:t>
            </a:r>
            <a:r>
              <a:rPr lang="en-GB" sz="900" dirty="0">
                <a:latin typeface="Calibri" panose="020F0502020204030204" pitchFamily="34" charset="0"/>
                <a:cs typeface="Calibri" panose="020F0502020204030204" pitchFamily="34" charset="0"/>
              </a:rPr>
              <a:t> T.F. </a:t>
            </a:r>
            <a:r>
              <a:rPr lang="en-GB" sz="900" dirty="0" err="1">
                <a:latin typeface="Calibri" panose="020F0502020204030204" pitchFamily="34" charset="0"/>
                <a:cs typeface="Calibri" panose="020F0502020204030204" pitchFamily="34" charset="0"/>
              </a:rPr>
              <a:t>Ciszek</a:t>
            </a:r>
            <a:r>
              <a:rPr lang="en-GB" sz="900" dirty="0">
                <a:latin typeface="Calibri" panose="020F0502020204030204" pitchFamily="34" charset="0"/>
                <a:cs typeface="Calibri" panose="020F0502020204030204" pitchFamily="34" charset="0"/>
              </a:rPr>
              <a:t>, T.H. Wang, Silicon defect and impurity studies using float-zone crystal</a:t>
            </a:r>
          </a:p>
          <a:p>
            <a:r>
              <a:rPr lang="en-GB" sz="900" dirty="0">
                <a:latin typeface="Calibri" panose="020F0502020204030204" pitchFamily="34" charset="0"/>
                <a:cs typeface="Calibri" panose="020F0502020204030204" pitchFamily="34" charset="0"/>
              </a:rPr>
              <a:t>growth as a tool, Journal of Crystal Growth, 237, p. 1685-1691, 2002</a:t>
            </a:r>
            <a:endParaRPr lang="en-US" sz="900" baseline="300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AB0E8288-BEDC-423A-9313-0600C5F18DB9}"/>
              </a:ext>
            </a:extLst>
          </p:cNvPr>
          <p:cNvSpPr txBox="1"/>
          <p:nvPr/>
        </p:nvSpPr>
        <p:spPr>
          <a:xfrm>
            <a:off x="5871616" y="5697816"/>
            <a:ext cx="5565873" cy="646331"/>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a:t>
            </a:r>
            <a:r>
              <a:rPr lang="en-GB" sz="1200" i="1" dirty="0" err="1">
                <a:cs typeface="Arial" panose="020B0604020202020204" pitchFamily="34" charset="0"/>
              </a:rPr>
              <a:t>Czochralski</a:t>
            </a:r>
            <a:r>
              <a:rPr lang="en-GB" sz="1200" i="1" dirty="0">
                <a:cs typeface="Arial" panose="020B0604020202020204" pitchFamily="34" charset="0"/>
              </a:rPr>
              <a:t> discovered this by accident: instead of dipping his pen into his inkwell, he dipped it in molten tin, and drew a tin filament, which later proved to be a single crystal</a:t>
            </a:r>
          </a:p>
        </p:txBody>
      </p:sp>
      <p:sp>
        <p:nvSpPr>
          <p:cNvPr id="15" name="TextBox 14">
            <a:extLst>
              <a:ext uri="{FF2B5EF4-FFF2-40B4-BE49-F238E27FC236}">
                <a16:creationId xmlns:a16="http://schemas.microsoft.com/office/drawing/2014/main" id="{DBC798AB-A16E-441D-98DD-873DE70E372B}"/>
              </a:ext>
            </a:extLst>
          </p:cNvPr>
          <p:cNvSpPr txBox="1"/>
          <p:nvPr/>
        </p:nvSpPr>
        <p:spPr>
          <a:xfrm>
            <a:off x="5871615" y="4144263"/>
            <a:ext cx="2174082" cy="830997"/>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Oxygen </a:t>
            </a:r>
            <a:r>
              <a:rPr lang="en-GB" sz="1200" i="1" dirty="0">
                <a:cs typeface="Arial" panose="020B0604020202020204" pitchFamily="34" charset="0"/>
              </a:rPr>
              <a:t>Impurities might be introduced from the quartz crucible into the ingot </a:t>
            </a:r>
          </a:p>
        </p:txBody>
      </p:sp>
      <p:sp>
        <p:nvSpPr>
          <p:cNvPr id="16" name="Rectangle 15">
            <a:extLst>
              <a:ext uri="{FF2B5EF4-FFF2-40B4-BE49-F238E27FC236}">
                <a16:creationId xmlns:a16="http://schemas.microsoft.com/office/drawing/2014/main" id="{A55E6E11-6F4C-40DF-80CF-478F6216F9E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0E70238D-B20B-4040-9053-E261E0A74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20FD011-6BB8-415E-B7AB-63FA78D4926A}"/>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12</a:t>
            </a:r>
            <a:endParaRPr lang="en-GB" dirty="0"/>
          </a:p>
        </p:txBody>
      </p:sp>
      <p:sp>
        <p:nvSpPr>
          <p:cNvPr id="2" name="TextBox 1">
            <a:extLst>
              <a:ext uri="{FF2B5EF4-FFF2-40B4-BE49-F238E27FC236}">
                <a16:creationId xmlns:a16="http://schemas.microsoft.com/office/drawing/2014/main" id="{341A7001-50F4-CF8B-BAB5-03C14F5A27C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285708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Arrangement of atoms over existing planes of crystalline substrate, to form an extended crystal</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deposited layer can have very different doping of the substrate, allowing doping profiles unattainable with implantation. </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Different materials can be grown (heteroepitaxy)</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epitaxially grown layer can be oxygen free</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AC997C-A70E-4A13-91F3-20F61A7793B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a:t>
            </a:r>
            <a:br>
              <a:rPr lang="en-US" sz="2500" dirty="0">
                <a:latin typeface="+mj-lt"/>
                <a:ea typeface="+mj-ea"/>
                <a:cs typeface="+mj-cs"/>
              </a:rPr>
            </a:br>
            <a:r>
              <a:rPr lang="en-US" sz="2500" dirty="0">
                <a:latin typeface="+mj-lt"/>
                <a:ea typeface="+mj-ea"/>
                <a:cs typeface="+mj-cs"/>
              </a:rPr>
              <a:t>Epitaxy</a:t>
            </a:r>
          </a:p>
        </p:txBody>
      </p:sp>
      <p:sp>
        <p:nvSpPr>
          <p:cNvPr id="15" name="TextBox 14">
            <a:extLst>
              <a:ext uri="{FF2B5EF4-FFF2-40B4-BE49-F238E27FC236}">
                <a16:creationId xmlns:a16="http://schemas.microsoft.com/office/drawing/2014/main" id="{BDCF615B-20A3-4575-85D4-48A23E4C304C}"/>
              </a:ext>
            </a:extLst>
          </p:cNvPr>
          <p:cNvSpPr txBox="1"/>
          <p:nvPr/>
        </p:nvSpPr>
        <p:spPr>
          <a:xfrm>
            <a:off x="5685809" y="5179978"/>
            <a:ext cx="5565873" cy="995144"/>
          </a:xfrm>
          <a:prstGeom prst="rect">
            <a:avLst/>
          </a:prstGeom>
          <a:noFill/>
        </p:spPr>
        <p:txBody>
          <a:bodyPr wrap="square">
            <a:spAutoFit/>
          </a:bodyPr>
          <a:lstStyle/>
          <a:p>
            <a:pPr lvl="1"/>
            <a:r>
              <a:rPr lang="en-GB" sz="1600" i="1" baseline="30000" dirty="0">
                <a:cs typeface="Arial" panose="020B0604020202020204" pitchFamily="34" charset="0"/>
              </a:rPr>
              <a:t>Chemical Vapour Deposition (CVD) is the formation of solid films on a substrate by exploiting a chemical reaction of reactants in vapour phase. </a:t>
            </a:r>
          </a:p>
          <a:p>
            <a:pPr lvl="1"/>
            <a:endParaRPr lang="en-GB" sz="1600" i="1" baseline="30000" dirty="0">
              <a:cs typeface="Arial" panose="020B0604020202020204" pitchFamily="34" charset="0"/>
            </a:endParaRPr>
          </a:p>
          <a:p>
            <a:pPr lvl="1"/>
            <a:r>
              <a:rPr lang="en-GB" sz="1600" i="1" baseline="30000" dirty="0">
                <a:cs typeface="Arial" panose="020B0604020202020204" pitchFamily="34" charset="0"/>
              </a:rPr>
              <a:t>Reactants introduced in reaction chamber decompose and react with the heated</a:t>
            </a:r>
            <a:br>
              <a:rPr lang="en-GB" sz="1600" i="1" baseline="30000" dirty="0">
                <a:cs typeface="Arial" panose="020B0604020202020204" pitchFamily="34" charset="0"/>
              </a:rPr>
            </a:br>
            <a:r>
              <a:rPr lang="en-GB" sz="1600" i="1" baseline="30000" dirty="0">
                <a:cs typeface="Arial" panose="020B0604020202020204" pitchFamily="34" charset="0"/>
              </a:rPr>
              <a:t>surface to form the film. High temperature reaction, &gt; 1000 C</a:t>
            </a:r>
            <a:endParaRPr lang="en-GB" sz="1600" i="1" dirty="0">
              <a:cs typeface="Arial" panose="020B0604020202020204" pitchFamily="34" charset="0"/>
            </a:endParaRPr>
          </a:p>
        </p:txBody>
      </p:sp>
      <p:sp>
        <p:nvSpPr>
          <p:cNvPr id="17" name="TextBox 16">
            <a:extLst>
              <a:ext uri="{FF2B5EF4-FFF2-40B4-BE49-F238E27FC236}">
                <a16:creationId xmlns:a16="http://schemas.microsoft.com/office/drawing/2014/main" id="{158EF363-5F74-4FE0-B2BF-E49A7B4BD39A}"/>
              </a:ext>
            </a:extLst>
          </p:cNvPr>
          <p:cNvSpPr txBox="1"/>
          <p:nvPr/>
        </p:nvSpPr>
        <p:spPr>
          <a:xfrm>
            <a:off x="6095999" y="4739952"/>
            <a:ext cx="4162745" cy="307777"/>
          </a:xfrm>
          <a:prstGeom prst="rect">
            <a:avLst/>
          </a:prstGeom>
          <a:noFill/>
        </p:spPr>
        <p:txBody>
          <a:bodyPr wrap="square">
            <a:spAutoFit/>
          </a:bodyPr>
          <a:lstStyle/>
          <a:p>
            <a:r>
              <a:rPr lang="pt-BR" sz="1400" b="1" i="0" dirty="0">
                <a:solidFill>
                  <a:srgbClr val="303030"/>
                </a:solidFill>
                <a:effectLst/>
              </a:rPr>
              <a:t>SiCl</a:t>
            </a:r>
            <a:r>
              <a:rPr lang="pt-BR" sz="1400" b="1" i="0" baseline="-25000" dirty="0">
                <a:solidFill>
                  <a:srgbClr val="303030"/>
                </a:solidFill>
                <a:effectLst/>
              </a:rPr>
              <a:t>4</a:t>
            </a:r>
            <a:r>
              <a:rPr lang="pt-BR" sz="1400" b="1" i="0" dirty="0">
                <a:solidFill>
                  <a:srgbClr val="303030"/>
                </a:solidFill>
                <a:effectLst/>
              </a:rPr>
              <a:t> [gas] + 2H</a:t>
            </a:r>
            <a:r>
              <a:rPr lang="pt-BR" sz="1400" b="1" i="0" baseline="-25000" dirty="0">
                <a:solidFill>
                  <a:srgbClr val="303030"/>
                </a:solidFill>
                <a:effectLst/>
              </a:rPr>
              <a:t>2</a:t>
            </a:r>
            <a:r>
              <a:rPr lang="pt-BR" sz="1400" b="1" i="0" dirty="0">
                <a:solidFill>
                  <a:srgbClr val="303030"/>
                </a:solidFill>
                <a:effectLst/>
              </a:rPr>
              <a:t> [gas] = Si [solid] + 4HCl [gas]</a:t>
            </a:r>
            <a:endParaRPr lang="en-GB" sz="1400" dirty="0"/>
          </a:p>
        </p:txBody>
      </p:sp>
      <p:pic>
        <p:nvPicPr>
          <p:cNvPr id="7" name="Picture 6">
            <a:extLst>
              <a:ext uri="{FF2B5EF4-FFF2-40B4-BE49-F238E27FC236}">
                <a16:creationId xmlns:a16="http://schemas.microsoft.com/office/drawing/2014/main" id="{40EDD1E3-F4FD-4364-9FDB-E94250FB012D}"/>
              </a:ext>
            </a:extLst>
          </p:cNvPr>
          <p:cNvPicPr>
            <a:picLocks noChangeAspect="1"/>
          </p:cNvPicPr>
          <p:nvPr/>
        </p:nvPicPr>
        <p:blipFill>
          <a:blip r:embed="rId3"/>
          <a:stretch>
            <a:fillRect/>
          </a:stretch>
        </p:blipFill>
        <p:spPr>
          <a:xfrm>
            <a:off x="6163381" y="285812"/>
            <a:ext cx="2676765" cy="1485605"/>
          </a:xfrm>
          <a:prstGeom prst="rect">
            <a:avLst/>
          </a:prstGeom>
        </p:spPr>
      </p:pic>
      <p:pic>
        <p:nvPicPr>
          <p:cNvPr id="9" name="Picture 8">
            <a:extLst>
              <a:ext uri="{FF2B5EF4-FFF2-40B4-BE49-F238E27FC236}">
                <a16:creationId xmlns:a16="http://schemas.microsoft.com/office/drawing/2014/main" id="{7EBB8CB6-06E9-42CB-AE6F-571B007C9B11}"/>
              </a:ext>
            </a:extLst>
          </p:cNvPr>
          <p:cNvPicPr>
            <a:picLocks noChangeAspect="1"/>
          </p:cNvPicPr>
          <p:nvPr/>
        </p:nvPicPr>
        <p:blipFill>
          <a:blip r:embed="rId4"/>
          <a:stretch>
            <a:fillRect/>
          </a:stretch>
        </p:blipFill>
        <p:spPr>
          <a:xfrm>
            <a:off x="6431243" y="2230140"/>
            <a:ext cx="4817806" cy="2180688"/>
          </a:xfrm>
          <a:prstGeom prst="rect">
            <a:avLst/>
          </a:prstGeom>
        </p:spPr>
      </p:pic>
      <p:sp>
        <p:nvSpPr>
          <p:cNvPr id="24" name="Rectangle 23">
            <a:extLst>
              <a:ext uri="{FF2B5EF4-FFF2-40B4-BE49-F238E27FC236}">
                <a16:creationId xmlns:a16="http://schemas.microsoft.com/office/drawing/2014/main" id="{C0893DC0-127B-4BBF-A872-77DC448808F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6" name="Picture 25" descr="ox_small_cmyk_pos_rect.jpg">
            <a:extLst>
              <a:ext uri="{FF2B5EF4-FFF2-40B4-BE49-F238E27FC236}">
                <a16:creationId xmlns:a16="http://schemas.microsoft.com/office/drawing/2014/main" id="{76A8DEC9-44DA-4348-BFC5-CCD72E6ED9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8" name="TextBox 27">
            <a:extLst>
              <a:ext uri="{FF2B5EF4-FFF2-40B4-BE49-F238E27FC236}">
                <a16:creationId xmlns:a16="http://schemas.microsoft.com/office/drawing/2014/main" id="{D483F6C9-E812-4030-BD25-D5C02BFF3B6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13</a:t>
            </a:r>
            <a:endParaRPr lang="en-GB" dirty="0"/>
          </a:p>
        </p:txBody>
      </p:sp>
      <p:sp>
        <p:nvSpPr>
          <p:cNvPr id="3" name="TextBox 2">
            <a:extLst>
              <a:ext uri="{FF2B5EF4-FFF2-40B4-BE49-F238E27FC236}">
                <a16:creationId xmlns:a16="http://schemas.microsoft.com/office/drawing/2014/main" id="{49BB936C-AC42-BA20-C0AF-355829D1F0E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141256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3CE0E6D-A024-464F-88F0-6D44C1518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310" y="535073"/>
            <a:ext cx="4189181" cy="2632450"/>
          </a:xfrm>
          <a:prstGeom prst="rect">
            <a:avLst/>
          </a:prstGeom>
        </p:spPr>
      </p:pic>
      <p:pic>
        <p:nvPicPr>
          <p:cNvPr id="13" name="Picture 12">
            <a:extLst>
              <a:ext uri="{FF2B5EF4-FFF2-40B4-BE49-F238E27FC236}">
                <a16:creationId xmlns:a16="http://schemas.microsoft.com/office/drawing/2014/main" id="{AC6D1A46-868E-4A91-8C5E-FE15120671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468" y="3274117"/>
            <a:ext cx="4123892" cy="2996066"/>
          </a:xfrm>
          <a:prstGeom prst="rect">
            <a:avLst/>
          </a:prstGeom>
        </p:spPr>
      </p:pic>
      <p:sp>
        <p:nvSpPr>
          <p:cNvPr id="14" name="TextBox 13">
            <a:extLst>
              <a:ext uri="{FF2B5EF4-FFF2-40B4-BE49-F238E27FC236}">
                <a16:creationId xmlns:a16="http://schemas.microsoft.com/office/drawing/2014/main" id="{B9A8748F-AD94-4BF1-B899-519DF8AE5569}"/>
              </a:ext>
            </a:extLst>
          </p:cNvPr>
          <p:cNvSpPr txBox="1"/>
          <p:nvPr/>
        </p:nvSpPr>
        <p:spPr>
          <a:xfrm>
            <a:off x="496824" y="2224322"/>
            <a:ext cx="5086661" cy="4093428"/>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cylindrical ingot is sliced into thin circular wafers, polished, etched, and cleaned until their surface is almost roughness free (&lt;&lt; 1 nm)</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diameter of Si ingots grew over the years: currently 300 mm diameter, driven by keeping the cost/area constant</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As per 2025, worldwide Si wafer area around 8e6 m</a:t>
            </a:r>
            <a:r>
              <a:rPr lang="en-US" sz="2000" baseline="30000" dirty="0">
                <a:cs typeface="Times New Roman" panose="02020603050405020304" pitchFamily="18" charset="0"/>
              </a:rPr>
              <a:t>2 </a:t>
            </a:r>
            <a:r>
              <a:rPr lang="en-US" sz="2000" dirty="0">
                <a:cs typeface="Times New Roman" panose="02020603050405020304" pitchFamily="18" charset="0"/>
              </a:rPr>
              <a:t>, for an approximate 1.15x10</a:t>
            </a:r>
            <a:r>
              <a:rPr lang="en-US" sz="2000" baseline="30000" dirty="0">
                <a:cs typeface="Times New Roman" panose="02020603050405020304" pitchFamily="18" charset="0"/>
              </a:rPr>
              <a:t>12</a:t>
            </a:r>
            <a:r>
              <a:rPr lang="en-US" sz="2000" dirty="0">
                <a:cs typeface="Times New Roman" panose="02020603050405020304" pitchFamily="18" charset="0"/>
              </a:rPr>
              <a:t> semiconductor chips  produced (i.e. around 150 chips/person on Earth)</a:t>
            </a:r>
          </a:p>
        </p:txBody>
      </p:sp>
      <p:sp>
        <p:nvSpPr>
          <p:cNvPr id="15" name="Rectangle 14">
            <a:extLst>
              <a:ext uri="{FF2B5EF4-FFF2-40B4-BE49-F238E27FC236}">
                <a16:creationId xmlns:a16="http://schemas.microsoft.com/office/drawing/2014/main" id="{9F8FB423-9CBA-4062-98C0-1D807C240DA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03EBEF74-6A30-4335-8D39-15A5E16D564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47C67E07-874D-4541-A74B-BC896DF9C5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A77738B-598B-42B0-84AA-3CC649A0D691}"/>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14</a:t>
            </a:r>
            <a:endParaRPr lang="en-GB" dirty="0"/>
          </a:p>
        </p:txBody>
      </p:sp>
      <p:sp>
        <p:nvSpPr>
          <p:cNvPr id="2" name="TextBox 1">
            <a:extLst>
              <a:ext uri="{FF2B5EF4-FFF2-40B4-BE49-F238E27FC236}">
                <a16:creationId xmlns:a16="http://schemas.microsoft.com/office/drawing/2014/main" id="{D196A0E1-F386-92F6-881B-540DE303E0D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357222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FEDCC-D566-4DCB-8C73-68A78ECB9151}"/>
              </a:ext>
            </a:extLst>
          </p:cNvPr>
          <p:cNvSpPr/>
          <p:nvPr/>
        </p:nvSpPr>
        <p:spPr>
          <a:xfrm>
            <a:off x="6341648" y="944175"/>
            <a:ext cx="2234352" cy="307777"/>
          </a:xfrm>
          <a:prstGeom prst="rect">
            <a:avLst/>
          </a:prstGeom>
          <a:solidFill>
            <a:srgbClr val="FFC000"/>
          </a:solidFill>
          <a:ln>
            <a:solidFill>
              <a:schemeClr val="tx1"/>
            </a:solidFill>
          </a:ln>
        </p:spPr>
        <p:txBody>
          <a:bodyPr wrap="square">
            <a:spAutoFit/>
          </a:bodyPr>
          <a:lstStyle/>
          <a:p>
            <a:pPr algn="ctr"/>
            <a:r>
              <a:rPr lang="en-GB" sz="1400" b="1" dirty="0"/>
              <a:t>Wafer substrate</a:t>
            </a:r>
          </a:p>
        </p:txBody>
      </p:sp>
      <p:sp>
        <p:nvSpPr>
          <p:cNvPr id="13" name="Rectangle 12">
            <a:extLst>
              <a:ext uri="{FF2B5EF4-FFF2-40B4-BE49-F238E27FC236}">
                <a16:creationId xmlns:a16="http://schemas.microsoft.com/office/drawing/2014/main" id="{DED92E90-A1BA-4E35-B054-9074B76ED055}"/>
              </a:ext>
            </a:extLst>
          </p:cNvPr>
          <p:cNvSpPr/>
          <p:nvPr/>
        </p:nvSpPr>
        <p:spPr>
          <a:xfrm>
            <a:off x="6341648" y="2157951"/>
            <a:ext cx="2234352" cy="307777"/>
          </a:xfrm>
          <a:prstGeom prst="rect">
            <a:avLst/>
          </a:prstGeom>
          <a:solidFill>
            <a:srgbClr val="FFC000"/>
          </a:solidFill>
          <a:ln>
            <a:solidFill>
              <a:schemeClr val="tx1"/>
            </a:solidFill>
          </a:ln>
        </p:spPr>
        <p:txBody>
          <a:bodyPr wrap="square">
            <a:spAutoFit/>
          </a:bodyPr>
          <a:lstStyle/>
          <a:p>
            <a:pPr algn="ctr"/>
            <a:r>
              <a:rPr lang="en-GB" sz="1400" b="1" dirty="0"/>
              <a:t>Oxidation</a:t>
            </a:r>
          </a:p>
        </p:txBody>
      </p:sp>
      <p:sp>
        <p:nvSpPr>
          <p:cNvPr id="14" name="Rectangle 13">
            <a:extLst>
              <a:ext uri="{FF2B5EF4-FFF2-40B4-BE49-F238E27FC236}">
                <a16:creationId xmlns:a16="http://schemas.microsoft.com/office/drawing/2014/main" id="{13434122-70CD-4A0A-8B0E-2A2445E59014}"/>
              </a:ext>
            </a:extLst>
          </p:cNvPr>
          <p:cNvSpPr/>
          <p:nvPr/>
        </p:nvSpPr>
        <p:spPr>
          <a:xfrm>
            <a:off x="6342273" y="3292140"/>
            <a:ext cx="2234352" cy="307777"/>
          </a:xfrm>
          <a:prstGeom prst="rect">
            <a:avLst/>
          </a:prstGeom>
          <a:solidFill>
            <a:srgbClr val="FFC000"/>
          </a:solidFill>
          <a:ln>
            <a:solidFill>
              <a:schemeClr val="tx1"/>
            </a:solidFill>
          </a:ln>
        </p:spPr>
        <p:txBody>
          <a:bodyPr wrap="square">
            <a:spAutoFit/>
          </a:bodyPr>
          <a:lstStyle/>
          <a:p>
            <a:pPr algn="ctr"/>
            <a:r>
              <a:rPr lang="en-GB" sz="1400" b="1" dirty="0"/>
              <a:t>Resist depo</a:t>
            </a:r>
          </a:p>
        </p:txBody>
      </p:sp>
      <p:sp>
        <p:nvSpPr>
          <p:cNvPr id="15" name="Rectangle 14">
            <a:extLst>
              <a:ext uri="{FF2B5EF4-FFF2-40B4-BE49-F238E27FC236}">
                <a16:creationId xmlns:a16="http://schemas.microsoft.com/office/drawing/2014/main" id="{C5146329-A8E7-43ED-91C8-0B849E09CFE7}"/>
              </a:ext>
            </a:extLst>
          </p:cNvPr>
          <p:cNvSpPr/>
          <p:nvPr/>
        </p:nvSpPr>
        <p:spPr>
          <a:xfrm>
            <a:off x="6335622" y="4572821"/>
            <a:ext cx="2234352" cy="307777"/>
          </a:xfrm>
          <a:prstGeom prst="rect">
            <a:avLst/>
          </a:prstGeom>
          <a:solidFill>
            <a:srgbClr val="FFC000"/>
          </a:solidFill>
          <a:ln>
            <a:solidFill>
              <a:schemeClr val="tx1"/>
            </a:solidFill>
          </a:ln>
        </p:spPr>
        <p:txBody>
          <a:bodyPr wrap="square">
            <a:spAutoFit/>
          </a:bodyPr>
          <a:lstStyle/>
          <a:p>
            <a:pPr algn="ctr"/>
            <a:r>
              <a:rPr lang="en-GB" sz="1400" b="1" dirty="0"/>
              <a:t>Masks alignment/ exposure</a:t>
            </a:r>
          </a:p>
        </p:txBody>
      </p:sp>
      <p:sp>
        <p:nvSpPr>
          <p:cNvPr id="17" name="Rectangle 16">
            <a:extLst>
              <a:ext uri="{FF2B5EF4-FFF2-40B4-BE49-F238E27FC236}">
                <a16:creationId xmlns:a16="http://schemas.microsoft.com/office/drawing/2014/main" id="{182C8904-0305-4821-9E75-B2A25EB4C411}"/>
              </a:ext>
            </a:extLst>
          </p:cNvPr>
          <p:cNvSpPr/>
          <p:nvPr/>
        </p:nvSpPr>
        <p:spPr>
          <a:xfrm>
            <a:off x="8979425" y="944175"/>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8" name="Rectangle 17">
            <a:extLst>
              <a:ext uri="{FF2B5EF4-FFF2-40B4-BE49-F238E27FC236}">
                <a16:creationId xmlns:a16="http://schemas.microsoft.com/office/drawing/2014/main" id="{7F10ECF5-9823-4426-9FF7-B3128784740B}"/>
              </a:ext>
            </a:extLst>
          </p:cNvPr>
          <p:cNvSpPr/>
          <p:nvPr/>
        </p:nvSpPr>
        <p:spPr>
          <a:xfrm>
            <a:off x="8979425" y="229477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55A11FB8-9A78-455D-9011-24D842CAD2B4}"/>
              </a:ext>
            </a:extLst>
          </p:cNvPr>
          <p:cNvSpPr/>
          <p:nvPr/>
        </p:nvSpPr>
        <p:spPr>
          <a:xfrm>
            <a:off x="8979425" y="216698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4D5F4BA1-F94D-4724-8C2E-CABFE851A364}"/>
              </a:ext>
            </a:extLst>
          </p:cNvPr>
          <p:cNvSpPr/>
          <p:nvPr/>
        </p:nvSpPr>
        <p:spPr>
          <a:xfrm>
            <a:off x="8979425" y="35529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FA817309-AF62-41FC-80FD-3EBF8EBDA66E}"/>
              </a:ext>
            </a:extLst>
          </p:cNvPr>
          <p:cNvSpPr/>
          <p:nvPr/>
        </p:nvSpPr>
        <p:spPr>
          <a:xfrm>
            <a:off x="8979425" y="34251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Rectangle 21">
            <a:extLst>
              <a:ext uri="{FF2B5EF4-FFF2-40B4-BE49-F238E27FC236}">
                <a16:creationId xmlns:a16="http://schemas.microsoft.com/office/drawing/2014/main" id="{F824D6F2-D898-4E13-B552-64515D93E561}"/>
              </a:ext>
            </a:extLst>
          </p:cNvPr>
          <p:cNvSpPr/>
          <p:nvPr/>
        </p:nvSpPr>
        <p:spPr>
          <a:xfrm>
            <a:off x="8979425" y="32921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3" name="Rectangle 22">
            <a:extLst>
              <a:ext uri="{FF2B5EF4-FFF2-40B4-BE49-F238E27FC236}">
                <a16:creationId xmlns:a16="http://schemas.microsoft.com/office/drawing/2014/main" id="{12749219-52F0-4CFC-A21F-2DF1306E95D4}"/>
              </a:ext>
            </a:extLst>
          </p:cNvPr>
          <p:cNvSpPr/>
          <p:nvPr/>
        </p:nvSpPr>
        <p:spPr>
          <a:xfrm>
            <a:off x="8979425" y="5014106"/>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Rectangle 23">
            <a:extLst>
              <a:ext uri="{FF2B5EF4-FFF2-40B4-BE49-F238E27FC236}">
                <a16:creationId xmlns:a16="http://schemas.microsoft.com/office/drawing/2014/main" id="{F87E4E2B-1813-4299-A823-0AE7E784CCCD}"/>
              </a:ext>
            </a:extLst>
          </p:cNvPr>
          <p:cNvSpPr/>
          <p:nvPr/>
        </p:nvSpPr>
        <p:spPr>
          <a:xfrm>
            <a:off x="8979425" y="4886322"/>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C8F24F77-3DF9-4E1F-BF4F-14A42729E9B3}"/>
              </a:ext>
            </a:extLst>
          </p:cNvPr>
          <p:cNvSpPr/>
          <p:nvPr/>
        </p:nvSpPr>
        <p:spPr>
          <a:xfrm>
            <a:off x="8979425" y="4753313"/>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TextBox 28">
            <a:extLst>
              <a:ext uri="{FF2B5EF4-FFF2-40B4-BE49-F238E27FC236}">
                <a16:creationId xmlns:a16="http://schemas.microsoft.com/office/drawing/2014/main" id="{B15B1C72-5871-4507-8F8C-024F9B9369D6}"/>
              </a:ext>
            </a:extLst>
          </p:cNvPr>
          <p:cNvSpPr txBox="1"/>
          <p:nvPr/>
        </p:nvSpPr>
        <p:spPr>
          <a:xfrm>
            <a:off x="589560" y="2224322"/>
            <a:ext cx="5369692" cy="2862322"/>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Start with Si wafer cleaned and polished</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wafer top is covered by insulating layer, SiO</a:t>
            </a:r>
            <a:r>
              <a:rPr lang="en-US" sz="2000" baseline="-25000" dirty="0">
                <a:cs typeface="Times New Roman" panose="02020603050405020304" pitchFamily="18" charset="0"/>
              </a:rPr>
              <a:t>2</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Light-sensitive layer (photoresist) deposited </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 photomask with the desired pattern is aligned with the wafer</a:t>
            </a:r>
          </a:p>
        </p:txBody>
      </p:sp>
      <p:sp>
        <p:nvSpPr>
          <p:cNvPr id="31" name="Rectangle 30">
            <a:extLst>
              <a:ext uri="{FF2B5EF4-FFF2-40B4-BE49-F238E27FC236}">
                <a16:creationId xmlns:a16="http://schemas.microsoft.com/office/drawing/2014/main" id="{60D5742E-94E3-46E5-860D-73E558A3BB2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5" name="Picture 34" descr="ox_small_cmyk_pos_rect.jpg">
            <a:extLst>
              <a:ext uri="{FF2B5EF4-FFF2-40B4-BE49-F238E27FC236}">
                <a16:creationId xmlns:a16="http://schemas.microsoft.com/office/drawing/2014/main" id="{B55C56EA-7DF4-475A-B4B2-56BC1DCDC6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9" name="TextBox 38">
            <a:extLst>
              <a:ext uri="{FF2B5EF4-FFF2-40B4-BE49-F238E27FC236}">
                <a16:creationId xmlns:a16="http://schemas.microsoft.com/office/drawing/2014/main" id="{28881EC8-BE3F-4B00-8432-F38CB386F84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15</a:t>
            </a:r>
            <a:endParaRPr lang="en-GB" dirty="0"/>
          </a:p>
        </p:txBody>
      </p:sp>
      <p:sp>
        <p:nvSpPr>
          <p:cNvPr id="2" name="Rectangle 1">
            <a:extLst>
              <a:ext uri="{FF2B5EF4-FFF2-40B4-BE49-F238E27FC236}">
                <a16:creationId xmlns:a16="http://schemas.microsoft.com/office/drawing/2014/main" id="{3AE1865F-EEFD-0C4A-0D35-6581DA82A98E}"/>
              </a:ext>
            </a:extLst>
          </p:cNvPr>
          <p:cNvSpPr/>
          <p:nvPr/>
        </p:nvSpPr>
        <p:spPr>
          <a:xfrm>
            <a:off x="8982414" y="455358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 name="Rectangle 2">
            <a:extLst>
              <a:ext uri="{FF2B5EF4-FFF2-40B4-BE49-F238E27FC236}">
                <a16:creationId xmlns:a16="http://schemas.microsoft.com/office/drawing/2014/main" id="{1247B60C-E782-22FA-576E-4F786EDA18F4}"/>
              </a:ext>
            </a:extLst>
          </p:cNvPr>
          <p:cNvSpPr/>
          <p:nvPr/>
        </p:nvSpPr>
        <p:spPr>
          <a:xfrm>
            <a:off x="10355326" y="455726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 name="Straight Arrow Connector 3">
            <a:extLst>
              <a:ext uri="{FF2B5EF4-FFF2-40B4-BE49-F238E27FC236}">
                <a16:creationId xmlns:a16="http://schemas.microsoft.com/office/drawing/2014/main" id="{FC6F1160-840B-0ED5-1F94-8F5998F99F12}"/>
              </a:ext>
            </a:extLst>
          </p:cNvPr>
          <p:cNvCxnSpPr>
            <a:cxnSpLocks/>
          </p:cNvCxnSpPr>
          <p:nvPr/>
        </p:nvCxnSpPr>
        <p:spPr>
          <a:xfrm>
            <a:off x="961053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D2592EB0-C5A0-BB1D-3A69-6E37D82D0640}"/>
              </a:ext>
            </a:extLst>
          </p:cNvPr>
          <p:cNvCxnSpPr>
            <a:cxnSpLocks/>
          </p:cNvCxnSpPr>
          <p:nvPr/>
        </p:nvCxnSpPr>
        <p:spPr>
          <a:xfrm>
            <a:off x="909667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7F7FBA5-6A23-9676-F8B8-22812D0C3CB9}"/>
              </a:ext>
            </a:extLst>
          </p:cNvPr>
          <p:cNvCxnSpPr>
            <a:cxnSpLocks/>
          </p:cNvCxnSpPr>
          <p:nvPr/>
        </p:nvCxnSpPr>
        <p:spPr>
          <a:xfrm>
            <a:off x="935360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2E53FEC-86D0-3152-6B0B-FE33569FB7B6}"/>
              </a:ext>
            </a:extLst>
          </p:cNvPr>
          <p:cNvCxnSpPr>
            <a:cxnSpLocks/>
          </p:cNvCxnSpPr>
          <p:nvPr/>
        </p:nvCxnSpPr>
        <p:spPr>
          <a:xfrm>
            <a:off x="1038390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D55D55F-20A9-D815-F237-F891A0A25DC8}"/>
              </a:ext>
            </a:extLst>
          </p:cNvPr>
          <p:cNvCxnSpPr>
            <a:cxnSpLocks/>
          </p:cNvCxnSpPr>
          <p:nvPr/>
        </p:nvCxnSpPr>
        <p:spPr>
          <a:xfrm>
            <a:off x="987004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FCAB06C-F35F-C2C4-241F-9698A11AB6A6}"/>
              </a:ext>
            </a:extLst>
          </p:cNvPr>
          <p:cNvCxnSpPr>
            <a:cxnSpLocks/>
          </p:cNvCxnSpPr>
          <p:nvPr/>
        </p:nvCxnSpPr>
        <p:spPr>
          <a:xfrm>
            <a:off x="1012697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130A7B-0625-9E04-1D2A-8AF459D5294C}"/>
              </a:ext>
            </a:extLst>
          </p:cNvPr>
          <p:cNvCxnSpPr>
            <a:cxnSpLocks/>
          </p:cNvCxnSpPr>
          <p:nvPr/>
        </p:nvCxnSpPr>
        <p:spPr>
          <a:xfrm>
            <a:off x="1116661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425FF97-16FA-AE82-9956-DE579F3902E3}"/>
              </a:ext>
            </a:extLst>
          </p:cNvPr>
          <p:cNvCxnSpPr>
            <a:cxnSpLocks/>
          </p:cNvCxnSpPr>
          <p:nvPr/>
        </p:nvCxnSpPr>
        <p:spPr>
          <a:xfrm>
            <a:off x="1065275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C45695A-55B1-8D7E-7355-F6944A1201C4}"/>
              </a:ext>
            </a:extLst>
          </p:cNvPr>
          <p:cNvCxnSpPr>
            <a:cxnSpLocks/>
          </p:cNvCxnSpPr>
          <p:nvPr/>
        </p:nvCxnSpPr>
        <p:spPr>
          <a:xfrm>
            <a:off x="1090968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4FB94D2-F725-7D76-C34C-4A9A6A778CA9}"/>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463871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9BAC1-5389-4A99-BE14-62EB84CF46B0}"/>
              </a:ext>
            </a:extLst>
          </p:cNvPr>
          <p:cNvSpPr/>
          <p:nvPr/>
        </p:nvSpPr>
        <p:spPr>
          <a:xfrm>
            <a:off x="9213074" y="5884655"/>
            <a:ext cx="223435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B3CFCAE6-016F-448C-8C47-636B16C60B19}"/>
              </a:ext>
            </a:extLst>
          </p:cNvPr>
          <p:cNvSpPr/>
          <p:nvPr/>
        </p:nvSpPr>
        <p:spPr>
          <a:xfrm>
            <a:off x="9783679" y="5109955"/>
            <a:ext cx="104234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783F544C-48D3-423F-89AA-103321DA77DB}"/>
              </a:ext>
            </a:extLst>
          </p:cNvPr>
          <p:cNvSpPr/>
          <p:nvPr/>
        </p:nvSpPr>
        <p:spPr>
          <a:xfrm>
            <a:off x="6662029" y="1026256"/>
            <a:ext cx="2234352" cy="307777"/>
          </a:xfrm>
          <a:prstGeom prst="rect">
            <a:avLst/>
          </a:prstGeom>
          <a:solidFill>
            <a:srgbClr val="FFC000"/>
          </a:solidFill>
          <a:ln>
            <a:solidFill>
              <a:schemeClr val="tx1"/>
            </a:solidFill>
          </a:ln>
        </p:spPr>
        <p:txBody>
          <a:bodyPr wrap="square">
            <a:spAutoFit/>
          </a:bodyPr>
          <a:lstStyle/>
          <a:p>
            <a:pPr algn="ctr"/>
            <a:r>
              <a:rPr lang="en-GB" sz="1400" b="1" dirty="0"/>
              <a:t>Exposure/Develop</a:t>
            </a:r>
          </a:p>
        </p:txBody>
      </p:sp>
      <p:sp>
        <p:nvSpPr>
          <p:cNvPr id="15" name="Rectangle 14">
            <a:extLst>
              <a:ext uri="{FF2B5EF4-FFF2-40B4-BE49-F238E27FC236}">
                <a16:creationId xmlns:a16="http://schemas.microsoft.com/office/drawing/2014/main" id="{819CEC6C-BE7A-4BBA-B3BA-AA83AB7D73F2}"/>
              </a:ext>
            </a:extLst>
          </p:cNvPr>
          <p:cNvSpPr/>
          <p:nvPr/>
        </p:nvSpPr>
        <p:spPr>
          <a:xfrm>
            <a:off x="6664830" y="2405916"/>
            <a:ext cx="2234352" cy="307777"/>
          </a:xfrm>
          <a:prstGeom prst="rect">
            <a:avLst/>
          </a:prstGeom>
          <a:solidFill>
            <a:srgbClr val="FFC000"/>
          </a:solidFill>
          <a:ln>
            <a:solidFill>
              <a:schemeClr val="tx1"/>
            </a:solidFill>
          </a:ln>
        </p:spPr>
        <p:txBody>
          <a:bodyPr wrap="square">
            <a:spAutoFit/>
          </a:bodyPr>
          <a:lstStyle/>
          <a:p>
            <a:pPr algn="ctr"/>
            <a:r>
              <a:rPr lang="en-GB" sz="1400" b="1" dirty="0"/>
              <a:t>Etching</a:t>
            </a:r>
          </a:p>
        </p:txBody>
      </p:sp>
      <p:sp>
        <p:nvSpPr>
          <p:cNvPr id="17" name="Rectangle 16">
            <a:extLst>
              <a:ext uri="{FF2B5EF4-FFF2-40B4-BE49-F238E27FC236}">
                <a16:creationId xmlns:a16="http://schemas.microsoft.com/office/drawing/2014/main" id="{AB211086-C255-4E76-A93D-8B3D82CF0EF9}"/>
              </a:ext>
            </a:extLst>
          </p:cNvPr>
          <p:cNvSpPr/>
          <p:nvPr/>
        </p:nvSpPr>
        <p:spPr>
          <a:xfrm>
            <a:off x="6680172" y="3780016"/>
            <a:ext cx="2234352" cy="307777"/>
          </a:xfrm>
          <a:prstGeom prst="rect">
            <a:avLst/>
          </a:prstGeom>
          <a:solidFill>
            <a:srgbClr val="FFC000"/>
          </a:solidFill>
          <a:ln>
            <a:solidFill>
              <a:schemeClr val="tx1"/>
            </a:solidFill>
          </a:ln>
        </p:spPr>
        <p:txBody>
          <a:bodyPr wrap="square">
            <a:spAutoFit/>
          </a:bodyPr>
          <a:lstStyle/>
          <a:p>
            <a:pPr algn="ctr"/>
            <a:r>
              <a:rPr lang="en-GB" sz="1400" b="1" dirty="0"/>
              <a:t>Implantation/ Annealing</a:t>
            </a:r>
          </a:p>
        </p:txBody>
      </p:sp>
      <p:sp>
        <p:nvSpPr>
          <p:cNvPr id="18" name="Rectangle 17">
            <a:extLst>
              <a:ext uri="{FF2B5EF4-FFF2-40B4-BE49-F238E27FC236}">
                <a16:creationId xmlns:a16="http://schemas.microsoft.com/office/drawing/2014/main" id="{72476546-B1A7-42C1-B772-DBFD8BC01E76}"/>
              </a:ext>
            </a:extLst>
          </p:cNvPr>
          <p:cNvSpPr/>
          <p:nvPr/>
        </p:nvSpPr>
        <p:spPr>
          <a:xfrm>
            <a:off x="6680172" y="5154116"/>
            <a:ext cx="2234352" cy="307777"/>
          </a:xfrm>
          <a:prstGeom prst="rect">
            <a:avLst/>
          </a:prstGeom>
          <a:solidFill>
            <a:srgbClr val="FFC000"/>
          </a:solidFill>
          <a:ln>
            <a:solidFill>
              <a:schemeClr val="tx1"/>
            </a:solidFill>
          </a:ln>
        </p:spPr>
        <p:txBody>
          <a:bodyPr wrap="square">
            <a:spAutoFit/>
          </a:bodyPr>
          <a:lstStyle/>
          <a:p>
            <a:pPr algn="ctr"/>
            <a:r>
              <a:rPr lang="en-GB" sz="1400" b="1" dirty="0"/>
              <a:t>Metallization</a:t>
            </a:r>
          </a:p>
        </p:txBody>
      </p:sp>
      <p:sp>
        <p:nvSpPr>
          <p:cNvPr id="19" name="Rectangle 18">
            <a:extLst>
              <a:ext uri="{FF2B5EF4-FFF2-40B4-BE49-F238E27FC236}">
                <a16:creationId xmlns:a16="http://schemas.microsoft.com/office/drawing/2014/main" id="{4009795E-B7CF-4BAC-A83C-76FC6074553D}"/>
              </a:ext>
            </a:extLst>
          </p:cNvPr>
          <p:cNvSpPr/>
          <p:nvPr/>
        </p:nvSpPr>
        <p:spPr>
          <a:xfrm>
            <a:off x="9171225" y="13340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2B69D382-3A05-4FE8-9C41-3B10C8897E81}"/>
              </a:ext>
            </a:extLst>
          </p:cNvPr>
          <p:cNvSpPr/>
          <p:nvPr/>
        </p:nvSpPr>
        <p:spPr>
          <a:xfrm>
            <a:off x="9171225" y="12062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2F4C3FB7-0BED-4D2A-A363-C6781E9C26EF}"/>
              </a:ext>
            </a:extLst>
          </p:cNvPr>
          <p:cNvSpPr/>
          <p:nvPr/>
        </p:nvSpPr>
        <p:spPr>
          <a:xfrm>
            <a:off x="9171225" y="10732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Arrow: Down 23">
            <a:extLst>
              <a:ext uri="{FF2B5EF4-FFF2-40B4-BE49-F238E27FC236}">
                <a16:creationId xmlns:a16="http://schemas.microsoft.com/office/drawing/2014/main" id="{9AEDA655-56A4-4054-993C-3B2247F29A9C}"/>
              </a:ext>
            </a:extLst>
          </p:cNvPr>
          <p:cNvSpPr/>
          <p:nvPr/>
        </p:nvSpPr>
        <p:spPr>
          <a:xfrm>
            <a:off x="10174515"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Down 25">
            <a:extLst>
              <a:ext uri="{FF2B5EF4-FFF2-40B4-BE49-F238E27FC236}">
                <a16:creationId xmlns:a16="http://schemas.microsoft.com/office/drawing/2014/main" id="{37192B00-FAE6-4AAD-88F0-AEBBD78AE7DB}"/>
              </a:ext>
            </a:extLst>
          </p:cNvPr>
          <p:cNvSpPr/>
          <p:nvPr/>
        </p:nvSpPr>
        <p:spPr>
          <a:xfrm>
            <a:off x="10634740"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Down 26">
            <a:extLst>
              <a:ext uri="{FF2B5EF4-FFF2-40B4-BE49-F238E27FC236}">
                <a16:creationId xmlns:a16="http://schemas.microsoft.com/office/drawing/2014/main" id="{D23A53BC-6180-401A-9A40-235C07D05D72}"/>
              </a:ext>
            </a:extLst>
          </p:cNvPr>
          <p:cNvSpPr/>
          <p:nvPr/>
        </p:nvSpPr>
        <p:spPr>
          <a:xfrm>
            <a:off x="9714290" y="521163"/>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Arrow: Down 27">
            <a:extLst>
              <a:ext uri="{FF2B5EF4-FFF2-40B4-BE49-F238E27FC236}">
                <a16:creationId xmlns:a16="http://schemas.microsoft.com/office/drawing/2014/main" id="{8B977582-8984-4D17-9169-9C458010D0C3}"/>
              </a:ext>
            </a:extLst>
          </p:cNvPr>
          <p:cNvSpPr/>
          <p:nvPr/>
        </p:nvSpPr>
        <p:spPr>
          <a:xfrm>
            <a:off x="9283698"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Arrow: Down 28">
            <a:extLst>
              <a:ext uri="{FF2B5EF4-FFF2-40B4-BE49-F238E27FC236}">
                <a16:creationId xmlns:a16="http://schemas.microsoft.com/office/drawing/2014/main" id="{1A112FC1-232B-444D-952B-233CE832146F}"/>
              </a:ext>
            </a:extLst>
          </p:cNvPr>
          <p:cNvSpPr/>
          <p:nvPr/>
        </p:nvSpPr>
        <p:spPr>
          <a:xfrm>
            <a:off x="11059282"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EF269DD7-F414-4908-A2A3-8DFA6E17288E}"/>
              </a:ext>
            </a:extLst>
          </p:cNvPr>
          <p:cNvSpPr/>
          <p:nvPr/>
        </p:nvSpPr>
        <p:spPr>
          <a:xfrm>
            <a:off x="10036779" y="1071806"/>
            <a:ext cx="510533" cy="138499"/>
          </a:xfrm>
          <a:prstGeom prst="rect">
            <a:avLst/>
          </a:prstGeom>
          <a:pattFill prst="wdUpDiag">
            <a:fgClr>
              <a:srgbClr val="C00000"/>
            </a:fgClr>
            <a:bgClr>
              <a:schemeClr val="bg1"/>
            </a:bgClr>
          </a:pattFill>
          <a:ln>
            <a:solidFill>
              <a:schemeClr val="tx1"/>
            </a:solidFill>
          </a:ln>
        </p:spPr>
        <p:txBody>
          <a:bodyPr wrap="square">
            <a:spAutoFit/>
          </a:bodyPr>
          <a:lstStyle/>
          <a:p>
            <a:pPr algn="ctr"/>
            <a:endParaRPr lang="en-GB" sz="300" b="1" dirty="0"/>
          </a:p>
        </p:txBody>
      </p:sp>
      <p:sp>
        <p:nvSpPr>
          <p:cNvPr id="35" name="Rectangle 34">
            <a:extLst>
              <a:ext uri="{FF2B5EF4-FFF2-40B4-BE49-F238E27FC236}">
                <a16:creationId xmlns:a16="http://schemas.microsoft.com/office/drawing/2014/main" id="{93640DB8-8F59-463E-8267-E052761D4B03}"/>
              </a:ext>
            </a:extLst>
          </p:cNvPr>
          <p:cNvSpPr/>
          <p:nvPr/>
        </p:nvSpPr>
        <p:spPr>
          <a:xfrm>
            <a:off x="9185785" y="264021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7" name="Rectangle 36">
            <a:extLst>
              <a:ext uri="{FF2B5EF4-FFF2-40B4-BE49-F238E27FC236}">
                <a16:creationId xmlns:a16="http://schemas.microsoft.com/office/drawing/2014/main" id="{B77F8925-5C71-4AF4-9347-1BA895750F00}"/>
              </a:ext>
            </a:extLst>
          </p:cNvPr>
          <p:cNvSpPr/>
          <p:nvPr/>
        </p:nvSpPr>
        <p:spPr>
          <a:xfrm>
            <a:off x="9185785" y="2512433"/>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9" name="Rectangle 38">
            <a:extLst>
              <a:ext uri="{FF2B5EF4-FFF2-40B4-BE49-F238E27FC236}">
                <a16:creationId xmlns:a16="http://schemas.microsoft.com/office/drawing/2014/main" id="{94AB025F-BAB2-4BFC-B771-D745C06A0EAD}"/>
              </a:ext>
            </a:extLst>
          </p:cNvPr>
          <p:cNvSpPr/>
          <p:nvPr/>
        </p:nvSpPr>
        <p:spPr>
          <a:xfrm>
            <a:off x="9186724" y="2378563"/>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1" name="Rectangle 40">
            <a:extLst>
              <a:ext uri="{FF2B5EF4-FFF2-40B4-BE49-F238E27FC236}">
                <a16:creationId xmlns:a16="http://schemas.microsoft.com/office/drawing/2014/main" id="{70334D06-B7E4-41E2-878B-9E43EE36F43D}"/>
              </a:ext>
            </a:extLst>
          </p:cNvPr>
          <p:cNvSpPr/>
          <p:nvPr/>
        </p:nvSpPr>
        <p:spPr>
          <a:xfrm>
            <a:off x="10558697" y="2378565"/>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2" name="Straight Arrow Connector 41">
            <a:extLst>
              <a:ext uri="{FF2B5EF4-FFF2-40B4-BE49-F238E27FC236}">
                <a16:creationId xmlns:a16="http://schemas.microsoft.com/office/drawing/2014/main" id="{6EDDB4D5-C018-4721-A054-D34A2120BB85}"/>
              </a:ext>
            </a:extLst>
          </p:cNvPr>
          <p:cNvCxnSpPr/>
          <p:nvPr/>
        </p:nvCxnSpPr>
        <p:spPr>
          <a:xfrm>
            <a:off x="10048164"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400A7E2-3455-408C-86E2-8CBC7E881244}"/>
              </a:ext>
            </a:extLst>
          </p:cNvPr>
          <p:cNvCxnSpPr/>
          <p:nvPr/>
        </p:nvCxnSpPr>
        <p:spPr>
          <a:xfrm>
            <a:off x="10302961"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45F090D-3956-42CA-AB51-4AC362F86E73}"/>
              </a:ext>
            </a:extLst>
          </p:cNvPr>
          <p:cNvCxnSpPr/>
          <p:nvPr/>
        </p:nvCxnSpPr>
        <p:spPr>
          <a:xfrm>
            <a:off x="10570019"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349C34E-55BF-432F-9E86-102E2881C736}"/>
              </a:ext>
            </a:extLst>
          </p:cNvPr>
          <p:cNvCxnSpPr/>
          <p:nvPr/>
        </p:nvCxnSpPr>
        <p:spPr>
          <a:xfrm>
            <a:off x="10824816"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8B5108A-6CCD-4FB0-AA5C-DBF4444A06BF}"/>
              </a:ext>
            </a:extLst>
          </p:cNvPr>
          <p:cNvCxnSpPr/>
          <p:nvPr/>
        </p:nvCxnSpPr>
        <p:spPr>
          <a:xfrm>
            <a:off x="9554678" y="1984048"/>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425AF89-6554-46BA-B1E5-BB1E13C9C4BA}"/>
              </a:ext>
            </a:extLst>
          </p:cNvPr>
          <p:cNvCxnSpPr/>
          <p:nvPr/>
        </p:nvCxnSpPr>
        <p:spPr>
          <a:xfrm>
            <a:off x="9809475" y="198237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0DF94373-A651-4DE4-912A-0CCBB5597B1E}"/>
              </a:ext>
            </a:extLst>
          </p:cNvPr>
          <p:cNvSpPr/>
          <p:nvPr/>
        </p:nvSpPr>
        <p:spPr>
          <a:xfrm>
            <a:off x="10050250" y="2516504"/>
            <a:ext cx="510533" cy="138499"/>
          </a:xfrm>
          <a:prstGeom prst="rect">
            <a:avLst/>
          </a:prstGeom>
          <a:pattFill prst="wdUpDiag">
            <a:fgClr>
              <a:schemeClr val="bg2"/>
            </a:fgClr>
            <a:bgClr>
              <a:schemeClr val="bg1"/>
            </a:bgClr>
          </a:pattFill>
          <a:ln>
            <a:solidFill>
              <a:schemeClr val="tx1"/>
            </a:solidFill>
          </a:ln>
        </p:spPr>
        <p:txBody>
          <a:bodyPr wrap="square">
            <a:spAutoFit/>
          </a:bodyPr>
          <a:lstStyle/>
          <a:p>
            <a:pPr algn="ctr"/>
            <a:endParaRPr lang="en-GB" sz="300" b="1" dirty="0"/>
          </a:p>
        </p:txBody>
      </p:sp>
      <p:sp>
        <p:nvSpPr>
          <p:cNvPr id="49" name="Rectangle 48">
            <a:extLst>
              <a:ext uri="{FF2B5EF4-FFF2-40B4-BE49-F238E27FC236}">
                <a16:creationId xmlns:a16="http://schemas.microsoft.com/office/drawing/2014/main" id="{1CF7DE08-9914-48BC-AAEF-72923DD891FC}"/>
              </a:ext>
            </a:extLst>
          </p:cNvPr>
          <p:cNvSpPr/>
          <p:nvPr/>
        </p:nvSpPr>
        <p:spPr>
          <a:xfrm>
            <a:off x="9213074" y="391467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FC8570B3-4F6A-4349-8A7B-85401410AB6E}"/>
              </a:ext>
            </a:extLst>
          </p:cNvPr>
          <p:cNvSpPr/>
          <p:nvPr/>
        </p:nvSpPr>
        <p:spPr>
          <a:xfrm>
            <a:off x="9214013" y="3780016"/>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30E71393-35A3-4A0F-AC6F-8DCC947AADA7}"/>
              </a:ext>
            </a:extLst>
          </p:cNvPr>
          <p:cNvSpPr/>
          <p:nvPr/>
        </p:nvSpPr>
        <p:spPr>
          <a:xfrm>
            <a:off x="10585986" y="3780018"/>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2" name="Straight Arrow Connector 51">
            <a:extLst>
              <a:ext uri="{FF2B5EF4-FFF2-40B4-BE49-F238E27FC236}">
                <a16:creationId xmlns:a16="http://schemas.microsoft.com/office/drawing/2014/main" id="{119D92ED-4173-413A-84C9-EBBC8BA8DF0C}"/>
              </a:ext>
            </a:extLst>
          </p:cNvPr>
          <p:cNvCxnSpPr>
            <a:cxnSpLocks/>
          </p:cNvCxnSpPr>
          <p:nvPr/>
        </p:nvCxnSpPr>
        <p:spPr>
          <a:xfrm>
            <a:off x="1007324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B963B9E-CDFD-4739-9566-E33B83C0454C}"/>
              </a:ext>
            </a:extLst>
          </p:cNvPr>
          <p:cNvCxnSpPr>
            <a:cxnSpLocks/>
          </p:cNvCxnSpPr>
          <p:nvPr/>
        </p:nvCxnSpPr>
        <p:spPr>
          <a:xfrm>
            <a:off x="1033017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269C0D2-8AED-4967-9176-86A983C83AF4}"/>
              </a:ext>
            </a:extLst>
          </p:cNvPr>
          <p:cNvCxnSpPr>
            <a:cxnSpLocks/>
          </p:cNvCxnSpPr>
          <p:nvPr/>
        </p:nvCxnSpPr>
        <p:spPr>
          <a:xfrm>
            <a:off x="1058710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A7CF19C-B492-4734-95F5-35E91BEA3C04}"/>
              </a:ext>
            </a:extLst>
          </p:cNvPr>
          <p:cNvCxnSpPr>
            <a:cxnSpLocks/>
          </p:cNvCxnSpPr>
          <p:nvPr/>
        </p:nvCxnSpPr>
        <p:spPr>
          <a:xfrm>
            <a:off x="10844039"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B81238D-B5FA-40D6-8411-DD8CAE679176}"/>
              </a:ext>
            </a:extLst>
          </p:cNvPr>
          <p:cNvCxnSpPr>
            <a:cxnSpLocks/>
          </p:cNvCxnSpPr>
          <p:nvPr/>
        </p:nvCxnSpPr>
        <p:spPr>
          <a:xfrm>
            <a:off x="955938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F1F7B96B-EB51-4CF4-83C1-69DEFCF5AF60}"/>
              </a:ext>
            </a:extLst>
          </p:cNvPr>
          <p:cNvCxnSpPr>
            <a:cxnSpLocks/>
          </p:cNvCxnSpPr>
          <p:nvPr/>
        </p:nvCxnSpPr>
        <p:spPr>
          <a:xfrm>
            <a:off x="981631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Flowchart: Delay 57">
            <a:extLst>
              <a:ext uri="{FF2B5EF4-FFF2-40B4-BE49-F238E27FC236}">
                <a16:creationId xmlns:a16="http://schemas.microsoft.com/office/drawing/2014/main" id="{88E60426-C683-4D19-B43D-CDA03CA6DED5}"/>
              </a:ext>
            </a:extLst>
          </p:cNvPr>
          <p:cNvSpPr/>
          <p:nvPr/>
        </p:nvSpPr>
        <p:spPr>
          <a:xfrm rot="5400000">
            <a:off x="10202760" y="3800485"/>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627ED88F-9F86-44A2-B568-C4354C148493}"/>
              </a:ext>
            </a:extLst>
          </p:cNvPr>
          <p:cNvSpPr/>
          <p:nvPr/>
        </p:nvSpPr>
        <p:spPr>
          <a:xfrm>
            <a:off x="9196916" y="5301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0" name="Rectangle 59">
            <a:extLst>
              <a:ext uri="{FF2B5EF4-FFF2-40B4-BE49-F238E27FC236}">
                <a16:creationId xmlns:a16="http://schemas.microsoft.com/office/drawing/2014/main" id="{3CF570DF-E027-4FA1-B4FF-FB8448D1F4D7}"/>
              </a:ext>
            </a:extLst>
          </p:cNvPr>
          <p:cNvSpPr/>
          <p:nvPr/>
        </p:nvSpPr>
        <p:spPr>
          <a:xfrm>
            <a:off x="9197855" y="5166827"/>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1" name="Rectangle 60">
            <a:extLst>
              <a:ext uri="{FF2B5EF4-FFF2-40B4-BE49-F238E27FC236}">
                <a16:creationId xmlns:a16="http://schemas.microsoft.com/office/drawing/2014/main" id="{773266AA-77AC-4027-B57D-30493D456A87}"/>
              </a:ext>
            </a:extLst>
          </p:cNvPr>
          <p:cNvSpPr/>
          <p:nvPr/>
        </p:nvSpPr>
        <p:spPr>
          <a:xfrm>
            <a:off x="10569828" y="5166829"/>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2" name="Flowchart: Delay 61">
            <a:extLst>
              <a:ext uri="{FF2B5EF4-FFF2-40B4-BE49-F238E27FC236}">
                <a16:creationId xmlns:a16="http://schemas.microsoft.com/office/drawing/2014/main" id="{93ED5E39-1EED-4A9C-9ED2-FF11A1506334}"/>
              </a:ext>
            </a:extLst>
          </p:cNvPr>
          <p:cNvSpPr/>
          <p:nvPr/>
        </p:nvSpPr>
        <p:spPr>
          <a:xfrm rot="5400000">
            <a:off x="10186602" y="5187296"/>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B7471372-2161-42FE-A840-1842950D6112}"/>
              </a:ext>
            </a:extLst>
          </p:cNvPr>
          <p:cNvSpPr txBox="1"/>
          <p:nvPr/>
        </p:nvSpPr>
        <p:spPr>
          <a:xfrm>
            <a:off x="399984" y="2014268"/>
            <a:ext cx="5075093" cy="4401205"/>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Exposure to UV light makes the photoresist not covered by masks easily removable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the developed resist is removed, the unprotected SiO</a:t>
            </a:r>
            <a:r>
              <a:rPr lang="en-US" sz="2000" baseline="-25000" dirty="0">
                <a:cs typeface="Times New Roman" panose="02020603050405020304" pitchFamily="18" charset="0"/>
              </a:rPr>
              <a:t>2</a:t>
            </a:r>
            <a:r>
              <a:rPr lang="en-US" sz="2000" dirty="0">
                <a:cs typeface="Times New Roman" panose="02020603050405020304" pitchFamily="18" charset="0"/>
              </a:rPr>
              <a:t> is etched away, using chemical process. Remaining resist is stripped off</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exposed areas of silicon are then doped, e.g. to obtain PN junctions</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Metallization followed by a similar photolithographic process to obtain a final device</a:t>
            </a:r>
          </a:p>
        </p:txBody>
      </p:sp>
      <p:sp>
        <p:nvSpPr>
          <p:cNvPr id="64" name="Rectangle 63">
            <a:extLst>
              <a:ext uri="{FF2B5EF4-FFF2-40B4-BE49-F238E27FC236}">
                <a16:creationId xmlns:a16="http://schemas.microsoft.com/office/drawing/2014/main" id="{BDFBC2B2-4F8A-41AC-A70D-3ACC6AE28EF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65" name="Rectangle 64">
            <a:extLst>
              <a:ext uri="{FF2B5EF4-FFF2-40B4-BE49-F238E27FC236}">
                <a16:creationId xmlns:a16="http://schemas.microsoft.com/office/drawing/2014/main" id="{B55F8E62-1597-4E1E-AC3A-92E6D054330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6" name="Picture 65" descr="ox_small_cmyk_pos_rect.jpg">
            <a:extLst>
              <a:ext uri="{FF2B5EF4-FFF2-40B4-BE49-F238E27FC236}">
                <a16:creationId xmlns:a16="http://schemas.microsoft.com/office/drawing/2014/main" id="{7850A040-D112-4982-BDD9-72612A7D16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8" name="TextBox 67">
            <a:extLst>
              <a:ext uri="{FF2B5EF4-FFF2-40B4-BE49-F238E27FC236}">
                <a16:creationId xmlns:a16="http://schemas.microsoft.com/office/drawing/2014/main" id="{BD8138D2-2F5C-49CB-91CB-F529A230D3E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16</a:t>
            </a:r>
            <a:endParaRPr lang="en-GB" dirty="0"/>
          </a:p>
        </p:txBody>
      </p:sp>
      <p:sp>
        <p:nvSpPr>
          <p:cNvPr id="2" name="TextBox 1">
            <a:extLst>
              <a:ext uri="{FF2B5EF4-FFF2-40B4-BE49-F238E27FC236}">
                <a16:creationId xmlns:a16="http://schemas.microsoft.com/office/drawing/2014/main" id="{5E71EFD7-8ED1-49EC-DC0E-B81FA7D0CFE9}"/>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818610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DC03841C-79A6-4F54-9636-B179E372A3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2171" y="790036"/>
            <a:ext cx="4953939" cy="1397412"/>
          </a:xfrm>
          <a:prstGeom prst="rect">
            <a:avLst/>
          </a:prstGeom>
        </p:spPr>
      </p:pic>
      <p:sp>
        <p:nvSpPr>
          <p:cNvPr id="14" name="TextBox 13">
            <a:extLst>
              <a:ext uri="{FF2B5EF4-FFF2-40B4-BE49-F238E27FC236}">
                <a16:creationId xmlns:a16="http://schemas.microsoft.com/office/drawing/2014/main" id="{DD8B1E2C-071B-4598-B40C-E983955831C2}"/>
              </a:ext>
            </a:extLst>
          </p:cNvPr>
          <p:cNvSpPr txBox="1"/>
          <p:nvPr/>
        </p:nvSpPr>
        <p:spPr>
          <a:xfrm>
            <a:off x="583504" y="2224322"/>
            <a:ext cx="4965147" cy="221599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Additional layers of conducting or insulating materials can be added, to obtain multilayers structures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10s of layers in modern submicron CMOS process</a:t>
            </a:r>
          </a:p>
        </p:txBody>
      </p:sp>
      <p:sp>
        <p:nvSpPr>
          <p:cNvPr id="18" name="Rectangle 17">
            <a:extLst>
              <a:ext uri="{FF2B5EF4-FFF2-40B4-BE49-F238E27FC236}">
                <a16:creationId xmlns:a16="http://schemas.microsoft.com/office/drawing/2014/main" id="{0DF4EEA7-0248-4CB8-907F-3D1CC1BFBC7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15" name="Rectangle 14">
            <a:extLst>
              <a:ext uri="{FF2B5EF4-FFF2-40B4-BE49-F238E27FC236}">
                <a16:creationId xmlns:a16="http://schemas.microsoft.com/office/drawing/2014/main" id="{660B3C32-14EE-4DD2-B2AD-BA455B8741C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382FA1ED-8904-4354-B602-3B69DB0DBF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C11A4E52-722D-4D83-ACF3-24CF41E1146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17</a:t>
            </a:r>
            <a:endParaRPr lang="en-GB" dirty="0"/>
          </a:p>
        </p:txBody>
      </p:sp>
      <p:sp>
        <p:nvSpPr>
          <p:cNvPr id="3" name="TextBox 2">
            <a:extLst>
              <a:ext uri="{FF2B5EF4-FFF2-40B4-BE49-F238E27FC236}">
                <a16:creationId xmlns:a16="http://schemas.microsoft.com/office/drawing/2014/main" id="{39C623AA-8B23-2800-4635-FEF9DC8E38B7}"/>
              </a:ext>
            </a:extLst>
          </p:cNvPr>
          <p:cNvSpPr txBox="1"/>
          <p:nvPr/>
        </p:nvSpPr>
        <p:spPr>
          <a:xfrm>
            <a:off x="5927177" y="2207100"/>
            <a:ext cx="5565873" cy="338554"/>
          </a:xfrm>
          <a:prstGeom prst="rect">
            <a:avLst/>
          </a:prstGeom>
          <a:noFill/>
        </p:spPr>
        <p:txBody>
          <a:bodyPr wrap="square">
            <a:spAutoFit/>
          </a:bodyPr>
          <a:lstStyle/>
          <a:p>
            <a:pPr lvl="1"/>
            <a:r>
              <a:rPr lang="en-GB" sz="1600" i="1" baseline="30000" dirty="0">
                <a:cs typeface="Arial" panose="020B0604020202020204" pitchFamily="34" charset="0"/>
              </a:rPr>
              <a:t>LGAD cross section example – 1 layer</a:t>
            </a:r>
            <a:endParaRPr lang="en-GB" sz="1600" i="1" dirty="0">
              <a:cs typeface="Arial" panose="020B0604020202020204" pitchFamily="34" charset="0"/>
            </a:endParaRPr>
          </a:p>
        </p:txBody>
      </p:sp>
      <p:pic>
        <p:nvPicPr>
          <p:cNvPr id="4" name="Picture 3">
            <a:extLst>
              <a:ext uri="{FF2B5EF4-FFF2-40B4-BE49-F238E27FC236}">
                <a16:creationId xmlns:a16="http://schemas.microsoft.com/office/drawing/2014/main" id="{346F7A08-4486-52DD-BD82-B786A527D074}"/>
              </a:ext>
            </a:extLst>
          </p:cNvPr>
          <p:cNvPicPr>
            <a:picLocks noChangeAspect="1"/>
          </p:cNvPicPr>
          <p:nvPr/>
        </p:nvPicPr>
        <p:blipFill>
          <a:blip r:embed="rId4"/>
          <a:stretch>
            <a:fillRect/>
          </a:stretch>
        </p:blipFill>
        <p:spPr>
          <a:xfrm>
            <a:off x="6288627" y="2698705"/>
            <a:ext cx="4842972" cy="2917178"/>
          </a:xfrm>
          <a:prstGeom prst="rect">
            <a:avLst/>
          </a:prstGeom>
        </p:spPr>
      </p:pic>
      <p:sp>
        <p:nvSpPr>
          <p:cNvPr id="6" name="TextBox 5">
            <a:extLst>
              <a:ext uri="{FF2B5EF4-FFF2-40B4-BE49-F238E27FC236}">
                <a16:creationId xmlns:a16="http://schemas.microsoft.com/office/drawing/2014/main" id="{679D7AFD-ED0D-C3DA-82B4-205B37C2DAF6}"/>
              </a:ext>
            </a:extLst>
          </p:cNvPr>
          <p:cNvSpPr txBox="1"/>
          <p:nvPr/>
        </p:nvSpPr>
        <p:spPr>
          <a:xfrm>
            <a:off x="6645518" y="5713516"/>
            <a:ext cx="3863262" cy="600164"/>
          </a:xfrm>
          <a:prstGeom prst="rect">
            <a:avLst/>
          </a:prstGeom>
          <a:noFill/>
        </p:spPr>
        <p:txBody>
          <a:bodyPr wrap="square">
            <a:spAutoFit/>
          </a:bodyPr>
          <a:lstStyle/>
          <a:p>
            <a:r>
              <a:rPr lang="en-GB" sz="1200" dirty="0"/>
              <a:t>Diagram of a cross-section of a VLSI circuit</a:t>
            </a:r>
          </a:p>
          <a:p>
            <a:r>
              <a:rPr lang="en-GB" sz="900" dirty="0"/>
              <a:t>from ITRS 2005, http://www.itrs.net/Links/2005itrs/ home2005.htm. 58</a:t>
            </a:r>
          </a:p>
          <a:p>
            <a:endParaRPr lang="en-GB" sz="1200" dirty="0"/>
          </a:p>
        </p:txBody>
      </p:sp>
      <p:sp>
        <p:nvSpPr>
          <p:cNvPr id="2" name="TextBox 1">
            <a:extLst>
              <a:ext uri="{FF2B5EF4-FFF2-40B4-BE49-F238E27FC236}">
                <a16:creationId xmlns:a16="http://schemas.microsoft.com/office/drawing/2014/main" id="{EDB6D109-B3AA-8DF9-5DEE-2A48DD9D0AFF}"/>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526234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0F2F50B-73FA-433F-9FF1-A869233F8013}"/>
              </a:ext>
            </a:extLst>
          </p:cNvPr>
          <p:cNvSpPr/>
          <p:nvPr/>
        </p:nvSpPr>
        <p:spPr>
          <a:xfrm>
            <a:off x="7577667" y="231854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856B0E83-308F-40D4-B691-485DB4C5B7AB}"/>
              </a:ext>
            </a:extLst>
          </p:cNvPr>
          <p:cNvSpPr/>
          <p:nvPr/>
        </p:nvSpPr>
        <p:spPr>
          <a:xfrm>
            <a:off x="7578606" y="2183893"/>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67B42DC5-58B3-4195-9318-B013366140A6}"/>
              </a:ext>
            </a:extLst>
          </p:cNvPr>
          <p:cNvSpPr/>
          <p:nvPr/>
        </p:nvSpPr>
        <p:spPr>
          <a:xfrm>
            <a:off x="8950579" y="2183895"/>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5" name="Straight Arrow Connector 14">
            <a:extLst>
              <a:ext uri="{FF2B5EF4-FFF2-40B4-BE49-F238E27FC236}">
                <a16:creationId xmlns:a16="http://schemas.microsoft.com/office/drawing/2014/main" id="{932B0DC7-C17E-485A-B15A-CE77B1B9BACA}"/>
              </a:ext>
            </a:extLst>
          </p:cNvPr>
          <p:cNvCxnSpPr>
            <a:cxnSpLocks/>
          </p:cNvCxnSpPr>
          <p:nvPr/>
        </p:nvCxnSpPr>
        <p:spPr>
          <a:xfrm>
            <a:off x="843784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E07CC3-93B0-4B5E-8014-C9D0E9C36021}"/>
              </a:ext>
            </a:extLst>
          </p:cNvPr>
          <p:cNvCxnSpPr>
            <a:cxnSpLocks/>
          </p:cNvCxnSpPr>
          <p:nvPr/>
        </p:nvCxnSpPr>
        <p:spPr>
          <a:xfrm>
            <a:off x="869477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33B5FA8-EE23-4930-979C-2F8B7974A1D3}"/>
              </a:ext>
            </a:extLst>
          </p:cNvPr>
          <p:cNvCxnSpPr>
            <a:cxnSpLocks/>
          </p:cNvCxnSpPr>
          <p:nvPr/>
        </p:nvCxnSpPr>
        <p:spPr>
          <a:xfrm>
            <a:off x="895170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C8AB62-C6B6-4DD2-8062-25866276ED85}"/>
              </a:ext>
            </a:extLst>
          </p:cNvPr>
          <p:cNvCxnSpPr>
            <a:cxnSpLocks/>
          </p:cNvCxnSpPr>
          <p:nvPr/>
        </p:nvCxnSpPr>
        <p:spPr>
          <a:xfrm>
            <a:off x="9208632"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9BA21BF-70CE-4CFB-B1E8-EE0C8FF0EAD1}"/>
              </a:ext>
            </a:extLst>
          </p:cNvPr>
          <p:cNvCxnSpPr>
            <a:cxnSpLocks/>
          </p:cNvCxnSpPr>
          <p:nvPr/>
        </p:nvCxnSpPr>
        <p:spPr>
          <a:xfrm>
            <a:off x="792398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70258D3-24D2-49EE-BD85-07E843237699}"/>
              </a:ext>
            </a:extLst>
          </p:cNvPr>
          <p:cNvCxnSpPr>
            <a:cxnSpLocks/>
          </p:cNvCxnSpPr>
          <p:nvPr/>
        </p:nvCxnSpPr>
        <p:spPr>
          <a:xfrm>
            <a:off x="818091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Delay 21">
            <a:extLst>
              <a:ext uri="{FF2B5EF4-FFF2-40B4-BE49-F238E27FC236}">
                <a16:creationId xmlns:a16="http://schemas.microsoft.com/office/drawing/2014/main" id="{8DFB25FC-5CDE-4448-BC2F-2C944F71BB2A}"/>
              </a:ext>
            </a:extLst>
          </p:cNvPr>
          <p:cNvSpPr/>
          <p:nvPr/>
        </p:nvSpPr>
        <p:spPr>
          <a:xfrm rot="5400000">
            <a:off x="8567353" y="2204362"/>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FD326D8-428E-4711-9BA9-E561E5F701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5627" y="3821557"/>
            <a:ext cx="4379065" cy="1713322"/>
          </a:xfrm>
          <a:prstGeom prst="rect">
            <a:avLst/>
          </a:prstGeom>
        </p:spPr>
      </p:pic>
      <p:sp>
        <p:nvSpPr>
          <p:cNvPr id="24" name="TextBox 23">
            <a:extLst>
              <a:ext uri="{FF2B5EF4-FFF2-40B4-BE49-F238E27FC236}">
                <a16:creationId xmlns:a16="http://schemas.microsoft.com/office/drawing/2014/main" id="{18D5878E-8EEC-4290-970D-5CDAFFC29BFC}"/>
              </a:ext>
            </a:extLst>
          </p:cNvPr>
          <p:cNvSpPr txBox="1"/>
          <p:nvPr/>
        </p:nvSpPr>
        <p:spPr>
          <a:xfrm>
            <a:off x="9927898" y="2111820"/>
            <a:ext cx="566184" cy="276999"/>
          </a:xfrm>
          <a:prstGeom prst="rect">
            <a:avLst/>
          </a:prstGeom>
          <a:noFill/>
        </p:spPr>
        <p:txBody>
          <a:bodyPr wrap="square">
            <a:spAutoFit/>
          </a:bodyPr>
          <a:lstStyle/>
          <a:p>
            <a:r>
              <a:rPr lang="en-US" sz="1200" dirty="0">
                <a:latin typeface="Arial" panose="020B0604020202020204" pitchFamily="34" charset="0"/>
              </a:rPr>
              <a:t>SiO</a:t>
            </a:r>
            <a:r>
              <a:rPr lang="en-US" sz="1200" baseline="-25000" dirty="0">
                <a:latin typeface="Arial" panose="020B0604020202020204" pitchFamily="34" charset="0"/>
              </a:rPr>
              <a:t>2</a:t>
            </a:r>
            <a:endParaRPr lang="en-GB" sz="1200" baseline="-25000" dirty="0"/>
          </a:p>
        </p:txBody>
      </p:sp>
      <p:sp>
        <p:nvSpPr>
          <p:cNvPr id="26" name="TextBox 25">
            <a:extLst>
              <a:ext uri="{FF2B5EF4-FFF2-40B4-BE49-F238E27FC236}">
                <a16:creationId xmlns:a16="http://schemas.microsoft.com/office/drawing/2014/main" id="{62CE1B66-29BB-4B30-8635-F4F7945C40BB}"/>
              </a:ext>
            </a:extLst>
          </p:cNvPr>
          <p:cNvSpPr txBox="1"/>
          <p:nvPr/>
        </p:nvSpPr>
        <p:spPr>
          <a:xfrm>
            <a:off x="9927898" y="2549379"/>
            <a:ext cx="566184" cy="276999"/>
          </a:xfrm>
          <a:prstGeom prst="rect">
            <a:avLst/>
          </a:prstGeom>
          <a:noFill/>
        </p:spPr>
        <p:txBody>
          <a:bodyPr wrap="square">
            <a:spAutoFit/>
          </a:bodyPr>
          <a:lstStyle/>
          <a:p>
            <a:r>
              <a:rPr lang="en-US" sz="1200" dirty="0">
                <a:latin typeface="Arial" panose="020B0604020202020204" pitchFamily="34" charset="0"/>
              </a:rPr>
              <a:t>Si</a:t>
            </a:r>
            <a:endParaRPr lang="en-GB" sz="1200" baseline="-25000" dirty="0"/>
          </a:p>
        </p:txBody>
      </p:sp>
      <p:sp>
        <p:nvSpPr>
          <p:cNvPr id="27" name="TextBox 26">
            <a:extLst>
              <a:ext uri="{FF2B5EF4-FFF2-40B4-BE49-F238E27FC236}">
                <a16:creationId xmlns:a16="http://schemas.microsoft.com/office/drawing/2014/main" id="{B6B2927C-678B-457E-938B-5F9E24E63095}"/>
              </a:ext>
            </a:extLst>
          </p:cNvPr>
          <p:cNvSpPr txBox="1"/>
          <p:nvPr/>
        </p:nvSpPr>
        <p:spPr>
          <a:xfrm>
            <a:off x="8273948" y="1296138"/>
            <a:ext cx="1107351" cy="215444"/>
          </a:xfrm>
          <a:prstGeom prst="rect">
            <a:avLst/>
          </a:prstGeom>
          <a:noFill/>
        </p:spPr>
        <p:txBody>
          <a:bodyPr wrap="square">
            <a:spAutoFit/>
          </a:bodyPr>
          <a:lstStyle/>
          <a:p>
            <a:r>
              <a:rPr lang="en-US" sz="1200" baseline="-25000" dirty="0">
                <a:latin typeface="Arial" panose="020B0604020202020204" pitchFamily="34" charset="0"/>
              </a:rPr>
              <a:t>Ions implanted</a:t>
            </a:r>
            <a:endParaRPr lang="en-GB" sz="1200" baseline="-25000" dirty="0"/>
          </a:p>
        </p:txBody>
      </p:sp>
      <p:sp>
        <p:nvSpPr>
          <p:cNvPr id="28" name="Rectangle 27">
            <a:extLst>
              <a:ext uri="{FF2B5EF4-FFF2-40B4-BE49-F238E27FC236}">
                <a16:creationId xmlns:a16="http://schemas.microsoft.com/office/drawing/2014/main" id="{53F53D37-9851-43BA-A825-CA5E6FE64359}"/>
              </a:ext>
            </a:extLst>
          </p:cNvPr>
          <p:cNvSpPr/>
          <p:nvPr/>
        </p:nvSpPr>
        <p:spPr>
          <a:xfrm>
            <a:off x="8235164" y="4390753"/>
            <a:ext cx="919213" cy="70606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4CB2F7E6-F8A8-402B-B2C3-D8DB1AC08FC8}"/>
              </a:ext>
            </a:extLst>
          </p:cNvPr>
          <p:cNvSpPr txBox="1"/>
          <p:nvPr/>
        </p:nvSpPr>
        <p:spPr>
          <a:xfrm>
            <a:off x="8159645" y="4086329"/>
            <a:ext cx="1234942" cy="276999"/>
          </a:xfrm>
          <a:prstGeom prst="rect">
            <a:avLst/>
          </a:prstGeom>
          <a:noFill/>
        </p:spPr>
        <p:txBody>
          <a:bodyPr wrap="square">
            <a:spAutoFit/>
          </a:bodyPr>
          <a:lstStyle/>
          <a:p>
            <a:r>
              <a:rPr lang="en-US" sz="1200" dirty="0">
                <a:latin typeface="Arial" panose="020B0604020202020204" pitchFamily="34" charset="0"/>
              </a:rPr>
              <a:t>Parasitic MOS</a:t>
            </a:r>
            <a:endParaRPr lang="en-GB" sz="1200" baseline="-25000" dirty="0"/>
          </a:p>
        </p:txBody>
      </p:sp>
      <p:sp>
        <p:nvSpPr>
          <p:cNvPr id="31" name="Rectangle 30">
            <a:extLst>
              <a:ext uri="{FF2B5EF4-FFF2-40B4-BE49-F238E27FC236}">
                <a16:creationId xmlns:a16="http://schemas.microsoft.com/office/drawing/2014/main" id="{2E00ECE8-391B-4959-8885-5FC1A6089E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sp>
        <p:nvSpPr>
          <p:cNvPr id="35" name="TextBox 34">
            <a:extLst>
              <a:ext uri="{FF2B5EF4-FFF2-40B4-BE49-F238E27FC236}">
                <a16:creationId xmlns:a16="http://schemas.microsoft.com/office/drawing/2014/main" id="{B88184AF-F9DA-4862-ABCF-235A7A3D3C7A}"/>
              </a:ext>
            </a:extLst>
          </p:cNvPr>
          <p:cNvSpPr txBox="1"/>
          <p:nvPr/>
        </p:nvSpPr>
        <p:spPr>
          <a:xfrm>
            <a:off x="537501" y="2250319"/>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purpose of oxidation is essentially to provide </a:t>
            </a:r>
            <a:r>
              <a:rPr lang="en-US" sz="2000" b="1" dirty="0">
                <a:cs typeface="Times New Roman" panose="02020603050405020304" pitchFamily="18" charset="0"/>
              </a:rPr>
              <a:t>isolation</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Barrier against dopants diffusion/implantation</a:t>
            </a:r>
            <a:br>
              <a:rPr lang="en-US" sz="2000" dirty="0">
                <a:cs typeface="Times New Roman" panose="02020603050405020304" pitchFamily="18" charset="0"/>
              </a:rPr>
            </a:b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Electrical insulator between devices (critical field </a:t>
            </a:r>
            <a:r>
              <a:rPr lang="en-GB" sz="2000" dirty="0">
                <a:cs typeface="Times New Roman" panose="02020603050405020304" pitchFamily="18" charset="0"/>
              </a:rPr>
              <a:t>~ 10</a:t>
            </a:r>
            <a:r>
              <a:rPr lang="en-GB" sz="2000" baseline="30000" dirty="0">
                <a:cs typeface="Times New Roman" panose="02020603050405020304" pitchFamily="18" charset="0"/>
              </a:rPr>
              <a:t>7 </a:t>
            </a:r>
            <a:r>
              <a:rPr lang="en-GB" sz="2000" dirty="0">
                <a:cs typeface="Times New Roman" panose="02020603050405020304" pitchFamily="18" charset="0"/>
              </a:rPr>
              <a:t>V/cm)</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7" name="Rectangle 36">
            <a:extLst>
              <a:ext uri="{FF2B5EF4-FFF2-40B4-BE49-F238E27FC236}">
                <a16:creationId xmlns:a16="http://schemas.microsoft.com/office/drawing/2014/main" id="{A3E1B6DD-805D-408D-80BC-E04D075D4E9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9" name="Picture 38" descr="ox_small_cmyk_pos_rect.jpg">
            <a:extLst>
              <a:ext uri="{FF2B5EF4-FFF2-40B4-BE49-F238E27FC236}">
                <a16:creationId xmlns:a16="http://schemas.microsoft.com/office/drawing/2014/main" id="{073B9808-CF3E-4C27-9016-A9FDB927F1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FAD8129E-C778-4055-A8B8-063FFAA84CE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18</a:t>
            </a:r>
            <a:endParaRPr lang="en-GB" dirty="0"/>
          </a:p>
        </p:txBody>
      </p:sp>
      <p:sp>
        <p:nvSpPr>
          <p:cNvPr id="2" name="TextBox 1">
            <a:extLst>
              <a:ext uri="{FF2B5EF4-FFF2-40B4-BE49-F238E27FC236}">
                <a16:creationId xmlns:a16="http://schemas.microsoft.com/office/drawing/2014/main" id="{F00AACF4-D9D0-6873-D706-DD2718E11E6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33360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127587-0157-4D1D-9422-E6B51471D7FE}"/>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p>
        </p:txBody>
      </p:sp>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Box 7">
            <a:extLst>
              <a:ext uri="{FF2B5EF4-FFF2-40B4-BE49-F238E27FC236}">
                <a16:creationId xmlns:a16="http://schemas.microsoft.com/office/drawing/2014/main" id="{6F4A4647-910F-4CC8-B573-3B6EA0F10E2D}"/>
              </a:ext>
            </a:extLst>
          </p:cNvPr>
          <p:cNvSpPr txBox="1"/>
          <p:nvPr/>
        </p:nvSpPr>
        <p:spPr>
          <a:xfrm>
            <a:off x="1277435" y="1691640"/>
            <a:ext cx="9855200" cy="3939540"/>
          </a:xfrm>
          <a:prstGeom prst="rect">
            <a:avLst/>
          </a:prstGeom>
          <a:noFill/>
        </p:spPr>
        <p:txBody>
          <a:bodyPr wrap="square">
            <a:spAutoFit/>
          </a:bodyPr>
          <a:lstStyle/>
          <a:p>
            <a:pPr marL="285750" indent="-285750">
              <a:buFont typeface="Arial" panose="020B0604020202020204" pitchFamily="34" charset="0"/>
              <a:buChar char="•"/>
            </a:pPr>
            <a:r>
              <a:rPr lang="en-US" sz="2500" b="1" dirty="0">
                <a:cs typeface="Times New Roman" panose="02020603050405020304" pitchFamily="18" charset="0"/>
              </a:rPr>
              <a:t>Semiconductor technology</a:t>
            </a:r>
          </a:p>
          <a:p>
            <a:pPr marL="1200150" lvl="2" indent="-285750">
              <a:buFont typeface="Arial" panose="020B0604020202020204" pitchFamily="34" charset="0"/>
              <a:buChar char="•"/>
            </a:pPr>
            <a:r>
              <a:rPr lang="en-US" sz="2500" i="1" dirty="0">
                <a:cs typeface="Times New Roman" panose="02020603050405020304" pitchFamily="18" charset="0"/>
              </a:rPr>
              <a:t>Introduction</a:t>
            </a:r>
          </a:p>
          <a:p>
            <a:pPr marL="1200150" lvl="2" indent="-285750">
              <a:buFont typeface="Arial" panose="020B0604020202020204" pitchFamily="34" charset="0"/>
              <a:buChar char="•"/>
            </a:pPr>
            <a:r>
              <a:rPr lang="en-US" sz="2500" i="1" dirty="0">
                <a:cs typeface="Times New Roman" panose="02020603050405020304" pitchFamily="18" charset="0"/>
              </a:rPr>
              <a:t>Moore’s Law</a:t>
            </a:r>
          </a:p>
          <a:p>
            <a:pPr marL="1200150" lvl="2" indent="-285750">
              <a:buFont typeface="Arial" panose="020B0604020202020204" pitchFamily="34" charset="0"/>
              <a:buChar char="•"/>
            </a:pPr>
            <a:r>
              <a:rPr lang="en-US" sz="2500" i="1" dirty="0">
                <a:cs typeface="Times New Roman" panose="02020603050405020304" pitchFamily="18" charset="0"/>
              </a:rPr>
              <a:t>Dennard’s Law</a:t>
            </a:r>
          </a:p>
          <a:p>
            <a:pPr marL="285750" indent="-285750">
              <a:buFont typeface="Arial" panose="020B0604020202020204" pitchFamily="34" charset="0"/>
              <a:buChar char="•"/>
            </a:pPr>
            <a:r>
              <a:rPr lang="en-US" sz="2500" b="1" dirty="0">
                <a:cs typeface="Times New Roman" panose="02020603050405020304" pitchFamily="18" charset="0"/>
              </a:rPr>
              <a:t>Semiconductor fabrication process I</a:t>
            </a:r>
          </a:p>
          <a:p>
            <a:pPr marL="742950" lvl="1" indent="-285750">
              <a:buFont typeface="Arial" panose="020B0604020202020204" pitchFamily="34" charset="0"/>
              <a:buChar char="•"/>
            </a:pPr>
            <a:r>
              <a:rPr lang="en-US" sz="2500" i="1" dirty="0">
                <a:cs typeface="Times New Roman" panose="02020603050405020304" pitchFamily="18" charset="0"/>
              </a:rPr>
              <a:t>Silicon crystal growth</a:t>
            </a:r>
          </a:p>
          <a:p>
            <a:pPr marL="742950" lvl="1" indent="-285750">
              <a:buFont typeface="Arial" panose="020B0604020202020204" pitchFamily="34" charset="0"/>
              <a:buChar char="•"/>
            </a:pPr>
            <a:r>
              <a:rPr lang="en-US" sz="2500" i="1" dirty="0">
                <a:cs typeface="Times New Roman" panose="02020603050405020304" pitchFamily="18" charset="0"/>
              </a:rPr>
              <a:t>Fabrication process flow</a:t>
            </a:r>
          </a:p>
          <a:p>
            <a:pPr marL="742950" lvl="1" indent="-285750">
              <a:buFont typeface="Arial" panose="020B0604020202020204" pitchFamily="34" charset="0"/>
              <a:buChar char="•"/>
            </a:pPr>
            <a:r>
              <a:rPr lang="en-US" sz="2500" i="1" dirty="0">
                <a:cs typeface="Times New Roman" panose="02020603050405020304" pitchFamily="18" charset="0"/>
              </a:rPr>
              <a:t>Oxidation</a:t>
            </a:r>
          </a:p>
          <a:p>
            <a:pPr marL="742950" lvl="1" indent="-285750">
              <a:buFont typeface="Arial" panose="020B0604020202020204" pitchFamily="34" charset="0"/>
              <a:buChar char="•"/>
            </a:pPr>
            <a:r>
              <a:rPr lang="en-US" sz="2500" i="1" dirty="0">
                <a:cs typeface="Times New Roman" panose="02020603050405020304" pitchFamily="18" charset="0"/>
              </a:rPr>
              <a:t>Resist deposition</a:t>
            </a:r>
          </a:p>
          <a:p>
            <a:pPr marL="742950" lvl="1" indent="-285750">
              <a:buFont typeface="Arial" panose="020B0604020202020204" pitchFamily="34" charset="0"/>
              <a:buChar char="•"/>
            </a:pPr>
            <a:r>
              <a:rPr lang="en-US" sz="2500" i="1">
                <a:cs typeface="Times New Roman" panose="02020603050405020304" pitchFamily="18" charset="0"/>
              </a:rPr>
              <a:t>Photolithography</a:t>
            </a:r>
            <a:endParaRPr lang="en-US" sz="2500" i="1" dirty="0">
              <a:cs typeface="Times New Roman" panose="02020603050405020304" pitchFamily="18" charset="0"/>
            </a:endParaRPr>
          </a:p>
        </p:txBody>
      </p:sp>
      <p:sp>
        <p:nvSpPr>
          <p:cNvPr id="3" name="TextBox 2">
            <a:extLst>
              <a:ext uri="{FF2B5EF4-FFF2-40B4-BE49-F238E27FC236}">
                <a16:creationId xmlns:a16="http://schemas.microsoft.com/office/drawing/2014/main" id="{FF633801-62A9-EB00-1C6D-F61956BD023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409812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E760FA8-6F30-4125-83DC-EF3CC14B52E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pic>
        <p:nvPicPr>
          <p:cNvPr id="13" name="Picture 12">
            <a:extLst>
              <a:ext uri="{FF2B5EF4-FFF2-40B4-BE49-F238E27FC236}">
                <a16:creationId xmlns:a16="http://schemas.microsoft.com/office/drawing/2014/main" id="{2781C057-43D5-4F21-B991-BAC0817FAC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7519" y="4062218"/>
            <a:ext cx="5170598" cy="1830709"/>
          </a:xfrm>
          <a:prstGeom prst="rect">
            <a:avLst/>
          </a:prstGeom>
        </p:spPr>
      </p:pic>
      <p:pic>
        <p:nvPicPr>
          <p:cNvPr id="14" name="Picture 13">
            <a:extLst>
              <a:ext uri="{FF2B5EF4-FFF2-40B4-BE49-F238E27FC236}">
                <a16:creationId xmlns:a16="http://schemas.microsoft.com/office/drawing/2014/main" id="{13455048-ED43-40A6-86F4-2D56FAED63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64711" y="1680077"/>
            <a:ext cx="4816972" cy="1884654"/>
          </a:xfrm>
          <a:prstGeom prst="rect">
            <a:avLst/>
          </a:prstGeom>
        </p:spPr>
      </p:pic>
      <p:sp>
        <p:nvSpPr>
          <p:cNvPr id="15" name="Rectangle 14">
            <a:extLst>
              <a:ext uri="{FF2B5EF4-FFF2-40B4-BE49-F238E27FC236}">
                <a16:creationId xmlns:a16="http://schemas.microsoft.com/office/drawing/2014/main" id="{E5C0C64A-5CC3-4540-95AF-7941ACFBF234}"/>
              </a:ext>
            </a:extLst>
          </p:cNvPr>
          <p:cNvSpPr/>
          <p:nvPr/>
        </p:nvSpPr>
        <p:spPr>
          <a:xfrm>
            <a:off x="9440702" y="2363233"/>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3066ED49-CD02-4205-B2DF-E779B0E900D1}"/>
              </a:ext>
            </a:extLst>
          </p:cNvPr>
          <p:cNvSpPr/>
          <p:nvPr/>
        </p:nvSpPr>
        <p:spPr>
          <a:xfrm>
            <a:off x="6940681" y="2374956"/>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97FC14AA-8BA8-4313-9B3F-D282214F0F06}"/>
              </a:ext>
            </a:extLst>
          </p:cNvPr>
          <p:cNvSpPr/>
          <p:nvPr/>
        </p:nvSpPr>
        <p:spPr>
          <a:xfrm>
            <a:off x="5882093" y="4448583"/>
            <a:ext cx="5543839" cy="6321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8F13EE8F-9A6B-49BA-96E9-FC2E72E9468D}"/>
              </a:ext>
            </a:extLst>
          </p:cNvPr>
          <p:cNvSpPr/>
          <p:nvPr/>
        </p:nvSpPr>
        <p:spPr>
          <a:xfrm>
            <a:off x="8337619" y="2425301"/>
            <a:ext cx="824055" cy="52247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C2A13DCE-CE70-4416-95E8-50A3CD370B78}"/>
              </a:ext>
            </a:extLst>
          </p:cNvPr>
          <p:cNvSpPr/>
          <p:nvPr/>
        </p:nvSpPr>
        <p:spPr>
          <a:xfrm>
            <a:off x="8409129" y="2458918"/>
            <a:ext cx="681037" cy="4318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1FF4F5FC-ED2E-4C93-A968-95C86A50A465}"/>
              </a:ext>
            </a:extLst>
          </p:cNvPr>
          <p:cNvSpPr txBox="1"/>
          <p:nvPr/>
        </p:nvSpPr>
        <p:spPr>
          <a:xfrm>
            <a:off x="219319" y="1995087"/>
            <a:ext cx="5130960" cy="433965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Two deposition methods:</a:t>
            </a:r>
          </a:p>
          <a:p>
            <a:pPr lvl="1"/>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b="1" dirty="0">
                <a:solidFill>
                  <a:srgbClr val="00B050"/>
                </a:solidFill>
                <a:cs typeface="Times New Roman" panose="02020603050405020304" pitchFamily="18" charset="0"/>
              </a:rPr>
              <a:t>Thermal growth</a:t>
            </a:r>
            <a:r>
              <a:rPr lang="en-US" sz="2000" dirty="0">
                <a:cs typeface="Times New Roman" panose="02020603050405020304" pitchFamily="18" charset="0"/>
              </a:rPr>
              <a:t> </a:t>
            </a:r>
          </a:p>
          <a:p>
            <a:pPr marL="1200150" lvl="2" indent="-285750">
              <a:buFont typeface="Arial" panose="020B0604020202020204" pitchFamily="34" charset="0"/>
              <a:buChar char="•"/>
            </a:pPr>
            <a:r>
              <a:rPr lang="en-US" sz="2000" dirty="0">
                <a:cs typeface="Times New Roman" panose="02020603050405020304" pitchFamily="18" charset="0"/>
              </a:rPr>
              <a:t>Dry: best quality, slow growth rate: used for gate oxide</a:t>
            </a:r>
          </a:p>
          <a:p>
            <a:pPr marL="1200150" lvl="2" indent="-285750">
              <a:buFont typeface="Arial" panose="020B0604020202020204" pitchFamily="34" charset="0"/>
              <a:buChar char="•"/>
            </a:pPr>
            <a:r>
              <a:rPr lang="en-US" sz="2000" dirty="0">
                <a:cs typeface="Times New Roman" panose="02020603050405020304" pitchFamily="18" charset="0"/>
              </a:rPr>
              <a:t>Wet: lower quality, faster growth rate: used for field oxide (isolation)</a:t>
            </a:r>
          </a:p>
          <a:p>
            <a:pPr marL="800100" lvl="1" indent="-342900">
              <a:buFont typeface="Arial" panose="020B0604020202020204" pitchFamily="34" charset="0"/>
              <a:buChar char="•"/>
            </a:pPr>
            <a:r>
              <a:rPr lang="en-GB" sz="2000" b="1" dirty="0">
                <a:solidFill>
                  <a:srgbClr val="FF0000"/>
                </a:solidFill>
                <a:cs typeface="Times New Roman" panose="02020603050405020304" pitchFamily="18" charset="0"/>
              </a:rPr>
              <a:t>Chemical vapor deposition</a:t>
            </a:r>
            <a:r>
              <a:rPr lang="en-GB" sz="2000" baseline="30000" dirty="0">
                <a:latin typeface="Calibri" panose="020F0502020204030204" pitchFamily="34" charset="0"/>
                <a:cs typeface="Calibri" panose="020F0502020204030204" pitchFamily="34" charset="0"/>
              </a:rPr>
              <a:t> [3]</a:t>
            </a:r>
            <a:r>
              <a:rPr lang="en-GB" sz="2000" dirty="0">
                <a:cs typeface="Times New Roman" panose="02020603050405020304" pitchFamily="18" charset="0"/>
              </a:rPr>
              <a:t> (lower quality, fast)</a:t>
            </a:r>
          </a:p>
          <a:p>
            <a:pPr marL="1200150" lvl="2" indent="-285750">
              <a:buFont typeface="Arial" panose="020B0604020202020204" pitchFamily="34" charset="0"/>
              <a:buChar char="•"/>
            </a:pPr>
            <a:r>
              <a:rPr lang="en-GB" sz="2000" dirty="0">
                <a:cs typeface="Times New Roman" panose="02020603050405020304" pitchFamily="18" charset="0"/>
              </a:rPr>
              <a:t>Used when no Si is available for oxidation (Interlayer Layer Dielectric, ILD)</a:t>
            </a:r>
          </a:p>
          <a:p>
            <a:pPr lvl="1"/>
            <a:r>
              <a:rPr lang="en-GB" sz="900" baseline="30000" dirty="0">
                <a:latin typeface="Calibri" panose="020F0502020204030204" pitchFamily="34" charset="0"/>
                <a:cs typeface="Calibri" panose="020F0502020204030204" pitchFamily="34" charset="0"/>
              </a:rPr>
              <a:t>[3] </a:t>
            </a:r>
            <a:r>
              <a:rPr lang="en-GB" sz="900" dirty="0">
                <a:cs typeface="Times New Roman" panose="02020603050405020304" pitchFamily="18" charset="0"/>
              </a:rPr>
              <a:t>J. K. Wang, D. R. Denison, Advanced techniques for interlayer dielectric</a:t>
            </a:r>
          </a:p>
          <a:p>
            <a:pPr lvl="1"/>
            <a:r>
              <a:rPr lang="en-GB" sz="900" dirty="0">
                <a:cs typeface="Times New Roman" panose="02020603050405020304" pitchFamily="18" charset="0"/>
              </a:rPr>
              <a:t>deposition and planarization, Proc. SPIE 2090, https://doi.org/10.1117/12.156535, 1993.</a:t>
            </a:r>
            <a:endParaRPr lang="en-US" sz="2000" dirty="0"/>
          </a:p>
        </p:txBody>
      </p:sp>
      <p:sp>
        <p:nvSpPr>
          <p:cNvPr id="22" name="Rectangle 21">
            <a:extLst>
              <a:ext uri="{FF2B5EF4-FFF2-40B4-BE49-F238E27FC236}">
                <a16:creationId xmlns:a16="http://schemas.microsoft.com/office/drawing/2014/main" id="{31802509-CDC8-40C8-AE0D-6955227FEC0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CA555B1F-BACB-469C-8A27-D7A04992A8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5037F91C-B63A-43B5-B16E-67B3956105FE}"/>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19</a:t>
            </a:r>
            <a:endParaRPr lang="en-GB" dirty="0"/>
          </a:p>
        </p:txBody>
      </p:sp>
      <p:sp>
        <p:nvSpPr>
          <p:cNvPr id="2" name="TextBox 1">
            <a:extLst>
              <a:ext uri="{FF2B5EF4-FFF2-40B4-BE49-F238E27FC236}">
                <a16:creationId xmlns:a16="http://schemas.microsoft.com/office/drawing/2014/main" id="{97B077EA-2F01-BA6D-A415-9EE6992E2F6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228771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5D03D0-B5DC-4C3D-8FC7-A6DEBFD2D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7862" y="452821"/>
            <a:ext cx="2822864" cy="3844636"/>
          </a:xfrm>
          <a:prstGeom prst="rect">
            <a:avLst/>
          </a:prstGeom>
        </p:spPr>
      </p:pic>
      <p:sp>
        <p:nvSpPr>
          <p:cNvPr id="14" name="TextBox 13">
            <a:extLst>
              <a:ext uri="{FF2B5EF4-FFF2-40B4-BE49-F238E27FC236}">
                <a16:creationId xmlns:a16="http://schemas.microsoft.com/office/drawing/2014/main" id="{0F92825C-398C-4258-BE59-9781A96C98AF}"/>
              </a:ext>
            </a:extLst>
          </p:cNvPr>
          <p:cNvSpPr txBox="1"/>
          <p:nvPr/>
        </p:nvSpPr>
        <p:spPr>
          <a:xfrm>
            <a:off x="503319" y="2606489"/>
            <a:ext cx="4891751" cy="1631216"/>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LOCOS</a:t>
            </a:r>
            <a:r>
              <a:rPr lang="en-US" sz="2000" dirty="0">
                <a:latin typeface="Calibri" panose="020F0502020204030204" pitchFamily="34" charset="0"/>
                <a:cs typeface="Calibri" panose="020F0502020204030204" pitchFamily="34" charset="0"/>
              </a:rPr>
              <a:t> (local Oxidation of Si) process:</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00B050"/>
                </a:solidFill>
                <a:latin typeface="Calibri" panose="020F0502020204030204" pitchFamily="34" charset="0"/>
                <a:cs typeface="Calibri" panose="020F0502020204030204" pitchFamily="34" charset="0"/>
              </a:rPr>
              <a:t>Thermal</a:t>
            </a:r>
            <a:r>
              <a:rPr lang="en-US" sz="2000" dirty="0">
                <a:latin typeface="Calibri" panose="020F0502020204030204" pitchFamily="34" charset="0"/>
                <a:cs typeface="Calibri" panose="020F0502020204030204" pitchFamily="34" charset="0"/>
              </a:rPr>
              <a:t> oxide is grown in etched 	region: </a:t>
            </a:r>
            <a:r>
              <a:rPr lang="en-US" sz="2000" b="1" dirty="0">
                <a:latin typeface="Calibri" panose="020F0502020204030204" pitchFamily="34" charset="0"/>
                <a:cs typeface="Calibri" panose="020F0502020204030204" pitchFamily="34" charset="0"/>
              </a:rPr>
              <a:t>bird’s beak</a:t>
            </a:r>
            <a:r>
              <a:rPr lang="en-US" sz="2000" dirty="0">
                <a:latin typeface="Calibri" panose="020F0502020204030204" pitchFamily="34" charset="0"/>
                <a:cs typeface="Calibri" panose="020F0502020204030204" pitchFamily="34" charset="0"/>
              </a:rPr>
              <a:t> means Si area 	loss</a:t>
            </a:r>
          </a:p>
        </p:txBody>
      </p:sp>
      <p:sp>
        <p:nvSpPr>
          <p:cNvPr id="15" name="TextBox 14">
            <a:extLst>
              <a:ext uri="{FF2B5EF4-FFF2-40B4-BE49-F238E27FC236}">
                <a16:creationId xmlns:a16="http://schemas.microsoft.com/office/drawing/2014/main" id="{13520EA7-9C03-418F-A4CE-CDFF18E789BD}"/>
              </a:ext>
            </a:extLst>
          </p:cNvPr>
          <p:cNvSpPr txBox="1"/>
          <p:nvPr/>
        </p:nvSpPr>
        <p:spPr>
          <a:xfrm>
            <a:off x="421867" y="4358489"/>
            <a:ext cx="5227062" cy="1631216"/>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STI</a:t>
            </a:r>
            <a:r>
              <a:rPr lang="en-US" sz="2000" dirty="0">
                <a:latin typeface="Calibri" panose="020F0502020204030204" pitchFamily="34" charset="0"/>
                <a:cs typeface="Calibri" panose="020F0502020204030204" pitchFamily="34" charset="0"/>
              </a:rPr>
              <a:t> (Shallow Trench Isolation) process: (&lt;250 nm)</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FF0000"/>
                </a:solidFill>
                <a:latin typeface="Calibri" panose="020F0502020204030204" pitchFamily="34" charset="0"/>
                <a:cs typeface="Calibri" panose="020F0502020204030204" pitchFamily="34" charset="0"/>
              </a:rPr>
              <a:t>CVD</a:t>
            </a:r>
            <a:r>
              <a:rPr lang="en-US" sz="2000" dirty="0">
                <a:latin typeface="Calibri" panose="020F0502020204030204" pitchFamily="34" charset="0"/>
                <a:cs typeface="Calibri" panose="020F0502020204030204" pitchFamily="34" charset="0"/>
              </a:rPr>
              <a:t> oxide is deposited in the etched 	region: reduced Si area loss</a:t>
            </a:r>
          </a:p>
        </p:txBody>
      </p:sp>
      <p:sp>
        <p:nvSpPr>
          <p:cNvPr id="17" name="Rectangle 16">
            <a:extLst>
              <a:ext uri="{FF2B5EF4-FFF2-40B4-BE49-F238E27FC236}">
                <a16:creationId xmlns:a16="http://schemas.microsoft.com/office/drawing/2014/main" id="{A908942A-ED7D-4787-8080-4C1D35133BE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sp>
        <p:nvSpPr>
          <p:cNvPr id="18" name="TextBox 17">
            <a:extLst>
              <a:ext uri="{FF2B5EF4-FFF2-40B4-BE49-F238E27FC236}">
                <a16:creationId xmlns:a16="http://schemas.microsoft.com/office/drawing/2014/main" id="{F17BD142-85E0-4CCD-B183-5D48C44BD3E4}"/>
              </a:ext>
            </a:extLst>
          </p:cNvPr>
          <p:cNvSpPr txBox="1"/>
          <p:nvPr/>
        </p:nvSpPr>
        <p:spPr>
          <a:xfrm>
            <a:off x="6163124" y="4413425"/>
            <a:ext cx="1691641" cy="276999"/>
          </a:xfrm>
          <a:prstGeom prst="rect">
            <a:avLst/>
          </a:prstGeom>
          <a:noFill/>
        </p:spPr>
        <p:txBody>
          <a:bodyPr wrap="square">
            <a:spAutoFit/>
          </a:bodyPr>
          <a:lstStyle/>
          <a:p>
            <a:r>
              <a:rPr lang="en-US" sz="1200" i="1" dirty="0"/>
              <a:t>LOCOS process</a:t>
            </a:r>
            <a:endParaRPr lang="en-GB" sz="1200" i="1" baseline="-25000" dirty="0"/>
          </a:p>
        </p:txBody>
      </p:sp>
      <p:sp>
        <p:nvSpPr>
          <p:cNvPr id="19" name="TextBox 18">
            <a:extLst>
              <a:ext uri="{FF2B5EF4-FFF2-40B4-BE49-F238E27FC236}">
                <a16:creationId xmlns:a16="http://schemas.microsoft.com/office/drawing/2014/main" id="{97C1EB45-BA3F-4AC6-A045-0C9EE3F4C0DF}"/>
              </a:ext>
            </a:extLst>
          </p:cNvPr>
          <p:cNvSpPr txBox="1"/>
          <p:nvPr/>
        </p:nvSpPr>
        <p:spPr>
          <a:xfrm>
            <a:off x="9561109" y="2999357"/>
            <a:ext cx="1691641" cy="276999"/>
          </a:xfrm>
          <a:prstGeom prst="rect">
            <a:avLst/>
          </a:prstGeom>
          <a:noFill/>
        </p:spPr>
        <p:txBody>
          <a:bodyPr wrap="square">
            <a:spAutoFit/>
          </a:bodyPr>
          <a:lstStyle/>
          <a:p>
            <a:r>
              <a:rPr lang="en-US" sz="1200" i="1" dirty="0"/>
              <a:t>STI process</a:t>
            </a:r>
            <a:endParaRPr lang="en-GB" sz="1200" i="1" baseline="-25000" dirty="0"/>
          </a:p>
        </p:txBody>
      </p:sp>
      <p:sp>
        <p:nvSpPr>
          <p:cNvPr id="16" name="Rectangle 15">
            <a:extLst>
              <a:ext uri="{FF2B5EF4-FFF2-40B4-BE49-F238E27FC236}">
                <a16:creationId xmlns:a16="http://schemas.microsoft.com/office/drawing/2014/main" id="{B4089224-4991-47C5-A1DE-C71E55CB268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8868E665-3B05-40BC-AC41-CB154E2D09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4991F3CD-D762-4B04-B3C1-7C3B4C9AEA74}"/>
              </a:ext>
            </a:extLst>
          </p:cNvPr>
          <p:cNvSpPr txBox="1"/>
          <p:nvPr/>
        </p:nvSpPr>
        <p:spPr>
          <a:xfrm>
            <a:off x="87363" y="6400425"/>
            <a:ext cx="623904" cy="369332"/>
          </a:xfrm>
          <a:prstGeom prst="rect">
            <a:avLst/>
          </a:prstGeom>
          <a:noFill/>
        </p:spPr>
        <p:txBody>
          <a:bodyPr wrap="square">
            <a:spAutoFit/>
          </a:bodyPr>
          <a:lstStyle/>
          <a:p>
            <a:r>
              <a:rPr lang="en-GB" dirty="0"/>
              <a:t>20</a:t>
            </a:r>
          </a:p>
        </p:txBody>
      </p:sp>
      <p:pic>
        <p:nvPicPr>
          <p:cNvPr id="4" name="Picture 3">
            <a:extLst>
              <a:ext uri="{FF2B5EF4-FFF2-40B4-BE49-F238E27FC236}">
                <a16:creationId xmlns:a16="http://schemas.microsoft.com/office/drawing/2014/main" id="{FCC18E02-B90A-54C0-64E5-3C7BEBD7B3AA}"/>
              </a:ext>
            </a:extLst>
          </p:cNvPr>
          <p:cNvPicPr>
            <a:picLocks noChangeAspect="1"/>
          </p:cNvPicPr>
          <p:nvPr/>
        </p:nvPicPr>
        <p:blipFill rotWithShape="1">
          <a:blip r:embed="rId4"/>
          <a:srcRect l="1368" r="8223"/>
          <a:stretch/>
        </p:blipFill>
        <p:spPr>
          <a:xfrm>
            <a:off x="8640767" y="3461736"/>
            <a:ext cx="2822864" cy="2483685"/>
          </a:xfrm>
          <a:prstGeom prst="rect">
            <a:avLst/>
          </a:prstGeom>
        </p:spPr>
      </p:pic>
      <p:sp>
        <p:nvSpPr>
          <p:cNvPr id="6" name="TextBox 5">
            <a:extLst>
              <a:ext uri="{FF2B5EF4-FFF2-40B4-BE49-F238E27FC236}">
                <a16:creationId xmlns:a16="http://schemas.microsoft.com/office/drawing/2014/main" id="{53AA90CC-943E-604E-873F-385DA5B6FB06}"/>
              </a:ext>
            </a:extLst>
          </p:cNvPr>
          <p:cNvSpPr txBox="1"/>
          <p:nvPr/>
        </p:nvSpPr>
        <p:spPr>
          <a:xfrm>
            <a:off x="6751963" y="6009249"/>
            <a:ext cx="4599978" cy="230832"/>
          </a:xfrm>
          <a:prstGeom prst="rect">
            <a:avLst/>
          </a:prstGeom>
          <a:noFill/>
        </p:spPr>
        <p:txBody>
          <a:bodyPr wrap="square">
            <a:spAutoFit/>
          </a:bodyPr>
          <a:lstStyle/>
          <a:p>
            <a:r>
              <a:rPr lang="en-GB" sz="900" i="1" dirty="0"/>
              <a:t>STI fabrication process of modern integrated circuits in cross-sections (from Wikipedia)</a:t>
            </a:r>
          </a:p>
        </p:txBody>
      </p:sp>
      <p:sp>
        <p:nvSpPr>
          <p:cNvPr id="2" name="TextBox 1">
            <a:extLst>
              <a:ext uri="{FF2B5EF4-FFF2-40B4-BE49-F238E27FC236}">
                <a16:creationId xmlns:a16="http://schemas.microsoft.com/office/drawing/2014/main" id="{11424242-E9AB-1E4F-C971-60A8F31106E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745391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8373C3F-E1BE-4B03-AD2A-C4995E231BE6}"/>
              </a:ext>
            </a:extLst>
          </p:cNvPr>
          <p:cNvPicPr>
            <a:picLocks noChangeAspect="1"/>
          </p:cNvPicPr>
          <p:nvPr/>
        </p:nvPicPr>
        <p:blipFill rotWithShape="1">
          <a:blip r:embed="rId2">
            <a:extLst>
              <a:ext uri="{28A0092B-C50C-407E-A947-70E740481C1C}">
                <a14:useLocalDpi xmlns:a14="http://schemas.microsoft.com/office/drawing/2010/main" val="0"/>
              </a:ext>
            </a:extLst>
          </a:blip>
          <a:srcRect l="4972" r="6206" b="3976"/>
          <a:stretch/>
        </p:blipFill>
        <p:spPr>
          <a:xfrm>
            <a:off x="5830431" y="797103"/>
            <a:ext cx="4462947" cy="2003709"/>
          </a:xfrm>
          <a:prstGeom prst="rect">
            <a:avLst/>
          </a:prstGeom>
        </p:spPr>
      </p:pic>
      <p:pic>
        <p:nvPicPr>
          <p:cNvPr id="14" name="Picture 13">
            <a:extLst>
              <a:ext uri="{FF2B5EF4-FFF2-40B4-BE49-F238E27FC236}">
                <a16:creationId xmlns:a16="http://schemas.microsoft.com/office/drawing/2014/main" id="{1BC792BD-CBDA-40EE-8325-723CDF2BF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6598" y="2918624"/>
            <a:ext cx="2217854" cy="3311995"/>
          </a:xfrm>
          <a:prstGeom prst="rect">
            <a:avLst/>
          </a:prstGeom>
        </p:spPr>
      </p:pic>
      <p:sp>
        <p:nvSpPr>
          <p:cNvPr id="15" name="TextBox 14">
            <a:extLst>
              <a:ext uri="{FF2B5EF4-FFF2-40B4-BE49-F238E27FC236}">
                <a16:creationId xmlns:a16="http://schemas.microsoft.com/office/drawing/2014/main" id="{EFDD2695-0C0E-4D9D-A141-C895B18EB29C}"/>
              </a:ext>
            </a:extLst>
          </p:cNvPr>
          <p:cNvSpPr txBox="1"/>
          <p:nvPr/>
        </p:nvSpPr>
        <p:spPr>
          <a:xfrm>
            <a:off x="5997484" y="3754209"/>
            <a:ext cx="3364251" cy="646331"/>
          </a:xfrm>
          <a:prstGeom prst="rect">
            <a:avLst/>
          </a:prstGeom>
          <a:noFill/>
        </p:spPr>
        <p:txBody>
          <a:bodyPr wrap="square">
            <a:spAutoFit/>
          </a:bodyPr>
          <a:lstStyle/>
          <a:p>
            <a:r>
              <a:rPr lang="en-GB" b="1" dirty="0"/>
              <a:t>Dry</a:t>
            </a:r>
            <a:r>
              <a:rPr lang="en-GB" dirty="0"/>
              <a:t> oxidation: best quality, slow (10 nm/hr)</a:t>
            </a:r>
          </a:p>
        </p:txBody>
      </p:sp>
      <p:pic>
        <p:nvPicPr>
          <p:cNvPr id="17" name="Picture 16">
            <a:extLst>
              <a:ext uri="{FF2B5EF4-FFF2-40B4-BE49-F238E27FC236}">
                <a16:creationId xmlns:a16="http://schemas.microsoft.com/office/drawing/2014/main" id="{A2DB11BC-C64E-4CBA-8CF4-9887290256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97484" y="3238897"/>
            <a:ext cx="1806666" cy="461665"/>
          </a:xfrm>
          <a:prstGeom prst="rect">
            <a:avLst/>
          </a:prstGeom>
        </p:spPr>
      </p:pic>
      <p:pic>
        <p:nvPicPr>
          <p:cNvPr id="18" name="Picture 17">
            <a:extLst>
              <a:ext uri="{FF2B5EF4-FFF2-40B4-BE49-F238E27FC236}">
                <a16:creationId xmlns:a16="http://schemas.microsoft.com/office/drawing/2014/main" id="{A4F50A87-D829-4F58-AE12-0D683DDEB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0157"/>
          <a:stretch/>
        </p:blipFill>
        <p:spPr>
          <a:xfrm>
            <a:off x="5901230" y="4617149"/>
            <a:ext cx="2568531" cy="461665"/>
          </a:xfrm>
          <a:prstGeom prst="rect">
            <a:avLst/>
          </a:prstGeom>
        </p:spPr>
      </p:pic>
      <p:sp>
        <p:nvSpPr>
          <p:cNvPr id="19" name="TextBox 18">
            <a:extLst>
              <a:ext uri="{FF2B5EF4-FFF2-40B4-BE49-F238E27FC236}">
                <a16:creationId xmlns:a16="http://schemas.microsoft.com/office/drawing/2014/main" id="{5475AE22-F8D4-47C2-9DF5-A2615A482D28}"/>
              </a:ext>
            </a:extLst>
          </p:cNvPr>
          <p:cNvSpPr txBox="1"/>
          <p:nvPr/>
        </p:nvSpPr>
        <p:spPr>
          <a:xfrm>
            <a:off x="5966666" y="5190401"/>
            <a:ext cx="3058410" cy="923330"/>
          </a:xfrm>
          <a:prstGeom prst="rect">
            <a:avLst/>
          </a:prstGeom>
          <a:noFill/>
        </p:spPr>
        <p:txBody>
          <a:bodyPr wrap="square">
            <a:spAutoFit/>
          </a:bodyPr>
          <a:lstStyle/>
          <a:p>
            <a:r>
              <a:rPr lang="en-GB" b="1" dirty="0"/>
              <a:t>Wet</a:t>
            </a:r>
            <a:r>
              <a:rPr lang="en-GB" dirty="0"/>
              <a:t> oxidation: lower quality, faster (&gt;x10)</a:t>
            </a:r>
          </a:p>
          <a:p>
            <a:r>
              <a:rPr lang="en-GB" sz="900" i="1" dirty="0"/>
              <a:t>Wet oxidation is faster because H</a:t>
            </a:r>
            <a:r>
              <a:rPr lang="en-GB" sz="900" i="1" baseline="-25000" dirty="0"/>
              <a:t>2</a:t>
            </a:r>
            <a:r>
              <a:rPr lang="en-GB" sz="900" i="1" dirty="0"/>
              <a:t>O molecules smaller than O</a:t>
            </a:r>
            <a:r>
              <a:rPr lang="en-GB" sz="900" i="1" baseline="-25000" dirty="0"/>
              <a:t>2</a:t>
            </a:r>
            <a:r>
              <a:rPr lang="en-GB" sz="900" i="1" dirty="0"/>
              <a:t> leading to faster diffusion through SiO</a:t>
            </a:r>
            <a:r>
              <a:rPr lang="en-GB" sz="900" i="1" baseline="-25000" dirty="0"/>
              <a:t>2</a:t>
            </a:r>
          </a:p>
        </p:txBody>
      </p:sp>
      <p:sp>
        <p:nvSpPr>
          <p:cNvPr id="20" name="TextBox 19">
            <a:extLst>
              <a:ext uri="{FF2B5EF4-FFF2-40B4-BE49-F238E27FC236}">
                <a16:creationId xmlns:a16="http://schemas.microsoft.com/office/drawing/2014/main" id="{9CA32DFD-92E0-4885-8A84-D71669B16FBB}"/>
              </a:ext>
            </a:extLst>
          </p:cNvPr>
          <p:cNvSpPr txBox="1"/>
          <p:nvPr/>
        </p:nvSpPr>
        <p:spPr>
          <a:xfrm>
            <a:off x="355196" y="2448662"/>
            <a:ext cx="5172243" cy="286232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00B050"/>
                </a:solidFill>
                <a:cs typeface="Times New Roman" panose="02020603050405020304" pitchFamily="18" charset="0"/>
              </a:rPr>
              <a:t>Thermal oxidation: </a:t>
            </a:r>
          </a:p>
          <a:p>
            <a:pPr lvl="1"/>
            <a:r>
              <a:rPr lang="en-US" sz="2000" dirty="0">
                <a:cs typeface="Times New Roman" panose="02020603050405020304" pitchFamily="18" charset="0"/>
              </a:rPr>
              <a:t>oxide is grown at high temperature (~ 1000° C) by supplying oxygen that reacts with silicon wafer to form SiO</a:t>
            </a:r>
            <a:r>
              <a:rPr lang="en-US" sz="2000" baseline="-25000" dirty="0">
                <a:cs typeface="Times New Roman" panose="02020603050405020304" pitchFamily="18" charset="0"/>
              </a:rPr>
              <a:t>2</a:t>
            </a:r>
            <a:r>
              <a:rPr lang="en-US" sz="2000" dirty="0">
                <a:cs typeface="Times New Roman" panose="02020603050405020304" pitchFamily="18" charset="0"/>
              </a:rPr>
              <a:t> at the surface</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Wafers inserted on a suspended boat into a tubular reactor of quartz, heated by resistance</a:t>
            </a:r>
          </a:p>
        </p:txBody>
      </p:sp>
      <p:sp>
        <p:nvSpPr>
          <p:cNvPr id="21" name="Rectangle 20">
            <a:extLst>
              <a:ext uri="{FF2B5EF4-FFF2-40B4-BE49-F238E27FC236}">
                <a16:creationId xmlns:a16="http://schemas.microsoft.com/office/drawing/2014/main" id="{EE98D664-7B2D-4F2A-A23D-E940343F00B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pic>
        <p:nvPicPr>
          <p:cNvPr id="12" name="Picture 11">
            <a:extLst>
              <a:ext uri="{FF2B5EF4-FFF2-40B4-BE49-F238E27FC236}">
                <a16:creationId xmlns:a16="http://schemas.microsoft.com/office/drawing/2014/main" id="{C6B9D096-A055-4D71-9D07-8AF16AFF8E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66280" y="1732601"/>
            <a:ext cx="1370525" cy="961079"/>
          </a:xfrm>
          <a:prstGeom prst="rect">
            <a:avLst/>
          </a:prstGeom>
        </p:spPr>
      </p:pic>
      <p:sp>
        <p:nvSpPr>
          <p:cNvPr id="22" name="Rectangle 21">
            <a:extLst>
              <a:ext uri="{FF2B5EF4-FFF2-40B4-BE49-F238E27FC236}">
                <a16:creationId xmlns:a16="http://schemas.microsoft.com/office/drawing/2014/main" id="{E10EFD90-1395-4F2F-8B98-7256FDA291D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7824526C-D2D7-41ED-AD11-0F18974677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E59E455D-6BCB-4E29-8AD7-AF92D2832CB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21</a:t>
            </a:r>
            <a:endParaRPr lang="en-GB" dirty="0"/>
          </a:p>
        </p:txBody>
      </p:sp>
      <p:sp>
        <p:nvSpPr>
          <p:cNvPr id="2" name="TextBox 1">
            <a:extLst>
              <a:ext uri="{FF2B5EF4-FFF2-40B4-BE49-F238E27FC236}">
                <a16:creationId xmlns:a16="http://schemas.microsoft.com/office/drawing/2014/main" id="{38FB213D-D602-3400-227E-EDB168CA49A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828830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B60098C-2900-4127-8587-2E6E331AEC3E}"/>
              </a:ext>
            </a:extLst>
          </p:cNvPr>
          <p:cNvPicPr>
            <a:picLocks noChangeAspect="1"/>
          </p:cNvPicPr>
          <p:nvPr/>
        </p:nvPicPr>
        <p:blipFill rotWithShape="1">
          <a:blip r:embed="rId2">
            <a:extLst>
              <a:ext uri="{28A0092B-C50C-407E-A947-70E740481C1C}">
                <a14:useLocalDpi xmlns:a14="http://schemas.microsoft.com/office/drawing/2010/main" val="0"/>
              </a:ext>
            </a:extLst>
          </a:blip>
          <a:srcRect l="2730" t="5578" r="2185" b="6729"/>
          <a:stretch/>
        </p:blipFill>
        <p:spPr>
          <a:xfrm>
            <a:off x="6559165" y="785018"/>
            <a:ext cx="4339155" cy="2611103"/>
          </a:xfrm>
          <a:prstGeom prst="rect">
            <a:avLst/>
          </a:prstGeom>
        </p:spPr>
      </p:pic>
      <p:pic>
        <p:nvPicPr>
          <p:cNvPr id="13" name="Picture 12">
            <a:extLst>
              <a:ext uri="{FF2B5EF4-FFF2-40B4-BE49-F238E27FC236}">
                <a16:creationId xmlns:a16="http://schemas.microsoft.com/office/drawing/2014/main" id="{53E07B61-EC6B-4A86-9FBF-A60A3DC0D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100" y="3923352"/>
            <a:ext cx="4339154" cy="2013556"/>
          </a:xfrm>
          <a:prstGeom prst="rect">
            <a:avLst/>
          </a:prstGeom>
        </p:spPr>
      </p:pic>
      <p:sp>
        <p:nvSpPr>
          <p:cNvPr id="14" name="TextBox 13">
            <a:extLst>
              <a:ext uri="{FF2B5EF4-FFF2-40B4-BE49-F238E27FC236}">
                <a16:creationId xmlns:a16="http://schemas.microsoft.com/office/drawing/2014/main" id="{AE1705F5-5912-4651-A197-16C1A2686468}"/>
              </a:ext>
            </a:extLst>
          </p:cNvPr>
          <p:cNvSpPr txBox="1"/>
          <p:nvPr/>
        </p:nvSpPr>
        <p:spPr>
          <a:xfrm>
            <a:off x="496824" y="2136457"/>
            <a:ext cx="4996181" cy="378565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FF0000"/>
                </a:solidFill>
                <a:cs typeface="Times New Roman" panose="02020603050405020304" pitchFamily="18" charset="0"/>
              </a:rPr>
              <a:t>Chemical Vapor Deposition </a:t>
            </a:r>
            <a:r>
              <a:rPr lang="en-US" sz="2000" b="1" dirty="0">
                <a:cs typeface="Times New Roman" panose="02020603050405020304" pitchFamily="18" charset="0"/>
              </a:rPr>
              <a:t>(CVD)</a:t>
            </a:r>
            <a:r>
              <a:rPr lang="en-GB" sz="2000" baseline="30000" dirty="0">
                <a:latin typeface="Calibri" panose="020F0502020204030204" pitchFamily="34" charset="0"/>
                <a:cs typeface="Calibri" panose="020F0502020204030204" pitchFamily="34" charset="0"/>
              </a:rPr>
              <a:t> </a:t>
            </a:r>
            <a:r>
              <a:rPr lang="en-US" sz="2000" b="1" dirty="0">
                <a:cs typeface="Times New Roman" panose="02020603050405020304" pitchFamily="18" charset="0"/>
              </a:rPr>
              <a:t>: </a:t>
            </a:r>
            <a:br>
              <a:rPr lang="en-US" sz="2000" b="1" dirty="0">
                <a:cs typeface="Times New Roman" panose="02020603050405020304" pitchFamily="18" charset="0"/>
              </a:rPr>
            </a:br>
            <a:r>
              <a:rPr lang="en-US" sz="2000" dirty="0">
                <a:cs typeface="Times New Roman" panose="02020603050405020304" pitchFamily="18" charset="0"/>
              </a:rPr>
              <a:t>reaction of vapor phase chemicals containing the material to deposit form the solid film on substrate. Reactant gases decompose and form the film. </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SiO</a:t>
            </a:r>
            <a:r>
              <a:rPr lang="en-US" sz="2000" baseline="-25000" dirty="0">
                <a:cs typeface="Times New Roman" panose="02020603050405020304" pitchFamily="18" charset="0"/>
              </a:rPr>
              <a:t>2</a:t>
            </a:r>
            <a:r>
              <a:rPr lang="en-US" sz="2000" dirty="0">
                <a:cs typeface="Times New Roman" panose="02020603050405020304" pitchFamily="18" charset="0"/>
              </a:rPr>
              <a:t> growth rate &gt;x10 compared to thermal oxide, but lower quality</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CVD is also used for growing dielectric materials of different electrical permittivity (high k/low k material)</a:t>
            </a:r>
          </a:p>
        </p:txBody>
      </p:sp>
      <p:sp>
        <p:nvSpPr>
          <p:cNvPr id="15" name="Rectangle 14">
            <a:extLst>
              <a:ext uri="{FF2B5EF4-FFF2-40B4-BE49-F238E27FC236}">
                <a16:creationId xmlns:a16="http://schemas.microsoft.com/office/drawing/2014/main" id="{1F3ABB88-DF76-47EE-A395-F2D925B95A2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24F9DEB5-A26B-4A5D-A567-5FC979A0738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E23B7D55-99E2-4C2C-99C3-EAE5BC9843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9594DF0E-175D-458B-AA78-A3A4C388283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22</a:t>
            </a:r>
            <a:endParaRPr lang="en-GB" dirty="0"/>
          </a:p>
        </p:txBody>
      </p:sp>
      <p:sp>
        <p:nvSpPr>
          <p:cNvPr id="2" name="TextBox 1">
            <a:extLst>
              <a:ext uri="{FF2B5EF4-FFF2-40B4-BE49-F238E27FC236}">
                <a16:creationId xmlns:a16="http://schemas.microsoft.com/office/drawing/2014/main" id="{F71B0F3D-5A0D-A197-BDCF-48F1C20BAFB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609261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DE4AB96-FE2E-4231-B837-44D362226A15}"/>
              </a:ext>
            </a:extLst>
          </p:cNvPr>
          <p:cNvSpPr/>
          <p:nvPr/>
        </p:nvSpPr>
        <p:spPr>
          <a:xfrm>
            <a:off x="6029343" y="3448214"/>
            <a:ext cx="5380699" cy="1415772"/>
          </a:xfrm>
          <a:prstGeom prst="rect">
            <a:avLst/>
          </a:prstGeom>
          <a:solidFill>
            <a:schemeClr val="accent5"/>
          </a:solidFill>
          <a:ln>
            <a:solidFill>
              <a:schemeClr val="tx1"/>
            </a:solidFill>
          </a:ln>
        </p:spPr>
        <p:txBody>
          <a:bodyPr wrap="square">
            <a:spAutoFit/>
          </a:bodyPr>
          <a:lstStyle/>
          <a:p>
            <a:pPr algn="ctr"/>
            <a:endParaRPr lang="en-GB" sz="1400" b="1" dirty="0"/>
          </a:p>
          <a:p>
            <a:pPr algn="ctr"/>
            <a:r>
              <a:rPr lang="en-GB" b="1" dirty="0"/>
              <a:t>Si sub</a:t>
            </a:r>
          </a:p>
          <a:p>
            <a:pPr algn="ctr"/>
            <a:endParaRPr lang="en-GB" b="1" dirty="0"/>
          </a:p>
          <a:p>
            <a:pPr algn="ctr"/>
            <a:endParaRPr lang="en-GB" b="1" dirty="0"/>
          </a:p>
          <a:p>
            <a:pPr algn="ctr"/>
            <a:endParaRPr lang="en-GB" b="1" dirty="0"/>
          </a:p>
        </p:txBody>
      </p:sp>
      <p:sp>
        <p:nvSpPr>
          <p:cNvPr id="13" name="Rectangle 12">
            <a:extLst>
              <a:ext uri="{FF2B5EF4-FFF2-40B4-BE49-F238E27FC236}">
                <a16:creationId xmlns:a16="http://schemas.microsoft.com/office/drawing/2014/main" id="{01A8DB4B-5B86-4359-95AD-CD782D08EACB}"/>
              </a:ext>
            </a:extLst>
          </p:cNvPr>
          <p:cNvSpPr/>
          <p:nvPr/>
        </p:nvSpPr>
        <p:spPr>
          <a:xfrm>
            <a:off x="6029343" y="1601449"/>
            <a:ext cx="5380699" cy="1846659"/>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p:txBody>
      </p:sp>
      <p:sp>
        <p:nvSpPr>
          <p:cNvPr id="14" name="TextBox 13">
            <a:extLst>
              <a:ext uri="{FF2B5EF4-FFF2-40B4-BE49-F238E27FC236}">
                <a16:creationId xmlns:a16="http://schemas.microsoft.com/office/drawing/2014/main" id="{EFC4E2E1-01E7-4049-A19F-BF884F64C545}"/>
              </a:ext>
            </a:extLst>
          </p:cNvPr>
          <p:cNvSpPr txBox="1"/>
          <p:nvPr/>
        </p:nvSpPr>
        <p:spPr>
          <a:xfrm>
            <a:off x="8506678" y="1785027"/>
            <a:ext cx="1727200" cy="338554"/>
          </a:xfrm>
          <a:prstGeom prst="rect">
            <a:avLst/>
          </a:prstGeom>
          <a:noFill/>
        </p:spPr>
        <p:txBody>
          <a:bodyPr wrap="square">
            <a:spAutoFit/>
          </a:bodyPr>
          <a:lstStyle/>
          <a:p>
            <a:r>
              <a:rPr lang="en-US" sz="1600" dirty="0">
                <a:latin typeface="Arial" panose="020B0604020202020204" pitchFamily="34" charset="0"/>
              </a:rPr>
              <a:t>mobile charges</a:t>
            </a:r>
            <a:endParaRPr lang="en-GB" sz="1600" dirty="0"/>
          </a:p>
        </p:txBody>
      </p:sp>
      <p:sp>
        <p:nvSpPr>
          <p:cNvPr id="15" name="TextBox 14">
            <a:extLst>
              <a:ext uri="{FF2B5EF4-FFF2-40B4-BE49-F238E27FC236}">
                <a16:creationId xmlns:a16="http://schemas.microsoft.com/office/drawing/2014/main" id="{9AAC3941-BA68-4DE9-9B5A-1F549B92EB59}"/>
              </a:ext>
            </a:extLst>
          </p:cNvPr>
          <p:cNvSpPr txBox="1"/>
          <p:nvPr/>
        </p:nvSpPr>
        <p:spPr>
          <a:xfrm>
            <a:off x="10083826" y="1739605"/>
            <a:ext cx="1149039" cy="338554"/>
          </a:xfrm>
          <a:prstGeom prst="rect">
            <a:avLst/>
          </a:prstGeom>
          <a:noFill/>
        </p:spPr>
        <p:txBody>
          <a:bodyPr wrap="square">
            <a:spAutoFit/>
          </a:bodyPr>
          <a:lstStyle/>
          <a:p>
            <a:r>
              <a:rPr lang="en-US" sz="1600" dirty="0" err="1">
                <a:latin typeface="Arial" panose="020B0604020202020204" pitchFamily="34" charset="0"/>
              </a:rPr>
              <a:t>Na</a:t>
            </a:r>
            <a:r>
              <a:rPr lang="en-US" sz="1600" baseline="30000" dirty="0" err="1">
                <a:latin typeface="Arial" panose="020B0604020202020204" pitchFamily="34" charset="0"/>
              </a:rPr>
              <a:t>+</a:t>
            </a:r>
            <a:r>
              <a:rPr lang="en-US" sz="1600" dirty="0" err="1">
                <a:latin typeface="Arial" panose="020B0604020202020204" pitchFamily="34" charset="0"/>
              </a:rPr>
              <a:t>,K</a:t>
            </a:r>
            <a:r>
              <a:rPr lang="en-US" sz="1600" baseline="30000" dirty="0">
                <a:latin typeface="Arial" panose="020B0604020202020204" pitchFamily="34" charset="0"/>
              </a:rPr>
              <a:t>+</a:t>
            </a:r>
            <a:endParaRPr lang="en-GB" sz="1600" baseline="30000" dirty="0"/>
          </a:p>
        </p:txBody>
      </p:sp>
      <p:sp>
        <p:nvSpPr>
          <p:cNvPr id="17" name="TextBox 16">
            <a:extLst>
              <a:ext uri="{FF2B5EF4-FFF2-40B4-BE49-F238E27FC236}">
                <a16:creationId xmlns:a16="http://schemas.microsoft.com/office/drawing/2014/main" id="{11B87AB7-08E4-42A6-A673-95CCC47629E1}"/>
              </a:ext>
            </a:extLst>
          </p:cNvPr>
          <p:cNvSpPr txBox="1"/>
          <p:nvPr/>
        </p:nvSpPr>
        <p:spPr>
          <a:xfrm>
            <a:off x="6165562" y="2282446"/>
            <a:ext cx="1727200" cy="584775"/>
          </a:xfrm>
          <a:prstGeom prst="rect">
            <a:avLst/>
          </a:prstGeom>
          <a:noFill/>
        </p:spPr>
        <p:txBody>
          <a:bodyPr wrap="square">
            <a:spAutoFit/>
          </a:bodyPr>
          <a:lstStyle/>
          <a:p>
            <a:r>
              <a:rPr lang="en-US" sz="1600" dirty="0">
                <a:latin typeface="Arial" panose="020B0604020202020204" pitchFamily="34" charset="0"/>
              </a:rPr>
              <a:t>Oxide trapped charges (+), (-)</a:t>
            </a:r>
            <a:endParaRPr lang="en-GB" sz="1600" dirty="0"/>
          </a:p>
        </p:txBody>
      </p:sp>
      <p:sp>
        <p:nvSpPr>
          <p:cNvPr id="18" name="TextBox 17">
            <a:extLst>
              <a:ext uri="{FF2B5EF4-FFF2-40B4-BE49-F238E27FC236}">
                <a16:creationId xmlns:a16="http://schemas.microsoft.com/office/drawing/2014/main" id="{E4F1B9B5-EDAB-418F-8536-D0D766A719C9}"/>
              </a:ext>
            </a:extLst>
          </p:cNvPr>
          <p:cNvSpPr txBox="1"/>
          <p:nvPr/>
        </p:nvSpPr>
        <p:spPr>
          <a:xfrm>
            <a:off x="8506678" y="2384079"/>
            <a:ext cx="2139643" cy="338554"/>
          </a:xfrm>
          <a:prstGeom prst="rect">
            <a:avLst/>
          </a:prstGeom>
          <a:noFill/>
        </p:spPr>
        <p:txBody>
          <a:bodyPr wrap="square">
            <a:spAutoFit/>
          </a:bodyPr>
          <a:lstStyle/>
          <a:p>
            <a:r>
              <a:rPr lang="en-US" sz="1600" dirty="0">
                <a:latin typeface="Arial" panose="020B0604020202020204" pitchFamily="34" charset="0"/>
              </a:rPr>
              <a:t>Fixed charges (+)</a:t>
            </a:r>
            <a:endParaRPr lang="en-GB" sz="1600" dirty="0"/>
          </a:p>
        </p:txBody>
      </p:sp>
      <p:sp>
        <p:nvSpPr>
          <p:cNvPr id="19" name="TextBox 18">
            <a:extLst>
              <a:ext uri="{FF2B5EF4-FFF2-40B4-BE49-F238E27FC236}">
                <a16:creationId xmlns:a16="http://schemas.microsoft.com/office/drawing/2014/main" id="{335C7EC8-724E-4310-A573-5236D7CBCA10}"/>
              </a:ext>
            </a:extLst>
          </p:cNvPr>
          <p:cNvSpPr txBox="1"/>
          <p:nvPr/>
        </p:nvSpPr>
        <p:spPr>
          <a:xfrm>
            <a:off x="8506678" y="2925988"/>
            <a:ext cx="2900403" cy="338554"/>
          </a:xfrm>
          <a:prstGeom prst="rect">
            <a:avLst/>
          </a:prstGeom>
          <a:noFill/>
        </p:spPr>
        <p:txBody>
          <a:bodyPr wrap="square">
            <a:spAutoFit/>
          </a:bodyPr>
          <a:lstStyle/>
          <a:p>
            <a:r>
              <a:rPr lang="en-US" sz="1600" dirty="0">
                <a:latin typeface="Arial" panose="020B0604020202020204" pitchFamily="34" charset="0"/>
              </a:rPr>
              <a:t>interface trapped charges (+)</a:t>
            </a:r>
            <a:endParaRPr lang="en-GB" sz="1600" dirty="0"/>
          </a:p>
        </p:txBody>
      </p:sp>
      <p:pic>
        <p:nvPicPr>
          <p:cNvPr id="20" name="Graphic 19" descr="Badge Follow outline">
            <a:extLst>
              <a:ext uri="{FF2B5EF4-FFF2-40B4-BE49-F238E27FC236}">
                <a16:creationId xmlns:a16="http://schemas.microsoft.com/office/drawing/2014/main" id="{BDB5F878-AFF1-4DB2-9E4E-D181AB6C7C13}"/>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8838549" y="3334005"/>
            <a:ext cx="240790" cy="240790"/>
          </a:xfrm>
          <a:prstGeom prst="rect">
            <a:avLst/>
          </a:prstGeom>
        </p:spPr>
      </p:pic>
      <p:pic>
        <p:nvPicPr>
          <p:cNvPr id="21" name="Graphic 20" descr="Badge Follow outline">
            <a:extLst>
              <a:ext uri="{FF2B5EF4-FFF2-40B4-BE49-F238E27FC236}">
                <a16:creationId xmlns:a16="http://schemas.microsoft.com/office/drawing/2014/main" id="{48F54552-48E6-4E69-90D3-15A3CF54369E}"/>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9194149" y="3321305"/>
            <a:ext cx="240790" cy="240790"/>
          </a:xfrm>
          <a:prstGeom prst="rect">
            <a:avLst/>
          </a:prstGeom>
        </p:spPr>
      </p:pic>
      <p:pic>
        <p:nvPicPr>
          <p:cNvPr id="22" name="Graphic 21" descr="Badge Follow outline">
            <a:extLst>
              <a:ext uri="{FF2B5EF4-FFF2-40B4-BE49-F238E27FC236}">
                <a16:creationId xmlns:a16="http://schemas.microsoft.com/office/drawing/2014/main" id="{4CEDF9DD-F28B-43D9-BEE5-2EAFDEFCCD92}"/>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9537049" y="3321305"/>
            <a:ext cx="240790" cy="240790"/>
          </a:xfrm>
          <a:prstGeom prst="rect">
            <a:avLst/>
          </a:prstGeom>
        </p:spPr>
      </p:pic>
      <p:pic>
        <p:nvPicPr>
          <p:cNvPr id="23" name="Graphic 22" descr="Badge Follow outline">
            <a:extLst>
              <a:ext uri="{FF2B5EF4-FFF2-40B4-BE49-F238E27FC236}">
                <a16:creationId xmlns:a16="http://schemas.microsoft.com/office/drawing/2014/main" id="{6770E117-1CAF-4646-BAED-4F9535462461}"/>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9905349" y="3334005"/>
            <a:ext cx="240790" cy="240790"/>
          </a:xfrm>
          <a:prstGeom prst="rect">
            <a:avLst/>
          </a:prstGeom>
        </p:spPr>
      </p:pic>
      <p:sp>
        <p:nvSpPr>
          <p:cNvPr id="24" name="Flowchart: Delay 23">
            <a:extLst>
              <a:ext uri="{FF2B5EF4-FFF2-40B4-BE49-F238E27FC236}">
                <a16:creationId xmlns:a16="http://schemas.microsoft.com/office/drawing/2014/main" id="{8B0AB62E-DA1D-4ED1-983E-68444396B62B}"/>
              </a:ext>
            </a:extLst>
          </p:cNvPr>
          <p:cNvSpPr/>
          <p:nvPr/>
        </p:nvSpPr>
        <p:spPr>
          <a:xfrm rot="5400000">
            <a:off x="6481340" y="29959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Delay 25">
            <a:extLst>
              <a:ext uri="{FF2B5EF4-FFF2-40B4-BE49-F238E27FC236}">
                <a16:creationId xmlns:a16="http://schemas.microsoft.com/office/drawing/2014/main" id="{6285DF26-D2D7-4F57-B4ED-A96BA0387669}"/>
              </a:ext>
            </a:extLst>
          </p:cNvPr>
          <p:cNvSpPr/>
          <p:nvPr/>
        </p:nvSpPr>
        <p:spPr>
          <a:xfrm rot="5400000">
            <a:off x="10683386" y="30213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Graphic 26" descr="Badge Follow outline">
            <a:extLst>
              <a:ext uri="{FF2B5EF4-FFF2-40B4-BE49-F238E27FC236}">
                <a16:creationId xmlns:a16="http://schemas.microsoft.com/office/drawing/2014/main" id="{EB5FC1BF-9A18-4469-AB4C-BB8A4634482C}"/>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8127349" y="3346705"/>
            <a:ext cx="240790" cy="240790"/>
          </a:xfrm>
          <a:prstGeom prst="rect">
            <a:avLst/>
          </a:prstGeom>
        </p:spPr>
      </p:pic>
      <p:pic>
        <p:nvPicPr>
          <p:cNvPr id="28" name="Graphic 27" descr="Badge Follow outline">
            <a:extLst>
              <a:ext uri="{FF2B5EF4-FFF2-40B4-BE49-F238E27FC236}">
                <a16:creationId xmlns:a16="http://schemas.microsoft.com/office/drawing/2014/main" id="{FFC2D783-AD06-4F48-A943-3F65168A9387}"/>
              </a:ext>
            </a:extLst>
          </p:cNvPr>
          <p:cNvPicPr>
            <a:picLocks noChangeAspect="1"/>
          </p:cNvPicPr>
          <p:nvPr/>
        </p:nvPicPr>
        <p:blipFill>
          <a:blip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8482949" y="3334005"/>
            <a:ext cx="240790" cy="240790"/>
          </a:xfrm>
          <a:prstGeom prst="rect">
            <a:avLst/>
          </a:prstGeom>
        </p:spPr>
      </p:pic>
      <p:sp>
        <p:nvSpPr>
          <p:cNvPr id="29" name="TextBox 28">
            <a:extLst>
              <a:ext uri="{FF2B5EF4-FFF2-40B4-BE49-F238E27FC236}">
                <a16:creationId xmlns:a16="http://schemas.microsoft.com/office/drawing/2014/main" id="{18624C2B-C24C-42A5-8A87-11F97B3B54A4}"/>
              </a:ext>
            </a:extLst>
          </p:cNvPr>
          <p:cNvSpPr txBox="1"/>
          <p:nvPr/>
        </p:nvSpPr>
        <p:spPr>
          <a:xfrm>
            <a:off x="6095999" y="1717742"/>
            <a:ext cx="1010652" cy="400110"/>
          </a:xfrm>
          <a:prstGeom prst="rect">
            <a:avLst/>
          </a:prstGeom>
          <a:noFill/>
        </p:spPr>
        <p:txBody>
          <a:bodyPr wrap="square">
            <a:spAutoFit/>
          </a:bodyPr>
          <a:lstStyle/>
          <a:p>
            <a:r>
              <a:rPr lang="en-US" sz="2000" b="1" dirty="0"/>
              <a:t>SiO</a:t>
            </a:r>
            <a:r>
              <a:rPr lang="en-US" sz="2000" b="1" baseline="-25000" dirty="0"/>
              <a:t>2</a:t>
            </a:r>
            <a:endParaRPr lang="en-GB" sz="2000" b="1" baseline="-25000" dirty="0"/>
          </a:p>
        </p:txBody>
      </p:sp>
      <p:sp>
        <p:nvSpPr>
          <p:cNvPr id="35" name="TextBox 34">
            <a:extLst>
              <a:ext uri="{FF2B5EF4-FFF2-40B4-BE49-F238E27FC236}">
                <a16:creationId xmlns:a16="http://schemas.microsoft.com/office/drawing/2014/main" id="{D32E077A-BFE1-4196-8666-84CE70D4A361}"/>
              </a:ext>
            </a:extLst>
          </p:cNvPr>
          <p:cNvSpPr txBox="1"/>
          <p:nvPr/>
        </p:nvSpPr>
        <p:spPr>
          <a:xfrm>
            <a:off x="477941" y="2204140"/>
            <a:ext cx="5244480" cy="4093428"/>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Mobile charges (contamination - </a:t>
            </a:r>
            <a:r>
              <a:rPr lang="en-US" sz="2000" dirty="0">
                <a:cs typeface="Times New Roman" panose="02020603050405020304" pitchFamily="18" charset="0"/>
              </a:rPr>
              <a:t>make insulator conductive)</a:t>
            </a:r>
            <a:br>
              <a:rPr lang="en-US" sz="2000" dirty="0">
                <a:cs typeface="Times New Roman" panose="02020603050405020304" pitchFamily="18"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Fixed charges (incompletely oxidized Si - </a:t>
            </a:r>
            <a:r>
              <a:rPr lang="en-US" sz="2000" dirty="0">
                <a:cs typeface="Times New Roman" panose="02020603050405020304" pitchFamily="18" charset="0"/>
              </a:rPr>
              <a:t>create an extra electric field affecting the devices in Si)</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Oxide trapped charge (broken Si-O bonds, due to radiation)</a:t>
            </a:r>
          </a:p>
          <a:p>
            <a:pPr marL="742950" lvl="1"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Interface trapped charges (dangling bonds – affect mobility and increase noise)</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9891DE1D-8900-4A14-A8CB-E1309B1139F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7" name="Picture 36" descr="ox_small_cmyk_pos_rect.jpg">
            <a:extLst>
              <a:ext uri="{FF2B5EF4-FFF2-40B4-BE49-F238E27FC236}">
                <a16:creationId xmlns:a16="http://schemas.microsoft.com/office/drawing/2014/main" id="{131188AE-7CFD-4774-97D2-E1C3ABA95D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8B765A9A-F92A-4D03-A26A-82D2E524B51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23</a:t>
            </a:r>
            <a:endParaRPr lang="en-GB" dirty="0"/>
          </a:p>
        </p:txBody>
      </p:sp>
      <p:sp>
        <p:nvSpPr>
          <p:cNvPr id="3" name="Rectangle 2">
            <a:extLst>
              <a:ext uri="{FF2B5EF4-FFF2-40B4-BE49-F238E27FC236}">
                <a16:creationId xmlns:a16="http://schemas.microsoft.com/office/drawing/2014/main" id="{FE0F07F5-3389-B45B-12EA-27F607EEA84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Oxide quality</a:t>
            </a:r>
            <a:br>
              <a:rPr lang="en-US" sz="2500" dirty="0">
                <a:latin typeface="+mj-lt"/>
                <a:ea typeface="+mj-ea"/>
                <a:cs typeface="+mj-cs"/>
              </a:rPr>
            </a:br>
            <a:endParaRPr lang="en-US" sz="2500" dirty="0">
              <a:latin typeface="+mj-lt"/>
              <a:ea typeface="+mj-ea"/>
              <a:cs typeface="+mj-cs"/>
            </a:endParaRPr>
          </a:p>
        </p:txBody>
      </p:sp>
      <p:sp>
        <p:nvSpPr>
          <p:cNvPr id="2" name="TextBox 1">
            <a:extLst>
              <a:ext uri="{FF2B5EF4-FFF2-40B4-BE49-F238E27FC236}">
                <a16:creationId xmlns:a16="http://schemas.microsoft.com/office/drawing/2014/main" id="{E4640455-CFEC-7429-C2EA-3BBB0DD0B0E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532007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24</a:t>
            </a:r>
            <a:endParaRPr lang="en-GB" dirty="0"/>
          </a:p>
        </p:txBody>
      </p:sp>
      <p:sp>
        <p:nvSpPr>
          <p:cNvPr id="2" name="TextBox 1">
            <a:extLst>
              <a:ext uri="{FF2B5EF4-FFF2-40B4-BE49-F238E27FC236}">
                <a16:creationId xmlns:a16="http://schemas.microsoft.com/office/drawing/2014/main" id="{AD89C072-8D4B-3CD5-7AB9-707454FC797C}"/>
              </a:ext>
            </a:extLst>
          </p:cNvPr>
          <p:cNvSpPr txBox="1"/>
          <p:nvPr/>
        </p:nvSpPr>
        <p:spPr>
          <a:xfrm>
            <a:off x="537501" y="2040769"/>
            <a:ext cx="4944721" cy="4678204"/>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purpose of photoresist deposition is to prepare the wafer for the next step of lithography</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pattern needs to be reproduced on the photoresist, using a special camera that projects the image of the photomask onto the photoresist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Photoresist must allow to form a high-res image of the pattern (photo) and be able to stop etching (resist) to transfer the pattern onto the wafer</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 name="Rectangle 2">
            <a:extLst>
              <a:ext uri="{FF2B5EF4-FFF2-40B4-BE49-F238E27FC236}">
                <a16:creationId xmlns:a16="http://schemas.microsoft.com/office/drawing/2014/main" id="{3F881EBC-6CBB-2645-EB9E-8EFA8E6ABEDA}"/>
              </a:ext>
            </a:extLst>
          </p:cNvPr>
          <p:cNvSpPr/>
          <p:nvPr/>
        </p:nvSpPr>
        <p:spPr>
          <a:xfrm>
            <a:off x="7658439" y="170001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 name="Rectangle 3">
            <a:extLst>
              <a:ext uri="{FF2B5EF4-FFF2-40B4-BE49-F238E27FC236}">
                <a16:creationId xmlns:a16="http://schemas.microsoft.com/office/drawing/2014/main" id="{9C5CB811-407A-9D1B-08F5-834301DFB4E5}"/>
              </a:ext>
            </a:extLst>
          </p:cNvPr>
          <p:cNvSpPr/>
          <p:nvPr/>
        </p:nvSpPr>
        <p:spPr>
          <a:xfrm>
            <a:off x="7658439" y="157222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9E1B1C65-6C7C-B8DE-39D9-E55C3E96461D}"/>
              </a:ext>
            </a:extLst>
          </p:cNvPr>
          <p:cNvSpPr/>
          <p:nvPr/>
        </p:nvSpPr>
        <p:spPr>
          <a:xfrm>
            <a:off x="7658439" y="14392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368E39E1-A638-5F60-9DF2-959C6878C67C}"/>
              </a:ext>
            </a:extLst>
          </p:cNvPr>
          <p:cNvSpPr/>
          <p:nvPr/>
        </p:nvSpPr>
        <p:spPr>
          <a:xfrm>
            <a:off x="7687014" y="505666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F366FFAF-06C8-D932-C087-F6199F7CE423}"/>
              </a:ext>
            </a:extLst>
          </p:cNvPr>
          <p:cNvSpPr/>
          <p:nvPr/>
        </p:nvSpPr>
        <p:spPr>
          <a:xfrm>
            <a:off x="7687014" y="4928876"/>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1" name="TextBox 10">
            <a:extLst>
              <a:ext uri="{FF2B5EF4-FFF2-40B4-BE49-F238E27FC236}">
                <a16:creationId xmlns:a16="http://schemas.microsoft.com/office/drawing/2014/main" id="{28934CCF-5995-1538-4216-207025775A05}"/>
              </a:ext>
            </a:extLst>
          </p:cNvPr>
          <p:cNvSpPr txBox="1"/>
          <p:nvPr/>
        </p:nvSpPr>
        <p:spPr>
          <a:xfrm>
            <a:off x="7708587" y="900264"/>
            <a:ext cx="2134055" cy="338554"/>
          </a:xfrm>
          <a:prstGeom prst="rect">
            <a:avLst/>
          </a:prstGeom>
          <a:noFill/>
        </p:spPr>
        <p:txBody>
          <a:bodyPr wrap="square">
            <a:spAutoFit/>
          </a:bodyPr>
          <a:lstStyle/>
          <a:p>
            <a:pPr algn="ctr"/>
            <a:r>
              <a:rPr lang="en-US" sz="2400" baseline="-25000" dirty="0">
                <a:latin typeface="Arial" panose="020B0604020202020204" pitchFamily="34" charset="0"/>
              </a:rPr>
              <a:t>Coat with photoresist</a:t>
            </a:r>
            <a:endParaRPr lang="en-GB" sz="2400" baseline="-25000" dirty="0"/>
          </a:p>
        </p:txBody>
      </p:sp>
      <p:sp>
        <p:nvSpPr>
          <p:cNvPr id="12" name="Rectangle 11">
            <a:extLst>
              <a:ext uri="{FF2B5EF4-FFF2-40B4-BE49-F238E27FC236}">
                <a16:creationId xmlns:a16="http://schemas.microsoft.com/office/drawing/2014/main" id="{630ED204-C720-55DB-C587-C7E13E700130}"/>
              </a:ext>
            </a:extLst>
          </p:cNvPr>
          <p:cNvSpPr/>
          <p:nvPr/>
        </p:nvSpPr>
        <p:spPr>
          <a:xfrm>
            <a:off x="7691780" y="36031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087843C4-8B34-5C7F-5AAB-8E5B16F4F81D}"/>
              </a:ext>
            </a:extLst>
          </p:cNvPr>
          <p:cNvSpPr/>
          <p:nvPr/>
        </p:nvSpPr>
        <p:spPr>
          <a:xfrm>
            <a:off x="7691780" y="34753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3FFE9E8C-6615-E4D1-583A-8488EB799940}"/>
              </a:ext>
            </a:extLst>
          </p:cNvPr>
          <p:cNvSpPr/>
          <p:nvPr/>
        </p:nvSpPr>
        <p:spPr>
          <a:xfrm>
            <a:off x="7691780" y="33423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TextBox 21">
            <a:extLst>
              <a:ext uri="{FF2B5EF4-FFF2-40B4-BE49-F238E27FC236}">
                <a16:creationId xmlns:a16="http://schemas.microsoft.com/office/drawing/2014/main" id="{93E869D1-23EF-76B6-B682-E6E325DADE89}"/>
              </a:ext>
            </a:extLst>
          </p:cNvPr>
          <p:cNvSpPr txBox="1"/>
          <p:nvPr/>
        </p:nvSpPr>
        <p:spPr>
          <a:xfrm>
            <a:off x="7708587" y="247800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24" name="Rectangle 23">
            <a:extLst>
              <a:ext uri="{FF2B5EF4-FFF2-40B4-BE49-F238E27FC236}">
                <a16:creationId xmlns:a16="http://schemas.microsoft.com/office/drawing/2014/main" id="{6B4BAD6E-FEDC-F811-100D-FC69D9FE7A10}"/>
              </a:ext>
            </a:extLst>
          </p:cNvPr>
          <p:cNvSpPr/>
          <p:nvPr/>
        </p:nvSpPr>
        <p:spPr>
          <a:xfrm>
            <a:off x="7688919" y="30581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5BE0679D-A1F7-081E-3417-C68E31CB80A5}"/>
              </a:ext>
            </a:extLst>
          </p:cNvPr>
          <p:cNvSpPr/>
          <p:nvPr/>
        </p:nvSpPr>
        <p:spPr>
          <a:xfrm>
            <a:off x="9069451" y="30618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27" name="Straight Arrow Connector 26">
            <a:extLst>
              <a:ext uri="{FF2B5EF4-FFF2-40B4-BE49-F238E27FC236}">
                <a16:creationId xmlns:a16="http://schemas.microsoft.com/office/drawing/2014/main" id="{72166BCA-301E-C99D-F7AE-27BD8DBA226B}"/>
              </a:ext>
            </a:extLst>
          </p:cNvPr>
          <p:cNvCxnSpPr>
            <a:cxnSpLocks/>
          </p:cNvCxnSpPr>
          <p:nvPr/>
        </p:nvCxnSpPr>
        <p:spPr>
          <a:xfrm>
            <a:off x="828655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8A10E3-95EC-0E01-C139-2BB1A2AB590E}"/>
              </a:ext>
            </a:extLst>
          </p:cNvPr>
          <p:cNvCxnSpPr>
            <a:cxnSpLocks/>
          </p:cNvCxnSpPr>
          <p:nvPr/>
        </p:nvCxnSpPr>
        <p:spPr>
          <a:xfrm>
            <a:off x="777269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5676DF3-B61F-8DE0-E4CB-365F896D1C22}"/>
              </a:ext>
            </a:extLst>
          </p:cNvPr>
          <p:cNvCxnSpPr>
            <a:cxnSpLocks/>
          </p:cNvCxnSpPr>
          <p:nvPr/>
        </p:nvCxnSpPr>
        <p:spPr>
          <a:xfrm>
            <a:off x="802962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732D58F-999A-FFE0-FD11-75462C3CF708}"/>
              </a:ext>
            </a:extLst>
          </p:cNvPr>
          <p:cNvCxnSpPr>
            <a:cxnSpLocks/>
          </p:cNvCxnSpPr>
          <p:nvPr/>
        </p:nvCxnSpPr>
        <p:spPr>
          <a:xfrm>
            <a:off x="905992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E90CB5E-72C2-45C4-5604-9C538C97440D}"/>
              </a:ext>
            </a:extLst>
          </p:cNvPr>
          <p:cNvCxnSpPr>
            <a:cxnSpLocks/>
          </p:cNvCxnSpPr>
          <p:nvPr/>
        </p:nvCxnSpPr>
        <p:spPr>
          <a:xfrm>
            <a:off x="854606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754D778-23AB-F9D3-1F41-53A1E308641E}"/>
              </a:ext>
            </a:extLst>
          </p:cNvPr>
          <p:cNvCxnSpPr>
            <a:cxnSpLocks/>
          </p:cNvCxnSpPr>
          <p:nvPr/>
        </p:nvCxnSpPr>
        <p:spPr>
          <a:xfrm>
            <a:off x="880299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295EE6C-7E7F-C907-0DCD-966E22A95F03}"/>
              </a:ext>
            </a:extLst>
          </p:cNvPr>
          <p:cNvCxnSpPr>
            <a:cxnSpLocks/>
          </p:cNvCxnSpPr>
          <p:nvPr/>
        </p:nvCxnSpPr>
        <p:spPr>
          <a:xfrm>
            <a:off x="984264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17B22AD-1E65-0064-35A4-F9AC81AD2279}"/>
              </a:ext>
            </a:extLst>
          </p:cNvPr>
          <p:cNvCxnSpPr>
            <a:cxnSpLocks/>
          </p:cNvCxnSpPr>
          <p:nvPr/>
        </p:nvCxnSpPr>
        <p:spPr>
          <a:xfrm>
            <a:off x="932878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B24B1DE-783F-1CDD-350E-F245C7EFF1A2}"/>
              </a:ext>
            </a:extLst>
          </p:cNvPr>
          <p:cNvCxnSpPr>
            <a:cxnSpLocks/>
          </p:cNvCxnSpPr>
          <p:nvPr/>
        </p:nvCxnSpPr>
        <p:spPr>
          <a:xfrm>
            <a:off x="958571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6D28DD7-E96C-BBAA-0083-BB89C757E4BB}"/>
              </a:ext>
            </a:extLst>
          </p:cNvPr>
          <p:cNvSpPr txBox="1"/>
          <p:nvPr/>
        </p:nvSpPr>
        <p:spPr>
          <a:xfrm>
            <a:off x="7708587" y="4282370"/>
            <a:ext cx="2134055" cy="338554"/>
          </a:xfrm>
          <a:prstGeom prst="rect">
            <a:avLst/>
          </a:prstGeom>
          <a:noFill/>
        </p:spPr>
        <p:txBody>
          <a:bodyPr wrap="square">
            <a:spAutoFit/>
          </a:bodyPr>
          <a:lstStyle/>
          <a:p>
            <a:pPr algn="ctr"/>
            <a:r>
              <a:rPr lang="en-US" sz="2400" baseline="-25000" dirty="0">
                <a:latin typeface="Arial" panose="020B0604020202020204" pitchFamily="34" charset="0"/>
              </a:rPr>
              <a:t>Develop</a:t>
            </a:r>
            <a:endParaRPr lang="en-GB" sz="2400" baseline="-25000" dirty="0"/>
          </a:p>
        </p:txBody>
      </p:sp>
      <p:sp>
        <p:nvSpPr>
          <p:cNvPr id="44" name="Rectangle 43">
            <a:extLst>
              <a:ext uri="{FF2B5EF4-FFF2-40B4-BE49-F238E27FC236}">
                <a16:creationId xmlns:a16="http://schemas.microsoft.com/office/drawing/2014/main" id="{4D87B13A-4657-78A3-E402-DD75DE8C15BA}"/>
              </a:ext>
            </a:extLst>
          </p:cNvPr>
          <p:cNvSpPr/>
          <p:nvPr/>
        </p:nvSpPr>
        <p:spPr>
          <a:xfrm>
            <a:off x="7691780" y="48049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1621D735-4169-F323-A002-B8C51B7CE108}"/>
              </a:ext>
            </a:extLst>
          </p:cNvPr>
          <p:cNvSpPr/>
          <p:nvPr/>
        </p:nvSpPr>
        <p:spPr>
          <a:xfrm>
            <a:off x="8524879" y="4803143"/>
            <a:ext cx="506471" cy="132855"/>
          </a:xfrm>
          <a:prstGeom prst="rect">
            <a:avLst/>
          </a:prstGeom>
          <a:solidFill>
            <a:schemeClr val="bg1"/>
          </a:solidFill>
          <a:ln>
            <a:solidFill>
              <a:schemeClr val="bg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5" name="TextBox 44">
            <a:extLst>
              <a:ext uri="{FF2B5EF4-FFF2-40B4-BE49-F238E27FC236}">
                <a16:creationId xmlns:a16="http://schemas.microsoft.com/office/drawing/2014/main" id="{9A8B0A1B-9C9D-CB67-F5CB-83D38BB2FCF8}"/>
              </a:ext>
            </a:extLst>
          </p:cNvPr>
          <p:cNvSpPr txBox="1"/>
          <p:nvPr/>
        </p:nvSpPr>
        <p:spPr>
          <a:xfrm>
            <a:off x="6488412" y="2939375"/>
            <a:ext cx="1103616" cy="369332"/>
          </a:xfrm>
          <a:prstGeom prst="rect">
            <a:avLst/>
          </a:prstGeom>
          <a:noFill/>
        </p:spPr>
        <p:txBody>
          <a:bodyPr wrap="square">
            <a:spAutoFit/>
          </a:bodyPr>
          <a:lstStyle/>
          <a:p>
            <a:pPr algn="ctr"/>
            <a:r>
              <a:rPr lang="en-US" dirty="0">
                <a:latin typeface="Arial" panose="020B0604020202020204" pitchFamily="34" charset="0"/>
              </a:rPr>
              <a:t>mask</a:t>
            </a:r>
            <a:endParaRPr lang="en-GB" dirty="0"/>
          </a:p>
        </p:txBody>
      </p:sp>
      <p:sp>
        <p:nvSpPr>
          <p:cNvPr id="46" name="TextBox 45">
            <a:extLst>
              <a:ext uri="{FF2B5EF4-FFF2-40B4-BE49-F238E27FC236}">
                <a16:creationId xmlns:a16="http://schemas.microsoft.com/office/drawing/2014/main" id="{2D39D689-E35C-0A66-7089-9E840ABDD512}"/>
              </a:ext>
            </a:extLst>
          </p:cNvPr>
          <p:cNvSpPr txBox="1"/>
          <p:nvPr/>
        </p:nvSpPr>
        <p:spPr>
          <a:xfrm>
            <a:off x="6488412" y="2154508"/>
            <a:ext cx="952342" cy="338554"/>
          </a:xfrm>
          <a:prstGeom prst="rect">
            <a:avLst/>
          </a:prstGeom>
          <a:noFill/>
        </p:spPr>
        <p:txBody>
          <a:bodyPr wrap="square">
            <a:spAutoFit/>
          </a:bodyPr>
          <a:lstStyle/>
          <a:p>
            <a:pPr algn="ctr"/>
            <a:r>
              <a:rPr lang="en-US" sz="1600" dirty="0">
                <a:latin typeface="Arial" panose="020B0604020202020204" pitchFamily="34" charset="0"/>
              </a:rPr>
              <a:t>Si</a:t>
            </a:r>
            <a:endParaRPr lang="en-GB" sz="1600" dirty="0"/>
          </a:p>
        </p:txBody>
      </p:sp>
      <p:sp>
        <p:nvSpPr>
          <p:cNvPr id="47" name="TextBox 46">
            <a:extLst>
              <a:ext uri="{FF2B5EF4-FFF2-40B4-BE49-F238E27FC236}">
                <a16:creationId xmlns:a16="http://schemas.microsoft.com/office/drawing/2014/main" id="{AEE80BCD-B425-2C74-D06B-11C8B8E4D193}"/>
              </a:ext>
            </a:extLst>
          </p:cNvPr>
          <p:cNvSpPr txBox="1"/>
          <p:nvPr/>
        </p:nvSpPr>
        <p:spPr>
          <a:xfrm>
            <a:off x="6488412" y="1491684"/>
            <a:ext cx="952342" cy="307777"/>
          </a:xfrm>
          <a:prstGeom prst="rect">
            <a:avLst/>
          </a:prstGeom>
          <a:noFill/>
        </p:spPr>
        <p:txBody>
          <a:bodyPr wrap="square">
            <a:spAutoFit/>
          </a:bodyPr>
          <a:lstStyle/>
          <a:p>
            <a:pPr algn="ctr"/>
            <a:r>
              <a:rPr lang="en-US" sz="1400" dirty="0">
                <a:latin typeface="Arial" panose="020B0604020202020204" pitchFamily="34" charset="0"/>
              </a:rPr>
              <a:t>SiO</a:t>
            </a:r>
            <a:r>
              <a:rPr lang="en-US" sz="1400" baseline="-25000" dirty="0">
                <a:latin typeface="Arial" panose="020B0604020202020204" pitchFamily="34" charset="0"/>
              </a:rPr>
              <a:t>2</a:t>
            </a:r>
            <a:endParaRPr lang="en-GB" sz="1400" baseline="-25000" dirty="0"/>
          </a:p>
        </p:txBody>
      </p:sp>
      <p:sp>
        <p:nvSpPr>
          <p:cNvPr id="9" name="TextBox 8">
            <a:extLst>
              <a:ext uri="{FF2B5EF4-FFF2-40B4-BE49-F238E27FC236}">
                <a16:creationId xmlns:a16="http://schemas.microsoft.com/office/drawing/2014/main" id="{60123739-C627-96C5-C428-367773C00D9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992481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25</a:t>
            </a:r>
            <a:endParaRPr lang="en-GB" dirty="0"/>
          </a:p>
        </p:txBody>
      </p:sp>
      <p:sp>
        <p:nvSpPr>
          <p:cNvPr id="2" name="Rectangle 1">
            <a:extLst>
              <a:ext uri="{FF2B5EF4-FFF2-40B4-BE49-F238E27FC236}">
                <a16:creationId xmlns:a16="http://schemas.microsoft.com/office/drawing/2014/main" id="{23007F5B-D874-1632-DE85-96F1C58CD96B}"/>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5E3DACEF-30E5-E9A7-EAFC-7C26A1A0FA65}"/>
              </a:ext>
            </a:extLst>
          </p:cNvPr>
          <p:cNvSpPr txBox="1"/>
          <p:nvPr/>
        </p:nvSpPr>
        <p:spPr>
          <a:xfrm>
            <a:off x="537501" y="2040769"/>
            <a:ext cx="4944721" cy="4678204"/>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wafer must be prepared to improve the adhesion of the photoresist, which is hydrophobic</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Water adheres to the dangling Si bonds at the top of the wafer</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An initial bake to dehydrate the wafer surface is usually performed</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To avoid prompt oxidation, adhesion promoter are often deposited onto the wafer top (</a:t>
            </a:r>
            <a:r>
              <a:rPr lang="en-GB" sz="2000" b="1" dirty="0">
                <a:cs typeface="Times New Roman" panose="02020603050405020304" pitchFamily="18" charset="0"/>
              </a:rPr>
              <a:t>HMDS</a:t>
            </a:r>
            <a:r>
              <a:rPr lang="en-GB" sz="2000" dirty="0">
                <a:cs typeface="Times New Roman" panose="02020603050405020304" pitchFamily="18" charset="0"/>
              </a:rPr>
              <a:t>, </a:t>
            </a:r>
            <a:r>
              <a:rPr lang="en-GB" sz="2000" dirty="0" err="1"/>
              <a:t>HexaMethylDiSilazane</a:t>
            </a:r>
            <a:r>
              <a:rPr lang="en-GB" sz="2000" dirty="0"/>
              <a:t>)</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pic>
        <p:nvPicPr>
          <p:cNvPr id="6" name="Picture 5">
            <a:extLst>
              <a:ext uri="{FF2B5EF4-FFF2-40B4-BE49-F238E27FC236}">
                <a16:creationId xmlns:a16="http://schemas.microsoft.com/office/drawing/2014/main" id="{A41284C1-E6F4-9DD4-787E-6099AB388666}"/>
              </a:ext>
            </a:extLst>
          </p:cNvPr>
          <p:cNvPicPr>
            <a:picLocks noChangeAspect="1"/>
          </p:cNvPicPr>
          <p:nvPr/>
        </p:nvPicPr>
        <p:blipFill rotWithShape="1">
          <a:blip r:embed="rId3"/>
          <a:srcRect l="11509"/>
          <a:stretch/>
        </p:blipFill>
        <p:spPr>
          <a:xfrm>
            <a:off x="6658999" y="966243"/>
            <a:ext cx="3989576" cy="4397855"/>
          </a:xfrm>
          <a:prstGeom prst="rect">
            <a:avLst/>
          </a:prstGeom>
        </p:spPr>
      </p:pic>
      <p:sp>
        <p:nvSpPr>
          <p:cNvPr id="8" name="TextBox 7">
            <a:extLst>
              <a:ext uri="{FF2B5EF4-FFF2-40B4-BE49-F238E27FC236}">
                <a16:creationId xmlns:a16="http://schemas.microsoft.com/office/drawing/2014/main" id="{AA069359-6374-E845-52C5-93E0DD925F85}"/>
              </a:ext>
            </a:extLst>
          </p:cNvPr>
          <p:cNvSpPr txBox="1"/>
          <p:nvPr/>
        </p:nvSpPr>
        <p:spPr>
          <a:xfrm>
            <a:off x="6938675" y="5799235"/>
            <a:ext cx="4652737" cy="461665"/>
          </a:xfrm>
          <a:prstGeom prst="rect">
            <a:avLst/>
          </a:prstGeom>
          <a:noFill/>
        </p:spPr>
        <p:txBody>
          <a:bodyPr wrap="square">
            <a:spAutoFit/>
          </a:bodyPr>
          <a:lstStyle/>
          <a:p>
            <a:r>
              <a:rPr lang="en-GB" sz="1200" dirty="0"/>
              <a:t>Pics from </a:t>
            </a:r>
            <a:r>
              <a:rPr lang="en-GB" sz="1200" dirty="0" err="1"/>
              <a:t>Dhima</a:t>
            </a:r>
            <a:r>
              <a:rPr lang="en-GB" sz="1200" dirty="0"/>
              <a:t>, Khalid. (2014). Hybrid lithography −The combination of T-NIL &amp; UV-L. </a:t>
            </a:r>
          </a:p>
        </p:txBody>
      </p:sp>
      <p:sp>
        <p:nvSpPr>
          <p:cNvPr id="4" name="TextBox 3">
            <a:extLst>
              <a:ext uri="{FF2B5EF4-FFF2-40B4-BE49-F238E27FC236}">
                <a16:creationId xmlns:a16="http://schemas.microsoft.com/office/drawing/2014/main" id="{A7CDB884-4FCF-9935-9762-1A8E2016114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810897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26</a:t>
            </a:r>
            <a:endParaRPr lang="en-GB" dirty="0"/>
          </a:p>
        </p:txBody>
      </p:sp>
      <p:sp>
        <p:nvSpPr>
          <p:cNvPr id="2" name="Rectangle 1">
            <a:extLst>
              <a:ext uri="{FF2B5EF4-FFF2-40B4-BE49-F238E27FC236}">
                <a16:creationId xmlns:a16="http://schemas.microsoft.com/office/drawing/2014/main" id="{C9CB953A-AE09-3172-74EC-1888B9A93F0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B2EE589-A747-B88E-84E9-76F71177D4B6}"/>
              </a:ext>
            </a:extLst>
          </p:cNvPr>
          <p:cNvSpPr txBox="1"/>
          <p:nvPr/>
        </p:nvSpPr>
        <p:spPr>
          <a:xfrm>
            <a:off x="537501" y="2088396"/>
            <a:ext cx="4944721" cy="4124206"/>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1600" dirty="0">
                <a:cs typeface="Times New Roman" panose="02020603050405020304" pitchFamily="18" charset="0"/>
              </a:rPr>
              <a:t>A small amount ( </a:t>
            </a:r>
            <a:r>
              <a:rPr lang="en-US" sz="1600" dirty="0">
                <a:latin typeface="Abadi" panose="020B0604020104020204" pitchFamily="34" charset="0"/>
                <a:cs typeface="Times New Roman" panose="02020603050405020304" pitchFamily="18" charset="0"/>
              </a:rPr>
              <a:t>~</a:t>
            </a:r>
            <a:r>
              <a:rPr lang="en-US" sz="1600" dirty="0">
                <a:cs typeface="Times New Roman" panose="02020603050405020304" pitchFamily="18" charset="0"/>
              </a:rPr>
              <a:t>ml ) of photoresist, with its solvent, is poured onto the wafer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US" sz="1600" dirty="0">
                <a:cs typeface="Times New Roman" panose="02020603050405020304" pitchFamily="18" charset="0"/>
              </a:rPr>
              <a:t>The wafer is spun at high speeds, the resist spreads out. The air flow increases the viscosity of the photoresists, by evaporating the solvent, which leads to a very uniform photoresist layer spread over the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GB" sz="1600" dirty="0">
                <a:cs typeface="Times New Roman" panose="02020603050405020304" pitchFamily="18" charset="0"/>
              </a:rPr>
              <a:t>A post-apply bake is usually performed to further stabilize the film before lithography</a:t>
            </a:r>
          </a:p>
          <a:p>
            <a:pPr marL="285750" indent="-285750">
              <a:buFont typeface="Arial" panose="020B0604020202020204" pitchFamily="34" charset="0"/>
              <a:buChar char="•"/>
            </a:pPr>
            <a:endParaRPr lang="en-GB" sz="1600" dirty="0">
              <a:cs typeface="Times New Roman" panose="02020603050405020304" pitchFamily="18" charset="0"/>
            </a:endParaRPr>
          </a:p>
          <a:p>
            <a:pPr marL="285750" indent="-285750">
              <a:buFont typeface="Arial" panose="020B0604020202020204" pitchFamily="34" charset="0"/>
              <a:buChar char="•"/>
            </a:pPr>
            <a:r>
              <a:rPr lang="en-GB" sz="1600" dirty="0"/>
              <a:t>The obtained uniformity is of the order of &lt; 1nm over the entire wafer surface</a:t>
            </a:r>
            <a:endParaRPr lang="en-US" sz="16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pic>
        <p:nvPicPr>
          <p:cNvPr id="5" name="Picture 4">
            <a:extLst>
              <a:ext uri="{FF2B5EF4-FFF2-40B4-BE49-F238E27FC236}">
                <a16:creationId xmlns:a16="http://schemas.microsoft.com/office/drawing/2014/main" id="{23F2259A-D29C-0383-F68C-17AC3922E3E4}"/>
              </a:ext>
            </a:extLst>
          </p:cNvPr>
          <p:cNvPicPr>
            <a:picLocks noChangeAspect="1"/>
          </p:cNvPicPr>
          <p:nvPr/>
        </p:nvPicPr>
        <p:blipFill>
          <a:blip r:embed="rId3"/>
          <a:stretch>
            <a:fillRect/>
          </a:stretch>
        </p:blipFill>
        <p:spPr>
          <a:xfrm>
            <a:off x="6623931" y="2940514"/>
            <a:ext cx="4073739" cy="228286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1BF3ECD-A2B6-7A57-8362-C4E1E03219DF}"/>
                  </a:ext>
                </a:extLst>
              </p:cNvPr>
              <p:cNvSpPr txBox="1"/>
              <p:nvPr/>
            </p:nvSpPr>
            <p:spPr>
              <a:xfrm>
                <a:off x="6623931" y="5274244"/>
                <a:ext cx="4652737" cy="554511"/>
              </a:xfrm>
              <a:prstGeom prst="rect">
                <a:avLst/>
              </a:prstGeom>
              <a:noFill/>
            </p:spPr>
            <p:txBody>
              <a:bodyPr wrap="square">
                <a:spAutoFit/>
              </a:bodyPr>
              <a:lstStyle/>
              <a:p>
                <a:r>
                  <a:rPr lang="en-GB" sz="1200" dirty="0"/>
                  <a:t>From </a:t>
                </a:r>
                <a:r>
                  <a:rPr lang="en-GB" sz="1200" dirty="0" err="1"/>
                  <a:t>KemLab</a:t>
                </a:r>
                <a:r>
                  <a:rPr lang="en-GB" sz="1200" dirty="0"/>
                  <a:t> website, </a:t>
                </a:r>
                <a:r>
                  <a:rPr lang="en-GB" sz="1200" dirty="0">
                    <a:hlinkClick r:id="rId4"/>
                  </a:rPr>
                  <a:t>https://www.kemlab.com/</a:t>
                </a:r>
                <a:endParaRPr lang="en-GB" sz="1200" dirty="0"/>
              </a:p>
              <a:p>
                <a:r>
                  <a:rPr lang="en-GB" sz="1200" dirty="0"/>
                  <a:t>Resist thickness </a:t>
                </a:r>
                <a14:m>
                  <m:oMath xmlns:m="http://schemas.openxmlformats.org/officeDocument/2006/math">
                    <m:r>
                      <a:rPr lang="en-GB" sz="1200" i="1" smtClean="0">
                        <a:latin typeface="Cambria Math" panose="02040503050406030204" pitchFamily="18" charset="0"/>
                        <a:ea typeface="Cambria Math" panose="02040503050406030204" pitchFamily="18" charset="0"/>
                      </a:rPr>
                      <m:t>~</m:t>
                    </m:r>
                    <m:f>
                      <m:fPr>
                        <m:ctrlPr>
                          <a:rPr lang="el-GR" sz="1200" i="1" smtClean="0">
                            <a:latin typeface="Cambria Math" panose="02040503050406030204" pitchFamily="18" charset="0"/>
                          </a:rPr>
                        </m:ctrlPr>
                      </m:fPr>
                      <m:num>
                        <m:r>
                          <a:rPr lang="en-GB" sz="1200" b="0" i="1" smtClean="0">
                            <a:latin typeface="Cambria Math" panose="02040503050406030204" pitchFamily="18" charset="0"/>
                          </a:rPr>
                          <m:t>1</m:t>
                        </m:r>
                      </m:num>
                      <m:den>
                        <m:rad>
                          <m:radPr>
                            <m:degHide m:val="on"/>
                            <m:ctrlPr>
                              <a:rPr lang="el-GR" sz="1200" i="1" smtClean="0">
                                <a:latin typeface="Cambria Math" panose="02040503050406030204" pitchFamily="18" charset="0"/>
                              </a:rPr>
                            </m:ctrlPr>
                          </m:radPr>
                          <m:deg/>
                          <m:e>
                            <m:r>
                              <a:rPr lang="el-GR" sz="1200" i="1" smtClean="0">
                                <a:latin typeface="Cambria Math" panose="02040503050406030204" pitchFamily="18" charset="0"/>
                                <a:ea typeface="Cambria Math" panose="02040503050406030204" pitchFamily="18" charset="0"/>
                              </a:rPr>
                              <m:t>𝜔</m:t>
                            </m:r>
                          </m:e>
                        </m:rad>
                      </m:den>
                    </m:f>
                  </m:oMath>
                </a14:m>
                <a:endParaRPr lang="en-GB" sz="1200" dirty="0"/>
              </a:p>
            </p:txBody>
          </p:sp>
        </mc:Choice>
        <mc:Fallback xmlns="">
          <p:sp>
            <p:nvSpPr>
              <p:cNvPr id="6" name="TextBox 5">
                <a:extLst>
                  <a:ext uri="{FF2B5EF4-FFF2-40B4-BE49-F238E27FC236}">
                    <a16:creationId xmlns:a16="http://schemas.microsoft.com/office/drawing/2014/main" id="{D1BF3ECD-A2B6-7A57-8362-C4E1E03219DF}"/>
                  </a:ext>
                </a:extLst>
              </p:cNvPr>
              <p:cNvSpPr txBox="1">
                <a:spLocks noRot="1" noChangeAspect="1" noMove="1" noResize="1" noEditPoints="1" noAdjustHandles="1" noChangeArrowheads="1" noChangeShapeType="1" noTextEdit="1"/>
              </p:cNvSpPr>
              <p:nvPr/>
            </p:nvSpPr>
            <p:spPr>
              <a:xfrm>
                <a:off x="6623931" y="5274244"/>
                <a:ext cx="4652737" cy="554511"/>
              </a:xfrm>
              <a:prstGeom prst="rect">
                <a:avLst/>
              </a:prstGeom>
              <a:blipFill>
                <a:blip r:embed="rId5"/>
                <a:stretch>
                  <a:fillRect l="-13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80F8019F-F288-5EA4-5BB0-E9835DE3F0DC}"/>
              </a:ext>
            </a:extLst>
          </p:cNvPr>
          <p:cNvPicPr>
            <a:picLocks noChangeAspect="1"/>
          </p:cNvPicPr>
          <p:nvPr/>
        </p:nvPicPr>
        <p:blipFill>
          <a:blip r:embed="rId6"/>
          <a:stretch>
            <a:fillRect/>
          </a:stretch>
        </p:blipFill>
        <p:spPr>
          <a:xfrm>
            <a:off x="6487113" y="935869"/>
            <a:ext cx="4406759" cy="1593777"/>
          </a:xfrm>
          <a:prstGeom prst="rect">
            <a:avLst/>
          </a:prstGeom>
        </p:spPr>
      </p:pic>
      <p:sp>
        <p:nvSpPr>
          <p:cNvPr id="4" name="TextBox 3">
            <a:extLst>
              <a:ext uri="{FF2B5EF4-FFF2-40B4-BE49-F238E27FC236}">
                <a16:creationId xmlns:a16="http://schemas.microsoft.com/office/drawing/2014/main" id="{CE58A8FA-5276-AF29-65B4-BACA9F67C51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703997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27</a:t>
            </a:r>
            <a:endParaRPr lang="en-GB" dirty="0"/>
          </a:p>
        </p:txBody>
      </p:sp>
      <p:sp>
        <p:nvSpPr>
          <p:cNvPr id="2" name="Rectangle 1">
            <a:extLst>
              <a:ext uri="{FF2B5EF4-FFF2-40B4-BE49-F238E27FC236}">
                <a16:creationId xmlns:a16="http://schemas.microsoft.com/office/drawing/2014/main" id="{8BABA6F8-E975-A49F-6C2E-24222EDC32B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195EF278-1D9D-DB52-5AD9-4A102997B48B}"/>
              </a:ext>
            </a:extLst>
          </p:cNvPr>
          <p:cNvSpPr txBox="1"/>
          <p:nvPr/>
        </p:nvSpPr>
        <p:spPr>
          <a:xfrm>
            <a:off x="589560" y="1830313"/>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photomask, usually made of chrome on quartz substrate, around 5 mm thick, includes the pattern to be reproduced onto the wafer. It can be put in direct contact (contact </a:t>
            </a:r>
            <a:r>
              <a:rPr lang="en-US" sz="2000" dirty="0" err="1">
                <a:cs typeface="Times New Roman" panose="02020603050405020304" pitchFamily="18" charset="0"/>
              </a:rPr>
              <a:t>litho</a:t>
            </a:r>
            <a:r>
              <a:rPr lang="en-US" sz="2000" dirty="0">
                <a:cs typeface="Times New Roman" panose="02020603050405020304" pitchFamily="18" charset="0"/>
              </a:rPr>
              <a:t>), kept at small distance (proximity </a:t>
            </a:r>
            <a:r>
              <a:rPr lang="en-US" sz="2000" dirty="0" err="1">
                <a:cs typeface="Times New Roman" panose="02020603050405020304" pitchFamily="18" charset="0"/>
              </a:rPr>
              <a:t>litho</a:t>
            </a:r>
            <a:r>
              <a:rPr lang="en-US" sz="2000" dirty="0">
                <a:cs typeface="Times New Roman" panose="02020603050405020304" pitchFamily="18" charset="0"/>
              </a:rPr>
              <a:t>) or projected onto the wafer (projection </a:t>
            </a:r>
            <a:r>
              <a:rPr lang="en-US" sz="2000" dirty="0" err="1">
                <a:cs typeface="Times New Roman" panose="02020603050405020304" pitchFamily="18" charset="0"/>
              </a:rPr>
              <a:t>litho</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The photomask is typically bigger (x4-x5) than the wafer pattern</a:t>
            </a:r>
          </a:p>
        </p:txBody>
      </p:sp>
      <p:sp>
        <p:nvSpPr>
          <p:cNvPr id="4" name="Rectangle 3">
            <a:extLst>
              <a:ext uri="{FF2B5EF4-FFF2-40B4-BE49-F238E27FC236}">
                <a16:creationId xmlns:a16="http://schemas.microsoft.com/office/drawing/2014/main" id="{44D0A13A-0EE6-E2E0-94A7-34A7148B67F2}"/>
              </a:ext>
            </a:extLst>
          </p:cNvPr>
          <p:cNvSpPr/>
          <p:nvPr/>
        </p:nvSpPr>
        <p:spPr>
          <a:xfrm>
            <a:off x="7691780" y="2132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0905D63E-01D9-69C2-6747-9D724E8EBE09}"/>
              </a:ext>
            </a:extLst>
          </p:cNvPr>
          <p:cNvSpPr/>
          <p:nvPr/>
        </p:nvSpPr>
        <p:spPr>
          <a:xfrm>
            <a:off x="7691780" y="200469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F35C1854-77FA-222D-EC4D-103F403B8399}"/>
              </a:ext>
            </a:extLst>
          </p:cNvPr>
          <p:cNvSpPr/>
          <p:nvPr/>
        </p:nvSpPr>
        <p:spPr>
          <a:xfrm>
            <a:off x="7691780" y="187168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FD3DA4C3-D1FE-A177-2FAF-2CFE7068B562}"/>
              </a:ext>
            </a:extLst>
          </p:cNvPr>
          <p:cNvSpPr txBox="1"/>
          <p:nvPr/>
        </p:nvSpPr>
        <p:spPr>
          <a:xfrm>
            <a:off x="7708587" y="100734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8" name="Rectangle 7">
            <a:extLst>
              <a:ext uri="{FF2B5EF4-FFF2-40B4-BE49-F238E27FC236}">
                <a16:creationId xmlns:a16="http://schemas.microsoft.com/office/drawing/2014/main" id="{A4BD55E2-9312-FA80-595F-A1207B7B0436}"/>
              </a:ext>
            </a:extLst>
          </p:cNvPr>
          <p:cNvSpPr/>
          <p:nvPr/>
        </p:nvSpPr>
        <p:spPr>
          <a:xfrm>
            <a:off x="7688919" y="158749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5B1CF165-8725-F421-A781-8A7407AD3F28}"/>
              </a:ext>
            </a:extLst>
          </p:cNvPr>
          <p:cNvSpPr/>
          <p:nvPr/>
        </p:nvSpPr>
        <p:spPr>
          <a:xfrm>
            <a:off x="9069451" y="159118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A98AB298-6A46-E91A-8BAA-1A4027AAB33B}"/>
              </a:ext>
            </a:extLst>
          </p:cNvPr>
          <p:cNvCxnSpPr>
            <a:cxnSpLocks/>
          </p:cNvCxnSpPr>
          <p:nvPr/>
        </p:nvCxnSpPr>
        <p:spPr>
          <a:xfrm>
            <a:off x="828655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FE0C1B8-0F0B-6370-3112-553325E36A6E}"/>
              </a:ext>
            </a:extLst>
          </p:cNvPr>
          <p:cNvCxnSpPr>
            <a:cxnSpLocks/>
          </p:cNvCxnSpPr>
          <p:nvPr/>
        </p:nvCxnSpPr>
        <p:spPr>
          <a:xfrm>
            <a:off x="777269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965977C-BC94-FE7B-C1B3-918CB62A7DEE}"/>
              </a:ext>
            </a:extLst>
          </p:cNvPr>
          <p:cNvCxnSpPr>
            <a:cxnSpLocks/>
          </p:cNvCxnSpPr>
          <p:nvPr/>
        </p:nvCxnSpPr>
        <p:spPr>
          <a:xfrm>
            <a:off x="802962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11600DB-3CF3-4149-ECE7-BF62EA8032A1}"/>
              </a:ext>
            </a:extLst>
          </p:cNvPr>
          <p:cNvCxnSpPr>
            <a:cxnSpLocks/>
          </p:cNvCxnSpPr>
          <p:nvPr/>
        </p:nvCxnSpPr>
        <p:spPr>
          <a:xfrm>
            <a:off x="905992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4043B1B-8AD3-0203-785D-CD68B080CB6C}"/>
              </a:ext>
            </a:extLst>
          </p:cNvPr>
          <p:cNvCxnSpPr>
            <a:cxnSpLocks/>
          </p:cNvCxnSpPr>
          <p:nvPr/>
        </p:nvCxnSpPr>
        <p:spPr>
          <a:xfrm>
            <a:off x="854606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44AB23A-9327-D0AC-FC55-47F96B7DAC99}"/>
              </a:ext>
            </a:extLst>
          </p:cNvPr>
          <p:cNvCxnSpPr>
            <a:cxnSpLocks/>
          </p:cNvCxnSpPr>
          <p:nvPr/>
        </p:nvCxnSpPr>
        <p:spPr>
          <a:xfrm>
            <a:off x="880299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6050509-4F5F-41ED-4A74-C3321AB8BF27}"/>
              </a:ext>
            </a:extLst>
          </p:cNvPr>
          <p:cNvCxnSpPr>
            <a:cxnSpLocks/>
          </p:cNvCxnSpPr>
          <p:nvPr/>
        </p:nvCxnSpPr>
        <p:spPr>
          <a:xfrm>
            <a:off x="984264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616ED8A-A4CC-2ECF-51D8-DBF09AE64A66}"/>
              </a:ext>
            </a:extLst>
          </p:cNvPr>
          <p:cNvCxnSpPr>
            <a:cxnSpLocks/>
          </p:cNvCxnSpPr>
          <p:nvPr/>
        </p:nvCxnSpPr>
        <p:spPr>
          <a:xfrm>
            <a:off x="932878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60F83D3-CE86-7D78-53FB-C67A098CC00B}"/>
              </a:ext>
            </a:extLst>
          </p:cNvPr>
          <p:cNvCxnSpPr>
            <a:cxnSpLocks/>
          </p:cNvCxnSpPr>
          <p:nvPr/>
        </p:nvCxnSpPr>
        <p:spPr>
          <a:xfrm>
            <a:off x="958571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6BDDE78-5105-3DCD-13BF-661A26BE0088}"/>
              </a:ext>
            </a:extLst>
          </p:cNvPr>
          <p:cNvSpPr txBox="1"/>
          <p:nvPr/>
        </p:nvSpPr>
        <p:spPr>
          <a:xfrm>
            <a:off x="6074722" y="1468715"/>
            <a:ext cx="1517306" cy="276999"/>
          </a:xfrm>
          <a:prstGeom prst="rect">
            <a:avLst/>
          </a:prstGeom>
          <a:noFill/>
        </p:spPr>
        <p:txBody>
          <a:bodyPr wrap="square">
            <a:spAutoFit/>
          </a:bodyPr>
          <a:lstStyle/>
          <a:p>
            <a:pPr algn="ctr"/>
            <a:r>
              <a:rPr lang="en-US" sz="1200" dirty="0">
                <a:latin typeface="Arial" panose="020B0604020202020204" pitchFamily="34" charset="0"/>
              </a:rPr>
              <a:t>photomask</a:t>
            </a:r>
            <a:endParaRPr lang="en-GB" sz="1200" dirty="0"/>
          </a:p>
        </p:txBody>
      </p:sp>
      <p:pic>
        <p:nvPicPr>
          <p:cNvPr id="29" name="Picture 28">
            <a:extLst>
              <a:ext uri="{FF2B5EF4-FFF2-40B4-BE49-F238E27FC236}">
                <a16:creationId xmlns:a16="http://schemas.microsoft.com/office/drawing/2014/main" id="{E25F308D-6A80-A2B3-C78B-AC6BECB7B487}"/>
              </a:ext>
            </a:extLst>
          </p:cNvPr>
          <p:cNvPicPr>
            <a:picLocks noChangeAspect="1"/>
          </p:cNvPicPr>
          <p:nvPr/>
        </p:nvPicPr>
        <p:blipFill rotWithShape="1">
          <a:blip r:embed="rId3"/>
          <a:srcRect l="1951" t="4365" r="3311" b="2646"/>
          <a:stretch/>
        </p:blipFill>
        <p:spPr>
          <a:xfrm>
            <a:off x="7879157" y="2998929"/>
            <a:ext cx="1847678" cy="1813560"/>
          </a:xfrm>
          <a:prstGeom prst="rect">
            <a:avLst/>
          </a:prstGeom>
        </p:spPr>
      </p:pic>
      <p:sp>
        <p:nvSpPr>
          <p:cNvPr id="31" name="TextBox 30">
            <a:extLst>
              <a:ext uri="{FF2B5EF4-FFF2-40B4-BE49-F238E27FC236}">
                <a16:creationId xmlns:a16="http://schemas.microsoft.com/office/drawing/2014/main" id="{BAB001B2-0A72-8903-1CE5-435575331B5F}"/>
              </a:ext>
            </a:extLst>
          </p:cNvPr>
          <p:cNvSpPr txBox="1"/>
          <p:nvPr/>
        </p:nvSpPr>
        <p:spPr>
          <a:xfrm>
            <a:off x="8357594" y="4805244"/>
            <a:ext cx="1942376" cy="230832"/>
          </a:xfrm>
          <a:prstGeom prst="rect">
            <a:avLst/>
          </a:prstGeom>
          <a:noFill/>
        </p:spPr>
        <p:txBody>
          <a:bodyPr wrap="square">
            <a:spAutoFit/>
          </a:bodyPr>
          <a:lstStyle/>
          <a:p>
            <a:pPr algn="ctr"/>
            <a:r>
              <a:rPr lang="en-US" sz="900" dirty="0">
                <a:latin typeface="Arial" panose="020B0604020202020204" pitchFamily="34" charset="0"/>
              </a:rPr>
              <a:t>From Wikipedia</a:t>
            </a:r>
            <a:endParaRPr lang="en-GB" sz="900" dirty="0"/>
          </a:p>
        </p:txBody>
      </p:sp>
      <p:sp>
        <p:nvSpPr>
          <p:cNvPr id="35" name="TextBox 34">
            <a:extLst>
              <a:ext uri="{FF2B5EF4-FFF2-40B4-BE49-F238E27FC236}">
                <a16:creationId xmlns:a16="http://schemas.microsoft.com/office/drawing/2014/main" id="{C8308154-76C3-B5FE-54FA-4822EC09EB45}"/>
              </a:ext>
            </a:extLst>
          </p:cNvPr>
          <p:cNvSpPr txBox="1"/>
          <p:nvPr/>
        </p:nvSpPr>
        <p:spPr>
          <a:xfrm>
            <a:off x="6074722" y="1799615"/>
            <a:ext cx="1517306" cy="276999"/>
          </a:xfrm>
          <a:prstGeom prst="rect">
            <a:avLst/>
          </a:prstGeom>
          <a:noFill/>
        </p:spPr>
        <p:txBody>
          <a:bodyPr wrap="square">
            <a:spAutoFit/>
          </a:bodyPr>
          <a:lstStyle/>
          <a:p>
            <a:pPr algn="ctr"/>
            <a:r>
              <a:rPr lang="en-US" sz="1200" dirty="0">
                <a:latin typeface="Arial" panose="020B0604020202020204" pitchFamily="34" charset="0"/>
              </a:rPr>
              <a:t>resist</a:t>
            </a:r>
            <a:endParaRPr lang="en-GB" sz="1200" dirty="0"/>
          </a:p>
        </p:txBody>
      </p:sp>
      <p:sp>
        <p:nvSpPr>
          <p:cNvPr id="16" name="TextBox 15">
            <a:extLst>
              <a:ext uri="{FF2B5EF4-FFF2-40B4-BE49-F238E27FC236}">
                <a16:creationId xmlns:a16="http://schemas.microsoft.com/office/drawing/2014/main" id="{E8317923-8FD1-17D7-1D89-82471AD0D110}"/>
              </a:ext>
            </a:extLst>
          </p:cNvPr>
          <p:cNvSpPr txBox="1"/>
          <p:nvPr/>
        </p:nvSpPr>
        <p:spPr>
          <a:xfrm>
            <a:off x="6313797" y="5251602"/>
            <a:ext cx="4978398" cy="461665"/>
          </a:xfrm>
          <a:prstGeom prst="rect">
            <a:avLst/>
          </a:prstGeom>
          <a:noFill/>
        </p:spPr>
        <p:txBody>
          <a:bodyPr wrap="square">
            <a:spAutoFit/>
          </a:bodyPr>
          <a:lstStyle/>
          <a:p>
            <a:r>
              <a:rPr lang="en-GB" sz="1200" i="1" dirty="0"/>
              <a:t>The photomask itself is an example of high-resolution photolithography, usually obtained by electron beams to expose a photoresist</a:t>
            </a:r>
          </a:p>
        </p:txBody>
      </p:sp>
      <p:sp>
        <p:nvSpPr>
          <p:cNvPr id="14" name="TextBox 13">
            <a:extLst>
              <a:ext uri="{FF2B5EF4-FFF2-40B4-BE49-F238E27FC236}">
                <a16:creationId xmlns:a16="http://schemas.microsoft.com/office/drawing/2014/main" id="{76198FF6-443B-4877-942C-D12471704D3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936004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28</a:t>
            </a:r>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4190948-7275-B980-0BE5-A84E36BD7F82}"/>
                  </a:ext>
                </a:extLst>
              </p:cNvPr>
              <p:cNvSpPr txBox="1"/>
              <p:nvPr/>
            </p:nvSpPr>
            <p:spPr>
              <a:xfrm>
                <a:off x="421754" y="2090569"/>
                <a:ext cx="5229346" cy="4125296"/>
              </a:xfrm>
              <a:prstGeom prst="rect">
                <a:avLst/>
              </a:prstGeom>
              <a:noFill/>
            </p:spPr>
            <p:txBody>
              <a:bodyPr wrap="square">
                <a:spAutoFit/>
              </a:bodyPr>
              <a:lstStyle/>
              <a:p>
                <a:pPr marL="285750" indent="-285750">
                  <a:buFont typeface="Arial" panose="020B0604020202020204" pitchFamily="34" charset="0"/>
                  <a:buChar char="•"/>
                </a:pPr>
                <a:r>
                  <a:rPr lang="en-US" sz="2000" dirty="0">
                    <a:cs typeface="Times New Roman" panose="02020603050405020304" pitchFamily="18" charset="0"/>
                  </a:rPr>
                  <a:t>Contact printing provides a resolution near the wavelength </a:t>
                </a:r>
                <a:r>
                  <a:rPr lang="en-US" sz="2000" dirty="0">
                    <a:cs typeface="Times New Roman" panose="02020603050405020304" pitchFamily="18" charset="0"/>
                    <a:sym typeface="Symbol" panose="05050102010706020507" pitchFamily="18" charset="2"/>
                  </a:rPr>
                  <a:t></a:t>
                </a:r>
                <a:r>
                  <a:rPr lang="en-US" sz="2000" dirty="0">
                    <a:cs typeface="Times New Roman" panose="02020603050405020304" pitchFamily="18" charset="0"/>
                  </a:rPr>
                  <a:t> of light used, but every contact damages the mask, that can be used only for a number of times</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Proximity printing keeps mask and wafer separated, around 10 um to avoid cumulative defectiveness, but resolution is about </a:t>
                </a:r>
                <a14:m>
                  <m:oMath xmlns:m="http://schemas.openxmlformats.org/officeDocument/2006/math">
                    <m:rad>
                      <m:radPr>
                        <m:degHide m:val="on"/>
                        <m:ctrlPr>
                          <a:rPr lang="en-US" sz="2000" i="1" dirty="0" smtClean="0">
                            <a:latin typeface="Cambria Math" panose="02040503050406030204" pitchFamily="18" charset="0"/>
                            <a:cs typeface="Times New Roman" panose="02020603050405020304" pitchFamily="18" charset="0"/>
                          </a:rPr>
                        </m:ctrlPr>
                      </m:radPr>
                      <m:deg/>
                      <m:e>
                        <m:r>
                          <a:rPr lang="en-US" sz="2000" i="1" dirty="0" smtClean="0">
                            <a:latin typeface="Cambria Math" panose="02040503050406030204" pitchFamily="18" charset="0"/>
                            <a:cs typeface="Times New Roman" panose="02020603050405020304" pitchFamily="18" charset="0"/>
                            <a:sym typeface="Symbol" panose="05050102010706020507" pitchFamily="18" charset="2"/>
                          </a:rPr>
                          <m:t></m:t>
                        </m:r>
                        <m:r>
                          <a:rPr lang="en-GB" sz="2000" b="0" i="1" dirty="0" smtClean="0">
                            <a:latin typeface="Cambria Math" panose="02040503050406030204" pitchFamily="18" charset="0"/>
                            <a:cs typeface="Times New Roman" panose="02020603050405020304" pitchFamily="18" charset="0"/>
                            <a:sym typeface="Symbol" panose="05050102010706020507" pitchFamily="18" charset="2"/>
                          </a:rPr>
                          <m:t>𝑑</m:t>
                        </m:r>
                      </m:e>
                    </m:rad>
                    <m:r>
                      <a:rPr lang="en-US" sz="2000" i="1" dirty="0" smtClean="0">
                        <a:latin typeface="Cambria Math" panose="02040503050406030204" pitchFamily="18" charset="0"/>
                        <a:cs typeface="Times New Roman" panose="02020603050405020304" pitchFamily="18" charset="0"/>
                      </a:rPr>
                      <m:t> </m:t>
                    </m:r>
                  </m:oMath>
                </a14:m>
                <a:endParaRPr lang="en-GB"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modern lithography process makes use of projection printing, where the mask is illuminated by UV light and the image is projected on the wafer</a:t>
                </a:r>
              </a:p>
            </p:txBody>
          </p:sp>
        </mc:Choice>
        <mc:Fallback xmlns="">
          <p:sp>
            <p:nvSpPr>
              <p:cNvPr id="2" name="TextBox 1">
                <a:extLst>
                  <a:ext uri="{FF2B5EF4-FFF2-40B4-BE49-F238E27FC236}">
                    <a16:creationId xmlns:a16="http://schemas.microsoft.com/office/drawing/2014/main" id="{04190948-7275-B980-0BE5-A84E36BD7F82}"/>
                  </a:ext>
                </a:extLst>
              </p:cNvPr>
              <p:cNvSpPr txBox="1">
                <a:spLocks noRot="1" noChangeAspect="1" noMove="1" noResize="1" noEditPoints="1" noAdjustHandles="1" noChangeArrowheads="1" noChangeShapeType="1" noTextEdit="1"/>
              </p:cNvSpPr>
              <p:nvPr/>
            </p:nvSpPr>
            <p:spPr>
              <a:xfrm>
                <a:off x="421754" y="2090569"/>
                <a:ext cx="5229346" cy="4125296"/>
              </a:xfrm>
              <a:prstGeom prst="rect">
                <a:avLst/>
              </a:prstGeom>
              <a:blipFill>
                <a:blip r:embed="rId3"/>
                <a:stretch>
                  <a:fillRect l="-1049" t="-886" r="-1865" b="-1625"/>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E7A66E19-9B7F-4809-7258-5064579BFE36}"/>
              </a:ext>
            </a:extLst>
          </p:cNvPr>
          <p:cNvSpPr/>
          <p:nvPr/>
        </p:nvSpPr>
        <p:spPr>
          <a:xfrm>
            <a:off x="7691780" y="15076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E101BBAA-2756-B31F-FD1E-A6EB483DBDC7}"/>
              </a:ext>
            </a:extLst>
          </p:cNvPr>
          <p:cNvSpPr/>
          <p:nvPr/>
        </p:nvSpPr>
        <p:spPr>
          <a:xfrm>
            <a:off x="7691780" y="13798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463257F4-50CA-F499-24F0-CFE48AADE868}"/>
              </a:ext>
            </a:extLst>
          </p:cNvPr>
          <p:cNvSpPr/>
          <p:nvPr/>
        </p:nvSpPr>
        <p:spPr>
          <a:xfrm>
            <a:off x="7691780" y="12468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85E2EDC7-A56F-53CA-1C0B-FE776E38F211}"/>
              </a:ext>
            </a:extLst>
          </p:cNvPr>
          <p:cNvSpPr txBox="1"/>
          <p:nvPr/>
        </p:nvSpPr>
        <p:spPr>
          <a:xfrm>
            <a:off x="5889520" y="1008707"/>
            <a:ext cx="1883178" cy="256480"/>
          </a:xfrm>
          <a:prstGeom prst="rect">
            <a:avLst/>
          </a:prstGeom>
          <a:noFill/>
        </p:spPr>
        <p:txBody>
          <a:bodyPr wrap="square">
            <a:spAutoFit/>
          </a:bodyPr>
          <a:lstStyle/>
          <a:p>
            <a:r>
              <a:rPr lang="en-US" sz="1600" baseline="-25000" dirty="0">
                <a:latin typeface="Arial" panose="020B0604020202020204" pitchFamily="34" charset="0"/>
              </a:rPr>
              <a:t>Contact lithography</a:t>
            </a:r>
            <a:endParaRPr lang="en-GB" sz="1600" baseline="-25000" dirty="0"/>
          </a:p>
        </p:txBody>
      </p:sp>
      <p:sp>
        <p:nvSpPr>
          <p:cNvPr id="8" name="Rectangle 7">
            <a:extLst>
              <a:ext uri="{FF2B5EF4-FFF2-40B4-BE49-F238E27FC236}">
                <a16:creationId xmlns:a16="http://schemas.microsoft.com/office/drawing/2014/main" id="{301268B8-EE94-E800-3130-FD03747156AA}"/>
              </a:ext>
            </a:extLst>
          </p:cNvPr>
          <p:cNvSpPr/>
          <p:nvPr/>
        </p:nvSpPr>
        <p:spPr>
          <a:xfrm>
            <a:off x="7688919" y="11150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3180D786-0C30-D125-6080-F96DBF75690E}"/>
              </a:ext>
            </a:extLst>
          </p:cNvPr>
          <p:cNvSpPr/>
          <p:nvPr/>
        </p:nvSpPr>
        <p:spPr>
          <a:xfrm>
            <a:off x="9069451" y="11187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D35738C4-E7C8-7470-F883-C4E3027CA56D}"/>
              </a:ext>
            </a:extLst>
          </p:cNvPr>
          <p:cNvCxnSpPr>
            <a:cxnSpLocks/>
          </p:cNvCxnSpPr>
          <p:nvPr/>
        </p:nvCxnSpPr>
        <p:spPr>
          <a:xfrm>
            <a:off x="828655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750D1E-7170-191A-EAFC-5B1EEAEBE898}"/>
              </a:ext>
            </a:extLst>
          </p:cNvPr>
          <p:cNvCxnSpPr>
            <a:cxnSpLocks/>
          </p:cNvCxnSpPr>
          <p:nvPr/>
        </p:nvCxnSpPr>
        <p:spPr>
          <a:xfrm>
            <a:off x="777269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654A07D-9CFD-C07D-FDFB-8811C5B0A01F}"/>
              </a:ext>
            </a:extLst>
          </p:cNvPr>
          <p:cNvCxnSpPr>
            <a:cxnSpLocks/>
          </p:cNvCxnSpPr>
          <p:nvPr/>
        </p:nvCxnSpPr>
        <p:spPr>
          <a:xfrm>
            <a:off x="802962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AAAE05B-BA84-DCB9-5C52-3CB134A66F69}"/>
              </a:ext>
            </a:extLst>
          </p:cNvPr>
          <p:cNvCxnSpPr>
            <a:cxnSpLocks/>
          </p:cNvCxnSpPr>
          <p:nvPr/>
        </p:nvCxnSpPr>
        <p:spPr>
          <a:xfrm>
            <a:off x="905992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43A4BE-1ED0-A2CE-1F28-990B44CC8ED0}"/>
              </a:ext>
            </a:extLst>
          </p:cNvPr>
          <p:cNvCxnSpPr>
            <a:cxnSpLocks/>
          </p:cNvCxnSpPr>
          <p:nvPr/>
        </p:nvCxnSpPr>
        <p:spPr>
          <a:xfrm>
            <a:off x="854606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9F0C797-206F-5CD2-857C-18D8A20842DF}"/>
              </a:ext>
            </a:extLst>
          </p:cNvPr>
          <p:cNvCxnSpPr>
            <a:cxnSpLocks/>
          </p:cNvCxnSpPr>
          <p:nvPr/>
        </p:nvCxnSpPr>
        <p:spPr>
          <a:xfrm>
            <a:off x="880299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7E74E35-7DA7-202F-9235-53B61F108944}"/>
              </a:ext>
            </a:extLst>
          </p:cNvPr>
          <p:cNvCxnSpPr>
            <a:cxnSpLocks/>
          </p:cNvCxnSpPr>
          <p:nvPr/>
        </p:nvCxnSpPr>
        <p:spPr>
          <a:xfrm>
            <a:off x="984264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A2BEC67-5A49-0D19-4209-019D602FA285}"/>
              </a:ext>
            </a:extLst>
          </p:cNvPr>
          <p:cNvCxnSpPr>
            <a:cxnSpLocks/>
          </p:cNvCxnSpPr>
          <p:nvPr/>
        </p:nvCxnSpPr>
        <p:spPr>
          <a:xfrm>
            <a:off x="932878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19264B2-554F-ED9C-A2E2-575D92CB25BD}"/>
              </a:ext>
            </a:extLst>
          </p:cNvPr>
          <p:cNvCxnSpPr>
            <a:cxnSpLocks/>
          </p:cNvCxnSpPr>
          <p:nvPr/>
        </p:nvCxnSpPr>
        <p:spPr>
          <a:xfrm>
            <a:off x="958571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4A27E4ED-9873-34B9-8324-D2E8A9200DB9}"/>
              </a:ext>
            </a:extLst>
          </p:cNvPr>
          <p:cNvSpPr/>
          <p:nvPr/>
        </p:nvSpPr>
        <p:spPr>
          <a:xfrm>
            <a:off x="7691780" y="316401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8" name="Rectangle 27">
            <a:extLst>
              <a:ext uri="{FF2B5EF4-FFF2-40B4-BE49-F238E27FC236}">
                <a16:creationId xmlns:a16="http://schemas.microsoft.com/office/drawing/2014/main" id="{D3F796C9-6704-D3A2-A8FA-6CF2B18F0693}"/>
              </a:ext>
            </a:extLst>
          </p:cNvPr>
          <p:cNvSpPr/>
          <p:nvPr/>
        </p:nvSpPr>
        <p:spPr>
          <a:xfrm>
            <a:off x="7691780" y="303622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Rectangle 28">
            <a:extLst>
              <a:ext uri="{FF2B5EF4-FFF2-40B4-BE49-F238E27FC236}">
                <a16:creationId xmlns:a16="http://schemas.microsoft.com/office/drawing/2014/main" id="{2F9CDE5E-BCF3-9A97-8F98-F036C219231C}"/>
              </a:ext>
            </a:extLst>
          </p:cNvPr>
          <p:cNvSpPr/>
          <p:nvPr/>
        </p:nvSpPr>
        <p:spPr>
          <a:xfrm>
            <a:off x="7691780" y="290322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1" name="Rectangle 30">
            <a:extLst>
              <a:ext uri="{FF2B5EF4-FFF2-40B4-BE49-F238E27FC236}">
                <a16:creationId xmlns:a16="http://schemas.microsoft.com/office/drawing/2014/main" id="{518515CE-CD4B-6B3F-3108-D92D7437B7D4}"/>
              </a:ext>
            </a:extLst>
          </p:cNvPr>
          <p:cNvSpPr/>
          <p:nvPr/>
        </p:nvSpPr>
        <p:spPr>
          <a:xfrm>
            <a:off x="7688919" y="2603790"/>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5" name="Rectangle 34">
            <a:extLst>
              <a:ext uri="{FF2B5EF4-FFF2-40B4-BE49-F238E27FC236}">
                <a16:creationId xmlns:a16="http://schemas.microsoft.com/office/drawing/2014/main" id="{E9A26ACB-CCF3-8C34-C7EC-8E566AA53CB6}"/>
              </a:ext>
            </a:extLst>
          </p:cNvPr>
          <p:cNvSpPr/>
          <p:nvPr/>
        </p:nvSpPr>
        <p:spPr>
          <a:xfrm>
            <a:off x="9069451" y="2607476"/>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37" name="Straight Arrow Connector 36">
            <a:extLst>
              <a:ext uri="{FF2B5EF4-FFF2-40B4-BE49-F238E27FC236}">
                <a16:creationId xmlns:a16="http://schemas.microsoft.com/office/drawing/2014/main" id="{518B9C34-C8E5-432A-9F19-901A4E154FFA}"/>
              </a:ext>
            </a:extLst>
          </p:cNvPr>
          <p:cNvCxnSpPr>
            <a:cxnSpLocks/>
          </p:cNvCxnSpPr>
          <p:nvPr/>
        </p:nvCxnSpPr>
        <p:spPr>
          <a:xfrm>
            <a:off x="828655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91D184B-BCC5-85F6-626A-0A302C3D966F}"/>
              </a:ext>
            </a:extLst>
          </p:cNvPr>
          <p:cNvCxnSpPr>
            <a:cxnSpLocks/>
          </p:cNvCxnSpPr>
          <p:nvPr/>
        </p:nvCxnSpPr>
        <p:spPr>
          <a:xfrm>
            <a:off x="777269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A333186C-DECF-CF64-C30A-25D79756612B}"/>
              </a:ext>
            </a:extLst>
          </p:cNvPr>
          <p:cNvCxnSpPr>
            <a:cxnSpLocks/>
          </p:cNvCxnSpPr>
          <p:nvPr/>
        </p:nvCxnSpPr>
        <p:spPr>
          <a:xfrm>
            <a:off x="802962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7AF44BA-66C4-A885-3F0D-E7B9E12D70A7}"/>
              </a:ext>
            </a:extLst>
          </p:cNvPr>
          <p:cNvCxnSpPr>
            <a:cxnSpLocks/>
          </p:cNvCxnSpPr>
          <p:nvPr/>
        </p:nvCxnSpPr>
        <p:spPr>
          <a:xfrm>
            <a:off x="905992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E0881F-80FF-B26D-AB93-CC2A37F8743F}"/>
              </a:ext>
            </a:extLst>
          </p:cNvPr>
          <p:cNvCxnSpPr>
            <a:cxnSpLocks/>
          </p:cNvCxnSpPr>
          <p:nvPr/>
        </p:nvCxnSpPr>
        <p:spPr>
          <a:xfrm>
            <a:off x="854606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4084205-69B4-ADFC-06BD-0C276139837B}"/>
              </a:ext>
            </a:extLst>
          </p:cNvPr>
          <p:cNvCxnSpPr>
            <a:cxnSpLocks/>
          </p:cNvCxnSpPr>
          <p:nvPr/>
        </p:nvCxnSpPr>
        <p:spPr>
          <a:xfrm>
            <a:off x="880299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17B7312-E629-0201-7D32-9982300CAF7B}"/>
              </a:ext>
            </a:extLst>
          </p:cNvPr>
          <p:cNvCxnSpPr>
            <a:cxnSpLocks/>
          </p:cNvCxnSpPr>
          <p:nvPr/>
        </p:nvCxnSpPr>
        <p:spPr>
          <a:xfrm>
            <a:off x="984264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7CE5A70-A6D3-D25A-2D7D-33D444303D20}"/>
              </a:ext>
            </a:extLst>
          </p:cNvPr>
          <p:cNvCxnSpPr>
            <a:cxnSpLocks/>
          </p:cNvCxnSpPr>
          <p:nvPr/>
        </p:nvCxnSpPr>
        <p:spPr>
          <a:xfrm>
            <a:off x="932878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F43BB1BE-9CD3-9DA2-0040-3E708208345E}"/>
              </a:ext>
            </a:extLst>
          </p:cNvPr>
          <p:cNvCxnSpPr>
            <a:cxnSpLocks/>
          </p:cNvCxnSpPr>
          <p:nvPr/>
        </p:nvCxnSpPr>
        <p:spPr>
          <a:xfrm>
            <a:off x="958571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6DB67AD-57C1-565F-B8CA-7C59C8D9521E}"/>
              </a:ext>
            </a:extLst>
          </p:cNvPr>
          <p:cNvSpPr txBox="1"/>
          <p:nvPr/>
        </p:nvSpPr>
        <p:spPr>
          <a:xfrm>
            <a:off x="5889520" y="2454608"/>
            <a:ext cx="1711151" cy="256480"/>
          </a:xfrm>
          <a:prstGeom prst="rect">
            <a:avLst/>
          </a:prstGeom>
          <a:noFill/>
        </p:spPr>
        <p:txBody>
          <a:bodyPr wrap="square">
            <a:spAutoFit/>
          </a:bodyPr>
          <a:lstStyle/>
          <a:p>
            <a:r>
              <a:rPr lang="en-US" sz="1600" baseline="-25000" dirty="0">
                <a:latin typeface="Arial" panose="020B0604020202020204" pitchFamily="34" charset="0"/>
              </a:rPr>
              <a:t>Proximity lithography</a:t>
            </a:r>
            <a:endParaRPr lang="en-GB" sz="1600" baseline="-25000" dirty="0"/>
          </a:p>
        </p:txBody>
      </p:sp>
      <p:sp>
        <p:nvSpPr>
          <p:cNvPr id="49" name="Rectangle 48">
            <a:extLst>
              <a:ext uri="{FF2B5EF4-FFF2-40B4-BE49-F238E27FC236}">
                <a16:creationId xmlns:a16="http://schemas.microsoft.com/office/drawing/2014/main" id="{D9BE9EB2-6149-84FC-E9D4-96EBDB5CD064}"/>
              </a:ext>
            </a:extLst>
          </p:cNvPr>
          <p:cNvSpPr/>
          <p:nvPr/>
        </p:nvSpPr>
        <p:spPr>
          <a:xfrm>
            <a:off x="7691780" y="529593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6DBB0C8A-BA50-9419-CFAF-07C19000BB7B}"/>
              </a:ext>
            </a:extLst>
          </p:cNvPr>
          <p:cNvSpPr/>
          <p:nvPr/>
        </p:nvSpPr>
        <p:spPr>
          <a:xfrm>
            <a:off x="7691780" y="516814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FCFC01E7-4432-9DB5-7F61-FAD8AD2F1B4B}"/>
              </a:ext>
            </a:extLst>
          </p:cNvPr>
          <p:cNvSpPr/>
          <p:nvPr/>
        </p:nvSpPr>
        <p:spPr>
          <a:xfrm>
            <a:off x="7691780" y="503513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2" name="Rectangle 51">
            <a:extLst>
              <a:ext uri="{FF2B5EF4-FFF2-40B4-BE49-F238E27FC236}">
                <a16:creationId xmlns:a16="http://schemas.microsoft.com/office/drawing/2014/main" id="{90337D07-4467-3782-120C-53709ADA59DE}"/>
              </a:ext>
            </a:extLst>
          </p:cNvPr>
          <p:cNvSpPr/>
          <p:nvPr/>
        </p:nvSpPr>
        <p:spPr>
          <a:xfrm>
            <a:off x="7688919" y="425564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3" name="Rectangle 52">
            <a:extLst>
              <a:ext uri="{FF2B5EF4-FFF2-40B4-BE49-F238E27FC236}">
                <a16:creationId xmlns:a16="http://schemas.microsoft.com/office/drawing/2014/main" id="{CAA47104-08C0-8C8F-E7D1-B293E32B8B45}"/>
              </a:ext>
            </a:extLst>
          </p:cNvPr>
          <p:cNvSpPr/>
          <p:nvPr/>
        </p:nvSpPr>
        <p:spPr>
          <a:xfrm>
            <a:off x="9069451" y="4259335"/>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4" name="Straight Arrow Connector 53">
            <a:extLst>
              <a:ext uri="{FF2B5EF4-FFF2-40B4-BE49-F238E27FC236}">
                <a16:creationId xmlns:a16="http://schemas.microsoft.com/office/drawing/2014/main" id="{5399DA6A-E057-B443-6AED-02E307136B19}"/>
              </a:ext>
            </a:extLst>
          </p:cNvPr>
          <p:cNvCxnSpPr>
            <a:cxnSpLocks/>
          </p:cNvCxnSpPr>
          <p:nvPr/>
        </p:nvCxnSpPr>
        <p:spPr>
          <a:xfrm>
            <a:off x="828655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2F38B0F-D0DA-12DC-78DA-A53BBE98A779}"/>
              </a:ext>
            </a:extLst>
          </p:cNvPr>
          <p:cNvCxnSpPr>
            <a:cxnSpLocks/>
          </p:cNvCxnSpPr>
          <p:nvPr/>
        </p:nvCxnSpPr>
        <p:spPr>
          <a:xfrm>
            <a:off x="777269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4D0BA99-DD34-C992-47C1-A325ECB36C3F}"/>
              </a:ext>
            </a:extLst>
          </p:cNvPr>
          <p:cNvCxnSpPr>
            <a:cxnSpLocks/>
          </p:cNvCxnSpPr>
          <p:nvPr/>
        </p:nvCxnSpPr>
        <p:spPr>
          <a:xfrm>
            <a:off x="802962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00DE46F9-459E-804F-D8AB-6922129BA55E}"/>
              </a:ext>
            </a:extLst>
          </p:cNvPr>
          <p:cNvCxnSpPr>
            <a:cxnSpLocks/>
          </p:cNvCxnSpPr>
          <p:nvPr/>
        </p:nvCxnSpPr>
        <p:spPr>
          <a:xfrm>
            <a:off x="905992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4F44871-2142-E08C-F139-3FAEE7CFD581}"/>
              </a:ext>
            </a:extLst>
          </p:cNvPr>
          <p:cNvCxnSpPr>
            <a:cxnSpLocks/>
          </p:cNvCxnSpPr>
          <p:nvPr/>
        </p:nvCxnSpPr>
        <p:spPr>
          <a:xfrm>
            <a:off x="854606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4F771B22-28D3-0881-2673-BCADBFAB0488}"/>
              </a:ext>
            </a:extLst>
          </p:cNvPr>
          <p:cNvCxnSpPr>
            <a:cxnSpLocks/>
          </p:cNvCxnSpPr>
          <p:nvPr/>
        </p:nvCxnSpPr>
        <p:spPr>
          <a:xfrm>
            <a:off x="880299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AEDDC45-072D-93B6-C4FA-962979F47A01}"/>
              </a:ext>
            </a:extLst>
          </p:cNvPr>
          <p:cNvCxnSpPr>
            <a:cxnSpLocks/>
          </p:cNvCxnSpPr>
          <p:nvPr/>
        </p:nvCxnSpPr>
        <p:spPr>
          <a:xfrm>
            <a:off x="984264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2726755D-FD0E-0DAC-B6C4-443EB12568B7}"/>
              </a:ext>
            </a:extLst>
          </p:cNvPr>
          <p:cNvCxnSpPr>
            <a:cxnSpLocks/>
          </p:cNvCxnSpPr>
          <p:nvPr/>
        </p:nvCxnSpPr>
        <p:spPr>
          <a:xfrm>
            <a:off x="932878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8D9785C-7534-63C6-7D64-7E95E200043A}"/>
              </a:ext>
            </a:extLst>
          </p:cNvPr>
          <p:cNvCxnSpPr>
            <a:cxnSpLocks/>
          </p:cNvCxnSpPr>
          <p:nvPr/>
        </p:nvCxnSpPr>
        <p:spPr>
          <a:xfrm>
            <a:off x="958571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63" name="Flowchart: Terminator 62">
            <a:extLst>
              <a:ext uri="{FF2B5EF4-FFF2-40B4-BE49-F238E27FC236}">
                <a16:creationId xmlns:a16="http://schemas.microsoft.com/office/drawing/2014/main" id="{8FD731F3-3F90-642A-6DBE-176104B6569A}"/>
              </a:ext>
            </a:extLst>
          </p:cNvPr>
          <p:cNvSpPr/>
          <p:nvPr/>
        </p:nvSpPr>
        <p:spPr>
          <a:xfrm>
            <a:off x="7540874" y="458471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C86C38F3-8EB3-0BBB-DCCD-A092D16DE844}"/>
              </a:ext>
            </a:extLst>
          </p:cNvPr>
          <p:cNvSpPr txBox="1"/>
          <p:nvPr/>
        </p:nvSpPr>
        <p:spPr>
          <a:xfrm>
            <a:off x="5889520" y="4461580"/>
            <a:ext cx="1883178" cy="256480"/>
          </a:xfrm>
          <a:prstGeom prst="rect">
            <a:avLst/>
          </a:prstGeom>
          <a:noFill/>
        </p:spPr>
        <p:txBody>
          <a:bodyPr wrap="square">
            <a:spAutoFit/>
          </a:bodyPr>
          <a:lstStyle/>
          <a:p>
            <a:r>
              <a:rPr lang="en-US" sz="1600" baseline="-25000" dirty="0">
                <a:latin typeface="Arial" panose="020B0604020202020204" pitchFamily="34" charset="0"/>
              </a:rPr>
              <a:t>Projection lithography</a:t>
            </a:r>
            <a:endParaRPr lang="en-GB" sz="1600" baseline="-25000" dirty="0"/>
          </a:p>
        </p:txBody>
      </p:sp>
      <p:sp>
        <p:nvSpPr>
          <p:cNvPr id="65" name="TextBox 64">
            <a:extLst>
              <a:ext uri="{FF2B5EF4-FFF2-40B4-BE49-F238E27FC236}">
                <a16:creationId xmlns:a16="http://schemas.microsoft.com/office/drawing/2014/main" id="{7D118597-E75A-B3E5-A685-D7295B72670D}"/>
              </a:ext>
            </a:extLst>
          </p:cNvPr>
          <p:cNvSpPr txBox="1"/>
          <p:nvPr/>
        </p:nvSpPr>
        <p:spPr>
          <a:xfrm>
            <a:off x="6335234" y="2661676"/>
            <a:ext cx="1883178" cy="256480"/>
          </a:xfrm>
          <a:prstGeom prst="rect">
            <a:avLst/>
          </a:prstGeom>
          <a:noFill/>
        </p:spPr>
        <p:txBody>
          <a:bodyPr wrap="square">
            <a:spAutoFit/>
          </a:bodyPr>
          <a:lstStyle/>
          <a:p>
            <a:pPr algn="ctr"/>
            <a:r>
              <a:rPr lang="en-US" sz="1600" baseline="-25000" dirty="0">
                <a:latin typeface="Arial" panose="020B0604020202020204" pitchFamily="34" charset="0"/>
              </a:rPr>
              <a:t>Gap </a:t>
            </a:r>
            <a:r>
              <a:rPr lang="en-US" sz="1600" i="1" baseline="-25000" dirty="0">
                <a:latin typeface="Arial" panose="020B0604020202020204" pitchFamily="34" charset="0"/>
              </a:rPr>
              <a:t>d</a:t>
            </a:r>
            <a:endParaRPr lang="en-GB" sz="1600" i="1" baseline="-25000" dirty="0"/>
          </a:p>
        </p:txBody>
      </p:sp>
      <p:cxnSp>
        <p:nvCxnSpPr>
          <p:cNvPr id="67" name="Straight Arrow Connector 66">
            <a:extLst>
              <a:ext uri="{FF2B5EF4-FFF2-40B4-BE49-F238E27FC236}">
                <a16:creationId xmlns:a16="http://schemas.microsoft.com/office/drawing/2014/main" id="{99CAE7A2-24E2-A85B-7249-86FDE37F6983}"/>
              </a:ext>
            </a:extLst>
          </p:cNvPr>
          <p:cNvCxnSpPr>
            <a:cxnSpLocks/>
          </p:cNvCxnSpPr>
          <p:nvPr/>
        </p:nvCxnSpPr>
        <p:spPr>
          <a:xfrm>
            <a:off x="7600671" y="2535349"/>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6C98DE54-264F-0B80-43F7-2C5E6B03B892}"/>
              </a:ext>
            </a:extLst>
          </p:cNvPr>
          <p:cNvCxnSpPr>
            <a:cxnSpLocks/>
          </p:cNvCxnSpPr>
          <p:nvPr/>
        </p:nvCxnSpPr>
        <p:spPr>
          <a:xfrm flipV="1">
            <a:off x="7597438" y="2906531"/>
            <a:ext cx="0" cy="1643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A125011-496B-EE4D-7A6B-98D4E90EA2C5}"/>
              </a:ext>
            </a:extLst>
          </p:cNvPr>
          <p:cNvCxnSpPr>
            <a:cxnSpLocks/>
          </p:cNvCxnSpPr>
          <p:nvPr/>
        </p:nvCxnSpPr>
        <p:spPr>
          <a:xfrm flipH="1">
            <a:off x="7509842" y="2903220"/>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27480C50-03DE-3C3F-4F06-2D94F6E7375C}"/>
              </a:ext>
            </a:extLst>
          </p:cNvPr>
          <p:cNvCxnSpPr>
            <a:cxnSpLocks/>
          </p:cNvCxnSpPr>
          <p:nvPr/>
        </p:nvCxnSpPr>
        <p:spPr>
          <a:xfrm flipH="1">
            <a:off x="7509842" y="2739502"/>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7C77246-C3AE-97FC-FDFC-98636BD7C1FF}"/>
              </a:ext>
            </a:extLst>
          </p:cNvPr>
          <p:cNvSpPr txBox="1"/>
          <p:nvPr/>
        </p:nvSpPr>
        <p:spPr>
          <a:xfrm>
            <a:off x="6552455" y="4641339"/>
            <a:ext cx="1883178" cy="256480"/>
          </a:xfrm>
          <a:prstGeom prst="rect">
            <a:avLst/>
          </a:prstGeom>
          <a:noFill/>
        </p:spPr>
        <p:txBody>
          <a:bodyPr wrap="square">
            <a:spAutoFit/>
          </a:bodyPr>
          <a:lstStyle/>
          <a:p>
            <a:pPr algn="ctr"/>
            <a:r>
              <a:rPr lang="en-US" sz="1600" baseline="-25000" dirty="0">
                <a:latin typeface="Arial" panose="020B0604020202020204" pitchFamily="34" charset="0"/>
              </a:rPr>
              <a:t>Lens</a:t>
            </a:r>
            <a:endParaRPr lang="en-GB" sz="1600" i="1" baseline="-25000" dirty="0"/>
          </a:p>
        </p:txBody>
      </p:sp>
      <p:sp>
        <p:nvSpPr>
          <p:cNvPr id="3" name="TextBox 2">
            <a:extLst>
              <a:ext uri="{FF2B5EF4-FFF2-40B4-BE49-F238E27FC236}">
                <a16:creationId xmlns:a16="http://schemas.microsoft.com/office/drawing/2014/main" id="{B0DCB25F-4D71-702B-B797-B229EBF0B9F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600538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First bipolar (PNP Ge) transistor invented in 1947 (</a:t>
            </a:r>
            <a:r>
              <a:rPr lang="en-GB" sz="1600" i="1" dirty="0">
                <a:latin typeface="Calibri" panose="020F0502020204030204" pitchFamily="34" charset="0"/>
                <a:cs typeface="Calibri" panose="020F0502020204030204" pitchFamily="34" charset="0"/>
              </a:rPr>
              <a:t>US patent 2569347A, 1948</a:t>
            </a:r>
            <a:r>
              <a:rPr lang="en-GB" sz="2000" dirty="0">
                <a:latin typeface="Calibri" panose="020F0502020204030204" pitchFamily="34" charset="0"/>
                <a:cs typeface="Calibri" panose="020F0502020204030204" pitchFamily="34" charset="0"/>
              </a:rPr>
              <a:t>)</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Research on solid state devices to replace vacuum tubes</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Resulted from failed attempts to build a field-effect transistor (FET)</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A020A2B-CF1D-4F81-9D75-D84F74489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0334" y="3430707"/>
            <a:ext cx="3988862" cy="2597745"/>
          </a:xfrm>
          <a:prstGeom prst="rect">
            <a:avLst/>
          </a:prstGeom>
        </p:spPr>
      </p:pic>
      <p:pic>
        <p:nvPicPr>
          <p:cNvPr id="20" name="Picture 19">
            <a:extLst>
              <a:ext uri="{FF2B5EF4-FFF2-40B4-BE49-F238E27FC236}">
                <a16:creationId xmlns:a16="http://schemas.microsoft.com/office/drawing/2014/main" id="{85940A01-A027-4672-A22B-5BC4D64CB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660" y="779753"/>
            <a:ext cx="5761660" cy="2539957"/>
          </a:xfrm>
          <a:prstGeom prst="rect">
            <a:avLst/>
          </a:prstGeom>
        </p:spPr>
      </p:pic>
      <p:pic>
        <p:nvPicPr>
          <p:cNvPr id="21" name="Picture 20">
            <a:extLst>
              <a:ext uri="{FF2B5EF4-FFF2-40B4-BE49-F238E27FC236}">
                <a16:creationId xmlns:a16="http://schemas.microsoft.com/office/drawing/2014/main" id="{ACDDAE96-A050-4790-A19F-13411676A73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2818" y="3406505"/>
            <a:ext cx="3003552" cy="2670496"/>
          </a:xfrm>
          <a:prstGeom prst="rect">
            <a:avLst/>
          </a:prstGeom>
        </p:spPr>
      </p:pic>
      <p:sp>
        <p:nvSpPr>
          <p:cNvPr id="22" name="Rectangle 21">
            <a:extLst>
              <a:ext uri="{FF2B5EF4-FFF2-40B4-BE49-F238E27FC236}">
                <a16:creationId xmlns:a16="http://schemas.microsoft.com/office/drawing/2014/main" id="{79DADA31-18E1-4222-9E0D-3CBEC9D928F5}"/>
              </a:ext>
            </a:extLst>
          </p:cNvPr>
          <p:cNvSpPr/>
          <p:nvPr/>
        </p:nvSpPr>
        <p:spPr>
          <a:xfrm>
            <a:off x="0" y="6326326"/>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D0B97722-6D91-49E2-B54E-852E42E845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77194"/>
            <a:ext cx="1382789" cy="425935"/>
          </a:xfrm>
          <a:prstGeom prst="rect">
            <a:avLst/>
          </a:prstGeom>
        </p:spPr>
      </p:pic>
      <p:sp>
        <p:nvSpPr>
          <p:cNvPr id="3" name="TextBox 2">
            <a:extLst>
              <a:ext uri="{FF2B5EF4-FFF2-40B4-BE49-F238E27FC236}">
                <a16:creationId xmlns:a16="http://schemas.microsoft.com/office/drawing/2014/main" id="{95F0264D-7B48-1560-5AF3-CF667CA858FF}"/>
              </a:ext>
            </a:extLst>
          </p:cNvPr>
          <p:cNvSpPr txBox="1"/>
          <p:nvPr/>
        </p:nvSpPr>
        <p:spPr>
          <a:xfrm>
            <a:off x="87363" y="6400425"/>
            <a:ext cx="623904" cy="369332"/>
          </a:xfrm>
          <a:prstGeom prst="rect">
            <a:avLst/>
          </a:prstGeom>
          <a:noFill/>
        </p:spPr>
        <p:txBody>
          <a:bodyPr wrap="square">
            <a:spAutoFit/>
          </a:bodyPr>
          <a:lstStyle/>
          <a:p>
            <a:r>
              <a:rPr lang="en-GB" dirty="0"/>
              <a:t>1</a:t>
            </a:r>
          </a:p>
        </p:txBody>
      </p:sp>
      <p:sp>
        <p:nvSpPr>
          <p:cNvPr id="4" name="TextBox 3">
            <a:extLst>
              <a:ext uri="{FF2B5EF4-FFF2-40B4-BE49-F238E27FC236}">
                <a16:creationId xmlns:a16="http://schemas.microsoft.com/office/drawing/2014/main" id="{EF13C4F1-93A7-9509-9C9D-2654CBD67DB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50974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29</a:t>
            </a:r>
            <a:endParaRPr lang="en-GB" dirty="0"/>
          </a:p>
        </p:txBody>
      </p:sp>
      <p:sp>
        <p:nvSpPr>
          <p:cNvPr id="2" name="Rectangle 1">
            <a:extLst>
              <a:ext uri="{FF2B5EF4-FFF2-40B4-BE49-F238E27FC236}">
                <a16:creationId xmlns:a16="http://schemas.microsoft.com/office/drawing/2014/main" id="{8E02E38F-FA49-7EEA-ECCA-EA75AE91BBF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AB4898C4-C631-6A16-E52B-240AE7C001E7}"/>
              </a:ext>
            </a:extLst>
          </p:cNvPr>
          <p:cNvSpPr txBox="1"/>
          <p:nvPr/>
        </p:nvSpPr>
        <p:spPr>
          <a:xfrm>
            <a:off x="399315" y="1818192"/>
            <a:ext cx="5229346" cy="3785652"/>
          </a:xfrm>
          <a:prstGeom prst="rect">
            <a:avLst/>
          </a:prstGeom>
          <a:noFill/>
        </p:spPr>
        <p:txBody>
          <a:bodyPr wrap="square">
            <a:spAutoFit/>
          </a:bodyPr>
          <a:lstStyle/>
          <a:p>
            <a:pPr lvl="1"/>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cost of lithography process is around 30 % - 50 % of the entire fabrication process and bound to increase for the most modern technology nodes</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Lithography is a gating technology, which leads the advancement in semiconductor industry</a:t>
            </a:r>
          </a:p>
        </p:txBody>
      </p:sp>
      <p:sp>
        <p:nvSpPr>
          <p:cNvPr id="4" name="Rectangle 3">
            <a:extLst>
              <a:ext uri="{FF2B5EF4-FFF2-40B4-BE49-F238E27FC236}">
                <a16:creationId xmlns:a16="http://schemas.microsoft.com/office/drawing/2014/main" id="{162F01C2-DBFA-6CA9-15C0-F7D85713FCAE}"/>
              </a:ext>
            </a:extLst>
          </p:cNvPr>
          <p:cNvSpPr/>
          <p:nvPr/>
        </p:nvSpPr>
        <p:spPr>
          <a:xfrm>
            <a:off x="9374620" y="6054212"/>
            <a:ext cx="2068835" cy="276999"/>
          </a:xfrm>
          <a:prstGeom prst="rect">
            <a:avLst/>
          </a:prstGeom>
          <a:noFill/>
          <a:ln>
            <a:noFill/>
          </a:ln>
        </p:spPr>
        <p:txBody>
          <a:bodyPr wrap="square">
            <a:spAutoFit/>
          </a:bodyPr>
          <a:lstStyle/>
          <a:p>
            <a:pPr algn="ctr"/>
            <a:r>
              <a:rPr lang="en-GB" sz="1200" dirty="0"/>
              <a:t>From Nikon website</a:t>
            </a:r>
            <a:endParaRPr lang="en-GB" sz="1400" b="1" dirty="0"/>
          </a:p>
        </p:txBody>
      </p:sp>
      <p:pic>
        <p:nvPicPr>
          <p:cNvPr id="9" name="Picture 8" descr="A large white and blue machine&#10;&#10;Description automatically generated">
            <a:extLst>
              <a:ext uri="{FF2B5EF4-FFF2-40B4-BE49-F238E27FC236}">
                <a16:creationId xmlns:a16="http://schemas.microsoft.com/office/drawing/2014/main" id="{49C9B775-1A16-E2C7-F399-E138D48155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557" t="1959" r="14763" b="1959"/>
          <a:stretch/>
        </p:blipFill>
        <p:spPr>
          <a:xfrm>
            <a:off x="5835921" y="152401"/>
            <a:ext cx="3432989" cy="2959100"/>
          </a:xfrm>
          <a:prstGeom prst="rect">
            <a:avLst/>
          </a:prstGeom>
        </p:spPr>
      </p:pic>
      <p:pic>
        <p:nvPicPr>
          <p:cNvPr id="7" name="Picture 6" descr="Diagram of a machine with a diagram&#10;&#10;Description automatically generated with medium confidence">
            <a:extLst>
              <a:ext uri="{FF2B5EF4-FFF2-40B4-BE49-F238E27FC236}">
                <a16:creationId xmlns:a16="http://schemas.microsoft.com/office/drawing/2014/main" id="{DCF9CE36-4C7C-735A-8752-E6A6C860CF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9678" y="2710026"/>
            <a:ext cx="3134564" cy="3363387"/>
          </a:xfrm>
          <a:prstGeom prst="rect">
            <a:avLst/>
          </a:prstGeom>
        </p:spPr>
      </p:pic>
      <p:sp>
        <p:nvSpPr>
          <p:cNvPr id="5" name="TextBox 4">
            <a:extLst>
              <a:ext uri="{FF2B5EF4-FFF2-40B4-BE49-F238E27FC236}">
                <a16:creationId xmlns:a16="http://schemas.microsoft.com/office/drawing/2014/main" id="{9D9EF151-34CA-875F-C61B-BD8E03B23DF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718119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30</a:t>
            </a:r>
            <a:endParaRPr lang="en-GB" dirty="0"/>
          </a:p>
        </p:txBody>
      </p:sp>
      <p:sp>
        <p:nvSpPr>
          <p:cNvPr id="2" name="Rectangle 1">
            <a:extLst>
              <a:ext uri="{FF2B5EF4-FFF2-40B4-BE49-F238E27FC236}">
                <a16:creationId xmlns:a16="http://schemas.microsoft.com/office/drawing/2014/main" id="{29BE8B35-295E-02DA-93DC-605F65C75A42}"/>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2424747-8AB5-0DAE-3B26-E1B65728F702}"/>
              </a:ext>
            </a:extLst>
          </p:cNvPr>
          <p:cNvSpPr txBox="1"/>
          <p:nvPr/>
        </p:nvSpPr>
        <p:spPr>
          <a:xfrm>
            <a:off x="399315" y="1818192"/>
            <a:ext cx="5229346" cy="498598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patterning of the image is done using a step and scan procedure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light goes through a slit and the mask and wafer are scanned across the length of a field (mask pattern)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a field is scanned, the wafer/mask are stepped along the orthogonal direction and the scanning is repeated </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Field size typically 26 x 33 mm</a:t>
            </a:r>
            <a:r>
              <a:rPr lang="en-US" sz="2000" baseline="30000" dirty="0">
                <a:cs typeface="Times New Roman" panose="02020603050405020304" pitchFamily="18" charset="0"/>
              </a:rPr>
              <a:t>2</a:t>
            </a:r>
            <a:r>
              <a:rPr lang="en-US" sz="2000" dirty="0">
                <a:cs typeface="Times New Roman" panose="02020603050405020304" pitchFamily="18" charset="0"/>
              </a:rPr>
              <a:t>, slit 25 x 8 mm</a:t>
            </a:r>
            <a:r>
              <a:rPr lang="en-US" sz="2000" baseline="30000" dirty="0">
                <a:cs typeface="Times New Roman" panose="02020603050405020304" pitchFamily="18" charset="0"/>
              </a:rPr>
              <a:t>2</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pic>
        <p:nvPicPr>
          <p:cNvPr id="4" name="Picture 3">
            <a:extLst>
              <a:ext uri="{FF2B5EF4-FFF2-40B4-BE49-F238E27FC236}">
                <a16:creationId xmlns:a16="http://schemas.microsoft.com/office/drawing/2014/main" id="{DDC9A137-72A2-DF5E-7E69-009E034AA36E}"/>
              </a:ext>
            </a:extLst>
          </p:cNvPr>
          <p:cNvPicPr>
            <a:picLocks noChangeAspect="1"/>
          </p:cNvPicPr>
          <p:nvPr/>
        </p:nvPicPr>
        <p:blipFill rotWithShape="1">
          <a:blip r:embed="rId3"/>
          <a:srcRect l="53216"/>
          <a:stretch/>
        </p:blipFill>
        <p:spPr>
          <a:xfrm>
            <a:off x="7507621" y="923499"/>
            <a:ext cx="2798698" cy="2505501"/>
          </a:xfrm>
          <a:prstGeom prst="rect">
            <a:avLst/>
          </a:prstGeom>
        </p:spPr>
      </p:pic>
      <p:pic>
        <p:nvPicPr>
          <p:cNvPr id="10" name="Picture 9">
            <a:extLst>
              <a:ext uri="{FF2B5EF4-FFF2-40B4-BE49-F238E27FC236}">
                <a16:creationId xmlns:a16="http://schemas.microsoft.com/office/drawing/2014/main" id="{D33B63AC-6A08-FE0D-CB03-4B8996F940FF}"/>
              </a:ext>
            </a:extLst>
          </p:cNvPr>
          <p:cNvPicPr>
            <a:picLocks noChangeAspect="1"/>
          </p:cNvPicPr>
          <p:nvPr/>
        </p:nvPicPr>
        <p:blipFill rotWithShape="1">
          <a:blip r:embed="rId3"/>
          <a:srcRect r="49796"/>
          <a:stretch/>
        </p:blipFill>
        <p:spPr>
          <a:xfrm>
            <a:off x="8822335" y="3673598"/>
            <a:ext cx="2598245" cy="2167582"/>
          </a:xfrm>
          <a:prstGeom prst="rect">
            <a:avLst/>
          </a:prstGeom>
        </p:spPr>
      </p:pic>
      <p:pic>
        <p:nvPicPr>
          <p:cNvPr id="12" name="Picture 11">
            <a:extLst>
              <a:ext uri="{FF2B5EF4-FFF2-40B4-BE49-F238E27FC236}">
                <a16:creationId xmlns:a16="http://schemas.microsoft.com/office/drawing/2014/main" id="{3524F7BA-5661-DB0F-384F-9F975D594BD5}"/>
              </a:ext>
            </a:extLst>
          </p:cNvPr>
          <p:cNvPicPr>
            <a:picLocks noChangeAspect="1"/>
          </p:cNvPicPr>
          <p:nvPr/>
        </p:nvPicPr>
        <p:blipFill>
          <a:blip r:embed="rId4"/>
          <a:stretch>
            <a:fillRect/>
          </a:stretch>
        </p:blipFill>
        <p:spPr>
          <a:xfrm>
            <a:off x="6125483" y="3559338"/>
            <a:ext cx="2598245" cy="2086468"/>
          </a:xfrm>
          <a:prstGeom prst="rect">
            <a:avLst/>
          </a:prstGeom>
        </p:spPr>
      </p:pic>
      <p:sp>
        <p:nvSpPr>
          <p:cNvPr id="5" name="TextBox 4">
            <a:extLst>
              <a:ext uri="{FF2B5EF4-FFF2-40B4-BE49-F238E27FC236}">
                <a16:creationId xmlns:a16="http://schemas.microsoft.com/office/drawing/2014/main" id="{3D185D6E-EF95-98B7-EEF1-CD82DA22243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889298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31</a:t>
            </a:r>
            <a:endParaRPr lang="en-GB" dirty="0"/>
          </a:p>
        </p:txBody>
      </p:sp>
      <p:sp>
        <p:nvSpPr>
          <p:cNvPr id="2" name="Rectangle 1">
            <a:extLst>
              <a:ext uri="{FF2B5EF4-FFF2-40B4-BE49-F238E27FC236}">
                <a16:creationId xmlns:a16="http://schemas.microsoft.com/office/drawing/2014/main" id="{5F5DF514-6FE8-13FC-388C-7DB9D27A72B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407CD3A1-C7AB-FE57-FA68-16C7C3829512}"/>
              </a:ext>
            </a:extLst>
          </p:cNvPr>
          <p:cNvSpPr txBox="1"/>
          <p:nvPr/>
        </p:nvSpPr>
        <p:spPr>
          <a:xfrm>
            <a:off x="399315" y="1818192"/>
            <a:ext cx="5229346" cy="5093702"/>
          </a:xfrm>
          <a:prstGeom prst="rect">
            <a:avLst/>
          </a:prstGeom>
          <a:noFill/>
        </p:spPr>
        <p:txBody>
          <a:bodyPr wrap="square">
            <a:spAutoFit/>
          </a:bodyPr>
          <a:lstStyle/>
          <a:p>
            <a:pPr lvl="1"/>
            <a:endParaRPr lang="en-US" dirty="0">
              <a:latin typeface="Arial" panose="020B0604020202020204" pitchFamily="34" charset="0"/>
            </a:endParaRPr>
          </a:p>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projection method used by modern processes consist of a light source and a lens system</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Currently state-of-the-art photolithography</a:t>
            </a:r>
            <a:r>
              <a:rPr lang="en-GB" sz="2000" baseline="30000" dirty="0">
                <a:latin typeface="Calibri" panose="020F0502020204030204" pitchFamily="34" charset="0"/>
                <a:cs typeface="Calibri" panose="020F0502020204030204" pitchFamily="34" charset="0"/>
              </a:rPr>
              <a:t> [4]</a:t>
            </a:r>
            <a:r>
              <a:rPr lang="en-US" sz="2000" dirty="0">
                <a:cs typeface="Times New Roman" panose="02020603050405020304" pitchFamily="18" charset="0"/>
              </a:rPr>
              <a:t> uses Extreme Ultraviolet (EUV) light </a:t>
            </a:r>
            <a:r>
              <a:rPr lang="en-US" sz="2000" dirty="0">
                <a:cs typeface="Times New Roman" panose="02020603050405020304" pitchFamily="18" charset="0"/>
                <a:sym typeface="Symbol" panose="05050102010706020507" pitchFamily="18" charset="2"/>
              </a:rPr>
              <a:t> = 13.5 nm from CO</a:t>
            </a:r>
            <a:r>
              <a:rPr lang="en-US" sz="2000" baseline="-25000" dirty="0">
                <a:cs typeface="Times New Roman" panose="02020603050405020304" pitchFamily="18" charset="0"/>
                <a:sym typeface="Symbol" panose="05050102010706020507" pitchFamily="18" charset="2"/>
              </a:rPr>
              <a:t>2 </a:t>
            </a:r>
            <a:r>
              <a:rPr lang="en-US" sz="2000" dirty="0">
                <a:cs typeface="Times New Roman" panose="02020603050405020304" pitchFamily="18" charset="0"/>
                <a:sym typeface="Symbol" panose="05050102010706020507" pitchFamily="18" charset="2"/>
              </a:rPr>
              <a:t>laser hitting tin droplets</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printing of nanometers feature size is possible using immersion lithography, where a media of higher refractive index n (DI) is used between the lens and the wafer surface</a:t>
            </a:r>
          </a:p>
          <a:p>
            <a:r>
              <a:rPr lang="en-GB" sz="900" baseline="30000" dirty="0">
                <a:latin typeface="Calibri" panose="020F0502020204030204" pitchFamily="34" charset="0"/>
                <a:cs typeface="Calibri" panose="020F0502020204030204" pitchFamily="34" charset="0"/>
              </a:rPr>
              <a:t>[4] </a:t>
            </a:r>
            <a:r>
              <a:rPr lang="en-GB" sz="900" dirty="0">
                <a:cs typeface="Times New Roman" panose="02020603050405020304" pitchFamily="18" charset="0"/>
              </a:rPr>
              <a:t>B. Lin</a:t>
            </a:r>
            <a:r>
              <a:rPr lang="en-GB" sz="900" i="1" dirty="0">
                <a:cs typeface="Times New Roman" panose="02020603050405020304" pitchFamily="18" charset="0"/>
              </a:rPr>
              <a:t>, Optical lithography—present and future challenges</a:t>
            </a:r>
            <a:r>
              <a:rPr lang="en-GB" sz="900" dirty="0">
                <a:cs typeface="Times New Roman" panose="02020603050405020304" pitchFamily="18" charset="0"/>
              </a:rPr>
              <a:t>, </a:t>
            </a:r>
            <a:r>
              <a:rPr lang="fr-FR" sz="900" dirty="0">
                <a:cs typeface="Times New Roman" panose="02020603050405020304" pitchFamily="18" charset="0"/>
              </a:rPr>
              <a:t>C. R. Physique 7 (2006) 858–874</a:t>
            </a:r>
            <a:endParaRPr lang="en-US" sz="9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sp>
        <p:nvSpPr>
          <p:cNvPr id="4" name="Rectangle 3">
            <a:extLst>
              <a:ext uri="{FF2B5EF4-FFF2-40B4-BE49-F238E27FC236}">
                <a16:creationId xmlns:a16="http://schemas.microsoft.com/office/drawing/2014/main" id="{DCAAF425-D3F7-C5F0-2A31-C99232651155}"/>
              </a:ext>
            </a:extLst>
          </p:cNvPr>
          <p:cNvSpPr/>
          <p:nvPr/>
        </p:nvSpPr>
        <p:spPr>
          <a:xfrm>
            <a:off x="7470800" y="3341258"/>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78A93E64-2130-123E-AB0F-2AD12D5DCDAE}"/>
              </a:ext>
            </a:extLst>
          </p:cNvPr>
          <p:cNvSpPr/>
          <p:nvPr/>
        </p:nvSpPr>
        <p:spPr>
          <a:xfrm>
            <a:off x="7470800" y="3213474"/>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24177A95-82D2-D083-9A7D-BC9699262B14}"/>
              </a:ext>
            </a:extLst>
          </p:cNvPr>
          <p:cNvSpPr/>
          <p:nvPr/>
        </p:nvSpPr>
        <p:spPr>
          <a:xfrm>
            <a:off x="7470800" y="3080465"/>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2B15C0CF-1ADF-1B51-01B8-473A88D66402}"/>
              </a:ext>
            </a:extLst>
          </p:cNvPr>
          <p:cNvSpPr/>
          <p:nvPr/>
        </p:nvSpPr>
        <p:spPr>
          <a:xfrm>
            <a:off x="7463180" y="1996187"/>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ABD4938F-A12C-E301-1336-DABA37C9DD30}"/>
              </a:ext>
            </a:extLst>
          </p:cNvPr>
          <p:cNvSpPr/>
          <p:nvPr/>
        </p:nvSpPr>
        <p:spPr>
          <a:xfrm>
            <a:off x="8843712" y="199987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Flowchart: Terminator 25">
            <a:extLst>
              <a:ext uri="{FF2B5EF4-FFF2-40B4-BE49-F238E27FC236}">
                <a16:creationId xmlns:a16="http://schemas.microsoft.com/office/drawing/2014/main" id="{DF01BF7E-C230-E6F0-919E-683D1A9DEE90}"/>
              </a:ext>
            </a:extLst>
          </p:cNvPr>
          <p:cNvSpPr/>
          <p:nvPr/>
        </p:nvSpPr>
        <p:spPr>
          <a:xfrm>
            <a:off x="7363954" y="134358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Terminator 26">
            <a:extLst>
              <a:ext uri="{FF2B5EF4-FFF2-40B4-BE49-F238E27FC236}">
                <a16:creationId xmlns:a16="http://schemas.microsoft.com/office/drawing/2014/main" id="{5C68BD4A-E953-6FF8-173E-83B3626F8308}"/>
              </a:ext>
            </a:extLst>
          </p:cNvPr>
          <p:cNvSpPr/>
          <p:nvPr/>
        </p:nvSpPr>
        <p:spPr>
          <a:xfrm>
            <a:off x="7319894" y="2511781"/>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89B17BF-4C3A-83A5-820A-7C5E49E7D33C}"/>
              </a:ext>
            </a:extLst>
          </p:cNvPr>
          <p:cNvSpPr/>
          <p:nvPr/>
        </p:nvSpPr>
        <p:spPr>
          <a:xfrm>
            <a:off x="8468195" y="553519"/>
            <a:ext cx="249915" cy="230832"/>
          </a:xfrm>
          <a:prstGeom prst="rect">
            <a:avLst/>
          </a:prstGeom>
          <a:solidFill>
            <a:srgbClr val="7030A0"/>
          </a:solidFill>
          <a:ln>
            <a:solidFill>
              <a:schemeClr val="tx1"/>
            </a:solidFill>
          </a:ln>
        </p:spPr>
        <p:txBody>
          <a:bodyPr wrap="square">
            <a:spAutoFit/>
          </a:bodyPr>
          <a:lstStyle/>
          <a:p>
            <a:pPr algn="ctr"/>
            <a:endParaRPr lang="en-GB" sz="900" dirty="0"/>
          </a:p>
        </p:txBody>
      </p:sp>
      <p:cxnSp>
        <p:nvCxnSpPr>
          <p:cNvPr id="29" name="Straight Arrow Connector 28">
            <a:extLst>
              <a:ext uri="{FF2B5EF4-FFF2-40B4-BE49-F238E27FC236}">
                <a16:creationId xmlns:a16="http://schemas.microsoft.com/office/drawing/2014/main" id="{D5D45999-F075-0D53-E09D-F4ADD34C169B}"/>
              </a:ext>
            </a:extLst>
          </p:cNvPr>
          <p:cNvCxnSpPr>
            <a:cxnSpLocks/>
          </p:cNvCxnSpPr>
          <p:nvPr/>
        </p:nvCxnSpPr>
        <p:spPr>
          <a:xfrm flipH="1">
            <a:off x="7620000" y="784351"/>
            <a:ext cx="848195" cy="534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B700483-79E5-5891-5F87-3C62E94F17F0}"/>
              </a:ext>
            </a:extLst>
          </p:cNvPr>
          <p:cNvCxnSpPr>
            <a:cxnSpLocks/>
          </p:cNvCxnSpPr>
          <p:nvPr/>
        </p:nvCxnSpPr>
        <p:spPr>
          <a:xfrm>
            <a:off x="8718109" y="791245"/>
            <a:ext cx="987043" cy="5663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07590C9-D124-4DE3-4136-4C0D4D9E86E5}"/>
              </a:ext>
            </a:extLst>
          </p:cNvPr>
          <p:cNvCxnSpPr>
            <a:cxnSpLocks/>
            <a:endCxn id="27" idx="0"/>
          </p:cNvCxnSpPr>
          <p:nvPr/>
        </p:nvCxnSpPr>
        <p:spPr>
          <a:xfrm>
            <a:off x="7651563" y="1511145"/>
            <a:ext cx="930453" cy="1000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6B34394-0B48-E683-21FD-DE20569DE8E4}"/>
              </a:ext>
            </a:extLst>
          </p:cNvPr>
          <p:cNvSpPr txBox="1"/>
          <p:nvPr/>
        </p:nvSpPr>
        <p:spPr>
          <a:xfrm>
            <a:off x="6488635" y="457814"/>
            <a:ext cx="1883178" cy="256480"/>
          </a:xfrm>
          <a:prstGeom prst="rect">
            <a:avLst/>
          </a:prstGeom>
          <a:noFill/>
        </p:spPr>
        <p:txBody>
          <a:bodyPr wrap="square">
            <a:spAutoFit/>
          </a:bodyPr>
          <a:lstStyle/>
          <a:p>
            <a:pPr algn="ctr"/>
            <a:r>
              <a:rPr lang="en-US" sz="1600" baseline="-25000" dirty="0">
                <a:latin typeface="Arial" panose="020B0604020202020204" pitchFamily="34" charset="0"/>
              </a:rPr>
              <a:t>Light source</a:t>
            </a:r>
            <a:endParaRPr lang="en-GB" sz="1600" baseline="-25000" dirty="0"/>
          </a:p>
        </p:txBody>
      </p:sp>
      <p:sp>
        <p:nvSpPr>
          <p:cNvPr id="47" name="TextBox 46">
            <a:extLst>
              <a:ext uri="{FF2B5EF4-FFF2-40B4-BE49-F238E27FC236}">
                <a16:creationId xmlns:a16="http://schemas.microsoft.com/office/drawing/2014/main" id="{E402ED65-F4A6-08A3-7DF3-7D388E7D17D8}"/>
              </a:ext>
            </a:extLst>
          </p:cNvPr>
          <p:cNvSpPr txBox="1"/>
          <p:nvPr/>
        </p:nvSpPr>
        <p:spPr>
          <a:xfrm>
            <a:off x="5768385" y="1164647"/>
            <a:ext cx="1883178" cy="256480"/>
          </a:xfrm>
          <a:prstGeom prst="rect">
            <a:avLst/>
          </a:prstGeom>
          <a:noFill/>
        </p:spPr>
        <p:txBody>
          <a:bodyPr wrap="square">
            <a:spAutoFit/>
          </a:bodyPr>
          <a:lstStyle/>
          <a:p>
            <a:pPr algn="ctr"/>
            <a:r>
              <a:rPr lang="en-US" sz="1600" baseline="-25000" dirty="0">
                <a:latin typeface="Arial" panose="020B0604020202020204" pitchFamily="34" charset="0"/>
              </a:rPr>
              <a:t>Focusing lens</a:t>
            </a:r>
            <a:endParaRPr lang="en-GB" sz="1600" baseline="-25000" dirty="0"/>
          </a:p>
        </p:txBody>
      </p:sp>
      <p:sp>
        <p:nvSpPr>
          <p:cNvPr id="48" name="TextBox 47">
            <a:extLst>
              <a:ext uri="{FF2B5EF4-FFF2-40B4-BE49-F238E27FC236}">
                <a16:creationId xmlns:a16="http://schemas.microsoft.com/office/drawing/2014/main" id="{7A526004-BC5C-43BC-416F-CDC3E1ECD617}"/>
              </a:ext>
            </a:extLst>
          </p:cNvPr>
          <p:cNvSpPr txBox="1"/>
          <p:nvPr/>
        </p:nvSpPr>
        <p:spPr>
          <a:xfrm>
            <a:off x="5729220" y="1883869"/>
            <a:ext cx="1883178" cy="256480"/>
          </a:xfrm>
          <a:prstGeom prst="rect">
            <a:avLst/>
          </a:prstGeom>
          <a:noFill/>
        </p:spPr>
        <p:txBody>
          <a:bodyPr wrap="square">
            <a:spAutoFit/>
          </a:bodyPr>
          <a:lstStyle/>
          <a:p>
            <a:pPr algn="ctr"/>
            <a:r>
              <a:rPr lang="en-US" sz="1600" baseline="-25000" dirty="0">
                <a:latin typeface="Arial" panose="020B0604020202020204" pitchFamily="34" charset="0"/>
              </a:rPr>
              <a:t>Photomask</a:t>
            </a:r>
            <a:endParaRPr lang="en-GB" sz="1600" baseline="-25000" dirty="0"/>
          </a:p>
        </p:txBody>
      </p:sp>
      <p:sp>
        <p:nvSpPr>
          <p:cNvPr id="49" name="TextBox 48">
            <a:extLst>
              <a:ext uri="{FF2B5EF4-FFF2-40B4-BE49-F238E27FC236}">
                <a16:creationId xmlns:a16="http://schemas.microsoft.com/office/drawing/2014/main" id="{3E53F481-784D-CE58-5F83-7864BAA3FE7D}"/>
              </a:ext>
            </a:extLst>
          </p:cNvPr>
          <p:cNvSpPr txBox="1"/>
          <p:nvPr/>
        </p:nvSpPr>
        <p:spPr>
          <a:xfrm>
            <a:off x="5768385" y="2357083"/>
            <a:ext cx="1883178" cy="256480"/>
          </a:xfrm>
          <a:prstGeom prst="rect">
            <a:avLst/>
          </a:prstGeom>
          <a:noFill/>
        </p:spPr>
        <p:txBody>
          <a:bodyPr wrap="square">
            <a:spAutoFit/>
          </a:bodyPr>
          <a:lstStyle/>
          <a:p>
            <a:pPr algn="ctr"/>
            <a:r>
              <a:rPr lang="en-US" sz="1600" baseline="-25000" dirty="0">
                <a:latin typeface="Arial" panose="020B0604020202020204" pitchFamily="34" charset="0"/>
              </a:rPr>
              <a:t>Objective lens</a:t>
            </a:r>
            <a:endParaRPr lang="en-GB" sz="1600" baseline="-25000" dirty="0"/>
          </a:p>
        </p:txBody>
      </p:sp>
      <p:sp>
        <p:nvSpPr>
          <p:cNvPr id="50" name="TextBox 49">
            <a:extLst>
              <a:ext uri="{FF2B5EF4-FFF2-40B4-BE49-F238E27FC236}">
                <a16:creationId xmlns:a16="http://schemas.microsoft.com/office/drawing/2014/main" id="{128C6522-4111-D6A7-6F7B-9550A6F2DC76}"/>
              </a:ext>
            </a:extLst>
          </p:cNvPr>
          <p:cNvSpPr txBox="1"/>
          <p:nvPr/>
        </p:nvSpPr>
        <p:spPr>
          <a:xfrm>
            <a:off x="5768385" y="2935455"/>
            <a:ext cx="1883178" cy="256480"/>
          </a:xfrm>
          <a:prstGeom prst="rect">
            <a:avLst/>
          </a:prstGeom>
          <a:noFill/>
        </p:spPr>
        <p:txBody>
          <a:bodyPr wrap="square">
            <a:spAutoFit/>
          </a:bodyPr>
          <a:lstStyle/>
          <a:p>
            <a:pPr algn="ctr"/>
            <a:r>
              <a:rPr lang="en-US" sz="1600" baseline="-25000" dirty="0">
                <a:latin typeface="Arial" panose="020B0604020202020204" pitchFamily="34" charset="0"/>
              </a:rPr>
              <a:t>resist</a:t>
            </a:r>
            <a:endParaRPr lang="en-GB" sz="1600" baseline="-25000" dirty="0"/>
          </a:p>
        </p:txBody>
      </p:sp>
      <p:sp>
        <p:nvSpPr>
          <p:cNvPr id="51" name="TextBox 50">
            <a:extLst>
              <a:ext uri="{FF2B5EF4-FFF2-40B4-BE49-F238E27FC236}">
                <a16:creationId xmlns:a16="http://schemas.microsoft.com/office/drawing/2014/main" id="{92912377-4DD6-F40C-2C23-124D0973FA56}"/>
              </a:ext>
            </a:extLst>
          </p:cNvPr>
          <p:cNvSpPr txBox="1"/>
          <p:nvPr/>
        </p:nvSpPr>
        <p:spPr>
          <a:xfrm>
            <a:off x="5768385" y="3368923"/>
            <a:ext cx="1883178" cy="256480"/>
          </a:xfrm>
          <a:prstGeom prst="rect">
            <a:avLst/>
          </a:prstGeom>
          <a:noFill/>
        </p:spPr>
        <p:txBody>
          <a:bodyPr wrap="square">
            <a:spAutoFit/>
          </a:bodyPr>
          <a:lstStyle/>
          <a:p>
            <a:pPr algn="ctr"/>
            <a:r>
              <a:rPr lang="en-US" sz="1600" baseline="-25000" dirty="0">
                <a:latin typeface="Arial" panose="020B0604020202020204" pitchFamily="34" charset="0"/>
              </a:rPr>
              <a:t>wafer</a:t>
            </a:r>
            <a:endParaRPr lang="en-GB" sz="1600" baseline="-25000" dirty="0"/>
          </a:p>
        </p:txBody>
      </p:sp>
      <p:cxnSp>
        <p:nvCxnSpPr>
          <p:cNvPr id="52" name="Straight Arrow Connector 51">
            <a:extLst>
              <a:ext uri="{FF2B5EF4-FFF2-40B4-BE49-F238E27FC236}">
                <a16:creationId xmlns:a16="http://schemas.microsoft.com/office/drawing/2014/main" id="{85138E7A-FB8C-2E0D-90C0-C0CB7651BC60}"/>
              </a:ext>
            </a:extLst>
          </p:cNvPr>
          <p:cNvCxnSpPr>
            <a:cxnSpLocks/>
            <a:endCxn id="27" idx="0"/>
          </p:cNvCxnSpPr>
          <p:nvPr/>
        </p:nvCxnSpPr>
        <p:spPr>
          <a:xfrm flipH="1">
            <a:off x="8582016" y="1485338"/>
            <a:ext cx="1118937" cy="10264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0051E9B-1C7C-45C1-A693-C13449C25D61}"/>
              </a:ext>
            </a:extLst>
          </p:cNvPr>
          <p:cNvCxnSpPr>
            <a:cxnSpLocks/>
            <a:stCxn id="7" idx="3"/>
          </p:cNvCxnSpPr>
          <p:nvPr/>
        </p:nvCxnSpPr>
        <p:spPr>
          <a:xfrm flipH="1">
            <a:off x="7692822" y="2062615"/>
            <a:ext cx="631798" cy="47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1118C0E1-84B0-D3DF-E2A1-CDF71C911336}"/>
              </a:ext>
            </a:extLst>
          </p:cNvPr>
          <p:cNvCxnSpPr>
            <a:cxnSpLocks/>
          </p:cNvCxnSpPr>
          <p:nvPr/>
        </p:nvCxnSpPr>
        <p:spPr>
          <a:xfrm>
            <a:off x="8848207" y="2088015"/>
            <a:ext cx="664262" cy="4612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91140896-C9C6-917E-727E-B61311BA0402}"/>
              </a:ext>
            </a:extLst>
          </p:cNvPr>
          <p:cNvCxnSpPr>
            <a:cxnSpLocks/>
          </p:cNvCxnSpPr>
          <p:nvPr/>
        </p:nvCxnSpPr>
        <p:spPr>
          <a:xfrm>
            <a:off x="7692821" y="2702907"/>
            <a:ext cx="678992"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FC719E6F-1486-37B0-ADFD-84B224219156}"/>
              </a:ext>
            </a:extLst>
          </p:cNvPr>
          <p:cNvCxnSpPr>
            <a:cxnSpLocks/>
          </p:cNvCxnSpPr>
          <p:nvPr/>
        </p:nvCxnSpPr>
        <p:spPr>
          <a:xfrm flipH="1">
            <a:off x="8870343" y="2702907"/>
            <a:ext cx="579279"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2" name="Picture 71">
            <a:extLst>
              <a:ext uri="{FF2B5EF4-FFF2-40B4-BE49-F238E27FC236}">
                <a16:creationId xmlns:a16="http://schemas.microsoft.com/office/drawing/2014/main" id="{A8884298-736B-2863-E9E1-F2F610407571}"/>
              </a:ext>
            </a:extLst>
          </p:cNvPr>
          <p:cNvPicPr>
            <a:picLocks noChangeAspect="1"/>
          </p:cNvPicPr>
          <p:nvPr/>
        </p:nvPicPr>
        <p:blipFill rotWithShape="1">
          <a:blip r:embed="rId3"/>
          <a:srcRect l="3168" t="3396" r="3983" b="5017"/>
          <a:stretch/>
        </p:blipFill>
        <p:spPr>
          <a:xfrm>
            <a:off x="7437780" y="4181580"/>
            <a:ext cx="2113322" cy="1990754"/>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2823A14-2FFE-CC89-F9CB-EEB3BFF52FC6}"/>
                  </a:ext>
                </a:extLst>
              </p:cNvPr>
              <p:cNvSpPr txBox="1"/>
              <p:nvPr/>
            </p:nvSpPr>
            <p:spPr>
              <a:xfrm>
                <a:off x="6303253" y="5597574"/>
                <a:ext cx="112248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1400" b="0" i="0" smtClean="0">
                          <a:latin typeface="Cambria Math" panose="02040503050406030204" pitchFamily="18" charset="0"/>
                        </a:rPr>
                        <m:t>N</m:t>
                      </m:r>
                      <m:r>
                        <m:rPr>
                          <m:sty m:val="p"/>
                        </m:rPr>
                        <a:rPr lang="en-GB" sz="1400">
                          <a:latin typeface="Cambria Math" panose="02040503050406030204" pitchFamily="18" charset="0"/>
                        </a:rPr>
                        <m:t>A</m:t>
                      </m:r>
                      <m:r>
                        <a:rPr lang="en-GB" sz="1400" b="0" i="0" smtClean="0">
                          <a:latin typeface="Cambria Math" panose="02040503050406030204" pitchFamily="18" charset="0"/>
                        </a:rPr>
                        <m:t>=</m:t>
                      </m:r>
                      <m:r>
                        <m:rPr>
                          <m:sty m:val="p"/>
                        </m:rPr>
                        <a:rPr lang="en-GB" sz="1400" b="0" i="0" smtClean="0">
                          <a:latin typeface="Cambria Math" panose="02040503050406030204" pitchFamily="18" charset="0"/>
                        </a:rPr>
                        <m:t>n</m:t>
                      </m:r>
                      <m:r>
                        <a:rPr lang="en-GB" sz="1400" b="0" i="0" smtClean="0">
                          <a:latin typeface="Cambria Math" panose="02040503050406030204" pitchFamily="18" charset="0"/>
                        </a:rPr>
                        <m:t> </m:t>
                      </m:r>
                      <m:r>
                        <m:rPr>
                          <m:sty m:val="p"/>
                        </m:rPr>
                        <a:rPr lang="en-GB" sz="1400" b="0" i="0" smtClean="0">
                          <a:latin typeface="Cambria Math" panose="02040503050406030204" pitchFamily="18" charset="0"/>
                        </a:rPr>
                        <m:t>sin</m:t>
                      </m:r>
                      <m:r>
                        <a:rPr lang="en-GB" sz="1400" b="0" i="0" smtClean="0">
                          <a:latin typeface="Cambria Math" panose="02040503050406030204" pitchFamily="18" charset="0"/>
                        </a:rPr>
                        <m:t>(</m:t>
                      </m:r>
                      <m:r>
                        <m:rPr>
                          <m:sty m:val="p"/>
                        </m:rPr>
                        <a:rPr lang="el-GR" sz="1400" b="0" i="1" smtClean="0">
                          <a:latin typeface="Cambria Math" panose="02040503050406030204" pitchFamily="18" charset="0"/>
                          <a:ea typeface="Cambria Math" panose="02040503050406030204" pitchFamily="18" charset="0"/>
                        </a:rPr>
                        <m:t>θ</m:t>
                      </m:r>
                      <m:r>
                        <a:rPr lang="en-GB" sz="1400" b="0" i="1" smtClean="0">
                          <a:latin typeface="Cambria Math" panose="02040503050406030204" pitchFamily="18" charset="0"/>
                          <a:ea typeface="Cambria Math" panose="02040503050406030204" pitchFamily="18" charset="0"/>
                        </a:rPr>
                        <m:t>)</m:t>
                      </m:r>
                    </m:oMath>
                  </m:oMathPara>
                </a14:m>
                <a:endParaRPr lang="en-GB" sz="1400" dirty="0"/>
              </a:p>
            </p:txBody>
          </p:sp>
        </mc:Choice>
        <mc:Fallback xmlns="">
          <p:sp>
            <p:nvSpPr>
              <p:cNvPr id="11" name="TextBox 10">
                <a:extLst>
                  <a:ext uri="{FF2B5EF4-FFF2-40B4-BE49-F238E27FC236}">
                    <a16:creationId xmlns:a16="http://schemas.microsoft.com/office/drawing/2014/main" id="{42823A14-2FFE-CC89-F9CB-EEB3BFF52FC6}"/>
                  </a:ext>
                </a:extLst>
              </p:cNvPr>
              <p:cNvSpPr txBox="1">
                <a:spLocks noRot="1" noChangeAspect="1" noMove="1" noResize="1" noEditPoints="1" noAdjustHandles="1" noChangeArrowheads="1" noChangeShapeType="1" noTextEdit="1"/>
              </p:cNvSpPr>
              <p:nvPr/>
            </p:nvSpPr>
            <p:spPr>
              <a:xfrm>
                <a:off x="6303253" y="5597574"/>
                <a:ext cx="1122487" cy="215444"/>
              </a:xfrm>
              <a:prstGeom prst="rect">
                <a:avLst/>
              </a:prstGeom>
              <a:blipFill>
                <a:blip r:embed="rId4"/>
                <a:stretch>
                  <a:fillRect l="-3261" r="-4891" b="-30556"/>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B7B9C5BB-EC13-05AC-87A1-868F2CA1B4F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177558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3A44EB1-1349-4A60-6EB1-A5EAFA1B413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4" name="TextBox 3">
            <a:extLst>
              <a:ext uri="{FF2B5EF4-FFF2-40B4-BE49-F238E27FC236}">
                <a16:creationId xmlns:a16="http://schemas.microsoft.com/office/drawing/2014/main" id="{4B8C3144-E484-E812-8754-7EA69675A529}"/>
              </a:ext>
            </a:extLst>
          </p:cNvPr>
          <p:cNvSpPr txBox="1"/>
          <p:nvPr/>
        </p:nvSpPr>
        <p:spPr>
          <a:xfrm>
            <a:off x="285206" y="1854971"/>
            <a:ext cx="5229346" cy="4031873"/>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1400" dirty="0">
                <a:cs typeface="Times New Roman" panose="02020603050405020304" pitchFamily="18" charset="0"/>
              </a:rPr>
              <a:t>Monochromatic light using a </a:t>
            </a:r>
            <a:r>
              <a:rPr lang="en-US" sz="1400" b="1" dirty="0">
                <a:cs typeface="Times New Roman" panose="02020603050405020304" pitchFamily="18" charset="0"/>
              </a:rPr>
              <a:t>condenser</a:t>
            </a:r>
            <a:r>
              <a:rPr lang="en-US" sz="1400" dirty="0">
                <a:cs typeface="Times New Roman" panose="02020603050405020304" pitchFamily="18" charset="0"/>
              </a:rPr>
              <a:t> lens is focused onto the mask</a:t>
            </a:r>
            <a:br>
              <a:rPr lang="en-US" sz="1400" dirty="0">
                <a:cs typeface="Times New Roman" panose="02020603050405020304" pitchFamily="18" charset="0"/>
              </a:rPr>
            </a:b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In passing through the </a:t>
            </a:r>
            <a:r>
              <a:rPr lang="en-US" sz="1400" b="1" dirty="0">
                <a:cs typeface="Times New Roman" panose="02020603050405020304" pitchFamily="18" charset="0"/>
              </a:rPr>
              <a:t>mask</a:t>
            </a:r>
            <a:r>
              <a:rPr lang="en-US" sz="1400" dirty="0">
                <a:cs typeface="Times New Roman" panose="02020603050405020304" pitchFamily="18" charset="0"/>
              </a:rPr>
              <a:t> the light is diffracted (in the far field one gets the Fourier transform of the mask function)</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The </a:t>
            </a:r>
            <a:r>
              <a:rPr lang="en-US" sz="1400" b="1" dirty="0">
                <a:cs typeface="Times New Roman" panose="02020603050405020304" pitchFamily="18" charset="0"/>
              </a:rPr>
              <a:t>objective</a:t>
            </a:r>
            <a:r>
              <a:rPr lang="en-US" sz="1400" dirty="0">
                <a:cs typeface="Times New Roman" panose="02020603050405020304" pitchFamily="18" charset="0"/>
              </a:rPr>
              <a:t> lens produces the Fourier transform of the diffraction pattern entering it</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The Fourier transform of the Fourier transform gives back the ‘original’ image, i.e. the </a:t>
            </a:r>
            <a:r>
              <a:rPr lang="en-US" sz="1400" b="1" dirty="0">
                <a:cs typeface="Times New Roman" panose="02020603050405020304" pitchFamily="18" charset="0"/>
              </a:rPr>
              <a:t>mask</a:t>
            </a:r>
            <a:r>
              <a:rPr lang="en-US" sz="1400" dirty="0">
                <a:cs typeface="Times New Roman" panose="02020603050405020304" pitchFamily="18" charset="0"/>
              </a:rPr>
              <a:t> pattern, which is projected onto the wafer</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Due to the practical limitations in the size (hence numerical aperture NA) of the </a:t>
            </a:r>
            <a:r>
              <a:rPr lang="en-US" sz="1400" b="1" dirty="0">
                <a:cs typeface="Times New Roman" panose="02020603050405020304" pitchFamily="18" charset="0"/>
              </a:rPr>
              <a:t>objective</a:t>
            </a:r>
            <a:r>
              <a:rPr lang="en-US" sz="1400" dirty="0">
                <a:cs typeface="Times New Roman" panose="02020603050405020304" pitchFamily="18" charset="0"/>
              </a:rPr>
              <a:t> lens, higher frequencies modes of the initial diffraction pattern are cut – off ( low pass filter), degrading the final reconstructed pattern on the wafer (resist)</a:t>
            </a:r>
          </a:p>
        </p:txBody>
      </p:sp>
      <p:sp>
        <p:nvSpPr>
          <p:cNvPr id="5" name="Rectangle 4">
            <a:extLst>
              <a:ext uri="{FF2B5EF4-FFF2-40B4-BE49-F238E27FC236}">
                <a16:creationId xmlns:a16="http://schemas.microsoft.com/office/drawing/2014/main" id="{99A9E084-02B0-07AF-25D5-08CD887434AD}"/>
              </a:ext>
            </a:extLst>
          </p:cNvPr>
          <p:cNvSpPr/>
          <p:nvPr/>
        </p:nvSpPr>
        <p:spPr>
          <a:xfrm>
            <a:off x="8436000" y="4154058"/>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4A0F1D46-AE92-BC1C-3726-6410493614A1}"/>
              </a:ext>
            </a:extLst>
          </p:cNvPr>
          <p:cNvSpPr/>
          <p:nvPr/>
        </p:nvSpPr>
        <p:spPr>
          <a:xfrm>
            <a:off x="8436000" y="4026274"/>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59069ED0-738A-1ADF-A6E4-A6EE5D817A4C}"/>
              </a:ext>
            </a:extLst>
          </p:cNvPr>
          <p:cNvSpPr/>
          <p:nvPr/>
        </p:nvSpPr>
        <p:spPr>
          <a:xfrm>
            <a:off x="8436000" y="3893265"/>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50B5F6E7-620E-D9B3-3150-59318FC4A486}"/>
              </a:ext>
            </a:extLst>
          </p:cNvPr>
          <p:cNvSpPr/>
          <p:nvPr/>
        </p:nvSpPr>
        <p:spPr>
          <a:xfrm>
            <a:off x="8428380" y="2808987"/>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F7D1A2C9-C0C0-D799-3EFB-8C78FC89889D}"/>
              </a:ext>
            </a:extLst>
          </p:cNvPr>
          <p:cNvSpPr/>
          <p:nvPr/>
        </p:nvSpPr>
        <p:spPr>
          <a:xfrm>
            <a:off x="9808912" y="281267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0" name="Flowchart: Terminator 9">
            <a:extLst>
              <a:ext uri="{FF2B5EF4-FFF2-40B4-BE49-F238E27FC236}">
                <a16:creationId xmlns:a16="http://schemas.microsoft.com/office/drawing/2014/main" id="{FC08A169-F355-B8C3-1578-7CE5F98B2DDF}"/>
              </a:ext>
            </a:extLst>
          </p:cNvPr>
          <p:cNvSpPr/>
          <p:nvPr/>
        </p:nvSpPr>
        <p:spPr>
          <a:xfrm>
            <a:off x="8329154" y="215638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Terminator 10">
            <a:extLst>
              <a:ext uri="{FF2B5EF4-FFF2-40B4-BE49-F238E27FC236}">
                <a16:creationId xmlns:a16="http://schemas.microsoft.com/office/drawing/2014/main" id="{E2645458-72E7-080E-CD74-07908B82E381}"/>
              </a:ext>
            </a:extLst>
          </p:cNvPr>
          <p:cNvSpPr/>
          <p:nvPr/>
        </p:nvSpPr>
        <p:spPr>
          <a:xfrm>
            <a:off x="8285094" y="3324581"/>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3DAED7D-372B-17E0-3D57-AEEB2B9401D9}"/>
              </a:ext>
            </a:extLst>
          </p:cNvPr>
          <p:cNvSpPr/>
          <p:nvPr/>
        </p:nvSpPr>
        <p:spPr>
          <a:xfrm>
            <a:off x="9433395" y="1366319"/>
            <a:ext cx="249915" cy="230832"/>
          </a:xfrm>
          <a:prstGeom prst="rect">
            <a:avLst/>
          </a:prstGeom>
          <a:solidFill>
            <a:srgbClr val="7030A0"/>
          </a:solidFill>
          <a:ln>
            <a:solidFill>
              <a:schemeClr val="tx1"/>
            </a:solidFill>
          </a:ln>
        </p:spPr>
        <p:txBody>
          <a:bodyPr wrap="square">
            <a:spAutoFit/>
          </a:bodyPr>
          <a:lstStyle/>
          <a:p>
            <a:pPr algn="ctr"/>
            <a:endParaRPr lang="en-GB" sz="900" dirty="0"/>
          </a:p>
        </p:txBody>
      </p:sp>
      <p:cxnSp>
        <p:nvCxnSpPr>
          <p:cNvPr id="13" name="Straight Arrow Connector 12">
            <a:extLst>
              <a:ext uri="{FF2B5EF4-FFF2-40B4-BE49-F238E27FC236}">
                <a16:creationId xmlns:a16="http://schemas.microsoft.com/office/drawing/2014/main" id="{12ABE50E-C5EA-A8E8-EC10-AFC499F70B64}"/>
              </a:ext>
            </a:extLst>
          </p:cNvPr>
          <p:cNvCxnSpPr>
            <a:cxnSpLocks/>
          </p:cNvCxnSpPr>
          <p:nvPr/>
        </p:nvCxnSpPr>
        <p:spPr>
          <a:xfrm flipH="1">
            <a:off x="8585200" y="1597151"/>
            <a:ext cx="848195" cy="534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B03EDC9-9E4C-F651-F79B-A141171B093D}"/>
              </a:ext>
            </a:extLst>
          </p:cNvPr>
          <p:cNvCxnSpPr>
            <a:cxnSpLocks/>
          </p:cNvCxnSpPr>
          <p:nvPr/>
        </p:nvCxnSpPr>
        <p:spPr>
          <a:xfrm>
            <a:off x="9683309" y="1604045"/>
            <a:ext cx="987043" cy="5663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6B81DA-25E2-D6EF-E11D-7AC8BE86EC16}"/>
              </a:ext>
            </a:extLst>
          </p:cNvPr>
          <p:cNvCxnSpPr>
            <a:cxnSpLocks/>
            <a:endCxn id="11" idx="0"/>
          </p:cNvCxnSpPr>
          <p:nvPr/>
        </p:nvCxnSpPr>
        <p:spPr>
          <a:xfrm>
            <a:off x="8616763" y="2323945"/>
            <a:ext cx="930453" cy="1000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64860DD-310D-F06F-3414-05EE2762B94C}"/>
              </a:ext>
            </a:extLst>
          </p:cNvPr>
          <p:cNvSpPr txBox="1"/>
          <p:nvPr/>
        </p:nvSpPr>
        <p:spPr>
          <a:xfrm>
            <a:off x="7453835" y="1270614"/>
            <a:ext cx="1883178" cy="256480"/>
          </a:xfrm>
          <a:prstGeom prst="rect">
            <a:avLst/>
          </a:prstGeom>
          <a:noFill/>
        </p:spPr>
        <p:txBody>
          <a:bodyPr wrap="square">
            <a:spAutoFit/>
          </a:bodyPr>
          <a:lstStyle/>
          <a:p>
            <a:pPr algn="ctr"/>
            <a:r>
              <a:rPr lang="en-US" sz="1600" baseline="-25000" dirty="0">
                <a:latin typeface="Arial" panose="020B0604020202020204" pitchFamily="34" charset="0"/>
              </a:rPr>
              <a:t>Light source</a:t>
            </a:r>
            <a:endParaRPr lang="en-GB" sz="1600" baseline="-25000" dirty="0"/>
          </a:p>
        </p:txBody>
      </p:sp>
      <p:cxnSp>
        <p:nvCxnSpPr>
          <p:cNvPr id="18" name="Straight Arrow Connector 17">
            <a:extLst>
              <a:ext uri="{FF2B5EF4-FFF2-40B4-BE49-F238E27FC236}">
                <a16:creationId xmlns:a16="http://schemas.microsoft.com/office/drawing/2014/main" id="{857F94FC-0FFF-43F4-32BF-C00E90E55EDD}"/>
              </a:ext>
            </a:extLst>
          </p:cNvPr>
          <p:cNvCxnSpPr>
            <a:cxnSpLocks/>
            <a:endCxn id="11" idx="0"/>
          </p:cNvCxnSpPr>
          <p:nvPr/>
        </p:nvCxnSpPr>
        <p:spPr>
          <a:xfrm flipH="1">
            <a:off x="9547216" y="2298138"/>
            <a:ext cx="1118937" cy="10264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C6B715D-D02D-0BE0-48F8-2714C8277664}"/>
              </a:ext>
            </a:extLst>
          </p:cNvPr>
          <p:cNvCxnSpPr>
            <a:cxnSpLocks/>
            <a:stCxn id="8" idx="3"/>
          </p:cNvCxnSpPr>
          <p:nvPr/>
        </p:nvCxnSpPr>
        <p:spPr>
          <a:xfrm flipH="1">
            <a:off x="8658022" y="2875415"/>
            <a:ext cx="631798" cy="47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9D69155-B08B-BC41-6439-116BA020E022}"/>
              </a:ext>
            </a:extLst>
          </p:cNvPr>
          <p:cNvCxnSpPr>
            <a:cxnSpLocks/>
          </p:cNvCxnSpPr>
          <p:nvPr/>
        </p:nvCxnSpPr>
        <p:spPr>
          <a:xfrm>
            <a:off x="9813407" y="2900815"/>
            <a:ext cx="664262" cy="4612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E7FE19A-31CA-A2EA-46F0-1509C86E3F05}"/>
              </a:ext>
            </a:extLst>
          </p:cNvPr>
          <p:cNvCxnSpPr>
            <a:cxnSpLocks/>
          </p:cNvCxnSpPr>
          <p:nvPr/>
        </p:nvCxnSpPr>
        <p:spPr>
          <a:xfrm>
            <a:off x="8658021" y="3515707"/>
            <a:ext cx="678992"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07D244E-13F7-8F74-2609-2039C00F2370}"/>
              </a:ext>
            </a:extLst>
          </p:cNvPr>
          <p:cNvCxnSpPr>
            <a:cxnSpLocks/>
          </p:cNvCxnSpPr>
          <p:nvPr/>
        </p:nvCxnSpPr>
        <p:spPr>
          <a:xfrm flipH="1">
            <a:off x="9835543" y="3515707"/>
            <a:ext cx="579279"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21DEDFB-BCD2-F3F0-BA68-6AE869EF2230}"/>
                  </a:ext>
                </a:extLst>
              </p:cNvPr>
              <p:cNvSpPr txBox="1"/>
              <p:nvPr/>
            </p:nvSpPr>
            <p:spPr>
              <a:xfrm>
                <a:off x="6252029" y="2773577"/>
                <a:ext cx="1468094" cy="276999"/>
              </a:xfrm>
              <a:prstGeom prst="rect">
                <a:avLst/>
              </a:prstGeom>
              <a:noFill/>
            </p:spPr>
            <p:txBody>
              <a:bodyPr wrap="none" lIns="0" tIns="0" rIns="0" bIns="0" rtlCol="0">
                <a:spAutoFit/>
              </a:bodyPr>
              <a:lstStyle/>
              <a:p>
                <a:r>
                  <a:rPr lang="en-GB" dirty="0"/>
                  <a:t>T</a:t>
                </a:r>
                <a14:m>
                  <m:oMath xmlns:m="http://schemas.openxmlformats.org/officeDocument/2006/math">
                    <m:r>
                      <m:rPr>
                        <m:sty m:val="p"/>
                      </m:rPr>
                      <a:rPr lang="en-GB" b="0" i="0" baseline="-25000" smtClean="0">
                        <a:latin typeface="Cambria Math" panose="02040503050406030204" pitchFamily="18" charset="0"/>
                      </a:rPr>
                      <m:t>m</m:t>
                    </m:r>
                    <m:r>
                      <a:rPr lang="en-GB" i="1" smtClean="0">
                        <a:latin typeface="Cambria Math" panose="02040503050406030204" pitchFamily="18" charset="0"/>
                      </a:rPr>
                      <m:t>=</m:t>
                    </m:r>
                    <m:r>
                      <a:rPr lang="en-GB" i="1" smtClean="0">
                        <a:latin typeface="Cambria Math" panose="02040503050406030204" pitchFamily="18" charset="0"/>
                        <a:ea typeface="Cambria Math" panose="02040503050406030204" pitchFamily="18" charset="0"/>
                      </a:rPr>
                      <m:t>ℱ</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𝑚𝑎𝑠𝑘</m:t>
                    </m:r>
                    <m:r>
                      <a:rPr lang="en-GB" b="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1" name="TextBox 30">
                <a:extLst>
                  <a:ext uri="{FF2B5EF4-FFF2-40B4-BE49-F238E27FC236}">
                    <a16:creationId xmlns:a16="http://schemas.microsoft.com/office/drawing/2014/main" id="{221DEDFB-BCD2-F3F0-BA68-6AE869EF2230}"/>
                  </a:ext>
                </a:extLst>
              </p:cNvPr>
              <p:cNvSpPr txBox="1">
                <a:spLocks noRot="1" noChangeAspect="1" noMove="1" noResize="1" noEditPoints="1" noAdjustHandles="1" noChangeArrowheads="1" noChangeShapeType="1" noTextEdit="1"/>
              </p:cNvSpPr>
              <p:nvPr/>
            </p:nvSpPr>
            <p:spPr>
              <a:xfrm>
                <a:off x="6252029" y="2773577"/>
                <a:ext cx="1468094" cy="276999"/>
              </a:xfrm>
              <a:prstGeom prst="rect">
                <a:avLst/>
              </a:prstGeom>
              <a:blipFill>
                <a:blip r:embed="rId3"/>
                <a:stretch>
                  <a:fillRect l="-10000" t="-28889" r="-7500" b="-5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15808948-A108-5BF5-5506-8730328459CE}"/>
                  </a:ext>
                </a:extLst>
              </p:cNvPr>
              <p:cNvSpPr txBox="1"/>
              <p:nvPr/>
            </p:nvSpPr>
            <p:spPr>
              <a:xfrm>
                <a:off x="6095999" y="3578407"/>
                <a:ext cx="2463175" cy="276999"/>
              </a:xfrm>
              <a:prstGeom prst="rect">
                <a:avLst/>
              </a:prstGeom>
              <a:noFill/>
            </p:spPr>
            <p:txBody>
              <a:bodyPr wrap="none" lIns="0" tIns="0" rIns="0" bIns="0" rtlCol="0">
                <a:spAutoFit/>
              </a:bodyPr>
              <a:lstStyle/>
              <a:p>
                <a:r>
                  <a:rPr lang="en-GB" dirty="0"/>
                  <a:t>E</a:t>
                </a:r>
                <a14:m>
                  <m:oMath xmlns:m="http://schemas.openxmlformats.org/officeDocument/2006/math">
                    <m:r>
                      <a:rPr lang="en-GB" b="0" i="0" smtClean="0">
                        <a:latin typeface="Cambria Math" panose="02040503050406030204" pitchFamily="18" charset="0"/>
                      </a:rPr>
                      <m:t>(</m:t>
                    </m:r>
                    <m:bar>
                      <m:barPr>
                        <m:pos m:val="top"/>
                        <m:ctrlPr>
                          <a:rPr lang="en-GB" b="0" i="1" smtClean="0">
                            <a:latin typeface="Cambria Math" panose="02040503050406030204" pitchFamily="18" charset="0"/>
                          </a:rPr>
                        </m:ctrlPr>
                      </m:barPr>
                      <m:e>
                        <m:r>
                          <a:rPr lang="en-GB" b="0" i="1" smtClean="0">
                            <a:latin typeface="Cambria Math" panose="02040503050406030204" pitchFamily="18" charset="0"/>
                          </a:rPr>
                          <m:t>𝑟</m:t>
                        </m:r>
                      </m:e>
                    </m:bar>
                    <m:r>
                      <a:rPr lang="en-GB" b="0" i="1" smtClean="0">
                        <a:latin typeface="Cambria Math" panose="02040503050406030204" pitchFamily="18" charset="0"/>
                      </a:rPr>
                      <m:t>)</m:t>
                    </m:r>
                    <m:r>
                      <a:rPr lang="en-GB" i="1" smtClean="0">
                        <a:latin typeface="Cambria Math" panose="02040503050406030204" pitchFamily="18" charset="0"/>
                      </a:rPr>
                      <m:t>=</m:t>
                    </m:r>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ℱ</m:t>
                        </m:r>
                      </m:e>
                      <m:sup>
                        <m:r>
                          <a:rPr lang="en-GB" b="0" i="1" smtClean="0">
                            <a:latin typeface="Cambria Math" panose="02040503050406030204" pitchFamily="18" charset="0"/>
                          </a:rPr>
                          <m:t>−1</m:t>
                        </m:r>
                      </m:sup>
                    </m:sSup>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𝐿</m:t>
                        </m:r>
                      </m:sub>
                    </m:sSub>
                    <m:r>
                      <a:rPr lang="en-GB" i="1" smtClean="0">
                        <a:latin typeface="Cambria Math" panose="02040503050406030204" pitchFamily="18" charset="0"/>
                        <a:ea typeface="Cambria Math" panose="02040503050406030204" pitchFamily="18" charset="0"/>
                      </a:rPr>
                      <m:t>ℱ</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𝑚𝑎𝑠𝑘</m:t>
                        </m:r>
                      </m:e>
                    </m:d>
                    <m:r>
                      <a:rPr lang="en-GB" b="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5" name="TextBox 34">
                <a:extLst>
                  <a:ext uri="{FF2B5EF4-FFF2-40B4-BE49-F238E27FC236}">
                    <a16:creationId xmlns:a16="http://schemas.microsoft.com/office/drawing/2014/main" id="{15808948-A108-5BF5-5506-8730328459CE}"/>
                  </a:ext>
                </a:extLst>
              </p:cNvPr>
              <p:cNvSpPr txBox="1">
                <a:spLocks noRot="1" noChangeAspect="1" noMove="1" noResize="1" noEditPoints="1" noAdjustHandles="1" noChangeArrowheads="1" noChangeShapeType="1" noTextEdit="1"/>
              </p:cNvSpPr>
              <p:nvPr/>
            </p:nvSpPr>
            <p:spPr>
              <a:xfrm>
                <a:off x="6095999" y="3578407"/>
                <a:ext cx="2463175" cy="276999"/>
              </a:xfrm>
              <a:prstGeom prst="rect">
                <a:avLst/>
              </a:prstGeom>
              <a:blipFill>
                <a:blip r:embed="rId4"/>
                <a:stretch>
                  <a:fillRect l="-5693" t="-28889" r="-3960" b="-5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D9244C2E-E0A3-8D29-00C2-148BB3CCF4C6}"/>
                  </a:ext>
                </a:extLst>
              </p:cNvPr>
              <p:cNvSpPr txBox="1"/>
              <p:nvPr/>
            </p:nvSpPr>
            <p:spPr>
              <a:xfrm>
                <a:off x="6095999" y="4268020"/>
                <a:ext cx="125746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𝑤</m:t>
                          </m:r>
                        </m:sub>
                      </m:sSub>
                      <m:r>
                        <a:rPr lang="en-GB" i="1" smtClean="0">
                          <a:latin typeface="Cambria Math" panose="02040503050406030204" pitchFamily="18" charset="0"/>
                        </a:rPr>
                        <m:t>=</m:t>
                      </m:r>
                      <m:sSup>
                        <m:sSupPr>
                          <m:ctrlPr>
                            <a:rPr lang="en-GB" i="1" smtClean="0">
                              <a:latin typeface="Cambria Math" panose="02040503050406030204" pitchFamily="18" charset="0"/>
                            </a:rPr>
                          </m:ctrlPr>
                        </m:sSupPr>
                        <m:e>
                          <m:d>
                            <m:dPr>
                              <m:begChr m:val="|"/>
                              <m:endChr m:val="|"/>
                              <m:ctrlPr>
                                <a:rPr lang="en-GB" i="1">
                                  <a:latin typeface="Cambria Math" panose="02040503050406030204" pitchFamily="18" charset="0"/>
                                </a:rPr>
                              </m:ctrlPr>
                            </m:dPr>
                            <m:e>
                              <m:r>
                                <m:rPr>
                                  <m:nor/>
                                </m:rPr>
                                <a:rPr lang="en-GB" dirty="0"/>
                                <m:t>E</m:t>
                              </m:r>
                              <m:r>
                                <a:rPr lang="en-GB">
                                  <a:latin typeface="Cambria Math" panose="02040503050406030204" pitchFamily="18" charset="0"/>
                                </a:rPr>
                                <m:t>(</m:t>
                              </m:r>
                              <m:bar>
                                <m:barPr>
                                  <m:pos m:val="top"/>
                                  <m:ctrlPr>
                                    <a:rPr lang="en-GB" i="1">
                                      <a:latin typeface="Cambria Math" panose="02040503050406030204" pitchFamily="18" charset="0"/>
                                    </a:rPr>
                                  </m:ctrlPr>
                                </m:barPr>
                                <m:e>
                                  <m:r>
                                    <a:rPr lang="en-GB" i="1">
                                      <a:latin typeface="Cambria Math" panose="02040503050406030204" pitchFamily="18" charset="0"/>
                                    </a:rPr>
                                    <m:t>𝑟</m:t>
                                  </m:r>
                                </m:e>
                              </m:bar>
                              <m:r>
                                <a:rPr lang="en-GB" i="1">
                                  <a:latin typeface="Cambria Math" panose="02040503050406030204" pitchFamily="18" charset="0"/>
                                </a:rPr>
                                <m:t>)</m:t>
                              </m:r>
                            </m:e>
                          </m:d>
                        </m:e>
                        <m:sup>
                          <m:r>
                            <a:rPr lang="en-GB" b="0" i="1" smtClean="0">
                              <a:latin typeface="Cambria Math" panose="02040503050406030204" pitchFamily="18" charset="0"/>
                            </a:rPr>
                            <m:t>2</m:t>
                          </m:r>
                        </m:sup>
                      </m:sSup>
                    </m:oMath>
                  </m:oMathPara>
                </a14:m>
                <a:endParaRPr lang="en-GB" dirty="0"/>
              </a:p>
            </p:txBody>
          </p:sp>
        </mc:Choice>
        <mc:Fallback xmlns="">
          <p:sp>
            <p:nvSpPr>
              <p:cNvPr id="56" name="TextBox 55">
                <a:extLst>
                  <a:ext uri="{FF2B5EF4-FFF2-40B4-BE49-F238E27FC236}">
                    <a16:creationId xmlns:a16="http://schemas.microsoft.com/office/drawing/2014/main" id="{D9244C2E-E0A3-8D29-00C2-148BB3CCF4C6}"/>
                  </a:ext>
                </a:extLst>
              </p:cNvPr>
              <p:cNvSpPr txBox="1">
                <a:spLocks noRot="1" noChangeAspect="1" noMove="1" noResize="1" noEditPoints="1" noAdjustHandles="1" noChangeArrowheads="1" noChangeShapeType="1" noTextEdit="1"/>
              </p:cNvSpPr>
              <p:nvPr/>
            </p:nvSpPr>
            <p:spPr>
              <a:xfrm>
                <a:off x="6095999" y="4268020"/>
                <a:ext cx="1257460" cy="276999"/>
              </a:xfrm>
              <a:prstGeom prst="rect">
                <a:avLst/>
              </a:prstGeom>
              <a:blipFill>
                <a:blip r:embed="rId5"/>
                <a:stretch>
                  <a:fillRect l="-3398" t="-4348" r="-1456" b="-32609"/>
                </a:stretch>
              </a:blipFill>
            </p:spPr>
            <p:txBody>
              <a:bodyPr/>
              <a:lstStyle/>
              <a:p>
                <a:r>
                  <a:rPr lang="en-GB">
                    <a:noFill/>
                  </a:rPr>
                  <a:t> </a:t>
                </a:r>
              </a:p>
            </p:txBody>
          </p:sp>
        </mc:Fallback>
      </mc:AlternateContent>
      <p:sp>
        <p:nvSpPr>
          <p:cNvPr id="2" name="Rectangle 1">
            <a:extLst>
              <a:ext uri="{FF2B5EF4-FFF2-40B4-BE49-F238E27FC236}">
                <a16:creationId xmlns:a16="http://schemas.microsoft.com/office/drawing/2014/main" id="{D07DFBE0-1A20-EE66-72D3-194FA9136D32}"/>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967863C7-5F30-4BCC-3360-CA5EC0A625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5AB6470A-B3EA-6FBA-6DF2-027D3745872F}"/>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32</a:t>
            </a:r>
            <a:endParaRPr lang="en-GB" dirty="0"/>
          </a:p>
        </p:txBody>
      </p:sp>
      <p:sp>
        <p:nvSpPr>
          <p:cNvPr id="20" name="TextBox 19">
            <a:extLst>
              <a:ext uri="{FF2B5EF4-FFF2-40B4-BE49-F238E27FC236}">
                <a16:creationId xmlns:a16="http://schemas.microsoft.com/office/drawing/2014/main" id="{737C12D7-DEE9-372E-5847-E3FCCC84D173}"/>
              </a:ext>
            </a:extLst>
          </p:cNvPr>
          <p:cNvSpPr txBox="1"/>
          <p:nvPr/>
        </p:nvSpPr>
        <p:spPr>
          <a:xfrm>
            <a:off x="6533712" y="3215644"/>
            <a:ext cx="1883178" cy="256480"/>
          </a:xfrm>
          <a:prstGeom prst="rect">
            <a:avLst/>
          </a:prstGeom>
          <a:noFill/>
        </p:spPr>
        <p:txBody>
          <a:bodyPr wrap="square">
            <a:spAutoFit/>
          </a:bodyPr>
          <a:lstStyle/>
          <a:p>
            <a:pPr algn="ctr"/>
            <a:r>
              <a:rPr lang="en-US" sz="1600" baseline="-25000" dirty="0">
                <a:latin typeface="Arial" panose="020B0604020202020204" pitchFamily="34" charset="0"/>
              </a:rPr>
              <a:t>Objective lens</a:t>
            </a:r>
            <a:endParaRPr lang="en-GB" sz="1600" baseline="-25000" dirty="0"/>
          </a:p>
        </p:txBody>
      </p:sp>
      <p:sp>
        <p:nvSpPr>
          <p:cNvPr id="22" name="TextBox 21">
            <a:extLst>
              <a:ext uri="{FF2B5EF4-FFF2-40B4-BE49-F238E27FC236}">
                <a16:creationId xmlns:a16="http://schemas.microsoft.com/office/drawing/2014/main" id="{073888E9-37B8-E926-0897-0508F850B84E}"/>
              </a:ext>
            </a:extLst>
          </p:cNvPr>
          <p:cNvSpPr txBox="1"/>
          <p:nvPr/>
        </p:nvSpPr>
        <p:spPr>
          <a:xfrm>
            <a:off x="6533712" y="2093409"/>
            <a:ext cx="1883178" cy="256480"/>
          </a:xfrm>
          <a:prstGeom prst="rect">
            <a:avLst/>
          </a:prstGeom>
          <a:noFill/>
        </p:spPr>
        <p:txBody>
          <a:bodyPr wrap="square">
            <a:spAutoFit/>
          </a:bodyPr>
          <a:lstStyle/>
          <a:p>
            <a:pPr algn="ctr"/>
            <a:r>
              <a:rPr lang="en-US" sz="1600" baseline="-25000" dirty="0">
                <a:latin typeface="Arial" panose="020B0604020202020204" pitchFamily="34" charset="0"/>
              </a:rPr>
              <a:t>Condenser lens</a:t>
            </a:r>
            <a:endParaRPr lang="en-GB" sz="1600" baseline="-25000" dirty="0"/>
          </a:p>
        </p:txBody>
      </p:sp>
      <p:pic>
        <p:nvPicPr>
          <p:cNvPr id="24" name="Picture 23" descr="A diagram of a normal distribution&#10;&#10;AI-generated content may be incorrect.">
            <a:extLst>
              <a:ext uri="{FF2B5EF4-FFF2-40B4-BE49-F238E27FC236}">
                <a16:creationId xmlns:a16="http://schemas.microsoft.com/office/drawing/2014/main" id="{575471AD-CB24-3311-D206-691E87B6F72A}"/>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9201137" y="3536101"/>
            <a:ext cx="768577" cy="396605"/>
          </a:xfrm>
          <a:prstGeom prst="rect">
            <a:avLst/>
          </a:prstGeom>
        </p:spPr>
      </p:pic>
      <p:sp>
        <p:nvSpPr>
          <p:cNvPr id="16" name="TextBox 15">
            <a:extLst>
              <a:ext uri="{FF2B5EF4-FFF2-40B4-BE49-F238E27FC236}">
                <a16:creationId xmlns:a16="http://schemas.microsoft.com/office/drawing/2014/main" id="{61DE61BC-EB12-5B87-B6F8-7AB93C36566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3965275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dirty="0"/>
              <a:t>33</a:t>
            </a:r>
          </a:p>
        </p:txBody>
      </p:sp>
      <p:sp>
        <p:nvSpPr>
          <p:cNvPr id="10" name="Rectangle 9">
            <a:extLst>
              <a:ext uri="{FF2B5EF4-FFF2-40B4-BE49-F238E27FC236}">
                <a16:creationId xmlns:a16="http://schemas.microsoft.com/office/drawing/2014/main" id="{34D5E88D-519B-388C-C02C-6C66508E3C6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11" name="TextBox 10">
            <a:extLst>
              <a:ext uri="{FF2B5EF4-FFF2-40B4-BE49-F238E27FC236}">
                <a16:creationId xmlns:a16="http://schemas.microsoft.com/office/drawing/2014/main" id="{C04581BC-0A4E-5802-C385-56E5B0400FED}"/>
              </a:ext>
            </a:extLst>
          </p:cNvPr>
          <p:cNvSpPr txBox="1"/>
          <p:nvPr/>
        </p:nvSpPr>
        <p:spPr>
          <a:xfrm>
            <a:off x="285205" y="1943557"/>
            <a:ext cx="5280969" cy="406265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Minimum feature size (Critical Dimension, </a:t>
            </a:r>
            <a:r>
              <a:rPr lang="en-US" sz="2000" b="1" dirty="0">
                <a:cs typeface="Times New Roman" panose="02020603050405020304" pitchFamily="18" charset="0"/>
              </a:rPr>
              <a:t>CD</a:t>
            </a:r>
            <a:r>
              <a:rPr lang="en-US" sz="2000" dirty="0">
                <a:cs typeface="Times New Roman" panose="02020603050405020304" pitchFamily="18" charset="0"/>
              </a:rPr>
              <a:t>) depends on various factors</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technology factor </a:t>
            </a:r>
            <a:r>
              <a:rPr lang="en-US" sz="2000" b="1" dirty="0">
                <a:cs typeface="Times New Roman" panose="02020603050405020304" pitchFamily="18" charset="0"/>
              </a:rPr>
              <a:t>k</a:t>
            </a:r>
            <a:r>
              <a:rPr lang="en-US" sz="2000" dirty="0">
                <a:cs typeface="Times New Roman" panose="02020603050405020304" pitchFamily="18" charset="0"/>
              </a:rPr>
              <a:t> can be lowered by</a:t>
            </a:r>
            <a:br>
              <a:rPr lang="en-US" sz="2000" dirty="0">
                <a:cs typeface="Times New Roman" panose="02020603050405020304" pitchFamily="18" charset="0"/>
              </a:rPr>
            </a:br>
            <a:r>
              <a:rPr lang="en-US" sz="2000" dirty="0">
                <a:cs typeface="Times New Roman" panose="02020603050405020304" pitchFamily="18" charset="0"/>
              </a:rPr>
              <a:t> </a:t>
            </a:r>
          </a:p>
          <a:p>
            <a:pPr marL="800100" lvl="1" indent="-342900">
              <a:buFont typeface="Arial" panose="020B0604020202020204" pitchFamily="34" charset="0"/>
              <a:buChar char="•"/>
            </a:pPr>
            <a:r>
              <a:rPr lang="en-US" sz="2000" dirty="0">
                <a:cs typeface="Times New Roman" panose="02020603050405020304" pitchFamily="18" charset="0"/>
              </a:rPr>
              <a:t>Using ‘chemically amplified’ photoresist that increases the response to exposure</a:t>
            </a:r>
          </a:p>
          <a:p>
            <a:pPr marL="800100" lvl="1" indent="-342900">
              <a:buFont typeface="Arial" panose="020B0604020202020204" pitchFamily="34" charset="0"/>
              <a:buChar char="•"/>
            </a:pPr>
            <a:r>
              <a:rPr lang="en-US" sz="2000" dirty="0">
                <a:cs typeface="Times New Roman" panose="02020603050405020304" pitchFamily="18" charset="0"/>
              </a:rPr>
              <a:t>Using different </a:t>
            </a:r>
            <a:r>
              <a:rPr lang="en-US" sz="2000" b="1" dirty="0">
                <a:cs typeface="Times New Roman" panose="02020603050405020304" pitchFamily="18" charset="0"/>
              </a:rPr>
              <a:t>RTE</a:t>
            </a:r>
            <a:r>
              <a:rPr lang="en-US" sz="2000" dirty="0">
                <a:cs typeface="Times New Roman" panose="02020603050405020304" pitchFamily="18" charset="0"/>
              </a:rPr>
              <a:t> (resolution enhancement techniques : two beams imaging, off-axis illumination, phase-shifting masks, techniques)</a:t>
            </a:r>
          </a:p>
          <a:p>
            <a:pPr marL="800100" lvl="1" indent="-342900">
              <a:buFont typeface="Arial" panose="020B0604020202020204" pitchFamily="34" charset="0"/>
              <a:buChar char="•"/>
            </a:pPr>
            <a:r>
              <a:rPr lang="en-US" sz="2000" dirty="0">
                <a:cs typeface="Times New Roman" panose="02020603050405020304" pitchFamily="18" charset="0"/>
              </a:rPr>
              <a:t>Theoretical lowest limit is 0.25</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E633819-C683-7B97-C1D5-1036A45BDC9E}"/>
                  </a:ext>
                </a:extLst>
              </p:cNvPr>
              <p:cNvSpPr txBox="1"/>
              <p:nvPr/>
            </p:nvSpPr>
            <p:spPr>
              <a:xfrm>
                <a:off x="8258448" y="1472014"/>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2" name="TextBox 11">
                <a:extLst>
                  <a:ext uri="{FF2B5EF4-FFF2-40B4-BE49-F238E27FC236}">
                    <a16:creationId xmlns:a16="http://schemas.microsoft.com/office/drawing/2014/main" id="{FE633819-C683-7B97-C1D5-1036A45BDC9E}"/>
                  </a:ext>
                </a:extLst>
              </p:cNvPr>
              <p:cNvSpPr txBox="1">
                <a:spLocks noRot="1" noChangeAspect="1" noMove="1" noResize="1" noEditPoints="1" noAdjustHandles="1" noChangeArrowheads="1" noChangeShapeType="1" noTextEdit="1"/>
              </p:cNvSpPr>
              <p:nvPr/>
            </p:nvSpPr>
            <p:spPr>
              <a:xfrm>
                <a:off x="8258448" y="1472014"/>
                <a:ext cx="996747" cy="523220"/>
              </a:xfrm>
              <a:prstGeom prst="rect">
                <a:avLst/>
              </a:prstGeom>
              <a:blipFill>
                <a:blip r:embed="rId3"/>
                <a:stretch>
                  <a:fillRect/>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837AC03C-AF8E-77F4-D8E3-399C824E2499}"/>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9" name="TextBox 18">
            <a:extLst>
              <a:ext uri="{FF2B5EF4-FFF2-40B4-BE49-F238E27FC236}">
                <a16:creationId xmlns:a16="http://schemas.microsoft.com/office/drawing/2014/main" id="{E6D47EB9-86C3-6FCF-074F-C7AD0B8EBEA0}"/>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b="1" dirty="0">
                <a:latin typeface="Arial" panose="020B0604020202020204" pitchFamily="34" charset="0"/>
              </a:rPr>
              <a:t>k = technology factor</a:t>
            </a:r>
          </a:p>
          <a:p>
            <a:pPr marL="285750" indent="-285750">
              <a:buFont typeface="Symbol" panose="05050102010706020507" pitchFamily="18" charset="2"/>
              <a:buChar char="l"/>
            </a:pPr>
            <a:r>
              <a:rPr lang="en-US" sz="1400" dirty="0">
                <a:latin typeface="Arial" panose="020B0604020202020204" pitchFamily="34" charset="0"/>
              </a:rPr>
              <a:t>= wavelength</a:t>
            </a:r>
          </a:p>
          <a:p>
            <a:r>
              <a:rPr lang="en-US" sz="1400" dirty="0">
                <a:latin typeface="Arial" panose="020B0604020202020204" pitchFamily="34" charset="0"/>
              </a:rPr>
              <a:t>NA = numerical aperture</a:t>
            </a:r>
            <a:endParaRPr lang="en-GB" sz="1600" dirty="0"/>
          </a:p>
        </p:txBody>
      </p:sp>
      <p:pic>
        <p:nvPicPr>
          <p:cNvPr id="20" name="Picture 19">
            <a:extLst>
              <a:ext uri="{FF2B5EF4-FFF2-40B4-BE49-F238E27FC236}">
                <a16:creationId xmlns:a16="http://schemas.microsoft.com/office/drawing/2014/main" id="{C0BAB27E-0345-B3AC-C5E9-8FA144BAD978}"/>
              </a:ext>
            </a:extLst>
          </p:cNvPr>
          <p:cNvPicPr>
            <a:picLocks noChangeAspect="1"/>
          </p:cNvPicPr>
          <p:nvPr/>
        </p:nvPicPr>
        <p:blipFill>
          <a:blip r:embed="rId4"/>
          <a:stretch>
            <a:fillRect/>
          </a:stretch>
        </p:blipFill>
        <p:spPr>
          <a:xfrm>
            <a:off x="6095999" y="3500130"/>
            <a:ext cx="2162449" cy="2003868"/>
          </a:xfrm>
          <a:prstGeom prst="rect">
            <a:avLst/>
          </a:prstGeom>
        </p:spPr>
      </p:pic>
      <p:sp>
        <p:nvSpPr>
          <p:cNvPr id="23" name="TextBox 22">
            <a:extLst>
              <a:ext uri="{FF2B5EF4-FFF2-40B4-BE49-F238E27FC236}">
                <a16:creationId xmlns:a16="http://schemas.microsoft.com/office/drawing/2014/main" id="{D81C5649-CA4F-0795-31F1-A5EDFA0FF350}"/>
              </a:ext>
            </a:extLst>
          </p:cNvPr>
          <p:cNvSpPr txBox="1"/>
          <p:nvPr/>
        </p:nvSpPr>
        <p:spPr>
          <a:xfrm>
            <a:off x="5842305" y="5555669"/>
            <a:ext cx="4791428" cy="230832"/>
          </a:xfrm>
          <a:prstGeom prst="rect">
            <a:avLst/>
          </a:prstGeom>
          <a:noFill/>
        </p:spPr>
        <p:txBody>
          <a:bodyPr wrap="square">
            <a:spAutoFit/>
          </a:bodyPr>
          <a:lstStyle/>
          <a:p>
            <a:r>
              <a:rPr lang="en-US" sz="900" dirty="0">
                <a:latin typeface="Arial" panose="020B0604020202020204" pitchFamily="34" charset="0"/>
              </a:rPr>
              <a:t>T. Ito, S. Okazaki, Pushing the limits of lithography – Nature 406,1027-1031 (2000)</a:t>
            </a:r>
          </a:p>
        </p:txBody>
      </p:sp>
      <p:pic>
        <p:nvPicPr>
          <p:cNvPr id="24" name="Picture 23">
            <a:extLst>
              <a:ext uri="{FF2B5EF4-FFF2-40B4-BE49-F238E27FC236}">
                <a16:creationId xmlns:a16="http://schemas.microsoft.com/office/drawing/2014/main" id="{645FA788-746A-9BE2-F180-586FB7260B58}"/>
              </a:ext>
            </a:extLst>
          </p:cNvPr>
          <p:cNvPicPr>
            <a:picLocks noChangeAspect="1"/>
          </p:cNvPicPr>
          <p:nvPr/>
        </p:nvPicPr>
        <p:blipFill>
          <a:blip r:embed="rId5"/>
          <a:stretch>
            <a:fillRect/>
          </a:stretch>
        </p:blipFill>
        <p:spPr>
          <a:xfrm>
            <a:off x="8690493" y="3710785"/>
            <a:ext cx="2728553" cy="1641751"/>
          </a:xfrm>
          <a:prstGeom prst="rect">
            <a:avLst/>
          </a:prstGeom>
        </p:spPr>
      </p:pic>
      <p:sp>
        <p:nvSpPr>
          <p:cNvPr id="31" name="TextBox 30">
            <a:extLst>
              <a:ext uri="{FF2B5EF4-FFF2-40B4-BE49-F238E27FC236}">
                <a16:creationId xmlns:a16="http://schemas.microsoft.com/office/drawing/2014/main" id="{C4F1E372-DB62-6BB1-D1A5-15E646AE1BD3}"/>
              </a:ext>
            </a:extLst>
          </p:cNvPr>
          <p:cNvSpPr txBox="1"/>
          <p:nvPr/>
        </p:nvSpPr>
        <p:spPr>
          <a:xfrm>
            <a:off x="5842305" y="5786501"/>
            <a:ext cx="6096000" cy="369332"/>
          </a:xfrm>
          <a:prstGeom prst="rect">
            <a:avLst/>
          </a:prstGeom>
          <a:noFill/>
        </p:spPr>
        <p:txBody>
          <a:bodyPr wrap="square">
            <a:spAutoFit/>
          </a:bodyPr>
          <a:lstStyle/>
          <a:p>
            <a:r>
              <a:rPr lang="en-GB" sz="900" dirty="0"/>
              <a:t>Liu, J.; Kang, W. New Chemically Amplified Positive Photoresist with Phenolic Resin Modified by GMA and BOC Protection. </a:t>
            </a:r>
            <a:r>
              <a:rPr lang="en-GB" sz="900" i="1" dirty="0"/>
              <a:t>Polymers</a:t>
            </a:r>
            <a:r>
              <a:rPr lang="en-GB" sz="900" dirty="0"/>
              <a:t> </a:t>
            </a:r>
            <a:r>
              <a:rPr lang="en-GB" sz="900" b="1" dirty="0"/>
              <a:t>2023</a:t>
            </a:r>
            <a:r>
              <a:rPr lang="en-GB" sz="900" dirty="0"/>
              <a:t>, </a:t>
            </a:r>
            <a:r>
              <a:rPr lang="en-GB" sz="900" i="1" dirty="0"/>
              <a:t>15</a:t>
            </a:r>
            <a:r>
              <a:rPr lang="en-GB" sz="900" dirty="0"/>
              <a:t>, 1598. https://doi.org/10.3390/polym15071598 </a:t>
            </a:r>
          </a:p>
        </p:txBody>
      </p:sp>
      <p:sp>
        <p:nvSpPr>
          <p:cNvPr id="3" name="TextBox 2">
            <a:extLst>
              <a:ext uri="{FF2B5EF4-FFF2-40B4-BE49-F238E27FC236}">
                <a16:creationId xmlns:a16="http://schemas.microsoft.com/office/drawing/2014/main" id="{8FED7DA3-FB1B-C249-E8FE-353E19DF3B2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0904324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34</a:t>
            </a:r>
            <a:endParaRPr lang="en-GB" dirty="0"/>
          </a:p>
        </p:txBody>
      </p:sp>
      <p:sp>
        <p:nvSpPr>
          <p:cNvPr id="10" name="Rectangle 9">
            <a:extLst>
              <a:ext uri="{FF2B5EF4-FFF2-40B4-BE49-F238E27FC236}">
                <a16:creationId xmlns:a16="http://schemas.microsoft.com/office/drawing/2014/main" id="{EE610633-7FDC-93A8-12DE-7E960A5468AB}"/>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AB8003F-9ECA-F6A7-3E8C-824EFCD31CEC}"/>
                  </a:ext>
                </a:extLst>
              </p:cNvPr>
              <p:cNvSpPr txBox="1"/>
              <p:nvPr/>
            </p:nvSpPr>
            <p:spPr>
              <a:xfrm>
                <a:off x="6359645" y="1423917"/>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1" name="TextBox 10">
                <a:extLst>
                  <a:ext uri="{FF2B5EF4-FFF2-40B4-BE49-F238E27FC236}">
                    <a16:creationId xmlns:a16="http://schemas.microsoft.com/office/drawing/2014/main" id="{DAB8003F-9ECA-F6A7-3E8C-824EFCD31CEC}"/>
                  </a:ext>
                </a:extLst>
              </p:cNvPr>
              <p:cNvSpPr txBox="1">
                <a:spLocks noRot="1" noChangeAspect="1" noMove="1" noResize="1" noEditPoints="1" noAdjustHandles="1" noChangeArrowheads="1" noChangeShapeType="1" noTextEdit="1"/>
              </p:cNvSpPr>
              <p:nvPr/>
            </p:nvSpPr>
            <p:spPr>
              <a:xfrm>
                <a:off x="6359645" y="1423917"/>
                <a:ext cx="996747" cy="523220"/>
              </a:xfrm>
              <a:prstGeom prst="rect">
                <a:avLst/>
              </a:prstGeom>
              <a:blipFill>
                <a:blip r:embed="rId3"/>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C41AFDED-008D-DBE1-A685-38C683E2A550}"/>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6" name="TextBox 15">
            <a:extLst>
              <a:ext uri="{FF2B5EF4-FFF2-40B4-BE49-F238E27FC236}">
                <a16:creationId xmlns:a16="http://schemas.microsoft.com/office/drawing/2014/main" id="{31BAF990-6B8E-F14D-BEA2-B397903BB21B}"/>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dirty="0">
                <a:latin typeface="Arial" panose="020B0604020202020204" pitchFamily="34" charset="0"/>
              </a:rPr>
              <a:t>k = technology factor</a:t>
            </a:r>
          </a:p>
          <a:p>
            <a:pPr marL="285750" indent="-285750">
              <a:buFont typeface="Symbol" panose="05050102010706020507" pitchFamily="18" charset="2"/>
              <a:buChar char="l"/>
            </a:pPr>
            <a:r>
              <a:rPr lang="en-US" sz="1400" b="1" dirty="0">
                <a:latin typeface="Arial" panose="020B0604020202020204" pitchFamily="34" charset="0"/>
              </a:rPr>
              <a:t>= wavelength</a:t>
            </a:r>
          </a:p>
          <a:p>
            <a:r>
              <a:rPr lang="en-US" sz="1400" dirty="0">
                <a:latin typeface="Arial" panose="020B0604020202020204" pitchFamily="34" charset="0"/>
              </a:rPr>
              <a:t>NA = numerical aperture</a:t>
            </a:r>
            <a:endParaRPr lang="en-GB" sz="1600" dirty="0"/>
          </a:p>
        </p:txBody>
      </p:sp>
      <p:sp>
        <p:nvSpPr>
          <p:cNvPr id="19" name="TextBox 18">
            <a:extLst>
              <a:ext uri="{FF2B5EF4-FFF2-40B4-BE49-F238E27FC236}">
                <a16:creationId xmlns:a16="http://schemas.microsoft.com/office/drawing/2014/main" id="{4E718EA7-AA8B-F9B6-2B56-0A67A7075E39}"/>
              </a:ext>
            </a:extLst>
          </p:cNvPr>
          <p:cNvSpPr txBox="1"/>
          <p:nvPr/>
        </p:nvSpPr>
        <p:spPr>
          <a:xfrm>
            <a:off x="228232" y="2124680"/>
            <a:ext cx="5229346" cy="4247317"/>
          </a:xfrm>
          <a:prstGeom prst="rect">
            <a:avLst/>
          </a:prstGeom>
          <a:noFill/>
        </p:spPr>
        <p:txBody>
          <a:bodyPr wrap="square">
            <a:spAutoFit/>
          </a:bodyPr>
          <a:lstStyle/>
          <a:p>
            <a:pPr marL="342900" indent="-342900">
              <a:buFont typeface="Arial" panose="020B0604020202020204" pitchFamily="34" charset="0"/>
              <a:buChar char="•"/>
            </a:pPr>
            <a:r>
              <a:rPr lang="en-US" dirty="0">
                <a:cs typeface="Times New Roman" panose="02020603050405020304" pitchFamily="18" charset="0"/>
              </a:rPr>
              <a:t>The wavelength </a:t>
            </a:r>
            <a:r>
              <a:rPr lang="en-US" b="1" dirty="0">
                <a:cs typeface="Times New Roman" panose="02020603050405020304" pitchFamily="18" charset="0"/>
                <a:sym typeface="Symbol" panose="05050102010706020507" pitchFamily="18" charset="2"/>
              </a:rPr>
              <a:t></a:t>
            </a:r>
            <a:r>
              <a:rPr lang="en-US" dirty="0">
                <a:cs typeface="Times New Roman" panose="02020603050405020304" pitchFamily="18" charset="0"/>
              </a:rPr>
              <a:t> can be lowered by using UV/extreme UV laser sources</a:t>
            </a:r>
          </a:p>
          <a:p>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Currently there is only one company (ASML) in the world producing EUV systems operating at 13.5 nm, for 3-5 nm nodes</a:t>
            </a:r>
            <a:br>
              <a:rPr lang="en-US" dirty="0">
                <a:cs typeface="Times New Roman" panose="02020603050405020304" pitchFamily="18" charset="0"/>
              </a:rPr>
            </a:br>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EUV emitted power around 100 W, too low for wafer production</a:t>
            </a:r>
          </a:p>
          <a:p>
            <a:pPr marL="342900" indent="-342900">
              <a:buFont typeface="Arial" panose="020B0604020202020204" pitchFamily="34" charset="0"/>
              <a:buChar char="•"/>
            </a:pPr>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EUV is absorbed by air and glass, glass mask would not work. Photomasks work by Bragg reflection, i.e. they consists of multilayers of </a:t>
            </a:r>
            <a:r>
              <a:rPr lang="en-US" dirty="0" err="1">
                <a:cs typeface="Times New Roman" panose="02020603050405020304" pitchFamily="18" charset="0"/>
              </a:rPr>
              <a:t>MoSi</a:t>
            </a:r>
            <a:r>
              <a:rPr lang="en-US" dirty="0">
                <a:cs typeface="Times New Roman" panose="02020603050405020304" pitchFamily="18" charset="0"/>
              </a:rPr>
              <a:t> (Molybdenum and Silicon). Special photoresist  is also needed</a:t>
            </a:r>
          </a:p>
        </p:txBody>
      </p:sp>
      <p:pic>
        <p:nvPicPr>
          <p:cNvPr id="20" name="Picture 19">
            <a:extLst>
              <a:ext uri="{FF2B5EF4-FFF2-40B4-BE49-F238E27FC236}">
                <a16:creationId xmlns:a16="http://schemas.microsoft.com/office/drawing/2014/main" id="{E5C64672-585B-1CF7-FE13-C779A0FFFAA3}"/>
              </a:ext>
            </a:extLst>
          </p:cNvPr>
          <p:cNvPicPr>
            <a:picLocks noChangeAspect="1"/>
          </p:cNvPicPr>
          <p:nvPr/>
        </p:nvPicPr>
        <p:blipFill>
          <a:blip r:embed="rId4"/>
          <a:stretch>
            <a:fillRect/>
          </a:stretch>
        </p:blipFill>
        <p:spPr>
          <a:xfrm>
            <a:off x="5956648" y="3338554"/>
            <a:ext cx="2892316" cy="2091086"/>
          </a:xfrm>
          <a:prstGeom prst="rect">
            <a:avLst/>
          </a:prstGeom>
        </p:spPr>
      </p:pic>
      <p:sp>
        <p:nvSpPr>
          <p:cNvPr id="23" name="TextBox 22">
            <a:extLst>
              <a:ext uri="{FF2B5EF4-FFF2-40B4-BE49-F238E27FC236}">
                <a16:creationId xmlns:a16="http://schemas.microsoft.com/office/drawing/2014/main" id="{E87D82DD-9958-434A-50FB-A421F7475752}"/>
              </a:ext>
            </a:extLst>
          </p:cNvPr>
          <p:cNvSpPr txBox="1"/>
          <p:nvPr/>
        </p:nvSpPr>
        <p:spPr>
          <a:xfrm>
            <a:off x="5799758" y="5798972"/>
            <a:ext cx="4490248" cy="230832"/>
          </a:xfrm>
          <a:prstGeom prst="rect">
            <a:avLst/>
          </a:prstGeom>
          <a:noFill/>
        </p:spPr>
        <p:txBody>
          <a:bodyPr wrap="square">
            <a:spAutoFit/>
          </a:bodyPr>
          <a:lstStyle/>
          <a:p>
            <a:r>
              <a:rPr lang="en-US" sz="900" dirty="0"/>
              <a:t>Source: ASML (</a:t>
            </a:r>
            <a:r>
              <a:rPr lang="en-GB" sz="900" dirty="0"/>
              <a:t>Advanced Semiconductor Materials Lithography)</a:t>
            </a:r>
            <a:endParaRPr lang="en-US" sz="900" dirty="0"/>
          </a:p>
        </p:txBody>
      </p:sp>
      <p:sp>
        <p:nvSpPr>
          <p:cNvPr id="29" name="TextBox 28">
            <a:extLst>
              <a:ext uri="{FF2B5EF4-FFF2-40B4-BE49-F238E27FC236}">
                <a16:creationId xmlns:a16="http://schemas.microsoft.com/office/drawing/2014/main" id="{4F94B0F0-0B7F-D52A-8160-274ACE50411A}"/>
              </a:ext>
            </a:extLst>
          </p:cNvPr>
          <p:cNvSpPr txBox="1"/>
          <p:nvPr/>
        </p:nvSpPr>
        <p:spPr>
          <a:xfrm>
            <a:off x="9021694" y="3704820"/>
            <a:ext cx="2667406" cy="1754326"/>
          </a:xfrm>
          <a:prstGeom prst="rect">
            <a:avLst/>
          </a:prstGeom>
          <a:noFill/>
        </p:spPr>
        <p:txBody>
          <a:bodyPr wrap="square">
            <a:spAutoFit/>
          </a:bodyPr>
          <a:lstStyle/>
          <a:p>
            <a:pPr marL="171450" indent="-171450">
              <a:buFont typeface="Arial" panose="020B0604020202020204" pitchFamily="34" charset="0"/>
              <a:buChar char="•"/>
            </a:pPr>
            <a:r>
              <a:rPr lang="en-US" sz="1200" dirty="0">
                <a:cs typeface="Times New Roman" panose="02020603050405020304" pitchFamily="18" charset="0"/>
              </a:rPr>
              <a:t>Sn droplets 25 um size are dropped 50,000 / sec in a vacuum chamber</a:t>
            </a:r>
          </a:p>
          <a:p>
            <a:pPr marL="171450" indent="-171450">
              <a:buFont typeface="Arial" panose="020B0604020202020204" pitchFamily="34" charset="0"/>
              <a:buChar char="•"/>
            </a:pPr>
            <a:endParaRPr lang="en-US" sz="1200" dirty="0">
              <a:cs typeface="Times New Roman" panose="02020603050405020304" pitchFamily="18" charset="0"/>
            </a:endParaRPr>
          </a:p>
          <a:p>
            <a:pPr marL="171450" indent="-171450">
              <a:buFont typeface="Arial" panose="020B0604020202020204" pitchFamily="34" charset="0"/>
              <a:buChar char="•"/>
            </a:pPr>
            <a:r>
              <a:rPr lang="en-US" sz="1200" dirty="0">
                <a:cs typeface="Times New Roman" panose="02020603050405020304" pitchFamily="18" charset="0"/>
              </a:rPr>
              <a:t> A powerful Laser  (10’s kW) hits twice the droplet, creating a plasma, which emits at 13.5 nm</a:t>
            </a:r>
          </a:p>
          <a:p>
            <a:pPr marL="171450" indent="-171450">
              <a:buFont typeface="Arial" panose="020B0604020202020204" pitchFamily="34" charset="0"/>
              <a:buChar char="•"/>
            </a:pPr>
            <a:endParaRPr lang="en-US" sz="1200" dirty="0">
              <a:cs typeface="Times New Roman" panose="02020603050405020304" pitchFamily="18" charset="0"/>
            </a:endParaRPr>
          </a:p>
          <a:p>
            <a:pPr marL="171450" indent="-171450">
              <a:buFont typeface="Arial" panose="020B0604020202020204" pitchFamily="34" charset="0"/>
              <a:buChar char="•"/>
            </a:pPr>
            <a:r>
              <a:rPr lang="en-US" sz="1200" dirty="0">
                <a:cs typeface="Times New Roman" panose="02020603050405020304" pitchFamily="18" charset="0"/>
              </a:rPr>
              <a:t>A multi-layer mirror collects and focuses the UV into the scanner </a:t>
            </a:r>
            <a:endParaRPr lang="en-GB" sz="1200" dirty="0"/>
          </a:p>
        </p:txBody>
      </p:sp>
      <p:sp>
        <p:nvSpPr>
          <p:cNvPr id="3" name="TextBox 2">
            <a:extLst>
              <a:ext uri="{FF2B5EF4-FFF2-40B4-BE49-F238E27FC236}">
                <a16:creationId xmlns:a16="http://schemas.microsoft.com/office/drawing/2014/main" id="{37C2F418-D113-1293-A07A-9BE010D32E45}"/>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pic>
        <p:nvPicPr>
          <p:cNvPr id="7" name="Picture 6">
            <a:extLst>
              <a:ext uri="{FF2B5EF4-FFF2-40B4-BE49-F238E27FC236}">
                <a16:creationId xmlns:a16="http://schemas.microsoft.com/office/drawing/2014/main" id="{BB922E38-9568-7348-E672-9B76C5774A64}"/>
              </a:ext>
            </a:extLst>
          </p:cNvPr>
          <p:cNvPicPr>
            <a:picLocks noChangeAspect="1"/>
          </p:cNvPicPr>
          <p:nvPr/>
        </p:nvPicPr>
        <p:blipFill>
          <a:blip r:embed="rId5"/>
          <a:stretch>
            <a:fillRect/>
          </a:stretch>
        </p:blipFill>
        <p:spPr>
          <a:xfrm>
            <a:off x="8337567" y="1281096"/>
            <a:ext cx="3274116" cy="1717632"/>
          </a:xfrm>
          <a:prstGeom prst="rect">
            <a:avLst/>
          </a:prstGeom>
        </p:spPr>
      </p:pic>
      <p:sp>
        <p:nvSpPr>
          <p:cNvPr id="9" name="TextBox 8">
            <a:extLst>
              <a:ext uri="{FF2B5EF4-FFF2-40B4-BE49-F238E27FC236}">
                <a16:creationId xmlns:a16="http://schemas.microsoft.com/office/drawing/2014/main" id="{76090458-E955-DD95-8918-BFA31614C5B6}"/>
              </a:ext>
            </a:extLst>
          </p:cNvPr>
          <p:cNvSpPr txBox="1"/>
          <p:nvPr/>
        </p:nvSpPr>
        <p:spPr>
          <a:xfrm>
            <a:off x="7532745" y="3057481"/>
            <a:ext cx="4162432" cy="261610"/>
          </a:xfrm>
          <a:prstGeom prst="rect">
            <a:avLst/>
          </a:prstGeom>
          <a:noFill/>
        </p:spPr>
        <p:txBody>
          <a:bodyPr wrap="square">
            <a:spAutoFit/>
          </a:bodyPr>
          <a:lstStyle/>
          <a:p>
            <a:r>
              <a:rPr lang="en-GB" sz="1100" dirty="0"/>
              <a:t>https://worksinprogress.co/issue/the-worlds-most-complex-machine/</a:t>
            </a:r>
          </a:p>
        </p:txBody>
      </p:sp>
    </p:spTree>
    <p:extLst>
      <p:ext uri="{BB962C8B-B14F-4D97-AF65-F5344CB8AC3E}">
        <p14:creationId xmlns:p14="http://schemas.microsoft.com/office/powerpoint/2010/main" val="4053995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35</a:t>
            </a:r>
            <a:endParaRPr lang="en-GB" dirty="0"/>
          </a:p>
        </p:txBody>
      </p:sp>
      <p:sp>
        <p:nvSpPr>
          <p:cNvPr id="10" name="Rectangle 9">
            <a:extLst>
              <a:ext uri="{FF2B5EF4-FFF2-40B4-BE49-F238E27FC236}">
                <a16:creationId xmlns:a16="http://schemas.microsoft.com/office/drawing/2014/main" id="{C811364E-0341-43D2-EF6F-7D1FF3BF7CF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CB6E697-2A6A-62F5-8F5F-B1B39AE1B02A}"/>
                  </a:ext>
                </a:extLst>
              </p:cNvPr>
              <p:cNvSpPr txBox="1"/>
              <p:nvPr/>
            </p:nvSpPr>
            <p:spPr>
              <a:xfrm>
                <a:off x="8258448" y="1472014"/>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1" name="TextBox 10">
                <a:extLst>
                  <a:ext uri="{FF2B5EF4-FFF2-40B4-BE49-F238E27FC236}">
                    <a16:creationId xmlns:a16="http://schemas.microsoft.com/office/drawing/2014/main" id="{7CB6E697-2A6A-62F5-8F5F-B1B39AE1B02A}"/>
                  </a:ext>
                </a:extLst>
              </p:cNvPr>
              <p:cNvSpPr txBox="1">
                <a:spLocks noRot="1" noChangeAspect="1" noMove="1" noResize="1" noEditPoints="1" noAdjustHandles="1" noChangeArrowheads="1" noChangeShapeType="1" noTextEdit="1"/>
              </p:cNvSpPr>
              <p:nvPr/>
            </p:nvSpPr>
            <p:spPr>
              <a:xfrm>
                <a:off x="8258448" y="1472014"/>
                <a:ext cx="996747" cy="523220"/>
              </a:xfrm>
              <a:prstGeom prst="rect">
                <a:avLst/>
              </a:prstGeom>
              <a:blipFill>
                <a:blip r:embed="rId3"/>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B5662E11-A3A5-777A-EBB6-150EEA3D254A}"/>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6" name="TextBox 15">
            <a:extLst>
              <a:ext uri="{FF2B5EF4-FFF2-40B4-BE49-F238E27FC236}">
                <a16:creationId xmlns:a16="http://schemas.microsoft.com/office/drawing/2014/main" id="{02A90363-A51E-D8CD-48F8-8E6249934DE4}"/>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dirty="0">
                <a:latin typeface="Arial" panose="020B0604020202020204" pitchFamily="34" charset="0"/>
              </a:rPr>
              <a:t>k = technology factor</a:t>
            </a:r>
          </a:p>
          <a:p>
            <a:pPr marL="285750" indent="-285750">
              <a:buFont typeface="Symbol" panose="05050102010706020507" pitchFamily="18" charset="2"/>
              <a:buChar char="l"/>
            </a:pPr>
            <a:r>
              <a:rPr lang="en-US" sz="1400" b="1" dirty="0">
                <a:latin typeface="Arial" panose="020B0604020202020204" pitchFamily="34" charset="0"/>
              </a:rPr>
              <a:t>= </a:t>
            </a:r>
            <a:r>
              <a:rPr lang="en-US" sz="1400" dirty="0">
                <a:latin typeface="Arial" panose="020B0604020202020204" pitchFamily="34" charset="0"/>
              </a:rPr>
              <a:t>wavelength</a:t>
            </a:r>
          </a:p>
          <a:p>
            <a:r>
              <a:rPr lang="en-US" sz="1400" b="1" dirty="0">
                <a:latin typeface="Arial" panose="020B0604020202020204" pitchFamily="34" charset="0"/>
              </a:rPr>
              <a:t>NA = numerical aperture</a:t>
            </a:r>
            <a:endParaRPr lang="en-GB" sz="1600" b="1" dirty="0"/>
          </a:p>
        </p:txBody>
      </p:sp>
      <p:sp>
        <p:nvSpPr>
          <p:cNvPr id="19" name="TextBox 18">
            <a:extLst>
              <a:ext uri="{FF2B5EF4-FFF2-40B4-BE49-F238E27FC236}">
                <a16:creationId xmlns:a16="http://schemas.microsoft.com/office/drawing/2014/main" id="{119ADA97-1F07-FA68-7BB3-393DE376D606}"/>
              </a:ext>
            </a:extLst>
          </p:cNvPr>
          <p:cNvSpPr txBox="1"/>
          <p:nvPr/>
        </p:nvSpPr>
        <p:spPr>
          <a:xfrm>
            <a:off x="300564" y="2132300"/>
            <a:ext cx="5229346" cy="4339650"/>
          </a:xfrm>
          <a:prstGeom prst="rect">
            <a:avLst/>
          </a:prstGeom>
          <a:noFill/>
        </p:spPr>
        <p:txBody>
          <a:bodyPr wrap="square">
            <a:spAutoFit/>
          </a:bodyPr>
          <a:lstStyle/>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numerical aperture NA can be increased using immersion lithography</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Typical NA </a:t>
            </a:r>
            <a:r>
              <a:rPr lang="en-US" sz="2000" dirty="0">
                <a:ea typeface="Cambria Math" panose="02040503050406030204" pitchFamily="18" charset="0"/>
                <a:cs typeface="Times New Roman" panose="02020603050405020304" pitchFamily="18" charset="0"/>
              </a:rPr>
              <a:t>≃ 0.9 with biggest lenses</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Using water with </a:t>
            </a:r>
            <a:r>
              <a:rPr lang="en-US" sz="2000" dirty="0">
                <a:cs typeface="Times New Roman" panose="02020603050405020304" pitchFamily="18" charset="0"/>
                <a:sym typeface="Symbol" panose="05050102010706020507" pitchFamily="18" charset="2"/>
              </a:rPr>
              <a:t> = 193 nm n = 1.43 increases NA</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increased NA also helps increase the depth of focus (DOF), i.e. distance over which all the diffraction orders are in phase</a:t>
            </a:r>
          </a:p>
          <a:p>
            <a:pPr marL="342900" indent="-342900">
              <a:buFont typeface="Arial" panose="020B0604020202020204" pitchFamily="34" charset="0"/>
              <a:buChar char="•"/>
            </a:pPr>
            <a:endParaRPr lang="en-US" sz="16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23" name="Picture 22">
            <a:extLst>
              <a:ext uri="{FF2B5EF4-FFF2-40B4-BE49-F238E27FC236}">
                <a16:creationId xmlns:a16="http://schemas.microsoft.com/office/drawing/2014/main" id="{B31E2715-31AB-CA8F-8A18-754408C30D26}"/>
              </a:ext>
            </a:extLst>
          </p:cNvPr>
          <p:cNvPicPr>
            <a:picLocks noChangeAspect="1"/>
          </p:cNvPicPr>
          <p:nvPr/>
        </p:nvPicPr>
        <p:blipFill>
          <a:blip r:embed="rId4"/>
          <a:stretch>
            <a:fillRect/>
          </a:stretch>
        </p:blipFill>
        <p:spPr>
          <a:xfrm>
            <a:off x="6357595" y="3444010"/>
            <a:ext cx="4086232" cy="2633508"/>
          </a:xfrm>
          <a:prstGeom prst="rect">
            <a:avLst/>
          </a:prstGeom>
        </p:spPr>
      </p:pic>
      <p:sp>
        <p:nvSpPr>
          <p:cNvPr id="24" name="TextBox 23">
            <a:extLst>
              <a:ext uri="{FF2B5EF4-FFF2-40B4-BE49-F238E27FC236}">
                <a16:creationId xmlns:a16="http://schemas.microsoft.com/office/drawing/2014/main" id="{269EF289-9331-F318-3EF3-C9E3C6486682}"/>
              </a:ext>
            </a:extLst>
          </p:cNvPr>
          <p:cNvSpPr txBox="1"/>
          <p:nvPr/>
        </p:nvSpPr>
        <p:spPr>
          <a:xfrm>
            <a:off x="5834406" y="5957813"/>
            <a:ext cx="4490248" cy="230832"/>
          </a:xfrm>
          <a:prstGeom prst="rect">
            <a:avLst/>
          </a:prstGeom>
          <a:noFill/>
        </p:spPr>
        <p:txBody>
          <a:bodyPr wrap="square">
            <a:spAutoFit/>
          </a:bodyPr>
          <a:lstStyle/>
          <a:p>
            <a:r>
              <a:rPr lang="en-US" sz="900" dirty="0"/>
              <a:t>Source: </a:t>
            </a:r>
            <a:r>
              <a:rPr lang="en-GB" sz="900" dirty="0"/>
              <a:t>New Scientist</a:t>
            </a:r>
            <a:endParaRPr lang="en-US" sz="900" dirty="0"/>
          </a:p>
        </p:txBody>
      </p:sp>
      <p:sp>
        <p:nvSpPr>
          <p:cNvPr id="3" name="TextBox 2">
            <a:extLst>
              <a:ext uri="{FF2B5EF4-FFF2-40B4-BE49-F238E27FC236}">
                <a16:creationId xmlns:a16="http://schemas.microsoft.com/office/drawing/2014/main" id="{5D4E5B1E-7D7B-4090-9249-3AB1F1F35A2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5658665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dirty="0"/>
              <a:t>36</a:t>
            </a:r>
          </a:p>
        </p:txBody>
      </p:sp>
      <p:sp>
        <p:nvSpPr>
          <p:cNvPr id="10" name="Rectangle 9">
            <a:extLst>
              <a:ext uri="{FF2B5EF4-FFF2-40B4-BE49-F238E27FC236}">
                <a16:creationId xmlns:a16="http://schemas.microsoft.com/office/drawing/2014/main" id="{274A19C3-8D53-0627-1140-BA7235F10D3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pic>
        <p:nvPicPr>
          <p:cNvPr id="11" name="Picture 10">
            <a:extLst>
              <a:ext uri="{FF2B5EF4-FFF2-40B4-BE49-F238E27FC236}">
                <a16:creationId xmlns:a16="http://schemas.microsoft.com/office/drawing/2014/main" id="{4FC5ED55-89F3-4822-4169-32D01CE1134D}"/>
              </a:ext>
            </a:extLst>
          </p:cNvPr>
          <p:cNvPicPr>
            <a:picLocks noChangeAspect="1"/>
          </p:cNvPicPr>
          <p:nvPr/>
        </p:nvPicPr>
        <p:blipFill>
          <a:blip r:embed="rId3"/>
          <a:stretch>
            <a:fillRect/>
          </a:stretch>
        </p:blipFill>
        <p:spPr>
          <a:xfrm>
            <a:off x="5850249" y="652229"/>
            <a:ext cx="2916735" cy="1878934"/>
          </a:xfrm>
          <a:prstGeom prst="rect">
            <a:avLst/>
          </a:prstGeom>
        </p:spPr>
      </p:pic>
      <p:sp>
        <p:nvSpPr>
          <p:cNvPr id="12" name="TextBox 11">
            <a:extLst>
              <a:ext uri="{FF2B5EF4-FFF2-40B4-BE49-F238E27FC236}">
                <a16:creationId xmlns:a16="http://schemas.microsoft.com/office/drawing/2014/main" id="{D6E2AAAE-9F24-3997-B01B-8279E311CF14}"/>
              </a:ext>
            </a:extLst>
          </p:cNvPr>
          <p:cNvSpPr txBox="1"/>
          <p:nvPr/>
        </p:nvSpPr>
        <p:spPr>
          <a:xfrm>
            <a:off x="5934702" y="2612691"/>
            <a:ext cx="1437640" cy="230832"/>
          </a:xfrm>
          <a:prstGeom prst="rect">
            <a:avLst/>
          </a:prstGeom>
          <a:noFill/>
        </p:spPr>
        <p:txBody>
          <a:bodyPr wrap="square">
            <a:spAutoFit/>
          </a:bodyPr>
          <a:lstStyle/>
          <a:p>
            <a:r>
              <a:rPr lang="en-US" sz="900" dirty="0"/>
              <a:t>Source: </a:t>
            </a:r>
            <a:r>
              <a:rPr lang="en-GB" sz="900" dirty="0"/>
              <a:t>ASML</a:t>
            </a:r>
            <a:endParaRPr lang="en-US" sz="900" dirty="0"/>
          </a:p>
        </p:txBody>
      </p:sp>
      <p:pic>
        <p:nvPicPr>
          <p:cNvPr id="16" name="Picture 15">
            <a:extLst>
              <a:ext uri="{FF2B5EF4-FFF2-40B4-BE49-F238E27FC236}">
                <a16:creationId xmlns:a16="http://schemas.microsoft.com/office/drawing/2014/main" id="{09DCBDD7-2F48-A404-7905-787E205C10BB}"/>
              </a:ext>
            </a:extLst>
          </p:cNvPr>
          <p:cNvPicPr>
            <a:picLocks noChangeAspect="1"/>
          </p:cNvPicPr>
          <p:nvPr/>
        </p:nvPicPr>
        <p:blipFill>
          <a:blip r:embed="rId4"/>
          <a:stretch>
            <a:fillRect/>
          </a:stretch>
        </p:blipFill>
        <p:spPr>
          <a:xfrm>
            <a:off x="8883012" y="646870"/>
            <a:ext cx="2768386" cy="1878934"/>
          </a:xfrm>
          <a:prstGeom prst="rect">
            <a:avLst/>
          </a:prstGeom>
        </p:spPr>
      </p:pic>
      <p:sp>
        <p:nvSpPr>
          <p:cNvPr id="19" name="TextBox 18">
            <a:extLst>
              <a:ext uri="{FF2B5EF4-FFF2-40B4-BE49-F238E27FC236}">
                <a16:creationId xmlns:a16="http://schemas.microsoft.com/office/drawing/2014/main" id="{6CA9AAB9-B934-2413-4887-059FCDD4BD1C}"/>
              </a:ext>
            </a:extLst>
          </p:cNvPr>
          <p:cNvSpPr txBox="1"/>
          <p:nvPr/>
        </p:nvSpPr>
        <p:spPr>
          <a:xfrm>
            <a:off x="8986107" y="2612691"/>
            <a:ext cx="1437640" cy="230832"/>
          </a:xfrm>
          <a:prstGeom prst="rect">
            <a:avLst/>
          </a:prstGeom>
          <a:noFill/>
        </p:spPr>
        <p:txBody>
          <a:bodyPr wrap="square">
            <a:spAutoFit/>
          </a:bodyPr>
          <a:lstStyle/>
          <a:p>
            <a:r>
              <a:rPr lang="en-US" sz="900" dirty="0"/>
              <a:t>Source: </a:t>
            </a:r>
            <a:r>
              <a:rPr lang="en-GB" sz="900" dirty="0"/>
              <a:t>Mentor Graphics</a:t>
            </a:r>
            <a:endParaRPr lang="en-US" sz="900" dirty="0"/>
          </a:p>
        </p:txBody>
      </p:sp>
      <p:pic>
        <p:nvPicPr>
          <p:cNvPr id="20" name="Picture 19">
            <a:extLst>
              <a:ext uri="{FF2B5EF4-FFF2-40B4-BE49-F238E27FC236}">
                <a16:creationId xmlns:a16="http://schemas.microsoft.com/office/drawing/2014/main" id="{C2C3720F-E58C-C5F5-5E32-7B4EFC0CA809}"/>
              </a:ext>
            </a:extLst>
          </p:cNvPr>
          <p:cNvPicPr>
            <a:picLocks noChangeAspect="1"/>
          </p:cNvPicPr>
          <p:nvPr/>
        </p:nvPicPr>
        <p:blipFill>
          <a:blip r:embed="rId5"/>
          <a:stretch>
            <a:fillRect/>
          </a:stretch>
        </p:blipFill>
        <p:spPr>
          <a:xfrm>
            <a:off x="5932659" y="2876843"/>
            <a:ext cx="2571788" cy="2204390"/>
          </a:xfrm>
          <a:prstGeom prst="rect">
            <a:avLst/>
          </a:prstGeom>
        </p:spPr>
      </p:pic>
      <p:sp>
        <p:nvSpPr>
          <p:cNvPr id="22" name="TextBox 21">
            <a:extLst>
              <a:ext uri="{FF2B5EF4-FFF2-40B4-BE49-F238E27FC236}">
                <a16:creationId xmlns:a16="http://schemas.microsoft.com/office/drawing/2014/main" id="{0ADAB9A9-6B30-1632-CC4F-DC03AA216E80}"/>
              </a:ext>
            </a:extLst>
          </p:cNvPr>
          <p:cNvSpPr txBox="1"/>
          <p:nvPr/>
        </p:nvSpPr>
        <p:spPr>
          <a:xfrm>
            <a:off x="300564" y="1941800"/>
            <a:ext cx="5229346" cy="4955203"/>
          </a:xfrm>
          <a:prstGeom prst="rect">
            <a:avLst/>
          </a:prstGeom>
          <a:noFill/>
        </p:spPr>
        <p:txBody>
          <a:bodyPr wrap="square">
            <a:spAutoFit/>
          </a:bodyPr>
          <a:lstStyle/>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various historical trend for the CD coefficients are shown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Despite having decreased the wavelength, it seems that the bigger improvement in resolution comes from k1 and NA</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However, k1 is close to its limit and so is NA. Reduction in wavelength seems the likely future direction for conventional lithography</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Recent developments on metamaterials might provide new solutions</a:t>
            </a:r>
          </a:p>
          <a:p>
            <a:pPr marL="342900" indent="-342900">
              <a:buFont typeface="Arial" panose="020B0604020202020204" pitchFamily="34" charset="0"/>
              <a:buChar char="•"/>
            </a:pPr>
            <a:endParaRPr lang="en-US" sz="16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sp>
        <p:nvSpPr>
          <p:cNvPr id="5" name="TextBox 4">
            <a:extLst>
              <a:ext uri="{FF2B5EF4-FFF2-40B4-BE49-F238E27FC236}">
                <a16:creationId xmlns:a16="http://schemas.microsoft.com/office/drawing/2014/main" id="{C2FC56AD-26E0-1F5F-F1B6-25FD40C13EC0}"/>
              </a:ext>
            </a:extLst>
          </p:cNvPr>
          <p:cNvSpPr txBox="1"/>
          <p:nvPr/>
        </p:nvSpPr>
        <p:spPr>
          <a:xfrm>
            <a:off x="5736349" y="5177907"/>
            <a:ext cx="5908287" cy="830997"/>
          </a:xfrm>
          <a:prstGeom prst="rect">
            <a:avLst/>
          </a:prstGeom>
          <a:noFill/>
        </p:spPr>
        <p:txBody>
          <a:bodyPr wrap="square">
            <a:spAutoFit/>
          </a:bodyPr>
          <a:lstStyle/>
          <a:p>
            <a:r>
              <a:rPr lang="en-GB" sz="1200" i="1" dirty="0"/>
              <a:t>J. Hu, Z. Li, Z. Hu, J. Wu, J. Wang, Achieving super resolution lithography based on bulk plasmon polaritons of hyperbolic metamaterials, Optical Materials, Volume 130,2022,112536,</a:t>
            </a:r>
          </a:p>
          <a:p>
            <a:r>
              <a:rPr lang="en-GB" sz="1200" i="1" dirty="0"/>
              <a:t>ISSN 0925-3467, 2022</a:t>
            </a:r>
          </a:p>
        </p:txBody>
      </p:sp>
      <p:sp>
        <p:nvSpPr>
          <p:cNvPr id="3" name="TextBox 2">
            <a:extLst>
              <a:ext uri="{FF2B5EF4-FFF2-40B4-BE49-F238E27FC236}">
                <a16:creationId xmlns:a16="http://schemas.microsoft.com/office/drawing/2014/main" id="{8F6F0A83-249D-4597-83C6-A9D56E8E8F7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2087964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5C1C6F8-1192-4ED7-97BA-8927C5E4D3C9}"/>
              </a:ext>
            </a:extLst>
          </p:cNvPr>
          <p:cNvSpPr/>
          <p:nvPr/>
        </p:nvSpPr>
        <p:spPr>
          <a:xfrm>
            <a:off x="5955269" y="715184"/>
            <a:ext cx="5571646" cy="5370701"/>
          </a:xfrm>
          <a:prstGeom prst="rect">
            <a:avLst/>
          </a:prstGeom>
          <a:ln>
            <a:solidFill>
              <a:schemeClr val="tx1"/>
            </a:solidFill>
          </a:ln>
        </p:spPr>
        <p:txBody>
          <a:bodyPr wrap="square">
            <a:spAutoFit/>
          </a:bodyPr>
          <a:lstStyle/>
          <a:p>
            <a:pPr lvl="1"/>
            <a:endParaRPr lang="en-US" dirty="0">
              <a:latin typeface="Arial" panose="020B0604020202020204" pitchFamily="34" charset="0"/>
            </a:endParaRPr>
          </a:p>
          <a:p>
            <a:pPr marL="800100" lvl="1" indent="-342900">
              <a:buFont typeface="Arial" panose="020B0604020202020204" pitchFamily="34" charset="0"/>
              <a:buChar char="•"/>
            </a:pPr>
            <a:r>
              <a:rPr lang="en-US" sz="2500" dirty="0">
                <a:cs typeface="Times New Roman" panose="02020603050405020304" pitchFamily="18" charset="0"/>
              </a:rPr>
              <a:t>Introduction to Semiconductor technology</a:t>
            </a:r>
          </a:p>
          <a:p>
            <a:pPr marL="800100" lvl="1" indent="-342900">
              <a:buFont typeface="Arial" panose="020B0604020202020204" pitchFamily="34" charset="0"/>
              <a:buChar char="•"/>
            </a:pPr>
            <a:r>
              <a:rPr lang="en-US" sz="2500" dirty="0">
                <a:cs typeface="Times New Roman" panose="02020603050405020304" pitchFamily="18" charset="0"/>
              </a:rPr>
              <a:t>Differences between Moore’s (economic) and Dennard’s (physics) law, miniaturization and Power wall</a:t>
            </a:r>
          </a:p>
          <a:p>
            <a:pPr lvl="1"/>
            <a:endParaRPr lang="en-US" sz="2500" dirty="0">
              <a:cs typeface="Times New Roman" panose="02020603050405020304" pitchFamily="18" charset="0"/>
            </a:endParaRPr>
          </a:p>
          <a:p>
            <a:pPr marL="800100" lvl="1" indent="-342900">
              <a:buFont typeface="Arial" panose="020B0604020202020204" pitchFamily="34" charset="0"/>
              <a:buChar char="•"/>
            </a:pPr>
            <a:r>
              <a:rPr lang="en-US" sz="2500" dirty="0">
                <a:cs typeface="Times New Roman" panose="02020603050405020304" pitchFamily="18" charset="0"/>
              </a:rPr>
              <a:t>Process fabrication I, Introduction and typical process flow</a:t>
            </a:r>
          </a:p>
          <a:p>
            <a:pPr marL="800100" lvl="1" indent="-342900">
              <a:buFont typeface="Arial" panose="020B0604020202020204" pitchFamily="34" charset="0"/>
              <a:buChar char="•"/>
            </a:pPr>
            <a:r>
              <a:rPr lang="en-US" sz="2500" dirty="0">
                <a:cs typeface="Times New Roman" panose="02020603050405020304" pitchFamily="18" charset="0"/>
              </a:rPr>
              <a:t>Silicon wafer production</a:t>
            </a:r>
          </a:p>
          <a:p>
            <a:pPr marL="800100" lvl="1" indent="-342900">
              <a:buFont typeface="Arial" panose="020B0604020202020204" pitchFamily="34" charset="0"/>
              <a:buChar char="•"/>
            </a:pPr>
            <a:r>
              <a:rPr lang="en-US" sz="2500" dirty="0">
                <a:cs typeface="Times New Roman" panose="02020603050405020304" pitchFamily="18" charset="0"/>
              </a:rPr>
              <a:t>Oxidation</a:t>
            </a:r>
          </a:p>
          <a:p>
            <a:pPr marL="800100" lvl="1" indent="-342900">
              <a:buFont typeface="Arial" panose="020B0604020202020204" pitchFamily="34" charset="0"/>
              <a:buChar char="•"/>
            </a:pPr>
            <a:r>
              <a:rPr lang="en-US" sz="2500" dirty="0">
                <a:cs typeface="Times New Roman" panose="02020603050405020304" pitchFamily="18" charset="0"/>
              </a:rPr>
              <a:t>Resist deposition</a:t>
            </a:r>
          </a:p>
          <a:p>
            <a:pPr marL="800100" lvl="1" indent="-342900">
              <a:buFont typeface="Arial" panose="020B0604020202020204" pitchFamily="34" charset="0"/>
              <a:buChar char="•"/>
            </a:pPr>
            <a:r>
              <a:rPr lang="en-US" sz="2500" dirty="0">
                <a:cs typeface="Times New Roman" panose="02020603050405020304" pitchFamily="18" charset="0"/>
              </a:rPr>
              <a:t>Photolithography</a:t>
            </a:r>
          </a:p>
          <a:p>
            <a:pPr marL="800100" lvl="1" indent="-342900">
              <a:buFont typeface="Arial" panose="020B0604020202020204" pitchFamily="34" charset="0"/>
              <a:buChar char="•"/>
            </a:pPr>
            <a:r>
              <a:rPr lang="en-US" sz="2500" dirty="0">
                <a:cs typeface="Times New Roman" panose="02020603050405020304" pitchFamily="18" charset="0"/>
              </a:rPr>
              <a:t>[Deal-Groove model]</a:t>
            </a:r>
          </a:p>
        </p:txBody>
      </p:sp>
      <p:sp>
        <p:nvSpPr>
          <p:cNvPr id="14" name="Rectangle 13">
            <a:extLst>
              <a:ext uri="{FF2B5EF4-FFF2-40B4-BE49-F238E27FC236}">
                <a16:creationId xmlns:a16="http://schemas.microsoft.com/office/drawing/2014/main" id="{815AA140-2E2D-4F8C-B016-B0BF7CC6439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Process fabrication I Summary</a:t>
            </a:r>
          </a:p>
        </p:txBody>
      </p:sp>
      <p:sp>
        <p:nvSpPr>
          <p:cNvPr id="11" name="Rectangle 10">
            <a:extLst>
              <a:ext uri="{FF2B5EF4-FFF2-40B4-BE49-F238E27FC236}">
                <a16:creationId xmlns:a16="http://schemas.microsoft.com/office/drawing/2014/main" id="{ACF7526E-E0D2-467C-8729-70D8CCA735B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ox_small_cmyk_pos_rect.jpg">
            <a:extLst>
              <a:ext uri="{FF2B5EF4-FFF2-40B4-BE49-F238E27FC236}">
                <a16:creationId xmlns:a16="http://schemas.microsoft.com/office/drawing/2014/main" id="{DEFC244C-FC98-4D51-9D8A-A63194E84B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D16DBFCA-F66F-40BF-B36A-BC359CC33F7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37</a:t>
            </a:r>
            <a:endParaRPr lang="en-GB" dirty="0"/>
          </a:p>
        </p:txBody>
      </p:sp>
      <p:sp>
        <p:nvSpPr>
          <p:cNvPr id="18" name="TextBox 17">
            <a:extLst>
              <a:ext uri="{FF2B5EF4-FFF2-40B4-BE49-F238E27FC236}">
                <a16:creationId xmlns:a16="http://schemas.microsoft.com/office/drawing/2014/main" id="{016380C8-DD66-4287-B7D8-918BEA51907A}"/>
              </a:ext>
            </a:extLst>
          </p:cNvPr>
          <p:cNvSpPr txBox="1"/>
          <p:nvPr/>
        </p:nvSpPr>
        <p:spPr>
          <a:xfrm>
            <a:off x="355196" y="2906606"/>
            <a:ext cx="4710987" cy="1661993"/>
          </a:xfrm>
          <a:prstGeom prst="rect">
            <a:avLst/>
          </a:prstGeom>
          <a:noFill/>
        </p:spPr>
        <p:txBody>
          <a:bodyPr wrap="square">
            <a:spAutoFit/>
          </a:bodyPr>
          <a:lstStyle/>
          <a:p>
            <a:pPr lvl="2"/>
            <a:r>
              <a:rPr lang="en-US" sz="4400" b="1" dirty="0">
                <a:cs typeface="Times New Roman" panose="02020603050405020304" pitchFamily="18" charset="0"/>
              </a:rPr>
              <a:t>Thank you</a:t>
            </a:r>
          </a:p>
          <a:p>
            <a:pPr lvl="2"/>
            <a:endParaRPr lang="en-US" sz="3600" dirty="0">
              <a:cs typeface="Times New Roman" panose="02020603050405020304" pitchFamily="18" charset="0"/>
            </a:endParaRPr>
          </a:p>
          <a:p>
            <a:pPr lvl="2"/>
            <a:r>
              <a:rPr lang="en-US" sz="2200" dirty="0">
                <a:cs typeface="Times New Roman" panose="02020603050405020304" pitchFamily="18" charset="0"/>
              </a:rPr>
              <a:t>giulio.villani@stfc.ac.uk</a:t>
            </a:r>
          </a:p>
        </p:txBody>
      </p:sp>
      <p:sp>
        <p:nvSpPr>
          <p:cNvPr id="2" name="TextBox 1">
            <a:extLst>
              <a:ext uri="{FF2B5EF4-FFF2-40B4-BE49-F238E27FC236}">
                <a16:creationId xmlns:a16="http://schemas.microsoft.com/office/drawing/2014/main" id="{AE8C6BE2-D793-504F-33D9-0AD3F92631C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4235938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F2155FB-8D31-44A5-8612-230F447D27B3}"/>
              </a:ext>
            </a:extLst>
          </p:cNvPr>
          <p:cNvPicPr>
            <a:picLocks noChangeAspect="1"/>
          </p:cNvPicPr>
          <p:nvPr/>
        </p:nvPicPr>
        <p:blipFill>
          <a:blip r:embed="rId2"/>
          <a:stretch>
            <a:fillRect/>
          </a:stretch>
        </p:blipFill>
        <p:spPr>
          <a:xfrm>
            <a:off x="5721305" y="234565"/>
            <a:ext cx="3580286" cy="4631594"/>
          </a:xfrm>
          <a:prstGeom prst="rect">
            <a:avLst/>
          </a:prstGeom>
        </p:spPr>
      </p:pic>
      <p:sp>
        <p:nvSpPr>
          <p:cNvPr id="14" name="TextBox 13">
            <a:extLst>
              <a:ext uri="{FF2B5EF4-FFF2-40B4-BE49-F238E27FC236}">
                <a16:creationId xmlns:a16="http://schemas.microsoft.com/office/drawing/2014/main" id="{AA405E7B-1B8C-42EE-8928-4E56B5CF1DA0}"/>
              </a:ext>
            </a:extLst>
          </p:cNvPr>
          <p:cNvSpPr txBox="1"/>
          <p:nvPr/>
        </p:nvSpPr>
        <p:spPr>
          <a:xfrm>
            <a:off x="506647" y="2285178"/>
            <a:ext cx="4915335" cy="1938992"/>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The Deal Grove Model is a simple kinetic model for oxide thermal growth, wet and dry</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Developed by Andy Grove (Intel’s CEO) and Bruce Deal in the 60’s</a:t>
            </a:r>
          </a:p>
        </p:txBody>
      </p:sp>
      <p:sp>
        <p:nvSpPr>
          <p:cNvPr id="15" name="Rectangle 14">
            <a:extLst>
              <a:ext uri="{FF2B5EF4-FFF2-40B4-BE49-F238E27FC236}">
                <a16:creationId xmlns:a16="http://schemas.microsoft.com/office/drawing/2014/main" id="{4BA8F0D2-59B2-41D8-B35B-07506037B08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Appendix :The Deal-Grove oxidation model</a:t>
            </a:r>
          </a:p>
        </p:txBody>
      </p:sp>
      <p:pic>
        <p:nvPicPr>
          <p:cNvPr id="5" name="Picture 4">
            <a:extLst>
              <a:ext uri="{FF2B5EF4-FFF2-40B4-BE49-F238E27FC236}">
                <a16:creationId xmlns:a16="http://schemas.microsoft.com/office/drawing/2014/main" id="{36BC7DF6-38A6-4948-B272-0511E169ACAE}"/>
              </a:ext>
            </a:extLst>
          </p:cNvPr>
          <p:cNvPicPr>
            <a:picLocks noChangeAspect="1"/>
          </p:cNvPicPr>
          <p:nvPr/>
        </p:nvPicPr>
        <p:blipFill>
          <a:blip r:embed="rId3"/>
          <a:stretch>
            <a:fillRect/>
          </a:stretch>
        </p:blipFill>
        <p:spPr>
          <a:xfrm>
            <a:off x="9124130" y="3432555"/>
            <a:ext cx="2561223" cy="1779170"/>
          </a:xfrm>
          <a:prstGeom prst="rect">
            <a:avLst/>
          </a:prstGeom>
        </p:spPr>
      </p:pic>
      <p:sp>
        <p:nvSpPr>
          <p:cNvPr id="18" name="TextBox 17">
            <a:extLst>
              <a:ext uri="{FF2B5EF4-FFF2-40B4-BE49-F238E27FC236}">
                <a16:creationId xmlns:a16="http://schemas.microsoft.com/office/drawing/2014/main" id="{5B498249-DDA1-4F16-B576-2757047460BA}"/>
              </a:ext>
            </a:extLst>
          </p:cNvPr>
          <p:cNvSpPr txBox="1"/>
          <p:nvPr/>
        </p:nvSpPr>
        <p:spPr>
          <a:xfrm>
            <a:off x="5721305" y="5549245"/>
            <a:ext cx="5653173" cy="461665"/>
          </a:xfrm>
          <a:prstGeom prst="rect">
            <a:avLst/>
          </a:prstGeom>
          <a:noFill/>
        </p:spPr>
        <p:txBody>
          <a:bodyPr wrap="square">
            <a:spAutoFit/>
          </a:bodyPr>
          <a:lstStyle/>
          <a:p>
            <a:pPr lvl="1"/>
            <a:r>
              <a:rPr lang="en-GB" sz="1200" b="0" i="1" u="none" strike="noStrike" baseline="0" dirty="0"/>
              <a:t>B. E. DEAL AND A. S. GROVE</a:t>
            </a:r>
            <a:r>
              <a:rPr lang="en-US" sz="1200" i="1" dirty="0">
                <a:cs typeface="Arial" panose="020B0604020202020204" pitchFamily="34" charset="0"/>
              </a:rPr>
              <a:t> </a:t>
            </a:r>
            <a:r>
              <a:rPr lang="en-GB" sz="1200" b="0" i="1" u="none" strike="noStrike" baseline="0" dirty="0"/>
              <a:t>General Relationship for the Thermal Oxidation of Silicon, JOURNAL OF APPLIED PHYSICS VOLUME 36. NUMBER 12 DECEMBER 1965</a:t>
            </a:r>
            <a:endParaRPr lang="en-GB" sz="1200" i="1" dirty="0">
              <a:cs typeface="Arial" panose="020B0604020202020204" pitchFamily="34" charset="0"/>
            </a:endParaRPr>
          </a:p>
        </p:txBody>
      </p:sp>
      <p:sp>
        <p:nvSpPr>
          <p:cNvPr id="16" name="Rectangle 15">
            <a:extLst>
              <a:ext uri="{FF2B5EF4-FFF2-40B4-BE49-F238E27FC236}">
                <a16:creationId xmlns:a16="http://schemas.microsoft.com/office/drawing/2014/main" id="{2B73AB28-924A-445D-B24C-D3C29E1605B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11CF9DEF-F55E-4FF5-A6C2-837C0BBBCC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CCB9385-E890-49EE-A3FE-F4855ABF37FB}"/>
              </a:ext>
            </a:extLst>
          </p:cNvPr>
          <p:cNvSpPr txBox="1"/>
          <p:nvPr/>
        </p:nvSpPr>
        <p:spPr>
          <a:xfrm>
            <a:off x="87363" y="6400425"/>
            <a:ext cx="623904" cy="369332"/>
          </a:xfrm>
          <a:prstGeom prst="rect">
            <a:avLst/>
          </a:prstGeom>
          <a:noFill/>
        </p:spPr>
        <p:txBody>
          <a:bodyPr wrap="square">
            <a:spAutoFit/>
          </a:bodyPr>
          <a:lstStyle/>
          <a:p>
            <a:r>
              <a:rPr lang="en-GB" dirty="0"/>
              <a:t>38</a:t>
            </a:r>
          </a:p>
        </p:txBody>
      </p:sp>
    </p:spTree>
    <p:extLst>
      <p:ext uri="{BB962C8B-B14F-4D97-AF65-F5344CB8AC3E}">
        <p14:creationId xmlns:p14="http://schemas.microsoft.com/office/powerpoint/2010/main" val="1704559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FET (Field Effect Transistor) patented filed in 1926 (</a:t>
            </a:r>
            <a:r>
              <a:rPr lang="en-GB" sz="1600" i="1" dirty="0">
                <a:cs typeface="Times New Roman" panose="02020603050405020304" pitchFamily="18" charset="0"/>
              </a:rPr>
              <a:t>US patent 1745175A,1930</a:t>
            </a:r>
            <a:r>
              <a:rPr lang="en-GB" sz="2000" dirty="0">
                <a:cs typeface="Times New Roman" panose="02020603050405020304" pitchFamily="18" charset="0"/>
              </a:rPr>
              <a:t>)</a:t>
            </a:r>
            <a:endParaRPr lang="en-US" altLang="en-US" sz="2000" baseline="30000" dirty="0"/>
          </a:p>
          <a:p>
            <a:pPr indent="-228600" fontAlgn="base">
              <a:lnSpc>
                <a:spcPct val="90000"/>
              </a:lnSpc>
              <a:spcBef>
                <a:spcPct val="0"/>
              </a:spcBef>
              <a:spcAft>
                <a:spcPts val="600"/>
              </a:spcAft>
              <a:buFont typeface="Arial" panose="020B0604020202020204" pitchFamily="34" charset="0"/>
              <a:buChar char="•"/>
            </a:pPr>
            <a:endParaRPr lang="en-US" sz="2000" dirty="0"/>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Serious problems with surface states/ dielectric defects prevented the devices from working</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practical working device invented in 1959, using SiO</a:t>
            </a:r>
            <a:r>
              <a:rPr lang="en-GB" sz="2000" baseline="-25000" dirty="0">
                <a:cs typeface="Times New Roman" panose="02020603050405020304" pitchFamily="18" charset="0"/>
              </a:rPr>
              <a:t>2</a:t>
            </a:r>
            <a:r>
              <a:rPr lang="en-GB" sz="2000" dirty="0">
                <a:cs typeface="Times New Roman" panose="02020603050405020304" pitchFamily="18" charset="0"/>
              </a:rPr>
              <a:t> as dielectric (MOSFET, Metal Oxide Silicon Field Effect Transistor)</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8EE049C-8B08-4B43-9A95-4D68D83E4F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1006" y="1128662"/>
            <a:ext cx="2403686" cy="2403686"/>
          </a:xfrm>
          <a:prstGeom prst="rect">
            <a:avLst/>
          </a:prstGeom>
        </p:spPr>
      </p:pic>
      <p:pic>
        <p:nvPicPr>
          <p:cNvPr id="13" name="Picture 12">
            <a:extLst>
              <a:ext uri="{FF2B5EF4-FFF2-40B4-BE49-F238E27FC236}">
                <a16:creationId xmlns:a16="http://schemas.microsoft.com/office/drawing/2014/main" id="{0DFC152D-A4A0-4FD7-9084-32B9297974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30" t="9783"/>
          <a:stretch/>
        </p:blipFill>
        <p:spPr>
          <a:xfrm>
            <a:off x="8047600" y="3718532"/>
            <a:ext cx="3426681" cy="2443714"/>
          </a:xfrm>
          <a:prstGeom prst="rect">
            <a:avLst/>
          </a:prstGeom>
        </p:spPr>
      </p:pic>
      <p:sp>
        <p:nvSpPr>
          <p:cNvPr id="14" name="Rectangle 13">
            <a:extLst>
              <a:ext uri="{FF2B5EF4-FFF2-40B4-BE49-F238E27FC236}">
                <a16:creationId xmlns:a16="http://schemas.microsoft.com/office/drawing/2014/main" id="{8D83765C-F176-4755-8547-1136A8A8A70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8CB619ED-90CC-481B-BB1E-AFBE7E145E1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0E3947D2-5A18-4991-A977-AE9FA28885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7665FB3-EF16-4C95-867E-336B30745AD5}"/>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a:t>
            </a:r>
            <a:endParaRPr lang="en-GB" dirty="0"/>
          </a:p>
        </p:txBody>
      </p:sp>
      <p:sp>
        <p:nvSpPr>
          <p:cNvPr id="3" name="TextBox 2">
            <a:extLst>
              <a:ext uri="{FF2B5EF4-FFF2-40B4-BE49-F238E27FC236}">
                <a16:creationId xmlns:a16="http://schemas.microsoft.com/office/drawing/2014/main" id="{DE8F97C6-F8A0-3C61-D930-41C34FA9573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4774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5DCF48E-2B0B-442D-8A9F-4C825A97919C}"/>
              </a:ext>
            </a:extLst>
          </p:cNvPr>
          <p:cNvCxnSpPr/>
          <p:nvPr/>
        </p:nvCxnSpPr>
        <p:spPr>
          <a:xfrm>
            <a:off x="5917149" y="1659691"/>
            <a:ext cx="0" cy="2604977"/>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75AF915-8246-422E-BEB8-2E2314CC46E3}"/>
              </a:ext>
            </a:extLst>
          </p:cNvPr>
          <p:cNvSpPr/>
          <p:nvPr/>
        </p:nvSpPr>
        <p:spPr>
          <a:xfrm>
            <a:off x="7677691" y="1932579"/>
            <a:ext cx="1741471" cy="148504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sp>
        <p:nvSpPr>
          <p:cNvPr id="14" name="Rectangle 13">
            <a:extLst>
              <a:ext uri="{FF2B5EF4-FFF2-40B4-BE49-F238E27FC236}">
                <a16:creationId xmlns:a16="http://schemas.microsoft.com/office/drawing/2014/main" id="{BC6FE5C0-A4CE-4459-95E1-F580F8630A05}"/>
              </a:ext>
            </a:extLst>
          </p:cNvPr>
          <p:cNvSpPr/>
          <p:nvPr/>
        </p:nvSpPr>
        <p:spPr>
          <a:xfrm>
            <a:off x="9422441" y="1932579"/>
            <a:ext cx="1937885" cy="1485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5" name="TextBox 14">
            <a:extLst>
              <a:ext uri="{FF2B5EF4-FFF2-40B4-BE49-F238E27FC236}">
                <a16:creationId xmlns:a16="http://schemas.microsoft.com/office/drawing/2014/main" id="{691418F7-D4D0-4206-9AAD-2731F8981895}"/>
              </a:ext>
            </a:extLst>
          </p:cNvPr>
          <p:cNvSpPr txBox="1"/>
          <p:nvPr/>
        </p:nvSpPr>
        <p:spPr>
          <a:xfrm>
            <a:off x="5605600" y="1420193"/>
            <a:ext cx="403828" cy="369332"/>
          </a:xfrm>
          <a:prstGeom prst="rect">
            <a:avLst/>
          </a:prstGeom>
          <a:noFill/>
        </p:spPr>
        <p:txBody>
          <a:bodyPr wrap="none" rtlCol="0">
            <a:spAutoFit/>
          </a:bodyPr>
          <a:lstStyle/>
          <a:p>
            <a:r>
              <a:rPr lang="en-GB" dirty="0"/>
              <a:t>C</a:t>
            </a:r>
            <a:r>
              <a:rPr lang="en-GB" baseline="-25000" dirty="0"/>
              <a:t>G</a:t>
            </a:r>
          </a:p>
        </p:txBody>
      </p:sp>
      <p:sp>
        <p:nvSpPr>
          <p:cNvPr id="17" name="TextBox 16">
            <a:extLst>
              <a:ext uri="{FF2B5EF4-FFF2-40B4-BE49-F238E27FC236}">
                <a16:creationId xmlns:a16="http://schemas.microsoft.com/office/drawing/2014/main" id="{BAC968B9-FFE4-4ED9-8CCB-1055024F9973}"/>
              </a:ext>
            </a:extLst>
          </p:cNvPr>
          <p:cNvSpPr txBox="1"/>
          <p:nvPr/>
        </p:nvSpPr>
        <p:spPr>
          <a:xfrm>
            <a:off x="7343531" y="1797914"/>
            <a:ext cx="369012" cy="369332"/>
          </a:xfrm>
          <a:prstGeom prst="rect">
            <a:avLst/>
          </a:prstGeom>
          <a:noFill/>
        </p:spPr>
        <p:txBody>
          <a:bodyPr wrap="none" rtlCol="0">
            <a:spAutoFit/>
          </a:bodyPr>
          <a:lstStyle/>
          <a:p>
            <a:r>
              <a:rPr lang="en-GB" dirty="0"/>
              <a:t>C</a:t>
            </a:r>
            <a:r>
              <a:rPr lang="en-GB" baseline="-25000" dirty="0"/>
              <a:t>s</a:t>
            </a:r>
          </a:p>
        </p:txBody>
      </p:sp>
      <p:cxnSp>
        <p:nvCxnSpPr>
          <p:cNvPr id="18" name="Straight Connector 17">
            <a:extLst>
              <a:ext uri="{FF2B5EF4-FFF2-40B4-BE49-F238E27FC236}">
                <a16:creationId xmlns:a16="http://schemas.microsoft.com/office/drawing/2014/main" id="{14578B9C-1AAE-41C6-9C83-07F268149516}"/>
              </a:ext>
            </a:extLst>
          </p:cNvPr>
          <p:cNvCxnSpPr>
            <a:cxnSpLocks/>
          </p:cNvCxnSpPr>
          <p:nvPr/>
        </p:nvCxnSpPr>
        <p:spPr>
          <a:xfrm>
            <a:off x="5923871" y="1797914"/>
            <a:ext cx="1785407" cy="3693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90F2228-4268-4787-9AAB-9B7E8666AEDB}"/>
              </a:ext>
            </a:extLst>
          </p:cNvPr>
          <p:cNvSpPr txBox="1"/>
          <p:nvPr/>
        </p:nvSpPr>
        <p:spPr>
          <a:xfrm>
            <a:off x="7379123" y="2447091"/>
            <a:ext cx="386644" cy="369332"/>
          </a:xfrm>
          <a:prstGeom prst="rect">
            <a:avLst/>
          </a:prstGeom>
          <a:noFill/>
        </p:spPr>
        <p:txBody>
          <a:bodyPr wrap="none" rtlCol="0">
            <a:spAutoFit/>
          </a:bodyPr>
          <a:lstStyle/>
          <a:p>
            <a:r>
              <a:rPr lang="en-GB" dirty="0"/>
              <a:t>C</a:t>
            </a:r>
            <a:r>
              <a:rPr lang="en-GB" baseline="-25000" dirty="0"/>
              <a:t>0</a:t>
            </a:r>
          </a:p>
        </p:txBody>
      </p:sp>
      <p:sp>
        <p:nvSpPr>
          <p:cNvPr id="20" name="TextBox 19">
            <a:extLst>
              <a:ext uri="{FF2B5EF4-FFF2-40B4-BE49-F238E27FC236}">
                <a16:creationId xmlns:a16="http://schemas.microsoft.com/office/drawing/2014/main" id="{B07DFDFD-8B98-47B5-8EFA-9ECCF86F2430}"/>
              </a:ext>
            </a:extLst>
          </p:cNvPr>
          <p:cNvSpPr txBox="1"/>
          <p:nvPr/>
        </p:nvSpPr>
        <p:spPr>
          <a:xfrm>
            <a:off x="9432993" y="2933925"/>
            <a:ext cx="343364" cy="369332"/>
          </a:xfrm>
          <a:prstGeom prst="rect">
            <a:avLst/>
          </a:prstGeom>
          <a:noFill/>
        </p:spPr>
        <p:txBody>
          <a:bodyPr wrap="none" rtlCol="0">
            <a:spAutoFit/>
          </a:bodyPr>
          <a:lstStyle/>
          <a:p>
            <a:r>
              <a:rPr lang="en-GB" dirty="0"/>
              <a:t>C</a:t>
            </a:r>
            <a:r>
              <a:rPr lang="en-GB" baseline="-25000" dirty="0"/>
              <a:t>i</a:t>
            </a:r>
          </a:p>
        </p:txBody>
      </p:sp>
      <p:cxnSp>
        <p:nvCxnSpPr>
          <p:cNvPr id="21" name="Straight Connector 20">
            <a:extLst>
              <a:ext uri="{FF2B5EF4-FFF2-40B4-BE49-F238E27FC236}">
                <a16:creationId xmlns:a16="http://schemas.microsoft.com/office/drawing/2014/main" id="{8702CFB9-4AEC-44C0-9A63-50CEA5CB0B53}"/>
              </a:ext>
            </a:extLst>
          </p:cNvPr>
          <p:cNvCxnSpPr>
            <a:cxnSpLocks/>
          </p:cNvCxnSpPr>
          <p:nvPr/>
        </p:nvCxnSpPr>
        <p:spPr>
          <a:xfrm>
            <a:off x="7677679" y="2976419"/>
            <a:ext cx="1741471" cy="2157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B07EBD9-0D06-4275-96EC-03456AAF7C0A}"/>
              </a:ext>
            </a:extLst>
          </p:cNvPr>
          <p:cNvCxnSpPr>
            <a:cxnSpLocks/>
          </p:cNvCxnSpPr>
          <p:nvPr/>
        </p:nvCxnSpPr>
        <p:spPr>
          <a:xfrm flipV="1">
            <a:off x="7677679" y="3604891"/>
            <a:ext cx="1720512" cy="16"/>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BED5D1-CC54-4FE1-BDBB-3F8EA33DC15A}"/>
              </a:ext>
            </a:extLst>
          </p:cNvPr>
          <p:cNvSpPr txBox="1"/>
          <p:nvPr/>
        </p:nvSpPr>
        <p:spPr>
          <a:xfrm>
            <a:off x="8433628" y="3627528"/>
            <a:ext cx="422423" cy="369332"/>
          </a:xfrm>
          <a:prstGeom prst="rect">
            <a:avLst/>
          </a:prstGeom>
          <a:noFill/>
        </p:spPr>
        <p:txBody>
          <a:bodyPr wrap="none" rtlCol="0">
            <a:spAutoFit/>
          </a:bodyPr>
          <a:lstStyle/>
          <a:p>
            <a:r>
              <a:rPr lang="en-GB" dirty="0"/>
              <a:t>T</a:t>
            </a:r>
            <a:r>
              <a:rPr lang="en-GB" baseline="-25000" dirty="0"/>
              <a:t>ox</a:t>
            </a:r>
          </a:p>
        </p:txBody>
      </p:sp>
      <p:sp>
        <p:nvSpPr>
          <p:cNvPr id="24" name="Arrow: Right 23">
            <a:extLst>
              <a:ext uri="{FF2B5EF4-FFF2-40B4-BE49-F238E27FC236}">
                <a16:creationId xmlns:a16="http://schemas.microsoft.com/office/drawing/2014/main" id="{D861C8AD-B314-4A6F-8491-7B98B8E56ED3}"/>
              </a:ext>
            </a:extLst>
          </p:cNvPr>
          <p:cNvSpPr/>
          <p:nvPr/>
        </p:nvSpPr>
        <p:spPr>
          <a:xfrm>
            <a:off x="5923871" y="4489947"/>
            <a:ext cx="1620289" cy="33042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707DE5A0-EC74-44FA-A6E5-1C7DE9DB15E1}"/>
              </a:ext>
            </a:extLst>
          </p:cNvPr>
          <p:cNvSpPr/>
          <p:nvPr/>
        </p:nvSpPr>
        <p:spPr>
          <a:xfrm>
            <a:off x="7788150" y="4489947"/>
            <a:ext cx="1339082" cy="330422"/>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Right 26">
            <a:extLst>
              <a:ext uri="{FF2B5EF4-FFF2-40B4-BE49-F238E27FC236}">
                <a16:creationId xmlns:a16="http://schemas.microsoft.com/office/drawing/2014/main" id="{0DC3A0D7-A2FB-49EC-9F19-A8D2A8C0C584}"/>
              </a:ext>
            </a:extLst>
          </p:cNvPr>
          <p:cNvSpPr/>
          <p:nvPr/>
        </p:nvSpPr>
        <p:spPr>
          <a:xfrm>
            <a:off x="9398191" y="4489947"/>
            <a:ext cx="1620289" cy="33042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A82313D-6274-489C-9F39-444A4DB30603}"/>
              </a:ext>
            </a:extLst>
          </p:cNvPr>
          <p:cNvSpPr txBox="1"/>
          <p:nvPr/>
        </p:nvSpPr>
        <p:spPr>
          <a:xfrm>
            <a:off x="6447562" y="4861057"/>
            <a:ext cx="369012" cy="369332"/>
          </a:xfrm>
          <a:prstGeom prst="rect">
            <a:avLst/>
          </a:prstGeom>
          <a:noFill/>
        </p:spPr>
        <p:txBody>
          <a:bodyPr wrap="none" rtlCol="0">
            <a:spAutoFit/>
          </a:bodyPr>
          <a:lstStyle/>
          <a:p>
            <a:r>
              <a:rPr lang="en-GB" dirty="0"/>
              <a:t>F</a:t>
            </a:r>
            <a:r>
              <a:rPr lang="en-GB" baseline="-25000" dirty="0"/>
              <a:t>1</a:t>
            </a:r>
          </a:p>
        </p:txBody>
      </p:sp>
      <p:sp>
        <p:nvSpPr>
          <p:cNvPr id="29" name="TextBox 28">
            <a:extLst>
              <a:ext uri="{FF2B5EF4-FFF2-40B4-BE49-F238E27FC236}">
                <a16:creationId xmlns:a16="http://schemas.microsoft.com/office/drawing/2014/main" id="{77B04FD8-4542-4ECE-BD39-145F4080B81C}"/>
              </a:ext>
            </a:extLst>
          </p:cNvPr>
          <p:cNvSpPr txBox="1"/>
          <p:nvPr/>
        </p:nvSpPr>
        <p:spPr>
          <a:xfrm>
            <a:off x="8168923" y="4854946"/>
            <a:ext cx="369012" cy="369332"/>
          </a:xfrm>
          <a:prstGeom prst="rect">
            <a:avLst/>
          </a:prstGeom>
          <a:noFill/>
        </p:spPr>
        <p:txBody>
          <a:bodyPr wrap="none" rtlCol="0">
            <a:spAutoFit/>
          </a:bodyPr>
          <a:lstStyle/>
          <a:p>
            <a:r>
              <a:rPr lang="en-GB" dirty="0"/>
              <a:t>F</a:t>
            </a:r>
            <a:r>
              <a:rPr lang="en-GB" baseline="-25000" dirty="0"/>
              <a:t>2</a:t>
            </a:r>
          </a:p>
        </p:txBody>
      </p:sp>
      <p:sp>
        <p:nvSpPr>
          <p:cNvPr id="31" name="TextBox 30">
            <a:extLst>
              <a:ext uri="{FF2B5EF4-FFF2-40B4-BE49-F238E27FC236}">
                <a16:creationId xmlns:a16="http://schemas.microsoft.com/office/drawing/2014/main" id="{17576BB6-3DA4-4DE3-A518-DDB2FD278E62}"/>
              </a:ext>
            </a:extLst>
          </p:cNvPr>
          <p:cNvSpPr txBox="1"/>
          <p:nvPr/>
        </p:nvSpPr>
        <p:spPr>
          <a:xfrm>
            <a:off x="9779563" y="4878586"/>
            <a:ext cx="689439" cy="369332"/>
          </a:xfrm>
          <a:prstGeom prst="rect">
            <a:avLst/>
          </a:prstGeom>
          <a:noFill/>
        </p:spPr>
        <p:txBody>
          <a:bodyPr wrap="square" rtlCol="0">
            <a:spAutoFit/>
          </a:bodyPr>
          <a:lstStyle/>
          <a:p>
            <a:r>
              <a:rPr lang="en-GB" dirty="0"/>
              <a:t>F</a:t>
            </a:r>
            <a:r>
              <a:rPr lang="en-GB" baseline="-25000" dirty="0"/>
              <a:t>3</a:t>
            </a:r>
          </a:p>
        </p:txBody>
      </p:sp>
      <p:sp>
        <p:nvSpPr>
          <p:cNvPr id="35" name="TextBox 34">
            <a:extLst>
              <a:ext uri="{FF2B5EF4-FFF2-40B4-BE49-F238E27FC236}">
                <a16:creationId xmlns:a16="http://schemas.microsoft.com/office/drawing/2014/main" id="{29322CB3-1964-4906-86EA-82CCF9ED4B85}"/>
              </a:ext>
            </a:extLst>
          </p:cNvPr>
          <p:cNvSpPr txBox="1"/>
          <p:nvPr/>
        </p:nvSpPr>
        <p:spPr>
          <a:xfrm>
            <a:off x="6167619" y="5313538"/>
            <a:ext cx="1175912" cy="369332"/>
          </a:xfrm>
          <a:prstGeom prst="rect">
            <a:avLst/>
          </a:prstGeom>
          <a:noFill/>
        </p:spPr>
        <p:txBody>
          <a:bodyPr wrap="square" rtlCol="0">
            <a:spAutoFit/>
          </a:bodyPr>
          <a:lstStyle/>
          <a:p>
            <a:r>
              <a:rPr lang="en-GB" dirty="0"/>
              <a:t>Gas flux</a:t>
            </a:r>
            <a:endParaRPr lang="en-GB" baseline="-25000" dirty="0"/>
          </a:p>
        </p:txBody>
      </p:sp>
      <p:sp>
        <p:nvSpPr>
          <p:cNvPr id="37" name="TextBox 36">
            <a:extLst>
              <a:ext uri="{FF2B5EF4-FFF2-40B4-BE49-F238E27FC236}">
                <a16:creationId xmlns:a16="http://schemas.microsoft.com/office/drawing/2014/main" id="{A4872127-C3DB-48A3-A78E-3E4EE14AE4E8}"/>
              </a:ext>
            </a:extLst>
          </p:cNvPr>
          <p:cNvSpPr txBox="1"/>
          <p:nvPr/>
        </p:nvSpPr>
        <p:spPr>
          <a:xfrm>
            <a:off x="7595836" y="5313456"/>
            <a:ext cx="2018116" cy="369332"/>
          </a:xfrm>
          <a:prstGeom prst="rect">
            <a:avLst/>
          </a:prstGeom>
          <a:noFill/>
        </p:spPr>
        <p:txBody>
          <a:bodyPr wrap="square" rtlCol="0">
            <a:spAutoFit/>
          </a:bodyPr>
          <a:lstStyle/>
          <a:p>
            <a:r>
              <a:rPr lang="en-GB" dirty="0"/>
              <a:t>Diffusion flux</a:t>
            </a:r>
            <a:endParaRPr lang="en-GB" baseline="-25000" dirty="0"/>
          </a:p>
        </p:txBody>
      </p:sp>
      <p:sp>
        <p:nvSpPr>
          <p:cNvPr id="39" name="TextBox 38">
            <a:extLst>
              <a:ext uri="{FF2B5EF4-FFF2-40B4-BE49-F238E27FC236}">
                <a16:creationId xmlns:a16="http://schemas.microsoft.com/office/drawing/2014/main" id="{218137CA-A728-4C0B-8F83-666E32E908E0}"/>
              </a:ext>
            </a:extLst>
          </p:cNvPr>
          <p:cNvSpPr txBox="1"/>
          <p:nvPr/>
        </p:nvSpPr>
        <p:spPr>
          <a:xfrm>
            <a:off x="9342210" y="5313456"/>
            <a:ext cx="2018116" cy="369332"/>
          </a:xfrm>
          <a:prstGeom prst="rect">
            <a:avLst/>
          </a:prstGeom>
          <a:noFill/>
        </p:spPr>
        <p:txBody>
          <a:bodyPr wrap="square" rtlCol="0">
            <a:spAutoFit/>
          </a:bodyPr>
          <a:lstStyle/>
          <a:p>
            <a:r>
              <a:rPr lang="en-GB" dirty="0"/>
              <a:t>Reaction flux</a:t>
            </a:r>
            <a:endParaRPr lang="en-GB" baseline="-25000" dirty="0"/>
          </a:p>
        </p:txBody>
      </p:sp>
      <p:sp>
        <p:nvSpPr>
          <p:cNvPr id="41" name="TextBox 40">
            <a:extLst>
              <a:ext uri="{FF2B5EF4-FFF2-40B4-BE49-F238E27FC236}">
                <a16:creationId xmlns:a16="http://schemas.microsoft.com/office/drawing/2014/main" id="{2492F3DD-BFB1-4622-948F-30CA7FC6ED6B}"/>
              </a:ext>
            </a:extLst>
          </p:cNvPr>
          <p:cNvSpPr txBox="1"/>
          <p:nvPr/>
        </p:nvSpPr>
        <p:spPr>
          <a:xfrm>
            <a:off x="6490827" y="1291430"/>
            <a:ext cx="422423" cy="369332"/>
          </a:xfrm>
          <a:prstGeom prst="rect">
            <a:avLst/>
          </a:prstGeom>
          <a:noFill/>
          <a:ln>
            <a:solidFill>
              <a:schemeClr val="tx1"/>
            </a:solidFill>
          </a:ln>
        </p:spPr>
        <p:txBody>
          <a:bodyPr wrap="square">
            <a:spAutoFit/>
          </a:bodyPr>
          <a:lstStyle/>
          <a:p>
            <a:pPr algn="ctr"/>
            <a:r>
              <a:rPr lang="en-GB" sz="1800" dirty="0"/>
              <a:t>1</a:t>
            </a:r>
            <a:endParaRPr lang="en-GB" dirty="0"/>
          </a:p>
        </p:txBody>
      </p:sp>
      <p:sp>
        <p:nvSpPr>
          <p:cNvPr id="42" name="TextBox 41">
            <a:extLst>
              <a:ext uri="{FF2B5EF4-FFF2-40B4-BE49-F238E27FC236}">
                <a16:creationId xmlns:a16="http://schemas.microsoft.com/office/drawing/2014/main" id="{49110C15-C01D-4138-A72A-F2D1C2385330}"/>
              </a:ext>
            </a:extLst>
          </p:cNvPr>
          <p:cNvSpPr txBox="1"/>
          <p:nvPr/>
        </p:nvSpPr>
        <p:spPr>
          <a:xfrm>
            <a:off x="8222416" y="1291430"/>
            <a:ext cx="422423" cy="369332"/>
          </a:xfrm>
          <a:prstGeom prst="rect">
            <a:avLst/>
          </a:prstGeom>
          <a:noFill/>
          <a:ln>
            <a:solidFill>
              <a:schemeClr val="tx1"/>
            </a:solidFill>
          </a:ln>
        </p:spPr>
        <p:txBody>
          <a:bodyPr wrap="square">
            <a:spAutoFit/>
          </a:bodyPr>
          <a:lstStyle/>
          <a:p>
            <a:pPr algn="ctr"/>
            <a:r>
              <a:rPr lang="en-GB" dirty="0"/>
              <a:t>2</a:t>
            </a:r>
          </a:p>
        </p:txBody>
      </p:sp>
      <p:sp>
        <p:nvSpPr>
          <p:cNvPr id="43" name="TextBox 42">
            <a:extLst>
              <a:ext uri="{FF2B5EF4-FFF2-40B4-BE49-F238E27FC236}">
                <a16:creationId xmlns:a16="http://schemas.microsoft.com/office/drawing/2014/main" id="{8AFBE58E-9817-46E1-80CE-F899B445F08F}"/>
              </a:ext>
            </a:extLst>
          </p:cNvPr>
          <p:cNvSpPr txBox="1"/>
          <p:nvPr/>
        </p:nvSpPr>
        <p:spPr>
          <a:xfrm>
            <a:off x="9221781" y="1291430"/>
            <a:ext cx="422423" cy="369332"/>
          </a:xfrm>
          <a:prstGeom prst="rect">
            <a:avLst/>
          </a:prstGeom>
          <a:noFill/>
          <a:ln>
            <a:solidFill>
              <a:schemeClr val="tx1"/>
            </a:solidFill>
          </a:ln>
        </p:spPr>
        <p:txBody>
          <a:bodyPr wrap="square">
            <a:spAutoFit/>
          </a:bodyPr>
          <a:lstStyle/>
          <a:p>
            <a:pPr algn="ctr"/>
            <a:r>
              <a:rPr lang="en-GB" dirty="0"/>
              <a:t>3</a:t>
            </a:r>
          </a:p>
        </p:txBody>
      </p:sp>
      <p:sp>
        <p:nvSpPr>
          <p:cNvPr id="44" name="Rectangle 43">
            <a:extLst>
              <a:ext uri="{FF2B5EF4-FFF2-40B4-BE49-F238E27FC236}">
                <a16:creationId xmlns:a16="http://schemas.microsoft.com/office/drawing/2014/main" id="{17098CD3-D20D-4778-9323-086E11ED1B5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46" name="TextBox 45">
            <a:extLst>
              <a:ext uri="{FF2B5EF4-FFF2-40B4-BE49-F238E27FC236}">
                <a16:creationId xmlns:a16="http://schemas.microsoft.com/office/drawing/2014/main" id="{39F85C05-B017-4816-9B7B-0295EEAD5D59}"/>
              </a:ext>
            </a:extLst>
          </p:cNvPr>
          <p:cNvSpPr txBox="1"/>
          <p:nvPr/>
        </p:nvSpPr>
        <p:spPr>
          <a:xfrm>
            <a:off x="456276" y="2309267"/>
            <a:ext cx="5126023" cy="3067506"/>
          </a:xfrm>
          <a:prstGeom prst="rect">
            <a:avLst/>
          </a:prstGeom>
          <a:noFill/>
        </p:spPr>
        <p:txBody>
          <a:bodyPr wrap="square" rtlCol="0">
            <a:spAutoFit/>
          </a:bodyPr>
          <a:lstStyle/>
          <a:p>
            <a:r>
              <a:rPr lang="en-GB" sz="2000" dirty="0">
                <a:cs typeface="Times New Roman" panose="02020603050405020304" pitchFamily="18" charset="0"/>
              </a:rPr>
              <a:t>1: Oxygen diffuses from bulk (C</a:t>
            </a:r>
            <a:r>
              <a:rPr lang="en-GB" sz="2000" baseline="-25000" dirty="0">
                <a:cs typeface="Times New Roman" panose="02020603050405020304" pitchFamily="18" charset="0"/>
              </a:rPr>
              <a:t>G</a:t>
            </a:r>
            <a:r>
              <a:rPr lang="en-GB" sz="2000" dirty="0">
                <a:cs typeface="Times New Roman" panose="02020603050405020304" pitchFamily="18" charset="0"/>
              </a:rPr>
              <a:t>)to wafer surface (C</a:t>
            </a:r>
            <a:r>
              <a:rPr lang="en-GB" sz="2000" baseline="-25000" dirty="0">
                <a:cs typeface="Times New Roman" panose="02020603050405020304" pitchFamily="18" charset="0"/>
              </a:rPr>
              <a:t>S</a:t>
            </a:r>
            <a:r>
              <a:rPr lang="en-GB" sz="2000" baseline="30000" dirty="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2: Oxygen diffuses from wafer surface (C</a:t>
            </a:r>
            <a:r>
              <a:rPr lang="en-GB" sz="2000" baseline="-25000" dirty="0">
                <a:cs typeface="Times New Roman" panose="02020603050405020304" pitchFamily="18" charset="0"/>
              </a:rPr>
              <a:t>O</a:t>
            </a:r>
            <a:r>
              <a:rPr lang="en-GB" sz="2000" dirty="0">
                <a:latin typeface="Calibri" panose="020F0502020204030204" pitchFamily="34" charset="0"/>
                <a:cs typeface="Calibri" panose="020F0502020204030204" pitchFamily="34" charset="0"/>
              </a:rPr>
              <a:t>)</a:t>
            </a:r>
            <a:r>
              <a:rPr lang="en-GB" sz="2000" dirty="0">
                <a:cs typeface="Times New Roman" panose="02020603050405020304" pitchFamily="18" charset="0"/>
              </a:rPr>
              <a:t> to Si surface  (C</a:t>
            </a:r>
            <a:r>
              <a:rPr lang="en-GB" sz="2000" baseline="-25000" dirty="0">
                <a:cs typeface="Times New Roman" panose="02020603050405020304" pitchFamily="18" charset="0"/>
              </a:rPr>
              <a:t>i</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3: Oxygen reacts with Si at interface to form SiO</a:t>
            </a:r>
            <a:r>
              <a:rPr lang="en-GB" sz="2000" baseline="-25000" dirty="0">
                <a:cs typeface="Times New Roman" panose="02020603050405020304" pitchFamily="18" charset="0"/>
              </a:rPr>
              <a:t>2</a:t>
            </a:r>
          </a:p>
          <a:p>
            <a:endParaRPr lang="en-GB" sz="2000" dirty="0">
              <a:cs typeface="Times New Roman" panose="02020603050405020304" pitchFamily="18" charset="0"/>
            </a:endParaRPr>
          </a:p>
        </p:txBody>
      </p:sp>
      <p:sp>
        <p:nvSpPr>
          <p:cNvPr id="45" name="Rectangle 44">
            <a:extLst>
              <a:ext uri="{FF2B5EF4-FFF2-40B4-BE49-F238E27FC236}">
                <a16:creationId xmlns:a16="http://schemas.microsoft.com/office/drawing/2014/main" id="{90528AB8-51DA-4270-895B-9EF248AF456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7" name="Picture 46" descr="ox_small_cmyk_pos_rect.jpg">
            <a:extLst>
              <a:ext uri="{FF2B5EF4-FFF2-40B4-BE49-F238E27FC236}">
                <a16:creationId xmlns:a16="http://schemas.microsoft.com/office/drawing/2014/main" id="{8F496C2D-3DEC-45C6-B09C-0883CC34FD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9" name="TextBox 48">
            <a:extLst>
              <a:ext uri="{FF2B5EF4-FFF2-40B4-BE49-F238E27FC236}">
                <a16:creationId xmlns:a16="http://schemas.microsoft.com/office/drawing/2014/main" id="{6B0B9CA3-DE2D-475A-BBE0-F4DEC5EAB61B}"/>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39</a:t>
            </a:r>
            <a:endParaRPr lang="en-GB" dirty="0"/>
          </a:p>
        </p:txBody>
      </p:sp>
    </p:spTree>
    <p:extLst>
      <p:ext uri="{BB962C8B-B14F-4D97-AF65-F5344CB8AC3E}">
        <p14:creationId xmlns:p14="http://schemas.microsoft.com/office/powerpoint/2010/main" val="1614156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00DC13-F5F6-4BCE-A0F1-88D5F7818CC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97D3507-1377-40E4-A746-FFB982348BFB}"/>
                  </a:ext>
                </a:extLst>
              </p:cNvPr>
              <p:cNvSpPr txBox="1"/>
              <p:nvPr/>
            </p:nvSpPr>
            <p:spPr>
              <a:xfrm>
                <a:off x="9588070" y="4519223"/>
                <a:ext cx="573747" cy="3513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𝐶</m:t>
                          </m:r>
                        </m:e>
                        <m:sub>
                          <m:r>
                            <a:rPr lang="en-GB" sz="1200" b="0" i="1" smtClean="0">
                              <a:latin typeface="Cambria Math" panose="02040503050406030204" pitchFamily="18" charset="0"/>
                            </a:rPr>
                            <m:t>𝑔</m:t>
                          </m:r>
                        </m:sub>
                      </m:sSub>
                      <m:r>
                        <a:rPr lang="en-GB" sz="1200" b="0" i="1" smtClean="0">
                          <a:latin typeface="Cambria Math" panose="02040503050406030204" pitchFamily="18" charset="0"/>
                        </a:rPr>
                        <m:t>=</m:t>
                      </m:r>
                      <m:f>
                        <m:fPr>
                          <m:ctrlPr>
                            <a:rPr lang="en-GB" sz="1200" b="0" i="1" smtClean="0">
                              <a:latin typeface="Cambria Math" panose="02040503050406030204" pitchFamily="18" charset="0"/>
                            </a:rPr>
                          </m:ctrlPr>
                        </m:fPr>
                        <m:num>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𝑔</m:t>
                              </m:r>
                            </m:sub>
                          </m:sSub>
                        </m:num>
                        <m:den>
                          <m:r>
                            <a:rPr lang="en-GB" sz="1200" b="0" i="1" smtClean="0">
                              <a:latin typeface="Cambria Math" panose="02040503050406030204" pitchFamily="18" charset="0"/>
                            </a:rPr>
                            <m:t>𝑘𝑇</m:t>
                          </m:r>
                        </m:den>
                      </m:f>
                    </m:oMath>
                  </m:oMathPara>
                </a14:m>
                <a:endParaRPr lang="en-GB" sz="1200" dirty="0"/>
              </a:p>
            </p:txBody>
          </p:sp>
        </mc:Choice>
        <mc:Fallback xmlns="">
          <p:sp>
            <p:nvSpPr>
              <p:cNvPr id="13" name="TextBox 12">
                <a:extLst>
                  <a:ext uri="{FF2B5EF4-FFF2-40B4-BE49-F238E27FC236}">
                    <a16:creationId xmlns:a16="http://schemas.microsoft.com/office/drawing/2014/main" id="{C97D3507-1377-40E4-A746-FFB982348BFB}"/>
                  </a:ext>
                </a:extLst>
              </p:cNvPr>
              <p:cNvSpPr txBox="1">
                <a:spLocks noRot="1" noChangeAspect="1" noMove="1" noResize="1" noEditPoints="1" noAdjustHandles="1" noChangeArrowheads="1" noChangeShapeType="1" noTextEdit="1"/>
              </p:cNvSpPr>
              <p:nvPr/>
            </p:nvSpPr>
            <p:spPr>
              <a:xfrm>
                <a:off x="9588070" y="4519223"/>
                <a:ext cx="573747" cy="351315"/>
              </a:xfrm>
              <a:prstGeom prst="rect">
                <a:avLst/>
              </a:prstGeom>
              <a:blipFill>
                <a:blip r:embed="rId2"/>
                <a:stretch>
                  <a:fillRect l="-6383" t="-1724" r="-6383" b="-155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1519E29-83CA-4D68-BD43-FC5894EEB180}"/>
                  </a:ext>
                </a:extLst>
              </p:cNvPr>
              <p:cNvSpPr txBox="1"/>
              <p:nvPr/>
            </p:nvSpPr>
            <p:spPr>
              <a:xfrm>
                <a:off x="9588070" y="5908920"/>
                <a:ext cx="195695" cy="1997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a:latin typeface="Cambria Math" panose="02040503050406030204" pitchFamily="18" charset="0"/>
                            </a:rPr>
                          </m:ctrlPr>
                        </m:sSubPr>
                        <m:e>
                          <m:r>
                            <a:rPr lang="en-GB" sz="1200" b="0" i="1" smtClean="0">
                              <a:latin typeface="Cambria Math" panose="02040503050406030204" pitchFamily="18" charset="0"/>
                            </a:rPr>
                            <m:t>h</m:t>
                          </m:r>
                        </m:e>
                        <m:sub>
                          <m:r>
                            <a:rPr lang="en-GB" sz="1200" i="1">
                              <a:latin typeface="Cambria Math" panose="02040503050406030204" pitchFamily="18" charset="0"/>
                            </a:rPr>
                            <m:t>𝑔</m:t>
                          </m:r>
                        </m:sub>
                      </m:sSub>
                    </m:oMath>
                  </m:oMathPara>
                </a14:m>
                <a:endParaRPr lang="en-GB" sz="1200" dirty="0"/>
              </a:p>
            </p:txBody>
          </p:sp>
        </mc:Choice>
        <mc:Fallback xmlns="">
          <p:sp>
            <p:nvSpPr>
              <p:cNvPr id="14" name="TextBox 13">
                <a:extLst>
                  <a:ext uri="{FF2B5EF4-FFF2-40B4-BE49-F238E27FC236}">
                    <a16:creationId xmlns:a16="http://schemas.microsoft.com/office/drawing/2014/main" id="{61519E29-83CA-4D68-BD43-FC5894EEB180}"/>
                  </a:ext>
                </a:extLst>
              </p:cNvPr>
              <p:cNvSpPr txBox="1">
                <a:spLocks noRot="1" noChangeAspect="1" noMove="1" noResize="1" noEditPoints="1" noAdjustHandles="1" noChangeArrowheads="1" noChangeShapeType="1" noTextEdit="1"/>
              </p:cNvSpPr>
              <p:nvPr/>
            </p:nvSpPr>
            <p:spPr>
              <a:xfrm>
                <a:off x="9588070" y="5908920"/>
                <a:ext cx="195695" cy="199735"/>
              </a:xfrm>
              <a:prstGeom prst="rect">
                <a:avLst/>
              </a:prstGeom>
              <a:blipFill>
                <a:blip r:embed="rId3"/>
                <a:stretch>
                  <a:fillRect l="-21875" r="-9375" b="-212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DF35B9-DE15-4C66-A665-D33DA6946FD8}"/>
                  </a:ext>
                </a:extLst>
              </p:cNvPr>
              <p:cNvSpPr txBox="1"/>
              <p:nvPr/>
            </p:nvSpPr>
            <p:spPr>
              <a:xfrm>
                <a:off x="6345576" y="2618230"/>
                <a:ext cx="4232121" cy="410625"/>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𝟏</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𝑔</m:t>
                            </m:r>
                          </m:sub>
                        </m:sSub>
                      </m:num>
                      <m:den>
                        <m:r>
                          <a:rPr lang="en-GB" b="0" i="1" smtClean="0">
                            <a:latin typeface="Cambria Math" panose="02040503050406030204" pitchFamily="18" charset="0"/>
                            <a:ea typeface="Cambria Math" panose="02040503050406030204" pitchFamily="18" charset="0"/>
                          </a:rPr>
                          <m:t>𝛿</m:t>
                        </m:r>
                      </m:den>
                    </m:f>
                    <m:d>
                      <m:dPr>
                        <m:ctrlPr>
                          <a:rPr lang="en-GB" b="0" i="1" smtClean="0">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𝑔</m:t>
                            </m:r>
                          </m:sub>
                        </m:sSub>
                        <m:r>
                          <a:rPr lang="en-GB" i="1">
                            <a:latin typeface="Cambria Math" panose="02040503050406030204" pitchFamily="18" charset="0"/>
                          </a:rPr>
                          <m:t>−</m:t>
                        </m:r>
                        <m:r>
                          <m:rPr>
                            <m:nor/>
                          </m:rPr>
                          <a:rPr lang="en-GB" dirty="0"/>
                          <m:t> </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𝑠</m:t>
                            </m:r>
                          </m:sub>
                        </m:sSub>
                      </m:e>
                    </m:d>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h</m:t>
                        </m:r>
                      </m:e>
                      <m:sub>
                        <m:r>
                          <a:rPr lang="en-GB" i="1">
                            <a:latin typeface="Cambria Math" panose="02040503050406030204" pitchFamily="18" charset="0"/>
                          </a:rPr>
                          <m:t>𝑔</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𝑔</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𝑠</m:t>
                        </m:r>
                      </m:sub>
                    </m:sSub>
                    <m:r>
                      <a:rPr lang="en-GB" b="0" i="1" smtClean="0">
                        <a:latin typeface="Cambria Math" panose="02040503050406030204" pitchFamily="18" charset="0"/>
                      </a:rPr>
                      <m:t>)</m:t>
                    </m:r>
                  </m:oMath>
                </a14:m>
                <a:endParaRPr lang="en-GB" dirty="0"/>
              </a:p>
            </p:txBody>
          </p:sp>
        </mc:Choice>
        <mc:Fallback xmlns="">
          <p:sp>
            <p:nvSpPr>
              <p:cNvPr id="15" name="TextBox 14">
                <a:extLst>
                  <a:ext uri="{FF2B5EF4-FFF2-40B4-BE49-F238E27FC236}">
                    <a16:creationId xmlns:a16="http://schemas.microsoft.com/office/drawing/2014/main" id="{5EDF35B9-DE15-4C66-A665-D33DA6946FD8}"/>
                  </a:ext>
                </a:extLst>
              </p:cNvPr>
              <p:cNvSpPr txBox="1">
                <a:spLocks noRot="1" noChangeAspect="1" noMove="1" noResize="1" noEditPoints="1" noAdjustHandles="1" noChangeArrowheads="1" noChangeShapeType="1" noTextEdit="1"/>
              </p:cNvSpPr>
              <p:nvPr/>
            </p:nvSpPr>
            <p:spPr>
              <a:xfrm>
                <a:off x="6345576" y="2618230"/>
                <a:ext cx="4232121" cy="410625"/>
              </a:xfrm>
              <a:prstGeom prst="rect">
                <a:avLst/>
              </a:prstGeom>
              <a:blipFill>
                <a:blip r:embed="rId4"/>
                <a:stretch>
                  <a:fillRect l="-2017" r="-2017" b="-147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D912425-0AA9-4BAB-AADE-3D8B85621102}"/>
                  </a:ext>
                </a:extLst>
              </p:cNvPr>
              <p:cNvSpPr txBox="1"/>
              <p:nvPr/>
            </p:nvSpPr>
            <p:spPr>
              <a:xfrm>
                <a:off x="6670960" y="3528722"/>
                <a:ext cx="19237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𝑠</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𝑠</m:t>
                          </m:r>
                        </m:sub>
                      </m:sSub>
                      <m:r>
                        <a:rPr lang="en-GB" i="1" smtClean="0">
                          <a:latin typeface="Cambria Math" panose="02040503050406030204" pitchFamily="18" charset="0"/>
                        </a:rPr>
                        <m:t>𝑘</m:t>
                      </m:r>
                      <m:r>
                        <a:rPr lang="en-GB" b="0" i="1" smtClean="0">
                          <a:latin typeface="Cambria Math" panose="02040503050406030204" pitchFamily="18" charset="0"/>
                        </a:rPr>
                        <m:t>𝑇</m:t>
                      </m:r>
                    </m:oMath>
                  </m:oMathPara>
                </a14:m>
                <a:endParaRPr lang="en-GB" dirty="0"/>
              </a:p>
            </p:txBody>
          </p:sp>
        </mc:Choice>
        <mc:Fallback xmlns="">
          <p:sp>
            <p:nvSpPr>
              <p:cNvPr id="17" name="TextBox 16">
                <a:extLst>
                  <a:ext uri="{FF2B5EF4-FFF2-40B4-BE49-F238E27FC236}">
                    <a16:creationId xmlns:a16="http://schemas.microsoft.com/office/drawing/2014/main" id="{3D912425-0AA9-4BAB-AADE-3D8B85621102}"/>
                  </a:ext>
                </a:extLst>
              </p:cNvPr>
              <p:cNvSpPr txBox="1">
                <a:spLocks noRot="1" noChangeAspect="1" noMove="1" noResize="1" noEditPoints="1" noAdjustHandles="1" noChangeArrowheads="1" noChangeShapeType="1" noTextEdit="1"/>
              </p:cNvSpPr>
              <p:nvPr/>
            </p:nvSpPr>
            <p:spPr>
              <a:xfrm>
                <a:off x="6670960" y="3528722"/>
                <a:ext cx="1923732" cy="276999"/>
              </a:xfrm>
              <a:prstGeom prst="rect">
                <a:avLst/>
              </a:prstGeom>
              <a:blipFill>
                <a:blip r:embed="rId5"/>
                <a:stretch>
                  <a:fillRect l="-2215" r="-2532"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93AC822-F674-4D66-9064-FA57DEAE1653}"/>
                  </a:ext>
                </a:extLst>
              </p:cNvPr>
              <p:cNvSpPr txBox="1"/>
              <p:nvPr/>
            </p:nvSpPr>
            <p:spPr>
              <a:xfrm>
                <a:off x="6345576" y="4380353"/>
                <a:ext cx="2759986" cy="433196"/>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𝟐</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𝑜𝑥</m:t>
                            </m:r>
                          </m:sub>
                        </m:sSub>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𝑖</m:t>
                        </m:r>
                      </m:sub>
                    </m:sSub>
                    <m:r>
                      <a:rPr lang="en-GB" b="0" i="1" smtClean="0">
                        <a:latin typeface="Cambria Math" panose="02040503050406030204" pitchFamily="18" charset="0"/>
                      </a:rPr>
                      <m:t>)</m:t>
                    </m:r>
                  </m:oMath>
                </a14:m>
                <a:endParaRPr lang="en-GB" dirty="0"/>
              </a:p>
            </p:txBody>
          </p:sp>
        </mc:Choice>
        <mc:Fallback xmlns="">
          <p:sp>
            <p:nvSpPr>
              <p:cNvPr id="18" name="TextBox 17">
                <a:extLst>
                  <a:ext uri="{FF2B5EF4-FFF2-40B4-BE49-F238E27FC236}">
                    <a16:creationId xmlns:a16="http://schemas.microsoft.com/office/drawing/2014/main" id="{793AC822-F674-4D66-9064-FA57DEAE1653}"/>
                  </a:ext>
                </a:extLst>
              </p:cNvPr>
              <p:cNvSpPr txBox="1">
                <a:spLocks noRot="1" noChangeAspect="1" noMove="1" noResize="1" noEditPoints="1" noAdjustHandles="1" noChangeArrowheads="1" noChangeShapeType="1" noTextEdit="1"/>
              </p:cNvSpPr>
              <p:nvPr/>
            </p:nvSpPr>
            <p:spPr>
              <a:xfrm>
                <a:off x="6345576" y="4380353"/>
                <a:ext cx="2759986" cy="433196"/>
              </a:xfrm>
              <a:prstGeom prst="rect">
                <a:avLst/>
              </a:prstGeom>
              <a:blipFill>
                <a:blip r:embed="rId6"/>
                <a:stretch>
                  <a:fillRect l="-3091" t="-1408" r="-353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3CC7A8A-36B5-45BA-802C-39012C07E242}"/>
                  </a:ext>
                </a:extLst>
              </p:cNvPr>
              <p:cNvSpPr txBox="1"/>
              <p:nvPr/>
            </p:nvSpPr>
            <p:spPr>
              <a:xfrm>
                <a:off x="9588070" y="5553525"/>
                <a:ext cx="272895"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𝐷</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19" name="TextBox 18">
                <a:extLst>
                  <a:ext uri="{FF2B5EF4-FFF2-40B4-BE49-F238E27FC236}">
                    <a16:creationId xmlns:a16="http://schemas.microsoft.com/office/drawing/2014/main" id="{13CC7A8A-36B5-45BA-802C-39012C07E242}"/>
                  </a:ext>
                </a:extLst>
              </p:cNvPr>
              <p:cNvSpPr txBox="1">
                <a:spLocks noRot="1" noChangeAspect="1" noMove="1" noResize="1" noEditPoints="1" noAdjustHandles="1" noChangeArrowheads="1" noChangeShapeType="1" noTextEdit="1"/>
              </p:cNvSpPr>
              <p:nvPr/>
            </p:nvSpPr>
            <p:spPr>
              <a:xfrm>
                <a:off x="9588070" y="5553525"/>
                <a:ext cx="272895" cy="184666"/>
              </a:xfrm>
              <a:prstGeom prst="rect">
                <a:avLst/>
              </a:prstGeom>
              <a:blipFill>
                <a:blip r:embed="rId7"/>
                <a:stretch>
                  <a:fillRect l="-13333" r="-222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BE0059-9964-4A92-B928-12877641C338}"/>
                  </a:ext>
                </a:extLst>
              </p:cNvPr>
              <p:cNvSpPr txBox="1"/>
              <p:nvPr/>
            </p:nvSpPr>
            <p:spPr>
              <a:xfrm>
                <a:off x="9588070" y="5230455"/>
                <a:ext cx="23480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20" name="TextBox 19">
                <a:extLst>
                  <a:ext uri="{FF2B5EF4-FFF2-40B4-BE49-F238E27FC236}">
                    <a16:creationId xmlns:a16="http://schemas.microsoft.com/office/drawing/2014/main" id="{33BE0059-9964-4A92-B928-12877641C338}"/>
                  </a:ext>
                </a:extLst>
              </p:cNvPr>
              <p:cNvSpPr txBox="1">
                <a:spLocks noRot="1" noChangeAspect="1" noMove="1" noResize="1" noEditPoints="1" noAdjustHandles="1" noChangeArrowheads="1" noChangeShapeType="1" noTextEdit="1"/>
              </p:cNvSpPr>
              <p:nvPr/>
            </p:nvSpPr>
            <p:spPr>
              <a:xfrm>
                <a:off x="9588070" y="5230455"/>
                <a:ext cx="234808" cy="184666"/>
              </a:xfrm>
              <a:prstGeom prst="rect">
                <a:avLst/>
              </a:prstGeom>
              <a:blipFill>
                <a:blip r:embed="rId8"/>
                <a:stretch>
                  <a:fillRect l="-13158" r="-5263" b="-10000"/>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8372A1E3-4D94-4545-AD69-13476E7DF61F}"/>
              </a:ext>
            </a:extLst>
          </p:cNvPr>
          <p:cNvSpPr txBox="1"/>
          <p:nvPr/>
        </p:nvSpPr>
        <p:spPr>
          <a:xfrm>
            <a:off x="9588070" y="4924482"/>
            <a:ext cx="96180" cy="184666"/>
          </a:xfrm>
          <a:prstGeom prst="rect">
            <a:avLst/>
          </a:prstGeom>
          <a:noFill/>
        </p:spPr>
        <p:txBody>
          <a:bodyPr wrap="none" lIns="0" tIns="0" rIns="0" bIns="0" rtlCol="0">
            <a:spAutoFit/>
          </a:bodyPr>
          <a:lstStyle/>
          <a:p>
            <a:r>
              <a:rPr lang="en-GB" sz="1200" dirty="0"/>
              <a:t>H</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2FD2F1A-C759-4DC8-A071-84FD5D7685D8}"/>
                  </a:ext>
                </a:extLst>
              </p:cNvPr>
              <p:cNvSpPr txBox="1"/>
              <p:nvPr/>
            </p:nvSpPr>
            <p:spPr>
              <a:xfrm>
                <a:off x="6345576" y="5267867"/>
                <a:ext cx="1276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𝟑</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𝑖</m:t>
                          </m:r>
                        </m:sub>
                      </m:sSub>
                    </m:oMath>
                  </m:oMathPara>
                </a14:m>
                <a:endParaRPr lang="en-GB" dirty="0"/>
              </a:p>
            </p:txBody>
          </p:sp>
        </mc:Choice>
        <mc:Fallback xmlns="">
          <p:sp>
            <p:nvSpPr>
              <p:cNvPr id="22" name="TextBox 21">
                <a:extLst>
                  <a:ext uri="{FF2B5EF4-FFF2-40B4-BE49-F238E27FC236}">
                    <a16:creationId xmlns:a16="http://schemas.microsoft.com/office/drawing/2014/main" id="{72FD2F1A-C759-4DC8-A071-84FD5D7685D8}"/>
                  </a:ext>
                </a:extLst>
              </p:cNvPr>
              <p:cNvSpPr txBox="1">
                <a:spLocks noRot="1" noChangeAspect="1" noMove="1" noResize="1" noEditPoints="1" noAdjustHandles="1" noChangeArrowheads="1" noChangeShapeType="1" noTextEdit="1"/>
              </p:cNvSpPr>
              <p:nvPr/>
            </p:nvSpPr>
            <p:spPr>
              <a:xfrm>
                <a:off x="6345576" y="5267867"/>
                <a:ext cx="1276696" cy="276999"/>
              </a:xfrm>
              <a:prstGeom prst="rect">
                <a:avLst/>
              </a:prstGeom>
              <a:blipFill>
                <a:blip r:embed="rId9"/>
                <a:stretch>
                  <a:fillRect l="-4306" r="-19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AC30970-4C34-4E07-94C3-B2DAFE4DDFE3}"/>
                  </a:ext>
                </a:extLst>
              </p:cNvPr>
              <p:cNvSpPr txBox="1"/>
              <p:nvPr/>
            </p:nvSpPr>
            <p:spPr>
              <a:xfrm>
                <a:off x="393906" y="2354234"/>
                <a:ext cx="5291101" cy="3990836"/>
              </a:xfrm>
              <a:prstGeom prst="rect">
                <a:avLst/>
              </a:prstGeom>
              <a:noFill/>
            </p:spPr>
            <p:txBody>
              <a:bodyPr wrap="square" rtlCol="0">
                <a:spAutoFit/>
              </a:bodyPr>
              <a:lstStyle/>
              <a:p>
                <a:pPr marL="342900" indent="-342900">
                  <a:buFont typeface="Arial" panose="020B0604020202020204" pitchFamily="34" charset="0"/>
                  <a:buChar char="•"/>
                </a:pPr>
                <a:r>
                  <a:rPr lang="en-GB" sz="2000" dirty="0"/>
                  <a:t> Oxygen diffusion through gas: 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Adsorbed concentration C</a:t>
                </a:r>
                <a:r>
                  <a:rPr lang="en-GB" sz="2000" baseline="-25000" dirty="0"/>
                  <a:t>o </a:t>
                </a:r>
                <a:r>
                  <a:rPr lang="en-GB" sz="2000" dirty="0"/>
                  <a:t>on surface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partial pressure (Henry’s Law)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Oxygen diffusion through SiO</a:t>
                </a:r>
                <a:r>
                  <a:rPr lang="en-GB" sz="2000" baseline="-25000" dirty="0"/>
                  <a:t>2 </a:t>
                </a:r>
                <a:r>
                  <a:rPr lang="en-GB" sz="2000" dirty="0"/>
                  <a:t>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1</a:t>
                </a:r>
                <a:r>
                  <a:rPr lang="en-GB" sz="2000" baseline="30000" dirty="0"/>
                  <a:t>st</a:t>
                </a:r>
                <a:r>
                  <a:rPr lang="en-GB" sz="2000" dirty="0"/>
                  <a:t> order reaction at Si interface</a:t>
                </a:r>
                <a:endParaRPr lang="en-GB" sz="2000" baseline="-25000" dirty="0"/>
              </a:p>
              <a:p>
                <a:endParaRPr lang="en-GB" sz="2000" baseline="-2500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aseline="-25000" dirty="0"/>
              </a:p>
            </p:txBody>
          </p:sp>
        </mc:Choice>
        <mc:Fallback xmlns="">
          <p:sp>
            <p:nvSpPr>
              <p:cNvPr id="23" name="TextBox 22">
                <a:extLst>
                  <a:ext uri="{FF2B5EF4-FFF2-40B4-BE49-F238E27FC236}">
                    <a16:creationId xmlns:a16="http://schemas.microsoft.com/office/drawing/2014/main" id="{0AC30970-4C34-4E07-94C3-B2DAFE4DDFE3}"/>
                  </a:ext>
                </a:extLst>
              </p:cNvPr>
              <p:cNvSpPr txBox="1">
                <a:spLocks noRot="1" noChangeAspect="1" noMove="1" noResize="1" noEditPoints="1" noAdjustHandles="1" noChangeArrowheads="1" noChangeShapeType="1" noTextEdit="1"/>
              </p:cNvSpPr>
              <p:nvPr/>
            </p:nvSpPr>
            <p:spPr>
              <a:xfrm>
                <a:off x="393906" y="2354234"/>
                <a:ext cx="5291101" cy="3990836"/>
              </a:xfrm>
              <a:prstGeom prst="rect">
                <a:avLst/>
              </a:prstGeom>
              <a:blipFill>
                <a:blip r:embed="rId10"/>
                <a:stretch>
                  <a:fillRect l="-1037" t="-763"/>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A9BE43B-95CE-40C6-9483-9DAE710DA7B3}"/>
              </a:ext>
            </a:extLst>
          </p:cNvPr>
          <p:cNvPicPr>
            <a:picLocks noChangeAspect="1"/>
          </p:cNvPicPr>
          <p:nvPr/>
        </p:nvPicPr>
        <p:blipFill>
          <a:blip r:embed="rId11"/>
          <a:stretch>
            <a:fillRect/>
          </a:stretch>
        </p:blipFill>
        <p:spPr>
          <a:xfrm>
            <a:off x="5817339" y="525476"/>
            <a:ext cx="2653574" cy="2110304"/>
          </a:xfrm>
          <a:prstGeom prst="rect">
            <a:avLst/>
          </a:prstGeom>
        </p:spPr>
      </p:pic>
      <p:sp>
        <p:nvSpPr>
          <p:cNvPr id="28" name="TextBox 27">
            <a:extLst>
              <a:ext uri="{FF2B5EF4-FFF2-40B4-BE49-F238E27FC236}">
                <a16:creationId xmlns:a16="http://schemas.microsoft.com/office/drawing/2014/main" id="{D0AF3336-9791-4590-82A5-74E916C54812}"/>
              </a:ext>
            </a:extLst>
          </p:cNvPr>
          <p:cNvSpPr txBox="1"/>
          <p:nvPr/>
        </p:nvSpPr>
        <p:spPr>
          <a:xfrm>
            <a:off x="10087541" y="4569487"/>
            <a:ext cx="1659511" cy="261610"/>
          </a:xfrm>
          <a:prstGeom prst="rect">
            <a:avLst/>
          </a:prstGeom>
          <a:noFill/>
        </p:spPr>
        <p:txBody>
          <a:bodyPr wrap="square" rtlCol="0">
            <a:spAutoFit/>
          </a:bodyPr>
          <a:lstStyle/>
          <a:p>
            <a:r>
              <a:rPr lang="en-GB" sz="1100" dirty="0"/>
              <a:t>Reactant concentration</a:t>
            </a:r>
            <a:endParaRPr lang="en-GB" sz="1100" baseline="-25000" dirty="0"/>
          </a:p>
        </p:txBody>
      </p:sp>
      <p:sp>
        <p:nvSpPr>
          <p:cNvPr id="29" name="TextBox 28">
            <a:extLst>
              <a:ext uri="{FF2B5EF4-FFF2-40B4-BE49-F238E27FC236}">
                <a16:creationId xmlns:a16="http://schemas.microsoft.com/office/drawing/2014/main" id="{BAE388CD-DD56-413C-B4D7-192EBE35F4E2}"/>
              </a:ext>
            </a:extLst>
          </p:cNvPr>
          <p:cNvSpPr txBox="1"/>
          <p:nvPr/>
        </p:nvSpPr>
        <p:spPr>
          <a:xfrm>
            <a:off x="10087541" y="5914949"/>
            <a:ext cx="1602904" cy="261610"/>
          </a:xfrm>
          <a:prstGeom prst="rect">
            <a:avLst/>
          </a:prstGeom>
          <a:noFill/>
        </p:spPr>
        <p:txBody>
          <a:bodyPr wrap="square" rtlCol="0">
            <a:spAutoFit/>
          </a:bodyPr>
          <a:lstStyle/>
          <a:p>
            <a:r>
              <a:rPr lang="en-GB" sz="1100" dirty="0"/>
              <a:t>Mass transfer coefficient</a:t>
            </a:r>
            <a:endParaRPr lang="en-GB" sz="1100" baseline="-25000" dirty="0"/>
          </a:p>
        </p:txBody>
      </p:sp>
      <p:sp>
        <p:nvSpPr>
          <p:cNvPr id="31" name="TextBox 30">
            <a:extLst>
              <a:ext uri="{FF2B5EF4-FFF2-40B4-BE49-F238E27FC236}">
                <a16:creationId xmlns:a16="http://schemas.microsoft.com/office/drawing/2014/main" id="{9F7D8119-5AAA-4AF3-8B90-26122F528AA7}"/>
              </a:ext>
            </a:extLst>
          </p:cNvPr>
          <p:cNvSpPr txBox="1"/>
          <p:nvPr/>
        </p:nvSpPr>
        <p:spPr>
          <a:xfrm>
            <a:off x="10087541" y="5582621"/>
            <a:ext cx="1763193" cy="261610"/>
          </a:xfrm>
          <a:prstGeom prst="rect">
            <a:avLst/>
          </a:prstGeom>
          <a:noFill/>
        </p:spPr>
        <p:txBody>
          <a:bodyPr wrap="square" rtlCol="0">
            <a:spAutoFit/>
          </a:bodyPr>
          <a:lstStyle/>
          <a:p>
            <a:r>
              <a:rPr lang="en-GB" sz="1100" dirty="0"/>
              <a:t>Oxygen diffusivity in SiO2</a:t>
            </a:r>
            <a:endParaRPr lang="en-GB" sz="1100" baseline="-25000" dirty="0"/>
          </a:p>
        </p:txBody>
      </p:sp>
      <p:sp>
        <p:nvSpPr>
          <p:cNvPr id="35" name="TextBox 34">
            <a:extLst>
              <a:ext uri="{FF2B5EF4-FFF2-40B4-BE49-F238E27FC236}">
                <a16:creationId xmlns:a16="http://schemas.microsoft.com/office/drawing/2014/main" id="{9DF661B9-8FCF-4BAC-98F9-5E6A25B65808}"/>
              </a:ext>
            </a:extLst>
          </p:cNvPr>
          <p:cNvSpPr txBox="1"/>
          <p:nvPr/>
        </p:nvSpPr>
        <p:spPr>
          <a:xfrm>
            <a:off x="10087541" y="5240174"/>
            <a:ext cx="1204285" cy="261610"/>
          </a:xfrm>
          <a:prstGeom prst="rect">
            <a:avLst/>
          </a:prstGeom>
          <a:noFill/>
        </p:spPr>
        <p:txBody>
          <a:bodyPr wrap="square" rtlCol="0">
            <a:spAutoFit/>
          </a:bodyPr>
          <a:lstStyle/>
          <a:p>
            <a:r>
              <a:rPr lang="en-GB" sz="1100" dirty="0"/>
              <a:t>SiO2 thickness</a:t>
            </a:r>
            <a:endParaRPr lang="en-GB" sz="1100" baseline="-25000" dirty="0"/>
          </a:p>
        </p:txBody>
      </p:sp>
      <p:sp>
        <p:nvSpPr>
          <p:cNvPr id="37" name="TextBox 36">
            <a:extLst>
              <a:ext uri="{FF2B5EF4-FFF2-40B4-BE49-F238E27FC236}">
                <a16:creationId xmlns:a16="http://schemas.microsoft.com/office/drawing/2014/main" id="{3A83439A-3993-4116-8088-509F9F924B18}"/>
              </a:ext>
            </a:extLst>
          </p:cNvPr>
          <p:cNvSpPr txBox="1"/>
          <p:nvPr/>
        </p:nvSpPr>
        <p:spPr>
          <a:xfrm>
            <a:off x="10087541" y="4915471"/>
            <a:ext cx="1763193" cy="261610"/>
          </a:xfrm>
          <a:prstGeom prst="rect">
            <a:avLst/>
          </a:prstGeom>
          <a:noFill/>
        </p:spPr>
        <p:txBody>
          <a:bodyPr wrap="square" rtlCol="0">
            <a:spAutoFit/>
          </a:bodyPr>
          <a:lstStyle/>
          <a:p>
            <a:r>
              <a:rPr lang="en-GB" sz="1100" dirty="0"/>
              <a:t>Henry’s gas law coefficient</a:t>
            </a:r>
            <a:endParaRPr lang="en-GB" sz="1100" baseline="-25000" dirty="0"/>
          </a:p>
        </p:txBody>
      </p:sp>
      <p:sp>
        <p:nvSpPr>
          <p:cNvPr id="26" name="Rectangle 25">
            <a:extLst>
              <a:ext uri="{FF2B5EF4-FFF2-40B4-BE49-F238E27FC236}">
                <a16:creationId xmlns:a16="http://schemas.microsoft.com/office/drawing/2014/main" id="{77D3E08D-F865-4B0F-89C3-219D1A26A09A}"/>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ox_small_cmyk_pos_rect.jpg">
            <a:extLst>
              <a:ext uri="{FF2B5EF4-FFF2-40B4-BE49-F238E27FC236}">
                <a16:creationId xmlns:a16="http://schemas.microsoft.com/office/drawing/2014/main" id="{E0CC3A25-439A-4970-8CDF-1932EDE92C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1" name="TextBox 40">
            <a:extLst>
              <a:ext uri="{FF2B5EF4-FFF2-40B4-BE49-F238E27FC236}">
                <a16:creationId xmlns:a16="http://schemas.microsoft.com/office/drawing/2014/main" id="{755FD854-CA43-42E1-9752-2B7E6521D88F}"/>
              </a:ext>
            </a:extLst>
          </p:cNvPr>
          <p:cNvSpPr txBox="1"/>
          <p:nvPr/>
        </p:nvSpPr>
        <p:spPr>
          <a:xfrm>
            <a:off x="87363" y="6400425"/>
            <a:ext cx="623904" cy="369332"/>
          </a:xfrm>
          <a:prstGeom prst="rect">
            <a:avLst/>
          </a:prstGeom>
          <a:noFill/>
        </p:spPr>
        <p:txBody>
          <a:bodyPr wrap="square">
            <a:spAutoFit/>
          </a:bodyPr>
          <a:lstStyle/>
          <a:p>
            <a:r>
              <a:rPr lang="en-GB" dirty="0"/>
              <a:t>40</a:t>
            </a:r>
          </a:p>
        </p:txBody>
      </p:sp>
    </p:spTree>
    <p:extLst>
      <p:ext uri="{BB962C8B-B14F-4D97-AF65-F5344CB8AC3E}">
        <p14:creationId xmlns:p14="http://schemas.microsoft.com/office/powerpoint/2010/main" val="34580135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92AD271-8E95-484C-9AD4-072FD328B3B7}"/>
                  </a:ext>
                </a:extLst>
              </p:cNvPr>
              <p:cNvSpPr txBox="1"/>
              <p:nvPr/>
            </p:nvSpPr>
            <p:spPr>
              <a:xfrm>
                <a:off x="6543853" y="2820903"/>
                <a:ext cx="185762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 </m:t>
                          </m:r>
                          <m:r>
                            <a:rPr lang="en-GB" i="1">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𝐹</m:t>
                          </m:r>
                        </m:e>
                        <m:sub>
                          <m:r>
                            <a:rPr lang="en-GB" b="0" i="1" smtClean="0">
                              <a:latin typeface="Cambria Math" panose="02040503050406030204" pitchFamily="18" charset="0"/>
                            </a:rPr>
                            <m:t>𝑂𝑋</m:t>
                          </m:r>
                        </m:sub>
                      </m:sSub>
                    </m:oMath>
                  </m:oMathPara>
                </a14:m>
                <a:endParaRPr lang="en-GB" dirty="0"/>
              </a:p>
            </p:txBody>
          </p:sp>
        </mc:Choice>
        <mc:Fallback xmlns="">
          <p:sp>
            <p:nvSpPr>
              <p:cNvPr id="12" name="TextBox 11">
                <a:extLst>
                  <a:ext uri="{FF2B5EF4-FFF2-40B4-BE49-F238E27FC236}">
                    <a16:creationId xmlns:a16="http://schemas.microsoft.com/office/drawing/2014/main" id="{192AD271-8E95-484C-9AD4-072FD328B3B7}"/>
                  </a:ext>
                </a:extLst>
              </p:cNvPr>
              <p:cNvSpPr txBox="1">
                <a:spLocks noRot="1" noChangeAspect="1" noMove="1" noResize="1" noEditPoints="1" noAdjustHandles="1" noChangeArrowheads="1" noChangeShapeType="1" noTextEdit="1"/>
              </p:cNvSpPr>
              <p:nvPr/>
            </p:nvSpPr>
            <p:spPr>
              <a:xfrm>
                <a:off x="6543853" y="2820903"/>
                <a:ext cx="1857622" cy="276999"/>
              </a:xfrm>
              <a:prstGeom prst="rect">
                <a:avLst/>
              </a:prstGeom>
              <a:blipFill>
                <a:blip r:embed="rId2"/>
                <a:stretch>
                  <a:fillRect l="-3607" r="-2295"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6ED69FE-FB9C-42C1-962C-135C6306EAD4}"/>
                  </a:ext>
                </a:extLst>
              </p:cNvPr>
              <p:cNvSpPr txBox="1"/>
              <p:nvPr/>
            </p:nvSpPr>
            <p:spPr>
              <a:xfrm>
                <a:off x="6543853" y="3579581"/>
                <a:ext cx="3593938" cy="691728"/>
              </a:xfrm>
              <a:prstGeom prst="rect">
                <a:avLst/>
              </a:prstGeom>
              <a:noFill/>
            </p:spPr>
            <p:txBody>
              <a:bodyPr wrap="square" lIns="0" tIns="0" rIns="0" bIns="0" rtlCol="0">
                <a:spAutoFit/>
              </a:bodyPr>
              <a:lstStyle/>
              <a:p>
                <a14:m>
                  <m:oMath xmlns:m="http://schemas.openxmlformats.org/officeDocument/2006/math">
                    <m:sSub>
                      <m:sSubPr>
                        <m:ctrlPr>
                          <a:rPr lang="en-GB" sz="2200" i="1" smtClean="0">
                            <a:latin typeface="Cambria Math" panose="02040503050406030204" pitchFamily="18" charset="0"/>
                          </a:rPr>
                        </m:ctrlPr>
                      </m:sSubPr>
                      <m:e>
                        <m:r>
                          <a:rPr lang="en-GB" sz="2200" i="1">
                            <a:latin typeface="Cambria Math" panose="02040503050406030204" pitchFamily="18" charset="0"/>
                          </a:rPr>
                          <m:t>𝐹</m:t>
                        </m:r>
                      </m:e>
                      <m:sub>
                        <m:r>
                          <a:rPr lang="en-GB" sz="2200" b="0" i="1" smtClean="0">
                            <a:latin typeface="Cambria Math" panose="02040503050406030204" pitchFamily="18" charset="0"/>
                          </a:rPr>
                          <m:t>𝑂𝑋</m:t>
                        </m:r>
                      </m:sub>
                    </m:sSub>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𝐻</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𝑘</m:t>
                            </m:r>
                          </m:e>
                          <m:sub>
                            <m:r>
                              <a:rPr lang="en-GB" sz="2200" b="0" i="1" smtClean="0">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𝑃</m:t>
                            </m:r>
                          </m:e>
                          <m:sub>
                            <m:r>
                              <a:rPr lang="en-GB" sz="2200" b="0" i="1" smtClean="0">
                                <a:latin typeface="Cambria Math" panose="02040503050406030204" pitchFamily="18" charset="0"/>
                              </a:rPr>
                              <m:t>𝑔</m:t>
                            </m:r>
                          </m:sub>
                        </m:sSub>
                      </m:num>
                      <m:den>
                        <m:r>
                          <a:rPr lang="en-GB" sz="2200" b="0" i="1" smtClean="0">
                            <a:latin typeface="Cambria Math" panose="02040503050406030204" pitchFamily="18" charset="0"/>
                          </a:rPr>
                          <m:t>1+</m:t>
                        </m:r>
                        <m:f>
                          <m:fPr>
                            <m:ctrlPr>
                              <a:rPr lang="en-GB" sz="2200" b="0" i="1" smtClean="0">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num>
                          <m:den>
                            <m:r>
                              <a:rPr lang="en-GB" sz="2200" b="0" i="1" smtClean="0">
                                <a:latin typeface="Cambria Math" panose="02040503050406030204" pitchFamily="18" charset="0"/>
                              </a:rPr>
                              <m:t>h</m:t>
                            </m:r>
                          </m:den>
                        </m:f>
                        <m:r>
                          <a:rPr lang="en-GB" sz="2200" b="0" i="1" smtClean="0">
                            <a:latin typeface="Cambria Math" panose="02040503050406030204" pitchFamily="18" charset="0"/>
                          </a:rPr>
                          <m:t>+</m:t>
                        </m:r>
                        <m:f>
                          <m:fPr>
                            <m:ctrlPr>
                              <a:rPr lang="en-GB" sz="2200" i="1">
                                <a:latin typeface="Cambria Math" panose="02040503050406030204" pitchFamily="18" charset="0"/>
                              </a:rPr>
                            </m:ctrlPr>
                          </m:fPr>
                          <m:num>
                            <m:sSub>
                              <m:sSubPr>
                                <m:ctrlPr>
                                  <a:rPr lang="en-GB" sz="2200" i="1" smtClean="0">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sSub>
                              <m:sSubPr>
                                <m:ctrlPr>
                                  <a:rPr lang="en-GB" sz="2200" i="1">
                                    <a:latin typeface="Cambria Math" panose="02040503050406030204" pitchFamily="18" charset="0"/>
                                  </a:rPr>
                                </m:ctrlPr>
                              </m:sSubPr>
                              <m:e>
                                <m:r>
                                  <a:rPr lang="en-GB" sz="2200" b="0" i="1" smtClean="0">
                                    <a:latin typeface="Cambria Math" panose="02040503050406030204" pitchFamily="18" charset="0"/>
                                  </a:rPr>
                                  <m:t>𝐷</m:t>
                                </m:r>
                              </m:e>
                              <m:sub>
                                <m:r>
                                  <a:rPr lang="en-GB" sz="2200" i="1">
                                    <a:latin typeface="Cambria Math" panose="02040503050406030204" pitchFamily="18" charset="0"/>
                                  </a:rPr>
                                  <m:t>𝑜𝑥</m:t>
                                </m:r>
                              </m:sub>
                            </m:sSub>
                          </m:den>
                        </m:f>
                      </m:den>
                    </m:f>
                  </m:oMath>
                </a14:m>
                <a:r>
                  <a:rPr lang="en-GB" sz="2200" dirty="0"/>
                  <a:t> = </a:t>
                </a:r>
                <a14:m>
                  <m:oMath xmlns:m="http://schemas.openxmlformats.org/officeDocument/2006/math">
                    <m:f>
                      <m:fPr>
                        <m:ctrlPr>
                          <a:rPr lang="en-GB" sz="2200" i="1" smtClean="0">
                            <a:latin typeface="Cambria Math" panose="02040503050406030204" pitchFamily="18" charset="0"/>
                          </a:rPr>
                        </m:ctrlPr>
                      </m:fPr>
                      <m:num>
                        <m:r>
                          <a:rPr lang="en-GB" sz="2200" i="1" smtClean="0">
                            <a:latin typeface="Cambria Math" panose="02040503050406030204" pitchFamily="18" charset="0"/>
                          </a:rPr>
                          <m:t>𝑑</m:t>
                        </m:r>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r>
                          <a:rPr lang="en-GB" sz="2200" i="1" smtClean="0">
                            <a:latin typeface="Cambria Math" panose="02040503050406030204" pitchFamily="18" charset="0"/>
                          </a:rPr>
                          <m:t>𝑑</m:t>
                        </m:r>
                        <m:r>
                          <a:rPr lang="en-GB" sz="2200" b="0" i="1" smtClean="0">
                            <a:latin typeface="Cambria Math" panose="02040503050406030204" pitchFamily="18" charset="0"/>
                          </a:rPr>
                          <m:t>𝑡</m:t>
                        </m:r>
                      </m:den>
                    </m:f>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𝑁</m:t>
                        </m:r>
                      </m:e>
                      <m:sub>
                        <m:r>
                          <a:rPr lang="en-GB" sz="2200" b="0" i="1" smtClean="0">
                            <a:latin typeface="Cambria Math" panose="02040503050406030204" pitchFamily="18" charset="0"/>
                          </a:rPr>
                          <m:t>𝑜𝑥</m:t>
                        </m:r>
                      </m:sub>
                    </m:sSub>
                  </m:oMath>
                </a14:m>
                <a:endParaRPr lang="en-GB" sz="2200" dirty="0"/>
              </a:p>
            </p:txBody>
          </p:sp>
        </mc:Choice>
        <mc:Fallback xmlns="">
          <p:sp>
            <p:nvSpPr>
              <p:cNvPr id="13" name="TextBox 12">
                <a:extLst>
                  <a:ext uri="{FF2B5EF4-FFF2-40B4-BE49-F238E27FC236}">
                    <a16:creationId xmlns:a16="http://schemas.microsoft.com/office/drawing/2014/main" id="{C6ED69FE-FB9C-42C1-962C-135C6306EAD4}"/>
                  </a:ext>
                </a:extLst>
              </p:cNvPr>
              <p:cNvSpPr txBox="1">
                <a:spLocks noRot="1" noChangeAspect="1" noMove="1" noResize="1" noEditPoints="1" noAdjustHandles="1" noChangeArrowheads="1" noChangeShapeType="1" noTextEdit="1"/>
              </p:cNvSpPr>
              <p:nvPr/>
            </p:nvSpPr>
            <p:spPr>
              <a:xfrm>
                <a:off x="6543853" y="3579581"/>
                <a:ext cx="3593938" cy="69172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AEC01CA-2C2E-4042-AC8B-A430302FD790}"/>
                  </a:ext>
                </a:extLst>
              </p:cNvPr>
              <p:cNvSpPr txBox="1"/>
              <p:nvPr/>
            </p:nvSpPr>
            <p:spPr>
              <a:xfrm>
                <a:off x="6543853" y="4960971"/>
                <a:ext cx="2581983" cy="811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rPr>
                            <m:t>𝑑</m:t>
                          </m:r>
                          <m:sSub>
                            <m:sSubPr>
                              <m:ctrlPr>
                                <a:rPr lang="en-GB" i="1">
                                  <a:latin typeface="Cambria Math" panose="02040503050406030204" pitchFamily="18" charset="0"/>
                                </a:rPr>
                              </m:ctrlPr>
                            </m:sSubPr>
                            <m:e>
                              <m:r>
                                <a:rPr lang="en-GB" i="1">
                                  <a:latin typeface="Cambria Math" panose="02040503050406030204" pitchFamily="18" charset="0"/>
                                </a:rPr>
                                <m:t>𝑡</m:t>
                              </m:r>
                            </m:e>
                            <m:sub>
                              <m:r>
                                <a:rPr lang="en-GB" i="1">
                                  <a:latin typeface="Cambria Math" panose="02040503050406030204" pitchFamily="18" charset="0"/>
                                </a:rPr>
                                <m:t>𝑜𝑥</m:t>
                              </m:r>
                            </m:sub>
                          </m:sSub>
                        </m:num>
                        <m:den>
                          <m:r>
                            <a:rPr lang="en-GB" i="1">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1+</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smtClean="0">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𝑜𝑥</m:t>
                                  </m:r>
                                </m:sub>
                              </m:sSub>
                            </m:den>
                          </m:f>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𝑜𝑥</m:t>
                              </m:r>
                            </m:sub>
                          </m:sSub>
                        </m:den>
                      </m:f>
                    </m:oMath>
                  </m:oMathPara>
                </a14:m>
                <a:endParaRPr lang="en-GB" dirty="0"/>
              </a:p>
            </p:txBody>
          </p:sp>
        </mc:Choice>
        <mc:Fallback xmlns="">
          <p:sp>
            <p:nvSpPr>
              <p:cNvPr id="14" name="TextBox 13">
                <a:extLst>
                  <a:ext uri="{FF2B5EF4-FFF2-40B4-BE49-F238E27FC236}">
                    <a16:creationId xmlns:a16="http://schemas.microsoft.com/office/drawing/2014/main" id="{3AEC01CA-2C2E-4042-AC8B-A430302FD790}"/>
                  </a:ext>
                </a:extLst>
              </p:cNvPr>
              <p:cNvSpPr txBox="1">
                <a:spLocks noRot="1" noChangeAspect="1" noMove="1" noResize="1" noEditPoints="1" noAdjustHandles="1" noChangeArrowheads="1" noChangeShapeType="1" noTextEdit="1"/>
              </p:cNvSpPr>
              <p:nvPr/>
            </p:nvSpPr>
            <p:spPr>
              <a:xfrm>
                <a:off x="6543853" y="4960971"/>
                <a:ext cx="2581983" cy="811761"/>
              </a:xfrm>
              <a:prstGeom prst="rect">
                <a:avLst/>
              </a:prstGeom>
              <a:blipFill>
                <a:blip r:embed="rId4"/>
                <a:stretch>
                  <a:fillRect/>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A61409AE-FEBD-49D1-BE30-B1766D5FBBC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pic>
        <p:nvPicPr>
          <p:cNvPr id="17" name="Picture 16">
            <a:extLst>
              <a:ext uri="{FF2B5EF4-FFF2-40B4-BE49-F238E27FC236}">
                <a16:creationId xmlns:a16="http://schemas.microsoft.com/office/drawing/2014/main" id="{BE8B0C92-D2AF-4281-9E4E-4400AFF07518}"/>
              </a:ext>
            </a:extLst>
          </p:cNvPr>
          <p:cNvPicPr>
            <a:picLocks noChangeAspect="1"/>
          </p:cNvPicPr>
          <p:nvPr/>
        </p:nvPicPr>
        <p:blipFill>
          <a:blip r:embed="rId5"/>
          <a:stretch>
            <a:fillRect/>
          </a:stretch>
        </p:blipFill>
        <p:spPr>
          <a:xfrm>
            <a:off x="5817339" y="516423"/>
            <a:ext cx="2653574" cy="2110304"/>
          </a:xfrm>
          <a:prstGeom prst="rect">
            <a:avLst/>
          </a:prstGeom>
        </p:spPr>
      </p:pic>
      <p:sp>
        <p:nvSpPr>
          <p:cNvPr id="18" name="TextBox 17">
            <a:extLst>
              <a:ext uri="{FF2B5EF4-FFF2-40B4-BE49-F238E27FC236}">
                <a16:creationId xmlns:a16="http://schemas.microsoft.com/office/drawing/2014/main" id="{CF268D84-FC29-4844-A2A4-DBD0D47009CD}"/>
              </a:ext>
            </a:extLst>
          </p:cNvPr>
          <p:cNvSpPr txBox="1"/>
          <p:nvPr/>
        </p:nvSpPr>
        <p:spPr>
          <a:xfrm>
            <a:off x="415537" y="2525818"/>
            <a:ext cx="4560584"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Steady state:  all fluxes are equal (Si interface reaction is the rate-limiting step)</a:t>
            </a:r>
            <a:endParaRPr lang="en-GB" sz="2000" baseline="-25000" dirty="0"/>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4A7D672-EAA0-4C4A-85D0-5E91B33DD08F}"/>
                  </a:ext>
                </a:extLst>
              </p:cNvPr>
              <p:cNvSpPr txBox="1"/>
              <p:nvPr/>
            </p:nvSpPr>
            <p:spPr>
              <a:xfrm>
                <a:off x="479160" y="4097257"/>
                <a:ext cx="3292545" cy="400110"/>
              </a:xfrm>
              <a:prstGeom prst="rect">
                <a:avLst/>
              </a:prstGeom>
              <a:noFill/>
            </p:spPr>
            <p:txBody>
              <a:bodyPr wrap="square" rtlCol="0">
                <a:spAutoFit/>
              </a:bodyPr>
              <a:lstStyle/>
              <a:p>
                <a:pPr marL="342900" indent="-342900">
                  <a:buFont typeface="Arial" panose="020B0604020202020204" pitchFamily="34" charset="0"/>
                  <a:buChar char="•"/>
                </a:pPr>
                <a:r>
                  <a:rPr lang="en-GB" sz="2000" dirty="0"/>
                  <a:t>Oxygen flux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𝐹</m:t>
                        </m:r>
                      </m:e>
                      <m:sub>
                        <m:r>
                          <a:rPr lang="en-GB" sz="2000" b="0" i="1" smtClean="0">
                            <a:latin typeface="Cambria Math" panose="02040503050406030204" pitchFamily="18" charset="0"/>
                          </a:rPr>
                          <m:t>𝑂𝑋</m:t>
                        </m:r>
                      </m:sub>
                    </m:sSub>
                    <m:r>
                      <a:rPr lang="en-GB" sz="2000" b="0" i="1" smtClean="0">
                        <a:latin typeface="Cambria Math" panose="02040503050406030204" pitchFamily="18" charset="0"/>
                      </a:rPr>
                      <m:t> </m:t>
                    </m:r>
                  </m:oMath>
                </a14:m>
                <a:r>
                  <a:rPr lang="en-GB" sz="2000" dirty="0"/>
                  <a:t>= v</a:t>
                </a:r>
                <a:r>
                  <a:rPr lang="en-GB" sz="2000" baseline="-25000" dirty="0"/>
                  <a:t>ox </a:t>
                </a:r>
                <a:r>
                  <a:rPr lang="en-GB" sz="2000" dirty="0" err="1"/>
                  <a:t>N</a:t>
                </a:r>
                <a:r>
                  <a:rPr lang="en-GB" sz="2000" baseline="-25000" dirty="0" err="1"/>
                  <a:t>ox</a:t>
                </a:r>
                <a:endParaRPr lang="en-GB" sz="2000" dirty="0"/>
              </a:p>
            </p:txBody>
          </p:sp>
        </mc:Choice>
        <mc:Fallback xmlns="">
          <p:sp>
            <p:nvSpPr>
              <p:cNvPr id="19" name="TextBox 18">
                <a:extLst>
                  <a:ext uri="{FF2B5EF4-FFF2-40B4-BE49-F238E27FC236}">
                    <a16:creationId xmlns:a16="http://schemas.microsoft.com/office/drawing/2014/main" id="{C4A7D672-EAA0-4C4A-85D0-5E91B33DD08F}"/>
                  </a:ext>
                </a:extLst>
              </p:cNvPr>
              <p:cNvSpPr txBox="1">
                <a:spLocks noRot="1" noChangeAspect="1" noMove="1" noResize="1" noEditPoints="1" noAdjustHandles="1" noChangeArrowheads="1" noChangeShapeType="1" noTextEdit="1"/>
              </p:cNvSpPr>
              <p:nvPr/>
            </p:nvSpPr>
            <p:spPr>
              <a:xfrm>
                <a:off x="479160" y="4097257"/>
                <a:ext cx="3292545" cy="400110"/>
              </a:xfrm>
              <a:prstGeom prst="rect">
                <a:avLst/>
              </a:prstGeom>
              <a:blipFill>
                <a:blip r:embed="rId6"/>
                <a:stretch>
                  <a:fillRect l="-1667"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90ADC2B-09D2-4173-BB16-675936759A9A}"/>
                  </a:ext>
                </a:extLst>
              </p:cNvPr>
              <p:cNvSpPr txBox="1"/>
              <p:nvPr/>
            </p:nvSpPr>
            <p:spPr>
              <a:xfrm>
                <a:off x="10318831" y="3609125"/>
                <a:ext cx="842416" cy="416268"/>
              </a:xfrm>
              <a:prstGeom prst="rect">
                <a:avLst/>
              </a:prstGeom>
              <a:noFill/>
            </p:spPr>
            <p:txBody>
              <a:bodyPr wrap="square" lIns="0" tIns="0" rIns="0" bIns="0" rtlCol="0">
                <a:spAutoFit/>
              </a:bodyPr>
              <a:lstStyle/>
              <a:p>
                <a:r>
                  <a:rPr lang="en-GB" b="0" dirty="0"/>
                  <a:t>; h</a:t>
                </a:r>
                <a14:m>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𝐻𝑘𝑇</m:t>
                        </m:r>
                      </m:den>
                    </m:f>
                  </m:oMath>
                </a14:m>
                <a:endParaRPr lang="en-GB" dirty="0"/>
              </a:p>
            </p:txBody>
          </p:sp>
        </mc:Choice>
        <mc:Fallback xmlns="">
          <p:sp>
            <p:nvSpPr>
              <p:cNvPr id="20" name="TextBox 19">
                <a:extLst>
                  <a:ext uri="{FF2B5EF4-FFF2-40B4-BE49-F238E27FC236}">
                    <a16:creationId xmlns:a16="http://schemas.microsoft.com/office/drawing/2014/main" id="{C90ADC2B-09D2-4173-BB16-675936759A9A}"/>
                  </a:ext>
                </a:extLst>
              </p:cNvPr>
              <p:cNvSpPr txBox="1">
                <a:spLocks noRot="1" noChangeAspect="1" noMove="1" noResize="1" noEditPoints="1" noAdjustHandles="1" noChangeArrowheads="1" noChangeShapeType="1" noTextEdit="1"/>
              </p:cNvSpPr>
              <p:nvPr/>
            </p:nvSpPr>
            <p:spPr>
              <a:xfrm>
                <a:off x="10318831" y="3609125"/>
                <a:ext cx="842416" cy="416268"/>
              </a:xfrm>
              <a:prstGeom prst="rect">
                <a:avLst/>
              </a:prstGeom>
              <a:blipFill>
                <a:blip r:embed="rId7"/>
                <a:stretch>
                  <a:fillRect l="-17391" r="-2899" b="-22059"/>
                </a:stretch>
              </a:blipFill>
            </p:spPr>
            <p:txBody>
              <a:bodyPr/>
              <a:lstStyle/>
              <a:p>
                <a:r>
                  <a:rPr lang="en-GB">
                    <a:noFill/>
                  </a:rPr>
                  <a:t> </a:t>
                </a:r>
              </a:p>
            </p:txBody>
          </p:sp>
        </mc:Fallback>
      </mc:AlternateContent>
      <p:sp>
        <p:nvSpPr>
          <p:cNvPr id="21" name="Rectangle 20">
            <a:extLst>
              <a:ext uri="{FF2B5EF4-FFF2-40B4-BE49-F238E27FC236}">
                <a16:creationId xmlns:a16="http://schemas.microsoft.com/office/drawing/2014/main" id="{AB7CE6F5-A904-46C8-8BD5-9F0748BF793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descr="ox_small_cmyk_pos_rect.jpg">
            <a:extLst>
              <a:ext uri="{FF2B5EF4-FFF2-40B4-BE49-F238E27FC236}">
                <a16:creationId xmlns:a16="http://schemas.microsoft.com/office/drawing/2014/main" id="{B74AE0BE-203E-4DCD-A964-F3193FC474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4" name="TextBox 23">
            <a:extLst>
              <a:ext uri="{FF2B5EF4-FFF2-40B4-BE49-F238E27FC236}">
                <a16:creationId xmlns:a16="http://schemas.microsoft.com/office/drawing/2014/main" id="{A572702D-DCDC-434F-8C0A-B3883523C114}"/>
              </a:ext>
            </a:extLst>
          </p:cNvPr>
          <p:cNvSpPr txBox="1"/>
          <p:nvPr/>
        </p:nvSpPr>
        <p:spPr>
          <a:xfrm>
            <a:off x="87363" y="6400425"/>
            <a:ext cx="623904" cy="369332"/>
          </a:xfrm>
          <a:prstGeom prst="rect">
            <a:avLst/>
          </a:prstGeom>
          <a:noFill/>
        </p:spPr>
        <p:txBody>
          <a:bodyPr wrap="square">
            <a:spAutoFit/>
          </a:bodyPr>
          <a:lstStyle/>
          <a:p>
            <a:r>
              <a:rPr lang="en-GB" dirty="0"/>
              <a:t>41</a:t>
            </a:r>
          </a:p>
        </p:txBody>
      </p:sp>
    </p:spTree>
    <p:extLst>
      <p:ext uri="{BB962C8B-B14F-4D97-AF65-F5344CB8AC3E}">
        <p14:creationId xmlns:p14="http://schemas.microsoft.com/office/powerpoint/2010/main" val="3530759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3723A0B-BE5C-4B7E-BE48-80A8F6EB330D}"/>
                  </a:ext>
                </a:extLst>
              </p:cNvPr>
              <p:cNvSpPr txBox="1"/>
              <p:nvPr/>
            </p:nvSpPr>
            <p:spPr>
              <a:xfrm>
                <a:off x="485423" y="2486485"/>
                <a:ext cx="4657004" cy="707886"/>
              </a:xfrm>
              <a:prstGeom prst="rect">
                <a:avLst/>
              </a:prstGeom>
              <a:noFill/>
            </p:spPr>
            <p:txBody>
              <a:bodyPr wrap="square" rtlCol="0">
                <a:spAutoFit/>
              </a:bodyPr>
              <a:lstStyle/>
              <a:p>
                <a:pPr marL="342900" indent="-342900">
                  <a:buFont typeface="Arial" panose="020B0604020202020204" pitchFamily="34" charset="0"/>
                  <a:buChar char="•"/>
                </a:pPr>
                <a:r>
                  <a:rPr lang="en-GB" sz="2000" dirty="0"/>
                  <a:t>Integrating over t gives the expression for oxide thickness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𝑡</m:t>
                        </m:r>
                      </m:e>
                      <m:sub>
                        <m:r>
                          <a:rPr lang="en-GB" sz="2000" i="1">
                            <a:latin typeface="Cambria Math" panose="02040503050406030204" pitchFamily="18" charset="0"/>
                          </a:rPr>
                          <m:t>𝑜𝑥</m:t>
                        </m:r>
                      </m:sub>
                    </m:sSub>
                  </m:oMath>
                </a14:m>
                <a:r>
                  <a:rPr lang="en-GB" sz="2000" baseline="-25000" dirty="0"/>
                  <a:t>  </a:t>
                </a:r>
                <a:r>
                  <a:rPr lang="en-GB" sz="2000" dirty="0"/>
                  <a:t>vs. time t</a:t>
                </a:r>
                <a:endParaRPr lang="en-GB" sz="2000" baseline="-25000" dirty="0"/>
              </a:p>
            </p:txBody>
          </p:sp>
        </mc:Choice>
        <mc:Fallback xmlns="">
          <p:sp>
            <p:nvSpPr>
              <p:cNvPr id="12" name="TextBox 11">
                <a:extLst>
                  <a:ext uri="{FF2B5EF4-FFF2-40B4-BE49-F238E27FC236}">
                    <a16:creationId xmlns:a16="http://schemas.microsoft.com/office/drawing/2014/main" id="{F3723A0B-BE5C-4B7E-BE48-80A8F6EB330D}"/>
                  </a:ext>
                </a:extLst>
              </p:cNvPr>
              <p:cNvSpPr txBox="1">
                <a:spLocks noRot="1" noChangeAspect="1" noMove="1" noResize="1" noEditPoints="1" noAdjustHandles="1" noChangeArrowheads="1" noChangeShapeType="1" noTextEdit="1"/>
              </p:cNvSpPr>
              <p:nvPr/>
            </p:nvSpPr>
            <p:spPr>
              <a:xfrm>
                <a:off x="485423" y="2486485"/>
                <a:ext cx="4657004" cy="707886"/>
              </a:xfrm>
              <a:prstGeom prst="rect">
                <a:avLst/>
              </a:prstGeom>
              <a:blipFill>
                <a:blip r:embed="rId2"/>
                <a:stretch>
                  <a:fillRect l="-1178" t="-5172"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713E98-D3AC-4216-9718-20CC85A59F5B}"/>
                  </a:ext>
                </a:extLst>
              </p:cNvPr>
              <p:cNvSpPr txBox="1"/>
              <p:nvPr/>
            </p:nvSpPr>
            <p:spPr>
              <a:xfrm>
                <a:off x="6716358" y="991118"/>
                <a:ext cx="3163062"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𝑡</m:t>
                          </m:r>
                        </m:e>
                        <m:sub>
                          <m:r>
                            <a:rPr lang="en-GB" sz="2400" b="0" i="1" smtClean="0">
                              <a:latin typeface="Cambria Math" panose="02040503050406030204" pitchFamily="18" charset="0"/>
                            </a:rPr>
                            <m:t>𝑜𝑥</m:t>
                          </m:r>
                        </m:sub>
                        <m:sup>
                          <m:r>
                            <a:rPr lang="en-GB" sz="2400" b="0" i="1" smtClean="0">
                              <a:latin typeface="Cambria Math" panose="02040503050406030204" pitchFamily="18" charset="0"/>
                            </a:rPr>
                            <m:t>2</m:t>
                          </m:r>
                        </m:sup>
                      </m:sSubSup>
                      <m:r>
                        <a:rPr lang="en-GB" sz="2400" b="0" i="1" smtClean="0">
                          <a:latin typeface="Cambria Math" panose="02040503050406030204" pitchFamily="18" charset="0"/>
                        </a:rPr>
                        <m:t>+</m:t>
                      </m:r>
                      <m:r>
                        <a:rPr lang="en-GB" sz="2400" b="0" i="1" smtClean="0">
                          <a:latin typeface="Cambria Math" panose="02040503050406030204" pitchFamily="18" charset="0"/>
                        </a:rPr>
                        <m:t>𝐴</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𝑜𝑥</m:t>
                          </m:r>
                        </m:sub>
                      </m:sSub>
                      <m:r>
                        <a:rPr lang="en-GB" sz="2400" b="0" i="1" smtClean="0">
                          <a:latin typeface="Cambria Math" panose="02040503050406030204" pitchFamily="18" charset="0"/>
                        </a:rPr>
                        <m:t>=</m:t>
                      </m:r>
                      <m:r>
                        <a:rPr lang="en-GB" sz="2400" b="0" i="1" smtClean="0">
                          <a:latin typeface="Cambria Math" panose="02040503050406030204" pitchFamily="18" charset="0"/>
                        </a:rPr>
                        <m:t>𝐵</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𝜏</m:t>
                          </m:r>
                        </m:e>
                      </m:d>
                    </m:oMath>
                  </m:oMathPara>
                </a14:m>
                <a:endParaRPr lang="en-GB" sz="2400" dirty="0"/>
              </a:p>
            </p:txBody>
          </p:sp>
        </mc:Choice>
        <mc:Fallback xmlns="">
          <p:sp>
            <p:nvSpPr>
              <p:cNvPr id="13" name="TextBox 12">
                <a:extLst>
                  <a:ext uri="{FF2B5EF4-FFF2-40B4-BE49-F238E27FC236}">
                    <a16:creationId xmlns:a16="http://schemas.microsoft.com/office/drawing/2014/main" id="{25713E98-D3AC-4216-9718-20CC85A59F5B}"/>
                  </a:ext>
                </a:extLst>
              </p:cNvPr>
              <p:cNvSpPr txBox="1">
                <a:spLocks noRot="1" noChangeAspect="1" noMove="1" noResize="1" noEditPoints="1" noAdjustHandles="1" noChangeArrowheads="1" noChangeShapeType="1" noTextEdit="1"/>
              </p:cNvSpPr>
              <p:nvPr/>
            </p:nvSpPr>
            <p:spPr>
              <a:xfrm>
                <a:off x="6716358" y="991118"/>
                <a:ext cx="3163062" cy="369332"/>
              </a:xfrm>
              <a:prstGeom prst="rect">
                <a:avLst/>
              </a:prstGeom>
              <a:blipFill>
                <a:blip r:embed="rId3"/>
                <a:stretch>
                  <a:fillRect t="-1667"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5CCEAFB-1AE1-42B8-A6DD-464757B148D9}"/>
                  </a:ext>
                </a:extLst>
              </p:cNvPr>
              <p:cNvSpPr txBox="1"/>
              <p:nvPr/>
            </p:nvSpPr>
            <p:spPr>
              <a:xfrm>
                <a:off x="8135919" y="1648324"/>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𝐴</m:t>
                      </m:r>
                      <m:r>
                        <a:rPr lang="en-GB" b="0" i="1" smtClean="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den>
                          </m:f>
                        </m:e>
                      </m:d>
                    </m:oMath>
                  </m:oMathPara>
                </a14:m>
                <a:endParaRPr lang="en-GB" dirty="0"/>
              </a:p>
            </p:txBody>
          </p:sp>
        </mc:Choice>
        <mc:Fallback xmlns="">
          <p:sp>
            <p:nvSpPr>
              <p:cNvPr id="14" name="TextBox 13">
                <a:extLst>
                  <a:ext uri="{FF2B5EF4-FFF2-40B4-BE49-F238E27FC236}">
                    <a16:creationId xmlns:a16="http://schemas.microsoft.com/office/drawing/2014/main" id="{55CCEAFB-1AE1-42B8-A6DD-464757B148D9}"/>
                  </a:ext>
                </a:extLst>
              </p:cNvPr>
              <p:cNvSpPr txBox="1">
                <a:spLocks noRot="1" noChangeAspect="1" noMove="1" noResize="1" noEditPoints="1" noAdjustHandles="1" noChangeArrowheads="1" noChangeShapeType="1" noTextEdit="1"/>
              </p:cNvSpPr>
              <p:nvPr/>
            </p:nvSpPr>
            <p:spPr>
              <a:xfrm>
                <a:off x="8135919" y="1648324"/>
                <a:ext cx="3163062" cy="62235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0EF1AA-4D37-4265-B7E9-8197C05C80E4}"/>
                  </a:ext>
                </a:extLst>
              </p:cNvPr>
              <p:cNvSpPr txBox="1"/>
              <p:nvPr/>
            </p:nvSpPr>
            <p:spPr>
              <a:xfrm>
                <a:off x="7996676" y="2399516"/>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𝑁</m:t>
                                  </m:r>
                                </m:e>
                                <m:sub>
                                  <m:r>
                                    <a:rPr lang="en-GB" i="1">
                                      <a:latin typeface="Cambria Math" panose="02040503050406030204" pitchFamily="18" charset="0"/>
                                    </a:rPr>
                                    <m:t>𝑜𝑥</m:t>
                                  </m:r>
                                </m:sub>
                              </m:sSub>
                            </m:den>
                          </m:f>
                        </m:e>
                      </m:d>
                    </m:oMath>
                  </m:oMathPara>
                </a14:m>
                <a:endParaRPr lang="en-GB" dirty="0"/>
              </a:p>
            </p:txBody>
          </p:sp>
        </mc:Choice>
        <mc:Fallback xmlns="">
          <p:sp>
            <p:nvSpPr>
              <p:cNvPr id="15" name="TextBox 14">
                <a:extLst>
                  <a:ext uri="{FF2B5EF4-FFF2-40B4-BE49-F238E27FC236}">
                    <a16:creationId xmlns:a16="http://schemas.microsoft.com/office/drawing/2014/main" id="{FA0EF1AA-4D37-4265-B7E9-8197C05C80E4}"/>
                  </a:ext>
                </a:extLst>
              </p:cNvPr>
              <p:cNvSpPr txBox="1">
                <a:spLocks noRot="1" noChangeAspect="1" noMove="1" noResize="1" noEditPoints="1" noAdjustHandles="1" noChangeArrowheads="1" noChangeShapeType="1" noTextEdit="1"/>
              </p:cNvSpPr>
              <p:nvPr/>
            </p:nvSpPr>
            <p:spPr>
              <a:xfrm>
                <a:off x="7996676" y="2399516"/>
                <a:ext cx="3163062" cy="62235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956E1A-131D-4E71-A57E-AE9E630A54DE}"/>
                  </a:ext>
                </a:extLst>
              </p:cNvPr>
              <p:cNvSpPr txBox="1"/>
              <p:nvPr/>
            </p:nvSpPr>
            <p:spPr>
              <a:xfrm>
                <a:off x="8545747" y="3204962"/>
                <a:ext cx="2061711" cy="632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𝑡</m:t>
                                  </m:r>
                                </m:e>
                                <m:sub>
                                  <m:r>
                                    <a:rPr lang="en-GB" b="0" i="1" smtClean="0">
                                      <a:latin typeface="Cambria Math" panose="02040503050406030204" pitchFamily="18" charset="0"/>
                                    </a:rPr>
                                    <m:t>0</m:t>
                                  </m:r>
                                </m:sub>
                                <m:sup>
                                  <m:r>
                                    <a:rPr lang="en-GB" i="1">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𝐴</m:t>
                              </m:r>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0</m:t>
                                  </m:r>
                                </m:sub>
                              </m:sSub>
                            </m:num>
                            <m:den>
                              <m:r>
                                <a:rPr lang="en-GB" b="0" i="1" smtClean="0">
                                  <a:latin typeface="Cambria Math" panose="02040503050406030204" pitchFamily="18" charset="0"/>
                                </a:rPr>
                                <m:t>𝐵</m:t>
                              </m:r>
                            </m:den>
                          </m:f>
                        </m:e>
                      </m:d>
                    </m:oMath>
                  </m:oMathPara>
                </a14:m>
                <a:endParaRPr lang="en-GB" dirty="0"/>
              </a:p>
            </p:txBody>
          </p:sp>
        </mc:Choice>
        <mc:Fallback xmlns="">
          <p:sp>
            <p:nvSpPr>
              <p:cNvPr id="17" name="TextBox 16">
                <a:extLst>
                  <a:ext uri="{FF2B5EF4-FFF2-40B4-BE49-F238E27FC236}">
                    <a16:creationId xmlns:a16="http://schemas.microsoft.com/office/drawing/2014/main" id="{0E956E1A-131D-4E71-A57E-AE9E630A54DE}"/>
                  </a:ext>
                </a:extLst>
              </p:cNvPr>
              <p:cNvSpPr txBox="1">
                <a:spLocks noRot="1" noChangeAspect="1" noMove="1" noResize="1" noEditPoints="1" noAdjustHandles="1" noChangeArrowheads="1" noChangeShapeType="1" noTextEdit="1"/>
              </p:cNvSpPr>
              <p:nvPr/>
            </p:nvSpPr>
            <p:spPr>
              <a:xfrm>
                <a:off x="8545747" y="3204962"/>
                <a:ext cx="2061711" cy="632353"/>
              </a:xfrm>
              <a:prstGeom prst="rect">
                <a:avLst/>
              </a:prstGeom>
              <a:blipFill>
                <a:blip r:embed="rId6"/>
                <a:stretch>
                  <a:fillRect b="-971"/>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41B69C03-7D7D-4B30-93D5-2C8DFCAAF8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4771" y="3962557"/>
            <a:ext cx="5199724" cy="1636634"/>
          </a:xfrm>
          <a:prstGeom prst="rect">
            <a:avLst/>
          </a:prstGeom>
        </p:spPr>
      </p:pic>
      <p:sp>
        <p:nvSpPr>
          <p:cNvPr id="19" name="TextBox 18">
            <a:extLst>
              <a:ext uri="{FF2B5EF4-FFF2-40B4-BE49-F238E27FC236}">
                <a16:creationId xmlns:a16="http://schemas.microsoft.com/office/drawing/2014/main" id="{E9A68C5C-938F-4F7A-993A-383733ADC4D2}"/>
              </a:ext>
            </a:extLst>
          </p:cNvPr>
          <p:cNvSpPr txBox="1"/>
          <p:nvPr/>
        </p:nvSpPr>
        <p:spPr>
          <a:xfrm>
            <a:off x="9884072" y="5554492"/>
            <a:ext cx="1207403" cy="307777"/>
          </a:xfrm>
          <a:prstGeom prst="rect">
            <a:avLst/>
          </a:prstGeom>
          <a:noFill/>
        </p:spPr>
        <p:txBody>
          <a:bodyPr wrap="square" rtlCol="0">
            <a:spAutoFit/>
          </a:bodyPr>
          <a:lstStyle/>
          <a:p>
            <a:r>
              <a:rPr lang="en-GB" sz="1400" dirty="0"/>
              <a:t>&lt;111&gt; Si</a:t>
            </a:r>
            <a:endParaRPr lang="en-GB" sz="1400" baseline="-25000" dirty="0"/>
          </a:p>
        </p:txBody>
      </p:sp>
      <p:sp>
        <p:nvSpPr>
          <p:cNvPr id="20" name="Rectangle 19">
            <a:extLst>
              <a:ext uri="{FF2B5EF4-FFF2-40B4-BE49-F238E27FC236}">
                <a16:creationId xmlns:a16="http://schemas.microsoft.com/office/drawing/2014/main" id="{45BD0548-A48C-4688-874B-935D41CB89A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1" name="TextBox 20">
            <a:extLst>
              <a:ext uri="{FF2B5EF4-FFF2-40B4-BE49-F238E27FC236}">
                <a16:creationId xmlns:a16="http://schemas.microsoft.com/office/drawing/2014/main" id="{EC54E601-C15C-4169-92D7-564DE62A976E}"/>
              </a:ext>
            </a:extLst>
          </p:cNvPr>
          <p:cNvSpPr txBox="1"/>
          <p:nvPr/>
        </p:nvSpPr>
        <p:spPr>
          <a:xfrm>
            <a:off x="481568" y="3663630"/>
            <a:ext cx="4966731" cy="1015663"/>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model requires coefficients adjustments for different crystal orientations</a:t>
            </a:r>
          </a:p>
        </p:txBody>
      </p:sp>
      <p:sp>
        <p:nvSpPr>
          <p:cNvPr id="22" name="Rectangle 21">
            <a:extLst>
              <a:ext uri="{FF2B5EF4-FFF2-40B4-BE49-F238E27FC236}">
                <a16:creationId xmlns:a16="http://schemas.microsoft.com/office/drawing/2014/main" id="{22C3900E-B45D-48FB-9D2D-A4EE0FBF93C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BE156596-9F81-4267-8FE3-1DFFD030B6C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B8DADD2C-C0F7-4E2A-85F9-8B7466FF7093}"/>
              </a:ext>
            </a:extLst>
          </p:cNvPr>
          <p:cNvSpPr txBox="1"/>
          <p:nvPr/>
        </p:nvSpPr>
        <p:spPr>
          <a:xfrm>
            <a:off x="87363" y="6400425"/>
            <a:ext cx="623904" cy="369332"/>
          </a:xfrm>
          <a:prstGeom prst="rect">
            <a:avLst/>
          </a:prstGeom>
          <a:noFill/>
        </p:spPr>
        <p:txBody>
          <a:bodyPr wrap="square">
            <a:spAutoFit/>
          </a:bodyPr>
          <a:lstStyle/>
          <a:p>
            <a:r>
              <a:rPr lang="en-GB" dirty="0"/>
              <a:t>42</a:t>
            </a:r>
          </a:p>
        </p:txBody>
      </p:sp>
    </p:spTree>
    <p:extLst>
      <p:ext uri="{BB962C8B-B14F-4D97-AF65-F5344CB8AC3E}">
        <p14:creationId xmlns:p14="http://schemas.microsoft.com/office/powerpoint/2010/main" val="2469060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EAB65D5-CA99-45EA-AD11-F10985453F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2754"/>
          <a:stretch/>
        </p:blipFill>
        <p:spPr>
          <a:xfrm>
            <a:off x="6196134" y="1323742"/>
            <a:ext cx="4990308" cy="3486413"/>
          </a:xfrm>
          <a:prstGeom prst="rect">
            <a:avLst/>
          </a:prstGeom>
        </p:spPr>
      </p:pic>
      <p:sp>
        <p:nvSpPr>
          <p:cNvPr id="13" name="TextBox 12">
            <a:extLst>
              <a:ext uri="{FF2B5EF4-FFF2-40B4-BE49-F238E27FC236}">
                <a16:creationId xmlns:a16="http://schemas.microsoft.com/office/drawing/2014/main" id="{C87804E4-253F-4FF4-9FC9-E4756B507B94}"/>
              </a:ext>
            </a:extLst>
          </p:cNvPr>
          <p:cNvSpPr txBox="1"/>
          <p:nvPr/>
        </p:nvSpPr>
        <p:spPr>
          <a:xfrm>
            <a:off x="9173009" y="2360716"/>
            <a:ext cx="1416814" cy="369332"/>
          </a:xfrm>
          <a:prstGeom prst="rect">
            <a:avLst/>
          </a:prstGeom>
          <a:noFill/>
        </p:spPr>
        <p:txBody>
          <a:bodyPr wrap="square" rtlCol="0">
            <a:spAutoFit/>
          </a:bodyPr>
          <a:lstStyle/>
          <a:p>
            <a:r>
              <a:rPr lang="en-GB" dirty="0">
                <a:solidFill>
                  <a:srgbClr val="FF0000"/>
                </a:solidFill>
              </a:rPr>
              <a:t>Deal Grove</a:t>
            </a:r>
            <a:endParaRPr lang="en-GB" baseline="-25000" dirty="0">
              <a:solidFill>
                <a:srgbClr val="FF0000"/>
              </a:solidFill>
            </a:endParaRPr>
          </a:p>
        </p:txBody>
      </p:sp>
      <p:sp>
        <p:nvSpPr>
          <p:cNvPr id="14" name="TextBox 13">
            <a:extLst>
              <a:ext uri="{FF2B5EF4-FFF2-40B4-BE49-F238E27FC236}">
                <a16:creationId xmlns:a16="http://schemas.microsoft.com/office/drawing/2014/main" id="{151FD9A0-A9C7-4DED-974A-272DD81B524F}"/>
              </a:ext>
            </a:extLst>
          </p:cNvPr>
          <p:cNvSpPr txBox="1"/>
          <p:nvPr/>
        </p:nvSpPr>
        <p:spPr>
          <a:xfrm>
            <a:off x="9173009" y="2699270"/>
            <a:ext cx="1416814" cy="369332"/>
          </a:xfrm>
          <a:prstGeom prst="rect">
            <a:avLst/>
          </a:prstGeom>
          <a:noFill/>
        </p:spPr>
        <p:txBody>
          <a:bodyPr wrap="square" rtlCol="0">
            <a:spAutoFit/>
          </a:bodyPr>
          <a:lstStyle/>
          <a:p>
            <a:r>
              <a:rPr lang="en-GB" dirty="0"/>
              <a:t>Measured</a:t>
            </a:r>
            <a:endParaRPr lang="en-GB" baseline="-25000" dirty="0"/>
          </a:p>
        </p:txBody>
      </p:sp>
      <p:sp>
        <p:nvSpPr>
          <p:cNvPr id="15" name="TextBox 14">
            <a:extLst>
              <a:ext uri="{FF2B5EF4-FFF2-40B4-BE49-F238E27FC236}">
                <a16:creationId xmlns:a16="http://schemas.microsoft.com/office/drawing/2014/main" id="{0A1B696F-D26F-40EA-B6A5-BB80F485D27D}"/>
              </a:ext>
            </a:extLst>
          </p:cNvPr>
          <p:cNvSpPr txBox="1"/>
          <p:nvPr/>
        </p:nvSpPr>
        <p:spPr>
          <a:xfrm>
            <a:off x="599375" y="2381693"/>
            <a:ext cx="4560584" cy="1118255"/>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Comparison of Deal-Grove model with </a:t>
            </a:r>
            <a:r>
              <a:rPr lang="en-GB" sz="2000" u="sng" dirty="0">
                <a:cs typeface="Times New Roman" panose="02020603050405020304" pitchFamily="18" charset="0"/>
              </a:rPr>
              <a:t>measured</a:t>
            </a:r>
            <a:r>
              <a:rPr lang="en-GB" sz="2000" dirty="0">
                <a:cs typeface="Times New Roman" panose="02020603050405020304" pitchFamily="18" charset="0"/>
              </a:rPr>
              <a:t> oxide thickness (Dry oxide)</a:t>
            </a:r>
          </a:p>
          <a:p>
            <a:pPr marL="342900" indent="-342900">
              <a:buFont typeface="Arial" panose="020B0604020202020204" pitchFamily="34" charset="0"/>
              <a:buChar char="•"/>
            </a:pPr>
            <a:endParaRPr lang="en-GB" sz="2000" baseline="-25000" dirty="0">
              <a:cs typeface="Times New Roman" panose="02020603050405020304" pitchFamily="18" charset="0"/>
            </a:endParaRPr>
          </a:p>
          <a:p>
            <a:pPr marL="342900" indent="-342900">
              <a:buFont typeface="Arial" panose="020B0604020202020204" pitchFamily="34" charset="0"/>
              <a:buChar char="•"/>
            </a:pPr>
            <a:endParaRPr lang="en-GB" sz="2000" baseline="-25000" dirty="0">
              <a:cs typeface="Times New Roman" panose="02020603050405020304" pitchFamily="18" charset="0"/>
            </a:endParaRPr>
          </a:p>
        </p:txBody>
      </p:sp>
      <p:sp>
        <p:nvSpPr>
          <p:cNvPr id="17" name="TextBox 16">
            <a:extLst>
              <a:ext uri="{FF2B5EF4-FFF2-40B4-BE49-F238E27FC236}">
                <a16:creationId xmlns:a16="http://schemas.microsoft.com/office/drawing/2014/main" id="{8F190567-362B-4905-96D8-532A022EEEEF}"/>
              </a:ext>
            </a:extLst>
          </p:cNvPr>
          <p:cNvSpPr txBox="1"/>
          <p:nvPr/>
        </p:nvSpPr>
        <p:spPr>
          <a:xfrm>
            <a:off x="485274" y="3250732"/>
            <a:ext cx="4965728" cy="3067506"/>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With the correct coefficients (P,T, crystal ) the Deal-Grove model works nicely for single crystal silicon (~%’s accuracy). Model extensions to 3D exist</a:t>
            </a:r>
          </a:p>
          <a:p>
            <a:endParaRPr lang="en-GB" sz="2000" baseline="-25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Additional tweaking needed for high Si doping</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The model fails for Polysilicon</a:t>
            </a:r>
          </a:p>
          <a:p>
            <a:endParaRPr lang="en-GB" sz="2000" dirty="0">
              <a:cs typeface="Times New Roman" panose="02020603050405020304" pitchFamily="18" charset="0"/>
            </a:endParaRPr>
          </a:p>
        </p:txBody>
      </p:sp>
      <p:sp>
        <p:nvSpPr>
          <p:cNvPr id="18" name="Rectangle 17">
            <a:extLst>
              <a:ext uri="{FF2B5EF4-FFF2-40B4-BE49-F238E27FC236}">
                <a16:creationId xmlns:a16="http://schemas.microsoft.com/office/drawing/2014/main" id="{9A5E7345-3039-41D1-B395-D84C1609D27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TextBox 19">
            <a:extLst>
              <a:ext uri="{FF2B5EF4-FFF2-40B4-BE49-F238E27FC236}">
                <a16:creationId xmlns:a16="http://schemas.microsoft.com/office/drawing/2014/main" id="{62C79AD3-D405-4F38-B21C-100927D50A66}"/>
              </a:ext>
            </a:extLst>
          </p:cNvPr>
          <p:cNvSpPr txBox="1"/>
          <p:nvPr/>
        </p:nvSpPr>
        <p:spPr>
          <a:xfrm>
            <a:off x="5959736" y="5614292"/>
            <a:ext cx="5461514" cy="646331"/>
          </a:xfrm>
          <a:prstGeom prst="rect">
            <a:avLst/>
          </a:prstGeom>
          <a:noFill/>
        </p:spPr>
        <p:txBody>
          <a:bodyPr wrap="square" rtlCol="0">
            <a:spAutoFit/>
          </a:bodyPr>
          <a:lstStyle/>
          <a:p>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Self-limiting growth of native oxide saturates at around 2-3 nm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r>
              <a:rPr lang="en-GB" sz="1200" b="1" dirty="0"/>
              <a:t>Growth of native oxide on a silicon surface’ </a:t>
            </a:r>
            <a:r>
              <a:rPr lang="en-GB" sz="1200" dirty="0"/>
              <a:t>Journal of Applied Physics, Volume 68, Issue 3, August 1, 1990, pp.1272-1281</a:t>
            </a:r>
            <a:endParaRPr lang="en-GB" sz="1200" dirty="0">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5C1E61F1-48E3-42C2-AE54-AF4F5240989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B84CB97A-9D47-4C7A-B552-4F4EF40B08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3DCEAB2A-43C2-40A6-910C-499DE40EE45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43</a:t>
            </a:r>
            <a:endParaRPr lang="en-GB" dirty="0"/>
          </a:p>
        </p:txBody>
      </p:sp>
    </p:spTree>
    <p:extLst>
      <p:ext uri="{BB962C8B-B14F-4D97-AF65-F5344CB8AC3E}">
        <p14:creationId xmlns:p14="http://schemas.microsoft.com/office/powerpoint/2010/main" val="31184902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F42CEC-DC8F-427C-AEEB-382D1707D84E}"/>
              </a:ext>
            </a:extLst>
          </p:cNvPr>
          <p:cNvSpPr/>
          <p:nvPr/>
        </p:nvSpPr>
        <p:spPr>
          <a:xfrm>
            <a:off x="6340522" y="2347552"/>
            <a:ext cx="1205962" cy="101670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3" name="Rectangle 12">
            <a:extLst>
              <a:ext uri="{FF2B5EF4-FFF2-40B4-BE49-F238E27FC236}">
                <a16:creationId xmlns:a16="http://schemas.microsoft.com/office/drawing/2014/main" id="{D49468E8-B248-4CE2-8BD2-BF7E6F851AEB}"/>
              </a:ext>
            </a:extLst>
          </p:cNvPr>
          <p:cNvSpPr/>
          <p:nvPr/>
        </p:nvSpPr>
        <p:spPr>
          <a:xfrm>
            <a:off x="9166025" y="2341788"/>
            <a:ext cx="1326558" cy="10224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4" name="Rectangle 13">
            <a:extLst>
              <a:ext uri="{FF2B5EF4-FFF2-40B4-BE49-F238E27FC236}">
                <a16:creationId xmlns:a16="http://schemas.microsoft.com/office/drawing/2014/main" id="{81535367-80F5-4BFF-AB5A-2A287152A2BE}"/>
              </a:ext>
            </a:extLst>
          </p:cNvPr>
          <p:cNvSpPr/>
          <p:nvPr/>
        </p:nvSpPr>
        <p:spPr>
          <a:xfrm>
            <a:off x="9165854" y="2002447"/>
            <a:ext cx="1326558" cy="56133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cxnSp>
        <p:nvCxnSpPr>
          <p:cNvPr id="15" name="Straight Connector 14">
            <a:extLst>
              <a:ext uri="{FF2B5EF4-FFF2-40B4-BE49-F238E27FC236}">
                <a16:creationId xmlns:a16="http://schemas.microsoft.com/office/drawing/2014/main" id="{DD397456-51ED-48CB-B58B-BB08C997D716}"/>
              </a:ext>
            </a:extLst>
          </p:cNvPr>
          <p:cNvCxnSpPr>
            <a:cxnSpLocks/>
          </p:cNvCxnSpPr>
          <p:nvPr/>
        </p:nvCxnSpPr>
        <p:spPr>
          <a:xfrm rot="5400000">
            <a:off x="8453232" y="310901"/>
            <a:ext cx="0" cy="406019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21117A0D-E007-415F-BD7F-D68B217A5045}"/>
              </a:ext>
            </a:extLst>
          </p:cNvPr>
          <p:cNvSpPr/>
          <p:nvPr/>
        </p:nvSpPr>
        <p:spPr>
          <a:xfrm>
            <a:off x="7940251" y="2588680"/>
            <a:ext cx="1003500" cy="58479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645DB0FD-8171-4595-A9B8-9050CF644DAC}"/>
              </a:ext>
            </a:extLst>
          </p:cNvPr>
          <p:cNvSpPr txBox="1"/>
          <p:nvPr/>
        </p:nvSpPr>
        <p:spPr>
          <a:xfrm>
            <a:off x="10919398" y="2328716"/>
            <a:ext cx="383054" cy="338554"/>
          </a:xfrm>
          <a:prstGeom prst="rect">
            <a:avLst/>
          </a:prstGeom>
          <a:noFill/>
        </p:spPr>
        <p:txBody>
          <a:bodyPr wrap="none" rtlCol="0">
            <a:spAutoFit/>
          </a:bodyPr>
          <a:lstStyle/>
          <a:p>
            <a:r>
              <a:rPr lang="en-GB" sz="1600" dirty="0" err="1"/>
              <a:t>X</a:t>
            </a:r>
            <a:r>
              <a:rPr lang="en-GB" sz="1600" baseline="-25000" dirty="0" err="1"/>
              <a:t>Si</a:t>
            </a:r>
            <a:endParaRPr lang="en-GB" sz="1600" baseline="-25000" dirty="0"/>
          </a:p>
        </p:txBody>
      </p:sp>
      <p:sp>
        <p:nvSpPr>
          <p:cNvPr id="19" name="TextBox 18">
            <a:extLst>
              <a:ext uri="{FF2B5EF4-FFF2-40B4-BE49-F238E27FC236}">
                <a16:creationId xmlns:a16="http://schemas.microsoft.com/office/drawing/2014/main" id="{BE212B5B-03DD-432B-AC08-1FB1DB128C9E}"/>
              </a:ext>
            </a:extLst>
          </p:cNvPr>
          <p:cNvSpPr txBox="1"/>
          <p:nvPr/>
        </p:nvSpPr>
        <p:spPr>
          <a:xfrm>
            <a:off x="10919398" y="2033948"/>
            <a:ext cx="433067" cy="338554"/>
          </a:xfrm>
          <a:prstGeom prst="rect">
            <a:avLst/>
          </a:prstGeom>
          <a:noFill/>
        </p:spPr>
        <p:txBody>
          <a:bodyPr wrap="none" rtlCol="0">
            <a:spAutoFit/>
          </a:bodyPr>
          <a:lstStyle/>
          <a:p>
            <a:r>
              <a:rPr lang="en-GB" sz="1600" dirty="0" err="1"/>
              <a:t>X</a:t>
            </a:r>
            <a:r>
              <a:rPr lang="en-GB" sz="1600" baseline="-25000" dirty="0" err="1"/>
              <a:t>Ox</a:t>
            </a:r>
            <a:endParaRPr lang="en-GB" sz="1600" baseline="-25000" dirty="0"/>
          </a:p>
        </p:txBody>
      </p:sp>
      <p:sp>
        <p:nvSpPr>
          <p:cNvPr id="21" name="Rectangle 20">
            <a:extLst>
              <a:ext uri="{FF2B5EF4-FFF2-40B4-BE49-F238E27FC236}">
                <a16:creationId xmlns:a16="http://schemas.microsoft.com/office/drawing/2014/main" id="{087E1C48-6AC3-4925-909A-8A43C5D0D585}"/>
              </a:ext>
            </a:extLst>
          </p:cNvPr>
          <p:cNvSpPr/>
          <p:nvPr/>
        </p:nvSpPr>
        <p:spPr>
          <a:xfrm>
            <a:off x="684611" y="2413019"/>
            <a:ext cx="4258627"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Calibri" panose="020F0502020204030204" pitchFamily="34" charset="0"/>
                <a:cs typeface="Calibri" panose="020F0502020204030204" pitchFamily="34" charset="0"/>
              </a:rPr>
              <a:t>The oxide grows at the expense of Silicon: during oxidation around half of Silicon is consumed</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E060585-9D5C-4C39-93C0-8A0BEC40FEF3}"/>
                  </a:ext>
                </a:extLst>
              </p:cNvPr>
              <p:cNvSpPr txBox="1"/>
              <p:nvPr/>
            </p:nvSpPr>
            <p:spPr>
              <a:xfrm>
                <a:off x="6198788" y="3959982"/>
                <a:ext cx="5217006" cy="416332"/>
              </a:xfrm>
              <a:prstGeom prst="rect">
                <a:avLst/>
              </a:prstGeom>
              <a:noFill/>
            </p:spPr>
            <p:txBody>
              <a:bodyPr wrap="none" lIns="0" tIns="0" rIns="0" bIns="0" rtlCol="0">
                <a:spAutoFit/>
              </a:bodyPr>
              <a:lstStyle/>
              <a:p>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𝑋</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b="0" i="1" smtClean="0">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𝑂𝑥</m:t>
                        </m:r>
                      </m:sub>
                    </m:sSub>
                    <m:r>
                      <a:rPr lang="en-GB" sz="1600" i="1" smtClean="0">
                        <a:latin typeface="Cambria Math" panose="02040503050406030204" pitchFamily="18" charset="0"/>
                        <a:ea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i="1">
                            <a:latin typeface="Cambria Math" panose="02040503050406030204" pitchFamily="18" charset="0"/>
                          </a:rPr>
                          <m:t>𝑆𝑖</m:t>
                        </m:r>
                      </m:sub>
                    </m:sSub>
                    <m:r>
                      <a:rPr lang="en-GB" sz="1600" i="1">
                        <a:latin typeface="Cambria Math" panose="02040503050406030204" pitchFamily="18" charset="0"/>
                      </a:rPr>
                      <m:t> </m:t>
                    </m:r>
                  </m:oMath>
                </a14:m>
                <a:r>
                  <a:rPr lang="en-GB" sz="1600" dirty="0"/>
                  <a:t>=</a:t>
                </a:r>
                <a14:m>
                  <m:oMath xmlns:m="http://schemas.openxmlformats.org/officeDocument/2006/math">
                    <m:f>
                      <m:fPr>
                        <m:ctrlPr>
                          <a:rPr lang="en-GB" sz="1600" i="1" dirty="0" smtClean="0">
                            <a:latin typeface="Cambria Math" panose="02040503050406030204" pitchFamily="18" charset="0"/>
                          </a:rPr>
                        </m:ctrlPr>
                      </m:fPr>
                      <m:num>
                        <m:sSub>
                          <m:sSubPr>
                            <m:ctrlPr>
                              <a:rPr lang="en-GB" sz="1600" i="1">
                                <a:latin typeface="Cambria Math" panose="02040503050406030204" pitchFamily="18" charset="0"/>
                              </a:rPr>
                            </m:ctrlPr>
                          </m:sSubPr>
                          <m:e>
                            <m:r>
                              <a:rPr lang="en-GB" sz="1600" b="0" i="1" smtClean="0">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𝑂𝑥</m:t>
                            </m:r>
                          </m:sub>
                        </m:sSub>
                      </m:num>
                      <m:den>
                        <m:r>
                          <a:rPr lang="en-GB" sz="1600" i="1" smtClean="0">
                            <a:latin typeface="Cambria Math" panose="02040503050406030204" pitchFamily="18" charset="0"/>
                          </a:rPr>
                          <m:t> </m:t>
                        </m:r>
                        <m:sSub>
                          <m:sSubPr>
                            <m:ctrlPr>
                              <a:rPr lang="en-GB" sz="1600" i="1" smtClean="0">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𝑆𝑖</m:t>
                            </m:r>
                          </m:sub>
                        </m:sSub>
                      </m:den>
                    </m:f>
                    <m:r>
                      <a:rPr lang="en-GB" sz="1600" i="1" dirty="0" smtClean="0">
                        <a:latin typeface="Cambria Math" panose="02040503050406030204" pitchFamily="18" charset="0"/>
                        <a:ea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f>
                      <m:fPr>
                        <m:ctrlPr>
                          <a:rPr lang="en-GB" sz="1600" i="1" dirty="0">
                            <a:latin typeface="Cambria Math" panose="02040503050406030204" pitchFamily="18" charset="0"/>
                          </a:rPr>
                        </m:ctrlPr>
                      </m:fPr>
                      <m:num>
                        <m:r>
                          <a:rPr lang="en-GB" sz="1600" b="0" i="1" dirty="0" smtClean="0">
                            <a:latin typeface="Cambria Math" panose="02040503050406030204" pitchFamily="18" charset="0"/>
                          </a:rPr>
                          <m:t>2.3</m:t>
                        </m:r>
                        <m:r>
                          <a:rPr lang="en-GB" sz="1600" i="1">
                            <a:latin typeface="Cambria Math" panose="02040503050406030204" pitchFamily="18" charset="0"/>
                          </a:rPr>
                          <m:t> </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10</m:t>
                            </m:r>
                          </m:e>
                          <m:sup>
                            <m:r>
                              <a:rPr lang="en-GB" sz="1600" b="0" i="1" smtClean="0">
                                <a:latin typeface="Cambria Math" panose="02040503050406030204" pitchFamily="18" charset="0"/>
                              </a:rPr>
                              <m:t>22</m:t>
                            </m:r>
                          </m:sup>
                        </m:sSup>
                      </m:num>
                      <m:den>
                        <m:r>
                          <a:rPr lang="en-GB" sz="1600" b="0" i="1" smtClean="0">
                            <a:latin typeface="Cambria Math" panose="02040503050406030204" pitchFamily="18" charset="0"/>
                          </a:rPr>
                          <m:t>5</m:t>
                        </m:r>
                        <m:r>
                          <a:rPr lang="en-GB" sz="1600" i="1">
                            <a:latin typeface="Cambria Math" panose="02040503050406030204" pitchFamily="18" charset="0"/>
                          </a:rPr>
                          <m:t> </m:t>
                        </m:r>
                        <m:sSup>
                          <m:sSupPr>
                            <m:ctrlPr>
                              <a:rPr lang="en-GB" sz="1600" i="1">
                                <a:latin typeface="Cambria Math" panose="02040503050406030204" pitchFamily="18" charset="0"/>
                              </a:rPr>
                            </m:ctrlPr>
                          </m:sSupPr>
                          <m:e>
                            <m:r>
                              <a:rPr lang="en-GB" sz="1600" i="1">
                                <a:latin typeface="Cambria Math" panose="02040503050406030204" pitchFamily="18" charset="0"/>
                              </a:rPr>
                              <m:t>10</m:t>
                            </m:r>
                          </m:e>
                          <m:sup>
                            <m:r>
                              <a:rPr lang="en-GB" sz="1600" i="1">
                                <a:latin typeface="Cambria Math" panose="02040503050406030204" pitchFamily="18" charset="0"/>
                              </a:rPr>
                              <m:t>22</m:t>
                            </m:r>
                          </m:sup>
                        </m:sSup>
                      </m:den>
                    </m:f>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b="0" i="1" smtClean="0">
                        <a:latin typeface="Cambria Math" panose="02040503050406030204" pitchFamily="18" charset="0"/>
                      </a:rPr>
                      <m:t> 0.46 </m:t>
                    </m:r>
                  </m:oMath>
                </a14:m>
                <a:endParaRPr lang="en-GB" sz="1600" dirty="0"/>
              </a:p>
            </p:txBody>
          </p:sp>
        </mc:Choice>
        <mc:Fallback xmlns="">
          <p:sp>
            <p:nvSpPr>
              <p:cNvPr id="22" name="TextBox 21">
                <a:extLst>
                  <a:ext uri="{FF2B5EF4-FFF2-40B4-BE49-F238E27FC236}">
                    <a16:creationId xmlns:a16="http://schemas.microsoft.com/office/drawing/2014/main" id="{CE060585-9D5C-4C39-93C0-8A0BEC40FEF3}"/>
                  </a:ext>
                </a:extLst>
              </p:cNvPr>
              <p:cNvSpPr txBox="1">
                <a:spLocks noRot="1" noChangeAspect="1" noMove="1" noResize="1" noEditPoints="1" noAdjustHandles="1" noChangeArrowheads="1" noChangeShapeType="1" noTextEdit="1"/>
              </p:cNvSpPr>
              <p:nvPr/>
            </p:nvSpPr>
            <p:spPr>
              <a:xfrm>
                <a:off x="6198788" y="3959982"/>
                <a:ext cx="5217006" cy="416332"/>
              </a:xfrm>
              <a:prstGeom prst="rect">
                <a:avLst/>
              </a:prstGeom>
              <a:blipFill>
                <a:blip r:embed="rId2"/>
                <a:stretch>
                  <a:fillRect l="-1402"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45E9DAB-0461-41EA-900A-F1693C2A882B}"/>
                  </a:ext>
                </a:extLst>
              </p:cNvPr>
              <p:cNvSpPr txBox="1"/>
              <p:nvPr/>
            </p:nvSpPr>
            <p:spPr>
              <a:xfrm>
                <a:off x="8466071" y="5441750"/>
                <a:ext cx="2730097" cy="5232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𝑂𝑥</m:t>
                          </m:r>
                        </m:sub>
                      </m:sSub>
                      <m:r>
                        <a:rPr lang="en-GB" sz="1400" b="0" i="1" smtClean="0">
                          <a:latin typeface="Cambria Math" panose="02040503050406030204" pitchFamily="18" charset="0"/>
                        </a:rPr>
                        <m:t>=</m:t>
                      </m:r>
                      <m:r>
                        <a:rPr lang="en-GB" sz="1400" b="0" i="1" smtClean="0">
                          <a:latin typeface="Cambria Math" panose="02040503050406030204" pitchFamily="18" charset="0"/>
                        </a:rPr>
                        <m:t>𝑚𝑜𝑙𝑒𝑐𝑢𝑙𝑎𝑟</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𝑂</m:t>
                          </m:r>
                        </m:e>
                        <m:sub>
                          <m:r>
                            <a:rPr lang="en-GB" sz="1400" b="0" i="1" smtClean="0">
                              <a:latin typeface="Cambria Math" panose="02040503050406030204" pitchFamily="18" charset="0"/>
                            </a:rPr>
                            <m:t>2</m:t>
                          </m:r>
                        </m:sub>
                      </m:sSub>
                    </m:oMath>
                  </m:oMathPara>
                </a14:m>
                <a:endParaRPr lang="en-GB" sz="1400" dirty="0"/>
              </a:p>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𝑆𝑖</m:t>
                          </m:r>
                        </m:sub>
                      </m:sSub>
                      <m:r>
                        <a:rPr lang="en-GB" sz="1400" b="0" i="1" smtClean="0">
                          <a:latin typeface="Cambria Math" panose="02040503050406030204" pitchFamily="18" charset="0"/>
                        </a:rPr>
                        <m:t>=</m:t>
                      </m:r>
                      <m:r>
                        <a:rPr lang="en-GB" sz="1400" b="0" i="1" smtClean="0">
                          <a:latin typeface="Cambria Math" panose="02040503050406030204" pitchFamily="18" charset="0"/>
                        </a:rPr>
                        <m:t>𝑎𝑡𝑜𝑚𝑖𝑐</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oMath>
                  </m:oMathPara>
                </a14:m>
                <a:endParaRPr lang="en-GB" sz="1400" dirty="0"/>
              </a:p>
            </p:txBody>
          </p:sp>
        </mc:Choice>
        <mc:Fallback xmlns="">
          <p:sp>
            <p:nvSpPr>
              <p:cNvPr id="23" name="TextBox 22">
                <a:extLst>
                  <a:ext uri="{FF2B5EF4-FFF2-40B4-BE49-F238E27FC236}">
                    <a16:creationId xmlns:a16="http://schemas.microsoft.com/office/drawing/2014/main" id="{A45E9DAB-0461-41EA-900A-F1693C2A882B}"/>
                  </a:ext>
                </a:extLst>
              </p:cNvPr>
              <p:cNvSpPr txBox="1">
                <a:spLocks noRot="1" noChangeAspect="1" noMove="1" noResize="1" noEditPoints="1" noAdjustHandles="1" noChangeArrowheads="1" noChangeShapeType="1" noTextEdit="1"/>
              </p:cNvSpPr>
              <p:nvPr/>
            </p:nvSpPr>
            <p:spPr>
              <a:xfrm>
                <a:off x="8466071" y="5441750"/>
                <a:ext cx="2730097" cy="523220"/>
              </a:xfrm>
              <a:prstGeom prst="rect">
                <a:avLst/>
              </a:prstGeom>
              <a:blipFill>
                <a:blip r:embed="rId3"/>
                <a:stretch>
                  <a:fillRect b="-3488"/>
                </a:stretch>
              </a:blipFill>
            </p:spPr>
            <p:txBody>
              <a:bodyPr/>
              <a:lstStyle/>
              <a:p>
                <a:r>
                  <a:rPr lang="en-GB">
                    <a:noFill/>
                  </a:rPr>
                  <a:t> </a:t>
                </a:r>
              </a:p>
            </p:txBody>
          </p:sp>
        </mc:Fallback>
      </mc:AlternateContent>
      <p:sp>
        <p:nvSpPr>
          <p:cNvPr id="24" name="Rectangle 23">
            <a:extLst>
              <a:ext uri="{FF2B5EF4-FFF2-40B4-BE49-F238E27FC236}">
                <a16:creationId xmlns:a16="http://schemas.microsoft.com/office/drawing/2014/main" id="{DE7A2147-1A1C-4BC5-8D1F-2F13ACDB217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Rectangle 19">
            <a:extLst>
              <a:ext uri="{FF2B5EF4-FFF2-40B4-BE49-F238E27FC236}">
                <a16:creationId xmlns:a16="http://schemas.microsoft.com/office/drawing/2014/main" id="{0EA77B28-F3F5-44DA-87CB-752FD2EB043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descr="ox_small_cmyk_pos_rect.jpg">
            <a:extLst>
              <a:ext uri="{FF2B5EF4-FFF2-40B4-BE49-F238E27FC236}">
                <a16:creationId xmlns:a16="http://schemas.microsoft.com/office/drawing/2014/main" id="{D6FC0B51-9EA8-4883-9F65-A73AC76D56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7" name="TextBox 26">
            <a:extLst>
              <a:ext uri="{FF2B5EF4-FFF2-40B4-BE49-F238E27FC236}">
                <a16:creationId xmlns:a16="http://schemas.microsoft.com/office/drawing/2014/main" id="{0BFF7C7F-A206-45B5-A650-28A49BB85EE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44</a:t>
            </a:r>
            <a:endParaRPr lang="en-GB" dirty="0"/>
          </a:p>
        </p:txBody>
      </p:sp>
      <p:sp>
        <p:nvSpPr>
          <p:cNvPr id="2" name="Right Brace 1">
            <a:extLst>
              <a:ext uri="{FF2B5EF4-FFF2-40B4-BE49-F238E27FC236}">
                <a16:creationId xmlns:a16="http://schemas.microsoft.com/office/drawing/2014/main" id="{32791298-C658-36AC-A905-0889F205B2AA}"/>
              </a:ext>
            </a:extLst>
          </p:cNvPr>
          <p:cNvSpPr/>
          <p:nvPr/>
        </p:nvSpPr>
        <p:spPr>
          <a:xfrm>
            <a:off x="10577986" y="2002447"/>
            <a:ext cx="170746" cy="56133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3" name="Right Brace 2">
            <a:extLst>
              <a:ext uri="{FF2B5EF4-FFF2-40B4-BE49-F238E27FC236}">
                <a16:creationId xmlns:a16="http://schemas.microsoft.com/office/drawing/2014/main" id="{98FFD9B9-B547-AC7F-F5FE-F4AB5F1788CB}"/>
              </a:ext>
            </a:extLst>
          </p:cNvPr>
          <p:cNvSpPr/>
          <p:nvPr/>
        </p:nvSpPr>
        <p:spPr>
          <a:xfrm>
            <a:off x="10730386" y="2340793"/>
            <a:ext cx="170746" cy="26186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Tree>
    <p:extLst>
      <p:ext uri="{BB962C8B-B14F-4D97-AF65-F5344CB8AC3E}">
        <p14:creationId xmlns:p14="http://schemas.microsoft.com/office/powerpoint/2010/main" val="3874286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MOSFETs by far the most widely used (99%) transistor device</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Estimated &gt; 10</a:t>
            </a:r>
            <a:r>
              <a:rPr lang="en-GB" sz="2000" baseline="30000" dirty="0">
                <a:cs typeface="Times New Roman" panose="02020603050405020304" pitchFamily="18" charset="0"/>
              </a:rPr>
              <a:t>22</a:t>
            </a:r>
            <a:r>
              <a:rPr lang="en-GB" sz="2000" dirty="0">
                <a:cs typeface="Times New Roman" panose="02020603050405020304" pitchFamily="18" charset="0"/>
              </a:rPr>
              <a:t> devices produced since 1960 (&gt;10</a:t>
            </a:r>
            <a:r>
              <a:rPr lang="en-GB" sz="2000" baseline="30000" dirty="0">
                <a:cs typeface="Times New Roman" panose="02020603050405020304" pitchFamily="18" charset="0"/>
              </a:rPr>
              <a:t>12</a:t>
            </a:r>
            <a:r>
              <a:rPr lang="en-GB" sz="2000" dirty="0">
                <a:cs typeface="Times New Roman" panose="02020603050405020304" pitchFamily="18" charset="0"/>
              </a:rPr>
              <a:t> produced / sec)</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Sales of semiconductors in 2024 </a:t>
            </a:r>
            <a:r>
              <a:rPr lang="en-GB" sz="2000" dirty="0">
                <a:latin typeface="Cambria Math" panose="02040503050406030204" pitchFamily="18" charset="0"/>
                <a:ea typeface="Cambria Math" panose="02040503050406030204" pitchFamily="18" charset="0"/>
                <a:cs typeface="Times New Roman" panose="02020603050405020304" pitchFamily="18" charset="0"/>
              </a:rPr>
              <a:t>≃ </a:t>
            </a:r>
            <a:r>
              <a:rPr lang="en-GB" sz="2000" dirty="0">
                <a:cs typeface="Times New Roman" panose="02020603050405020304" pitchFamily="18" charset="0"/>
              </a:rPr>
              <a:t>631 B USD</a:t>
            </a: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3702CD3E-39A7-4B0E-BA52-66538EF100CA}"/>
              </a:ext>
            </a:extLst>
          </p:cNvPr>
          <p:cNvSpPr txBox="1"/>
          <p:nvPr/>
        </p:nvSpPr>
        <p:spPr>
          <a:xfrm>
            <a:off x="6095999" y="4901166"/>
            <a:ext cx="5039930" cy="584775"/>
          </a:xfrm>
          <a:prstGeom prst="rect">
            <a:avLst/>
          </a:prstGeom>
          <a:noFill/>
        </p:spPr>
        <p:txBody>
          <a:bodyPr wrap="square">
            <a:spAutoFit/>
          </a:bodyPr>
          <a:lstStyle/>
          <a:p>
            <a:r>
              <a:rPr lang="en-GB" sz="1600" b="1" i="1" dirty="0"/>
              <a:t>Semiconductor market size worldwide from 1980 to 2024 (from Voronoiapp.com)</a:t>
            </a:r>
          </a:p>
        </p:txBody>
      </p:sp>
      <p:sp>
        <p:nvSpPr>
          <p:cNvPr id="13" name="Rectangle 12">
            <a:extLst>
              <a:ext uri="{FF2B5EF4-FFF2-40B4-BE49-F238E27FC236}">
                <a16:creationId xmlns:a16="http://schemas.microsoft.com/office/drawing/2014/main" id="{33F5E230-7D39-4174-82D5-224A0D060C2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CA833E9A-8F46-4B1F-8EED-F0C0628E32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8" name="TextBox 17">
            <a:extLst>
              <a:ext uri="{FF2B5EF4-FFF2-40B4-BE49-F238E27FC236}">
                <a16:creationId xmlns:a16="http://schemas.microsoft.com/office/drawing/2014/main" id="{3EA494FF-BF30-49F1-8EFB-7027CDA07F16}"/>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a:t>
            </a:r>
            <a:endParaRPr lang="en-GB" dirty="0"/>
          </a:p>
        </p:txBody>
      </p:sp>
      <p:pic>
        <p:nvPicPr>
          <p:cNvPr id="7" name="Picture 6">
            <a:extLst>
              <a:ext uri="{FF2B5EF4-FFF2-40B4-BE49-F238E27FC236}">
                <a16:creationId xmlns:a16="http://schemas.microsoft.com/office/drawing/2014/main" id="{95691082-FEC8-4793-A6DC-8FF4DDEAD5A8}"/>
              </a:ext>
            </a:extLst>
          </p:cNvPr>
          <p:cNvPicPr>
            <a:picLocks noChangeAspect="1"/>
          </p:cNvPicPr>
          <p:nvPr/>
        </p:nvPicPr>
        <p:blipFill>
          <a:blip r:embed="rId3"/>
          <a:stretch>
            <a:fillRect/>
          </a:stretch>
        </p:blipFill>
        <p:spPr>
          <a:xfrm>
            <a:off x="6095999" y="736869"/>
            <a:ext cx="5204484" cy="4187992"/>
          </a:xfrm>
          <a:prstGeom prst="rect">
            <a:avLst/>
          </a:prstGeom>
        </p:spPr>
      </p:pic>
      <p:sp>
        <p:nvSpPr>
          <p:cNvPr id="8" name="TextBox 7">
            <a:extLst>
              <a:ext uri="{FF2B5EF4-FFF2-40B4-BE49-F238E27FC236}">
                <a16:creationId xmlns:a16="http://schemas.microsoft.com/office/drawing/2014/main" id="{8D9A28AD-2A6B-76CE-6489-5386546EA16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411544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E752254-72A3-4417-A41A-5C4BD88ED5A9}"/>
              </a:ext>
            </a:extLst>
          </p:cNvPr>
          <p:cNvSpPr>
            <a:spLocks noChangeArrowheads="1"/>
          </p:cNvSpPr>
          <p:nvPr/>
        </p:nvSpPr>
        <p:spPr bwMode="auto">
          <a:xfrm>
            <a:off x="590902" y="2167501"/>
            <a:ext cx="475579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2000" dirty="0"/>
              <a:t>Planar semiconductor industry started around 1960 (</a:t>
            </a:r>
            <a:r>
              <a:rPr lang="en-US" sz="1500" dirty="0">
                <a:latin typeface="+mj-lt"/>
              </a:rPr>
              <a:t>First hybrid circuit:,</a:t>
            </a:r>
            <a:r>
              <a:rPr lang="en-GB" sz="1500" b="0" i="0" dirty="0">
                <a:solidFill>
                  <a:srgbClr val="202122"/>
                </a:solidFill>
                <a:effectLst/>
                <a:latin typeface="+mj-lt"/>
              </a:rPr>
              <a:t>  Kilby, Jack S. "Miniaturized Electronic Circuits", </a:t>
            </a:r>
            <a:r>
              <a:rPr lang="en-GB" sz="1400" b="0" i="0" strike="noStrike" dirty="0">
                <a:effectLst/>
                <a:latin typeface="+mj-lt"/>
              </a:rPr>
              <a:t>U.S. Patent 3,138,743</a:t>
            </a:r>
            <a:r>
              <a:rPr lang="en-GB" sz="1400" b="0" i="0" dirty="0">
                <a:effectLst/>
                <a:latin typeface="+mj-lt"/>
              </a:rPr>
              <a:t>,</a:t>
            </a:r>
            <a:r>
              <a:rPr lang="en-GB" sz="1400" b="0" i="0" dirty="0">
                <a:solidFill>
                  <a:srgbClr val="202122"/>
                </a:solidFill>
                <a:effectLst/>
                <a:latin typeface="+mj-lt"/>
              </a:rPr>
              <a:t> </a:t>
            </a:r>
            <a:r>
              <a:rPr lang="en-GB" sz="1500" b="0" i="0" dirty="0">
                <a:solidFill>
                  <a:srgbClr val="202122"/>
                </a:solidFill>
                <a:effectLst/>
                <a:latin typeface="+mj-lt"/>
              </a:rPr>
              <a:t>February 1959)</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In 1965 G. Moore predicted a doubling number of integrated components every year, to promote the idea of integrating devices. From mid ‘70s the trend is around doubling every ~2 years</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Such trend has been maintained for almost 60 years, leading to ~2</a:t>
            </a:r>
            <a:r>
              <a:rPr lang="en-US" sz="2000" baseline="30000" dirty="0"/>
              <a:t>60/2</a:t>
            </a:r>
            <a:r>
              <a:rPr lang="en-US" sz="2000" dirty="0"/>
              <a:t> ~ 10</a:t>
            </a:r>
            <a:r>
              <a:rPr lang="en-US" sz="2000" baseline="30000" dirty="0"/>
              <a:t>9 </a:t>
            </a:r>
            <a:r>
              <a:rPr lang="en-US" sz="2000" dirty="0"/>
              <a:t>transistors count on chip today</a:t>
            </a:r>
            <a:endParaRPr kumimoji="0" lang="en-US" altLang="en-US" sz="2000" b="0" i="0" u="none" strike="noStrike" cap="none" normalizeH="0" baseline="0" dirty="0">
              <a:ln>
                <a:noFill/>
              </a:ln>
              <a:effectLst/>
            </a:endParaRPr>
          </a:p>
        </p:txBody>
      </p:sp>
      <p:sp>
        <p:nvSpPr>
          <p:cNvPr id="18" name="Rectangle 17">
            <a:extLst>
              <a:ext uri="{FF2B5EF4-FFF2-40B4-BE49-F238E27FC236}">
                <a16:creationId xmlns:a16="http://schemas.microsoft.com/office/drawing/2014/main" id="{7D6BC1DC-8B47-458E-96EE-8B4C38505FBF}"/>
              </a:ext>
            </a:extLst>
          </p:cNvPr>
          <p:cNvSpPr/>
          <p:nvPr/>
        </p:nvSpPr>
        <p:spPr>
          <a:xfrm>
            <a:off x="589560" y="856180"/>
            <a:ext cx="5279408"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kern="1200" dirty="0">
                <a:solidFill>
                  <a:schemeClr val="tx1"/>
                </a:solidFill>
                <a:latin typeface="+mj-lt"/>
                <a:ea typeface="+mj-ea"/>
                <a:cs typeface="+mj-cs"/>
              </a:rPr>
              <a:t>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sp>
        <p:nvSpPr>
          <p:cNvPr id="12" name="Rectangle 11">
            <a:extLst>
              <a:ext uri="{FF2B5EF4-FFF2-40B4-BE49-F238E27FC236}">
                <a16:creationId xmlns:a16="http://schemas.microsoft.com/office/drawing/2014/main" id="{8FE5F8E5-DFCE-4B7B-B39B-3F1969AE314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ox_small_cmyk_pos_rect.jpg">
            <a:extLst>
              <a:ext uri="{FF2B5EF4-FFF2-40B4-BE49-F238E27FC236}">
                <a16:creationId xmlns:a16="http://schemas.microsoft.com/office/drawing/2014/main" id="{BE119435-FDDC-43FF-ADAF-65AC7E628F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90D8F49B-D167-4671-9165-CE8A40DED2CA}"/>
              </a:ext>
            </a:extLst>
          </p:cNvPr>
          <p:cNvSpPr txBox="1"/>
          <p:nvPr/>
        </p:nvSpPr>
        <p:spPr>
          <a:xfrm>
            <a:off x="87363" y="6400425"/>
            <a:ext cx="623904" cy="369332"/>
          </a:xfrm>
          <a:prstGeom prst="rect">
            <a:avLst/>
          </a:prstGeom>
          <a:noFill/>
        </p:spPr>
        <p:txBody>
          <a:bodyPr wrap="square">
            <a:spAutoFit/>
          </a:bodyPr>
          <a:lstStyle/>
          <a:p>
            <a:r>
              <a:rPr lang="en-GB" dirty="0"/>
              <a:t>4</a:t>
            </a:r>
          </a:p>
        </p:txBody>
      </p:sp>
      <p:sp>
        <p:nvSpPr>
          <p:cNvPr id="6" name="TextBox 5">
            <a:extLst>
              <a:ext uri="{FF2B5EF4-FFF2-40B4-BE49-F238E27FC236}">
                <a16:creationId xmlns:a16="http://schemas.microsoft.com/office/drawing/2014/main" id="{13CD5A20-AF04-0723-6A70-EF44A67B36C1}"/>
              </a:ext>
            </a:extLst>
          </p:cNvPr>
          <p:cNvSpPr txBox="1"/>
          <p:nvPr/>
        </p:nvSpPr>
        <p:spPr>
          <a:xfrm>
            <a:off x="5847588" y="5540155"/>
            <a:ext cx="5847588" cy="523220"/>
          </a:xfrm>
          <a:prstGeom prst="rect">
            <a:avLst/>
          </a:prstGeom>
          <a:noFill/>
        </p:spPr>
        <p:txBody>
          <a:bodyPr wrap="square">
            <a:spAutoFit/>
          </a:bodyPr>
          <a:lstStyle/>
          <a:p>
            <a:r>
              <a:rPr lang="en-US" sz="1400" i="1" dirty="0"/>
              <a:t>Moore, G. "Cramming More Components onto Integrated Circuits," Electronics Magazine Vol. 38, No. 8 (April 19, 1965)</a:t>
            </a:r>
            <a:endParaRPr lang="en-GB" sz="1400" i="1" dirty="0"/>
          </a:p>
        </p:txBody>
      </p:sp>
      <p:pic>
        <p:nvPicPr>
          <p:cNvPr id="2050" name="Picture 2" descr="1: Moore's law (Source: Wikimedia) | Download Scientific Diagram">
            <a:extLst>
              <a:ext uri="{FF2B5EF4-FFF2-40B4-BE49-F238E27FC236}">
                <a16:creationId xmlns:a16="http://schemas.microsoft.com/office/drawing/2014/main" id="{D0B7B31E-3138-C9F7-A3A6-2D27EB7E6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7134" y="2323328"/>
            <a:ext cx="3343964" cy="312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6836775-D0D5-8F47-0CF9-80C1203D4996}"/>
              </a:ext>
            </a:extLst>
          </p:cNvPr>
          <p:cNvPicPr>
            <a:picLocks noChangeAspect="1"/>
          </p:cNvPicPr>
          <p:nvPr/>
        </p:nvPicPr>
        <p:blipFill>
          <a:blip r:embed="rId4"/>
          <a:stretch>
            <a:fillRect/>
          </a:stretch>
        </p:blipFill>
        <p:spPr>
          <a:xfrm>
            <a:off x="5882045" y="593476"/>
            <a:ext cx="2427459" cy="2433528"/>
          </a:xfrm>
          <a:prstGeom prst="rect">
            <a:avLst/>
          </a:prstGeom>
        </p:spPr>
      </p:pic>
      <p:sp>
        <p:nvSpPr>
          <p:cNvPr id="7" name="TextBox 6">
            <a:extLst>
              <a:ext uri="{FF2B5EF4-FFF2-40B4-BE49-F238E27FC236}">
                <a16:creationId xmlns:a16="http://schemas.microsoft.com/office/drawing/2014/main" id="{F3770B83-9F9F-3BFC-A745-15319E16DBB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2384055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marL="285750" indent="-285750">
              <a:buFont typeface="Arial" panose="020B0604020202020204" pitchFamily="34" charset="0"/>
              <a:buChar char="•"/>
            </a:pPr>
            <a:r>
              <a:rPr lang="en-GB" sz="2000" dirty="0">
                <a:cs typeface="Times New Roman" panose="02020603050405020304" pitchFamily="18" charset="0"/>
              </a:rPr>
              <a:t>For planar technology, the size (used to) refers to the actual minimum MOS transistor gate length</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Since the advent of 3D structures the name of nodes means an equivalent gate length size of a planar device</a:t>
            </a:r>
          </a:p>
          <a:p>
            <a:endParaRPr lang="en-US" altLang="en-US" sz="2000" dirty="0"/>
          </a:p>
          <a:p>
            <a:pPr marL="285750" indent="-285750">
              <a:buFont typeface="Arial" panose="020B0604020202020204" pitchFamily="34" charset="0"/>
              <a:buChar char="•"/>
            </a:pPr>
            <a:r>
              <a:rPr lang="en-GB" sz="2000" dirty="0">
                <a:cs typeface="Times New Roman" panose="02020603050405020304" pitchFamily="18" charset="0"/>
              </a:rPr>
              <a:t>Reducing the size of the devices requires considerable technological efforts and investments. Current state-of-the-art is 2 nm node. Sub-nm predicted for late 2030s.</a:t>
            </a:r>
          </a:p>
          <a:p>
            <a:pPr lvl="1"/>
            <a:endParaRPr lang="en-GB" sz="2000" dirty="0">
              <a:cs typeface="Times New Roman" panose="02020603050405020304" pitchFamily="18"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F284750-3013-4604-BEDD-71C1FF3D8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9044" y="547791"/>
            <a:ext cx="4239344" cy="2536281"/>
          </a:xfrm>
          <a:prstGeom prst="rect">
            <a:avLst/>
          </a:prstGeom>
        </p:spPr>
      </p:pic>
      <p:pic>
        <p:nvPicPr>
          <p:cNvPr id="14" name="Picture 13">
            <a:extLst>
              <a:ext uri="{FF2B5EF4-FFF2-40B4-BE49-F238E27FC236}">
                <a16:creationId xmlns:a16="http://schemas.microsoft.com/office/drawing/2014/main" id="{CC2620F6-C890-4F68-B119-813D1B7B3B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31592" y="3063167"/>
            <a:ext cx="3618929" cy="1172488"/>
          </a:xfrm>
          <a:prstGeom prst="rect">
            <a:avLst/>
          </a:prstGeom>
        </p:spPr>
      </p:pic>
      <p:pic>
        <p:nvPicPr>
          <p:cNvPr id="13" name="Picture 12">
            <a:extLst>
              <a:ext uri="{FF2B5EF4-FFF2-40B4-BE49-F238E27FC236}">
                <a16:creationId xmlns:a16="http://schemas.microsoft.com/office/drawing/2014/main" id="{543DFA95-B6FA-4EFF-B372-E930B51532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3189" y="4206691"/>
            <a:ext cx="4010150" cy="1779027"/>
          </a:xfrm>
          <a:prstGeom prst="round2DiagRect">
            <a:avLst>
              <a:gd name="adj1" fmla="val 24467"/>
              <a:gd name="adj2" fmla="val 0"/>
            </a:avLst>
          </a:prstGeom>
        </p:spPr>
      </p:pic>
      <p:sp>
        <p:nvSpPr>
          <p:cNvPr id="17" name="TextBox 16">
            <a:extLst>
              <a:ext uri="{FF2B5EF4-FFF2-40B4-BE49-F238E27FC236}">
                <a16:creationId xmlns:a16="http://schemas.microsoft.com/office/drawing/2014/main" id="{0AE2D92A-80DB-4A0F-BDDD-DC81FDB3F5F0}"/>
              </a:ext>
            </a:extLst>
          </p:cNvPr>
          <p:cNvSpPr txBox="1"/>
          <p:nvPr/>
        </p:nvSpPr>
        <p:spPr>
          <a:xfrm>
            <a:off x="5599176" y="5951631"/>
            <a:ext cx="6096000" cy="430887"/>
          </a:xfrm>
          <a:prstGeom prst="rect">
            <a:avLst/>
          </a:prstGeom>
          <a:noFill/>
        </p:spPr>
        <p:txBody>
          <a:bodyPr wrap="square">
            <a:spAutoFit/>
          </a:bodyPr>
          <a:lstStyle/>
          <a:p>
            <a:r>
              <a:rPr lang="en-GB" sz="1100" i="1" dirty="0"/>
              <a:t>https://www.anandtech.com/show/16823/intel-accelerated-offensive-process-roadmap-updates-to-10nm-7nm-4nm-3nm-20a-18a-packaging-foundry-emib-foveros</a:t>
            </a:r>
          </a:p>
        </p:txBody>
      </p:sp>
      <p:sp>
        <p:nvSpPr>
          <p:cNvPr id="15" name="Rectangle 14">
            <a:extLst>
              <a:ext uri="{FF2B5EF4-FFF2-40B4-BE49-F238E27FC236}">
                <a16:creationId xmlns:a16="http://schemas.microsoft.com/office/drawing/2014/main" id="{5E507A90-EF09-42A0-811F-7374BE99C5F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63B00C76-0552-4CAB-8399-0CF8E4F0A6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271935D8-03A1-4514-B76B-DB1D0126E85F}"/>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5</a:t>
            </a:r>
            <a:endParaRPr lang="en-GB" dirty="0"/>
          </a:p>
        </p:txBody>
      </p:sp>
      <p:sp>
        <p:nvSpPr>
          <p:cNvPr id="3" name="Oval 2">
            <a:extLst>
              <a:ext uri="{FF2B5EF4-FFF2-40B4-BE49-F238E27FC236}">
                <a16:creationId xmlns:a16="http://schemas.microsoft.com/office/drawing/2014/main" id="{29DE6098-02ED-09C2-2932-37BF4C40F21B}"/>
              </a:ext>
            </a:extLst>
          </p:cNvPr>
          <p:cNvSpPr/>
          <p:nvPr/>
        </p:nvSpPr>
        <p:spPr>
          <a:xfrm>
            <a:off x="6034352" y="2598337"/>
            <a:ext cx="615636" cy="20725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66BD268F-7A48-B278-2687-C16AC4B0D46B}"/>
              </a:ext>
            </a:extLst>
          </p:cNvPr>
          <p:cNvSpPr txBox="1"/>
          <p:nvPr/>
        </p:nvSpPr>
        <p:spPr>
          <a:xfrm>
            <a:off x="8383410" y="2426664"/>
            <a:ext cx="1708212" cy="430887"/>
          </a:xfrm>
          <a:prstGeom prst="rect">
            <a:avLst/>
          </a:prstGeom>
          <a:noFill/>
        </p:spPr>
        <p:txBody>
          <a:bodyPr wrap="square">
            <a:spAutoFit/>
          </a:bodyPr>
          <a:lstStyle/>
          <a:p>
            <a:r>
              <a:rPr lang="en-GB" sz="1100" i="1" dirty="0"/>
              <a:t>Current production state-of-the-art</a:t>
            </a:r>
          </a:p>
        </p:txBody>
      </p:sp>
      <p:sp>
        <p:nvSpPr>
          <p:cNvPr id="6" name="TextBox 5">
            <a:extLst>
              <a:ext uri="{FF2B5EF4-FFF2-40B4-BE49-F238E27FC236}">
                <a16:creationId xmlns:a16="http://schemas.microsoft.com/office/drawing/2014/main" id="{CFC44075-0BA7-444F-A44E-3962DC97738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434422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From Dennard’s 1974 paper: smaller feature size can only bring benefits</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Smaller -&gt; Faster, Less power dissipation; Power density remains the same!</a:t>
            </a:r>
            <a:endParaRPr lang="en-US" sz="2000" dirty="0">
              <a:cs typeface="Times New Roman" panose="02020603050405020304" pitchFamily="18"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Text, letter&#10;&#10;Description automatically generated">
            <a:extLst>
              <a:ext uri="{FF2B5EF4-FFF2-40B4-BE49-F238E27FC236}">
                <a16:creationId xmlns:a16="http://schemas.microsoft.com/office/drawing/2014/main" id="{B0D0D692-B6A4-48CD-A625-643B30F53E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5229" y="1521869"/>
            <a:ext cx="5842696" cy="3442072"/>
          </a:xfrm>
          <a:prstGeom prst="rect">
            <a:avLst/>
          </a:prstGeom>
          <a:ln>
            <a:solidFill>
              <a:schemeClr val="tx1"/>
            </a:solidFill>
          </a:ln>
        </p:spPr>
      </p:pic>
      <p:sp>
        <p:nvSpPr>
          <p:cNvPr id="13" name="Rectangle 12">
            <a:extLst>
              <a:ext uri="{FF2B5EF4-FFF2-40B4-BE49-F238E27FC236}">
                <a16:creationId xmlns:a16="http://schemas.microsoft.com/office/drawing/2014/main" id="{D7210EFC-A562-4A94-9997-5873A8DAE43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sp>
        <p:nvSpPr>
          <p:cNvPr id="14" name="Rectangle 13">
            <a:extLst>
              <a:ext uri="{FF2B5EF4-FFF2-40B4-BE49-F238E27FC236}">
                <a16:creationId xmlns:a16="http://schemas.microsoft.com/office/drawing/2014/main" id="{C1B59350-E74E-4F71-BF98-3F679DFC3B1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0DC66352-F2B4-4245-8072-4B6BDE7E75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3DAF00B8-FE2B-46C3-BA5D-7281F4376976}"/>
              </a:ext>
            </a:extLst>
          </p:cNvPr>
          <p:cNvSpPr txBox="1"/>
          <p:nvPr/>
        </p:nvSpPr>
        <p:spPr>
          <a:xfrm>
            <a:off x="5873189" y="5074521"/>
            <a:ext cx="5842696" cy="523220"/>
          </a:xfrm>
          <a:prstGeom prst="rect">
            <a:avLst/>
          </a:prstGeom>
          <a:noFill/>
        </p:spPr>
        <p:txBody>
          <a:bodyPr wrap="square">
            <a:spAutoFit/>
          </a:bodyPr>
          <a:lstStyle/>
          <a:p>
            <a:r>
              <a:rPr lang="en-GB" sz="1400" i="1" dirty="0"/>
              <a:t>R. H. Dennard et al., "Design of ion-implanted MOSFET's with very small physical dimensions," Oct. 1974, </a:t>
            </a:r>
            <a:r>
              <a:rPr lang="en-GB" sz="1400" i="1" dirty="0" err="1"/>
              <a:t>doi</a:t>
            </a:r>
            <a:r>
              <a:rPr lang="en-GB" sz="1400" i="1" dirty="0"/>
              <a:t>: 10.1109/JSSC.1974.1050511</a:t>
            </a:r>
          </a:p>
        </p:txBody>
      </p:sp>
      <p:sp>
        <p:nvSpPr>
          <p:cNvPr id="18" name="TextBox 17">
            <a:extLst>
              <a:ext uri="{FF2B5EF4-FFF2-40B4-BE49-F238E27FC236}">
                <a16:creationId xmlns:a16="http://schemas.microsoft.com/office/drawing/2014/main" id="{DD6B1019-8E8D-49BC-9A61-0A6FB17B07A8}"/>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6</a:t>
            </a:r>
            <a:endParaRPr lang="en-GB" dirty="0"/>
          </a:p>
        </p:txBody>
      </p:sp>
      <p:sp>
        <p:nvSpPr>
          <p:cNvPr id="3" name="TextBox 2">
            <a:extLst>
              <a:ext uri="{FF2B5EF4-FFF2-40B4-BE49-F238E27FC236}">
                <a16:creationId xmlns:a16="http://schemas.microsoft.com/office/drawing/2014/main" id="{79145168-F239-8EBE-870E-7C5EE8D8E3D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656968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and 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496824" y="2167501"/>
            <a:ext cx="5187826"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Autofit/>
          </a:bodyPr>
          <a:lstStyle/>
          <a:p>
            <a:pPr marL="285750" indent="-285750">
              <a:buFont typeface="Arial" panose="020B0604020202020204" pitchFamily="34" charset="0"/>
              <a:buChar char="•"/>
            </a:pPr>
            <a:r>
              <a:rPr lang="en-GB" sz="2000" dirty="0">
                <a:cs typeface="Times New Roman" panose="02020603050405020304" pitchFamily="18" charset="0"/>
              </a:rPr>
              <a:t>By keeping the cost/area of chip constant:</a:t>
            </a:r>
            <a:br>
              <a:rPr lang="en-GB" sz="2000" dirty="0">
                <a:cs typeface="Times New Roman" panose="02020603050405020304" pitchFamily="18" charset="0"/>
              </a:rPr>
            </a:br>
            <a:endParaRPr lang="en-GB" sz="2000" dirty="0">
              <a:cs typeface="Times New Roman" panose="02020603050405020304" pitchFamily="18" charset="0"/>
            </a:endParaRPr>
          </a:p>
          <a:p>
            <a:pPr marL="742950" lvl="1" indent="-285750">
              <a:buFont typeface="Arial" panose="020B0604020202020204" pitchFamily="34" charset="0"/>
              <a:buChar char="•"/>
            </a:pPr>
            <a:r>
              <a:rPr lang="en-US" sz="2000" dirty="0">
                <a:cs typeface="Times New Roman" panose="02020603050405020304" pitchFamily="18" charset="0"/>
              </a:rPr>
              <a:t>More powerful chip for the same price</a:t>
            </a:r>
          </a:p>
          <a:p>
            <a:pPr marL="742950" lvl="1" indent="-285750">
              <a:buFont typeface="Arial" panose="020B0604020202020204" pitchFamily="34" charset="0"/>
              <a:buChar char="•"/>
            </a:pPr>
            <a:r>
              <a:rPr lang="en-US" sz="2000" dirty="0">
                <a:cs typeface="Times New Roman" panose="02020603050405020304" pitchFamily="18" charset="0"/>
              </a:rPr>
              <a:t>Same chip for a lower price: the scaling down of transistor area reduces the cost of a transistors by </a:t>
            </a:r>
            <a:r>
              <a:rPr lang="en-US" sz="2000" dirty="0">
                <a:latin typeface="Cambria Math" panose="02040503050406030204" pitchFamily="18" charset="0"/>
                <a:ea typeface="Cambria Math" panose="02040503050406030204" pitchFamily="18" charset="0"/>
                <a:cs typeface="Times New Roman" panose="02020603050405020304" pitchFamily="18" charset="0"/>
              </a:rPr>
              <a:t>∼</a:t>
            </a:r>
            <a:r>
              <a:rPr lang="en-US" sz="2000" dirty="0">
                <a:cs typeface="Times New Roman" panose="02020603050405020304" pitchFamily="18" charset="0"/>
              </a:rPr>
              <a:t>30%/year.</a:t>
            </a:r>
          </a:p>
          <a:p>
            <a:pPr marL="742950" lvl="1" indent="-285750">
              <a:buFont typeface="Arial" panose="020B0604020202020204" pitchFamily="34" charset="0"/>
              <a:buChar char="•"/>
            </a:pPr>
            <a:r>
              <a:rPr lang="en-US" sz="2000" dirty="0">
                <a:cs typeface="Times New Roman" panose="02020603050405020304" pitchFamily="18" charset="0"/>
              </a:rPr>
              <a:t>This trend has continued for around 20-25 years (1975-2000)</a:t>
            </a: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Chart, line chart&#10;&#10;Description automatically generated">
            <a:extLst>
              <a:ext uri="{FF2B5EF4-FFF2-40B4-BE49-F238E27FC236}">
                <a16:creationId xmlns:a16="http://schemas.microsoft.com/office/drawing/2014/main" id="{A673F4D7-0061-4FE0-AF08-683CF469D95B}"/>
              </a:ext>
            </a:extLst>
          </p:cNvPr>
          <p:cNvPicPr>
            <a:picLocks noChangeAspect="1"/>
          </p:cNvPicPr>
          <p:nvPr/>
        </p:nvPicPr>
        <p:blipFill rotWithShape="1">
          <a:blip r:embed="rId2">
            <a:extLst>
              <a:ext uri="{28A0092B-C50C-407E-A947-70E740481C1C}">
                <a14:useLocalDpi xmlns:a14="http://schemas.microsoft.com/office/drawing/2010/main" val="0"/>
              </a:ext>
            </a:extLst>
          </a:blip>
          <a:srcRect r="4" b="3332"/>
          <a:stretch/>
        </p:blipFill>
        <p:spPr>
          <a:xfrm>
            <a:off x="5764001" y="1215350"/>
            <a:ext cx="5852983" cy="3761555"/>
          </a:xfrm>
          <a:prstGeom prst="rect">
            <a:avLst/>
          </a:prstGeom>
        </p:spPr>
      </p:pic>
      <p:sp>
        <p:nvSpPr>
          <p:cNvPr id="13" name="Rectangle 12">
            <a:extLst>
              <a:ext uri="{FF2B5EF4-FFF2-40B4-BE49-F238E27FC236}">
                <a16:creationId xmlns:a16="http://schemas.microsoft.com/office/drawing/2014/main" id="{9DFFE6FF-FDE3-4CA0-B506-0344D34C50A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367BCCC1-E205-4D98-BA91-F5250AF6B3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FDD67603-D332-4AD1-AFB7-D19AF2011F9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7</a:t>
            </a:r>
            <a:endParaRPr lang="en-GB" dirty="0"/>
          </a:p>
        </p:txBody>
      </p:sp>
      <p:sp>
        <p:nvSpPr>
          <p:cNvPr id="3" name="TextBox 2">
            <a:extLst>
              <a:ext uri="{FF2B5EF4-FFF2-40B4-BE49-F238E27FC236}">
                <a16:creationId xmlns:a16="http://schemas.microsoft.com/office/drawing/2014/main" id="{FF2C8E9E-9B26-F61C-C4AA-0F22EA26309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12/05/2026</a:t>
            </a:r>
            <a:endParaRPr lang="en-GB" dirty="0"/>
          </a:p>
        </p:txBody>
      </p:sp>
    </p:spTree>
    <p:extLst>
      <p:ext uri="{BB962C8B-B14F-4D97-AF65-F5344CB8AC3E}">
        <p14:creationId xmlns:p14="http://schemas.microsoft.com/office/powerpoint/2010/main" val="1259019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3975</Words>
  <Application>Microsoft Office PowerPoint</Application>
  <PresentationFormat>Widescreen</PresentationFormat>
  <Paragraphs>599</Paragraphs>
  <Slides>45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Abadi</vt:lpstr>
      <vt:lpstr>Arial</vt:lpstr>
      <vt:lpstr>Calibri</vt:lpstr>
      <vt:lpstr>Calibri Light</vt:lpstr>
      <vt:lpstr>Cambria Math</vt:lpstr>
      <vt:lpstr>Century</vt:lpstr>
      <vt:lpstr>Symbol</vt:lpstr>
      <vt:lpstr>Times New Roman</vt:lpstr>
      <vt:lpstr>Office Theme</vt:lpstr>
      <vt:lpstr>Process fabrication III E. Giulio Villani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HEPWIN2012-27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fabrication III</dc:title>
  <dc:creator>Villani, Giulio (STFC,RAL,PPD)</dc:creator>
  <cp:lastModifiedBy>Villani, Giulio (STFC,RAL,PPD)</cp:lastModifiedBy>
  <cp:revision>460</cp:revision>
  <cp:lastPrinted>2022-02-24T17:37:23Z</cp:lastPrinted>
  <dcterms:created xsi:type="dcterms:W3CDTF">2021-12-29T09:34:20Z</dcterms:created>
  <dcterms:modified xsi:type="dcterms:W3CDTF">2026-05-12T06:03:41Z</dcterms:modified>
</cp:coreProperties>
</file>