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29" r:id="rId4"/>
    <p:sldId id="347" r:id="rId5"/>
    <p:sldId id="346" r:id="rId6"/>
    <p:sldId id="343" r:id="rId7"/>
    <p:sldId id="337" r:id="rId8"/>
    <p:sldId id="336" r:id="rId9"/>
    <p:sldId id="339" r:id="rId10"/>
    <p:sldId id="340" r:id="rId11"/>
    <p:sldId id="338" r:id="rId12"/>
    <p:sldId id="344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12" r:id="rId24"/>
    <p:sldId id="313" r:id="rId25"/>
    <p:sldId id="314" r:id="rId26"/>
    <p:sldId id="315" r:id="rId27"/>
    <p:sldId id="316" r:id="rId28"/>
    <p:sldId id="317" r:id="rId29"/>
    <p:sldId id="318" r:id="rId30"/>
    <p:sldId id="334" r:id="rId31"/>
    <p:sldId id="335" r:id="rId32"/>
    <p:sldId id="319" r:id="rId33"/>
    <p:sldId id="320" r:id="rId34"/>
    <p:sldId id="321" r:id="rId35"/>
    <p:sldId id="322" r:id="rId36"/>
    <p:sldId id="323" r:id="rId37"/>
    <p:sldId id="324" r:id="rId38"/>
    <p:sldId id="325" r:id="rId39"/>
    <p:sldId id="331" r:id="rId40"/>
    <p:sldId id="332" r:id="rId41"/>
    <p:sldId id="333" r:id="rId42"/>
    <p:sldId id="326" r:id="rId43"/>
    <p:sldId id="327" r:id="rId44"/>
    <p:sldId id="309" r:id="rId45"/>
    <p:sldId id="310" r:id="rId46"/>
    <p:sldId id="311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B6C300-CD41-435F-BF2A-7A717DDB5D3B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B7A40F2D-BB8A-4AF2-A744-531E5520B0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1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3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8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4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9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5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00E0-719F-4589-A9EC-3E41CC518F86}" type="datetimeFigureOut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07/05/2026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image" Target="../media/image80.png"/><Relationship Id="rId4" Type="http://schemas.openxmlformats.org/officeDocument/2006/relationships/image" Target="../media/image7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4.png"/><Relationship Id="rId5" Type="http://schemas.microsoft.com/office/2007/relationships/hdphoto" Target="../media/hdphoto2.wdp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1.png"/><Relationship Id="rId7" Type="http://schemas.openxmlformats.org/officeDocument/2006/relationships/image" Target="../media/image4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jpe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9.png"/><Relationship Id="rId4" Type="http://schemas.openxmlformats.org/officeDocument/2006/relationships/image" Target="../media/image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6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eg"/><Relationship Id="rId5" Type="http://schemas.openxmlformats.org/officeDocument/2006/relationships/image" Target="../media/image650.png"/><Relationship Id="rId4" Type="http://schemas.openxmlformats.org/officeDocument/2006/relationships/image" Target="../media/image6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jpeg"/><Relationship Id="rId4" Type="http://schemas.openxmlformats.org/officeDocument/2006/relationships/image" Target="../media/image12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jpeg"/><Relationship Id="rId4" Type="http://schemas.openxmlformats.org/officeDocument/2006/relationships/image" Target="../media/image7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Process fabrication IIII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DC3B08-359B-4CA6-9CD9-07824ADDC0C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061" y="2207459"/>
            <a:ext cx="4833688" cy="344200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Reactive-ion etching (RIE) uses chemistry and ions to simultaneously provide high selectivity and anisotropy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The wafer is negatively biased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Positive ions are accelerated towards its surface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A plasma creates reactive species which diffuse towards the wafer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The exposed parts of the wafer react and are etched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Etch byproducts may deposit onto the surface and provide sidewall passivation as they do not react with the reactive species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Unique RIE recipe for a specific etching process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5C6402-44FD-CA43-9572-277CD741D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3178" y="1256600"/>
            <a:ext cx="4552381" cy="33142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585EF6C-5442-5A52-85FC-B6AC1E1B8B59}"/>
                  </a:ext>
                </a:extLst>
              </p:cNvPr>
              <p:cNvSpPr txBox="1"/>
              <p:nvPr/>
            </p:nvSpPr>
            <p:spPr>
              <a:xfrm>
                <a:off x="6496827" y="4659659"/>
                <a:ext cx="106259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b="0" i="1" dirty="0">
                    <a:latin typeface="Cambria Math" panose="02040503050406030204" pitchFamily="18" charset="0"/>
                  </a:rPr>
                  <a:t>Polysilicon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𝐶𝐹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585EF6C-5442-5A52-85FC-B6AC1E1B8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6827" y="4659659"/>
                <a:ext cx="1062599" cy="553998"/>
              </a:xfrm>
              <a:prstGeom prst="rect">
                <a:avLst/>
              </a:prstGeom>
              <a:blipFill>
                <a:blip r:embed="rId3"/>
                <a:stretch>
                  <a:fillRect l="-13793" t="-15385" r="-13793" b="-164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61EC6E-C168-54DC-2197-13F8DE63D383}"/>
                  </a:ext>
                </a:extLst>
              </p:cNvPr>
              <p:cNvSpPr txBox="1"/>
              <p:nvPr/>
            </p:nvSpPr>
            <p:spPr>
              <a:xfrm>
                <a:off x="9359900" y="4659659"/>
                <a:ext cx="825162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b="0" i="1" dirty="0">
                    <a:latin typeface="Cambria Math" panose="02040503050406030204" pitchFamily="18" charset="0"/>
                  </a:rPr>
                  <a:t>SiO2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𝐶𝐹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61EC6E-C168-54DC-2197-13F8DE63D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9900" y="4659659"/>
                <a:ext cx="825162" cy="553998"/>
              </a:xfrm>
              <a:prstGeom prst="rect">
                <a:avLst/>
              </a:prstGeom>
              <a:blipFill>
                <a:blip r:embed="rId4"/>
                <a:stretch>
                  <a:fillRect l="-16912" t="-15385" b="-164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49E6AAB-2074-6E8C-C112-57185D2897D7}"/>
                  </a:ext>
                </a:extLst>
              </p:cNvPr>
              <p:cNvSpPr txBox="1"/>
              <p:nvPr/>
            </p:nvSpPr>
            <p:spPr>
              <a:xfrm>
                <a:off x="6496827" y="5450511"/>
                <a:ext cx="59215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b="0" i="1" dirty="0">
                    <a:latin typeface="Cambria Math" panose="02040503050406030204" pitchFamily="18" charset="0"/>
                  </a:rPr>
                  <a:t>Resist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49E6AAB-2074-6E8C-C112-57185D2897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6827" y="5450511"/>
                <a:ext cx="592150" cy="553998"/>
              </a:xfrm>
              <a:prstGeom prst="rect">
                <a:avLst/>
              </a:prstGeom>
              <a:blipFill>
                <a:blip r:embed="rId5"/>
                <a:stretch>
                  <a:fillRect l="-24742" t="-15385" r="-24742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E7D3D60D-2B11-641A-2C0D-2D88888B907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 descr="ox_small_cmyk_pos_rect.jpg">
            <a:extLst>
              <a:ext uri="{FF2B5EF4-FFF2-40B4-BE49-F238E27FC236}">
                <a16:creationId xmlns:a16="http://schemas.microsoft.com/office/drawing/2014/main" id="{F145E9EE-2372-7738-3281-3947074C18F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EB24EEA-1A35-22FB-052F-6C9C6ACCEC3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0341D4-81D4-0CFA-6E0E-329560EE4C8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080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506180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Issues with RIE etching: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Ion damage to wafer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Etch loading (the etch rate changes depending on the mask pattern, i.e. Si with narrow trenches etch more slowly than wider ones)</a:t>
            </a:r>
            <a:endParaRPr lang="en-US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33A963-67BB-B1FA-F790-01D826612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814" y="1153514"/>
            <a:ext cx="3106190" cy="24872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217D3F-DB40-90CE-FB2F-86498248344A}"/>
              </a:ext>
            </a:extLst>
          </p:cNvPr>
          <p:cNvSpPr txBox="1"/>
          <p:nvPr/>
        </p:nvSpPr>
        <p:spPr>
          <a:xfrm>
            <a:off x="6188190" y="4003627"/>
            <a:ext cx="4841437" cy="14096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wide trench allows fluorine radicals to reach the bottom more easily, hence fast etch rate compared to the narrow trench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Source: https://www.samcointl.com/opto/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FF80EF-72A1-B2CC-8DA7-3852D610801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 descr="ox_small_cmyk_pos_rect.jpg">
            <a:extLst>
              <a:ext uri="{FF2B5EF4-FFF2-40B4-BE49-F238E27FC236}">
                <a16:creationId xmlns:a16="http://schemas.microsoft.com/office/drawing/2014/main" id="{5AB224F6-B0E0-C236-5F02-210AC97FB3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565DA1-1639-1B55-FFC3-37C8A790698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0FC367-FEBA-4E4C-E58C-AD2FD3D3AEC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265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94FEEB4-1305-42FD-9B09-E22E04C361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76094" y="614423"/>
            <a:ext cx="3474175" cy="543915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46FF909-6011-45BA-AF38-6D83FA8AFDB4}"/>
              </a:ext>
            </a:extLst>
          </p:cNvPr>
          <p:cNvSpPr txBox="1"/>
          <p:nvPr/>
        </p:nvSpPr>
        <p:spPr>
          <a:xfrm>
            <a:off x="8776193" y="856180"/>
            <a:ext cx="29189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…</a:t>
            </a:r>
            <a:r>
              <a:rPr lang="en-US" sz="1200" i="1" dirty="0"/>
              <a:t>the layer is formed by bombardment of one face of the N-type body with nuclear particles and the N-type zones in the layer are produced by masking the surface areas of the layer from the bombarding particles.</a:t>
            </a:r>
            <a:endParaRPr lang="en-GB" sz="12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1C7C55-BAD7-479E-AE82-E106DE97BDBF}"/>
              </a:ext>
            </a:extLst>
          </p:cNvPr>
          <p:cNvSpPr txBox="1"/>
          <p:nvPr/>
        </p:nvSpPr>
        <p:spPr>
          <a:xfrm>
            <a:off x="468000" y="2160000"/>
            <a:ext cx="4687115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Technique to introduce atoms of dopants into a semiconductor </a:t>
            </a:r>
            <a:r>
              <a:rPr lang="en-US" sz="2000" dirty="0">
                <a:cs typeface="Times New Roman" panose="02020603050405020304" pitchFamily="18" charset="0"/>
              </a:rPr>
              <a:t>material and create regions of different electrical characteristics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Historically proposed by Shockley in 1949, became common in the 70’s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Ionized gas ions are accelerated by strong electric field and injected into a target wafer ( a few nm to a few µm depth). Ion implanters </a:t>
            </a:r>
            <a:r>
              <a:rPr lang="en-US" sz="2000" dirty="0">
                <a:cs typeface="Times New Roman" panose="02020603050405020304" pitchFamily="18" charset="0"/>
              </a:rPr>
              <a:t>spin-off from particle accelerator technology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E89738-25CA-98E3-7ADF-C20DB7BB4B1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481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3011DD0-8AD0-43DB-A36D-EBA0BDBFB2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327" y="1984248"/>
            <a:ext cx="4053627" cy="114345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62E22BD-F939-47FE-BFD6-B8A4DC620DF7}"/>
              </a:ext>
            </a:extLst>
          </p:cNvPr>
          <p:cNvSpPr/>
          <p:nvPr/>
        </p:nvSpPr>
        <p:spPr>
          <a:xfrm>
            <a:off x="8211179" y="1003694"/>
            <a:ext cx="7874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P</a:t>
            </a:r>
            <a:r>
              <a:rPr lang="en-GB" b="1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3F496D-03BD-4D69-A2E3-23489053E7B2}"/>
              </a:ext>
            </a:extLst>
          </p:cNvPr>
          <p:cNvSpPr/>
          <p:nvPr/>
        </p:nvSpPr>
        <p:spPr>
          <a:xfrm>
            <a:off x="10169517" y="1024958"/>
            <a:ext cx="7874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B</a:t>
            </a:r>
            <a:r>
              <a:rPr lang="en-GB" b="1" baseline="30000" dirty="0">
                <a:solidFill>
                  <a:schemeClr val="accent1"/>
                </a:solidFill>
              </a:rPr>
              <a:t>+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072F53-9EFE-4465-839D-C4372EF1F182}"/>
              </a:ext>
            </a:extLst>
          </p:cNvPr>
          <p:cNvCxnSpPr>
            <a:stCxn id="16" idx="2"/>
          </p:cNvCxnSpPr>
          <p:nvPr/>
        </p:nvCxnSpPr>
        <p:spPr>
          <a:xfrm>
            <a:off x="10563217" y="1634558"/>
            <a:ext cx="0" cy="482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90594E5-E49D-409C-B6C9-F8A16AD11725}"/>
              </a:ext>
            </a:extLst>
          </p:cNvPr>
          <p:cNvCxnSpPr>
            <a:stCxn id="15" idx="2"/>
          </p:cNvCxnSpPr>
          <p:nvPr/>
        </p:nvCxnSpPr>
        <p:spPr>
          <a:xfrm>
            <a:off x="8604879" y="1613294"/>
            <a:ext cx="0" cy="482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EEAE5360-952C-49A8-8341-327CFBF073BE}"/>
              </a:ext>
            </a:extLst>
          </p:cNvPr>
          <p:cNvSpPr/>
          <p:nvPr/>
        </p:nvSpPr>
        <p:spPr>
          <a:xfrm>
            <a:off x="6589897" y="1003692"/>
            <a:ext cx="7874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B</a:t>
            </a:r>
            <a:r>
              <a:rPr lang="en-GB" b="1" baseline="30000" dirty="0">
                <a:solidFill>
                  <a:schemeClr val="accent1"/>
                </a:solidFill>
              </a:rPr>
              <a:t>+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735FF90-F727-4C34-AC17-77E8319A0E7B}"/>
              </a:ext>
            </a:extLst>
          </p:cNvPr>
          <p:cNvCxnSpPr>
            <a:stCxn id="22" idx="2"/>
          </p:cNvCxnSpPr>
          <p:nvPr/>
        </p:nvCxnSpPr>
        <p:spPr>
          <a:xfrm>
            <a:off x="6983597" y="1613292"/>
            <a:ext cx="0" cy="508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CA4EBE0D-2A77-445F-905F-CEEE4BEA01EE}"/>
              </a:ext>
            </a:extLst>
          </p:cNvPr>
          <p:cNvSpPr/>
          <p:nvPr/>
        </p:nvSpPr>
        <p:spPr>
          <a:xfrm>
            <a:off x="8376070" y="1974058"/>
            <a:ext cx="86614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P-epi</a:t>
            </a:r>
            <a:endParaRPr lang="en-GB" b="1" baseline="30000" dirty="0">
              <a:solidFill>
                <a:srgbClr val="00B050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9D137D7-0AA3-46C2-942B-BCB6049E2E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350" y="3327499"/>
            <a:ext cx="3845189" cy="247719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6AEDED92-5858-4F8B-BD5C-6472552D3C5B}"/>
              </a:ext>
            </a:extLst>
          </p:cNvPr>
          <p:cNvSpPr/>
          <p:nvPr/>
        </p:nvSpPr>
        <p:spPr>
          <a:xfrm>
            <a:off x="468000" y="2056269"/>
            <a:ext cx="51758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  <a:effectLst/>
                <a:cs typeface="Times New Roman" panose="02020603050405020304" pitchFamily="18" charset="0"/>
              </a:rPr>
              <a:t>Pros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 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Precise control of dose and depth profile, complex profiles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 RT process (can use photoresist as mask)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 Wide selection of masking materials</a:t>
            </a:r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e.g. photoresist, oxide, poly-Si, metal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 Excellent dose uniformity across wafers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Little lateral dopant diffusion, important for small devices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07561AA-8CBA-407E-8749-9863F44B0445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F254804-EB92-4249-8D0A-CD555EEBDC7A}"/>
              </a:ext>
            </a:extLst>
          </p:cNvPr>
          <p:cNvSpPr txBox="1"/>
          <p:nvPr/>
        </p:nvSpPr>
        <p:spPr>
          <a:xfrm>
            <a:off x="6289175" y="3157587"/>
            <a:ext cx="50399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4 implantations process, 1 metal layer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37E364-46CB-4636-A187-175398E84C92}"/>
              </a:ext>
            </a:extLst>
          </p:cNvPr>
          <p:cNvSpPr txBox="1"/>
          <p:nvPr/>
        </p:nvSpPr>
        <p:spPr>
          <a:xfrm>
            <a:off x="6289175" y="5685029"/>
            <a:ext cx="50399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&gt;10 implantations process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B7E8FF5-D449-4141-863E-906D4F764EE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5" name="Picture 34" descr="ox_small_cmyk_pos_rect.jpg">
            <a:extLst>
              <a:ext uri="{FF2B5EF4-FFF2-40B4-BE49-F238E27FC236}">
                <a16:creationId xmlns:a16="http://schemas.microsoft.com/office/drawing/2014/main" id="{B6D1E9EC-E9FE-49EB-AD7C-F3DFED0A35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2B99F29F-6AFE-43FE-8CC0-5BA19879847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408196-8C07-9572-6832-F7D34FE2F32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1584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A3C36D-5B79-4800-AB09-C4870CC68D66}"/>
              </a:ext>
            </a:extLst>
          </p:cNvPr>
          <p:cNvSpPr/>
          <p:nvPr/>
        </p:nvSpPr>
        <p:spPr>
          <a:xfrm>
            <a:off x="468000" y="2054904"/>
            <a:ext cx="472098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Cons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 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Equipment big and expensive (&gt; 1M$)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Radiation damage: reticle damage due to implantation not always possible to correct</a:t>
            </a:r>
          </a:p>
          <a:p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Difficult to obtain very shallow and very deep doping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Masks material can be scattered into the wafer, creating impurities and defects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657EB8-33C3-4175-BC62-99B0A54BC88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6AAC54-A398-46F4-88E8-8AF7464FB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1289" y="730128"/>
            <a:ext cx="3552576" cy="24828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26A929-CCC1-4040-B5A9-474D4A0374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5089" y="3339633"/>
            <a:ext cx="4030414" cy="212541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FA879BF-C57F-44B5-9BAF-4CA8649309B4}"/>
              </a:ext>
            </a:extLst>
          </p:cNvPr>
          <p:cNvSpPr txBox="1"/>
          <p:nvPr/>
        </p:nvSpPr>
        <p:spPr>
          <a:xfrm>
            <a:off x="6033191" y="5378957"/>
            <a:ext cx="40304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0" i="1" u="none" strike="noStrike" baseline="0" dirty="0"/>
              <a:t>Estimates of the number of commercial ion implanters sold per year, mainly for IC fabrication, showing the ‘5  year cycle’</a:t>
            </a:r>
            <a:endParaRPr lang="en-GB" sz="1200" i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70414BA-B3EE-49ED-BEE8-3D4C2CCEF2C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1689CE69-97EF-490B-A9F2-03EAAE49E2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BDC8B5-9EA0-41E3-A763-F2F00120E64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46B9F5-D481-3E2D-E0A8-E6DEDF2887E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707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86F9707-9374-4B41-8AD6-59EC449A5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453" y="1267814"/>
            <a:ext cx="5597264" cy="36460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837A8EC-1B88-45F5-B855-1D031D823383}"/>
              </a:ext>
            </a:extLst>
          </p:cNvPr>
          <p:cNvSpPr txBox="1"/>
          <p:nvPr/>
        </p:nvSpPr>
        <p:spPr>
          <a:xfrm>
            <a:off x="467999" y="2160000"/>
            <a:ext cx="4494765" cy="3990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Ions used: As, B, P, In, O, </a:t>
            </a:r>
            <a:r>
              <a:rPr lang="en-US" sz="2000" dirty="0" err="1">
                <a:cs typeface="Times New Roman" panose="02020603050405020304" pitchFamily="18" charset="0"/>
              </a:rPr>
              <a:t>Ar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Energy: 1 - </a:t>
            </a:r>
            <a:r>
              <a:rPr lang="en-US" sz="2000" dirty="0">
                <a:effectLst/>
                <a:cs typeface="Times New Roman" panose="02020603050405020304" pitchFamily="18" charset="0"/>
                <a:sym typeface="Symbol" panose="05050102010706020507" pitchFamily="18" charset="2"/>
              </a:rPr>
              <a:t>1000’s keV</a:t>
            </a:r>
            <a:br>
              <a:rPr lang="en-US" sz="2000" dirty="0">
                <a:effectLst/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effectLst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Flux: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12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–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14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cm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-2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s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effectLst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Dose: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11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–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18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cm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-2</a:t>
            </a:r>
            <a:b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baseline="30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Uniformity: ± 1% across 12’’ wafers</a:t>
            </a:r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Absolute dose accuracy: ± 10 -15 %</a:t>
            </a:r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Temperature: 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321FE5-91D5-40B1-A234-4E9A42C3A45E}"/>
              </a:ext>
            </a:extLst>
          </p:cNvPr>
          <p:cNvSpPr/>
          <p:nvPr/>
        </p:nvSpPr>
        <p:spPr>
          <a:xfrm>
            <a:off x="5702317" y="5379251"/>
            <a:ext cx="61358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cs typeface="Times New Roman" panose="02020603050405020304" pitchFamily="18" charset="0"/>
              </a:rPr>
              <a:t>Dose and atom energy regions for CMOS transistor doping (gold), high dose hydrogen implants for Si layer splitting (lavender), and direct implantation of oxygen to form Silicon-on-Insulator (SOI) wafers (green).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7FDE66B-BE64-4085-927E-9AF6A5A50B7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EFB4F5-4BAD-47FA-BB73-A12459FE21A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0A7FB59E-25F4-4FFE-8F5E-D75ACA4E41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418D266-4EF3-40C2-ACA0-25F08B0E22F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134E19-6160-0F84-690A-7510563C12F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220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805FEF4-8994-43DA-B811-0B4BC74974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CFAA750-AF56-42C6-8ABA-147E31B02A8B}"/>
              </a:ext>
            </a:extLst>
          </p:cNvPr>
          <p:cNvSpPr/>
          <p:nvPr/>
        </p:nvSpPr>
        <p:spPr>
          <a:xfrm>
            <a:off x="468000" y="2160000"/>
            <a:ext cx="51029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cs typeface="Times New Roman" panose="02020603050405020304" pitchFamily="18" charset="0"/>
              </a:rPr>
              <a:t>Typical ion implanter for semiconductor process consists of several elements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r>
              <a:rPr lang="en-US" sz="2000" b="1" dirty="0">
                <a:effectLst/>
                <a:cs typeface="Times New Roman" panose="02020603050405020304" pitchFamily="18" charset="0"/>
              </a:rPr>
              <a:t>1: Ion source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 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2: Analyzing Magnetic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3: Ion Accelerator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4: Beam manipulating system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b="1" dirty="0"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5: End station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F806012-BBD2-4006-8E68-B2390A992CDB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620377-4B65-43F8-BAFF-629ACF90D37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80F16634-F5BE-42A5-896D-2DA66FC579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EC4E71C-D564-4140-BF61-50F51F237AE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E9FE5F-3A17-62AF-BB85-B838FACF9D7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682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876CDC1-28C1-4FDE-9A94-8DA0ED02C5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231516B-157D-49C8-A698-1229245DA0E1}"/>
              </a:ext>
            </a:extLst>
          </p:cNvPr>
          <p:cNvSpPr/>
          <p:nvPr/>
        </p:nvSpPr>
        <p:spPr>
          <a:xfrm>
            <a:off x="6707980" y="3345711"/>
            <a:ext cx="1487018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882905-ABF0-4731-ADCF-59EE4412CBFF}"/>
              </a:ext>
            </a:extLst>
          </p:cNvPr>
          <p:cNvSpPr txBox="1"/>
          <p:nvPr/>
        </p:nvSpPr>
        <p:spPr>
          <a:xfrm>
            <a:off x="468000" y="2160000"/>
            <a:ext cx="50193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altLang="zh-CN" sz="2000" b="1" dirty="0">
                <a:cs typeface="Times New Roman" panose="02020603050405020304" pitchFamily="18" charset="0"/>
              </a:rPr>
              <a:t>Ion source</a:t>
            </a:r>
            <a:r>
              <a:rPr lang="en-US" altLang="zh-CN" sz="2000" dirty="0">
                <a:cs typeface="Times New Roman" panose="02020603050405020304" pitchFamily="18" charset="0"/>
              </a:rPr>
              <a:t>: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Filament emits thermionic electrons, accelerated to gain enough energy (20 – 30 kV)</a:t>
            </a:r>
            <a:br>
              <a:rPr lang="en-US" altLang="zh-CN" sz="2000" dirty="0">
                <a:cs typeface="Times New Roman" panose="02020603050405020304" pitchFamily="18" charset="0"/>
              </a:rPr>
            </a:br>
            <a:endParaRPr lang="en-US" altLang="zh-CN" sz="2000" dirty="0">
              <a:cs typeface="Times New Roman" panose="02020603050405020304" pitchFamily="18" charset="0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The electrons collide with the molecules or atoms (</a:t>
            </a:r>
            <a:r>
              <a:rPr lang="en-US" sz="2000" dirty="0">
                <a:cs typeface="Times New Roman" panose="02020603050405020304" pitchFamily="18" charset="0"/>
              </a:rPr>
              <a:t>AsH</a:t>
            </a:r>
            <a:r>
              <a:rPr lang="en-US" sz="2000" baseline="-25000" dirty="0">
                <a:cs typeface="Times New Roman" panose="02020603050405020304" pitchFamily="18" charset="0"/>
              </a:rPr>
              <a:t>3</a:t>
            </a:r>
            <a:r>
              <a:rPr lang="en-US" sz="2000" dirty="0">
                <a:cs typeface="Times New Roman" panose="02020603050405020304" pitchFamily="18" charset="0"/>
              </a:rPr>
              <a:t>, PH</a:t>
            </a:r>
            <a:r>
              <a:rPr lang="en-US" sz="2000" baseline="-25000" dirty="0">
                <a:cs typeface="Times New Roman" panose="02020603050405020304" pitchFamily="18" charset="0"/>
              </a:rPr>
              <a:t>3</a:t>
            </a:r>
            <a:r>
              <a:rPr lang="en-US" sz="2000" dirty="0">
                <a:cs typeface="Times New Roman" panose="02020603050405020304" pitchFamily="18" charset="0"/>
              </a:rPr>
              <a:t>, BCl</a:t>
            </a:r>
            <a:r>
              <a:rPr lang="en-US" sz="2000" baseline="-25000" dirty="0">
                <a:cs typeface="Times New Roman" panose="02020603050405020304" pitchFamily="18" charset="0"/>
              </a:rPr>
              <a:t>3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altLang="zh-CN" sz="2000" dirty="0">
                <a:cs typeface="Times New Roman" panose="02020603050405020304" pitchFamily="18" charset="0"/>
              </a:rPr>
              <a:t> and ionize them </a:t>
            </a:r>
            <a:br>
              <a:rPr lang="en-US" altLang="zh-CN" sz="2000" dirty="0">
                <a:cs typeface="Times New Roman" panose="02020603050405020304" pitchFamily="18" charset="0"/>
              </a:rPr>
            </a:br>
            <a:endParaRPr lang="en-US" altLang="zh-CN" sz="2000" dirty="0">
              <a:cs typeface="Times New Roman" panose="02020603050405020304" pitchFamily="18" charset="0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A negative bias to the end side of the chamber extracts the positive ions towards the magnetic analyzer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06801F0-1AC6-49A5-8065-CB50A55D83C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F96C9CA-6750-4DC9-BDEA-CD89CEAFC3F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4CBFBC52-06D8-439D-A228-C67CF7C5FA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6D199C1-D92A-4648-BC20-D875472FA187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70F466-EC84-AEEF-4D15-BE877B33613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068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62481A7-33BB-4BF3-810E-91A0CB55D4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151CCE4-0735-4278-AE41-2EEBDA616692}"/>
              </a:ext>
            </a:extLst>
          </p:cNvPr>
          <p:cNvSpPr/>
          <p:nvPr/>
        </p:nvSpPr>
        <p:spPr>
          <a:xfrm>
            <a:off x="6707980" y="2129306"/>
            <a:ext cx="1487018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D41EBB3-BD97-47F6-A44A-1864D3624DF9}"/>
              </a:ext>
            </a:extLst>
          </p:cNvPr>
          <p:cNvSpPr/>
          <p:nvPr/>
        </p:nvSpPr>
        <p:spPr>
          <a:xfrm>
            <a:off x="467999" y="2160000"/>
            <a:ext cx="5372083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1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Magnetic analyzer</a:t>
            </a:r>
          </a:p>
          <a:p>
            <a:pPr marL="628650" lvl="2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Plasma provides positive ions, (B</a:t>
            </a:r>
            <a:r>
              <a:rPr lang="en-US" sz="2000" baseline="30000" dirty="0">
                <a:cs typeface="Times New Roman" panose="02020603050405020304" pitchFamily="18" charset="0"/>
              </a:rPr>
              <a:t>11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, BF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, (P</a:t>
            </a:r>
            <a:r>
              <a:rPr lang="en-US" sz="2000" baseline="30000" dirty="0">
                <a:cs typeface="Times New Roman" panose="02020603050405020304" pitchFamily="18" charset="0"/>
              </a:rPr>
              <a:t>31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, (P</a:t>
            </a:r>
            <a:r>
              <a:rPr lang="en-US" sz="2000" baseline="30000" dirty="0">
                <a:cs typeface="Times New Roman" panose="02020603050405020304" pitchFamily="18" charset="0"/>
              </a:rPr>
              <a:t>31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cs typeface="Times New Roman" panose="02020603050405020304" pitchFamily="18" charset="0"/>
              </a:rPr>
              <a:t>++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628650" lvl="2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correct ions need to be separated to choose what to implant (e.g. acceptors B</a:t>
            </a:r>
            <a:r>
              <a:rPr lang="en-US" sz="2000" baseline="30000" dirty="0">
                <a:cs typeface="Times New Roman" panose="02020603050405020304" pitchFamily="18" charset="0"/>
              </a:rPr>
              <a:t>11</a:t>
            </a:r>
            <a:r>
              <a:rPr lang="en-US" sz="2000" dirty="0">
                <a:cs typeface="Times New Roman" panose="02020603050405020304" pitchFamily="18" charset="0"/>
              </a:rPr>
              <a:t>, or donors P</a:t>
            </a:r>
            <a:r>
              <a:rPr lang="en-US" sz="2000" baseline="30000" dirty="0">
                <a:cs typeface="Times New Roman" panose="02020603050405020304" pitchFamily="18" charset="0"/>
              </a:rPr>
              <a:t>31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628650" lvl="2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 </a:t>
            </a:r>
            <a:r>
              <a:rPr lang="en-US" sz="2000" b="1" dirty="0">
                <a:cs typeface="Times New Roman" panose="02020603050405020304" pitchFamily="18" charset="0"/>
              </a:rPr>
              <a:t>magnetic mass analyzer</a:t>
            </a:r>
            <a:r>
              <a:rPr lang="en-US" sz="2000" dirty="0">
                <a:cs typeface="Times New Roman" panose="02020603050405020304" pitchFamily="18" charset="0"/>
              </a:rPr>
              <a:t> selects the desired species via a magnet (&lt; 1 T) which bends the ion beam: only one mass with  the correct radius of curvature goes through the slit (~ mm’s) and hits the wafer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1F3C87-8E43-4A55-B117-D55066837F30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683C62-407F-4241-9D1A-64ECD6D5429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4301FF98-D731-4596-858F-76D9D44A31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15399C2-FA40-4EDA-AA30-609A7464615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0AFA78-BC4F-82D2-E688-8C998F11773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34383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E619345-4DB6-4493-B737-5CA8842D8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6C8BB07-0437-4C9A-B695-755FA99981FA}"/>
              </a:ext>
            </a:extLst>
          </p:cNvPr>
          <p:cNvSpPr/>
          <p:nvPr/>
        </p:nvSpPr>
        <p:spPr>
          <a:xfrm>
            <a:off x="8104168" y="2137695"/>
            <a:ext cx="1027826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57C963-19A7-4C16-89BC-CBF82E749B25}"/>
              </a:ext>
            </a:extLst>
          </p:cNvPr>
          <p:cNvSpPr txBox="1"/>
          <p:nvPr/>
        </p:nvSpPr>
        <p:spPr>
          <a:xfrm>
            <a:off x="468000" y="2160000"/>
            <a:ext cx="461276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Accelerator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dirty="0">
              <a:solidFill>
                <a:srgbClr val="0033CC"/>
              </a:solidFill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n-sections LINAC, giving a total  ×n acceleration at relatively low voltage: E ~ 1000’s keV, I ~  mA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Single charge ion 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⇒ E = e * HV</a:t>
            </a:r>
            <a:br>
              <a:rPr lang="en-GB" sz="2000" dirty="0">
                <a:effectLst/>
                <a:cs typeface="Times New Roman" panose="02020603050405020304" pitchFamily="18" charset="0"/>
              </a:rPr>
            </a:b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n</a:t>
            </a:r>
            <a:r>
              <a:rPr lang="en-GB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 charge ion 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⇒ E = n* e * HV</a:t>
            </a:r>
            <a:endParaRPr lang="en-GB" sz="2000" dirty="0"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E4A7DF-6967-47E7-8400-807B41F88EE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FB5B7B-CF8B-4177-B64C-28F0D0364CE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8C3BFF2B-99FD-46B0-AD64-27F7EE9CAB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B952DBA-97BE-48FC-AE4C-44F691F37C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ABA6E6-23E4-D0BF-3EAA-50F298F359E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0730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94DD48-583F-4D4A-BF40-B4A61FF36BE3}"/>
              </a:ext>
            </a:extLst>
          </p:cNvPr>
          <p:cNvSpPr/>
          <p:nvPr/>
        </p:nvSpPr>
        <p:spPr>
          <a:xfrm>
            <a:off x="1183023" y="1421208"/>
            <a:ext cx="9506537" cy="38318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b="1" dirty="0"/>
              <a:t>Semiconductor fabrication process IIII</a:t>
            </a:r>
            <a:br>
              <a:rPr lang="en-US" sz="2500" b="1" dirty="0"/>
            </a:br>
            <a:endParaRPr lang="en-US" sz="25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dirty="0"/>
              <a:t>Resist development</a:t>
            </a:r>
            <a:br>
              <a:rPr lang="en-US" sz="2500" dirty="0"/>
            </a:br>
            <a:endParaRPr lang="en-US" sz="2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dirty="0"/>
              <a:t>Etching</a:t>
            </a:r>
            <a:br>
              <a:rPr lang="en-US" sz="2500" dirty="0"/>
            </a:br>
            <a:endParaRPr lang="en-US" sz="2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dirty="0"/>
              <a:t>Implantation</a:t>
            </a:r>
            <a:br>
              <a:rPr lang="en-US" sz="2500" dirty="0"/>
            </a:br>
            <a:endParaRPr lang="en-US" sz="2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dirty="0"/>
              <a:t>Metallization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AC7465-4EDC-6FC2-6F28-D86FF8AFEA6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FF50B3-EAB2-4009-AC38-A215E0AE3E80}"/>
              </a:ext>
            </a:extLst>
          </p:cNvPr>
          <p:cNvSpPr txBox="1"/>
          <p:nvPr/>
        </p:nvSpPr>
        <p:spPr>
          <a:xfrm>
            <a:off x="468203" y="2160000"/>
            <a:ext cx="504607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Beam manipulating system</a:t>
            </a: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After acceleration the ion beam is focused ( ~ few cm</a:t>
            </a:r>
            <a:r>
              <a:rPr lang="en-GB" sz="2000" baseline="30000" dirty="0">
                <a:effectLst/>
                <a:cs typeface="Times New Roman" panose="02020603050405020304" pitchFamily="18" charset="0"/>
              </a:rPr>
              <a:t>2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) </a:t>
            </a:r>
            <a:br>
              <a:rPr lang="en-GB" sz="2000" dirty="0">
                <a:effectLst/>
                <a:cs typeface="Times New Roman" panose="02020603050405020304" pitchFamily="18" charset="0"/>
              </a:rPr>
            </a:b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 small deflection via electrostatic means is applied to discard neutral components to a beam stop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The ion beam passes through an electrostatic deflection system and scanned over the wafer (~ Ø 30 cm)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6BD9154-A452-4914-81A0-154887CE2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4DD120A-8094-4A00-8F23-CB6B1921B586}"/>
              </a:ext>
            </a:extLst>
          </p:cNvPr>
          <p:cNvSpPr/>
          <p:nvPr/>
        </p:nvSpPr>
        <p:spPr>
          <a:xfrm>
            <a:off x="9119237" y="2137695"/>
            <a:ext cx="1027826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F992878-970A-4FCE-A27F-35E2C427BED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FE3C06-F75D-4757-BB1C-0A8F6C0F27F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109C4F1E-B03B-404C-9168-3A2B2685F6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F45EF5C-365B-4F89-9E58-ACCB4D705AC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CA12C3-9479-6D7A-88FD-EB603904316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45739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163A0CA-8BE9-4DF3-BD5B-71D8759633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FEA7958-9A1E-46CD-AA92-E17F658F1BD2}"/>
              </a:ext>
            </a:extLst>
          </p:cNvPr>
          <p:cNvSpPr/>
          <p:nvPr/>
        </p:nvSpPr>
        <p:spPr>
          <a:xfrm>
            <a:off x="10281694" y="2322253"/>
            <a:ext cx="934387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E21581-3639-4130-BBFD-C8274DCC8BA8}"/>
              </a:ext>
            </a:extLst>
          </p:cNvPr>
          <p:cNvSpPr txBox="1"/>
          <p:nvPr/>
        </p:nvSpPr>
        <p:spPr>
          <a:xfrm>
            <a:off x="468000" y="2160000"/>
            <a:ext cx="519369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effectLst/>
                <a:cs typeface="Times New Roman" panose="02020603050405020304" pitchFamily="18" charset="0"/>
              </a:rPr>
              <a:t>End station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Wafers mounted on rotating disc (15-25 wafers/disc) &gt; 100 wafers/hr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Dose measurement performed by integrating the ion current via a Faraday cup</a:t>
            </a:r>
            <a:br>
              <a:rPr lang="en-GB" sz="2000" dirty="0">
                <a:effectLst/>
                <a:cs typeface="Times New Roman" panose="02020603050405020304" pitchFamily="18" charset="0"/>
              </a:rPr>
            </a:b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Complex design of the Faraday cup is needed for high current implanters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CC4C59-8702-4A8B-803E-22FC616E673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7980EB-A470-416F-ABC8-3EB3F453111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01BE912D-48F9-4039-8C49-EE99D6DB9A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47CA2AA-F294-4BF4-90CF-368987DF28C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4A4627-AF54-935F-07F2-12E8C544EA0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26034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5BDD7F-F30F-4C5F-81E2-2EC5FD8AB922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6EE97F-6D9B-4542-99BB-CD223FD467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874" y="2224177"/>
            <a:ext cx="5037238" cy="7722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063E756-89BB-4B58-9BAA-1B8061A6E95C}"/>
              </a:ext>
            </a:extLst>
          </p:cNvPr>
          <p:cNvSpPr txBox="1"/>
          <p:nvPr/>
        </p:nvSpPr>
        <p:spPr>
          <a:xfrm>
            <a:off x="468000" y="2160000"/>
            <a:ext cx="506278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Adiabatic approximation</a:t>
            </a:r>
            <a:r>
              <a:rPr lang="en-GB" sz="2000" dirty="0">
                <a:cs typeface="Times New Roman" panose="02020603050405020304" pitchFamily="18" charset="0"/>
              </a:rPr>
              <a:t> : Scattering of ions with target is described using two separate collision processes: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S</a:t>
            </a:r>
            <a:r>
              <a:rPr lang="en-GB" sz="2000" baseline="-25000" dirty="0">
                <a:cs typeface="Times New Roman" panose="02020603050405020304" pitchFamily="18" charset="0"/>
              </a:rPr>
              <a:t>n</a:t>
            </a:r>
            <a:r>
              <a:rPr lang="en-GB" sz="2000" dirty="0">
                <a:cs typeface="Times New Roman" panose="02020603050405020304" pitchFamily="18" charset="0"/>
              </a:rPr>
              <a:t> collisions with nuclei (energy loss and geometry of trajectory) 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S</a:t>
            </a:r>
            <a:r>
              <a:rPr lang="en-GB" sz="2000" baseline="-25000" dirty="0">
                <a:cs typeface="Times New Roman" panose="02020603050405020304" pitchFamily="18" charset="0"/>
              </a:rPr>
              <a:t>e </a:t>
            </a:r>
            <a:r>
              <a:rPr lang="en-GB" sz="2000" dirty="0">
                <a:cs typeface="Times New Roman" panose="02020603050405020304" pitchFamily="18" charset="0"/>
              </a:rPr>
              <a:t>collisions with electrons (energy loss only).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1CFF6E-2A3E-4582-9D36-8A3D350C98E3}"/>
              </a:ext>
            </a:extLst>
          </p:cNvPr>
          <p:cNvSpPr txBox="1"/>
          <p:nvPr/>
        </p:nvSpPr>
        <p:spPr>
          <a:xfrm>
            <a:off x="6311895" y="3836358"/>
            <a:ext cx="49046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cs typeface="Times New Roman" panose="02020603050405020304" pitchFamily="18" charset="0"/>
              </a:rPr>
              <a:t>S</a:t>
            </a:r>
            <a:r>
              <a:rPr lang="en-GB" i="1" baseline="-25000" dirty="0">
                <a:cs typeface="Times New Roman" panose="02020603050405020304" pitchFamily="18" charset="0"/>
              </a:rPr>
              <a:t>n</a:t>
            </a:r>
            <a:r>
              <a:rPr lang="en-GB" i="1" dirty="0">
                <a:cs typeface="Times New Roman" panose="02020603050405020304" pitchFamily="18" charset="0"/>
              </a:rPr>
              <a:t> screened potential classical two-body scattering (Binary Collision Approximation BCA)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C0243F-AB66-46DC-9E20-4C54EE79E408}"/>
              </a:ext>
            </a:extLst>
          </p:cNvPr>
          <p:cNvSpPr txBox="1"/>
          <p:nvPr/>
        </p:nvSpPr>
        <p:spPr>
          <a:xfrm>
            <a:off x="6311895" y="4907728"/>
            <a:ext cx="5000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cs typeface="Times New Roman" panose="02020603050405020304" pitchFamily="18" charset="0"/>
              </a:rPr>
              <a:t>S</a:t>
            </a:r>
            <a:r>
              <a:rPr lang="en-GB" i="1" baseline="-25000" dirty="0">
                <a:cs typeface="Times New Roman" panose="02020603050405020304" pitchFamily="18" charset="0"/>
              </a:rPr>
              <a:t>e</a:t>
            </a:r>
            <a:r>
              <a:rPr lang="en-GB" i="1" dirty="0">
                <a:cs typeface="Times New Roman" panose="02020603050405020304" pitchFamily="18" charset="0"/>
              </a:rPr>
              <a:t> interactions of ion with target electrons (</a:t>
            </a:r>
            <a:r>
              <a:rPr lang="en-GB" i="1" dirty="0" err="1">
                <a:cs typeface="Times New Roman" panose="02020603050405020304" pitchFamily="18" charset="0"/>
              </a:rPr>
              <a:t>Lindhard’s</a:t>
            </a:r>
            <a:r>
              <a:rPr lang="en-GB" i="1" dirty="0">
                <a:cs typeface="Times New Roman" panose="02020603050405020304" pitchFamily="18" charset="0"/>
              </a:rPr>
              <a:t> Bethe-Bloch)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372DF0-3157-428B-BAA2-0F98134AEAB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17043790-F4BA-4995-8239-D0BEDB05CB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09F2392-BECF-4A9E-AF37-8D7BF60C269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37A478-5BF2-35C6-5498-F29CF931586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7743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0A52279-3EE3-47CA-923A-5DB631F2E8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10993" y="730831"/>
            <a:ext cx="3908325" cy="25036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275F577-7678-458B-9C5B-B8C30DA3A583}"/>
              </a:ext>
            </a:extLst>
          </p:cNvPr>
          <p:cNvSpPr txBox="1"/>
          <p:nvPr/>
        </p:nvSpPr>
        <p:spPr>
          <a:xfrm>
            <a:off x="7039639" y="2935321"/>
            <a:ext cx="37510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>
                <a:cs typeface="Times New Roman" panose="02020603050405020304" pitchFamily="18" charset="0"/>
              </a:rPr>
              <a:t>Nuclear and electronic stopping powers versus energy in reduced units</a:t>
            </a:r>
            <a:endParaRPr lang="en-GB" sz="1000" i="1" dirty="0">
              <a:cs typeface="Times New Roman" panose="020206030504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D1C13E-545C-414F-B03F-BFDA293107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130" y="3445583"/>
            <a:ext cx="3346163" cy="263952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7C0D383-8F6A-420F-AC21-8362A94CA92A}"/>
              </a:ext>
            </a:extLst>
          </p:cNvPr>
          <p:cNvSpPr txBox="1"/>
          <p:nvPr/>
        </p:nvSpPr>
        <p:spPr>
          <a:xfrm>
            <a:off x="9530132" y="3552705"/>
            <a:ext cx="12430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E</a:t>
            </a:r>
            <a:r>
              <a:rPr lang="en-GB" sz="1200" b="1" baseline="-25000" dirty="0">
                <a:solidFill>
                  <a:srgbClr val="FF0000"/>
                </a:solidFill>
                <a:cs typeface="Times New Roman" panose="02020603050405020304" pitchFamily="18" charset="0"/>
              </a:rPr>
              <a:t>2</a:t>
            </a:r>
            <a:r>
              <a:rPr lang="en-GB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(As)=800 keV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B4B869-5D1B-4383-947D-333F207A89AA}"/>
              </a:ext>
            </a:extLst>
          </p:cNvPr>
          <p:cNvSpPr txBox="1"/>
          <p:nvPr/>
        </p:nvSpPr>
        <p:spPr>
          <a:xfrm>
            <a:off x="7463191" y="4975482"/>
            <a:ext cx="12990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 E</a:t>
            </a:r>
            <a:r>
              <a:rPr lang="en-GB" sz="1200" b="1" baseline="-25000" dirty="0">
                <a:solidFill>
                  <a:srgbClr val="0070C0"/>
                </a:solidFill>
                <a:cs typeface="Times New Roman" panose="02020603050405020304" pitchFamily="18" charset="0"/>
              </a:rPr>
              <a:t>2</a:t>
            </a:r>
            <a:r>
              <a:rPr lang="en-GB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(B) = 12 keV</a:t>
            </a:r>
            <a:endParaRPr lang="en-GB" sz="1200" b="1" dirty="0">
              <a:solidFill>
                <a:srgbClr val="0070C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2B792C-DAA0-4BFE-80FB-DBB6AB390088}"/>
              </a:ext>
            </a:extLst>
          </p:cNvPr>
          <p:cNvSpPr txBox="1"/>
          <p:nvPr/>
        </p:nvSpPr>
        <p:spPr>
          <a:xfrm>
            <a:off x="468000" y="2160000"/>
            <a:ext cx="5045493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At </a:t>
            </a:r>
            <a:r>
              <a:rPr lang="en-GB" sz="2000" b="1" dirty="0">
                <a:cs typeface="Times New Roman" panose="02020603050405020304" pitchFamily="18" charset="0"/>
              </a:rPr>
              <a:t>low energy,</a:t>
            </a:r>
            <a:r>
              <a:rPr lang="en-GB" sz="2000" dirty="0">
                <a:cs typeface="Times New Roman" panose="02020603050405020304" pitchFamily="18" charset="0"/>
              </a:rPr>
              <a:t> nuclear collisions dominate: at the end of its range the ion has low energy, S</a:t>
            </a:r>
            <a:r>
              <a:rPr lang="en-GB" sz="2000" baseline="-25000" dirty="0">
                <a:cs typeface="Times New Roman" panose="02020603050405020304" pitchFamily="18" charset="0"/>
              </a:rPr>
              <a:t>n</a:t>
            </a:r>
            <a:r>
              <a:rPr lang="en-GB" sz="2000" dirty="0">
                <a:cs typeface="Times New Roman" panose="02020603050405020304" pitchFamily="18" charset="0"/>
              </a:rPr>
              <a:t> dominates leading to more crystalline damage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At </a:t>
            </a:r>
            <a:r>
              <a:rPr lang="en-GB" sz="2000" b="1" dirty="0">
                <a:cs typeface="Times New Roman" panose="02020603050405020304" pitchFamily="18" charset="0"/>
              </a:rPr>
              <a:t>high energy</a:t>
            </a:r>
            <a:r>
              <a:rPr lang="en-GB" sz="2000" dirty="0">
                <a:cs typeface="Times New Roman" panose="02020603050405020304" pitchFamily="18" charset="0"/>
              </a:rPr>
              <a:t>, electronic collisions dominate,</a:t>
            </a:r>
            <a:r>
              <a:rPr lang="en-GB" sz="2000" dirty="0"/>
              <a:t> from scattering of electrons </a:t>
            </a:r>
            <a:r>
              <a:rPr lang="en-GB" sz="2000" dirty="0">
                <a:latin typeface="Abadi" panose="020B0604020104020204" pitchFamily="34" charset="0"/>
              </a:rPr>
              <a:t>~ </a:t>
            </a:r>
            <a:r>
              <a:rPr lang="en-GB" sz="2000" dirty="0"/>
              <a:t>Ohm’s law</a:t>
            </a: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cs typeface="Times New Roman" panose="020206030504050203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97CE41-141A-45ED-98C5-6EE0D7F6A524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91295C3-595A-4256-ACE9-0299DA655C6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5C0C6891-72A4-4AE4-A67F-4EE6DEA0E0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487BC7B-68DD-4AC6-BE2A-B3D42C73DD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E99195-6720-AB26-9699-2B8681948A3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4881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997C69-1184-41A4-9DF6-257DED51D742}"/>
                  </a:ext>
                </a:extLst>
              </p:cNvPr>
              <p:cNvSpPr txBox="1"/>
              <p:nvPr/>
            </p:nvSpPr>
            <p:spPr>
              <a:xfrm>
                <a:off x="6878375" y="2946153"/>
                <a:ext cx="2305182" cy="6599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997C69-1184-41A4-9DF6-257DED51D7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8375" y="2946153"/>
                <a:ext cx="2305182" cy="65992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56A2B01-C382-45CB-8FE3-7062744A67B1}"/>
                  </a:ext>
                </a:extLst>
              </p:cNvPr>
              <p:cNvSpPr txBox="1"/>
              <p:nvPr/>
            </p:nvSpPr>
            <p:spPr>
              <a:xfrm>
                <a:off x="6953465" y="3970044"/>
                <a:ext cx="1640514" cy="965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p>
                        <m:e>
                          <m:f>
                            <m:f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𝑑𝐸</m:t>
                              </m:r>
                            </m:num>
                            <m:den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den>
                          </m:f>
                        </m:e>
                      </m:nary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56A2B01-C382-45CB-8FE3-7062744A67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3465" y="3970044"/>
                <a:ext cx="1640514" cy="9652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408A553F-E0C0-4CF3-A250-17517536B3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447" y="965557"/>
            <a:ext cx="3596955" cy="129038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31E9D3-CE41-4DA7-8F0A-72F08A08C712}"/>
                  </a:ext>
                </a:extLst>
              </p:cNvPr>
              <p:cNvSpPr txBox="1"/>
              <p:nvPr/>
            </p:nvSpPr>
            <p:spPr>
              <a:xfrm>
                <a:off x="468000" y="2160000"/>
                <a:ext cx="4406786" cy="33056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From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GB" sz="20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cs typeface="Times New Roman" panose="02020603050405020304" pitchFamily="18" charset="0"/>
                  </a:rPr>
                  <a:t> ,the total stopping power, one can estimate the average ion range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r>
                  <a:rPr lang="en-GB" sz="2000" dirty="0">
                    <a:cs typeface="Times New Roman" panose="02020603050405020304" pitchFamily="18" charset="0"/>
                  </a:rPr>
                  <a:t>R: range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r>
                  <a:rPr lang="en-GB" sz="2000" dirty="0">
                    <a:cs typeface="Times New Roman" panose="02020603050405020304" pitchFamily="18" charset="0"/>
                  </a:rPr>
                  <a:t>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dirty="0">
                    <a:cs typeface="Times New Roman" panose="02020603050405020304" pitchFamily="18" charset="0"/>
                  </a:rPr>
                  <a:t>: projected range along axes of incident ion, with straggle (</a:t>
                </a:r>
                <a:r>
                  <a:rPr lang="el-GR" sz="2000" dirty="0">
                    <a:cs typeface="Times New Roman" panose="02020603050405020304" pitchFamily="18" charset="0"/>
                  </a:rPr>
                  <a:t>σ</a:t>
                </a:r>
                <a:r>
                  <a:rPr lang="en-US" sz="2000" dirty="0">
                    <a:cs typeface="Times New Roman" panose="02020603050405020304" pitchFamily="18" charset="0"/>
                  </a:rPr>
                  <a:t>)</a:t>
                </a:r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r>
                  <a:rPr lang="en-GB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</a:t>
                </a:r>
                <a:r>
                  <a:rPr lang="en-GB" sz="2000" dirty="0">
                    <a:cs typeface="Times New Roman" panose="02020603050405020304" pitchFamily="18" charset="0"/>
                  </a:rPr>
                  <a:t>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</a:t>
                </a:r>
                <a:br>
                  <a:rPr lang="en-GB" sz="2000" baseline="-25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r>
                  <a:rPr lang="en-GB" sz="2000" dirty="0">
                    <a:cs typeface="Times New Roman" panose="02020603050405020304" pitchFamily="18" charset="0"/>
                  </a:rPr>
                  <a:t>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s</a:t>
                </a:r>
                <a:r>
                  <a:rPr lang="en-GB" sz="2000" dirty="0">
                    <a:cs typeface="Times New Roman" panose="02020603050405020304" pitchFamily="18" charset="0"/>
                  </a:rPr>
                  <a:t>: perpendicular distance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31E9D3-CE41-4DA7-8F0A-72F08A08C7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" y="2160000"/>
                <a:ext cx="4406786" cy="3305649"/>
              </a:xfrm>
              <a:prstGeom prst="rect">
                <a:avLst/>
              </a:prstGeom>
              <a:blipFill>
                <a:blip r:embed="rId5"/>
                <a:stretch>
                  <a:fillRect l="-1521" b="-22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68F8699E-CD7C-4C78-A838-6AF2363D7AA1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339280F-5DC2-4702-8CF6-07C4B80910B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942A7886-8F6E-4881-A3EE-A22CA38DB7A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248072F-4C71-4E3F-A3D3-6EF2494A7A9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884503-AC91-5889-AB97-8CE36531A16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6218CFD-48F5-0504-CB9A-D678F7CF18DB}"/>
              </a:ext>
            </a:extLst>
          </p:cNvPr>
          <p:cNvCxnSpPr/>
          <p:nvPr/>
        </p:nvCxnSpPr>
        <p:spPr>
          <a:xfrm>
            <a:off x="9308144" y="2021561"/>
            <a:ext cx="31031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785EABD9-511A-2D2E-4546-72BC9888FC9D}"/>
              </a:ext>
            </a:extLst>
          </p:cNvPr>
          <p:cNvSpPr txBox="1"/>
          <p:nvPr/>
        </p:nvSpPr>
        <p:spPr>
          <a:xfrm>
            <a:off x="9335860" y="2094912"/>
            <a:ext cx="33502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/>
              <a:t>∆R</a:t>
            </a:r>
            <a:r>
              <a:rPr lang="en-GB" baseline="-25000" dirty="0"/>
              <a:t>p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EEFF2F6-B68E-BA91-6611-9E200E5635C1}"/>
              </a:ext>
            </a:extLst>
          </p:cNvPr>
          <p:cNvCxnSpPr/>
          <p:nvPr/>
        </p:nvCxnSpPr>
        <p:spPr>
          <a:xfrm flipV="1">
            <a:off x="9318608" y="1628002"/>
            <a:ext cx="0" cy="3935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2E0728-47B2-F1EE-B728-D3C8E51D5033}"/>
              </a:ext>
            </a:extLst>
          </p:cNvPr>
          <p:cNvCxnSpPr/>
          <p:nvPr/>
        </p:nvCxnSpPr>
        <p:spPr>
          <a:xfrm flipV="1">
            <a:off x="9609025" y="1633760"/>
            <a:ext cx="0" cy="3935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82432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25DD9F4D-3EAA-465F-B085-04444898D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924" y="640572"/>
            <a:ext cx="3345541" cy="26263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F76DE0B6-4B5B-42D3-B8A2-1FA687945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614" y="3591063"/>
            <a:ext cx="3345541" cy="26263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9BC5E76-E5A2-481E-A4F9-7EE39BEE6EC2}"/>
                  </a:ext>
                </a:extLst>
              </p:cNvPr>
              <p:cNvSpPr txBox="1"/>
              <p:nvPr/>
            </p:nvSpPr>
            <p:spPr>
              <a:xfrm>
                <a:off x="468000" y="2160000"/>
                <a:ext cx="5048799" cy="31700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Projected range Rp and Straggle </a:t>
                </a:r>
                <a:r>
                  <a:rPr lang="en-GB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</a:t>
                </a:r>
                <a:r>
                  <a:rPr lang="en-GB" sz="2000" dirty="0">
                    <a:cs typeface="Times New Roman" panose="02020603050405020304" pitchFamily="18" charset="0"/>
                  </a:rPr>
                  <a:t>Rp for common dopants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Transverse spread increases with 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dirty="0"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𝑅</m:t>
                    </m:r>
                    <m:r>
                      <a:rPr lang="en-US" sz="2000" b="0" i="1" baseline="-2500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𝑠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≃(1+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</m:t>
                    </m:r>
                    <m:r>
                      <a:rPr lang="en-GB" sz="2000" i="1" baseline="-2500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/3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</m:t>
                    </m:r>
                    <m:r>
                      <a:rPr lang="en-GB" sz="2000" i="1" baseline="-2500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𝑅𝑝</m:t>
                    </m:r>
                  </m:oMath>
                </a14:m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limiting factor on lower limit of mask opening, which affects maximum device density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9BC5E76-E5A2-481E-A4F9-7EE39BEE6E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" y="2160000"/>
                <a:ext cx="5048799" cy="3170099"/>
              </a:xfrm>
              <a:prstGeom prst="rect">
                <a:avLst/>
              </a:prstGeom>
              <a:blipFill>
                <a:blip r:embed="rId6"/>
                <a:stretch>
                  <a:fillRect l="-1087" t="-13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16A5C16B-2E12-4081-9FBF-A2ACB4452347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CCFDF1-00A3-4794-9072-96FAE97E22C2}"/>
              </a:ext>
            </a:extLst>
          </p:cNvPr>
          <p:cNvSpPr txBox="1"/>
          <p:nvPr/>
        </p:nvSpPr>
        <p:spPr>
          <a:xfrm>
            <a:off x="6095999" y="3266938"/>
            <a:ext cx="2167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cs typeface="Times New Roman" panose="02020603050405020304" pitchFamily="18" charset="0"/>
              </a:rPr>
              <a:t>Projected range R</a:t>
            </a:r>
            <a:r>
              <a:rPr lang="en-GB" sz="1800" i="1" baseline="-25000" dirty="0">
                <a:cs typeface="Times New Roman" panose="02020603050405020304" pitchFamily="18" charset="0"/>
              </a:rPr>
              <a:t>p</a:t>
            </a:r>
            <a:endParaRPr lang="en-GB" i="1" baseline="-25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DFBF9D-5F35-43C7-8FCB-E1469B6723AC}"/>
              </a:ext>
            </a:extLst>
          </p:cNvPr>
          <p:cNvSpPr txBox="1"/>
          <p:nvPr/>
        </p:nvSpPr>
        <p:spPr>
          <a:xfrm>
            <a:off x="6734981" y="5859933"/>
            <a:ext cx="1480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cs typeface="Times New Roman" panose="02020603050405020304" pitchFamily="18" charset="0"/>
              </a:rPr>
              <a:t>Straggle </a:t>
            </a:r>
            <a:r>
              <a:rPr lang="en-GB" sz="1800" dirty="0"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GB" sz="1800" i="1" dirty="0">
                <a:cs typeface="Times New Roman" panose="02020603050405020304" pitchFamily="18" charset="0"/>
              </a:rPr>
              <a:t>R</a:t>
            </a:r>
            <a:r>
              <a:rPr lang="en-GB" sz="1800" i="1" baseline="-25000" dirty="0">
                <a:cs typeface="Times New Roman" panose="02020603050405020304" pitchFamily="18" charset="0"/>
              </a:rPr>
              <a:t>p</a:t>
            </a:r>
            <a:endParaRPr lang="en-GB" i="1" baseline="-25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F51FAB-086A-4B56-A15E-3D0AA723868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E8BAB28E-C657-4FFE-B3B6-A04881A5076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E4E3385-0F74-4AF6-8D9E-C8076F5D652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22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597781-7344-97BE-FA43-E17BADD8EDE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55890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F6A7EC29-B845-43D2-B95F-6C811A96B1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469" y="1007036"/>
            <a:ext cx="2461165" cy="2092225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72D340FF-643E-4ADD-B0D7-7EA862D6C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543" y="963669"/>
            <a:ext cx="2623722" cy="2157992"/>
          </a:xfrm>
          <a:prstGeom prst="rect">
            <a:avLst/>
          </a:prstGeom>
        </p:spPr>
      </p:pic>
      <p:pic>
        <p:nvPicPr>
          <p:cNvPr id="16" name="Picture 15" descr="A picture containing timeline&#10;&#10;Description automatically generated">
            <a:extLst>
              <a:ext uri="{FF2B5EF4-FFF2-40B4-BE49-F238E27FC236}">
                <a16:creationId xmlns:a16="http://schemas.microsoft.com/office/drawing/2014/main" id="{CE6CCDDE-BC36-461F-89BC-15542D4109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06" y="3675880"/>
            <a:ext cx="2473930" cy="2189748"/>
          </a:xfrm>
          <a:prstGeom prst="rect">
            <a:avLst/>
          </a:prstGeom>
        </p:spPr>
      </p:pic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99D971A6-ECED-49B7-A375-7AECD036CE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235" y="3675880"/>
            <a:ext cx="2636337" cy="226694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86A2808-3C37-4E5F-9695-40A55B21612B}"/>
              </a:ext>
            </a:extLst>
          </p:cNvPr>
          <p:cNvSpPr txBox="1"/>
          <p:nvPr/>
        </p:nvSpPr>
        <p:spPr>
          <a:xfrm>
            <a:off x="468000" y="3013440"/>
            <a:ext cx="519647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Example of MC (&gt;5000 runs) ion range simulations (SRIM</a:t>
            </a:r>
            <a:r>
              <a:rPr lang="en-GB" sz="2000" baseline="30000" dirty="0">
                <a:cs typeface="Times New Roman" panose="02020603050405020304" pitchFamily="18" charset="0"/>
              </a:rPr>
              <a:t>*</a:t>
            </a:r>
            <a:r>
              <a:rPr lang="en-GB" sz="2000" dirty="0">
                <a:cs typeface="Times New Roman" panose="02020603050405020304" pitchFamily="18" charset="0"/>
              </a:rPr>
              <a:t>) of B</a:t>
            </a:r>
            <a:r>
              <a:rPr lang="en-GB" sz="2000" baseline="30000" dirty="0">
                <a:cs typeface="Times New Roman" panose="02020603050405020304" pitchFamily="18" charset="0"/>
              </a:rPr>
              <a:t>11</a:t>
            </a:r>
            <a:r>
              <a:rPr lang="en-GB" sz="2000" dirty="0">
                <a:cs typeface="Times New Roman" panose="02020603050405020304" pitchFamily="18" charset="0"/>
              </a:rPr>
              <a:t> and P</a:t>
            </a:r>
            <a:r>
              <a:rPr lang="en-GB" sz="2000" baseline="30000" dirty="0">
                <a:cs typeface="Times New Roman" panose="02020603050405020304" pitchFamily="18" charset="0"/>
              </a:rPr>
              <a:t>31 </a:t>
            </a:r>
            <a:r>
              <a:rPr lang="en-GB" sz="2000" dirty="0">
                <a:cs typeface="Times New Roman" panose="02020603050405020304" pitchFamily="18" charset="0"/>
              </a:rPr>
              <a:t>implanted in amorphous Si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No annealing, i.e. no dopants activation, no thermal diffusion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A90E864-F096-4776-92D3-AEA9BABA90D9}"/>
              </a:ext>
            </a:extLst>
          </p:cNvPr>
          <p:cNvCxnSpPr>
            <a:cxnSpLocks/>
          </p:cNvCxnSpPr>
          <p:nvPr/>
        </p:nvCxnSpPr>
        <p:spPr>
          <a:xfrm>
            <a:off x="6029413" y="1984248"/>
            <a:ext cx="1282555" cy="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078024A-78D3-4FFF-B0BD-C911CD6DEA1F}"/>
              </a:ext>
            </a:extLst>
          </p:cNvPr>
          <p:cNvSpPr txBox="1"/>
          <p:nvPr/>
        </p:nvSpPr>
        <p:spPr>
          <a:xfrm>
            <a:off x="6561813" y="1604728"/>
            <a:ext cx="5834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010C9B3-A8A4-4090-AA1B-40D12F4AE03A}"/>
              </a:ext>
            </a:extLst>
          </p:cNvPr>
          <p:cNvCxnSpPr>
            <a:cxnSpLocks/>
          </p:cNvCxnSpPr>
          <p:nvPr/>
        </p:nvCxnSpPr>
        <p:spPr>
          <a:xfrm>
            <a:off x="6068706" y="4707384"/>
            <a:ext cx="682012" cy="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81FCFB3-9A2A-4144-9318-2DB49A9D7BA2}"/>
              </a:ext>
            </a:extLst>
          </p:cNvPr>
          <p:cNvSpPr txBox="1"/>
          <p:nvPr/>
        </p:nvSpPr>
        <p:spPr>
          <a:xfrm>
            <a:off x="6187805" y="4355215"/>
            <a:ext cx="5834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58A85C-A536-45D5-8656-89AD45C58C86}"/>
              </a:ext>
            </a:extLst>
          </p:cNvPr>
          <p:cNvSpPr txBox="1"/>
          <p:nvPr/>
        </p:nvSpPr>
        <p:spPr>
          <a:xfrm>
            <a:off x="9044904" y="634250"/>
            <a:ext cx="18587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B</a:t>
            </a:r>
            <a:r>
              <a:rPr lang="en-GB" sz="1600" baseline="30000" dirty="0">
                <a:cs typeface="Times New Roman" panose="02020603050405020304" pitchFamily="18" charset="0"/>
              </a:rPr>
              <a:t>11</a:t>
            </a:r>
            <a:r>
              <a:rPr lang="en-GB" sz="1600" dirty="0">
                <a:cs typeface="Times New Roman" panose="02020603050405020304" pitchFamily="18" charset="0"/>
              </a:rPr>
              <a:t>(120keV) in Si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B9DC672-77DF-45B2-8983-E376FC9C6250}"/>
              </a:ext>
            </a:extLst>
          </p:cNvPr>
          <p:cNvSpPr txBox="1"/>
          <p:nvPr/>
        </p:nvSpPr>
        <p:spPr>
          <a:xfrm>
            <a:off x="9073007" y="3350712"/>
            <a:ext cx="18587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P</a:t>
            </a:r>
            <a:r>
              <a:rPr lang="en-GB" sz="1600" baseline="30000" dirty="0">
                <a:cs typeface="Times New Roman" panose="02020603050405020304" pitchFamily="18" charset="0"/>
              </a:rPr>
              <a:t>31</a:t>
            </a:r>
            <a:r>
              <a:rPr lang="en-GB" sz="1600" dirty="0">
                <a:cs typeface="Times New Roman" panose="02020603050405020304" pitchFamily="18" charset="0"/>
              </a:rPr>
              <a:t>(120keV) in Si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B3281AB-15B1-46E8-8AFF-21CE455F1A35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1DF4C00-1002-4692-BA6C-5B11F4A9618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2" name="Picture 21" descr="ox_small_cmyk_pos_rect.jpg">
            <a:extLst>
              <a:ext uri="{FF2B5EF4-FFF2-40B4-BE49-F238E27FC236}">
                <a16:creationId xmlns:a16="http://schemas.microsoft.com/office/drawing/2014/main" id="{8101B090-4DE8-4D13-8C30-BDA879749F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15719AC-35CD-4E04-AE0A-581658F6349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F5C662-099A-B2B7-95C6-50F53C92DD4D}"/>
              </a:ext>
            </a:extLst>
          </p:cNvPr>
          <p:cNvSpPr txBox="1"/>
          <p:nvPr/>
        </p:nvSpPr>
        <p:spPr>
          <a:xfrm>
            <a:off x="6003083" y="5959484"/>
            <a:ext cx="19857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aseline="30000" dirty="0">
                <a:cs typeface="Times New Roman" panose="02020603050405020304" pitchFamily="18" charset="0"/>
              </a:rPr>
              <a:t>*</a:t>
            </a:r>
            <a:r>
              <a:rPr lang="en-GB" sz="1200" dirty="0"/>
              <a:t>http://srim.org/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996139-60E2-B658-F381-7C653035C8B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72502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E81B4BA-2970-4FD9-BCA6-A3FED8E1C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261" y="657594"/>
            <a:ext cx="3896206" cy="332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78C10F9-4FF7-4003-A491-0584DA0ABE86}"/>
                  </a:ext>
                </a:extLst>
              </p:cNvPr>
              <p:cNvSpPr txBox="1"/>
              <p:nvPr/>
            </p:nvSpPr>
            <p:spPr>
              <a:xfrm>
                <a:off x="6327840" y="4024515"/>
                <a:ext cx="4435602" cy="7382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dirty="0"/>
                  <a:t>N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∆</m:t>
                                        </m:r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r>
                  <a:rPr lang="en-GB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∆</m:t>
                                        </m:r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78C10F9-4FF7-4003-A491-0584DA0ABE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7840" y="4024515"/>
                <a:ext cx="4435602" cy="738215"/>
              </a:xfrm>
              <a:prstGeom prst="rect">
                <a:avLst/>
              </a:prstGeom>
              <a:blipFill>
                <a:blip r:embed="rId3"/>
                <a:stretch>
                  <a:fillRect l="-3159" b="-33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9DBE11-7B46-44D4-9741-A4F1BEB63E3E}"/>
                  </a:ext>
                </a:extLst>
              </p:cNvPr>
              <p:cNvSpPr txBox="1"/>
              <p:nvPr/>
            </p:nvSpPr>
            <p:spPr>
              <a:xfrm>
                <a:off x="6155811" y="5244116"/>
                <a:ext cx="5521260" cy="6229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𝐷𝑜𝑠𝑒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nary>
                      <m:d>
                        <m:d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𝑎𝑡𝑜𝑚𝑠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𝑐𝑚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9DBE11-7B46-44D4-9741-A4F1BEB63E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5811" y="5244116"/>
                <a:ext cx="5521260" cy="62292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755A078C-F737-4468-8B4F-8606C1393BC6}"/>
              </a:ext>
            </a:extLst>
          </p:cNvPr>
          <p:cNvSpPr txBox="1"/>
          <p:nvPr/>
        </p:nvSpPr>
        <p:spPr>
          <a:xfrm>
            <a:off x="468000" y="2160000"/>
            <a:ext cx="4961434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range distribution of implanted impurities is described, as a first approximation, by a </a:t>
            </a:r>
            <a:r>
              <a:rPr lang="en-GB" sz="2000" b="1" dirty="0">
                <a:cs typeface="Times New Roman" panose="02020603050405020304" pitchFamily="18" charset="0"/>
              </a:rPr>
              <a:t>symmetrical</a:t>
            </a:r>
            <a:r>
              <a:rPr lang="en-GB" sz="2000" dirty="0">
                <a:cs typeface="Times New Roman" panose="02020603050405020304" pitchFamily="18" charset="0"/>
              </a:rPr>
              <a:t> </a:t>
            </a:r>
            <a:r>
              <a:rPr lang="en-GB" sz="2000" b="1" dirty="0">
                <a:cs typeface="Times New Roman" panose="02020603050405020304" pitchFamily="18" charset="0"/>
              </a:rPr>
              <a:t>Gaussian</a:t>
            </a:r>
            <a:r>
              <a:rPr lang="en-GB" sz="2000" dirty="0">
                <a:cs typeface="Times New Roman" panose="02020603050405020304" pitchFamily="18" charset="0"/>
              </a:rPr>
              <a:t> </a:t>
            </a:r>
            <a:r>
              <a:rPr lang="en-GB" sz="2000" b="1" dirty="0">
                <a:cs typeface="Times New Roman" panose="02020603050405020304" pitchFamily="18" charset="0"/>
              </a:rPr>
              <a:t>distribution</a:t>
            </a:r>
            <a:r>
              <a:rPr lang="en-GB" sz="2000" dirty="0">
                <a:cs typeface="Times New Roman" panose="02020603050405020304" pitchFamily="18" charset="0"/>
              </a:rPr>
              <a:t> ( 2 moments: R</a:t>
            </a:r>
            <a:r>
              <a:rPr lang="en-GB" sz="2000" baseline="-25000" dirty="0">
                <a:cs typeface="Times New Roman" panose="02020603050405020304" pitchFamily="18" charset="0"/>
              </a:rPr>
              <a:t>p </a:t>
            </a:r>
            <a:r>
              <a:rPr lang="en-GB" sz="2000" dirty="0">
                <a:cs typeface="Times New Roman" panose="02020603050405020304" pitchFamily="18" charset="0"/>
              </a:rPr>
              <a:t>= projected range, </a:t>
            </a:r>
            <a:r>
              <a:rPr lang="en-GB" sz="2000" dirty="0"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GB" sz="2000" dirty="0">
                <a:cs typeface="Times New Roman" panose="02020603050405020304" pitchFamily="18" charset="0"/>
              </a:rPr>
              <a:t>R</a:t>
            </a:r>
            <a:r>
              <a:rPr lang="en-GB" sz="2000" baseline="-25000" dirty="0">
                <a:cs typeface="Times New Roman" panose="02020603050405020304" pitchFamily="18" charset="0"/>
              </a:rPr>
              <a:t>p</a:t>
            </a:r>
            <a:r>
              <a:rPr lang="en-GB" sz="2000" dirty="0">
                <a:cs typeface="Times New Roman" panose="02020603050405020304" pitchFamily="18" charset="0"/>
              </a:rPr>
              <a:t> = straggle)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A0D01CD-3AAF-470D-95A3-41328851F1D3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5D5FFB-C59A-44E0-8A3F-C0E7493C3D5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B3C83DAE-B9FC-49A3-B3D7-A971851570F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1917B05-5189-4C72-9083-9454C187FF6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1E79FA-3F27-9C89-E8D0-194194B98B9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9906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6DFB059-D05B-49D3-9AC5-2EE7DCA83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889" y="950257"/>
            <a:ext cx="2686339" cy="230994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D608BEC-06B3-47B6-829E-3038793EDECD}"/>
              </a:ext>
            </a:extLst>
          </p:cNvPr>
          <p:cNvSpPr txBox="1"/>
          <p:nvPr/>
        </p:nvSpPr>
        <p:spPr>
          <a:xfrm>
            <a:off x="6019773" y="714288"/>
            <a:ext cx="18587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B(1000keV) in Si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4487043-06CF-4CB8-974D-DA64AD36EF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113" y="3397270"/>
            <a:ext cx="2651714" cy="228016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6770D81-4366-4DF8-963E-C0DE97086E78}"/>
              </a:ext>
            </a:extLst>
          </p:cNvPr>
          <p:cNvSpPr txBox="1"/>
          <p:nvPr/>
        </p:nvSpPr>
        <p:spPr>
          <a:xfrm>
            <a:off x="5995987" y="3220200"/>
            <a:ext cx="18587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P(1000keV) in 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E8BDC5-0774-42E9-9FF5-1AF3F68A4226}"/>
                  </a:ext>
                </a:extLst>
              </p:cNvPr>
              <p:cNvSpPr txBox="1"/>
              <p:nvPr/>
            </p:nvSpPr>
            <p:spPr>
              <a:xfrm>
                <a:off x="8269582" y="836032"/>
                <a:ext cx="2081788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E8BDC5-0774-42E9-9FF5-1AF3F68A42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836032"/>
                <a:ext cx="2081788" cy="5442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262A37C-88F6-4D02-B18B-C1EECDD3F98D}"/>
                  </a:ext>
                </a:extLst>
              </p:cNvPr>
              <p:cNvSpPr txBox="1"/>
              <p:nvPr/>
            </p:nvSpPr>
            <p:spPr>
              <a:xfrm>
                <a:off x="8269582" y="3086659"/>
                <a:ext cx="3092064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262A37C-88F6-4D02-B18B-C1EECDD3F9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3086659"/>
                <a:ext cx="3092064" cy="5442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8A695A3-BDAD-458F-9C52-60373F6FCCA7}"/>
                  </a:ext>
                </a:extLst>
              </p:cNvPr>
              <p:cNvSpPr txBox="1"/>
              <p:nvPr/>
            </p:nvSpPr>
            <p:spPr>
              <a:xfrm>
                <a:off x="8269582" y="1876258"/>
                <a:ext cx="2273379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𝑥𝑁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8A695A3-BDAD-458F-9C52-60373F6FCC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1876258"/>
                <a:ext cx="2273379" cy="54425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AC7F45-E00F-4D69-A28D-D15879713D4F}"/>
                  </a:ext>
                </a:extLst>
              </p:cNvPr>
              <p:cNvSpPr txBox="1"/>
              <p:nvPr/>
            </p:nvSpPr>
            <p:spPr>
              <a:xfrm>
                <a:off x="8269582" y="4297060"/>
                <a:ext cx="3391248" cy="5813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AC7F45-E00F-4D69-A28D-D15879713D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4297060"/>
                <a:ext cx="3391248" cy="58137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A5F06F6-F80E-45C3-9F91-3D7116C99918}"/>
                  </a:ext>
                </a:extLst>
              </p:cNvPr>
              <p:cNvSpPr txBox="1"/>
              <p:nvPr/>
            </p:nvSpPr>
            <p:spPr>
              <a:xfrm>
                <a:off x="8269582" y="5387168"/>
                <a:ext cx="3409587" cy="580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A5F06F6-F80E-45C3-9F91-3D7116C999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5387168"/>
                <a:ext cx="3409587" cy="58035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8A9AF580-60F2-4809-BAA9-D08ECBDA77B9}"/>
              </a:ext>
            </a:extLst>
          </p:cNvPr>
          <p:cNvSpPr txBox="1"/>
          <p:nvPr/>
        </p:nvSpPr>
        <p:spPr>
          <a:xfrm>
            <a:off x="468000" y="2160000"/>
            <a:ext cx="545946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Higher moments are needed to describe realistic profiles: 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skewness</a:t>
            </a:r>
            <a:r>
              <a:rPr lang="en-GB" sz="2000" dirty="0">
                <a:cs typeface="Times New Roman" panose="02020603050405020304" pitchFamily="18" charset="0"/>
              </a:rPr>
              <a:t> (</a:t>
            </a:r>
            <a:r>
              <a:rPr lang="el-G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γ</a:t>
            </a: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), describing asymmetry of distribution</a:t>
            </a:r>
            <a:b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</a:br>
            <a:endParaRPr lang="en-GB" sz="2000" dirty="0"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>
                <a:ea typeface="Cambria Math" panose="02040503050406030204" pitchFamily="18" charset="0"/>
                <a:cs typeface="Times New Roman" panose="02020603050405020304" pitchFamily="18" charset="0"/>
              </a:rPr>
              <a:t>kurtosis</a:t>
            </a: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(</a:t>
            </a:r>
            <a:r>
              <a:rPr lang="el-G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β</a:t>
            </a: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), describing peak sharpness of the profile</a:t>
            </a:r>
            <a:endParaRPr lang="en-GB" sz="2000" dirty="0"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2157E13-4E7D-4B32-9081-04B3B51889A2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50B57CE-3485-452B-A756-635D9A4CCEA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9D5F7363-5881-4F0D-9E91-A4E9F8C2053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6D6AB44-8838-43B1-B1DF-ABB1DB87E92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25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CEB208-3AC1-C251-6986-35E13599971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4429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576000" y="2160000"/>
            <a:ext cx="510980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Analytical description of doping profiles can be obtained from Pearson distribution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Coefficients of Pearson’s equation are related to the four moments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Explicit formula for the implanted profile can be obtained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6188006" y="1646395"/>
            <a:ext cx="45970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Pearson distribution function defined as DE solution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BBDCB2-D00D-4E48-BB85-4046E1B1D51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6D5E80D3-6B21-4644-99EA-9C8633460D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75BE4F1-6159-4F88-A7F9-152E72106E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26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FC41C84-1BF6-44F6-8831-CCA01F2F0F77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BF67ED8-4AC7-4EAB-92D5-28E2F6A05214}"/>
                  </a:ext>
                </a:extLst>
              </p:cNvPr>
              <p:cNvSpPr txBox="1"/>
              <p:nvPr/>
            </p:nvSpPr>
            <p:spPr>
              <a:xfrm>
                <a:off x="6259254" y="951498"/>
                <a:ext cx="2273506" cy="6014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BF67ED8-4AC7-4EAB-92D5-28E2F6A052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254" y="951498"/>
                <a:ext cx="2273506" cy="6014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7CB2C25-0380-4752-A233-82DA743675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4991" y="2228386"/>
            <a:ext cx="2698066" cy="23430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7BDE4B-06B8-48F9-91ED-6AE2C116F1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92"/>
          <a:stretch/>
        </p:blipFill>
        <p:spPr>
          <a:xfrm>
            <a:off x="5904991" y="4783434"/>
            <a:ext cx="5698255" cy="75612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45D9F88-D678-4052-9BBA-36428EE73E5D}"/>
              </a:ext>
            </a:extLst>
          </p:cNvPr>
          <p:cNvSpPr txBox="1"/>
          <p:nvPr/>
        </p:nvSpPr>
        <p:spPr>
          <a:xfrm>
            <a:off x="6046499" y="5537832"/>
            <a:ext cx="539874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Generic profile formula from Pearson distribution</a:t>
            </a:r>
          </a:p>
          <a:p>
            <a:r>
              <a:rPr lang="en-GB" sz="900" i="1" dirty="0"/>
              <a:t>A. F. </a:t>
            </a:r>
            <a:r>
              <a:rPr lang="en-GB" sz="900" i="1" dirty="0" err="1"/>
              <a:t>Tasch</a:t>
            </a:r>
            <a:r>
              <a:rPr lang="en-GB" sz="900" i="1" dirty="0"/>
              <a:t> et al., “An Improved Approach to Accurately Model Shallow B and BF 2 Implants in Silicon,” Journal of the Electrochemical Society, vol. 136, no. 3, pp. 810–814, 1989,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24E8D9-D367-BE78-33DE-06E5A3D24A0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055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b="1" dirty="0">
                <a:latin typeface="+mj-lt"/>
                <a:ea typeface="+mj-ea"/>
                <a:cs typeface="+mj-cs"/>
              </a:rPr>
              <a:t>Semiconductor fabrication process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fabrication of semiconductor devices is a rather complex process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Many intermediate steps and manufacturing precision at atomic level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It starts with the growth of high purity Si crystals</a:t>
            </a:r>
          </a:p>
          <a:p>
            <a:pPr marR="0"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5AD4324-E4A0-400B-B824-3DB585C0A7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866" y="678621"/>
            <a:ext cx="5762049" cy="34700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2F8A788-AB61-4139-8F56-26F9924F30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105" y="4446128"/>
            <a:ext cx="2108635" cy="12684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C327D37-208E-446C-B863-0FA9918BDB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062" y="4421856"/>
            <a:ext cx="1439850" cy="123347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AA93DD0-9515-4207-86C7-DB2DEBACA5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5608" y="4421856"/>
            <a:ext cx="1669227" cy="117847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5BF0D50-1C16-4AE9-AC4C-78ED8732597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D7B18E83-B3DB-49CF-97BB-428FB777DC6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71BFA63-2730-40E8-B3E6-2520F13B1D0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931EFD-40FF-8AC3-8B71-9057EA3EC94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98235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576000" y="2160000"/>
            <a:ext cx="5109809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Analytical doping profiles description reasonably accurate for heavy ions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Lighter ions more accurately described using MC (crystal </a:t>
            </a:r>
            <a:r>
              <a:rPr lang="en-US" sz="2000"/>
              <a:t>orientation depending)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6963400" y="5821674"/>
            <a:ext cx="38972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SIMS, Pearson IV distribution and MC run –  11B on &lt;100&gt; Si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BBDCB2-D00D-4E48-BB85-4046E1B1D51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6D5E80D3-6B21-4644-99EA-9C8633460D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75BE4F1-6159-4F88-A7F9-152E72106E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27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A5B362D-467C-4D48-9C8B-669A9CCBBD19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A6D49B-CE48-4CED-9E94-11C9C69C6234}"/>
              </a:ext>
            </a:extLst>
          </p:cNvPr>
          <p:cNvSpPr txBox="1"/>
          <p:nvPr/>
        </p:nvSpPr>
        <p:spPr>
          <a:xfrm>
            <a:off x="6923207" y="2877356"/>
            <a:ext cx="36949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SIMS and Pearson IV distribution  –  31P on &lt;100&gt; Si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C5C16A-3DB8-4A0E-9AD7-FBDD910A7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688" y="167677"/>
            <a:ext cx="3803803" cy="27311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F1C4CB-CBC2-40AF-8779-6FEA36F50F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5055" y="3213962"/>
            <a:ext cx="3807772" cy="25972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304F78C-1D1F-09FB-70C5-3CED7D892AC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31737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681555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masking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6B89006-5CB1-4B88-B96A-ECF1BBF5C1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833" y="3504734"/>
            <a:ext cx="4116863" cy="22136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B2C6AD0-C573-471A-9F35-95F4E5C3D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863" y="980045"/>
            <a:ext cx="3628085" cy="19232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EE8856D-D1E2-4049-B3E7-F52A1B3BF3E0}"/>
              </a:ext>
            </a:extLst>
          </p:cNvPr>
          <p:cNvSpPr txBox="1"/>
          <p:nvPr/>
        </p:nvSpPr>
        <p:spPr>
          <a:xfrm>
            <a:off x="6092022" y="1056245"/>
            <a:ext cx="7770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cs typeface="Times New Roman" panose="02020603050405020304" pitchFamily="18" charset="0"/>
              </a:rPr>
              <a:t>mask</a:t>
            </a:r>
            <a:endParaRPr lang="en-GB" sz="1600" i="1" dirty="0"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98748B-8E15-4948-A782-6AB225BB01D3}"/>
              </a:ext>
            </a:extLst>
          </p:cNvPr>
          <p:cNvSpPr txBox="1"/>
          <p:nvPr/>
        </p:nvSpPr>
        <p:spPr>
          <a:xfrm>
            <a:off x="7077761" y="2025888"/>
            <a:ext cx="7770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cs typeface="Times New Roman" panose="02020603050405020304" pitchFamily="18" charset="0"/>
              </a:rPr>
              <a:t>Si</a:t>
            </a:r>
            <a:endParaRPr lang="en-GB" sz="1600" i="1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E9A7F4-C897-44E8-BB1E-8593E9162CA8}"/>
              </a:ext>
            </a:extLst>
          </p:cNvPr>
          <p:cNvSpPr txBox="1"/>
          <p:nvPr/>
        </p:nvSpPr>
        <p:spPr>
          <a:xfrm>
            <a:off x="8022966" y="1913078"/>
            <a:ext cx="18766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cs typeface="Times New Roman" panose="02020603050405020304" pitchFamily="18" charset="0"/>
              </a:rPr>
              <a:t>Lateral scatter around the impact point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443064-9F3D-4BA9-9B3E-771DFACD79AF}"/>
              </a:ext>
            </a:extLst>
          </p:cNvPr>
          <p:cNvSpPr txBox="1"/>
          <p:nvPr/>
        </p:nvSpPr>
        <p:spPr>
          <a:xfrm>
            <a:off x="468000" y="2160000"/>
            <a:ext cx="48506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Purpose of the mask is to implant only in certain parts of the wafer, using</a:t>
            </a:r>
            <a:r>
              <a:rPr lang="en-US" sz="2000" dirty="0">
                <a:cs typeface="Times New Roman" panose="02020603050405020304" pitchFamily="18" charset="0"/>
              </a:rPr>
              <a:t> a suitably thick mask (i.e. that its R</a:t>
            </a:r>
            <a:r>
              <a:rPr lang="en-US" sz="2000" baseline="-25000" dirty="0">
                <a:cs typeface="Times New Roman" panose="02020603050405020304" pitchFamily="18" charset="0"/>
              </a:rPr>
              <a:t>p</a:t>
            </a:r>
            <a:r>
              <a:rPr lang="en-US" sz="2000" dirty="0">
                <a:cs typeface="Times New Roman" panose="02020603050405020304" pitchFamily="18" charset="0"/>
              </a:rPr>
              <a:t> lies within the mask material)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thickness of the mask should be large enough that the tail of the implant profile in the silicon should not significantly alter the doping concentration (C</a:t>
            </a:r>
            <a:r>
              <a:rPr lang="en-US" sz="2000" baseline="-25000" dirty="0">
                <a:cs typeface="Times New Roman" panose="02020603050405020304" pitchFamily="18" charset="0"/>
              </a:rPr>
              <a:t>B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resist thickness cannot exceed a maximum value to avoid the UV light giving non uniform exposure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4EDB65A-F6A6-496D-896C-E29019BB21E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7AF115FF-0BBE-4917-8448-AC40F9FDE9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BB1640E-D830-4F7D-8207-D286FC55B93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889D52-8940-8D22-544A-CE2DBC5E62E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148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channeling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703B0AC-3CDA-47F8-ADF7-7E465597A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189" y="4484005"/>
            <a:ext cx="5290376" cy="13798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3A858B7-E87C-491D-BFC7-48FC17B117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5883" y="856180"/>
            <a:ext cx="3447920" cy="31432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CF63560-A8C0-4C34-81BE-F301D7F1945E}"/>
              </a:ext>
            </a:extLst>
          </p:cNvPr>
          <p:cNvSpPr txBox="1"/>
          <p:nvPr/>
        </p:nvSpPr>
        <p:spPr>
          <a:xfrm>
            <a:off x="468000" y="2160000"/>
            <a:ext cx="511279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During ions implantation in a periodic structure, directional effects due to nuclear scattering might confine the ions into regions minimizing interactions along the path. 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Channelling: Average penetration depth is larger, affecting the final doping profile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6091344-1986-4F16-AA2E-93E5BD9F44F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14FF337E-2629-4747-AC7E-8414BB0AF3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AE03C5F-C4E2-4325-9C31-DD54F5CF96C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29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97999F-CE58-5A14-4CE7-C48C92F029C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2657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FC73D40-8A71-4BC8-B00D-1F9F585FC3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146" y="3343710"/>
            <a:ext cx="5158689" cy="27596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5BF156D-78BC-4E09-A17C-8B3E931210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704" y="728706"/>
            <a:ext cx="2785774" cy="23564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4A365E8-FDED-4488-9D77-3A9D3B0F7FF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5" r="12370"/>
          <a:stretch/>
        </p:blipFill>
        <p:spPr>
          <a:xfrm>
            <a:off x="8579372" y="1099232"/>
            <a:ext cx="2680019" cy="14360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79DCF06-A4A8-4ED5-82C5-20E3B0577246}"/>
              </a:ext>
            </a:extLst>
          </p:cNvPr>
          <p:cNvSpPr txBox="1"/>
          <p:nvPr/>
        </p:nvSpPr>
        <p:spPr>
          <a:xfrm>
            <a:off x="468000" y="2160000"/>
            <a:ext cx="473174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cs typeface="Times New Roman" panose="02020603050405020304" pitchFamily="18" charset="0"/>
              </a:rPr>
              <a:t>To minimize channelling: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pre-amorphization</a:t>
            </a:r>
            <a:r>
              <a:rPr lang="en-GB" sz="2000" dirty="0">
                <a:cs typeface="Times New Roman" panose="02020603050405020304" pitchFamily="18" charset="0"/>
              </a:rPr>
              <a:t> of the wafer via implantation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wafer is </a:t>
            </a:r>
            <a:r>
              <a:rPr lang="en-GB" sz="2000" b="1" dirty="0">
                <a:cs typeface="Times New Roman" panose="02020603050405020304" pitchFamily="18" charset="0"/>
              </a:rPr>
              <a:t>tilted</a:t>
            </a:r>
            <a:r>
              <a:rPr lang="en-GB" sz="2000" dirty="0">
                <a:cs typeface="Times New Roman" panose="02020603050405020304" pitchFamily="18" charset="0"/>
              </a:rPr>
              <a:t> by some degrees with respect to ion beam: the value of the critical angle below which there is channelling depends on crystal orientation and energy of the ion. In practice a tilting angle of </a:t>
            </a:r>
            <a:r>
              <a:rPr lang="en-GB" sz="2000" b="1" dirty="0">
                <a:cs typeface="Times New Roman" panose="02020603050405020304" pitchFamily="18" charset="0"/>
              </a:rPr>
              <a:t>7</a:t>
            </a:r>
            <a:r>
              <a:rPr lang="en-GB" sz="2000" dirty="0">
                <a:cs typeface="Times New Roman" panose="02020603050405020304" pitchFamily="18" charset="0"/>
              </a:rPr>
              <a:t> degrees is used</a:t>
            </a:r>
            <a:endParaRPr lang="en-GB" sz="2000" i="1" dirty="0"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7182118-AE03-4383-9705-19B8667D553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 channeling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C1AABD3-D3DA-466F-B0B5-E246A826055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D3C1F2F5-F7C0-4F34-B05C-51C7EE9FE2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B4A73FC-D52D-44BB-90A5-AD393841130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30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642814-B035-AC10-FB16-8A88FE158F8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94519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damage and annealing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20C2E72-8DC4-479E-BEE3-50EE3EAC14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069" y="468264"/>
            <a:ext cx="3068275" cy="2775699"/>
          </a:xfrm>
          <a:prstGeom prst="rect">
            <a:avLst/>
          </a:prstGeom>
        </p:spPr>
      </p:pic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49B046CF-A977-4067-ACA1-1A8D779B04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5979" y="3449612"/>
            <a:ext cx="2833476" cy="2408723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1E6F6C40-6D8F-4551-BD9E-4A5B006E79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275" y="3435098"/>
            <a:ext cx="2801218" cy="240872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E379EE2-6C91-4BDD-9276-386E6ECE3FF7}"/>
              </a:ext>
            </a:extLst>
          </p:cNvPr>
          <p:cNvSpPr txBox="1"/>
          <p:nvPr/>
        </p:nvSpPr>
        <p:spPr>
          <a:xfrm>
            <a:off x="468000" y="2160000"/>
            <a:ext cx="4876801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Ion implantation creates defects in the target crystal, by displacing atoms from their regular lattice sites (see </a:t>
            </a:r>
            <a:r>
              <a:rPr lang="en-GB" sz="2000" b="1" dirty="0">
                <a:cs typeface="Times New Roman" panose="02020603050405020304" pitchFamily="18" charset="0"/>
              </a:rPr>
              <a:t>radiation damage lectures</a:t>
            </a:r>
            <a:r>
              <a:rPr lang="en-GB" sz="2000" dirty="0"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The elementary radiation defect consists of Frenkel defect</a:t>
            </a:r>
            <a:r>
              <a:rPr lang="en-GB" sz="2000" dirty="0">
                <a:cs typeface="Times New Roman" panose="02020603050405020304" pitchFamily="18" charset="0"/>
              </a:rPr>
              <a:t>, i.e.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 displaced atom (interstitial) plus the related vacancy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 More complex defects form as a result of accumulation and clustering of interstitials and vacancies (divacancies V-V, vacancy impurities, like V-O, As-I…)</a:t>
            </a:r>
            <a:endParaRPr lang="en-GB" sz="2000" dirty="0"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94C2EF-6C19-4E88-A280-C740284BCD0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962A1C78-5E43-472F-9973-E1DE2B63A9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B404F2E-2E97-474D-BAF1-311F0E74FAC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31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D910E8-ED2D-5D2F-46C8-68931EC9E19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4797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3640A0B-3B9F-4CE1-9024-AF60856F74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5" r="8932" b="4513"/>
          <a:stretch/>
        </p:blipFill>
        <p:spPr>
          <a:xfrm>
            <a:off x="5877738" y="3272386"/>
            <a:ext cx="2697435" cy="26996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55DB1E3-A9C3-4C72-9BFA-EB76775956D3}"/>
              </a:ext>
            </a:extLst>
          </p:cNvPr>
          <p:cNvSpPr txBox="1"/>
          <p:nvPr/>
        </p:nvSpPr>
        <p:spPr>
          <a:xfrm>
            <a:off x="8575173" y="3778750"/>
            <a:ext cx="32630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Isochronal annealing of boron. The ratio of the free-carrier to dose (fraction of boron atoms located in substitutional lattice points ) is plotted versus the anneal temperature for three doses of boron.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4D8A5C2-04E9-4444-9496-0741F8632A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5"/>
          <a:stretch/>
        </p:blipFill>
        <p:spPr>
          <a:xfrm>
            <a:off x="5815229" y="771114"/>
            <a:ext cx="2805231" cy="224434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05E1C97-D50D-40BB-B23F-36A4A08A6561}"/>
              </a:ext>
            </a:extLst>
          </p:cNvPr>
          <p:cNvSpPr txBox="1"/>
          <p:nvPr/>
        </p:nvSpPr>
        <p:spPr>
          <a:xfrm>
            <a:off x="8789376" y="1254132"/>
            <a:ext cx="305411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example of doping profile from </a:t>
            </a:r>
            <a:r>
              <a:rPr lang="en-GB" sz="11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implantation in &lt;100&gt; Si, as implanted and after thermal annealing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A1E0E3-C8CF-4809-AAFC-EF0D4253D902}"/>
              </a:ext>
            </a:extLst>
          </p:cNvPr>
          <p:cNvSpPr txBox="1"/>
          <p:nvPr/>
        </p:nvSpPr>
        <p:spPr>
          <a:xfrm>
            <a:off x="7217844" y="2323001"/>
            <a:ext cx="134637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implanted</a:t>
            </a:r>
          </a:p>
          <a:p>
            <a:r>
              <a:rPr lang="en-GB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Thermally annealed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4F1A03-D473-4781-B52D-0653D5BE8087}"/>
              </a:ext>
            </a:extLst>
          </p:cNvPr>
          <p:cNvSpPr txBox="1"/>
          <p:nvPr/>
        </p:nvSpPr>
        <p:spPr>
          <a:xfrm>
            <a:off x="468000" y="2160000"/>
            <a:ext cx="5264614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After the implantation process, a thermal treatment is required to electrically activate the dopant (i.e. to have them moved to substitutional positions) and to restore the crystalline order of the semiconductor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Annealing at high temperature (~1000°C) could result in perfect crystal, but leads to dopant diffusion. Particularly serious issue in modern technologies, where very shallow junctions are used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62E2DB-723B-4C86-B550-D480D3234CA2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damage and annealing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9F5E801-04C0-43AB-B845-F7FE722934D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59D234C1-0AC1-4FB2-948D-4950C471EC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BB2B634-7C04-49BD-99D8-43FA6E5DE11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32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4A500F-CD1D-E08E-E967-15CAEB3EBDA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04012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3B9D7C4-3B60-42CF-9D56-5E3E999B70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79" t="3780" r="6011" b="3683"/>
          <a:stretch/>
        </p:blipFill>
        <p:spPr>
          <a:xfrm>
            <a:off x="8753093" y="2831199"/>
            <a:ext cx="2562887" cy="311011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A51CAA-9A23-474D-AD04-C16B92C5384A}"/>
              </a:ext>
            </a:extLst>
          </p:cNvPr>
          <p:cNvSpPr txBox="1"/>
          <p:nvPr/>
        </p:nvSpPr>
        <p:spPr>
          <a:xfrm>
            <a:off x="5933916" y="3428682"/>
            <a:ext cx="28191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Dislocation removal rate in As implanted Si and As diffusivity vs. 1/T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AE9490-2553-4871-A57B-89CC24B6E26E}"/>
              </a:ext>
            </a:extLst>
          </p:cNvPr>
          <p:cNvSpPr txBox="1"/>
          <p:nvPr/>
        </p:nvSpPr>
        <p:spPr>
          <a:xfrm>
            <a:off x="468000" y="2160000"/>
            <a:ext cx="460248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Activation energy for removal of point defects (V and I) usually higher than that of impurity diffusion.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Different slopes in Arrhenius plots allow to use high temperature to enhance annealing and depress diffusivity:</a:t>
            </a:r>
            <a:br>
              <a:rPr lang="en-GB" sz="2000" dirty="0">
                <a:cs typeface="Times New Roman" panose="02020603050405020304" pitchFamily="18" charset="0"/>
              </a:rPr>
            </a:br>
            <a:r>
              <a:rPr lang="en-GB" sz="2000" dirty="0">
                <a:cs typeface="Times New Roman" panose="02020603050405020304" pitchFamily="18" charset="0"/>
              </a:rPr>
              <a:t>Rapid Thermal Annealing (</a:t>
            </a:r>
            <a:r>
              <a:rPr lang="en-GB" sz="2000" b="1" dirty="0">
                <a:cs typeface="Times New Roman" panose="02020603050405020304" pitchFamily="18" charset="0"/>
              </a:rPr>
              <a:t>RTA</a:t>
            </a:r>
            <a:r>
              <a:rPr lang="en-GB" sz="2000" dirty="0"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9E89CF5-F959-4D03-BFD3-F180CFC74DD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damage and annealing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7EE8A4-B716-40AD-85F8-6BD770C1D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363" y="462231"/>
            <a:ext cx="2834130" cy="296581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F77BD04-5CAB-4748-BBCA-FD5F213BC18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CCF24F01-A8BF-488A-8024-379DCBA0DA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490F110-77B1-4762-94BE-AC38D1902D7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33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E3BA00-C8CB-4130-2FCD-8BCCDA53CF0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0903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5AB54B-6B51-4C21-965E-5F899699CA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57" t="10894"/>
          <a:stretch/>
        </p:blipFill>
        <p:spPr>
          <a:xfrm>
            <a:off x="6313465" y="768041"/>
            <a:ext cx="4659977" cy="22956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477177-A49B-4D04-BDA4-79B5C9E50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9983" y="3610815"/>
            <a:ext cx="2563367" cy="16903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1C019E3-6B89-446C-9F3C-1662439267B0}"/>
              </a:ext>
            </a:extLst>
          </p:cNvPr>
          <p:cNvSpPr txBox="1"/>
          <p:nvPr/>
        </p:nvSpPr>
        <p:spPr>
          <a:xfrm>
            <a:off x="468000" y="2160000"/>
            <a:ext cx="487694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Rapid thermal annealing of wafers (</a:t>
            </a:r>
            <a:r>
              <a:rPr lang="en-GB" sz="2000" b="1" dirty="0">
                <a:cs typeface="Times New Roman" panose="02020603050405020304" pitchFamily="18" charset="0"/>
              </a:rPr>
              <a:t>RTA</a:t>
            </a:r>
            <a:r>
              <a:rPr lang="en-GB" sz="2000" dirty="0">
                <a:cs typeface="Times New Roman" panose="02020603050405020304" pitchFamily="18" charset="0"/>
              </a:rPr>
              <a:t>) optimizes the defects suppression, whilst minimizing dopants diffusion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Wafers are rapidly heated by lamps (10’s kW) to 1000 C for 1 – 20 secs max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Various methods to measure the wafer temperature  (optical, acoustic)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7F027F-C6D4-4823-A938-5A8A3C237A9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damage and annealing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7DF9B0A-A320-4DD6-B9EF-FCD97384405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DB10CF11-3351-4CC5-BA0B-930FE4A62F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289A234-EF90-4783-A15C-F6E01DE54E4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34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12E4A8-BF15-EEBA-F66C-6FFCE1EFA2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6935" y="3372649"/>
            <a:ext cx="2532615" cy="18994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F9EB1E-5ACA-EFC7-06F4-8A782D755BF8}"/>
              </a:ext>
            </a:extLst>
          </p:cNvPr>
          <p:cNvSpPr txBox="1"/>
          <p:nvPr/>
        </p:nvSpPr>
        <p:spPr>
          <a:xfrm>
            <a:off x="5954520" y="5508965"/>
            <a:ext cx="36740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https://photonexport.com/rapid-thermal-processing/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F27AC7-EB80-65A0-6D11-53BD7996CBC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5785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Metallization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3B2B7DB-CD3F-4E3A-A05A-96186AC684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664" y="650054"/>
            <a:ext cx="3877949" cy="290846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536E44-866A-4396-A9EF-A7F9CEE032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178" y="3669728"/>
            <a:ext cx="3380185" cy="240368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B7668EE-9BB8-42B2-9BCD-177598FC47A6}"/>
              </a:ext>
            </a:extLst>
          </p:cNvPr>
          <p:cNvSpPr txBox="1"/>
          <p:nvPr/>
        </p:nvSpPr>
        <p:spPr>
          <a:xfrm>
            <a:off x="468000" y="2160000"/>
            <a:ext cx="5136081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Once devices have been fabricated in the wafer (Front End of Line), metal layers are deposited to form the conductive connections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Modern technologies moved from Al to Cu to reduce resistivity in interconnect in Back End of Line (BEOL). This is a more complex process (Dual Damascene process) than sputtering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2E5C2B-00DD-4356-B26E-1A52F7F6EADE}"/>
              </a:ext>
            </a:extLst>
          </p:cNvPr>
          <p:cNvSpPr txBox="1"/>
          <p:nvPr/>
        </p:nvSpPr>
        <p:spPr>
          <a:xfrm>
            <a:off x="8511063" y="3636956"/>
            <a:ext cx="13352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guard 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C83326-63F8-4762-AC2B-A1CF0B01D83E}"/>
              </a:ext>
            </a:extLst>
          </p:cNvPr>
          <p:cNvSpPr txBox="1"/>
          <p:nvPr/>
        </p:nvSpPr>
        <p:spPr>
          <a:xfrm>
            <a:off x="8652554" y="4361245"/>
            <a:ext cx="12138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cathode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650A42-ED51-45CC-B01A-FFEFC79BB44E}"/>
              </a:ext>
            </a:extLst>
          </p:cNvPr>
          <p:cNvSpPr txBox="1"/>
          <p:nvPr/>
        </p:nvSpPr>
        <p:spPr>
          <a:xfrm>
            <a:off x="6433143" y="317448"/>
            <a:ext cx="260200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Schottky diode on P-type Si wafer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AB2E75E-2E05-4E5E-8AA0-387BF462D3C4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4578574E-B4CD-4D0B-AE43-4785FF2604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00F4ADD-6B89-4FED-87AA-9D946785737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35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64AC28-9A46-5CC4-D0F5-0687FEE1E38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8140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E540360-4183-4C87-82CA-A3A426E62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173" y="408123"/>
            <a:ext cx="4422699" cy="38711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587B570-6D6C-415B-A30B-EEF2A73164FA}"/>
              </a:ext>
            </a:extLst>
          </p:cNvPr>
          <p:cNvSpPr txBox="1"/>
          <p:nvPr/>
        </p:nvSpPr>
        <p:spPr>
          <a:xfrm>
            <a:off x="6010438" y="4137493"/>
            <a:ext cx="535424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cs typeface="Times New Roman" panose="02020603050405020304" pitchFamily="18" charset="0"/>
              </a:rPr>
              <a:t>Cathode (target -) is the material to deposit, generally cooled </a:t>
            </a:r>
          </a:p>
          <a:p>
            <a:endParaRPr lang="en-GB" sz="1600" i="1" dirty="0">
              <a:cs typeface="Times New Roman" panose="02020603050405020304" pitchFamily="18" charset="0"/>
            </a:endParaRPr>
          </a:p>
          <a:p>
            <a:r>
              <a:rPr lang="en-GB" sz="1600" i="1" dirty="0">
                <a:cs typeface="Times New Roman" panose="02020603050405020304" pitchFamily="18" charset="0"/>
              </a:rPr>
              <a:t>An inert gas (</a:t>
            </a:r>
            <a:r>
              <a:rPr lang="en-GB" sz="1600" i="1" dirty="0" err="1">
                <a:cs typeface="Times New Roman" panose="02020603050405020304" pitchFamily="18" charset="0"/>
              </a:rPr>
              <a:t>Ar</a:t>
            </a:r>
            <a:r>
              <a:rPr lang="en-GB" sz="1600" i="1" dirty="0">
                <a:cs typeface="Times New Roman" panose="02020603050405020304" pitchFamily="18" charset="0"/>
              </a:rPr>
              <a:t>) is ionized, accelerated and collides with the target. Ejected atoms have energies ~ 10’s eV</a:t>
            </a:r>
          </a:p>
          <a:p>
            <a:endParaRPr lang="en-GB" sz="1600" i="1" dirty="0">
              <a:cs typeface="Times New Roman" panose="02020603050405020304" pitchFamily="18" charset="0"/>
            </a:endParaRPr>
          </a:p>
          <a:p>
            <a:r>
              <a:rPr lang="en-GB" sz="1600" i="1" dirty="0">
                <a:cs typeface="Times New Roman" panose="02020603050405020304" pitchFamily="18" charset="0"/>
              </a:rPr>
              <a:t>Some atoms sputters off and, after scattered paths, land and deposit onto the wafer (+)</a:t>
            </a:r>
          </a:p>
          <a:p>
            <a:endParaRPr lang="en-GB" sz="1600" i="1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3080D9-1F47-42B3-B4F6-209BA1A720DA}"/>
              </a:ext>
            </a:extLst>
          </p:cNvPr>
          <p:cNvSpPr txBox="1"/>
          <p:nvPr/>
        </p:nvSpPr>
        <p:spPr>
          <a:xfrm>
            <a:off x="468000" y="2160000"/>
            <a:ext cx="514292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Sputtering (</a:t>
            </a:r>
            <a:r>
              <a:rPr lang="en-GB" sz="2000" b="1" dirty="0">
                <a:cs typeface="Times New Roman" panose="02020603050405020304" pitchFamily="18" charset="0"/>
              </a:rPr>
              <a:t>PVD</a:t>
            </a:r>
            <a:r>
              <a:rPr lang="en-GB" sz="2000" dirty="0">
                <a:cs typeface="Times New Roman" panose="02020603050405020304" pitchFamily="18" charset="0"/>
              </a:rPr>
              <a:t>, Physical Vapor Deposition) is one of the most common method to deposit thin film of metal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Good step coverage obtained by reducing the mean free path of sputtered atoms (increasing </a:t>
            </a:r>
            <a:r>
              <a:rPr lang="en-GB" sz="2000" dirty="0" err="1">
                <a:cs typeface="Times New Roman" panose="02020603050405020304" pitchFamily="18" charset="0"/>
              </a:rPr>
              <a:t>Ar</a:t>
            </a:r>
            <a:r>
              <a:rPr lang="en-GB" sz="2000" dirty="0">
                <a:cs typeface="Times New Roman" panose="02020603050405020304" pitchFamily="18" charset="0"/>
              </a:rPr>
              <a:t> ions, magnetron sputtering)</a:t>
            </a:r>
            <a:br>
              <a:rPr lang="en-GB" sz="2000" dirty="0">
                <a:cs typeface="Times New Roman" panose="02020603050405020304" pitchFamily="18" charset="0"/>
              </a:rPr>
            </a:br>
            <a:r>
              <a:rPr lang="en-GB" sz="2000" dirty="0">
                <a:cs typeface="Times New Roman" panose="02020603050405020304" pitchFamily="18" charset="0"/>
              </a:rPr>
              <a:t>Sputtering also used to clean wafer before deposition, by </a:t>
            </a:r>
            <a:r>
              <a:rPr lang="en-GB" sz="2000" dirty="0" err="1">
                <a:cs typeface="Times New Roman" panose="02020603050405020304" pitchFamily="18" charset="0"/>
              </a:rPr>
              <a:t>Ar</a:t>
            </a:r>
            <a:r>
              <a:rPr lang="en-GB" sz="2000" baseline="30000" dirty="0">
                <a:cs typeface="Times New Roman" panose="02020603050405020304" pitchFamily="18" charset="0"/>
              </a:rPr>
              <a:t>+</a:t>
            </a:r>
            <a:r>
              <a:rPr lang="en-GB" sz="2000" dirty="0">
                <a:cs typeface="Times New Roman" panose="02020603050405020304" pitchFamily="18" charset="0"/>
              </a:rPr>
              <a:t> etching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7E69C77-F3B8-4647-9080-10419EB4FD3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Metallization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EAEFD0-1D1B-40F6-9215-7A093748548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1A6795CC-95C4-4CF2-9825-E7DFD78C9C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A02835B-BE03-46A3-BFC8-AB820E3B9F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36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DA122C-A467-3DD4-598A-64D1701356C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3403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Resist development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89C072-8D4B-3CD5-7AB9-707454FC797C}"/>
              </a:ext>
            </a:extLst>
          </p:cNvPr>
          <p:cNvSpPr txBox="1"/>
          <p:nvPr/>
        </p:nvSpPr>
        <p:spPr>
          <a:xfrm>
            <a:off x="477118" y="2032147"/>
            <a:ext cx="4944721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After photoresist deposition the mask is aligned and the process of exposure takes place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lithography process is what leads the development. Currently standard photolithography uses Deep Ultraviolet (DUV) light 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 = 193 nm </a:t>
            </a:r>
            <a:r>
              <a:rPr lang="en-US" sz="2000" dirty="0" err="1">
                <a:cs typeface="Times New Roman" panose="02020603050405020304" pitchFamily="18" charset="0"/>
                <a:sym typeface="Symbol" panose="05050102010706020507" pitchFamily="18" charset="2"/>
              </a:rPr>
              <a:t>ArF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excimer Laser. Shorter wavelengths (13.5 nm) are already used by few manufacturers.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After the UV exposure, a post-bake to stabilize the film is performed , before the development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F881EBC-6CBB-2645-EB9E-8EFA8E6ABEDA}"/>
              </a:ext>
            </a:extLst>
          </p:cNvPr>
          <p:cNvSpPr/>
          <p:nvPr/>
        </p:nvSpPr>
        <p:spPr>
          <a:xfrm>
            <a:off x="7658439" y="1700012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5CB811-407A-9D1B-08F5-834301DFB4E5}"/>
              </a:ext>
            </a:extLst>
          </p:cNvPr>
          <p:cNvSpPr/>
          <p:nvPr/>
        </p:nvSpPr>
        <p:spPr>
          <a:xfrm>
            <a:off x="7658439" y="1572228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B1C65-6C7C-B8DE-39D9-E55C3E96461D}"/>
              </a:ext>
            </a:extLst>
          </p:cNvPr>
          <p:cNvSpPr/>
          <p:nvPr/>
        </p:nvSpPr>
        <p:spPr>
          <a:xfrm>
            <a:off x="7658439" y="1439219"/>
            <a:ext cx="2234352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8E39E1-A638-5F60-9DF2-959C6878C67C}"/>
              </a:ext>
            </a:extLst>
          </p:cNvPr>
          <p:cNvSpPr/>
          <p:nvPr/>
        </p:nvSpPr>
        <p:spPr>
          <a:xfrm>
            <a:off x="7687014" y="5056660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66FFAF-06C8-D932-C087-F6199F7CE423}"/>
              </a:ext>
            </a:extLst>
          </p:cNvPr>
          <p:cNvSpPr/>
          <p:nvPr/>
        </p:nvSpPr>
        <p:spPr>
          <a:xfrm>
            <a:off x="7687014" y="4928876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934CCF-5995-1538-4216-207025775A05}"/>
              </a:ext>
            </a:extLst>
          </p:cNvPr>
          <p:cNvSpPr txBox="1"/>
          <p:nvPr/>
        </p:nvSpPr>
        <p:spPr>
          <a:xfrm>
            <a:off x="7579193" y="952020"/>
            <a:ext cx="24922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Coating with photoresist</a:t>
            </a:r>
            <a:endParaRPr lang="en-GB" sz="24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30ED204-C720-55DB-C587-C7E13E700130}"/>
              </a:ext>
            </a:extLst>
          </p:cNvPr>
          <p:cNvSpPr/>
          <p:nvPr/>
        </p:nvSpPr>
        <p:spPr>
          <a:xfrm>
            <a:off x="7691780" y="3603141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7843C4-8B34-5C7F-5AAB-8E5B16F4F81D}"/>
              </a:ext>
            </a:extLst>
          </p:cNvPr>
          <p:cNvSpPr/>
          <p:nvPr/>
        </p:nvSpPr>
        <p:spPr>
          <a:xfrm>
            <a:off x="7691780" y="3475357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FFE9E8C-6615-E4D1-583A-8488EB799940}"/>
              </a:ext>
            </a:extLst>
          </p:cNvPr>
          <p:cNvSpPr/>
          <p:nvPr/>
        </p:nvSpPr>
        <p:spPr>
          <a:xfrm>
            <a:off x="7691780" y="3342348"/>
            <a:ext cx="2234352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E869D1-23EF-76B6-B682-E6E325DADE89}"/>
              </a:ext>
            </a:extLst>
          </p:cNvPr>
          <p:cNvSpPr txBox="1"/>
          <p:nvPr/>
        </p:nvSpPr>
        <p:spPr>
          <a:xfrm>
            <a:off x="7708587" y="2478008"/>
            <a:ext cx="21340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Align and expose</a:t>
            </a:r>
            <a:endParaRPr lang="en-GB" sz="2400" baseline="-25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B4BAD6E-FEDC-F811-100D-FC69D9FE7A10}"/>
              </a:ext>
            </a:extLst>
          </p:cNvPr>
          <p:cNvSpPr/>
          <p:nvPr/>
        </p:nvSpPr>
        <p:spPr>
          <a:xfrm>
            <a:off x="7688919" y="3058158"/>
            <a:ext cx="861440" cy="132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BE0679D-A1F7-081E-3417-C68E31CB80A5}"/>
              </a:ext>
            </a:extLst>
          </p:cNvPr>
          <p:cNvSpPr/>
          <p:nvPr/>
        </p:nvSpPr>
        <p:spPr>
          <a:xfrm>
            <a:off x="9069451" y="3061844"/>
            <a:ext cx="861440" cy="132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2166BCA-301E-C99D-F7AE-27BD8DBA226B}"/>
              </a:ext>
            </a:extLst>
          </p:cNvPr>
          <p:cNvCxnSpPr>
            <a:cxnSpLocks/>
          </p:cNvCxnSpPr>
          <p:nvPr/>
        </p:nvCxnSpPr>
        <p:spPr>
          <a:xfrm>
            <a:off x="8286558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68A10E3-95EC-0E01-C139-2BB1A2AB590E}"/>
              </a:ext>
            </a:extLst>
          </p:cNvPr>
          <p:cNvCxnSpPr>
            <a:cxnSpLocks/>
          </p:cNvCxnSpPr>
          <p:nvPr/>
        </p:nvCxnSpPr>
        <p:spPr>
          <a:xfrm>
            <a:off x="7772698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5676DF3-B61F-8DE0-E4CB-365F896D1C22}"/>
              </a:ext>
            </a:extLst>
          </p:cNvPr>
          <p:cNvCxnSpPr>
            <a:cxnSpLocks/>
          </p:cNvCxnSpPr>
          <p:nvPr/>
        </p:nvCxnSpPr>
        <p:spPr>
          <a:xfrm>
            <a:off x="8029628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732D58F-999A-FFE0-FD11-75462C3CF708}"/>
              </a:ext>
            </a:extLst>
          </p:cNvPr>
          <p:cNvCxnSpPr>
            <a:cxnSpLocks/>
          </p:cNvCxnSpPr>
          <p:nvPr/>
        </p:nvCxnSpPr>
        <p:spPr>
          <a:xfrm>
            <a:off x="9059926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E90CB5E-72C2-45C4-5604-9C538C97440D}"/>
              </a:ext>
            </a:extLst>
          </p:cNvPr>
          <p:cNvCxnSpPr>
            <a:cxnSpLocks/>
          </p:cNvCxnSpPr>
          <p:nvPr/>
        </p:nvCxnSpPr>
        <p:spPr>
          <a:xfrm>
            <a:off x="8546066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754D778-23AB-F9D3-1F41-53A1E308641E}"/>
              </a:ext>
            </a:extLst>
          </p:cNvPr>
          <p:cNvCxnSpPr>
            <a:cxnSpLocks/>
          </p:cNvCxnSpPr>
          <p:nvPr/>
        </p:nvCxnSpPr>
        <p:spPr>
          <a:xfrm>
            <a:off x="8802996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295EE6C-7E7F-C907-0DCD-966E22A95F03}"/>
              </a:ext>
            </a:extLst>
          </p:cNvPr>
          <p:cNvCxnSpPr>
            <a:cxnSpLocks/>
          </p:cNvCxnSpPr>
          <p:nvPr/>
        </p:nvCxnSpPr>
        <p:spPr>
          <a:xfrm>
            <a:off x="9842642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17B22AD-1E65-0064-35A4-F9AC81AD2279}"/>
              </a:ext>
            </a:extLst>
          </p:cNvPr>
          <p:cNvCxnSpPr>
            <a:cxnSpLocks/>
          </p:cNvCxnSpPr>
          <p:nvPr/>
        </p:nvCxnSpPr>
        <p:spPr>
          <a:xfrm>
            <a:off x="9328782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B24B1DE-783F-1CDD-350E-F245C7EFF1A2}"/>
              </a:ext>
            </a:extLst>
          </p:cNvPr>
          <p:cNvCxnSpPr>
            <a:cxnSpLocks/>
          </p:cNvCxnSpPr>
          <p:nvPr/>
        </p:nvCxnSpPr>
        <p:spPr>
          <a:xfrm>
            <a:off x="9585712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6D28DD7-E96C-BBAA-0083-BB89C757E4BB}"/>
              </a:ext>
            </a:extLst>
          </p:cNvPr>
          <p:cNvSpPr txBox="1"/>
          <p:nvPr/>
        </p:nvSpPr>
        <p:spPr>
          <a:xfrm>
            <a:off x="7708587" y="4282370"/>
            <a:ext cx="21340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Develop</a:t>
            </a:r>
            <a:endParaRPr lang="en-GB" sz="2400" baseline="-25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D87B13A-4657-78A3-E402-DD75DE8C15BA}"/>
              </a:ext>
            </a:extLst>
          </p:cNvPr>
          <p:cNvSpPr/>
          <p:nvPr/>
        </p:nvSpPr>
        <p:spPr>
          <a:xfrm>
            <a:off x="7691780" y="4804919"/>
            <a:ext cx="2234352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21D735-4169-F323-A002-B8C51B7CE108}"/>
              </a:ext>
            </a:extLst>
          </p:cNvPr>
          <p:cNvSpPr/>
          <p:nvPr/>
        </p:nvSpPr>
        <p:spPr>
          <a:xfrm>
            <a:off x="8524879" y="4803143"/>
            <a:ext cx="506471" cy="1328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8B0A1B-9C9D-CB67-F5CB-83D38BB2FCF8}"/>
              </a:ext>
            </a:extLst>
          </p:cNvPr>
          <p:cNvSpPr txBox="1"/>
          <p:nvPr/>
        </p:nvSpPr>
        <p:spPr>
          <a:xfrm>
            <a:off x="6488412" y="2939375"/>
            <a:ext cx="1103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mask</a:t>
            </a:r>
            <a:endParaRPr lang="en-GB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D39D689-E35C-0A66-7089-9E840ABDD512}"/>
              </a:ext>
            </a:extLst>
          </p:cNvPr>
          <p:cNvSpPr txBox="1"/>
          <p:nvPr/>
        </p:nvSpPr>
        <p:spPr>
          <a:xfrm>
            <a:off x="6488412" y="2154508"/>
            <a:ext cx="9523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</a:rPr>
              <a:t>Si</a:t>
            </a:r>
            <a:endParaRPr lang="en-GB" sz="16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EE80BCD-B425-2C74-D06B-11C8B8E4D193}"/>
              </a:ext>
            </a:extLst>
          </p:cNvPr>
          <p:cNvSpPr txBox="1"/>
          <p:nvPr/>
        </p:nvSpPr>
        <p:spPr>
          <a:xfrm>
            <a:off x="6488412" y="1491684"/>
            <a:ext cx="9523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</a:rPr>
              <a:t>SiO</a:t>
            </a:r>
            <a:r>
              <a:rPr lang="en-US" sz="1400" baseline="-25000" dirty="0">
                <a:latin typeface="Arial" panose="020B0604020202020204" pitchFamily="34" charset="0"/>
              </a:rPr>
              <a:t>2</a:t>
            </a:r>
            <a:endParaRPr lang="en-GB" sz="1400" baseline="-25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D46445-6F30-F928-C11A-36911DFE5A6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040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5AA140-2E2D-4F8C-B016-B0BF7CC6439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Process </a:t>
            </a:r>
            <a:r>
              <a:rPr lang="en-US" sz="2500">
                <a:latin typeface="+mj-lt"/>
                <a:ea typeface="+mj-ea"/>
                <a:cs typeface="+mj-cs"/>
              </a:rPr>
              <a:t>fabrication IIII </a:t>
            </a:r>
            <a:r>
              <a:rPr lang="en-US" sz="2500" dirty="0">
                <a:latin typeface="+mj-lt"/>
                <a:ea typeface="+mj-ea"/>
                <a:cs typeface="+mj-cs"/>
              </a:rPr>
              <a:t>Summary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F2A791-32EB-4ACF-B72A-AB98F25F1F05}"/>
              </a:ext>
            </a:extLst>
          </p:cNvPr>
          <p:cNvSpPr txBox="1"/>
          <p:nvPr/>
        </p:nvSpPr>
        <p:spPr>
          <a:xfrm>
            <a:off x="5773173" y="1041932"/>
            <a:ext cx="5753742" cy="48936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Resist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Etching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Wet and dry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Ion Implantation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Characteristics, tools and equipment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Ion interactions, masking and channeling, doping profiles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Implantation damage and annealing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Metallization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Tools and equipment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47FBF-D076-4306-A6A3-DF275C34D9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938C359B-C2AD-488D-99D4-C7DA533FA7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7DFB81-8FE1-414B-BB42-EBF887A444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37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6C7D0A-855C-425E-9A07-2415996E0823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A625FB-E33D-6BD0-60E9-93526CDF170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67C9815-EC5F-4C32-97D5-2B254A813E4B}"/>
              </a:ext>
            </a:extLst>
          </p:cNvPr>
          <p:cNvCxnSpPr/>
          <p:nvPr/>
        </p:nvCxnSpPr>
        <p:spPr>
          <a:xfrm>
            <a:off x="6660764" y="2307771"/>
            <a:ext cx="0" cy="25254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658695-3F44-485D-B40E-3B88547B5AAC}"/>
              </a:ext>
            </a:extLst>
          </p:cNvPr>
          <p:cNvCxnSpPr>
            <a:cxnSpLocks/>
          </p:cNvCxnSpPr>
          <p:nvPr/>
        </p:nvCxnSpPr>
        <p:spPr>
          <a:xfrm flipH="1">
            <a:off x="6667875" y="4666343"/>
            <a:ext cx="489109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7C7D26A-E92B-49B7-89CE-0A8C3BA42757}"/>
              </a:ext>
            </a:extLst>
          </p:cNvPr>
          <p:cNvCxnSpPr>
            <a:cxnSpLocks/>
          </p:cNvCxnSpPr>
          <p:nvPr/>
        </p:nvCxnSpPr>
        <p:spPr>
          <a:xfrm flipH="1">
            <a:off x="6658827" y="3898955"/>
            <a:ext cx="489109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E5B336F-B174-4E46-92B4-6D9A55A64C71}"/>
              </a:ext>
            </a:extLst>
          </p:cNvPr>
          <p:cNvSpPr/>
          <p:nvPr/>
        </p:nvSpPr>
        <p:spPr>
          <a:xfrm>
            <a:off x="8271850" y="2844800"/>
            <a:ext cx="1611086" cy="1059543"/>
          </a:xfrm>
          <a:custGeom>
            <a:avLst/>
            <a:gdLst>
              <a:gd name="connsiteX0" fmla="*/ 0 w 1611086"/>
              <a:gd name="connsiteY0" fmla="*/ 1059543 h 1059543"/>
              <a:gd name="connsiteX1" fmla="*/ 856343 w 1611086"/>
              <a:gd name="connsiteY1" fmla="*/ 0 h 1059543"/>
              <a:gd name="connsiteX2" fmla="*/ 1611086 w 1611086"/>
              <a:gd name="connsiteY2" fmla="*/ 1059543 h 1059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11086" h="1059543">
                <a:moveTo>
                  <a:pt x="0" y="1059543"/>
                </a:moveTo>
                <a:cubicBezTo>
                  <a:pt x="293914" y="529771"/>
                  <a:pt x="587829" y="0"/>
                  <a:pt x="856343" y="0"/>
                </a:cubicBezTo>
                <a:cubicBezTo>
                  <a:pt x="1124857" y="0"/>
                  <a:pt x="1367971" y="529771"/>
                  <a:pt x="1611086" y="1059543"/>
                </a:cubicBezTo>
              </a:path>
            </a:pathLst>
          </a:cu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2B1AD6-F8D1-4CBC-AB1B-20D214F30B3C}"/>
              </a:ext>
            </a:extLst>
          </p:cNvPr>
          <p:cNvSpPr txBox="1"/>
          <p:nvPr/>
        </p:nvSpPr>
        <p:spPr>
          <a:xfrm>
            <a:off x="5768141" y="3664387"/>
            <a:ext cx="11321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Abulk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5B4B7D-95D1-4F3C-98E2-CE463BCFA309}"/>
              </a:ext>
            </a:extLst>
          </p:cNvPr>
          <p:cNvSpPr txBox="1"/>
          <p:nvPr/>
        </p:nvSpPr>
        <p:spPr>
          <a:xfrm>
            <a:off x="5768141" y="2519127"/>
            <a:ext cx="11321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Apk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7E4C7A1-AFB2-4201-9819-F720722B5CD7}"/>
              </a:ext>
            </a:extLst>
          </p:cNvPr>
          <p:cNvCxnSpPr>
            <a:cxnSpLocks/>
          </p:cNvCxnSpPr>
          <p:nvPr/>
        </p:nvCxnSpPr>
        <p:spPr>
          <a:xfrm flipH="1">
            <a:off x="6701213" y="2844800"/>
            <a:ext cx="2509905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B7AFEFF-BF23-472B-8C43-BFAD1D84F572}"/>
              </a:ext>
            </a:extLst>
          </p:cNvPr>
          <p:cNvSpPr txBox="1"/>
          <p:nvPr/>
        </p:nvSpPr>
        <p:spPr>
          <a:xfrm>
            <a:off x="7996079" y="4813130"/>
            <a:ext cx="595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7B7730-8D8C-41CC-8350-E56D07976577}"/>
              </a:ext>
            </a:extLst>
          </p:cNvPr>
          <p:cNvSpPr txBox="1"/>
          <p:nvPr/>
        </p:nvSpPr>
        <p:spPr>
          <a:xfrm>
            <a:off x="9520080" y="4813130"/>
            <a:ext cx="595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j2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0A5EA1B-0EA6-40BC-AB15-536F44883CC4}"/>
              </a:ext>
            </a:extLst>
          </p:cNvPr>
          <p:cNvCxnSpPr>
            <a:cxnSpLocks/>
          </p:cNvCxnSpPr>
          <p:nvPr/>
        </p:nvCxnSpPr>
        <p:spPr>
          <a:xfrm>
            <a:off x="8283269" y="3890524"/>
            <a:ext cx="1" cy="93166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A17EDC7-F6B8-4A1E-BD5F-E3CCDEBD0685}"/>
              </a:ext>
            </a:extLst>
          </p:cNvPr>
          <p:cNvCxnSpPr>
            <a:cxnSpLocks/>
          </p:cNvCxnSpPr>
          <p:nvPr/>
        </p:nvCxnSpPr>
        <p:spPr>
          <a:xfrm>
            <a:off x="9865326" y="3890524"/>
            <a:ext cx="1" cy="93166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A53BB42-A05B-446E-9A9A-8D28E0D9D51D}"/>
              </a:ext>
            </a:extLst>
          </p:cNvPr>
          <p:cNvSpPr txBox="1"/>
          <p:nvPr/>
        </p:nvSpPr>
        <p:spPr>
          <a:xfrm>
            <a:off x="8853486" y="4813130"/>
            <a:ext cx="595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pk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E84AC7F-2023-49D4-BD43-11342045CC0B}"/>
              </a:ext>
            </a:extLst>
          </p:cNvPr>
          <p:cNvCxnSpPr>
            <a:cxnSpLocks/>
          </p:cNvCxnSpPr>
          <p:nvPr/>
        </p:nvCxnSpPr>
        <p:spPr>
          <a:xfrm>
            <a:off x="9095639" y="2851343"/>
            <a:ext cx="1" cy="1964992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5700D96-E014-4C64-BA45-E7CAE7200EC7}"/>
                  </a:ext>
                </a:extLst>
              </p:cNvPr>
              <p:cNvSpPr txBox="1"/>
              <p:nvPr/>
            </p:nvSpPr>
            <p:spPr>
              <a:xfrm>
                <a:off x="468000" y="2160000"/>
                <a:ext cx="5278333" cy="34453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Estimate the dose </a:t>
                </a:r>
                <a:r>
                  <a:rPr lang="el-GR" sz="2000" dirty="0">
                    <a:cs typeface="Times New Roman" panose="02020603050405020304" pitchFamily="18" charset="0"/>
                  </a:rPr>
                  <a:t>ϕ</a:t>
                </a:r>
                <a:r>
                  <a:rPr lang="en-GB" sz="2000" dirty="0">
                    <a:cs typeface="Times New Roman" panose="02020603050405020304" pitchFamily="18" charset="0"/>
                  </a:rPr>
                  <a:t>, energy E required for B11 to get an implanted depth </a:t>
                </a:r>
                <a:r>
                  <a:rPr lang="en-GB" sz="2000" dirty="0" err="1">
                    <a:cs typeface="Times New Roman" panose="02020603050405020304" pitchFamily="18" charset="0"/>
                  </a:rPr>
                  <a:t>x</a:t>
                </a:r>
                <a:r>
                  <a:rPr lang="en-GB" sz="2000" baseline="-25000" dirty="0" err="1">
                    <a:cs typeface="Times New Roman" panose="02020603050405020304" pitchFamily="18" charset="0"/>
                  </a:rPr>
                  <a:t>pk</a:t>
                </a:r>
                <a:r>
                  <a:rPr lang="en-GB" sz="2000" dirty="0">
                    <a:cs typeface="Times New Roman" panose="02020603050405020304" pitchFamily="18" charset="0"/>
                  </a:rPr>
                  <a:t> = 0.3 µm  with </a:t>
                </a:r>
                <a:r>
                  <a:rPr lang="en-GB" sz="2000" dirty="0" err="1">
                    <a:cs typeface="Times New Roman" panose="02020603050405020304" pitchFamily="18" charset="0"/>
                  </a:rPr>
                  <a:t>N</a:t>
                </a:r>
                <a:r>
                  <a:rPr lang="en-GB" sz="2000" baseline="-25000" dirty="0" err="1">
                    <a:cs typeface="Times New Roman" panose="02020603050405020304" pitchFamily="18" charset="0"/>
                  </a:rPr>
                  <a:t>Apk</a:t>
                </a:r>
                <a:r>
                  <a:rPr lang="en-GB" sz="2000" dirty="0">
                    <a:cs typeface="Times New Roman" panose="02020603050405020304" pitchFamily="18" charset="0"/>
                  </a:rPr>
                  <a:t> = 5e12 cm</a:t>
                </a:r>
                <a:r>
                  <a:rPr lang="en-GB" sz="2000" baseline="30000" dirty="0">
                    <a:cs typeface="Times New Roman" panose="02020603050405020304" pitchFamily="18" charset="0"/>
                  </a:rPr>
                  <a:t>-3</a:t>
                </a:r>
                <a:r>
                  <a:rPr lang="en-GB" sz="2000" dirty="0">
                    <a:cs typeface="Times New Roman" panose="02020603050405020304" pitchFamily="18" charset="0"/>
                  </a:rPr>
                  <a:t> in a Silicon substrate of doping </a:t>
                </a:r>
                <a:r>
                  <a:rPr lang="en-GB" sz="2000" dirty="0" err="1">
                    <a:cs typeface="Times New Roman" panose="02020603050405020304" pitchFamily="18" charset="0"/>
                  </a:rPr>
                  <a:t>N</a:t>
                </a:r>
                <a:r>
                  <a:rPr lang="en-GB" sz="2000" baseline="-25000" dirty="0" err="1">
                    <a:cs typeface="Times New Roman" panose="02020603050405020304" pitchFamily="18" charset="0"/>
                  </a:rPr>
                  <a:t>abulk</a:t>
                </a:r>
                <a:r>
                  <a:rPr lang="en-GB" sz="2000" dirty="0">
                    <a:cs typeface="Times New Roman" panose="02020603050405020304" pitchFamily="18" charset="0"/>
                  </a:rPr>
                  <a:t> = 1e14 cm</a:t>
                </a:r>
                <a:r>
                  <a:rPr lang="en-GB" sz="2000" baseline="30000" dirty="0">
                    <a:cs typeface="Times New Roman" panose="02020603050405020304" pitchFamily="18" charset="0"/>
                  </a:rPr>
                  <a:t>-3</a:t>
                </a:r>
              </a:p>
              <a:p>
                <a:endParaRPr lang="en-GB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Assume both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R</a:t>
                </a:r>
                <a:r>
                  <a:rPr lang="en-GB" sz="2000" b="1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r>
                  <a:rPr lang="en-GB" sz="2000" u="sng" dirty="0">
                    <a:cs typeface="Times New Roman" panose="02020603050405020304" pitchFamily="18" charset="0"/>
                  </a:rPr>
                  <a:t>and</a:t>
                </a:r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∆R</a:t>
                </a:r>
                <a:r>
                  <a:rPr lang="en-GB" sz="2000" b="1" baseline="-25000" dirty="0">
                    <a:cs typeface="Times New Roman" panose="02020603050405020304" pitchFamily="18" charset="0"/>
                  </a:rPr>
                  <a:t>p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 </m:t>
                    </m:r>
                    <m:rad>
                      <m:radPr>
                        <m:degHide m:val="on"/>
                        <m:ctrlPr>
                          <a:rPr lang="en-GB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𝑬</m:t>
                        </m:r>
                      </m:e>
                    </m:rad>
                  </m:oMath>
                </a14:m>
                <a:endParaRPr lang="en-GB" sz="2000" b="1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=4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−7.8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=1.4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−4.4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−6</m:t>
                        </m:r>
                      </m:sup>
                    </m:sSup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000" dirty="0">
                  <a:cs typeface="Times New Roman" panose="02020603050405020304" pitchFamily="18" charset="0"/>
                </a:endParaRPr>
              </a:p>
              <a:p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5700D96-E014-4C64-BA45-E7CAE7200E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" y="2160000"/>
                <a:ext cx="5278333" cy="3445367"/>
              </a:xfrm>
              <a:prstGeom prst="rect">
                <a:avLst/>
              </a:prstGeom>
              <a:blipFill>
                <a:blip r:embed="rId2"/>
                <a:stretch>
                  <a:fillRect l="-1039" t="-8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839A783-5CC4-4AE7-91FD-169FF22F1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8827" y="313824"/>
            <a:ext cx="1951880" cy="1936265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EEED296-C9C5-41A7-BB38-25EDF7AB8CE1}"/>
              </a:ext>
            </a:extLst>
          </p:cNvPr>
          <p:cNvSpPr/>
          <p:nvPr/>
        </p:nvSpPr>
        <p:spPr>
          <a:xfrm>
            <a:off x="7003182" y="1610850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332F3DB-5880-4D76-9EC1-07F98BD68E95}"/>
              </a:ext>
            </a:extLst>
          </p:cNvPr>
          <p:cNvSpPr/>
          <p:nvPr/>
        </p:nvSpPr>
        <p:spPr>
          <a:xfrm>
            <a:off x="7508007" y="1077450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4203B5E-FFC0-4E4C-AE37-FCE7359C5071}"/>
              </a:ext>
            </a:extLst>
          </p:cNvPr>
          <p:cNvSpPr/>
          <p:nvPr/>
        </p:nvSpPr>
        <p:spPr>
          <a:xfrm>
            <a:off x="8079507" y="610725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675BE16-228A-4D33-A9C9-B0A3B900F832}"/>
              </a:ext>
            </a:extLst>
          </p:cNvPr>
          <p:cNvSpPr txBox="1"/>
          <p:nvPr/>
        </p:nvSpPr>
        <p:spPr>
          <a:xfrm>
            <a:off x="7167936" y="2263972"/>
            <a:ext cx="34632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Parabola through 3 points for B11 range and straggle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720698-E2E5-4D2E-A916-CA072855DF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72" r="6475"/>
          <a:stretch/>
        </p:blipFill>
        <p:spPr>
          <a:xfrm>
            <a:off x="8645752" y="389169"/>
            <a:ext cx="1997332" cy="1892884"/>
          </a:xfrm>
          <a:prstGeom prst="rect">
            <a:avLst/>
          </a:prstGeom>
        </p:spPr>
      </p:pic>
      <p:sp>
        <p:nvSpPr>
          <p:cNvPr id="43" name="Oval 42">
            <a:extLst>
              <a:ext uri="{FF2B5EF4-FFF2-40B4-BE49-F238E27FC236}">
                <a16:creationId xmlns:a16="http://schemas.microsoft.com/office/drawing/2014/main" id="{25118C08-0676-42DC-B07B-8E49A4ADAC59}"/>
              </a:ext>
            </a:extLst>
          </p:cNvPr>
          <p:cNvSpPr/>
          <p:nvPr/>
        </p:nvSpPr>
        <p:spPr>
          <a:xfrm>
            <a:off x="9032007" y="1458450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A338358-689B-481D-BBF0-856F728AB0F8}"/>
              </a:ext>
            </a:extLst>
          </p:cNvPr>
          <p:cNvSpPr/>
          <p:nvPr/>
        </p:nvSpPr>
        <p:spPr>
          <a:xfrm>
            <a:off x="9536832" y="801225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EE03FC9-E7AD-434A-892C-0ACBF9C5849B}"/>
              </a:ext>
            </a:extLst>
          </p:cNvPr>
          <p:cNvSpPr/>
          <p:nvPr/>
        </p:nvSpPr>
        <p:spPr>
          <a:xfrm>
            <a:off x="10117857" y="496425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FB75E28-21F5-4652-8357-ED3AF8AA3FB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7" name="Picture 46" descr="ox_small_cmyk_pos_rect.jpg">
            <a:extLst>
              <a:ext uri="{FF2B5EF4-FFF2-40B4-BE49-F238E27FC236}">
                <a16:creationId xmlns:a16="http://schemas.microsoft.com/office/drawing/2014/main" id="{B4DA12AB-D1B0-48D6-A174-32D11791A3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E2211C79-D938-4E7A-A0F1-288332B4965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38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466A91-0F56-E1DB-1440-F2A9607A81E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5702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2F59CB-A4E8-4487-9E34-90DA8059C85A}"/>
                  </a:ext>
                </a:extLst>
              </p:cNvPr>
              <p:cNvSpPr txBox="1"/>
              <p:nvPr/>
            </p:nvSpPr>
            <p:spPr>
              <a:xfrm>
                <a:off x="451995" y="2612336"/>
                <a:ext cx="4896840" cy="35865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From expression of 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 </a:t>
                </a:r>
                <a:r>
                  <a:rPr lang="en-GB" sz="2000" dirty="0">
                    <a:cs typeface="Times New Roman" panose="02020603050405020304" pitchFamily="18" charset="0"/>
                  </a:rPr>
                  <a:t>= 0.3 µm  determine E required for 0.3 depth :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br>
                  <a:rPr lang="en-GB" sz="2000" dirty="0">
                    <a:cs typeface="Times New Roman" panose="02020603050405020304" pitchFamily="18" charset="0"/>
                  </a:rPr>
                </a:br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E = 92 keV, from which ∆ R</a:t>
                </a:r>
                <a:r>
                  <a:rPr lang="en-GB" sz="2000" b="1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 = 0.0915 µm</a:t>
                </a:r>
              </a:p>
              <a:p>
                <a:endParaRPr lang="en-GB" sz="2000" b="1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Assuming Gaussian profile, the dose required is then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r>
                      <a:rPr lang="en-GB" sz="2000" b="1" i="0" smtClean="0">
                        <a:latin typeface="Cambria Math" panose="02040503050406030204" pitchFamily="18" charset="0"/>
                      </a:rPr>
                      <m:t>   </m:t>
                    </m:r>
                    <m:nary>
                      <m:nary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p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nary>
                    <m:d>
                      <m:d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ad>
                          <m:radPr>
                            <m:degHide m:val="on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</m:oMath>
                </a14:m>
                <a:r>
                  <a:rPr lang="en-GB" sz="2000" b="1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≃</a:t>
                </a:r>
                <a:r>
                  <a:rPr lang="en-GB" sz="2000" dirty="0">
                    <a:cs typeface="Times New Roman" panose="02020603050405020304" pitchFamily="18" charset="0"/>
                  </a:rPr>
                  <a:t> 2.5*0.0915*1e-4* 5e16=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1.14e12 cm</a:t>
                </a:r>
                <a:r>
                  <a:rPr lang="en-GB" sz="2000" b="1" baseline="30000" dirty="0">
                    <a:cs typeface="Times New Roman" panose="02020603050405020304" pitchFamily="18" charset="0"/>
                  </a:rPr>
                  <a:t>-2</a:t>
                </a:r>
                <a:endParaRPr lang="en-GB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2F59CB-A4E8-4487-9E34-90DA8059C8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95" y="2612336"/>
                <a:ext cx="4896840" cy="3586559"/>
              </a:xfrm>
              <a:prstGeom prst="rect">
                <a:avLst/>
              </a:prstGeom>
              <a:blipFill>
                <a:blip r:embed="rId2"/>
                <a:stretch>
                  <a:fillRect l="-1121" t="-1020" r="-17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100C3B6-A666-4F99-9F4A-A036EC02C59C}"/>
                  </a:ext>
                </a:extLst>
              </p:cNvPr>
              <p:cNvSpPr txBox="1"/>
              <p:nvPr/>
            </p:nvSpPr>
            <p:spPr>
              <a:xfrm>
                <a:off x="6041006" y="809617"/>
                <a:ext cx="426469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=4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−7.8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=1.4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−4.4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−6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100C3B6-A666-4F99-9F4A-A036EC02C5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1006" y="809617"/>
                <a:ext cx="4264696" cy="646331"/>
              </a:xfrm>
              <a:prstGeom prst="rect">
                <a:avLst/>
              </a:prstGeom>
              <a:blipFill>
                <a:blip r:embed="rId3"/>
                <a:stretch>
                  <a:fillRect l="-1000" t="-2830" b="-10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571F29F-689F-4AC3-A176-8F0139CAA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986" y="1751712"/>
            <a:ext cx="3142735" cy="279004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E49C474-F6EE-4AD1-893F-E12610FA9F6F}"/>
              </a:ext>
            </a:extLst>
          </p:cNvPr>
          <p:cNvSpPr txBox="1"/>
          <p:nvPr/>
        </p:nvSpPr>
        <p:spPr>
          <a:xfrm>
            <a:off x="6332961" y="4529743"/>
            <a:ext cx="26491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10k runs SRIM B</a:t>
            </a:r>
            <a:r>
              <a:rPr lang="en-GB" sz="1400" i="1" baseline="30000" dirty="0">
                <a:cs typeface="Times New Roman" panose="02020603050405020304" pitchFamily="18" charset="0"/>
              </a:rPr>
              <a:t>11</a:t>
            </a:r>
            <a:r>
              <a:rPr lang="en-GB" sz="1400" i="1" dirty="0">
                <a:cs typeface="Times New Roman" panose="02020603050405020304" pitchFamily="18" charset="0"/>
              </a:rPr>
              <a:t>(92keV) in 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9DEC100-D4EE-4728-B279-B1476417CE68}"/>
                  </a:ext>
                </a:extLst>
              </p:cNvPr>
              <p:cNvSpPr txBox="1"/>
              <p:nvPr/>
            </p:nvSpPr>
            <p:spPr>
              <a:xfrm>
                <a:off x="9391650" y="1810224"/>
                <a:ext cx="2232483" cy="13863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i="1" dirty="0">
                    <a:cs typeface="Times New Roman" panose="02020603050405020304" pitchFamily="18" charset="0"/>
                  </a:rPr>
                  <a:t>&lt;R&gt;=294.8 nm</a:t>
                </a:r>
              </a:p>
              <a:p>
                <a14:m>
                  <m:oMath xmlns:m="http://schemas.openxmlformats.org/officeDocument/2006/math">
                    <m:r>
                      <a:rPr lang="en-GB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GB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</m:oMath>
                </a14:m>
                <a:r>
                  <a:rPr lang="en-GB" sz="1400" i="1" dirty="0">
                    <a:cs typeface="Times New Roman" panose="02020603050405020304" pitchFamily="18" charset="0"/>
                  </a:rPr>
                  <a:t>=74.4 nm</a:t>
                </a:r>
              </a:p>
              <a:p>
                <a:endParaRPr lang="en-GB" sz="1400" i="1" dirty="0"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Φ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5∙10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16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6</m:t>
                              </m:r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∙10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0.83∙10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12</m:t>
                          </m:r>
                        </m:sup>
                      </m:sSup>
                    </m:oMath>
                  </m:oMathPara>
                </a14:m>
                <a:endParaRPr lang="en-GB" sz="1400" i="1" dirty="0">
                  <a:cs typeface="Times New Roman" panose="02020603050405020304" pitchFamily="18" charset="0"/>
                </a:endParaRPr>
              </a:p>
              <a:p>
                <a:endParaRPr lang="en-GB" sz="1400" i="1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9DEC100-D4EE-4728-B279-B1476417CE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1650" y="1810224"/>
                <a:ext cx="2232483" cy="1386342"/>
              </a:xfrm>
              <a:prstGeom prst="rect">
                <a:avLst/>
              </a:prstGeom>
              <a:blipFill>
                <a:blip r:embed="rId5"/>
                <a:stretch>
                  <a:fillRect l="-820" t="-8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103FA3B0-8F74-4BCD-8AAD-1FF1F255BB94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B1CA70-12F5-47B5-8500-C313CCF87F5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68AEEBE1-2B29-4712-9E3B-D1C572EB428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4C86FF6-C073-420C-9D04-47D1A9ADD8E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39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EC4B3E-C466-99F9-55BB-8CFB565E24E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3428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86DE4C8-5211-42B8-A402-9A9707618F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583" y="1963590"/>
            <a:ext cx="5241601" cy="4533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5817C18-0391-41EC-BE26-9162B4719611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431" y="2692876"/>
            <a:ext cx="3830169" cy="57301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652088C-7B22-4C72-A33F-692E1675FD01}"/>
              </a:ext>
            </a:extLst>
          </p:cNvPr>
          <p:cNvSpPr txBox="1"/>
          <p:nvPr/>
        </p:nvSpPr>
        <p:spPr>
          <a:xfrm>
            <a:off x="468000" y="2081619"/>
            <a:ext cx="5354037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many-body problem of </a:t>
            </a:r>
            <a:r>
              <a:rPr lang="en-GB" sz="2000" b="1" dirty="0">
                <a:cs typeface="Times New Roman" panose="02020603050405020304" pitchFamily="18" charset="0"/>
              </a:rPr>
              <a:t>Ion-solid interaction </a:t>
            </a:r>
            <a:r>
              <a:rPr lang="en-GB" sz="2000" dirty="0">
                <a:cs typeface="Times New Roman" panose="02020603050405020304" pitchFamily="18" charset="0"/>
              </a:rPr>
              <a:t>where</a:t>
            </a:r>
            <a:r>
              <a:rPr lang="en-GB" sz="2000" b="1" dirty="0">
                <a:cs typeface="Times New Roman" panose="02020603050405020304" pitchFamily="18" charset="0"/>
              </a:rPr>
              <a:t> </a:t>
            </a:r>
            <a:r>
              <a:rPr lang="en-GB" sz="2000" dirty="0">
                <a:cs typeface="Times New Roman" panose="02020603050405020304" pitchFamily="18" charset="0"/>
              </a:rPr>
              <a:t>one ion (M</a:t>
            </a:r>
            <a:r>
              <a:rPr lang="en-GB" sz="2000" baseline="-25000" dirty="0">
                <a:cs typeface="Times New Roman" panose="02020603050405020304" pitchFamily="18" charset="0"/>
              </a:rPr>
              <a:t>1</a:t>
            </a:r>
            <a:r>
              <a:rPr lang="en-GB" sz="2000" dirty="0">
                <a:cs typeface="Times New Roman" panose="02020603050405020304" pitchFamily="18" charset="0"/>
              </a:rPr>
              <a:t>, n</a:t>
            </a:r>
            <a:r>
              <a:rPr lang="en-GB" sz="2000" baseline="-25000" dirty="0">
                <a:cs typeface="Times New Roman" panose="02020603050405020304" pitchFamily="18" charset="0"/>
              </a:rPr>
              <a:t>1 </a:t>
            </a:r>
            <a:r>
              <a:rPr lang="en-GB" sz="2000" dirty="0">
                <a:cs typeface="Times New Roman" panose="02020603050405020304" pitchFamily="18" charset="0"/>
              </a:rPr>
              <a:t>≠ Z</a:t>
            </a:r>
            <a:r>
              <a:rPr lang="en-GB" sz="2000" baseline="-25000" dirty="0">
                <a:cs typeface="Times New Roman" panose="02020603050405020304" pitchFamily="18" charset="0"/>
              </a:rPr>
              <a:t>1</a:t>
            </a:r>
            <a:r>
              <a:rPr lang="en-GB" sz="2000" dirty="0">
                <a:cs typeface="Times New Roman" panose="02020603050405020304" pitchFamily="18" charset="0"/>
              </a:rPr>
              <a:t> ) interacts with all target atoms </a:t>
            </a:r>
            <a:r>
              <a:rPr lang="en-GB" sz="2000" baseline="-25000" dirty="0">
                <a:cs typeface="Times New Roman" panose="02020603050405020304" pitchFamily="18" charset="0"/>
              </a:rPr>
              <a:t> </a:t>
            </a:r>
            <a:r>
              <a:rPr lang="en-GB" sz="2000" dirty="0">
                <a:cs typeface="Times New Roman" panose="02020603050405020304" pitchFamily="18" charset="0"/>
              </a:rPr>
              <a:t>M</a:t>
            </a:r>
            <a:r>
              <a:rPr lang="en-GB" sz="2000" baseline="-25000" dirty="0">
                <a:cs typeface="Times New Roman" panose="02020603050405020304" pitchFamily="18" charset="0"/>
              </a:rPr>
              <a:t>2 </a:t>
            </a:r>
            <a:r>
              <a:rPr lang="en-GB" sz="2000" dirty="0">
                <a:cs typeface="Times New Roman" panose="02020603050405020304" pitchFamily="18" charset="0"/>
              </a:rPr>
              <a:t>nuclei and electrons in a solid is practically intractable: some simplifying assumptions are introduced: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Classical mechanics</a:t>
            </a:r>
            <a:r>
              <a:rPr lang="en-GB" sz="2000" dirty="0">
                <a:cs typeface="Times New Roman" panose="02020603050405020304" pitchFamily="18" charset="0"/>
              </a:rPr>
              <a:t> used to describe the motion of ion and nuclei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Binary collision approximation</a:t>
            </a:r>
            <a:r>
              <a:rPr lang="en-GB" sz="2000" dirty="0">
                <a:cs typeface="Times New Roman" panose="02020603050405020304" pitchFamily="18" charset="0"/>
              </a:rPr>
              <a:t> (BCA) to calculate the ion trajectories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Adiabatic approximation</a:t>
            </a:r>
            <a:r>
              <a:rPr lang="en-GB" sz="2000" dirty="0">
                <a:cs typeface="Times New Roman" panose="02020603050405020304" pitchFamily="18" charset="0"/>
              </a:rPr>
              <a:t> : nuclear and electronic systems are treated separately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05C17D-A563-4F5A-8C0A-420EE94983D1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Appendix: Ion Implantation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5EACDE-79C8-40F4-AF77-41FBAEC4419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6E38D851-83A3-4EC0-8F96-AC1C946BC9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B2EFE7E-2121-4848-8D7F-71E43506F84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40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038739-0EA4-73F8-B710-D275B7409E6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883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3B4F14E-D331-4B0D-A4C6-3DA6AF6F4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142" y="2065822"/>
            <a:ext cx="3882971" cy="7511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8724320-BC70-4D60-A189-8A888A85F7F7}"/>
              </a:ext>
            </a:extLst>
          </p:cNvPr>
          <p:cNvSpPr txBox="1"/>
          <p:nvPr/>
        </p:nvSpPr>
        <p:spPr>
          <a:xfrm>
            <a:off x="468000" y="2160000"/>
            <a:ext cx="504149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Classical mechanics</a:t>
            </a:r>
            <a:r>
              <a:rPr lang="en-GB" sz="2000" dirty="0">
                <a:cs typeface="Times New Roman" panose="02020603050405020304" pitchFamily="18" charset="0"/>
              </a:rPr>
              <a:t> : ions move as </a:t>
            </a:r>
            <a:r>
              <a:rPr lang="en-GB" sz="2000" i="1" dirty="0">
                <a:cs typeface="Times New Roman" panose="02020603050405020304" pitchFamily="18" charset="0"/>
              </a:rPr>
              <a:t>classical point-like</a:t>
            </a:r>
            <a:r>
              <a:rPr lang="en-GB" sz="2000" dirty="0">
                <a:cs typeface="Times New Roman" panose="02020603050405020304" pitchFamily="18" charset="0"/>
              </a:rPr>
              <a:t> particles: e.g. for lightest ion B</a:t>
            </a:r>
            <a:r>
              <a:rPr lang="en-GB" sz="2000" baseline="30000" dirty="0">
                <a:cs typeface="Times New Roman" panose="02020603050405020304" pitchFamily="18" charset="0"/>
              </a:rPr>
              <a:t>11 </a:t>
            </a:r>
            <a:r>
              <a:rPr lang="en-GB" sz="2000" dirty="0">
                <a:cs typeface="Times New Roman" panose="02020603050405020304" pitchFamily="18" charset="0"/>
              </a:rPr>
              <a:t>@ E =10 keV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Usually in implantation processes ion energy is not large enough to penetrate the coulomb barrier of the target nuclei, i.e. </a:t>
            </a:r>
            <a:r>
              <a:rPr lang="en-GB" sz="2000" dirty="0">
                <a:cs typeface="Times New Roman" panose="02020603050405020304" pitchFamily="18" charset="0"/>
              </a:rPr>
              <a:t>no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 nuclear reactions.</a:t>
            </a: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897F044-9179-432A-B94D-FE932EF6B8B0}"/>
                  </a:ext>
                </a:extLst>
              </p:cNvPr>
              <p:cNvSpPr txBox="1"/>
              <p:nvPr/>
            </p:nvSpPr>
            <p:spPr>
              <a:xfrm>
                <a:off x="6436992" y="2968382"/>
                <a:ext cx="5183468" cy="9267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=8.6∙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𝑛𝑚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≪0.54 [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𝑛𝑚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GB" dirty="0">
                    <a:cs typeface="Times New Roman" panose="02020603050405020304" pitchFamily="18" charset="0"/>
                  </a:rPr>
                  <a:t> Si lattice parameter</a:t>
                </a:r>
                <a:b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897F044-9179-432A-B94D-FE932EF6B8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6992" y="2968382"/>
                <a:ext cx="5183468" cy="926729"/>
              </a:xfrm>
              <a:prstGeom prst="rect">
                <a:avLst/>
              </a:prstGeom>
              <a:blipFill>
                <a:blip r:embed="rId3"/>
                <a:stretch>
                  <a:fillRect l="-1059" t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916AB1C7-B648-4C2A-8932-8BFCD8D40C87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Appendix: Ion Implantation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094B0A8-6BA3-485E-BE07-97EF96FF3FDA}"/>
                  </a:ext>
                </a:extLst>
              </p:cNvPr>
              <p:cNvSpPr txBox="1"/>
              <p:nvPr/>
            </p:nvSpPr>
            <p:spPr>
              <a:xfrm>
                <a:off x="6260680" y="3895111"/>
                <a:ext cx="265993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b="0" i="1" baseline="30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11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@ 1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𝑀𝑒𝑉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094B0A8-6BA3-485E-BE07-97EF96FF3F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680" y="3895111"/>
                <a:ext cx="2659938" cy="369332"/>
              </a:xfrm>
              <a:prstGeom prst="rect">
                <a:avLst/>
              </a:prstGeom>
              <a:blipFill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5E462538-78B7-4D88-B360-520C13336A2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1553A6EA-120C-4F31-82A0-1D3BA23773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E02D7F2-AF48-4F71-9724-6BEE4C23709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41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B70BF7-E86C-8032-F0D2-4E26506424B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746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AD97590-9737-4C33-90A1-707DE937D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914" y="2981955"/>
            <a:ext cx="2998478" cy="271938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DEFF320-7C89-4C6F-AB2A-64678AE981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53" y="786945"/>
            <a:ext cx="4648200" cy="20900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65FAFB0-0AFB-425C-87C0-C4C80AACB1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015" y="5752140"/>
            <a:ext cx="2200275" cy="4953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263BEA1-D90A-4B4A-9651-14931E4ED33C}"/>
              </a:ext>
            </a:extLst>
          </p:cNvPr>
          <p:cNvSpPr txBox="1"/>
          <p:nvPr/>
        </p:nvSpPr>
        <p:spPr>
          <a:xfrm>
            <a:off x="9931904" y="5562362"/>
            <a:ext cx="601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Times New Roman" panose="02020603050405020304" pitchFamily="18" charset="0"/>
              </a:rPr>
              <a:t>[Å</a:t>
            </a:r>
            <a:r>
              <a:rPr lang="en-GB" dirty="0">
                <a:latin typeface="Times New Roman" panose="02020603050405020304" pitchFamily="18" charset="0"/>
              </a:rPr>
              <a:t>]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BFF78A-3B66-43BA-AA7F-668992B56919}"/>
              </a:ext>
            </a:extLst>
          </p:cNvPr>
          <p:cNvSpPr txBox="1"/>
          <p:nvPr/>
        </p:nvSpPr>
        <p:spPr>
          <a:xfrm rot="16200000">
            <a:off x="6022776" y="4150317"/>
            <a:ext cx="2222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Times New Roman" panose="02020603050405020304" pitchFamily="18" charset="0"/>
              </a:rPr>
              <a:t>potential energy [eV]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0AE670-5D21-41D4-9713-EEE24982F0C3}"/>
              </a:ext>
            </a:extLst>
          </p:cNvPr>
          <p:cNvSpPr txBox="1"/>
          <p:nvPr/>
        </p:nvSpPr>
        <p:spPr>
          <a:xfrm>
            <a:off x="468000" y="2160000"/>
            <a:ext cx="469488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Binary collision approximation </a:t>
            </a:r>
            <a:r>
              <a:rPr lang="en-GB" sz="2000" dirty="0">
                <a:cs typeface="Times New Roman" panose="02020603050405020304" pitchFamily="18" charset="0"/>
              </a:rPr>
              <a:t>: ion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 movement is described as a series of successive elastic two-body Coulombic interactions, using a </a:t>
            </a:r>
            <a:r>
              <a:rPr lang="en-GB" sz="2000" dirty="0">
                <a:cs typeface="Times New Roman" panose="02020603050405020304" pitchFamily="18" charset="0"/>
              </a:rPr>
              <a:t>screened potential (i.e. negative charge of ion and target reduces the Coulomb potential strength)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B6B82E6-6D01-4224-9654-2622B2994BD9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Appendix: Ion Implantation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8FFC7B4-120B-4CF1-B97C-E4E2A0D8FAC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3FFBF6A1-9DD8-4670-A3D0-D56D37356C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178E19A-D76A-4FFF-B4E8-30F573477BE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42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678CE7-7D02-5ADB-B638-8B101BCE0AF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066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Resist development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 developer is poured/sprayed onto a slowly spinning wafer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positive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tone resist the developer removes the UV exposed parts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negative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tone resist the developer removes the unexposed parts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For more info: https://www.microchemicals.com/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6FAE3C-8186-84F6-23BA-FC79FD9A76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71" t="4285" r="20119" b="12322"/>
          <a:stretch/>
        </p:blipFill>
        <p:spPr>
          <a:xfrm>
            <a:off x="7378686" y="643990"/>
            <a:ext cx="2860826" cy="189037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55299E5-381D-D34B-AC8C-44664D4E9F01}"/>
              </a:ext>
            </a:extLst>
          </p:cNvPr>
          <p:cNvSpPr/>
          <p:nvPr/>
        </p:nvSpPr>
        <p:spPr>
          <a:xfrm>
            <a:off x="7691780" y="3399941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352F52-0352-C556-C579-5EC3E9A8B248}"/>
              </a:ext>
            </a:extLst>
          </p:cNvPr>
          <p:cNvSpPr/>
          <p:nvPr/>
        </p:nvSpPr>
        <p:spPr>
          <a:xfrm>
            <a:off x="7691780" y="3272157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637AFE8-5F3B-44B6-9A95-0E549A14AF80}"/>
              </a:ext>
            </a:extLst>
          </p:cNvPr>
          <p:cNvSpPr/>
          <p:nvPr/>
        </p:nvSpPr>
        <p:spPr>
          <a:xfrm>
            <a:off x="7691780" y="3139148"/>
            <a:ext cx="2234352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5C9A6D8-436C-7339-C0D9-B0ACD6011261}"/>
              </a:ext>
            </a:extLst>
          </p:cNvPr>
          <p:cNvSpPr/>
          <p:nvPr/>
        </p:nvSpPr>
        <p:spPr>
          <a:xfrm>
            <a:off x="7688919" y="2854958"/>
            <a:ext cx="861440" cy="132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417A320-68D3-5F72-77EF-3099279E1F07}"/>
              </a:ext>
            </a:extLst>
          </p:cNvPr>
          <p:cNvSpPr/>
          <p:nvPr/>
        </p:nvSpPr>
        <p:spPr>
          <a:xfrm>
            <a:off x="9069451" y="2858644"/>
            <a:ext cx="861440" cy="132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44AD69B-50F6-D7A0-A512-30507921981D}"/>
              </a:ext>
            </a:extLst>
          </p:cNvPr>
          <p:cNvCxnSpPr>
            <a:cxnSpLocks/>
          </p:cNvCxnSpPr>
          <p:nvPr/>
        </p:nvCxnSpPr>
        <p:spPr>
          <a:xfrm>
            <a:off x="8286558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AEA00AF-32B5-9F84-8B6C-B4241D0549FE}"/>
              </a:ext>
            </a:extLst>
          </p:cNvPr>
          <p:cNvCxnSpPr>
            <a:cxnSpLocks/>
          </p:cNvCxnSpPr>
          <p:nvPr/>
        </p:nvCxnSpPr>
        <p:spPr>
          <a:xfrm>
            <a:off x="7772698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FC8151D-C890-FE21-28B2-F43BDB00475E}"/>
              </a:ext>
            </a:extLst>
          </p:cNvPr>
          <p:cNvCxnSpPr>
            <a:cxnSpLocks/>
          </p:cNvCxnSpPr>
          <p:nvPr/>
        </p:nvCxnSpPr>
        <p:spPr>
          <a:xfrm>
            <a:off x="8029628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BB0FC20-92B1-87EC-5684-87FE46FDCF9B}"/>
              </a:ext>
            </a:extLst>
          </p:cNvPr>
          <p:cNvCxnSpPr>
            <a:cxnSpLocks/>
          </p:cNvCxnSpPr>
          <p:nvPr/>
        </p:nvCxnSpPr>
        <p:spPr>
          <a:xfrm>
            <a:off x="9059926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1191F37-D16C-93A9-12B5-92D2B2EEE31F}"/>
              </a:ext>
            </a:extLst>
          </p:cNvPr>
          <p:cNvCxnSpPr>
            <a:cxnSpLocks/>
          </p:cNvCxnSpPr>
          <p:nvPr/>
        </p:nvCxnSpPr>
        <p:spPr>
          <a:xfrm>
            <a:off x="8546066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5E3A8E3-BF43-BDC7-9045-BC460E2B19B9}"/>
              </a:ext>
            </a:extLst>
          </p:cNvPr>
          <p:cNvCxnSpPr>
            <a:cxnSpLocks/>
          </p:cNvCxnSpPr>
          <p:nvPr/>
        </p:nvCxnSpPr>
        <p:spPr>
          <a:xfrm>
            <a:off x="8802996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8488110-5FD6-9605-6342-F42ECDF09995}"/>
              </a:ext>
            </a:extLst>
          </p:cNvPr>
          <p:cNvCxnSpPr>
            <a:cxnSpLocks/>
          </p:cNvCxnSpPr>
          <p:nvPr/>
        </p:nvCxnSpPr>
        <p:spPr>
          <a:xfrm>
            <a:off x="9842642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B1B9299-6780-B730-A03E-045AA7854DC7}"/>
              </a:ext>
            </a:extLst>
          </p:cNvPr>
          <p:cNvCxnSpPr>
            <a:cxnSpLocks/>
          </p:cNvCxnSpPr>
          <p:nvPr/>
        </p:nvCxnSpPr>
        <p:spPr>
          <a:xfrm>
            <a:off x="9328782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1C67663-A6A3-2EAD-16B0-F96DB84925F9}"/>
              </a:ext>
            </a:extLst>
          </p:cNvPr>
          <p:cNvCxnSpPr>
            <a:cxnSpLocks/>
          </p:cNvCxnSpPr>
          <p:nvPr/>
        </p:nvCxnSpPr>
        <p:spPr>
          <a:xfrm>
            <a:off x="9585712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8E736B0-7824-C28F-064A-BD1316E89A73}"/>
              </a:ext>
            </a:extLst>
          </p:cNvPr>
          <p:cNvSpPr txBox="1"/>
          <p:nvPr/>
        </p:nvSpPr>
        <p:spPr>
          <a:xfrm>
            <a:off x="6488412" y="2736175"/>
            <a:ext cx="1103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mask</a:t>
            </a:r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A2A9FF5-58FA-76FE-6868-231127883256}"/>
              </a:ext>
            </a:extLst>
          </p:cNvPr>
          <p:cNvSpPr/>
          <p:nvPr/>
        </p:nvSpPr>
        <p:spPr>
          <a:xfrm>
            <a:off x="6186100" y="5201497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F870C75-CB62-9E65-12A5-5FD3883F5C90}"/>
              </a:ext>
            </a:extLst>
          </p:cNvPr>
          <p:cNvSpPr/>
          <p:nvPr/>
        </p:nvSpPr>
        <p:spPr>
          <a:xfrm>
            <a:off x="6186100" y="5073713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D9D9D9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B30AA97-BDC9-7B95-E883-47D03A53C1FF}"/>
              </a:ext>
            </a:extLst>
          </p:cNvPr>
          <p:cNvSpPr/>
          <p:nvPr/>
        </p:nvSpPr>
        <p:spPr>
          <a:xfrm>
            <a:off x="6186100" y="4940704"/>
            <a:ext cx="2234352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E779254-BF9B-8731-7675-CF6F8D217E62}"/>
              </a:ext>
            </a:extLst>
          </p:cNvPr>
          <p:cNvSpPr txBox="1"/>
          <p:nvPr/>
        </p:nvSpPr>
        <p:spPr>
          <a:xfrm>
            <a:off x="6202907" y="5842626"/>
            <a:ext cx="21340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Positive resist</a:t>
            </a:r>
            <a:endParaRPr lang="en-GB" sz="2400" baseline="-250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BC8F030-B38D-696C-BF77-C106C892342E}"/>
              </a:ext>
            </a:extLst>
          </p:cNvPr>
          <p:cNvSpPr txBox="1"/>
          <p:nvPr/>
        </p:nvSpPr>
        <p:spPr>
          <a:xfrm>
            <a:off x="7687361" y="4138605"/>
            <a:ext cx="21340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Develop</a:t>
            </a:r>
            <a:endParaRPr lang="en-GB" sz="2400" baseline="-25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023A713-ADB8-676B-D06B-D49339C2B52C}"/>
              </a:ext>
            </a:extLst>
          </p:cNvPr>
          <p:cNvSpPr/>
          <p:nvPr/>
        </p:nvSpPr>
        <p:spPr>
          <a:xfrm>
            <a:off x="7030756" y="4925563"/>
            <a:ext cx="534886" cy="1607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F054D2F-E21D-3A93-31C8-A325169CBEC1}"/>
              </a:ext>
            </a:extLst>
          </p:cNvPr>
          <p:cNvSpPr txBox="1"/>
          <p:nvPr/>
        </p:nvSpPr>
        <p:spPr>
          <a:xfrm>
            <a:off x="6460040" y="2976762"/>
            <a:ext cx="1103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resist</a:t>
            </a:r>
            <a:endParaRPr lang="en-GB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EA038CD-BB2A-2F56-81A7-63AEBF12E3D7}"/>
              </a:ext>
            </a:extLst>
          </p:cNvPr>
          <p:cNvSpPr txBox="1"/>
          <p:nvPr/>
        </p:nvSpPr>
        <p:spPr>
          <a:xfrm>
            <a:off x="6460040" y="3179403"/>
            <a:ext cx="1103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oxide</a:t>
            </a:r>
            <a:endParaRPr lang="en-GB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226B8C8-D5F5-0BF0-A9CE-1626ADB6C0F5}"/>
              </a:ext>
            </a:extLst>
          </p:cNvPr>
          <p:cNvSpPr/>
          <p:nvPr/>
        </p:nvSpPr>
        <p:spPr>
          <a:xfrm>
            <a:off x="8840472" y="5163397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7BE3F52-AF87-DB9D-BF3C-0905DDD16E00}"/>
              </a:ext>
            </a:extLst>
          </p:cNvPr>
          <p:cNvSpPr/>
          <p:nvPr/>
        </p:nvSpPr>
        <p:spPr>
          <a:xfrm>
            <a:off x="8840472" y="5035613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40D13FD-466B-5B34-7103-C097C1276065}"/>
              </a:ext>
            </a:extLst>
          </p:cNvPr>
          <p:cNvSpPr txBox="1"/>
          <p:nvPr/>
        </p:nvSpPr>
        <p:spPr>
          <a:xfrm>
            <a:off x="8857279" y="5842626"/>
            <a:ext cx="21340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Negative resist</a:t>
            </a:r>
            <a:endParaRPr lang="en-GB" sz="2400" baseline="-25000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4621BE3-27BD-91B0-3EFD-B3B0169B50F5}"/>
              </a:ext>
            </a:extLst>
          </p:cNvPr>
          <p:cNvSpPr/>
          <p:nvPr/>
        </p:nvSpPr>
        <p:spPr>
          <a:xfrm>
            <a:off x="9725957" y="4898073"/>
            <a:ext cx="534886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71044A3-711B-C17C-9ADE-6F30DF61F99F}"/>
              </a:ext>
            </a:extLst>
          </p:cNvPr>
          <p:cNvSpPr/>
          <p:nvPr/>
        </p:nvSpPr>
        <p:spPr>
          <a:xfrm>
            <a:off x="8532170" y="3137483"/>
            <a:ext cx="534886" cy="132855"/>
          </a:xfrm>
          <a:prstGeom prst="rect">
            <a:avLst/>
          </a:prstGeom>
          <a:pattFill prst="pct25">
            <a:fgClr>
              <a:srgbClr val="C0000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B7EEE3C-8389-477A-EBB7-121C2A8E742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2" name="Picture 71" descr="ox_small_cmyk_pos_rect.jpg">
            <a:extLst>
              <a:ext uri="{FF2B5EF4-FFF2-40B4-BE49-F238E27FC236}">
                <a16:creationId xmlns:a16="http://schemas.microsoft.com/office/drawing/2014/main" id="{F5E36BC6-D3ED-2D48-F127-B35D192CD7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206E3A1A-5D46-923B-B6DD-D275D8233A4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040764-7AF9-271C-0589-1E58BD0A9BD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4279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DF3DA8-6DB3-B539-92F1-931FADD00E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196" y="2194001"/>
            <a:ext cx="5238404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After lithography, the process of etching usually follows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Its purpose is to transfer a pattern onto the wafer, by removing material from some areas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Either ‘wet’ or ‘dry’ etching is used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Selectivity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: etch rate ratio, e.g.  s=etch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SiO2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etch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res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(&gt;= 4-5)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0" lang="en-US" altLang="en-US" sz="2000" b="0" i="0" u="none" strike="noStrike" cap="none" normalizeH="0" baseline="-2500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Anisotropy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: A=  1 – e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b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Also high etch rates is required, 1 – 10 nm/s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1F7073-2ADC-78D7-38D6-DC37B418734A}"/>
              </a:ext>
            </a:extLst>
          </p:cNvPr>
          <p:cNvSpPr/>
          <p:nvPr/>
        </p:nvSpPr>
        <p:spPr>
          <a:xfrm>
            <a:off x="8772942" y="2143725"/>
            <a:ext cx="2045830" cy="7156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97D0CDC-2DE4-EB72-99E1-485DEB4DD3F4}"/>
              </a:ext>
            </a:extLst>
          </p:cNvPr>
          <p:cNvSpPr/>
          <p:nvPr/>
        </p:nvSpPr>
        <p:spPr>
          <a:xfrm>
            <a:off x="8772942" y="1612567"/>
            <a:ext cx="2045830" cy="525192"/>
          </a:xfrm>
          <a:prstGeom prst="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ED1B40-2CE5-070E-B9BF-6EB7554E7A22}"/>
              </a:ext>
            </a:extLst>
          </p:cNvPr>
          <p:cNvSpPr/>
          <p:nvPr/>
        </p:nvSpPr>
        <p:spPr>
          <a:xfrm>
            <a:off x="9231460" y="1613296"/>
            <a:ext cx="1157681" cy="715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CEE438-DF60-9DFD-B2E1-9858AA804C82}"/>
              </a:ext>
            </a:extLst>
          </p:cNvPr>
          <p:cNvSpPr txBox="1"/>
          <p:nvPr/>
        </p:nvSpPr>
        <p:spPr>
          <a:xfrm>
            <a:off x="8700789" y="2873941"/>
            <a:ext cx="2742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Poor selectivity:  the material to be etched and the material below are etched</a:t>
            </a:r>
            <a:endParaRPr lang="en-GB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0BAFBD1-8A2D-43F7-9C5D-A8D5B0663CE6}"/>
              </a:ext>
            </a:extLst>
          </p:cNvPr>
          <p:cNvSpPr/>
          <p:nvPr/>
        </p:nvSpPr>
        <p:spPr>
          <a:xfrm>
            <a:off x="6140038" y="2143725"/>
            <a:ext cx="2045830" cy="7156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9FF0D0D-803A-2E5C-90BF-E3D17103D918}"/>
              </a:ext>
            </a:extLst>
          </p:cNvPr>
          <p:cNvSpPr/>
          <p:nvPr/>
        </p:nvSpPr>
        <p:spPr>
          <a:xfrm>
            <a:off x="6140038" y="1612567"/>
            <a:ext cx="2045830" cy="525192"/>
          </a:xfrm>
          <a:prstGeom prst="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B6FBFC-611F-9BF2-E7D8-DBEEEA37B7EA}"/>
              </a:ext>
            </a:extLst>
          </p:cNvPr>
          <p:cNvSpPr/>
          <p:nvPr/>
        </p:nvSpPr>
        <p:spPr>
          <a:xfrm>
            <a:off x="6598556" y="1613296"/>
            <a:ext cx="1157681" cy="524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08C2F8-554B-A963-92D5-242D3079F9BD}"/>
              </a:ext>
            </a:extLst>
          </p:cNvPr>
          <p:cNvSpPr txBox="1"/>
          <p:nvPr/>
        </p:nvSpPr>
        <p:spPr>
          <a:xfrm>
            <a:off x="5974861" y="2899341"/>
            <a:ext cx="27426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Good selectivity:  only the material to be etched is removed</a:t>
            </a:r>
            <a:endParaRPr lang="en-GB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2197B04-8F29-7F68-C644-AE404273F1A2}"/>
              </a:ext>
            </a:extLst>
          </p:cNvPr>
          <p:cNvSpPr/>
          <p:nvPr/>
        </p:nvSpPr>
        <p:spPr>
          <a:xfrm>
            <a:off x="6140038" y="4421569"/>
            <a:ext cx="2045830" cy="715627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49AEA66-F4E9-07FE-2803-F6E61D058A8D}"/>
              </a:ext>
            </a:extLst>
          </p:cNvPr>
          <p:cNvSpPr/>
          <p:nvPr/>
        </p:nvSpPr>
        <p:spPr>
          <a:xfrm>
            <a:off x="6140038" y="3890411"/>
            <a:ext cx="2045830" cy="52519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E3491D-BB84-8757-9241-CB4FDD39DD57}"/>
              </a:ext>
            </a:extLst>
          </p:cNvPr>
          <p:cNvSpPr/>
          <p:nvPr/>
        </p:nvSpPr>
        <p:spPr>
          <a:xfrm>
            <a:off x="6598556" y="3891140"/>
            <a:ext cx="1157681" cy="8186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3DFB378-33BD-8432-25BE-81E9CF33E2AF}"/>
              </a:ext>
            </a:extLst>
          </p:cNvPr>
          <p:cNvSpPr/>
          <p:nvPr/>
        </p:nvSpPr>
        <p:spPr>
          <a:xfrm>
            <a:off x="8807352" y="4439740"/>
            <a:ext cx="2045830" cy="715627"/>
          </a:xfrm>
          <a:prstGeom prst="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CF8573A-0E84-6427-1EF8-BBC8B1911600}"/>
              </a:ext>
            </a:extLst>
          </p:cNvPr>
          <p:cNvSpPr/>
          <p:nvPr/>
        </p:nvSpPr>
        <p:spPr>
          <a:xfrm>
            <a:off x="8807352" y="3908582"/>
            <a:ext cx="2045830" cy="52519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4887DDC-F0E4-1C98-E4FC-976B8C513276}"/>
              </a:ext>
            </a:extLst>
          </p:cNvPr>
          <p:cNvSpPr/>
          <p:nvPr/>
        </p:nvSpPr>
        <p:spPr>
          <a:xfrm>
            <a:off x="9265870" y="3909311"/>
            <a:ext cx="1157681" cy="524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4C63D7B-999F-7655-5819-B707D57A1387}"/>
              </a:ext>
            </a:extLst>
          </p:cNvPr>
          <p:cNvSpPr/>
          <p:nvPr/>
        </p:nvSpPr>
        <p:spPr>
          <a:xfrm>
            <a:off x="9000315" y="4419804"/>
            <a:ext cx="1704975" cy="289955"/>
          </a:xfrm>
          <a:custGeom>
            <a:avLst/>
            <a:gdLst>
              <a:gd name="connsiteX0" fmla="*/ 0 w 1704975"/>
              <a:gd name="connsiteY0" fmla="*/ 0 h 626245"/>
              <a:gd name="connsiteX1" fmla="*/ 257175 w 1704975"/>
              <a:gd name="connsiteY1" fmla="*/ 542925 h 626245"/>
              <a:gd name="connsiteX2" fmla="*/ 1428750 w 1704975"/>
              <a:gd name="connsiteY2" fmla="*/ 571500 h 626245"/>
              <a:gd name="connsiteX3" fmla="*/ 1704975 w 1704975"/>
              <a:gd name="connsiteY3" fmla="*/ 28575 h 62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975" h="626245">
                <a:moveTo>
                  <a:pt x="0" y="0"/>
                </a:moveTo>
                <a:cubicBezTo>
                  <a:pt x="9525" y="223837"/>
                  <a:pt x="19050" y="447675"/>
                  <a:pt x="257175" y="542925"/>
                </a:cubicBezTo>
                <a:cubicBezTo>
                  <a:pt x="495300" y="638175"/>
                  <a:pt x="1187450" y="657225"/>
                  <a:pt x="1428750" y="571500"/>
                </a:cubicBezTo>
                <a:cubicBezTo>
                  <a:pt x="1670050" y="485775"/>
                  <a:pt x="1687512" y="257175"/>
                  <a:pt x="1704975" y="2857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F9F5C6F-BDF8-7FE4-C732-03577D415C92}"/>
              </a:ext>
            </a:extLst>
          </p:cNvPr>
          <p:cNvSpPr txBox="1"/>
          <p:nvPr/>
        </p:nvSpPr>
        <p:spPr>
          <a:xfrm>
            <a:off x="5974861" y="5263894"/>
            <a:ext cx="27426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Good anisotropy: vertical sidewalls</a:t>
            </a:r>
            <a:endParaRPr lang="en-GB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10B10E3-41DB-973A-E1D2-37FDAE346C6C}"/>
              </a:ext>
            </a:extLst>
          </p:cNvPr>
          <p:cNvSpPr txBox="1"/>
          <p:nvPr/>
        </p:nvSpPr>
        <p:spPr>
          <a:xfrm>
            <a:off x="8571249" y="5251194"/>
            <a:ext cx="27426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Poor anisotropy: round sidewalls</a:t>
            </a:r>
            <a:endParaRPr lang="en-GB" sz="12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AB0B74-E371-9F66-2764-4A5550E317AE}"/>
              </a:ext>
            </a:extLst>
          </p:cNvPr>
          <p:cNvSpPr txBox="1"/>
          <p:nvPr/>
        </p:nvSpPr>
        <p:spPr>
          <a:xfrm>
            <a:off x="5643215" y="1396201"/>
            <a:ext cx="71173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</a:rPr>
              <a:t>oxide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168712-8C0D-DB5E-FC69-4339C498F05B}"/>
              </a:ext>
            </a:extLst>
          </p:cNvPr>
          <p:cNvSpPr txBox="1"/>
          <p:nvPr/>
        </p:nvSpPr>
        <p:spPr>
          <a:xfrm>
            <a:off x="5643215" y="2118978"/>
            <a:ext cx="6321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</a:rPr>
              <a:t>Si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E6F79F-6878-C7AB-F581-E12673614EF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598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841437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Wet etching uses chemistry and might provide very high selectivity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Plasma etching also uses reactive free radicals that chemically reacts with the material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Usually poor anisotropy  A=  1 – e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endParaRPr lang="en-GB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Cheap and good selectivity but not suitable for precision etching, i.e. nanostructures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F9B638A-45B6-02C8-52FC-52F9FFA0B535}"/>
                  </a:ext>
                </a:extLst>
              </p:cNvPr>
              <p:cNvSpPr txBox="1"/>
              <p:nvPr/>
            </p:nvSpPr>
            <p:spPr>
              <a:xfrm>
                <a:off x="6905714" y="1584601"/>
                <a:ext cx="30610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𝑆𝑖𝑂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+6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𝐻𝐹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𝑆𝑖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F9B638A-45B6-02C8-52FC-52F9FFA0B5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5714" y="1584601"/>
                <a:ext cx="3061094" cy="276999"/>
              </a:xfrm>
              <a:prstGeom prst="rect">
                <a:avLst/>
              </a:prstGeom>
              <a:blipFill>
                <a:blip r:embed="rId2"/>
                <a:stretch>
                  <a:fillRect l="-1394" r="-1195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27FC4A9D-EAAF-FCC0-48D9-FE5D27F2BA6D}"/>
              </a:ext>
            </a:extLst>
          </p:cNvPr>
          <p:cNvSpPr txBox="1"/>
          <p:nvPr/>
        </p:nvSpPr>
        <p:spPr>
          <a:xfrm>
            <a:off x="6095999" y="912832"/>
            <a:ext cx="4841437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Wet etching example: Buffered HF etching of SiO</a:t>
            </a:r>
            <a:r>
              <a:rPr lang="en-GB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C9C5C9-2904-EBA0-627F-FC75B6AB877D}"/>
              </a:ext>
            </a:extLst>
          </p:cNvPr>
          <p:cNvSpPr txBox="1"/>
          <p:nvPr/>
        </p:nvSpPr>
        <p:spPr>
          <a:xfrm>
            <a:off x="6095999" y="2135899"/>
            <a:ext cx="4841437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 displaces O atoms and dissolves oxide, no effect on Si: very high selectivity</a:t>
            </a:r>
            <a:endParaRPr lang="en-GB" sz="18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2F4409-3F8F-483D-A927-9DF9BA662D6E}"/>
              </a:ext>
            </a:extLst>
          </p:cNvPr>
          <p:cNvSpPr/>
          <p:nvPr/>
        </p:nvSpPr>
        <p:spPr>
          <a:xfrm>
            <a:off x="6172604" y="4443513"/>
            <a:ext cx="1398039" cy="332935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EB15F8-E3D8-6E0F-9057-216EC16B2D24}"/>
              </a:ext>
            </a:extLst>
          </p:cNvPr>
          <p:cNvSpPr/>
          <p:nvPr/>
        </p:nvSpPr>
        <p:spPr>
          <a:xfrm>
            <a:off x="6172604" y="4208207"/>
            <a:ext cx="1398039" cy="24433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490EA2-68F2-90D7-A8C8-DBBAB72F15B7}"/>
              </a:ext>
            </a:extLst>
          </p:cNvPr>
          <p:cNvSpPr/>
          <p:nvPr/>
        </p:nvSpPr>
        <p:spPr>
          <a:xfrm>
            <a:off x="6554878" y="4202586"/>
            <a:ext cx="653813" cy="243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684623B-796F-BF53-F3EE-813F16966B93}"/>
              </a:ext>
            </a:extLst>
          </p:cNvPr>
          <p:cNvSpPr/>
          <p:nvPr/>
        </p:nvSpPr>
        <p:spPr>
          <a:xfrm>
            <a:off x="7835689" y="4443513"/>
            <a:ext cx="1398039" cy="332935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C2F9E4-FEE0-9B30-925B-F884FACB0ACB}"/>
              </a:ext>
            </a:extLst>
          </p:cNvPr>
          <p:cNvSpPr/>
          <p:nvPr/>
        </p:nvSpPr>
        <p:spPr>
          <a:xfrm>
            <a:off x="7836267" y="4208207"/>
            <a:ext cx="1398039" cy="24433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CA4439-0AC7-DC2E-7B2D-7B99855111C8}"/>
              </a:ext>
            </a:extLst>
          </p:cNvPr>
          <p:cNvSpPr/>
          <p:nvPr/>
        </p:nvSpPr>
        <p:spPr>
          <a:xfrm>
            <a:off x="8224313" y="4202586"/>
            <a:ext cx="653813" cy="243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28E600F-4C2C-3B6D-92B4-7DEC0AAE33EC}"/>
              </a:ext>
            </a:extLst>
          </p:cNvPr>
          <p:cNvSpPr/>
          <p:nvPr/>
        </p:nvSpPr>
        <p:spPr>
          <a:xfrm>
            <a:off x="8089967" y="4453771"/>
            <a:ext cx="962414" cy="217847"/>
          </a:xfrm>
          <a:custGeom>
            <a:avLst/>
            <a:gdLst>
              <a:gd name="connsiteX0" fmla="*/ 0 w 1704975"/>
              <a:gd name="connsiteY0" fmla="*/ 0 h 626245"/>
              <a:gd name="connsiteX1" fmla="*/ 257175 w 1704975"/>
              <a:gd name="connsiteY1" fmla="*/ 542925 h 626245"/>
              <a:gd name="connsiteX2" fmla="*/ 1428750 w 1704975"/>
              <a:gd name="connsiteY2" fmla="*/ 571500 h 626245"/>
              <a:gd name="connsiteX3" fmla="*/ 1704975 w 1704975"/>
              <a:gd name="connsiteY3" fmla="*/ 28575 h 62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975" h="626245">
                <a:moveTo>
                  <a:pt x="0" y="0"/>
                </a:moveTo>
                <a:cubicBezTo>
                  <a:pt x="9525" y="223837"/>
                  <a:pt x="19050" y="447675"/>
                  <a:pt x="257175" y="542925"/>
                </a:cubicBezTo>
                <a:cubicBezTo>
                  <a:pt x="495300" y="638175"/>
                  <a:pt x="1187450" y="657225"/>
                  <a:pt x="1428750" y="571500"/>
                </a:cubicBezTo>
                <a:cubicBezTo>
                  <a:pt x="1670050" y="485775"/>
                  <a:pt x="1687512" y="257175"/>
                  <a:pt x="1704975" y="2857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B4FC34-3E67-AA8B-DBF5-DFC31149C9AA}"/>
              </a:ext>
            </a:extLst>
          </p:cNvPr>
          <p:cNvSpPr/>
          <p:nvPr/>
        </p:nvSpPr>
        <p:spPr>
          <a:xfrm>
            <a:off x="9529791" y="4443513"/>
            <a:ext cx="1398039" cy="332935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C6F0844-ABF6-30AD-9D21-8D84E28BC7AE}"/>
              </a:ext>
            </a:extLst>
          </p:cNvPr>
          <p:cNvSpPr/>
          <p:nvPr/>
        </p:nvSpPr>
        <p:spPr>
          <a:xfrm>
            <a:off x="9712712" y="4453771"/>
            <a:ext cx="962414" cy="217847"/>
          </a:xfrm>
          <a:custGeom>
            <a:avLst/>
            <a:gdLst>
              <a:gd name="connsiteX0" fmla="*/ 0 w 1704975"/>
              <a:gd name="connsiteY0" fmla="*/ 0 h 626245"/>
              <a:gd name="connsiteX1" fmla="*/ 257175 w 1704975"/>
              <a:gd name="connsiteY1" fmla="*/ 542925 h 626245"/>
              <a:gd name="connsiteX2" fmla="*/ 1428750 w 1704975"/>
              <a:gd name="connsiteY2" fmla="*/ 571500 h 626245"/>
              <a:gd name="connsiteX3" fmla="*/ 1704975 w 1704975"/>
              <a:gd name="connsiteY3" fmla="*/ 28575 h 62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975" h="626245">
                <a:moveTo>
                  <a:pt x="0" y="0"/>
                </a:moveTo>
                <a:cubicBezTo>
                  <a:pt x="9525" y="223837"/>
                  <a:pt x="19050" y="447675"/>
                  <a:pt x="257175" y="542925"/>
                </a:cubicBezTo>
                <a:cubicBezTo>
                  <a:pt x="495300" y="638175"/>
                  <a:pt x="1187450" y="657225"/>
                  <a:pt x="1428750" y="571500"/>
                </a:cubicBezTo>
                <a:cubicBezTo>
                  <a:pt x="1670050" y="485775"/>
                  <a:pt x="1687512" y="257175"/>
                  <a:pt x="1704975" y="2857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6B51C0-1B6D-0355-8320-565059BE55FA}"/>
              </a:ext>
            </a:extLst>
          </p:cNvPr>
          <p:cNvSpPr txBox="1"/>
          <p:nvPr/>
        </p:nvSpPr>
        <p:spPr>
          <a:xfrm>
            <a:off x="6244475" y="4865569"/>
            <a:ext cx="1274618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After resist development</a:t>
            </a:r>
            <a:endParaRPr lang="en-GB" sz="12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C6BABE-B456-38E9-E4F0-68F11C7325EF}"/>
              </a:ext>
            </a:extLst>
          </p:cNvPr>
          <p:cNvSpPr txBox="1"/>
          <p:nvPr/>
        </p:nvSpPr>
        <p:spPr>
          <a:xfrm>
            <a:off x="8078470" y="4937110"/>
            <a:ext cx="999546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Wet etching</a:t>
            </a:r>
            <a:endParaRPr lang="en-GB" sz="12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A34EA31-6474-857E-7567-0F3A15563F64}"/>
              </a:ext>
            </a:extLst>
          </p:cNvPr>
          <p:cNvSpPr txBox="1"/>
          <p:nvPr/>
        </p:nvSpPr>
        <p:spPr>
          <a:xfrm>
            <a:off x="9532386" y="4865569"/>
            <a:ext cx="1274618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After resist stripping</a:t>
            </a:r>
            <a:endParaRPr lang="en-GB" sz="12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9A1D9C4-ECF8-B78A-8F61-1EB53A1941E7}"/>
              </a:ext>
            </a:extLst>
          </p:cNvPr>
          <p:cNvCxnSpPr/>
          <p:nvPr/>
        </p:nvCxnSpPr>
        <p:spPr>
          <a:xfrm>
            <a:off x="8362950" y="3676650"/>
            <a:ext cx="0" cy="6286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27F87E9-6595-8490-D7AE-F7176F95C001}"/>
              </a:ext>
            </a:extLst>
          </p:cNvPr>
          <p:cNvCxnSpPr/>
          <p:nvPr/>
        </p:nvCxnSpPr>
        <p:spPr>
          <a:xfrm>
            <a:off x="8534400" y="3676650"/>
            <a:ext cx="0" cy="6286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439D948-08BD-E0F2-48AD-BC9684290DA9}"/>
              </a:ext>
            </a:extLst>
          </p:cNvPr>
          <p:cNvCxnSpPr/>
          <p:nvPr/>
        </p:nvCxnSpPr>
        <p:spPr>
          <a:xfrm>
            <a:off x="8715375" y="3676650"/>
            <a:ext cx="0" cy="6286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FB2F544E-6ADD-CB92-D84D-FE6E9BCBC3C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3" name="Picture 42" descr="ox_small_cmyk_pos_rect.jpg">
            <a:extLst>
              <a:ext uri="{FF2B5EF4-FFF2-40B4-BE49-F238E27FC236}">
                <a16:creationId xmlns:a16="http://schemas.microsoft.com/office/drawing/2014/main" id="{8BA9AD0A-8813-383C-F0C4-F90E130A55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B46F961C-A8E4-7C78-0FDE-1EB7EE0ED8A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7FB6B3-FC06-9F65-E6EC-101E5443A3F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432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Sputter etching is a purely ‘physical’ process, i.e. no chemical reaction involved 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Anisotropy very high but poor selectivity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wafer is bombarded with chemically inert ions e.g.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GB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Possible damage to the crystal (similar to ion implantation)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B1B16C-B9DB-51D8-BA32-EA6A97BFA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0718" y="1058058"/>
            <a:ext cx="3706950" cy="27837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07080D-3541-5FF7-E531-7C50384EC662}"/>
              </a:ext>
            </a:extLst>
          </p:cNvPr>
          <p:cNvSpPr txBox="1"/>
          <p:nvPr/>
        </p:nvSpPr>
        <p:spPr>
          <a:xfrm>
            <a:off x="6223474" y="4208742"/>
            <a:ext cx="4841437" cy="1742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Plasma generates ion beam  (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+) which are extracted and accelerated towards the sample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The ions sputter off atoms of the target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Low pressure (1e-4 Torr) to increase mean free path and provide line of sight travel to increase anisotropy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68AAFB-34FA-6E6A-5BCD-59669B21D43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 descr="ox_small_cmyk_pos_rect.jpg">
            <a:extLst>
              <a:ext uri="{FF2B5EF4-FFF2-40B4-BE49-F238E27FC236}">
                <a16:creationId xmlns:a16="http://schemas.microsoft.com/office/drawing/2014/main" id="{3FCD0D44-247A-EB2F-6E67-C222746532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A941128-5603-6E5E-9F2A-C6D8776C28E7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6BFE4E-4FE5-C183-AA24-A56DF2B9481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3449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867106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Ideally one wants to combine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selectivity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using chemical reactions (like in wet etching) and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anisotropy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(like in sputter etching)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Using Reactive Ion Etching (RIE) it is possible to achieve both high selectivity and anisotropy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RIE uses ions bombardment to enhance the chemical process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Chemical etching happens where the ions strike, leading to high selectivity and anisotropy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A7CDE3A-C277-4871-A844-6320957C5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794886"/>
              </p:ext>
            </p:extLst>
          </p:nvPr>
        </p:nvGraphicFramePr>
        <p:xfrm>
          <a:off x="6226865" y="2616879"/>
          <a:ext cx="4826001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8667">
                  <a:extLst>
                    <a:ext uri="{9D8B030D-6E8A-4147-A177-3AD203B41FA5}">
                      <a16:colId xmlns:a16="http://schemas.microsoft.com/office/drawing/2014/main" val="2937147271"/>
                    </a:ext>
                  </a:extLst>
                </a:gridCol>
                <a:gridCol w="1608667">
                  <a:extLst>
                    <a:ext uri="{9D8B030D-6E8A-4147-A177-3AD203B41FA5}">
                      <a16:colId xmlns:a16="http://schemas.microsoft.com/office/drawing/2014/main" val="3747187750"/>
                    </a:ext>
                  </a:extLst>
                </a:gridCol>
                <a:gridCol w="1608667">
                  <a:extLst>
                    <a:ext uri="{9D8B030D-6E8A-4147-A177-3AD203B41FA5}">
                      <a16:colId xmlns:a16="http://schemas.microsoft.com/office/drawing/2014/main" val="3099376947"/>
                    </a:ext>
                  </a:extLst>
                </a:gridCol>
              </a:tblGrid>
              <a:tr h="496132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High selectivity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Low selectivity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999108"/>
                  </a:ext>
                </a:extLst>
              </a:tr>
              <a:tr h="496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High anisotropy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Reactive Ion etch (RIE)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Sputter etch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4022391"/>
                  </a:ext>
                </a:extLst>
              </a:tr>
              <a:tr h="496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Low anisotropy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Wet/plasma etch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53713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C5436DAE-4777-E2D0-8CB1-E9C44E6B754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 descr="ox_small_cmyk_pos_rect.jpg">
            <a:extLst>
              <a:ext uri="{FF2B5EF4-FFF2-40B4-BE49-F238E27FC236}">
                <a16:creationId xmlns:a16="http://schemas.microsoft.com/office/drawing/2014/main" id="{FE4EF36C-2C9C-F035-71EB-6C0436F767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9A07C1-6347-F0AB-05A6-3BCD0B68BCA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8A6D41-FDE8-553C-6873-79487951B6F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474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3485</Words>
  <Application>Microsoft Office PowerPoint</Application>
  <PresentationFormat>Widescreen</PresentationFormat>
  <Paragraphs>481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3" baseType="lpstr">
      <vt:lpstr>Abadi</vt:lpstr>
      <vt:lpstr>Arial</vt:lpstr>
      <vt:lpstr>Calibri</vt:lpstr>
      <vt:lpstr>Calibri Light</vt:lpstr>
      <vt:lpstr>Cambria Math</vt:lpstr>
      <vt:lpstr>Times New Roman</vt:lpstr>
      <vt:lpstr>Office Theme</vt:lpstr>
      <vt:lpstr>Office Theme</vt:lpstr>
      <vt:lpstr>Process fabrication IIII E. Giulio Villani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 IIII</dc:title>
  <dc:creator>Villani, Giulio (STFC,RAL,PPD)</dc:creator>
  <cp:lastModifiedBy>Villani, Giulio (STFC,RAL,PPD)</cp:lastModifiedBy>
  <cp:revision>364</cp:revision>
  <dcterms:created xsi:type="dcterms:W3CDTF">2021-12-29T09:34:20Z</dcterms:created>
  <dcterms:modified xsi:type="dcterms:W3CDTF">2026-05-12T06:49:46Z</dcterms:modified>
</cp:coreProperties>
</file>