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86" r:id="rId4"/>
    <p:sldId id="387" r:id="rId5"/>
    <p:sldId id="388" r:id="rId6"/>
    <p:sldId id="400" r:id="rId7"/>
    <p:sldId id="394" r:id="rId8"/>
    <p:sldId id="395" r:id="rId9"/>
    <p:sldId id="396" r:id="rId10"/>
    <p:sldId id="397" r:id="rId11"/>
    <p:sldId id="398" r:id="rId12"/>
    <p:sldId id="399" r:id="rId13"/>
    <p:sldId id="401" r:id="rId14"/>
    <p:sldId id="367" r:id="rId15"/>
    <p:sldId id="375" r:id="rId16"/>
    <p:sldId id="366" r:id="rId17"/>
    <p:sldId id="381" r:id="rId18"/>
    <p:sldId id="382" r:id="rId19"/>
    <p:sldId id="392" r:id="rId20"/>
    <p:sldId id="393" r:id="rId21"/>
    <p:sldId id="376" r:id="rId22"/>
    <p:sldId id="403" r:id="rId23"/>
    <p:sldId id="402" r:id="rId24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3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.jpe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1.jpe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e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470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5" Type="http://schemas.openxmlformats.org/officeDocument/2006/relationships/image" Target="../media/image500.png"/><Relationship Id="rId4" Type="http://schemas.openxmlformats.org/officeDocument/2006/relationships/image" Target="../media/image49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Circuits and Layouts</a:t>
            </a:r>
            <a:br>
              <a:rPr lang="en-GB" dirty="0"/>
            </a:br>
            <a:r>
              <a:rPr lang="en-GB" dirty="0"/>
              <a:t>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07CE6C-0F13-402A-B827-329E9ED322A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 descr="ox_small_cmyk_pos_rect.jpg">
            <a:extLst>
              <a:ext uri="{FF2B5EF4-FFF2-40B4-BE49-F238E27FC236}">
                <a16:creationId xmlns:a16="http://schemas.microsoft.com/office/drawing/2014/main" id="{601A38AD-E29C-4E7F-88F5-4292BC7BCC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69EC54-9D53-309D-B1C7-E3F887313FD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4DB9961-FC5E-40BD-B692-BDB8893416E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990B50-A0F5-4871-825A-F714521C7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864" y="793042"/>
            <a:ext cx="4625555" cy="27193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B2FCA45-9271-4D48-8D0C-92DC8E9E4757}"/>
                  </a:ext>
                </a:extLst>
              </p:cNvPr>
              <p:cNvSpPr txBox="1"/>
              <p:nvPr/>
            </p:nvSpPr>
            <p:spPr>
              <a:xfrm>
                <a:off x="6684470" y="4414968"/>
                <a:ext cx="1726691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B2FCA45-9271-4D48-8D0C-92DC8E9E4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4470" y="4414968"/>
                <a:ext cx="1726691" cy="5204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CE69707-631E-4640-98B8-EAFB3643C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902" y="2167501"/>
                <a:ext cx="4755798" cy="3979585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lIns="91440" tIns="45720" rIns="91440" bIns="4572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Time delay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for </a:t>
                </a: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global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interconnect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 tends to increase as </a:t>
                </a:r>
                <a:r>
                  <a:rPr lang="en-US" sz="2000" dirty="0">
                    <a:cs typeface="Times New Roman" panose="02020603050405020304" pitchFamily="18" charset="0"/>
                  </a:rPr>
                  <a:t>the technology size decreases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Different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materials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 can be used for the interconnect to reduce </a:t>
                </a: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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 and </a:t>
                </a: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</a:t>
                </a:r>
                <a:b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</a:br>
                <a:endParaRPr lang="en-GB" sz="2000" dirty="0"/>
              </a:p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kumimoji="0" lang="en-US" altLang="en-US" sz="20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CE69707-631E-4640-98B8-EAFB3643C1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902" y="2167501"/>
                <a:ext cx="4755798" cy="3979585"/>
              </a:xfrm>
              <a:prstGeom prst="rect">
                <a:avLst/>
              </a:prstGeom>
              <a:blipFill>
                <a:blip r:embed="rId5"/>
                <a:stretch>
                  <a:fillRect l="-1154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D21EE508-B266-43B9-BE48-FA736842BFE0}"/>
              </a:ext>
            </a:extLst>
          </p:cNvPr>
          <p:cNvSpPr txBox="1"/>
          <p:nvPr/>
        </p:nvSpPr>
        <p:spPr>
          <a:xfrm>
            <a:off x="6357057" y="3512427"/>
            <a:ext cx="446180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The global interconnect delay vs. technology node for standard and advanced materials</a:t>
            </a:r>
          </a:p>
          <a:p>
            <a:r>
              <a:rPr lang="en-US" sz="900" i="1" dirty="0"/>
              <a:t>source: </a:t>
            </a:r>
            <a:r>
              <a:rPr lang="en-US" sz="900" dirty="0"/>
              <a:t>3D Integration Technologies – An Overview, </a:t>
            </a:r>
            <a:r>
              <a:rPr lang="en-GB" sz="900" dirty="0" err="1"/>
              <a:t>Chanchani</a:t>
            </a:r>
            <a:r>
              <a:rPr lang="en-GB" sz="900" dirty="0"/>
              <a:t>, R. (2009)</a:t>
            </a:r>
            <a:endParaRPr lang="en-GB" sz="900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37EE62-5828-1F43-12DB-BA59CAA778B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557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473173-9A0D-43BA-85C2-FD63F3B74E1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1E2267-1DB0-47EE-98AB-2740CFF6A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902" y="2167501"/>
            <a:ext cx="475579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Reducing </a:t>
            </a:r>
            <a:r>
              <a:rPr lang="en-US" sz="2000" b="1" dirty="0">
                <a:cs typeface="Times New Roman" panose="02020603050405020304" pitchFamily="18" charset="0"/>
                <a:sym typeface="Symbol" panose="05050102010706020507" pitchFamily="18" charset="2"/>
              </a:rPr>
              <a:t>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has been achieved by using Cu instead of Al (</a:t>
            </a:r>
            <a:r>
              <a:rPr lang="en-US" sz="2000" b="1" dirty="0">
                <a:cs typeface="Times New Roman" panose="02020603050405020304" pitchFamily="18" charset="0"/>
                <a:sym typeface="Symbol" panose="05050102010706020507" pitchFamily="18" charset="2"/>
              </a:rPr>
              <a:t>Damascene</a:t>
            </a:r>
            <a:r>
              <a:rPr lang="en-US" sz="2000" i="1" dirty="0"/>
              <a:t>*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process)</a:t>
            </a: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Reduce </a:t>
            </a:r>
            <a:r>
              <a:rPr lang="en-US" sz="2000" b="1" dirty="0"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is more challenging: </a:t>
            </a:r>
            <a:r>
              <a:rPr lang="en-US" sz="2000" b="1" dirty="0">
                <a:cs typeface="Times New Roman" panose="02020603050405020304" pitchFamily="18" charset="0"/>
                <a:sym typeface="Symbol" panose="05050102010706020507" pitchFamily="18" charset="2"/>
              </a:rPr>
              <a:t>low-K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dielectrics can be obtained using F-doped oxides and other dopants, but the resulting dielectric shows poorer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  <a:sym typeface="Symbol" panose="05050102010706020507" pitchFamily="18" charset="2"/>
              </a:rPr>
              <a:t>Air gaps 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are also used ( =1) in some locations in &lt;10 nm nodes</a:t>
            </a:r>
          </a:p>
          <a:p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A7824E-0BC5-4724-8482-F607A0301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9347" y="431354"/>
            <a:ext cx="2892468" cy="264405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40EF613-E8A1-49BE-9375-99D2D2DC1A56}"/>
              </a:ext>
            </a:extLst>
          </p:cNvPr>
          <p:cNvSpPr txBox="1"/>
          <p:nvPr/>
        </p:nvSpPr>
        <p:spPr>
          <a:xfrm>
            <a:off x="6095999" y="3075590"/>
            <a:ext cx="46560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Dual Damascene process. An additional metal barrier (W) is deposited first to avoid Cu contamination of Si. Cu deposited by electroplating. CMP is needed as Cu does not plasma etch</a:t>
            </a:r>
            <a:r>
              <a:rPr lang="en-US" sz="1200" i="1" baseline="30000" dirty="0"/>
              <a:t>[1]</a:t>
            </a:r>
            <a:r>
              <a:rPr lang="en-US" sz="1200" i="1" dirty="0"/>
              <a:t>.</a:t>
            </a:r>
            <a:endParaRPr lang="en-GB" sz="12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10264F-60F8-4A3A-AAB7-69626D4D14CC}"/>
              </a:ext>
            </a:extLst>
          </p:cNvPr>
          <p:cNvSpPr txBox="1"/>
          <p:nvPr/>
        </p:nvSpPr>
        <p:spPr>
          <a:xfrm>
            <a:off x="665085" y="5885794"/>
            <a:ext cx="378513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*from ancient sword making technique in </a:t>
            </a:r>
            <a:r>
              <a:rPr lang="en-US" sz="1100" b="1" i="1" dirty="0"/>
              <a:t>Damascus</a:t>
            </a:r>
            <a:r>
              <a:rPr lang="en-US" sz="1100" i="1" dirty="0"/>
              <a:t>, Syria</a:t>
            </a:r>
            <a:endParaRPr lang="en-GB" sz="11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558DAA-53E2-47C6-B44E-405A50B048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3756648"/>
            <a:ext cx="3678370" cy="168743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81C5878-9466-4034-9C0C-4C98BFA1A7B1}"/>
              </a:ext>
            </a:extLst>
          </p:cNvPr>
          <p:cNvSpPr txBox="1"/>
          <p:nvPr/>
        </p:nvSpPr>
        <p:spPr>
          <a:xfrm>
            <a:off x="6095999" y="5436504"/>
            <a:ext cx="46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Low- dielectrics have been used for &lt; 100 nm nodes. Reliability issues with very low k-dielectrics</a:t>
            </a:r>
            <a:endParaRPr lang="en-GB" sz="1200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79780B-5BE6-3945-E45D-29078740695A}"/>
              </a:ext>
            </a:extLst>
          </p:cNvPr>
          <p:cNvSpPr txBox="1"/>
          <p:nvPr/>
        </p:nvSpPr>
        <p:spPr>
          <a:xfrm>
            <a:off x="5787991" y="5998838"/>
            <a:ext cx="581310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baseline="30000" dirty="0"/>
              <a:t>[1]</a:t>
            </a:r>
            <a:r>
              <a:rPr lang="en-GB" sz="900" i="1" dirty="0"/>
              <a:t>C. K. Hu and J. M. E. Harper, Copper Interconnections and Reliability, Mater. Chem. Phys., vol. 52, p. 5-16, 1998.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752A02-C780-77A6-D65D-C427A237BA9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383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61C7C55-BAD7-479E-AE82-E106DE97BDBF}"/>
                  </a:ext>
                </a:extLst>
              </p:cNvPr>
              <p:cNvSpPr txBox="1"/>
              <p:nvPr/>
            </p:nvSpPr>
            <p:spPr>
              <a:xfrm>
                <a:off x="439425" y="2321925"/>
                <a:ext cx="5143245" cy="38355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effectLst/>
                    <a:cs typeface="Times New Roman" panose="02020603050405020304" pitchFamily="18" charset="0"/>
                  </a:rPr>
                  <a:t>Another way to reduce the interconnect delay is to use pass transistors (or </a:t>
                </a:r>
                <a:r>
                  <a:rPr lang="en-US" sz="2000" b="1" dirty="0">
                    <a:effectLst/>
                    <a:cs typeface="Times New Roman" panose="02020603050405020304" pitchFamily="18" charset="0"/>
                  </a:rPr>
                  <a:t>repeaters</a:t>
                </a:r>
                <a:r>
                  <a:rPr lang="en-US" sz="2000" dirty="0">
                    <a:effectLst/>
                    <a:cs typeface="Times New Roman" panose="02020603050405020304" pitchFamily="18" charset="0"/>
                  </a:rPr>
                  <a:t>)</a:t>
                </a:r>
                <a:br>
                  <a:rPr lang="en-US" sz="2000" dirty="0">
                    <a:cs typeface="Times New Roman" panose="02020603050405020304" pitchFamily="18" charset="0"/>
                  </a:rPr>
                </a:br>
                <a:endParaRPr lang="en-US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A long interconnect L is broken into n shorter lines, with the delay of each section reduced quadratically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effectLst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effectLst/>
                    <a:cs typeface="Times New Roman" panose="02020603050405020304" pitchFamily="18" charset="0"/>
                  </a:rPr>
                  <a:t>A small repeaters’ delay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sz="2000" dirty="0">
                    <a:effectLst/>
                    <a:cs typeface="Times New Roman" panose="02020603050405020304" pitchFamily="18" charset="0"/>
                  </a:rPr>
                  <a:t> reduces the global delay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𝑔𝐼𝑜</m:t>
                        </m:r>
                      </m:sub>
                    </m:sSub>
                  </m:oMath>
                </a14:m>
                <a:r>
                  <a:rPr lang="en-US" sz="2000" dirty="0">
                    <a:effectLst/>
                    <a:cs typeface="Times New Roman" panose="02020603050405020304" pitchFamily="18" charset="0"/>
                  </a:rPr>
                  <a:t> </a:t>
                </a:r>
                <a:br>
                  <a:rPr lang="en-US" sz="2000" dirty="0">
                    <a:effectLst/>
                    <a:cs typeface="Times New Roman" panose="02020603050405020304" pitchFamily="18" charset="0"/>
                  </a:rPr>
                </a:br>
                <a:endParaRPr lang="en-US" sz="2000" dirty="0">
                  <a:effectLst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The repeater solution increases the</a:t>
                </a:r>
                <a:r>
                  <a:rPr lang="en-US" sz="2000" dirty="0">
                    <a:effectLst/>
                    <a:cs typeface="Times New Roman" panose="02020603050405020304" pitchFamily="18" charset="0"/>
                  </a:rPr>
                  <a:t> occupied area and the power consumption</a:t>
                </a:r>
                <a:endParaRPr lang="en-US" sz="20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61C7C55-BAD7-479E-AE82-E106DE97B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5" y="2321925"/>
                <a:ext cx="5143245" cy="3835537"/>
              </a:xfrm>
              <a:prstGeom prst="rect">
                <a:avLst/>
              </a:prstGeom>
              <a:blipFill>
                <a:blip r:embed="rId2"/>
                <a:stretch>
                  <a:fillRect l="-1066" t="-954" r="-1777" b="-19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D810F2F-99A8-4452-B7B9-5B2CCBA1EA6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9956D81-B687-4BB9-A0AE-13370E30B215}"/>
                  </a:ext>
                </a:extLst>
              </p:cNvPr>
              <p:cNvSpPr txBox="1"/>
              <p:nvPr/>
            </p:nvSpPr>
            <p:spPr>
              <a:xfrm>
                <a:off x="6057819" y="2599810"/>
                <a:ext cx="1726691" cy="5558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9956D81-B687-4BB9-A0AE-13370E30B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7819" y="2599810"/>
                <a:ext cx="1726691" cy="5558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8942C4-B7E9-4A42-B2D2-481B1DD38899}"/>
                  </a:ext>
                </a:extLst>
              </p:cNvPr>
              <p:cNvSpPr txBox="1"/>
              <p:nvPr/>
            </p:nvSpPr>
            <p:spPr>
              <a:xfrm>
                <a:off x="7940072" y="2612873"/>
                <a:ext cx="3108543" cy="627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8942C4-B7E9-4A42-B2D2-481B1DD388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0072" y="2612873"/>
                <a:ext cx="3108543" cy="62799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4EC9B94-2696-4AE2-9E50-8D9F461F041C}"/>
                  </a:ext>
                </a:extLst>
              </p:cNvPr>
              <p:cNvSpPr txBox="1"/>
              <p:nvPr/>
            </p:nvSpPr>
            <p:spPr>
              <a:xfrm>
                <a:off x="6057819" y="3230906"/>
                <a:ext cx="2799421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4EC9B94-2696-4AE2-9E50-8D9F461F04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7819" y="3230906"/>
                <a:ext cx="2799421" cy="62235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8648E56E-316C-4702-A555-B632F6F70E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5268" y="992136"/>
            <a:ext cx="5175885" cy="106870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02EE8FA-F961-4720-AE5F-E1B48C126F60}"/>
              </a:ext>
            </a:extLst>
          </p:cNvPr>
          <p:cNvSpPr txBox="1"/>
          <p:nvPr/>
        </p:nvSpPr>
        <p:spPr>
          <a:xfrm>
            <a:off x="5962389" y="2157411"/>
            <a:ext cx="52787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A long interconnect line </a:t>
            </a:r>
            <a:r>
              <a:rPr lang="en-US" sz="1200" b="1" i="1" dirty="0"/>
              <a:t>L</a:t>
            </a:r>
            <a:r>
              <a:rPr lang="en-US" sz="1200" i="1" dirty="0"/>
              <a:t> is broken into </a:t>
            </a:r>
            <a:r>
              <a:rPr lang="en-US" sz="1200" b="1" i="1" dirty="0"/>
              <a:t>n</a:t>
            </a:r>
            <a:r>
              <a:rPr lang="en-US" sz="1200" i="1" dirty="0"/>
              <a:t> segments, each of length </a:t>
            </a:r>
            <a:r>
              <a:rPr lang="en-US" sz="1200" b="1" i="1" dirty="0"/>
              <a:t>L/n</a:t>
            </a:r>
            <a:endParaRPr lang="en-GB" sz="1200" b="1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5DF674-1DBB-3534-CA06-02FED8124B8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71" t="2630" r="5536" b="11968"/>
          <a:stretch/>
        </p:blipFill>
        <p:spPr>
          <a:xfrm>
            <a:off x="8936041" y="3759198"/>
            <a:ext cx="2678797" cy="21205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8AD067-BCCD-32F8-7FDF-E676824242E1}"/>
              </a:ext>
            </a:extLst>
          </p:cNvPr>
          <p:cNvSpPr txBox="1"/>
          <p:nvPr/>
        </p:nvSpPr>
        <p:spPr>
          <a:xfrm>
            <a:off x="9096375" y="5931337"/>
            <a:ext cx="25988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baseline="30000" dirty="0"/>
              <a:t>Global interconnection delay and repeaters vs. node (source: http://www.monolithic3d.com/3d-ic-edge1.html)</a:t>
            </a:r>
            <a:endParaRPr lang="en-GB" sz="1200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88488B-4BBE-D086-F1C9-7AB3CCB1191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9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Very often standard silicon wafers are P type and devices, including MOS transistors, are implemented in them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This stems from the fact that NMOS are intrinsically faster than PMOS (e</a:t>
            </a:r>
            <a:r>
              <a:rPr lang="en-US" sz="2000" baseline="30000" dirty="0"/>
              <a:t>- </a:t>
            </a:r>
            <a:r>
              <a:rPr lang="en-US" sz="2000" dirty="0"/>
              <a:t>mobility higher than h</a:t>
            </a:r>
            <a:r>
              <a:rPr lang="en-US" sz="2000" baseline="30000" dirty="0"/>
              <a:t>+ </a:t>
            </a:r>
            <a:r>
              <a:rPr lang="en-US" sz="2000" dirty="0"/>
              <a:t>)  </a:t>
            </a:r>
            <a:br>
              <a:rPr lang="en-US" sz="2000" dirty="0"/>
            </a:b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Fastest NMOS is obtained from high resistivity (low doping) P substrate rather than lower resistivity (higher doping) P well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F84DDE-880C-4778-8A0E-167BEA60F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3507" y="759198"/>
            <a:ext cx="4762500" cy="1981200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ACB86E1-2AE8-468A-8D8C-569E6EE1E31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MOS transistor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13569B-6758-45D4-B564-FAC400895C1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9" name="Picture 38" descr="ox_small_cmyk_pos_rect.jpg">
            <a:extLst>
              <a:ext uri="{FF2B5EF4-FFF2-40B4-BE49-F238E27FC236}">
                <a16:creationId xmlns:a16="http://schemas.microsoft.com/office/drawing/2014/main" id="{7476F00E-FC86-473C-AFDE-BCCFDF5F22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3053405-03D7-4F68-9BB4-5325860087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DF3E37-E764-5155-2F83-53909F59D9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3507" y="3072966"/>
            <a:ext cx="4860760" cy="20892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DD19AC-F239-F07F-D61D-4ED3A2E4C21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051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309" y="2330505"/>
            <a:ext cx="527712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In </a:t>
            </a:r>
            <a:r>
              <a:rPr lang="en-US" altLang="en-US" sz="2000" b="1" dirty="0"/>
              <a:t>digital</a:t>
            </a:r>
            <a:r>
              <a:rPr lang="en-US" altLang="en-US" sz="2000" dirty="0"/>
              <a:t> </a:t>
            </a:r>
            <a:r>
              <a:rPr lang="en-US" altLang="en-US" sz="2000" b="1" dirty="0"/>
              <a:t>circuits</a:t>
            </a:r>
            <a:r>
              <a:rPr lang="en-US" altLang="en-US" sz="2000" dirty="0"/>
              <a:t>,</a:t>
            </a:r>
            <a:r>
              <a:rPr lang="en-US" altLang="en-US" sz="2000" b="1" dirty="0"/>
              <a:t> </a:t>
            </a:r>
            <a:r>
              <a:rPr lang="en-US" altLang="en-US" sz="2000" dirty="0"/>
              <a:t>the transistors are normally designed with minimum size, to increase density of functions/storage /area</a:t>
            </a:r>
            <a:endParaRPr lang="en-US" altLang="en-US" sz="2000" baseline="30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</a:t>
            </a:r>
            <a:r>
              <a:rPr lang="en-US" sz="2000" b="1" dirty="0"/>
              <a:t>analog</a:t>
            </a:r>
            <a:r>
              <a:rPr lang="en-US" sz="2000" dirty="0"/>
              <a:t> </a:t>
            </a:r>
            <a:r>
              <a:rPr lang="en-US" sz="2000" b="1" dirty="0"/>
              <a:t>circuits</a:t>
            </a:r>
            <a:r>
              <a:rPr lang="en-US" sz="2000" dirty="0"/>
              <a:t> a large </a:t>
            </a:r>
            <a:r>
              <a:rPr lang="en-US" sz="2000" b="1" dirty="0"/>
              <a:t>form</a:t>
            </a:r>
            <a:r>
              <a:rPr lang="en-US" sz="2000" dirty="0"/>
              <a:t> </a:t>
            </a:r>
            <a:r>
              <a:rPr lang="en-US" sz="2000" b="1" dirty="0"/>
              <a:t>factor</a:t>
            </a:r>
            <a:r>
              <a:rPr lang="en-US" sz="2000" dirty="0"/>
              <a:t> </a:t>
            </a:r>
            <a:r>
              <a:rPr lang="el-GR" sz="2000" dirty="0"/>
              <a:t>β</a:t>
            </a:r>
            <a:r>
              <a:rPr lang="en-GB" sz="2000" dirty="0"/>
              <a:t> = </a:t>
            </a:r>
            <a:r>
              <a:rPr lang="en-US" sz="2000" dirty="0"/>
              <a:t>W/L is required, to increase the transconductance  g</a:t>
            </a:r>
            <a:r>
              <a:rPr lang="en-US" sz="2000" baseline="-25000" dirty="0"/>
              <a:t>m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EA1481-4F84-4DBD-8310-25FADE71673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MOS transistor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2EF3AC2-9D88-4D33-A11F-52761AE6E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722" y="4795766"/>
            <a:ext cx="3170229" cy="66553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4499341-C977-49D2-B2C7-A69327E26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279" y="5520601"/>
            <a:ext cx="2087740" cy="53228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4574368-329E-4A20-AC35-2ADCCB6D23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5192" y="2335657"/>
            <a:ext cx="3402334" cy="170623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D8999AC-A691-429D-9997-C024119909EB}"/>
              </a:ext>
            </a:extLst>
          </p:cNvPr>
          <p:cNvSpPr txBox="1"/>
          <p:nvPr/>
        </p:nvSpPr>
        <p:spPr>
          <a:xfrm>
            <a:off x="7816501" y="3681564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PMOS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77AED1F-AD0D-454C-A666-3BAA56A675A7}"/>
              </a:ext>
            </a:extLst>
          </p:cNvPr>
          <p:cNvSpPr txBox="1"/>
          <p:nvPr/>
        </p:nvSpPr>
        <p:spPr>
          <a:xfrm>
            <a:off x="6419866" y="4070646"/>
            <a:ext cx="751681" cy="369332"/>
          </a:xfrm>
          <a:prstGeom prst="rect">
            <a:avLst/>
          </a:prstGeom>
          <a:solidFill>
            <a:srgbClr val="0066FF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/>
              <a:t>NWell</a:t>
            </a:r>
            <a:endParaRPr lang="en-GB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97D4C16-1366-4511-8E1B-5A813B0CBA91}"/>
              </a:ext>
            </a:extLst>
          </p:cNvPr>
          <p:cNvSpPr txBox="1"/>
          <p:nvPr/>
        </p:nvSpPr>
        <p:spPr>
          <a:xfrm>
            <a:off x="7355358" y="3316111"/>
            <a:ext cx="133605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1382D4-311D-4C42-8B0C-C28E9C6B8275}"/>
              </a:ext>
            </a:extLst>
          </p:cNvPr>
          <p:cNvSpPr txBox="1"/>
          <p:nvPr/>
        </p:nvSpPr>
        <p:spPr>
          <a:xfrm>
            <a:off x="8728379" y="3176724"/>
            <a:ext cx="335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F98FDE-3B90-493E-81EB-1455AA1E223C}"/>
              </a:ext>
            </a:extLst>
          </p:cNvPr>
          <p:cNvSpPr txBox="1"/>
          <p:nvPr/>
        </p:nvSpPr>
        <p:spPr>
          <a:xfrm>
            <a:off x="7045348" y="2857162"/>
            <a:ext cx="335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568040-685A-477E-8B88-57691963BA41}"/>
              </a:ext>
            </a:extLst>
          </p:cNvPr>
          <p:cNvSpPr txBox="1"/>
          <p:nvPr/>
        </p:nvSpPr>
        <p:spPr>
          <a:xfrm>
            <a:off x="7403327" y="2771337"/>
            <a:ext cx="133605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D678DF8-29CA-4F64-83B2-AFCC3C2B5184}"/>
              </a:ext>
            </a:extLst>
          </p:cNvPr>
          <p:cNvSpPr txBox="1"/>
          <p:nvPr/>
        </p:nvSpPr>
        <p:spPr>
          <a:xfrm>
            <a:off x="7644116" y="2258982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NMOS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32D56AC-FD08-46C4-87D3-57341E85EC20}"/>
              </a:ext>
            </a:extLst>
          </p:cNvPr>
          <p:cNvSpPr txBox="1"/>
          <p:nvPr/>
        </p:nvSpPr>
        <p:spPr>
          <a:xfrm>
            <a:off x="7932532" y="4041890"/>
            <a:ext cx="669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GATE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3C4610D-C203-4CF9-8A30-AFC6967CCCD8}"/>
              </a:ext>
            </a:extLst>
          </p:cNvPr>
          <p:cNvCxnSpPr>
            <a:cxnSpLocks/>
          </p:cNvCxnSpPr>
          <p:nvPr/>
        </p:nvCxnSpPr>
        <p:spPr>
          <a:xfrm flipV="1">
            <a:off x="7915492" y="2903106"/>
            <a:ext cx="0" cy="249761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A7BF0120-EA2B-44DF-BE64-2E360A545428}"/>
              </a:ext>
            </a:extLst>
          </p:cNvPr>
          <p:cNvSpPr txBox="1"/>
          <p:nvPr/>
        </p:nvSpPr>
        <p:spPr>
          <a:xfrm>
            <a:off x="7575333" y="2868492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6178DED-16C5-41C9-96E4-F8E7B0EC4785}"/>
              </a:ext>
            </a:extLst>
          </p:cNvPr>
          <p:cNvSpPr txBox="1"/>
          <p:nvPr/>
        </p:nvSpPr>
        <p:spPr>
          <a:xfrm>
            <a:off x="8202373" y="3094695"/>
            <a:ext cx="248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L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FA77B30-F60D-48A9-B09B-84F7639276A2}"/>
              </a:ext>
            </a:extLst>
          </p:cNvPr>
          <p:cNvCxnSpPr>
            <a:cxnSpLocks/>
          </p:cNvCxnSpPr>
          <p:nvPr/>
        </p:nvCxnSpPr>
        <p:spPr>
          <a:xfrm flipV="1">
            <a:off x="8083618" y="3078924"/>
            <a:ext cx="464202" cy="1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6EE050DF-DBC7-4D55-B3EC-F524991F4C4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3" name="Picture 52" descr="ox_small_cmyk_pos_rect.jpg">
            <a:extLst>
              <a:ext uri="{FF2B5EF4-FFF2-40B4-BE49-F238E27FC236}">
                <a16:creationId xmlns:a16="http://schemas.microsoft.com/office/drawing/2014/main" id="{F60B72F9-5239-409E-A02C-09B7020ABB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5B91BC66-9B49-4146-9EE4-3A5A7ABC8E5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1287B3-BB14-248B-8F28-F27BC6F4DC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1481" y="734517"/>
            <a:ext cx="3252093" cy="13533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3F8254-A9C2-5599-985A-848F04938C1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6934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448" y="2266645"/>
            <a:ext cx="4972240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the layout of </a:t>
            </a:r>
            <a:r>
              <a:rPr lang="en-US" sz="2000" b="1" dirty="0"/>
              <a:t>analog</a:t>
            </a:r>
            <a:r>
              <a:rPr lang="en-US" sz="2000" dirty="0"/>
              <a:t> </a:t>
            </a:r>
            <a:r>
              <a:rPr lang="en-US" sz="2000" b="1" dirty="0"/>
              <a:t>transistors</a:t>
            </a:r>
            <a:r>
              <a:rPr lang="en-US" sz="2000" dirty="0"/>
              <a:t> the form factor is crucial as it determines g</a:t>
            </a:r>
            <a:r>
              <a:rPr lang="en-US" sz="2000" baseline="-25000" dirty="0"/>
              <a:t>m </a:t>
            </a:r>
            <a:r>
              <a:rPr lang="en-US" sz="2000" dirty="0"/>
              <a:t>(straight structures preferable)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However, a big value of W might increase Gate resistance/capacitance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-25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-25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Special layout solutions in analog design: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multi-finger structure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-25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BABE2F-BF2D-4EDE-A64D-8B86D0C8CC3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MOS transistor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3DEE6E-53A5-44E6-AB20-B3DF14F8EBB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29107E32-61C0-4E1B-B972-07F62CA9D5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722A91-5A9A-4E45-B214-5348AA7091A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6EF04D-653C-445C-A102-E4CA04D13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492032"/>
            <a:ext cx="2133600" cy="26955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3295AB-50F9-4E6B-9889-C6E66704B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115" y="1311448"/>
            <a:ext cx="3039341" cy="3429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979B88A-D69B-4391-AB69-498323A5E4F1}"/>
              </a:ext>
            </a:extLst>
          </p:cNvPr>
          <p:cNvSpPr txBox="1"/>
          <p:nvPr/>
        </p:nvSpPr>
        <p:spPr>
          <a:xfrm>
            <a:off x="6477652" y="4843475"/>
            <a:ext cx="13702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Single finger</a:t>
            </a:r>
            <a:endParaRPr lang="en-GB" sz="11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611E2C-105E-4D8C-9ADB-3769D956BEB0}"/>
              </a:ext>
            </a:extLst>
          </p:cNvPr>
          <p:cNvSpPr txBox="1"/>
          <p:nvPr/>
        </p:nvSpPr>
        <p:spPr>
          <a:xfrm>
            <a:off x="8893734" y="4862934"/>
            <a:ext cx="190815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Two fingers: W are summed </a:t>
            </a:r>
          </a:p>
          <a:p>
            <a:r>
              <a:rPr lang="en-GB" sz="1200" i="1" dirty="0"/>
              <a:t>Capacitance x 2</a:t>
            </a:r>
          </a:p>
          <a:p>
            <a:r>
              <a:rPr lang="en-GB" sz="1200" i="1" dirty="0"/>
              <a:t>Resistance /2</a:t>
            </a:r>
          </a:p>
          <a:p>
            <a:r>
              <a:rPr lang="en-GB" sz="1200" i="1" dirty="0"/>
              <a:t>To first approx., RC remains the same as in single finger</a:t>
            </a:r>
            <a:endParaRPr lang="en-GB" sz="11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258E4D-6821-C0E6-7ED2-D924E0DCFDB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093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75D050-8DFE-41E5-8A52-34E68CC7B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 Multi finger structures decrease the Gate resistance but increase the parasitic effects (drain-gate coupling, gate to substrate)</a:t>
            </a:r>
            <a:endParaRPr lang="en-US" altLang="en-US" sz="2000" baseline="30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Special structure (Waffle structure) used for RF CMOS applications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E849E5-944F-4DE3-8C6D-3EFD010BC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1917" y="808500"/>
            <a:ext cx="3304896" cy="31617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5B099D-1D51-4C60-BD16-75C069724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635" y="4076485"/>
            <a:ext cx="3034260" cy="6655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0EF7B1-7109-4282-995D-D3DF94F6C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7635" y="4812760"/>
            <a:ext cx="2841041" cy="5009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BA57BD-EC4A-451F-AFC3-7C7E37EED6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4169" y="5212372"/>
            <a:ext cx="1627909" cy="48490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9A4F801-D096-44EC-B9D7-91A8372A66A3}"/>
              </a:ext>
            </a:extLst>
          </p:cNvPr>
          <p:cNvSpPr txBox="1"/>
          <p:nvPr/>
        </p:nvSpPr>
        <p:spPr>
          <a:xfrm>
            <a:off x="5740863" y="5812084"/>
            <a:ext cx="6009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900" dirty="0"/>
              <a:t>P. </a:t>
            </a:r>
            <a:r>
              <a:rPr lang="es-ES" sz="900" dirty="0" err="1"/>
              <a:t>Vacula</a:t>
            </a:r>
            <a:r>
              <a:rPr lang="es-ES" sz="900" dirty="0"/>
              <a:t> 1,2, M. </a:t>
            </a:r>
            <a:r>
              <a:rPr lang="es-ES" sz="900" dirty="0" err="1"/>
              <a:t>Husák</a:t>
            </a:r>
            <a:r>
              <a:rPr lang="es-ES" sz="900" dirty="0"/>
              <a:t>, M. 2013</a:t>
            </a:r>
            <a:endParaRPr lang="en-GB" sz="900" i="1" dirty="0"/>
          </a:p>
          <a:p>
            <a:r>
              <a:rPr lang="en-GB" sz="900" i="1" dirty="0"/>
              <a:t>Waffle MOS channel aspect ratio calculation with Schwarz-Christoffel Transformation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864FC00-BA0C-4604-B0BF-F017DB6D497C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MOS transistor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EB7B13-A88C-49CE-B465-1B16F1C0789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DF9F7A63-A5AE-4C47-A575-753FD09A33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2754C8F-86AC-42B2-A491-B999DD4FC23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E0F98E-CF4C-B6D5-1FDC-A2057A9F008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8487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24" y="2330505"/>
            <a:ext cx="4922199" cy="33296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Typical figures of CMOS process vs. size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algn="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Scaling down does not imply improvements in device  characteristics of the same factor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EEC8DE-B7BB-4302-9D02-CD72130C4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689" y="813401"/>
            <a:ext cx="5073797" cy="26048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349E2D-82AB-4F40-A7A1-C21BB5210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800" y="3667285"/>
            <a:ext cx="4919938" cy="237731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BEF1190-BF36-4E2E-8670-C836F18AC96C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MOS transistor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E6E656-CE20-47B2-AFA6-73172166C44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29C9BB2C-8181-49BA-B891-1D947B8CF6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DD1CF26-0965-4A7A-8357-8D8C7E47DD8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ADB68D-DDC1-865D-5203-3D6FC603ACA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706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B7839A-012A-4EE8-93C1-B47FEB3E7CB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Passive components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190D81-00CD-4B42-97BE-2326E3A67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Integrated </a:t>
            </a:r>
            <a:r>
              <a:rPr lang="en-US" altLang="en-US" sz="2000" b="1" dirty="0"/>
              <a:t>Capacitors</a:t>
            </a:r>
            <a:r>
              <a:rPr lang="en-US" altLang="en-US" sz="2000" dirty="0"/>
              <a:t> are normally obtained by structures close to the silicon substrate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Three type of capacitors: </a:t>
            </a:r>
            <a:br>
              <a:rPr lang="en-US" altLang="en-US" sz="2000" dirty="0"/>
            </a:br>
            <a:endParaRPr lang="en-US" altLang="en-US" sz="2000" dirty="0"/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b="1" dirty="0"/>
              <a:t>MOS</a:t>
            </a:r>
            <a:r>
              <a:rPr lang="en-US" altLang="en-US" sz="2000" dirty="0"/>
              <a:t> (</a:t>
            </a:r>
            <a:r>
              <a:rPr lang="en-US" altLang="en-US" sz="2000" u="sng" dirty="0"/>
              <a:t>M</a:t>
            </a:r>
            <a:r>
              <a:rPr lang="en-US" altLang="en-US" sz="2000" dirty="0"/>
              <a:t>etal </a:t>
            </a:r>
            <a:r>
              <a:rPr lang="en-US" altLang="en-US" sz="2000" u="sng" dirty="0"/>
              <a:t>O</a:t>
            </a:r>
            <a:r>
              <a:rPr lang="en-US" altLang="en-US" sz="2000" dirty="0"/>
              <a:t>xide </a:t>
            </a:r>
            <a:r>
              <a:rPr lang="en-US" altLang="en-US" sz="2000" u="sng" dirty="0"/>
              <a:t>S</a:t>
            </a:r>
            <a:r>
              <a:rPr lang="en-US" altLang="en-US" sz="2000" dirty="0"/>
              <a:t>emiconductor)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b="1" dirty="0" err="1"/>
              <a:t>MiM</a:t>
            </a:r>
            <a:r>
              <a:rPr lang="en-US" altLang="en-US" sz="2000" dirty="0"/>
              <a:t> (</a:t>
            </a:r>
            <a:r>
              <a:rPr lang="en-US" altLang="en-US" sz="2000" u="sng" dirty="0"/>
              <a:t>M</a:t>
            </a:r>
            <a:r>
              <a:rPr lang="en-US" altLang="en-US" sz="2000" dirty="0"/>
              <a:t>etal </a:t>
            </a:r>
            <a:r>
              <a:rPr lang="en-US" altLang="en-US" sz="2000" u="sng" dirty="0"/>
              <a:t>I</a:t>
            </a:r>
            <a:r>
              <a:rPr lang="en-US" altLang="en-US" sz="2000" dirty="0"/>
              <a:t>nsulator </a:t>
            </a:r>
            <a:r>
              <a:rPr lang="en-US" altLang="en-US" sz="2000" u="sng" dirty="0"/>
              <a:t>M</a:t>
            </a:r>
            <a:r>
              <a:rPr lang="en-US" altLang="en-US" sz="2000" dirty="0"/>
              <a:t>etal)</a:t>
            </a:r>
            <a:br>
              <a:rPr lang="en-US" altLang="en-US" sz="2000" dirty="0"/>
            </a:br>
            <a:br>
              <a:rPr lang="en-US" altLang="en-US" sz="2000" dirty="0"/>
            </a:br>
            <a:endParaRPr lang="en-US" altLang="en-US" sz="2000" dirty="0"/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b="1" dirty="0"/>
              <a:t>MoM</a:t>
            </a:r>
            <a:r>
              <a:rPr lang="en-US" altLang="en-US" sz="2000" dirty="0"/>
              <a:t> (</a:t>
            </a:r>
            <a:r>
              <a:rPr lang="en-US" altLang="en-US" sz="2000" u="sng" dirty="0"/>
              <a:t>M</a:t>
            </a:r>
            <a:r>
              <a:rPr lang="en-US" altLang="en-US" sz="2000" dirty="0"/>
              <a:t>etal </a:t>
            </a:r>
            <a:r>
              <a:rPr lang="en-US" altLang="en-US" sz="2000" u="sng" dirty="0"/>
              <a:t>O</a:t>
            </a:r>
            <a:r>
              <a:rPr lang="en-US" altLang="en-US" sz="2000" dirty="0"/>
              <a:t>xide </a:t>
            </a:r>
            <a:r>
              <a:rPr lang="en-US" altLang="en-US" sz="2000" u="sng" dirty="0"/>
              <a:t>M</a:t>
            </a:r>
            <a:r>
              <a:rPr lang="en-US" altLang="en-US" sz="2000" dirty="0"/>
              <a:t>etal) use interdigitated capacitors formed by metal layers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305117-AB8E-4A97-BA53-E4A5E0D0A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490" y="2223667"/>
            <a:ext cx="2871980" cy="118170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0291B7E-E1D4-4DDB-A858-E9C2B7FFA8EE}"/>
              </a:ext>
            </a:extLst>
          </p:cNvPr>
          <p:cNvSpPr txBox="1"/>
          <p:nvPr/>
        </p:nvSpPr>
        <p:spPr>
          <a:xfrm>
            <a:off x="6211303" y="3462704"/>
            <a:ext cx="4835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>
                <a:latin typeface="Times New Roman" panose="02020603050405020304" pitchFamily="18" charset="0"/>
              </a:rPr>
              <a:t>MIM</a:t>
            </a:r>
            <a:r>
              <a:rPr lang="en-GB" sz="1200" i="1" dirty="0">
                <a:latin typeface="Times New Roman" panose="02020603050405020304" pitchFamily="18" charset="0"/>
              </a:rPr>
              <a:t> use different layers of metal and interposed dielectric to form a capacitor. Similar to plate capacitor, good stability but require additional masks</a:t>
            </a:r>
            <a:endParaRPr lang="en-GB" sz="11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FC6ADB-464F-4204-90C9-E0AB5BBCA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904" y="4158055"/>
            <a:ext cx="2927566" cy="132716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01CE8C0-6541-4C2C-A159-A8D25A75406E}"/>
              </a:ext>
            </a:extLst>
          </p:cNvPr>
          <p:cNvSpPr txBox="1"/>
          <p:nvPr/>
        </p:nvSpPr>
        <p:spPr>
          <a:xfrm>
            <a:off x="6095999" y="5573201"/>
            <a:ext cx="4835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>
                <a:latin typeface="Times New Roman" panose="02020603050405020304" pitchFamily="18" charset="0"/>
              </a:rPr>
              <a:t>MOM</a:t>
            </a:r>
            <a:r>
              <a:rPr lang="en-GB" sz="1200" i="1" dirty="0">
                <a:latin typeface="Times New Roman" panose="02020603050405020304" pitchFamily="18" charset="0"/>
              </a:rPr>
              <a:t> use interdigitated capacitors formed by metal connections, placed in close proximity – preferred choice for advanced CMOS, also no additional mask required</a:t>
            </a:r>
            <a:endParaRPr lang="en-GB" sz="110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5419D9-012A-4273-A255-26098258FE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663" b="45887"/>
          <a:stretch/>
        </p:blipFill>
        <p:spPr>
          <a:xfrm>
            <a:off x="6274904" y="530413"/>
            <a:ext cx="1922661" cy="129118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C307CBB-CC27-4CD8-A906-9F235D260AFF}"/>
              </a:ext>
            </a:extLst>
          </p:cNvPr>
          <p:cNvSpPr txBox="1"/>
          <p:nvPr/>
        </p:nvSpPr>
        <p:spPr>
          <a:xfrm>
            <a:off x="6368727" y="1785818"/>
            <a:ext cx="48358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>
                <a:latin typeface="Times New Roman" panose="02020603050405020304" pitchFamily="18" charset="0"/>
              </a:rPr>
              <a:t>MOS</a:t>
            </a:r>
            <a:r>
              <a:rPr lang="en-GB" sz="1200" i="1" dirty="0">
                <a:latin typeface="Times New Roman" panose="02020603050405020304" pitchFamily="18" charset="0"/>
              </a:rPr>
              <a:t> capacitor: capacitance values changes with voltage, small area</a:t>
            </a:r>
            <a:endParaRPr lang="en-GB" sz="11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D427EE-0047-49AF-B3EC-475156B2ABB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524EB46E-F130-4C29-B3C3-14AF1980B7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CE198AD-DA37-4B20-9078-7AF43078292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9AB591-A5E6-9B75-CC0C-2EECE71D3D0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297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0A2984-D5CB-43B8-9673-DF3F5E8EBBF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Passive components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687AE3-39FB-4EC0-8C32-AF163610352E}"/>
                  </a:ext>
                </a:extLst>
              </p:cNvPr>
              <p:cNvSpPr txBox="1"/>
              <p:nvPr/>
            </p:nvSpPr>
            <p:spPr>
              <a:xfrm>
                <a:off x="6970507" y="2267345"/>
                <a:ext cx="1355307" cy="5211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𝑜𝑥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𝑊𝐿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687AE3-39FB-4EC0-8C32-AF16361035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507" y="2267345"/>
                <a:ext cx="1355307" cy="521168"/>
              </a:xfrm>
              <a:prstGeom prst="rect">
                <a:avLst/>
              </a:prstGeom>
              <a:blipFill>
                <a:blip r:embed="rId2"/>
                <a:stretch>
                  <a:fillRect b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C19E94E-C231-4334-B7FF-752A2975A706}"/>
                  </a:ext>
                </a:extLst>
              </p:cNvPr>
              <p:cNvSpPr txBox="1"/>
              <p:nvPr/>
            </p:nvSpPr>
            <p:spPr>
              <a:xfrm>
                <a:off x="8597249" y="1995373"/>
                <a:ext cx="1794787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=4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i="1" dirty="0">
                    <a:latin typeface="Cambria Math" panose="02040503050406030204" pitchFamily="18" charset="0"/>
                  </a:rPr>
                  <a:t>8.6 </a:t>
                </a:r>
                <a:r>
                  <a:rPr lang="en-GB" i="1" dirty="0" err="1">
                    <a:latin typeface="Cambria Math" panose="02040503050406030204" pitchFamily="18" charset="0"/>
                  </a:rPr>
                  <a:t>fF</a:t>
                </a:r>
                <a:r>
                  <a:rPr lang="en-GB" i="1" dirty="0">
                    <a:latin typeface="Cambria Math" panose="02040503050406030204" pitchFamily="18" charset="0"/>
                  </a:rPr>
                  <a:t>/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C19E94E-C231-4334-B7FF-752A2975A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7249" y="1995373"/>
                <a:ext cx="1794787" cy="1384995"/>
              </a:xfrm>
              <a:prstGeom prst="rect">
                <a:avLst/>
              </a:prstGeom>
              <a:blipFill>
                <a:blip r:embed="rId3"/>
                <a:stretch>
                  <a:fillRect l="-339" r="-27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4CAFCCAF-8BA5-4383-91CC-2FA3B2BE6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Typical values of capacitance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Typical dielectric layers are SiO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or Si</a:t>
            </a:r>
            <a:r>
              <a:rPr lang="en-US" altLang="en-US" sz="2000" baseline="-25000" dirty="0"/>
              <a:t>3</a:t>
            </a:r>
            <a:r>
              <a:rPr lang="en-US" altLang="en-US" sz="2000" dirty="0"/>
              <a:t>N</a:t>
            </a:r>
            <a:r>
              <a:rPr lang="en-US" altLang="en-US" sz="2000" baseline="-25000" dirty="0"/>
              <a:t>4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Use of high k materials is common in more advanced CMOS technologies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FEC6A-918D-4B9D-873A-CB5A5F260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9255" y="3118364"/>
            <a:ext cx="2668575" cy="21411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6FC85A6-41CB-43B8-8994-ED1146216177}"/>
                  </a:ext>
                </a:extLst>
              </p:cNvPr>
              <p:cNvSpPr txBox="1"/>
              <p:nvPr/>
            </p:nvSpPr>
            <p:spPr>
              <a:xfrm>
                <a:off x="9173347" y="3477632"/>
                <a:ext cx="2092752" cy="11508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i="1" dirty="0">
                    <a:latin typeface="Cambria Math" panose="02040503050406030204" pitchFamily="18" charset="0"/>
                  </a:rPr>
                  <a:t>MIM/MOMs parasitic</a:t>
                </a:r>
              </a:p>
              <a:p>
                <a:endParaRPr lang="en-GB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i="1" dirty="0">
                    <a:latin typeface="Cambria Math" panose="02040503050406030204" pitchFamily="18" charset="0"/>
                  </a:rPr>
                  <a:t>0.1 % C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i="1" dirty="0">
                    <a:latin typeface="Cambria Math" panose="02040503050406030204" pitchFamily="18" charset="0"/>
                  </a:rPr>
                  <a:t>1 % C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6FC85A6-41CB-43B8-8994-ED1146216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3347" y="3477632"/>
                <a:ext cx="2092752" cy="1150828"/>
              </a:xfrm>
              <a:prstGeom prst="rect">
                <a:avLst/>
              </a:prstGeom>
              <a:blipFill>
                <a:blip r:embed="rId5"/>
                <a:stretch>
                  <a:fillRect l="-6997" t="-7407" r="-6706" b="-89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1C4274CD-1EC9-4910-B6D5-BD0BF95716D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4B68087-2300-4DD3-B884-32B1A62A1A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E8F5F76-B632-4FA4-A28B-6FA3BFF139F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AB73CB-52EB-B8C8-C554-03FA3CE5FB0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8627"/>
          <a:stretch/>
        </p:blipFill>
        <p:spPr>
          <a:xfrm>
            <a:off x="6230544" y="717547"/>
            <a:ext cx="4919898" cy="9837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DD7AE4-139C-0016-55F0-39560C7B30F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533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Introduction, definitions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Layout and interconnects in IC technology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Transistor MOS layouts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Passive components layouts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57EFD2-C914-3A04-33DD-789615E1A75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701491-9AC4-4E24-8088-7EFFD8DEE03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Passive components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3C796D-B3BE-406F-9C85-525A1502B189}"/>
              </a:ext>
            </a:extLst>
          </p:cNvPr>
          <p:cNvSpPr txBox="1"/>
          <p:nvPr/>
        </p:nvSpPr>
        <p:spPr>
          <a:xfrm>
            <a:off x="589559" y="2249497"/>
            <a:ext cx="4734449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Integrated </a:t>
            </a:r>
            <a:r>
              <a:rPr lang="en-US" altLang="en-US" sz="2000" b="1" dirty="0"/>
              <a:t>Resistors</a:t>
            </a:r>
            <a:r>
              <a:rPr lang="en-US" altLang="en-US" sz="2000" dirty="0"/>
              <a:t> are normally obtained by thin strips of resistive layers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Insulation from surrounding achieved by oxide layers or reversed biased junctions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4DCF3B-8D0C-4871-B31F-81D5C8BC9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1825" y="613904"/>
            <a:ext cx="5161550" cy="387116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0E236EC-1767-4D3B-BCAE-55A23E27699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8FD809A6-A978-48EE-AD2C-883068C1FB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6BEA9A3-A9AC-4DA3-AB45-F7E1CEE21B1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D6E93F-5E87-49D1-89C6-8554CEFCF77F}"/>
                  </a:ext>
                </a:extLst>
              </p:cNvPr>
              <p:cNvSpPr txBox="1"/>
              <p:nvPr/>
            </p:nvSpPr>
            <p:spPr>
              <a:xfrm>
                <a:off x="5941832" y="5460300"/>
                <a:ext cx="3658362" cy="3751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GB" alt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𝑀𝑒𝑡𝑎𝑙𝑙𝑖𝑐</m:t>
                    </m:r>
                    <m:r>
                      <a:rPr lang="en-GB" alt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en-US" alt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∎</m:t>
                        </m:r>
                      </m:sub>
                    </m:sSub>
                    <m:r>
                      <a:rPr lang="en-US" alt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alt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0.1 </m:t>
                    </m:r>
                    <m:r>
                      <m:rPr>
                        <m:sty m:val="p"/>
                      </m:rPr>
                      <a:rPr lang="el-GR" alt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GB" alt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/∎</m:t>
                    </m:r>
                  </m:oMath>
                </a14:m>
                <a:r>
                  <a:rPr lang="en-US" altLang="en-US" sz="1400" dirty="0"/>
                  <a:t>         </a:t>
                </a:r>
                <a14:m>
                  <m:oMath xmlns:m="http://schemas.openxmlformats.org/officeDocument/2006/math">
                    <m:r>
                      <a:rPr lang="en-GB" altLang="en-US" sz="1400" b="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altLang="en-US" sz="14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en-US" sz="1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∎</m:t>
                        </m:r>
                      </m:sub>
                    </m:sSub>
                    <m:f>
                      <m:fPr>
                        <m:ctrlPr>
                          <a:rPr lang="en-US" alt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alt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GB" alt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den>
                    </m:f>
                  </m:oMath>
                </a14:m>
                <a:endParaRPr lang="en-GB" altLang="en-US" sz="1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D6E93F-5E87-49D1-89C6-8554CEFCF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1832" y="5460300"/>
                <a:ext cx="3658362" cy="3751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BB0C68-FECE-45B3-A747-57EE42E530C6}"/>
                  </a:ext>
                </a:extLst>
              </p:cNvPr>
              <p:cNvSpPr txBox="1"/>
              <p:nvPr/>
            </p:nvSpPr>
            <p:spPr>
              <a:xfrm>
                <a:off x="6020176" y="4501906"/>
                <a:ext cx="3658362" cy="3751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𝑁𝑤𝑒𝑙𝑙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∎</m:t>
                          </m:r>
                        </m:sub>
                      </m:sSub>
                      <m:r>
                        <a:rPr lang="en-US" alt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 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m:rPr>
                          <m:sty m:val="p"/>
                        </m:rPr>
                        <a:rPr lang="el-GR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/∎</m:t>
                      </m:r>
                    </m:oMath>
                  </m:oMathPara>
                </a14:m>
                <a:endParaRPr lang="en-GB" altLang="en-US" sz="1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BB0C68-FECE-45B3-A747-57EE42E530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176" y="4501906"/>
                <a:ext cx="3658362" cy="37510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099EBF-1734-4E10-AB5F-9CA9DC3E53E4}"/>
                  </a:ext>
                </a:extLst>
              </p:cNvPr>
              <p:cNvSpPr txBox="1"/>
              <p:nvPr/>
            </p:nvSpPr>
            <p:spPr>
              <a:xfrm>
                <a:off x="6010276" y="4996843"/>
                <a:ext cx="3658362" cy="3751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𝑃𝑜𝑙𝑦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∎</m:t>
                          </m:r>
                        </m:sub>
                      </m:sSub>
                      <m:r>
                        <a:rPr lang="en-US" alt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 </m:t>
                      </m:r>
                      <m:r>
                        <m:rPr>
                          <m:sty m:val="p"/>
                        </m:rPr>
                        <a:rPr lang="el-GR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/∎</m:t>
                      </m:r>
                    </m:oMath>
                  </m:oMathPara>
                </a14:m>
                <a:endParaRPr lang="en-GB" altLang="en-US" sz="1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099EBF-1734-4E10-AB5F-9CA9DC3E5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0276" y="4996843"/>
                <a:ext cx="3658362" cy="37510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3E30145-18C8-053E-6F2A-14756038F9A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706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387380-79C4-D731-DF89-D55F0A660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535" y="856180"/>
            <a:ext cx="5078408" cy="20545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854B9E-6964-05C5-AA22-59EE3E4C6D74}"/>
              </a:ext>
            </a:extLst>
          </p:cNvPr>
          <p:cNvSpPr txBox="1"/>
          <p:nvPr/>
        </p:nvSpPr>
        <p:spPr>
          <a:xfrm>
            <a:off x="589559" y="2249497"/>
            <a:ext cx="4734449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Integrated </a:t>
            </a:r>
            <a:r>
              <a:rPr lang="en-US" altLang="en-US" sz="2000" b="1" dirty="0"/>
              <a:t>Inductors</a:t>
            </a:r>
            <a:r>
              <a:rPr lang="en-US" altLang="en-US" sz="2000" dirty="0"/>
              <a:t> are obtained by different layout of metal layers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Used in some RF CMOS applications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DC8AEC-907C-1AF9-DFB5-23C3E607D45C}"/>
              </a:ext>
            </a:extLst>
          </p:cNvPr>
          <p:cNvSpPr txBox="1"/>
          <p:nvPr/>
        </p:nvSpPr>
        <p:spPr>
          <a:xfrm>
            <a:off x="5859674" y="3178109"/>
            <a:ext cx="58107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 err="1"/>
              <a:t>Yishay</a:t>
            </a:r>
            <a:r>
              <a:rPr lang="en-GB" sz="900" dirty="0"/>
              <a:t>, Roee Ben et al. “High performance MEMS 0.18</a:t>
            </a:r>
            <a:r>
              <a:rPr lang="el-GR" sz="900" dirty="0"/>
              <a:t>μ</a:t>
            </a:r>
            <a:r>
              <a:rPr lang="en-GB" sz="900" dirty="0"/>
              <a:t>m RF- CMOS inductors.” 2008 IEEE International Conference on Microwaves, Communications, Antennas and Electronic Systems (2008): 1-7.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1785348-D2DA-E013-B125-A67BD31B5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668073" y="3887270"/>
            <a:ext cx="1970373" cy="18725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379663-1392-E585-7DE1-C28DB4E287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1188" y="3933883"/>
            <a:ext cx="1754666" cy="177934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CCE0943-F9E5-F75D-6B60-0E27D7230BA7}"/>
              </a:ext>
            </a:extLst>
          </p:cNvPr>
          <p:cNvSpPr txBox="1"/>
          <p:nvPr/>
        </p:nvSpPr>
        <p:spPr>
          <a:xfrm>
            <a:off x="6014274" y="5765861"/>
            <a:ext cx="530759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E.G. Villani, et al., A monolithic 180 nm CMOS dosimeter for In Vivo Dosimetry medical application, Radiation Measurements, Volume 71, 2014, Pages 389-391, ISSN 1350-4487,https://doi.org/10.1016/j.radmeas.2014.07.007.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E495BD-B7F4-5C86-80F3-92D7CE04930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Passive components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7BA462-EF1A-317D-2EBB-9F2B9C23D0B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7544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3293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Layouts and interconnects in 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FEOL and BEOL different characteristics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Interconnect delays and ways to mitigate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Transistors layouts in 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Passive components </a:t>
            </a:r>
            <a:r>
              <a:rPr lang="en-US" sz="2600">
                <a:cs typeface="Times New Roman" panose="02020603050405020304" pitchFamily="18" charset="0"/>
              </a:rPr>
              <a:t>layouts in IC</a:t>
            </a:r>
            <a:endParaRPr lang="en-US" sz="2600" dirty="0"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A91CE0-C83B-4ABC-94D5-7BDF907CFC7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Circuits and layout I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8000CC-5DA0-258B-B805-8921DCAEA00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48453" y="1789698"/>
            <a:ext cx="5619465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IC (integrated circuits) single silicon chip that includes active and passive interconnected devices to implement complex operations (analogue, digital)</a:t>
            </a:r>
            <a:br>
              <a:rPr lang="en-US" sz="2000" dirty="0"/>
            </a:b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Planar technology: the processing steps are implemented in a thin layer of the surface of the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Fabrication of chip is an extremely complex process, requiring several steps of atomic precision</a:t>
            </a:r>
            <a:br>
              <a:rPr lang="en-US" sz="2000" dirty="0"/>
            </a:b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027052-E4BC-4972-9673-9699F033B4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91" t="5903" r="10667" b="6405"/>
          <a:stretch/>
        </p:blipFill>
        <p:spPr>
          <a:xfrm>
            <a:off x="6009457" y="351380"/>
            <a:ext cx="1740104" cy="287663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5934599" y="3131278"/>
            <a:ext cx="21421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First planar IC patent, 1961 </a:t>
            </a:r>
            <a:endParaRPr lang="en-GB" sz="1200" i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476E05-DD2D-48CA-B4B7-84BE1FEE1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5181" y="3557864"/>
            <a:ext cx="4505617" cy="262745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ED83814-5EEE-4C84-8A70-52E88F2DB7D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6C1723B1-A833-426A-BF30-433935B62C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1809A46-F924-4FEE-86B0-00A58C4E469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46CEC0-CB28-5887-6736-99777416958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39E60F-AC16-440F-9FB7-9BD8C95A6B90}"/>
              </a:ext>
            </a:extLst>
          </p:cNvPr>
          <p:cNvSpPr txBox="1"/>
          <p:nvPr/>
        </p:nvSpPr>
        <p:spPr>
          <a:xfrm>
            <a:off x="355195" y="2440349"/>
            <a:ext cx="509841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Device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b="1" dirty="0">
                <a:cs typeface="Times New Roman" panose="02020603050405020304" pitchFamily="18" charset="0"/>
              </a:rPr>
              <a:t>scaling</a:t>
            </a:r>
            <a:r>
              <a:rPr lang="en-US" sz="2000" dirty="0">
                <a:cs typeface="Times New Roman" panose="02020603050405020304" pitchFamily="18" charset="0"/>
              </a:rPr>
              <a:t> leads to cost reduction and increased speed per transistor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However, due to the high number of transistors on chip, </a:t>
            </a:r>
            <a:r>
              <a:rPr lang="en-US" sz="2000" b="1" dirty="0">
                <a:cs typeface="Times New Roman" panose="02020603050405020304" pitchFamily="18" charset="0"/>
              </a:rPr>
              <a:t>layout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b="1" dirty="0">
                <a:cs typeface="Times New Roman" panose="02020603050405020304" pitchFamily="18" charset="0"/>
              </a:rPr>
              <a:t>optimization</a:t>
            </a:r>
            <a:r>
              <a:rPr lang="en-US" sz="2000" dirty="0">
                <a:cs typeface="Times New Roman" panose="02020603050405020304" pitchFamily="18" charset="0"/>
              </a:rPr>
              <a:t> at chip level has become as important as transistors fabrication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Interconnecting</a:t>
            </a:r>
            <a:r>
              <a:rPr lang="en-US" sz="2000" dirty="0">
                <a:cs typeface="Times New Roman" panose="02020603050405020304" pitchFamily="18" charset="0"/>
              </a:rPr>
              <a:t> the devices has become the bottleneck for IC performances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lvl="1"/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30AB529-6A95-40FC-9DB7-204BAEC854D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 descr="ox_small_cmyk_pos_rect.jpg">
            <a:extLst>
              <a:ext uri="{FF2B5EF4-FFF2-40B4-BE49-F238E27FC236}">
                <a16:creationId xmlns:a16="http://schemas.microsoft.com/office/drawing/2014/main" id="{F517A588-998D-4048-95AD-DA83D77A57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594C0A3-BF89-4F59-9E2C-EABDDB42306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F380B3-D066-E15B-B748-9AB62AFB889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B85A26-3448-4FE8-C6C6-D9E331FF2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9745" y="1151637"/>
            <a:ext cx="5232405" cy="38711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7F41D2-C4FD-E75D-FAD0-A28BBD358A31}"/>
              </a:ext>
            </a:extLst>
          </p:cNvPr>
          <p:cNvSpPr txBox="1"/>
          <p:nvPr/>
        </p:nvSpPr>
        <p:spPr>
          <a:xfrm>
            <a:off x="5847588" y="5540155"/>
            <a:ext cx="58475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Moore, G. "Cramming More Components onto Integrated Circuits," Electronics Magazine Vol. 38, No. 8 (April 19, 1965)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6134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752254-72A3-4417-A41A-5C4BD88ED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902" y="2167501"/>
            <a:ext cx="475579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processing steps involved in fabricating transistors and their immediate interconnect is called </a:t>
            </a:r>
            <a:r>
              <a:rPr lang="en-US" sz="2000" b="1" dirty="0">
                <a:cs typeface="Times New Roman" panose="02020603050405020304" pitchFamily="18" charset="0"/>
              </a:rPr>
              <a:t>Front-End-Of-Line</a:t>
            </a:r>
            <a:r>
              <a:rPr lang="en-US" sz="2000" dirty="0">
                <a:cs typeface="Times New Roman" panose="02020603050405020304" pitchFamily="18" charset="0"/>
              </a:rPr>
              <a:t> (</a:t>
            </a:r>
            <a:r>
              <a:rPr lang="en-US" sz="2000" b="1" dirty="0">
                <a:cs typeface="Times New Roman" panose="02020603050405020304" pitchFamily="18" charset="0"/>
              </a:rPr>
              <a:t>FEOL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That includes implantation, oxide growth, diffusion and first metal layer deposition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Interconnecting all the devices together with higher metals is the </a:t>
            </a:r>
            <a:r>
              <a:rPr lang="en-US" sz="2000" b="1" dirty="0">
                <a:cs typeface="Times New Roman" panose="02020603050405020304" pitchFamily="18" charset="0"/>
              </a:rPr>
              <a:t>Back-End-Of-Line</a:t>
            </a:r>
            <a:r>
              <a:rPr lang="en-US" sz="2000" dirty="0">
                <a:cs typeface="Times New Roman" panose="02020603050405020304" pitchFamily="18" charset="0"/>
              </a:rPr>
              <a:t> (</a:t>
            </a:r>
            <a:r>
              <a:rPr lang="en-US" sz="2000" b="1" dirty="0">
                <a:cs typeface="Times New Roman" panose="02020603050405020304" pitchFamily="18" charset="0"/>
              </a:rPr>
              <a:t>BEOL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As the number of transistors on chips grew, it became impossible to make all connections in a single layer</a:t>
            </a:r>
            <a:br>
              <a:rPr lang="en-GB" sz="2000" dirty="0"/>
            </a:b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Added additional vertical levels of interconnects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Simpler IC might have a few metal layers, complex ICs exceed 10 layers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Taking into account inflation, for the same price, one can buy, in 2026, an AMD Ryzen 5 5600 CPU 6-core/12-thread "Zen 3" desktop processor (7nm)  offering 3.5 GHz base  clock, which has </a:t>
            </a:r>
            <a:r>
              <a:rPr lang="en-GB" sz="2000" b="1" dirty="0"/>
              <a:t>4.15 billion </a:t>
            </a:r>
            <a:r>
              <a:rPr lang="en-GB" sz="2000" dirty="0"/>
              <a:t>transistors.</a:t>
            </a:r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D6BC1DC-8B47-458E-96EE-8B4C38505FBF}"/>
              </a:ext>
            </a:extLst>
          </p:cNvPr>
          <p:cNvSpPr/>
          <p:nvPr/>
        </p:nvSpPr>
        <p:spPr>
          <a:xfrm>
            <a:off x="589560" y="856180"/>
            <a:ext cx="5279408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Layouts and interconnects</a:t>
            </a:r>
            <a:br>
              <a:rPr lang="en-US" sz="2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5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FE5F8E5-DFCE-4B7B-B39B-3F1969AE314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BE119435-FDDC-43FF-ADAF-65AC7E628F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0D8F49B-D167-4671-9165-CE8A40DED2CA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FD1E807-96D2-40BB-978A-1641E7035C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3329" y="3898113"/>
            <a:ext cx="2316832" cy="19600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B95D34-5086-4F0E-9739-3EEE8981E0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691" y="666541"/>
            <a:ext cx="2179410" cy="215338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45A4D89-EC15-46EA-9E0C-2ECC503BEB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8987" y="3895326"/>
            <a:ext cx="1991118" cy="206080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C871690-3AAA-4FEB-AAA6-F5B5F78E734D}"/>
              </a:ext>
            </a:extLst>
          </p:cNvPr>
          <p:cNvSpPr txBox="1"/>
          <p:nvPr/>
        </p:nvSpPr>
        <p:spPr>
          <a:xfrm>
            <a:off x="6226691" y="2845633"/>
            <a:ext cx="22766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First commercial IC, Fairchild Semiconductor, 1961. A Flip-Flop</a:t>
            </a:r>
          </a:p>
          <a:p>
            <a:r>
              <a:rPr lang="en-US" sz="1200" i="1" dirty="0"/>
              <a:t>circuit , using 4 transistor. Initially sold  at 120 USD.</a:t>
            </a:r>
            <a:r>
              <a:rPr lang="en-US" sz="1200" dirty="0"/>
              <a:t> </a:t>
            </a:r>
            <a:endParaRPr lang="en-GB" sz="12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075D79-B916-419A-BD85-65DDCD4578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0115" y="684159"/>
            <a:ext cx="2890100" cy="185451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E1CE930-2DC6-4D2F-94B2-402C52B1FC65}"/>
              </a:ext>
            </a:extLst>
          </p:cNvPr>
          <p:cNvSpPr txBox="1"/>
          <p:nvPr/>
        </p:nvSpPr>
        <p:spPr>
          <a:xfrm>
            <a:off x="8702779" y="2845633"/>
            <a:ext cx="22766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Original Planar process flow (from  Fairchild Semiconductor)</a:t>
            </a:r>
            <a:endParaRPr lang="en-GB" sz="1200" i="1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28595B5-2DC9-8613-95DE-8475F7F0C16A}"/>
              </a:ext>
            </a:extLst>
          </p:cNvPr>
          <p:cNvSpPr/>
          <p:nvPr/>
        </p:nvSpPr>
        <p:spPr>
          <a:xfrm>
            <a:off x="9582150" y="762000"/>
            <a:ext cx="438150" cy="2283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A99D76-9C32-55EC-E648-34866CAE89B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033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856D417-F3DE-48D8-996C-AE56C3904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8098" y="1318421"/>
            <a:ext cx="3574412" cy="300250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DB48171-E600-43F9-B862-0E1B062893B0}"/>
              </a:ext>
            </a:extLst>
          </p:cNvPr>
          <p:cNvSpPr txBox="1"/>
          <p:nvPr/>
        </p:nvSpPr>
        <p:spPr>
          <a:xfrm rot="16200000">
            <a:off x="7042284" y="3313441"/>
            <a:ext cx="564104" cy="277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dirty="0"/>
              <a:t>FEOL</a:t>
            </a:r>
            <a:endParaRPr lang="en-GB" sz="1200" b="1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77A03B-B7FB-4655-8AE6-3A5775BCE8EB}"/>
              </a:ext>
            </a:extLst>
          </p:cNvPr>
          <p:cNvSpPr txBox="1"/>
          <p:nvPr/>
        </p:nvSpPr>
        <p:spPr>
          <a:xfrm rot="16200000">
            <a:off x="6776222" y="1919172"/>
            <a:ext cx="9993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i="1" dirty="0"/>
              <a:t>BEOL</a:t>
            </a:r>
            <a:endParaRPr lang="en-GB" sz="1200" b="1" i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6860CB9-9B13-4632-8482-24F13621D84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51" t="20489" r="58281" b="6645"/>
          <a:stretch/>
        </p:blipFill>
        <p:spPr>
          <a:xfrm>
            <a:off x="8057435" y="4405488"/>
            <a:ext cx="1841962" cy="159915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E355DF8-7C98-4B68-B797-7462B2A06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902" y="2167501"/>
            <a:ext cx="475579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Various levels of interconnects are present in modern ICs: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Metal 1</a:t>
            </a:r>
            <a:r>
              <a:rPr lang="en-US" sz="2000" dirty="0">
                <a:cs typeface="Times New Roman" panose="02020603050405020304" pitchFamily="18" charset="0"/>
              </a:rPr>
              <a:t>, for short local interconnects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Intermediate</a:t>
            </a:r>
            <a:r>
              <a:rPr lang="en-US" sz="2000" dirty="0">
                <a:cs typeface="Times New Roman" panose="02020603050405020304" pitchFamily="18" charset="0"/>
              </a:rPr>
              <a:t>, to connect devices within blocks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Global interconnects</a:t>
            </a:r>
            <a:r>
              <a:rPr lang="en-US" sz="2000" dirty="0">
                <a:cs typeface="Times New Roman" panose="02020603050405020304" pitchFamily="18" charset="0"/>
              </a:rPr>
              <a:t>, for long, low resistivity connections, including power, grounds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Various levels are connected by vias and separated by dielectrics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6E7028-6B0B-21F6-A37E-AFE063091AB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48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90C01A-F2DB-46CE-A5D9-662428E5028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FCC8-4CB5-4655-A2FD-B10E9D9CF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902" y="2167501"/>
            <a:ext cx="475579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Interconnects</a:t>
            </a:r>
            <a:r>
              <a:rPr lang="en-US" sz="2000" dirty="0">
                <a:cs typeface="Times New Roman" panose="02020603050405020304" pitchFamily="18" charset="0"/>
              </a:rPr>
              <a:t> and their </a:t>
            </a:r>
            <a:r>
              <a:rPr lang="en-US" sz="2000" b="1" dirty="0">
                <a:cs typeface="Times New Roman" panose="02020603050405020304" pitchFamily="18" charset="0"/>
              </a:rPr>
              <a:t>layouts</a:t>
            </a:r>
            <a:r>
              <a:rPr lang="en-US" sz="2000" dirty="0">
                <a:cs typeface="Times New Roman" panose="02020603050405020304" pitchFamily="18" charset="0"/>
              </a:rPr>
              <a:t> are of increasing importance as the feature size of circuit elements become smaller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Delay</a:t>
            </a:r>
            <a:r>
              <a:rPr lang="en-GB" sz="2000" dirty="0"/>
              <a:t> </a:t>
            </a:r>
            <a:r>
              <a:rPr lang="en-GB" sz="2000" b="1" dirty="0"/>
              <a:t>times</a:t>
            </a:r>
            <a:r>
              <a:rPr lang="en-GB" sz="2000" dirty="0"/>
              <a:t> of interconnect transmission line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2C3FBB-98DE-4B4E-97DE-2F357F9A5B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82" t="46101" r="30663" b="2211"/>
          <a:stretch/>
        </p:blipFill>
        <p:spPr>
          <a:xfrm>
            <a:off x="6896972" y="664120"/>
            <a:ext cx="3394365" cy="22419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D3CFDF2-F797-4E9E-90F0-3688181D31EF}"/>
                  </a:ext>
                </a:extLst>
              </p:cNvPr>
              <p:cNvSpPr txBox="1"/>
              <p:nvPr/>
            </p:nvSpPr>
            <p:spPr>
              <a:xfrm>
                <a:off x="6633966" y="3194250"/>
                <a:ext cx="1068241" cy="518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𝑊𝐻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D3CFDF2-F797-4E9E-90F0-3688181D31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966" y="3194250"/>
                <a:ext cx="1068241" cy="5182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D028B68-FAC9-4527-8979-F1055C400564}"/>
                  </a:ext>
                </a:extLst>
              </p:cNvPr>
              <p:cNvSpPr txBox="1"/>
              <p:nvPr/>
            </p:nvSpPr>
            <p:spPr>
              <a:xfrm>
                <a:off x="6585082" y="3812508"/>
                <a:ext cx="1606658" cy="565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𝑊𝐿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𝑜𝑥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D028B68-FAC9-4527-8979-F1055C400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5082" y="3812508"/>
                <a:ext cx="1606658" cy="5653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855F83-926F-4D1F-BAC6-DB3557C80A4F}"/>
                  </a:ext>
                </a:extLst>
              </p:cNvPr>
              <p:cNvSpPr txBox="1"/>
              <p:nvPr/>
            </p:nvSpPr>
            <p:spPr>
              <a:xfrm>
                <a:off x="6585082" y="4458773"/>
                <a:ext cx="1462900" cy="565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𝐻𝐿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855F83-926F-4D1F-BAC6-DB3557C80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5082" y="4458773"/>
                <a:ext cx="1462900" cy="5653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ADFF1A0-E603-4A96-95A1-430F952D9111}"/>
                  </a:ext>
                </a:extLst>
              </p:cNvPr>
              <p:cNvSpPr txBox="1"/>
              <p:nvPr/>
            </p:nvSpPr>
            <p:spPr>
              <a:xfrm>
                <a:off x="6633966" y="5215598"/>
                <a:ext cx="13969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GB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ADFF1A0-E603-4A96-95A1-430F952D9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966" y="5215598"/>
                <a:ext cx="1396985" cy="276999"/>
              </a:xfrm>
              <a:prstGeom prst="rect">
                <a:avLst/>
              </a:prstGeom>
              <a:blipFill>
                <a:blip r:embed="rId7"/>
                <a:stretch>
                  <a:fillRect l="-5677" t="-28889" r="-2183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200B647-7C26-4D03-82E3-F8625BF022B8}"/>
                  </a:ext>
                </a:extLst>
              </p:cNvPr>
              <p:cNvSpPr txBox="1"/>
              <p:nvPr/>
            </p:nvSpPr>
            <p:spPr>
              <a:xfrm>
                <a:off x="9006506" y="4225728"/>
                <a:ext cx="2436949" cy="4660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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𝑊𝐻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den>
                    </m:f>
                    <m:r>
                      <a:rPr lang="en-GB" b="0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200B647-7C26-4D03-82E3-F8625BF022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6506" y="4225728"/>
                <a:ext cx="2436949" cy="466090"/>
              </a:xfrm>
              <a:prstGeom prst="rect">
                <a:avLst/>
              </a:prstGeom>
              <a:blipFill>
                <a:blip r:embed="rId8"/>
                <a:stretch>
                  <a:fillRect r="-2750" b="-10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4BA2034-AFA2-C1BA-BBC7-74A36880862A}"/>
              </a:ext>
            </a:extLst>
          </p:cNvPr>
          <p:cNvSpPr txBox="1"/>
          <p:nvPr/>
        </p:nvSpPr>
        <p:spPr>
          <a:xfrm>
            <a:off x="9287984" y="1720148"/>
            <a:ext cx="564104" cy="277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dirty="0"/>
              <a:t>t</a:t>
            </a:r>
            <a:r>
              <a:rPr lang="en-US" sz="1200" b="1" i="1" baseline="-25000" dirty="0"/>
              <a:t>ox</a:t>
            </a:r>
            <a:endParaRPr lang="en-GB" sz="1200" b="1" i="1" baseline="-25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126248-C65A-D123-4624-C8071E4CC20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7167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CDD4B-AD09-4CC4-BB2D-8A3043E8481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6EF7E45-DCDE-40F1-A000-81790BC2C8CA}"/>
                  </a:ext>
                </a:extLst>
              </p:cNvPr>
              <p:cNvSpPr txBox="1"/>
              <p:nvPr/>
            </p:nvSpPr>
            <p:spPr>
              <a:xfrm>
                <a:off x="7149131" y="3344507"/>
                <a:ext cx="2436949" cy="4660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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𝑊𝐻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den>
                    </m:f>
                    <m:r>
                      <a:rPr lang="en-GB" b="0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6EF7E45-DCDE-40F1-A000-81790BC2C8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131" y="3344507"/>
                <a:ext cx="2436949" cy="466090"/>
              </a:xfrm>
              <a:prstGeom prst="rect">
                <a:avLst/>
              </a:prstGeom>
              <a:blipFill>
                <a:blip r:embed="rId3"/>
                <a:stretch>
                  <a:fillRect r="-2500"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E6C0A42-14BB-4F2F-AAFF-E5A789793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902" y="2167501"/>
                <a:ext cx="4755798" cy="3979585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lIns="91440" tIns="45720" rIns="91440" bIns="45720" numCol="1" rtlCol="0" anchor="ctr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As the technology size decreases:</a:t>
                </a:r>
                <a:br>
                  <a:rPr lang="en-US" sz="2000" dirty="0">
                    <a:cs typeface="Times New Roman" panose="02020603050405020304" pitchFamily="18" charset="0"/>
                  </a:rPr>
                </a:br>
                <a:endParaRPr lang="en-US" sz="2000" dirty="0"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W, L</a:t>
                </a:r>
                <a:r>
                  <a:rPr lang="en-US" sz="2000" baseline="-25000" dirty="0">
                    <a:cs typeface="Times New Roman" panose="02020603050405020304" pitchFamily="18" charset="0"/>
                  </a:rPr>
                  <a:t>s </a:t>
                </a:r>
                <a:r>
                  <a:rPr lang="en-US" sz="2000" dirty="0">
                    <a:cs typeface="Times New Roman" panose="02020603050405020304" pitchFamily="18" charset="0"/>
                  </a:rPr>
                  <a:t>and H decrease</a:t>
                </a:r>
                <a:br>
                  <a:rPr lang="en-US" sz="2000" dirty="0">
                    <a:cs typeface="Times New Roman" panose="02020603050405020304" pitchFamily="18" charset="0"/>
                  </a:rPr>
                </a:br>
                <a:endParaRPr lang="en-US" sz="2000" dirty="0"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t</a:t>
                </a:r>
                <a:r>
                  <a:rPr lang="en-US" sz="2000" baseline="-25000" dirty="0">
                    <a:cs typeface="Times New Roman" panose="02020603050405020304" pitchFamily="18" charset="0"/>
                  </a:rPr>
                  <a:t>ox</a:t>
                </a:r>
                <a:r>
                  <a:rPr lang="en-US" sz="2000" dirty="0">
                    <a:cs typeface="Times New Roman" panose="02020603050405020304" pitchFamily="18" charset="0"/>
                  </a:rPr>
                  <a:t> decrease at 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 </a:t>
                </a:r>
                <a:r>
                  <a:rPr lang="en-US" sz="2000" dirty="0">
                    <a:cs typeface="Times New Roman" panose="02020603050405020304" pitchFamily="18" charset="0"/>
                  </a:rPr>
                  <a:t>the same rate as W and H i.e. by a scaling factor 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</a:t>
                </a:r>
                <a:b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</a:br>
                <a:endParaRPr lang="en-US" sz="2000" dirty="0"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The distance L for local interconnect decreases as the sized of devices gets smaller ( )</a:t>
                </a:r>
                <a:b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</a:br>
                <a:endParaRPr lang="en-US" sz="2000" dirty="0"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Time delay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𝑖𝑙𝑜𝑐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for local interconnect 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remains  constant or slightly decreases</a:t>
                </a:r>
                <a:b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</a:br>
                <a:endParaRPr lang="en-GB" sz="2000" dirty="0"/>
              </a:p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kumimoji="0" lang="en-US" altLang="en-US" sz="20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E6C0A42-14BB-4F2F-AAFF-E5A7897937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902" y="2167501"/>
                <a:ext cx="4755798" cy="3979585"/>
              </a:xfrm>
              <a:prstGeom prst="rect">
                <a:avLst/>
              </a:prstGeom>
              <a:blipFill>
                <a:blip r:embed="rId4"/>
                <a:stretch>
                  <a:fillRect l="-1026" r="-513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9C5237F-CAD9-4F08-8F06-6B866AB4A534}"/>
                  </a:ext>
                </a:extLst>
              </p:cNvPr>
              <p:cNvSpPr txBox="1"/>
              <p:nvPr/>
            </p:nvSpPr>
            <p:spPr>
              <a:xfrm>
                <a:off x="7149131" y="4200584"/>
                <a:ext cx="1685013" cy="5558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𝑖𝑙𝑜𝑐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9C5237F-CAD9-4F08-8F06-6B866AB4A5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131" y="4200584"/>
                <a:ext cx="1685013" cy="55585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F6B2D604-1EE7-4276-BCB9-00C0DAB10A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82" t="46101" r="30663" b="2211"/>
          <a:stretch/>
        </p:blipFill>
        <p:spPr>
          <a:xfrm>
            <a:off x="6969421" y="761091"/>
            <a:ext cx="3394365" cy="22419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47BB99-603F-20C8-D6D1-F042CC12E4D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741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00E25E-ED1F-49F2-A2F1-05DFC77F406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DF60082-2ABB-44AC-82D9-D6F3CB14A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902" y="2167501"/>
                <a:ext cx="4755798" cy="3979585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lIns="91440" tIns="45720" rIns="91440" bIns="4572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As the technology size decreases:</a:t>
                </a:r>
                <a:br>
                  <a:rPr lang="en-US" sz="2000" dirty="0">
                    <a:cs typeface="Times New Roman" panose="02020603050405020304" pitchFamily="18" charset="0"/>
                  </a:rPr>
                </a:br>
                <a:endParaRPr lang="en-US" sz="2000" dirty="0"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Area S of the die tends to increase </a:t>
                </a:r>
                <a:br>
                  <a:rPr lang="en-US" sz="2000" dirty="0">
                    <a:cs typeface="Times New Roman" panose="02020603050405020304" pitchFamily="18" charset="0"/>
                  </a:rPr>
                </a:br>
                <a:endParaRPr lang="en-US" sz="2000" dirty="0"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Length of global interconnect increases √S</a:t>
                </a:r>
                <a:b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</a:br>
                <a:endParaRPr lang="en-US" sz="2000" dirty="0"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Time delay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for </a:t>
                </a: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global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interconnect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 tends to increase</a:t>
                </a:r>
                <a:b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</a:br>
                <a:endParaRPr lang="en-GB" sz="2000" dirty="0"/>
              </a:p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kumimoji="0" lang="en-US" altLang="en-US" sz="20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DF60082-2ABB-44AC-82D9-D6F3CB14A2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902" y="2167501"/>
                <a:ext cx="4755798" cy="3979585"/>
              </a:xfrm>
              <a:prstGeom prst="rect">
                <a:avLst/>
              </a:prstGeom>
              <a:blipFill>
                <a:blip r:embed="rId3"/>
                <a:stretch>
                  <a:fillRect l="-1154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EBC8F88-BFFC-4077-B53D-2E4B8D8D291D}"/>
                  </a:ext>
                </a:extLst>
              </p:cNvPr>
              <p:cNvSpPr txBox="1"/>
              <p:nvPr/>
            </p:nvSpPr>
            <p:spPr>
              <a:xfrm>
                <a:off x="7114297" y="4945659"/>
                <a:ext cx="1792414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EBC8F88-BFFC-4077-B53D-2E4B8D8D2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4297" y="4945659"/>
                <a:ext cx="1792414" cy="5204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DE5AA6CE-064C-4B9C-A010-EAE7E4DCEB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988" y="1318383"/>
            <a:ext cx="3453797" cy="29084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70823B-B9E9-1837-4A1D-161E7C13A77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126F80-9B2D-34E0-644F-25BEBA185C1C}"/>
              </a:ext>
            </a:extLst>
          </p:cNvPr>
          <p:cNvSpPr txBox="1"/>
          <p:nvPr/>
        </p:nvSpPr>
        <p:spPr>
          <a:xfrm>
            <a:off x="5783366" y="4335786"/>
            <a:ext cx="60974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Projected delay issues of global regular wire compared to gate delay with technology scaling</a:t>
            </a:r>
          </a:p>
          <a:p>
            <a:r>
              <a:rPr lang="en-US" sz="900" i="1" dirty="0"/>
              <a:t>Source: A Survey of Emerging Interconnects for On-Chip Efficient Multicast and Broadcast in Many-Cores, February 2016, IEEE Circuits and Systems Magazine 16(1):58 - 72</a:t>
            </a:r>
          </a:p>
        </p:txBody>
      </p:sp>
    </p:spTree>
    <p:extLst>
      <p:ext uri="{BB962C8B-B14F-4D97-AF65-F5344CB8AC3E}">
        <p14:creationId xmlns:p14="http://schemas.microsoft.com/office/powerpoint/2010/main" val="669608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1784</Words>
  <Application>Microsoft Office PowerPoint</Application>
  <PresentationFormat>Widescreen</PresentationFormat>
  <Paragraphs>244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Times New Roman</vt:lpstr>
      <vt:lpstr>Office Theme</vt:lpstr>
      <vt:lpstr>Office Theme</vt:lpstr>
      <vt:lpstr>Circuits and Layouts 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379</cp:revision>
  <cp:lastPrinted>2022-02-24T17:37:23Z</cp:lastPrinted>
  <dcterms:created xsi:type="dcterms:W3CDTF">2021-12-29T09:34:20Z</dcterms:created>
  <dcterms:modified xsi:type="dcterms:W3CDTF">2026-05-14T14:24:06Z</dcterms:modified>
</cp:coreProperties>
</file>