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86" r:id="rId4"/>
    <p:sldId id="387" r:id="rId5"/>
    <p:sldId id="397" r:id="rId6"/>
    <p:sldId id="388" r:id="rId7"/>
    <p:sldId id="394" r:id="rId8"/>
    <p:sldId id="395" r:id="rId9"/>
    <p:sldId id="396" r:id="rId10"/>
    <p:sldId id="402" r:id="rId11"/>
    <p:sldId id="353" r:id="rId12"/>
    <p:sldId id="401" r:id="rId13"/>
    <p:sldId id="389" r:id="rId14"/>
    <p:sldId id="403" r:id="rId15"/>
    <p:sldId id="351" r:id="rId16"/>
    <p:sldId id="352" r:id="rId17"/>
    <p:sldId id="399" r:id="rId18"/>
    <p:sldId id="398" r:id="rId19"/>
    <p:sldId id="406" r:id="rId20"/>
    <p:sldId id="407" r:id="rId21"/>
    <p:sldId id="404" r:id="rId22"/>
    <p:sldId id="405" r:id="rId23"/>
    <p:sldId id="408" r:id="rId24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CC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0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1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hyperlink" Target="http://atlas.ch/news/images/stories/cables1-hq.jpg" TargetMode="Externa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openxmlformats.org/officeDocument/2006/relationships/image" Target="../media/image1.jpe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3CF071B-ACCA-44CE-B20D-FC1E99CC5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6416"/>
            <a:ext cx="9144000" cy="2387600"/>
          </a:xfrm>
        </p:spPr>
        <p:txBody>
          <a:bodyPr/>
          <a:lstStyle/>
          <a:p>
            <a:r>
              <a:rPr lang="en-GB" dirty="0"/>
              <a:t>Circuits and layouts II 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075A7-8D94-4707-9B47-FFBB796FD5F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ox_small_cmyk_pos_rect.jpg">
            <a:extLst>
              <a:ext uri="{FF2B5EF4-FFF2-40B4-BE49-F238E27FC236}">
                <a16:creationId xmlns:a16="http://schemas.microsoft.com/office/drawing/2014/main" id="{29DE16D3-7F0C-4F03-973D-CE10380831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A2B99A-837E-4AF7-97A5-46B88CF5EC0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D43984-80C2-42DF-9850-DFF44AB045BF}"/>
              </a:ext>
            </a:extLst>
          </p:cNvPr>
          <p:cNvSpPr/>
          <p:nvPr/>
        </p:nvSpPr>
        <p:spPr>
          <a:xfrm>
            <a:off x="589560" y="808555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017804-CE38-414A-BAEA-0847D1028B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B4EEF8D6-BCC9-4CA7-B035-3C054649BA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6AC077-9A7E-484B-B7BC-F9DB4A110BB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D9B8D0-EDD7-CF39-F704-2B8531435536}"/>
              </a:ext>
            </a:extLst>
          </p:cNvPr>
          <p:cNvSpPr/>
          <p:nvPr/>
        </p:nvSpPr>
        <p:spPr>
          <a:xfrm>
            <a:off x="665085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768EB3-03F8-F2D6-E6C0-CBFBA00ED387}"/>
              </a:ext>
            </a:extLst>
          </p:cNvPr>
          <p:cNvSpPr txBox="1"/>
          <p:nvPr/>
        </p:nvSpPr>
        <p:spPr>
          <a:xfrm>
            <a:off x="419821" y="2023643"/>
            <a:ext cx="5191910" cy="3093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inversion layer also affect the </a:t>
            </a:r>
            <a:r>
              <a:rPr lang="en-US" sz="2000" b="1" dirty="0"/>
              <a:t>interstrip</a:t>
            </a:r>
            <a:r>
              <a:rPr lang="en-US" sz="2000" dirty="0"/>
              <a:t> </a:t>
            </a:r>
            <a:r>
              <a:rPr lang="en-US" sz="2000" b="1" dirty="0"/>
              <a:t>capacitance</a:t>
            </a:r>
            <a:r>
              <a:rPr lang="en-US" sz="2000" dirty="0"/>
              <a:t>, which affects the noise performances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An increased in Total Ionising Dose (TID) increases the positive charge at Si-SiO2 interface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This might reduce the depletion of the inversion layer and increase the interstrip capacitance</a:t>
            </a:r>
            <a:endParaRPr lang="en-US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5FC49B-29C2-E737-17BB-9087405BDB29}"/>
              </a:ext>
            </a:extLst>
          </p:cNvPr>
          <p:cNvSpPr/>
          <p:nvPr/>
        </p:nvSpPr>
        <p:spPr>
          <a:xfrm>
            <a:off x="6255080" y="1418766"/>
            <a:ext cx="2487799" cy="13679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A42F2A3-A203-F12A-18B9-664476898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110" y="963446"/>
            <a:ext cx="2438607" cy="2006854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AD865158-19F7-3FF8-DCA1-BD108BB64608}"/>
              </a:ext>
            </a:extLst>
          </p:cNvPr>
          <p:cNvSpPr txBox="1"/>
          <p:nvPr/>
        </p:nvSpPr>
        <p:spPr>
          <a:xfrm>
            <a:off x="6653529" y="1889372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depl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58AF448-738A-5FD1-2BF8-0E0DB6AAACC6}"/>
              </a:ext>
            </a:extLst>
          </p:cNvPr>
          <p:cNvSpPr txBox="1"/>
          <p:nvPr/>
        </p:nvSpPr>
        <p:spPr>
          <a:xfrm>
            <a:off x="7257159" y="1216350"/>
            <a:ext cx="8453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aseline="-25000" dirty="0"/>
              <a:t>+++++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F9B1F906-77B3-CF2D-A98D-FF10ABA79F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2189" y="3331490"/>
            <a:ext cx="2309593" cy="2245739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0884C64A-1294-44D4-34E7-7E206435A42A}"/>
              </a:ext>
            </a:extLst>
          </p:cNvPr>
          <p:cNvSpPr txBox="1"/>
          <p:nvPr/>
        </p:nvSpPr>
        <p:spPr>
          <a:xfrm>
            <a:off x="5981395" y="3077628"/>
            <a:ext cx="49862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D </a:t>
            </a:r>
            <a:r>
              <a:rPr lang="en-GB" sz="900" dirty="0" err="1"/>
              <a:t>Passeri</a:t>
            </a:r>
            <a:r>
              <a:rPr lang="en-GB" sz="900" dirty="0"/>
              <a:t>, et al. Parasitic capacitances in thick-substrate silicon microstrip detectors, https://doi.org/10.1016/S0168-9002(01)01669-2.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07C84DF-956B-CB77-DA33-6CB1F12F6AF8}"/>
              </a:ext>
            </a:extLst>
          </p:cNvPr>
          <p:cNvSpPr txBox="1"/>
          <p:nvPr/>
        </p:nvSpPr>
        <p:spPr>
          <a:xfrm>
            <a:off x="5804497" y="5897203"/>
            <a:ext cx="5078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G. </a:t>
            </a:r>
            <a:r>
              <a:rPr lang="en-GB" sz="900" dirty="0" err="1"/>
              <a:t>Calefato</a:t>
            </a:r>
            <a:r>
              <a:rPr lang="en-GB" sz="900" dirty="0"/>
              <a:t>, et al, s ., Comparison on radiation tolerance of 〈100〉 and 〈111〉 silicon substrates of microstrip </a:t>
            </a:r>
            <a:r>
              <a:rPr lang="en-GB" sz="900" dirty="0" err="1"/>
              <a:t>detector,https</a:t>
            </a:r>
            <a:r>
              <a:rPr lang="en-GB" sz="900" dirty="0"/>
              <a:t>://doi.org/10.1016/S0168-9002(01)01667-9.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DE4A6-B3FB-8413-81BC-FE409B878F1E}"/>
              </a:ext>
            </a:extLst>
          </p:cNvPr>
          <p:cNvSpPr txBox="1"/>
          <p:nvPr/>
        </p:nvSpPr>
        <p:spPr>
          <a:xfrm>
            <a:off x="9252873" y="2236380"/>
            <a:ext cx="42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92D050"/>
                </a:solidFill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267D0C-56CC-5ECD-CC93-4BCCCCB5D33D}"/>
              </a:ext>
            </a:extLst>
          </p:cNvPr>
          <p:cNvSpPr txBox="1"/>
          <p:nvPr/>
        </p:nvSpPr>
        <p:spPr>
          <a:xfrm>
            <a:off x="9397556" y="1539036"/>
            <a:ext cx="42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CC00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E276F7-E5D2-307E-96D6-0F92C02ADFDE}"/>
              </a:ext>
            </a:extLst>
          </p:cNvPr>
          <p:cNvSpPr txBox="1"/>
          <p:nvPr/>
        </p:nvSpPr>
        <p:spPr>
          <a:xfrm>
            <a:off x="10162004" y="1316840"/>
            <a:ext cx="42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6692755-3092-E2BC-2C3A-1C931CB06425}"/>
              </a:ext>
            </a:extLst>
          </p:cNvPr>
          <p:cNvSpPr/>
          <p:nvPr/>
        </p:nvSpPr>
        <p:spPr>
          <a:xfrm>
            <a:off x="6273130" y="1537598"/>
            <a:ext cx="1213232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F6AABC1-DE90-EB45-3AD0-B508131D76BA}"/>
              </a:ext>
            </a:extLst>
          </p:cNvPr>
          <p:cNvSpPr/>
          <p:nvPr/>
        </p:nvSpPr>
        <p:spPr>
          <a:xfrm>
            <a:off x="7465954" y="1537598"/>
            <a:ext cx="1276925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25FCC99-F57C-D34D-FD6D-302A7358A8A0}"/>
              </a:ext>
            </a:extLst>
          </p:cNvPr>
          <p:cNvSpPr/>
          <p:nvPr/>
        </p:nvSpPr>
        <p:spPr>
          <a:xfrm>
            <a:off x="7495728" y="1396928"/>
            <a:ext cx="1213232" cy="9287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357A41C-F9D2-8D37-A42C-8835D1B7C8B8}"/>
              </a:ext>
            </a:extLst>
          </p:cNvPr>
          <p:cNvSpPr/>
          <p:nvPr/>
        </p:nvSpPr>
        <p:spPr>
          <a:xfrm>
            <a:off x="7867172" y="1330779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825B360-B364-603E-270A-5139EEFF70A7}"/>
              </a:ext>
            </a:extLst>
          </p:cNvPr>
          <p:cNvSpPr/>
          <p:nvPr/>
        </p:nvSpPr>
        <p:spPr>
          <a:xfrm>
            <a:off x="7761863" y="1225799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90526BE-33C5-1EA8-BBA0-F168633D4FE9}"/>
              </a:ext>
            </a:extLst>
          </p:cNvPr>
          <p:cNvSpPr/>
          <p:nvPr/>
        </p:nvSpPr>
        <p:spPr>
          <a:xfrm>
            <a:off x="8119090" y="1307654"/>
            <a:ext cx="627075" cy="10749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57B41E3-7A85-5ACE-F74A-E652719AFDB6}"/>
              </a:ext>
            </a:extLst>
          </p:cNvPr>
          <p:cNvGrpSpPr/>
          <p:nvPr/>
        </p:nvGrpSpPr>
        <p:grpSpPr>
          <a:xfrm flipV="1">
            <a:off x="7458987" y="1427745"/>
            <a:ext cx="321470" cy="189354"/>
            <a:chOff x="7367304" y="1061947"/>
            <a:chExt cx="321470" cy="189354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A86B524-9FAE-4AC2-7EBB-A3F2E54E6DF8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A36E6AF-8072-3F50-AF20-0634E0D9FC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B59DEDA-D6C6-89AE-943D-63D94E780642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CB045E5-05C6-51BE-1360-5AAC7973DE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8D2F1D37-B00D-EB43-CC11-6ED1B8B301BF}"/>
              </a:ext>
            </a:extLst>
          </p:cNvPr>
          <p:cNvSpPr txBox="1"/>
          <p:nvPr/>
        </p:nvSpPr>
        <p:spPr>
          <a:xfrm>
            <a:off x="7629155" y="1468007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inv</a:t>
            </a:r>
            <a:endParaRPr lang="en-GB" sz="1200" baseline="-250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478DA46-3418-D512-8561-8EB2269CBD26}"/>
              </a:ext>
            </a:extLst>
          </p:cNvPr>
          <p:cNvSpPr txBox="1"/>
          <p:nvPr/>
        </p:nvSpPr>
        <p:spPr>
          <a:xfrm>
            <a:off x="7592777" y="1839212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blk</a:t>
            </a:r>
            <a:endParaRPr lang="en-GB" sz="1200" baseline="-25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B591562-3F20-D60B-669F-9E215DD51301}"/>
              </a:ext>
            </a:extLst>
          </p:cNvPr>
          <p:cNvSpPr/>
          <p:nvPr/>
        </p:nvSpPr>
        <p:spPr>
          <a:xfrm>
            <a:off x="6265873" y="1419424"/>
            <a:ext cx="1213232" cy="9287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10449B2-BEDD-2A60-F150-83DC239FE414}"/>
              </a:ext>
            </a:extLst>
          </p:cNvPr>
          <p:cNvGrpSpPr/>
          <p:nvPr/>
        </p:nvGrpSpPr>
        <p:grpSpPr>
          <a:xfrm flipH="1" flipV="1">
            <a:off x="7135072" y="1722977"/>
            <a:ext cx="321470" cy="189354"/>
            <a:chOff x="7367304" y="1061947"/>
            <a:chExt cx="321470" cy="189354"/>
          </a:xfrm>
        </p:grpSpPr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9BEE1BE-D2CB-5709-6C16-85130D8B594D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39E1F687-03F5-B16C-D821-5953778B19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6834031-D47D-1A6D-056C-E2BF4ECBD4F7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B37EAF6D-25F6-6F0F-D199-6551F5F320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699A6CE3-C2F7-88D9-8A5E-833C5BD95C45}"/>
              </a:ext>
            </a:extLst>
          </p:cNvPr>
          <p:cNvSpPr/>
          <p:nvPr/>
        </p:nvSpPr>
        <p:spPr>
          <a:xfrm>
            <a:off x="6690229" y="1330779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A6108EA-49CD-E46B-91E0-81C94BA5BD7F}"/>
              </a:ext>
            </a:extLst>
          </p:cNvPr>
          <p:cNvSpPr/>
          <p:nvPr/>
        </p:nvSpPr>
        <p:spPr>
          <a:xfrm>
            <a:off x="6618863" y="1224654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E996F23-848F-37DE-7341-DBFDEF6E2E19}"/>
              </a:ext>
            </a:extLst>
          </p:cNvPr>
          <p:cNvSpPr/>
          <p:nvPr/>
        </p:nvSpPr>
        <p:spPr>
          <a:xfrm>
            <a:off x="6255563" y="1317016"/>
            <a:ext cx="532765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95A376B-6C04-BC6B-5A94-802BE6530594}"/>
              </a:ext>
            </a:extLst>
          </p:cNvPr>
          <p:cNvSpPr/>
          <p:nvPr/>
        </p:nvSpPr>
        <p:spPr>
          <a:xfrm>
            <a:off x="6960691" y="1306026"/>
            <a:ext cx="981274" cy="107251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37B0A7-B6D0-EE97-6F78-79AC04A25F19}"/>
              </a:ext>
            </a:extLst>
          </p:cNvPr>
          <p:cNvSpPr/>
          <p:nvPr/>
        </p:nvSpPr>
        <p:spPr>
          <a:xfrm>
            <a:off x="6268682" y="2577091"/>
            <a:ext cx="2474197" cy="209002"/>
          </a:xfrm>
          <a:prstGeom prst="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28BB4FE-C399-D477-889F-7DFC8F7F1F0C}"/>
              </a:ext>
            </a:extLst>
          </p:cNvPr>
          <p:cNvGrpSpPr/>
          <p:nvPr/>
        </p:nvGrpSpPr>
        <p:grpSpPr>
          <a:xfrm flipV="1">
            <a:off x="7458987" y="1716602"/>
            <a:ext cx="321470" cy="189354"/>
            <a:chOff x="7367304" y="1061947"/>
            <a:chExt cx="321470" cy="189354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89DB4EA4-64F9-8ACB-4CF1-51B0FBE85B53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B755C526-11D6-D3D8-BADB-02FFB39535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E31EBBD5-280E-3544-088B-98749C22FE13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71F574D-DEFE-AADF-44D4-7054B37244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B410A70-EB47-1AFA-3FA3-7B2B7C7FAA73}"/>
              </a:ext>
            </a:extLst>
          </p:cNvPr>
          <p:cNvGrpSpPr/>
          <p:nvPr/>
        </p:nvGrpSpPr>
        <p:grpSpPr>
          <a:xfrm flipH="1" flipV="1">
            <a:off x="7142567" y="1418527"/>
            <a:ext cx="321470" cy="189354"/>
            <a:chOff x="7367304" y="1061947"/>
            <a:chExt cx="321470" cy="189354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8A65339-8ECE-21CB-8930-8089EBBAA186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239EF05-0C0B-6648-34F4-3DA19C4FE7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57F7EE9-90C3-6F33-8AD0-F8382690A574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CCAD860-FD54-818E-F04B-847AC57C72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FFBFB9E9-EABA-6804-DF11-A0E6E69363F1}"/>
              </a:ext>
            </a:extLst>
          </p:cNvPr>
          <p:cNvSpPr/>
          <p:nvPr/>
        </p:nvSpPr>
        <p:spPr>
          <a:xfrm>
            <a:off x="6255080" y="3945375"/>
            <a:ext cx="2487799" cy="13679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1FFE8-3653-DD6B-F9BA-B77201C3B67B}"/>
              </a:ext>
            </a:extLst>
          </p:cNvPr>
          <p:cNvSpPr txBox="1"/>
          <p:nvPr/>
        </p:nvSpPr>
        <p:spPr>
          <a:xfrm>
            <a:off x="6653529" y="4415981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depl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AC6AC2-9D69-3500-7172-45CF95AB5DCB}"/>
              </a:ext>
            </a:extLst>
          </p:cNvPr>
          <p:cNvSpPr txBox="1"/>
          <p:nvPr/>
        </p:nvSpPr>
        <p:spPr>
          <a:xfrm>
            <a:off x="7257159" y="3742959"/>
            <a:ext cx="8453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aseline="-25000" dirty="0"/>
              <a:t>+++++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EE939FF-0E4B-A400-7ED6-5EF5AB3229A8}"/>
              </a:ext>
            </a:extLst>
          </p:cNvPr>
          <p:cNvSpPr/>
          <p:nvPr/>
        </p:nvSpPr>
        <p:spPr>
          <a:xfrm>
            <a:off x="6273130" y="4064207"/>
            <a:ext cx="1213232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69E8E75-8F43-0D06-6132-30D6693B44C0}"/>
              </a:ext>
            </a:extLst>
          </p:cNvPr>
          <p:cNvSpPr/>
          <p:nvPr/>
        </p:nvSpPr>
        <p:spPr>
          <a:xfrm>
            <a:off x="7465954" y="4064207"/>
            <a:ext cx="1276925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12A7605-3EA3-601A-6285-9C72D784BCF0}"/>
              </a:ext>
            </a:extLst>
          </p:cNvPr>
          <p:cNvSpPr/>
          <p:nvPr/>
        </p:nvSpPr>
        <p:spPr>
          <a:xfrm>
            <a:off x="7491546" y="3952463"/>
            <a:ext cx="1217414" cy="899805"/>
          </a:xfrm>
          <a:custGeom>
            <a:avLst/>
            <a:gdLst>
              <a:gd name="connsiteX0" fmla="*/ 0 w 1213232"/>
              <a:gd name="connsiteY0" fmla="*/ 464365 h 928729"/>
              <a:gd name="connsiteX1" fmla="*/ 606616 w 1213232"/>
              <a:gd name="connsiteY1" fmla="*/ 0 h 928729"/>
              <a:gd name="connsiteX2" fmla="*/ 1213232 w 1213232"/>
              <a:gd name="connsiteY2" fmla="*/ 464365 h 928729"/>
              <a:gd name="connsiteX3" fmla="*/ 606616 w 1213232"/>
              <a:gd name="connsiteY3" fmla="*/ 928730 h 928729"/>
              <a:gd name="connsiteX4" fmla="*/ 0 w 1213232"/>
              <a:gd name="connsiteY4" fmla="*/ 464365 h 928729"/>
              <a:gd name="connsiteX0" fmla="*/ 4182 w 1217414"/>
              <a:gd name="connsiteY0" fmla="*/ 483451 h 947816"/>
              <a:gd name="connsiteX1" fmla="*/ 355805 w 1217414"/>
              <a:gd name="connsiteY1" fmla="*/ 127903 h 947816"/>
              <a:gd name="connsiteX2" fmla="*/ 610798 w 1217414"/>
              <a:gd name="connsiteY2" fmla="*/ 19086 h 947816"/>
              <a:gd name="connsiteX3" fmla="*/ 1217414 w 1217414"/>
              <a:gd name="connsiteY3" fmla="*/ 483451 h 947816"/>
              <a:gd name="connsiteX4" fmla="*/ 610798 w 1217414"/>
              <a:gd name="connsiteY4" fmla="*/ 947816 h 947816"/>
              <a:gd name="connsiteX5" fmla="*/ 4182 w 1217414"/>
              <a:gd name="connsiteY5" fmla="*/ 483451 h 947816"/>
              <a:gd name="connsiteX0" fmla="*/ 4182 w 1217414"/>
              <a:gd name="connsiteY0" fmla="*/ 435440 h 899805"/>
              <a:gd name="connsiteX1" fmla="*/ 355805 w 1217414"/>
              <a:gd name="connsiteY1" fmla="*/ 79892 h 899805"/>
              <a:gd name="connsiteX2" fmla="*/ 715730 w 1217414"/>
              <a:gd name="connsiteY2" fmla="*/ 31036 h 899805"/>
              <a:gd name="connsiteX3" fmla="*/ 1217414 w 1217414"/>
              <a:gd name="connsiteY3" fmla="*/ 435440 h 899805"/>
              <a:gd name="connsiteX4" fmla="*/ 610798 w 1217414"/>
              <a:gd name="connsiteY4" fmla="*/ 899805 h 899805"/>
              <a:gd name="connsiteX5" fmla="*/ 4182 w 1217414"/>
              <a:gd name="connsiteY5" fmla="*/ 435440 h 8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7414" h="899805">
                <a:moveTo>
                  <a:pt x="4182" y="435440"/>
                </a:moveTo>
                <a:cubicBezTo>
                  <a:pt x="-38317" y="298788"/>
                  <a:pt x="254702" y="157286"/>
                  <a:pt x="355805" y="79892"/>
                </a:cubicBezTo>
                <a:cubicBezTo>
                  <a:pt x="456908" y="2498"/>
                  <a:pt x="572129" y="-28222"/>
                  <a:pt x="715730" y="31036"/>
                </a:cubicBezTo>
                <a:cubicBezTo>
                  <a:pt x="859331" y="90294"/>
                  <a:pt x="1217414" y="178978"/>
                  <a:pt x="1217414" y="435440"/>
                </a:cubicBezTo>
                <a:cubicBezTo>
                  <a:pt x="1217414" y="691902"/>
                  <a:pt x="945823" y="899805"/>
                  <a:pt x="610798" y="899805"/>
                </a:cubicBezTo>
                <a:cubicBezTo>
                  <a:pt x="275773" y="899805"/>
                  <a:pt x="46681" y="572092"/>
                  <a:pt x="4182" y="435440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C6DE8E-B295-81B9-E014-AC0F29E5C84A}"/>
              </a:ext>
            </a:extLst>
          </p:cNvPr>
          <p:cNvSpPr/>
          <p:nvPr/>
        </p:nvSpPr>
        <p:spPr>
          <a:xfrm>
            <a:off x="7867172" y="3857388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54931F8-A73D-D0F7-86CC-99731E3C94FC}"/>
              </a:ext>
            </a:extLst>
          </p:cNvPr>
          <p:cNvSpPr/>
          <p:nvPr/>
        </p:nvSpPr>
        <p:spPr>
          <a:xfrm>
            <a:off x="7761863" y="3752408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C26502A-4A5E-5A9C-8F87-45BBD3ACFA06}"/>
              </a:ext>
            </a:extLst>
          </p:cNvPr>
          <p:cNvSpPr/>
          <p:nvPr/>
        </p:nvSpPr>
        <p:spPr>
          <a:xfrm>
            <a:off x="8119090" y="3834263"/>
            <a:ext cx="627075" cy="10749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384AB62-6C08-DA13-41D1-E30C191FCFD5}"/>
              </a:ext>
            </a:extLst>
          </p:cNvPr>
          <p:cNvGrpSpPr/>
          <p:nvPr/>
        </p:nvGrpSpPr>
        <p:grpSpPr>
          <a:xfrm flipV="1">
            <a:off x="7458987" y="3954354"/>
            <a:ext cx="321470" cy="189354"/>
            <a:chOff x="7367304" y="1061947"/>
            <a:chExt cx="321470" cy="189354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034A396-E289-04A9-D005-4DEE6F9075E1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9255531-A3AB-23E8-2643-B706A8CEB1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B68E3E-FDDF-CB0F-4132-D539B244F4C2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1BA5A65-B158-32E6-0B74-B43F50556F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B87FAC4-1F6A-50C1-665E-8D07AA7CAB19}"/>
              </a:ext>
            </a:extLst>
          </p:cNvPr>
          <p:cNvSpPr txBox="1"/>
          <p:nvPr/>
        </p:nvSpPr>
        <p:spPr>
          <a:xfrm>
            <a:off x="7629155" y="3994616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inv</a:t>
            </a:r>
            <a:endParaRPr lang="en-GB" sz="1200" baseline="-250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D64600-5416-D9A2-B5CE-9C28F1AB50A6}"/>
              </a:ext>
            </a:extLst>
          </p:cNvPr>
          <p:cNvSpPr txBox="1"/>
          <p:nvPr/>
        </p:nvSpPr>
        <p:spPr>
          <a:xfrm>
            <a:off x="7592777" y="4365821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blk</a:t>
            </a:r>
            <a:endParaRPr lang="en-GB" sz="1200" baseline="-250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113C06F-66C3-5AE4-57B9-2BB178DE40BC}"/>
              </a:ext>
            </a:extLst>
          </p:cNvPr>
          <p:cNvSpPr/>
          <p:nvPr/>
        </p:nvSpPr>
        <p:spPr>
          <a:xfrm>
            <a:off x="6264541" y="3944340"/>
            <a:ext cx="1221768" cy="930423"/>
          </a:xfrm>
          <a:custGeom>
            <a:avLst/>
            <a:gdLst>
              <a:gd name="connsiteX0" fmla="*/ 0 w 1213232"/>
              <a:gd name="connsiteY0" fmla="*/ 464365 h 928729"/>
              <a:gd name="connsiteX1" fmla="*/ 606616 w 1213232"/>
              <a:gd name="connsiteY1" fmla="*/ 0 h 928729"/>
              <a:gd name="connsiteX2" fmla="*/ 1213232 w 1213232"/>
              <a:gd name="connsiteY2" fmla="*/ 464365 h 928729"/>
              <a:gd name="connsiteX3" fmla="*/ 606616 w 1213232"/>
              <a:gd name="connsiteY3" fmla="*/ 928730 h 928729"/>
              <a:gd name="connsiteX4" fmla="*/ 0 w 1213232"/>
              <a:gd name="connsiteY4" fmla="*/ 464365 h 928729"/>
              <a:gd name="connsiteX0" fmla="*/ 0 w 1221182"/>
              <a:gd name="connsiteY0" fmla="*/ 482032 h 946397"/>
              <a:gd name="connsiteX1" fmla="*/ 606616 w 1221182"/>
              <a:gd name="connsiteY1" fmla="*/ 17667 h 946397"/>
              <a:gd name="connsiteX2" fmla="*/ 921911 w 1221182"/>
              <a:gd name="connsiteY2" fmla="*/ 133968 h 946397"/>
              <a:gd name="connsiteX3" fmla="*/ 1213232 w 1221182"/>
              <a:gd name="connsiteY3" fmla="*/ 482032 h 946397"/>
              <a:gd name="connsiteX4" fmla="*/ 606616 w 1221182"/>
              <a:gd name="connsiteY4" fmla="*/ 946397 h 946397"/>
              <a:gd name="connsiteX5" fmla="*/ 0 w 1221182"/>
              <a:gd name="connsiteY5" fmla="*/ 482032 h 946397"/>
              <a:gd name="connsiteX0" fmla="*/ 0 w 1221182"/>
              <a:gd name="connsiteY0" fmla="*/ 482032 h 946397"/>
              <a:gd name="connsiteX1" fmla="*/ 606616 w 1221182"/>
              <a:gd name="connsiteY1" fmla="*/ 17667 h 946397"/>
              <a:gd name="connsiteX2" fmla="*/ 921911 w 1221182"/>
              <a:gd name="connsiteY2" fmla="*/ 133968 h 946397"/>
              <a:gd name="connsiteX3" fmla="*/ 1213232 w 1221182"/>
              <a:gd name="connsiteY3" fmla="*/ 482032 h 946397"/>
              <a:gd name="connsiteX4" fmla="*/ 606616 w 1221182"/>
              <a:gd name="connsiteY4" fmla="*/ 946397 h 946397"/>
              <a:gd name="connsiteX5" fmla="*/ 0 w 1221182"/>
              <a:gd name="connsiteY5" fmla="*/ 482032 h 946397"/>
              <a:gd name="connsiteX0" fmla="*/ 1350 w 1222532"/>
              <a:gd name="connsiteY0" fmla="*/ 468964 h 933329"/>
              <a:gd name="connsiteX1" fmla="*/ 458065 w 1222532"/>
              <a:gd name="connsiteY1" fmla="*/ 19589 h 933329"/>
              <a:gd name="connsiteX2" fmla="*/ 923261 w 1222532"/>
              <a:gd name="connsiteY2" fmla="*/ 120900 h 933329"/>
              <a:gd name="connsiteX3" fmla="*/ 1214582 w 1222532"/>
              <a:gd name="connsiteY3" fmla="*/ 468964 h 933329"/>
              <a:gd name="connsiteX4" fmla="*/ 607966 w 1222532"/>
              <a:gd name="connsiteY4" fmla="*/ 933329 h 933329"/>
              <a:gd name="connsiteX5" fmla="*/ 1350 w 1222532"/>
              <a:gd name="connsiteY5" fmla="*/ 468964 h 933329"/>
              <a:gd name="connsiteX0" fmla="*/ 1332 w 1221768"/>
              <a:gd name="connsiteY0" fmla="*/ 466058 h 930423"/>
              <a:gd name="connsiteX1" fmla="*/ 458047 w 1221768"/>
              <a:gd name="connsiteY1" fmla="*/ 16683 h 930423"/>
              <a:gd name="connsiteX2" fmla="*/ 893263 w 1221768"/>
              <a:gd name="connsiteY2" fmla="*/ 132985 h 930423"/>
              <a:gd name="connsiteX3" fmla="*/ 1214564 w 1221768"/>
              <a:gd name="connsiteY3" fmla="*/ 466058 h 930423"/>
              <a:gd name="connsiteX4" fmla="*/ 607948 w 1221768"/>
              <a:gd name="connsiteY4" fmla="*/ 930423 h 930423"/>
              <a:gd name="connsiteX5" fmla="*/ 1332 w 1221768"/>
              <a:gd name="connsiteY5" fmla="*/ 466058 h 93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1768" h="930423">
                <a:moveTo>
                  <a:pt x="1332" y="466058"/>
                </a:moveTo>
                <a:cubicBezTo>
                  <a:pt x="-23651" y="313768"/>
                  <a:pt x="309392" y="72195"/>
                  <a:pt x="458047" y="16683"/>
                </a:cubicBezTo>
                <a:cubicBezTo>
                  <a:pt x="606702" y="-38829"/>
                  <a:pt x="792160" y="55591"/>
                  <a:pt x="893263" y="132985"/>
                </a:cubicBezTo>
                <a:cubicBezTo>
                  <a:pt x="994366" y="240360"/>
                  <a:pt x="1269611" y="325657"/>
                  <a:pt x="1214564" y="466058"/>
                </a:cubicBezTo>
                <a:cubicBezTo>
                  <a:pt x="1159517" y="606459"/>
                  <a:pt x="942973" y="930423"/>
                  <a:pt x="607948" y="930423"/>
                </a:cubicBezTo>
                <a:cubicBezTo>
                  <a:pt x="272923" y="930423"/>
                  <a:pt x="26315" y="618348"/>
                  <a:pt x="1332" y="466058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D008981-FD45-2E1F-D941-C9B1C8AAC9A6}"/>
              </a:ext>
            </a:extLst>
          </p:cNvPr>
          <p:cNvGrpSpPr/>
          <p:nvPr/>
        </p:nvGrpSpPr>
        <p:grpSpPr>
          <a:xfrm flipH="1" flipV="1">
            <a:off x="7135072" y="4249586"/>
            <a:ext cx="321470" cy="189354"/>
            <a:chOff x="7367304" y="1061947"/>
            <a:chExt cx="321470" cy="189354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12BF8B8-3F6E-CBB8-4B7F-E2EA3AD792FB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E51E872-76F1-6B7E-E0BB-D33E044E9D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782EC004-E7D4-7D17-8D12-949362F34024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BF504FA7-4394-8DF3-8F20-8A7279602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Oval 108">
            <a:extLst>
              <a:ext uri="{FF2B5EF4-FFF2-40B4-BE49-F238E27FC236}">
                <a16:creationId xmlns:a16="http://schemas.microsoft.com/office/drawing/2014/main" id="{4E2B9A5B-192F-D672-7CE6-66B12E6C996B}"/>
              </a:ext>
            </a:extLst>
          </p:cNvPr>
          <p:cNvSpPr/>
          <p:nvPr/>
        </p:nvSpPr>
        <p:spPr>
          <a:xfrm>
            <a:off x="6690229" y="3857388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EC4ABFE-418C-3975-E334-A31447AA6731}"/>
              </a:ext>
            </a:extLst>
          </p:cNvPr>
          <p:cNvSpPr/>
          <p:nvPr/>
        </p:nvSpPr>
        <p:spPr>
          <a:xfrm>
            <a:off x="6618863" y="3751263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E22C9E0-F1CF-1F55-BD9D-68EE65129D4B}"/>
              </a:ext>
            </a:extLst>
          </p:cNvPr>
          <p:cNvSpPr/>
          <p:nvPr/>
        </p:nvSpPr>
        <p:spPr>
          <a:xfrm>
            <a:off x="6255563" y="3843625"/>
            <a:ext cx="532765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CF57341-1B62-CBA9-0446-3648682A6A8D}"/>
              </a:ext>
            </a:extLst>
          </p:cNvPr>
          <p:cNvSpPr/>
          <p:nvPr/>
        </p:nvSpPr>
        <p:spPr>
          <a:xfrm>
            <a:off x="6960691" y="3832635"/>
            <a:ext cx="981274" cy="107251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+++++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1BCBB2E-3E68-A86D-4952-BAA6875B44ED}"/>
              </a:ext>
            </a:extLst>
          </p:cNvPr>
          <p:cNvSpPr/>
          <p:nvPr/>
        </p:nvSpPr>
        <p:spPr>
          <a:xfrm>
            <a:off x="6268682" y="5103700"/>
            <a:ext cx="2474197" cy="209002"/>
          </a:xfrm>
          <a:prstGeom prst="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F536E01-4DC7-8D05-399C-ED784AA7DB8B}"/>
              </a:ext>
            </a:extLst>
          </p:cNvPr>
          <p:cNvGrpSpPr/>
          <p:nvPr/>
        </p:nvGrpSpPr>
        <p:grpSpPr>
          <a:xfrm flipV="1">
            <a:off x="7458987" y="4243211"/>
            <a:ext cx="321470" cy="189354"/>
            <a:chOff x="7367304" y="1061947"/>
            <a:chExt cx="321470" cy="189354"/>
          </a:xfrm>
        </p:grpSpPr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6614D0D8-D887-ABBB-4020-22BADCF86F76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A4DB416-220A-8576-F042-4001F05615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DEE8306E-1F8A-1E23-DAB7-39D2151A3FF4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C9DF78D5-E7F4-2FE0-9DA5-B796A1F9AB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721F02B-4C1F-03AD-BABD-C1EF20A68262}"/>
              </a:ext>
            </a:extLst>
          </p:cNvPr>
          <p:cNvGrpSpPr/>
          <p:nvPr/>
        </p:nvGrpSpPr>
        <p:grpSpPr>
          <a:xfrm flipH="1" flipV="1">
            <a:off x="7142567" y="3945136"/>
            <a:ext cx="321470" cy="189354"/>
            <a:chOff x="7367304" y="1061947"/>
            <a:chExt cx="321470" cy="189354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C4CCECC6-72D1-8459-915C-A08AE5C517F4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3E57B74E-5B3E-9ABA-BC9D-F47F56C0D7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7B73A1EB-E688-29F4-27E2-09046AA41DAA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3BE3E60A-B3A8-EDB0-5B93-86FB0580F2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A32250C-4FB5-9C3A-62AB-5014CDCF3F5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D5511D-97F9-CED0-3BD1-DF6EA14508FE}"/>
              </a:ext>
            </a:extLst>
          </p:cNvPr>
          <p:cNvSpPr txBox="1"/>
          <p:nvPr/>
        </p:nvSpPr>
        <p:spPr>
          <a:xfrm>
            <a:off x="7720646" y="789561"/>
            <a:ext cx="63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Sensor pad</a:t>
            </a:r>
            <a:endParaRPr lang="en-GB" sz="1200" baseline="-25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E985DD-5F69-4264-32B1-93334FC61DFF}"/>
              </a:ext>
            </a:extLst>
          </p:cNvPr>
          <p:cNvSpPr txBox="1"/>
          <p:nvPr/>
        </p:nvSpPr>
        <p:spPr>
          <a:xfrm>
            <a:off x="6537825" y="789561"/>
            <a:ext cx="63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Sensor pad</a:t>
            </a:r>
            <a:endParaRPr lang="en-GB" sz="1200" baseline="-25000" dirty="0"/>
          </a:p>
        </p:txBody>
      </p:sp>
    </p:spTree>
    <p:extLst>
      <p:ext uri="{BB962C8B-B14F-4D97-AF65-F5344CB8AC3E}">
        <p14:creationId xmlns:p14="http://schemas.microsoft.com/office/powerpoint/2010/main" val="1006844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D2B1B3-B25C-4BF4-834F-E49F00F568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790491" y="661343"/>
            <a:ext cx="3048159" cy="284494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9101D1D-9F8E-4164-BEA6-E30768D0D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7496" y="3894361"/>
            <a:ext cx="1993195" cy="11741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24EAB3-0DEF-48BE-A626-3308A6860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316" y="856180"/>
            <a:ext cx="1585097" cy="28044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E277BF8-361B-4B28-A66B-6510AB070263}"/>
              </a:ext>
            </a:extLst>
          </p:cNvPr>
          <p:cNvSpPr txBox="1"/>
          <p:nvPr/>
        </p:nvSpPr>
        <p:spPr>
          <a:xfrm>
            <a:off x="576000" y="2160000"/>
            <a:ext cx="3864879" cy="2816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inversion channel might become even more important in low doped p-substrate, because of the segregation coefficient</a:t>
            </a:r>
            <a:r>
              <a:rPr lang="en-US" sz="2000" baseline="30000" dirty="0"/>
              <a:t>*</a:t>
            </a:r>
            <a:r>
              <a:rPr lang="en-US" sz="2000" dirty="0"/>
              <a:t> S of B in SiO2 is &lt; 1 ( it is the opposite in case of n doping, like with P)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27" name="Picture 8">
            <a:extLst>
              <a:ext uri="{FF2B5EF4-FFF2-40B4-BE49-F238E27FC236}">
                <a16:creationId xmlns:a16="http://schemas.microsoft.com/office/drawing/2014/main" id="{70D37C6D-8DF0-4814-A5CB-D44FD509D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491" y="3933219"/>
            <a:ext cx="3257527" cy="109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EFCC201-0C68-4644-92C7-A6DBD59AA116}"/>
              </a:ext>
            </a:extLst>
          </p:cNvPr>
          <p:cNvSpPr/>
          <p:nvPr/>
        </p:nvSpPr>
        <p:spPr>
          <a:xfrm>
            <a:off x="5925369" y="5601710"/>
            <a:ext cx="53372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*</a:t>
            </a:r>
            <a:r>
              <a:rPr lang="en-GB" sz="1100" dirty="0"/>
              <a:t> </a:t>
            </a:r>
            <a:r>
              <a:rPr lang="en-GB" sz="900" b="1" i="1" dirty="0"/>
              <a:t>Effects of Interface Donor Trap States on Isolation Properties of Detectors Operating at High-Luminosity</a:t>
            </a:r>
            <a:r>
              <a:rPr lang="en-GB" sz="900" i="1" dirty="0"/>
              <a:t> </a:t>
            </a:r>
            <a:r>
              <a:rPr lang="en-GB" sz="900" b="1" i="1" dirty="0"/>
              <a:t>LHC</a:t>
            </a:r>
            <a:r>
              <a:rPr lang="en-GB" sz="900" i="1" dirty="0"/>
              <a:t>, DOI: </a:t>
            </a:r>
            <a:r>
              <a:rPr lang="en-GB" sz="900" dirty="0"/>
              <a:t>10.1109/TNS.2017.2709815</a:t>
            </a:r>
            <a:endParaRPr lang="en-GB" sz="900" i="1" baseline="-25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2BF0B-17CD-49DE-BAC1-4F4E670F69E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A77F5D0C-2C56-4A5B-BFA2-CCFAC38011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B9E2872-652E-43C8-8BDB-3685CFEC4C1C}"/>
              </a:ext>
            </a:extLst>
          </p:cNvPr>
          <p:cNvSpPr txBox="1"/>
          <p:nvPr/>
        </p:nvSpPr>
        <p:spPr>
          <a:xfrm>
            <a:off x="8069833" y="544070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FFC000"/>
                </a:solidFill>
              </a:rPr>
              <a:t>N Well</a:t>
            </a:r>
            <a:endParaRPr lang="en-GB" sz="1600" b="1" i="1" dirty="0">
              <a:solidFill>
                <a:srgbClr val="FFC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2DBA860-9AD5-4F7B-A9E3-71E4D41EC39F}"/>
              </a:ext>
            </a:extLst>
          </p:cNvPr>
          <p:cNvCxnSpPr>
            <a:cxnSpLocks/>
          </p:cNvCxnSpPr>
          <p:nvPr/>
        </p:nvCxnSpPr>
        <p:spPr>
          <a:xfrm flipH="1">
            <a:off x="7508468" y="865673"/>
            <a:ext cx="860093" cy="368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D185739-7CE8-4C46-9874-1E87FFD39097}"/>
              </a:ext>
            </a:extLst>
          </p:cNvPr>
          <p:cNvSpPr txBox="1"/>
          <p:nvPr/>
        </p:nvSpPr>
        <p:spPr>
          <a:xfrm>
            <a:off x="5949590" y="525883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0070C0"/>
                </a:solidFill>
              </a:rPr>
              <a:t>P</a:t>
            </a:r>
            <a:r>
              <a:rPr lang="en-US" altLang="en-US" sz="1600" b="1" i="1" baseline="30000" dirty="0">
                <a:solidFill>
                  <a:srgbClr val="0070C0"/>
                </a:solidFill>
              </a:rPr>
              <a:t>++</a:t>
            </a:r>
            <a:r>
              <a:rPr lang="en-US" altLang="en-US" sz="1600" b="1" i="1" dirty="0">
                <a:solidFill>
                  <a:srgbClr val="0070C0"/>
                </a:solidFill>
              </a:rPr>
              <a:t> Well</a:t>
            </a:r>
            <a:endParaRPr lang="en-GB" sz="1600" b="1" i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C4CCE0-3055-401E-8369-C13AD0A61FB7}"/>
              </a:ext>
            </a:extLst>
          </p:cNvPr>
          <p:cNvCxnSpPr>
            <a:cxnSpLocks/>
          </p:cNvCxnSpPr>
          <p:nvPr/>
        </p:nvCxnSpPr>
        <p:spPr>
          <a:xfrm>
            <a:off x="6558119" y="876467"/>
            <a:ext cx="260541" cy="390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C925820-AAA5-499D-888A-082C4DA540C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6555E9-194F-8F60-6B3D-17624EA552CC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E7181E-B824-059E-CAF2-1C6AF4B9E08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B6310-8458-21E4-AF7D-192EFD23BF9E}"/>
              </a:ext>
            </a:extLst>
          </p:cNvPr>
          <p:cNvSpPr txBox="1"/>
          <p:nvPr/>
        </p:nvSpPr>
        <p:spPr>
          <a:xfrm>
            <a:off x="274318" y="5395594"/>
            <a:ext cx="47426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aseline="30000" dirty="0"/>
              <a:t>*</a:t>
            </a:r>
            <a:r>
              <a:rPr lang="en-GB" sz="1200" i="1" dirty="0"/>
              <a:t>The segregation coefficient S is equal to the ratio of the concentration of boron atoms at the surface of silicon to the concentration in silicon dioxide near the silicon-to-oxide interface. </a:t>
            </a:r>
          </a:p>
        </p:txBody>
      </p:sp>
    </p:spTree>
    <p:extLst>
      <p:ext uri="{BB962C8B-B14F-4D97-AF65-F5344CB8AC3E}">
        <p14:creationId xmlns:p14="http://schemas.microsoft.com/office/powerpoint/2010/main" val="924370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6FE22E-A210-449C-8415-42C3352FA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919925" cy="39795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P-stop </a:t>
            </a:r>
            <a:r>
              <a:rPr lang="en-US" sz="2400" dirty="0"/>
              <a:t>and </a:t>
            </a:r>
            <a:r>
              <a:rPr lang="en-US" sz="2400" b="1" dirty="0"/>
              <a:t>p-spray</a:t>
            </a:r>
            <a:r>
              <a:rPr lang="en-US" sz="2400" dirty="0"/>
              <a:t> isolation techniques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Breaking the inversion channel improves the isolation among cells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The </a:t>
            </a:r>
            <a:r>
              <a:rPr lang="en-US" sz="2200" b="1" dirty="0">
                <a:cs typeface="Times New Roman" panose="02020603050405020304" pitchFamily="18" charset="0"/>
              </a:rPr>
              <a:t>p-stop</a:t>
            </a:r>
            <a:r>
              <a:rPr lang="en-US" sz="2200" dirty="0">
                <a:cs typeface="Times New Roman" panose="02020603050405020304" pitchFamily="18" charset="0"/>
              </a:rPr>
              <a:t> technique places a p</a:t>
            </a:r>
            <a:r>
              <a:rPr lang="en-US" sz="2200" baseline="30000" dirty="0">
                <a:cs typeface="Times New Roman" panose="02020603050405020304" pitchFamily="18" charset="0"/>
              </a:rPr>
              <a:t>+</a:t>
            </a:r>
            <a:r>
              <a:rPr lang="en-US" sz="2200" dirty="0">
                <a:cs typeface="Times New Roman" panose="02020603050405020304" pitchFamily="18" charset="0"/>
              </a:rPr>
              <a:t> implant between adjacent wells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The </a:t>
            </a:r>
            <a:r>
              <a:rPr lang="en-US" sz="2200" b="1" dirty="0">
                <a:cs typeface="Times New Roman" panose="02020603050405020304" pitchFamily="18" charset="0"/>
              </a:rPr>
              <a:t>p-spray</a:t>
            </a:r>
            <a:r>
              <a:rPr lang="en-US" sz="2200" dirty="0">
                <a:cs typeface="Times New Roman" panose="02020603050405020304" pitchFamily="18" charset="0"/>
              </a:rPr>
              <a:t> technique implements an uniform p layer between adjacent wells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71FA650-D3F8-455B-8175-C5899159B6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D34BB9DF-480B-4577-8C51-3174D269A2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E05279D-E722-4416-AE6C-1A709BE92BF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8487DC-7EA6-4DBB-B2EB-55779CA81B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6939" r="34150" b="14546"/>
          <a:stretch/>
        </p:blipFill>
        <p:spPr>
          <a:xfrm>
            <a:off x="5993926" y="781007"/>
            <a:ext cx="5331282" cy="19518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7B780E-3C9C-4FB5-820D-8A34574703CE}"/>
              </a:ext>
            </a:extLst>
          </p:cNvPr>
          <p:cNvSpPr txBox="1"/>
          <p:nvPr/>
        </p:nvSpPr>
        <p:spPr>
          <a:xfrm>
            <a:off x="8659567" y="2729756"/>
            <a:ext cx="262966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p-spray</a:t>
            </a:r>
            <a:r>
              <a:rPr lang="en-GB" sz="1400" b="0" i="1" u="none" strike="noStrike" baseline="0" dirty="0">
                <a:latin typeface="+mj-lt"/>
              </a:rPr>
              <a:t> method consists of having uniform p+ layer</a:t>
            </a:r>
          </a:p>
          <a:p>
            <a:pPr algn="l"/>
            <a:r>
              <a:rPr lang="en-GB" sz="1400" b="0" i="1" u="none" strike="noStrike" baseline="0" dirty="0">
                <a:latin typeface="+mj-lt"/>
              </a:rPr>
              <a:t>beneath the Si/SiO2 interface.</a:t>
            </a:r>
          </a:p>
          <a:p>
            <a:pPr algn="l"/>
            <a:endParaRPr lang="en-GB" sz="1400" i="1" dirty="0">
              <a:latin typeface="+mj-lt"/>
            </a:endParaRPr>
          </a:p>
          <a:p>
            <a:pPr algn="l"/>
            <a:r>
              <a:rPr lang="en-GB" sz="1400" i="1" dirty="0">
                <a:latin typeface="+mj-lt"/>
              </a:rPr>
              <a:t>No additional mask required</a:t>
            </a:r>
          </a:p>
          <a:p>
            <a:pPr algn="l"/>
            <a:r>
              <a:rPr lang="en-GB" sz="1400" i="1" dirty="0">
                <a:latin typeface="+mj-lt"/>
              </a:rPr>
              <a:t>It requires careful dose of doping (too low does increase BV but does not isolate, too high isolate but decreases BV)</a:t>
            </a:r>
            <a:endParaRPr lang="en-GB" sz="1400" b="0" i="1" u="none" strike="noStrike" baseline="0" dirty="0">
              <a:latin typeface="+mj-lt"/>
            </a:endParaRPr>
          </a:p>
          <a:p>
            <a:pPr algn="l"/>
            <a:endParaRPr lang="en-GB" sz="1400" i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FF7BE0-9F67-4992-B110-8A0CAD319404}"/>
              </a:ext>
            </a:extLst>
          </p:cNvPr>
          <p:cNvSpPr txBox="1"/>
          <p:nvPr/>
        </p:nvSpPr>
        <p:spPr>
          <a:xfrm>
            <a:off x="6060831" y="2729756"/>
            <a:ext cx="262966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floating p</a:t>
            </a:r>
            <a:r>
              <a:rPr lang="en-GB" sz="1400" b="1" i="1" u="none" strike="noStrike" baseline="30000" dirty="0">
                <a:latin typeface="+mj-lt"/>
              </a:rPr>
              <a:t>+</a:t>
            </a:r>
            <a:r>
              <a:rPr lang="en-GB" sz="1400" b="1" i="1" u="none" strike="noStrike" baseline="0" dirty="0">
                <a:latin typeface="+mj-lt"/>
              </a:rPr>
              <a:t> stop </a:t>
            </a:r>
            <a:r>
              <a:rPr lang="en-GB" sz="1400" b="0" i="1" u="none" strike="noStrike" baseline="0" dirty="0">
                <a:latin typeface="+mj-lt"/>
              </a:rPr>
              <a:t>method consists of placing a p</a:t>
            </a:r>
            <a:r>
              <a:rPr lang="en-GB" sz="1400" b="0" i="1" u="none" strike="noStrike" baseline="30000" dirty="0">
                <a:latin typeface="+mj-lt"/>
              </a:rPr>
              <a:t>+</a:t>
            </a:r>
            <a:r>
              <a:rPr lang="en-GB" sz="1400" b="0" i="1" u="none" strike="noStrike" baseline="0" dirty="0">
                <a:latin typeface="+mj-lt"/>
              </a:rPr>
              <a:t> implant in between two adjacent n</a:t>
            </a:r>
            <a:r>
              <a:rPr lang="en-GB" sz="1400" b="0" i="1" u="none" strike="noStrike" baseline="30000" dirty="0">
                <a:latin typeface="+mj-lt"/>
              </a:rPr>
              <a:t>+</a:t>
            </a:r>
            <a:r>
              <a:rPr lang="en-GB" sz="1400" b="0" i="1" u="none" strike="noStrike" baseline="0" dirty="0">
                <a:latin typeface="+mj-lt"/>
              </a:rPr>
              <a:t> strips</a:t>
            </a:r>
          </a:p>
          <a:p>
            <a:pPr algn="l"/>
            <a:endParaRPr lang="en-GB" sz="1400" i="1" dirty="0">
              <a:latin typeface="+mj-lt"/>
            </a:endParaRPr>
          </a:p>
          <a:p>
            <a:r>
              <a:rPr lang="en-GB" sz="1400" i="1" dirty="0">
                <a:latin typeface="+mj-lt"/>
              </a:rPr>
              <a:t>It requires an additional mask </a:t>
            </a:r>
          </a:p>
          <a:p>
            <a:r>
              <a:rPr lang="en-GB" sz="1400" i="1" dirty="0">
                <a:latin typeface="+mj-lt"/>
              </a:rPr>
              <a:t>It might decrease the BV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753C0B-7E06-4EDD-16EE-12BA7539A2ED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9868B8-D233-CBEE-E57D-7A5543769B5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409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A5003C-58FF-4024-A293-6C4EF893B693}"/>
              </a:ext>
            </a:extLst>
          </p:cNvPr>
          <p:cNvSpPr txBox="1"/>
          <p:nvPr/>
        </p:nvSpPr>
        <p:spPr>
          <a:xfrm>
            <a:off x="576000" y="2160000"/>
            <a:ext cx="4843961" cy="4355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biasing of sensors with high voltage is required to guarantee good charge collection efficiency and short collection time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 voltage is usually increased following sensors irradiation, due to loss of charge collection efficiency (reduced depletion, charge trapping –see Rad. Lectures)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Various techniques to reduce the likelihood of breakdown due to the high voltage operation are used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339BD3-8EE8-49F2-86C0-5027C17AE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695" y="1241348"/>
            <a:ext cx="5040195" cy="14858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5EFE474-BBE3-4AEE-BC8C-C9A98AE03E2C}"/>
              </a:ext>
            </a:extLst>
          </p:cNvPr>
          <p:cNvSpPr txBox="1"/>
          <p:nvPr/>
        </p:nvSpPr>
        <p:spPr>
          <a:xfrm>
            <a:off x="5996758" y="4930710"/>
            <a:ext cx="512162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i="1" dirty="0">
                <a:latin typeface="+mj-lt"/>
              </a:rPr>
              <a:t>The use of </a:t>
            </a:r>
            <a:r>
              <a:rPr lang="en-GB" sz="1400" b="1" i="1" dirty="0">
                <a:latin typeface="+mj-lt"/>
              </a:rPr>
              <a:t>junction termination extension </a:t>
            </a:r>
            <a:r>
              <a:rPr lang="en-GB" sz="1400" i="1" dirty="0">
                <a:latin typeface="+mj-lt"/>
              </a:rPr>
              <a:t>(JTE) reduces gradually the potential from the edge of the sensor, decreasing the field and increasing the breakdown</a:t>
            </a:r>
            <a:endParaRPr lang="en-GB" sz="1100" b="1" i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9D60B8-98EF-4656-8248-32969006DC5E}"/>
              </a:ext>
            </a:extLst>
          </p:cNvPr>
          <p:cNvSpPr txBox="1"/>
          <p:nvPr/>
        </p:nvSpPr>
        <p:spPr>
          <a:xfrm>
            <a:off x="10559878" y="1021980"/>
            <a:ext cx="98786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Cathode  - HV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C2A07A-6D25-46CB-B4F4-8DFAC73683CA}"/>
              </a:ext>
            </a:extLst>
          </p:cNvPr>
          <p:cNvSpPr txBox="1"/>
          <p:nvPr/>
        </p:nvSpPr>
        <p:spPr>
          <a:xfrm>
            <a:off x="10272147" y="1021980"/>
            <a:ext cx="4297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JTE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E797BA-50F4-4A79-AAB0-F282EB91D00D}"/>
              </a:ext>
            </a:extLst>
          </p:cNvPr>
          <p:cNvSpPr txBox="1"/>
          <p:nvPr/>
        </p:nvSpPr>
        <p:spPr>
          <a:xfrm>
            <a:off x="9527386" y="1021980"/>
            <a:ext cx="61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P-stop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3811BE-481C-43AB-B90C-F56A6608E94C}"/>
              </a:ext>
            </a:extLst>
          </p:cNvPr>
          <p:cNvSpPr txBox="1"/>
          <p:nvPr/>
        </p:nvSpPr>
        <p:spPr>
          <a:xfrm>
            <a:off x="8131437" y="1021980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1BBB72-3B8C-4DA1-AECF-770C97C15F0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808BE6-D226-4806-ADC5-9EC52DE0BC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5FA8E1B6-2EE5-4093-BE8B-72FC492620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DDAD42-2BFD-4688-853B-554071D7E6D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265CC8-2C29-4DAB-898F-B7A41CFB5741}"/>
              </a:ext>
            </a:extLst>
          </p:cNvPr>
          <p:cNvSpPr txBox="1"/>
          <p:nvPr/>
        </p:nvSpPr>
        <p:spPr>
          <a:xfrm>
            <a:off x="8310316" y="1722000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P-epi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10C228-DF84-406D-B8EF-DCAE5DE8EB50}"/>
              </a:ext>
            </a:extLst>
          </p:cNvPr>
          <p:cNvSpPr txBox="1"/>
          <p:nvPr/>
        </p:nvSpPr>
        <p:spPr>
          <a:xfrm>
            <a:off x="8238839" y="2350172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</a:t>
            </a:r>
            <a:r>
              <a:rPr lang="en-GB" sz="1100" b="1" i="1" baseline="30000" dirty="0">
                <a:latin typeface="+mj-lt"/>
              </a:rPr>
              <a:t>++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F60702-0A4E-2290-5B96-C568CC05E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1256" y="2950073"/>
            <a:ext cx="4073795" cy="158372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1A617F4-6416-CD3F-D627-A3A8C0FA6462}"/>
              </a:ext>
            </a:extLst>
          </p:cNvPr>
          <p:cNvSpPr/>
          <p:nvPr/>
        </p:nvSpPr>
        <p:spPr>
          <a:xfrm>
            <a:off x="10272147" y="1021980"/>
            <a:ext cx="425522" cy="700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4FF5A9-A8DD-96EE-9F3D-45AA087D3193}"/>
              </a:ext>
            </a:extLst>
          </p:cNvPr>
          <p:cNvSpPr txBox="1"/>
          <p:nvPr/>
        </p:nvSpPr>
        <p:spPr>
          <a:xfrm>
            <a:off x="6145715" y="1012851"/>
            <a:ext cx="16205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 cutting edge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A617B8-8E4C-6682-41A9-C079AE84588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B693CB-3568-334F-7487-0B52A5331828}"/>
              </a:ext>
            </a:extLst>
          </p:cNvPr>
          <p:cNvSpPr txBox="1"/>
          <p:nvPr/>
        </p:nvSpPr>
        <p:spPr>
          <a:xfrm>
            <a:off x="8351414" y="2647753"/>
            <a:ext cx="7612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GND</a:t>
            </a:r>
          </a:p>
        </p:txBody>
      </p:sp>
    </p:spTree>
    <p:extLst>
      <p:ext uri="{BB962C8B-B14F-4D97-AF65-F5344CB8AC3E}">
        <p14:creationId xmlns:p14="http://schemas.microsoft.com/office/powerpoint/2010/main" val="872424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Guard rings are used to ensure a smooth transition from HV to ground towards the edge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Their design need to include surface charge effects resulting from irradiation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Multi guard rings are often employed to allow for high voltage operation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Their use increases the design complexity and the required area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377AF5-3D12-4276-A9BC-62A1C8BDE24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E83D244B-0AAF-45CE-B9D6-BD11D58C1D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E1C9EE-3F48-480D-9907-840176F816B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538987-467E-5DFB-F3EA-88CA76690E0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38407-6D84-1BF9-78BF-F8F9B8973D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070"/>
          <a:stretch/>
        </p:blipFill>
        <p:spPr>
          <a:xfrm>
            <a:off x="6275139" y="2756166"/>
            <a:ext cx="2123523" cy="15014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266041-23E9-7F19-E192-C04644FA8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839" y="914424"/>
            <a:ext cx="4273222" cy="15151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9814D6-639F-F1C5-4749-E164E56DAA91}"/>
              </a:ext>
            </a:extLst>
          </p:cNvPr>
          <p:cNvSpPr txBox="1"/>
          <p:nvPr/>
        </p:nvSpPr>
        <p:spPr>
          <a:xfrm>
            <a:off x="6082361" y="5192836"/>
            <a:ext cx="521626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1" dirty="0">
                <a:latin typeface="+mj-lt"/>
              </a:rPr>
              <a:t>Multi guard rings </a:t>
            </a:r>
            <a:r>
              <a:rPr lang="en-GB" sz="1400" i="1" dirty="0">
                <a:latin typeface="+mj-lt"/>
              </a:rPr>
              <a:t>improve the high voltage operation, by decreasing the electric field at the sensor edge</a:t>
            </a:r>
            <a:br>
              <a:rPr lang="en-GB" sz="1400" i="1" dirty="0">
                <a:latin typeface="+mj-lt"/>
              </a:rPr>
            </a:br>
            <a:r>
              <a:rPr lang="en-GB" sz="1100" b="0" i="1" u="none" strike="noStrike" baseline="0" dirty="0">
                <a:latin typeface="+mj-lt"/>
              </a:rPr>
              <a:t>O. </a:t>
            </a:r>
            <a:r>
              <a:rPr lang="en-GB" sz="1100" b="0" i="1" u="none" strike="noStrike" baseline="0" dirty="0" err="1">
                <a:latin typeface="+mj-lt"/>
              </a:rPr>
              <a:t>Koybasi</a:t>
            </a:r>
            <a:r>
              <a:rPr lang="en-GB" sz="1100" b="0" i="1" u="none" strike="noStrike" baseline="0" dirty="0">
                <a:latin typeface="+mj-lt"/>
              </a:rPr>
              <a:t>, et al. "Guard Ring Simulations for n-on-p Silicon Particle Detectors," in IEEE Transactions on Nuclear Science, </a:t>
            </a:r>
            <a:r>
              <a:rPr lang="en-GB" sz="1100" b="0" i="1" u="none" strike="noStrike" baseline="0" dirty="0" err="1">
                <a:latin typeface="+mj-lt"/>
              </a:rPr>
              <a:t>doi</a:t>
            </a:r>
            <a:r>
              <a:rPr lang="en-GB" sz="1100" b="0" i="1" u="none" strike="noStrike" baseline="0" dirty="0">
                <a:latin typeface="+mj-lt"/>
              </a:rPr>
              <a:t>: 10.1109/TNS.2010.2063439</a:t>
            </a:r>
            <a:endParaRPr lang="en-GB" sz="1100" b="1" i="1" dirty="0"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53A28A-0A78-96D7-8139-B9C160ECDD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493" b="2308"/>
          <a:stretch/>
        </p:blipFill>
        <p:spPr>
          <a:xfrm>
            <a:off x="8895485" y="2712353"/>
            <a:ext cx="2123523" cy="15419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8DF44A-60BF-FB57-7529-E0C3B2FA95E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C6640C8-E4CC-CFC4-FEA8-6A7C3D536C19}"/>
              </a:ext>
            </a:extLst>
          </p:cNvPr>
          <p:cNvCxnSpPr>
            <a:cxnSpLocks/>
          </p:cNvCxnSpPr>
          <p:nvPr/>
        </p:nvCxnSpPr>
        <p:spPr>
          <a:xfrm>
            <a:off x="6363448" y="1311126"/>
            <a:ext cx="4641362" cy="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CF6294C-F613-3C4D-629F-2CBB513247EC}"/>
              </a:ext>
            </a:extLst>
          </p:cNvPr>
          <p:cNvSpPr/>
          <p:nvPr/>
        </p:nvSpPr>
        <p:spPr>
          <a:xfrm>
            <a:off x="6248661" y="2544792"/>
            <a:ext cx="4893530" cy="188361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246265"/>
            <a:ext cx="501536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The cutting edge of the sensor is usually damaged because of the dicing process, resulting in a very effective generation </a:t>
            </a:r>
            <a:r>
              <a:rPr lang="en-US" altLang="en-US" sz="2000" dirty="0" err="1"/>
              <a:t>centre</a:t>
            </a: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The SC / depletion region extending laterally may reach this area, leading to high leakage current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Usually the sensor surface is terminated with a wide p</a:t>
            </a:r>
            <a:r>
              <a:rPr lang="en-US" sz="2000" baseline="30000" dirty="0"/>
              <a:t>+</a:t>
            </a:r>
            <a:r>
              <a:rPr lang="en-US" sz="2000" dirty="0"/>
              <a:t> implant to prevent this by making the region underneath </a:t>
            </a:r>
            <a:r>
              <a:rPr lang="en-US" sz="2000" dirty="0" err="1"/>
              <a:t>undepleted</a:t>
            </a: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Another approach is isolation via Deep trenches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E372C6-35B1-4CB6-A466-5776399739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FD9C6B3C-A51E-4FE5-88B2-43C6397BEE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3B1411-D802-4227-951B-73A86F5DFE8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C37E5A-B423-259C-64CD-C7432C76A0C3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722EF8-4D7D-4F21-B803-E43BDA0D1D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21" t="5496" r="19008"/>
          <a:stretch/>
        </p:blipFill>
        <p:spPr>
          <a:xfrm>
            <a:off x="5773173" y="929046"/>
            <a:ext cx="4972049" cy="23779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E4A3C2-094D-4119-8369-EDD4FD0A9CB0}"/>
              </a:ext>
            </a:extLst>
          </p:cNvPr>
          <p:cNvSpPr txBox="1"/>
          <p:nvPr/>
        </p:nvSpPr>
        <p:spPr>
          <a:xfrm>
            <a:off x="6314413" y="5211640"/>
            <a:ext cx="5121621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1" dirty="0">
                <a:latin typeface="+mj-lt"/>
              </a:rPr>
              <a:t>Guard rings are used also to avoid the SC region reaching the cutting edge of the sensor</a:t>
            </a:r>
          </a:p>
          <a:p>
            <a:pPr algn="l"/>
            <a:r>
              <a:rPr lang="en-GB" sz="1100" b="0" i="1" u="none" strike="noStrike" baseline="0" dirty="0">
                <a:latin typeface="+mj-lt"/>
              </a:rPr>
              <a:t>Simulation of guard ring influence on the performance of ATLAS pixel</a:t>
            </a:r>
          </a:p>
          <a:p>
            <a:pPr algn="l"/>
            <a:r>
              <a:rPr lang="en-GB" sz="1100" b="0" i="1" u="none" strike="noStrike" baseline="0" dirty="0">
                <a:latin typeface="+mj-lt"/>
              </a:rPr>
              <a:t>detectors for inner layer replacement </a:t>
            </a:r>
            <a:r>
              <a:rPr lang="en-GB" sz="1100" b="1" i="0" u="none" strike="noStrike" baseline="0" dirty="0">
                <a:solidFill>
                  <a:srgbClr val="555555"/>
                </a:solidFill>
                <a:latin typeface="+mj-lt"/>
              </a:rPr>
              <a:t>DOI: 10.1088/1748-0221/4/03/P03025</a:t>
            </a:r>
            <a:endParaRPr lang="en-GB" sz="1100" b="1" i="1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4F16A0-3BF8-4986-F9F1-A9874F0D7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413" y="3523607"/>
            <a:ext cx="5040195" cy="1485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3C95134-3ACB-872D-905F-D6E14FB29BB8}"/>
              </a:ext>
            </a:extLst>
          </p:cNvPr>
          <p:cNvSpPr/>
          <p:nvPr/>
        </p:nvSpPr>
        <p:spPr>
          <a:xfrm>
            <a:off x="6323938" y="3638550"/>
            <a:ext cx="172112" cy="13161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339E93-2C59-4A9A-73E0-DA8A0B6E6958}"/>
              </a:ext>
            </a:extLst>
          </p:cNvPr>
          <p:cNvSpPr txBox="1"/>
          <p:nvPr/>
        </p:nvSpPr>
        <p:spPr>
          <a:xfrm>
            <a:off x="10515881" y="3289435"/>
            <a:ext cx="108474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Cathode – HV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1F4772-B0E3-545A-BD8A-D727A65A1DA3}"/>
              </a:ext>
            </a:extLst>
          </p:cNvPr>
          <p:cNvSpPr txBox="1"/>
          <p:nvPr/>
        </p:nvSpPr>
        <p:spPr>
          <a:xfrm>
            <a:off x="9483389" y="3289435"/>
            <a:ext cx="61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P-stop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A6184F-6132-39E6-8A32-23046B589094}"/>
              </a:ext>
            </a:extLst>
          </p:cNvPr>
          <p:cNvSpPr txBox="1"/>
          <p:nvPr/>
        </p:nvSpPr>
        <p:spPr>
          <a:xfrm>
            <a:off x="8087440" y="3289435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5FCF28-3B3B-B195-C6C9-120C4DA5BE43}"/>
              </a:ext>
            </a:extLst>
          </p:cNvPr>
          <p:cNvSpPr txBox="1"/>
          <p:nvPr/>
        </p:nvSpPr>
        <p:spPr>
          <a:xfrm>
            <a:off x="5773173" y="3289435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Cutting edge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F73822-E697-2A4C-47A0-D3EB737377CB}"/>
              </a:ext>
            </a:extLst>
          </p:cNvPr>
          <p:cNvSpPr txBox="1"/>
          <p:nvPr/>
        </p:nvSpPr>
        <p:spPr>
          <a:xfrm>
            <a:off x="6581977" y="3279851"/>
            <a:ext cx="7276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 implant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39010D-BBC5-8425-AFCB-28249478D21C}"/>
              </a:ext>
            </a:extLst>
          </p:cNvPr>
          <p:cNvSpPr/>
          <p:nvPr/>
        </p:nvSpPr>
        <p:spPr>
          <a:xfrm>
            <a:off x="6500820" y="3671888"/>
            <a:ext cx="573628" cy="1282826"/>
          </a:xfrm>
          <a:prstGeom prst="rect">
            <a:avLst/>
          </a:prstGeom>
          <a:solidFill>
            <a:srgbClr val="D9D9D9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BC8819-46CE-67E3-B75F-86E814D14F4F}"/>
              </a:ext>
            </a:extLst>
          </p:cNvPr>
          <p:cNvSpPr txBox="1"/>
          <p:nvPr/>
        </p:nvSpPr>
        <p:spPr>
          <a:xfrm>
            <a:off x="6462826" y="3934093"/>
            <a:ext cx="7276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 err="1">
                <a:latin typeface="+mj-lt"/>
              </a:rPr>
              <a:t>undepleted</a:t>
            </a:r>
            <a:endParaRPr lang="en-GB" sz="1100" b="1" i="1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3748AF-EA27-D292-E6E4-EB2F0101166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B9770B-4BCF-0764-91E1-921FF2D158DD}"/>
              </a:ext>
            </a:extLst>
          </p:cNvPr>
          <p:cNvSpPr txBox="1"/>
          <p:nvPr/>
        </p:nvSpPr>
        <p:spPr>
          <a:xfrm>
            <a:off x="7719578" y="4049785"/>
            <a:ext cx="12708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SC region edge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53D35B-2677-915E-13CE-BCE764D7CF1D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8354985" y="3856008"/>
            <a:ext cx="0" cy="1937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196B988-42CA-B143-2C72-01F44A131733}"/>
              </a:ext>
            </a:extLst>
          </p:cNvPr>
          <p:cNvSpPr txBox="1"/>
          <p:nvPr/>
        </p:nvSpPr>
        <p:spPr>
          <a:xfrm>
            <a:off x="8690493" y="4938552"/>
            <a:ext cx="7612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GND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B759E7C-B780-0DFD-35B5-9D68B5AA1534}"/>
              </a:ext>
            </a:extLst>
          </p:cNvPr>
          <p:cNvSpPr/>
          <p:nvPr/>
        </p:nvSpPr>
        <p:spPr>
          <a:xfrm>
            <a:off x="7289325" y="3602180"/>
            <a:ext cx="117618" cy="91263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520D63-DE7C-65D7-3051-DAF01D5071E4}"/>
              </a:ext>
            </a:extLst>
          </p:cNvPr>
          <p:cNvSpPr txBox="1"/>
          <p:nvPr/>
        </p:nvSpPr>
        <p:spPr>
          <a:xfrm>
            <a:off x="7171456" y="3073991"/>
            <a:ext cx="8344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Deep trench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0D57F45-52E1-E48E-4DD3-0C7FE1EEF4D8}"/>
              </a:ext>
            </a:extLst>
          </p:cNvPr>
          <p:cNvCxnSpPr>
            <a:cxnSpLocks/>
            <a:stCxn id="28" idx="2"/>
            <a:endCxn id="27" idx="0"/>
          </p:cNvCxnSpPr>
          <p:nvPr/>
        </p:nvCxnSpPr>
        <p:spPr>
          <a:xfrm flipH="1">
            <a:off x="7348134" y="3504878"/>
            <a:ext cx="240545" cy="973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DC56357-049F-B654-4584-1158C3C04986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6826673" y="3541461"/>
            <a:ext cx="119151" cy="970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463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E230F1-A708-4192-9AF1-8C83D6D4CD0A}"/>
              </a:ext>
            </a:extLst>
          </p:cNvPr>
          <p:cNvSpPr txBox="1"/>
          <p:nvPr/>
        </p:nvSpPr>
        <p:spPr>
          <a:xfrm>
            <a:off x="266701" y="2118001"/>
            <a:ext cx="54276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Current ATLAS SCT uses independent powering for the 4088 detector modules. Each sensor has its own independent HV bias line.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‘ideal’ solution: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High Redundancy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Individual enabling or disabling of sensors and current monitoring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The increased number of sensors in the </a:t>
            </a:r>
            <a:r>
              <a:rPr lang="en-GB" sz="2000" dirty="0" err="1"/>
              <a:t>Itk</a:t>
            </a:r>
            <a:r>
              <a:rPr lang="en-GB" sz="2000" dirty="0"/>
              <a:t> (&gt;10 k modules in barrel upgrade vs. </a:t>
            </a:r>
            <a:r>
              <a:rPr lang="en-GB" sz="2000" dirty="0">
                <a:sym typeface="Symbol"/>
              </a:rPr>
              <a:t></a:t>
            </a:r>
            <a:r>
              <a:rPr lang="en-GB" sz="2000" dirty="0"/>
              <a:t>2 k in present barrel) implies a trade off among material budget, complexity of power distribution and number of HV bias lines.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BB4B42A7-1786-47B7-B7F1-FBFF71974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597" y="1150854"/>
            <a:ext cx="2335903" cy="166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0B08DE9B-2944-4958-AC3B-55E66C970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059" y="1150104"/>
            <a:ext cx="2293895" cy="16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CryostatEndCablingMan">
            <a:extLst>
              <a:ext uri="{FF2B5EF4-FFF2-40B4-BE49-F238E27FC236}">
                <a16:creationId xmlns:a16="http://schemas.microsoft.com/office/drawing/2014/main" id="{E7578F36-DFD9-4EB1-8D74-21EF282DF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597" y="3308273"/>
            <a:ext cx="2791901" cy="192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SCT cables">
            <a:hlinkClick r:id="rId5"/>
            <a:extLst>
              <a:ext uri="{FF2B5EF4-FFF2-40B4-BE49-F238E27FC236}">
                <a16:creationId xmlns:a16="http://schemas.microsoft.com/office/drawing/2014/main" id="{BBF43DF9-E84D-4EEE-AD03-96DF5BEC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375" y="3308273"/>
            <a:ext cx="2395682" cy="19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EAC20D4-1804-40A5-B3DE-080D2F4A615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3B51D3B-B2C8-4FAF-972F-34564AB948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BA68AE1-717D-42DD-8DFE-3A88C16AAB7B}"/>
              </a:ext>
            </a:extLst>
          </p:cNvPr>
          <p:cNvSpPr txBox="1"/>
          <p:nvPr/>
        </p:nvSpPr>
        <p:spPr>
          <a:xfrm>
            <a:off x="6272254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From 1E33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F5A891-E15E-4E8A-A2EC-6A1196C65E7C}"/>
              </a:ext>
            </a:extLst>
          </p:cNvPr>
          <p:cNvSpPr txBox="1"/>
          <p:nvPr/>
        </p:nvSpPr>
        <p:spPr>
          <a:xfrm>
            <a:off x="8542057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…to 7.5E34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9BBFB9-46CC-4BB5-93F7-AD3BF7877ADD}"/>
              </a:ext>
            </a:extLst>
          </p:cNvPr>
          <p:cNvSpPr txBox="1"/>
          <p:nvPr/>
        </p:nvSpPr>
        <p:spPr>
          <a:xfrm>
            <a:off x="6402889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LHC</a:t>
            </a:r>
            <a:endParaRPr lang="en-GB" sz="1200" i="1" baseline="30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993BA7-1451-4BEA-85D2-D8BB51D06491}"/>
              </a:ext>
            </a:extLst>
          </p:cNvPr>
          <p:cNvSpPr txBox="1"/>
          <p:nvPr/>
        </p:nvSpPr>
        <p:spPr>
          <a:xfrm>
            <a:off x="8531028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HL-LHC</a:t>
            </a:r>
            <a:endParaRPr lang="en-GB" sz="1200" i="1" baseline="30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D7ECFE-8781-4A09-A5BD-61B058D771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F15ECD-4FB9-4CDF-E04F-A0DC6C7ED50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046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FE48B2-28FB-4323-960E-8FB6EEBDCE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 descr="aaa.png">
            <a:extLst>
              <a:ext uri="{FF2B5EF4-FFF2-40B4-BE49-F238E27FC236}">
                <a16:creationId xmlns:a16="http://schemas.microsoft.com/office/drawing/2014/main" id="{8F15F75D-E65F-42AF-8482-89880E6FD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854" y="1473197"/>
            <a:ext cx="3744179" cy="341339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9B22BDD-DB42-42D9-A256-B5AA57DCC5F4}"/>
              </a:ext>
            </a:extLst>
          </p:cNvPr>
          <p:cNvSpPr/>
          <p:nvPr/>
        </p:nvSpPr>
        <p:spPr>
          <a:xfrm>
            <a:off x="7678624" y="5153767"/>
            <a:ext cx="20351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DCS controlled HV switch</a:t>
            </a:r>
          </a:p>
        </p:txBody>
      </p:sp>
      <p:sp>
        <p:nvSpPr>
          <p:cNvPr id="22" name="Rounded Rectangle 27">
            <a:extLst>
              <a:ext uri="{FF2B5EF4-FFF2-40B4-BE49-F238E27FC236}">
                <a16:creationId xmlns:a16="http://schemas.microsoft.com/office/drawing/2014/main" id="{768D8EC8-C319-4BE5-85C8-59A5ACC410D9}"/>
              </a:ext>
            </a:extLst>
          </p:cNvPr>
          <p:cNvSpPr/>
          <p:nvPr/>
        </p:nvSpPr>
        <p:spPr>
          <a:xfrm>
            <a:off x="8139938" y="38370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3" name="Rounded Rectangle 34">
            <a:extLst>
              <a:ext uri="{FF2B5EF4-FFF2-40B4-BE49-F238E27FC236}">
                <a16:creationId xmlns:a16="http://schemas.microsoft.com/office/drawing/2014/main" id="{CA895F93-2FCD-41CD-8AEF-EF6113304F2E}"/>
              </a:ext>
            </a:extLst>
          </p:cNvPr>
          <p:cNvSpPr/>
          <p:nvPr/>
        </p:nvSpPr>
        <p:spPr>
          <a:xfrm>
            <a:off x="8139938" y="25797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4" name="Rounded Rectangle 35">
            <a:extLst>
              <a:ext uri="{FF2B5EF4-FFF2-40B4-BE49-F238E27FC236}">
                <a16:creationId xmlns:a16="http://schemas.microsoft.com/office/drawing/2014/main" id="{D5D4AB5C-32F2-4CC2-BD61-D99A56F9043A}"/>
              </a:ext>
            </a:extLst>
          </p:cNvPr>
          <p:cNvSpPr/>
          <p:nvPr/>
        </p:nvSpPr>
        <p:spPr>
          <a:xfrm>
            <a:off x="8130413" y="1483028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87F268-6A8D-4530-8CAA-E0CAA9EE10F5}"/>
              </a:ext>
            </a:extLst>
          </p:cNvPr>
          <p:cNvCxnSpPr>
            <a:stCxn id="18" idx="0"/>
            <a:endCxn id="22" idx="2"/>
          </p:cNvCxnSpPr>
          <p:nvPr/>
        </p:nvCxnSpPr>
        <p:spPr>
          <a:xfrm flipH="1" flipV="1">
            <a:off x="8369291" y="4103092"/>
            <a:ext cx="326888" cy="1050675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24C097C-0BE1-4C1D-9205-B8D87A9722A8}"/>
              </a:ext>
            </a:extLst>
          </p:cNvPr>
          <p:cNvSpPr/>
          <p:nvPr/>
        </p:nvSpPr>
        <p:spPr>
          <a:xfrm>
            <a:off x="6184604" y="1832028"/>
            <a:ext cx="10175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HV (-500V)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466EB6-3AAD-41DA-9817-8304D343096D}"/>
              </a:ext>
            </a:extLst>
          </p:cNvPr>
          <p:cNvSpPr/>
          <p:nvPr/>
        </p:nvSpPr>
        <p:spPr>
          <a:xfrm>
            <a:off x="576000" y="2160000"/>
            <a:ext cx="46129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Use single (or more) HV bus to bias in parallel all sensors and</a:t>
            </a:r>
            <a:r>
              <a:rPr lang="en-US" sz="2000" dirty="0"/>
              <a:t> u</a:t>
            </a:r>
            <a:r>
              <a:rPr lang="en-GB" sz="2000" dirty="0"/>
              <a:t>se one HV switch for each sensor to disable malfunctioning sensors: High Voltage Multiplexing ‘</a:t>
            </a:r>
            <a:r>
              <a:rPr lang="en-GB" sz="2000" b="1" dirty="0"/>
              <a:t>HVMUX</a:t>
            </a:r>
            <a:r>
              <a:rPr lang="en-GB" sz="2000" dirty="0"/>
              <a:t>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HV switch is DCS controlled, with control signals provided by custom ASIC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(Autonomous Monitor And Control,  </a:t>
            </a:r>
            <a:r>
              <a:rPr lang="en-GB" sz="2000" dirty="0"/>
              <a:t>AMAC)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5260D9-A2EE-4D5D-A2AC-7FE428A1124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 descr="ox_small_cmyk_pos_rect.jpg">
            <a:extLst>
              <a:ext uri="{FF2B5EF4-FFF2-40B4-BE49-F238E27FC236}">
                <a16:creationId xmlns:a16="http://schemas.microsoft.com/office/drawing/2014/main" id="{0A2C4A27-988D-4260-99ED-057EFA23D9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971302-395D-469B-B718-EA3F45699FF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79E409-01C0-6331-5B71-98E41529CDE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23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A71FCA-5DB1-4476-A668-BECEDE528E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853348-8289-45D8-B02B-465618FF17F4}"/>
              </a:ext>
            </a:extLst>
          </p:cNvPr>
          <p:cNvSpPr txBox="1"/>
          <p:nvPr/>
        </p:nvSpPr>
        <p:spPr>
          <a:xfrm>
            <a:off x="576000" y="2080490"/>
            <a:ext cx="5016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High Voltage switches strip detector requirements:</a:t>
            </a:r>
            <a:br>
              <a:rPr lang="en-GB" sz="2000" b="1" dirty="0"/>
            </a:br>
            <a:r>
              <a:rPr lang="en-GB" sz="1400" dirty="0"/>
              <a:t>Rated to 500V plus a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radiation hard, nominal maximum expected </a:t>
            </a:r>
            <a:r>
              <a:rPr lang="en-GB" sz="1400" dirty="0">
                <a:sym typeface="Symbol"/>
              </a:rPr>
              <a:t>1</a:t>
            </a:r>
            <a:r>
              <a:rPr lang="en-GB" sz="1400" dirty="0"/>
              <a:t>x10</a:t>
            </a:r>
            <a:r>
              <a:rPr lang="en-GB" sz="1400" baseline="30000" dirty="0"/>
              <a:t>15 </a:t>
            </a:r>
            <a:r>
              <a:rPr lang="en-GB" sz="1400" dirty="0" err="1"/>
              <a:t>n</a:t>
            </a:r>
            <a:r>
              <a:rPr lang="en-GB" sz="1400" baseline="-25000" dirty="0" err="1"/>
              <a:t>eq</a:t>
            </a:r>
            <a:r>
              <a:rPr lang="en-GB" sz="1400" dirty="0"/>
              <a:t>/cm</a:t>
            </a:r>
            <a:r>
              <a:rPr lang="en-GB" sz="1400" baseline="30000" dirty="0"/>
              <a:t>2 </a:t>
            </a:r>
            <a:r>
              <a:rPr lang="en-GB" sz="1400" dirty="0">
                <a:sym typeface="Symbol"/>
              </a:rPr>
              <a:t>,  30Mrad (Si) for strip end cap. Multiply by 1.5 to </a:t>
            </a:r>
            <a:r>
              <a:rPr lang="en-GB" sz="1400" dirty="0"/>
              <a:t>include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On-state impedance R</a:t>
            </a:r>
            <a:r>
              <a:rPr lang="en-GB" sz="1400" baseline="-25000" dirty="0"/>
              <a:t>on</a:t>
            </a:r>
            <a:r>
              <a:rPr lang="en-GB" sz="1400" dirty="0"/>
              <a:t> &lt;&lt; 1k</a:t>
            </a:r>
            <a:r>
              <a:rPr lang="el-GR" sz="1400" dirty="0"/>
              <a:t>Ω</a:t>
            </a:r>
            <a:r>
              <a:rPr lang="en-GB" sz="1400" dirty="0"/>
              <a:t> // I</a:t>
            </a:r>
            <a:r>
              <a:rPr lang="en-GB" sz="1400" baseline="-25000" dirty="0"/>
              <a:t>on</a:t>
            </a:r>
            <a:r>
              <a:rPr lang="en-GB" sz="1400" dirty="0"/>
              <a:t> </a:t>
            </a:r>
            <a:r>
              <a:rPr lang="en-GB" sz="1400" dirty="0">
                <a:sym typeface="Symbol"/>
              </a:rPr>
              <a:t></a:t>
            </a:r>
            <a:r>
              <a:rPr lang="en-GB" sz="1400" dirty="0"/>
              <a:t> 10mA (for irradiated strip sensors)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Off-state impedance R</a:t>
            </a:r>
            <a:r>
              <a:rPr lang="en-GB" sz="1400" baseline="-25000" dirty="0"/>
              <a:t>off</a:t>
            </a:r>
            <a:r>
              <a:rPr lang="en-GB" sz="1400" dirty="0"/>
              <a:t> &gt;&gt; 1G</a:t>
            </a:r>
            <a:r>
              <a:rPr lang="el-GR" sz="1400" dirty="0"/>
              <a:t>Ω</a:t>
            </a:r>
            <a:r>
              <a:rPr lang="en-GB" sz="1400" dirty="0"/>
              <a:t> // </a:t>
            </a:r>
            <a:r>
              <a:rPr lang="en-GB" sz="1400" dirty="0" err="1"/>
              <a:t>I</a:t>
            </a:r>
            <a:r>
              <a:rPr lang="en-GB" sz="1400" baseline="-25000" dirty="0" err="1"/>
              <a:t>lkg</a:t>
            </a:r>
            <a:r>
              <a:rPr lang="en-GB" sz="1400" dirty="0"/>
              <a:t> &lt;&lt; </a:t>
            </a:r>
            <a:r>
              <a:rPr lang="en-GB" sz="1400" dirty="0" err="1"/>
              <a:t>I</a:t>
            </a:r>
            <a:r>
              <a:rPr lang="en-GB" sz="1400" baseline="-25000" dirty="0" err="1"/>
              <a:t>sens</a:t>
            </a:r>
            <a:endParaRPr lang="en-GB" sz="1400" baseline="-25000" dirty="0"/>
          </a:p>
          <a:p>
            <a:pPr algn="just"/>
            <a:r>
              <a:rPr lang="en-GB" sz="1400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unaffected by magnetic field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maintain satisfactory performance at -30</a:t>
            </a:r>
            <a:r>
              <a:rPr lang="en-GB" sz="1400" dirty="0">
                <a:sym typeface="Symbol"/>
              </a:rPr>
              <a:t></a:t>
            </a:r>
            <a:r>
              <a:rPr lang="en-GB" sz="1400" dirty="0"/>
              <a:t> 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small (mass/area constraint) and  cheap (around </a:t>
            </a:r>
            <a:r>
              <a:rPr lang="en-GB" sz="1400" dirty="0">
                <a:solidFill>
                  <a:srgbClr val="FF0000"/>
                </a:solidFill>
              </a:rPr>
              <a:t>1E4</a:t>
            </a:r>
            <a:r>
              <a:rPr lang="en-GB" sz="1400" dirty="0"/>
              <a:t> needed)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23F4C0-75A0-45FF-A8CE-0AA8C8F347B7}"/>
              </a:ext>
            </a:extLst>
          </p:cNvPr>
          <p:cNvGrpSpPr/>
          <p:nvPr/>
        </p:nvGrpSpPr>
        <p:grpSpPr>
          <a:xfrm>
            <a:off x="6132180" y="1072994"/>
            <a:ext cx="5116625" cy="4124001"/>
            <a:chOff x="1212460" y="1989883"/>
            <a:chExt cx="5628287" cy="4536401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626CDDBB-5454-477A-9354-CB676510C7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460" y="1989883"/>
              <a:ext cx="5628287" cy="4536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6DEA70-432C-4096-B148-14045243AABD}"/>
                </a:ext>
              </a:extLst>
            </p:cNvPr>
            <p:cNvSpPr txBox="1"/>
            <p:nvPr/>
          </p:nvSpPr>
          <p:spPr>
            <a:xfrm>
              <a:off x="5451894" y="200481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D8A7F5-7610-4DC4-A8D6-A051CD00815B}"/>
                </a:ext>
              </a:extLst>
            </p:cNvPr>
            <p:cNvSpPr txBox="1"/>
            <p:nvPr/>
          </p:nvSpPr>
          <p:spPr>
            <a:xfrm>
              <a:off x="5451894" y="239300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2A7B33-1D5F-4594-A3CB-D16FDB40686C}"/>
                </a:ext>
              </a:extLst>
            </p:cNvPr>
            <p:cNvSpPr txBox="1"/>
            <p:nvPr/>
          </p:nvSpPr>
          <p:spPr>
            <a:xfrm>
              <a:off x="5451894" y="411958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A4FCD2-A949-40F6-96EA-922A8AEE5F28}"/>
                </a:ext>
              </a:extLst>
            </p:cNvPr>
            <p:cNvSpPr txBox="1"/>
            <p:nvPr/>
          </p:nvSpPr>
          <p:spPr>
            <a:xfrm>
              <a:off x="5451894" y="4783816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249FE19-6715-462E-9A98-7C4E32B6B6D5}"/>
                </a:ext>
              </a:extLst>
            </p:cNvPr>
            <p:cNvSpPr txBox="1"/>
            <p:nvPr/>
          </p:nvSpPr>
          <p:spPr>
            <a:xfrm>
              <a:off x="5451894" y="447231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631AF19-9CD5-4262-91D0-A27D2BD1B0B5}"/>
                </a:ext>
              </a:extLst>
            </p:cNvPr>
            <p:cNvSpPr txBox="1"/>
            <p:nvPr/>
          </p:nvSpPr>
          <p:spPr>
            <a:xfrm>
              <a:off x="5451894" y="6171717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872D11-AC87-4015-98C4-CD92C944FF85}"/>
                </a:ext>
              </a:extLst>
            </p:cNvPr>
            <p:cNvSpPr txBox="1"/>
            <p:nvPr/>
          </p:nvSpPr>
          <p:spPr>
            <a:xfrm>
              <a:off x="5451894" y="546530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8760549-C1EF-48DB-8F16-D52240B0367E}"/>
                </a:ext>
              </a:extLst>
            </p:cNvPr>
            <p:cNvSpPr txBox="1"/>
            <p:nvPr/>
          </p:nvSpPr>
          <p:spPr>
            <a:xfrm>
              <a:off x="5451894" y="5153800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65A958-15C1-4B18-97CA-8A761A536E2C}"/>
                </a:ext>
              </a:extLst>
            </p:cNvPr>
            <p:cNvSpPr txBox="1"/>
            <p:nvPr/>
          </p:nvSpPr>
          <p:spPr>
            <a:xfrm>
              <a:off x="5451894" y="347260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FBC241-A0A5-446B-83EC-B95D2B6FA531}"/>
                </a:ext>
              </a:extLst>
            </p:cNvPr>
            <p:cNvSpPr txBox="1"/>
            <p:nvPr/>
          </p:nvSpPr>
          <p:spPr>
            <a:xfrm>
              <a:off x="5451894" y="3775479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– N.A.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307387B-B393-4CC3-94D4-64F74771FD11}"/>
                </a:ext>
              </a:extLst>
            </p:cNvPr>
            <p:cNvSpPr txBox="1"/>
            <p:nvPr/>
          </p:nvSpPr>
          <p:spPr>
            <a:xfrm>
              <a:off x="5451894" y="311029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0E59EB6-0389-40FF-B3A4-D4A1BCB4292C}"/>
                </a:ext>
              </a:extLst>
            </p:cNvPr>
            <p:cNvSpPr txBox="1"/>
            <p:nvPr/>
          </p:nvSpPr>
          <p:spPr>
            <a:xfrm>
              <a:off x="5460525" y="272384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3D7E1CC-1D2E-4D1B-927F-3F5CA8A7662E}"/>
                </a:ext>
              </a:extLst>
            </p:cNvPr>
            <p:cNvSpPr txBox="1"/>
            <p:nvPr/>
          </p:nvSpPr>
          <p:spPr>
            <a:xfrm>
              <a:off x="5451894" y="5881834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F863789E-643B-4192-AC85-681269E9F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53776"/>
              </p:ext>
            </p:extLst>
          </p:nvPr>
        </p:nvGraphicFramePr>
        <p:xfrm>
          <a:off x="6144538" y="5153462"/>
          <a:ext cx="5022524" cy="378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891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GS66502B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650V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1C645EA6-DF29-47B2-9BCD-DEFBEA6B7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343623"/>
              </p:ext>
            </p:extLst>
          </p:nvPr>
        </p:nvGraphicFramePr>
        <p:xfrm>
          <a:off x="6152583" y="5524478"/>
          <a:ext cx="50225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PGA26E19BV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600V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14151C7C-3945-4BB5-9C59-AAA6178F9131}"/>
              </a:ext>
            </a:extLst>
          </p:cNvPr>
          <p:cNvSpPr txBox="1"/>
          <p:nvPr/>
        </p:nvSpPr>
        <p:spPr>
          <a:xfrm>
            <a:off x="6207288" y="720948"/>
            <a:ext cx="4947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Partial list of investigated HV devices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F7C3FB-7451-473E-BA62-FDAD282E633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ox_small_cmyk_pos_rect.jpg">
            <a:extLst>
              <a:ext uri="{FF2B5EF4-FFF2-40B4-BE49-F238E27FC236}">
                <a16:creationId xmlns:a16="http://schemas.microsoft.com/office/drawing/2014/main" id="{84A8A344-BC0E-4A8D-A232-266BD96EB9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6EEE24E-8AF5-4023-856D-A7D7B722B19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4A32AF-E53A-AA80-6291-B69269D6D65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99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Typical Si HV MOSFET use regions of low doping to increase high voltage capabilities: this affects their radiation hardness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Non-ionizing and ionizing irradiation test results of GaN FET devices indicate very high radiation hardness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8958E6-CABC-4816-9B42-EED2C45A39D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15B9E1-B983-4537-9FB0-EF18463C39A7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576" y="3194285"/>
            <a:ext cx="2772000" cy="2052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3449600-1780-4E7D-9A60-C5C26D8968C0}"/>
              </a:ext>
            </a:extLst>
          </p:cNvPr>
          <p:cNvSpPr txBox="1"/>
          <p:nvPr/>
        </p:nvSpPr>
        <p:spPr>
          <a:xfrm>
            <a:off x="7941057" y="5144398"/>
            <a:ext cx="5180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FD6CC1-50D8-4954-92FF-E9627A0D92DF}"/>
              </a:ext>
            </a:extLst>
          </p:cNvPr>
          <p:cNvSpPr txBox="1"/>
          <p:nvPr/>
        </p:nvSpPr>
        <p:spPr>
          <a:xfrm>
            <a:off x="7254280" y="4172684"/>
            <a:ext cx="12009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Board1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&gt; =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9.05E14</a:t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TID =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207 [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Mrad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]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05DFD6-FCDF-4AC9-84CE-A60C735E9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935" y="3146865"/>
            <a:ext cx="3109091" cy="205163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B8EFC9D-1392-4AFD-B371-16FC793092B6}"/>
              </a:ext>
            </a:extLst>
          </p:cNvPr>
          <p:cNvSpPr/>
          <p:nvPr/>
        </p:nvSpPr>
        <p:spPr>
          <a:xfrm>
            <a:off x="8550066" y="3247193"/>
            <a:ext cx="1658322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= 550V, T = 21C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FB2DA-70FF-4414-B407-66A112640AB6}"/>
              </a:ext>
            </a:extLst>
          </p:cNvPr>
          <p:cNvSpPr txBox="1"/>
          <p:nvPr/>
        </p:nvSpPr>
        <p:spPr>
          <a:xfrm>
            <a:off x="7578837" y="3315573"/>
            <a:ext cx="657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Ids [A]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46569D-DC32-421F-8CB9-5E56A20A7A1D}"/>
              </a:ext>
            </a:extLst>
          </p:cNvPr>
          <p:cNvSpPr txBox="1"/>
          <p:nvPr/>
        </p:nvSpPr>
        <p:spPr>
          <a:xfrm>
            <a:off x="10975037" y="5290126"/>
            <a:ext cx="5953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Vgs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85422E-9B67-40CA-A591-2526F6A0D1EF}"/>
              </a:ext>
            </a:extLst>
          </p:cNvPr>
          <p:cNvSpPr txBox="1"/>
          <p:nvPr/>
        </p:nvSpPr>
        <p:spPr>
          <a:xfrm>
            <a:off x="5774454" y="5685469"/>
            <a:ext cx="5551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test performed on 18 devices Total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1.0E15, ~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TID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200Mrad(GaN)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Total 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8AFE6E-FFB9-41BD-9D23-0E4ECF8CE9EA}"/>
              </a:ext>
            </a:extLst>
          </p:cNvPr>
          <p:cNvSpPr txBox="1"/>
          <p:nvPr/>
        </p:nvSpPr>
        <p:spPr>
          <a:xfrm>
            <a:off x="5950494" y="5186042"/>
            <a:ext cx="2020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GaN Vds shift with irradiation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8B88EB-FD0E-494C-AAC6-DC05073B0C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21" t="55636" r="3897" b="9778"/>
          <a:stretch/>
        </p:blipFill>
        <p:spPr>
          <a:xfrm>
            <a:off x="5873189" y="799785"/>
            <a:ext cx="2794203" cy="90931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FECD6F3-330D-4FEA-8DD5-365A5985460D}"/>
              </a:ext>
            </a:extLst>
          </p:cNvPr>
          <p:cNvSpPr txBox="1"/>
          <p:nvPr/>
        </p:nvSpPr>
        <p:spPr>
          <a:xfrm>
            <a:off x="5873189" y="1895944"/>
            <a:ext cx="289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 Lateral Double-Diffused MOS (LDMOS). </a:t>
            </a:r>
            <a:r>
              <a:rPr lang="en-GB" sz="1200" i="1" kern="0" dirty="0">
                <a:solidFill>
                  <a:prstClr val="black"/>
                </a:solidFill>
              </a:rPr>
              <a:t>A long drift region of lower doping reduces the electric field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4C1DC6B-7825-4FAC-B4AE-4EED4705D99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8" descr="ox_small_cmyk_pos_rect.jpg">
            <a:extLst>
              <a:ext uri="{FF2B5EF4-FFF2-40B4-BE49-F238E27FC236}">
                <a16:creationId xmlns:a16="http://schemas.microsoft.com/office/drawing/2014/main" id="{95869BE1-9E5F-4C98-AC04-3A57EA8887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2515816-DA4A-4C4C-AEED-F35BFB0DB3A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C7C966-2CCD-49BF-87C0-1991EC4316A8}"/>
              </a:ext>
            </a:extLst>
          </p:cNvPr>
          <p:cNvSpPr txBox="1"/>
          <p:nvPr/>
        </p:nvSpPr>
        <p:spPr>
          <a:xfrm>
            <a:off x="8955679" y="1851237"/>
            <a:ext cx="2660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Example </a:t>
            </a:r>
            <a:r>
              <a:rPr kumimoji="0" lang="en-GB" sz="12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Xsection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of a HEMT E. GaN FET. Strain-induced polarization at interface forms a 2DEG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C299A0-7421-4A19-84B9-2DDEAFFF9E4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06" t="11570" r="8818"/>
          <a:stretch/>
        </p:blipFill>
        <p:spPr>
          <a:xfrm>
            <a:off x="9156674" y="802288"/>
            <a:ext cx="2123550" cy="9377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23046D-771D-9287-0D83-B3692F32FD9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559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Introduction, definitions</a:t>
            </a:r>
            <a:br>
              <a:rPr lang="en-US" sz="2500" b="1" dirty="0"/>
            </a:b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Hybrid and Monolithic Sensors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Common isolation techniques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Example of ATLAS </a:t>
            </a:r>
            <a:r>
              <a:rPr lang="en-US" sz="2500" b="1" dirty="0" err="1"/>
              <a:t>ItK</a:t>
            </a:r>
            <a:r>
              <a:rPr lang="en-US" sz="2500" b="1" dirty="0"/>
              <a:t> Strips HV biasing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3D0995-782C-E64E-D88B-486BD66DDCA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140575-2912-4802-8D12-A600FA427FE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7">
            <a:extLst>
              <a:ext uri="{FF2B5EF4-FFF2-40B4-BE49-F238E27FC236}">
                <a16:creationId xmlns:a16="http://schemas.microsoft.com/office/drawing/2014/main" id="{2BACD8B0-86EA-47F4-BFDB-0E80EC1F0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908" y="479008"/>
            <a:ext cx="3403232" cy="255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DE9FF1B-C6BF-448D-A58A-5348A5B0351A}"/>
              </a:ext>
            </a:extLst>
          </p:cNvPr>
          <p:cNvCxnSpPr>
            <a:endCxn id="18" idx="3"/>
          </p:cNvCxnSpPr>
          <p:nvPr/>
        </p:nvCxnSpPr>
        <p:spPr>
          <a:xfrm flipH="1">
            <a:off x="8140499" y="1176223"/>
            <a:ext cx="619887" cy="44519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C7F483-8EBC-4837-8D87-38F54258414B}"/>
              </a:ext>
            </a:extLst>
          </p:cNvPr>
          <p:cNvSpPr txBox="1"/>
          <p:nvPr/>
        </p:nvSpPr>
        <p:spPr>
          <a:xfrm>
            <a:off x="8660226" y="977845"/>
            <a:ext cx="677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HV area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03B9FF-18A5-49F1-84FF-0F3B24813C91}"/>
              </a:ext>
            </a:extLst>
          </p:cNvPr>
          <p:cNvSpPr/>
          <p:nvPr/>
        </p:nvSpPr>
        <p:spPr>
          <a:xfrm rot="20042690">
            <a:off x="7792042" y="1507641"/>
            <a:ext cx="366964" cy="38815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0A751A9-1915-49FC-894E-0CB329FA866F}"/>
              </a:ext>
            </a:extLst>
          </p:cNvPr>
          <p:cNvCxnSpPr>
            <a:cxnSpLocks/>
          </p:cNvCxnSpPr>
          <p:nvPr/>
        </p:nvCxnSpPr>
        <p:spPr>
          <a:xfrm>
            <a:off x="7375614" y="723059"/>
            <a:ext cx="259219" cy="37209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F1FA973-8C96-48BD-BF48-BC4239962060}"/>
              </a:ext>
            </a:extLst>
          </p:cNvPr>
          <p:cNvSpPr txBox="1"/>
          <p:nvPr/>
        </p:nvSpPr>
        <p:spPr>
          <a:xfrm>
            <a:off x="6599826" y="553015"/>
            <a:ext cx="1375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Strips power Board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BDD761-4EB2-4EDF-BC9D-86BC257E7A80}"/>
              </a:ext>
            </a:extLst>
          </p:cNvPr>
          <p:cNvSpPr txBox="1"/>
          <p:nvPr/>
        </p:nvSpPr>
        <p:spPr>
          <a:xfrm>
            <a:off x="576000" y="2160000"/>
            <a:ext cx="47949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HVMUX sits on the lower side of a flexi Power </a:t>
            </a:r>
            <a:r>
              <a:rPr lang="en-GB" sz="2000" kern="0" dirty="0">
                <a:solidFill>
                  <a:prstClr val="black"/>
                </a:solidFill>
              </a:rPr>
              <a:t>B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oard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(PB)</a:t>
            </a: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PB final version incorporates power control and HVMUX elements in the AMAC ASIC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0847D8-E4ED-45D2-9AE9-EED021D71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766" y="3469493"/>
            <a:ext cx="3893350" cy="255587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7B72F9-0155-46D0-99DC-0936682665EE}"/>
              </a:ext>
            </a:extLst>
          </p:cNvPr>
          <p:cNvSpPr txBox="1"/>
          <p:nvPr/>
        </p:nvSpPr>
        <p:spPr>
          <a:xfrm>
            <a:off x="6338478" y="5981780"/>
            <a:ext cx="1898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/>
              <a:t>Power board v3.0b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ECC2DD-5966-4F9A-9234-790145F3689A}"/>
              </a:ext>
            </a:extLst>
          </p:cNvPr>
          <p:cNvSpPr txBox="1"/>
          <p:nvPr/>
        </p:nvSpPr>
        <p:spPr>
          <a:xfrm>
            <a:off x="6273907" y="3004868"/>
            <a:ext cx="30469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A barrel short strip module with</a:t>
            </a:r>
          </a:p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two hybrids and one </a:t>
            </a:r>
            <a:r>
              <a:rPr lang="en-GB" sz="1000" b="0" i="1" u="none" strike="noStrike" baseline="0" dirty="0" err="1">
                <a:latin typeface="Times New Roman" panose="02020603050405020304" pitchFamily="18" charset="0"/>
              </a:rPr>
              <a:t>powerboard</a:t>
            </a:r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 with HVMUX</a:t>
            </a:r>
            <a:endParaRPr lang="en-GB" i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73EB5C-A847-4C56-9E34-4DC81A89607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0B989FDE-C054-4FD6-B08F-4A138304B6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71FB849-1F43-46A3-AEBC-85B2B2E65A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0AE477-C435-621B-D8BF-DD8BC9E682A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17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 charge pump voltage multiplier driven by AC drives the gate of a GaN FET, rated for HV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Investigated stacked solutions demonstrated switching voltages &gt; 1kV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 to 600V with the implemented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solution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Baseline solution for HV bias of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strips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1D5F66-4CE1-49EF-A2A4-4AC50AE10E0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F2699F-E1A4-467E-99FA-7F604CFABF72}"/>
              </a:ext>
            </a:extLst>
          </p:cNvPr>
          <p:cNvSpPr txBox="1"/>
          <p:nvPr/>
        </p:nvSpPr>
        <p:spPr>
          <a:xfrm>
            <a:off x="8219187" y="1110920"/>
            <a:ext cx="585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AMAC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F0C594-8BE0-497A-AB51-90DCD8352105}"/>
              </a:ext>
            </a:extLst>
          </p:cNvPr>
          <p:cNvSpPr txBox="1"/>
          <p:nvPr/>
        </p:nvSpPr>
        <p:spPr>
          <a:xfrm>
            <a:off x="7208183" y="676045"/>
            <a:ext cx="3137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LBNL V3 </a:t>
            </a:r>
            <a:r>
              <a:rPr lang="en-US" sz="1600" b="1" dirty="0" err="1">
                <a:solidFill>
                  <a:srgbClr val="C00000"/>
                </a:solidFill>
              </a:rPr>
              <a:t>PowerBoard</a:t>
            </a:r>
            <a:r>
              <a:rPr lang="en-US" sz="1600" b="1" dirty="0">
                <a:solidFill>
                  <a:srgbClr val="C00000"/>
                </a:solidFill>
              </a:rPr>
              <a:t> with HV Mux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E56A0-5FC3-4E18-8924-5AAF39C1D2C5}"/>
              </a:ext>
            </a:extLst>
          </p:cNvPr>
          <p:cNvSpPr txBox="1"/>
          <p:nvPr/>
        </p:nvSpPr>
        <p:spPr>
          <a:xfrm>
            <a:off x="8300504" y="5069784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51B9952-C7C0-4CEB-923E-D68C6F62276B}"/>
              </a:ext>
            </a:extLst>
          </p:cNvPr>
          <p:cNvCxnSpPr>
            <a:stCxn id="21" idx="0"/>
          </p:cNvCxnSpPr>
          <p:nvPr/>
        </p:nvCxnSpPr>
        <p:spPr>
          <a:xfrm flipH="1" flipV="1">
            <a:off x="8524932" y="2473043"/>
            <a:ext cx="915054" cy="18907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277245-732A-48D2-AFEC-C052D860606C}"/>
              </a:ext>
            </a:extLst>
          </p:cNvPr>
          <p:cNvCxnSpPr>
            <a:stCxn id="22" idx="0"/>
          </p:cNvCxnSpPr>
          <p:nvPr/>
        </p:nvCxnSpPr>
        <p:spPr>
          <a:xfrm flipH="1" flipV="1">
            <a:off x="8524774" y="2592529"/>
            <a:ext cx="1288966" cy="164757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55DBC72-5340-4B59-99D9-17B041D1F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100" y="3049798"/>
            <a:ext cx="5425756" cy="2673287"/>
          </a:xfrm>
          <a:prstGeom prst="rect">
            <a:avLst/>
          </a:prstGeom>
        </p:spPr>
      </p:pic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340217FA-5A12-4EC3-9062-B0500BF5BCAA}"/>
              </a:ext>
            </a:extLst>
          </p:cNvPr>
          <p:cNvSpPr/>
          <p:nvPr/>
        </p:nvSpPr>
        <p:spPr>
          <a:xfrm>
            <a:off x="7745734" y="4238317"/>
            <a:ext cx="758812" cy="782419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61">
            <a:extLst>
              <a:ext uri="{FF2B5EF4-FFF2-40B4-BE49-F238E27FC236}">
                <a16:creationId xmlns:a16="http://schemas.microsoft.com/office/drawing/2014/main" id="{12BA493B-26E1-4318-956E-B4BB3C19F2A5}"/>
              </a:ext>
            </a:extLst>
          </p:cNvPr>
          <p:cNvSpPr/>
          <p:nvPr/>
        </p:nvSpPr>
        <p:spPr>
          <a:xfrm>
            <a:off x="9280624" y="4363809"/>
            <a:ext cx="318723" cy="502439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62">
            <a:extLst>
              <a:ext uri="{FF2B5EF4-FFF2-40B4-BE49-F238E27FC236}">
                <a16:creationId xmlns:a16="http://schemas.microsoft.com/office/drawing/2014/main" id="{26F83CBE-E17C-4740-81DB-E06282BAABEE}"/>
              </a:ext>
            </a:extLst>
          </p:cNvPr>
          <p:cNvSpPr/>
          <p:nvPr/>
        </p:nvSpPr>
        <p:spPr>
          <a:xfrm>
            <a:off x="9681012" y="4240099"/>
            <a:ext cx="265455" cy="400923"/>
          </a:xfrm>
          <a:prstGeom prst="roundRect">
            <a:avLst/>
          </a:prstGeom>
          <a:noFill/>
          <a:ln w="19050">
            <a:solidFill>
              <a:srgbClr val="261CAA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778073-6981-4457-A325-59CE58B6F27C}"/>
              </a:ext>
            </a:extLst>
          </p:cNvPr>
          <p:cNvSpPr txBox="1"/>
          <p:nvPr/>
        </p:nvSpPr>
        <p:spPr>
          <a:xfrm>
            <a:off x="6904608" y="5261420"/>
            <a:ext cx="2038891" cy="46166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Schottky Diode Charge Pump</a:t>
            </a:r>
            <a:br>
              <a:rPr lang="en-US" sz="1200" b="1" dirty="0"/>
            </a:br>
            <a:r>
              <a:rPr lang="en-US" sz="1200" b="1" dirty="0"/>
              <a:t> for Gate Bias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C29ECD-8FEF-4601-940F-EF61F15D00CC}"/>
              </a:ext>
            </a:extLst>
          </p:cNvPr>
          <p:cNvSpPr txBox="1"/>
          <p:nvPr/>
        </p:nvSpPr>
        <p:spPr>
          <a:xfrm>
            <a:off x="10082663" y="5217341"/>
            <a:ext cx="1295676" cy="461665"/>
          </a:xfrm>
          <a:prstGeom prst="rect">
            <a:avLst/>
          </a:prstGeom>
          <a:noFill/>
          <a:ln w="19050">
            <a:solidFill>
              <a:srgbClr val="008C44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Gate Overvoltage</a:t>
            </a:r>
            <a:br>
              <a:rPr lang="en-US" sz="1200" b="1" dirty="0"/>
            </a:br>
            <a:r>
              <a:rPr lang="en-US" sz="1200" b="1" dirty="0"/>
              <a:t> Protection Zener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19170A-CD6C-4BFF-982F-3E32EF656F70}"/>
              </a:ext>
            </a:extLst>
          </p:cNvPr>
          <p:cNvSpPr txBox="1"/>
          <p:nvPr/>
        </p:nvSpPr>
        <p:spPr>
          <a:xfrm>
            <a:off x="10060981" y="4506324"/>
            <a:ext cx="1023037" cy="307777"/>
          </a:xfrm>
          <a:prstGeom prst="rect">
            <a:avLst/>
          </a:prstGeom>
          <a:noFill/>
          <a:ln w="19050">
            <a:solidFill>
              <a:srgbClr val="00206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HV </a:t>
            </a:r>
            <a:r>
              <a:rPr lang="en-US" sz="1400" b="1" dirty="0" err="1"/>
              <a:t>GaNFET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7CF967-EF77-4648-9E93-F2219B98B1E5}"/>
              </a:ext>
            </a:extLst>
          </p:cNvPr>
          <p:cNvSpPr txBox="1"/>
          <p:nvPr/>
        </p:nvSpPr>
        <p:spPr>
          <a:xfrm>
            <a:off x="10785033" y="1131724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Sensor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F18181-6458-4020-BBA5-E45BED438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394" y="1640659"/>
            <a:ext cx="5497960" cy="140220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33A67A4-0AA0-4A19-9B21-9A30E26D2EFE}"/>
              </a:ext>
            </a:extLst>
          </p:cNvPr>
          <p:cNvCxnSpPr>
            <a:cxnSpLocks/>
          </p:cNvCxnSpPr>
          <p:nvPr/>
        </p:nvCxnSpPr>
        <p:spPr>
          <a:xfrm flipV="1">
            <a:off x="8219187" y="2129237"/>
            <a:ext cx="1721835" cy="21203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96B537E-710B-4781-910E-B54A99116E04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9813740" y="2508749"/>
            <a:ext cx="247241" cy="1731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B93A604-8121-4C5E-A20D-D1EAE22DE462}"/>
              </a:ext>
            </a:extLst>
          </p:cNvPr>
          <p:cNvCxnSpPr>
            <a:cxnSpLocks/>
          </p:cNvCxnSpPr>
          <p:nvPr/>
        </p:nvCxnSpPr>
        <p:spPr>
          <a:xfrm flipV="1">
            <a:off x="9435893" y="2459950"/>
            <a:ext cx="341276" cy="18534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FD5778C-4E0A-45C9-8838-24B3923D3ED7}"/>
              </a:ext>
            </a:extLst>
          </p:cNvPr>
          <p:cNvCxnSpPr>
            <a:cxnSpLocks/>
          </p:cNvCxnSpPr>
          <p:nvPr/>
        </p:nvCxnSpPr>
        <p:spPr>
          <a:xfrm>
            <a:off x="8524774" y="1358054"/>
            <a:ext cx="252204" cy="8440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7E4D585-A295-4E42-80DA-F5FE30DE5A55}"/>
              </a:ext>
            </a:extLst>
          </p:cNvPr>
          <p:cNvSpPr txBox="1"/>
          <p:nvPr/>
        </p:nvSpPr>
        <p:spPr>
          <a:xfrm>
            <a:off x="10191189" y="3268664"/>
            <a:ext cx="874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RC Filters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78523E-78AC-4415-816A-EA3BFA56E8A9}"/>
              </a:ext>
            </a:extLst>
          </p:cNvPr>
          <p:cNvSpPr txBox="1"/>
          <p:nvPr/>
        </p:nvSpPr>
        <p:spPr>
          <a:xfrm>
            <a:off x="8938631" y="5272720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E681546-04EE-4016-B52A-938E55A3C1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C49D1F6F-CFE9-49AA-91FB-909C7507C7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B002179D-4C51-4216-B3EB-1E8DDFE231E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F1756BB-E529-478A-B491-82A14A785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2073" y="5875238"/>
            <a:ext cx="54862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9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Villani, E.G., Technical Design Report for the ATLAS Inner Tracker Strip Detector,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CERN-LHCC-2017-005, ATLAS-TDR-025, https://cds.cern.ch/record/2257755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</a:t>
            </a:r>
            <a:endParaRPr kumimoji="0" lang="en-US" altLang="en-US" sz="9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A7459F-70F1-8040-C4CF-43BF77E19C0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920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C1C6F8-1192-4ED7-97BA-8927C5E4D3C9}"/>
              </a:ext>
            </a:extLst>
          </p:cNvPr>
          <p:cNvSpPr/>
          <p:nvPr/>
        </p:nvSpPr>
        <p:spPr>
          <a:xfrm>
            <a:off x="5953643" y="757893"/>
            <a:ext cx="5491192" cy="43088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Circuits and Layouts II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  <a:p>
            <a:pPr algn="ctr"/>
            <a:endParaRPr lang="en-US" dirty="0">
              <a:latin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and Monolithic technology pros and cons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isolation techniques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ITk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Strips HV biasing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7AA2BD-C76F-48EC-A29F-F3744F43B9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 descr="ox_small_cmyk_pos_rect.jpg">
            <a:extLst>
              <a:ext uri="{FF2B5EF4-FFF2-40B4-BE49-F238E27FC236}">
                <a16:creationId xmlns:a16="http://schemas.microsoft.com/office/drawing/2014/main" id="{4D250FE6-A1CC-4BCF-91D8-21D5798516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757D24-B8C3-4AA5-8F91-775C4B666F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D3CEDE-BAC1-4269-8D7D-BACF6BB431F4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6AF0A3-C13B-0DA0-FEFE-A35E8075C02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IC (integrated circuit) single silicon chip that includes active and passive interconnected devices to implement complex operations (analogue, digital)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Planar technology: the processing steps are implemented in a thin layer of the surface of the chip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027052-E4BC-4972-9673-9699F033B4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91" t="5903" r="10667" b="6405"/>
          <a:stretch/>
        </p:blipFill>
        <p:spPr>
          <a:xfrm>
            <a:off x="6284550" y="102616"/>
            <a:ext cx="3307170" cy="54672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400697" y="5379251"/>
            <a:ext cx="31910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Semiconductor device-and-lead structure US2981877A</a:t>
            </a:r>
          </a:p>
          <a:p>
            <a:r>
              <a:rPr lang="en-US" sz="1200" i="1" dirty="0"/>
              <a:t>First planar IC patent, 1961 </a:t>
            </a:r>
            <a:endParaRPr lang="en-GB" sz="12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EB486B-55BA-3217-71E5-19A11833B89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924663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Planar technology used also for HEP detector technology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Remarkable evolution in planar technologies impacted on detector technology as well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HEP traditionally used the ‘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hybrid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’ approach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E5D0BE6-3308-42A3-8A90-8040FC0FC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679" y="3349904"/>
            <a:ext cx="5434350" cy="28869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906E36-401D-4B65-A0C6-ECB78E237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8982" y="460771"/>
            <a:ext cx="3947609" cy="250128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6CA0F42-AB58-488B-AFD9-88EC6AA434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CB6F86BC-ED02-447D-BFDB-C4D19C770E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0D8857E-F4B2-4C8C-9D11-81790F36C40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8379C4-416D-1DB7-416B-F04228F2630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02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Hybrid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9E60F-AC16-440F-9FB7-9BD8C95A6B90}"/>
              </a:ext>
            </a:extLst>
          </p:cNvPr>
          <p:cNvSpPr txBox="1"/>
          <p:nvPr/>
        </p:nvSpPr>
        <p:spPr>
          <a:xfrm>
            <a:off x="576000" y="2160000"/>
            <a:ext cx="50984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Hybrid</a:t>
            </a:r>
            <a:r>
              <a:rPr lang="en-US" sz="2000" dirty="0"/>
              <a:t>: different operations are implemented on different silicon chips (like sensing and read out on separate carriers)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High quality substrate for the </a:t>
            </a:r>
            <a:r>
              <a:rPr lang="en-US" sz="2000" b="1" dirty="0"/>
              <a:t>sensor</a:t>
            </a:r>
            <a:r>
              <a:rPr lang="en-US" sz="2000" dirty="0"/>
              <a:t> to optimize the charge collection efficiency and speed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It requires interconnect to the readout, i.e. complex bonding, affecting reliability, costs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Extra material due to the various layers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AF86C3-753F-4D8C-9809-6021B07D82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55" r="3731" b="6384"/>
          <a:stretch/>
        </p:blipFill>
        <p:spPr>
          <a:xfrm>
            <a:off x="6010501" y="3134063"/>
            <a:ext cx="2201109" cy="19483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25225-77E1-4E62-8A64-91CC9AA42CB5}"/>
              </a:ext>
            </a:extLst>
          </p:cNvPr>
          <p:cNvSpPr txBox="1"/>
          <p:nvPr/>
        </p:nvSpPr>
        <p:spPr>
          <a:xfrm>
            <a:off x="6010501" y="5339305"/>
            <a:ext cx="28953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400" i="1" dirty="0"/>
              <a:t>ATLAS Inner Tracker Upgrade (ITk)</a:t>
            </a:r>
          </a:p>
          <a:p>
            <a:r>
              <a:rPr lang="sv-SE" sz="1400" i="1" dirty="0"/>
              <a:t> silicon strip module on barrel stave</a:t>
            </a:r>
            <a:endParaRPr lang="en-GB" sz="14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1CA42E-DB2E-4215-8AF3-BA7FDD35B5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ED94B80-9508-4482-B6EA-FDF3C7C08D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8E680E2-4030-49A1-9B15-62BC38FDC8F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2670CB-4BD4-B78E-F1D0-201098CE4D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72" r="4176"/>
          <a:stretch/>
        </p:blipFill>
        <p:spPr>
          <a:xfrm>
            <a:off x="8431857" y="625199"/>
            <a:ext cx="3067813" cy="2103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D2062F-6D90-7FEF-D3E6-21568DBACC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4901" y="3111646"/>
            <a:ext cx="3147769" cy="16623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469E2C-7CDF-500B-5486-3BF30B26E1DC}"/>
              </a:ext>
            </a:extLst>
          </p:cNvPr>
          <p:cNvSpPr txBox="1"/>
          <p:nvPr/>
        </p:nvSpPr>
        <p:spPr>
          <a:xfrm>
            <a:off x="8811197" y="5291680"/>
            <a:ext cx="28953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400" i="1" dirty="0"/>
              <a:t>Hybrid module for the High Granularity Timing Detector (HGTD)  for the upgraded ATLAS detector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6593C6-D004-AFFA-3449-D22D1F069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3189" y="477641"/>
            <a:ext cx="2594459" cy="20104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C4718C-3CB8-E078-23FB-27C53746059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4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B3AC2B-E790-44EE-877A-A1BF01E3E1DF}"/>
              </a:ext>
            </a:extLst>
          </p:cNvPr>
          <p:cNvSpPr txBox="1"/>
          <p:nvPr/>
        </p:nvSpPr>
        <p:spPr>
          <a:xfrm>
            <a:off x="503430" y="2116870"/>
            <a:ext cx="5098415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sensor and readout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Reliability, no need for wire/bump bonding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Reduced mass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In-pixel processing possible: amplification and digitization integrated in the same chip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Small pixels ( 10’s x 10’s um 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Low noise, due to small pixel, low leakage, low capacitance, good S/N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E04EF5-41A5-464F-A830-C9170C393D7D}"/>
              </a:ext>
            </a:extLst>
          </p:cNvPr>
          <p:cNvSpPr txBox="1"/>
          <p:nvPr/>
        </p:nvSpPr>
        <p:spPr>
          <a:xfrm>
            <a:off x="5840595" y="4203291"/>
            <a:ext cx="54729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MAPS used for ALICE ITS upgrade, with in-pixel FE circuitry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ADC479-E073-44FE-B8A1-D4E352E41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450" y="2924737"/>
            <a:ext cx="2735473" cy="1011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C49AD4-49C8-40F1-B6F5-47772D34A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496" y="2706574"/>
            <a:ext cx="2412123" cy="1325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658AB0-0000-4D32-8CB8-0860A987E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966" y="623595"/>
            <a:ext cx="2578461" cy="149239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0FDFAD2-3E86-414E-95D1-A432DF6825E9}"/>
              </a:ext>
            </a:extLst>
          </p:cNvPr>
          <p:cNvSpPr txBox="1"/>
          <p:nvPr/>
        </p:nvSpPr>
        <p:spPr>
          <a:xfrm>
            <a:off x="5840595" y="2234840"/>
            <a:ext cx="5563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The vertex detector of the STAR experiment, the first to use CMOS MAPS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333637-2F72-484A-9452-3AF575CB8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710" y="4610115"/>
            <a:ext cx="3652543" cy="146190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8B36728-44A7-4AEE-949E-75FB054B51BD}"/>
              </a:ext>
            </a:extLst>
          </p:cNvPr>
          <p:cNvSpPr txBox="1"/>
          <p:nvPr/>
        </p:nvSpPr>
        <p:spPr>
          <a:xfrm>
            <a:off x="5840595" y="5864153"/>
            <a:ext cx="4523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HV MAPS used for Mu3e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955EE5-6C07-4351-9B4F-376C7005947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1A8483-1A7D-454D-9F2E-12987043690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BA469288-9F29-49FC-9CF6-9741747CFE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CB5E3F5-0C82-417A-A0C0-DAF25F58A0F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65840D-6B65-0782-F19A-2BDE178301E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01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7838AA-2096-45AA-ADCB-CF2A062FC3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200"/>
          <a:stretch/>
        </p:blipFill>
        <p:spPr>
          <a:xfrm>
            <a:off x="6066182" y="751826"/>
            <a:ext cx="2767077" cy="15869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671940D-6AEE-4CF9-9E9C-A8929BCA2642}"/>
              </a:ext>
            </a:extLst>
          </p:cNvPr>
          <p:cNvSpPr txBox="1"/>
          <p:nvPr/>
        </p:nvSpPr>
        <p:spPr>
          <a:xfrm>
            <a:off x="576000" y="2160000"/>
            <a:ext cx="5098415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sensing and read 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mostly uses commercial CMOS process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Redundancies of foundries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Potentially low cost, large area cover possible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High yield</a:t>
            </a:r>
            <a:br>
              <a:rPr lang="en-US" dirty="0"/>
            </a:b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F27D5F-C5AB-46C7-BED5-3A894F89CCC7}"/>
              </a:ext>
            </a:extLst>
          </p:cNvPr>
          <p:cNvSpPr txBox="1"/>
          <p:nvPr/>
        </p:nvSpPr>
        <p:spPr>
          <a:xfrm>
            <a:off x="6175577" y="2454717"/>
            <a:ext cx="28085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P Well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D036F1-4327-45C3-9C3C-5B3FCE48DB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71"/>
          <a:stretch/>
        </p:blipFill>
        <p:spPr>
          <a:xfrm>
            <a:off x="9165037" y="875582"/>
            <a:ext cx="2279798" cy="14631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67343BF-7941-40FE-9FDF-17711A910688}"/>
              </a:ext>
            </a:extLst>
          </p:cNvPr>
          <p:cNvSpPr txBox="1"/>
          <p:nvPr/>
        </p:nvSpPr>
        <p:spPr>
          <a:xfrm>
            <a:off x="9345811" y="2316217"/>
            <a:ext cx="1918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N Well</a:t>
            </a:r>
            <a:endParaRPr lang="en-GB" sz="12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B7F5D6-8249-42D5-8AE3-89FC3D274A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0052" y="2781509"/>
            <a:ext cx="2447445" cy="286527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9D904C-24DF-44E9-BAC7-55C08849844E}"/>
              </a:ext>
            </a:extLst>
          </p:cNvPr>
          <p:cNvSpPr txBox="1"/>
          <p:nvPr/>
        </p:nvSpPr>
        <p:spPr>
          <a:xfrm>
            <a:off x="6175577" y="4288419"/>
            <a:ext cx="28085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Monolithic approach is an interesting option for most HEP experiments</a:t>
            </a:r>
            <a:endParaRPr lang="en-GB" sz="1200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983B65-8D70-40CA-9E67-7E3DB445CA6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AA3605A6-641E-40B4-85E1-500430C6C4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F4587C4-8706-430E-921B-48FCEFCAAC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B874B4-F79E-86AF-DA0B-6BBA2674083B}"/>
              </a:ext>
            </a:extLst>
          </p:cNvPr>
          <p:cNvSpPr txBox="1"/>
          <p:nvPr/>
        </p:nvSpPr>
        <p:spPr>
          <a:xfrm>
            <a:off x="8960644" y="5592517"/>
            <a:ext cx="2293144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HGTD	                6.4 m</a:t>
            </a:r>
            <a:r>
              <a:rPr lang="en-US" sz="1100" baseline="30000" dirty="0"/>
              <a:t>2</a:t>
            </a:r>
            <a:endParaRPr lang="en-GB" sz="1100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57FC14-236C-0ECC-5DCD-4402F26D825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42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of Hybrid and Monolithic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055225"/>
            <a:ext cx="4559425" cy="42195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latin typeface="Calibri" panose="020F0502020204030204" pitchFamily="34" charset="0"/>
                <a:cs typeface="Calibri" panose="020F0502020204030204" pitchFamily="34" charset="0"/>
              </a:rPr>
              <a:t>Hybrid and Monolithic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approach: the sensors share similar ‘layouts issues’, addressed by various isolation techniques:</a:t>
            </a:r>
            <a:b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Channel stops, guard rings, to suppress surface currents and improve breakdown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Usually high voltage (100’s V) are needed for biasing of sensors in hybrid approach, less for monolithic sensors: HV biasing technique present additional challenges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3690A5-7FB1-4F76-9899-DED772047399}"/>
              </a:ext>
            </a:extLst>
          </p:cNvPr>
          <p:cNvSpPr txBox="1"/>
          <p:nvPr/>
        </p:nvSpPr>
        <p:spPr>
          <a:xfrm>
            <a:off x="9738544" y="1178684"/>
            <a:ext cx="195663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An example of Low Gain Avalanche Detector (LGAD)  x-section, with </a:t>
            </a:r>
            <a:r>
              <a:rPr lang="en-US" sz="1200" b="1" i="1" dirty="0"/>
              <a:t>p-stop</a:t>
            </a:r>
            <a:r>
              <a:rPr lang="en-US" sz="1200" i="1" dirty="0"/>
              <a:t> for isolation and Junction Termination Extension (</a:t>
            </a:r>
            <a:r>
              <a:rPr lang="en-US" sz="1200" b="1" i="1" dirty="0"/>
              <a:t>JTE</a:t>
            </a:r>
            <a:r>
              <a:rPr lang="en-US" sz="1200" i="1" dirty="0"/>
              <a:t>) to increase the breakdown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BB4571-A35E-4CC5-88F3-353134844F1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F854D6EA-766E-49A9-8386-B47D1EA23F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A0F8296-50EF-4D1A-9C84-4B05E5DCB32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D7B0F9-A324-C9EA-C7B5-478D04463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6466" y="1080416"/>
            <a:ext cx="3893350" cy="15875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6A2AB9-2E15-7E23-F27C-234FA7F4B68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930385" y="3130510"/>
            <a:ext cx="2771054" cy="23511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EC1818-FD1C-E203-ACA1-C4D6FB92E4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229" y="3199115"/>
            <a:ext cx="1084526" cy="7093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653D8F-2776-CAC9-25A1-55F8C1C716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2969" y="3002718"/>
            <a:ext cx="1415150" cy="103853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9A65F3-C314-FEE0-4C3B-B14A2E9C4C69}"/>
              </a:ext>
            </a:extLst>
          </p:cNvPr>
          <p:cNvCxnSpPr>
            <a:cxnSpLocks/>
          </p:cNvCxnSpPr>
          <p:nvPr/>
        </p:nvCxnSpPr>
        <p:spPr>
          <a:xfrm flipH="1">
            <a:off x="7328231" y="3536792"/>
            <a:ext cx="1331355" cy="10783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8EFDC1-2F14-8F4F-AD08-650DD57A97AD}"/>
              </a:ext>
            </a:extLst>
          </p:cNvPr>
          <p:cNvCxnSpPr>
            <a:cxnSpLocks/>
          </p:cNvCxnSpPr>
          <p:nvPr/>
        </p:nvCxnSpPr>
        <p:spPr>
          <a:xfrm>
            <a:off x="9238815" y="3078883"/>
            <a:ext cx="0" cy="10009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FBEB4FE-C967-2438-CB9C-C904BB1C2740}"/>
              </a:ext>
            </a:extLst>
          </p:cNvPr>
          <p:cNvSpPr txBox="1"/>
          <p:nvPr/>
        </p:nvSpPr>
        <p:spPr>
          <a:xfrm>
            <a:off x="6789325" y="2804727"/>
            <a:ext cx="13290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100" i="1" dirty="0"/>
              <a:t>N Well  (Cathode)</a:t>
            </a:r>
            <a:endParaRPr lang="en-GB" sz="1100" i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332BFDC-F265-186F-88A0-226DD250D3FE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7258251" y="3066337"/>
            <a:ext cx="195584" cy="340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4CBC047-854A-9495-8E56-2C47676C4753}"/>
              </a:ext>
            </a:extLst>
          </p:cNvPr>
          <p:cNvCxnSpPr>
            <a:cxnSpLocks/>
          </p:cNvCxnSpPr>
          <p:nvPr/>
        </p:nvCxnSpPr>
        <p:spPr>
          <a:xfrm>
            <a:off x="9610331" y="3074970"/>
            <a:ext cx="0" cy="10009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F6F35AC-A8AF-C94E-64C7-2A1F8D542D61}"/>
              </a:ext>
            </a:extLst>
          </p:cNvPr>
          <p:cNvSpPr txBox="1"/>
          <p:nvPr/>
        </p:nvSpPr>
        <p:spPr>
          <a:xfrm>
            <a:off x="10200847" y="2997366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C056F2-60E1-2DD6-F5A7-0C0EA6E23330}"/>
              </a:ext>
            </a:extLst>
          </p:cNvPr>
          <p:cNvSpPr txBox="1"/>
          <p:nvPr/>
        </p:nvSpPr>
        <p:spPr>
          <a:xfrm>
            <a:off x="10318363" y="3199115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66FF"/>
                </a:solidFill>
              </a:rPr>
              <a:t>1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47BA9E1-DD28-E6A1-A513-EB9B97DEE35E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453835" y="3066337"/>
            <a:ext cx="788129" cy="8370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816CF7D-729D-3A97-5779-D18D6AE29D20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453835" y="3066337"/>
            <a:ext cx="130764" cy="12714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4FC8473-15D5-6FAD-5C18-7C710005CFF9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6626634" y="3066337"/>
            <a:ext cx="827201" cy="8051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750513D-DBF8-0374-FD2C-8ABC0C1D0C81}"/>
              </a:ext>
            </a:extLst>
          </p:cNvPr>
          <p:cNvSpPr txBox="1"/>
          <p:nvPr/>
        </p:nvSpPr>
        <p:spPr>
          <a:xfrm>
            <a:off x="9421639" y="2821128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66FF"/>
                </a:solidFill>
              </a:rPr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72F8EB-6460-DAFB-7AD1-F5C3CDAFCFBF}"/>
              </a:ext>
            </a:extLst>
          </p:cNvPr>
          <p:cNvSpPr txBox="1"/>
          <p:nvPr/>
        </p:nvSpPr>
        <p:spPr>
          <a:xfrm>
            <a:off x="9109424" y="2825916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1643A82-87CB-5F84-B240-5571F4A6BFA9}"/>
              </a:ext>
            </a:extLst>
          </p:cNvPr>
          <p:cNvSpPr txBox="1"/>
          <p:nvPr/>
        </p:nvSpPr>
        <p:spPr>
          <a:xfrm>
            <a:off x="9109424" y="4258841"/>
            <a:ext cx="23586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An example of a CMOS sensor on High Resistivity epitaxial x-section, with only p-stop for inter pad isolation</a:t>
            </a:r>
            <a:endParaRPr lang="en-GB" sz="12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53634E-372B-EA44-69C3-2474BC22416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02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F69CF-454F-4146-9304-35DCDDAA5436}"/>
              </a:ext>
            </a:extLst>
          </p:cNvPr>
          <p:cNvSpPr txBox="1"/>
          <p:nvPr/>
        </p:nvSpPr>
        <p:spPr>
          <a:xfrm>
            <a:off x="419821" y="2023643"/>
            <a:ext cx="5191910" cy="4201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non-irradiated sensors (</a:t>
            </a:r>
            <a:r>
              <a:rPr lang="en-US" sz="2000" u="sng" dirty="0"/>
              <a:t>depending on the process</a:t>
            </a:r>
            <a:r>
              <a:rPr lang="en-US" sz="2000" dirty="0"/>
              <a:t>) the dangling bonds at SiO</a:t>
            </a:r>
            <a:r>
              <a:rPr lang="en-US" sz="2000" baseline="-25000" dirty="0"/>
              <a:t>2</a:t>
            </a:r>
            <a:r>
              <a:rPr lang="en-US" sz="2000" dirty="0"/>
              <a:t>-Si interface usually result in a fixed positive charge around 1e10 (Si &lt;100&gt;) - 1e11 (Si &lt;111&gt;)  cm</a:t>
            </a:r>
            <a:r>
              <a:rPr lang="en-US" sz="2000" baseline="30000" dirty="0"/>
              <a:t>-2</a:t>
            </a:r>
            <a:r>
              <a:rPr lang="en-US" sz="2000" dirty="0"/>
              <a:t> 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This positive charge creates an accumulation layer of electrons in the substrate between two adjacent pads, decreasing the </a:t>
            </a:r>
            <a:r>
              <a:rPr lang="en-GB" sz="2000" b="1" dirty="0"/>
              <a:t>interstrip</a:t>
            </a:r>
            <a:r>
              <a:rPr lang="en-GB" sz="2000" dirty="0"/>
              <a:t> </a:t>
            </a:r>
            <a:r>
              <a:rPr lang="en-GB" sz="2000" b="1" dirty="0"/>
              <a:t>resistance</a:t>
            </a:r>
            <a:br>
              <a:rPr lang="en-GB" sz="2000" dirty="0"/>
            </a:br>
            <a:endParaRPr lang="en-GB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Values up to &gt; 1e12 cm</a:t>
            </a:r>
            <a:r>
              <a:rPr lang="en-US" sz="2000" baseline="30000" dirty="0"/>
              <a:t>-2</a:t>
            </a:r>
            <a:r>
              <a:rPr lang="en-US" sz="2000" dirty="0"/>
              <a:t> following ionizing irradiation further decrease the interstrip resistance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C9A75A-A0C7-4ED9-9723-F7F207AF3E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9F6D42A1-86DB-4ED8-B712-CCC48E994E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74F3A1-CD4F-402D-BF66-ABCE86D3587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7A723F-542A-091B-F057-BB8D6FEC30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5400" y="1398844"/>
            <a:ext cx="2290007" cy="2375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5A58C2-A1AB-C0EB-984F-56A3EA4090B1}"/>
              </a:ext>
            </a:extLst>
          </p:cNvPr>
          <p:cNvSpPr txBox="1"/>
          <p:nvPr/>
        </p:nvSpPr>
        <p:spPr>
          <a:xfrm>
            <a:off x="9314848" y="3906854"/>
            <a:ext cx="21826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Interstrip resistance vs non-ionising fluence*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E06CB2-21F4-E759-311F-5F7D6EEABF78}"/>
              </a:ext>
            </a:extLst>
          </p:cNvPr>
          <p:cNvSpPr txBox="1"/>
          <p:nvPr/>
        </p:nvSpPr>
        <p:spPr>
          <a:xfrm>
            <a:off x="5804497" y="5897203"/>
            <a:ext cx="5078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*G. </a:t>
            </a:r>
            <a:r>
              <a:rPr lang="en-GB" sz="900" dirty="0" err="1"/>
              <a:t>Calefato</a:t>
            </a:r>
            <a:r>
              <a:rPr lang="en-GB" sz="900" dirty="0"/>
              <a:t>, et al, s ., Comparison on radiation tolerance of 〈100〉 and 〈111〉 silicon substrates of microstrip </a:t>
            </a:r>
            <a:r>
              <a:rPr lang="en-GB" sz="900" dirty="0" err="1"/>
              <a:t>detector,https</a:t>
            </a:r>
            <a:r>
              <a:rPr lang="en-GB" sz="900" dirty="0"/>
              <a:t>://doi.org/10.1016/S0168-9002(01)01667-9.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2D4C90-15FC-E8DC-2ABA-E6EE13D05438}"/>
              </a:ext>
            </a:extLst>
          </p:cNvPr>
          <p:cNvSpPr/>
          <p:nvPr/>
        </p:nvSpPr>
        <p:spPr>
          <a:xfrm>
            <a:off x="6345074" y="1646711"/>
            <a:ext cx="2462127" cy="10837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714DC23-0B8B-EC52-E221-03FAAF17349E}"/>
              </a:ext>
            </a:extLst>
          </p:cNvPr>
          <p:cNvSpPr/>
          <p:nvPr/>
        </p:nvSpPr>
        <p:spPr>
          <a:xfrm>
            <a:off x="6711592" y="1446700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5B64F44-7463-7ED8-96DA-2E269C961AE6}"/>
              </a:ext>
            </a:extLst>
          </p:cNvPr>
          <p:cNvSpPr/>
          <p:nvPr/>
        </p:nvSpPr>
        <p:spPr>
          <a:xfrm>
            <a:off x="6353054" y="1543824"/>
            <a:ext cx="532765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945127C-8EFD-BD45-7B86-5882829F4468}"/>
              </a:ext>
            </a:extLst>
          </p:cNvPr>
          <p:cNvSpPr/>
          <p:nvPr/>
        </p:nvSpPr>
        <p:spPr>
          <a:xfrm>
            <a:off x="7854592" y="1450510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6F5458C-5B49-075A-8813-8991BB6AA8A3}"/>
              </a:ext>
            </a:extLst>
          </p:cNvPr>
          <p:cNvSpPr txBox="1"/>
          <p:nvPr/>
        </p:nvSpPr>
        <p:spPr>
          <a:xfrm>
            <a:off x="7187006" y="1416803"/>
            <a:ext cx="845379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-25000" dirty="0"/>
              <a:t>+++++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1D9CB2E-5ED4-8FE4-7D02-41A7F701CB31}"/>
              </a:ext>
            </a:extLst>
          </p:cNvPr>
          <p:cNvSpPr/>
          <p:nvPr/>
        </p:nvSpPr>
        <p:spPr>
          <a:xfrm>
            <a:off x="6696634" y="1624913"/>
            <a:ext cx="534562" cy="203427"/>
          </a:xfrm>
          <a:custGeom>
            <a:avLst/>
            <a:gdLst>
              <a:gd name="connsiteX0" fmla="*/ 0 w 534562"/>
              <a:gd name="connsiteY0" fmla="*/ 28876 h 203427"/>
              <a:gd name="connsiteX1" fmla="*/ 67377 w 534562"/>
              <a:gd name="connsiteY1" fmla="*/ 182880 h 203427"/>
              <a:gd name="connsiteX2" fmla="*/ 404261 w 534562"/>
              <a:gd name="connsiteY2" fmla="*/ 192505 h 203427"/>
              <a:gd name="connsiteX3" fmla="*/ 519765 w 534562"/>
              <a:gd name="connsiteY3" fmla="*/ 96253 h 203427"/>
              <a:gd name="connsiteX4" fmla="*/ 529390 w 534562"/>
              <a:gd name="connsiteY4" fmla="*/ 0 h 20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562" h="203427">
                <a:moveTo>
                  <a:pt x="0" y="28876"/>
                </a:moveTo>
                <a:cubicBezTo>
                  <a:pt x="0" y="92242"/>
                  <a:pt x="0" y="155609"/>
                  <a:pt x="67377" y="182880"/>
                </a:cubicBezTo>
                <a:cubicBezTo>
                  <a:pt x="134754" y="210151"/>
                  <a:pt x="328863" y="206943"/>
                  <a:pt x="404261" y="192505"/>
                </a:cubicBezTo>
                <a:cubicBezTo>
                  <a:pt x="479659" y="178067"/>
                  <a:pt x="498910" y="128337"/>
                  <a:pt x="519765" y="96253"/>
                </a:cubicBezTo>
                <a:cubicBezTo>
                  <a:pt x="540620" y="64169"/>
                  <a:pt x="535005" y="32084"/>
                  <a:pt x="529390" y="0"/>
                </a:cubicBez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7362972-0F98-681E-A322-14987DE94A63}"/>
              </a:ext>
            </a:extLst>
          </p:cNvPr>
          <p:cNvSpPr/>
          <p:nvPr/>
        </p:nvSpPr>
        <p:spPr>
          <a:xfrm>
            <a:off x="7058388" y="1535411"/>
            <a:ext cx="981274" cy="107251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525DA1A-A0D1-AE16-6FBF-1C7761B1694E}"/>
              </a:ext>
            </a:extLst>
          </p:cNvPr>
          <p:cNvSpPr/>
          <p:nvPr/>
        </p:nvSpPr>
        <p:spPr>
          <a:xfrm>
            <a:off x="7853693" y="1624913"/>
            <a:ext cx="534562" cy="203427"/>
          </a:xfrm>
          <a:custGeom>
            <a:avLst/>
            <a:gdLst>
              <a:gd name="connsiteX0" fmla="*/ 0 w 534562"/>
              <a:gd name="connsiteY0" fmla="*/ 28876 h 203427"/>
              <a:gd name="connsiteX1" fmla="*/ 67377 w 534562"/>
              <a:gd name="connsiteY1" fmla="*/ 182880 h 203427"/>
              <a:gd name="connsiteX2" fmla="*/ 404261 w 534562"/>
              <a:gd name="connsiteY2" fmla="*/ 192505 h 203427"/>
              <a:gd name="connsiteX3" fmla="*/ 519765 w 534562"/>
              <a:gd name="connsiteY3" fmla="*/ 96253 h 203427"/>
              <a:gd name="connsiteX4" fmla="*/ 529390 w 534562"/>
              <a:gd name="connsiteY4" fmla="*/ 0 h 20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562" h="203427">
                <a:moveTo>
                  <a:pt x="0" y="28876"/>
                </a:moveTo>
                <a:cubicBezTo>
                  <a:pt x="0" y="92242"/>
                  <a:pt x="0" y="155609"/>
                  <a:pt x="67377" y="182880"/>
                </a:cubicBezTo>
                <a:cubicBezTo>
                  <a:pt x="134754" y="210151"/>
                  <a:pt x="328863" y="206943"/>
                  <a:pt x="404261" y="192505"/>
                </a:cubicBezTo>
                <a:cubicBezTo>
                  <a:pt x="479659" y="178067"/>
                  <a:pt x="498910" y="128337"/>
                  <a:pt x="519765" y="96253"/>
                </a:cubicBezTo>
                <a:cubicBezTo>
                  <a:pt x="540620" y="64169"/>
                  <a:pt x="535005" y="32084"/>
                  <a:pt x="529390" y="0"/>
                </a:cubicBez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863108E-55AC-CF5A-4F46-5083687AF6C6}"/>
              </a:ext>
            </a:extLst>
          </p:cNvPr>
          <p:cNvSpPr/>
          <p:nvPr/>
        </p:nvSpPr>
        <p:spPr>
          <a:xfrm>
            <a:off x="8222845" y="1538744"/>
            <a:ext cx="586042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63BBF2-E24E-9B6D-485C-622F3929FDC8}"/>
              </a:ext>
            </a:extLst>
          </p:cNvPr>
          <p:cNvSpPr txBox="1"/>
          <p:nvPr/>
        </p:nvSpPr>
        <p:spPr>
          <a:xfrm>
            <a:off x="7152086" y="1525455"/>
            <a:ext cx="845379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-25000" dirty="0"/>
              <a:t>----------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203023C-60C9-FD82-3F8D-0FE65111F663}"/>
              </a:ext>
            </a:extLst>
          </p:cNvPr>
          <p:cNvSpPr txBox="1"/>
          <p:nvPr/>
        </p:nvSpPr>
        <p:spPr>
          <a:xfrm>
            <a:off x="7160066" y="1398844"/>
            <a:ext cx="845379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-25000" dirty="0"/>
              <a:t>++++++</a:t>
            </a:r>
          </a:p>
        </p:txBody>
      </p:sp>
      <p:pic>
        <p:nvPicPr>
          <p:cNvPr id="52" name="Picture 51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069D795-08B2-22B1-F015-42423F63A8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61" y="3363040"/>
            <a:ext cx="2829409" cy="1901567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2015A0D-935C-FF13-1767-E71A865BA3CA}"/>
              </a:ext>
            </a:extLst>
          </p:cNvPr>
          <p:cNvSpPr txBox="1"/>
          <p:nvPr/>
        </p:nvSpPr>
        <p:spPr>
          <a:xfrm>
            <a:off x="6662232" y="1567479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</a:t>
            </a:r>
            <a:r>
              <a:rPr lang="en-GB" sz="1200" baseline="30000" dirty="0"/>
              <a:t>++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BB6DB2B-2055-863F-EA86-39A3D26492E4}"/>
              </a:ext>
            </a:extLst>
          </p:cNvPr>
          <p:cNvSpPr txBox="1"/>
          <p:nvPr/>
        </p:nvSpPr>
        <p:spPr>
          <a:xfrm>
            <a:off x="7857331" y="1567479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</a:t>
            </a:r>
            <a:r>
              <a:rPr lang="en-GB" sz="1200" baseline="30000" dirty="0"/>
              <a:t>++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84408CF-1FFC-695D-7D94-75950260B2F7}"/>
              </a:ext>
            </a:extLst>
          </p:cNvPr>
          <p:cNvSpPr txBox="1"/>
          <p:nvPr/>
        </p:nvSpPr>
        <p:spPr>
          <a:xfrm>
            <a:off x="6147397" y="5264607"/>
            <a:ext cx="27030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Carrier concentration vs. Oxide surface charge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3DCE89C-63CD-7CB3-37FB-0D6CA2110621}"/>
              </a:ext>
            </a:extLst>
          </p:cNvPr>
          <p:cNvSpPr txBox="1"/>
          <p:nvPr/>
        </p:nvSpPr>
        <p:spPr>
          <a:xfrm>
            <a:off x="7816439" y="1951669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 - p</a:t>
            </a:r>
            <a:endParaRPr lang="en-GB" sz="1200" baseline="300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57869F9-B6DF-FFDC-22B3-82741CE33E80}"/>
              </a:ext>
            </a:extLst>
          </p:cNvPr>
          <p:cNvSpPr txBox="1"/>
          <p:nvPr/>
        </p:nvSpPr>
        <p:spPr>
          <a:xfrm>
            <a:off x="5813990" y="1396284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SiO</a:t>
            </a:r>
            <a:r>
              <a:rPr lang="en-GB" sz="1200" baseline="-25000" dirty="0"/>
              <a:t>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C2FF915-3FB8-0152-1FA1-FA6DF1D38807}"/>
              </a:ext>
            </a:extLst>
          </p:cNvPr>
          <p:cNvSpPr txBox="1"/>
          <p:nvPr/>
        </p:nvSpPr>
        <p:spPr>
          <a:xfrm>
            <a:off x="6650858" y="1033763"/>
            <a:ext cx="63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Sensor pad</a:t>
            </a:r>
            <a:endParaRPr lang="en-GB" sz="1200" baseline="-25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8879EEC-A54F-3D98-6CB9-E2AC9F6C1444}"/>
              </a:ext>
            </a:extLst>
          </p:cNvPr>
          <p:cNvSpPr txBox="1"/>
          <p:nvPr/>
        </p:nvSpPr>
        <p:spPr>
          <a:xfrm>
            <a:off x="7824158" y="1013843"/>
            <a:ext cx="63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Sensor pad</a:t>
            </a:r>
            <a:endParaRPr lang="en-GB" sz="1200" baseline="-25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9AFA7E-CED1-203E-3644-2534F636843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15/05/2026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7D798D-867E-869A-71DD-7FF4A68D2E07}"/>
              </a:ext>
            </a:extLst>
          </p:cNvPr>
          <p:cNvSpPr txBox="1"/>
          <p:nvPr/>
        </p:nvSpPr>
        <p:spPr>
          <a:xfrm>
            <a:off x="6975165" y="825054"/>
            <a:ext cx="1245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Trapped charge</a:t>
            </a:r>
            <a:endParaRPr lang="en-GB" sz="1200" baseline="-250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F42F2EA-981B-83D8-1A5B-92B92FA36432}"/>
              </a:ext>
            </a:extLst>
          </p:cNvPr>
          <p:cNvCxnSpPr>
            <a:stCxn id="3" idx="2"/>
            <a:endCxn id="50" idx="0"/>
          </p:cNvCxnSpPr>
          <p:nvPr/>
        </p:nvCxnSpPr>
        <p:spPr>
          <a:xfrm flipH="1">
            <a:off x="7548113" y="1102053"/>
            <a:ext cx="49563" cy="43335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067A33B-456E-52A8-FFE5-5ED3229EADA6}"/>
              </a:ext>
            </a:extLst>
          </p:cNvPr>
          <p:cNvSpPr txBox="1"/>
          <p:nvPr/>
        </p:nvSpPr>
        <p:spPr>
          <a:xfrm>
            <a:off x="6931126" y="2239407"/>
            <a:ext cx="1245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Inversion layer</a:t>
            </a:r>
            <a:endParaRPr lang="en-GB" sz="1200" baseline="-25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2886F2-3DF1-C666-DF1D-AF7E912142A4}"/>
              </a:ext>
            </a:extLst>
          </p:cNvPr>
          <p:cNvCxnSpPr>
            <a:cxnSpLocks/>
            <a:stCxn id="10" idx="0"/>
            <a:endCxn id="47" idx="2"/>
          </p:cNvCxnSpPr>
          <p:nvPr/>
        </p:nvCxnSpPr>
        <p:spPr>
          <a:xfrm flipV="1">
            <a:off x="7553637" y="1781935"/>
            <a:ext cx="21139" cy="45747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95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2121</Words>
  <Application>Microsoft Office PowerPoint</Application>
  <PresentationFormat>Widescreen</PresentationFormat>
  <Paragraphs>363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Unicode MS</vt:lpstr>
      <vt:lpstr>Calibri</vt:lpstr>
      <vt:lpstr>Calibri Light</vt:lpstr>
      <vt:lpstr>Symbol</vt:lpstr>
      <vt:lpstr>Times New Roman</vt:lpstr>
      <vt:lpstr>Office Theme</vt:lpstr>
      <vt:lpstr>Office Theme</vt:lpstr>
      <vt:lpstr>Circuits and layouts II 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491</cp:revision>
  <cp:lastPrinted>2022-02-24T17:37:23Z</cp:lastPrinted>
  <dcterms:created xsi:type="dcterms:W3CDTF">2021-12-29T09:34:20Z</dcterms:created>
  <dcterms:modified xsi:type="dcterms:W3CDTF">2026-05-14T14:41:20Z</dcterms:modified>
</cp:coreProperties>
</file>