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353" r:id="rId3"/>
    <p:sldId id="356" r:id="rId4"/>
    <p:sldId id="357" r:id="rId5"/>
    <p:sldId id="358" r:id="rId6"/>
    <p:sldId id="359" r:id="rId7"/>
    <p:sldId id="336" r:id="rId8"/>
    <p:sldId id="360" r:id="rId9"/>
    <p:sldId id="340" r:id="rId10"/>
    <p:sldId id="326" r:id="rId11"/>
    <p:sldId id="333" r:id="rId12"/>
    <p:sldId id="339" r:id="rId13"/>
    <p:sldId id="352" r:id="rId14"/>
    <p:sldId id="335" r:id="rId15"/>
    <p:sldId id="341" r:id="rId16"/>
    <p:sldId id="342" r:id="rId17"/>
    <p:sldId id="343" r:id="rId18"/>
    <p:sldId id="344" r:id="rId19"/>
    <p:sldId id="345" r:id="rId20"/>
    <p:sldId id="346" r:id="rId21"/>
    <p:sldId id="347" r:id="rId22"/>
    <p:sldId id="348" r:id="rId23"/>
    <p:sldId id="349" r:id="rId24"/>
    <p:sldId id="361" r:id="rId25"/>
    <p:sldId id="350" r:id="rId26"/>
    <p:sldId id="351" r:id="rId27"/>
    <p:sldId id="364" r:id="rId28"/>
    <p:sldId id="362" r:id="rId29"/>
    <p:sldId id="368" r:id="rId30"/>
    <p:sldId id="371" r:id="rId31"/>
    <p:sldId id="369" r:id="rId32"/>
  </p:sldIdLst>
  <p:sldSz cx="12192000" cy="6858000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50" d="100"/>
          <a:sy n="150" d="100"/>
        </p:scale>
        <p:origin x="-196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18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217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630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81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2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54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32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266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96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659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600E0-719F-4589-A9EC-3E41CC518F86}" type="datetimeFigureOut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A801-5B32-4355-AA5C-F0A41D055134}" type="datetime1">
              <a:rPr lang="en-GB" smtClean="0"/>
              <a:t>02/06/2026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  <p:sldLayoutId id="214748366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1.jpe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.jpeg"/><Relationship Id="rId5" Type="http://schemas.openxmlformats.org/officeDocument/2006/relationships/image" Target="../media/image110.png"/><Relationship Id="rId4" Type="http://schemas.openxmlformats.org/officeDocument/2006/relationships/image" Target="../media/image10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1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.jpeg"/><Relationship Id="rId7" Type="http://schemas.openxmlformats.org/officeDocument/2006/relationships/image" Target="../media/image34.png"/><Relationship Id="rId12" Type="http://schemas.openxmlformats.org/officeDocument/2006/relationships/image" Target="../media/image3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3.png"/><Relationship Id="rId11" Type="http://schemas.openxmlformats.org/officeDocument/2006/relationships/image" Target="../media/image37.png"/><Relationship Id="rId10" Type="http://schemas.openxmlformats.org/officeDocument/2006/relationships/image" Target="../media/image36.png"/><Relationship Id="rId9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13" Type="http://schemas.openxmlformats.org/officeDocument/2006/relationships/image" Target="../media/image41.png"/><Relationship Id="rId3" Type="http://schemas.openxmlformats.org/officeDocument/2006/relationships/image" Target="../media/image230.png"/><Relationship Id="rId7" Type="http://schemas.openxmlformats.org/officeDocument/2006/relationships/image" Target="../media/image270.png"/><Relationship Id="rId12" Type="http://schemas.openxmlformats.org/officeDocument/2006/relationships/image" Target="../media/image40.png"/><Relationship Id="rId17" Type="http://schemas.openxmlformats.org/officeDocument/2006/relationships/image" Target="../media/image44.png"/><Relationship Id="rId2" Type="http://schemas.openxmlformats.org/officeDocument/2006/relationships/image" Target="../media/image220.pn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60.png"/><Relationship Id="rId11" Type="http://schemas.openxmlformats.org/officeDocument/2006/relationships/image" Target="../media/image39.png"/><Relationship Id="rId5" Type="http://schemas.openxmlformats.org/officeDocument/2006/relationships/image" Target="../media/image250.png"/><Relationship Id="rId15" Type="http://schemas.openxmlformats.org/officeDocument/2006/relationships/image" Target="../media/image1.jpeg"/><Relationship Id="rId10" Type="http://schemas.openxmlformats.org/officeDocument/2006/relationships/image" Target="../media/image300.png"/><Relationship Id="rId4" Type="http://schemas.openxmlformats.org/officeDocument/2006/relationships/image" Target="../media/image240.png"/><Relationship Id="rId9" Type="http://schemas.openxmlformats.org/officeDocument/2006/relationships/image" Target="../media/image290.png"/><Relationship Id="rId1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13" Type="http://schemas.openxmlformats.org/officeDocument/2006/relationships/image" Target="../media/image1.jpeg"/><Relationship Id="rId3" Type="http://schemas.openxmlformats.org/officeDocument/2006/relationships/image" Target="../media/image230.png"/><Relationship Id="rId7" Type="http://schemas.openxmlformats.org/officeDocument/2006/relationships/image" Target="../media/image270.png"/><Relationship Id="rId12" Type="http://schemas.openxmlformats.org/officeDocument/2006/relationships/image" Target="../media/image371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60.png"/><Relationship Id="rId11" Type="http://schemas.openxmlformats.org/officeDocument/2006/relationships/image" Target="../media/image350.png"/><Relationship Id="rId5" Type="http://schemas.openxmlformats.org/officeDocument/2006/relationships/image" Target="../media/image250.png"/><Relationship Id="rId10" Type="http://schemas.openxmlformats.org/officeDocument/2006/relationships/image" Target="../media/image300.png"/><Relationship Id="rId4" Type="http://schemas.openxmlformats.org/officeDocument/2006/relationships/image" Target="../media/image240.png"/><Relationship Id="rId9" Type="http://schemas.openxmlformats.org/officeDocument/2006/relationships/image" Target="../media/image29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45.png"/><Relationship Id="rId7" Type="http://schemas.openxmlformats.org/officeDocument/2006/relationships/image" Target="../media/image1.jpe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00.png"/><Relationship Id="rId11" Type="http://schemas.openxmlformats.org/officeDocument/2006/relationships/image" Target="../media/image430.png"/><Relationship Id="rId10" Type="http://schemas.openxmlformats.org/officeDocument/2006/relationships/image" Target="../media/image420.png"/><Relationship Id="rId4" Type="http://schemas.openxmlformats.org/officeDocument/2006/relationships/image" Target="../media/image46.png"/><Relationship Id="rId9" Type="http://schemas.openxmlformats.org/officeDocument/2006/relationships/image" Target="../media/image41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0.png"/><Relationship Id="rId13" Type="http://schemas.openxmlformats.org/officeDocument/2006/relationships/image" Target="../media/image52.png"/><Relationship Id="rId3" Type="http://schemas.openxmlformats.org/officeDocument/2006/relationships/image" Target="../media/image450.png"/><Relationship Id="rId7" Type="http://schemas.openxmlformats.org/officeDocument/2006/relationships/image" Target="../media/image460.png"/><Relationship Id="rId12" Type="http://schemas.openxmlformats.org/officeDocument/2006/relationships/image" Target="../media/image51.png"/><Relationship Id="rId17" Type="http://schemas.openxmlformats.org/officeDocument/2006/relationships/image" Target="../media/image55.png"/><Relationship Id="rId2" Type="http://schemas.openxmlformats.org/officeDocument/2006/relationships/image" Target="../media/image440.png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81.png"/><Relationship Id="rId11" Type="http://schemas.openxmlformats.org/officeDocument/2006/relationships/image" Target="../media/image50.png"/><Relationship Id="rId5" Type="http://schemas.openxmlformats.org/officeDocument/2006/relationships/image" Target="../media/image48.png"/><Relationship Id="rId15" Type="http://schemas.openxmlformats.org/officeDocument/2006/relationships/image" Target="../media/image54.png"/><Relationship Id="rId10" Type="http://schemas.openxmlformats.org/officeDocument/2006/relationships/image" Target="../media/image49.png"/><Relationship Id="rId4" Type="http://schemas.openxmlformats.org/officeDocument/2006/relationships/image" Target="../media/image47.png"/><Relationship Id="rId9" Type="http://schemas.openxmlformats.org/officeDocument/2006/relationships/image" Target="../media/image480.png"/><Relationship Id="rId1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0.png"/><Relationship Id="rId13" Type="http://schemas.openxmlformats.org/officeDocument/2006/relationships/image" Target="../media/image53.png"/><Relationship Id="rId3" Type="http://schemas.openxmlformats.org/officeDocument/2006/relationships/image" Target="../media/image550.png"/><Relationship Id="rId7" Type="http://schemas.openxmlformats.org/officeDocument/2006/relationships/image" Target="../media/image470.png"/><Relationship Id="rId12" Type="http://schemas.openxmlformats.org/officeDocument/2006/relationships/image" Target="../media/image52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60.png"/><Relationship Id="rId11" Type="http://schemas.openxmlformats.org/officeDocument/2006/relationships/image" Target="../media/image51.png"/><Relationship Id="rId5" Type="http://schemas.openxmlformats.org/officeDocument/2006/relationships/image" Target="../media/image570.png"/><Relationship Id="rId15" Type="http://schemas.openxmlformats.org/officeDocument/2006/relationships/image" Target="../media/image1.jpeg"/><Relationship Id="rId10" Type="http://schemas.openxmlformats.org/officeDocument/2006/relationships/image" Target="../media/image50.png"/><Relationship Id="rId4" Type="http://schemas.openxmlformats.org/officeDocument/2006/relationships/image" Target="../media/image57.png"/><Relationship Id="rId9" Type="http://schemas.openxmlformats.org/officeDocument/2006/relationships/image" Target="../media/image49.png"/><Relationship Id="rId1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59.png"/><Relationship Id="rId7" Type="http://schemas.openxmlformats.org/officeDocument/2006/relationships/image" Target="../media/image480.png"/><Relationship Id="rId12" Type="http://schemas.openxmlformats.org/officeDocument/2006/relationships/image" Target="../media/image5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70.png"/><Relationship Id="rId11" Type="http://schemas.openxmlformats.org/officeDocument/2006/relationships/image" Target="../media/image52.png"/><Relationship Id="rId5" Type="http://schemas.openxmlformats.org/officeDocument/2006/relationships/image" Target="../media/image460.png"/><Relationship Id="rId10" Type="http://schemas.openxmlformats.org/officeDocument/2006/relationships/image" Target="../media/image51.png"/><Relationship Id="rId4" Type="http://schemas.openxmlformats.org/officeDocument/2006/relationships/image" Target="../media/image60.png"/><Relationship Id="rId9" Type="http://schemas.openxmlformats.org/officeDocument/2006/relationships/image" Target="../media/image50.png"/><Relationship Id="rId1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62.png"/><Relationship Id="rId7" Type="http://schemas.openxmlformats.org/officeDocument/2006/relationships/image" Target="../media/image480.png"/><Relationship Id="rId12" Type="http://schemas.openxmlformats.org/officeDocument/2006/relationships/image" Target="../media/image53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70.png"/><Relationship Id="rId11" Type="http://schemas.openxmlformats.org/officeDocument/2006/relationships/image" Target="../media/image52.png"/><Relationship Id="rId5" Type="http://schemas.openxmlformats.org/officeDocument/2006/relationships/image" Target="../media/image460.png"/><Relationship Id="rId15" Type="http://schemas.openxmlformats.org/officeDocument/2006/relationships/image" Target="../media/image1.jpeg"/><Relationship Id="rId10" Type="http://schemas.openxmlformats.org/officeDocument/2006/relationships/image" Target="../media/image51.png"/><Relationship Id="rId4" Type="http://schemas.openxmlformats.org/officeDocument/2006/relationships/image" Target="../media/image63.png"/><Relationship Id="rId9" Type="http://schemas.openxmlformats.org/officeDocument/2006/relationships/image" Target="../media/image50.png"/><Relationship Id="rId14" Type="http://schemas.openxmlformats.org/officeDocument/2006/relationships/image" Target="../media/image6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7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4338" y="1144339"/>
            <a:ext cx="9144000" cy="2387600"/>
          </a:xfrm>
        </p:spPr>
        <p:txBody>
          <a:bodyPr/>
          <a:lstStyle/>
          <a:p>
            <a:r>
              <a:rPr lang="en-GB" dirty="0"/>
              <a:t>TCAD simulation I</a:t>
            </a:r>
            <a:br>
              <a:rPr lang="en-GB" dirty="0"/>
            </a:br>
            <a:r>
              <a:rPr lang="en-GB" sz="2400" dirty="0"/>
              <a:t>E. Giulio Villani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892229-D8E8-4E09-8185-65A71F0E1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1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435565-DFFF-78C3-B35E-604519CF159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810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AAAE94E3-A7DB-4868-B1E3-E49703488B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123821"/>
            <a:ext cx="4975066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570" y="2291207"/>
            <a:ext cx="5278066" cy="418627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The meshing used in most finite elements methods (FEM) relies on Delaunay triangulations: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i="1" dirty="0">
                <a:cs typeface="Times New Roman" panose="02020603050405020304" pitchFamily="18" charset="0"/>
              </a:rPr>
              <a:t>the interior of the circumsphere of each element contains no mesh vertices.</a:t>
            </a:r>
            <a:br>
              <a:rPr lang="en-GB" sz="2000" i="1" dirty="0">
                <a:cs typeface="Times New Roman" panose="02020603050405020304" pitchFamily="18" charset="0"/>
              </a:rPr>
            </a:br>
            <a:endParaRPr lang="en-GB" sz="2000" i="1" dirty="0"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The Delaunay triangulation of a discrete point set </a:t>
            </a:r>
            <a:r>
              <a:rPr lang="en-GB" sz="2000" b="1" dirty="0">
                <a:cs typeface="Times New Roman" panose="02020603050405020304" pitchFamily="18" charset="0"/>
              </a:rPr>
              <a:t>P</a:t>
            </a:r>
            <a:r>
              <a:rPr lang="en-GB" sz="2000" dirty="0">
                <a:cs typeface="Times New Roman" panose="02020603050405020304" pitchFamily="18" charset="0"/>
              </a:rPr>
              <a:t> in general corresponds to the dual graph of the Voronoi diagram for </a:t>
            </a:r>
            <a:r>
              <a:rPr lang="en-GB" sz="2000" b="1" dirty="0">
                <a:cs typeface="Times New Roman" panose="02020603050405020304" pitchFamily="18" charset="0"/>
              </a:rPr>
              <a:t>P</a:t>
            </a:r>
            <a:br>
              <a:rPr lang="en-GB" sz="2000" b="1" dirty="0">
                <a:cs typeface="Times New Roman" panose="02020603050405020304" pitchFamily="18" charset="0"/>
              </a:rPr>
            </a:br>
            <a:endParaRPr lang="en-GB" sz="2000" b="1" dirty="0"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set of all locations x closest to P</a:t>
            </a:r>
            <a:r>
              <a:rPr kumimoji="0" lang="en-US" altLang="en-US" sz="2000" b="0" i="1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than to any other point of the grid</a:t>
            </a:r>
            <a:endParaRPr lang="en-GB" sz="2000" i="1" dirty="0">
              <a:cs typeface="Times New Roman" panose="02020603050405020304" pitchFamily="18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7447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B5D2D7-DF65-4E86-BFBA-FFB9B5ACE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05479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E5EED05-A77D-40C3-8DE8-8C39DF5AF5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8158" y="366751"/>
            <a:ext cx="2353977" cy="237889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D67E482-B224-47D7-A1E9-B92131E669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27" t="10164"/>
          <a:stretch/>
        </p:blipFill>
        <p:spPr>
          <a:xfrm>
            <a:off x="6993071" y="2325303"/>
            <a:ext cx="3680963" cy="889912"/>
          </a:xfrm>
          <a:prstGeom prst="rect">
            <a:avLst/>
          </a:prstGeom>
        </p:spPr>
      </p:pic>
      <p:pic>
        <p:nvPicPr>
          <p:cNvPr id="16" name="Picture 5" descr="$\displaystyle {{\Omega}}_{i}= \{ \mathbf{x} \;\; \vert \;\;\, \vert\mathbf{x} -...&#10;...{x} - \mathbf{x}_j\vert \;\: \forall \;\: i \ne j, \: \mathbf{x} \in {\Omega}\}$">
            <a:extLst>
              <a:ext uri="{FF2B5EF4-FFF2-40B4-BE49-F238E27FC236}">
                <a16:creationId xmlns:a16="http://schemas.microsoft.com/office/drawing/2014/main" id="{AEFAFA93-28C2-4E8D-8C98-40D49069C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9528" y="5872357"/>
            <a:ext cx="344805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C65DA9B-C551-4B71-B43E-8B57F6693CA7}"/>
              </a:ext>
            </a:extLst>
          </p:cNvPr>
          <p:cNvSpPr txBox="1"/>
          <p:nvPr/>
        </p:nvSpPr>
        <p:spPr>
          <a:xfrm>
            <a:off x="6993071" y="1723345"/>
            <a:ext cx="25567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Delaunay triangulation with all the circumcircles and their centres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802160E-342E-401A-89D5-DF162A07919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Discretization and meshing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FA55E2B-D075-41AE-AEC3-CCEDBC3FD2F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8" name="Picture 27" descr="ox_small_cmyk_pos_rect.jpg">
            <a:extLst>
              <a:ext uri="{FF2B5EF4-FFF2-40B4-BE49-F238E27FC236}">
                <a16:creationId xmlns:a16="http://schemas.microsoft.com/office/drawing/2014/main" id="{02F24880-CA71-4E18-907C-CBA07235B3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3288B69-70CD-4B8D-BDCF-F444161AAA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69617" y="3539627"/>
            <a:ext cx="2220508" cy="222050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B9AB537-AECA-496C-BFBF-A6715E0591EE}"/>
              </a:ext>
            </a:extLst>
          </p:cNvPr>
          <p:cNvSpPr txBox="1"/>
          <p:nvPr/>
        </p:nvSpPr>
        <p:spPr>
          <a:xfrm>
            <a:off x="7071414" y="5270399"/>
            <a:ext cx="2879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Connecting the centres of the circumcircles produces the Voronoi diagram (in red).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1F93F44-5998-6EF4-0DB1-38953E21967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8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05FB59-E571-3EE8-A460-330D7E55805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65BFE3-D753-F6D1-B2F7-E919767C8DDF}"/>
              </a:ext>
            </a:extLst>
          </p:cNvPr>
          <p:cNvSpPr txBox="1"/>
          <p:nvPr/>
        </p:nvSpPr>
        <p:spPr>
          <a:xfrm>
            <a:off x="10234198" y="4748633"/>
            <a:ext cx="4295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en-US" altLang="en-US" sz="1600" b="0" i="1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905483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CD960E-3DCB-4E1B-8EF1-BB94736BA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0766" y="509570"/>
            <a:ext cx="2010854" cy="21667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A1268E-3619-4C44-A3D1-430E5A550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8183" y="3668030"/>
            <a:ext cx="2135054" cy="24425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7420E3F-05D6-443E-A2E7-343E1A1ACBA8}"/>
                  </a:ext>
                </a:extLst>
              </p:cNvPr>
              <p:cNvSpPr txBox="1"/>
              <p:nvPr/>
            </p:nvSpPr>
            <p:spPr>
              <a:xfrm>
                <a:off x="6447684" y="2240849"/>
                <a:ext cx="73500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7420E3F-05D6-443E-A2E7-343E1A1ACB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7684" y="2240849"/>
                <a:ext cx="735009" cy="276999"/>
              </a:xfrm>
              <a:prstGeom prst="rect">
                <a:avLst/>
              </a:prstGeom>
              <a:blipFill>
                <a:blip r:embed="rId4"/>
                <a:stretch>
                  <a:fillRect l="-7500" r="-3333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AF646B7-47F9-458A-BE76-1B371390FC7B}"/>
                  </a:ext>
                </a:extLst>
              </p:cNvPr>
              <p:cNvSpPr txBox="1"/>
              <p:nvPr/>
            </p:nvSpPr>
            <p:spPr>
              <a:xfrm>
                <a:off x="6319058" y="4443854"/>
                <a:ext cx="1742465" cy="11079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br>
                  <a:rPr lang="en-GB" i="1" dirty="0">
                    <a:latin typeface="Cambria Math" panose="02040503050406030204" pitchFamily="18" charset="0"/>
                  </a:rPr>
                </a:br>
                <a:br>
                  <a:rPr lang="en-GB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endParaRPr lang="en-GB" b="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AF646B7-47F9-458A-BE76-1B371390FC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9058" y="4443854"/>
                <a:ext cx="1742465" cy="1107996"/>
              </a:xfrm>
              <a:prstGeom prst="rect">
                <a:avLst/>
              </a:prstGeom>
              <a:blipFill>
                <a:blip r:embed="rId5"/>
                <a:stretch>
                  <a:fillRect l="-4912" r="-24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85D4B940-551D-429E-8901-4D7BE3BE6DDA}"/>
              </a:ext>
            </a:extLst>
          </p:cNvPr>
          <p:cNvSpPr txBox="1"/>
          <p:nvPr/>
        </p:nvSpPr>
        <p:spPr>
          <a:xfrm>
            <a:off x="6248365" y="1022990"/>
            <a:ext cx="341550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Voronoi boxes do not overlap (each circumcircle does not include a point of another triangle). Each can be uniquely assigned to its corresponding grid points.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9F52B3B-B226-4CDF-A8EB-543EDF025C45}"/>
              </a:ext>
            </a:extLst>
          </p:cNvPr>
          <p:cNvSpPr txBox="1"/>
          <p:nvPr/>
        </p:nvSpPr>
        <p:spPr>
          <a:xfrm>
            <a:off x="6248365" y="2980812"/>
            <a:ext cx="341550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Voronoi boxes do overlap (each circumcircle does include a point of another triangle). Each cannot be uniquely assigned to its corresponding grid points. Wrong volumes calculated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1EE761E-82B7-4753-8C55-4079A6466DF8}"/>
              </a:ext>
            </a:extLst>
          </p:cNvPr>
          <p:cNvSpPr txBox="1"/>
          <p:nvPr/>
        </p:nvSpPr>
        <p:spPr>
          <a:xfrm>
            <a:off x="496824" y="2415424"/>
            <a:ext cx="4717740" cy="3200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cs typeface="Times New Roman" panose="02020603050405020304" pitchFamily="18" charset="0"/>
              </a:rPr>
              <a:t>Correct </a:t>
            </a:r>
            <a:r>
              <a:rPr lang="en-GB" sz="2000" dirty="0">
                <a:cs typeface="Times New Roman" panose="02020603050405020304" pitchFamily="18" charset="0"/>
              </a:rPr>
              <a:t>Delaunay triangulation</a:t>
            </a:r>
            <a:r>
              <a:rPr lang="en-GB" sz="2000" baseline="30000" dirty="0">
                <a:cs typeface="Times New Roman" panose="02020603050405020304" pitchFamily="18" charset="0"/>
              </a:rPr>
              <a:t>*</a:t>
            </a:r>
            <a:r>
              <a:rPr lang="en-GB" sz="2000" dirty="0">
                <a:cs typeface="Times New Roman" panose="02020603050405020304" pitchFamily="18" charset="0"/>
              </a:rPr>
              <a:t> guarantees element-volume conservation, important in many problems (diffusion, charge generation, et cetera)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en-GB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Delaunay triangulation maximizes the minimum angle of the triangle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en-GB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Times New Roman" panose="02020603050405020304" pitchFamily="18" charset="0"/>
            </a:endParaRPr>
          </a:p>
          <a:p>
            <a:pPr algn="l"/>
            <a:r>
              <a:rPr lang="en-GB" sz="1100" b="0" i="1" u="none" strike="noStrike" baseline="30000" dirty="0">
                <a:solidFill>
                  <a:srgbClr val="000000"/>
                </a:solidFill>
              </a:rPr>
              <a:t>*</a:t>
            </a:r>
            <a:r>
              <a:rPr lang="en-GB" sz="1100" b="0" i="1" u="none" strike="noStrike" baseline="0" dirty="0">
                <a:solidFill>
                  <a:srgbClr val="000000"/>
                </a:solidFill>
              </a:rPr>
              <a:t>A. Okabe, B. Boots, and K. Sugihara, Spatial Tessellations, John Wiley and Sons Ltd, 1992.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EBFA887-590D-41FE-BF35-D07901AFECA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Discretization and meshing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6AFEC5C-A144-47A7-96FB-9822DF6F73B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1" name="Picture 30" descr="ox_small_cmyk_pos_rect.jpg">
            <a:extLst>
              <a:ext uri="{FF2B5EF4-FFF2-40B4-BE49-F238E27FC236}">
                <a16:creationId xmlns:a16="http://schemas.microsoft.com/office/drawing/2014/main" id="{9D7120B1-0C77-4B8F-9D4F-FC90B7AF699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328BF6B-6D52-0D47-749D-EAA26EDC043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9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3F3774-83A1-07DE-87AC-231659B3FEC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9022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CBF6817-9E5E-4C7F-BEF1-55D0265C2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5007824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Discretization of equations imposes some constraints on spatial and temporal mesh size</a:t>
            </a:r>
            <a:endParaRPr lang="en-GB" sz="2000" dirty="0"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Mesh size should be smaller than the </a:t>
            </a:r>
            <a:r>
              <a:rPr lang="en-GB" sz="2000" b="1" dirty="0">
                <a:cs typeface="Times New Roman" panose="02020603050405020304" pitchFamily="18" charset="0"/>
              </a:rPr>
              <a:t>Debye length</a:t>
            </a:r>
            <a:r>
              <a:rPr lang="en-GB" sz="2000" dirty="0">
                <a:cs typeface="Times New Roman" panose="02020603050405020304" pitchFamily="18" charset="0"/>
              </a:rPr>
              <a:t> (i.e. the characteristic length for screening of field by charges), where charge variations in space have to be resolved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>
              <a:highlight>
                <a:srgbClr val="FFFF00"/>
              </a:highlight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7EA236F-C008-41E5-9E20-95439B21D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1802" y="798446"/>
            <a:ext cx="3532568" cy="21773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DE469DC-8606-451F-9F9C-DD523BB7E15F}"/>
                  </a:ext>
                </a:extLst>
              </p:cNvPr>
              <p:cNvSpPr txBox="1"/>
              <p:nvPr/>
            </p:nvSpPr>
            <p:spPr>
              <a:xfrm>
                <a:off x="6161802" y="3418691"/>
                <a:ext cx="3589127" cy="236007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GB" sz="14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</m:e>
                      </m:ra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𝐷𝑒𝑏𝑦𝑒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𝑙𝑒𝑛𝑔𝑡h</m:t>
                      </m:r>
                    </m:oMath>
                  </m:oMathPara>
                </a14:m>
                <a:endParaRPr lang="en-GB" sz="1400" b="0" dirty="0"/>
              </a:p>
              <a:p>
                <a:br>
                  <a:rPr lang="en-GB" sz="1400" b="0" dirty="0"/>
                </a:br>
                <a:endParaRPr lang="en-GB" sz="14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13</m:t>
                          </m:r>
                        </m:sup>
                      </m:sSup>
                      <m:sSup>
                        <m:sSup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]: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1.3 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𝑢𝑚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@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=300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</m:oMath>
                    <m:oMath xmlns:m="http://schemas.openxmlformats.org/officeDocument/2006/math">
                      <m:r>
                        <a:rPr lang="en-GB" sz="1400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GB" sz="1400" i="1">
                          <a:latin typeface="Cambria Math" panose="02040503050406030204" pitchFamily="18" charset="0"/>
                        </a:rPr>
                        <m:t>]: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𝑛𝑚</m:t>
                          </m:r>
                        </m:e>
                      </m:d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@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=300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</m:oMath>
                    <m:oMath xmlns:m="http://schemas.openxmlformats.org/officeDocument/2006/math">
                      <m:r>
                        <a:rPr lang="en-GB" sz="1400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sup>
                      </m:sSup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GB" sz="1400" i="1">
                          <a:latin typeface="Cambria Math" panose="02040503050406030204" pitchFamily="18" charset="0"/>
                        </a:rPr>
                        <m:t>]: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𝑛𝑚</m:t>
                          </m:r>
                        </m:e>
                      </m:d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@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=300 [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400" dirty="0"/>
              </a:p>
              <a:p>
                <a:endParaRPr lang="en-GB" sz="1400" dirty="0"/>
              </a:p>
              <a:p>
                <a:endParaRPr lang="en-GB" sz="1400" dirty="0"/>
              </a:p>
              <a:p>
                <a:endParaRPr lang="en-GB" sz="1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DE469DC-8606-451F-9F9C-DD523BB7E1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1802" y="3418691"/>
                <a:ext cx="3589127" cy="2360070"/>
              </a:xfrm>
              <a:prstGeom prst="rect">
                <a:avLst/>
              </a:prstGeom>
              <a:blipFill>
                <a:blip r:embed="rId3"/>
                <a:stretch>
                  <a:fillRect l="-340" r="-8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84872261-E350-46A0-9F16-34D6A36E8464}"/>
              </a:ext>
            </a:extLst>
          </p:cNvPr>
          <p:cNvSpPr/>
          <p:nvPr/>
        </p:nvSpPr>
        <p:spPr>
          <a:xfrm>
            <a:off x="7671804" y="2086075"/>
            <a:ext cx="277091" cy="2399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7A34426-74CC-453C-89E0-9E8309461D3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Discretization and meshing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19CE212-E083-495C-8D3F-AD19AD77410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4" name="Picture 23" descr="ox_small_cmyk_pos_rect.jpg">
            <a:extLst>
              <a:ext uri="{FF2B5EF4-FFF2-40B4-BE49-F238E27FC236}">
                <a16:creationId xmlns:a16="http://schemas.microsoft.com/office/drawing/2014/main" id="{72401D27-5BA1-4A86-96EA-0414E4918F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5DD0222-D9E2-ABE0-635A-431A1B5F719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5A4CE9-5794-1B48-0E5F-911BD8AA7CF6}"/>
              </a:ext>
            </a:extLst>
          </p:cNvPr>
          <p:cNvSpPr txBox="1"/>
          <p:nvPr/>
        </p:nvSpPr>
        <p:spPr>
          <a:xfrm>
            <a:off x="8770094" y="1070858"/>
            <a:ext cx="68916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err="1"/>
              <a:t>nwell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BC5825-42EF-72A2-857A-9E9DA2F40D16}"/>
              </a:ext>
            </a:extLst>
          </p:cNvPr>
          <p:cNvSpPr txBox="1"/>
          <p:nvPr/>
        </p:nvSpPr>
        <p:spPr>
          <a:xfrm>
            <a:off x="6240410" y="2118001"/>
            <a:ext cx="6286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HR 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03EA9A-3E0A-CA89-9A4F-37C39813757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7912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Also temporal ‘mesh’ size should be smaller than the </a:t>
            </a:r>
            <a:r>
              <a:rPr lang="en-GB" sz="2000" b="1" dirty="0">
                <a:cs typeface="Times New Roman" panose="02020603050405020304" pitchFamily="18" charset="0"/>
              </a:rPr>
              <a:t>dielectric relaxation time</a:t>
            </a:r>
            <a:r>
              <a:rPr lang="en-GB" sz="2000" dirty="0"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cs typeface="Times New Roman" panose="02020603050405020304" pitchFamily="18" charset="0"/>
              </a:rPr>
              <a:t>t</a:t>
            </a:r>
            <a:r>
              <a:rPr lang="en-GB" sz="2000" baseline="-25000" dirty="0" err="1">
                <a:cs typeface="Times New Roman" panose="02020603050405020304" pitchFamily="18" charset="0"/>
              </a:rPr>
              <a:t>dr</a:t>
            </a:r>
            <a:r>
              <a:rPr lang="en-GB" sz="2000" dirty="0">
                <a:cs typeface="Times New Roman" panose="02020603050405020304" pitchFamily="18" charset="0"/>
              </a:rPr>
              <a:t> (i.e. time it takes to charge fluctuations to decay under the field they produce, essentially the RC of the bulk)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Time interval smaller than </a:t>
            </a:r>
            <a:r>
              <a:rPr lang="en-GB" sz="2000" dirty="0" err="1">
                <a:cs typeface="Times New Roman" panose="02020603050405020304" pitchFamily="18" charset="0"/>
              </a:rPr>
              <a:t>t</a:t>
            </a:r>
            <a:r>
              <a:rPr lang="en-GB" sz="2000" baseline="-25000" dirty="0" err="1">
                <a:cs typeface="Times New Roman" panose="02020603050405020304" pitchFamily="18" charset="0"/>
              </a:rPr>
              <a:t>dr</a:t>
            </a:r>
            <a:r>
              <a:rPr lang="en-GB" sz="2000" dirty="0">
                <a:cs typeface="Times New Roman" panose="02020603050405020304" pitchFamily="18" charset="0"/>
              </a:rPr>
              <a:t> might give unrealistic transient results (‘oscillations’ in estimated transient currents)</a:t>
            </a:r>
            <a:endParaRPr lang="en-US" sz="2000" dirty="0"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60DDC96-B8B2-4424-BE3C-1FEBC5335F4A}"/>
                  </a:ext>
                </a:extLst>
              </p:cNvPr>
              <p:cNvSpPr txBox="1"/>
              <p:nvPr/>
            </p:nvSpPr>
            <p:spPr>
              <a:xfrm>
                <a:off x="5863596" y="1562859"/>
                <a:ext cx="5653793" cy="15352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𝑑𝑟</m:t>
                          </m:r>
                        </m:sub>
                      </m:sSub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𝑒𝑁</m:t>
                          </m:r>
                          <m: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𝐷𝑖𝑒𝑙𝑒𝑐𝑡𝑟𝑖𝑐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𝑟𝑒𝑙𝑎𝑥𝑎𝑡𝑖𝑜𝑛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𝑡𝑖𝑚𝑒</m:t>
                      </m:r>
                    </m:oMath>
                  </m:oMathPara>
                </a14:m>
                <a:endParaRPr lang="en-GB" sz="1400" b="0" dirty="0"/>
              </a:p>
              <a:p>
                <a:br>
                  <a:rPr lang="en-GB" sz="1400" b="0" dirty="0"/>
                </a:br>
                <a:endParaRPr lang="en-GB" sz="1400" b="0" dirty="0"/>
              </a:p>
              <a:p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sup>
                    </m:sSup>
                    <m:sSup>
                      <m:sSup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],</m:t>
                    </m:r>
                    <m:sSub>
                      <m:sSub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1400 </m:t>
                    </m:r>
                    <m:d>
                      <m:dPr>
                        <m:begChr m:val="["/>
                        <m:endChr m:val="]"/>
                        <m:ctrlP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  <m:sSup>
                          <m:sSupPr>
                            <m:ctrlPr>
                              <a:rPr lang="en-GB" sz="1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e>
                    </m:d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@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=300 </m:t>
                    </m:r>
                    <m:d>
                      <m:dPr>
                        <m:begChr m:val="["/>
                        <m:endChr m:val="]"/>
                        <m:ctrlP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</m:d>
                  </m:oMath>
                </a14:m>
                <a:r>
                  <a:rPr lang="en-GB" sz="1400" b="0" dirty="0"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𝑑𝑟</m:t>
                        </m:r>
                      </m:sub>
                    </m:sSub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400 </m:t>
                    </m:r>
                    <m:d>
                      <m:dPr>
                        <m:begChr m:val="["/>
                        <m:endChr m:val="]"/>
                        <m:ctrlP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𝑝𝑠</m:t>
                        </m:r>
                      </m:e>
                    </m:d>
                  </m:oMath>
                </a14:m>
                <a:br>
                  <a:rPr lang="en-GB" sz="1400" b="0" dirty="0">
                    <a:ea typeface="Cambria Math" panose="02040503050406030204" pitchFamily="18" charset="0"/>
                  </a:rPr>
                </a:br>
                <a:br>
                  <a:rPr lang="en-GB" sz="1400" b="0" dirty="0">
                    <a:ea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sz="1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GB" sz="1400" i="1">
                        <a:latin typeface="Cambria Math" panose="02040503050406030204" pitchFamily="18" charset="0"/>
                      </a:rPr>
                      <m:t>],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35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0 </m:t>
                    </m:r>
                    <m:d>
                      <m:dPr>
                        <m:begChr m:val="["/>
                        <m:endChr m:val="]"/>
                        <m:ctrlP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e>
                    </m:d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@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=300 </m:t>
                    </m:r>
                    <m:d>
                      <m:dPr>
                        <m:begChr m:val="["/>
                        <m:endChr m:val="]"/>
                        <m:ctrlP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</m:d>
                  </m:oMath>
                </a14:m>
                <a:r>
                  <a:rPr lang="en-GB" sz="1400" dirty="0"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𝑑𝑟</m:t>
                        </m:r>
                      </m:sub>
                    </m:sSub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≈4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.8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[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𝑝𝑠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60DDC96-B8B2-4424-BE3C-1FEBC5335F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3596" y="1562859"/>
                <a:ext cx="5653793" cy="1535292"/>
              </a:xfrm>
              <a:prstGeom prst="rect">
                <a:avLst/>
              </a:prstGeom>
              <a:blipFill>
                <a:blip r:embed="rId2"/>
                <a:stretch>
                  <a:fillRect l="-1079"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147E496-65E8-4B73-80AE-1F63C76060D3}"/>
                  </a:ext>
                </a:extLst>
              </p:cNvPr>
              <p:cNvSpPr txBox="1"/>
              <p:nvPr/>
            </p:nvSpPr>
            <p:spPr>
              <a:xfrm>
                <a:off x="5854360" y="3724168"/>
                <a:ext cx="5653793" cy="11088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l-GR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=0)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br>
                  <a:rPr lang="en-GB" sz="1400" dirty="0"/>
                </a:br>
                <a:endParaRPr lang="en-GB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(0)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b="0" dirty="0"/>
              </a:p>
              <a:p>
                <a:endParaRPr lang="en-GB" sz="1400" b="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147E496-65E8-4B73-80AE-1F63C76060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4360" y="3724168"/>
                <a:ext cx="5653793" cy="1108893"/>
              </a:xfrm>
              <a:prstGeom prst="rect">
                <a:avLst/>
              </a:prstGeom>
              <a:blipFill>
                <a:blip r:embed="rId3"/>
                <a:stretch>
                  <a:fillRect t="-10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>
            <a:extLst>
              <a:ext uri="{FF2B5EF4-FFF2-40B4-BE49-F238E27FC236}">
                <a16:creationId xmlns:a16="http://schemas.microsoft.com/office/drawing/2014/main" id="{348C92AA-FF28-4379-BACB-AD8C1445E993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Discretization and meshing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021B395-15AB-40AF-90FE-73C17CC0F76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8" name="Picture 27" descr="ox_small_cmyk_pos_rect.jpg">
            <a:extLst>
              <a:ext uri="{FF2B5EF4-FFF2-40B4-BE49-F238E27FC236}">
                <a16:creationId xmlns:a16="http://schemas.microsoft.com/office/drawing/2014/main" id="{3C27D6B7-4571-4D30-8E5B-E3ECF6FC9E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BE4376B-939C-C91E-B2C6-6AEAEE57A2D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DBDC47-029C-73C1-53E4-F80D2471E86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974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Box integration method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AC34D04-0D6D-4550-B54B-46708AA552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Discretization of Poisson’s and continuity equations is done via Box Integration method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LHS of equations is transformed via Gauss’ theorem and integrated over a Voronoi box </a:t>
            </a: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k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of point P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CAA737A-3886-43B7-9386-4A6AFF652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058" y="916158"/>
            <a:ext cx="2557114" cy="240368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B36C9FE-6E11-46BB-80CC-148E6148176F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64176A1A-9900-4FAE-9A08-5C7E5DC5AE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ED2444B-B7A2-4127-9BB5-D62592F3B296}"/>
                  </a:ext>
                </a:extLst>
              </p:cNvPr>
              <p:cNvSpPr txBox="1"/>
              <p:nvPr/>
            </p:nvSpPr>
            <p:spPr>
              <a:xfrm>
                <a:off x="9014793" y="2236837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ED2444B-B7A2-4127-9BB5-D62592F3B2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4793" y="2236837"/>
                <a:ext cx="230438" cy="215444"/>
              </a:xfrm>
              <a:prstGeom prst="rect">
                <a:avLst/>
              </a:prstGeom>
              <a:blipFill>
                <a:blip r:embed="rId6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6802D3B-364D-4085-A72C-A2DBDAEFDD3E}"/>
                  </a:ext>
                </a:extLst>
              </p:cNvPr>
              <p:cNvSpPr txBox="1"/>
              <p:nvPr/>
            </p:nvSpPr>
            <p:spPr>
              <a:xfrm>
                <a:off x="9563985" y="1784499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6802D3B-364D-4085-A72C-A2DBDAEFDD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3985" y="1784499"/>
                <a:ext cx="230438" cy="215444"/>
              </a:xfrm>
              <a:prstGeom prst="rect">
                <a:avLst/>
              </a:prstGeom>
              <a:blipFill>
                <a:blip r:embed="rId7"/>
                <a:stretch>
                  <a:fillRect l="-2632" b="-3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D9ECD7F-CB8C-4D65-8993-23F1F441AB76}"/>
                  </a:ext>
                </a:extLst>
              </p:cNvPr>
              <p:cNvSpPr txBox="1"/>
              <p:nvPr/>
            </p:nvSpPr>
            <p:spPr>
              <a:xfrm>
                <a:off x="8768433" y="1756944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D9ECD7F-CB8C-4D65-8993-23F1F441AB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433" y="1756944"/>
                <a:ext cx="230438" cy="215444"/>
              </a:xfrm>
              <a:prstGeom prst="rect">
                <a:avLst/>
              </a:prstGeom>
              <a:blipFill>
                <a:blip r:embed="rId8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62FD1-F858-4759-80EC-EB7935CF5AA7}"/>
              </a:ext>
            </a:extLst>
          </p:cNvPr>
          <p:cNvSpPr/>
          <p:nvPr/>
        </p:nvSpPr>
        <p:spPr>
          <a:xfrm>
            <a:off x="8680450" y="1440180"/>
            <a:ext cx="590550" cy="590550"/>
          </a:xfrm>
          <a:custGeom>
            <a:avLst/>
            <a:gdLst>
              <a:gd name="connsiteX0" fmla="*/ 0 w 590550"/>
              <a:gd name="connsiteY0" fmla="*/ 298450 h 590550"/>
              <a:gd name="connsiteX1" fmla="*/ 0 w 590550"/>
              <a:gd name="connsiteY1" fmla="*/ 298450 h 590550"/>
              <a:gd name="connsiteX2" fmla="*/ 158750 w 590550"/>
              <a:gd name="connsiteY2" fmla="*/ 590550 h 590550"/>
              <a:gd name="connsiteX3" fmla="*/ 558800 w 590550"/>
              <a:gd name="connsiteY3" fmla="*/ 520700 h 590550"/>
              <a:gd name="connsiteX4" fmla="*/ 590550 w 590550"/>
              <a:gd name="connsiteY4" fmla="*/ 285750 h 590550"/>
              <a:gd name="connsiteX5" fmla="*/ 355600 w 590550"/>
              <a:gd name="connsiteY5" fmla="*/ 0 h 590550"/>
              <a:gd name="connsiteX6" fmla="*/ 177800 w 590550"/>
              <a:gd name="connsiteY6" fmla="*/ 0 h 590550"/>
              <a:gd name="connsiteX7" fmla="*/ 0 w 590550"/>
              <a:gd name="connsiteY7" fmla="*/ 2984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0550" h="590550">
                <a:moveTo>
                  <a:pt x="0" y="298450"/>
                </a:moveTo>
                <a:lnTo>
                  <a:pt x="0" y="298450"/>
                </a:lnTo>
                <a:lnTo>
                  <a:pt x="158750" y="590550"/>
                </a:lnTo>
                <a:lnTo>
                  <a:pt x="558800" y="520700"/>
                </a:lnTo>
                <a:lnTo>
                  <a:pt x="590550" y="285750"/>
                </a:lnTo>
                <a:lnTo>
                  <a:pt x="355600" y="0"/>
                </a:lnTo>
                <a:lnTo>
                  <a:pt x="177800" y="0"/>
                </a:lnTo>
                <a:lnTo>
                  <a:pt x="0" y="298450"/>
                </a:lnTo>
                <a:close/>
              </a:path>
            </a:pathLst>
          </a:cu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DA1E32F-1641-4241-B2B4-79ED3BDB4C2A}"/>
                  </a:ext>
                </a:extLst>
              </p:cNvPr>
              <p:cNvSpPr txBox="1"/>
              <p:nvPr/>
            </p:nvSpPr>
            <p:spPr>
              <a:xfrm>
                <a:off x="9142169" y="3704918"/>
                <a:ext cx="2198828" cy="4476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en-GB" sz="1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𝑑𝑆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𝑑𝑉</m:t>
                            </m:r>
                          </m:e>
                        </m:nary>
                      </m:e>
                    </m:nary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DA1E32F-1641-4241-B2B4-79ED3BDB4C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2169" y="3704918"/>
                <a:ext cx="2198828" cy="447687"/>
              </a:xfrm>
              <a:prstGeom prst="rect">
                <a:avLst/>
              </a:prstGeom>
              <a:blipFill>
                <a:blip r:embed="rId9"/>
                <a:stretch>
                  <a:fillRect l="-13611" t="-141096" r="-16111" b="-2013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B502C194-0072-B070-471C-D0E9D690CF2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E6D653C-19A6-0BA8-82D8-7ED094648DFE}"/>
                  </a:ext>
                </a:extLst>
              </p:cNvPr>
              <p:cNvSpPr txBox="1"/>
              <p:nvPr/>
            </p:nvSpPr>
            <p:spPr>
              <a:xfrm>
                <a:off x="6630489" y="3774834"/>
                <a:ext cx="256049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E6D653C-19A6-0BA8-82D8-7ED094648D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0489" y="3774834"/>
                <a:ext cx="2560490" cy="307777"/>
              </a:xfrm>
              <a:prstGeom prst="rect">
                <a:avLst/>
              </a:prstGeom>
              <a:blipFill>
                <a:blip r:embed="rId10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C26BE2A-F153-611E-F493-E5FFC2832BE1}"/>
                  </a:ext>
                </a:extLst>
              </p:cNvPr>
              <p:cNvSpPr txBox="1"/>
              <p:nvPr/>
            </p:nvSpPr>
            <p:spPr>
              <a:xfrm>
                <a:off x="6643307" y="4359482"/>
                <a:ext cx="2560490" cy="501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𝑞𝑅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C26BE2A-F153-611E-F493-E5FFC2832B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3307" y="4359482"/>
                <a:ext cx="2560490" cy="501997"/>
              </a:xfrm>
              <a:prstGeom prst="rect">
                <a:avLst/>
              </a:prstGeom>
              <a:blipFill>
                <a:blip r:embed="rId11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5D3504-7E9A-420A-4F48-B7DE48BECB2A}"/>
                  </a:ext>
                </a:extLst>
              </p:cNvPr>
              <p:cNvSpPr txBox="1"/>
              <p:nvPr/>
            </p:nvSpPr>
            <p:spPr>
              <a:xfrm>
                <a:off x="6643307" y="4926763"/>
                <a:ext cx="2560490" cy="501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𝑞𝑅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5D3504-7E9A-420A-4F48-B7DE48BECB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3307" y="4926763"/>
                <a:ext cx="2560490" cy="501997"/>
              </a:xfrm>
              <a:prstGeom prst="rect">
                <a:avLst/>
              </a:prstGeom>
              <a:blipFill>
                <a:blip r:embed="rId12"/>
                <a:stretch>
                  <a:fillRect b="-12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6EB83425-5830-185A-4C8F-FA815210FC3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71343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FD32490-B2D0-4EE5-84E5-62001269C1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5107792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Example of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Poisson’s equation discretization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Assume that the electric potential is linearly varying over each elementary domain</a:t>
            </a: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3F8DC35B-5D5D-4457-89CA-F57DD5B16B9E}"/>
              </a:ext>
            </a:extLst>
          </p:cNvPr>
          <p:cNvSpPr/>
          <p:nvPr/>
        </p:nvSpPr>
        <p:spPr>
          <a:xfrm>
            <a:off x="6727889" y="1255585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4A6AFB7-5BBF-41DF-BF63-B9B3971AB0B3}"/>
              </a:ext>
            </a:extLst>
          </p:cNvPr>
          <p:cNvCxnSpPr>
            <a:cxnSpLocks/>
          </p:cNvCxnSpPr>
          <p:nvPr/>
        </p:nvCxnSpPr>
        <p:spPr>
          <a:xfrm>
            <a:off x="7648668" y="1984248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4B24871-AD94-4C18-B958-614DE87887D3}"/>
              </a:ext>
            </a:extLst>
          </p:cNvPr>
          <p:cNvCxnSpPr>
            <a:cxnSpLocks/>
          </p:cNvCxnSpPr>
          <p:nvPr/>
        </p:nvCxnSpPr>
        <p:spPr>
          <a:xfrm flipV="1">
            <a:off x="8304276" y="2002186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9493852-3C88-4C2C-9F63-F4E35283EFE1}"/>
              </a:ext>
            </a:extLst>
          </p:cNvPr>
          <p:cNvCxnSpPr>
            <a:cxnSpLocks/>
          </p:cNvCxnSpPr>
          <p:nvPr/>
        </p:nvCxnSpPr>
        <p:spPr>
          <a:xfrm flipV="1">
            <a:off x="8304275" y="2611538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D63F771-DE1F-4CED-A679-D25826B40D96}"/>
                  </a:ext>
                </a:extLst>
              </p:cNvPr>
              <p:cNvSpPr txBox="1"/>
              <p:nvPr/>
            </p:nvSpPr>
            <p:spPr>
              <a:xfrm>
                <a:off x="7480239" y="1577665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D63F771-DE1F-4CED-A679-D25826B40D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577665"/>
                <a:ext cx="249684" cy="299313"/>
              </a:xfrm>
              <a:prstGeom prst="rect">
                <a:avLst/>
              </a:prstGeom>
              <a:blipFill>
                <a:blip r:embed="rId2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F2FB4E9-D6DC-4DAA-861C-892554BFCB44}"/>
                  </a:ext>
                </a:extLst>
              </p:cNvPr>
              <p:cNvSpPr txBox="1"/>
              <p:nvPr/>
            </p:nvSpPr>
            <p:spPr>
              <a:xfrm>
                <a:off x="8174734" y="294572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F2FB4E9-D6DC-4DAA-861C-892554BFCB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945720"/>
                <a:ext cx="259081" cy="276999"/>
              </a:xfrm>
              <a:prstGeom prst="rect">
                <a:avLst/>
              </a:prstGeom>
              <a:blipFill>
                <a:blip r:embed="rId3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8A50D98-DCF0-4B78-BAE1-CA133ED69421}"/>
                  </a:ext>
                </a:extLst>
              </p:cNvPr>
              <p:cNvSpPr txBox="1"/>
              <p:nvPr/>
            </p:nvSpPr>
            <p:spPr>
              <a:xfrm>
                <a:off x="9251289" y="1684935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8A50D98-DCF0-4B78-BAE1-CA133ED694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684935"/>
                <a:ext cx="250966" cy="276999"/>
              </a:xfrm>
              <a:prstGeom prst="rect">
                <a:avLst/>
              </a:prstGeom>
              <a:blipFill>
                <a:blip r:embed="rId4"/>
                <a:stretch>
                  <a:fillRect l="-24390" r="-7317"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028DDA5-B70E-4218-819A-6832C3E10A34}"/>
                  </a:ext>
                </a:extLst>
              </p:cNvPr>
              <p:cNvSpPr txBox="1"/>
              <p:nvPr/>
            </p:nvSpPr>
            <p:spPr>
              <a:xfrm>
                <a:off x="6615895" y="2837338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028DDA5-B70E-4218-819A-6832C3E10A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837338"/>
                <a:ext cx="259081" cy="276999"/>
              </a:xfrm>
              <a:prstGeom prst="rect">
                <a:avLst/>
              </a:prstGeom>
              <a:blipFill>
                <a:blip r:embed="rId5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9B2C3ED-5238-42FF-AB0D-16AC274B1D20}"/>
                  </a:ext>
                </a:extLst>
              </p:cNvPr>
              <p:cNvSpPr txBox="1"/>
              <p:nvPr/>
            </p:nvSpPr>
            <p:spPr>
              <a:xfrm>
                <a:off x="9733573" y="2837338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9B2C3ED-5238-42FF-AB0D-16AC274B1D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837338"/>
                <a:ext cx="259081" cy="276999"/>
              </a:xfrm>
              <a:prstGeom prst="rect">
                <a:avLst/>
              </a:prstGeom>
              <a:blipFill>
                <a:blip r:embed="rId6"/>
                <a:stretch>
                  <a:fillRect l="-9524" t="-2174" r="-9524" b="-326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18D3E88-4D31-40CB-A53F-0E8DCDF5FF31}"/>
                  </a:ext>
                </a:extLst>
              </p:cNvPr>
              <p:cNvSpPr txBox="1"/>
              <p:nvPr/>
            </p:nvSpPr>
            <p:spPr>
              <a:xfrm>
                <a:off x="8360927" y="100029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18D3E88-4D31-40CB-A53F-0E8DCDF5FF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1000290"/>
                <a:ext cx="259081" cy="276999"/>
              </a:xfrm>
              <a:prstGeom prst="rect">
                <a:avLst/>
              </a:prstGeom>
              <a:blipFill>
                <a:blip r:embed="rId7"/>
                <a:stretch>
                  <a:fillRect l="-9524" r="-7143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11AE884-9B80-4B40-9F79-A487739039D5}"/>
                  </a:ext>
                </a:extLst>
              </p:cNvPr>
              <p:cNvSpPr txBox="1"/>
              <p:nvPr/>
            </p:nvSpPr>
            <p:spPr>
              <a:xfrm>
                <a:off x="7677912" y="2229883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11AE884-9B80-4B40-9F79-A48773903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2229883"/>
                <a:ext cx="259081" cy="299313"/>
              </a:xfrm>
              <a:prstGeom prst="rect">
                <a:avLst/>
              </a:prstGeom>
              <a:blipFill>
                <a:blip r:embed="rId8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5937F32-9861-4E5E-B668-ACDD91B6690A}"/>
                  </a:ext>
                </a:extLst>
              </p:cNvPr>
              <p:cNvSpPr txBox="1"/>
              <p:nvPr/>
            </p:nvSpPr>
            <p:spPr>
              <a:xfrm>
                <a:off x="8422384" y="253268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5937F32-9861-4E5E-B668-ACDD91B669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532680"/>
                <a:ext cx="259081" cy="276999"/>
              </a:xfrm>
              <a:prstGeom prst="rect">
                <a:avLst/>
              </a:prstGeom>
              <a:blipFill>
                <a:blip r:embed="rId9"/>
                <a:stretch>
                  <a:fillRect l="-30952" r="-19048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DE1F1FC4-D302-420D-A824-AD5BC03E3C7D}"/>
                  </a:ext>
                </a:extLst>
              </p:cNvPr>
              <p:cNvSpPr txBox="1"/>
              <p:nvPr/>
            </p:nvSpPr>
            <p:spPr>
              <a:xfrm>
                <a:off x="8768239" y="2205882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DE1F1FC4-D302-420D-A824-AD5BC03E3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2205882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l="-23256" r="-9302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1DD867F-E145-4591-A474-2FF07F67EDE1}"/>
                  </a:ext>
                </a:extLst>
              </p:cNvPr>
              <p:cNvSpPr txBox="1"/>
              <p:nvPr/>
            </p:nvSpPr>
            <p:spPr>
              <a:xfrm>
                <a:off x="6497830" y="4020142"/>
                <a:ext cx="1817920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𝑛𝑜𝑑𝑎𝑙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𝑖𝑛𝑑𝑖𝑐𝑒𝑠</m:t>
                      </m:r>
                    </m:oMath>
                  </m:oMathPara>
                </a14:m>
                <a:endParaRPr lang="en-GB" sz="1400" b="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1DD867F-E145-4591-A474-2FF07F67ED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830" y="4020142"/>
                <a:ext cx="1817920" cy="215444"/>
              </a:xfrm>
              <a:prstGeom prst="rect">
                <a:avLst/>
              </a:prstGeom>
              <a:blipFill>
                <a:blip r:embed="rId11"/>
                <a:stretch>
                  <a:fillRect l="-3691" b="-30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7318F59-F188-479D-98E6-178718E6A7FD}"/>
                  </a:ext>
                </a:extLst>
              </p:cNvPr>
              <p:cNvSpPr txBox="1"/>
              <p:nvPr/>
            </p:nvSpPr>
            <p:spPr>
              <a:xfrm>
                <a:off x="6497830" y="4305554"/>
                <a:ext cx="2146728" cy="2358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GB" sz="1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1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1" i="1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GB" sz="1400" b="1" i="1" smtClean="0"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n-GB" sz="1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1" i="1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GB" sz="1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𝑠𝑖𝑑𝑒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𝑣𝑒𝑐𝑡𝑜𝑟𝑠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7318F59-F188-479D-98E6-178718E6A7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830" y="4305554"/>
                <a:ext cx="2146728" cy="235834"/>
              </a:xfrm>
              <a:prstGeom prst="rect">
                <a:avLst/>
              </a:prstGeom>
              <a:blipFill>
                <a:blip r:embed="rId12"/>
                <a:stretch>
                  <a:fillRect l="-2841" t="-20513" b="-38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3D2331B-E37B-48A7-89AC-787754B83992}"/>
                  </a:ext>
                </a:extLst>
              </p:cNvPr>
              <p:cNvSpPr txBox="1"/>
              <p:nvPr/>
            </p:nvSpPr>
            <p:spPr>
              <a:xfrm>
                <a:off x="6420340" y="4593602"/>
                <a:ext cx="3152775" cy="3250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GB" sz="1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𝑚𝑎𝑔𝑛𝑖𝑡𝑢𝑑𝑒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𝑠𝑖𝑑𝑒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𝑣𝑒𝑐𝑡𝑜𝑟𝑠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3D2331B-E37B-48A7-89AC-787754B839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0340" y="4593602"/>
                <a:ext cx="3152775" cy="325089"/>
              </a:xfrm>
              <a:prstGeom prst="rect">
                <a:avLst/>
              </a:prstGeom>
              <a:blipFill>
                <a:blip r:embed="rId13"/>
                <a:stretch>
                  <a:fillRect t="-1887" b="-150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CA96040-CF19-4DB6-991A-6E7B280F2CD6}"/>
                  </a:ext>
                </a:extLst>
              </p:cNvPr>
              <p:cNvSpPr txBox="1"/>
              <p:nvPr/>
            </p:nvSpPr>
            <p:spPr>
              <a:xfrm>
                <a:off x="6497830" y="5055669"/>
                <a:ext cx="3589127" cy="404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≔</m:t>
                      </m:r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GB" sz="1400" b="0" i="1" dirty="0" err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</a:rPr>
                        <m:t>𝑛𝑜𝑟𝑚𝑎𝑙𝑖𝑧𝑒𝑑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</a:rPr>
                        <m:t>𝑝𝑜𝑡𝑒𝑛𝑡𝑖𝑎𝑙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CA96040-CF19-4DB6-991A-6E7B280F2C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830" y="5055669"/>
                <a:ext cx="3589127" cy="404150"/>
              </a:xfrm>
              <a:prstGeom prst="rect">
                <a:avLst/>
              </a:prstGeom>
              <a:blipFill>
                <a:blip r:embed="rId14"/>
                <a:stretch>
                  <a:fillRect l="-1358" b="-74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 49">
            <a:extLst>
              <a:ext uri="{FF2B5EF4-FFF2-40B4-BE49-F238E27FC236}">
                <a16:creationId xmlns:a16="http://schemas.microsoft.com/office/drawing/2014/main" id="{A0EFC020-8E90-4B62-BEC9-FCF05C9B1CC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Box integration method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2A090A9-F25A-452F-81A0-0E9F81E67C2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2" name="Picture 51" descr="ox_small_cmyk_pos_rect.jpg">
            <a:extLst>
              <a:ext uri="{FF2B5EF4-FFF2-40B4-BE49-F238E27FC236}">
                <a16:creationId xmlns:a16="http://schemas.microsoft.com/office/drawing/2014/main" id="{83AA6D1A-B50A-49D1-B3C1-D4529E572258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6B7C4D9C-700F-4C53-AFDC-8726E29293F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BE390CA-7FC8-D535-8E4E-2215A64861D4}"/>
                  </a:ext>
                </a:extLst>
              </p:cNvPr>
              <p:cNvSpPr txBox="1"/>
              <p:nvPr/>
            </p:nvSpPr>
            <p:spPr>
              <a:xfrm>
                <a:off x="8759279" y="3309107"/>
                <a:ext cx="1942902" cy="6574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𝑑𝑆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𝑑𝑉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BE390CA-7FC8-D535-8E4E-2215A64861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9279" y="3309107"/>
                <a:ext cx="1942902" cy="65742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6E72F91-07A6-A2AA-2963-31A41F800CDE}"/>
                  </a:ext>
                </a:extLst>
              </p:cNvPr>
              <p:cNvSpPr txBox="1"/>
              <p:nvPr/>
            </p:nvSpPr>
            <p:spPr>
              <a:xfrm>
                <a:off x="6412637" y="3459914"/>
                <a:ext cx="256049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6E72F91-07A6-A2AA-2963-31A41F800C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2637" y="3459914"/>
                <a:ext cx="2560490" cy="307777"/>
              </a:xfrm>
              <a:prstGeom prst="rect">
                <a:avLst/>
              </a:prstGeom>
              <a:blipFill>
                <a:blip r:embed="rId17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3C3F8C23-8461-A8A4-C216-654ED63C579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6815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Components of D vector along sides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GB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i,j,k</a:t>
            </a:r>
            <a:endParaRPr lang="en-US" altLang="en-US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Flux of D vector associated to node k: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Discretization of RHS is obtained by multiplying the node value of charge by the area of the portion of the Voronoi box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F0038F6-902D-4F8B-BEA3-496534FFCE09}"/>
              </a:ext>
            </a:extLst>
          </p:cNvPr>
          <p:cNvSpPr/>
          <p:nvPr/>
        </p:nvSpPr>
        <p:spPr>
          <a:xfrm>
            <a:off x="6727889" y="1255585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DAA9B96-1C81-4368-AC7A-66B621050254}"/>
              </a:ext>
            </a:extLst>
          </p:cNvPr>
          <p:cNvCxnSpPr>
            <a:cxnSpLocks/>
          </p:cNvCxnSpPr>
          <p:nvPr/>
        </p:nvCxnSpPr>
        <p:spPr>
          <a:xfrm>
            <a:off x="7648668" y="1984248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70C2E18-52CD-4F68-9DFF-0A162F2C1880}"/>
              </a:ext>
            </a:extLst>
          </p:cNvPr>
          <p:cNvCxnSpPr>
            <a:cxnSpLocks/>
          </p:cNvCxnSpPr>
          <p:nvPr/>
        </p:nvCxnSpPr>
        <p:spPr>
          <a:xfrm flipV="1">
            <a:off x="8304276" y="2002186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47134EC-C6F6-4629-8326-5CB49B63CCDC}"/>
              </a:ext>
            </a:extLst>
          </p:cNvPr>
          <p:cNvCxnSpPr>
            <a:cxnSpLocks/>
          </p:cNvCxnSpPr>
          <p:nvPr/>
        </p:nvCxnSpPr>
        <p:spPr>
          <a:xfrm flipV="1">
            <a:off x="8304275" y="2611538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75914C6-8767-4A1F-B4B1-D78BCDEFC84E}"/>
                  </a:ext>
                </a:extLst>
              </p:cNvPr>
              <p:cNvSpPr txBox="1"/>
              <p:nvPr/>
            </p:nvSpPr>
            <p:spPr>
              <a:xfrm>
                <a:off x="7480239" y="1577665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75914C6-8767-4A1F-B4B1-D78BCDEFC8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577665"/>
                <a:ext cx="249684" cy="299313"/>
              </a:xfrm>
              <a:prstGeom prst="rect">
                <a:avLst/>
              </a:prstGeom>
              <a:blipFill>
                <a:blip r:embed="rId2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6F43FBE-69AD-40B0-9E62-4C0AC5419FAE}"/>
                  </a:ext>
                </a:extLst>
              </p:cNvPr>
              <p:cNvSpPr txBox="1"/>
              <p:nvPr/>
            </p:nvSpPr>
            <p:spPr>
              <a:xfrm>
                <a:off x="8174734" y="294572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6F43FBE-69AD-40B0-9E62-4C0AC5419F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945720"/>
                <a:ext cx="259081" cy="276999"/>
              </a:xfrm>
              <a:prstGeom prst="rect">
                <a:avLst/>
              </a:prstGeom>
              <a:blipFill>
                <a:blip r:embed="rId3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51332DF-5BA3-4B6E-94B9-303C4D74EB77}"/>
                  </a:ext>
                </a:extLst>
              </p:cNvPr>
              <p:cNvSpPr txBox="1"/>
              <p:nvPr/>
            </p:nvSpPr>
            <p:spPr>
              <a:xfrm>
                <a:off x="9251289" y="1684935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51332DF-5BA3-4B6E-94B9-303C4D74E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684935"/>
                <a:ext cx="250966" cy="276999"/>
              </a:xfrm>
              <a:prstGeom prst="rect">
                <a:avLst/>
              </a:prstGeom>
              <a:blipFill>
                <a:blip r:embed="rId4"/>
                <a:stretch>
                  <a:fillRect l="-24390" r="-7317"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C7BA0E-C8F2-42A3-8D61-F392F3C2C6B9}"/>
                  </a:ext>
                </a:extLst>
              </p:cNvPr>
              <p:cNvSpPr txBox="1"/>
              <p:nvPr/>
            </p:nvSpPr>
            <p:spPr>
              <a:xfrm>
                <a:off x="6615895" y="2837338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C7BA0E-C8F2-42A3-8D61-F392F3C2C6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837338"/>
                <a:ext cx="259081" cy="276999"/>
              </a:xfrm>
              <a:prstGeom prst="rect">
                <a:avLst/>
              </a:prstGeom>
              <a:blipFill>
                <a:blip r:embed="rId5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9C47082-9B6B-4117-BF6B-DDDCFA4A2400}"/>
                  </a:ext>
                </a:extLst>
              </p:cNvPr>
              <p:cNvSpPr txBox="1"/>
              <p:nvPr/>
            </p:nvSpPr>
            <p:spPr>
              <a:xfrm>
                <a:off x="9733573" y="2837338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9C47082-9B6B-4117-BF6B-DDDCFA4A24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837338"/>
                <a:ext cx="259081" cy="276999"/>
              </a:xfrm>
              <a:prstGeom prst="rect">
                <a:avLst/>
              </a:prstGeom>
              <a:blipFill>
                <a:blip r:embed="rId6"/>
                <a:stretch>
                  <a:fillRect l="-9524" t="-2174" r="-9524" b="-326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E0A2C09-AF91-4D60-9D5D-D10E1233333B}"/>
                  </a:ext>
                </a:extLst>
              </p:cNvPr>
              <p:cNvSpPr txBox="1"/>
              <p:nvPr/>
            </p:nvSpPr>
            <p:spPr>
              <a:xfrm>
                <a:off x="8360927" y="100029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E0A2C09-AF91-4D60-9D5D-D10E123333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1000290"/>
                <a:ext cx="259081" cy="276999"/>
              </a:xfrm>
              <a:prstGeom prst="rect">
                <a:avLst/>
              </a:prstGeom>
              <a:blipFill>
                <a:blip r:embed="rId7"/>
                <a:stretch>
                  <a:fillRect l="-9524" r="-7143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7C5D2A9-F693-44C8-9E71-AB36B92EECF0}"/>
                  </a:ext>
                </a:extLst>
              </p:cNvPr>
              <p:cNvSpPr txBox="1"/>
              <p:nvPr/>
            </p:nvSpPr>
            <p:spPr>
              <a:xfrm>
                <a:off x="7677912" y="2229883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7C5D2A9-F693-44C8-9E71-AB36B92EEC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2229883"/>
                <a:ext cx="259081" cy="299313"/>
              </a:xfrm>
              <a:prstGeom prst="rect">
                <a:avLst/>
              </a:prstGeom>
              <a:blipFill>
                <a:blip r:embed="rId8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D865733-B86B-4B07-AF20-0604D47A83E9}"/>
                  </a:ext>
                </a:extLst>
              </p:cNvPr>
              <p:cNvSpPr txBox="1"/>
              <p:nvPr/>
            </p:nvSpPr>
            <p:spPr>
              <a:xfrm>
                <a:off x="8422384" y="253268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D865733-B86B-4B07-AF20-0604D47A83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532680"/>
                <a:ext cx="259081" cy="276999"/>
              </a:xfrm>
              <a:prstGeom prst="rect">
                <a:avLst/>
              </a:prstGeom>
              <a:blipFill>
                <a:blip r:embed="rId9"/>
                <a:stretch>
                  <a:fillRect l="-30952" r="-19048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DC7A3C8-2A00-4DFA-B743-7E4016FCFE9E}"/>
                  </a:ext>
                </a:extLst>
              </p:cNvPr>
              <p:cNvSpPr txBox="1"/>
              <p:nvPr/>
            </p:nvSpPr>
            <p:spPr>
              <a:xfrm>
                <a:off x="8768239" y="2205882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DC7A3C8-2A00-4DFA-B743-7E4016FCFE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2205882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l="-23256" r="-9302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398B97F-95E2-43D6-AF31-B752795F7FF1}"/>
                  </a:ext>
                </a:extLst>
              </p:cNvPr>
              <p:cNvSpPr txBox="1"/>
              <p:nvPr/>
            </p:nvSpPr>
            <p:spPr>
              <a:xfrm>
                <a:off x="5988335" y="3323532"/>
                <a:ext cx="2586332" cy="136050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sSub>
                        <m:sSubPr>
                          <m:ctrlPr>
                            <a:rPr lang="en-GB" sz="1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GB" sz="1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</m:oMath>
                    <m:oMath xmlns:m="http://schemas.openxmlformats.org/officeDocument/2006/math">
                      <m:f>
                        <m:f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sSub>
                        <m:sSub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  <m:oMath xmlns:m="http://schemas.openxmlformats.org/officeDocument/2006/math">
                      <m:f>
                        <m:f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sSub>
                        <m:sSub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4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400" i="1" dirty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1400" i="1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398B97F-95E2-43D6-AF31-B752795F7F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8335" y="3323532"/>
                <a:ext cx="2586332" cy="1360501"/>
              </a:xfrm>
              <a:prstGeom prst="rect">
                <a:avLst/>
              </a:prstGeom>
              <a:blipFill>
                <a:blip r:embed="rId11"/>
                <a:stretch>
                  <a:fillRect b="-22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1318CDB-D330-4D13-9A56-583D9EF10DCE}"/>
                  </a:ext>
                </a:extLst>
              </p:cNvPr>
              <p:cNvSpPr txBox="1"/>
              <p:nvPr/>
            </p:nvSpPr>
            <p:spPr>
              <a:xfrm>
                <a:off x="6532208" y="4910744"/>
                <a:ext cx="4569801" cy="4281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  <m:sSub>
                      <m:sSub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[</m:t>
                    </m:r>
                    <m:f>
                      <m:f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6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GB" sz="16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1600" dirty="0"/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1600" dirty="0"/>
                  <a:t>]   </a:t>
                </a:r>
                <a14:m>
                  <m:oMath xmlns:m="http://schemas.openxmlformats.org/officeDocument/2006/math"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𝐹𝑙𝑢𝑥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1318CDB-D330-4D13-9A56-583D9EF10D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2208" y="4910744"/>
                <a:ext cx="4569801" cy="428131"/>
              </a:xfrm>
              <a:prstGeom prst="rect">
                <a:avLst/>
              </a:prstGeom>
              <a:blipFill>
                <a:blip r:embed="rId12"/>
                <a:stretch>
                  <a:fillRect l="-1202" b="-1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eform: Shape 2">
            <a:extLst>
              <a:ext uri="{FF2B5EF4-FFF2-40B4-BE49-F238E27FC236}">
                <a16:creationId xmlns:a16="http://schemas.microsoft.com/office/drawing/2014/main" id="{59CAAA29-B5FD-496A-A8B2-FC4E3898C601}"/>
              </a:ext>
            </a:extLst>
          </p:cNvPr>
          <p:cNvSpPr/>
          <p:nvPr/>
        </p:nvSpPr>
        <p:spPr>
          <a:xfrm>
            <a:off x="7656234" y="1254950"/>
            <a:ext cx="1452392" cy="1359213"/>
          </a:xfrm>
          <a:custGeom>
            <a:avLst/>
            <a:gdLst>
              <a:gd name="connsiteX0" fmla="*/ 0 w 1438275"/>
              <a:gd name="connsiteY0" fmla="*/ 704850 h 1343025"/>
              <a:gd name="connsiteX1" fmla="*/ 781050 w 1438275"/>
              <a:gd name="connsiteY1" fmla="*/ 0 h 1343025"/>
              <a:gd name="connsiteX2" fmla="*/ 1438275 w 1438275"/>
              <a:gd name="connsiteY2" fmla="*/ 714375 h 1343025"/>
              <a:gd name="connsiteX3" fmla="*/ 647700 w 1438275"/>
              <a:gd name="connsiteY3" fmla="*/ 1343025 h 1343025"/>
              <a:gd name="connsiteX4" fmla="*/ 0 w 1438275"/>
              <a:gd name="connsiteY4" fmla="*/ 704850 h 1343025"/>
              <a:gd name="connsiteX0" fmla="*/ 0 w 1438275"/>
              <a:gd name="connsiteY0" fmla="*/ 763933 h 1402108"/>
              <a:gd name="connsiteX1" fmla="*/ 804817 w 1438275"/>
              <a:gd name="connsiteY1" fmla="*/ 0 h 1402108"/>
              <a:gd name="connsiteX2" fmla="*/ 1438275 w 1438275"/>
              <a:gd name="connsiteY2" fmla="*/ 773458 h 1402108"/>
              <a:gd name="connsiteX3" fmla="*/ 647700 w 1438275"/>
              <a:gd name="connsiteY3" fmla="*/ 1402108 h 1402108"/>
              <a:gd name="connsiteX4" fmla="*/ 0 w 1438275"/>
              <a:gd name="connsiteY4" fmla="*/ 763933 h 1402108"/>
              <a:gd name="connsiteX0" fmla="*/ 0 w 1466796"/>
              <a:gd name="connsiteY0" fmla="*/ 763933 h 1402108"/>
              <a:gd name="connsiteX1" fmla="*/ 804817 w 1466796"/>
              <a:gd name="connsiteY1" fmla="*/ 0 h 1402108"/>
              <a:gd name="connsiteX2" fmla="*/ 1466796 w 1466796"/>
              <a:gd name="connsiteY2" fmla="*/ 763611 h 1402108"/>
              <a:gd name="connsiteX3" fmla="*/ 647700 w 1466796"/>
              <a:gd name="connsiteY3" fmla="*/ 1402108 h 1402108"/>
              <a:gd name="connsiteX4" fmla="*/ 0 w 1466796"/>
              <a:gd name="connsiteY4" fmla="*/ 763933 h 140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796" h="1402108">
                <a:moveTo>
                  <a:pt x="0" y="763933"/>
                </a:moveTo>
                <a:lnTo>
                  <a:pt x="804817" y="0"/>
                </a:lnTo>
                <a:lnTo>
                  <a:pt x="1466796" y="763611"/>
                </a:lnTo>
                <a:lnTo>
                  <a:pt x="647700" y="1402108"/>
                </a:lnTo>
                <a:lnTo>
                  <a:pt x="0" y="763933"/>
                </a:lnTo>
                <a:close/>
              </a:path>
            </a:pathLst>
          </a:custGeom>
          <a:pattFill prst="pct20">
            <a:fgClr>
              <a:schemeClr val="tx1"/>
            </a:fgClr>
            <a:bgClr>
              <a:schemeClr val="bg1"/>
            </a:bgClr>
          </a:patt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8E1DF2B-B36F-489E-8655-663BF1B8C03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Box integration method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3C5D2ED-669E-41A7-B943-736C35D24A5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2" name="Picture 41" descr="ox_small_cmyk_pos_rect.jpg">
            <a:extLst>
              <a:ext uri="{FF2B5EF4-FFF2-40B4-BE49-F238E27FC236}">
                <a16:creationId xmlns:a16="http://schemas.microsoft.com/office/drawing/2014/main" id="{CE6565D6-5037-4126-9FC2-C79549B80B9D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ADDC5A96-9E05-0CDE-840D-B22B872025B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1D601B-69D8-7BC6-87E8-AC389B25433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350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870471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Summing over all points P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k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of Voronoi boxes</a:t>
            </a:r>
            <a:endParaRPr lang="en-US" altLang="en-US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Same approach to discretize the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continuity equations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for electrons and holes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A7AF4C7-7E47-470F-8922-CDF502CB2484}"/>
                  </a:ext>
                </a:extLst>
              </p:cNvPr>
              <p:cNvSpPr txBox="1"/>
              <p:nvPr/>
            </p:nvSpPr>
            <p:spPr>
              <a:xfrm>
                <a:off x="6545844" y="2985111"/>
                <a:ext cx="1814471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A7AF4C7-7E47-470F-8922-CDF502CB24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5844" y="2985111"/>
                <a:ext cx="1814471" cy="67217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C05091E-FC9F-472D-8F24-7D1DBACE0D5A}"/>
                  </a:ext>
                </a:extLst>
              </p:cNvPr>
              <p:cNvSpPr txBox="1"/>
              <p:nvPr/>
            </p:nvSpPr>
            <p:spPr>
              <a:xfrm>
                <a:off x="6545844" y="3957884"/>
                <a:ext cx="3029227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C05091E-FC9F-472D-8F24-7D1DBACE0D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5844" y="3957884"/>
                <a:ext cx="3029227" cy="6721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A462F7-7EBB-4045-A39D-1CA8C27533F2}"/>
                  </a:ext>
                </a:extLst>
              </p:cNvPr>
              <p:cNvSpPr txBox="1"/>
              <p:nvPr/>
            </p:nvSpPr>
            <p:spPr>
              <a:xfrm>
                <a:off x="6562002" y="4930657"/>
                <a:ext cx="3186193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A462F7-7EBB-4045-A39D-1CA8C27533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2002" y="4930657"/>
                <a:ext cx="3186193" cy="6721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9DA8684-D2D7-4B37-9575-C8B91F4C1A7E}"/>
                  </a:ext>
                </a:extLst>
              </p:cNvPr>
              <p:cNvSpPr txBox="1"/>
              <p:nvPr/>
            </p:nvSpPr>
            <p:spPr>
              <a:xfrm>
                <a:off x="8853451" y="3047545"/>
                <a:ext cx="2617105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𝑖𝑘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𝑎𝑟𝑒𝑎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𝑉𝑏𝑜𝑥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𝑖𝑘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𝑝𝑟𝑜𝑗𝑒𝑐𝑡𝑖𝑜𝑛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𝑎𝑙𝑜𝑛𝑔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𝑔𝑟𝑖𝑑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𝑙𝑖𝑛𝑒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9DA8684-D2D7-4B37-9575-C8B91F4C1A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3451" y="3047545"/>
                <a:ext cx="2617105" cy="523220"/>
              </a:xfrm>
              <a:prstGeom prst="rect">
                <a:avLst/>
              </a:prstGeom>
              <a:blipFill>
                <a:blip r:embed="rId6"/>
                <a:stretch>
                  <a:fillRect b="-34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F4D2F765-9B88-4A99-AE9C-BC92ED9F136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Box integration method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BDF8D75-7107-4D46-BDB7-10C843961774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6" name="Picture 25" descr="ox_small_cmyk_pos_rect.jpg">
            <a:extLst>
              <a:ext uri="{FF2B5EF4-FFF2-40B4-BE49-F238E27FC236}">
                <a16:creationId xmlns:a16="http://schemas.microsoft.com/office/drawing/2014/main" id="{151471A3-7004-4F32-B765-73669FF84BD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90573EE-3707-45BB-BA26-A2ED79958F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95448" y="508654"/>
            <a:ext cx="2557114" cy="24036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4C99344-A8AF-48CC-8E9A-C3128B2DED08}"/>
                  </a:ext>
                </a:extLst>
              </p:cNvPr>
              <p:cNvSpPr txBox="1"/>
              <p:nvPr/>
            </p:nvSpPr>
            <p:spPr>
              <a:xfrm>
                <a:off x="9114183" y="1829333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4C99344-A8AF-48CC-8E9A-C3128B2DED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4183" y="1829333"/>
                <a:ext cx="230438" cy="215444"/>
              </a:xfrm>
              <a:prstGeom prst="rect">
                <a:avLst/>
              </a:prstGeom>
              <a:blipFill>
                <a:blip r:embed="rId9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5868327-6EA4-4AC5-BBBE-145FDD08A9A6}"/>
                  </a:ext>
                </a:extLst>
              </p:cNvPr>
              <p:cNvSpPr txBox="1"/>
              <p:nvPr/>
            </p:nvSpPr>
            <p:spPr>
              <a:xfrm>
                <a:off x="9663375" y="1376995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5868327-6EA4-4AC5-BBBE-145FDD08A9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3375" y="1376995"/>
                <a:ext cx="230438" cy="215444"/>
              </a:xfrm>
              <a:prstGeom prst="rect">
                <a:avLst/>
              </a:prstGeom>
              <a:blipFill>
                <a:blip r:embed="rId10"/>
                <a:stretch>
                  <a:fillRect b="-3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7A3F98F-D690-4FDB-A25C-FC4FBB22478B}"/>
                  </a:ext>
                </a:extLst>
              </p:cNvPr>
              <p:cNvSpPr txBox="1"/>
              <p:nvPr/>
            </p:nvSpPr>
            <p:spPr>
              <a:xfrm>
                <a:off x="8867823" y="1349440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7A3F98F-D690-4FDB-A25C-FC4FBB2247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7823" y="1349440"/>
                <a:ext cx="230438" cy="215444"/>
              </a:xfrm>
              <a:prstGeom prst="rect">
                <a:avLst/>
              </a:prstGeom>
              <a:blipFill>
                <a:blip r:embed="rId11"/>
                <a:stretch>
                  <a:fillRect l="-2703"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B4DEFE6-406F-4FA3-BAAC-F6B901AB75F8}"/>
              </a:ext>
            </a:extLst>
          </p:cNvPr>
          <p:cNvSpPr/>
          <p:nvPr/>
        </p:nvSpPr>
        <p:spPr>
          <a:xfrm>
            <a:off x="8779840" y="1032676"/>
            <a:ext cx="590550" cy="590550"/>
          </a:xfrm>
          <a:custGeom>
            <a:avLst/>
            <a:gdLst>
              <a:gd name="connsiteX0" fmla="*/ 0 w 590550"/>
              <a:gd name="connsiteY0" fmla="*/ 298450 h 590550"/>
              <a:gd name="connsiteX1" fmla="*/ 0 w 590550"/>
              <a:gd name="connsiteY1" fmla="*/ 298450 h 590550"/>
              <a:gd name="connsiteX2" fmla="*/ 158750 w 590550"/>
              <a:gd name="connsiteY2" fmla="*/ 590550 h 590550"/>
              <a:gd name="connsiteX3" fmla="*/ 558800 w 590550"/>
              <a:gd name="connsiteY3" fmla="*/ 520700 h 590550"/>
              <a:gd name="connsiteX4" fmla="*/ 590550 w 590550"/>
              <a:gd name="connsiteY4" fmla="*/ 285750 h 590550"/>
              <a:gd name="connsiteX5" fmla="*/ 355600 w 590550"/>
              <a:gd name="connsiteY5" fmla="*/ 0 h 590550"/>
              <a:gd name="connsiteX6" fmla="*/ 177800 w 590550"/>
              <a:gd name="connsiteY6" fmla="*/ 0 h 590550"/>
              <a:gd name="connsiteX7" fmla="*/ 0 w 590550"/>
              <a:gd name="connsiteY7" fmla="*/ 2984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0550" h="590550">
                <a:moveTo>
                  <a:pt x="0" y="298450"/>
                </a:moveTo>
                <a:lnTo>
                  <a:pt x="0" y="298450"/>
                </a:lnTo>
                <a:lnTo>
                  <a:pt x="158750" y="590550"/>
                </a:lnTo>
                <a:lnTo>
                  <a:pt x="558800" y="520700"/>
                </a:lnTo>
                <a:lnTo>
                  <a:pt x="590550" y="285750"/>
                </a:lnTo>
                <a:lnTo>
                  <a:pt x="355600" y="0"/>
                </a:lnTo>
                <a:lnTo>
                  <a:pt x="177800" y="0"/>
                </a:lnTo>
                <a:lnTo>
                  <a:pt x="0" y="298450"/>
                </a:lnTo>
                <a:close/>
              </a:path>
            </a:pathLst>
          </a:cu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7AE69E0-2D71-4114-A7BD-BFABA777E827}"/>
              </a:ext>
            </a:extLst>
          </p:cNvPr>
          <p:cNvSpPr/>
          <p:nvPr/>
        </p:nvSpPr>
        <p:spPr>
          <a:xfrm>
            <a:off x="8825948" y="1570383"/>
            <a:ext cx="646043" cy="616226"/>
          </a:xfrm>
          <a:custGeom>
            <a:avLst/>
            <a:gdLst>
              <a:gd name="connsiteX0" fmla="*/ 89452 w 646043"/>
              <a:gd name="connsiteY0" fmla="*/ 59634 h 616226"/>
              <a:gd name="connsiteX1" fmla="*/ 0 w 646043"/>
              <a:gd name="connsiteY1" fmla="*/ 288234 h 616226"/>
              <a:gd name="connsiteX2" fmla="*/ 49695 w 646043"/>
              <a:gd name="connsiteY2" fmla="*/ 447260 h 616226"/>
              <a:gd name="connsiteX3" fmla="*/ 417443 w 646043"/>
              <a:gd name="connsiteY3" fmla="*/ 616226 h 616226"/>
              <a:gd name="connsiteX4" fmla="*/ 646043 w 646043"/>
              <a:gd name="connsiteY4" fmla="*/ 188843 h 616226"/>
              <a:gd name="connsiteX5" fmla="*/ 516835 w 646043"/>
              <a:gd name="connsiteY5" fmla="*/ 0 h 616226"/>
              <a:gd name="connsiteX6" fmla="*/ 89452 w 646043"/>
              <a:gd name="connsiteY6" fmla="*/ 59634 h 616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6043" h="616226">
                <a:moveTo>
                  <a:pt x="89452" y="59634"/>
                </a:moveTo>
                <a:lnTo>
                  <a:pt x="0" y="288234"/>
                </a:lnTo>
                <a:lnTo>
                  <a:pt x="49695" y="447260"/>
                </a:lnTo>
                <a:lnTo>
                  <a:pt x="417443" y="616226"/>
                </a:lnTo>
                <a:lnTo>
                  <a:pt x="646043" y="188843"/>
                </a:lnTo>
                <a:lnTo>
                  <a:pt x="516835" y="0"/>
                </a:lnTo>
                <a:lnTo>
                  <a:pt x="89452" y="59634"/>
                </a:lnTo>
                <a:close/>
              </a:path>
            </a:pathLst>
          </a:cu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668712-B6E8-00DF-431A-FF5C67E7D34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CF58C7-5083-7F27-8456-73B415032E6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71947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 err="1">
                <a:latin typeface="+mj-lt"/>
                <a:ea typeface="+mj-ea"/>
                <a:cs typeface="+mj-cs"/>
              </a:rPr>
              <a:t>Scharfetter-Gummel</a:t>
            </a:r>
            <a:r>
              <a:rPr lang="en-US" sz="2500" dirty="0">
                <a:latin typeface="+mj-lt"/>
                <a:ea typeface="+mj-ea"/>
                <a:cs typeface="+mj-cs"/>
              </a:rPr>
              <a:t> discretization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913958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 case of no strong generation-recombination the current density varies little within each domain</a:t>
            </a: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Even so, this implies an exponential dependence of electron / hole density n/p with position along grid’s edge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Using previous discretization method would require very dense mesh: the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Scharfetter-Gummel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technique</a:t>
            </a:r>
            <a:r>
              <a:rPr lang="en-GB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includes such dependence, requiring less grid points 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GB" sz="1200" dirty="0"/>
              <a:t>D. L. </a:t>
            </a:r>
            <a:r>
              <a:rPr lang="en-GB" sz="1200" dirty="0" err="1"/>
              <a:t>Scharfetter</a:t>
            </a:r>
            <a:r>
              <a:rPr lang="en-GB" sz="1200" dirty="0"/>
              <a:t> and H. K. </a:t>
            </a:r>
            <a:r>
              <a:rPr lang="en-GB" sz="1200" dirty="0" err="1"/>
              <a:t>Gummel</a:t>
            </a:r>
            <a:r>
              <a:rPr lang="en-GB" sz="1200" dirty="0"/>
              <a:t>, “Large-signal analysis of a silicon read diode oscillator,” IEEE Trans. Electron Devices, vol. ED-16, pp. 64–77, Jan. 1969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AAB2C1E-DF19-4E5D-B1D4-C307D83C4BCF}"/>
                  </a:ext>
                </a:extLst>
              </p:cNvPr>
              <p:cNvSpPr txBox="1"/>
              <p:nvPr/>
            </p:nvSpPr>
            <p:spPr>
              <a:xfrm>
                <a:off x="6182473" y="4103227"/>
                <a:ext cx="1767622" cy="4072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≔</m:t>
                      </m:r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AAB2C1E-DF19-4E5D-B1D4-C307D83C4B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2473" y="4103227"/>
                <a:ext cx="1767622" cy="407227"/>
              </a:xfrm>
              <a:prstGeom prst="rect">
                <a:avLst/>
              </a:prstGeom>
              <a:blipFill>
                <a:blip r:embed="rId2"/>
                <a:stretch>
                  <a:fillRect b="-74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F096BD6-8C28-402D-982E-1480C3470106}"/>
                  </a:ext>
                </a:extLst>
              </p:cNvPr>
              <p:cNvSpPr txBox="1"/>
              <p:nvPr/>
            </p:nvSpPr>
            <p:spPr>
              <a:xfrm>
                <a:off x="8456036" y="4075204"/>
                <a:ext cx="1926859" cy="4219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≔</m:t>
                      </m:r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F096BD6-8C28-402D-982E-1480C34701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6036" y="4075204"/>
                <a:ext cx="1926859" cy="421910"/>
              </a:xfrm>
              <a:prstGeom prst="rect">
                <a:avLst/>
              </a:prstGeom>
              <a:blipFill>
                <a:blip r:embed="rId3"/>
                <a:stretch>
                  <a:fillRect t="-1449" b="-5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8EB670D-5902-4A8F-BC5B-96F42446498B}"/>
                  </a:ext>
                </a:extLst>
              </p:cNvPr>
              <p:cNvSpPr txBox="1"/>
              <p:nvPr/>
            </p:nvSpPr>
            <p:spPr>
              <a:xfrm>
                <a:off x="6344349" y="4795095"/>
                <a:ext cx="2337115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≔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m:rPr>
                          <m:sty m:val="p"/>
                        </m:rPr>
                        <a:rPr lang="en-GB" sz="16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8EB670D-5902-4A8F-BC5B-96F424464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4349" y="4795095"/>
                <a:ext cx="2337115" cy="246221"/>
              </a:xfrm>
              <a:prstGeom prst="rect">
                <a:avLst/>
              </a:prstGeom>
              <a:blipFill>
                <a:blip r:embed="rId4"/>
                <a:stretch>
                  <a:fillRect b="-3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767FF2C-1D2F-4CFF-AD43-F79BE3E90568}"/>
                  </a:ext>
                </a:extLst>
              </p:cNvPr>
              <p:cNvSpPr txBox="1"/>
              <p:nvPr/>
            </p:nvSpPr>
            <p:spPr>
              <a:xfrm>
                <a:off x="6379531" y="5450132"/>
                <a:ext cx="2337115" cy="5090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≔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𝑑𝑛</m:t>
                          </m:r>
                        </m:num>
                        <m:den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f>
                        <m:f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767FF2C-1D2F-4CFF-AD43-F79BE3E905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9531" y="5450132"/>
                <a:ext cx="2337115" cy="5090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A3EBAB2-41FD-4EAC-A6D1-CE22935E870E}"/>
                  </a:ext>
                </a:extLst>
              </p:cNvPr>
              <p:cNvSpPr txBox="1"/>
              <p:nvPr/>
            </p:nvSpPr>
            <p:spPr>
              <a:xfrm>
                <a:off x="8897779" y="4810890"/>
                <a:ext cx="2617105" cy="11695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400" i="1" dirty="0">
                    <a:latin typeface="Cambria Math" panose="02040503050406030204" pitchFamily="18" charset="0"/>
                  </a:rPr>
                  <a:t>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dirty="0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14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GB" sz="1400" i="1" dirty="0">
                  <a:latin typeface="Cambria Math" panose="02040503050406030204" pitchFamily="18" charset="0"/>
                </a:endParaRPr>
              </a:p>
              <a:p>
                <a:endParaRPr lang="en-GB" sz="1400" i="1" dirty="0">
                  <a:latin typeface="Cambria Math" panose="02040503050406030204" pitchFamily="18" charset="0"/>
                </a:endParaRPr>
              </a:p>
              <a:p>
                <a:endParaRPr lang="en-GB" sz="1400" i="1" dirty="0">
                  <a:latin typeface="Cambria Math" panose="02040503050406030204" pitchFamily="18" charset="0"/>
                </a:endParaRPr>
              </a:p>
              <a:p>
                <a:r>
                  <a:rPr lang="en-GB" sz="140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𝑝𝑟𝑜𝑗𝑒𝑐𝑡𝑖𝑜𝑛</m:t>
                    </m:r>
                    <m:r>
                      <a:rPr lang="en-GB" sz="1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𝑎𝑙𝑜𝑛𝑔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𝑐𝑜𝑛𝑠𝑡𝑎𝑛𝑡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A3EBAB2-41FD-4EAC-A6D1-CE22935E87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7779" y="4810890"/>
                <a:ext cx="2617105" cy="1169551"/>
              </a:xfrm>
              <a:prstGeom prst="rect">
                <a:avLst/>
              </a:prstGeom>
              <a:blipFill>
                <a:blip r:embed="rId6"/>
                <a:stretch>
                  <a:fillRect l="-699" t="-1563" b="-10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B5EAF42-E152-4C42-8CE1-8378AE343CA7}"/>
              </a:ext>
            </a:extLst>
          </p:cNvPr>
          <p:cNvSpPr/>
          <p:nvPr/>
        </p:nvSpPr>
        <p:spPr>
          <a:xfrm>
            <a:off x="6727889" y="738364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A126182-16B1-4F57-8C83-D4B1E36E549F}"/>
              </a:ext>
            </a:extLst>
          </p:cNvPr>
          <p:cNvCxnSpPr>
            <a:cxnSpLocks/>
          </p:cNvCxnSpPr>
          <p:nvPr/>
        </p:nvCxnSpPr>
        <p:spPr>
          <a:xfrm>
            <a:off x="7648668" y="1467027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4B597E0-689E-4E65-B461-8EE6552BB5F0}"/>
              </a:ext>
            </a:extLst>
          </p:cNvPr>
          <p:cNvCxnSpPr>
            <a:cxnSpLocks/>
          </p:cNvCxnSpPr>
          <p:nvPr/>
        </p:nvCxnSpPr>
        <p:spPr>
          <a:xfrm flipV="1">
            <a:off x="8304276" y="1484965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D08E685-41E5-4550-A2E9-4008BBB555C5}"/>
              </a:ext>
            </a:extLst>
          </p:cNvPr>
          <p:cNvCxnSpPr>
            <a:cxnSpLocks/>
          </p:cNvCxnSpPr>
          <p:nvPr/>
        </p:nvCxnSpPr>
        <p:spPr>
          <a:xfrm flipV="1">
            <a:off x="8304275" y="2094317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3BAAB6CC-5C57-416A-9FB3-9FBFE409E01E}"/>
                  </a:ext>
                </a:extLst>
              </p:cNvPr>
              <p:cNvSpPr txBox="1"/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3BAAB6CC-5C57-416A-9FB3-9FBFE409E0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blipFill>
                <a:blip r:embed="rId7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B0314D5-B6F8-4DA6-870B-DC0EA174B0BA}"/>
                  </a:ext>
                </a:extLst>
              </p:cNvPr>
              <p:cNvSpPr txBox="1"/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B0314D5-B6F8-4DA6-870B-DC0EA174B0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blipFill>
                <a:blip r:embed="rId8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B0F0600-C3FC-4E1F-8C8F-034BC6B34009}"/>
                  </a:ext>
                </a:extLst>
              </p:cNvPr>
              <p:cNvSpPr txBox="1"/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B0F0600-C3FC-4E1F-8C8F-034BC6B340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blipFill>
                <a:blip r:embed="rId9"/>
                <a:stretch>
                  <a:fillRect l="-24390" r="-7317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FBC98442-74C1-4E7A-B1B8-B71726DBB4F8}"/>
                  </a:ext>
                </a:extLst>
              </p:cNvPr>
              <p:cNvSpPr txBox="1"/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FBC98442-74C1-4E7A-B1B8-B71726DBB4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E38BFB5-3A34-441A-8C1C-127EE664CC07}"/>
                  </a:ext>
                </a:extLst>
              </p:cNvPr>
              <p:cNvSpPr txBox="1"/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E38BFB5-3A34-441A-8C1C-127EE664CC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blipFill>
                <a:blip r:embed="rId11"/>
                <a:stretch>
                  <a:fillRect l="-9524" t="-4444" r="-9524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263A59C-037D-4AD5-8244-1BB16C4C22E7}"/>
                  </a:ext>
                </a:extLst>
              </p:cNvPr>
              <p:cNvSpPr txBox="1"/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263A59C-037D-4AD5-8244-1BB16C4C22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blipFill>
                <a:blip r:embed="rId12"/>
                <a:stretch>
                  <a:fillRect l="-9524" r="-7143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08FFD4C-61B7-4899-9872-E0AE2C8DFC83}"/>
                  </a:ext>
                </a:extLst>
              </p:cNvPr>
              <p:cNvSpPr txBox="1"/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08FFD4C-61B7-4899-9872-E0AE2C8DFC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blipFill>
                <a:blip r:embed="rId13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6675823-E511-4071-BEDC-3731A977B774}"/>
                  </a:ext>
                </a:extLst>
              </p:cNvPr>
              <p:cNvSpPr txBox="1"/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6675823-E511-4071-BEDC-3731A977B7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blipFill>
                <a:blip r:embed="rId14"/>
                <a:stretch>
                  <a:fillRect l="-30952" r="-19048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110E692-EC2E-44A7-AD54-0C1F433C358E}"/>
                  </a:ext>
                </a:extLst>
              </p:cNvPr>
              <p:cNvSpPr txBox="1"/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110E692-EC2E-44A7-AD54-0C1F433C35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blipFill>
                <a:blip r:embed="rId15"/>
                <a:stretch>
                  <a:fillRect l="-23256" r="-9302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EE1183A3-7527-422A-960A-36F5D26753E9}"/>
              </a:ext>
            </a:extLst>
          </p:cNvPr>
          <p:cNvSpPr/>
          <p:nvPr/>
        </p:nvSpPr>
        <p:spPr>
          <a:xfrm>
            <a:off x="7648485" y="748464"/>
            <a:ext cx="1469574" cy="1356227"/>
          </a:xfrm>
          <a:custGeom>
            <a:avLst/>
            <a:gdLst>
              <a:gd name="connsiteX0" fmla="*/ 0 w 1438275"/>
              <a:gd name="connsiteY0" fmla="*/ 704850 h 1343025"/>
              <a:gd name="connsiteX1" fmla="*/ 781050 w 1438275"/>
              <a:gd name="connsiteY1" fmla="*/ 0 h 1343025"/>
              <a:gd name="connsiteX2" fmla="*/ 1438275 w 1438275"/>
              <a:gd name="connsiteY2" fmla="*/ 714375 h 1343025"/>
              <a:gd name="connsiteX3" fmla="*/ 647700 w 1438275"/>
              <a:gd name="connsiteY3" fmla="*/ 1343025 h 1343025"/>
              <a:gd name="connsiteX4" fmla="*/ 0 w 1438275"/>
              <a:gd name="connsiteY4" fmla="*/ 704850 h 1343025"/>
              <a:gd name="connsiteX0" fmla="*/ 0 w 1438275"/>
              <a:gd name="connsiteY0" fmla="*/ 763933 h 1402108"/>
              <a:gd name="connsiteX1" fmla="*/ 804817 w 1438275"/>
              <a:gd name="connsiteY1" fmla="*/ 0 h 1402108"/>
              <a:gd name="connsiteX2" fmla="*/ 1438275 w 1438275"/>
              <a:gd name="connsiteY2" fmla="*/ 773458 h 1402108"/>
              <a:gd name="connsiteX3" fmla="*/ 647700 w 1438275"/>
              <a:gd name="connsiteY3" fmla="*/ 1402108 h 1402108"/>
              <a:gd name="connsiteX4" fmla="*/ 0 w 1438275"/>
              <a:gd name="connsiteY4" fmla="*/ 763933 h 1402108"/>
              <a:gd name="connsiteX0" fmla="*/ 0 w 1466796"/>
              <a:gd name="connsiteY0" fmla="*/ 763933 h 1402108"/>
              <a:gd name="connsiteX1" fmla="*/ 804817 w 1466796"/>
              <a:gd name="connsiteY1" fmla="*/ 0 h 1402108"/>
              <a:gd name="connsiteX2" fmla="*/ 1466796 w 1466796"/>
              <a:gd name="connsiteY2" fmla="*/ 763611 h 1402108"/>
              <a:gd name="connsiteX3" fmla="*/ 647700 w 1466796"/>
              <a:gd name="connsiteY3" fmla="*/ 1402108 h 1402108"/>
              <a:gd name="connsiteX4" fmla="*/ 0 w 1466796"/>
              <a:gd name="connsiteY4" fmla="*/ 763933 h 140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796" h="1402108">
                <a:moveTo>
                  <a:pt x="0" y="763933"/>
                </a:moveTo>
                <a:lnTo>
                  <a:pt x="804817" y="0"/>
                </a:lnTo>
                <a:lnTo>
                  <a:pt x="1466796" y="763611"/>
                </a:lnTo>
                <a:lnTo>
                  <a:pt x="647700" y="1402108"/>
                </a:lnTo>
                <a:lnTo>
                  <a:pt x="0" y="763933"/>
                </a:lnTo>
                <a:close/>
              </a:path>
            </a:pathLst>
          </a:custGeom>
          <a:pattFill prst="pct20">
            <a:fgClr>
              <a:schemeClr val="tx1"/>
            </a:fgClr>
            <a:bgClr>
              <a:schemeClr val="bg1"/>
            </a:bgClr>
          </a:patt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298D92C-EA59-4C90-A840-AFC69FCF304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1" name="Picture 60" descr="ox_small_cmyk_pos_rect.jpg">
            <a:extLst>
              <a:ext uri="{FF2B5EF4-FFF2-40B4-BE49-F238E27FC236}">
                <a16:creationId xmlns:a16="http://schemas.microsoft.com/office/drawing/2014/main" id="{9AC68A59-984E-44F4-899D-4EAED4E2CCAA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0C53009-9F68-43C7-A19D-816F990FA8C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679594" y="2847593"/>
            <a:ext cx="2255716" cy="951058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137685C8-8634-D235-6CF3-1A1A106A7E0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77C2AC-02EA-A70D-79E9-929AA660C07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4698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8CE564B-EA75-4D95-B791-48AEB6FB34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0719" y="2330505"/>
                <a:ext cx="4559425" cy="3979585"/>
              </a:xfrm>
              <a:prstGeom prst="rect">
                <a:avLst/>
              </a:prstGeom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lIns="91440" tIns="45720" rIns="91440" bIns="45720" numCol="1" rtlCol="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Assume u varies linearly along the edge and current density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≃ </a:t>
                </a:r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constant over the domain </a:t>
                </a:r>
                <a:endParaRPr lang="en-US" altLang="en-US" sz="2000" baseline="30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Define the reduced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GB" sz="2000" i="1" dirty="0">
                            <a:latin typeface="Cambria Math" panose="02040503050406030204" pitchFamily="18" charset="0"/>
                          </a:rPr>
                          <m:t>𝑛𝑘</m:t>
                        </m:r>
                      </m:sub>
                    </m:sSub>
                  </m:oMath>
                </a14:m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and assume an average diffusion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2000" i="1" dirty="0">
                            <a:latin typeface="Cambria Math" panose="02040503050406030204" pitchFamily="18" charset="0"/>
                          </a:rPr>
                          <m:t>𝑛𝑘</m:t>
                        </m:r>
                      </m:sub>
                    </m:sSub>
                    <m:r>
                      <a:rPr lang="en-GB" sz="2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along the edge</a:t>
                </a:r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GB" sz="2000" baseline="30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Obtain first order equation in n along the edge</a:t>
                </a:r>
                <a:endParaRPr lang="en-GB" sz="2000" baseline="30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2000" baseline="30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marR="0" lvl="0"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endParaRPr kumimoji="0" lang="en-US" altLang="en-US" sz="2000" b="0" i="0" u="none" strike="noStrike" cap="none" normalizeH="0" baseline="0" dirty="0">
                  <a:ln>
                    <a:noFill/>
                  </a:ln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8CE564B-EA75-4D95-B791-48AEB6FB34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0719" y="2330505"/>
                <a:ext cx="4559425" cy="3979585"/>
              </a:xfrm>
              <a:prstGeom prst="rect">
                <a:avLst/>
              </a:prstGeom>
              <a:blipFill>
                <a:blip r:embed="rId2"/>
                <a:stretch>
                  <a:fillRect l="-1471" r="-1070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BBCAFE0-5804-4A90-B58D-3848B9D26646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 err="1">
                <a:latin typeface="+mj-lt"/>
                <a:ea typeface="+mj-ea"/>
                <a:cs typeface="+mj-cs"/>
              </a:rPr>
              <a:t>Scharfetter-Gummel</a:t>
            </a:r>
            <a:r>
              <a:rPr lang="en-US" sz="2500" dirty="0">
                <a:latin typeface="+mj-lt"/>
                <a:ea typeface="+mj-ea"/>
                <a:cs typeface="+mj-cs"/>
              </a:rPr>
              <a:t> discretization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F64122D-B7D2-4E11-BD32-226E13B7B3AF}"/>
                  </a:ext>
                </a:extLst>
              </p:cNvPr>
              <p:cNvSpPr txBox="1"/>
              <p:nvPr/>
            </p:nvSpPr>
            <p:spPr>
              <a:xfrm>
                <a:off x="6388516" y="3350571"/>
                <a:ext cx="3474597" cy="4703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F64122D-B7D2-4E11-BD32-226E13B7B3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8516" y="3350571"/>
                <a:ext cx="3474597" cy="470322"/>
              </a:xfrm>
              <a:prstGeom prst="rect">
                <a:avLst/>
              </a:prstGeom>
              <a:blipFill>
                <a:blip r:embed="rId3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656E8DB-A016-4820-9637-89C537DACCFD}"/>
                  </a:ext>
                </a:extLst>
              </p:cNvPr>
              <p:cNvSpPr txBox="1"/>
              <p:nvPr/>
            </p:nvSpPr>
            <p:spPr>
              <a:xfrm>
                <a:off x="6753758" y="4045915"/>
                <a:ext cx="3474597" cy="3808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𝑛𝑘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:=</m:t>
                    </m:r>
                    <m:f>
                      <m:fPr>
                        <m:ctrlPr>
                          <a:rPr lang="en-GB" sz="16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𝑛𝑘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𝑞𝐷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𝑛𝑘</m:t>
                            </m:r>
                          </m:sub>
                        </m:sSub>
                      </m:den>
                    </m:f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             </m:t>
                        </m:r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𝑛𝑘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≔&lt;</m:t>
                    </m:r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𝑛𝑖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656E8DB-A016-4820-9637-89C537DACC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3758" y="4045915"/>
                <a:ext cx="3474597" cy="380810"/>
              </a:xfrm>
              <a:prstGeom prst="rect">
                <a:avLst/>
              </a:prstGeom>
              <a:blipFill>
                <a:blip r:embed="rId4"/>
                <a:stretch>
                  <a:fillRect l="-2632" b="-145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C0DA8BB-2DED-4526-B564-A58E7D02D41B}"/>
                  </a:ext>
                </a:extLst>
              </p:cNvPr>
              <p:cNvSpPr txBox="1"/>
              <p:nvPr/>
            </p:nvSpPr>
            <p:spPr>
              <a:xfrm>
                <a:off x="6369336" y="4937648"/>
                <a:ext cx="2337115" cy="5090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i="1" dirty="0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𝑑𝑛</m:t>
                          </m:r>
                        </m:num>
                        <m:den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C0DA8BB-2DED-4526-B564-A58E7D02D4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9336" y="4937648"/>
                <a:ext cx="2337115" cy="5090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C2DF917-AB10-4128-BFCA-29CE9806F5A2}"/>
              </a:ext>
            </a:extLst>
          </p:cNvPr>
          <p:cNvSpPr/>
          <p:nvPr/>
        </p:nvSpPr>
        <p:spPr>
          <a:xfrm>
            <a:off x="6727889" y="738364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B45410B-F9CC-4F02-BBD1-B420486CE34D}"/>
              </a:ext>
            </a:extLst>
          </p:cNvPr>
          <p:cNvCxnSpPr>
            <a:cxnSpLocks/>
          </p:cNvCxnSpPr>
          <p:nvPr/>
        </p:nvCxnSpPr>
        <p:spPr>
          <a:xfrm>
            <a:off x="7648668" y="1467027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A6019F8-F4EE-4793-8979-8F7A58FADE94}"/>
              </a:ext>
            </a:extLst>
          </p:cNvPr>
          <p:cNvCxnSpPr>
            <a:cxnSpLocks/>
          </p:cNvCxnSpPr>
          <p:nvPr/>
        </p:nvCxnSpPr>
        <p:spPr>
          <a:xfrm flipV="1">
            <a:off x="8304276" y="1484965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D80C0B2-D4A0-4D43-BE83-092F7C5E4A7D}"/>
              </a:ext>
            </a:extLst>
          </p:cNvPr>
          <p:cNvCxnSpPr>
            <a:cxnSpLocks/>
          </p:cNvCxnSpPr>
          <p:nvPr/>
        </p:nvCxnSpPr>
        <p:spPr>
          <a:xfrm flipV="1">
            <a:off x="8304275" y="2094317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B5FFBA6-9A4E-4DC5-8820-0BC418E8C41A}"/>
                  </a:ext>
                </a:extLst>
              </p:cNvPr>
              <p:cNvSpPr txBox="1"/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B5FFBA6-9A4E-4DC5-8820-0BC418E8C4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blipFill>
                <a:blip r:embed="rId6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B0858477-4F9E-48A0-984D-0036F5E67F6B}"/>
                  </a:ext>
                </a:extLst>
              </p:cNvPr>
              <p:cNvSpPr txBox="1"/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B0858477-4F9E-48A0-984D-0036F5E67F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blipFill>
                <a:blip r:embed="rId7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DA66EFE-5730-4676-8D5D-AC7386508426}"/>
                  </a:ext>
                </a:extLst>
              </p:cNvPr>
              <p:cNvSpPr txBox="1"/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DA66EFE-5730-4676-8D5D-AC73865084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blipFill>
                <a:blip r:embed="rId8"/>
                <a:stretch>
                  <a:fillRect l="-24390" r="-7317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E5F79B6-1DCA-4E1C-B7B2-7028666CA739}"/>
                  </a:ext>
                </a:extLst>
              </p:cNvPr>
              <p:cNvSpPr txBox="1"/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E5F79B6-1DCA-4E1C-B7B2-7028666CA7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blipFill>
                <a:blip r:embed="rId9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F7A29AB-1ACF-402E-9CC4-4127FA21E18A}"/>
                  </a:ext>
                </a:extLst>
              </p:cNvPr>
              <p:cNvSpPr txBox="1"/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F7A29AB-1ACF-402E-9CC4-4127FA21E1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l="-9524" t="-4444" r="-9524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0FF74C6-1646-48EA-B81E-FAA959F4B6AE}"/>
                  </a:ext>
                </a:extLst>
              </p:cNvPr>
              <p:cNvSpPr txBox="1"/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0FF74C6-1646-48EA-B81E-FAA959F4B6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blipFill>
                <a:blip r:embed="rId11"/>
                <a:stretch>
                  <a:fillRect l="-9524" r="-7143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B168FA8-10D3-4E8B-9E4B-7E80EDA7242C}"/>
                  </a:ext>
                </a:extLst>
              </p:cNvPr>
              <p:cNvSpPr txBox="1"/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B168FA8-10D3-4E8B-9E4B-7E80EDA724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blipFill>
                <a:blip r:embed="rId12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576DE505-8F84-4ACB-897F-0962EA7515B9}"/>
                  </a:ext>
                </a:extLst>
              </p:cNvPr>
              <p:cNvSpPr txBox="1"/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576DE505-8F84-4ACB-897F-0962EA7515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blipFill>
                <a:blip r:embed="rId13"/>
                <a:stretch>
                  <a:fillRect l="-30952" r="-19048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4869C213-37DA-4B70-89CD-5DA0D260722A}"/>
                  </a:ext>
                </a:extLst>
              </p:cNvPr>
              <p:cNvSpPr txBox="1"/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4869C213-37DA-4B70-89CD-5DA0D26072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blipFill>
                <a:blip r:embed="rId14"/>
                <a:stretch>
                  <a:fillRect l="-23256" r="-9302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17CB323-7D0F-4C53-8E22-CBAFE4068B33}"/>
              </a:ext>
            </a:extLst>
          </p:cNvPr>
          <p:cNvSpPr/>
          <p:nvPr/>
        </p:nvSpPr>
        <p:spPr>
          <a:xfrm>
            <a:off x="7648485" y="748464"/>
            <a:ext cx="1469574" cy="1356227"/>
          </a:xfrm>
          <a:custGeom>
            <a:avLst/>
            <a:gdLst>
              <a:gd name="connsiteX0" fmla="*/ 0 w 1438275"/>
              <a:gd name="connsiteY0" fmla="*/ 704850 h 1343025"/>
              <a:gd name="connsiteX1" fmla="*/ 781050 w 1438275"/>
              <a:gd name="connsiteY1" fmla="*/ 0 h 1343025"/>
              <a:gd name="connsiteX2" fmla="*/ 1438275 w 1438275"/>
              <a:gd name="connsiteY2" fmla="*/ 714375 h 1343025"/>
              <a:gd name="connsiteX3" fmla="*/ 647700 w 1438275"/>
              <a:gd name="connsiteY3" fmla="*/ 1343025 h 1343025"/>
              <a:gd name="connsiteX4" fmla="*/ 0 w 1438275"/>
              <a:gd name="connsiteY4" fmla="*/ 704850 h 1343025"/>
              <a:gd name="connsiteX0" fmla="*/ 0 w 1438275"/>
              <a:gd name="connsiteY0" fmla="*/ 763933 h 1402108"/>
              <a:gd name="connsiteX1" fmla="*/ 804817 w 1438275"/>
              <a:gd name="connsiteY1" fmla="*/ 0 h 1402108"/>
              <a:gd name="connsiteX2" fmla="*/ 1438275 w 1438275"/>
              <a:gd name="connsiteY2" fmla="*/ 773458 h 1402108"/>
              <a:gd name="connsiteX3" fmla="*/ 647700 w 1438275"/>
              <a:gd name="connsiteY3" fmla="*/ 1402108 h 1402108"/>
              <a:gd name="connsiteX4" fmla="*/ 0 w 1438275"/>
              <a:gd name="connsiteY4" fmla="*/ 763933 h 1402108"/>
              <a:gd name="connsiteX0" fmla="*/ 0 w 1466796"/>
              <a:gd name="connsiteY0" fmla="*/ 763933 h 1402108"/>
              <a:gd name="connsiteX1" fmla="*/ 804817 w 1466796"/>
              <a:gd name="connsiteY1" fmla="*/ 0 h 1402108"/>
              <a:gd name="connsiteX2" fmla="*/ 1466796 w 1466796"/>
              <a:gd name="connsiteY2" fmla="*/ 763611 h 1402108"/>
              <a:gd name="connsiteX3" fmla="*/ 647700 w 1466796"/>
              <a:gd name="connsiteY3" fmla="*/ 1402108 h 1402108"/>
              <a:gd name="connsiteX4" fmla="*/ 0 w 1466796"/>
              <a:gd name="connsiteY4" fmla="*/ 763933 h 140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796" h="1402108">
                <a:moveTo>
                  <a:pt x="0" y="763933"/>
                </a:moveTo>
                <a:lnTo>
                  <a:pt x="804817" y="0"/>
                </a:lnTo>
                <a:lnTo>
                  <a:pt x="1466796" y="763611"/>
                </a:lnTo>
                <a:lnTo>
                  <a:pt x="647700" y="1402108"/>
                </a:lnTo>
                <a:lnTo>
                  <a:pt x="0" y="763933"/>
                </a:lnTo>
                <a:close/>
              </a:path>
            </a:pathLst>
          </a:custGeom>
          <a:pattFill prst="pct20">
            <a:fgClr>
              <a:schemeClr val="tx1"/>
            </a:fgClr>
            <a:bgClr>
              <a:schemeClr val="bg1"/>
            </a:bgClr>
          </a:patt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9CE624C-4003-46CA-88B6-5F1B218BD9D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8" name="Picture 57" descr="ox_small_cmyk_pos_rect.jpg">
            <a:extLst>
              <a:ext uri="{FF2B5EF4-FFF2-40B4-BE49-F238E27FC236}">
                <a16:creationId xmlns:a16="http://schemas.microsoft.com/office/drawing/2014/main" id="{9C94C753-C467-41A0-AE21-2D2DDDE7B864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3A8544E-3974-A23F-4436-615CD6BC7CB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A4A040-58B8-838E-2FAD-28DD44E0920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1556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1653363" y="365760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</a:t>
            </a:r>
            <a:b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7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D4C14B-355F-4853-AA07-E2B4C189B4F2}"/>
              </a:ext>
            </a:extLst>
          </p:cNvPr>
          <p:cNvSpPr/>
          <p:nvPr/>
        </p:nvSpPr>
        <p:spPr>
          <a:xfrm>
            <a:off x="1653363" y="2176272"/>
            <a:ext cx="9367204" cy="40416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Introduction, needs for TCAD simulations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Transport regimes and related equations</a:t>
            </a:r>
            <a:br>
              <a:rPr lang="en-US" sz="2200" b="1" dirty="0"/>
            </a:b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Discretization techniques: meshing</a:t>
            </a:r>
            <a:br>
              <a:rPr lang="en-US" sz="2200" b="1" dirty="0"/>
            </a:b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Discretization of semiconductor equations: </a:t>
            </a:r>
            <a:r>
              <a:rPr lang="en-US" sz="2200" b="1" dirty="0" err="1"/>
              <a:t>Scharfetter-Gummel</a:t>
            </a:r>
            <a:r>
              <a:rPr lang="en-US" sz="2200" b="1" dirty="0"/>
              <a:t> technique</a:t>
            </a:r>
            <a:br>
              <a:rPr lang="en-US" sz="2200" b="1" dirty="0"/>
            </a:b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Examples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D7CD47-14D3-1278-96BA-8EB6383C4B3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812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Integrate from node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to node j, i.e. for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GB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=[0, L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  <a:endParaRPr lang="en-US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Obtain expression relating potential and carriers concentration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1582E75-33EF-4B1A-9413-7A76B0D7D4F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 err="1">
                <a:latin typeface="+mj-lt"/>
                <a:ea typeface="+mj-ea"/>
                <a:cs typeface="+mj-cs"/>
              </a:rPr>
              <a:t>Scharfetter-Gummel</a:t>
            </a:r>
            <a:r>
              <a:rPr lang="en-US" sz="2500" dirty="0">
                <a:latin typeface="+mj-lt"/>
                <a:ea typeface="+mj-ea"/>
                <a:cs typeface="+mj-cs"/>
              </a:rPr>
              <a:t> discretization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27C1436-A0E9-45E5-8C45-E50C2E51B4C9}"/>
                  </a:ext>
                </a:extLst>
              </p:cNvPr>
              <p:cNvSpPr txBox="1"/>
              <p:nvPr/>
            </p:nvSpPr>
            <p:spPr>
              <a:xfrm>
                <a:off x="6011585" y="3029664"/>
                <a:ext cx="5524633" cy="15494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p>
                        <m:e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⁡(−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 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𝑛𝑘</m:t>
                              </m:r>
                            </m:sub>
                          </m:sSub>
                        </m:e>
                      </m:nary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i="1" dirty="0" smtClean="0">
                          <a:latin typeface="Cambria Math" panose="02040503050406030204" pitchFamily="18" charset="0"/>
                        </a:rPr>
                        <m:t> </m:t>
                      </m:r>
                      <m:nary>
                        <m:nary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p>
                        <m:e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⁡(−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</m:t>
                          </m:r>
                          <m:d>
                            <m:d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𝑑𝑛</m:t>
                                  </m:r>
                                </m:num>
                                <m:den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GB" sz="16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 dirty="0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en-GB" sz="1600" i="1" dirty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GB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d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nary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i="1" dirty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600" b="0" i="0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⁡(−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1600" dirty="0"/>
              </a:p>
              <a:p>
                <a:endParaRPr lang="en-GB" sz="16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27C1436-A0E9-45E5-8C45-E50C2E51B4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1585" y="3029664"/>
                <a:ext cx="5524633" cy="154946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03232DB-AF73-4E28-A580-31BB2A0380E2}"/>
                  </a:ext>
                </a:extLst>
              </p:cNvPr>
              <p:cNvSpPr txBox="1"/>
              <p:nvPr/>
            </p:nvSpPr>
            <p:spPr>
              <a:xfrm>
                <a:off x="6341012" y="4899531"/>
                <a:ext cx="4100018" cy="3801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𝑛𝑘</m:t>
                        </m:r>
                      </m:sub>
                    </m:sSub>
                    <m:f>
                      <m:f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den>
                    </m:f>
                    <m:r>
                      <a:rPr lang="en-GB" sz="1600" b="0" i="0" dirty="0" smtClean="0">
                        <a:latin typeface="Cambria Math" panose="02040503050406030204" pitchFamily="18" charset="0"/>
                      </a:rPr>
                      <m:t>(1−</m:t>
                    </m:r>
                    <m:r>
                      <m:rPr>
                        <m:sty m:val="p"/>
                      </m:rPr>
                      <a:rPr lang="en-GB" sz="1600" b="0" i="0" dirty="0" smtClean="0">
                        <a:latin typeface="Cambria Math" panose="02040503050406030204" pitchFamily="18" charset="0"/>
                      </a:rPr>
                      <m:t>exp</m:t>
                    </m:r>
                    <m:r>
                      <a:rPr lang="en-GB" sz="1600" b="0" i="0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⁡−</m:t>
                    </m:r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𝑗𝑖</m:t>
                        </m:r>
                      </m:sub>
                    </m:sSub>
                    <m:r>
                      <m:rPr>
                        <m:nor/>
                      </m:rPr>
                      <a:rPr lang="en-GB" sz="1600" dirty="0"/>
                      <m:t>)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exp</m:t>
                    </m:r>
                    <m:r>
                      <a:rPr lang="en-GB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⁡(−</m:t>
                    </m:r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𝑗𝑖</m:t>
                        </m:r>
                      </m:sub>
                    </m:sSub>
                    <m:r>
                      <m:rPr>
                        <m:nor/>
                      </m:rPr>
                      <a:rPr lang="en-GB" sz="1600" dirty="0"/>
                      <m:t>)</m:t>
                    </m:r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03232DB-AF73-4E28-A580-31BB2A0380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1012" y="4899531"/>
                <a:ext cx="4100018" cy="380169"/>
              </a:xfrm>
              <a:prstGeom prst="rect">
                <a:avLst/>
              </a:prstGeom>
              <a:blipFill>
                <a:blip r:embed="rId3"/>
                <a:stretch>
                  <a:fillRect l="-2229" b="-112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8A4337E-8473-4F49-B08F-BA7096A8075B}"/>
                  </a:ext>
                </a:extLst>
              </p:cNvPr>
              <p:cNvSpPr txBox="1"/>
              <p:nvPr/>
            </p:nvSpPr>
            <p:spPr>
              <a:xfrm>
                <a:off x="5793561" y="5576616"/>
                <a:ext cx="4100018" cy="4982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1600" dirty="0"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𝑗𝑖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</m:t>
                          </m:r>
                          <m:r>
                            <m:rPr>
                              <m:nor/>
                            </m:rPr>
                            <a:rPr lang="en-GB" sz="1600" b="0" i="0" dirty="0" smtClean="0"/>
                            <m:t>−1</m:t>
                          </m:r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</m:t>
                          </m:r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𝑗𝑖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)−1</m:t>
                          </m:r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8A4337E-8473-4F49-B08F-BA7096A807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3561" y="5576616"/>
                <a:ext cx="4100018" cy="498213"/>
              </a:xfrm>
              <a:prstGeom prst="rect">
                <a:avLst/>
              </a:prstGeom>
              <a:blipFill>
                <a:blip r:embed="rId4"/>
                <a:stretch>
                  <a:fillRect b="-121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1028096-448D-4B33-A27F-B56F3C53982B}"/>
              </a:ext>
            </a:extLst>
          </p:cNvPr>
          <p:cNvSpPr/>
          <p:nvPr/>
        </p:nvSpPr>
        <p:spPr>
          <a:xfrm>
            <a:off x="6727889" y="738364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1FCF312-FC5D-4BCA-BEF7-84D44CF06D5E}"/>
              </a:ext>
            </a:extLst>
          </p:cNvPr>
          <p:cNvCxnSpPr>
            <a:cxnSpLocks/>
          </p:cNvCxnSpPr>
          <p:nvPr/>
        </p:nvCxnSpPr>
        <p:spPr>
          <a:xfrm>
            <a:off x="7648668" y="1467027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05392ED-A988-47DD-998C-C4A9B421D311}"/>
              </a:ext>
            </a:extLst>
          </p:cNvPr>
          <p:cNvCxnSpPr>
            <a:cxnSpLocks/>
          </p:cNvCxnSpPr>
          <p:nvPr/>
        </p:nvCxnSpPr>
        <p:spPr>
          <a:xfrm flipV="1">
            <a:off x="8304276" y="1484965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7A0EB3A-C218-4CBD-8457-44B20244E6CF}"/>
              </a:ext>
            </a:extLst>
          </p:cNvPr>
          <p:cNvCxnSpPr>
            <a:cxnSpLocks/>
          </p:cNvCxnSpPr>
          <p:nvPr/>
        </p:nvCxnSpPr>
        <p:spPr>
          <a:xfrm flipV="1">
            <a:off x="8304275" y="2094317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4CA25F8C-E255-4A89-BE6F-83D4DD959178}"/>
                  </a:ext>
                </a:extLst>
              </p:cNvPr>
              <p:cNvSpPr txBox="1"/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4CA25F8C-E255-4A89-BE6F-83D4DD9591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blipFill>
                <a:blip r:embed="rId5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314A6A6-B98C-41E6-86E1-5D065DACA255}"/>
                  </a:ext>
                </a:extLst>
              </p:cNvPr>
              <p:cNvSpPr txBox="1"/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314A6A6-B98C-41E6-86E1-5D065DACA2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blipFill>
                <a:blip r:embed="rId6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EE3A0DD-72B4-4222-8EA0-861F3A7F2E9A}"/>
                  </a:ext>
                </a:extLst>
              </p:cNvPr>
              <p:cNvSpPr txBox="1"/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EE3A0DD-72B4-4222-8EA0-861F3A7F2E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blipFill>
                <a:blip r:embed="rId7"/>
                <a:stretch>
                  <a:fillRect l="-24390" r="-7317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BCC1002C-E43C-43E1-A48A-3E31D220951F}"/>
                  </a:ext>
                </a:extLst>
              </p:cNvPr>
              <p:cNvSpPr txBox="1"/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BCC1002C-E43C-43E1-A48A-3E31D22095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blipFill>
                <a:blip r:embed="rId8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4EFC320-DF91-46C9-802B-A11A56859FB0}"/>
                  </a:ext>
                </a:extLst>
              </p:cNvPr>
              <p:cNvSpPr txBox="1"/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4EFC320-DF91-46C9-802B-A11A56859F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blipFill>
                <a:blip r:embed="rId9"/>
                <a:stretch>
                  <a:fillRect l="-9524" t="-4444" r="-9524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AB72E2C-C96B-481A-94B1-075AADAE2DEB}"/>
                  </a:ext>
                </a:extLst>
              </p:cNvPr>
              <p:cNvSpPr txBox="1"/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AB72E2C-C96B-481A-94B1-075AADAE2D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l="-9524" r="-7143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D1D0D98-2965-43AE-8806-502F03B7D371}"/>
                  </a:ext>
                </a:extLst>
              </p:cNvPr>
              <p:cNvSpPr txBox="1"/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D1D0D98-2965-43AE-8806-502F03B7D3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blipFill>
                <a:blip r:embed="rId11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7BC994C0-191D-4D5E-BD38-0DCD067F6ACF}"/>
                  </a:ext>
                </a:extLst>
              </p:cNvPr>
              <p:cNvSpPr txBox="1"/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7BC994C0-191D-4D5E-BD38-0DCD067F6A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blipFill>
                <a:blip r:embed="rId12"/>
                <a:stretch>
                  <a:fillRect l="-30952" r="-19048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BB173723-4CB6-4B6B-8CE1-B26828A25176}"/>
                  </a:ext>
                </a:extLst>
              </p:cNvPr>
              <p:cNvSpPr txBox="1"/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BB173723-4CB6-4B6B-8CE1-B26828A251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blipFill>
                <a:blip r:embed="rId13"/>
                <a:stretch>
                  <a:fillRect l="-23256" r="-9302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C52705F0-0C74-43B9-A84D-74A549503E55}"/>
              </a:ext>
            </a:extLst>
          </p:cNvPr>
          <p:cNvSpPr/>
          <p:nvPr/>
        </p:nvSpPr>
        <p:spPr>
          <a:xfrm>
            <a:off x="7648485" y="748464"/>
            <a:ext cx="1469574" cy="1356227"/>
          </a:xfrm>
          <a:custGeom>
            <a:avLst/>
            <a:gdLst>
              <a:gd name="connsiteX0" fmla="*/ 0 w 1438275"/>
              <a:gd name="connsiteY0" fmla="*/ 704850 h 1343025"/>
              <a:gd name="connsiteX1" fmla="*/ 781050 w 1438275"/>
              <a:gd name="connsiteY1" fmla="*/ 0 h 1343025"/>
              <a:gd name="connsiteX2" fmla="*/ 1438275 w 1438275"/>
              <a:gd name="connsiteY2" fmla="*/ 714375 h 1343025"/>
              <a:gd name="connsiteX3" fmla="*/ 647700 w 1438275"/>
              <a:gd name="connsiteY3" fmla="*/ 1343025 h 1343025"/>
              <a:gd name="connsiteX4" fmla="*/ 0 w 1438275"/>
              <a:gd name="connsiteY4" fmla="*/ 704850 h 1343025"/>
              <a:gd name="connsiteX0" fmla="*/ 0 w 1438275"/>
              <a:gd name="connsiteY0" fmla="*/ 763933 h 1402108"/>
              <a:gd name="connsiteX1" fmla="*/ 804817 w 1438275"/>
              <a:gd name="connsiteY1" fmla="*/ 0 h 1402108"/>
              <a:gd name="connsiteX2" fmla="*/ 1438275 w 1438275"/>
              <a:gd name="connsiteY2" fmla="*/ 773458 h 1402108"/>
              <a:gd name="connsiteX3" fmla="*/ 647700 w 1438275"/>
              <a:gd name="connsiteY3" fmla="*/ 1402108 h 1402108"/>
              <a:gd name="connsiteX4" fmla="*/ 0 w 1438275"/>
              <a:gd name="connsiteY4" fmla="*/ 763933 h 1402108"/>
              <a:gd name="connsiteX0" fmla="*/ 0 w 1466796"/>
              <a:gd name="connsiteY0" fmla="*/ 763933 h 1402108"/>
              <a:gd name="connsiteX1" fmla="*/ 804817 w 1466796"/>
              <a:gd name="connsiteY1" fmla="*/ 0 h 1402108"/>
              <a:gd name="connsiteX2" fmla="*/ 1466796 w 1466796"/>
              <a:gd name="connsiteY2" fmla="*/ 763611 h 1402108"/>
              <a:gd name="connsiteX3" fmla="*/ 647700 w 1466796"/>
              <a:gd name="connsiteY3" fmla="*/ 1402108 h 1402108"/>
              <a:gd name="connsiteX4" fmla="*/ 0 w 1466796"/>
              <a:gd name="connsiteY4" fmla="*/ 763933 h 140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796" h="1402108">
                <a:moveTo>
                  <a:pt x="0" y="763933"/>
                </a:moveTo>
                <a:lnTo>
                  <a:pt x="804817" y="0"/>
                </a:lnTo>
                <a:lnTo>
                  <a:pt x="1466796" y="763611"/>
                </a:lnTo>
                <a:lnTo>
                  <a:pt x="647700" y="1402108"/>
                </a:lnTo>
                <a:lnTo>
                  <a:pt x="0" y="763933"/>
                </a:lnTo>
                <a:close/>
              </a:path>
            </a:pathLst>
          </a:custGeom>
          <a:pattFill prst="pct20">
            <a:fgClr>
              <a:schemeClr val="tx1"/>
            </a:fgClr>
            <a:bgClr>
              <a:schemeClr val="bg1"/>
            </a:bgClr>
          </a:patt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AB8605F-8EFB-4FB8-9F0B-73B5F1CA02F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8" name="Picture 57" descr="ox_small_cmyk_pos_rect.jpg">
            <a:extLst>
              <a:ext uri="{FF2B5EF4-FFF2-40B4-BE49-F238E27FC236}">
                <a16:creationId xmlns:a16="http://schemas.microsoft.com/office/drawing/2014/main" id="{AC945D22-F6DC-4BF9-8095-563AFC53D52D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29D226B2-C11C-531E-B639-3BB387D4C71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18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6D540F-F77A-9C38-F45C-49D98594EDC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97891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C6ECA12-4466-46D3-80BF-B3D2A79B54DD}"/>
                  </a:ext>
                </a:extLst>
              </p:cNvPr>
              <p:cNvSpPr txBox="1"/>
              <p:nvPr/>
            </p:nvSpPr>
            <p:spPr>
              <a:xfrm>
                <a:off x="5739203" y="2769047"/>
                <a:ext cx="3815750" cy="5320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600" dirty="0"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𝑗𝑖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𝑗𝑖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</m:t>
                          </m:r>
                          <m:r>
                            <m:rPr>
                              <m:nor/>
                            </m:rPr>
                            <a:rPr lang="en-GB" sz="1600" b="0" i="0" dirty="0" smtClean="0"/>
                            <m:t>−1</m:t>
                          </m:r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)−1</m:t>
                          </m:r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C6ECA12-4466-46D3-80BF-B3D2A79B54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9203" y="2769047"/>
                <a:ext cx="3815750" cy="53206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9687E27-B837-4FB9-B00A-91187A127C13}"/>
                  </a:ext>
                </a:extLst>
              </p:cNvPr>
              <p:cNvSpPr txBox="1"/>
              <p:nvPr/>
            </p:nvSpPr>
            <p:spPr>
              <a:xfrm>
                <a:off x="6033619" y="3536651"/>
                <a:ext cx="2866830" cy="5041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60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𝑗𝑖</m:t>
                              </m:r>
                            </m:sub>
                          </m:s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9687E27-B837-4FB9-B00A-91187A127C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3619" y="3536651"/>
                <a:ext cx="2866830" cy="5041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44535AB-D6EC-45B8-83BB-D8E3B5B99EB0}"/>
                  </a:ext>
                </a:extLst>
              </p:cNvPr>
              <p:cNvSpPr txBox="1"/>
              <p:nvPr/>
            </p:nvSpPr>
            <p:spPr>
              <a:xfrm>
                <a:off x="8851285" y="3601152"/>
                <a:ext cx="2799383" cy="4396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dirty="0" smtClean="0">
                          <a:latin typeface="Cambria Math" panose="02040503050406030204" pitchFamily="18" charset="0"/>
                        </a:rPr>
                        <m:t>𝐵𝑒𝑟𝑛𝑜𝑢𝑙𝑙𝑖</m:t>
                      </m:r>
                      <m:r>
                        <a:rPr lang="en-GB" sz="12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200" b="0" i="1" dirty="0" smtClean="0">
                          <a:latin typeface="Cambria Math" panose="02040503050406030204" pitchFamily="18" charset="0"/>
                        </a:rPr>
                        <m:t>𝑓𝑢𝑛𝑐𝑡𝑖𝑜𝑛</m:t>
                      </m:r>
                      <m:r>
                        <a:rPr lang="en-GB" sz="12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200" i="1" dirty="0" smtClean="0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n-GB" sz="12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2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sz="12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2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2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func>
                            <m:funcPr>
                              <m:ctrlPr>
                                <a:rPr lang="en-GB" sz="12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200" b="0" i="0" dirty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sz="12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200" b="0" i="1" dirty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func>
                          <m:r>
                            <a:rPr lang="en-GB" sz="1200" b="0" i="1" dirty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44535AB-D6EC-45B8-83BB-D8E3B5B99E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1285" y="3601152"/>
                <a:ext cx="2799383" cy="4396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0FE11145-31A7-49EF-9F0E-1D5E02B3C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Obtain the flux of current density relative to node k</a:t>
            </a:r>
            <a:endParaRPr lang="en-US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Scharfetter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–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Gummel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discretization requires less fine mesh as the exponential dependence of carriers concentration is included in the discretization scheme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It also depends on boundary values, i.e. 2D and 3D cases can be reduced to local 1D cases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5063D39-826A-4F08-BB2A-7A56B06F9AD6}"/>
              </a:ext>
            </a:extLst>
          </p:cNvPr>
          <p:cNvSpPr/>
          <p:nvPr/>
        </p:nvSpPr>
        <p:spPr>
          <a:xfrm>
            <a:off x="6727889" y="738364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714F950-1835-429B-A1F6-127C663E6D8B}"/>
              </a:ext>
            </a:extLst>
          </p:cNvPr>
          <p:cNvCxnSpPr>
            <a:cxnSpLocks/>
          </p:cNvCxnSpPr>
          <p:nvPr/>
        </p:nvCxnSpPr>
        <p:spPr>
          <a:xfrm>
            <a:off x="7648668" y="1467027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5F55D8-83D9-492D-8D7D-0172D3421D71}"/>
              </a:ext>
            </a:extLst>
          </p:cNvPr>
          <p:cNvCxnSpPr>
            <a:cxnSpLocks/>
          </p:cNvCxnSpPr>
          <p:nvPr/>
        </p:nvCxnSpPr>
        <p:spPr>
          <a:xfrm flipV="1">
            <a:off x="8304276" y="1484965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3A1F882-48EB-4987-AD8D-512FDC777E13}"/>
              </a:ext>
            </a:extLst>
          </p:cNvPr>
          <p:cNvCxnSpPr>
            <a:cxnSpLocks/>
          </p:cNvCxnSpPr>
          <p:nvPr/>
        </p:nvCxnSpPr>
        <p:spPr>
          <a:xfrm flipV="1">
            <a:off x="8304275" y="2094317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32D6FD3-FE46-4EBC-9957-2311E56B7CB1}"/>
                  </a:ext>
                </a:extLst>
              </p:cNvPr>
              <p:cNvSpPr txBox="1"/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32D6FD3-FE46-4EBC-9957-2311E56B7C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blipFill>
                <a:blip r:embed="rId5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305EC0F-AE33-4E0C-B7C5-A3DD007D8D37}"/>
                  </a:ext>
                </a:extLst>
              </p:cNvPr>
              <p:cNvSpPr txBox="1"/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305EC0F-AE33-4E0C-B7C5-A3DD007D8D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blipFill>
                <a:blip r:embed="rId6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FD1E5E6-B97C-498F-B40C-64756F2D2281}"/>
                  </a:ext>
                </a:extLst>
              </p:cNvPr>
              <p:cNvSpPr txBox="1"/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FD1E5E6-B97C-498F-B40C-64756F2D22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blipFill>
                <a:blip r:embed="rId7"/>
                <a:stretch>
                  <a:fillRect l="-24390" r="-7317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F4017DC-9AD1-4818-B207-27C7BB9077C0}"/>
                  </a:ext>
                </a:extLst>
              </p:cNvPr>
              <p:cNvSpPr txBox="1"/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F4017DC-9AD1-4818-B207-27C7BB9077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blipFill>
                <a:blip r:embed="rId8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FB067E7-986B-4443-81A2-D7D29CD99FA9}"/>
                  </a:ext>
                </a:extLst>
              </p:cNvPr>
              <p:cNvSpPr txBox="1"/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FB067E7-986B-4443-81A2-D7D29CD99F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blipFill>
                <a:blip r:embed="rId9"/>
                <a:stretch>
                  <a:fillRect l="-9524" t="-4444" r="-9524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F6434CC-B6F6-406D-975E-AE08AF24AA45}"/>
                  </a:ext>
                </a:extLst>
              </p:cNvPr>
              <p:cNvSpPr txBox="1"/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F6434CC-B6F6-406D-975E-AE08AF24AA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l="-9524" r="-7143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81B15E4-CD48-4D23-99D2-F9148F52D5FA}"/>
                  </a:ext>
                </a:extLst>
              </p:cNvPr>
              <p:cNvSpPr txBox="1"/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81B15E4-CD48-4D23-99D2-F9148F52D5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blipFill>
                <a:blip r:embed="rId11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A7877CB-AE79-44F1-A341-B675D9438607}"/>
                  </a:ext>
                </a:extLst>
              </p:cNvPr>
              <p:cNvSpPr txBox="1"/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A7877CB-AE79-44F1-A341-B675D94386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blipFill>
                <a:blip r:embed="rId12"/>
                <a:stretch>
                  <a:fillRect l="-30952" r="-19048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43AD11B-CAC7-47C7-9C1D-7ED1E783FDFC}"/>
                  </a:ext>
                </a:extLst>
              </p:cNvPr>
              <p:cNvSpPr txBox="1"/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43AD11B-CAC7-47C7-9C1D-7ED1E783FD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blipFill>
                <a:blip r:embed="rId13"/>
                <a:stretch>
                  <a:fillRect l="-23256" r="-9302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D233E36-263B-401B-8EE8-1B4473D87496}"/>
              </a:ext>
            </a:extLst>
          </p:cNvPr>
          <p:cNvSpPr/>
          <p:nvPr/>
        </p:nvSpPr>
        <p:spPr>
          <a:xfrm>
            <a:off x="7648485" y="748464"/>
            <a:ext cx="1469574" cy="1356227"/>
          </a:xfrm>
          <a:custGeom>
            <a:avLst/>
            <a:gdLst>
              <a:gd name="connsiteX0" fmla="*/ 0 w 1438275"/>
              <a:gd name="connsiteY0" fmla="*/ 704850 h 1343025"/>
              <a:gd name="connsiteX1" fmla="*/ 781050 w 1438275"/>
              <a:gd name="connsiteY1" fmla="*/ 0 h 1343025"/>
              <a:gd name="connsiteX2" fmla="*/ 1438275 w 1438275"/>
              <a:gd name="connsiteY2" fmla="*/ 714375 h 1343025"/>
              <a:gd name="connsiteX3" fmla="*/ 647700 w 1438275"/>
              <a:gd name="connsiteY3" fmla="*/ 1343025 h 1343025"/>
              <a:gd name="connsiteX4" fmla="*/ 0 w 1438275"/>
              <a:gd name="connsiteY4" fmla="*/ 704850 h 1343025"/>
              <a:gd name="connsiteX0" fmla="*/ 0 w 1438275"/>
              <a:gd name="connsiteY0" fmla="*/ 763933 h 1402108"/>
              <a:gd name="connsiteX1" fmla="*/ 804817 w 1438275"/>
              <a:gd name="connsiteY1" fmla="*/ 0 h 1402108"/>
              <a:gd name="connsiteX2" fmla="*/ 1438275 w 1438275"/>
              <a:gd name="connsiteY2" fmla="*/ 773458 h 1402108"/>
              <a:gd name="connsiteX3" fmla="*/ 647700 w 1438275"/>
              <a:gd name="connsiteY3" fmla="*/ 1402108 h 1402108"/>
              <a:gd name="connsiteX4" fmla="*/ 0 w 1438275"/>
              <a:gd name="connsiteY4" fmla="*/ 763933 h 1402108"/>
              <a:gd name="connsiteX0" fmla="*/ 0 w 1466796"/>
              <a:gd name="connsiteY0" fmla="*/ 763933 h 1402108"/>
              <a:gd name="connsiteX1" fmla="*/ 804817 w 1466796"/>
              <a:gd name="connsiteY1" fmla="*/ 0 h 1402108"/>
              <a:gd name="connsiteX2" fmla="*/ 1466796 w 1466796"/>
              <a:gd name="connsiteY2" fmla="*/ 763611 h 1402108"/>
              <a:gd name="connsiteX3" fmla="*/ 647700 w 1466796"/>
              <a:gd name="connsiteY3" fmla="*/ 1402108 h 1402108"/>
              <a:gd name="connsiteX4" fmla="*/ 0 w 1466796"/>
              <a:gd name="connsiteY4" fmla="*/ 763933 h 140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796" h="1402108">
                <a:moveTo>
                  <a:pt x="0" y="763933"/>
                </a:moveTo>
                <a:lnTo>
                  <a:pt x="804817" y="0"/>
                </a:lnTo>
                <a:lnTo>
                  <a:pt x="1466796" y="763611"/>
                </a:lnTo>
                <a:lnTo>
                  <a:pt x="647700" y="1402108"/>
                </a:lnTo>
                <a:lnTo>
                  <a:pt x="0" y="763933"/>
                </a:lnTo>
                <a:close/>
              </a:path>
            </a:pathLst>
          </a:custGeom>
          <a:pattFill prst="pct20">
            <a:fgClr>
              <a:schemeClr val="tx1"/>
            </a:fgClr>
            <a:bgClr>
              <a:schemeClr val="bg1"/>
            </a:bgClr>
          </a:patt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C3905F1-7488-44F9-9F9E-0025D733BE46}"/>
                  </a:ext>
                </a:extLst>
              </p:cNvPr>
              <p:cNvSpPr txBox="1"/>
              <p:nvPr/>
            </p:nvSpPr>
            <p:spPr>
              <a:xfrm>
                <a:off x="5559158" y="4566898"/>
                <a:ext cx="5561423" cy="127701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6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6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1600" b="0" i="0" dirty="0" smtClean="0">
                          <a:latin typeface="Cambria Math" panose="02040503050406030204" pitchFamily="18" charset="0"/>
                        </a:rPr>
                        <m:t>q</m:t>
                      </m:r>
                      <m:sSub>
                        <m:sSub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𝑛𝑖</m:t>
                          </m:r>
                        </m:sub>
                      </m:sSub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GB" sz="160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GB" sz="1600" b="0" i="1" dirty="0" smtClean="0">
                                      <a:latin typeface="Cambria Math" panose="02040503050406030204" pitchFamily="18" charset="0"/>
                                    </a:rPr>
                                    <m:t>𝑘𝑗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GB" sz="1600" b="0" i="0" dirty="0" smtClean="0">
                          <a:latin typeface="Cambria Math" panose="02040503050406030204" pitchFamily="18" charset="0"/>
                        </a:rPr>
                        <m:t>q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𝑛𝑖</m:t>
                          </m:r>
                        </m:sub>
                      </m:sSub>
                      <m:f>
                        <m:f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  <m:r>
                        <a:rPr lang="en-GB" sz="160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/>
              </a:p>
              <a:p>
                <a:endParaRPr lang="en-GB" sz="16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C3905F1-7488-44F9-9F9E-0025D733BE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9158" y="4566898"/>
                <a:ext cx="5561423" cy="127701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ctangle 44">
            <a:extLst>
              <a:ext uri="{FF2B5EF4-FFF2-40B4-BE49-F238E27FC236}">
                <a16:creationId xmlns:a16="http://schemas.microsoft.com/office/drawing/2014/main" id="{43BD10B4-4E8B-4767-B709-FD86044BF50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6" name="Picture 45" descr="ox_small_cmyk_pos_rect.jpg">
            <a:extLst>
              <a:ext uri="{FF2B5EF4-FFF2-40B4-BE49-F238E27FC236}">
                <a16:creationId xmlns:a16="http://schemas.microsoft.com/office/drawing/2014/main" id="{69B8C541-E312-4067-80DC-97CFB40BAE44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786701C1-392B-3036-46C1-70FC924B284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 err="1">
                <a:latin typeface="+mj-lt"/>
                <a:ea typeface="+mj-ea"/>
                <a:cs typeface="+mj-cs"/>
              </a:rPr>
              <a:t>Scharfetter-Gummel</a:t>
            </a:r>
            <a:r>
              <a:rPr lang="en-US" sz="2500" dirty="0">
                <a:latin typeface="+mj-lt"/>
                <a:ea typeface="+mj-ea"/>
                <a:cs typeface="+mj-cs"/>
              </a:rPr>
              <a:t> discretization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DB0082B-1796-CA05-82A8-D5C8E1EC130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19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14C163-1C09-EEC1-B210-D384FD186E4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42801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Examples from Synopsys TCAD (more on this from N. Owen lectures)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Beside electrical simulation, process simulation is possible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Most of the typical steps of fabrication process can be simulated 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EB2737-A8AF-4EBE-AE12-711CB2CFF52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F6B584D3-2297-4B10-911B-BA5A79234F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A43BEC0-2656-4C1E-9155-6BB0C0245B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065" y="2165816"/>
            <a:ext cx="5583805" cy="24598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F72F69-C01B-4295-993E-063FFE7C74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9155" y="625483"/>
            <a:ext cx="2402675" cy="14015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ABE6AB2-BBC7-46F9-AFAE-3C3490A560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6701" y="5179314"/>
            <a:ext cx="5687583" cy="4849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F8BAC80-1811-623B-197C-D0FBCCD67367}"/>
              </a:ext>
            </a:extLst>
          </p:cNvPr>
          <p:cNvSpPr txBox="1"/>
          <p:nvPr/>
        </p:nvSpPr>
        <p:spPr>
          <a:xfrm>
            <a:off x="7038951" y="4677035"/>
            <a:ext cx="323066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Simulated process steps for LGAD fabrication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8AE60AA-C39B-ABF6-B1AE-3104D2734D00}"/>
              </a:ext>
            </a:extLst>
          </p:cNvPr>
          <p:cNvSpPr txBox="1"/>
          <p:nvPr/>
        </p:nvSpPr>
        <p:spPr>
          <a:xfrm>
            <a:off x="8302740" y="5418329"/>
            <a:ext cx="7030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1200" i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++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5C16AC1-BD37-1B16-866A-072B222483BE}"/>
              </a:ext>
            </a:extLst>
          </p:cNvPr>
          <p:cNvSpPr txBox="1"/>
          <p:nvPr/>
        </p:nvSpPr>
        <p:spPr>
          <a:xfrm>
            <a:off x="5907810" y="5200983"/>
            <a:ext cx="7030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P-epi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4322A0-7B41-568B-5410-44C83844E517}"/>
              </a:ext>
            </a:extLst>
          </p:cNvPr>
          <p:cNvSpPr txBox="1"/>
          <p:nvPr/>
        </p:nvSpPr>
        <p:spPr>
          <a:xfrm>
            <a:off x="7622282" y="4946478"/>
            <a:ext cx="9311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Nwell</a:t>
            </a:r>
            <a:r>
              <a:rPr lang="en-GB" sz="1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-GR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1E6793D-579A-F245-C6D9-69E0D1452B54}"/>
              </a:ext>
            </a:extLst>
          </p:cNvPr>
          <p:cNvSpPr txBox="1"/>
          <p:nvPr/>
        </p:nvSpPr>
        <p:spPr>
          <a:xfrm>
            <a:off x="9458918" y="4917903"/>
            <a:ext cx="7030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Nwell</a:t>
            </a:r>
            <a:endParaRPr lang="en-GB" sz="12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7848056-A461-6905-C3A7-D2DFD16E4D2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CF5E22-9726-6999-AD39-6DC03DD66E8A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ED1346-878F-63C9-07F3-09BA85986C0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9303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Fabrication process and Electrical performances simulation of a Low Gain Avalanche Detector (LGAD</a:t>
            </a:r>
            <a:r>
              <a:rPr lang="en-GB" altLang="en-US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) sensor</a:t>
            </a:r>
            <a:endParaRPr lang="en-US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The simulation of the fabrication included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photolithography, etching, implantation, diffusion, deposition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electrical simulations included charge collection and gain due to impact ionisation w.r.t to a PIN diode</a:t>
            </a:r>
            <a:endParaRPr lang="en-GB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GB" sz="1200" b="0" i="1" u="none" strike="noStrike" baseline="0" dirty="0">
                <a:solidFill>
                  <a:srgbClr val="000000"/>
                </a:solidFill>
              </a:rPr>
              <a:t>*G. Pellegrini, et al., Technology developments and first measurements of low gain avalanche detectors (LGAD) for high energy physics applications, Nuclear Instruments and Methods in Physics Research Section A: Accelerators, Spectrometers, Detectors and Associated Equipment, vol. 765, p. 12 – 16, 2014.</a:t>
            </a: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20B988-5A90-44D8-BACC-9ABCC98F6C0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64A3EA-7739-409A-9C98-2C672E66E2AC}"/>
              </a:ext>
            </a:extLst>
          </p:cNvPr>
          <p:cNvSpPr txBox="1"/>
          <p:nvPr/>
        </p:nvSpPr>
        <p:spPr>
          <a:xfrm>
            <a:off x="6314093" y="5725304"/>
            <a:ext cx="45218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Cross section of simulated LGAD (top) and PIN diode (bottom)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22D2428-7FDD-519E-617C-EEED948B02F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5" name="Picture 34" descr="ox_small_cmyk_pos_rect.jpg">
            <a:extLst>
              <a:ext uri="{FF2B5EF4-FFF2-40B4-BE49-F238E27FC236}">
                <a16:creationId xmlns:a16="http://schemas.microsoft.com/office/drawing/2014/main" id="{5990F61C-3185-3FF6-F955-DF1FE7DA09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BE78DC2F-7E21-2049-1E3A-4EA9454DE75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A83BC7-1392-A6CC-F932-B9C50CBDEF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1614" y="919901"/>
            <a:ext cx="5326264" cy="22398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3CA254-6725-7624-C1C8-AE3D6AB543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9" y="3132211"/>
            <a:ext cx="5333960" cy="23398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F538740-FA26-0AC2-1E39-93C96A876A6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11544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1E31C5A-715E-4415-B536-801C6A1DD5A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1EFA0423-9CF0-4275-B365-3FA8BA0E05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E683E02-9809-47FD-9E43-46E405F98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High energy implants of ions were simulated, both analytically or through Monte Carlo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Results compared with </a:t>
            </a:r>
            <a:r>
              <a:rPr lang="en-GB" sz="2000" dirty="0"/>
              <a:t>Secondary Ion Mass Spectrometry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(SIMS): Accuracy </a:t>
            </a:r>
            <a:r>
              <a:rPr lang="en-GB" sz="2000" dirty="0"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≃ 10% or better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56E4FA-CEAF-4A53-8EE1-06104CF397D4}"/>
              </a:ext>
            </a:extLst>
          </p:cNvPr>
          <p:cNvSpPr txBox="1"/>
          <p:nvPr/>
        </p:nvSpPr>
        <p:spPr>
          <a:xfrm>
            <a:off x="5740863" y="5796414"/>
            <a:ext cx="519764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0" i="1" u="none" strike="noStrike" dirty="0">
                <a:solidFill>
                  <a:srgbClr val="000000"/>
                </a:solidFill>
                <a:latin typeface="NimbusRomNo9L"/>
              </a:rPr>
              <a:t>An expanded view of GL doping. SIMS (thick line) and TCAD (dotted line) results are shown for comparison</a:t>
            </a:r>
            <a:endParaRPr lang="en-GB" sz="1100" b="0" i="0" u="none" strike="noStrike" dirty="0">
              <a:solidFill>
                <a:srgbClr val="000000"/>
              </a:solidFill>
              <a:latin typeface="NimbusRomNo9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202049-7348-4B75-CA02-90535AD8F7A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42051C-0DAB-BD54-7DFC-08E254B7F3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6854" y="388763"/>
            <a:ext cx="5731891" cy="25484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BCD4D63-4B00-1288-59C1-AFE3845BBE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33" t="8115" r="3291" b="2523"/>
          <a:stretch/>
        </p:blipFill>
        <p:spPr>
          <a:xfrm>
            <a:off x="5827488" y="3358497"/>
            <a:ext cx="5111016" cy="2360509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F708ABC-FBE3-4B7D-C791-80A534F6BC22}"/>
              </a:ext>
            </a:extLst>
          </p:cNvPr>
          <p:cNvSpPr/>
          <p:nvPr/>
        </p:nvSpPr>
        <p:spPr>
          <a:xfrm>
            <a:off x="6195814" y="668529"/>
            <a:ext cx="292100" cy="1523343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6A3F6C0-76FB-ABF0-031F-96FA2ADA8CF1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5827488" y="2191872"/>
            <a:ext cx="514376" cy="116599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D6FFD04-2911-F7DB-10C0-570BABCBEF03}"/>
              </a:ext>
            </a:extLst>
          </p:cNvPr>
          <p:cNvSpPr txBox="1"/>
          <p:nvPr/>
        </p:nvSpPr>
        <p:spPr>
          <a:xfrm>
            <a:off x="5805230" y="2776816"/>
            <a:ext cx="540820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/>
              <a:t>Full doping profile TCAD (dotted line) and SIMS/SRMS (thick line) comparison for LGAD.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B8559E-4A2F-ECDE-BF4A-0B85740EB60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836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6080C3-6B8E-42AA-A85B-5C683B6572A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3C7481-8397-4700-ABCA-3EF857C2399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 descr="ox_small_cmyk_pos_rect.jpg">
            <a:extLst>
              <a:ext uri="{FF2B5EF4-FFF2-40B4-BE49-F238E27FC236}">
                <a16:creationId xmlns:a16="http://schemas.microsoft.com/office/drawing/2014/main" id="{B4BDF020-17B8-4BC2-81EF-25E51711C9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7EDA994-FCE8-40A2-8A70-74A0E3702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3423" y="912533"/>
            <a:ext cx="4282685" cy="33116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BEF542D-D92C-4EC1-B5B7-13FF04CE8C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2822" y="978088"/>
            <a:ext cx="1165923" cy="157853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21F5A66-69C6-4842-98F1-F61624AF2C2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71150" y="4341372"/>
            <a:ext cx="2126745" cy="91539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0B1E4FB-AA3E-4005-9ED0-4A2EF7FEE1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53" y="5120608"/>
            <a:ext cx="1844287" cy="83217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851F9C9-0F2C-4BBD-8942-60F221D4554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243" y="4382981"/>
            <a:ext cx="2232314" cy="83217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3F43AE59-00CE-4332-AE7A-F55CC1215B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A note on ion implantation:</a:t>
            </a:r>
            <a:br>
              <a:rPr lang="en-US" sz="2000" dirty="0"/>
            </a:br>
            <a:endParaRPr lang="en-US" sz="2000" dirty="0"/>
          </a:p>
          <a:p>
            <a:pPr marL="742950" lvl="1" indent="-285750">
              <a:buFont typeface="Arial"/>
              <a:buChar char="•"/>
            </a:pPr>
            <a:r>
              <a:rPr lang="en-US" sz="2000" dirty="0"/>
              <a:t>At least with As, MC (SRIM) and SPROCESS predictions on doping seem to agree within ≈ 20%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742950" lvl="1" indent="-285750">
              <a:buFont typeface="Arial"/>
              <a:buChar char="•"/>
            </a:pPr>
            <a:r>
              <a:rPr lang="en-US" sz="2000" dirty="0"/>
              <a:t>SRIM assumes amorphous Si, &lt;100&gt; used for SPROCESS, channeling suppressed</a:t>
            </a:r>
          </a:p>
          <a:p>
            <a:pPr marL="742950" lvl="1" indent="-285750">
              <a:buFont typeface="Arial"/>
              <a:buChar char="•"/>
            </a:pPr>
            <a:r>
              <a:rPr lang="en-US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http://www.srim.org/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5FDCFA-A049-6E57-583E-E4C8C16D705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363F88-7072-033B-33B3-3F21E56DA98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AF3B0A4-BC8C-DFD6-E2C9-0238F3CA3566}"/>
              </a:ext>
            </a:extLst>
          </p:cNvPr>
          <p:cNvCxnSpPr>
            <a:cxnSpLocks/>
          </p:cNvCxnSpPr>
          <p:nvPr/>
        </p:nvCxnSpPr>
        <p:spPr>
          <a:xfrm>
            <a:off x="10978941" y="1119049"/>
            <a:ext cx="2381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240AD49-98FE-204B-A1EA-3608795EA9C4}"/>
              </a:ext>
            </a:extLst>
          </p:cNvPr>
          <p:cNvCxnSpPr>
            <a:cxnSpLocks/>
          </p:cNvCxnSpPr>
          <p:nvPr/>
        </p:nvCxnSpPr>
        <p:spPr>
          <a:xfrm>
            <a:off x="10978941" y="1866761"/>
            <a:ext cx="2381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80C57F53-6852-EB78-9ECB-38C7FEB3ACAE}"/>
              </a:ext>
            </a:extLst>
          </p:cNvPr>
          <p:cNvSpPr/>
          <p:nvPr/>
        </p:nvSpPr>
        <p:spPr>
          <a:xfrm>
            <a:off x="11077577" y="1847838"/>
            <a:ext cx="36000" cy="3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03486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FF8E85-7144-0115-586B-AAD4AD8CFBA2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DC25D5-AD0A-FAC3-BD2C-5A6C36560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Internal field configuration vs. bias and temperature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DC and AC characteristics can be obtained from the simulated model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A496090-6FFD-F37C-E4B6-79005AB11BF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39E16761-8D33-8736-C525-5233AA9069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A757713C-B653-2511-7448-5077B18CEE2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86BB9C-593E-0620-ED62-7F4A59915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7241" y="998885"/>
            <a:ext cx="5106503" cy="220424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444ECEA-A2B9-9BC9-3989-E5932CF5A1C6}"/>
              </a:ext>
            </a:extLst>
          </p:cNvPr>
          <p:cNvSpPr txBox="1"/>
          <p:nvPr/>
        </p:nvSpPr>
        <p:spPr>
          <a:xfrm>
            <a:off x="6086074" y="3269002"/>
            <a:ext cx="55152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0" i="1" u="none" strike="noStrike" dirty="0">
                <a:solidFill>
                  <a:srgbClr val="000000"/>
                </a:solidFill>
              </a:rPr>
              <a:t>LGAD electrical simulation, showing the extension of depletion region (white line) and equipotential lines (black lines)</a:t>
            </a:r>
            <a:endParaRPr lang="en-GB" sz="11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43C6BA-E048-2E43-A9FF-243C5D3B2909}"/>
              </a:ext>
            </a:extLst>
          </p:cNvPr>
          <p:cNvSpPr txBox="1"/>
          <p:nvPr/>
        </p:nvSpPr>
        <p:spPr>
          <a:xfrm>
            <a:off x="6086073" y="5821405"/>
            <a:ext cx="55152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0" i="1" u="none" strike="noStrike" dirty="0">
                <a:solidFill>
                  <a:srgbClr val="000000"/>
                </a:solidFill>
              </a:rPr>
              <a:t>PIN  electrical simulation, showing the extension of depletion region (white line), equipotential lines (black lines) and vertical electrical field (red lines)</a:t>
            </a:r>
            <a:endParaRPr lang="en-GB" sz="1100" b="0" i="0" u="none" strike="noStrike" dirty="0">
              <a:solidFill>
                <a:srgbClr val="00000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D976DE2-D68D-3ACE-BE78-647A267419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1244" y="3669723"/>
            <a:ext cx="5027779" cy="213601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A73412B-3720-ADE0-CD77-990E4751A8ED}"/>
              </a:ext>
            </a:extLst>
          </p:cNvPr>
          <p:cNvSpPr txBox="1"/>
          <p:nvPr/>
        </p:nvSpPr>
        <p:spPr>
          <a:xfrm>
            <a:off x="6151244" y="681692"/>
            <a:ext cx="97512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0" i="1" u="none" strike="noStrike" dirty="0">
                <a:solidFill>
                  <a:srgbClr val="000000"/>
                </a:solidFill>
              </a:rPr>
              <a:t>Guard ring</a:t>
            </a:r>
            <a:endParaRPr lang="en-GB" sz="11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C6ED5A1-25BD-DB5C-2EFA-7F21233F2048}"/>
              </a:ext>
            </a:extLst>
          </p:cNvPr>
          <p:cNvSpPr txBox="1"/>
          <p:nvPr/>
        </p:nvSpPr>
        <p:spPr>
          <a:xfrm>
            <a:off x="7936894" y="681692"/>
            <a:ext cx="97512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0" i="1" u="none" strike="noStrike" dirty="0">
                <a:solidFill>
                  <a:srgbClr val="000000"/>
                </a:solidFill>
              </a:rPr>
              <a:t>P-stop</a:t>
            </a:r>
            <a:endParaRPr lang="en-GB" sz="11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52DEE12-32B8-752D-8E24-160FC5C9BFE8}"/>
              </a:ext>
            </a:extLst>
          </p:cNvPr>
          <p:cNvSpPr txBox="1"/>
          <p:nvPr/>
        </p:nvSpPr>
        <p:spPr>
          <a:xfrm>
            <a:off x="10070494" y="681692"/>
            <a:ext cx="97512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0" i="1" u="none" strike="noStrike" dirty="0">
                <a:solidFill>
                  <a:srgbClr val="000000"/>
                </a:solidFill>
              </a:rPr>
              <a:t>Cathode</a:t>
            </a:r>
            <a:endParaRPr lang="en-GB" sz="11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C8184C-A8CB-C775-084F-1128C92396D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24813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6A6B8B-00D1-B540-3E47-BA1F18F558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168" y="2442384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Charge collection is simulated using laser light and MIP injection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Spatial-temporal meshing different for Light an MIP injection </a:t>
            </a: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6F6221D-8B1F-4E2A-7CCD-B9F54D63E99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5289E38-021E-FD96-3093-D75BE5B685CC}"/>
              </a:ext>
            </a:extLst>
          </p:cNvPr>
          <p:cNvSpPr txBox="1"/>
          <p:nvPr/>
        </p:nvSpPr>
        <p:spPr>
          <a:xfrm>
            <a:off x="5904638" y="5675810"/>
            <a:ext cx="538566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0" i="1" u="none" strike="noStrike" baseline="0" dirty="0">
                <a:solidFill>
                  <a:srgbClr val="000000"/>
                </a:solidFill>
              </a:rPr>
              <a:t>Device meshing for MIP charge injection. A meshing resolution of up to 0.3 nm was used in the radial direction along the MIP track. Values in µm.</a:t>
            </a:r>
            <a:endParaRPr lang="en-GB" sz="1100" b="0" i="0" u="none" strike="noStrike" baseline="0" dirty="0">
              <a:solidFill>
                <a:srgbClr val="00000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04EEA9-6EA6-488B-099C-7A618E91001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3" name="Picture 22" descr="ox_small_cmyk_pos_rect.jpg">
            <a:extLst>
              <a:ext uri="{FF2B5EF4-FFF2-40B4-BE49-F238E27FC236}">
                <a16:creationId xmlns:a16="http://schemas.microsoft.com/office/drawing/2014/main" id="{1756079D-0280-998D-20E6-8FC98AB9B6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2869249-357F-DDFB-7797-DA52F6FB75D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999E919-29DF-BC60-1FD5-B39DC99DB4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7369" y="634930"/>
            <a:ext cx="4769786" cy="16297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A1A091-EF49-46D7-94A7-3F36E75409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3766" y="2267169"/>
            <a:ext cx="2982382" cy="1304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620678-D8C7-8F5E-0412-107D55D2A2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0950" y="4084548"/>
            <a:ext cx="3314612" cy="146804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0C0F3DE-B8A8-280C-D0BA-235984FD244D}"/>
              </a:ext>
            </a:extLst>
          </p:cNvPr>
          <p:cNvSpPr txBox="1"/>
          <p:nvPr/>
        </p:nvSpPr>
        <p:spPr>
          <a:xfrm>
            <a:off x="5904638" y="3547378"/>
            <a:ext cx="55152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0" i="1" u="none" strike="noStrike" dirty="0">
                <a:solidFill>
                  <a:srgbClr val="000000"/>
                </a:solidFill>
              </a:rPr>
              <a:t>Device meshing for an optical charge injection in the PIN diode. The same meshing resolution was used for LGAD devices. Values in µm.</a:t>
            </a:r>
            <a:endParaRPr lang="en-GB" sz="1100" b="0" i="0" u="none" strike="noStrike" dirty="0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395BF1-35F4-646F-E25C-DDAE682200C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80564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1C7C55-BAD7-479E-AE82-E106DE97BDBF}"/>
              </a:ext>
            </a:extLst>
          </p:cNvPr>
          <p:cNvSpPr txBox="1"/>
          <p:nvPr/>
        </p:nvSpPr>
        <p:spPr>
          <a:xfrm>
            <a:off x="496936" y="2336387"/>
            <a:ext cx="5032153" cy="312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The gain of the LGAD is defined as the ratio of collected charge </a:t>
            </a:r>
            <a:r>
              <a:rPr lang="en-GB" sz="2000" dirty="0" err="1"/>
              <a:t>w.r.t.</a:t>
            </a:r>
            <a:r>
              <a:rPr lang="en-GB" sz="2000" dirty="0"/>
              <a:t> the charge collected by a PIN diode, under the same biasing condition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gain depends on the bias voltage applied, as this affect the impact ionization, leading to charge multiplication</a:t>
            </a: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Different impact ionisation models predict different gain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6A5C7E8-D9FD-C4BB-1FE9-6BFDECDC11F4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F67227-3FD7-2595-DC91-44C891C02A8B}"/>
              </a:ext>
            </a:extLst>
          </p:cNvPr>
          <p:cNvSpPr txBox="1"/>
          <p:nvPr/>
        </p:nvSpPr>
        <p:spPr>
          <a:xfrm>
            <a:off x="6095999" y="2876991"/>
            <a:ext cx="5406591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1" u="none" strike="noStrike" baseline="0" dirty="0">
                <a:solidFill>
                  <a:srgbClr val="000000"/>
                </a:solidFill>
              </a:rPr>
              <a:t>The transient current from optical charge injection in a PIN diode (line) and an LGAD (line with markers) at different percentage of breakdown voltage </a:t>
            </a:r>
            <a:r>
              <a:rPr lang="en-GB" sz="1100" b="0" i="1" u="none" strike="noStrike" baseline="0" dirty="0" err="1">
                <a:solidFill>
                  <a:srgbClr val="000000"/>
                </a:solidFill>
              </a:rPr>
              <a:t>V</a:t>
            </a:r>
            <a:r>
              <a:rPr lang="en-GB" sz="1100" b="0" i="1" u="none" strike="noStrike" baseline="-25000" dirty="0" err="1">
                <a:solidFill>
                  <a:srgbClr val="000000"/>
                </a:solidFill>
              </a:rPr>
              <a:t>bd</a:t>
            </a:r>
            <a:r>
              <a:rPr lang="en-GB" sz="1100" b="0" i="1" u="none" strike="noStrike" baseline="0" dirty="0">
                <a:solidFill>
                  <a:srgbClr val="000000"/>
                </a:solidFill>
              </a:rPr>
              <a:t>. The simulation uses the </a:t>
            </a:r>
            <a:r>
              <a:rPr lang="en-GB" sz="1100" b="0" i="1" u="none" strike="noStrike" baseline="0" dirty="0" err="1">
                <a:solidFill>
                  <a:srgbClr val="000000"/>
                </a:solidFill>
              </a:rPr>
              <a:t>Okuto</a:t>
            </a:r>
            <a:r>
              <a:rPr lang="en-GB" sz="1100" b="0" i="1" u="none" strike="noStrike" baseline="0" dirty="0">
                <a:solidFill>
                  <a:srgbClr val="000000"/>
                </a:solidFill>
              </a:rPr>
              <a:t> impact ionisation model with default values and T = 21 °C.</a:t>
            </a:r>
            <a:endParaRPr lang="en-GB" sz="1100" i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B4D10BC-1CCE-EF4B-EFB6-B16B0401204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 descr="ox_small_cmyk_pos_rect.jpg">
            <a:extLst>
              <a:ext uri="{FF2B5EF4-FFF2-40B4-BE49-F238E27FC236}">
                <a16:creationId xmlns:a16="http://schemas.microsoft.com/office/drawing/2014/main" id="{CBB1B17F-137D-3064-3CFB-655FF977ED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898B755-5FA2-6E1F-424C-863EDE6993A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940532-9D62-A811-B63C-8362E84228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15" t="5024" r="5573"/>
          <a:stretch/>
        </p:blipFill>
        <p:spPr>
          <a:xfrm>
            <a:off x="5903413" y="323966"/>
            <a:ext cx="5425968" cy="25363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16573E4-73AD-CDA7-B72D-C7AD7A6EA16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47" t="8301" r="7025"/>
          <a:stretch/>
        </p:blipFill>
        <p:spPr>
          <a:xfrm>
            <a:off x="6095998" y="3428682"/>
            <a:ext cx="5137375" cy="236591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696685C-0EA0-884A-3C1C-1A69C05A4B4C}"/>
              </a:ext>
            </a:extLst>
          </p:cNvPr>
          <p:cNvSpPr txBox="1"/>
          <p:nvPr/>
        </p:nvSpPr>
        <p:spPr>
          <a:xfrm>
            <a:off x="5686260" y="5773731"/>
            <a:ext cx="58163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b="0" i="1" u="none" strike="noStrike" baseline="0" dirty="0">
                <a:solidFill>
                  <a:srgbClr val="000000"/>
                </a:solidFill>
                <a:latin typeface="NimbusRomNo9L"/>
              </a:rPr>
              <a:t>The simulation results of gain normalized to the percentage of </a:t>
            </a:r>
            <a:r>
              <a:rPr lang="en-GB" sz="1200" b="0" i="1" u="none" strike="noStrike" baseline="0" dirty="0" err="1">
                <a:solidFill>
                  <a:srgbClr val="000000"/>
                </a:solidFill>
                <a:latin typeface="NimbusRomNo9L"/>
              </a:rPr>
              <a:t>V</a:t>
            </a:r>
            <a:r>
              <a:rPr lang="en-GB" sz="1300" b="0" i="1" u="none" strike="noStrike" baseline="-25000" dirty="0" err="1">
                <a:solidFill>
                  <a:srgbClr val="000000"/>
                </a:solidFill>
                <a:latin typeface="NimbusRomNo9L"/>
              </a:rPr>
              <a:t>bd</a:t>
            </a:r>
            <a:r>
              <a:rPr lang="en-GB" sz="1300" b="0" i="1" u="none" strike="noStrike" baseline="30000" dirty="0">
                <a:solidFill>
                  <a:srgbClr val="000000"/>
                </a:solidFill>
                <a:latin typeface="NimbusRomNo9L"/>
              </a:rPr>
              <a:t> </a:t>
            </a:r>
            <a:r>
              <a:rPr lang="en-GB" sz="1200" b="0" i="1" u="none" strike="noStrike" baseline="0" dirty="0">
                <a:solidFill>
                  <a:srgbClr val="000000"/>
                </a:solidFill>
                <a:latin typeface="NimbusRomNo9L"/>
              </a:rPr>
              <a:t>using MIP and IR charge injection for an LGAD. </a:t>
            </a:r>
            <a:endParaRPr lang="en-GB" sz="1200" b="0" i="0" u="none" strike="noStrike" baseline="0" dirty="0">
              <a:solidFill>
                <a:srgbClr val="000000"/>
              </a:solidFill>
              <a:latin typeface="NimbusRomNo9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68B9A5-BBD9-FE8C-E31A-F5649162DA6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15079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23F0AF-5365-8B12-2E11-151FB6E93D9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23F0467A-1EB7-F377-EC9B-F98FC7BE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63A8B0D-3FBD-5A99-8C37-65AD641B164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27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D149E26-BA2F-D6EF-0A21-9D9F80947A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0391" y="1541682"/>
            <a:ext cx="6120203" cy="272212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7E39698-8CC5-49C7-884E-CE8BE04F8065}"/>
              </a:ext>
            </a:extLst>
          </p:cNvPr>
          <p:cNvSpPr txBox="1"/>
          <p:nvPr/>
        </p:nvSpPr>
        <p:spPr>
          <a:xfrm>
            <a:off x="5772480" y="4263802"/>
            <a:ext cx="583602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100" b="0" i="1" u="none" strike="noStrike" baseline="0" dirty="0">
                <a:solidFill>
                  <a:srgbClr val="000000"/>
                </a:solidFill>
              </a:rPr>
              <a:t>Laser gain and charge collected of five LGAD devices </a:t>
            </a:r>
            <a:r>
              <a:rPr lang="en-GB" sz="1100" i="1" dirty="0">
                <a:solidFill>
                  <a:srgbClr val="000000"/>
                </a:solidFill>
              </a:rPr>
              <a:t>v</a:t>
            </a:r>
            <a:r>
              <a:rPr lang="en-GB" sz="1100" b="0" i="1" u="none" strike="noStrike" baseline="0" dirty="0">
                <a:solidFill>
                  <a:srgbClr val="000000"/>
                </a:solidFill>
              </a:rPr>
              <a:t>s. bias normalized to breakdown. The TCAD gain obtained from a laser injection, when the bias voltage is normalized to the breakdown voltage, matches the results up to approximately 80% of the breakdown.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0F89ABF-6C56-368E-DAB5-928E9EF3B12E}"/>
              </a:ext>
            </a:extLst>
          </p:cNvPr>
          <p:cNvSpPr txBox="1"/>
          <p:nvPr/>
        </p:nvSpPr>
        <p:spPr>
          <a:xfrm>
            <a:off x="446136" y="2058805"/>
            <a:ext cx="5146744" cy="43704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u="none" strike="noStrike" baseline="0" dirty="0">
                <a:solidFill>
                  <a:srgbClr val="000000"/>
                </a:solidFill>
              </a:rPr>
              <a:t>The TCAD simulations using the </a:t>
            </a:r>
            <a:r>
              <a:rPr lang="en-GB" sz="2000" b="0" i="0" u="none" strike="noStrike" baseline="0" dirty="0" err="1">
                <a:solidFill>
                  <a:srgbClr val="000000"/>
                </a:solidFill>
              </a:rPr>
              <a:t>Okuto</a:t>
            </a:r>
            <a:r>
              <a:rPr lang="en-GB" sz="2000" b="0" i="0" u="none" strike="noStrike" baseline="0" dirty="0">
                <a:solidFill>
                  <a:srgbClr val="000000"/>
                </a:solidFill>
              </a:rPr>
              <a:t>-Crowell model</a:t>
            </a:r>
            <a:r>
              <a:rPr lang="en-GB" sz="2000" b="0" i="0" u="none" strike="noStrike" baseline="30000" dirty="0">
                <a:solidFill>
                  <a:srgbClr val="000000"/>
                </a:solidFill>
              </a:rPr>
              <a:t>*</a:t>
            </a:r>
            <a:r>
              <a:rPr lang="en-GB" sz="2000" b="0" i="0" u="none" strike="noStrike" baseline="0" dirty="0">
                <a:solidFill>
                  <a:srgbClr val="000000"/>
                </a:solidFill>
              </a:rPr>
              <a:t> for impact ionisation match the measured LGAD gain up to values of the bias voltage of approximately 80% of the breakdown.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Additional corrections to the modelling are needed to improve the accuracy of prediction  </a:t>
            </a: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Due to the exponential dependence of impact  ionisation on field / doping / parameters the task of LGAD modelling presents interesting challenges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6C98ED4-9D79-F408-D594-B9DB4F7DA912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BBCF7F0-7EAD-387C-2759-C603582A23AF}"/>
              </a:ext>
            </a:extLst>
          </p:cNvPr>
          <p:cNvSpPr txBox="1"/>
          <p:nvPr/>
        </p:nvSpPr>
        <p:spPr>
          <a:xfrm>
            <a:off x="5772480" y="5667350"/>
            <a:ext cx="6096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0" i="1" u="none" strike="noStrike" baseline="0" dirty="0">
                <a:solidFill>
                  <a:srgbClr val="000000"/>
                </a:solidFill>
              </a:rPr>
              <a:t>*Y. </a:t>
            </a:r>
            <a:r>
              <a:rPr lang="en-GB" sz="1100" b="0" i="1" u="none" strike="noStrike" baseline="0" dirty="0" err="1">
                <a:solidFill>
                  <a:srgbClr val="000000"/>
                </a:solidFill>
              </a:rPr>
              <a:t>Okuto</a:t>
            </a:r>
            <a:r>
              <a:rPr lang="en-GB" sz="1100" b="0" i="1" u="none" strike="noStrike" baseline="0" dirty="0">
                <a:solidFill>
                  <a:srgbClr val="000000"/>
                </a:solidFill>
              </a:rPr>
              <a:t> and C. R. Crowell, Threshold Energy Effect on Avalanche Breakdown Voltage in Semiconductor Junctions, Solid-State Electronics, vol. 18, no. 2, p. 161–168, 1975.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A40992-4E68-88BD-022E-162A2D6FF27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6598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20FF8BC-D0E0-42B9-8224-7AA551D246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TCAD (Technology Computer Aided Design) divides into three groups: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Process simulation</a:t>
            </a:r>
            <a:r>
              <a:rPr lang="en-US" sz="2000" dirty="0"/>
              <a:t>, i.e. simulation of fabrication process steps (oxidation, implantation, diffusion…)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Device simulation</a:t>
            </a:r>
            <a:r>
              <a:rPr lang="en-US" sz="2000" dirty="0"/>
              <a:t>, i.e. simulation of the thermal/electrical/optical behavior of electronic devices,(IV,CV, frequency response…)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Device modeling</a:t>
            </a:r>
            <a:r>
              <a:rPr lang="en-US" sz="2000" dirty="0"/>
              <a:t>, i.e. creating compact behavioral models for devices for circuit simulation (SPICE, Cadence…)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C39501-425D-4DD6-BEBB-35F22FCBF6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0734" y="1202004"/>
            <a:ext cx="1359692" cy="5939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8033BEB-602A-4EF5-931A-D1300E9BC3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359" y="1202004"/>
            <a:ext cx="1338223" cy="5939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D312DB-2981-47A4-AB11-1E9F30FAAA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0093" y="1215475"/>
            <a:ext cx="1331067" cy="5796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BA50C7-7618-4D93-9405-2908E26B02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28843" y="1227945"/>
            <a:ext cx="1366060" cy="5420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23D6922-410A-4721-983B-BBBFC3C108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9898" y="2515301"/>
            <a:ext cx="1753048" cy="14990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46C5880-B1CE-481C-9A7D-455187DA21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01433" y="2509225"/>
            <a:ext cx="1893202" cy="165174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E497233-26A8-464F-BD15-947B86293CB9}"/>
              </a:ext>
            </a:extLst>
          </p:cNvPr>
          <p:cNvSpPr txBox="1"/>
          <p:nvPr/>
        </p:nvSpPr>
        <p:spPr>
          <a:xfrm>
            <a:off x="6169196" y="1837990"/>
            <a:ext cx="11237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Epitax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growth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6B2418E-43E1-4CD5-86DF-18723A011A83}"/>
              </a:ext>
            </a:extLst>
          </p:cNvPr>
          <p:cNvSpPr txBox="1"/>
          <p:nvPr/>
        </p:nvSpPr>
        <p:spPr>
          <a:xfrm>
            <a:off x="8850912" y="1837990"/>
            <a:ext cx="11237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2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++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implant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F433F9-635C-4BB3-868B-188F4E13A646}"/>
              </a:ext>
            </a:extLst>
          </p:cNvPr>
          <p:cNvSpPr txBox="1"/>
          <p:nvPr/>
        </p:nvSpPr>
        <p:spPr>
          <a:xfrm>
            <a:off x="10371129" y="1837990"/>
            <a:ext cx="11237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12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++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implant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B17F7E9-F376-48A2-B097-1538F3D8FACF}"/>
              </a:ext>
            </a:extLst>
          </p:cNvPr>
          <p:cNvSpPr txBox="1"/>
          <p:nvPr/>
        </p:nvSpPr>
        <p:spPr>
          <a:xfrm>
            <a:off x="7526865" y="1837990"/>
            <a:ext cx="11237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SiO</a:t>
            </a:r>
            <a:r>
              <a:rPr lang="en-GB" sz="12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etch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D63C0AA-25DB-7CF7-A451-C80E584096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06715" y="4372232"/>
            <a:ext cx="1756541" cy="175654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A3965B8-BF6E-CA5B-5A14-EFD96FA3DC0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525" t="5439" r="48878" b="7146"/>
          <a:stretch/>
        </p:blipFill>
        <p:spPr>
          <a:xfrm>
            <a:off x="6731052" y="4631204"/>
            <a:ext cx="920515" cy="1278255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49F5C9B4-D838-F608-77F4-81C9CDEF703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7" name="Picture 36" descr="ox_small_cmyk_pos_rect.jpg">
            <a:extLst>
              <a:ext uri="{FF2B5EF4-FFF2-40B4-BE49-F238E27FC236}">
                <a16:creationId xmlns:a16="http://schemas.microsoft.com/office/drawing/2014/main" id="{AF68019E-EE38-90DA-F9D4-CB8C08D878E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45F65933-9B53-74A8-D9B4-AAB62045A7F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E160F9-B100-BAF0-3C70-407AB015A4B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92157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F2A791-32EB-4ACF-B72A-AB98F25F1F05}"/>
              </a:ext>
            </a:extLst>
          </p:cNvPr>
          <p:cNvSpPr txBox="1"/>
          <p:nvPr/>
        </p:nvSpPr>
        <p:spPr>
          <a:xfrm>
            <a:off x="5773173" y="1317704"/>
            <a:ext cx="5753742" cy="28931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Introduction to simulation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Needs and transport regimes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Meshing and discretization. Intro to DD model discretization. SG method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Some examples of TCAD simulations: process and electrical device simulations, charge collection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E47FBF-D076-4306-A6A3-DF275C34D96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938C359B-C2AD-488D-99D4-C7DA533FA7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87DFB81-8FE1-414B-BB42-EBF887A4449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6C7D0A-855C-425E-9A07-2415996E0823}"/>
              </a:ext>
            </a:extLst>
          </p:cNvPr>
          <p:cNvSpPr txBox="1"/>
          <p:nvPr/>
        </p:nvSpPr>
        <p:spPr>
          <a:xfrm>
            <a:off x="355196" y="2906606"/>
            <a:ext cx="471098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4400" b="1" dirty="0">
                <a:cs typeface="Times New Roman" panose="02020603050405020304" pitchFamily="18" charset="0"/>
              </a:rPr>
              <a:t>Thank you</a:t>
            </a:r>
          </a:p>
          <a:p>
            <a:pPr lvl="2"/>
            <a:endParaRPr lang="en-US" sz="3600" dirty="0">
              <a:cs typeface="Times New Roman" panose="02020603050405020304" pitchFamily="18" charset="0"/>
            </a:endParaRP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giulio.villani@stfc.ac.uk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0A91CE0-C83B-4ABC-94D5-7BDF907CFC7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and simulation I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6632F1-6187-E3B7-3C61-369C6C7E918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938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79C349D-662C-4CDD-8520-C0538C01E5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Reasons why TCAD simulations are needed:</a:t>
            </a:r>
          </a:p>
          <a:p>
            <a:pPr lvl="2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Market demands cycle of design to production of 18 months or less. Typically 2-3 months required for wafer tape out implies short time for development</a:t>
            </a:r>
          </a:p>
          <a:p>
            <a:pPr lvl="2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Reduce cost to run experiments on new devices and circuits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A3BEA0-C7F0-4536-A09C-2CF60128A3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15" r="1"/>
          <a:stretch/>
        </p:blipFill>
        <p:spPr>
          <a:xfrm>
            <a:off x="6595695" y="3367762"/>
            <a:ext cx="3433090" cy="187959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ABDB85E-E0AF-4610-AA35-81AE5F92FAD1}"/>
              </a:ext>
            </a:extLst>
          </p:cNvPr>
          <p:cNvSpPr txBox="1"/>
          <p:nvPr/>
        </p:nvSpPr>
        <p:spPr>
          <a:xfrm>
            <a:off x="6182619" y="5150676"/>
            <a:ext cx="456944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Shrinking product life cycles in the semiconductor industry over time</a:t>
            </a:r>
          </a:p>
          <a:p>
            <a:r>
              <a:rPr lang="en-GB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Hochbaum, </a:t>
            </a:r>
            <a:r>
              <a:rPr lang="en-GB" sz="9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Dorit</a:t>
            </a:r>
            <a:r>
              <a:rPr lang="en-GB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S. et al., Rating Customers According to Their Promptness to Adopt</a:t>
            </a:r>
          </a:p>
          <a:p>
            <a:r>
              <a:rPr lang="en-GB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Products., Operations Research, vol. 59, no. 5, p. 1171–83, 2011.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DE7F18B-C15D-18E2-0A07-040311599700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0BAE757B-EA51-0BFD-5ED1-562FD91047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3E66563-2B08-5221-6FEB-542B07F8BA6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7727B2-0585-5BCE-9824-2BEA45198A8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7BDC50A6-654C-E0C9-4CF4-72D4E4E3D75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C5AF2A-0633-60C1-0320-10092FE789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4348" y="707414"/>
            <a:ext cx="4315784" cy="18064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F6A901-9B37-2436-4C00-58C01DD49623}"/>
              </a:ext>
            </a:extLst>
          </p:cNvPr>
          <p:cNvSpPr txBox="1"/>
          <p:nvPr/>
        </p:nvSpPr>
        <p:spPr>
          <a:xfrm>
            <a:off x="6095999" y="2599759"/>
            <a:ext cx="4848085" cy="661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evolution of TSMC's semiconductor process nodes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its founding in 1987 through 2022.</a:t>
            </a:r>
            <a:b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 https://orbitskyline.com/ The Evolution of Semiconductor Technology Nodes: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382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3E83087-C7FD-45E1-9C4D-C87F2B6907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Main components of semiconductor device simulation include fabrication process, description of electronic structure, driving forces and transport phenomena</a:t>
            </a:r>
            <a:br>
              <a:rPr lang="en-US" sz="2000" dirty="0"/>
            </a:br>
            <a:endParaRPr lang="en-US" sz="2000" dirty="0"/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two kernels of semiconductor transport equations and fields that drive charge flow are coupled to each other and needs solving self-consistently</a:t>
            </a:r>
            <a:endParaRPr lang="en-US" sz="2000" dirty="0">
              <a:highlight>
                <a:srgbClr val="FFFF00"/>
              </a:highlight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C110145-DF95-577D-F6A4-66F9CE4D32CF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 descr="ox_small_cmyk_pos_rect.jpg">
            <a:extLst>
              <a:ext uri="{FF2B5EF4-FFF2-40B4-BE49-F238E27FC236}">
                <a16:creationId xmlns:a16="http://schemas.microsoft.com/office/drawing/2014/main" id="{BA75C3CD-625B-7B60-D869-BA24F9026C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3FC52B8-1447-D39B-D2C1-5D7FE3DB21F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3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CE5E958-2083-5526-66E6-963601938D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3274" y="1083484"/>
            <a:ext cx="4124360" cy="41558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7ED8939-2CAA-AB80-A7DB-94C74336AC8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561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Transport regimes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16053D7-DB8F-4D32-BF54-D80E2575F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4997" y="1065179"/>
            <a:ext cx="5341183" cy="295358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76B680E-700A-464B-B615-B3059B3AE932}"/>
              </a:ext>
            </a:extLst>
          </p:cNvPr>
          <p:cNvSpPr txBox="1"/>
          <p:nvPr/>
        </p:nvSpPr>
        <p:spPr>
          <a:xfrm>
            <a:off x="5896001" y="4570094"/>
            <a:ext cx="5799176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L: device length</a:t>
            </a: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e-e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electron-electron scattering length</a:t>
            </a:r>
            <a:b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lang="en-US" sz="1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electron-phonon scattering length</a:t>
            </a:r>
            <a:b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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electron wavelength</a:t>
            </a:r>
            <a:b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100" b="0" i="1" u="none" strike="noStrike" baseline="0" dirty="0">
                <a:solidFill>
                  <a:srgbClr val="000000"/>
                </a:solidFill>
              </a:rPr>
              <a:t>D. </a:t>
            </a:r>
            <a:r>
              <a:rPr lang="en-GB" sz="1100" b="0" i="1" u="none" strike="noStrike" baseline="0" dirty="0" err="1">
                <a:solidFill>
                  <a:srgbClr val="000000"/>
                </a:solidFill>
              </a:rPr>
              <a:t>Vasileska</a:t>
            </a:r>
            <a:r>
              <a:rPr lang="en-GB" sz="1100" b="0" i="1" u="none" strike="noStrike" baseline="0" dirty="0">
                <a:solidFill>
                  <a:srgbClr val="000000"/>
                </a:solidFill>
              </a:rPr>
              <a:t>, et al., Computational Electronics: Semiclassical and Quantum Device Modelling and Simulation, RC press, 2010,ISBN-13: 978-1-4200-6484-1. </a:t>
            </a:r>
            <a:endParaRPr lang="en-US" sz="1100" i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11E892D-DA0B-47B9-B2E9-3C42A6927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26896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b="0" i="0" u="none" strike="noStrike" baseline="0" dirty="0"/>
              <a:t>Usually only the quasi-static electric fields  from the solution of Poisson’s equation are necessary</a:t>
            </a:r>
            <a:br>
              <a:rPr lang="en-GB" sz="2000" b="0" i="0" u="none" strike="noStrike" baseline="0" dirty="0"/>
            </a:br>
            <a:endParaRPr lang="en-GB" sz="2000" b="0" i="0" u="none" strike="noStrike" baseline="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Transport regime in semiconductors depends on length scale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algn="l"/>
            <a:r>
              <a:rPr lang="en-US" sz="2000" dirty="0"/>
              <a:t>Modern Silicon technology already requires tools to describe transport in quantum regime [</a:t>
            </a:r>
            <a:r>
              <a:rPr lang="en-US" sz="1200" b="0" i="0" u="none" strike="noStrike" baseline="0" dirty="0">
                <a:latin typeface="AdvOTe94fe8f8"/>
              </a:rPr>
              <a:t>D. K. Ferry and S. M. </a:t>
            </a:r>
            <a:r>
              <a:rPr lang="en-US" sz="1200" b="0" i="0" u="none" strike="noStrike" baseline="0" dirty="0" err="1">
                <a:latin typeface="AdvOTe94fe8f8"/>
              </a:rPr>
              <a:t>Goodnick</a:t>
            </a:r>
            <a:r>
              <a:rPr lang="en-US" sz="1200" b="0" i="0" u="none" strike="noStrike" baseline="0" dirty="0">
                <a:latin typeface="AdvOTe94fe8f8"/>
              </a:rPr>
              <a:t>, </a:t>
            </a:r>
            <a:r>
              <a:rPr lang="en-US" sz="1200" b="0" i="0" u="none" strike="noStrike" baseline="0" dirty="0">
                <a:latin typeface="AdvOTd4dc5a45.I"/>
              </a:rPr>
              <a:t>Transport in Nanostructures,</a:t>
            </a:r>
            <a:r>
              <a:rPr lang="en-GB" sz="1200" b="0" i="0" u="none" strike="noStrike" baseline="0" dirty="0">
                <a:latin typeface="AdvOTe94fe8f8"/>
              </a:rPr>
              <a:t> 1997]</a:t>
            </a:r>
            <a:endParaRPr lang="en-US" sz="20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64DB9F3-121D-4556-9340-4B806AAC18C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EE380BEE-9E29-476A-A8CC-DE59E29BA1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231E666-5009-D968-2925-71707CFF853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E6887A2-ED1F-1CDA-3932-9010F3B55FD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190F1F-3BEB-41FB-57E7-9238840304EF}"/>
              </a:ext>
            </a:extLst>
          </p:cNvPr>
          <p:cNvSpPr txBox="1"/>
          <p:nvPr/>
        </p:nvSpPr>
        <p:spPr>
          <a:xfrm>
            <a:off x="7534082" y="4205096"/>
            <a:ext cx="19626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~2 nm nodes </a:t>
            </a:r>
            <a:endParaRPr lang="en-GB" sz="14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F0C4CEE-98AC-3CB5-194D-A554A3738E23}"/>
              </a:ext>
            </a:extLst>
          </p:cNvPr>
          <p:cNvCxnSpPr>
            <a:stCxn id="4" idx="0"/>
          </p:cNvCxnSpPr>
          <p:nvPr/>
        </p:nvCxnSpPr>
        <p:spPr>
          <a:xfrm flipH="1" flipV="1">
            <a:off x="8515413" y="3989032"/>
            <a:ext cx="1" cy="21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9424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Transport regimes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796290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Charge carrier dynamics in Si </a:t>
            </a: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detectors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usually does not require QM</a:t>
            </a: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Semiclassical laws of motions apply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Drift-diffusion (DD) equations are often valid, i.e. provided the electron gas is in thermal equilibrium with lattice temperature (T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= T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E51FE13-BFE6-440C-9068-23B3F8E32364}"/>
                  </a:ext>
                </a:extLst>
              </p:cNvPr>
              <p:cNvSpPr txBox="1"/>
              <p:nvPr/>
            </p:nvSpPr>
            <p:spPr>
              <a:xfrm>
                <a:off x="5849705" y="3343854"/>
                <a:ext cx="5751576" cy="279627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GB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&gt;</m:t>
                        </m:r>
                      </m:den>
                    </m:f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=25 </m:t>
                    </m:r>
                    <m:d>
                      <m:dPr>
                        <m:begChr m:val="["/>
                        <m:endChr m:val="]"/>
                        <m:ctrlP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𝑛𝑚</m:t>
                        </m:r>
                      </m:e>
                    </m:d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𝐼𝑜𝑛𝑖𝑧𝑎𝑡𝑖𝑜𝑛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𝑟𝑎𝑑𝑖𝑢𝑠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𝑓𝑜𝑟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𝑀𝐼𝑃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𝑖𝑛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𝑆𝑖</m:t>
                    </m:r>
                  </m:oMath>
                </a14:m>
                <a:r>
                  <a:rPr lang="en-GB" sz="1400" b="0" dirty="0"/>
                  <a:t> </a:t>
                </a:r>
                <a:r>
                  <a:rPr lang="en-GB" sz="1400" baseline="30000" dirty="0"/>
                  <a:t>*</a:t>
                </a:r>
                <a:endParaRPr lang="en-GB" sz="1400" b="0" baseline="30000" dirty="0"/>
              </a:p>
              <a:p>
                <a:endParaRPr lang="en-GB" sz="14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 =</m:t>
                      </m:r>
                      <m:f>
                        <m:fPr>
                          <m:ctrlP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GB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sSub>
                            <m:sSubPr>
                              <m:ctrlPr>
                                <a:rPr lang="en-GB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𝑡h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GB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sSup>
                        <m:sSupPr>
                          <m:ctrlPr>
                            <a:rPr lang="en-GB" sz="1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16</m:t>
                          </m:r>
                        </m:sup>
                      </m:sSup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𝑀𝐼𝑃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𝑐h𝑎𝑟𝑔𝑒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𝑑𝑒𝑛𝑠𝑖𝑡𝑦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𝑤𝑖𝑡h𝑖𝑛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𝐼𝑜𝑛𝑖𝑧𝑎𝑡𝑖𝑜𝑛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𝑟𝑎𝑑𝑖𝑢𝑠</m:t>
                      </m:r>
                    </m:oMath>
                  </m:oMathPara>
                </a14:m>
                <a:endParaRPr lang="en-GB" sz="1200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r>
                        <a:rPr lang="en-GB" sz="12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𝑛𝑚</m:t>
                      </m:r>
                    </m:oMath>
                  </m:oMathPara>
                </a14:m>
                <a:br>
                  <a:rPr lang="en-GB" sz="1200" b="0" dirty="0">
                    <a:ea typeface="Cambria Math" panose="02040503050406030204" pitchFamily="18" charset="0"/>
                  </a:rPr>
                </a:br>
                <a:endParaRPr lang="en-GB" sz="1200" b="0" dirty="0">
                  <a:highlight>
                    <a:srgbClr val="FFFF00"/>
                  </a:highlight>
                  <a:ea typeface="Cambria Math" panose="02040503050406030204" pitchFamily="18" charset="0"/>
                </a:endParaRPr>
              </a:p>
              <a:p>
                <a:endParaRPr lang="en-GB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𝑚𝑒</m:t>
                              </m:r>
                              <m:sSub>
                                <m:sSub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1.2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𝑛𝑚</m:t>
                          </m:r>
                        </m:e>
                      </m:d>
                      <m:d>
                        <m:dPr>
                          <m:begChr m:val="{"/>
                          <m:endChr m:val=""/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0.38 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GB" sz="1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𝑛𝑚</m:t>
                                  </m:r>
                                </m:e>
                              </m:d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@10 </m:t>
                              </m:r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e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</m:t>
                              </m:r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12</m:t>
                              </m:r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GB" sz="14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𝑛𝑚</m:t>
                                  </m:r>
                                </m:e>
                              </m:d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@1</m:t>
                              </m:r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0 </m:t>
                              </m:r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</m:eqAr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𝐵𝑟𝑜𝑔𝑙𝑖𝑒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𝑤𝑎𝑣𝑒𝑙𝑒𝑛𝑔𝑡h</m:t>
                      </m:r>
                    </m:oMath>
                  </m:oMathPara>
                </a14:m>
                <a:br>
                  <a:rPr lang="en-GB" sz="14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en-GB" sz="14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	                                     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𝑜𝑓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𝑐𝑎𝑟𝑟𝑖𝑒𝑟𝑠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@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𝑓𝑢𝑙𝑙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𝑑𝑒𝑝𝑙𝑒𝑡𝑖𝑜𝑛</m:t>
                    </m:r>
                  </m:oMath>
                </a14:m>
                <a:endParaRPr lang="en-GB" sz="1400" b="0" dirty="0"/>
              </a:p>
              <a:p>
                <a:endParaRPr lang="en-GB" sz="1400" b="0" dirty="0"/>
              </a:p>
              <a:p>
                <a:endParaRPr lang="en-GB" sz="1400" b="0" dirty="0"/>
              </a:p>
              <a:p>
                <a:r>
                  <a:rPr lang="en-GB" sz="1400" dirty="0"/>
                  <a:t>* </a:t>
                </a:r>
                <a:r>
                  <a:rPr lang="en-GB" sz="1100" i="1" dirty="0"/>
                  <a:t>E. Segre’, Nuclei and Particles, 1</a:t>
                </a:r>
                <a:r>
                  <a:rPr lang="en-GB" sz="1100" i="1" baseline="30000" dirty="0"/>
                  <a:t>st</a:t>
                </a:r>
                <a:r>
                  <a:rPr lang="en-GB" sz="1100" i="1" dirty="0"/>
                  <a:t> Ed. </a:t>
                </a:r>
                <a:endParaRPr lang="en-GB" sz="1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E51FE13-BFE6-440C-9068-23B3F8E323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9705" y="3343854"/>
                <a:ext cx="5751576" cy="2796278"/>
              </a:xfrm>
              <a:prstGeom prst="rect">
                <a:avLst/>
              </a:prstGeom>
              <a:blipFill>
                <a:blip r:embed="rId2"/>
                <a:stretch>
                  <a:fillRect l="-1909" b="-224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CE9708D7-A2FC-A5A2-880A-8B48A69C698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D534BBE4-0CD4-827C-A829-8756914BB3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84A5D3A-E1E4-0728-DFFF-539BC637C48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B243A9-E19E-A4A0-4E41-3A3103985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5218" y="599891"/>
            <a:ext cx="3053503" cy="19028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4016FDD-51EE-55E3-DF8E-C6ABCBF296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6289" y="517630"/>
            <a:ext cx="2791430" cy="19152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D62767-7697-360A-A465-92D5E52925B7}"/>
              </a:ext>
            </a:extLst>
          </p:cNvPr>
          <p:cNvSpPr txBox="1"/>
          <p:nvPr/>
        </p:nvSpPr>
        <p:spPr>
          <a:xfrm>
            <a:off x="9142602" y="2502717"/>
            <a:ext cx="23008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900" i="1" u="none" strike="noStrike" dirty="0">
                <a:solidFill>
                  <a:srgbClr val="000000"/>
                </a:solidFill>
                <a:latin typeface="Arial" panose="020B0604020202020204" pitchFamily="34" charset="0"/>
              </a:rPr>
              <a:t>Mass stopping power at minimum ionization for the chemical elements.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F39126-FAEE-297B-222C-2F24B1077EEE}"/>
              </a:ext>
            </a:extLst>
          </p:cNvPr>
          <p:cNvSpPr txBox="1"/>
          <p:nvPr/>
        </p:nvSpPr>
        <p:spPr>
          <a:xfrm>
            <a:off x="5922675" y="2490934"/>
            <a:ext cx="32294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i="1" dirty="0">
                <a:latin typeface="Arial" panose="020B0604020202020204" pitchFamily="34" charset="0"/>
                <a:cs typeface="Arial" panose="020B0604020202020204" pitchFamily="34" charset="0"/>
              </a:rPr>
              <a:t>Mass stopping power (= −</a:t>
            </a:r>
            <a:r>
              <a:rPr lang="en-GB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GB" sz="900" i="1" dirty="0">
                <a:latin typeface="Arial" panose="020B0604020202020204" pitchFamily="34" charset="0"/>
                <a:cs typeface="Arial" panose="020B0604020202020204" pitchFamily="34" charset="0"/>
              </a:rPr>
              <a:t>/dx) for positive muons in copper as a function of βγ = p/Mc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D826E6-1E4A-4D78-6B5B-91E425EB86B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7737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Drift diffusion model 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41664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semiconductor equations derived from 1</a:t>
            </a:r>
            <a:r>
              <a:rPr lang="en-GB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moment of Boltzmann's Transport Equation (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BTE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) are referred to as Drift Diffusion (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DD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) model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model consists of </a:t>
            </a:r>
            <a:r>
              <a:rPr lang="en-GB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Poisson's equation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GB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PDE for the continuity and current density equations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for electrons and holes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DD expresses charge and momentum conservation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Their self-consistent solutions are obtained via discretization, using finite element methods FEM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4A7B07-AA25-466D-A9B7-D139DD564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687" y="2606730"/>
            <a:ext cx="2600325" cy="1619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E2CD6B-D693-4C7D-AD5A-558CD7B534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4687" y="3048000"/>
            <a:ext cx="1476375" cy="3238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EA8190-F6DA-45A4-BC3C-F88396850C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4687" y="3651195"/>
            <a:ext cx="1571625" cy="3238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52E22F2-25A0-440A-9DD5-774D166620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4504" y="4417460"/>
            <a:ext cx="2228850" cy="1428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8F6314A-06CD-4EC2-928C-38561642B5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35061" y="5205412"/>
            <a:ext cx="2171700" cy="161925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2511BCBA-3583-4C80-9CBC-383393B5088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7" name="Picture 26" descr="ox_small_cmyk_pos_rect.jpg">
            <a:extLst>
              <a:ext uri="{FF2B5EF4-FFF2-40B4-BE49-F238E27FC236}">
                <a16:creationId xmlns:a16="http://schemas.microsoft.com/office/drawing/2014/main" id="{435691A2-1297-417C-81D8-91A681C5771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A54E475-3E1F-4F2B-B116-4641AB534B6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67481" y="1606655"/>
            <a:ext cx="2548349" cy="51134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587AA88-2940-ED34-25E1-E13A25583F2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E10369-FAFA-47A4-3C63-BDE422CD5C4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D3740A-60F6-FDE6-F5D6-43787AAAC052}"/>
              </a:ext>
            </a:extLst>
          </p:cNvPr>
          <p:cNvSpPr txBox="1"/>
          <p:nvPr/>
        </p:nvSpPr>
        <p:spPr>
          <a:xfrm>
            <a:off x="6140130" y="5559869"/>
            <a:ext cx="461193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first-principle derivation of DD model:</a:t>
            </a:r>
          </a:p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https://www.oghma-nano.com/manual/drift-diffusion-derivation.html</a:t>
            </a:r>
          </a:p>
        </p:txBody>
      </p:sp>
    </p:spTree>
    <p:extLst>
      <p:ext uri="{BB962C8B-B14F-4D97-AF65-F5344CB8AC3E}">
        <p14:creationId xmlns:p14="http://schemas.microsoft.com/office/powerpoint/2010/main" val="1976555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7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Discretization and meshing</a:t>
            </a:r>
          </a:p>
        </p:txBody>
      </p:sp>
      <p:grpSp>
        <p:nvGrpSpPr>
          <p:cNvPr id="25" name="Group 19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1629465"/>
            <a:ext cx="5025221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effectLst/>
              </a:rPr>
              <a:t>The device simulation process consists of two steps:</a:t>
            </a: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effectLst/>
              </a:rPr>
            </a:b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  <a:p>
            <a:pPr marL="228600" indent="-4572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en-US" sz="2000" dirty="0"/>
              <a:t> The test volume is obtained through grid generation  (‘mesh generation’ )</a:t>
            </a:r>
            <a:br>
              <a:rPr lang="en-US" altLang="en-US" sz="2000" dirty="0"/>
            </a:br>
            <a:endParaRPr lang="en-US" altLang="en-US" sz="2000" dirty="0"/>
          </a:p>
          <a:p>
            <a:pPr marL="228600" indent="-4572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effectLst/>
              </a:rPr>
              <a:t>Solving the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effectLst/>
              </a:rPr>
              <a:t>discretised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effectLst/>
              </a:rPr>
              <a:t> differential equations using the Finite-Boxes method (box integration method).</a:t>
            </a:r>
            <a:r>
              <a:rPr lang="en-US" altLang="en-US" sz="2000" dirty="0"/>
              <a:t> This method integrates PDEs over a test volume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A7A4944-81F3-47B4-99A6-440AD93B80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42" b="1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6E20853-84AC-49FD-B4D0-28D4D201232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Picture 13" descr="ox_small_cmyk_pos_rect.jpg">
            <a:extLst>
              <a:ext uri="{FF2B5EF4-FFF2-40B4-BE49-F238E27FC236}">
                <a16:creationId xmlns:a16="http://schemas.microsoft.com/office/drawing/2014/main" id="{3CBB6D48-A761-44F4-AD3A-2D04809DB2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3000A41-D3B5-2415-CB93-A49D1C98746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C789F3-A580-D363-6002-DFAB24FF935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02/06/2026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5689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2844</Words>
  <Application>Microsoft Office PowerPoint</Application>
  <PresentationFormat>Widescreen</PresentationFormat>
  <Paragraphs>375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AdvOTd4dc5a45.I</vt:lpstr>
      <vt:lpstr>AdvOTe94fe8f8</vt:lpstr>
      <vt:lpstr>Arial</vt:lpstr>
      <vt:lpstr>Calibri</vt:lpstr>
      <vt:lpstr>Calibri Light</vt:lpstr>
      <vt:lpstr>Cambria Math</vt:lpstr>
      <vt:lpstr>NimbusRomNo9L</vt:lpstr>
      <vt:lpstr>Times New Roman</vt:lpstr>
      <vt:lpstr>Office Theme</vt:lpstr>
      <vt:lpstr>Office Theme</vt:lpstr>
      <vt:lpstr>TCAD simulation I E. Giulio Villani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HEPWIN2012-27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fabrication</dc:title>
  <dc:creator>Villani, Giulio (STFC,RAL,PPD)</dc:creator>
  <cp:lastModifiedBy>Villani, Giulio (STFC,RAL,PPD)</cp:lastModifiedBy>
  <cp:revision>360</cp:revision>
  <cp:lastPrinted>2022-02-24T17:37:23Z</cp:lastPrinted>
  <dcterms:created xsi:type="dcterms:W3CDTF">2021-12-29T09:34:20Z</dcterms:created>
  <dcterms:modified xsi:type="dcterms:W3CDTF">2026-06-02T10:43:27Z</dcterms:modified>
</cp:coreProperties>
</file>