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2" r:id="rId5"/>
    <p:sldMasterId id="2147483660" r:id="rId6"/>
  </p:sldMasterIdLst>
  <p:notesMasterIdLst>
    <p:notesMasterId r:id="rId44"/>
  </p:notesMasterIdLst>
  <p:handoutMasterIdLst>
    <p:handoutMasterId r:id="rId45"/>
  </p:handoutMasterIdLst>
  <p:sldIdLst>
    <p:sldId id="256" r:id="rId7"/>
    <p:sldId id="258" r:id="rId8"/>
    <p:sldId id="262" r:id="rId9"/>
    <p:sldId id="263" r:id="rId10"/>
    <p:sldId id="264" r:id="rId11"/>
    <p:sldId id="265" r:id="rId12"/>
    <p:sldId id="273" r:id="rId13"/>
    <p:sldId id="268" r:id="rId14"/>
    <p:sldId id="274" r:id="rId15"/>
    <p:sldId id="269" r:id="rId16"/>
    <p:sldId id="271" r:id="rId17"/>
    <p:sldId id="270" r:id="rId18"/>
    <p:sldId id="272" r:id="rId19"/>
    <p:sldId id="290" r:id="rId20"/>
    <p:sldId id="291" r:id="rId21"/>
    <p:sldId id="275" r:id="rId22"/>
    <p:sldId id="278" r:id="rId23"/>
    <p:sldId id="277" r:id="rId24"/>
    <p:sldId id="276" r:id="rId25"/>
    <p:sldId id="279" r:id="rId26"/>
    <p:sldId id="297" r:id="rId27"/>
    <p:sldId id="260" r:id="rId28"/>
    <p:sldId id="280" r:id="rId29"/>
    <p:sldId id="281" r:id="rId30"/>
    <p:sldId id="289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92" r:id="rId39"/>
    <p:sldId id="293" r:id="rId40"/>
    <p:sldId id="294" r:id="rId41"/>
    <p:sldId id="296" r:id="rId42"/>
    <p:sldId id="295" r:id="rId43"/>
  </p:sldIdLst>
  <p:sldSz cx="8640763" cy="6483350"/>
  <p:notesSz cx="6858000" cy="9144000"/>
  <p:defaultTextStyle>
    <a:defPPr>
      <a:defRPr lang="en-US"/>
    </a:defPPr>
    <a:lvl1pPr marL="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210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1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2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83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4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5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46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7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>
          <p15:clr>
            <a:srgbClr val="A4A3A4"/>
          </p15:clr>
        </p15:guide>
        <p15:guide id="2" pos="27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3E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992" y="126"/>
      </p:cViewPr>
      <p:guideLst>
        <p:guide orient="horz" pos="2042"/>
        <p:guide pos="272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e7f65ea279a339ab" providerId="LiveId" clId="{71C5A632-1BBB-4110-A665-4EC9F54C4483}"/>
    <pc:docChg chg="modMainMaster">
      <pc:chgData name="" userId="e7f65ea279a339ab" providerId="LiveId" clId="{71C5A632-1BBB-4110-A665-4EC9F54C4483}" dt="2023-05-10T13:35:49.680" v="3" actId="20577"/>
      <pc:docMkLst>
        <pc:docMk/>
      </pc:docMkLst>
      <pc:sldMasterChg chg="modSp">
        <pc:chgData name="" userId="e7f65ea279a339ab" providerId="LiveId" clId="{71C5A632-1BBB-4110-A665-4EC9F54C4483}" dt="2023-05-10T13:35:39.380" v="1" actId="20577"/>
        <pc:sldMasterMkLst>
          <pc:docMk/>
          <pc:sldMasterMk cId="2116942618" sldId="2147483648"/>
        </pc:sldMasterMkLst>
        <pc:spChg chg="mod">
          <ac:chgData name="" userId="e7f65ea279a339ab" providerId="LiveId" clId="{71C5A632-1BBB-4110-A665-4EC9F54C4483}" dt="2023-05-10T13:35:39.380" v="1" actId="20577"/>
          <ac:spMkLst>
            <pc:docMk/>
            <pc:sldMasterMk cId="2116942618" sldId="2147483648"/>
            <ac:spMk id="9" creationId="{00000000-0000-0000-0000-000000000000}"/>
          </ac:spMkLst>
        </pc:spChg>
      </pc:sldMasterChg>
      <pc:sldMasterChg chg="modSp">
        <pc:chgData name="" userId="e7f65ea279a339ab" providerId="LiveId" clId="{71C5A632-1BBB-4110-A665-4EC9F54C4483}" dt="2023-05-10T13:35:49.680" v="3" actId="20577"/>
        <pc:sldMasterMkLst>
          <pc:docMk/>
          <pc:sldMasterMk cId="403834857" sldId="2147483660"/>
        </pc:sldMasterMkLst>
        <pc:spChg chg="mod">
          <ac:chgData name="" userId="e7f65ea279a339ab" providerId="LiveId" clId="{71C5A632-1BBB-4110-A665-4EC9F54C4483}" dt="2023-05-10T13:35:49.680" v="3" actId="20577"/>
          <ac:spMkLst>
            <pc:docMk/>
            <pc:sldMasterMk cId="403834857" sldId="2147483660"/>
            <ac:spMk id="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9CFA4E-19BE-4BAB-9C83-E318EE3923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6794BE-3B78-45A8-8792-57DD06080B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3E6B-1903-4AAB-AAA7-D1E8A5E5F605}" type="datetimeFigureOut">
              <a:rPr lang="en-GB" smtClean="0"/>
              <a:t>10/05/2023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E9C3A-1C7A-462D-A5DE-7BBB3AA1C1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83BC-2503-41C0-85B8-9CC6CBB1A7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28E05-CBC5-4B4A-9128-30306570FE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5856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E7D38-0CF8-472F-B19E-7D75E924C731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6F177-F384-4414-A8D6-618D59EE7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791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869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689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794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903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39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0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309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986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933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2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32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3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465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3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29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5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7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73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90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WattsDSC_0055_retouchedforPP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070"/>
            <a:ext cx="8640763" cy="5668279"/>
          </a:xfrm>
          <a:prstGeom prst="rect">
            <a:avLst/>
          </a:prstGeom>
        </p:spPr>
      </p:pic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Oxford Department of Physics TSG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6FCD7-DEC6-48B6-9C68-A85C2EF03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2225" y="6008688"/>
            <a:ext cx="403110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fld id="{4EE9051E-F42D-42DD-93D5-A301EA6895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9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RWatts_punts_retouchedforP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070"/>
            <a:ext cx="8638032" cy="5668279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Department or office title: change on Slide Master</a:t>
            </a:r>
          </a:p>
        </p:txBody>
      </p:sp>
      <p:pic>
        <p:nvPicPr>
          <p:cNvPr id="16" name="Picture 15" descr="ox_small_cmyk_pos_rec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Oxford Department of Physics TSG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815070"/>
            <a:ext cx="8640763" cy="5668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2DFC5-FE6C-4C83-BECC-95AED7BB2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1487" y="6008688"/>
            <a:ext cx="19446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B690-0F78-4BFB-B9F5-4E20177538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140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Relationship Id="rId9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.png"/><Relationship Id="rId7" Type="http://schemas.openxmlformats.org/officeDocument/2006/relationships/image" Target="../media/image2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40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gif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71.gif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71.gif"/><Relationship Id="rId4" Type="http://schemas.openxmlformats.org/officeDocument/2006/relationships/image" Target="../media/image7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jpe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2643" y="1699602"/>
            <a:ext cx="47602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oundrySterling-Book"/>
              </a:rPr>
              <a:t>UK Advanced Instrumentation Training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Circuit Design 3 &amp; 4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Simulation </a:t>
            </a:r>
            <a:r>
              <a:rPr lang="en-US" sz="1400" dirty="0" err="1">
                <a:solidFill>
                  <a:schemeClr val="bg1"/>
                </a:solidFill>
                <a:latin typeface="FoundrySterling-Book"/>
              </a:rPr>
              <a:t>LTspice</a:t>
            </a:r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 1 &amp; 2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Dr Weida Zhang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@physics.ox.ac.uk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2022 May 10</a:t>
            </a:r>
          </a:p>
        </p:txBody>
      </p:sp>
    </p:spTree>
    <p:extLst>
      <p:ext uri="{BB962C8B-B14F-4D97-AF65-F5344CB8AC3E}">
        <p14:creationId xmlns:p14="http://schemas.microsoft.com/office/powerpoint/2010/main" val="422592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Units     PSD vs PSD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016C65-0864-4784-AB31-1DD418663DC9}"/>
                  </a:ext>
                </a:extLst>
              </p:cNvPr>
              <p:cNvSpPr txBox="1"/>
              <p:nvPr/>
            </p:nvSpPr>
            <p:spPr>
              <a:xfrm>
                <a:off x="803033" y="3005446"/>
                <a:ext cx="2343142" cy="6304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pt-BR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nary>
                            <m:nary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016C65-0864-4784-AB31-1DD418663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033" y="3005446"/>
                <a:ext cx="2343142" cy="6304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DF83095-D826-46D7-A720-F825FD2251C9}"/>
                  </a:ext>
                </a:extLst>
              </p:cNvPr>
              <p:cNvSpPr/>
              <p:nvPr/>
            </p:nvSpPr>
            <p:spPr>
              <a:xfrm>
                <a:off x="3276277" y="3020387"/>
                <a:ext cx="5332485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is the random variable of noise, with the unit of voltage</a:t>
                </a:r>
              </a:p>
              <a:p>
                <a:r>
                  <a:rPr lang="en-GB" b="0" dirty="0"/>
                  <a:t>Resistivity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is sometimes ignored to 1,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GB" dirty="0"/>
                  <a:t> is average power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DF83095-D826-46D7-A720-F825FD2251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3020387"/>
                <a:ext cx="5332485" cy="615553"/>
              </a:xfrm>
              <a:prstGeom prst="rect">
                <a:avLst/>
              </a:prstGeom>
              <a:blipFill>
                <a:blip r:embed="rId3"/>
                <a:stretch>
                  <a:fillRect l="-686" t="-2970" r="-571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C9D44C-4BB5-4288-9BFD-7FBC703BFBE0}"/>
                  </a:ext>
                </a:extLst>
              </p:cNvPr>
              <p:cNvSpPr txBox="1"/>
              <p:nvPr/>
            </p:nvSpPr>
            <p:spPr>
              <a:xfrm>
                <a:off x="798562" y="3815527"/>
                <a:ext cx="1530034" cy="58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C9D44C-4BB5-4288-9BFD-7FBC703BF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62" y="3815527"/>
                <a:ext cx="1530034" cy="5883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358563E-E30C-4471-BD9F-0DE6E310021B}"/>
                  </a:ext>
                </a:extLst>
              </p:cNvPr>
              <p:cNvSpPr/>
              <p:nvPr/>
            </p:nvSpPr>
            <p:spPr>
              <a:xfrm>
                <a:off x="3276277" y="3785865"/>
                <a:ext cx="4951355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the bandwidth,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is the power spectrum density,</a:t>
                </a:r>
              </a:p>
              <a:p>
                <a:r>
                  <a:rPr lang="en-GB" dirty="0"/>
                  <a:t>with the unit of Power p</a:t>
                </a:r>
                <a:r>
                  <a:rPr lang="en-GB" b="0" dirty="0"/>
                  <a:t>er Bandwidth, i.e. dBm/Hz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358563E-E30C-4471-BD9F-0DE6E31002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3785865"/>
                <a:ext cx="4951355" cy="615553"/>
              </a:xfrm>
              <a:prstGeom prst="rect">
                <a:avLst/>
              </a:prstGeom>
              <a:blipFill>
                <a:blip r:embed="rId5"/>
                <a:stretch>
                  <a:fillRect l="-738" t="-2970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132CB24-DA3E-4443-88A4-89814E7286BE}"/>
                  </a:ext>
                </a:extLst>
              </p:cNvPr>
              <p:cNvSpPr/>
              <p:nvPr/>
            </p:nvSpPr>
            <p:spPr>
              <a:xfrm>
                <a:off x="739938" y="5212221"/>
                <a:ext cx="2616806" cy="86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132CB24-DA3E-4443-88A4-89814E7286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38" y="5212221"/>
                <a:ext cx="2616806" cy="8653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DDE261-25D5-463E-B212-37E587E9A302}"/>
                  </a:ext>
                </a:extLst>
              </p:cNvPr>
              <p:cNvSpPr/>
              <p:nvPr/>
            </p:nvSpPr>
            <p:spPr>
              <a:xfrm>
                <a:off x="3276277" y="5353392"/>
                <a:ext cx="5094000" cy="6401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This is only in white noise,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 is the voltage spectrum density, with the unit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Hz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DDE261-25D5-463E-B212-37E587E9A3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5353392"/>
                <a:ext cx="5094000" cy="640175"/>
              </a:xfrm>
              <a:prstGeom prst="rect">
                <a:avLst/>
              </a:prstGeom>
              <a:blipFill>
                <a:blip r:embed="rId7"/>
                <a:stretch>
                  <a:fillRect l="-718" t="-2857" b="-1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BEABD-4AE6-469A-BCDF-59947327AE56}"/>
                  </a:ext>
                </a:extLst>
              </p:cNvPr>
              <p:cNvSpPr txBox="1"/>
              <p:nvPr/>
            </p:nvSpPr>
            <p:spPr>
              <a:xfrm>
                <a:off x="805423" y="4651000"/>
                <a:ext cx="1245790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BEABD-4AE6-469A-BCDF-59947327A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23" y="4651000"/>
                <a:ext cx="1245790" cy="334066"/>
              </a:xfrm>
              <a:prstGeom prst="rect">
                <a:avLst/>
              </a:prstGeom>
              <a:blipFill>
                <a:blip r:embed="rId8"/>
                <a:stretch>
                  <a:fillRect l="-1961" r="-9804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5CA50B-3C64-4F80-8FC9-DFA420F83506}"/>
                  </a:ext>
                </a:extLst>
              </p:cNvPr>
              <p:cNvSpPr/>
              <p:nvPr/>
            </p:nvSpPr>
            <p:spPr>
              <a:xfrm>
                <a:off x="3276278" y="4546966"/>
                <a:ext cx="5256952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GB" dirty="0"/>
                  <a:t> is the root-mean-square of the noise, with the unit of voltage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5CA50B-3C64-4F80-8FC9-DFA420F835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8" y="4546966"/>
                <a:ext cx="5256952" cy="615553"/>
              </a:xfrm>
              <a:prstGeom prst="rect">
                <a:avLst/>
              </a:prstGeom>
              <a:blipFill>
                <a:blip r:embed="rId9"/>
                <a:stretch>
                  <a:fillRect l="-695" t="-3960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7995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Conversion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0dBm = 0.632V</a:t>
            </a:r>
            <a:r>
              <a:rPr lang="en-US" sz="1800" baseline="-25000" dirty="0">
                <a:latin typeface="FoundrySterling-Book"/>
              </a:rPr>
              <a:t>PP</a:t>
            </a:r>
            <a:r>
              <a:rPr lang="en-US" sz="1800" dirty="0">
                <a:latin typeface="FoundrySterling-Book"/>
              </a:rPr>
              <a:t> = 0.233 V</a:t>
            </a:r>
            <a:r>
              <a:rPr lang="en-US" sz="1800" baseline="-25000" dirty="0">
                <a:latin typeface="FoundrySterling-Book"/>
              </a:rPr>
              <a:t>RMS 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Quantify and Comparison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26DD64-C1A7-44C4-825D-0211F4AC3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50" y="1976227"/>
            <a:ext cx="3588972" cy="1744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5B3063-C016-4850-871F-F90C07858B58}"/>
                  </a:ext>
                </a:extLst>
              </p:cNvPr>
              <p:cNvSpPr/>
              <p:nvPr/>
            </p:nvSpPr>
            <p:spPr>
              <a:xfrm>
                <a:off x="7317821" y="2144866"/>
                <a:ext cx="698140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5B3063-C016-4850-871F-F90C07858B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7821" y="2144866"/>
                <a:ext cx="698140" cy="3539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8AA4804-899B-463D-BCAE-C3336B7C8227}"/>
                  </a:ext>
                </a:extLst>
              </p:cNvPr>
              <p:cNvSpPr/>
              <p:nvPr/>
            </p:nvSpPr>
            <p:spPr>
              <a:xfrm>
                <a:off x="5392604" y="2596519"/>
                <a:ext cx="762132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8AA4804-899B-463D-BCAE-C3336B7C82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604" y="2596519"/>
                <a:ext cx="762132" cy="353943"/>
              </a:xfrm>
              <a:prstGeom prst="rect">
                <a:avLst/>
              </a:prstGeom>
              <a:blipFill>
                <a:blip r:embed="rId4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C9970D-C3B1-4F5A-87D5-51F473D8F179}"/>
                  </a:ext>
                </a:extLst>
              </p:cNvPr>
              <p:cNvSpPr txBox="1"/>
              <p:nvPr/>
            </p:nvSpPr>
            <p:spPr>
              <a:xfrm>
                <a:off x="4743932" y="3822061"/>
                <a:ext cx="2573889" cy="324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lnSpc>
                    <a:spcPts val="0"/>
                  </a:lnSpc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FoundrySterling-Book"/>
                  </a:rPr>
                  <a:t> as a number gives floor</a:t>
                </a:r>
              </a:p>
              <a:p>
                <a:pPr marL="180000" indent="-180000">
                  <a:lnSpc>
                    <a:spcPts val="0"/>
                  </a:lnSpc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FoundrySterling-Book"/>
                  </a:rPr>
                  <a:t> at low frequency tells flicker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C9970D-C3B1-4F5A-87D5-51F473D8F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932" y="3822061"/>
                <a:ext cx="2573889" cy="324961"/>
              </a:xfrm>
              <a:prstGeom prst="rect">
                <a:avLst/>
              </a:prstGeom>
              <a:blipFill>
                <a:blip r:embed="rId5"/>
                <a:stretch>
                  <a:fillRect t="-45283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735A09F2-BE24-4AAC-B688-4DA0CAA61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8387" y="4193696"/>
            <a:ext cx="5032043" cy="911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2AC5A1F-49AE-4B0C-B14D-3F22DB7800CA}"/>
                  </a:ext>
                </a:extLst>
              </p:cNvPr>
              <p:cNvSpPr/>
              <p:nvPr/>
            </p:nvSpPr>
            <p:spPr>
              <a:xfrm>
                <a:off x="881581" y="4651000"/>
                <a:ext cx="2616806" cy="86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2AC5A1F-49AE-4B0C-B14D-3F22DB7800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81" y="4651000"/>
                <a:ext cx="2616806" cy="8653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3C12BC-2204-42EA-A458-DF47B59A83D9}"/>
                  </a:ext>
                </a:extLst>
              </p:cNvPr>
              <p:cNvSpPr txBox="1"/>
              <p:nvPr/>
            </p:nvSpPr>
            <p:spPr>
              <a:xfrm>
                <a:off x="947066" y="4089779"/>
                <a:ext cx="1245790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3C12BC-2204-42EA-A458-DF47B59A8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066" y="4089779"/>
                <a:ext cx="1245790" cy="334066"/>
              </a:xfrm>
              <a:prstGeom prst="rect">
                <a:avLst/>
              </a:prstGeom>
              <a:blipFill>
                <a:blip r:embed="rId8"/>
                <a:stretch>
                  <a:fillRect l="-1951" r="-9268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2743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39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Resistive Components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Semiconductor Devices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Non-Linear (not LTI)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B74DA2-0CFA-49F8-B7B9-387315409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9" t="65186" r="2283" b="3378"/>
          <a:stretch/>
        </p:blipFill>
        <p:spPr>
          <a:xfrm>
            <a:off x="4530726" y="1976227"/>
            <a:ext cx="3714750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81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Antenna, transducer            -&gt; matching network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Previous Stage of Amps                   -&gt; termination</a:t>
            </a:r>
          </a:p>
        </p:txBody>
      </p:sp>
      <p:pic>
        <p:nvPicPr>
          <p:cNvPr id="2052" name="Picture 4" descr="Characteristic impedance - Wikiwand">
            <a:extLst>
              <a:ext uri="{FF2B5EF4-FFF2-40B4-BE49-F238E27FC236}">
                <a16:creationId xmlns:a16="http://schemas.microsoft.com/office/drawing/2014/main" id="{D650897A-B0AF-4312-9EB9-34D938EF2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005487"/>
            <a:ext cx="41910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32CA16-66FE-40DF-967E-D26013E871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67" b="7044"/>
          <a:stretch/>
        </p:blipFill>
        <p:spPr>
          <a:xfrm>
            <a:off x="2221462" y="4901033"/>
            <a:ext cx="4988719" cy="57819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BFC9E1-C7FA-4A2C-A7A2-52B9CF8E3DB1}"/>
              </a:ext>
            </a:extLst>
          </p:cNvPr>
          <p:cNvSpPr/>
          <p:nvPr/>
        </p:nvSpPr>
        <p:spPr>
          <a:xfrm>
            <a:off x="2221462" y="5479227"/>
            <a:ext cx="2623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Source: Texas Instruments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14F24DF-64D4-407A-A305-045398B975D7}"/>
                  </a:ext>
                </a:extLst>
              </p:cNvPr>
              <p:cNvSpPr/>
              <p:nvPr/>
            </p:nvSpPr>
            <p:spPr>
              <a:xfrm>
                <a:off x="5046955" y="5479227"/>
                <a:ext cx="3013774" cy="640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sz="1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14F24DF-64D4-407A-A305-045398B975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955" y="5479227"/>
                <a:ext cx="3013774" cy="6407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450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ADC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Quantization ENOB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Aliasing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892B97A-7D0C-4954-9309-ACAEADAEFA8D}"/>
                  </a:ext>
                </a:extLst>
              </p:cNvPr>
              <p:cNvSpPr/>
              <p:nvPr/>
            </p:nvSpPr>
            <p:spPr>
              <a:xfrm>
                <a:off x="2239343" y="5378255"/>
                <a:ext cx="3214085" cy="818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GB" sz="1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892B97A-7D0C-4954-9309-ACAEADAEFA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343" y="5378255"/>
                <a:ext cx="3214085" cy="8188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 descr="How to use thermal noise to your advantage - Precision Hub - Archives - TI  E2E support forums">
            <a:extLst>
              <a:ext uri="{FF2B5EF4-FFF2-40B4-BE49-F238E27FC236}">
                <a16:creationId xmlns:a16="http://schemas.microsoft.com/office/drawing/2014/main" id="{A6ABD33D-73B1-4072-A3BD-57FE8C0A9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90" y="2108950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ecimation (Digital Filter Design Toolkit) - LabVIEW 2011 Digital Filter  Design Toolkit Help - National Instruments">
            <a:extLst>
              <a:ext uri="{FF2B5EF4-FFF2-40B4-BE49-F238E27FC236}">
                <a16:creationId xmlns:a16="http://schemas.microsoft.com/office/drawing/2014/main" id="{70E79135-4D2C-46EA-B0B3-CE7117D207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t="1311" r="1598" b="2740"/>
          <a:stretch/>
        </p:blipFill>
        <p:spPr bwMode="auto">
          <a:xfrm>
            <a:off x="5805549" y="2108950"/>
            <a:ext cx="2719754" cy="288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531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DAC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Quantization ENOB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Mirror/Image</a:t>
            </a:r>
          </a:p>
        </p:txBody>
      </p:sp>
      <p:pic>
        <p:nvPicPr>
          <p:cNvPr id="1028" name="Picture 4" descr="sinc frequency response">
            <a:extLst>
              <a:ext uri="{FF2B5EF4-FFF2-40B4-BE49-F238E27FC236}">
                <a16:creationId xmlns:a16="http://schemas.microsoft.com/office/drawing/2014/main" id="{EC61C2E5-9EF5-4FFB-9E59-8DC5D18ED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95" y="1969966"/>
            <a:ext cx="481965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ac sampled signal">
            <a:extLst>
              <a:ext uri="{FF2B5EF4-FFF2-40B4-BE49-F238E27FC236}">
                <a16:creationId xmlns:a16="http://schemas.microsoft.com/office/drawing/2014/main" id="{922E2BC3-B582-4E7F-A18C-07B60D1E7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095" y="4589333"/>
            <a:ext cx="26479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7476FD7-EC80-4A06-B5DB-F48469675E1B}"/>
                  </a:ext>
                </a:extLst>
              </p:cNvPr>
              <p:cNvSpPr/>
              <p:nvPr/>
            </p:nvSpPr>
            <p:spPr>
              <a:xfrm>
                <a:off x="2379040" y="5246353"/>
                <a:ext cx="2586862" cy="7246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rect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7476FD7-EC80-4A06-B5DB-F48469675E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040" y="5246353"/>
                <a:ext cx="2586862" cy="7246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328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Resistive Components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Semiconductor Devices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B74DA2-0CFA-49F8-B7B9-387315409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9" t="65186" r="2283" b="3378"/>
          <a:stretch/>
        </p:blipFill>
        <p:spPr>
          <a:xfrm>
            <a:off x="4530726" y="1976227"/>
            <a:ext cx="3714750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24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Non-Linear (not LTI)</a:t>
            </a:r>
          </a:p>
        </p:txBody>
      </p:sp>
      <p:pic>
        <p:nvPicPr>
          <p:cNvPr id="9218" name="Picture 2" descr="Harmonic content distribution at various clipping points">
            <a:extLst>
              <a:ext uri="{FF2B5EF4-FFF2-40B4-BE49-F238E27FC236}">
                <a16:creationId xmlns:a16="http://schemas.microsoft.com/office/drawing/2014/main" id="{05B4E895-98E0-4F3C-BE43-43FA05C8D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39" y="2948040"/>
            <a:ext cx="2978638" cy="32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P3 calculator,OIP3 calculator,IP3 formula,OIP3 formula">
            <a:extLst>
              <a:ext uri="{FF2B5EF4-FFF2-40B4-BE49-F238E27FC236}">
                <a16:creationId xmlns:a16="http://schemas.microsoft.com/office/drawing/2014/main" id="{02EA30D7-9EDD-4472-9775-A163E437E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303" y="4079631"/>
            <a:ext cx="1858435" cy="209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ow to Select the Best Power Solution for RF Signal Chain Phase Noise  Performance | Analog Devices">
            <a:extLst>
              <a:ext uri="{FF2B5EF4-FFF2-40B4-BE49-F238E27FC236}">
                <a16:creationId xmlns:a16="http://schemas.microsoft.com/office/drawing/2014/main" id="{46D6E600-6E1D-4F96-B8A3-B11B1B8EF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93" y="4697046"/>
            <a:ext cx="2849010" cy="147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301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integrity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75DE7D-52C5-473F-A65E-739058443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03" t="38648" r="643" b="1134"/>
          <a:stretch/>
        </p:blipFill>
        <p:spPr>
          <a:xfrm>
            <a:off x="4432300" y="2038858"/>
            <a:ext cx="3519012" cy="41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0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</p:txBody>
      </p:sp>
      <p:pic>
        <p:nvPicPr>
          <p:cNvPr id="7170" name="Picture 2" descr="Power integrity - Wikipedia">
            <a:extLst>
              <a:ext uri="{FF2B5EF4-FFF2-40B4-BE49-F238E27FC236}">
                <a16:creationId xmlns:a16="http://schemas.microsoft.com/office/drawing/2014/main" id="{05E94E30-857B-404F-BAA3-5511C0AC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0" y="4525913"/>
            <a:ext cx="7034589" cy="17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ecoupling capacitor - Wikipedia">
            <a:extLst>
              <a:ext uri="{FF2B5EF4-FFF2-40B4-BE49-F238E27FC236}">
                <a16:creationId xmlns:a16="http://schemas.microsoft.com/office/drawing/2014/main" id="{D59E3401-528F-451F-833E-17C665F428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7960" r="6191"/>
          <a:stretch/>
        </p:blipFill>
        <p:spPr bwMode="auto">
          <a:xfrm>
            <a:off x="3500428" y="1952167"/>
            <a:ext cx="1639905" cy="12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Understanding Proper PCB Design - Part 1 - Circuit Cellar">
            <a:extLst>
              <a:ext uri="{FF2B5EF4-FFF2-40B4-BE49-F238E27FC236}">
                <a16:creationId xmlns:a16="http://schemas.microsoft.com/office/drawing/2014/main" id="{72D79E8E-1A17-49FC-879B-D8F48B642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33" y="1952167"/>
            <a:ext cx="3056774" cy="214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58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Analyze -&gt; Block Diagram, Specs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-&gt; Circuit topology, Constraints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-&gt; GERBER, BOM, Assembly-files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Manufacturing (fabrication, population, assembly)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Debug, Characterization -&gt; Reports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(Revision)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31569-B6D7-41B1-BF62-D09968211C18}"/>
              </a:ext>
            </a:extLst>
          </p:cNvPr>
          <p:cNvSpPr txBox="1"/>
          <p:nvPr/>
        </p:nvSpPr>
        <p:spPr>
          <a:xfrm>
            <a:off x="6124459" y="1976227"/>
            <a:ext cx="188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399579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Grounding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9F2B54-A333-412F-AFC1-5795A30DD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61" t="80803" r="724"/>
          <a:stretch/>
        </p:blipFill>
        <p:spPr>
          <a:xfrm>
            <a:off x="2012949" y="2437892"/>
            <a:ext cx="4826566" cy="22905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C3398F-0E7B-4502-9B12-CA1B5187ABE6}"/>
              </a:ext>
            </a:extLst>
          </p:cNvPr>
          <p:cNvSpPr txBox="1"/>
          <p:nvPr/>
        </p:nvSpPr>
        <p:spPr>
          <a:xfrm>
            <a:off x="567824" y="5944489"/>
            <a:ext cx="703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n-US" sz="1600" dirty="0">
                <a:latin typeface="FoundrySterling-Book"/>
              </a:rPr>
              <a:t>weida.zhang@physics.ox.ac.uk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2032918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Circuit Design SW Packages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326F0A-511E-4151-AEC5-18DB9638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2" y="2437892"/>
            <a:ext cx="1438275" cy="514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5A734-4604-4F2D-88CB-03D73E4E4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604" y="2008410"/>
            <a:ext cx="1438275" cy="11551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3EE682-8026-49EF-B68F-553E66A6DDAE}"/>
              </a:ext>
            </a:extLst>
          </p:cNvPr>
          <p:cNvSpPr txBox="1"/>
          <p:nvPr/>
        </p:nvSpPr>
        <p:spPr>
          <a:xfrm>
            <a:off x="2070577" y="2428401"/>
            <a:ext cx="1689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1600" dirty="0">
                <a:latin typeface="FoundrySterling-Book"/>
              </a:rPr>
              <a:t>OrCAD/Allegro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A270A2-A273-44CA-AC5E-6B6FD3CFF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01" y="3120899"/>
            <a:ext cx="1101134" cy="1101134"/>
          </a:xfrm>
          <a:prstGeom prst="rect">
            <a:avLst/>
          </a:prstGeom>
        </p:spPr>
      </p:pic>
      <p:pic>
        <p:nvPicPr>
          <p:cNvPr id="1034" name="Picture 10" descr="Jumpstart Your Next Design | Altium">
            <a:extLst>
              <a:ext uri="{FF2B5EF4-FFF2-40B4-BE49-F238E27FC236}">
                <a16:creationId xmlns:a16="http://schemas.microsoft.com/office/drawing/2014/main" id="{6ED3FAE6-19F7-42A6-8600-D6E687B78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807" y="3155631"/>
            <a:ext cx="1814073" cy="101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ltium Designer - PCB Design Software">
            <a:extLst>
              <a:ext uri="{FF2B5EF4-FFF2-40B4-BE49-F238E27FC236}">
                <a16:creationId xmlns:a16="http://schemas.microsoft.com/office/drawing/2014/main" id="{D259D535-44DD-447E-9217-AFDB2CFE9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80" y="3152233"/>
            <a:ext cx="1814074" cy="101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987D7A-1D92-441E-955A-3D6F384D9F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01" y="4432079"/>
            <a:ext cx="1303045" cy="5891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B81AF3-9515-40D8-8ADD-A7B8FA540E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2816" y="4160348"/>
            <a:ext cx="1814074" cy="1088444"/>
          </a:xfrm>
          <a:prstGeom prst="rect">
            <a:avLst/>
          </a:prstGeom>
        </p:spPr>
      </p:pic>
      <p:pic>
        <p:nvPicPr>
          <p:cNvPr id="1038" name="Picture 14" descr="upload.wikimedia.org/wikipedia/commons/thumb/5/59/...">
            <a:extLst>
              <a:ext uri="{FF2B5EF4-FFF2-40B4-BE49-F238E27FC236}">
                <a16:creationId xmlns:a16="http://schemas.microsoft.com/office/drawing/2014/main" id="{F41F396E-98B0-4447-B702-41496CDD9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2" y="5530838"/>
            <a:ext cx="835936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336C7D-94CD-4763-AAD7-CC7C4B1D34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7012" y="4167879"/>
            <a:ext cx="1633867" cy="1011615"/>
          </a:xfrm>
          <a:prstGeom prst="rect">
            <a:avLst/>
          </a:prstGeom>
        </p:spPr>
      </p:pic>
      <p:pic>
        <p:nvPicPr>
          <p:cNvPr id="1040" name="Picture 16" descr="OrCAD PCB Designer Suite">
            <a:extLst>
              <a:ext uri="{FF2B5EF4-FFF2-40B4-BE49-F238E27FC236}">
                <a16:creationId xmlns:a16="http://schemas.microsoft.com/office/drawing/2014/main" id="{5E2CAE93-BB48-4EAD-95CA-1398CB3E1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80" y="2008410"/>
            <a:ext cx="1899798" cy="114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C35553D-439B-4BB6-B9E0-D6EA4ABE317D}"/>
              </a:ext>
            </a:extLst>
          </p:cNvPr>
          <p:cNvSpPr txBox="1"/>
          <p:nvPr/>
        </p:nvSpPr>
        <p:spPr>
          <a:xfrm>
            <a:off x="2070576" y="5530838"/>
            <a:ext cx="502774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1600" dirty="0">
                <a:latin typeface="FoundrySterling-Book"/>
              </a:rPr>
              <a:t>30</a:t>
            </a:r>
            <a:r>
              <a:rPr lang="en-US" sz="1600" baseline="30000" dirty="0">
                <a:latin typeface="FoundrySterling-Book"/>
              </a:rPr>
              <a:t>th</a:t>
            </a:r>
            <a:r>
              <a:rPr lang="en-US" sz="1600" dirty="0">
                <a:latin typeface="FoundrySterling-Book"/>
              </a:rPr>
              <a:t> May 1500 &amp; 2</a:t>
            </a:r>
            <a:r>
              <a:rPr lang="en-US" sz="1600" baseline="30000" dirty="0">
                <a:latin typeface="FoundrySterling-Book"/>
              </a:rPr>
              <a:t>nd</a:t>
            </a:r>
            <a:r>
              <a:rPr lang="en-US" sz="1600" dirty="0">
                <a:latin typeface="FoundrySterling-Book"/>
              </a:rPr>
              <a:t> Jun 1100 by Dr </a:t>
            </a:r>
            <a:r>
              <a:rPr lang="en-GB" dirty="0"/>
              <a:t>Daniel </a:t>
            </a:r>
            <a:r>
              <a:rPr lang="en-GB" dirty="0" err="1"/>
              <a:t>Weatherill</a:t>
            </a:r>
            <a:endParaRPr lang="en-US" sz="16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4247365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574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Transmission Line Theory</a:t>
            </a:r>
          </a:p>
        </p:txBody>
      </p:sp>
      <p:pic>
        <p:nvPicPr>
          <p:cNvPr id="6" name="Picture 26">
            <a:extLst>
              <a:ext uri="{FF2B5EF4-FFF2-40B4-BE49-F238E27FC236}">
                <a16:creationId xmlns:a16="http://schemas.microsoft.com/office/drawing/2014/main" id="{A313A578-0D9B-4876-A6CC-64904DEE0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968" y="2791124"/>
            <a:ext cx="3000470" cy="12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7">
            <a:extLst>
              <a:ext uri="{FF2B5EF4-FFF2-40B4-BE49-F238E27FC236}">
                <a16:creationId xmlns:a16="http://schemas.microsoft.com/office/drawing/2014/main" id="{6FC647B9-8C75-4247-B037-D572115C1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" y="3090243"/>
            <a:ext cx="2517297" cy="48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8">
            <a:extLst>
              <a:ext uri="{FF2B5EF4-FFF2-40B4-BE49-F238E27FC236}">
                <a16:creationId xmlns:a16="http://schemas.microsoft.com/office/drawing/2014/main" id="{3C3DE938-C5CA-4EE6-BAB1-365DBA0E8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40" y="3570421"/>
            <a:ext cx="2517295" cy="42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9">
            <a:extLst>
              <a:ext uri="{FF2B5EF4-FFF2-40B4-BE49-F238E27FC236}">
                <a16:creationId xmlns:a16="http://schemas.microsoft.com/office/drawing/2014/main" id="{13BE3711-1AC8-4246-B5E0-CD2185770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070" y="2791124"/>
            <a:ext cx="19431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">
            <a:extLst>
              <a:ext uri="{FF2B5EF4-FFF2-40B4-BE49-F238E27FC236}">
                <a16:creationId xmlns:a16="http://schemas.microsoft.com/office/drawing/2014/main" id="{8C581A92-49EA-4C83-8C35-72367C8C0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070" y="3391199"/>
            <a:ext cx="1943100" cy="60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5EF656-C72E-4A2F-B038-28FE404A11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038" y="5200483"/>
            <a:ext cx="1066800" cy="4762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99DD46-81D1-41E7-A53C-ECA1E57789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038" y="4124158"/>
            <a:ext cx="1504950" cy="1076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CE7455-57D6-4DB5-A4DD-B8CC2A71FE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0066" y="4124158"/>
            <a:ext cx="2169028" cy="3632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6D1722-F594-4BA4-ADFB-47312897992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266"/>
          <a:stretch/>
        </p:blipFill>
        <p:spPr>
          <a:xfrm>
            <a:off x="6150067" y="4466201"/>
            <a:ext cx="2169028" cy="428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DEC0BF-A6E5-4965-B36C-5FAAF43545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50066" y="4894826"/>
            <a:ext cx="895350" cy="514350"/>
          </a:xfrm>
          <a:prstGeom prst="rect">
            <a:avLst/>
          </a:prstGeom>
        </p:spPr>
      </p:pic>
      <p:pic>
        <p:nvPicPr>
          <p:cNvPr id="10246" name="Picture 6" descr="Figure 1. Coaxial line can be useful rven in planar circuits.">
            <a:extLst>
              <a:ext uri="{FF2B5EF4-FFF2-40B4-BE49-F238E27FC236}">
                <a16:creationId xmlns:a16="http://schemas.microsoft.com/office/drawing/2014/main" id="{85DD2CEC-C9F3-409D-8BC1-686363578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9233" r="4430" b="3389"/>
          <a:stretch/>
        </p:blipFill>
        <p:spPr bwMode="auto">
          <a:xfrm>
            <a:off x="2055687" y="4124158"/>
            <a:ext cx="970084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Figure 2. Centered stripline.">
            <a:extLst>
              <a:ext uri="{FF2B5EF4-FFF2-40B4-BE49-F238E27FC236}">
                <a16:creationId xmlns:a16="http://schemas.microsoft.com/office/drawing/2014/main" id="{E4FFFCC5-E18D-476A-9312-0E1FBF49E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6411" r="4274" b="4554"/>
          <a:stretch/>
        </p:blipFill>
        <p:spPr bwMode="auto">
          <a:xfrm>
            <a:off x="3025772" y="4124158"/>
            <a:ext cx="1404868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igure 5. Microstrip line.">
            <a:extLst>
              <a:ext uri="{FF2B5EF4-FFF2-40B4-BE49-F238E27FC236}">
                <a16:creationId xmlns:a16="http://schemas.microsoft.com/office/drawing/2014/main" id="{09720EB1-D604-48F8-8D20-007C986AB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174" r="4429" b="6068"/>
          <a:stretch/>
        </p:blipFill>
        <p:spPr bwMode="auto">
          <a:xfrm>
            <a:off x="4430640" y="4124158"/>
            <a:ext cx="1605726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697" y="5349162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730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Integrity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Designing and Maintaining Trace Structure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Termination </a:t>
            </a:r>
          </a:p>
        </p:txBody>
      </p:sp>
      <p:pic>
        <p:nvPicPr>
          <p:cNvPr id="10246" name="Picture 6" descr="Figure 1. Coaxial line can be useful rven in planar circuits.">
            <a:extLst>
              <a:ext uri="{FF2B5EF4-FFF2-40B4-BE49-F238E27FC236}">
                <a16:creationId xmlns:a16="http://schemas.microsoft.com/office/drawing/2014/main" id="{85DD2CEC-C9F3-409D-8BC1-686363578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9233" r="4430" b="3389"/>
          <a:stretch/>
        </p:blipFill>
        <p:spPr bwMode="auto">
          <a:xfrm>
            <a:off x="4243526" y="3873323"/>
            <a:ext cx="970084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Figure 2. Centered stripline.">
            <a:extLst>
              <a:ext uri="{FF2B5EF4-FFF2-40B4-BE49-F238E27FC236}">
                <a16:creationId xmlns:a16="http://schemas.microsoft.com/office/drawing/2014/main" id="{E4FFFCC5-E18D-476A-9312-0E1FBF49E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6411" r="4274" b="4554"/>
          <a:stretch/>
        </p:blipFill>
        <p:spPr bwMode="auto">
          <a:xfrm>
            <a:off x="5213611" y="3873323"/>
            <a:ext cx="1404868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igure 5. Microstrip line.">
            <a:extLst>
              <a:ext uri="{FF2B5EF4-FFF2-40B4-BE49-F238E27FC236}">
                <a16:creationId xmlns:a16="http://schemas.microsoft.com/office/drawing/2014/main" id="{09720EB1-D604-48F8-8D20-007C986AB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174" r="4429" b="6068"/>
          <a:stretch/>
        </p:blipFill>
        <p:spPr bwMode="auto">
          <a:xfrm>
            <a:off x="6618479" y="3873323"/>
            <a:ext cx="1605726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536" y="5098327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DE6438-DFF9-4537-A128-9EEB429F9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02" y="3873323"/>
            <a:ext cx="3215001" cy="198308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68E4043-E5DA-4C92-8168-01F141966208}"/>
              </a:ext>
            </a:extLst>
          </p:cNvPr>
          <p:cNvSpPr/>
          <p:nvPr/>
        </p:nvSpPr>
        <p:spPr>
          <a:xfrm>
            <a:off x="632303" y="5845615"/>
            <a:ext cx="1548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Keysight</a:t>
            </a:r>
          </a:p>
        </p:txBody>
      </p:sp>
    </p:spTree>
    <p:extLst>
      <p:ext uri="{BB962C8B-B14F-4D97-AF65-F5344CB8AC3E}">
        <p14:creationId xmlns:p14="http://schemas.microsoft.com/office/powerpoint/2010/main" val="628140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Parameter (S-Parameter)</a:t>
            </a:r>
          </a:p>
        </p:txBody>
      </p:sp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1" y="5127635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TwoPortNetworkScatteringAmplitudes.svg">
            <a:extLst>
              <a:ext uri="{FF2B5EF4-FFF2-40B4-BE49-F238E27FC236}">
                <a16:creationId xmlns:a16="http://schemas.microsoft.com/office/drawing/2014/main" id="{C3CA9973-5722-4643-8E35-511757661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845" y="2780446"/>
            <a:ext cx="5143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D1E7B1-C1B1-4AE2-AE3B-5641DCFB0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140" y="4315990"/>
            <a:ext cx="2143125" cy="561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A2AF77-B5D2-46BE-A0D1-07FB12109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447" y="4104485"/>
            <a:ext cx="322897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82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Parameter (S-Parameter)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9671A-1ACD-4778-A99F-ED263B6E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64" y="2798970"/>
            <a:ext cx="1810543" cy="1616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9B2A61-4165-438E-9F3E-AA4EB19AB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5753" y="3607392"/>
            <a:ext cx="3980839" cy="1831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6616E9-025A-48BD-A8BD-1017D2146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1795" y="3141717"/>
            <a:ext cx="1829593" cy="10295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931505-F46B-4D6D-A66D-F1826C5B1B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892" y="3899850"/>
            <a:ext cx="3235264" cy="190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1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Matching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B4D40C-9716-4D13-95B7-CD0D6234D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49" y="2923179"/>
            <a:ext cx="5220127" cy="2687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36DD27-70CE-4AD3-BB62-D20CB2F151DF}"/>
                  </a:ext>
                </a:extLst>
              </p:cNvPr>
              <p:cNvSpPr txBox="1"/>
              <p:nvPr/>
            </p:nvSpPr>
            <p:spPr>
              <a:xfrm>
                <a:off x="2527678" y="3009075"/>
                <a:ext cx="347339" cy="2616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36DD27-70CE-4AD3-BB62-D20CB2F15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678" y="3009075"/>
                <a:ext cx="347339" cy="261610"/>
              </a:xfrm>
              <a:prstGeom prst="rect">
                <a:avLst/>
              </a:prstGeom>
              <a:blipFill>
                <a:blip r:embed="rId4"/>
                <a:stretch>
                  <a:fillRect l="-15789" r="-3509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F3C5564-2341-48DF-A5FA-731E5FCBD2CC}"/>
                  </a:ext>
                </a:extLst>
              </p:cNvPr>
              <p:cNvSpPr txBox="1"/>
              <p:nvPr/>
            </p:nvSpPr>
            <p:spPr>
              <a:xfrm>
                <a:off x="5192874" y="3241675"/>
                <a:ext cx="342273" cy="2616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F3C5564-2341-48DF-A5FA-731E5FCB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874" y="3241675"/>
                <a:ext cx="342273" cy="261610"/>
              </a:xfrm>
              <a:prstGeom prst="rect">
                <a:avLst/>
              </a:prstGeom>
              <a:blipFill>
                <a:blip r:embed="rId5"/>
                <a:stretch>
                  <a:fillRect l="-16071" r="-3571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5A3E2C-D874-49FD-A45B-8DCB2560331E}"/>
              </a:ext>
            </a:extLst>
          </p:cNvPr>
          <p:cNvCxnSpPr/>
          <p:nvPr/>
        </p:nvCxnSpPr>
        <p:spPr>
          <a:xfrm flipH="1">
            <a:off x="5192874" y="3503285"/>
            <a:ext cx="52754" cy="632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883240-9CE8-4573-B161-D47C77934567}"/>
              </a:ext>
            </a:extLst>
          </p:cNvPr>
          <p:cNvCxnSpPr>
            <a:cxnSpLocks/>
          </p:cNvCxnSpPr>
          <p:nvPr/>
        </p:nvCxnSpPr>
        <p:spPr>
          <a:xfrm flipH="1">
            <a:off x="2373474" y="3270685"/>
            <a:ext cx="298504" cy="865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40916-B94D-47C6-BF21-82E5FFD1ACC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30"/>
          <a:stretch/>
        </p:blipFill>
        <p:spPr>
          <a:xfrm>
            <a:off x="5620876" y="2923179"/>
            <a:ext cx="2679401" cy="26872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F121277-4178-4920-9D31-849A8CFCE36B}"/>
              </a:ext>
            </a:extLst>
          </p:cNvPr>
          <p:cNvSpPr/>
          <p:nvPr/>
        </p:nvSpPr>
        <p:spPr>
          <a:xfrm>
            <a:off x="400749" y="5610422"/>
            <a:ext cx="1366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SiLabs</a:t>
            </a:r>
          </a:p>
        </p:txBody>
      </p:sp>
    </p:spTree>
    <p:extLst>
      <p:ext uri="{BB962C8B-B14F-4D97-AF65-F5344CB8AC3E}">
        <p14:creationId xmlns:p14="http://schemas.microsoft.com/office/powerpoint/2010/main" val="163150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Simulation of Amplifier Design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40916-B94D-47C6-BF21-82E5FFD1AC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0"/>
          <a:stretch/>
        </p:blipFill>
        <p:spPr>
          <a:xfrm>
            <a:off x="2595611" y="2625593"/>
            <a:ext cx="1636419" cy="16412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3FAC0E-2C5E-4B03-A5AE-9AAC24EED4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0"/>
          <a:stretch/>
        </p:blipFill>
        <p:spPr>
          <a:xfrm>
            <a:off x="4232030" y="4266801"/>
            <a:ext cx="1636419" cy="1641208"/>
          </a:xfrm>
          <a:prstGeom prst="rect">
            <a:avLst/>
          </a:prstGeom>
        </p:spPr>
      </p:pic>
      <p:pic>
        <p:nvPicPr>
          <p:cNvPr id="14338" name="Picture 2" descr="http://2.bp.blogspot.com/_0CqfqKMyFuc/Sptv-mg2-JI/AAAAAAAABTc/UAPcU-AhCik/s400/microwave_coupling_matrix.png">
            <a:extLst>
              <a:ext uri="{FF2B5EF4-FFF2-40B4-BE49-F238E27FC236}">
                <a16:creationId xmlns:a16="http://schemas.microsoft.com/office/drawing/2014/main" id="{68F686C9-F8A6-41CF-B1D2-4A0A7109FA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232029" y="2625592"/>
            <a:ext cx="4090237" cy="16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2.bp.blogspot.com/_0CqfqKMyFuc/Sptv-mg2-JI/AAAAAAAABTc/UAPcU-AhCik/s400/microwave_coupling_matrix.png">
            <a:extLst>
              <a:ext uri="{FF2B5EF4-FFF2-40B4-BE49-F238E27FC236}">
                <a16:creationId xmlns:a16="http://schemas.microsoft.com/office/drawing/2014/main" id="{4F4D95D3-08E0-4C12-A21C-ABA8081FCB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41791" y="4266801"/>
            <a:ext cx="4090237" cy="16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A7F994E-AEC1-4298-B57D-CBC1D6FE466D}"/>
              </a:ext>
            </a:extLst>
          </p:cNvPr>
          <p:cNvSpPr/>
          <p:nvPr/>
        </p:nvSpPr>
        <p:spPr>
          <a:xfrm>
            <a:off x="2024929" y="4158979"/>
            <a:ext cx="524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FoundrySterling-Book"/>
              </a:rPr>
              <a:t>S12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B4C16B-D48F-4D9F-A949-8CC7D28CD308}"/>
              </a:ext>
            </a:extLst>
          </p:cNvPr>
          <p:cNvSpPr/>
          <p:nvPr/>
        </p:nvSpPr>
        <p:spPr>
          <a:xfrm rot="16200000">
            <a:off x="-9024" y="4973732"/>
            <a:ext cx="524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FoundrySterling-Book"/>
              </a:rPr>
              <a:t>S12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64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 in Digital System/Comms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43E368-F063-41EF-8D7D-93F9BA9D1EAE}"/>
              </a:ext>
            </a:extLst>
          </p:cNvPr>
          <p:cNvPicPr/>
          <p:nvPr/>
        </p:nvPicPr>
        <p:blipFill rotWithShape="1">
          <a:blip r:embed="rId3"/>
          <a:srcRect r="44553"/>
          <a:stretch/>
        </p:blipFill>
        <p:spPr>
          <a:xfrm>
            <a:off x="632301" y="3072373"/>
            <a:ext cx="4818927" cy="647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3FC402-5945-42C8-83E9-5D01F33A2348}"/>
              </a:ext>
            </a:extLst>
          </p:cNvPr>
          <p:cNvPicPr/>
          <p:nvPr/>
        </p:nvPicPr>
        <p:blipFill rotWithShape="1">
          <a:blip r:embed="rId4"/>
          <a:srcRect l="668" r="44255" b="52676"/>
          <a:stretch/>
        </p:blipFill>
        <p:spPr>
          <a:xfrm>
            <a:off x="632302" y="3720029"/>
            <a:ext cx="4818928" cy="1051263"/>
          </a:xfrm>
          <a:prstGeom prst="rect">
            <a:avLst/>
          </a:prstGeom>
        </p:spPr>
      </p:pic>
      <p:pic>
        <p:nvPicPr>
          <p:cNvPr id="16388" name="Picture 4" descr="Eye pattern - Wikipedia">
            <a:extLst>
              <a:ext uri="{FF2B5EF4-FFF2-40B4-BE49-F238E27FC236}">
                <a16:creationId xmlns:a16="http://schemas.microsoft.com/office/drawing/2014/main" id="{E2B4D618-A17E-4D65-96E0-B38103B51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086" y="3281236"/>
            <a:ext cx="2594394" cy="126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0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 in DAQ</a:t>
            </a:r>
          </a:p>
        </p:txBody>
      </p:sp>
      <p:pic>
        <p:nvPicPr>
          <p:cNvPr id="16386" name="Picture 2" descr="ADC clock input considerations">
            <a:extLst>
              <a:ext uri="{FF2B5EF4-FFF2-40B4-BE49-F238E27FC236}">
                <a16:creationId xmlns:a16="http://schemas.microsoft.com/office/drawing/2014/main" id="{D20B904B-EAD5-4FBE-A898-603D32D50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468" y="2753768"/>
            <a:ext cx="5106255" cy="324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00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67267"/>
            <a:ext cx="648360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Analyze -&gt; Block Diagram, Specs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7C50F7-AC9C-4B63-BDE2-800178960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4" y="4157401"/>
            <a:ext cx="3015349" cy="2065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9645A1-5933-445A-8228-FB4598E44F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94" t="6328" r="14076" b="69171"/>
          <a:stretch/>
        </p:blipFill>
        <p:spPr>
          <a:xfrm>
            <a:off x="632306" y="3059581"/>
            <a:ext cx="3015350" cy="10852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E877-804C-4ED6-BDB0-70AA6FF54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190" y="3061314"/>
            <a:ext cx="3860798" cy="17451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CB6116-C12B-4F41-AB8A-373628C2B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1190" y="4806462"/>
            <a:ext cx="3760849" cy="151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78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</a:t>
            </a:r>
          </a:p>
        </p:txBody>
      </p:sp>
      <p:pic>
        <p:nvPicPr>
          <p:cNvPr id="17410" name="Picture 2" descr="allan deviation line | NIST">
            <a:extLst>
              <a:ext uri="{FF2B5EF4-FFF2-40B4-BE49-F238E27FC236}">
                <a16:creationId xmlns:a16="http://schemas.microsoft.com/office/drawing/2014/main" id="{A2A1DD72-D840-4AFF-AAFE-0EC1EA6FE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3" y="2893659"/>
            <a:ext cx="4328136" cy="262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F5F642-5722-4B43-AC8F-BA40298AFE6C}"/>
              </a:ext>
            </a:extLst>
          </p:cNvPr>
          <p:cNvSpPr/>
          <p:nvPr/>
        </p:nvSpPr>
        <p:spPr>
          <a:xfrm>
            <a:off x="632303" y="5523039"/>
            <a:ext cx="12318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NIST</a:t>
            </a:r>
          </a:p>
        </p:txBody>
      </p:sp>
      <p:pic>
        <p:nvPicPr>
          <p:cNvPr id="18436" name="Picture 4" descr="Close in jitter? | Page 4 | Audio Science Review (ASR) Forum">
            <a:extLst>
              <a:ext uri="{FF2B5EF4-FFF2-40B4-BE49-F238E27FC236}">
                <a16:creationId xmlns:a16="http://schemas.microsoft.com/office/drawing/2014/main" id="{EDD485A1-800C-446C-95A9-6A022C104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39" y="2893660"/>
            <a:ext cx="2964813" cy="262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05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Phase Locked Loop</a:t>
            </a:r>
          </a:p>
        </p:txBody>
      </p:sp>
      <p:pic>
        <p:nvPicPr>
          <p:cNvPr id="19458" name="Picture 2" descr="Phase-Locked Loop (PLL) Fundamentals | Analog Devices">
            <a:extLst>
              <a:ext uri="{FF2B5EF4-FFF2-40B4-BE49-F238E27FC236}">
                <a16:creationId xmlns:a16="http://schemas.microsoft.com/office/drawing/2014/main" id="{914DB910-D4A1-47AD-9709-A00CB5F65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3" y="2893659"/>
            <a:ext cx="41243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Figure 4 from PLL phase-noise modeling by PC | Semantic Scholar">
            <a:extLst>
              <a:ext uri="{FF2B5EF4-FFF2-40B4-BE49-F238E27FC236}">
                <a16:creationId xmlns:a16="http://schemas.microsoft.com/office/drawing/2014/main" id="{BA45B8DF-4A79-4E3C-B420-1488C67E0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628" y="2893659"/>
            <a:ext cx="3307740" cy="258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D0655-818D-4677-B720-3C62032180E5}"/>
              </a:ext>
            </a:extLst>
          </p:cNvPr>
          <p:cNvCxnSpPr>
            <a:cxnSpLocks/>
          </p:cNvCxnSpPr>
          <p:nvPr/>
        </p:nvCxnSpPr>
        <p:spPr>
          <a:xfrm>
            <a:off x="6137031" y="4396154"/>
            <a:ext cx="1875692" cy="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29C9D7C-D1CB-4C2F-914E-BC28B08BC422}"/>
              </a:ext>
            </a:extLst>
          </p:cNvPr>
          <p:cNvSpPr/>
          <p:nvPr/>
        </p:nvSpPr>
        <p:spPr>
          <a:xfrm>
            <a:off x="5173714" y="3174740"/>
            <a:ext cx="1143000" cy="1113692"/>
          </a:xfrm>
          <a:custGeom>
            <a:avLst/>
            <a:gdLst>
              <a:gd name="connsiteX0" fmla="*/ 1143000 w 1143000"/>
              <a:gd name="connsiteY0" fmla="*/ 1113692 h 1113692"/>
              <a:gd name="connsiteX1" fmla="*/ 650630 w 1143000"/>
              <a:gd name="connsiteY1" fmla="*/ 838200 h 1113692"/>
              <a:gd name="connsiteX2" fmla="*/ 0 w 1143000"/>
              <a:gd name="connsiteY2" fmla="*/ 0 h 111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3000" h="1113692">
                <a:moveTo>
                  <a:pt x="1143000" y="1113692"/>
                </a:moveTo>
                <a:cubicBezTo>
                  <a:pt x="992065" y="1068753"/>
                  <a:pt x="841130" y="1023815"/>
                  <a:pt x="650630" y="838200"/>
                </a:cubicBezTo>
                <a:cubicBezTo>
                  <a:pt x="460130" y="652585"/>
                  <a:pt x="230065" y="326292"/>
                  <a:pt x="0" y="0"/>
                </a:cubicBezTo>
              </a:path>
            </a:pathLst>
          </a:custGeom>
          <a:ln w="9525" cap="flat" cmpd="sng" algn="ctr">
            <a:solidFill>
              <a:srgbClr val="C53EC8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334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How to read datasheet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5103ED-773B-4C01-9894-CBE8D4CE5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46" y="2678215"/>
            <a:ext cx="2957939" cy="1773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957040-9341-4367-98BA-818642FB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45" y="4452153"/>
            <a:ext cx="2957939" cy="1629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507E95-8F7A-4A7D-B95E-9662A5CFF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2742" y="1915818"/>
            <a:ext cx="2780507" cy="1721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F94FEF-5F31-4081-BB5E-56AFC9CEF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2742" y="3637639"/>
            <a:ext cx="2780507" cy="2444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D4EAD7-FFD2-4DA1-AD2C-EC89CE0F5B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82" b="1682"/>
          <a:stretch/>
        </p:blipFill>
        <p:spPr>
          <a:xfrm>
            <a:off x="6579709" y="1915818"/>
            <a:ext cx="1844298" cy="14777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66AE0F-B020-426B-952E-44456F6F00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087" b="3382"/>
          <a:stretch/>
        </p:blipFill>
        <p:spPr>
          <a:xfrm>
            <a:off x="6579709" y="3393548"/>
            <a:ext cx="1844298" cy="1497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3DB8AF-04FB-4D5B-99D6-C2EE156D37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637"/>
          <a:stretch/>
        </p:blipFill>
        <p:spPr>
          <a:xfrm>
            <a:off x="6579709" y="4889261"/>
            <a:ext cx="1844298" cy="13944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D07C1F-ABF3-4BD7-A54E-B970C7D48CBB}"/>
              </a:ext>
            </a:extLst>
          </p:cNvPr>
          <p:cNvSpPr txBox="1"/>
          <p:nvPr/>
        </p:nvSpPr>
        <p:spPr>
          <a:xfrm>
            <a:off x="567824" y="6081701"/>
            <a:ext cx="703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n-US" sz="1600" dirty="0">
                <a:latin typeface="FoundrySterling-Book"/>
              </a:rPr>
              <a:t>weida.zhang@physics.ox.ac.uk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12105917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3" y="2216550"/>
            <a:ext cx="6354651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Level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Level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Structural model – SPICE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Behavioral model – IBIS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model – S-parameter 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</p:txBody>
      </p:sp>
      <p:pic>
        <p:nvPicPr>
          <p:cNvPr id="1026" name="Picture 2" descr="https://keysight-h.assetsadobe.com/is/image/content/dam/keysight/en/img/prd/software/pathwave/design/Dynamic_Screenshot_Image_RFPro_Software.png?wid=578&amp;hei=326&amp;fmt=png-alpha&amp;resMode=sharp2&amp;op_sharpen=1">
            <a:extLst>
              <a:ext uri="{FF2B5EF4-FFF2-40B4-BE49-F238E27FC236}">
                <a16:creationId xmlns:a16="http://schemas.microsoft.com/office/drawing/2014/main" id="{5E67AC84-48E9-4842-B32E-422231E83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32" y="1293220"/>
            <a:ext cx="55054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gnal simulation">
            <a:extLst>
              <a:ext uri="{FF2B5EF4-FFF2-40B4-BE49-F238E27FC236}">
                <a16:creationId xmlns:a16="http://schemas.microsoft.com/office/drawing/2014/main" id="{13779E13-FA04-4E93-860D-91E38DD77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957" y="4613814"/>
            <a:ext cx="2438766" cy="162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95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pic>
        <p:nvPicPr>
          <p:cNvPr id="7" name="Picture 2" descr="Image result for ads keysight">
            <a:extLst>
              <a:ext uri="{FF2B5EF4-FFF2-40B4-BE49-F238E27FC236}">
                <a16:creationId xmlns:a16="http://schemas.microsoft.com/office/drawing/2014/main" id="{3ED875D0-5B52-41E7-97C3-1E9033041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023" y="1916192"/>
            <a:ext cx="1075775" cy="126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ANSYS logo.png - Wikimedia Commons">
            <a:extLst>
              <a:ext uri="{FF2B5EF4-FFF2-40B4-BE49-F238E27FC236}">
                <a16:creationId xmlns:a16="http://schemas.microsoft.com/office/drawing/2014/main" id="{EC3951C9-731B-4F7B-87C1-F65AE4FF2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641" y="3281985"/>
            <a:ext cx="154215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Tspice - EngineerZone">
            <a:extLst>
              <a:ext uri="{FF2B5EF4-FFF2-40B4-BE49-F238E27FC236}">
                <a16:creationId xmlns:a16="http://schemas.microsoft.com/office/drawing/2014/main" id="{5599C066-AE81-4FCA-8482-29223B2C8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512" y="3879834"/>
            <a:ext cx="690286" cy="69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Quite Universal Circuit Simulator - Wikipedia">
            <a:extLst>
              <a:ext uri="{FF2B5EF4-FFF2-40B4-BE49-F238E27FC236}">
                <a16:creationId xmlns:a16="http://schemas.microsoft.com/office/drawing/2014/main" id="{2457F714-5C2E-496F-BE40-4B8B778A3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038" y="4669494"/>
            <a:ext cx="864759" cy="86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B454E6-05A1-4A68-BA38-33D506827C6A}"/>
              </a:ext>
            </a:extLst>
          </p:cNvPr>
          <p:cNvSpPr txBox="1"/>
          <p:nvPr/>
        </p:nvSpPr>
        <p:spPr>
          <a:xfrm>
            <a:off x="632302" y="2167656"/>
            <a:ext cx="6354651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ADS by Keysight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Electronics Desktop by Ansys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 err="1">
                <a:latin typeface="FoundrySterling-Book"/>
              </a:rPr>
              <a:t>LTspice</a:t>
            </a:r>
            <a:r>
              <a:rPr lang="en-US" sz="2400" dirty="0">
                <a:latin typeface="FoundrySterling-Book"/>
              </a:rPr>
              <a:t> by Analog Devices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 err="1">
                <a:latin typeface="FoundrySterling-Book"/>
              </a:rPr>
              <a:t>Qucs</a:t>
            </a:r>
            <a:r>
              <a:rPr lang="en-US" sz="2400" dirty="0">
                <a:latin typeface="FoundrySterling-Book"/>
              </a:rPr>
              <a:t> (under GPL license)</a:t>
            </a:r>
          </a:p>
        </p:txBody>
      </p:sp>
    </p:spTree>
    <p:extLst>
      <p:ext uri="{BB962C8B-B14F-4D97-AF65-F5344CB8AC3E}">
        <p14:creationId xmlns:p14="http://schemas.microsoft.com/office/powerpoint/2010/main" val="3689262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Transient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AC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DC Sweep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41FCB8-7F3B-4B94-9FD1-0C151777E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584" y="1397096"/>
            <a:ext cx="3324347" cy="15527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3622F4-040F-4C09-AD00-07110EE2B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309" y="2318000"/>
            <a:ext cx="1893276" cy="1779566"/>
          </a:xfrm>
          <a:prstGeom prst="rect">
            <a:avLst/>
          </a:prstGeom>
        </p:spPr>
      </p:pic>
      <p:pic>
        <p:nvPicPr>
          <p:cNvPr id="3074" name="Picture 2" descr="Simulation of CMOS-transistors - RWTH AACHEN UNIVERSITY Institute of  Electromagnetic Theory - English">
            <a:extLst>
              <a:ext uri="{FF2B5EF4-FFF2-40B4-BE49-F238E27FC236}">
                <a16:creationId xmlns:a16="http://schemas.microsoft.com/office/drawing/2014/main" id="{6783BDCE-AD1B-4788-ABD3-86442D575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356" y="2949881"/>
            <a:ext cx="2314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ETimes - Using Op Amps with Data Converters - Part 2">
            <a:extLst>
              <a:ext uri="{FF2B5EF4-FFF2-40B4-BE49-F238E27FC236}">
                <a16:creationId xmlns:a16="http://schemas.microsoft.com/office/drawing/2014/main" id="{55BFFDD4-8C8B-4CE2-A78E-A1246E154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09" y="4097567"/>
            <a:ext cx="2903047" cy="194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085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C98A64-1FA5-4D2C-8DCB-45B3CC873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380" y="1943957"/>
            <a:ext cx="5111756" cy="30407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Level - </a:t>
            </a:r>
            <a:r>
              <a:rPr lang="en-US" sz="2400" dirty="0" err="1">
                <a:latin typeface="FoundrySterling-Book"/>
              </a:rPr>
              <a:t>SIwave</a:t>
            </a:r>
            <a:endParaRPr lang="en-US" sz="2400" dirty="0">
              <a:latin typeface="FoundrySterling-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94BA8D-DDD5-4941-BF48-A30A8ED74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99" y="4212134"/>
            <a:ext cx="3746501" cy="205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748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Transient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AC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49A8CF-E609-472D-BD4B-B6DD9E3F69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303" t="38648" r="643" b="42273"/>
          <a:stretch/>
        </p:blipFill>
        <p:spPr>
          <a:xfrm>
            <a:off x="3857870" y="2273319"/>
            <a:ext cx="3519012" cy="13206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D75E55-70C0-4D52-BED6-5AE919966FC3}"/>
              </a:ext>
            </a:extLst>
          </p:cNvPr>
          <p:cNvSpPr txBox="1"/>
          <p:nvPr/>
        </p:nvSpPr>
        <p:spPr>
          <a:xfrm>
            <a:off x="632301" y="3866188"/>
            <a:ext cx="7211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– </a:t>
            </a:r>
            <a:r>
              <a:rPr lang="en-US" sz="4000" dirty="0" err="1">
                <a:latin typeface="FoundrySterling-Book"/>
              </a:rPr>
              <a:t>Qucs</a:t>
            </a:r>
            <a:r>
              <a:rPr lang="en-US" sz="4000" dirty="0">
                <a:latin typeface="FoundrySterling-Book"/>
              </a:rPr>
              <a:t> – Match Circuit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7BBEB7-37DC-4CB3-8EDE-D01083289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01" y="4550452"/>
            <a:ext cx="3066257" cy="127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77176"/>
            <a:ext cx="6137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-&gt; Circuit topology, Constraints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1510D-42B6-48E4-83CE-9429FD9C8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34" y="3482818"/>
            <a:ext cx="1959220" cy="2759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F007B5-03D0-4801-88C4-133539A43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954" y="3482818"/>
            <a:ext cx="3902332" cy="2759390"/>
          </a:xfrm>
          <a:prstGeom prst="rect">
            <a:avLst/>
          </a:prstGeom>
        </p:spPr>
      </p:pic>
      <p:pic>
        <p:nvPicPr>
          <p:cNvPr id="6" name="Picture 2" descr="Image result for capacitor symbol">
            <a:extLst>
              <a:ext uri="{FF2B5EF4-FFF2-40B4-BE49-F238E27FC236}">
                <a16:creationId xmlns:a16="http://schemas.microsoft.com/office/drawing/2014/main" id="{41068D54-9F2D-4C5F-A9C1-BEF320FBD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4" y="2950730"/>
            <a:ext cx="1387225" cy="53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age result for capacitor footprint smt">
            <a:extLst>
              <a:ext uri="{FF2B5EF4-FFF2-40B4-BE49-F238E27FC236}">
                <a16:creationId xmlns:a16="http://schemas.microsoft.com/office/drawing/2014/main" id="{8B59B059-B621-4968-BA27-43E881E87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38" y="2952172"/>
            <a:ext cx="1508148" cy="53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Image result for capacitor footprint smt">
            <a:extLst>
              <a:ext uri="{FF2B5EF4-FFF2-40B4-BE49-F238E27FC236}">
                <a16:creationId xmlns:a16="http://schemas.microsoft.com/office/drawing/2014/main" id="{FB5679E5-A6A9-4DAB-B775-97CE8807C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754" y="2956203"/>
            <a:ext cx="703384" cy="52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apacitor footprint">
            <a:extLst>
              <a:ext uri="{FF2B5EF4-FFF2-40B4-BE49-F238E27FC236}">
                <a16:creationId xmlns:a16="http://schemas.microsoft.com/office/drawing/2014/main" id="{1CFF0FD2-F2C4-4DE8-ADC5-AC9478C952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4" t="4841" r="34370" b="17564"/>
          <a:stretch/>
        </p:blipFill>
        <p:spPr bwMode="auto">
          <a:xfrm>
            <a:off x="4255476" y="2947741"/>
            <a:ext cx="369277" cy="5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78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78993"/>
            <a:ext cx="6137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-&gt; GERBER, BOM, Assembly-files</a:t>
            </a:r>
          </a:p>
        </p:txBody>
      </p:sp>
      <p:pic>
        <p:nvPicPr>
          <p:cNvPr id="1026" name="Picture 2" descr="32 Layer Printed Circuit Boards.png">
            <a:extLst>
              <a:ext uri="{FF2B5EF4-FFF2-40B4-BE49-F238E27FC236}">
                <a16:creationId xmlns:a16="http://schemas.microsoft.com/office/drawing/2014/main" id="{7D6D2FE5-5BB6-4E33-B95E-89DB655BD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607" y="4408624"/>
            <a:ext cx="1640703" cy="134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9314DE-1B5B-473E-A985-12BE862F12DA}"/>
              </a:ext>
            </a:extLst>
          </p:cNvPr>
          <p:cNvSpPr/>
          <p:nvPr/>
        </p:nvSpPr>
        <p:spPr>
          <a:xfrm>
            <a:off x="6218264" y="5756032"/>
            <a:ext cx="26970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Source: https://www.wellpcb.com/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1E5599-6DC2-4EE1-8E13-BD8D38C2F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474" y="3927231"/>
            <a:ext cx="2826133" cy="18288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088852-12A6-44A0-AB8B-1396732CD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15" y="3481001"/>
            <a:ext cx="3128159" cy="22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12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Manufacturing (fabrication, population, assembly)</a:t>
            </a:r>
          </a:p>
        </p:txBody>
      </p:sp>
      <p:pic>
        <p:nvPicPr>
          <p:cNvPr id="8" name="Picture 4" descr="Image result for pcb etching">
            <a:extLst>
              <a:ext uri="{FF2B5EF4-FFF2-40B4-BE49-F238E27FC236}">
                <a16:creationId xmlns:a16="http://schemas.microsoft.com/office/drawing/2014/main" id="{6A0D0DC0-499C-43B8-8AA6-57AA398D9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1" y="3067422"/>
            <a:ext cx="17907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 result for pcb">
            <a:extLst>
              <a:ext uri="{FF2B5EF4-FFF2-40B4-BE49-F238E27FC236}">
                <a16:creationId xmlns:a16="http://schemas.microsoft.com/office/drawing/2014/main" id="{312703B8-609C-46AD-B6C5-503760197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13" y="3063272"/>
            <a:ext cx="2304256" cy="149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Related image">
            <a:extLst>
              <a:ext uri="{FF2B5EF4-FFF2-40B4-BE49-F238E27FC236}">
                <a16:creationId xmlns:a16="http://schemas.microsoft.com/office/drawing/2014/main" id="{F0B9BF98-6548-4C74-86BA-39B026D7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74" y="2999584"/>
            <a:ext cx="216217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986D17-10A6-4F80-813A-8E21F20888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5775"/>
          <a:stretch/>
        </p:blipFill>
        <p:spPr>
          <a:xfrm>
            <a:off x="1125537" y="4747480"/>
            <a:ext cx="4999598" cy="1570576"/>
          </a:xfrm>
          <a:prstGeom prst="rect">
            <a:avLst/>
          </a:prstGeom>
        </p:spPr>
      </p:pic>
      <p:pic>
        <p:nvPicPr>
          <p:cNvPr id="6148" name="Picture 4" descr="Welding process with additive technique">
            <a:extLst>
              <a:ext uri="{FF2B5EF4-FFF2-40B4-BE49-F238E27FC236}">
                <a16:creationId xmlns:a16="http://schemas.microsoft.com/office/drawing/2014/main" id="{FFDFEA86-20C3-4580-B658-597707A39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856" y="4961327"/>
            <a:ext cx="1960731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Related image">
            <a:extLst>
              <a:ext uri="{FF2B5EF4-FFF2-40B4-BE49-F238E27FC236}">
                <a16:creationId xmlns:a16="http://schemas.microsoft.com/office/drawing/2014/main" id="{06018F40-CDBC-4AC9-BCB8-D1F74F154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570" y="3313052"/>
            <a:ext cx="2071874" cy="1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3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2301" y="1976227"/>
                <a:ext cx="7902099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Noise</a:t>
                </a:r>
                <a:endParaRPr lang="en-US" sz="2400" dirty="0">
                  <a:solidFill>
                    <a:schemeClr val="bg1"/>
                  </a:solidFill>
                  <a:latin typeface="FoundrySterling-Book"/>
                </a:endParaRP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Thermal ~ quasi-white, Gaussian,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𝑘𝑇𝑅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; Conductor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Shot ~ white, Gaussian,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</m:oMath>
                </a14:m>
                <a:r>
                  <a:rPr lang="en-US" sz="2400" dirty="0">
                    <a:latin typeface="FoundrySterling-Book"/>
                  </a:rPr>
                  <a:t>; Semiconductor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sz="2400" dirty="0">
                    <a:latin typeface="FoundrySterling-Book"/>
                  </a:rPr>
                  <a:t>, flicker ~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Anything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Burst ~ 2-value,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Semiconductor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1" y="1976227"/>
                <a:ext cx="7902099" cy="2708434"/>
              </a:xfrm>
              <a:prstGeom prst="rect">
                <a:avLst/>
              </a:prstGeom>
              <a:blipFill>
                <a:blip r:embed="rId2"/>
                <a:stretch>
                  <a:fillRect l="-1080" t="-1802" b="-1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://www.scholarpedia.org/w/images/5/51/Scholarpedia_fig1.jpg">
            <a:extLst>
              <a:ext uri="{FF2B5EF4-FFF2-40B4-BE49-F238E27FC236}">
                <a16:creationId xmlns:a16="http://schemas.microsoft.com/office/drawing/2014/main" id="{BBF09217-3989-4714-A9E8-983F5C2D24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" t="3798" r="48365" b="3895"/>
          <a:stretch/>
        </p:blipFill>
        <p:spPr bwMode="auto">
          <a:xfrm>
            <a:off x="6639001" y="3573483"/>
            <a:ext cx="18954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0.wp.com/semiengineering.com/wp-content/uploads/2017/04/Screen-Shot-2017-04-03-at-7.54.52-PM.png">
            <a:extLst>
              <a:ext uri="{FF2B5EF4-FFF2-40B4-BE49-F238E27FC236}">
                <a16:creationId xmlns:a16="http://schemas.microsoft.com/office/drawing/2014/main" id="{521D9ED9-28C7-4542-AFD2-5661C667E4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3620" r="1502"/>
          <a:stretch/>
        </p:blipFill>
        <p:spPr bwMode="auto">
          <a:xfrm>
            <a:off x="106362" y="4597400"/>
            <a:ext cx="2267098" cy="172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330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2301" y="1976227"/>
                <a:ext cx="7679849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Interference/Crosstalk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Data/Clock dependent ~ non-stationary,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</a:t>
                </a:r>
              </a:p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Systematic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Harmonics, Spurs ~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Amp-linearity, ADC, DAC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Quantization Noise ~ quasi-white, uniform; ADC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Aliasing/Mirror Noise~ Signal x </a:t>
                </a:r>
                <a:r>
                  <a:rPr lang="en-US" sz="2400" dirty="0" err="1">
                    <a:latin typeface="FoundrySterling-Book"/>
                  </a:rPr>
                  <a:t>Sinc</a:t>
                </a:r>
                <a:r>
                  <a:rPr lang="en-US" sz="2400" dirty="0">
                    <a:latin typeface="FoundrySterling-Book"/>
                  </a:rPr>
                  <a:t>, uniform; ADC, DAC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Clock Phase Noise ~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>
                    <a:latin typeface="FoundrySterling-Book"/>
                  </a:rPr>
                  <a:t>; resonant, quartz, PLL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1" y="1976227"/>
                <a:ext cx="7679849" cy="3831818"/>
              </a:xfrm>
              <a:prstGeom prst="rect">
                <a:avLst/>
              </a:prstGeom>
              <a:blipFill>
                <a:blip r:embed="rId2"/>
                <a:stretch>
                  <a:fillRect l="-1111" t="-1272" r="-635" b="-22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506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187726-08FD-4946-8B20-1DF788C37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510" y="2933740"/>
            <a:ext cx="2622550" cy="2178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5D2025-0F04-42DB-9E3C-CAFF8A296B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9"/>
          <a:stretch/>
        </p:blipFill>
        <p:spPr>
          <a:xfrm>
            <a:off x="5286060" y="2933766"/>
            <a:ext cx="2574380" cy="2178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0F2EFD-9E6F-4BFE-B881-9FD60055CE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96"/>
          <a:stretch/>
        </p:blipFill>
        <p:spPr>
          <a:xfrm>
            <a:off x="632302" y="2933708"/>
            <a:ext cx="2031207" cy="217850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61016E-BF48-44BD-BF00-EAFFE3944C46}"/>
              </a:ext>
            </a:extLst>
          </p:cNvPr>
          <p:cNvCxnSpPr>
            <a:cxnSpLocks/>
          </p:cNvCxnSpPr>
          <p:nvPr/>
        </p:nvCxnSpPr>
        <p:spPr>
          <a:xfrm>
            <a:off x="1047750" y="4622808"/>
            <a:ext cx="15176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0C1EF6-13CD-4D6E-AF42-E7FB3B04A971}"/>
              </a:ext>
            </a:extLst>
          </p:cNvPr>
          <p:cNvCxnSpPr>
            <a:cxnSpLocks/>
          </p:cNvCxnSpPr>
          <p:nvPr/>
        </p:nvCxnSpPr>
        <p:spPr>
          <a:xfrm>
            <a:off x="3022600" y="4159258"/>
            <a:ext cx="2012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B93C29-A7D0-409E-B791-CD8F148D97B3}"/>
              </a:ext>
            </a:extLst>
          </p:cNvPr>
          <p:cNvCxnSpPr>
            <a:cxnSpLocks/>
          </p:cNvCxnSpPr>
          <p:nvPr/>
        </p:nvCxnSpPr>
        <p:spPr>
          <a:xfrm flipH="1">
            <a:off x="5727700" y="4305308"/>
            <a:ext cx="19391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201AA97-19A8-41EA-B06E-AB96831CD349}"/>
              </a:ext>
            </a:extLst>
          </p:cNvPr>
          <p:cNvSpPr/>
          <p:nvPr/>
        </p:nvSpPr>
        <p:spPr>
          <a:xfrm>
            <a:off x="1047749" y="4219572"/>
            <a:ext cx="459581" cy="433388"/>
          </a:xfrm>
          <a:custGeom>
            <a:avLst/>
            <a:gdLst>
              <a:gd name="connsiteX0" fmla="*/ 0 w 459581"/>
              <a:gd name="connsiteY0" fmla="*/ 0 h 433388"/>
              <a:gd name="connsiteX1" fmla="*/ 133350 w 459581"/>
              <a:gd name="connsiteY1" fmla="*/ 338138 h 433388"/>
              <a:gd name="connsiteX2" fmla="*/ 459581 w 459581"/>
              <a:gd name="connsiteY2" fmla="*/ 433388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581" h="433388">
                <a:moveTo>
                  <a:pt x="0" y="0"/>
                </a:moveTo>
                <a:cubicBezTo>
                  <a:pt x="28376" y="132953"/>
                  <a:pt x="56753" y="265907"/>
                  <a:pt x="133350" y="338138"/>
                </a:cubicBezTo>
                <a:cubicBezTo>
                  <a:pt x="209947" y="410369"/>
                  <a:pt x="334764" y="421878"/>
                  <a:pt x="459581" y="433388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497A924-0249-43E4-8873-475B83EF8ACD}"/>
              </a:ext>
            </a:extLst>
          </p:cNvPr>
          <p:cNvCxnSpPr>
            <a:cxnSpLocks/>
          </p:cNvCxnSpPr>
          <p:nvPr/>
        </p:nvCxnSpPr>
        <p:spPr>
          <a:xfrm>
            <a:off x="5727700" y="3940185"/>
            <a:ext cx="1606550" cy="43973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431B95-0A33-4929-8E04-654AC7431E59}"/>
              </a:ext>
            </a:extLst>
          </p:cNvPr>
          <p:cNvCxnSpPr>
            <a:cxnSpLocks/>
          </p:cNvCxnSpPr>
          <p:nvPr/>
        </p:nvCxnSpPr>
        <p:spPr>
          <a:xfrm>
            <a:off x="5727700" y="3732225"/>
            <a:ext cx="763588" cy="68580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B556F-6779-481E-A1DA-C971DE0381A8}"/>
              </a:ext>
            </a:extLst>
          </p:cNvPr>
          <p:cNvCxnSpPr>
            <a:cxnSpLocks/>
          </p:cNvCxnSpPr>
          <p:nvPr/>
        </p:nvCxnSpPr>
        <p:spPr>
          <a:xfrm flipV="1">
            <a:off x="1319213" y="4691529"/>
            <a:ext cx="714375" cy="7377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F0379BA-BAF9-45D5-B67B-320754157FFB}"/>
              </a:ext>
            </a:extLst>
          </p:cNvPr>
          <p:cNvCxnSpPr>
            <a:cxnSpLocks/>
          </p:cNvCxnSpPr>
          <p:nvPr/>
        </p:nvCxnSpPr>
        <p:spPr>
          <a:xfrm flipV="1">
            <a:off x="1319213" y="4199969"/>
            <a:ext cx="2266950" cy="12292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B93415-E142-497B-8577-0DB4C2C2C815}"/>
              </a:ext>
            </a:extLst>
          </p:cNvPr>
          <p:cNvCxnSpPr>
            <a:cxnSpLocks/>
          </p:cNvCxnSpPr>
          <p:nvPr/>
        </p:nvCxnSpPr>
        <p:spPr>
          <a:xfrm flipV="1">
            <a:off x="1319213" y="4329121"/>
            <a:ext cx="4595812" cy="11001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CAE60419-C7E7-4CE6-870E-9C64CDB76D51}"/>
              </a:ext>
            </a:extLst>
          </p:cNvPr>
          <p:cNvSpPr/>
          <p:nvPr/>
        </p:nvSpPr>
        <p:spPr>
          <a:xfrm>
            <a:off x="123191" y="5495933"/>
            <a:ext cx="3037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Thermal + Shot + Quantization</a:t>
            </a:r>
            <a:endParaRPr lang="en-GB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8980280-F0B7-4E90-AC08-8740FA1A3E9E}"/>
              </a:ext>
            </a:extLst>
          </p:cNvPr>
          <p:cNvCxnSpPr>
            <a:cxnSpLocks/>
          </p:cNvCxnSpPr>
          <p:nvPr/>
        </p:nvCxnSpPr>
        <p:spPr>
          <a:xfrm flipH="1" flipV="1">
            <a:off x="1531184" y="4758311"/>
            <a:ext cx="2003784" cy="10313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62DD81B-1825-41EC-8496-6D0D2591BE46}"/>
              </a:ext>
            </a:extLst>
          </p:cNvPr>
          <p:cNvCxnSpPr>
            <a:cxnSpLocks/>
          </p:cNvCxnSpPr>
          <p:nvPr/>
        </p:nvCxnSpPr>
        <p:spPr>
          <a:xfrm flipV="1">
            <a:off x="3534968" y="4022962"/>
            <a:ext cx="2308620" cy="176665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BA8BCEC-0421-4B65-9D1E-617CB5B51677}"/>
                  </a:ext>
                </a:extLst>
              </p:cNvPr>
              <p:cNvSpPr/>
              <p:nvPr/>
            </p:nvSpPr>
            <p:spPr>
              <a:xfrm>
                <a:off x="3303975" y="5785135"/>
                <a:ext cx="142192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FoundrySterling-Book"/>
                  </a:rPr>
                  <a:t>+ (Burst)</a:t>
                </a:r>
                <a:endParaRPr lang="en-GB" dirty="0"/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BA8BCEC-0421-4B65-9D1E-617CB5B516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975" y="5785135"/>
                <a:ext cx="1421928" cy="369332"/>
              </a:xfrm>
              <a:prstGeom prst="rect">
                <a:avLst/>
              </a:prstGeom>
              <a:blipFill>
                <a:blip r:embed="rId5"/>
                <a:stretch>
                  <a:fillRect l="-14163" t="-116393" r="-3433" b="-175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639E05B-8155-41DF-A1F2-A581994EAA24}"/>
                  </a:ext>
                </a:extLst>
              </p:cNvPr>
              <p:cNvSpPr/>
              <p:nvPr/>
            </p:nvSpPr>
            <p:spPr>
              <a:xfrm>
                <a:off x="6129260" y="5381862"/>
                <a:ext cx="76110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639E05B-8155-41DF-A1F2-A581994EAA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260" y="5381862"/>
                <a:ext cx="761106" cy="369332"/>
              </a:xfrm>
              <a:prstGeom prst="rect">
                <a:avLst/>
              </a:prstGeom>
              <a:blipFill>
                <a:blip r:embed="rId6"/>
                <a:stretch>
                  <a:fillRect l="-21600" t="-118333" r="-45600" b="-1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06062C7-D91C-4DD2-9944-0F90B1AB4023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6109495" y="4147356"/>
            <a:ext cx="400318" cy="127110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C482415E-574C-42A0-BC85-CF843322F26D}"/>
              </a:ext>
            </a:extLst>
          </p:cNvPr>
          <p:cNvSpPr/>
          <p:nvPr/>
        </p:nvSpPr>
        <p:spPr>
          <a:xfrm>
            <a:off x="632302" y="2127361"/>
            <a:ext cx="1188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Harmonics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C09D458-95FF-4CD8-9E5B-AF804D47D5AE}"/>
              </a:ext>
            </a:extLst>
          </p:cNvPr>
          <p:cNvCxnSpPr>
            <a:cxnSpLocks/>
          </p:cNvCxnSpPr>
          <p:nvPr/>
        </p:nvCxnSpPr>
        <p:spPr>
          <a:xfrm>
            <a:off x="1221104" y="2533205"/>
            <a:ext cx="169546" cy="1795916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1E2A574-52DC-4865-81E4-F1EF69D24E97}"/>
              </a:ext>
            </a:extLst>
          </p:cNvPr>
          <p:cNvCxnSpPr>
            <a:cxnSpLocks/>
          </p:cNvCxnSpPr>
          <p:nvPr/>
        </p:nvCxnSpPr>
        <p:spPr>
          <a:xfrm>
            <a:off x="1221104" y="2549991"/>
            <a:ext cx="1981223" cy="1265574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AA6BD773-900E-449D-9238-E74BE7CF2334}"/>
              </a:ext>
            </a:extLst>
          </p:cNvPr>
          <p:cNvSpPr/>
          <p:nvPr/>
        </p:nvSpPr>
        <p:spPr>
          <a:xfrm>
            <a:off x="3048000" y="2132921"/>
            <a:ext cx="1630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Spurs/Crosstalk</a:t>
            </a:r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7BC8EE9-804A-4198-98B1-1828BEF32355}"/>
              </a:ext>
            </a:extLst>
          </p:cNvPr>
          <p:cNvCxnSpPr>
            <a:cxnSpLocks/>
          </p:cNvCxnSpPr>
          <p:nvPr/>
        </p:nvCxnSpPr>
        <p:spPr>
          <a:xfrm flipH="1">
            <a:off x="2262088" y="2502253"/>
            <a:ext cx="1324075" cy="196316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FC714A4-2EB9-4011-8C52-78DB3D86ABD6}"/>
              </a:ext>
            </a:extLst>
          </p:cNvPr>
          <p:cNvCxnSpPr>
            <a:cxnSpLocks/>
          </p:cNvCxnSpPr>
          <p:nvPr/>
        </p:nvCxnSpPr>
        <p:spPr>
          <a:xfrm>
            <a:off x="3576157" y="2502253"/>
            <a:ext cx="260516" cy="15207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3628"/>
      </p:ext>
    </p:extLst>
  </p:cSld>
  <p:clrMapOvr>
    <a:masterClrMapping/>
  </p:clrMapOvr>
</p:sld>
</file>

<file path=ppt/theme/theme1.xml><?xml version="1.0" encoding="utf-8"?>
<a:theme xmlns:a="http://schemas.openxmlformats.org/drawingml/2006/main" name="Open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pening slide alterna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x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0CEF7F2821F44F98824C875DA1BC3C" ma:contentTypeVersion="4" ma:contentTypeDescription="Create a new document." ma:contentTypeScope="" ma:versionID="4f47bce7c0689a0cf6b23cb78bb13c9d">
  <xsd:schema xmlns:xsd="http://www.w3.org/2001/XMLSchema" xmlns:xs="http://www.w3.org/2001/XMLSchema" xmlns:p="http://schemas.microsoft.com/office/2006/metadata/properties" xmlns:ns2="d4f8d5d9-2805-43e4-90ac-b52dd799f3fd" targetNamespace="http://schemas.microsoft.com/office/2006/metadata/properties" ma:root="true" ma:fieldsID="9cdce7c710cb9485bd21235121ea1333" ns2:_="">
    <xsd:import namespace="d4f8d5d9-2805-43e4-90ac-b52dd799f3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f8d5d9-2805-43e4-90ac-b52dd799f3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635948-43D1-4D5F-A4D3-828187DC6A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899D1A-6D3D-45FF-8502-A3F07460EB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f8d5d9-2805-43e4-90ac-b52dd799f3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805ECF-4A02-4D54-BEBB-94699153A94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4f8d5d9-2805-43e4-90ac-b52dd799f3f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16500</TotalTime>
  <Words>839</Words>
  <Application>Microsoft Office PowerPoint</Application>
  <PresentationFormat>Custom</PresentationFormat>
  <Paragraphs>210</Paragraphs>
  <Slides>37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 Math</vt:lpstr>
      <vt:lpstr>FoundrySterling-Book</vt:lpstr>
      <vt:lpstr>Opening slide</vt:lpstr>
      <vt:lpstr>Opening slide alternative</vt:lpstr>
      <vt:lpstr>Text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UofO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Chinn</dc:creator>
  <cp:lastModifiedBy>Weida Zhang</cp:lastModifiedBy>
  <cp:revision>128</cp:revision>
  <dcterms:created xsi:type="dcterms:W3CDTF">2014-03-20T14:30:16Z</dcterms:created>
  <dcterms:modified xsi:type="dcterms:W3CDTF">2023-05-10T13:36:46Z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0x010100860CEF7F2821F44F98824C875DA1BC3C</vt:lpwstr>
  </property>
</Properties>
</file>