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8"/>
  </p:notesMasterIdLst>
  <p:sldIdLst>
    <p:sldId id="257" r:id="rId2"/>
    <p:sldId id="294" r:id="rId3"/>
    <p:sldId id="256" r:id="rId4"/>
    <p:sldId id="258" r:id="rId5"/>
    <p:sldId id="267" r:id="rId6"/>
    <p:sldId id="270" r:id="rId7"/>
    <p:sldId id="259" r:id="rId8"/>
    <p:sldId id="272" r:id="rId9"/>
    <p:sldId id="268" r:id="rId10"/>
    <p:sldId id="260" r:id="rId11"/>
    <p:sldId id="271" r:id="rId12"/>
    <p:sldId id="273" r:id="rId13"/>
    <p:sldId id="292" r:id="rId14"/>
    <p:sldId id="278" r:id="rId15"/>
    <p:sldId id="288" r:id="rId16"/>
    <p:sldId id="261" r:id="rId17"/>
    <p:sldId id="277" r:id="rId18"/>
    <p:sldId id="275" r:id="rId19"/>
    <p:sldId id="287" r:id="rId20"/>
    <p:sldId id="262" r:id="rId21"/>
    <p:sldId id="279" r:id="rId22"/>
    <p:sldId id="276" r:id="rId23"/>
    <p:sldId id="280" r:id="rId24"/>
    <p:sldId id="264" r:id="rId25"/>
    <p:sldId id="283" r:id="rId26"/>
    <p:sldId id="285" r:id="rId27"/>
    <p:sldId id="284" r:id="rId28"/>
    <p:sldId id="265" r:id="rId29"/>
    <p:sldId id="269" r:id="rId30"/>
    <p:sldId id="293" r:id="rId31"/>
    <p:sldId id="266" r:id="rId32"/>
    <p:sldId id="289" r:id="rId33"/>
    <p:sldId id="290" r:id="rId34"/>
    <p:sldId id="291" r:id="rId35"/>
    <p:sldId id="286" r:id="rId36"/>
    <p:sldId id="274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7080913-8821-4ED5-B622-720A378468CD}">
          <p14:sldIdLst>
            <p14:sldId id="257"/>
            <p14:sldId id="294"/>
            <p14:sldId id="256"/>
            <p14:sldId id="258"/>
            <p14:sldId id="267"/>
            <p14:sldId id="270"/>
            <p14:sldId id="259"/>
            <p14:sldId id="272"/>
            <p14:sldId id="268"/>
            <p14:sldId id="260"/>
            <p14:sldId id="271"/>
            <p14:sldId id="273"/>
            <p14:sldId id="292"/>
            <p14:sldId id="278"/>
            <p14:sldId id="288"/>
            <p14:sldId id="261"/>
            <p14:sldId id="277"/>
            <p14:sldId id="275"/>
            <p14:sldId id="287"/>
            <p14:sldId id="262"/>
            <p14:sldId id="279"/>
            <p14:sldId id="276"/>
            <p14:sldId id="280"/>
            <p14:sldId id="264"/>
            <p14:sldId id="283"/>
            <p14:sldId id="285"/>
            <p14:sldId id="284"/>
            <p14:sldId id="265"/>
            <p14:sldId id="269"/>
            <p14:sldId id="293"/>
            <p14:sldId id="266"/>
            <p14:sldId id="289"/>
            <p14:sldId id="290"/>
            <p14:sldId id="291"/>
            <p14:sldId id="286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E8FC"/>
    <a:srgbClr val="000000"/>
    <a:srgbClr val="ABABAB"/>
    <a:srgbClr val="FF9933"/>
    <a:srgbClr val="FFFFFF"/>
    <a:srgbClr val="EAEFF7"/>
    <a:srgbClr val="22027C"/>
    <a:srgbClr val="28038F"/>
    <a:srgbClr val="3D0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3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48294-1B3F-46C7-8501-273AD7D79B4F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F2F4C-E58C-4CCD-AFD6-611CFE2E2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07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7556" y="1508257"/>
            <a:ext cx="9144000" cy="2387600"/>
          </a:xfrm>
        </p:spPr>
        <p:txBody>
          <a:bodyPr anchor="b"/>
          <a:lstStyle>
            <a:lvl1pPr algn="ctr">
              <a:defRPr sz="6000"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398793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567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1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83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/>
          <a:lstStyle>
            <a:lvl1pPr algn="ctr">
              <a:defRPr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736518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1pPr>
            <a:lvl2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2pPr>
            <a:lvl3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3pPr>
            <a:lvl4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4pPr>
            <a:lvl5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1CA36EEA-5A28-4A70-BCAC-0B68DA8D366C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21453" y="1237683"/>
            <a:ext cx="10754686" cy="0"/>
          </a:xfrm>
          <a:prstGeom prst="line">
            <a:avLst/>
          </a:prstGeom>
          <a:ln w="38100">
            <a:solidFill>
              <a:srgbClr val="2803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721453" y="1313897"/>
            <a:ext cx="10754686" cy="0"/>
          </a:xfrm>
          <a:prstGeom prst="line">
            <a:avLst/>
          </a:prstGeom>
          <a:ln w="38100">
            <a:solidFill>
              <a:srgbClr val="AAE8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72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20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8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108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9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7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8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58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taylorfrancis.com/books/oa-mono/10.1201/9781003287674/detectors-particle-physics-tony-weidberg-georg-viehhauser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emf"/><Relationship Id="rId9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34.png"/><Relationship Id="rId7" Type="http://schemas.openxmlformats.org/officeDocument/2006/relationships/image" Target="../media/image33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4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microsoft.com/office/2007/relationships/hdphoto" Target="../media/hdphoto1.wdp"/><Relationship Id="rId7" Type="http://schemas.openxmlformats.org/officeDocument/2006/relationships/image" Target="../media/image65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7" Type="http://schemas.openxmlformats.org/officeDocument/2006/relationships/image" Target="../media/image76.pn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microsoft.com/office/2007/relationships/hdphoto" Target="../media/hdphoto2.wdp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 will be talking about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99330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Today: mechanical structures</a:t>
            </a:r>
          </a:p>
          <a:p>
            <a:pPr lvl="1"/>
            <a:r>
              <a:rPr lang="en-GB" dirty="0"/>
              <a:t>Session 1: Purpose of structures, track-based alignment, requirements for positioning and stability, loads (vibration, thermo-mechanical, etc.)</a:t>
            </a:r>
          </a:p>
          <a:p>
            <a:pPr lvl="1"/>
            <a:r>
              <a:rPr lang="en-GB" dirty="0"/>
              <a:t>Session 2: 1D oscillator, Miles' equation, vibration studies (base vibration and air flow), structure design examples</a:t>
            </a:r>
          </a:p>
          <a:p>
            <a:r>
              <a:rPr lang="en-GB" dirty="0"/>
              <a:t>Tuesday May 19: Thermal management</a:t>
            </a:r>
          </a:p>
          <a:p>
            <a:pPr lvl="1"/>
            <a:r>
              <a:rPr lang="en-GB" dirty="0"/>
              <a:t>Session 1: Silicon systems cooling requirements, sensor temperature and runaway, prediction methods, thermal path design, thermal conductivities of structural and interface materials, case studies</a:t>
            </a:r>
          </a:p>
          <a:p>
            <a:pPr lvl="1"/>
            <a:r>
              <a:rPr lang="en-GB" dirty="0"/>
              <a:t>Session 2: Cooling technologies (air, </a:t>
            </a:r>
            <a:r>
              <a:rPr lang="en-GB" dirty="0" err="1"/>
              <a:t>monophase</a:t>
            </a:r>
            <a:r>
              <a:rPr lang="en-GB" dirty="0"/>
              <a:t>, evaporative), evaporative cooling systems (emphasis on CO2), evaporator design (incl. </a:t>
            </a:r>
            <a:r>
              <a:rPr lang="en-GB" dirty="0" err="1"/>
              <a:t>microchannels</a:t>
            </a:r>
            <a:r>
              <a:rPr lang="en-GB" dirty="0"/>
              <a:t>), prediction methods and performance verification, engineering aspects</a:t>
            </a:r>
          </a:p>
          <a:p>
            <a:r>
              <a:rPr lang="en-GB" dirty="0"/>
              <a:t>A lot of stuff is from a review article I wrote some time ago: </a:t>
            </a:r>
          </a:p>
          <a:p>
            <a:pPr lvl="1"/>
            <a:r>
              <a:rPr lang="en-GB" dirty="0"/>
              <a:t>G. Viehhauser 2015 JINST 10 P09001, doi:10.1088/1748-0221/10/09/P09001</a:t>
            </a:r>
          </a:p>
          <a:p>
            <a:pPr lvl="1"/>
            <a:r>
              <a:rPr lang="en-GB" dirty="0"/>
              <a:t>Also has lots of references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95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 for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13925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#1 requirement is stability of the module positions over the duration of an alignment period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does require identification of the loads that are relevant, and their time scales (will discuss later)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Typically, stability must be comparable to module precision (~1 µm)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Module placement is secondary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Everything needs to fit together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Clearances (for installation or HV) need to be maintained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Overlaps needed for tracking </a:t>
            </a:r>
            <a:r>
              <a:rPr lang="en-GB" dirty="0" err="1"/>
              <a:t>hermeticity</a:t>
            </a:r>
            <a:r>
              <a:rPr lang="en-GB" dirty="0"/>
              <a:t> and TBA must maintained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All these are typically a very few 100 µm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sociological observation: The TBA community and the mechanical community are very different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Communication is very difficult – we are using different languages and there is a reluctance to engage with the tools of the other community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it can be extremely fruitful and is worth the effort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In particular, necessary to understand the requirements for structures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476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Stiffness and strength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1783"/>
            <a:ext cx="10515600" cy="5486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structural mechanics there are two different properties – stiffness and strength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Stiffness means small deformation under (limited) loads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Strength is ability to maintain structural integrity under (high) loads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At low loads the two are somewhat correlated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However, in the high performance regime they become complementary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strong structure must be able to deform to absorb the energy imparted by the load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Simple example (for a static load): A rope stretched between two points sags under gravity. To get it straight you would need to put on infinite tension – the rope would snap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typical engineering applications the primary requirement is strength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example aircraft wings can take enormous forces, but deform by metres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particle physics experiments (apart from space-based) are static and loads are tiny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Our application is therefore (as often the case) non-mainstream, and this has implications for designs and materials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Strength is usually only required to the level that it allows for handling during the construction of the experiment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515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Composite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599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efficient structural material are carbon fibre reinforced plastics (CFRPs)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Efficiency here means stiffness/material</a:t>
            </a:r>
            <a:endParaRPr lang="en-GB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CFRPs consist of a matrix of carbon fibre, embedded in a polymer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polymer is typically cured in an autoclave at elevated temperature (for polymerization) and pressure (for compaction) from a resin (which is tacky at room T)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cure temperatures are below 100°C (low T cure), around 125°C (medium cure T), or 170-200°C (high T cure) – dependent on resin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higher the T, the bigger the thermal stress is locked in; the lower it is the shorter the shelf life of the material is, and the lower the glass transition 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Pressure is usually a few bar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resin material is epoxy or cyanate ester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We like the latter because it is very radiation hard and has a low CME (coefficient of moisture expansion)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These can be procured already soaked into a prepreg, or on its own if needed as a glue or for wet lay-ups (where dry prepreg is used and the user infuses the resin)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Alternative fibre materials are glass fibre or synthetic fibres like Kevlar (Aramid)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These usually have lower modulus, and are thus less useful for high stiffness applications (better for high strength)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endParaRPr lang="en-GB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8281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B97B6-9C69-4ED6-83F9-5A9894DFC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 </a:t>
            </a:r>
            <a:r>
              <a:rPr lang="en-US" dirty="0" err="1"/>
              <a:t>fibre</a:t>
            </a:r>
            <a:r>
              <a:rPr lang="en-US" dirty="0"/>
              <a:t> - manufacture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00ADF-7D41-4DD1-BDE7-9C9CE233C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651435" cy="164873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fibres are fibres of about 5 to 10 µm diameter (1/10 of human hair)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Several 1000s of fibres (filaments) are spun into a tow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Filament number (tow size) depends on brand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en-US" dirty="0"/>
              <a:t>Start with a polymer such as polyacrylonitrile (PAN), rayon, or petroleum pitch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en-US" dirty="0"/>
              <a:t>Then </a:t>
            </a:r>
            <a:r>
              <a:rPr lang="en-US" dirty="0"/>
              <a:t>heated to drive off non-carbon atoms (carbonization)</a:t>
            </a:r>
            <a:endParaRPr lang="en-GB" alt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E2797-DE30-4D83-B750-D84751FBA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3074" name="Picture 2" descr="XC130 300g Unidirectional Prepreg Carbon Fibre 300mm - Easy Composites">
            <a:extLst>
              <a:ext uri="{FF2B5EF4-FFF2-40B4-BE49-F238E27FC236}">
                <a16:creationId xmlns:a16="http://schemas.microsoft.com/office/drawing/2014/main" id="{B065192D-F408-4160-9596-090D467809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9"/>
          <a:stretch/>
        </p:blipFill>
        <p:spPr bwMode="auto">
          <a:xfrm>
            <a:off x="1043609" y="4596290"/>
            <a:ext cx="3066428" cy="183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18C43C-ECE3-4C2E-B580-992EB1F953C2}"/>
              </a:ext>
            </a:extLst>
          </p:cNvPr>
          <p:cNvSpPr txBox="1"/>
          <p:nvPr/>
        </p:nvSpPr>
        <p:spPr>
          <a:xfrm>
            <a:off x="2573847" y="4536336"/>
            <a:ext cx="153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Unidirectional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076" name="Picture 4" descr="210g Plain Weave 3k Carbon Fibre Cloth; 1m, 1.25m - Easy Composites">
            <a:extLst>
              <a:ext uri="{FF2B5EF4-FFF2-40B4-BE49-F238E27FC236}">
                <a16:creationId xmlns:a16="http://schemas.microsoft.com/office/drawing/2014/main" id="{A4669D08-ED76-43C4-89F7-97C7D508E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548" y="4596290"/>
            <a:ext cx="2763079" cy="183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AB02E1-1F09-4AB6-B4B9-5DE8F6B54629}"/>
              </a:ext>
            </a:extLst>
          </p:cNvPr>
          <p:cNvSpPr txBox="1"/>
          <p:nvPr/>
        </p:nvSpPr>
        <p:spPr>
          <a:xfrm>
            <a:off x="6285176" y="4568630"/>
            <a:ext cx="82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Weave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715B14-E535-43CD-9D9B-12F96A53ED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287" y="2962398"/>
            <a:ext cx="4464769" cy="375907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68DF4B5-1CE7-4872-A8B4-E4286D0DC0EF}"/>
              </a:ext>
            </a:extLst>
          </p:cNvPr>
          <p:cNvSpPr txBox="1">
            <a:spLocks/>
          </p:cNvSpPr>
          <p:nvPr/>
        </p:nvSpPr>
        <p:spPr>
          <a:xfrm>
            <a:off x="838200" y="2865789"/>
            <a:ext cx="6626087" cy="1741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The final production step is a coating to protect them from damage during winding or weaving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This is called sizing - process and material is proprietary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carbon fibres are then often prepared in woven or </a:t>
            </a:r>
            <a:r>
              <a:rPr lang="en-GB" dirty="0" err="1"/>
              <a:t>uni</a:t>
            </a:r>
            <a:r>
              <a:rPr lang="en-GB" dirty="0"/>
              <a:t>-directional pre-</a:t>
            </a:r>
            <a:r>
              <a:rPr lang="en-GB" dirty="0" err="1"/>
              <a:t>preg</a:t>
            </a:r>
            <a:r>
              <a:rPr lang="en-GB" dirty="0"/>
              <a:t> and impregnated with resin</a:t>
            </a:r>
          </a:p>
        </p:txBody>
      </p:sp>
    </p:spTree>
    <p:extLst>
      <p:ext uri="{BB962C8B-B14F-4D97-AF65-F5344CB8AC3E}">
        <p14:creationId xmlns:p14="http://schemas.microsoft.com/office/powerpoint/2010/main" val="4228002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fibre -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819" y="1360552"/>
            <a:ext cx="8134260" cy="534461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Fibres can be classified according to their tensile modulus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us only high-end fibres are interesting: High modulus (HM, 400-700 </a:t>
            </a:r>
            <a:r>
              <a:rPr lang="en-GB" dirty="0" err="1"/>
              <a:t>GPa</a:t>
            </a:r>
            <a:r>
              <a:rPr lang="en-GB" dirty="0"/>
              <a:t>) or Ultra-high modulus (UHM, 700-1000 </a:t>
            </a:r>
            <a:r>
              <a:rPr lang="en-GB" dirty="0" err="1"/>
              <a:t>GPa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Widely used fibres in PP are K13C2U (900 </a:t>
            </a:r>
            <a:r>
              <a:rPr lang="en-GB" dirty="0" err="1"/>
              <a:t>GPa</a:t>
            </a:r>
            <a:r>
              <a:rPr lang="en-GB" dirty="0"/>
              <a:t>) or K13D2U (935 </a:t>
            </a:r>
            <a:r>
              <a:rPr lang="en-GB" dirty="0" err="1"/>
              <a:t>GPa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UHM fibre is ideal for high stiffness application, but useless for high strength (thus not common)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of the high stiffness this fibre is brittle, and cannot be woven – only </a:t>
            </a:r>
            <a:r>
              <a:rPr lang="en-GB" dirty="0" err="1"/>
              <a:t>uni</a:t>
            </a:r>
            <a:r>
              <a:rPr lang="en-GB" dirty="0"/>
              <a:t>-directional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If more strength is required a woven HM fibre like M55J or similar is useful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Density is mildly correlated with modulus -  More important is prepreg fibre area density, which is a feature of manufacturing process (how many fibres per width or area)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useful feature of carbon fibres is that longitudinal heat conduction is good, and correlated to modulus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Cross-plane heat conductivity is usually poor (a factor 1000 smaller than along the fibre)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coefficient of thermal expansion of a </a:t>
            </a:r>
            <a:r>
              <a:rPr lang="en-GB" dirty="0" err="1"/>
              <a:t>uni</a:t>
            </a:r>
            <a:r>
              <a:rPr lang="en-GB" dirty="0"/>
              <a:t>-directional layer is usually slightly positive across the fibre direction, but negative along the fibre (about -10</a:t>
            </a:r>
            <a:r>
              <a:rPr lang="en-GB" baseline="30000" dirty="0"/>
              <a:t>-6</a:t>
            </a:r>
            <a:r>
              <a:rPr lang="en-GB" dirty="0"/>
              <a:t> m/</a:t>
            </a:r>
            <a:r>
              <a:rPr lang="en-GB" dirty="0" err="1"/>
              <a:t>m°C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Therefore combinations of layer orientations can be found which have zero CTE in certain directions (those are not necessarily the lay-ups with the highest modulus)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14</a:t>
            </a:fld>
            <a:endParaRPr lang="en-GB" dirty="0"/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561172"/>
              </p:ext>
            </p:extLst>
          </p:nvPr>
        </p:nvGraphicFramePr>
        <p:xfrm>
          <a:off x="8051800" y="1445650"/>
          <a:ext cx="4256087" cy="2576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915025" imgH="3581400" progId="Excel.Chart.8">
                  <p:embed/>
                </p:oleObj>
              </mc:Choice>
              <mc:Fallback>
                <p:oleObj name="Chart" r:id="rId2" imgW="5915025" imgH="3581400" progId="Excel.Chart.8">
                  <p:embed/>
                  <p:pic>
                    <p:nvPicPr>
                      <p:cNvPr id="5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1800" y="1445650"/>
                        <a:ext cx="4256087" cy="25760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689689"/>
              </p:ext>
            </p:extLst>
          </p:nvPr>
        </p:nvGraphicFramePr>
        <p:xfrm>
          <a:off x="8477119" y="4021668"/>
          <a:ext cx="3585235" cy="2334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4" imgW="5486400" imgH="3571875" progId="Excel.Chart.8">
                  <p:embed/>
                </p:oleObj>
              </mc:Choice>
              <mc:Fallback>
                <p:oleObj name="Chart" r:id="rId4" imgW="5486400" imgH="3571875" progId="Excel.Chart.8">
                  <p:embed/>
                  <p:pic>
                    <p:nvPicPr>
                      <p:cNvPr id="8204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7119" y="4021668"/>
                        <a:ext cx="3585235" cy="23346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150796" y="1371169"/>
            <a:ext cx="1143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Only defence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192196" y="1591831"/>
            <a:ext cx="161603" cy="87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75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Composites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267" y="1368849"/>
            <a:ext cx="8325491" cy="555688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 design is fundamentally different from machining metal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Design for metal structures involves removal of material (subtractive machining), and then usually connection by bolts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Metal designs therefore often involve straight and square geometries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Manufacture requires placement of the piece into a machine for the material removal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becomes more difficult and precision harder to achieve the larger the piece is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Recently, additive metal manufacturing is changing this paradigm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Composites on the other hand comprise often sheets, which are appropriately shaped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Structural performance is often achieved by shaping, and the design optimizes the shape according to the loads, which typically results in non-square forms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Composites are anisotropic, so design is significantly more complex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Shaping of composite structures in principle gives a lot of freedom for geometries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particle physics we are often not exploiting these possibilities (even if work with CF) – we tend to design in cylinders or disks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Apart from being structurally inferior, this also is suboptimal in reducing tracker material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Joints are usually bonded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Bolted connections are actually difficult and require inserts and local reinforcements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carbon fibre is so structurally powerful, it often is actually the bonds, which limit the structural performance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Structural dimensional precision is best not achieved by machining of precision interfaces, but by gluing parts held in place by precision jigs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77942" y="6288063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" t="13950" b="10741"/>
          <a:stretch/>
        </p:blipFill>
        <p:spPr>
          <a:xfrm>
            <a:off x="8765758" y="3053742"/>
            <a:ext cx="3119207" cy="18155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291" y="5298160"/>
            <a:ext cx="1752601" cy="17526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62416" y="4877489"/>
            <a:ext cx="3222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The most efficient tracker geometry: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99564" y="2781119"/>
            <a:ext cx="1840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What we have now: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9021868" y="6449549"/>
            <a:ext cx="609600" cy="365125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0911789" y="5243415"/>
            <a:ext cx="609600" cy="365125"/>
          </a:xfrm>
          <a:prstGeom prst="line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265" y="1384972"/>
            <a:ext cx="2402399" cy="13513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1C16EA-28D2-4065-9163-B70A269D15F9}"/>
              </a:ext>
            </a:extLst>
          </p:cNvPr>
          <p:cNvSpPr txBox="1"/>
          <p:nvPr/>
        </p:nvSpPr>
        <p:spPr>
          <a:xfrm>
            <a:off x="11108040" y="4114030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ATLAS ID</a:t>
            </a:r>
          </a:p>
        </p:txBody>
      </p:sp>
    </p:spTree>
    <p:extLst>
      <p:ext uri="{BB962C8B-B14F-4D97-AF65-F5344CB8AC3E}">
        <p14:creationId xmlns:p14="http://schemas.microsoft.com/office/powerpoint/2010/main" val="1138682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Type of loads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5732"/>
            <a:ext cx="9237932" cy="487574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Vibrations (timescale seconds)</a:t>
            </a:r>
          </a:p>
          <a:p>
            <a:pPr lvl="1"/>
            <a:r>
              <a:rPr lang="en-GB" dirty="0"/>
              <a:t>External (seismic and/or from other parts of experiment) or internal (typically flow of coolant)</a:t>
            </a:r>
          </a:p>
          <a:p>
            <a:r>
              <a:rPr lang="en-GB" dirty="0"/>
              <a:t>Thermo-mechanical (seconds to hours)</a:t>
            </a:r>
          </a:p>
          <a:p>
            <a:pPr lvl="1"/>
            <a:r>
              <a:rPr lang="en-GB" dirty="0"/>
              <a:t>Structures and modules contain elements with different CTE, so temperature changes over time will lead to load changes</a:t>
            </a:r>
          </a:p>
          <a:p>
            <a:pPr lvl="1"/>
            <a:r>
              <a:rPr lang="en-GB" dirty="0"/>
              <a:t>This can also be due to changes in power consumption, because of thermal impedance of thermal path from heat source to local heat sink (coolant)</a:t>
            </a:r>
          </a:p>
          <a:p>
            <a:r>
              <a:rPr lang="en-GB" dirty="0"/>
              <a:t>Seismic shocks (days to months)</a:t>
            </a:r>
          </a:p>
          <a:p>
            <a:pPr lvl="1"/>
            <a:r>
              <a:rPr lang="en-GB" dirty="0"/>
              <a:t>Significant perturbations or change of state, usually brief, but with significant times of stability between</a:t>
            </a:r>
          </a:p>
          <a:p>
            <a:pPr lvl="1"/>
            <a:r>
              <a:rPr lang="en-GB" dirty="0"/>
              <a:t>Examples are magnet ramp/quench, power or cooling system stoppage (planned and unplanned)</a:t>
            </a:r>
          </a:p>
          <a:p>
            <a:r>
              <a:rPr lang="en-GB" dirty="0"/>
              <a:t>Long-term effects of static loads (months to years)</a:t>
            </a:r>
          </a:p>
          <a:p>
            <a:pPr lvl="1"/>
            <a:r>
              <a:rPr lang="en-GB" dirty="0"/>
              <a:t>For example creep or relaxation effects</a:t>
            </a:r>
          </a:p>
          <a:p>
            <a:pPr lvl="1"/>
            <a:r>
              <a:rPr lang="en-GB" dirty="0"/>
              <a:t>Humidity effects </a:t>
            </a:r>
          </a:p>
          <a:p>
            <a:pPr lvl="1"/>
            <a:r>
              <a:rPr lang="en-GB" dirty="0"/>
              <a:t>No defined time of change, but over long time scales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457380"/>
            <a:ext cx="10693400" cy="5576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 order of increasing time scales (relevant to correlate with duration of stability required) </a:t>
            </a:r>
          </a:p>
          <a:p>
            <a:pPr lvl="1"/>
            <a:endParaRPr lang="en-GB" dirty="0"/>
          </a:p>
        </p:txBody>
      </p:sp>
      <p:sp>
        <p:nvSpPr>
          <p:cNvPr id="6" name="Right Brace 5"/>
          <p:cNvSpPr/>
          <p:nvPr/>
        </p:nvSpPr>
        <p:spPr>
          <a:xfrm>
            <a:off x="9845617" y="1845732"/>
            <a:ext cx="482600" cy="20579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328217" y="2355941"/>
            <a:ext cx="1479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Relevant within TBA periods</a:t>
            </a:r>
          </a:p>
        </p:txBody>
      </p:sp>
      <p:sp>
        <p:nvSpPr>
          <p:cNvPr id="8" name="Right Brace 7"/>
          <p:cNvSpPr/>
          <p:nvPr/>
        </p:nvSpPr>
        <p:spPr>
          <a:xfrm>
            <a:off x="9845617" y="3903677"/>
            <a:ext cx="543464" cy="14247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0328217" y="4292028"/>
            <a:ext cx="1802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Sets boundaries of TBA periods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9845617" y="5328433"/>
            <a:ext cx="482600" cy="10127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328216" y="5650145"/>
            <a:ext cx="180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Tracked by TBA</a:t>
            </a:r>
          </a:p>
        </p:txBody>
      </p:sp>
    </p:spTree>
    <p:extLst>
      <p:ext uri="{BB962C8B-B14F-4D97-AF65-F5344CB8AC3E}">
        <p14:creationId xmlns:p14="http://schemas.microsoft.com/office/powerpoint/2010/main" val="613331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How to minimize thermo-mechanical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1409108"/>
            <a:ext cx="11258550" cy="335445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Large silicon detector systems are a complex mixture of different materials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Generally, they will have different CTEs (coefficients of thermal expansion)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Hence the structures will encounter temperature-dependent deformations (like a bi-metallic strip)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These can also be power-dependent, because of temperature gradients along thermally resistive conduction paths from the heat source to the local heat sink (typically coolant)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Often, but not only, this is to due trigger rate variations within a fill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What strategy?</a:t>
            </a:r>
          </a:p>
          <a:p>
            <a:pPr marL="715963" lvl="1" indent="-258763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Equalize temperatures and power consumption (good number: ±0.5-1°C)</a:t>
            </a:r>
          </a:p>
          <a:p>
            <a:pPr marL="804863" lvl="2" indent="-268288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an important requirement that needs to be made clear to the cooling and the electronics people in your collaboration from early on</a:t>
            </a:r>
          </a:p>
          <a:p>
            <a:pPr marL="715963" lvl="1" indent="-258763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Design symmetric structures </a:t>
            </a:r>
          </a:p>
          <a:p>
            <a:pPr marL="804863" lvl="2" indent="-268288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Thermal strains balance – minimize deformations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Example of what can go wrong: ATLAS IBL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 cable bonded to one side of local support only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Does require temperature control at the level of 0.2 K and regular alignment correction in the offline reconstruction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6719" y="4685906"/>
            <a:ext cx="3136690" cy="217429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333499" y="4725655"/>
            <a:ext cx="2815167" cy="1995820"/>
            <a:chOff x="3317430" y="4167316"/>
            <a:chExt cx="2836150" cy="2611336"/>
          </a:xfrm>
        </p:grpSpPr>
        <p:grpSp>
          <p:nvGrpSpPr>
            <p:cNvPr id="6" name="Group 5"/>
            <p:cNvGrpSpPr/>
            <p:nvPr/>
          </p:nvGrpSpPr>
          <p:grpSpPr>
            <a:xfrm>
              <a:off x="3317430" y="4167316"/>
              <a:ext cx="2836150" cy="2611336"/>
              <a:chOff x="5933274" y="3340277"/>
              <a:chExt cx="2836150" cy="261133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/>
              <a:srcRect l="1" r="-45107"/>
              <a:stretch/>
            </p:blipFill>
            <p:spPr>
              <a:xfrm>
                <a:off x="5933274" y="3340277"/>
                <a:ext cx="2548118" cy="2611336"/>
              </a:xfrm>
              <a:prstGeom prst="rect">
                <a:avLst/>
              </a:prstGeom>
              <a:ln w="15875">
                <a:solidFill>
                  <a:srgbClr val="FF0000"/>
                </a:solidFill>
              </a:ln>
            </p:spPr>
          </p:pic>
          <p:sp>
            <p:nvSpPr>
              <p:cNvPr id="8" name="Line Callout 1 (No Border) 7"/>
              <p:cNvSpPr/>
              <p:nvPr/>
            </p:nvSpPr>
            <p:spPr>
              <a:xfrm>
                <a:off x="7301425" y="4221088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98091"/>
                  <a:gd name="adj4" fmla="val -21296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Service Flex Bus</a:t>
                </a:r>
              </a:p>
            </p:txBody>
          </p:sp>
          <p:sp>
            <p:nvSpPr>
              <p:cNvPr id="9" name="Line Callout 1 (No Border) 8"/>
              <p:cNvSpPr/>
              <p:nvPr/>
            </p:nvSpPr>
            <p:spPr>
              <a:xfrm>
                <a:off x="7289379" y="3942144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116610"/>
                  <a:gd name="adj4" fmla="val -37907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CO</a:t>
                </a:r>
                <a:r>
                  <a:rPr lang="en-GB" sz="1200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GB" sz="1200" dirty="0">
                    <a:solidFill>
                      <a:srgbClr val="FF0000"/>
                    </a:solidFill>
                  </a:rPr>
                  <a:t> Cooling Pipe</a:t>
                </a:r>
              </a:p>
            </p:txBody>
          </p:sp>
          <p:sp>
            <p:nvSpPr>
              <p:cNvPr id="10" name="Line Callout 1 (No Border) 9"/>
              <p:cNvSpPr/>
              <p:nvPr/>
            </p:nvSpPr>
            <p:spPr>
              <a:xfrm>
                <a:off x="7301425" y="4628450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24016"/>
                  <a:gd name="adj4" fmla="val -41670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Pixel Module</a:t>
                </a:r>
              </a:p>
            </p:txBody>
          </p:sp>
        </p:grpSp>
        <p:sp>
          <p:nvSpPr>
            <p:cNvPr id="11" name="Line Callout 1 (No Border) 10"/>
            <p:cNvSpPr/>
            <p:nvPr/>
          </p:nvSpPr>
          <p:spPr>
            <a:xfrm>
              <a:off x="4595631" y="4510867"/>
              <a:ext cx="1269917" cy="288032"/>
            </a:xfrm>
            <a:prstGeom prst="callout1">
              <a:avLst>
                <a:gd name="adj1" fmla="val 62655"/>
                <a:gd name="adj2" fmla="val 1799"/>
                <a:gd name="adj3" fmla="val 116610"/>
                <a:gd name="adj4" fmla="val -37907"/>
              </a:avLst>
            </a:prstGeom>
            <a:noFill/>
            <a:ln w="12700">
              <a:solidFill>
                <a:srgbClr val="FF0000"/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Carbon Foam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283405" y="4726910"/>
            <a:ext cx="3060836" cy="1450128"/>
            <a:chOff x="5673080" y="5373216"/>
            <a:chExt cx="3060836" cy="1450128"/>
          </a:xfrm>
          <a:effectLst/>
        </p:grpSpPr>
        <p:pic>
          <p:nvPicPr>
            <p:cNvPr id="14" name="Immagin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" t="29107" r="-429" b="29340"/>
            <a:stretch/>
          </p:blipFill>
          <p:spPr bwMode="auto">
            <a:xfrm flipV="1">
              <a:off x="5673080" y="5373216"/>
              <a:ext cx="3060836" cy="959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Immagin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688"/>
            <a:stretch/>
          </p:blipFill>
          <p:spPr bwMode="auto">
            <a:xfrm>
              <a:off x="5673080" y="6320283"/>
              <a:ext cx="3060836" cy="503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4460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vibrations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7149" y="1397066"/>
                <a:ext cx="11360427" cy="2311333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External vibrations are most usefully described by a vibration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These are usually shown as power spectra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Two versions: 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Acceleration spectral density (ASD) – often in g</a:t>
                </a:r>
                <a:r>
                  <a:rPr lang="en-GB" baseline="30000" dirty="0"/>
                  <a:t>2</a:t>
                </a:r>
                <a:r>
                  <a:rPr lang="en-GB" dirty="0"/>
                  <a:t>/Hz: More useful for load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Displacement spectral density (DSD) – in something like µm</a:t>
                </a:r>
                <a:r>
                  <a:rPr lang="en-GB" baseline="30000" dirty="0"/>
                  <a:t>2</a:t>
                </a:r>
                <a:r>
                  <a:rPr lang="en-GB" dirty="0"/>
                  <a:t>/Hz: More useful for response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Connection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𝐷𝑆𝐷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𝐴𝑆𝐷</m:t>
                        </m:r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GB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For a given external vibration spectrum the displacements of the structures will have a spectrum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𝐷𝑆𝐷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𝑠𝑡𝑟𝑢𝑐𝑡𝑢𝑟𝑒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𝐴𝑆𝐷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GB" dirty="0"/>
                  <a:t>, 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is the response function of the structure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can be obtained from FEA or measurements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7149" y="1397066"/>
                <a:ext cx="11360427" cy="2311333"/>
              </a:xfrm>
              <a:blipFill>
                <a:blip r:embed="rId2"/>
                <a:stretch>
                  <a:fillRect l="-322" t="-3430" b="-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9503" y="3934869"/>
            <a:ext cx="3887722" cy="22655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65989" y="3563619"/>
            <a:ext cx="353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ATLAS ID – measured ASD spectrum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47042" y="6169708"/>
            <a:ext cx="343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Long-term-average over several months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C862276-244D-4A2F-9C25-11D011D6830A}"/>
              </a:ext>
            </a:extLst>
          </p:cNvPr>
          <p:cNvSpPr txBox="1">
            <a:spLocks/>
          </p:cNvSpPr>
          <p:nvPr/>
        </p:nvSpPr>
        <p:spPr>
          <a:xfrm>
            <a:off x="367149" y="3640667"/>
            <a:ext cx="8016752" cy="30808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Typically, external vibration spectra in static particle physics experiments are low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common misconception is that they have some special feature at line frequency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external vibration spectrum depends on your location and environment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Ideally, they need to be measured for your specific experiment, but this is not always possible in advance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 have seen spectra for a range of experiments, with one exception, they have all been (well) below 10</a:t>
            </a:r>
            <a:r>
              <a:rPr lang="en-GB" baseline="30000" dirty="0"/>
              <a:t>-7</a:t>
            </a:r>
            <a:r>
              <a:rPr lang="en-GB" dirty="0"/>
              <a:t> g</a:t>
            </a:r>
            <a:r>
              <a:rPr lang="en-GB" baseline="30000" dirty="0"/>
              <a:t>2</a:t>
            </a:r>
            <a:r>
              <a:rPr lang="en-GB" dirty="0"/>
              <a:t>/Hz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As we will discuss more quantitatively in the next lecture, these vibration levels are very low, and displacements due to external vibrations easy to be controlled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 fact, I have the suspicion that most silicon detector supports are over-designed</a:t>
            </a:r>
          </a:p>
        </p:txBody>
      </p:sp>
    </p:spTree>
    <p:extLst>
      <p:ext uri="{BB962C8B-B14F-4D97-AF65-F5344CB8AC3E}">
        <p14:creationId xmlns:p14="http://schemas.microsoft.com/office/powerpoint/2010/main" val="2221075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502808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powerful method to align detector modules is track-based alignment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mechanical design must enable, facilitate and support this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prime requirement for the mechanical design is stability at O(1µm)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a definition of stability the specification of loads is required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also requires a specification of time scales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Typically, the relevant loads are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Temperature variations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Vibrations (internal and external)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Placement requirements are usually much more relaxed O(100µm)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capable material are carbon fibre composites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our requirement is for stiffness, we typically use UHM carbon fibre, which not your standard CF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 design relies on shapes – lots of opportunities to optimize structures and layouts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135C-8E6F-412F-A682-D4E61DB00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shameless plug…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C8FBB-EC84-47FD-92E7-2CE2C915B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5"/>
            <a:ext cx="6924261" cy="4736518"/>
          </a:xfrm>
        </p:spPr>
        <p:txBody>
          <a:bodyPr/>
          <a:lstStyle/>
          <a:p>
            <a:r>
              <a:rPr lang="en-US" dirty="0"/>
              <a:t>Tony Weidberg and I have written a textbook on detectors in particle physics</a:t>
            </a:r>
          </a:p>
          <a:p>
            <a:pPr lvl="1"/>
            <a:r>
              <a:rPr lang="en-US" dirty="0"/>
              <a:t>Open access: </a:t>
            </a:r>
            <a:r>
              <a:rPr lang="en-US" dirty="0">
                <a:hlinkClick r:id="rId2"/>
              </a:rPr>
              <a:t>https://www.taylorfrancis.com/books/oa-mono/10.1201/9781003287674/detectors-particle-physics-tony-weidberg-georg-viehhauser</a:t>
            </a:r>
            <a:endParaRPr lang="en-US" dirty="0"/>
          </a:p>
          <a:p>
            <a:r>
              <a:rPr lang="en-US" dirty="0"/>
              <a:t>Written for graduate students </a:t>
            </a:r>
          </a:p>
          <a:p>
            <a:r>
              <a:rPr lang="en-US" dirty="0"/>
              <a:t>Has of course a chapter on silicon detectors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FA9913-BC95-4B77-AF31-09512ABE6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B637A2-C49F-43A2-BDA3-9D5B9659D9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402" y="1440445"/>
            <a:ext cx="3600807" cy="514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520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1D oscillator – Miles’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0445"/>
                <a:ext cx="9382125" cy="4736518"/>
              </a:xfrm>
            </p:spPr>
            <p:txBody>
              <a:bodyPr/>
              <a:lstStyle/>
              <a:p>
                <a:r>
                  <a:rPr lang="en-GB" dirty="0"/>
                  <a:t>To understand the response of a periodically excited object we start with a very simple model, a 1-D damped oscillator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̈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̇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)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0445"/>
                <a:ext cx="9382125" cy="4736518"/>
              </a:xfrm>
              <a:blipFill>
                <a:blip r:embed="rId2"/>
                <a:stretch>
                  <a:fillRect l="-1170" t="-2317" r="-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5" name="Picture 15" descr="File:Photo-JohnWMi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49" y="4482419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10842624" y="5925456"/>
            <a:ext cx="944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000" dirty="0"/>
              <a:t>John W. Miles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4438" y="1507781"/>
            <a:ext cx="1544638" cy="26119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9675" y="2878138"/>
            <a:ext cx="5829300" cy="7715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70576" y="3007387"/>
            <a:ext cx="811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Palatino Linotype" panose="02040502050505030304" pitchFamily="18" charset="0"/>
              </a:rPr>
              <a:t>with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987293"/>
            <a:ext cx="4121553" cy="2521485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3907782" y="4036622"/>
            <a:ext cx="6972300" cy="2641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Integrate over all frequencies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/>
          <a:srcRect t="8195"/>
          <a:stretch/>
        </p:blipFill>
        <p:spPr>
          <a:xfrm>
            <a:off x="3970463" y="4514667"/>
            <a:ext cx="6238875" cy="111928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88052" y="5778812"/>
            <a:ext cx="3692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Miles’ equation: a good estimator of the dynamic response of a mechanical system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750" y="5617172"/>
            <a:ext cx="3105150" cy="80962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7845936" y="2689470"/>
            <a:ext cx="2325145" cy="1119234"/>
            <a:chOff x="7745160" y="2692284"/>
            <a:chExt cx="2325145" cy="111923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745160" y="2692284"/>
              <a:ext cx="1971675" cy="3429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13422" y="3105949"/>
              <a:ext cx="504825" cy="31432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49848" y="3048310"/>
              <a:ext cx="1171575" cy="371475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841455" y="3440043"/>
              <a:ext cx="2228850" cy="371475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91954" y="6528326"/>
            <a:ext cx="5238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38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Milking Miles’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69020"/>
                <a:ext cx="10515600" cy="4736518"/>
              </a:xfrm>
            </p:spPr>
            <p:txBody>
              <a:bodyPr/>
              <a:lstStyle/>
              <a:p>
                <a:r>
                  <a:rPr lang="en-GB" dirty="0"/>
                  <a:t>If oscillator is loaded by external static force </a:t>
                </a:r>
                <a:r>
                  <a:rPr lang="en-GB" i="1" dirty="0"/>
                  <a:t>mg</a:t>
                </a:r>
                <a:r>
                  <a:rPr lang="en-GB" dirty="0"/>
                  <a:t> (gravity),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can be expressed through the static deflection (sag)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69020"/>
                <a:ext cx="10515600" cy="4736518"/>
              </a:xfrm>
              <a:blipFill>
                <a:blip r:embed="rId2"/>
                <a:stretch>
                  <a:fillRect l="-1043" t="-2317" r="-11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688" y="2413698"/>
            <a:ext cx="1495425" cy="76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671" y="2404173"/>
            <a:ext cx="2847975" cy="771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01571" y="2559102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Palatino Linotype" panose="02040502050505030304" pitchFamily="18" charset="0"/>
              </a:rPr>
              <a:t>and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5" y="3286030"/>
            <a:ext cx="5581650" cy="34354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9191" y="3286029"/>
            <a:ext cx="5276902" cy="34354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2796" y="6426199"/>
            <a:ext cx="523875" cy="2952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477500" y="4664345"/>
                <a:ext cx="4355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500" y="4664345"/>
                <a:ext cx="435504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412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Simple beam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40446"/>
            <a:ext cx="10830339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structures are complex 3D-objects: they have a much richer resonance structure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Next level up: Bernoulli beam (essentially a 2D beam, with </a:t>
            </a:r>
            <a:r>
              <a:rPr lang="en-GB" i="1" dirty="0"/>
              <a:t>d </a:t>
            </a:r>
            <a:r>
              <a:rPr lang="en-GB" dirty="0"/>
              <a:t>&lt;&lt; </a:t>
            </a:r>
            <a:r>
              <a:rPr lang="en-GB" i="1" dirty="0"/>
              <a:t>l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</a:t>
            </a:r>
            <a:r>
              <a:rPr lang="en-GB" dirty="0" err="1"/>
              <a:t>haracterized</a:t>
            </a:r>
            <a:r>
              <a:rPr lang="en-GB" dirty="0"/>
              <a:t> by bending stiffness </a:t>
            </a:r>
            <a:r>
              <a:rPr lang="en-GB" i="1" dirty="0"/>
              <a:t>EI</a:t>
            </a:r>
            <a:r>
              <a:rPr lang="en-GB" dirty="0"/>
              <a:t>, with </a:t>
            </a:r>
            <a:r>
              <a:rPr lang="en-GB" i="1" dirty="0"/>
              <a:t>E</a:t>
            </a:r>
            <a:r>
              <a:rPr lang="en-GB" dirty="0"/>
              <a:t> the Young’s modulus (material property), and   </a:t>
            </a:r>
            <a:r>
              <a:rPr lang="en-GB" i="1" dirty="0"/>
              <a:t>I</a:t>
            </a:r>
            <a:r>
              <a:rPr lang="en-GB" dirty="0"/>
              <a:t> the (area) moment of inertia (beam geometry)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A</a:t>
            </a:r>
            <a:r>
              <a:rPr lang="en-GB" dirty="0" err="1"/>
              <a:t>fter</a:t>
            </a:r>
            <a:r>
              <a:rPr lang="en-GB" dirty="0"/>
              <a:t> separation and boundary conditions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Re</a:t>
            </a:r>
            <a:r>
              <a:rPr lang="en-GB" dirty="0"/>
              <a:t>sonance frequencies: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300"/>
              </a:spcBef>
              <a:buNone/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Spatial part: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Combined frequency response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GB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Weighted with modal participation factors</a:t>
            </a:r>
          </a:p>
          <a:p>
            <a:pPr marL="457200" lvl="1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which relate to modal mass 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49CA03-0E4A-4649-B92A-CFE66ABB058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6933" y="2586519"/>
            <a:ext cx="3209097" cy="6598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3F4C25-CF78-49D7-8EE5-B93D2463D3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0986" y="3312529"/>
            <a:ext cx="7998410" cy="12001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1C44C9-845F-42CE-B493-9C173BCD484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782" y="4094469"/>
            <a:ext cx="1970409" cy="651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8E50FC-4FD1-4175-9A9D-307F8B8D0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1757" y="4648346"/>
            <a:ext cx="4101878" cy="7201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25D419-573D-4C6D-B5C7-C4F00013758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9668" y="5333645"/>
            <a:ext cx="1994660" cy="682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E148B6-5DF8-4246-A13C-4338F9FDB7E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2523"/>
          <a:stretch/>
        </p:blipFill>
        <p:spPr>
          <a:xfrm>
            <a:off x="4563714" y="5906475"/>
            <a:ext cx="1060709" cy="8658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314531" y="4504865"/>
            <a:ext cx="2350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Superposition of 1-D oscillator frequency responses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E148B6-5DF8-4246-A13C-4338F9FDB7E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327"/>
          <a:stretch/>
        </p:blipFill>
        <p:spPr>
          <a:xfrm>
            <a:off x="6236763" y="5902393"/>
            <a:ext cx="1800923" cy="8658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81661" y="6137497"/>
            <a:ext cx="654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143240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B1AB9-DE71-4D16-B9E4-DF7C10BC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Bernoulli beam example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D0DDF-0A47-45A8-A52C-073C6A848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5"/>
            <a:ext cx="10701867" cy="35992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Beam length 1.08 m, </a:t>
            </a:r>
            <a:r>
              <a:rPr lang="en-US" i="1" dirty="0"/>
              <a:t>EI </a:t>
            </a:r>
            <a:r>
              <a:rPr lang="en-US" dirty="0"/>
              <a:t>= 32.92 kgm</a:t>
            </a:r>
            <a:r>
              <a:rPr lang="en-US" baseline="30000" dirty="0"/>
              <a:t>3</a:t>
            </a:r>
            <a:r>
              <a:rPr lang="en-US" dirty="0"/>
              <a:t>/s</a:t>
            </a:r>
            <a:r>
              <a:rPr lang="en-US" baseline="30000" dirty="0"/>
              <a:t>2</a:t>
            </a:r>
            <a:r>
              <a:rPr lang="en-US" dirty="0"/>
              <a:t>, mass density 0.31 kg/m, </a:t>
            </a:r>
            <a:r>
              <a:rPr lang="el-GR" dirty="0"/>
              <a:t>ζ</a:t>
            </a:r>
            <a:r>
              <a:rPr lang="en-US" dirty="0"/>
              <a:t> = 0.017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86E5C-4E39-44B9-AB61-CE989A55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22145" y="6305812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719FA1-0ACF-4237-8559-B5D8519A9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2913113"/>
            <a:ext cx="6858000" cy="24312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03D024-2F8D-4AD8-9C0C-D47D046CD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45" y="2913113"/>
            <a:ext cx="4041470" cy="24312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761391-ADFC-4AC4-9EB4-88E577A24B05}"/>
              </a:ext>
            </a:extLst>
          </p:cNvPr>
          <p:cNvSpPr txBox="1"/>
          <p:nvPr/>
        </p:nvSpPr>
        <p:spPr>
          <a:xfrm>
            <a:off x="8256452" y="2913113"/>
            <a:ext cx="1198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fixed-fixed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81944FD-7D43-447C-9030-4679F5A7C7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9659" y="5756537"/>
                <a:ext cx="11138453" cy="914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Note that higher modes do not contribute that much, because their resonance peak is already in the damping tail of the 1</a:t>
                </a:r>
                <a:r>
                  <a:rPr lang="en-US" baseline="30000" dirty="0"/>
                  <a:t>st</a:t>
                </a:r>
                <a:r>
                  <a:rPr lang="en-US" dirty="0"/>
                  <a:t> mode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Miles’ equation is still a good predictor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81944FD-7D43-447C-9030-4679F5A7C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659" y="5756537"/>
                <a:ext cx="11138453" cy="914400"/>
              </a:xfrm>
              <a:prstGeom prst="rect">
                <a:avLst/>
              </a:prstGeom>
              <a:blipFill>
                <a:blip r:embed="rId4"/>
                <a:stretch>
                  <a:fillRect l="-602" t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1069CEF-4CC2-4513-823E-4093212AD5FE}"/>
              </a:ext>
            </a:extLst>
          </p:cNvPr>
          <p:cNvSpPr txBox="1"/>
          <p:nvPr/>
        </p:nvSpPr>
        <p:spPr>
          <a:xfrm>
            <a:off x="9900207" y="3131720"/>
            <a:ext cx="2175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Even-n modes are not excited because of symmetry (would require rocking excitation)</a:t>
            </a:r>
            <a:endParaRPr lang="en-GB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D2C259-6600-4D65-214D-28DF46D62720}"/>
              </a:ext>
            </a:extLst>
          </p:cNvPr>
          <p:cNvSpPr/>
          <p:nvPr/>
        </p:nvSpPr>
        <p:spPr>
          <a:xfrm>
            <a:off x="1219597" y="2290357"/>
            <a:ext cx="2812907" cy="640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F519AB-E117-7E62-0874-423F28E36B5C}"/>
              </a:ext>
            </a:extLst>
          </p:cNvPr>
          <p:cNvSpPr/>
          <p:nvPr/>
        </p:nvSpPr>
        <p:spPr>
          <a:xfrm>
            <a:off x="3776472" y="2354365"/>
            <a:ext cx="256032" cy="2468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AC69453-27D0-007D-5DC3-F29C5721A86A}"/>
              </a:ext>
            </a:extLst>
          </p:cNvPr>
          <p:cNvSpPr/>
          <p:nvPr/>
        </p:nvSpPr>
        <p:spPr>
          <a:xfrm>
            <a:off x="1219597" y="2354365"/>
            <a:ext cx="256032" cy="2468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5C9424-3B22-63FB-7287-42FC98813BDB}"/>
              </a:ext>
            </a:extLst>
          </p:cNvPr>
          <p:cNvSpPr txBox="1"/>
          <p:nvPr/>
        </p:nvSpPr>
        <p:spPr>
          <a:xfrm>
            <a:off x="2026847" y="1921025"/>
            <a:ext cx="1198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Fixed-fixed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5F6C951-24E2-6327-D319-44A642EDFDCF}"/>
              </a:ext>
            </a:extLst>
          </p:cNvPr>
          <p:cNvSpPr/>
          <p:nvPr/>
        </p:nvSpPr>
        <p:spPr>
          <a:xfrm>
            <a:off x="4812322" y="2290357"/>
            <a:ext cx="2812907" cy="640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C0A1B6-AE6C-1FEE-B15E-0E234FEFD922}"/>
              </a:ext>
            </a:extLst>
          </p:cNvPr>
          <p:cNvSpPr txBox="1"/>
          <p:nvPr/>
        </p:nvSpPr>
        <p:spPr>
          <a:xfrm>
            <a:off x="5304550" y="1909597"/>
            <a:ext cx="1828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Simply supported</a:t>
            </a:r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DD59B219-93A9-AB26-F7CC-0DE29388A4AE}"/>
              </a:ext>
            </a:extLst>
          </p:cNvPr>
          <p:cNvSpPr/>
          <p:nvPr/>
        </p:nvSpPr>
        <p:spPr>
          <a:xfrm>
            <a:off x="4812322" y="2351050"/>
            <a:ext cx="284494" cy="25351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3ABC3128-52E5-621F-E832-F830348399E4}"/>
              </a:ext>
            </a:extLst>
          </p:cNvPr>
          <p:cNvSpPr/>
          <p:nvPr/>
        </p:nvSpPr>
        <p:spPr>
          <a:xfrm>
            <a:off x="7340735" y="2347734"/>
            <a:ext cx="284494" cy="25351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D4BD2F-A2B4-3434-20FE-9C59C67C1112}"/>
              </a:ext>
            </a:extLst>
          </p:cNvPr>
          <p:cNvSpPr/>
          <p:nvPr/>
        </p:nvSpPr>
        <p:spPr>
          <a:xfrm>
            <a:off x="8405047" y="2278929"/>
            <a:ext cx="2812907" cy="640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8FF8D4E-879A-166E-8EC9-EA139C8E5814}"/>
              </a:ext>
            </a:extLst>
          </p:cNvPr>
          <p:cNvSpPr/>
          <p:nvPr/>
        </p:nvSpPr>
        <p:spPr>
          <a:xfrm>
            <a:off x="8405047" y="2342937"/>
            <a:ext cx="256032" cy="2468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CF4B8E5-CC44-21E7-A44D-5BE51F09CEB0}"/>
              </a:ext>
            </a:extLst>
          </p:cNvPr>
          <p:cNvSpPr txBox="1"/>
          <p:nvPr/>
        </p:nvSpPr>
        <p:spPr>
          <a:xfrm>
            <a:off x="9250032" y="1892253"/>
            <a:ext cx="1122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Fixed-free</a:t>
            </a:r>
          </a:p>
        </p:txBody>
      </p:sp>
    </p:spTree>
    <p:extLst>
      <p:ext uri="{BB962C8B-B14F-4D97-AF65-F5344CB8AC3E}">
        <p14:creationId xmlns:p14="http://schemas.microsoft.com/office/powerpoint/2010/main" val="903449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Vibration response – external vibrations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855" y="1419278"/>
            <a:ext cx="6533785" cy="545452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As usual, theoretical understanding needs to be backed up by experimental data</a:t>
            </a:r>
          </a:p>
          <a:p>
            <a:r>
              <a:rPr lang="en-US" dirty="0"/>
              <a:t>To systematically study the frequency response use a shaker table</a:t>
            </a:r>
          </a:p>
          <a:p>
            <a:r>
              <a:rPr lang="en-US" dirty="0"/>
              <a:t>Shaker tables are widely used in structural engineering (for example in space instrumentation)</a:t>
            </a:r>
          </a:p>
          <a:p>
            <a:pPr lvl="1"/>
            <a:r>
              <a:rPr lang="en-US" dirty="0"/>
              <a:t>However, usually these are for high loads     (&gt; 1 </a:t>
            </a:r>
            <a:r>
              <a:rPr lang="en-US" i="1" dirty="0"/>
              <a:t>g</a:t>
            </a:r>
            <a:r>
              <a:rPr lang="en-US" dirty="0"/>
              <a:t>) – much more than typical for (non-space) particle physics experiments</a:t>
            </a:r>
          </a:p>
          <a:p>
            <a:pPr lvl="1"/>
            <a:r>
              <a:rPr lang="en-US" dirty="0"/>
              <a:t>At Oxford we have built a low-acceleration shaker table (typically 1 m</a:t>
            </a:r>
            <a:r>
              <a:rPr lang="en-US" i="1" dirty="0"/>
              <a:t>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Challenge is that the displacement response is very small (a few nm at 500 Hz)</a:t>
            </a:r>
          </a:p>
          <a:p>
            <a:pPr lvl="1"/>
            <a:r>
              <a:rPr lang="en-US" dirty="0"/>
              <a:t>Interesting instrumentation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1" b="25775"/>
          <a:stretch/>
        </p:blipFill>
        <p:spPr bwMode="auto">
          <a:xfrm>
            <a:off x="7123858" y="1697113"/>
            <a:ext cx="4630204" cy="1978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59641" y="1318204"/>
            <a:ext cx="3801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Setup with ATLAS stave core prototype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41" y="3685645"/>
            <a:ext cx="4197874" cy="3188154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683473" y="4334360"/>
                <a:ext cx="2515153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Palatino Linotype" panose="0204050205050503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29.011 ± 0.004 Hz,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GB" dirty="0">
                    <a:latin typeface="Palatino Linotype" panose="0204050205050503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28.77 ± 0.24</a:t>
                </a:r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3473" y="4334360"/>
                <a:ext cx="2515153" cy="646331"/>
              </a:xfrm>
              <a:prstGeom prst="rect">
                <a:avLst/>
              </a:prstGeom>
              <a:blipFill>
                <a:blip r:embed="rId4"/>
                <a:stretch>
                  <a:fillRect l="-482" t="-3704" r="-1928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50977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F7A1A-EC40-4007-8928-922A928EE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Bending stiffness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F215A6-656C-48A5-AC8D-0B9CB31E54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74693"/>
                <a:ext cx="10676247" cy="2607583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We have seen with the Bernoulli beam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rad>
                  </m:oMath>
                </a14:m>
                <a:r>
                  <a:rPr lang="en-US" dirty="0"/>
                  <a:t>, and from Miles’ equation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−3/2</m:t>
                        </m:r>
                      </m:sup>
                    </m:sSubSup>
                  </m:oMath>
                </a14:m>
                <a:r>
                  <a:rPr lang="en-US" dirty="0"/>
                  <a:t>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𝐸𝐼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−3/4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The relevant property of the structure (for a given mass density) is the bending stiffness </a:t>
                </a:r>
                <a:r>
                  <a:rPr lang="en-US" i="1" dirty="0"/>
                  <a:t>EI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i="1" dirty="0"/>
                  <a:t>E</a:t>
                </a:r>
                <a:r>
                  <a:rPr lang="en-US" dirty="0"/>
                  <a:t> is the modulus of the beam material – material property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In our case that’s dominated by the </a:t>
                </a:r>
                <a:r>
                  <a:rPr lang="en-US" dirty="0" err="1"/>
                  <a:t>fibre</a:t>
                </a:r>
                <a:endParaRPr lang="en-US" dirty="0"/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We have seen that it’s already common to use UHM </a:t>
                </a:r>
                <a:r>
                  <a:rPr lang="en-US" dirty="0" err="1"/>
                  <a:t>fibre</a:t>
                </a:r>
                <a:r>
                  <a:rPr lang="en-US" dirty="0"/>
                  <a:t> – not much room for improvement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F215A6-656C-48A5-AC8D-0B9CB31E54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74693"/>
                <a:ext cx="10676247" cy="2607583"/>
              </a:xfrm>
              <a:blipFill>
                <a:blip r:embed="rId2"/>
                <a:stretch>
                  <a:fillRect l="-800" t="-2576"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4C769D-97D3-4885-9452-7971DCDD4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25</a:t>
            </a:fld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5D670C1-E351-4527-8D3A-D90FD865467F}"/>
              </a:ext>
            </a:extLst>
          </p:cNvPr>
          <p:cNvGrpSpPr/>
          <p:nvPr/>
        </p:nvGrpSpPr>
        <p:grpSpPr>
          <a:xfrm>
            <a:off x="9759860" y="4248339"/>
            <a:ext cx="2107096" cy="1869466"/>
            <a:chOff x="9929191" y="3297846"/>
            <a:chExt cx="2107096" cy="186946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8F0DE93-EFAE-4259-927E-B6A2D55FCB37}"/>
                </a:ext>
              </a:extLst>
            </p:cNvPr>
            <p:cNvSpPr/>
            <p:nvPr/>
          </p:nvSpPr>
          <p:spPr>
            <a:xfrm>
              <a:off x="10247246" y="3982279"/>
              <a:ext cx="1305338" cy="7435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82B89D8-48EB-4D89-8813-4AF5F7E8B7D3}"/>
                </a:ext>
              </a:extLst>
            </p:cNvPr>
            <p:cNvCxnSpPr>
              <a:cxnSpLocks/>
            </p:cNvCxnSpPr>
            <p:nvPr/>
          </p:nvCxnSpPr>
          <p:spPr>
            <a:xfrm>
              <a:off x="9929191" y="4354031"/>
              <a:ext cx="1908313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C5ABA32-262F-45AB-B97F-6F015CF354C4}"/>
                </a:ext>
              </a:extLst>
            </p:cNvPr>
            <p:cNvCxnSpPr>
              <a:cxnSpLocks/>
            </p:cNvCxnSpPr>
            <p:nvPr/>
          </p:nvCxnSpPr>
          <p:spPr>
            <a:xfrm>
              <a:off x="10893287" y="4354031"/>
              <a:ext cx="11430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95410EB-2AB4-4403-A35F-A577AC87261F}"/>
                </a:ext>
              </a:extLst>
            </p:cNvPr>
            <p:cNvCxnSpPr/>
            <p:nvPr/>
          </p:nvCxnSpPr>
          <p:spPr>
            <a:xfrm flipV="1">
              <a:off x="10893287" y="3538330"/>
              <a:ext cx="0" cy="815701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84A9AC-C226-47B3-8DA3-E55133B5EC77}"/>
                </a:ext>
              </a:extLst>
            </p:cNvPr>
            <p:cNvSpPr txBox="1"/>
            <p:nvPr/>
          </p:nvSpPr>
          <p:spPr>
            <a:xfrm>
              <a:off x="10813408" y="479798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b</a:t>
              </a:r>
              <a:endParaRPr lang="en-GB" i="1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C336C78-97E7-401C-AD62-3AF22F481571}"/>
                </a:ext>
              </a:extLst>
            </p:cNvPr>
            <p:cNvCxnSpPr/>
            <p:nvPr/>
          </p:nvCxnSpPr>
          <p:spPr>
            <a:xfrm>
              <a:off x="10247246" y="4797980"/>
              <a:ext cx="1305338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7C65433-F31D-4226-9178-E7CDEFF4B76E}"/>
                </a:ext>
              </a:extLst>
            </p:cNvPr>
            <p:cNvCxnSpPr>
              <a:cxnSpLocks/>
            </p:cNvCxnSpPr>
            <p:nvPr/>
          </p:nvCxnSpPr>
          <p:spPr>
            <a:xfrm>
              <a:off x="11645350" y="3964229"/>
              <a:ext cx="0" cy="779603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ECD3C71-8079-4580-9868-776773B5F580}"/>
                </a:ext>
              </a:extLst>
            </p:cNvPr>
            <p:cNvSpPr txBox="1"/>
            <p:nvPr/>
          </p:nvSpPr>
          <p:spPr>
            <a:xfrm>
              <a:off x="11622121" y="416936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h</a:t>
              </a:r>
              <a:endParaRPr lang="en-GB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75E0A7-C80A-4439-B88F-7E073354B7EE}"/>
                    </a:ext>
                  </a:extLst>
                </p:cNvPr>
                <p:cNvSpPr txBox="1"/>
                <p:nvPr/>
              </p:nvSpPr>
              <p:spPr>
                <a:xfrm>
                  <a:off x="11109225" y="3297846"/>
                  <a:ext cx="819390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75E0A7-C80A-4439-B88F-7E073354B7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09225" y="3297846"/>
                  <a:ext cx="819390" cy="55399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4642A174-A4B9-4F43-939F-97588543A6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3293" y="3939812"/>
                <a:ext cx="8615757" cy="273779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nary>
                  </m:oMath>
                </a14:m>
                <a:r>
                  <a:rPr lang="en-US" dirty="0"/>
                  <a:t>, (area) moment of inertia, aka second moment of area – geometrical property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i="1" dirty="0"/>
                  <a:t>z</a:t>
                </a:r>
                <a:r>
                  <a:rPr lang="en-US" dirty="0"/>
                  <a:t> is the distance from the neutral </a:t>
                </a:r>
                <a:r>
                  <a:rPr lang="en-US" dirty="0" err="1"/>
                  <a:t>fibre</a:t>
                </a:r>
                <a:r>
                  <a:rPr lang="en-US" dirty="0"/>
                  <a:t>, in symmetric cross-sections the neutral </a:t>
                </a:r>
                <a:r>
                  <a:rPr lang="en-US" dirty="0" err="1"/>
                  <a:t>fibres</a:t>
                </a:r>
                <a:r>
                  <a:rPr lang="en-US" dirty="0"/>
                  <a:t> is the centroid of the cross-section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The neutral </a:t>
                </a:r>
                <a:r>
                  <a:rPr lang="en-US" dirty="0" err="1"/>
                  <a:t>fibre</a:t>
                </a:r>
                <a:r>
                  <a:rPr lang="en-US" dirty="0"/>
                  <a:t> is the axis in the cross section along which there are no longitudinal stresses or strains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(if the cross-section is not up-down symmetric there is a non-zero </a:t>
                </a:r>
                <a:r>
                  <a:rPr lang="en-GB" dirty="0"/>
                  <a:t>product moment of area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𝑦𝑧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nary>
                  </m:oMath>
                </a14:m>
                <a:r>
                  <a:rPr lang="en-US" dirty="0"/>
                  <a:t> and the beam will deflect sideways and downwards)</a:t>
                </a:r>
              </a:p>
              <a:p>
                <a:pPr marL="457200" lvl="1" indent="0">
                  <a:lnSpc>
                    <a:spcPct val="100000"/>
                  </a:lnSpc>
                  <a:spcBef>
                    <a:spcPts val="300"/>
                  </a:spcBef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endParaRPr lang="en-GB" dirty="0"/>
              </a:p>
            </p:txBody>
          </p:sp>
        </mc:Choice>
        <mc:Fallback xmlns="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4642A174-A4B9-4F43-939F-97588543A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293" y="3939812"/>
                <a:ext cx="8615757" cy="2737798"/>
              </a:xfrm>
              <a:prstGeom prst="rect">
                <a:avLst/>
              </a:prstGeom>
              <a:blipFill>
                <a:blip r:embed="rId4"/>
                <a:stretch>
                  <a:fillRect l="-991" t="-29399" r="-1274" b="-187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D52BF7D-2898-4EA5-ADAD-ACC9AE725158}"/>
              </a:ext>
            </a:extLst>
          </p:cNvPr>
          <p:cNvSpPr txBox="1"/>
          <p:nvPr/>
        </p:nvSpPr>
        <p:spPr>
          <a:xfrm>
            <a:off x="9629815" y="3806810"/>
            <a:ext cx="2367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 square beam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151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CBEF4-35A9-421B-BF1E-B15BFE220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>
            <a:normAutofit/>
          </a:bodyPr>
          <a:lstStyle/>
          <a:p>
            <a:r>
              <a:rPr lang="en-US" dirty="0"/>
              <a:t>Buckling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429A50-B933-446E-BADB-7CA1728D57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0445"/>
                <a:ext cx="10515600" cy="528103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How do we improve stiffness (for a given amount of material)?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Separate high-modulus layers (`skins’)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However, now we run into a new problem: buckling stiffness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Buckling theory is a little more advanced, but to give a feel: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A </a:t>
                </a:r>
                <a:r>
                  <a:rPr lang="en-GB" dirty="0"/>
                  <a:t>long, slender, ideal </a:t>
                </a:r>
                <a:r>
                  <a:rPr lang="en-US" dirty="0"/>
                  <a:t>column will buckle if the axial load exceeds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𝐸𝐼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𝐾𝐿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(Euler 1757)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We know </a:t>
                </a:r>
                <a:r>
                  <a:rPr lang="en-US" i="1" dirty="0"/>
                  <a:t>EI</a:t>
                </a:r>
                <a:r>
                  <a:rPr lang="en-US" dirty="0"/>
                  <a:t> (this corresponds now to the bending stiffness of an individual skin)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i="1" dirty="0"/>
                  <a:t>KL</a:t>
                </a:r>
                <a:r>
                  <a:rPr lang="en-US" dirty="0"/>
                  <a:t> is the effective length of the column (product of </a:t>
                </a:r>
                <a:r>
                  <a:rPr lang="en-US" i="1" dirty="0"/>
                  <a:t>K</a:t>
                </a:r>
                <a:r>
                  <a:rPr lang="en-US" dirty="0"/>
                  <a:t>, which is a support constraint factor, and </a:t>
                </a:r>
                <a:r>
                  <a:rPr lang="en-US" i="1" dirty="0"/>
                  <a:t>L</a:t>
                </a:r>
                <a:r>
                  <a:rPr lang="en-US" dirty="0"/>
                  <a:t>, the unsupported length)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Usually we are worried about plate buckling, for which similar expressions exist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There are several ways to deal with buckling: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Fill the space between the two skins with (light) material, which is bonded to                    the skins throughout (e.g. foam, honeycombs…) – increases </a:t>
                </a:r>
                <a:r>
                  <a:rPr lang="en-US" i="1" dirty="0"/>
                  <a:t>EI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Bond ribs to the skins - decreases </a:t>
                </a:r>
                <a:r>
                  <a:rPr lang="en-US" i="1" dirty="0"/>
                  <a:t>KL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Add profile to the skin (grooves) – if these are in different directions, they will again decrease </a:t>
                </a:r>
                <a:r>
                  <a:rPr lang="en-US" i="1" dirty="0"/>
                  <a:t>KL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 lvl="1"/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429A50-B933-446E-BADB-7CA1728D57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0445"/>
                <a:ext cx="10515600" cy="5281030"/>
              </a:xfrm>
              <a:blipFill>
                <a:blip r:embed="rId2"/>
                <a:stretch>
                  <a:fillRect l="-696" t="-1384" b="-10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E21E5-A537-4083-8472-DABBB8282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26</a:t>
            </a:fld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06C865-6E2C-46E6-803C-B1C88A86A8F0}"/>
              </a:ext>
            </a:extLst>
          </p:cNvPr>
          <p:cNvCxnSpPr/>
          <p:nvPr/>
        </p:nvCxnSpPr>
        <p:spPr>
          <a:xfrm>
            <a:off x="2865783" y="2395330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0EA672-0E62-4840-A240-ADDE3D630432}"/>
              </a:ext>
            </a:extLst>
          </p:cNvPr>
          <p:cNvCxnSpPr>
            <a:cxnSpLocks/>
          </p:cNvCxnSpPr>
          <p:nvPr/>
        </p:nvCxnSpPr>
        <p:spPr>
          <a:xfrm>
            <a:off x="2865783" y="2464905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BCC8C50-E490-4D0C-83D2-3AE308864D16}"/>
              </a:ext>
            </a:extLst>
          </p:cNvPr>
          <p:cNvSpPr/>
          <p:nvPr/>
        </p:nvSpPr>
        <p:spPr>
          <a:xfrm>
            <a:off x="5897218" y="2246244"/>
            <a:ext cx="735496" cy="3677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204E47B-9AFA-4067-8951-C932A545A1ED}"/>
              </a:ext>
            </a:extLst>
          </p:cNvPr>
          <p:cNvCxnSpPr/>
          <p:nvPr/>
        </p:nvCxnSpPr>
        <p:spPr>
          <a:xfrm>
            <a:off x="6814931" y="2209799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F8BB5E6-9395-4AD6-8F3B-D05CEEFDB719}"/>
              </a:ext>
            </a:extLst>
          </p:cNvPr>
          <p:cNvCxnSpPr>
            <a:cxnSpLocks/>
          </p:cNvCxnSpPr>
          <p:nvPr/>
        </p:nvCxnSpPr>
        <p:spPr>
          <a:xfrm>
            <a:off x="6814931" y="2696818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BD7C32A-77D8-4818-8320-C23F6E725E6E}"/>
              </a:ext>
            </a:extLst>
          </p:cNvPr>
          <p:cNvCxnSpPr>
            <a:cxnSpLocks/>
          </p:cNvCxnSpPr>
          <p:nvPr/>
        </p:nvCxnSpPr>
        <p:spPr>
          <a:xfrm>
            <a:off x="10267659" y="5355253"/>
            <a:ext cx="166149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D5A6656-26EF-4938-A8BB-FEBB4091AA57}"/>
              </a:ext>
            </a:extLst>
          </p:cNvPr>
          <p:cNvSpPr/>
          <p:nvPr/>
        </p:nvSpPr>
        <p:spPr>
          <a:xfrm>
            <a:off x="10378648" y="5355253"/>
            <a:ext cx="1451113" cy="1623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A22DC6C-3AED-43C3-BB3E-2CF7051DBFEA}"/>
              </a:ext>
            </a:extLst>
          </p:cNvPr>
          <p:cNvCxnSpPr>
            <a:cxnSpLocks/>
          </p:cNvCxnSpPr>
          <p:nvPr/>
        </p:nvCxnSpPr>
        <p:spPr>
          <a:xfrm>
            <a:off x="10277599" y="5514281"/>
            <a:ext cx="165155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EBA52E-05F0-4193-A315-8C7185FEB532}"/>
              </a:ext>
            </a:extLst>
          </p:cNvPr>
          <p:cNvCxnSpPr>
            <a:cxnSpLocks/>
          </p:cNvCxnSpPr>
          <p:nvPr/>
        </p:nvCxnSpPr>
        <p:spPr>
          <a:xfrm>
            <a:off x="10041833" y="5770895"/>
            <a:ext cx="20193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409C644-6C69-47A5-86C0-6390AE8C7169}"/>
              </a:ext>
            </a:extLst>
          </p:cNvPr>
          <p:cNvGrpSpPr/>
          <p:nvPr/>
        </p:nvGrpSpPr>
        <p:grpSpPr>
          <a:xfrm>
            <a:off x="10152822" y="5800714"/>
            <a:ext cx="506896" cy="198783"/>
            <a:chOff x="69574" y="2047461"/>
            <a:chExt cx="4094922" cy="90446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1267620-C35E-44E6-90F0-E170E1E5A94D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83FF72F-ABF2-445D-B0DB-894B3FFCBC34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54C6A1F-AE79-4315-8297-8FE7D1A9CD69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6B00F58-993C-411A-8C10-097972A8C7B0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92AB00F-9364-440C-AD8A-36B60383A1CA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472DFDC-56B0-4D2D-8F22-B986E0B371AD}"/>
              </a:ext>
            </a:extLst>
          </p:cNvPr>
          <p:cNvGrpSpPr/>
          <p:nvPr/>
        </p:nvGrpSpPr>
        <p:grpSpPr>
          <a:xfrm>
            <a:off x="10813773" y="5797222"/>
            <a:ext cx="506896" cy="198783"/>
            <a:chOff x="69574" y="2047461"/>
            <a:chExt cx="4094922" cy="90446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8A43E3B-1FB9-4702-9D11-EC7B1E829D28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5ADF79D-68A6-47BB-B9AC-D77497D12223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996C59A-81DE-4B2D-B29C-C32DF458F046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2DADCE7-E5A1-4D67-BF91-CBF958BF165A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ED1B852-C391-4378-9C1E-BB435E4C390E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FAE89FB-5C67-46D6-9986-EC3E8E2F59DB}"/>
              </a:ext>
            </a:extLst>
          </p:cNvPr>
          <p:cNvGrpSpPr/>
          <p:nvPr/>
        </p:nvGrpSpPr>
        <p:grpSpPr>
          <a:xfrm>
            <a:off x="11449878" y="5797222"/>
            <a:ext cx="506896" cy="198783"/>
            <a:chOff x="69574" y="2047461"/>
            <a:chExt cx="4094922" cy="90446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18CFDBC-0777-4947-8868-2A2602EAF2E5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1F1FCF3-95CA-4DA1-AB42-CF9D2433117E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4CB9291-0119-4DFF-B9EE-47446215B2FA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41DD471-357A-4148-A0BF-0A9A74EAE91E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B430593-012B-47B7-9DC9-E22860625482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F54B418-58AF-4343-8EAF-E18D38505005}"/>
              </a:ext>
            </a:extLst>
          </p:cNvPr>
          <p:cNvGrpSpPr/>
          <p:nvPr/>
        </p:nvGrpSpPr>
        <p:grpSpPr>
          <a:xfrm>
            <a:off x="8634469" y="6466766"/>
            <a:ext cx="506896" cy="198783"/>
            <a:chOff x="69574" y="2047461"/>
            <a:chExt cx="4094922" cy="90446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D0924ED-42EE-4C0B-B16D-127B5DE00FFB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C42D7BC-2C1B-4A35-A782-A0C4F512AD1F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8F28853-4DE8-4407-9B55-DB2B405EB8F0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1AF3378-E3B6-4072-8F5F-A857994721A6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C6EC956-97FA-4B63-9997-8D27478D6E65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6801A8C-04BC-4480-B395-C122FACCC85D}"/>
              </a:ext>
            </a:extLst>
          </p:cNvPr>
          <p:cNvGrpSpPr/>
          <p:nvPr/>
        </p:nvGrpSpPr>
        <p:grpSpPr>
          <a:xfrm>
            <a:off x="9136821" y="6472458"/>
            <a:ext cx="506896" cy="198783"/>
            <a:chOff x="69574" y="2047461"/>
            <a:chExt cx="4094922" cy="904461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FC61BBC-E3E7-4E21-A077-9388D17E71CC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A24005B-24BB-414B-B687-062917611D2B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978B3C6-A1F7-42C8-B226-AE83A2CA10D8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6E318DC-F5A4-4B18-800A-29ED932C9F50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6875C8B-A5DF-4412-AE79-04A4A2AB15D3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23F5A5D-CF97-42C1-ADCA-2BD852CEFF22}"/>
              </a:ext>
            </a:extLst>
          </p:cNvPr>
          <p:cNvGrpSpPr/>
          <p:nvPr/>
        </p:nvGrpSpPr>
        <p:grpSpPr>
          <a:xfrm>
            <a:off x="9624286" y="6473726"/>
            <a:ext cx="506896" cy="198783"/>
            <a:chOff x="69574" y="2047461"/>
            <a:chExt cx="4094922" cy="904461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C3650F6-07AC-4432-AA14-1D8331CE19BE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B0620F44-A62C-4279-9DAA-71C6607B9C08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6886EFA-C6C4-4AC7-BC0B-743DF6A18EE4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1D48BE7-02C8-46F2-9842-33E735326004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13CBCCE-EFCE-480F-9E53-AD6F3442B16F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7BBEC92-5E72-4936-98CA-9781159222C1}"/>
              </a:ext>
            </a:extLst>
          </p:cNvPr>
          <p:cNvGrpSpPr/>
          <p:nvPr/>
        </p:nvGrpSpPr>
        <p:grpSpPr>
          <a:xfrm>
            <a:off x="10113958" y="6466766"/>
            <a:ext cx="506896" cy="198783"/>
            <a:chOff x="69574" y="2047461"/>
            <a:chExt cx="4094922" cy="904461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7A183868-C713-4D2D-A57B-E327B12F47CB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35A5632B-F2B1-433F-BA93-7022BFD9676C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51BF230-D40B-427D-B2DB-730A690F0FFB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FFD82007-B056-471C-A524-B6C6A96A75FD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6E593164-E546-4770-A8F7-79989B715B47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7340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8402-08DC-4D2D-ADEC-B9133A1F8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and the mysterious </a:t>
            </a:r>
            <a:r>
              <a:rPr lang="en-US" i="1" dirty="0"/>
              <a:t>Q</a:t>
            </a:r>
            <a:r>
              <a:rPr lang="en-US" dirty="0"/>
              <a:t> factor…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84D59-59E1-4823-BAAF-AA6879D4A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quality factor is a result of the damping of the system</a:t>
            </a:r>
          </a:p>
          <a:p>
            <a:r>
              <a:rPr lang="en-US" dirty="0"/>
              <a:t>I do not know of a simple way to predict this factor, yet it contributes as much to the displacement response as the ASD</a:t>
            </a:r>
          </a:p>
          <a:p>
            <a:r>
              <a:rPr lang="en-US" dirty="0"/>
              <a:t>In the study of a number of structures we have done it appears that bare mechanical structures have typically a </a:t>
            </a:r>
            <a:r>
              <a:rPr lang="en-US" i="1" dirty="0"/>
              <a:t>Q</a:t>
            </a:r>
            <a:r>
              <a:rPr lang="en-US" dirty="0"/>
              <a:t> value of a few 10</a:t>
            </a:r>
          </a:p>
          <a:p>
            <a:r>
              <a:rPr lang="en-US" dirty="0"/>
              <a:t>However, structures equipped with sensors (or sensor dummies) and services (or service dummies) tend to have lower </a:t>
            </a:r>
            <a:r>
              <a:rPr lang="en-US" i="1" dirty="0"/>
              <a:t>Q</a:t>
            </a:r>
            <a:r>
              <a:rPr lang="en-US" dirty="0"/>
              <a:t> values </a:t>
            </a:r>
          </a:p>
          <a:p>
            <a:pPr lvl="1"/>
            <a:r>
              <a:rPr lang="en-US" dirty="0"/>
              <a:t>Which is what you would expect</a:t>
            </a:r>
          </a:p>
          <a:p>
            <a:r>
              <a:rPr lang="en-US" dirty="0"/>
              <a:t>I would be very interested if anybody has an idea to predict this…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FCAB2-09A8-4047-AE67-2E868389A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479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Vibration response – internal vibrations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413" y="1390750"/>
            <a:ext cx="10515600" cy="195388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most important source of internal vibrations is the flow of coolant through the system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particularly a concern for air flow cooling, which is considered for future lepton colliders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exact prediction of displacement response is difficult, as it does depend on the coupling of the flow to the structure, which is a 3D problem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 particular if flow is turbulent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45" b="31456"/>
          <a:stretch/>
        </p:blipFill>
        <p:spPr bwMode="auto">
          <a:xfrm>
            <a:off x="838200" y="4163803"/>
            <a:ext cx="4477258" cy="1291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9867" y="3794471"/>
            <a:ext cx="5173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Example: Study of Plume ladders (supplied by Bristol)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8" b="32047"/>
          <a:stretch/>
        </p:blipFill>
        <p:spPr bwMode="auto">
          <a:xfrm>
            <a:off x="838200" y="5619595"/>
            <a:ext cx="4477258" cy="952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2" t="15954" r="16907" b="16388"/>
          <a:stretch/>
        </p:blipFill>
        <p:spPr bwMode="auto">
          <a:xfrm>
            <a:off x="5473662" y="4163803"/>
            <a:ext cx="2042076" cy="13034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5"/>
          <a:srcRect l="2992" t="37522" r="63605" b="32342"/>
          <a:stretch/>
        </p:blipFill>
        <p:spPr bwMode="auto">
          <a:xfrm>
            <a:off x="8025911" y="2657754"/>
            <a:ext cx="4021666" cy="20375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456778" y="2483518"/>
            <a:ext cx="2742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Peak at 1</a:t>
            </a:r>
            <a:r>
              <a:rPr lang="en-GB" baseline="30000" dirty="0"/>
              <a:t>st</a:t>
            </a:r>
            <a:r>
              <a:rPr lang="en-GB" dirty="0"/>
              <a:t> mode frequency</a:t>
            </a:r>
          </a:p>
        </p:txBody>
      </p:sp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741" y="4719519"/>
            <a:ext cx="4021666" cy="2102051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6C3D267-BCED-4465-8E1E-0A611F6CEB40}"/>
              </a:ext>
            </a:extLst>
          </p:cNvPr>
          <p:cNvSpPr txBox="1">
            <a:spLocks/>
          </p:cNvSpPr>
          <p:nvPr/>
        </p:nvSpPr>
        <p:spPr>
          <a:xfrm>
            <a:off x="654389" y="2984706"/>
            <a:ext cx="7356546" cy="59360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However, because of the large modal mass, the structure will be dominantly excited in the first mode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A391289-C543-4F1C-AF41-8C49629D29CF}"/>
              </a:ext>
            </a:extLst>
          </p:cNvPr>
          <p:cNvCxnSpPr/>
          <p:nvPr/>
        </p:nvCxnSpPr>
        <p:spPr>
          <a:xfrm>
            <a:off x="1662725" y="4397485"/>
            <a:ext cx="2683565" cy="0"/>
          </a:xfrm>
          <a:prstGeom prst="straightConnector1">
            <a:avLst/>
          </a:prstGeom>
          <a:ln w="28575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E556F99-FA5E-4BD9-B365-AD5DEE67A674}"/>
              </a:ext>
            </a:extLst>
          </p:cNvPr>
          <p:cNvSpPr txBox="1"/>
          <p:nvPr/>
        </p:nvSpPr>
        <p:spPr>
          <a:xfrm>
            <a:off x="2457855" y="4081858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~ 10 cm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CFABD9-9622-47DF-84DC-9FE079DE924D}"/>
              </a:ext>
            </a:extLst>
          </p:cNvPr>
          <p:cNvSpPr txBox="1"/>
          <p:nvPr/>
        </p:nvSpPr>
        <p:spPr>
          <a:xfrm>
            <a:off x="5473662" y="5757823"/>
            <a:ext cx="2232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Unfortunately no </a:t>
            </a:r>
          </a:p>
          <a:p>
            <a:r>
              <a:rPr lang="en-US" dirty="0"/>
              <a:t>visualization of flow…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4727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integration - electrical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40444"/>
            <a:ext cx="8597097" cy="536008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secondary function of the support structures is to provide support for services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simple approach is to provide support by clips or service channels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more aggressive approach is to bond the services to the/into the structures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key issue here is the management of coupling of forces (in particular thermo-mechanical) inside the services and the structure (see ATLAS IBL before)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Co-curing of </a:t>
            </a:r>
            <a:r>
              <a:rPr lang="en-GB" dirty="0" err="1"/>
              <a:t>Kapton</a:t>
            </a:r>
            <a:r>
              <a:rPr lang="en-GB" dirty="0"/>
              <a:t>/Cu or </a:t>
            </a:r>
            <a:r>
              <a:rPr lang="en-GB" dirty="0" err="1"/>
              <a:t>Kapton</a:t>
            </a:r>
            <a:r>
              <a:rPr lang="en-GB" dirty="0"/>
              <a:t>/Al flex circuits (for example ATLAS strips)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Optical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No attempts known to me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However, an interesting topic in structural engineering is strain and integrity monitoring using Fibre-Bragg interferometry in embedded optical fibres (used for example in monitoring concrete structures) – this might be useable as a hardware deformation tracking system?...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5" name="Picture 2" descr="H:\SLHC\Stave production\Co-cure May 2013 (tape 24)\IMG_00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" t="27180" r="2980" b="22564"/>
          <a:stretch/>
        </p:blipFill>
        <p:spPr bwMode="auto">
          <a:xfrm>
            <a:off x="9688238" y="5833123"/>
            <a:ext cx="2250340" cy="88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9688238" y="1317338"/>
            <a:ext cx="2250340" cy="4504389"/>
            <a:chOff x="8729866" y="1440445"/>
            <a:chExt cx="2666999" cy="5373313"/>
          </a:xfrm>
        </p:grpSpPr>
        <p:pic>
          <p:nvPicPr>
            <p:cNvPr id="7" name="Picture 2" descr="H:\SLHC\Stave production\Co-cure May 2013 (tape 24)\IMG_005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57" b="21418"/>
            <a:stretch/>
          </p:blipFill>
          <p:spPr bwMode="auto">
            <a:xfrm rot="5400000">
              <a:off x="7410597" y="2759714"/>
              <a:ext cx="5305537" cy="2666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8864600" y="1520687"/>
              <a:ext cx="722371" cy="4835663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9279632" y="6420507"/>
              <a:ext cx="1817461" cy="16085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744931">
              <a:off x="8363220" y="3413100"/>
              <a:ext cx="1281578" cy="437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1400 mm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727466" y="6373180"/>
              <a:ext cx="1134563" cy="4405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100 mm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575700" y="1452203"/>
            <a:ext cx="1417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ATLAS Barrel strips</a:t>
            </a:r>
          </a:p>
          <a:p>
            <a:r>
              <a:rPr lang="en-GB" sz="1200" dirty="0" err="1">
                <a:solidFill>
                  <a:srgbClr val="FFFF00"/>
                </a:solidFill>
              </a:rPr>
              <a:t>Kapton</a:t>
            </a:r>
            <a:r>
              <a:rPr lang="en-GB" sz="1200" dirty="0">
                <a:solidFill>
                  <a:srgbClr val="FFFF00"/>
                </a:solidFill>
              </a:rPr>
              <a:t>/Cu co-cured with 3 layers of</a:t>
            </a:r>
          </a:p>
          <a:p>
            <a:r>
              <a:rPr lang="en-GB" sz="1200" dirty="0">
                <a:solidFill>
                  <a:srgbClr val="FFFF00"/>
                </a:solidFill>
              </a:rPr>
              <a:t>K13C2U/EX1515</a:t>
            </a:r>
          </a:p>
        </p:txBody>
      </p:sp>
    </p:spTree>
    <p:extLst>
      <p:ext uri="{BB962C8B-B14F-4D97-AF65-F5344CB8AC3E}">
        <p14:creationId xmlns:p14="http://schemas.microsoft.com/office/powerpoint/2010/main" val="1264436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Mechanical structures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4702307"/>
            <a:ext cx="9144000" cy="460243"/>
          </a:xfrm>
        </p:spPr>
        <p:txBody>
          <a:bodyPr/>
          <a:lstStyle/>
          <a:p>
            <a:r>
              <a:rPr lang="en-GB" dirty="0"/>
              <a:t>Georg Viehhauser</a:t>
            </a:r>
          </a:p>
        </p:txBody>
      </p:sp>
    </p:spTree>
    <p:extLst>
      <p:ext uri="{BB962C8B-B14F-4D97-AF65-F5344CB8AC3E}">
        <p14:creationId xmlns:p14="http://schemas.microsoft.com/office/powerpoint/2010/main" val="22585858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B8F31-CE67-47DB-A8A6-92281E290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integration - cooling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9ECB4-AB42-435D-818E-BFBABCCB7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9856"/>
            <a:ext cx="10889974" cy="29943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fluid forced flow cooling system standard is to use metal pipes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Additional benefit from bonding is that it provides a good conductive path for heat from the heat sources to the cooling pipe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Bonding these to the composite structures is challenging (CTE of metals and CF are significantly different)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Cooling pipes from carbon fibre have been studied, but two major issues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 cooling pipes are very stiff – need to be manufactured precisely to the right shape (metal pipe shapes can usually be adjusted in situ)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 cooling pipes are not leak tight for CO</a:t>
            </a:r>
            <a:r>
              <a:rPr lang="en-GB" baseline="-25000" dirty="0"/>
              <a:t>2</a:t>
            </a:r>
            <a:r>
              <a:rPr lang="en-GB" dirty="0"/>
              <a:t> (CO</a:t>
            </a:r>
            <a:r>
              <a:rPr lang="en-GB" baseline="-25000" dirty="0"/>
              <a:t>2</a:t>
            </a:r>
            <a:r>
              <a:rPr lang="en-GB" dirty="0"/>
              <a:t> is a good solvent, and attacks the resin)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good compromise is to use a weak tube to co-cure with CF - Example: ALICE using Kapton tubes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Another idea is to run the cooling in channels inside the silicon itself – more on this next week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A4688-356B-41F3-812F-42656EE24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5675CA7-92F1-47C2-92C3-A5A3BE4A2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069" y="4571282"/>
            <a:ext cx="2631191" cy="228671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87580B-28CA-4A99-8D31-BB07AE0399D8}"/>
              </a:ext>
            </a:extLst>
          </p:cNvPr>
          <p:cNvSpPr txBox="1"/>
          <p:nvPr/>
        </p:nvSpPr>
        <p:spPr>
          <a:xfrm>
            <a:off x="241580" y="443475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ALICE IB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9882293-FF87-4B5E-BFEE-E6D55A275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451910"/>
            <a:ext cx="4811742" cy="211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CBFADE-A151-42C2-B4EC-A145BB627DFA}"/>
              </a:ext>
            </a:extLst>
          </p:cNvPr>
          <p:cNvSpPr/>
          <p:nvPr/>
        </p:nvSpPr>
        <p:spPr>
          <a:xfrm>
            <a:off x="2836991" y="4665395"/>
            <a:ext cx="2991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Palatino Linotype" panose="02040502050505030304" pitchFamily="18" charset="0"/>
              </a:rPr>
              <a:t>Pipe burst pressure @ 51bar</a:t>
            </a:r>
            <a:endParaRPr lang="en-GB" dirty="0">
              <a:solidFill>
                <a:srgbClr val="002060"/>
              </a:solidFill>
              <a:latin typeface="Palatino Linotype" panose="02040502050505030304" pitchFamily="18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Leak-less water cooling</a:t>
            </a:r>
          </a:p>
        </p:txBody>
      </p:sp>
    </p:spTree>
    <p:extLst>
      <p:ext uri="{BB962C8B-B14F-4D97-AF65-F5344CB8AC3E}">
        <p14:creationId xmlns:p14="http://schemas.microsoft.com/office/powerpoint/2010/main" val="41739758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AD7D89C-00EC-41F7-9003-DCDD26272D51}"/>
              </a:ext>
            </a:extLst>
          </p:cNvPr>
          <p:cNvSpPr/>
          <p:nvPr/>
        </p:nvSpPr>
        <p:spPr>
          <a:xfrm>
            <a:off x="5866954" y="2028902"/>
            <a:ext cx="2112074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C3A6641-D421-4E38-BE66-6C76ABA814EE}"/>
              </a:ext>
            </a:extLst>
          </p:cNvPr>
          <p:cNvSpPr/>
          <p:nvPr/>
        </p:nvSpPr>
        <p:spPr>
          <a:xfrm>
            <a:off x="8496209" y="2021494"/>
            <a:ext cx="1214468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4E2CF34-BF1B-45D4-A504-8F39468F2B19}"/>
              </a:ext>
            </a:extLst>
          </p:cNvPr>
          <p:cNvSpPr/>
          <p:nvPr/>
        </p:nvSpPr>
        <p:spPr>
          <a:xfrm>
            <a:off x="4125898" y="2035186"/>
            <a:ext cx="1214468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EF3F14-E72E-4F47-B91F-77B10815841E}"/>
              </a:ext>
            </a:extLst>
          </p:cNvPr>
          <p:cNvSpPr/>
          <p:nvPr/>
        </p:nvSpPr>
        <p:spPr>
          <a:xfrm>
            <a:off x="5357191" y="2041644"/>
            <a:ext cx="506896" cy="278668"/>
          </a:xfrm>
          <a:prstGeom prst="rect">
            <a:avLst/>
          </a:prstGeom>
          <a:solidFill>
            <a:srgbClr val="AAE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309356-96DC-40E2-8D32-AC836559BB50}"/>
              </a:ext>
            </a:extLst>
          </p:cNvPr>
          <p:cNvSpPr/>
          <p:nvPr/>
        </p:nvSpPr>
        <p:spPr>
          <a:xfrm>
            <a:off x="7979028" y="2035186"/>
            <a:ext cx="506896" cy="278668"/>
          </a:xfrm>
          <a:prstGeom prst="rect">
            <a:avLst/>
          </a:prstGeom>
          <a:solidFill>
            <a:srgbClr val="AAE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>
            <a:noAutofit/>
          </a:bodyPr>
          <a:lstStyle/>
          <a:p>
            <a:r>
              <a:rPr lang="en-GB" sz="2800" dirty="0"/>
              <a:t>Case study: Plank structure (ATLAS barrel strip stave)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478867"/>
            <a:ext cx="10515600" cy="224260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Good thermal connection from silicon to cooling pipe (embedded in carbon foam with high thermal conductivity) – short thermal path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 degree of symmetry to reduce thermo-mechanical deformation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 buckling stiffness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stiffness-to-mass ratio not overwhelming (area moment of inertia limited)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Interesting detail: </a:t>
            </a:r>
            <a:r>
              <a:rPr lang="en-GB" dirty="0" err="1"/>
              <a:t>Ti</a:t>
            </a:r>
            <a:r>
              <a:rPr lang="en-GB" dirty="0"/>
              <a:t> cooling pipe is bonded into foam. Despite FEA predicting that foam should break during thermal cycling, this was never observed in built stave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Shows the shortcomings of FEA, when modelling complex geometries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9D44BE-992B-4F22-B814-7F70F93270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" t="38551" r="1232" b="42174"/>
          <a:stretch/>
        </p:blipFill>
        <p:spPr>
          <a:xfrm>
            <a:off x="3300535" y="2972755"/>
            <a:ext cx="8676861" cy="13219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E2C861-311E-449D-94A8-DD132E0C9B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0" y="1103540"/>
            <a:ext cx="3531745" cy="337532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C7D1249-0A87-44FA-A1FE-397CA68668E8}"/>
              </a:ext>
            </a:extLst>
          </p:cNvPr>
          <p:cNvGrpSpPr/>
          <p:nvPr/>
        </p:nvGrpSpPr>
        <p:grpSpPr>
          <a:xfrm>
            <a:off x="3386473" y="1509224"/>
            <a:ext cx="6840526" cy="1184364"/>
            <a:chOff x="3972882" y="1461052"/>
            <a:chExt cx="6840526" cy="118436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6DB1A38-558F-403F-969E-EADD94A096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72882" y="1609954"/>
              <a:ext cx="6601070" cy="1035462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F80AE3-CB78-441B-BE5C-6B44BD43782C}"/>
                </a:ext>
              </a:extLst>
            </p:cNvPr>
            <p:cNvSpPr/>
            <p:nvPr/>
          </p:nvSpPr>
          <p:spPr>
            <a:xfrm>
              <a:off x="7464287" y="1461052"/>
              <a:ext cx="3349121" cy="258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4385CAF-70C1-4CE7-8ACF-F9C950BB81CE}"/>
              </a:ext>
            </a:extLst>
          </p:cNvPr>
          <p:cNvSpPr txBox="1"/>
          <p:nvPr/>
        </p:nvSpPr>
        <p:spPr>
          <a:xfrm>
            <a:off x="3494241" y="2528730"/>
            <a:ext cx="202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honeycomb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05517B-6CC3-47D1-BD17-99C2763BB93A}"/>
              </a:ext>
            </a:extLst>
          </p:cNvPr>
          <p:cNvCxnSpPr>
            <a:cxnSpLocks/>
          </p:cNvCxnSpPr>
          <p:nvPr/>
        </p:nvCxnSpPr>
        <p:spPr>
          <a:xfrm flipV="1">
            <a:off x="5460253" y="2168236"/>
            <a:ext cx="1226755" cy="4468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EE5CB4E-15D5-4245-A987-EC25B7D6F1AF}"/>
              </a:ext>
            </a:extLst>
          </p:cNvPr>
          <p:cNvCxnSpPr>
            <a:cxnSpLocks/>
          </p:cNvCxnSpPr>
          <p:nvPr/>
        </p:nvCxnSpPr>
        <p:spPr>
          <a:xfrm>
            <a:off x="5433966" y="2794797"/>
            <a:ext cx="559330" cy="6878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6A3D0B4-98FA-4D4C-A2D0-A6BCD8FBB1B3}"/>
              </a:ext>
            </a:extLst>
          </p:cNvPr>
          <p:cNvSpPr txBox="1"/>
          <p:nvPr/>
        </p:nvSpPr>
        <p:spPr>
          <a:xfrm>
            <a:off x="6287195" y="2548538"/>
            <a:ext cx="1399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foam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6DDC26-ACB4-4DA4-8112-4E095FA33A06}"/>
              </a:ext>
            </a:extLst>
          </p:cNvPr>
          <p:cNvCxnSpPr>
            <a:stCxn id="20" idx="3"/>
          </p:cNvCxnSpPr>
          <p:nvPr/>
        </p:nvCxnSpPr>
        <p:spPr>
          <a:xfrm flipV="1">
            <a:off x="7686874" y="2185532"/>
            <a:ext cx="383700" cy="5476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4B40B2-EDF8-48F3-9F62-FEA3AE199C89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7686874" y="2733204"/>
            <a:ext cx="771182" cy="5529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9CC42E0-B7F2-4833-B71B-5AEEB7062ABA}"/>
              </a:ext>
            </a:extLst>
          </p:cNvPr>
          <p:cNvSpPr txBox="1"/>
          <p:nvPr/>
        </p:nvSpPr>
        <p:spPr>
          <a:xfrm>
            <a:off x="8127083" y="1304750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Ti</a:t>
            </a:r>
            <a:r>
              <a:rPr lang="en-US" dirty="0"/>
              <a:t> cooling pipe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C949AC5-114A-43DC-96FB-74763A41F789}"/>
              </a:ext>
            </a:extLst>
          </p:cNvPr>
          <p:cNvCxnSpPr>
            <a:cxnSpLocks/>
          </p:cNvCxnSpPr>
          <p:nvPr/>
        </p:nvCxnSpPr>
        <p:spPr>
          <a:xfrm flipH="1">
            <a:off x="8245628" y="1634447"/>
            <a:ext cx="402706" cy="4658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1A63F25-2A82-45C0-85DB-F8A90EE4A652}"/>
              </a:ext>
            </a:extLst>
          </p:cNvPr>
          <p:cNvCxnSpPr/>
          <p:nvPr/>
        </p:nvCxnSpPr>
        <p:spPr>
          <a:xfrm>
            <a:off x="10178750" y="1984029"/>
            <a:ext cx="0" cy="354653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2BAAA9E-B4C8-4290-A0F3-7C20C4D11399}"/>
              </a:ext>
            </a:extLst>
          </p:cNvPr>
          <p:cNvSpPr txBox="1"/>
          <p:nvPr/>
        </p:nvSpPr>
        <p:spPr>
          <a:xfrm>
            <a:off x="10199456" y="195098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mm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678BDD-C41E-44CD-91AD-1A8CA5218308}"/>
              </a:ext>
            </a:extLst>
          </p:cNvPr>
          <p:cNvSpPr txBox="1"/>
          <p:nvPr/>
        </p:nvSpPr>
        <p:spPr>
          <a:xfrm>
            <a:off x="3405993" y="1343183"/>
            <a:ext cx="164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 modules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1577A80-4DCE-4AA5-B380-C2E8691F48DA}"/>
              </a:ext>
            </a:extLst>
          </p:cNvPr>
          <p:cNvCxnSpPr>
            <a:cxnSpLocks/>
          </p:cNvCxnSpPr>
          <p:nvPr/>
        </p:nvCxnSpPr>
        <p:spPr>
          <a:xfrm>
            <a:off x="4736430" y="1656988"/>
            <a:ext cx="697536" cy="20442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5DA37AF-2593-4890-9BD2-2B14BB405B7D}"/>
              </a:ext>
            </a:extLst>
          </p:cNvPr>
          <p:cNvCxnSpPr>
            <a:cxnSpLocks/>
          </p:cNvCxnSpPr>
          <p:nvPr/>
        </p:nvCxnSpPr>
        <p:spPr>
          <a:xfrm>
            <a:off x="4290214" y="1673514"/>
            <a:ext cx="369702" cy="7362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0E8B726-1838-450C-A06E-30327E5D4906}"/>
              </a:ext>
            </a:extLst>
          </p:cNvPr>
          <p:cNvCxnSpPr>
            <a:cxnSpLocks/>
          </p:cNvCxnSpPr>
          <p:nvPr/>
        </p:nvCxnSpPr>
        <p:spPr>
          <a:xfrm flipH="1">
            <a:off x="1942561" y="1497970"/>
            <a:ext cx="1490073" cy="1745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26A76257-52BE-43CB-A505-55B3175B5BB9}"/>
              </a:ext>
            </a:extLst>
          </p:cNvPr>
          <p:cNvSpPr/>
          <p:nvPr/>
        </p:nvSpPr>
        <p:spPr>
          <a:xfrm>
            <a:off x="5552279" y="2112963"/>
            <a:ext cx="116720" cy="116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1DD540C-1571-4CC0-AFA3-E7BA9C3D4F94}"/>
              </a:ext>
            </a:extLst>
          </p:cNvPr>
          <p:cNvSpPr/>
          <p:nvPr/>
        </p:nvSpPr>
        <p:spPr>
          <a:xfrm>
            <a:off x="8175843" y="2112963"/>
            <a:ext cx="116720" cy="116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A45A452-1D0F-415D-B1DE-27C2BCCF8040}"/>
              </a:ext>
            </a:extLst>
          </p:cNvPr>
          <p:cNvSpPr txBox="1"/>
          <p:nvPr/>
        </p:nvSpPr>
        <p:spPr>
          <a:xfrm>
            <a:off x="10128515" y="1299269"/>
            <a:ext cx="2088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Skins: K13C2U w/</a:t>
            </a:r>
          </a:p>
          <a:p>
            <a:r>
              <a:rPr lang="en-US" dirty="0"/>
              <a:t>co-cured Kapton/Cu</a:t>
            </a:r>
            <a:endParaRPr lang="en-GB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E682F0C-3E2F-44E7-A4DB-4C1D8416FED6}"/>
              </a:ext>
            </a:extLst>
          </p:cNvPr>
          <p:cNvCxnSpPr>
            <a:cxnSpLocks/>
          </p:cNvCxnSpPr>
          <p:nvPr/>
        </p:nvCxnSpPr>
        <p:spPr>
          <a:xfrm flipH="1">
            <a:off x="9703382" y="1759202"/>
            <a:ext cx="433964" cy="1928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0E657CE-99A3-4FAA-AD24-207C28AD14D2}"/>
              </a:ext>
            </a:extLst>
          </p:cNvPr>
          <p:cNvCxnSpPr>
            <a:cxnSpLocks/>
          </p:cNvCxnSpPr>
          <p:nvPr/>
        </p:nvCxnSpPr>
        <p:spPr>
          <a:xfrm flipH="1">
            <a:off x="9613729" y="1822527"/>
            <a:ext cx="565021" cy="5236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6126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12.pn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82"/>
          <a:stretch/>
        </p:blipFill>
        <p:spPr>
          <a:xfrm rot="10800000">
            <a:off x="4176700" y="1496218"/>
            <a:ext cx="3158892" cy="2298682"/>
          </a:xfrm>
          <a:prstGeom prst="rect">
            <a:avLst/>
          </a:prstGeom>
          <a:ln w="12700">
            <a:miter lim="400000"/>
          </a:ln>
          <a:effectLst>
            <a:outerShdw blurRad="406400" dist="1905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Case study: Truss structure (ALICE et al.)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669" y="4006660"/>
            <a:ext cx="10515600" cy="136334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Truss structures from filaments, which get soaked in resin, and then wound on a template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Very high stiffness to mass ratio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Performance difficult to predict (buckling, joint-driven) and complex mode spectrum (not only bending modes, but also torsional modes)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32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18534" y="1397119"/>
            <a:ext cx="3666066" cy="2438282"/>
            <a:chOff x="-83233" y="3269547"/>
            <a:chExt cx="4343767" cy="289584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83233" y="3269547"/>
              <a:ext cx="4343767" cy="2895844"/>
            </a:xfrm>
            <a:prstGeom prst="rect">
              <a:avLst/>
            </a:prstGeom>
          </p:spPr>
        </p:pic>
        <p:sp>
          <p:nvSpPr>
            <p:cNvPr id="7" name="CasellaDiTesto 18"/>
            <p:cNvSpPr txBox="1"/>
            <p:nvPr/>
          </p:nvSpPr>
          <p:spPr>
            <a:xfrm>
              <a:off x="277758" y="3315413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Power bus</a:t>
              </a:r>
            </a:p>
          </p:txBody>
        </p:sp>
        <p:sp>
          <p:nvSpPr>
            <p:cNvPr id="8" name="CasellaDiTesto 21"/>
            <p:cNvSpPr txBox="1"/>
            <p:nvPr/>
          </p:nvSpPr>
          <p:spPr>
            <a:xfrm>
              <a:off x="2804220" y="4724115"/>
              <a:ext cx="115212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Space Frame</a:t>
              </a:r>
            </a:p>
          </p:txBody>
        </p:sp>
        <p:sp>
          <p:nvSpPr>
            <p:cNvPr id="9" name="CasellaDiTesto 20"/>
            <p:cNvSpPr txBox="1"/>
            <p:nvPr/>
          </p:nvSpPr>
          <p:spPr>
            <a:xfrm>
              <a:off x="571655" y="4496876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Cold</a:t>
              </a:r>
              <a:r>
                <a:rPr lang="it-IT" sz="1050" b="1" dirty="0"/>
                <a:t> Plate</a:t>
              </a:r>
            </a:p>
          </p:txBody>
        </p:sp>
        <p:sp>
          <p:nvSpPr>
            <p:cNvPr id="10" name="CasellaDiTesto 18"/>
            <p:cNvSpPr txBox="1"/>
            <p:nvPr/>
          </p:nvSpPr>
          <p:spPr>
            <a:xfrm>
              <a:off x="254873" y="4119761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2x7 sensors</a:t>
              </a:r>
            </a:p>
          </p:txBody>
        </p:sp>
        <p:sp>
          <p:nvSpPr>
            <p:cNvPr id="11" name="CasellaDiTesto 18"/>
            <p:cNvSpPr txBox="1"/>
            <p:nvPr/>
          </p:nvSpPr>
          <p:spPr>
            <a:xfrm>
              <a:off x="285843" y="3622166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FPC</a:t>
              </a:r>
            </a:p>
          </p:txBody>
        </p:sp>
      </p:grp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66081" y="1930376"/>
            <a:ext cx="3142466" cy="1973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1" t="7910" b="10025"/>
          <a:stretch/>
        </p:blipFill>
        <p:spPr>
          <a:xfrm>
            <a:off x="7706500" y="1487993"/>
            <a:ext cx="3992228" cy="2481521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3" b="35001"/>
          <a:stretch/>
        </p:blipFill>
        <p:spPr bwMode="auto">
          <a:xfrm>
            <a:off x="1716798" y="5359464"/>
            <a:ext cx="5731510" cy="1304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467" y="5029200"/>
            <a:ext cx="2628332" cy="18288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142516" y="1597442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ALICE OB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716798" y="5287416"/>
            <a:ext cx="1525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CBM-STS (GSI)</a:t>
            </a:r>
          </a:p>
        </p:txBody>
      </p:sp>
    </p:spTree>
    <p:extLst>
      <p:ext uri="{BB962C8B-B14F-4D97-AF65-F5344CB8AC3E}">
        <p14:creationId xmlns:p14="http://schemas.microsoft.com/office/powerpoint/2010/main" val="31206505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Case study: Box channel (STAR PXL)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1988"/>
            <a:ext cx="6232768" cy="2833790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0.4%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/layer</a:t>
            </a:r>
          </a:p>
          <a:p>
            <a:r>
              <a:rPr lang="en-GB" dirty="0"/>
              <a:t>Mechanics optimized for quick installation/de-installation</a:t>
            </a:r>
          </a:p>
          <a:p>
            <a:pPr lvl="1"/>
            <a:r>
              <a:rPr lang="en-GB" dirty="0"/>
              <a:t>Structure consists of cantilevered sector tubes</a:t>
            </a:r>
          </a:p>
          <a:p>
            <a:r>
              <a:rPr lang="en-GB" dirty="0"/>
              <a:t>Air flow cooling through sector tube (9 m/s)</a:t>
            </a:r>
          </a:p>
          <a:p>
            <a:pPr lvl="1"/>
            <a:r>
              <a:rPr lang="en-GB" dirty="0"/>
              <a:t>Sector first mode: 230 Hz (measured)</a:t>
            </a:r>
          </a:p>
          <a:p>
            <a:pPr lvl="1"/>
            <a:r>
              <a:rPr lang="en-GB" dirty="0"/>
              <a:t>Sensor vibration at full flow: 5 </a:t>
            </a:r>
            <a:r>
              <a:rPr lang="el-GR" dirty="0"/>
              <a:t>μ</a:t>
            </a:r>
            <a:r>
              <a:rPr lang="en-GB" dirty="0"/>
              <a:t>m RMS</a:t>
            </a:r>
          </a:p>
          <a:p>
            <a:pPr lvl="1"/>
            <a:r>
              <a:rPr lang="en-GB" dirty="0"/>
              <a:t>Sensor displacement at full flow: 25-30 </a:t>
            </a:r>
            <a:r>
              <a:rPr lang="el-GR" dirty="0"/>
              <a:t>μ</a:t>
            </a:r>
            <a:r>
              <a:rPr lang="en-GB" dirty="0"/>
              <a:t>m</a:t>
            </a:r>
          </a:p>
          <a:p>
            <a:r>
              <a:rPr lang="en-GB" dirty="0"/>
              <a:t>No TBA assumed for design </a:t>
            </a:r>
          </a:p>
          <a:p>
            <a:pPr lvl="1"/>
            <a:r>
              <a:rPr lang="en-GB" dirty="0"/>
              <a:t>All sensor positions surveyed on a half-detector</a:t>
            </a:r>
          </a:p>
          <a:p>
            <a:pPr lvl="1"/>
            <a:r>
              <a:rPr lang="en-GB" dirty="0"/>
              <a:t>But TBA was used in the analysis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3189" t="22522" b="18863"/>
          <a:stretch/>
        </p:blipFill>
        <p:spPr>
          <a:xfrm>
            <a:off x="2971028" y="4342910"/>
            <a:ext cx="2703454" cy="21854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6270"/>
          <a:stretch/>
        </p:blipFill>
        <p:spPr>
          <a:xfrm>
            <a:off x="70997" y="4165218"/>
            <a:ext cx="3524447" cy="22944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8786" y="4225780"/>
            <a:ext cx="3666690" cy="24196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55199" y="3941694"/>
            <a:ext cx="274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Deformation under air flow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1941" t="6410" r="4617" b="5056"/>
          <a:stretch/>
        </p:blipFill>
        <p:spPr>
          <a:xfrm>
            <a:off x="6918569" y="1572329"/>
            <a:ext cx="4688221" cy="23096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5644" y="4311026"/>
            <a:ext cx="2291146" cy="24831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260310" y="3941694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Sensor survey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7333" y="6158995"/>
            <a:ext cx="1699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 layers of M55J</a:t>
            </a:r>
          </a:p>
        </p:txBody>
      </p:sp>
    </p:spTree>
    <p:extLst>
      <p:ext uri="{BB962C8B-B14F-4D97-AF65-F5344CB8AC3E}">
        <p14:creationId xmlns:p14="http://schemas.microsoft.com/office/powerpoint/2010/main" val="4153889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Case study: extremely low mass – Mu3e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526" y="1383054"/>
            <a:ext cx="7915603" cy="204350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Ultra–low mass (0.1%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/layer)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Support structure made from folded Kapton (now reinforced with thin CF)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Structural stiffness achieved by linking adjacent ladders to modules, which increases area moment of inertia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 connection: Kapton/Al High Density Interconnect with tab bonding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He gas flow cooling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1180" y="1534266"/>
            <a:ext cx="7043928" cy="2427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194" y="3312063"/>
            <a:ext cx="4406023" cy="15475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189" y="1388176"/>
            <a:ext cx="3667958" cy="2338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541" t="10016" r="2387" b="6030"/>
          <a:stretch/>
        </p:blipFill>
        <p:spPr>
          <a:xfrm>
            <a:off x="989056" y="4859873"/>
            <a:ext cx="3413465" cy="19981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D84E12-8492-4A52-A882-A5A45633B1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3231" y="3665215"/>
            <a:ext cx="3304162" cy="2427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3F6EEF-5635-4F6D-89C4-9521AB23EE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9189" y="3739594"/>
            <a:ext cx="3667958" cy="31214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37AEF5-6723-4107-B54D-F1206805C62E}"/>
              </a:ext>
            </a:extLst>
          </p:cNvPr>
          <p:cNvSpPr txBox="1"/>
          <p:nvPr/>
        </p:nvSpPr>
        <p:spPr>
          <a:xfrm>
            <a:off x="7545108" y="6253017"/>
            <a:ext cx="227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Steel dummy modules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A38B999-EE5B-4347-8805-55730EAD4E0A}"/>
              </a:ext>
            </a:extLst>
          </p:cNvPr>
          <p:cNvCxnSpPr/>
          <p:nvPr/>
        </p:nvCxnSpPr>
        <p:spPr>
          <a:xfrm flipV="1">
            <a:off x="9215919" y="5469824"/>
            <a:ext cx="534256" cy="8865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5725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CAF4B-936C-40C8-9888-E575036BB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7F46B-0D68-4C5B-A40A-D205FAB9B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displacement response to external vibration can be described reasonably well with a 1D oscillator with the same resonance frequency as the structure’s 1</a:t>
            </a:r>
            <a:r>
              <a:rPr lang="en-GB" baseline="30000" dirty="0"/>
              <a:t>st</a:t>
            </a:r>
            <a:r>
              <a:rPr lang="en-GB" dirty="0"/>
              <a:t> mode</a:t>
            </a:r>
          </a:p>
          <a:p>
            <a:pPr lvl="1"/>
            <a:r>
              <a:rPr lang="en-GB" dirty="0"/>
              <a:t>This is because higher modes are usually in the damping tail of the first mode</a:t>
            </a:r>
          </a:p>
          <a:p>
            <a:pPr lvl="1"/>
            <a:r>
              <a:rPr lang="en-GB" dirty="0"/>
              <a:t>Numerically, this allows for the use of Miles’ equation to make a quick prediction</a:t>
            </a:r>
          </a:p>
          <a:p>
            <a:pPr lvl="1"/>
            <a:r>
              <a:rPr lang="en-GB" dirty="0"/>
              <a:t>This needs to be verified experimentally to capture the performance of joints and more complex mode structures due to the true 3D geometry</a:t>
            </a:r>
          </a:p>
          <a:p>
            <a:r>
              <a:rPr lang="en-GB" dirty="0"/>
              <a:t>The critical parameter is the bending stiffness </a:t>
            </a:r>
            <a:r>
              <a:rPr lang="en-GB" i="1" dirty="0"/>
              <a:t>EI</a:t>
            </a:r>
          </a:p>
          <a:p>
            <a:pPr lvl="1"/>
            <a:r>
              <a:rPr lang="en-GB" i="1" dirty="0"/>
              <a:t>E</a:t>
            </a:r>
            <a:r>
              <a:rPr lang="en-GB" dirty="0"/>
              <a:t> is the modulus of the load-bearing elements (material property)</a:t>
            </a:r>
          </a:p>
          <a:p>
            <a:pPr lvl="1"/>
            <a:r>
              <a:rPr lang="en-GB" i="1" dirty="0"/>
              <a:t>I</a:t>
            </a:r>
            <a:r>
              <a:rPr lang="en-GB" dirty="0"/>
              <a:t> the area moment of inertia (geometry)</a:t>
            </a:r>
          </a:p>
          <a:p>
            <a:r>
              <a:rPr lang="en-GB" dirty="0"/>
              <a:t>To increase the latter structure should open up</a:t>
            </a:r>
          </a:p>
          <a:p>
            <a:pPr lvl="1"/>
            <a:r>
              <a:rPr lang="en-GB" dirty="0"/>
              <a:t>Need to watch buckling stiffness</a:t>
            </a:r>
          </a:p>
          <a:p>
            <a:r>
              <a:rPr lang="en-GB" dirty="0"/>
              <a:t>Modern structures integrate services for material-efficient systems</a:t>
            </a:r>
          </a:p>
          <a:p>
            <a:pPr lvl="1"/>
            <a:r>
              <a:rPr lang="en-GB" dirty="0"/>
              <a:t>Integration introduces thermo-mechanical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C8A20-CEC4-4EC1-A220-A88799CB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66673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Final thoughts – why we are often bad engineers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493452"/>
                <a:ext cx="11430000" cy="5228023"/>
              </a:xfrm>
            </p:spPr>
            <p:txBody>
              <a:bodyPr>
                <a:normAutofit fontScale="700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Courtesy Steve McMahon: Physicists are problem-solvers, not problem-avoiders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much rather get all excited when something does not work, and try to find a solution, than spend time in advance to make sure that the problem never shows up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When a problem shows up during commissioning suddenly an army of headless chickens will have opinions and run around to find a solution – the same people would have done a much better job early on if they would have prepared properly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get intoxicated by cool ideas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Often we start with a cool solution, and use that to retro-actively justify the requirements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do not like to follow boring procedural schemas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tabLst>
                    <a:tab pos="719138" algn="l"/>
                  </a:tabLst>
                </a:pPr>
                <a:r>
                  <a:rPr lang="en-GB" dirty="0"/>
                  <a:t>	Should be: requirements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specifications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design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verification (hardware &amp; software)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build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quality control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tabLst>
                    <a:tab pos="719138" algn="l"/>
                  </a:tabLst>
                </a:pPr>
                <a:r>
                  <a:rPr lang="en-GB" dirty="0"/>
                  <a:t>	Our sequence is: design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some prototyping (cool)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/>
                  <a:t>wait a minute: we should write down requirements &amp; specs (mix them, it’s too late anyway)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/>
                  <a:t>build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(boring) - no time for quality control, because we are late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intimidate our trained engineers and technicians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They still believe we are smarter and know things they don’t know, and do not dare to tell us we are wrong (although privately they are appalled)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don’t know the physics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Engineering is nothing but applying basic physics (Mechanics, thermal physics, E&amp;M), but we are too lazy/have forgotten too much/have never learned to apply what we learned in our first years at Uni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Mechanics is not considered sexy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Too few are working on this – but we have tons of people working on sensors…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493452"/>
                <a:ext cx="11430000" cy="5228023"/>
              </a:xfrm>
              <a:blipFill>
                <a:blip r:embed="rId2"/>
                <a:stretch>
                  <a:fillRect l="-480" t="-1748" r="-640" b="-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80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Purpose of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473" y="1440445"/>
            <a:ext cx="10843054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Silicon detectors are typically segmented into modules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size of these modules is defined by wafer and/or chip sizes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Typically, a silicon detector system will consist of a few ten to several 1000 modules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Large coverage will usually require the spreading of these modules over a large volume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They need to be held in space by support structures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Tracking will usually require linking measured positions from several modules, which can be metres away from each other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relative positioning of these modules is called alignment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support should not degrade the module-internal measurement accuracy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typically at the level of µm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support structure should achieve this with minimal material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Additional tasks: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Support services (cables, fibres, cooling pipes,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Sometimes part of the thermal management (conductive heat paths) – more on this next week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Sometimes part of the grounding &amp; shielding system – not part of this course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057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71770"/>
            <a:ext cx="10730948" cy="124970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Tracker material dominated by non-sensor material</a:t>
            </a:r>
          </a:p>
          <a:p>
            <a:r>
              <a:rPr lang="en-GB" dirty="0"/>
              <a:t>Material in cylindrical geometries grows with sin</a:t>
            </a:r>
            <a:r>
              <a:rPr lang="en-GB" baseline="30000" dirty="0"/>
              <a:t>-1</a:t>
            </a:r>
            <a:r>
              <a:rPr lang="el-GR" i="1" dirty="0"/>
              <a:t>θ</a:t>
            </a:r>
            <a:endParaRPr lang="en-GB" i="1" dirty="0"/>
          </a:p>
          <a:p>
            <a:r>
              <a:rPr lang="en-GB" dirty="0"/>
              <a:t>In particular material is a problem in front of endcaps (barrel services cross on the way out)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9231"/>
          <a:stretch/>
        </p:blipFill>
        <p:spPr>
          <a:xfrm>
            <a:off x="1383957" y="1623607"/>
            <a:ext cx="3885126" cy="3665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09103" y="1313785"/>
            <a:ext cx="133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CMS Tracker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0465" y="5089786"/>
            <a:ext cx="218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Sensitive (aka silicon)</a:t>
            </a:r>
          </a:p>
        </p:txBody>
      </p:sp>
      <p:sp>
        <p:nvSpPr>
          <p:cNvPr id="10" name="Right Arrow 9"/>
          <p:cNvSpPr/>
          <p:nvPr/>
        </p:nvSpPr>
        <p:spPr>
          <a:xfrm rot="13944658">
            <a:off x="3063948" y="4910569"/>
            <a:ext cx="479854" cy="19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924" y="1531529"/>
            <a:ext cx="5807676" cy="39402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40129" y="1352142"/>
            <a:ext cx="105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ATLAS ID </a:t>
            </a:r>
          </a:p>
        </p:txBody>
      </p:sp>
      <p:sp>
        <p:nvSpPr>
          <p:cNvPr id="13" name="Right Arrow 12"/>
          <p:cNvSpPr/>
          <p:nvPr/>
        </p:nvSpPr>
        <p:spPr>
          <a:xfrm rot="13944658">
            <a:off x="7773024" y="4870415"/>
            <a:ext cx="479854" cy="19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135347" y="5080950"/>
            <a:ext cx="1918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Active (aka silicon)</a:t>
            </a:r>
          </a:p>
        </p:txBody>
      </p:sp>
    </p:spTree>
    <p:extLst>
      <p:ext uri="{BB962C8B-B14F-4D97-AF65-F5344CB8AC3E}">
        <p14:creationId xmlns:p14="http://schemas.microsoft.com/office/powerpoint/2010/main" val="509674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64243"/>
            <a:ext cx="10515600" cy="528103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be able to reconstruct a track in a several metre tracking system, the positions of the modules must be known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known as alignment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Several strategies are conceivable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Position modules accurately 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µm positioning accuracy on this scale is extremely challenging (aka impossible)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particular, because structures are deforming under static and dynamic loads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Build system and survey after build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Still suffers from deformations under dynamic loads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Hardware alignment systems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system that measures in real-time the dimensions of the system, independent of the primary particle tracking function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Examples for this later, but key difficulty here is that fiducial positions for such a system are usually weakly connected to module positions – extrapolation of module positions is challenging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Track-based alignment (TBA) – aka software alignment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Selected real tracks are used to find module positions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nowadays the most powerful approach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Even if this sounds like it does rely on data/software only, that’s not true. The support structure needs to support TBA to make it work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583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Track-based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402" y="1373942"/>
            <a:ext cx="10917195" cy="511893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TBA a subset of real data is used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 well-constructed tracks with high momentum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get enough statistics need to accumulate data for finite alignment periods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length of these periods depend on the granularity of the alignment, and the rate of events (luminosity)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Then create a huge </a:t>
            </a:r>
            <a:r>
              <a:rPr lang="el-GR" dirty="0"/>
              <a:t>Χ</a:t>
            </a:r>
            <a:r>
              <a:rPr lang="en-GB" baseline="30000" dirty="0"/>
              <a:t>2</a:t>
            </a:r>
            <a:r>
              <a:rPr lang="en-GB" dirty="0"/>
              <a:t> with all the tracks and as parameters the positions/orientations of the substructures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typically done in granularity hierarchies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Sub-detectors (barrel, endcap,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Large structures (cylinders, disks,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Local supports (staves/ladders, petals,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Individual modules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At the highest level TBA can be done at ATLAS/CMS daily (few hours at SLHC)</a:t>
            </a:r>
            <a:endParaRPr lang="en-GB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Deformations below the level of individual modules can also be reconstructed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Example: CMS barrel pixels – calibration of module bows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keep parameters manageable requires realistic deformation models/parametrizations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Number of parameters can be reduced if positions of subgroups of modules can be mechanically constrained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Either build with high accuracy, or survey after construction – must not deform under dynamic loads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Developed for reconstruction of ATLAS &amp; CMS – now used for all particle physics silicon systems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Down Arrow 4"/>
          <p:cNvSpPr/>
          <p:nvPr/>
        </p:nvSpPr>
        <p:spPr>
          <a:xfrm>
            <a:off x="5078287" y="3192177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78976" y="3352527"/>
            <a:ext cx="1257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</a:t>
            </a:r>
          </a:p>
          <a:p>
            <a:r>
              <a:rPr lang="en-GB" dirty="0"/>
              <a:t>parameters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18412" y="3352527"/>
            <a:ext cx="1164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More data</a:t>
            </a:r>
          </a:p>
          <a:p>
            <a:r>
              <a:rPr lang="en-GB" dirty="0"/>
              <a:t>required</a:t>
            </a:r>
          </a:p>
        </p:txBody>
      </p:sp>
      <p:sp>
        <p:nvSpPr>
          <p:cNvPr id="12" name="Down Arrow 4">
            <a:extLst>
              <a:ext uri="{FF2B5EF4-FFF2-40B4-BE49-F238E27FC236}">
                <a16:creationId xmlns:a16="http://schemas.microsoft.com/office/drawing/2014/main" id="{A64B3E6E-8528-4192-A801-BB3B4A9FB25B}"/>
              </a:ext>
            </a:extLst>
          </p:cNvPr>
          <p:cNvSpPr/>
          <p:nvPr/>
        </p:nvSpPr>
        <p:spPr>
          <a:xfrm>
            <a:off x="6617723" y="3192177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4">
            <a:extLst>
              <a:ext uri="{FF2B5EF4-FFF2-40B4-BE49-F238E27FC236}">
                <a16:creationId xmlns:a16="http://schemas.microsoft.com/office/drawing/2014/main" id="{66C90CCC-E1E8-46FA-9687-409A2FC80D93}"/>
              </a:ext>
            </a:extLst>
          </p:cNvPr>
          <p:cNvSpPr/>
          <p:nvPr/>
        </p:nvSpPr>
        <p:spPr>
          <a:xfrm>
            <a:off x="8071066" y="3173200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E4055F-27AA-4765-A1EC-A8D0E3E3103B}"/>
              </a:ext>
            </a:extLst>
          </p:cNvPr>
          <p:cNvSpPr txBox="1"/>
          <p:nvPr/>
        </p:nvSpPr>
        <p:spPr>
          <a:xfrm>
            <a:off x="8222101" y="3352527"/>
            <a:ext cx="2732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Length of alignment period</a:t>
            </a:r>
          </a:p>
          <a:p>
            <a:r>
              <a:rPr lang="en-US" dirty="0"/>
              <a:t>T</a:t>
            </a:r>
            <a:r>
              <a:rPr lang="en-GB" dirty="0" err="1"/>
              <a:t>ime</a:t>
            </a:r>
            <a:r>
              <a:rPr lang="en-GB" dirty="0"/>
              <a:t> between alignments</a:t>
            </a:r>
          </a:p>
        </p:txBody>
      </p:sp>
    </p:spTree>
    <p:extLst>
      <p:ext uri="{BB962C8B-B14F-4D97-AF65-F5344CB8AC3E}">
        <p14:creationId xmlns:p14="http://schemas.microsoft.com/office/powerpoint/2010/main" val="3241445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for TBA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54" y="1409111"/>
            <a:ext cx="7862159" cy="5448889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Weak modes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These are certain classes of deformations with coherent degrees of freedom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Not constrained by the global </a:t>
            </a:r>
            <a:r>
              <a:rPr lang="el-GR" dirty="0"/>
              <a:t>Χ</a:t>
            </a:r>
            <a:r>
              <a:rPr lang="en-GB" baseline="30000" dirty="0"/>
              <a:t>2</a:t>
            </a:r>
            <a:r>
              <a:rPr lang="en-GB" dirty="0"/>
              <a:t> fit – the results for these parameters are arbitrary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That means that even if the system is perfectly positioned an arbitrary deformation will be introduced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Solutions: 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 err="1"/>
              <a:t>Cosmics</a:t>
            </a:r>
            <a:endParaRPr lang="en-GB" dirty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Higher level physics analysis (reconstruct mass peaks and see that they are correct for all directions)</a:t>
            </a:r>
          </a:p>
          <a:p>
            <a:pPr marL="457200" indent="-45720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Position perpendicular to detector plane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High-momentum tracks typically cross detector planes perpendicularly – low sensitivity to perpendicular plane displacement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While this will have a small effect for the high-momentum tracks used for the alignment, this can be an issue for low-momentum tracks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Solutions: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 err="1"/>
              <a:t>Cosmics</a:t>
            </a:r>
            <a:endParaRPr lang="en-GB" dirty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an example where other (mechanical) means of position control or knowledge can be helpful (at the level of &lt;100 µm)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446" y="1409111"/>
            <a:ext cx="3530600" cy="1126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357" r="19209" b="30816"/>
          <a:stretch/>
        </p:blipFill>
        <p:spPr>
          <a:xfrm>
            <a:off x="8130055" y="2731094"/>
            <a:ext cx="4061945" cy="87823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70B7DF-7C83-433C-B1F4-B73878C9C038}"/>
              </a:ext>
            </a:extLst>
          </p:cNvPr>
          <p:cNvCxnSpPr>
            <a:cxnSpLocks/>
          </p:cNvCxnSpPr>
          <p:nvPr/>
        </p:nvCxnSpPr>
        <p:spPr>
          <a:xfrm flipH="1">
            <a:off x="10294576" y="4711148"/>
            <a:ext cx="24055" cy="151694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517EFF-B51A-46C2-9E8E-B05424958F49}"/>
              </a:ext>
            </a:extLst>
          </p:cNvPr>
          <p:cNvCxnSpPr/>
          <p:nvPr/>
        </p:nvCxnSpPr>
        <p:spPr>
          <a:xfrm>
            <a:off x="8585046" y="5502536"/>
            <a:ext cx="30513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0B2ADE9-9959-4402-B273-11230209F19A}"/>
              </a:ext>
            </a:extLst>
          </p:cNvPr>
          <p:cNvCxnSpPr>
            <a:cxnSpLocks/>
          </p:cNvCxnSpPr>
          <p:nvPr/>
        </p:nvCxnSpPr>
        <p:spPr>
          <a:xfrm flipV="1">
            <a:off x="8454641" y="5463493"/>
            <a:ext cx="3144876" cy="128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19556F-73F1-4C43-90BC-F9F35391F740}"/>
              </a:ext>
            </a:extLst>
          </p:cNvPr>
          <p:cNvCxnSpPr/>
          <p:nvPr/>
        </p:nvCxnSpPr>
        <p:spPr>
          <a:xfrm>
            <a:off x="8454641" y="5442901"/>
            <a:ext cx="3098094" cy="119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40A95E2-D38A-4071-A0BB-598D3C92320F}"/>
              </a:ext>
            </a:extLst>
          </p:cNvPr>
          <p:cNvCxnSpPr/>
          <p:nvPr/>
        </p:nvCxnSpPr>
        <p:spPr>
          <a:xfrm>
            <a:off x="9802772" y="5810647"/>
            <a:ext cx="983608" cy="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EECFC65-E8CB-4CE7-A4EC-FA93E274EACB}"/>
              </a:ext>
            </a:extLst>
          </p:cNvPr>
          <p:cNvSpPr txBox="1"/>
          <p:nvPr/>
        </p:nvSpPr>
        <p:spPr>
          <a:xfrm>
            <a:off x="8123760" y="4263164"/>
            <a:ext cx="1839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Tracks going through one sense element (pixel/strip)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47285B0-E57D-4A34-B931-2719170B1C66}"/>
              </a:ext>
            </a:extLst>
          </p:cNvPr>
          <p:cNvCxnSpPr>
            <a:cxnSpLocks/>
          </p:cNvCxnSpPr>
          <p:nvPr/>
        </p:nvCxnSpPr>
        <p:spPr>
          <a:xfrm>
            <a:off x="10717490" y="5349051"/>
            <a:ext cx="0" cy="357378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F25E774-5388-4758-9BB0-9A8844B0639B}"/>
              </a:ext>
            </a:extLst>
          </p:cNvPr>
          <p:cNvSpPr txBox="1"/>
          <p:nvPr/>
        </p:nvSpPr>
        <p:spPr>
          <a:xfrm>
            <a:off x="10659394" y="4814035"/>
            <a:ext cx="1635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Well defined in this direction</a:t>
            </a:r>
            <a:endParaRPr lang="en-GB" dirty="0"/>
          </a:p>
        </p:txBody>
      </p:sp>
      <p:sp>
        <p:nvSpPr>
          <p:cNvPr id="23" name="Star: 4 Points 22">
            <a:extLst>
              <a:ext uri="{FF2B5EF4-FFF2-40B4-BE49-F238E27FC236}">
                <a16:creationId xmlns:a16="http://schemas.microsoft.com/office/drawing/2014/main" id="{60F4819B-3320-4665-A808-46D7F5E4188C}"/>
              </a:ext>
            </a:extLst>
          </p:cNvPr>
          <p:cNvSpPr/>
          <p:nvPr/>
        </p:nvSpPr>
        <p:spPr>
          <a:xfrm rot="18755307">
            <a:off x="10213226" y="5413082"/>
            <a:ext cx="191267" cy="198783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A9987B-CD0D-41A6-9C15-AB358161EB20}"/>
              </a:ext>
            </a:extLst>
          </p:cNvPr>
          <p:cNvSpPr txBox="1"/>
          <p:nvPr/>
        </p:nvSpPr>
        <p:spPr>
          <a:xfrm>
            <a:off x="9617862" y="6279229"/>
            <a:ext cx="1401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Poorly in this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21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Hardware alignment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80848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During planning for LHC experiments not full confidence that TBA will work</a:t>
            </a:r>
          </a:p>
          <a:p>
            <a:pPr lvl="1"/>
            <a:r>
              <a:rPr lang="en-GB" dirty="0"/>
              <a:t>Fall-back solution: hardware alignment system </a:t>
            </a:r>
          </a:p>
          <a:p>
            <a:pPr lvl="1"/>
            <a:r>
              <a:rPr lang="en-GB" dirty="0"/>
              <a:t>Based on light beams (represent infinite momentum tracks)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7265" y="29820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8122" y="4244495"/>
            <a:ext cx="3192994" cy="3693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dirty="0"/>
              <a:t>Installed, but not read out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92" y="4525184"/>
            <a:ext cx="3666482" cy="21846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394" y="5203608"/>
            <a:ext cx="2211982" cy="1613046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6830580" y="2261617"/>
            <a:ext cx="5155474" cy="278439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  <a:tabLst>
                <a:tab pos="2693988" algn="r"/>
              </a:tabLst>
            </a:pPr>
            <a:r>
              <a:rPr lang="en-GB" dirty="0"/>
              <a:t>	CMS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Silicon is semi-transparent to infrared, but CMS modules have opaque Al backplane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A small number of standard tracker sensors have been made with a hole in metallization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Laser beams are shone though this areas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Advantage is that you get position of modules (but only a small number)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Read out, but only used to identify seismic shocks to the system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729" y="5033659"/>
            <a:ext cx="3510748" cy="172394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79893" y="4644168"/>
            <a:ext cx="1747811" cy="1761610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2736" y="2302423"/>
            <a:ext cx="5854990" cy="198382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  <a:tabLst>
                <a:tab pos="2693988" algn="ctr"/>
              </a:tabLst>
            </a:pPr>
            <a:r>
              <a:rPr lang="en-GB" dirty="0"/>
              <a:t>	ATLAS</a:t>
            </a:r>
          </a:p>
          <a:p>
            <a:pPr>
              <a:spcBef>
                <a:spcPts val="600"/>
              </a:spcBef>
            </a:pPr>
            <a:r>
              <a:rPr lang="en-GB" dirty="0"/>
              <a:t>Frequency Scanning Interferometry (FSI)</a:t>
            </a:r>
          </a:p>
          <a:p>
            <a:pPr>
              <a:spcBef>
                <a:spcPts val="600"/>
              </a:spcBef>
            </a:pPr>
            <a:r>
              <a:rPr lang="en-GB" dirty="0"/>
              <a:t>Interferometric system for absolute length measurement with sub-µm precision</a:t>
            </a:r>
          </a:p>
          <a:p>
            <a:pPr>
              <a:spcBef>
                <a:spcPts val="600"/>
              </a:spcBef>
            </a:pPr>
            <a:r>
              <a:rPr lang="en-GB" dirty="0"/>
              <a:t>System consists of a beam splitter quill and a retroreflector per beam</a:t>
            </a:r>
          </a:p>
          <a:p>
            <a:pPr>
              <a:spcBef>
                <a:spcPts val="600"/>
              </a:spcBef>
            </a:pPr>
            <a:r>
              <a:rPr lang="en-GB" dirty="0"/>
              <a:t>These were mounted in a geodetic grid throughout the strip system</a:t>
            </a:r>
          </a:p>
        </p:txBody>
      </p:sp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608" y="4078480"/>
            <a:ext cx="2982480" cy="893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>
            <a:off x="5329883" y="4950984"/>
            <a:ext cx="870589" cy="6919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736302" y="4748586"/>
            <a:ext cx="455613" cy="9757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672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18804</TotalTime>
  <Words>5137</Words>
  <Application>Microsoft Office PowerPoint</Application>
  <PresentationFormat>Widescreen</PresentationFormat>
  <Paragraphs>497</Paragraphs>
  <Slides>36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Palatino Linotype</vt:lpstr>
      <vt:lpstr>Verdana</vt:lpstr>
      <vt:lpstr>Office Theme</vt:lpstr>
      <vt:lpstr>Chart</vt:lpstr>
      <vt:lpstr>What I will be talking about</vt:lpstr>
      <vt:lpstr>A shameless plug…</vt:lpstr>
      <vt:lpstr>Mechanical structures</vt:lpstr>
      <vt:lpstr>Purpose of structures</vt:lpstr>
      <vt:lpstr>Material</vt:lpstr>
      <vt:lpstr>Alignment strategies</vt:lpstr>
      <vt:lpstr>Track-based alignment</vt:lpstr>
      <vt:lpstr>Challenges for TBA</vt:lpstr>
      <vt:lpstr>Hardware alignment </vt:lpstr>
      <vt:lpstr>Requirements for structures</vt:lpstr>
      <vt:lpstr>Stiffness and strength</vt:lpstr>
      <vt:lpstr>Composite structures</vt:lpstr>
      <vt:lpstr>Carbon fibre - manufacture</vt:lpstr>
      <vt:lpstr>Carbon fibre - properties</vt:lpstr>
      <vt:lpstr>Composites design</vt:lpstr>
      <vt:lpstr>Type of loads</vt:lpstr>
      <vt:lpstr>How to minimize thermo-mechanical effects</vt:lpstr>
      <vt:lpstr>External vibrations</vt:lpstr>
      <vt:lpstr>Summary</vt:lpstr>
      <vt:lpstr>1D oscillator – Miles’ equation</vt:lpstr>
      <vt:lpstr>Milking Miles’ equation</vt:lpstr>
      <vt:lpstr>Simple beam theory</vt:lpstr>
      <vt:lpstr>Bernoulli beam example</vt:lpstr>
      <vt:lpstr>Vibration response – external vibrations</vt:lpstr>
      <vt:lpstr>Bending stiffness</vt:lpstr>
      <vt:lpstr>Buckling</vt:lpstr>
      <vt:lpstr>… and the mysterious Q factor…</vt:lpstr>
      <vt:lpstr>Vibration response – internal vibrations</vt:lpstr>
      <vt:lpstr>Service integration - electrical</vt:lpstr>
      <vt:lpstr>Service integration - cooling</vt:lpstr>
      <vt:lpstr>Case study: Plank structure (ATLAS barrel strip stave)</vt:lpstr>
      <vt:lpstr>Case study: Truss structure (ALICE et al.)</vt:lpstr>
      <vt:lpstr>Case study: Box channel (STAR PXL)</vt:lpstr>
      <vt:lpstr>Case study: extremely low mass – Mu3e</vt:lpstr>
      <vt:lpstr>Summary</vt:lpstr>
      <vt:lpstr>Final thoughts – why we are often bad engineers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 Viehhauser</dc:creator>
  <cp:lastModifiedBy>Georg Viehhauser</cp:lastModifiedBy>
  <cp:revision>888</cp:revision>
  <dcterms:created xsi:type="dcterms:W3CDTF">2018-10-16T11:54:38Z</dcterms:created>
  <dcterms:modified xsi:type="dcterms:W3CDTF">2026-05-07T19:58:00Z</dcterms:modified>
</cp:coreProperties>
</file>