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3" autoAdjust="0"/>
    <p:restoredTop sz="94660"/>
  </p:normalViewPr>
  <p:slideViewPr>
    <p:cSldViewPr snapToGrid="0">
      <p:cViewPr varScale="1">
        <p:scale>
          <a:sx n="50" d="100"/>
          <a:sy n="50" d="100"/>
        </p:scale>
        <p:origin x="80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68AA0-92FD-471F-6773-C5E3260904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0D6EF3-9634-3AE1-E3AA-E0B0639957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3D9659-4AB2-AAC6-793E-2928A418F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47FD-4CC9-4AA9-815A-22D83D728D11}" type="datetimeFigureOut">
              <a:rPr lang="en-US" smtClean="0"/>
              <a:t>4/3/2026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D3D6C1-78C6-B69F-45FE-7AF2E1F41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F98DE5-050F-05C0-E8B7-F6F998CC8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627C5-9275-4C35-B198-E251B2DB5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846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E53AC-3B13-8FF2-A6C9-A71F6C439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A61288-D9C9-D02B-5D01-5AD5850439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9AB3B-DCCE-065B-1404-4188D2738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47FD-4CC9-4AA9-815A-22D83D728D11}" type="datetimeFigureOut">
              <a:rPr lang="en-US" smtClean="0"/>
              <a:t>4/3/2026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49815E-A1D2-0746-E69A-7023F56C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E02C6A-D25F-4340-F4EB-77DFA4FB0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627C5-9275-4C35-B198-E251B2DB5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090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BA150F-61B2-9B55-3DA0-9EB6523646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203BA2-E187-2537-93C5-6D1F5D8A97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D2081-4192-0519-5169-A96131549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47FD-4CC9-4AA9-815A-22D83D728D11}" type="datetimeFigureOut">
              <a:rPr lang="en-US" smtClean="0"/>
              <a:t>4/3/2026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89307C-965A-BD5E-459C-0BBC575FC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E62DFE-DB17-B519-F6A2-A82E1CF6A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627C5-9275-4C35-B198-E251B2DB5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336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91A29-0CAA-F1F6-7DB7-115CA5572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818B3-F626-CC75-7ACA-39BC0DF65E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6CA80-9385-2088-8249-DFBB43F71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47FD-4CC9-4AA9-815A-22D83D728D11}" type="datetimeFigureOut">
              <a:rPr lang="en-US" smtClean="0"/>
              <a:t>4/3/2026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B0775E-8103-70A6-3D41-4E0FF3700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ECFFB9-83E5-67B8-E5B5-FDE38257F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627C5-9275-4C35-B198-E251B2DB5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770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D0523-D20C-2CF5-A4B6-BBCE5C611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33C13E-CF90-DE45-A9D8-80B5298DC9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39B9C-9230-86FB-BBBE-39D6D5C4C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47FD-4CC9-4AA9-815A-22D83D728D11}" type="datetimeFigureOut">
              <a:rPr lang="en-US" smtClean="0"/>
              <a:t>4/3/2026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0508F-3063-B0E7-E042-4E2289424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A6C2A-09FF-AC39-62E3-EB5F8A168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627C5-9275-4C35-B198-E251B2DB5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7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ECC1B-1FFA-ED09-1093-C197EC70B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BE4CB4-B340-A1AC-C101-D3C6020D1E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6DACFB-0901-BC6E-47E4-3FEFC6A714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AF8DD4-BA0F-731F-992E-CBA6ADA37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47FD-4CC9-4AA9-815A-22D83D728D11}" type="datetimeFigureOut">
              <a:rPr lang="en-US" smtClean="0"/>
              <a:t>4/3/2026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09C2B4-DC5E-7193-BD7D-110C0B46B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A1EDB0-6FE3-89E7-A2BF-1496359E9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627C5-9275-4C35-B198-E251B2DB5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240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13118-7DC7-67C6-7598-BB032A2A0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91AE66-6115-7B0D-45D8-E8BD4625A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344FBE-A88F-ED65-230D-88F47625DD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806A4C-A7F9-198C-8559-249C5C18C0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C8918A-587D-43EE-A381-DE42867CB7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9B275E-21E4-51EA-7CE3-9F4889B82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47FD-4CC9-4AA9-815A-22D83D728D11}" type="datetimeFigureOut">
              <a:rPr lang="en-US" smtClean="0"/>
              <a:t>4/3/2026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0E33CF-69F9-4970-9777-AA536CD31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470DC5-996B-D146-76C1-AA086FBFF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627C5-9275-4C35-B198-E251B2DB5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774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98AA7-CB5F-A193-CDA2-CA4DA496E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EFAF83-C73E-4769-8160-5E86194E3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47FD-4CC9-4AA9-815A-22D83D728D11}" type="datetimeFigureOut">
              <a:rPr lang="en-US" smtClean="0"/>
              <a:t>4/3/2026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EB5390-2F32-2932-584B-29435E6F5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7CDB2A-314E-FD16-72F8-06EF2D2C1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627C5-9275-4C35-B198-E251B2DB5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952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DCF826-7BB9-D27C-CDA0-C96080714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47FD-4CC9-4AA9-815A-22D83D728D11}" type="datetimeFigureOut">
              <a:rPr lang="en-US" smtClean="0"/>
              <a:t>4/3/2026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5F201A-E43B-BEC9-1E49-7C0E3F34F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126FA5-94CB-588E-18CC-E6630C07F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627C5-9275-4C35-B198-E251B2DB5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130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EA363-3CAF-1037-2A49-0D8BCE966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18695-D67E-71E4-6B2C-55C74F94B7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97F0A1-1A91-7FB8-A170-5264DF0195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C46D02-802A-41B3-B2E3-01034D50D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47FD-4CC9-4AA9-815A-22D83D728D11}" type="datetimeFigureOut">
              <a:rPr lang="en-US" smtClean="0"/>
              <a:t>4/3/2026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89D73B-9111-68AF-97D2-03BBED1B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DAAE20-2025-7841-130E-AE4C986CA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627C5-9275-4C35-B198-E251B2DB5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628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0CFA2-3050-C5BF-FBD1-F0066A494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F3B486-F745-B6CA-D9E2-C6FC6DEA54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4F0BB0-CBF1-912F-B946-F232DFC8E2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05FEA3-B379-DF10-FF30-A8227253F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47FD-4CC9-4AA9-815A-22D83D728D11}" type="datetimeFigureOut">
              <a:rPr lang="en-US" smtClean="0"/>
              <a:t>4/3/2026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E2D91A-2D1B-BA71-D99B-119DF1F90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7B9476-C447-C1A5-26E8-46C964B38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627C5-9275-4C35-B198-E251B2DB5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878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D5E845-5822-F008-CDCD-5CAE13B01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9521FF-3692-E46F-444F-5FC89A696A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5B1B9A-0763-17B5-E40D-07CFD6D73F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447FD-4CC9-4AA9-815A-22D83D728D11}" type="datetimeFigureOut">
              <a:rPr lang="en-US" smtClean="0"/>
              <a:t>4/3/2026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644D7F-C11B-1ACD-35B1-92117FA6CE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12F63-8A80-C23D-11D4-72C1F2499F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627C5-9275-4C35-B198-E251B2DB5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57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328CD-A5F0-45DA-8D6B-5F9F228739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US </a:t>
            </a:r>
            <a:r>
              <a:rPr lang="en-US" dirty="0" err="1"/>
              <a:t>FCCee</a:t>
            </a:r>
            <a:r>
              <a:rPr lang="en-US" dirty="0"/>
              <a:t> Tracking/PID L2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82BC20-8891-87FE-195A-1C58479393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Carl Haber</a:t>
            </a:r>
          </a:p>
        </p:txBody>
      </p:sp>
    </p:spTree>
    <p:extLst>
      <p:ext uri="{BB962C8B-B14F-4D97-AF65-F5344CB8AC3E}">
        <p14:creationId xmlns:p14="http://schemas.microsoft.com/office/powerpoint/2010/main" val="910623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5059F-105F-88E1-0156-ED4A6AA15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A37E86-B557-FF16-1A82-DA683B1D6E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6225"/>
            <a:ext cx="10515600" cy="4351338"/>
          </a:xfrm>
        </p:spPr>
        <p:txBody>
          <a:bodyPr/>
          <a:lstStyle/>
          <a:p>
            <a:r>
              <a:rPr lang="en-US" dirty="0"/>
              <a:t>Semiconductor Tracking – MAPS, considering a US MAPS discussion</a:t>
            </a:r>
          </a:p>
          <a:p>
            <a:r>
              <a:rPr lang="en-US" dirty="0"/>
              <a:t>Fast Timing</a:t>
            </a:r>
          </a:p>
          <a:p>
            <a:r>
              <a:rPr lang="en-US" dirty="0"/>
              <a:t>Gaseous Tracking</a:t>
            </a:r>
          </a:p>
          <a:p>
            <a:pPr lvl="1"/>
            <a:r>
              <a:rPr lang="en-US" dirty="0"/>
              <a:t>Drift Chambers</a:t>
            </a:r>
          </a:p>
          <a:p>
            <a:pPr lvl="1"/>
            <a:r>
              <a:rPr lang="en-US" dirty="0"/>
              <a:t>Straw Tubes</a:t>
            </a:r>
          </a:p>
          <a:p>
            <a:pPr lvl="1"/>
            <a:r>
              <a:rPr lang="en-US" dirty="0" err="1"/>
              <a:t>dN</a:t>
            </a:r>
            <a:r>
              <a:rPr lang="en-US" dirty="0"/>
              <a:t>/dx</a:t>
            </a:r>
          </a:p>
          <a:p>
            <a:r>
              <a:rPr lang="en-US" dirty="0"/>
              <a:t>Low mass mechanics</a:t>
            </a:r>
          </a:p>
          <a:p>
            <a:r>
              <a:rPr lang="en-US" dirty="0"/>
              <a:t>Plan for BNL Tracking Workshop May 5-8 BNL has been postponed to a proposed CERN Oct 2026 alternative</a:t>
            </a:r>
          </a:p>
        </p:txBody>
      </p:sp>
    </p:spTree>
    <p:extLst>
      <p:ext uri="{BB962C8B-B14F-4D97-AF65-F5344CB8AC3E}">
        <p14:creationId xmlns:p14="http://schemas.microsoft.com/office/powerpoint/2010/main" val="2541242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C52C0-A9A6-E0B0-8CFD-D755A4D00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EE9C03-5BD6-C626-F643-3F6DBE6246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do not have any unified handle on how </a:t>
            </a:r>
            <a:r>
              <a:rPr lang="en-US" dirty="0" err="1"/>
              <a:t>FCCee</a:t>
            </a:r>
            <a:r>
              <a:rPr lang="en-US" dirty="0"/>
              <a:t> efforts in tracking and timing connect to Genesis</a:t>
            </a:r>
          </a:p>
          <a:p>
            <a:r>
              <a:rPr lang="en-US" dirty="0"/>
              <a:t>I am aware of proposals (not inclusive) in these areas</a:t>
            </a:r>
          </a:p>
          <a:p>
            <a:pPr lvl="1"/>
            <a:r>
              <a:rPr lang="en-US" dirty="0"/>
              <a:t>SEU mitigation in ASICs</a:t>
            </a:r>
          </a:p>
          <a:p>
            <a:pPr lvl="1"/>
            <a:r>
              <a:rPr lang="en-US" dirty="0"/>
              <a:t>Simulation of semiconductor devices for fast timing – Si and wide-band-gap materials</a:t>
            </a:r>
          </a:p>
          <a:p>
            <a:r>
              <a:rPr lang="en-US" dirty="0"/>
              <a:t>I do have a concern that folks will attempt to squeeze their ideas to meet the requirements of Genesis to the detriment of a more focused effort targeting </a:t>
            </a:r>
            <a:r>
              <a:rPr lang="en-US" dirty="0" err="1"/>
              <a:t>FCCee</a:t>
            </a:r>
            <a:r>
              <a:rPr lang="en-US" dirty="0"/>
              <a:t> specifically</a:t>
            </a:r>
          </a:p>
        </p:txBody>
      </p:sp>
    </p:spTree>
    <p:extLst>
      <p:ext uri="{BB962C8B-B14F-4D97-AF65-F5344CB8AC3E}">
        <p14:creationId xmlns:p14="http://schemas.microsoft.com/office/powerpoint/2010/main" val="3262322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22E5D-4D01-DDFA-81C4-B6EBFC46C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Reports from Straw Tube effort at U Mich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60E049-1FC0-BD1A-13CD-580646985D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We have designed a new frontend electronics board that results in ~10-20 mV signal for a single electron after an amplification factor of 10^5 and the noise RMS is about 2.7 mV on chamber. We have performed cosmic ray </a:t>
            </a:r>
            <a:r>
              <a:rPr lang="en-US" dirty="0" err="1"/>
              <a:t>dN</a:t>
            </a:r>
            <a:r>
              <a:rPr lang="en-US" dirty="0"/>
              <a:t>/</a:t>
            </a:r>
            <a:r>
              <a:rPr lang="en-US" dirty="0" err="1"/>
              <a:t>dX</a:t>
            </a:r>
            <a:r>
              <a:rPr lang="en-US" dirty="0"/>
              <a:t> studies in the lab and the results are what we expected. We are also taking 1 GeV, 2 GeV, 5 GeV, and 10 GeV mixed hadron test beam studies this week at CERN. The test beam will finish next Wednesday. </a:t>
            </a:r>
          </a:p>
          <a:p>
            <a:pPr algn="just"/>
            <a:r>
              <a:rPr lang="en-US" dirty="0"/>
              <a:t>We mainly used the funding to support a mechanical engineer to design a straw chamber and also for the new frontend board fabrication. We have used up all the $30k funding from the last year.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596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C68FB-53C1-4031-BFCA-668908735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Effort at LBNL proposed to LDRD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B887D6-697D-A1FE-D95B-A3F1737835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6076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Approval/funding not known at this time</a:t>
            </a:r>
          </a:p>
          <a:p>
            <a:r>
              <a:rPr lang="en-US" dirty="0"/>
              <a:t>Targets inner pixels and wrappers</a:t>
            </a:r>
          </a:p>
          <a:p>
            <a:r>
              <a:rPr lang="en-US" dirty="0"/>
              <a:t>Acquire technical/engineering experience with thin semiconductors – thinning, bending, simulation</a:t>
            </a:r>
          </a:p>
          <a:p>
            <a:r>
              <a:rPr lang="en-US" dirty="0"/>
              <a:t>Design considerations for an inner wrapper layer ~35 cm</a:t>
            </a:r>
          </a:p>
          <a:p>
            <a:r>
              <a:rPr lang="en-US" dirty="0"/>
              <a:t>Wide band gap electronics to measure fast timing signals – aims at an eventual “hot” wrapper (no cooling), very conceptual</a:t>
            </a:r>
          </a:p>
          <a:p>
            <a:r>
              <a:rPr lang="en-US" dirty="0"/>
              <a:t>Carbon based transmission lines integrated with low mass CF support structures</a:t>
            </a:r>
          </a:p>
          <a:p>
            <a:r>
              <a:rPr lang="en-US" dirty="0"/>
              <a:t>Currently also using AI methods to enhance position resolution from AC </a:t>
            </a:r>
            <a:r>
              <a:rPr lang="en-US" dirty="0" err="1"/>
              <a:t>SiC</a:t>
            </a:r>
            <a:r>
              <a:rPr lang="en-US" dirty="0"/>
              <a:t>-LGADs with promising results</a:t>
            </a:r>
          </a:p>
        </p:txBody>
      </p:sp>
    </p:spTree>
    <p:extLst>
      <p:ext uri="{BB962C8B-B14F-4D97-AF65-F5344CB8AC3E}">
        <p14:creationId xmlns:p14="http://schemas.microsoft.com/office/powerpoint/2010/main" val="2799930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2A62B-15BD-5E6C-ABA4-70F06E9C1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Connections to DRD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BD5FF-5E3F-539F-B1BB-7586CF67BF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Generally the semiconductor group is well integrated into DRD3</a:t>
            </a:r>
          </a:p>
          <a:p>
            <a:r>
              <a:rPr lang="en-US" dirty="0"/>
              <a:t>For fast timing, non-silicon (WG6), a US member is co-convenor</a:t>
            </a:r>
          </a:p>
          <a:p>
            <a:r>
              <a:rPr lang="en-US" dirty="0"/>
              <a:t>MAPS</a:t>
            </a:r>
          </a:p>
          <a:p>
            <a:r>
              <a:rPr lang="en-US" dirty="0"/>
              <a:t>Drift</a:t>
            </a:r>
          </a:p>
          <a:p>
            <a:r>
              <a:rPr lang="en-US" dirty="0"/>
              <a:t>Straws</a:t>
            </a:r>
          </a:p>
          <a:p>
            <a:r>
              <a:rPr lang="en-US" dirty="0"/>
              <a:t>Low Mass – note Elba workshop this Spring</a:t>
            </a:r>
          </a:p>
        </p:txBody>
      </p:sp>
    </p:spTree>
    <p:extLst>
      <p:ext uri="{BB962C8B-B14F-4D97-AF65-F5344CB8AC3E}">
        <p14:creationId xmlns:p14="http://schemas.microsoft.com/office/powerpoint/2010/main" val="2516101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CE2BE-0B71-A44E-E433-DE0E1F1B6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reports from attendees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7A31B7-A4BE-CDF6-B2CA-3E2D208B54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MAPs</a:t>
            </a:r>
          </a:p>
          <a:p>
            <a:r>
              <a:rPr lang="en-US" dirty="0"/>
              <a:t>Drift chamber</a:t>
            </a:r>
          </a:p>
          <a:p>
            <a:r>
              <a:rPr lang="en-US" dirty="0"/>
              <a:t>Low mass</a:t>
            </a:r>
          </a:p>
        </p:txBody>
      </p:sp>
    </p:spTree>
    <p:extLst>
      <p:ext uri="{BB962C8B-B14F-4D97-AF65-F5344CB8AC3E}">
        <p14:creationId xmlns:p14="http://schemas.microsoft.com/office/powerpoint/2010/main" val="2960634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403</Words>
  <Application>Microsoft Office PowerPoint</Application>
  <PresentationFormat>Widescreen</PresentationFormat>
  <Paragraphs>39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US FCCee Tracking/PID L2</vt:lpstr>
      <vt:lpstr>Topics</vt:lpstr>
      <vt:lpstr>Genesis</vt:lpstr>
      <vt:lpstr>Reports from Straw Tube effort at U Mich</vt:lpstr>
      <vt:lpstr>New Effort at LBNL proposed to LDRD</vt:lpstr>
      <vt:lpstr>Connections to DRD</vt:lpstr>
      <vt:lpstr>Other reports from attendees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Carl Haber</dc:creator>
  <cp:lastModifiedBy>Carl Haber</cp:lastModifiedBy>
  <cp:revision>5</cp:revision>
  <dcterms:created xsi:type="dcterms:W3CDTF">2026-04-03T18:01:04Z</dcterms:created>
  <dcterms:modified xsi:type="dcterms:W3CDTF">2026-04-03T18:12:11Z</dcterms:modified>
</cp:coreProperties>
</file>