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8" r:id="rId2"/>
    <p:sldId id="266" r:id="rId3"/>
    <p:sldId id="265" r:id="rId4"/>
    <p:sldId id="262" r:id="rId5"/>
    <p:sldId id="264" r:id="rId6"/>
    <p:sldId id="263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FF9900"/>
    <a:srgbClr val="CCC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708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0AFEC-E197-471F-A3AD-ECCCA113CD91}" type="datetimeFigureOut">
              <a:rPr lang="en-US" smtClean="0"/>
              <a:t>4/4/2026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FAED0D-330D-4C6A-A79E-E68EA0D07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81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3AD20-C12F-02CD-4495-DCD9D8840F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2422A5-68FD-052F-4BC2-5562045AB0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69A703-6703-2CFE-7F41-309CBAD01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6D48-87B4-428E-8E46-9B20AABC6918}" type="datetimeFigureOut">
              <a:rPr lang="en-US" smtClean="0"/>
              <a:t>4/4/2026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B26EE9-1D67-B02B-6814-14C143705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09BB0B-570D-F178-9386-CBEC1A439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7D4-C9D3-4CB6-A69D-0EF7DC57E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027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78568-1F1C-C112-20DC-3A6B7D5D9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5248D9-8DC5-507A-43E3-9DB35B3319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074031-9AD1-9B42-3A69-15F4D7CE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6D48-87B4-428E-8E46-9B20AABC6918}" type="datetimeFigureOut">
              <a:rPr lang="en-US" smtClean="0"/>
              <a:t>4/4/2026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C5E953-D568-E218-5CEA-CCA45574A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B6C73-23D1-7007-3E5C-07DD2F93F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7D4-C9D3-4CB6-A69D-0EF7DC57E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271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EC7884-A598-B2FF-909C-26B2D916A9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24AA59-11E6-E139-284F-998E8F41E6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00E9F1-6049-F912-6935-2015596A7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6D48-87B4-428E-8E46-9B20AABC6918}" type="datetimeFigureOut">
              <a:rPr lang="en-US" smtClean="0"/>
              <a:t>4/4/2026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7FA4AB-3033-26FE-AF30-C5326BD26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E73BC-4290-8483-4081-14D45BF78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7D4-C9D3-4CB6-A69D-0EF7DC57E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697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5C6F3-2105-FDD7-CEC9-2C91FB2B1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E647D9-2734-D5D5-D9DF-3A2B6C7E6A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90EA69-AA0C-F94C-B463-364D3B9E0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6D48-87B4-428E-8E46-9B20AABC6918}" type="datetimeFigureOut">
              <a:rPr lang="en-US" smtClean="0"/>
              <a:t>4/4/2026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4AAB26-742F-07E6-E971-6F52EB07A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6BCC7-8DD7-36E7-0D6D-0FF5C21C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7D4-C9D3-4CB6-A69D-0EF7DC57E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95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07F33-A726-5B96-DB4C-9D3F5F3F1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932CC-FEA1-162F-CE4D-811DF4F59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AD70C-F2D8-2BBF-0569-4F0410874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6D48-87B4-428E-8E46-9B20AABC6918}" type="datetimeFigureOut">
              <a:rPr lang="en-US" smtClean="0"/>
              <a:t>4/4/2026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208753-6263-69F0-65A9-AF310915A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30CCBB-89FF-34BD-54CD-A22BA8B3A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7D4-C9D3-4CB6-A69D-0EF7DC57E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22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00346-BBC1-CC27-7E40-A508A64A2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5C3E6-9B6E-6D19-6297-45DB5F218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DADB0C-1CE2-E891-D075-02F7FF4E10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F0739B-DB99-8880-3AE4-F972FB467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6D48-87B4-428E-8E46-9B20AABC6918}" type="datetimeFigureOut">
              <a:rPr lang="en-US" smtClean="0"/>
              <a:t>4/4/2026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ED8160-E8F3-104C-0A75-45E477292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397C2-7E1E-A9AC-606F-E7EA568B9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7D4-C9D3-4CB6-A69D-0EF7DC57E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846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62BE-11C7-3B14-5010-0D41B9F16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165430-7E0C-7BB5-5375-7CF2C401C6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5B1540-6C69-C5C8-5F66-A71B6A4725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CF3830-E77B-0AFD-2026-F69B3EFD2C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CE5449-5325-5397-FB9A-AED38C6E95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7DEF09-0286-A1DF-A555-8B63C32B7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6D48-87B4-428E-8E46-9B20AABC6918}" type="datetimeFigureOut">
              <a:rPr lang="en-US" smtClean="0"/>
              <a:t>4/4/2026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4249C5-5048-104A-5F99-E0D2365B6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ADF14C-A5CB-E308-8113-FFF542698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7D4-C9D3-4CB6-A69D-0EF7DC57E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416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24CE7-A56D-7190-7C33-3F25FDD92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603DEA-5267-A163-9527-5273DFCF0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6D48-87B4-428E-8E46-9B20AABC6918}" type="datetimeFigureOut">
              <a:rPr lang="en-US" smtClean="0"/>
              <a:t>4/4/2026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DE49D7-114E-4385-3931-5CCD45CDE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F95348-9DA4-A0DC-EA3B-FAB91020D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7D4-C9D3-4CB6-A69D-0EF7DC57E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85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01E715-91D4-C4EB-2199-B745C942F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6D48-87B4-428E-8E46-9B20AABC6918}" type="datetimeFigureOut">
              <a:rPr lang="en-US" smtClean="0"/>
              <a:t>4/4/2026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BDCB4D-53A1-A54E-8736-F6CB9F84F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68CA79-829B-EA8D-E524-375D927AC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7D4-C9D3-4CB6-A69D-0EF7DC57E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136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C9587-734F-138C-F65A-0CA363C65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9639A-2483-6AF6-914B-BB477FADB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D7390B-495E-31C3-4BC2-A73619C5BF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D3CB26-E958-0CFE-B927-4DB2F1490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6D48-87B4-428E-8E46-9B20AABC6918}" type="datetimeFigureOut">
              <a:rPr lang="en-US" smtClean="0"/>
              <a:t>4/4/2026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63C317-D2E5-5BA2-0810-AD52E5086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FECC6B-6005-5C74-E486-DD6E86439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7D4-C9D3-4CB6-A69D-0EF7DC57E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228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B6279-1DA0-E596-F466-5BF55F54C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9C861F-DE02-4EEA-4152-3912DE4ECD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F39D94-AE58-F241-4357-C51C05923A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6130B8-C806-6355-2C2F-03D26FCBB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6D48-87B4-428E-8E46-9B20AABC6918}" type="datetimeFigureOut">
              <a:rPr lang="en-US" smtClean="0"/>
              <a:t>4/4/2026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13FA58-54F0-52DE-49A3-32BF858F0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55A672-CD2C-2EBC-5E65-48A1E85E7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7E7D4-C9D3-4CB6-A69D-0EF7DC57E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895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73763A-41EB-7AA0-A908-2C22097C7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965F0E-A2C3-4680-3212-5040A8CBB5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B06827-0227-D69B-AB10-92E84B567D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116D48-87B4-428E-8E46-9B20AABC6918}" type="datetimeFigureOut">
              <a:rPr lang="en-US" smtClean="0"/>
              <a:t>4/4/2026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93B874-4886-800F-BE21-DCD31FCAEC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128F48-4A60-6CFB-58EC-455215FB0C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F7E7D4-C9D3-4CB6-A69D-0EF7DC57E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081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wmf"/><Relationship Id="rId9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8D800ED-0440-9A2C-F73E-2CBB7BE56F5D}"/>
              </a:ext>
            </a:extLst>
          </p:cNvPr>
          <p:cNvSpPr txBox="1"/>
          <p:nvPr/>
        </p:nvSpPr>
        <p:spPr>
          <a:xfrm>
            <a:off x="1090246" y="1213337"/>
            <a:ext cx="102008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FCC-ee Muon Detector R&amp;D (FY2026)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5971C0-4F3F-8F16-DFF7-29935424D87B}"/>
              </a:ext>
            </a:extLst>
          </p:cNvPr>
          <p:cNvSpPr txBox="1"/>
          <p:nvPr/>
        </p:nvSpPr>
        <p:spPr>
          <a:xfrm>
            <a:off x="3827585" y="2782669"/>
            <a:ext cx="48867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dirty="0"/>
              <a:t>Scintillator + Drift tube tracker  (report today)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dirty="0"/>
              <a:t>µRWELL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2E6D96-C610-5A78-8193-FF52CDABB64B}"/>
              </a:ext>
            </a:extLst>
          </p:cNvPr>
          <p:cNvSpPr txBox="1"/>
          <p:nvPr/>
        </p:nvSpPr>
        <p:spPr>
          <a:xfrm>
            <a:off x="4022271" y="3963688"/>
            <a:ext cx="23283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Bing Zhou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April 3, 2026 </a:t>
            </a:r>
          </a:p>
          <a:p>
            <a:pPr algn="ctr"/>
            <a:r>
              <a:rPr lang="en-US" dirty="0"/>
              <a:t>FCC-ee L2L3 meeting</a:t>
            </a:r>
          </a:p>
        </p:txBody>
      </p:sp>
    </p:spTree>
    <p:extLst>
      <p:ext uri="{BB962C8B-B14F-4D97-AF65-F5344CB8AC3E}">
        <p14:creationId xmlns:p14="http://schemas.microsoft.com/office/powerpoint/2010/main" val="1668896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48B6FFF-A1CF-AA0E-52EF-D9B3858218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30" b="26797"/>
          <a:stretch>
            <a:fillRect/>
          </a:stretch>
        </p:blipFill>
        <p:spPr>
          <a:xfrm>
            <a:off x="577118" y="3289056"/>
            <a:ext cx="3556794" cy="131705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A50F285-88E3-F3EC-0822-9215EDB0F0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5" t="36917" r="6502" b="12792"/>
          <a:stretch>
            <a:fillRect/>
          </a:stretch>
        </p:blipFill>
        <p:spPr>
          <a:xfrm>
            <a:off x="565580" y="5170961"/>
            <a:ext cx="3505362" cy="1498803"/>
          </a:xfrm>
          <a:prstGeom prst="rect">
            <a:avLst/>
          </a:prstGeom>
        </p:spPr>
      </p:pic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5755B499-73EE-13DB-6436-FA3863E3A394}"/>
              </a:ext>
            </a:extLst>
          </p:cNvPr>
          <p:cNvPicPr>
            <a:picLocks noGrp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32" r="16173" b="-1"/>
          <a:stretch>
            <a:fillRect/>
          </a:stretch>
        </p:blipFill>
        <p:spPr>
          <a:xfrm>
            <a:off x="7905988" y="4757436"/>
            <a:ext cx="4230368" cy="19480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B41270-4129-FFD7-2ABF-DC49145E4B4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361" t="12067" r="3738" b="19585"/>
          <a:stretch>
            <a:fillRect/>
          </a:stretch>
        </p:blipFill>
        <p:spPr>
          <a:xfrm>
            <a:off x="4217887" y="5781711"/>
            <a:ext cx="3480743" cy="8255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BCA723B-9741-6F7A-A4C8-BD5DAA66B9D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6604" t="56362" r="9189" b="5366"/>
          <a:stretch>
            <a:fillRect/>
          </a:stretch>
        </p:blipFill>
        <p:spPr>
          <a:xfrm>
            <a:off x="4355628" y="3270047"/>
            <a:ext cx="3205262" cy="17543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B85D2D3-6400-5F56-E129-2846D772E886}"/>
              </a:ext>
            </a:extLst>
          </p:cNvPr>
          <p:cNvSpPr txBox="1"/>
          <p:nvPr/>
        </p:nvSpPr>
        <p:spPr>
          <a:xfrm>
            <a:off x="354106" y="250752"/>
            <a:ext cx="10004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Scintillator Strip Prototype Module Construction at Michigan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EADE53-8681-67B5-7C7B-4BFBDA961090}"/>
              </a:ext>
            </a:extLst>
          </p:cNvPr>
          <p:cNvSpPr txBox="1"/>
          <p:nvPr/>
        </p:nvSpPr>
        <p:spPr>
          <a:xfrm>
            <a:off x="318198" y="791944"/>
            <a:ext cx="819868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Received 20 triangular strips (4cm base, 2cm height) from Alan Bross 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and Jim Freeman (arXiv:2202.08184)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Received samples of YS-2M and YS-4M 1.5mm diameter fibers from Kuraray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Purchased 35 Hamamatsu S13360-3075PE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SiPMs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Constructed five quad-counters, including the fiber holder,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SiMP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holder, and FE boards, assembled into two modules with two quad-counters each, + a spare, following the Fermilab procedure closely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Readout from both ends of the modules for a total 32 readout channels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B3DD55-C0BB-D74D-9240-A93AE2426517}"/>
              </a:ext>
            </a:extLst>
          </p:cNvPr>
          <p:cNvSpPr txBox="1"/>
          <p:nvPr/>
        </p:nvSpPr>
        <p:spPr>
          <a:xfrm>
            <a:off x="1197851" y="3429000"/>
            <a:ext cx="2371740" cy="33855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Quad-counter assembly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3282C9-D0B5-1486-336B-C18CBE6AEC24}"/>
              </a:ext>
            </a:extLst>
          </p:cNvPr>
          <p:cNvSpPr txBox="1"/>
          <p:nvPr/>
        </p:nvSpPr>
        <p:spPr>
          <a:xfrm>
            <a:off x="473857" y="4780674"/>
            <a:ext cx="3589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Module assembly (two quad-counters)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2E58DD-9092-9F19-00D7-4CC6BDF035A2}"/>
              </a:ext>
            </a:extLst>
          </p:cNvPr>
          <p:cNvSpPr txBox="1"/>
          <p:nvPr/>
        </p:nvSpPr>
        <p:spPr>
          <a:xfrm>
            <a:off x="4489676" y="3449215"/>
            <a:ext cx="2357312" cy="33855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600" dirty="0" err="1"/>
              <a:t>SiPM</a:t>
            </a:r>
            <a:r>
              <a:rPr lang="en-US" sz="1600" dirty="0"/>
              <a:t> holder attachment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F67E3B-4475-39A7-6FFF-27050AA712C4}"/>
              </a:ext>
            </a:extLst>
          </p:cNvPr>
          <p:cNvSpPr txBox="1"/>
          <p:nvPr/>
        </p:nvSpPr>
        <p:spPr>
          <a:xfrm>
            <a:off x="4355628" y="5304121"/>
            <a:ext cx="2705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Front-end Electronics Board </a:t>
            </a:r>
          </a:p>
        </p:txBody>
      </p:sp>
      <p:pic>
        <p:nvPicPr>
          <p:cNvPr id="13" name="Content Placeholder 4">
            <a:extLst>
              <a:ext uri="{FF2B5EF4-FFF2-40B4-BE49-F238E27FC236}">
                <a16:creationId xmlns:a16="http://schemas.microsoft.com/office/drawing/2014/main" id="{6D1FCC31-049C-7C59-7CA8-C981643F8DB9}"/>
              </a:ext>
            </a:extLst>
          </p:cNvPr>
          <p:cNvPicPr>
            <a:picLocks noGrp="1"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38"/>
          <a:stretch>
            <a:fillRect/>
          </a:stretch>
        </p:blipFill>
        <p:spPr>
          <a:xfrm rot="5400000">
            <a:off x="8247361" y="969769"/>
            <a:ext cx="3915540" cy="344831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FF05E24-C452-CCDC-2176-5D563C62AA9A}"/>
              </a:ext>
            </a:extLst>
          </p:cNvPr>
          <p:cNvSpPr txBox="1"/>
          <p:nvPr/>
        </p:nvSpPr>
        <p:spPr>
          <a:xfrm>
            <a:off x="8144725" y="6401325"/>
            <a:ext cx="3784562" cy="33855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Module assembly into the external Al box</a:t>
            </a:r>
          </a:p>
        </p:txBody>
      </p:sp>
    </p:spTree>
    <p:extLst>
      <p:ext uri="{BB962C8B-B14F-4D97-AF65-F5344CB8AC3E}">
        <p14:creationId xmlns:p14="http://schemas.microsoft.com/office/powerpoint/2010/main" val="2161991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F544A20-A417-DF02-197F-6E41FFFDD9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051"/>
          <a:stretch>
            <a:fillRect/>
          </a:stretch>
        </p:blipFill>
        <p:spPr>
          <a:xfrm>
            <a:off x="40111" y="2348625"/>
            <a:ext cx="6264914" cy="39386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008648-D336-5C4F-A48E-1DA51E5461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4905" y="1759410"/>
            <a:ext cx="5088567" cy="47735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4BC3E05-AA4C-AFEA-7F48-8DD6215FE84F}"/>
              </a:ext>
            </a:extLst>
          </p:cNvPr>
          <p:cNvSpPr txBox="1"/>
          <p:nvPr/>
        </p:nvSpPr>
        <p:spPr>
          <a:xfrm>
            <a:off x="188752" y="213919"/>
            <a:ext cx="58290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Cosmic Ray Studies at Michigan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CF7BB7-F1B8-FEFA-6D5B-5E4750CAAB6F}"/>
              </a:ext>
            </a:extLst>
          </p:cNvPr>
          <p:cNvSpPr txBox="1"/>
          <p:nvPr/>
        </p:nvSpPr>
        <p:spPr>
          <a:xfrm>
            <a:off x="496003" y="971573"/>
            <a:ext cx="6620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CAEN module with 32-channel </a:t>
            </a:r>
            <a:r>
              <a:rPr lang="en-US" sz="2000" dirty="0" err="1"/>
              <a:t>Citiroc</a:t>
            </a:r>
            <a:r>
              <a:rPr lang="en-US" sz="2000" dirty="0"/>
              <a:t> ASIC, with both high and low gain readouts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7ED44A-5C46-1B4E-B3CC-B266CC16F9B7}"/>
              </a:ext>
            </a:extLst>
          </p:cNvPr>
          <p:cNvSpPr txBox="1"/>
          <p:nvPr/>
        </p:nvSpPr>
        <p:spPr>
          <a:xfrm>
            <a:off x="496003" y="2025433"/>
            <a:ext cx="5615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Calibrate using single PE peaks in the high gain readout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1FA1AA-B664-0CB8-36DF-6E5DA6676940}"/>
              </a:ext>
            </a:extLst>
          </p:cNvPr>
          <p:cNvSpPr txBox="1"/>
          <p:nvPr/>
        </p:nvSpPr>
        <p:spPr>
          <a:xfrm>
            <a:off x="2902591" y="3807654"/>
            <a:ext cx="2363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Channel with cosmic hit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707578-59AE-B530-39ED-D6B59058A2BC}"/>
              </a:ext>
            </a:extLst>
          </p:cNvPr>
          <p:cNvSpPr txBox="1"/>
          <p:nvPr/>
        </p:nvSpPr>
        <p:spPr>
          <a:xfrm>
            <a:off x="2635541" y="4708901"/>
            <a:ext cx="26164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Channel without cosmic hit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1432D3-B2D1-B9AD-9D04-36E531A90AB1}"/>
              </a:ext>
            </a:extLst>
          </p:cNvPr>
          <p:cNvSpPr txBox="1"/>
          <p:nvPr/>
        </p:nvSpPr>
        <p:spPr>
          <a:xfrm>
            <a:off x="9605395" y="6465894"/>
            <a:ext cx="1878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 gain readout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87DB75-C812-57C5-0FAB-7A5FA890371E}"/>
              </a:ext>
            </a:extLst>
          </p:cNvPr>
          <p:cNvSpPr txBox="1"/>
          <p:nvPr/>
        </p:nvSpPr>
        <p:spPr>
          <a:xfrm rot="16200000">
            <a:off x="5872453" y="2914555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High gain readout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3F5680-A90F-3E13-6A8F-B04AF1B8668D}"/>
              </a:ext>
            </a:extLst>
          </p:cNvPr>
          <p:cNvSpPr txBox="1"/>
          <p:nvPr/>
        </p:nvSpPr>
        <p:spPr>
          <a:xfrm>
            <a:off x="7874466" y="1542955"/>
            <a:ext cx="3777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Cross calibrate the low-gain readout</a:t>
            </a:r>
          </a:p>
        </p:txBody>
      </p:sp>
    </p:spTree>
    <p:extLst>
      <p:ext uri="{BB962C8B-B14F-4D97-AF65-F5344CB8AC3E}">
        <p14:creationId xmlns:p14="http://schemas.microsoft.com/office/powerpoint/2010/main" val="3234728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D26FB-73D6-3275-C2B3-9238C6D66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7669" y="20807"/>
            <a:ext cx="10216662" cy="641744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Tests with beams at CERN (11/12 – 20/2025), (3/18 – 4/6/2026)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4A19471-3F73-DD91-E8CC-A8610675B0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41" y="839690"/>
            <a:ext cx="5723928" cy="42929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3B140CA-473E-8077-00F3-A475F5939D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2092" y="878172"/>
            <a:ext cx="4185930" cy="55812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55BCE1-94CE-D1A4-B592-B8F5161A4985}"/>
              </a:ext>
            </a:extLst>
          </p:cNvPr>
          <p:cNvSpPr txBox="1"/>
          <p:nvPr/>
        </p:nvSpPr>
        <p:spPr>
          <a:xfrm>
            <a:off x="7252763" y="855409"/>
            <a:ext cx="434458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Scintillator modules, readout in both ends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ED6AB11-7338-BFDF-07EF-78DDCEAC037B}"/>
              </a:ext>
            </a:extLst>
          </p:cNvPr>
          <p:cNvCxnSpPr>
            <a:cxnSpLocks/>
          </p:cNvCxnSpPr>
          <p:nvPr/>
        </p:nvCxnSpPr>
        <p:spPr>
          <a:xfrm>
            <a:off x="8465421" y="1265124"/>
            <a:ext cx="1294596" cy="116653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E0D0164-1803-5BE4-D3FD-B765EF0FDFB3}"/>
              </a:ext>
            </a:extLst>
          </p:cNvPr>
          <p:cNvSpPr txBox="1"/>
          <p:nvPr/>
        </p:nvSpPr>
        <p:spPr>
          <a:xfrm>
            <a:off x="10048775" y="3912669"/>
            <a:ext cx="196669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4 </a:t>
            </a:r>
            <a:r>
              <a:rPr lang="en-US" dirty="0" err="1"/>
              <a:t>sMDT</a:t>
            </a:r>
            <a:r>
              <a:rPr lang="en-US" dirty="0"/>
              <a:t> chambers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113AE84-1DD2-C3B9-4397-22954D327E21}"/>
              </a:ext>
            </a:extLst>
          </p:cNvPr>
          <p:cNvCxnSpPr/>
          <p:nvPr/>
        </p:nvCxnSpPr>
        <p:spPr>
          <a:xfrm flipH="1" flipV="1">
            <a:off x="10197966" y="3335154"/>
            <a:ext cx="235819" cy="577515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C1C8E2D-F73B-7F62-1B78-BD79ECE4F8D4}"/>
              </a:ext>
            </a:extLst>
          </p:cNvPr>
          <p:cNvSpPr txBox="1"/>
          <p:nvPr/>
        </p:nvSpPr>
        <p:spPr>
          <a:xfrm>
            <a:off x="736595" y="870581"/>
            <a:ext cx="589481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UM postdoc and students to carry out the test beam tests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36CE69E-6B41-A8A6-540C-D792C0A87F22}"/>
              </a:ext>
            </a:extLst>
          </p:cNvPr>
          <p:cNvGrpSpPr/>
          <p:nvPr/>
        </p:nvGrpSpPr>
        <p:grpSpPr>
          <a:xfrm>
            <a:off x="400851" y="5135480"/>
            <a:ext cx="6508980" cy="1548141"/>
            <a:chOff x="1366433" y="1248015"/>
            <a:chExt cx="9652081" cy="246514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D2C2466-08CB-F9E7-8D06-14A263760FE9}"/>
                </a:ext>
              </a:extLst>
            </p:cNvPr>
            <p:cNvGrpSpPr/>
            <p:nvPr/>
          </p:nvGrpSpPr>
          <p:grpSpPr>
            <a:xfrm>
              <a:off x="1366433" y="1248015"/>
              <a:ext cx="9652081" cy="2371920"/>
              <a:chOff x="1720796" y="4054985"/>
              <a:chExt cx="9652081" cy="2371920"/>
            </a:xfrm>
          </p:grpSpPr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7B3E110D-0826-A190-1FEA-C2BD5E8383D5}"/>
                  </a:ext>
                </a:extLst>
              </p:cNvPr>
              <p:cNvSpPr/>
              <p:nvPr/>
            </p:nvSpPr>
            <p:spPr>
              <a:xfrm>
                <a:off x="2601930" y="4581664"/>
                <a:ext cx="7911503" cy="1376082"/>
              </a:xfrm>
              <a:prstGeom prst="rect">
                <a:avLst/>
              </a:prstGeom>
              <a:solidFill>
                <a:srgbClr val="CCECFF"/>
              </a:solidFill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DA681515-5592-58D1-B688-288AEAE2CC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04861" y="4385539"/>
                <a:ext cx="6639" cy="2041366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4A17D72D-2894-0B02-AA6E-1BB47D52E176}"/>
                  </a:ext>
                </a:extLst>
              </p:cNvPr>
              <p:cNvSpPr/>
              <p:nvPr/>
            </p:nvSpPr>
            <p:spPr>
              <a:xfrm>
                <a:off x="2608568" y="4581661"/>
                <a:ext cx="255657" cy="13760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E55F4C3D-3814-F530-EB86-98A3685509CC}"/>
                  </a:ext>
                </a:extLst>
              </p:cNvPr>
              <p:cNvCxnSpPr/>
              <p:nvPr/>
            </p:nvCxnSpPr>
            <p:spPr>
              <a:xfrm>
                <a:off x="2268071" y="5259198"/>
                <a:ext cx="865542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C9DA0654-1F8D-E720-033E-8C45F008AC24}"/>
                  </a:ext>
                </a:extLst>
              </p:cNvPr>
              <p:cNvSpPr/>
              <p:nvPr/>
            </p:nvSpPr>
            <p:spPr>
              <a:xfrm>
                <a:off x="10244499" y="4581664"/>
                <a:ext cx="262294" cy="137607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7AFAC424-F6D3-18AF-8845-092A48CDB79C}"/>
                  </a:ext>
                </a:extLst>
              </p:cNvPr>
              <p:cNvSpPr txBox="1"/>
              <p:nvPr/>
            </p:nvSpPr>
            <p:spPr>
              <a:xfrm rot="16200000">
                <a:off x="1638818" y="5058128"/>
                <a:ext cx="5332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Top</a:t>
                </a: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093C5FC3-04F5-C740-3AC6-7587FD85FBF3}"/>
                  </a:ext>
                </a:extLst>
              </p:cNvPr>
              <p:cNvSpPr txBox="1"/>
              <p:nvPr/>
            </p:nvSpPr>
            <p:spPr>
              <a:xfrm rot="5400000">
                <a:off x="10726161" y="5101729"/>
                <a:ext cx="9240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Bottom</a:t>
                </a:r>
              </a:p>
            </p:txBody>
          </p: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70EC1D92-5740-BA94-B90F-312C1B5D47E9}"/>
                  </a:ext>
                </a:extLst>
              </p:cNvPr>
              <p:cNvCxnSpPr/>
              <p:nvPr/>
            </p:nvCxnSpPr>
            <p:spPr>
              <a:xfrm>
                <a:off x="10551459" y="4581661"/>
                <a:ext cx="28687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C518BCB0-62CB-261C-A87F-9A0E543EF3E3}"/>
                  </a:ext>
                </a:extLst>
              </p:cNvPr>
              <p:cNvCxnSpPr/>
              <p:nvPr/>
            </p:nvCxnSpPr>
            <p:spPr>
              <a:xfrm>
                <a:off x="10560424" y="5957741"/>
                <a:ext cx="28687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>
                <a:extLst>
                  <a:ext uri="{FF2B5EF4-FFF2-40B4-BE49-F238E27FC236}">
                    <a16:creationId xmlns:a16="http://schemas.microsoft.com/office/drawing/2014/main" id="{956CD600-BBEC-3515-22FF-A4A188544C83}"/>
                  </a:ext>
                </a:extLst>
              </p:cNvPr>
              <p:cNvCxnSpPr/>
              <p:nvPr/>
            </p:nvCxnSpPr>
            <p:spPr>
              <a:xfrm>
                <a:off x="10668595" y="4581661"/>
                <a:ext cx="0" cy="137608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B456CC4B-7A34-9321-6BAA-57813886DE4C}"/>
                  </a:ext>
                </a:extLst>
              </p:cNvPr>
              <p:cNvSpPr txBox="1"/>
              <p:nvPr/>
            </p:nvSpPr>
            <p:spPr>
              <a:xfrm rot="5400000">
                <a:off x="10513714" y="5168061"/>
                <a:ext cx="66236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18 cm</a:t>
                </a:r>
              </a:p>
            </p:txBody>
          </p: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D613F4E5-57A1-6049-6FBE-CF4FBC7CF8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64225" y="4191000"/>
                <a:ext cx="0" cy="390661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89B192D7-49AA-2B75-942B-2C51B7206B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44500" y="4190999"/>
                <a:ext cx="0" cy="390661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D45EBD99-5E83-30A8-86BA-2962EF04C213}"/>
                  </a:ext>
                </a:extLst>
              </p:cNvPr>
              <p:cNvCxnSpPr/>
              <p:nvPr/>
            </p:nvCxnSpPr>
            <p:spPr>
              <a:xfrm>
                <a:off x="2864225" y="4352365"/>
                <a:ext cx="7380274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5C8DC578-1FF1-0230-3615-CBFF8163440E}"/>
                  </a:ext>
                </a:extLst>
              </p:cNvPr>
              <p:cNvSpPr txBox="1"/>
              <p:nvPr/>
            </p:nvSpPr>
            <p:spPr>
              <a:xfrm>
                <a:off x="6216511" y="4054985"/>
                <a:ext cx="85472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~100 cm</a:t>
                </a:r>
              </a:p>
            </p:txBody>
          </p: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6B44C269-CA2E-E919-44AC-B656076F87C7}"/>
                  </a:ext>
                </a:extLst>
              </p:cNvPr>
              <p:cNvCxnSpPr/>
              <p:nvPr/>
            </p:nvCxnSpPr>
            <p:spPr>
              <a:xfrm>
                <a:off x="10244342" y="5982849"/>
                <a:ext cx="0" cy="201012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D4FC08D0-D78F-7A32-EF14-2AA994C03E15}"/>
                  </a:ext>
                </a:extLst>
              </p:cNvPr>
              <p:cNvCxnSpPr/>
              <p:nvPr/>
            </p:nvCxnSpPr>
            <p:spPr>
              <a:xfrm>
                <a:off x="10506637" y="6014225"/>
                <a:ext cx="0" cy="201012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Arrow Connector 105">
                <a:extLst>
                  <a:ext uri="{FF2B5EF4-FFF2-40B4-BE49-F238E27FC236}">
                    <a16:creationId xmlns:a16="http://schemas.microsoft.com/office/drawing/2014/main" id="{6175D5EA-B2D7-C5A4-72B5-C782B4E6B8D3}"/>
                  </a:ext>
                </a:extLst>
              </p:cNvPr>
              <p:cNvCxnSpPr/>
              <p:nvPr/>
            </p:nvCxnSpPr>
            <p:spPr>
              <a:xfrm>
                <a:off x="10244342" y="6083355"/>
                <a:ext cx="262295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644C5837-705F-4773-3FB0-CE11EF51EDC8}"/>
                  </a:ext>
                </a:extLst>
              </p:cNvPr>
              <p:cNvSpPr txBox="1"/>
              <p:nvPr/>
            </p:nvSpPr>
            <p:spPr>
              <a:xfrm>
                <a:off x="10128528" y="6092126"/>
                <a:ext cx="55816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~3 cm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0056EC0C-2BD3-67A1-50A9-150AA32EEB77}"/>
                  </a:ext>
                </a:extLst>
              </p:cNvPr>
              <p:cNvSpPr txBox="1"/>
              <p:nvPr/>
            </p:nvSpPr>
            <p:spPr>
              <a:xfrm rot="16200000">
                <a:off x="1951245" y="5072789"/>
                <a:ext cx="153920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solidFill>
                      <a:srgbClr val="0070C0"/>
                    </a:solidFill>
                  </a:rPr>
                  <a:t>0   2   4   6   8  </a:t>
                </a:r>
                <a:r>
                  <a:rPr lang="en-US" sz="1000" b="1" dirty="0">
                    <a:solidFill>
                      <a:srgbClr val="0070C0"/>
                    </a:solidFill>
                  </a:rPr>
                  <a:t>10  12  14</a:t>
                </a: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3EB8E825-900E-A7D3-77A3-AC98915AA925}"/>
                  </a:ext>
                </a:extLst>
              </p:cNvPr>
              <p:cNvSpPr txBox="1"/>
              <p:nvPr/>
            </p:nvSpPr>
            <p:spPr>
              <a:xfrm rot="5400000">
                <a:off x="9616232" y="5138895"/>
                <a:ext cx="153279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70C0"/>
                    </a:solidFill>
                  </a:rPr>
                  <a:t>15  13  11</a:t>
                </a:r>
                <a:r>
                  <a:rPr lang="en-US" sz="1100" b="1" dirty="0">
                    <a:solidFill>
                      <a:srgbClr val="0070C0"/>
                    </a:solidFill>
                  </a:rPr>
                  <a:t>  9   7   5   3   1</a:t>
                </a:r>
              </a:p>
            </p:txBody>
          </p:sp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D4E83B4E-455F-7492-8936-66F20FE571CF}"/>
                  </a:ext>
                </a:extLst>
              </p:cNvPr>
              <p:cNvSpPr txBox="1"/>
              <p:nvPr/>
            </p:nvSpPr>
            <p:spPr>
              <a:xfrm>
                <a:off x="6244745" y="5966918"/>
                <a:ext cx="63914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Center</a:t>
                </a:r>
              </a:p>
            </p:txBody>
          </p: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2AD2936B-D675-F399-F3EB-0994775CECC8}"/>
                  </a:ext>
                </a:extLst>
              </p:cNvPr>
              <p:cNvCxnSpPr/>
              <p:nvPr/>
            </p:nvCxnSpPr>
            <p:spPr>
              <a:xfrm>
                <a:off x="2268069" y="4920114"/>
                <a:ext cx="865542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4B9B7A41-37DD-044F-B7A6-9F86FF311792}"/>
                  </a:ext>
                </a:extLst>
              </p:cNvPr>
              <p:cNvCxnSpPr/>
              <p:nvPr/>
            </p:nvCxnSpPr>
            <p:spPr>
              <a:xfrm>
                <a:off x="2274413" y="5589070"/>
                <a:ext cx="865542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99D87837-A309-78BF-71BE-E017F45A676B}"/>
                </a:ext>
              </a:extLst>
            </p:cNvPr>
            <p:cNvCxnSpPr/>
            <p:nvPr/>
          </p:nvCxnSpPr>
          <p:spPr>
            <a:xfrm>
              <a:off x="2114220" y="2112354"/>
              <a:ext cx="0" cy="337299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737B1B1-7874-0287-A43F-E6AA74F8ECCB}"/>
                </a:ext>
              </a:extLst>
            </p:cNvPr>
            <p:cNvCxnSpPr/>
            <p:nvPr/>
          </p:nvCxnSpPr>
          <p:spPr>
            <a:xfrm>
              <a:off x="2114220" y="2449653"/>
              <a:ext cx="0" cy="337299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5D65B1B-3609-87D5-BCB8-D027F9AC7495}"/>
                </a:ext>
              </a:extLst>
            </p:cNvPr>
            <p:cNvSpPr txBox="1"/>
            <p:nvPr/>
          </p:nvSpPr>
          <p:spPr>
            <a:xfrm rot="16200000">
              <a:off x="1728634" y="2495191"/>
              <a:ext cx="4555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4 cm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BD012D9-25CE-5745-8B66-5B5283C6DAC2}"/>
                </a:ext>
              </a:extLst>
            </p:cNvPr>
            <p:cNvSpPr txBox="1"/>
            <p:nvPr/>
          </p:nvSpPr>
          <p:spPr>
            <a:xfrm rot="16200000">
              <a:off x="1736269" y="2163291"/>
              <a:ext cx="4555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4 cm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D477507-0F74-CEF7-A85F-2DDC9C5F75D4}"/>
                </a:ext>
              </a:extLst>
            </p:cNvPr>
            <p:cNvCxnSpPr>
              <a:cxnSpLocks/>
            </p:cNvCxnSpPr>
            <p:nvPr/>
          </p:nvCxnSpPr>
          <p:spPr>
            <a:xfrm>
              <a:off x="5052657" y="1578569"/>
              <a:ext cx="6639" cy="2041366"/>
            </a:xfrm>
            <a:prstGeom prst="line">
              <a:avLst/>
            </a:prstGeom>
            <a:ln w="3175">
              <a:solidFill>
                <a:schemeClr val="tx1"/>
              </a:solidFill>
              <a:prstDash val="lg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7E0D50E-D147-4257-80E1-B3C5344ED9C3}"/>
                </a:ext>
              </a:extLst>
            </p:cNvPr>
            <p:cNvCxnSpPr>
              <a:cxnSpLocks/>
            </p:cNvCxnSpPr>
            <p:nvPr/>
          </p:nvCxnSpPr>
          <p:spPr>
            <a:xfrm>
              <a:off x="3854873" y="1575174"/>
              <a:ext cx="6639" cy="2041366"/>
            </a:xfrm>
            <a:prstGeom prst="line">
              <a:avLst/>
            </a:prstGeom>
            <a:ln w="3175">
              <a:solidFill>
                <a:schemeClr val="tx1"/>
              </a:solidFill>
              <a:prstDash val="lg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86B1455-818E-A776-1A69-A457DEC19A51}"/>
                </a:ext>
              </a:extLst>
            </p:cNvPr>
            <p:cNvCxnSpPr>
              <a:cxnSpLocks/>
            </p:cNvCxnSpPr>
            <p:nvPr/>
          </p:nvCxnSpPr>
          <p:spPr>
            <a:xfrm>
              <a:off x="7432450" y="1578569"/>
              <a:ext cx="6639" cy="2041366"/>
            </a:xfrm>
            <a:prstGeom prst="line">
              <a:avLst/>
            </a:prstGeom>
            <a:ln w="3175">
              <a:solidFill>
                <a:schemeClr val="tx1"/>
              </a:solidFill>
              <a:prstDash val="lg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E3A9DDE-5D6C-B2E9-4D9E-4E5D7A4D083A}"/>
                </a:ext>
              </a:extLst>
            </p:cNvPr>
            <p:cNvCxnSpPr>
              <a:cxnSpLocks/>
            </p:cNvCxnSpPr>
            <p:nvPr/>
          </p:nvCxnSpPr>
          <p:spPr>
            <a:xfrm>
              <a:off x="8661211" y="1561092"/>
              <a:ext cx="6639" cy="2041366"/>
            </a:xfrm>
            <a:prstGeom prst="line">
              <a:avLst/>
            </a:prstGeom>
            <a:ln w="3175">
              <a:solidFill>
                <a:schemeClr val="tx1"/>
              </a:solidFill>
              <a:prstDash val="lg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25E0A40-89F8-F86D-C6CB-A7BDE8747BFB}"/>
                </a:ext>
              </a:extLst>
            </p:cNvPr>
            <p:cNvCxnSpPr>
              <a:cxnSpLocks/>
            </p:cNvCxnSpPr>
            <p:nvPr/>
          </p:nvCxnSpPr>
          <p:spPr>
            <a:xfrm>
              <a:off x="5059296" y="3436157"/>
              <a:ext cx="1201102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4205C286-3FE1-D460-EA11-8FF1F13FAD8E}"/>
                </a:ext>
              </a:extLst>
            </p:cNvPr>
            <p:cNvCxnSpPr/>
            <p:nvPr/>
          </p:nvCxnSpPr>
          <p:spPr>
            <a:xfrm>
              <a:off x="3858194" y="3440639"/>
              <a:ext cx="1201102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58506DE6-4F2E-3FE7-2B7B-E99A61835C77}"/>
                </a:ext>
              </a:extLst>
            </p:cNvPr>
            <p:cNvCxnSpPr/>
            <p:nvPr/>
          </p:nvCxnSpPr>
          <p:spPr>
            <a:xfrm>
              <a:off x="6253758" y="3436157"/>
              <a:ext cx="1201102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D9E2EE55-0878-A2FA-6700-8519A361C115}"/>
                </a:ext>
              </a:extLst>
            </p:cNvPr>
            <p:cNvCxnSpPr/>
            <p:nvPr/>
          </p:nvCxnSpPr>
          <p:spPr>
            <a:xfrm>
              <a:off x="7454860" y="3436157"/>
              <a:ext cx="1201102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0DFBD5D-F229-89F2-75BE-53DF4C01C99E}"/>
                </a:ext>
              </a:extLst>
            </p:cNvPr>
            <p:cNvSpPr txBox="1"/>
            <p:nvPr/>
          </p:nvSpPr>
          <p:spPr>
            <a:xfrm>
              <a:off x="4087756" y="3417172"/>
              <a:ext cx="7966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15-18 cm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0C2F254-255B-4C46-2918-71305548720F}"/>
                </a:ext>
              </a:extLst>
            </p:cNvPr>
            <p:cNvSpPr txBox="1"/>
            <p:nvPr/>
          </p:nvSpPr>
          <p:spPr>
            <a:xfrm>
              <a:off x="5279725" y="3417172"/>
              <a:ext cx="7966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15-18 cm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8451C63-FD05-1403-2C83-98D2B07429AD}"/>
                </a:ext>
              </a:extLst>
            </p:cNvPr>
            <p:cNvSpPr txBox="1"/>
            <p:nvPr/>
          </p:nvSpPr>
          <p:spPr>
            <a:xfrm>
              <a:off x="6501847" y="3436157"/>
              <a:ext cx="7966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15-18 cm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6BD6DCB-E5B9-3CB6-0F86-A5424C01D12A}"/>
                </a:ext>
              </a:extLst>
            </p:cNvPr>
            <p:cNvSpPr txBox="1"/>
            <p:nvPr/>
          </p:nvSpPr>
          <p:spPr>
            <a:xfrm>
              <a:off x="7619850" y="3409205"/>
              <a:ext cx="7966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15-18 cm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6ECB644-EDAD-4C13-3DEB-F3EB7E6C66FD}"/>
                </a:ext>
              </a:extLst>
            </p:cNvPr>
            <p:cNvSpPr/>
            <p:nvPr/>
          </p:nvSpPr>
          <p:spPr>
            <a:xfrm>
              <a:off x="6245641" y="2418138"/>
              <a:ext cx="96050" cy="9605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4C5700F-1D6C-AEA1-3D04-EAA0CEA8F4BD}"/>
                </a:ext>
              </a:extLst>
            </p:cNvPr>
            <p:cNvGrpSpPr/>
            <p:nvPr/>
          </p:nvGrpSpPr>
          <p:grpSpPr>
            <a:xfrm>
              <a:off x="6227414" y="1977302"/>
              <a:ext cx="427314" cy="944702"/>
              <a:chOff x="6549398" y="4780365"/>
              <a:chExt cx="427314" cy="94470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2AFCF0F3-6CD3-B021-8A9A-75A93FC07890}"/>
                  </a:ext>
                </a:extLst>
              </p:cNvPr>
              <p:cNvSpPr/>
              <p:nvPr/>
            </p:nvSpPr>
            <p:spPr>
              <a:xfrm>
                <a:off x="6549398" y="4874995"/>
                <a:ext cx="96050" cy="9605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34C77DF3-438A-EA98-D2FA-24022CB4E2D8}"/>
                  </a:ext>
                </a:extLst>
              </p:cNvPr>
              <p:cNvSpPr/>
              <p:nvPr/>
            </p:nvSpPr>
            <p:spPr>
              <a:xfrm>
                <a:off x="6560824" y="5538542"/>
                <a:ext cx="96050" cy="9605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F989CB03-548B-C3E2-31E8-361FF56FCD9B}"/>
                  </a:ext>
                </a:extLst>
              </p:cNvPr>
              <p:cNvSpPr txBox="1"/>
              <p:nvPr/>
            </p:nvSpPr>
            <p:spPr>
              <a:xfrm>
                <a:off x="6618922" y="5130726"/>
                <a:ext cx="35779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rgbClr val="FF0000"/>
                    </a:solidFill>
                  </a:rPr>
                  <a:t>A0</a:t>
                </a:r>
                <a:endParaRPr lang="en-US" sz="12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E7E504F5-D066-441A-5F47-8A4C40B9A26A}"/>
                  </a:ext>
                </a:extLst>
              </p:cNvPr>
              <p:cNvSpPr txBox="1"/>
              <p:nvPr/>
            </p:nvSpPr>
            <p:spPr>
              <a:xfrm>
                <a:off x="6586597" y="5448068"/>
                <a:ext cx="35779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rgbClr val="FF0000"/>
                    </a:solidFill>
                  </a:rPr>
                  <a:t>A2</a:t>
                </a: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6D9F8A71-265E-A8AB-2947-41126AE4E880}"/>
                  </a:ext>
                </a:extLst>
              </p:cNvPr>
              <p:cNvSpPr txBox="1"/>
              <p:nvPr/>
            </p:nvSpPr>
            <p:spPr>
              <a:xfrm>
                <a:off x="6586597" y="4780365"/>
                <a:ext cx="35779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rgbClr val="FF0000"/>
                    </a:solidFill>
                  </a:rPr>
                  <a:t>A1</a:t>
                </a:r>
              </a:p>
            </p:txBody>
          </p: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3F202E8-8F72-CE8B-7435-C4477048E5CE}"/>
                </a:ext>
              </a:extLst>
            </p:cNvPr>
            <p:cNvSpPr/>
            <p:nvPr/>
          </p:nvSpPr>
          <p:spPr>
            <a:xfrm>
              <a:off x="7395922" y="2747189"/>
              <a:ext cx="96050" cy="9605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FCC3F8E-2098-4CCD-22E6-AA11277CC723}"/>
                </a:ext>
              </a:extLst>
            </p:cNvPr>
            <p:cNvSpPr txBox="1"/>
            <p:nvPr/>
          </p:nvSpPr>
          <p:spPr>
            <a:xfrm>
              <a:off x="7451084" y="2318270"/>
              <a:ext cx="3593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C00000"/>
                  </a:solidFill>
                </a:rPr>
                <a:t>B3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167A332-5333-1839-8AC3-626E15287CAB}"/>
                </a:ext>
              </a:extLst>
            </p:cNvPr>
            <p:cNvSpPr txBox="1"/>
            <p:nvPr/>
          </p:nvSpPr>
          <p:spPr>
            <a:xfrm>
              <a:off x="7468061" y="2649887"/>
              <a:ext cx="3722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C3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A9C5915-5CE3-0722-D5D6-CC428FAAD6B6}"/>
                </a:ext>
              </a:extLst>
            </p:cNvPr>
            <p:cNvSpPr/>
            <p:nvPr/>
          </p:nvSpPr>
          <p:spPr>
            <a:xfrm>
              <a:off x="8613048" y="2747189"/>
              <a:ext cx="96050" cy="9605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DE36911-80BC-7438-391E-BD64AABDAEE8}"/>
                </a:ext>
              </a:extLst>
            </p:cNvPr>
            <p:cNvSpPr txBox="1"/>
            <p:nvPr/>
          </p:nvSpPr>
          <p:spPr>
            <a:xfrm>
              <a:off x="8668210" y="2318270"/>
              <a:ext cx="3593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C00000"/>
                  </a:solidFill>
                </a:rPr>
                <a:t>B4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0534499-C85D-4FDF-ECEB-0138053B9D9D}"/>
                </a:ext>
              </a:extLst>
            </p:cNvPr>
            <p:cNvSpPr txBox="1"/>
            <p:nvPr/>
          </p:nvSpPr>
          <p:spPr>
            <a:xfrm>
              <a:off x="8673099" y="2648452"/>
              <a:ext cx="3722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C4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374BB36-E879-E100-D5F2-B25F4685D3C3}"/>
                </a:ext>
              </a:extLst>
            </p:cNvPr>
            <p:cNvSpPr/>
            <p:nvPr/>
          </p:nvSpPr>
          <p:spPr>
            <a:xfrm>
              <a:off x="5010193" y="2742307"/>
              <a:ext cx="96050" cy="9605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E852F45-94A1-0583-A302-FB8DB60C44FB}"/>
                </a:ext>
              </a:extLst>
            </p:cNvPr>
            <p:cNvSpPr txBox="1"/>
            <p:nvPr/>
          </p:nvSpPr>
          <p:spPr>
            <a:xfrm>
              <a:off x="5065355" y="2313388"/>
              <a:ext cx="3593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C00000"/>
                  </a:solidFill>
                </a:rPr>
                <a:t>B2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359C938-9EBD-BEF0-8606-A394C6D875C6}"/>
                </a:ext>
              </a:extLst>
            </p:cNvPr>
            <p:cNvSpPr txBox="1"/>
            <p:nvPr/>
          </p:nvSpPr>
          <p:spPr>
            <a:xfrm>
              <a:off x="5082332" y="2645005"/>
              <a:ext cx="3722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C2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F2E3B384-2456-1B6D-3E57-7B36676D4BEF}"/>
                </a:ext>
              </a:extLst>
            </p:cNvPr>
            <p:cNvSpPr/>
            <p:nvPr/>
          </p:nvSpPr>
          <p:spPr>
            <a:xfrm>
              <a:off x="3808130" y="2742307"/>
              <a:ext cx="96050" cy="9605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0C0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D290AA5-5BC6-7C90-A043-8C9EA77BB50D}"/>
                </a:ext>
              </a:extLst>
            </p:cNvPr>
            <p:cNvSpPr txBox="1"/>
            <p:nvPr/>
          </p:nvSpPr>
          <p:spPr>
            <a:xfrm>
              <a:off x="3863292" y="2313388"/>
              <a:ext cx="3593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C00000"/>
                  </a:solidFill>
                </a:rPr>
                <a:t>B1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67411E0-679C-2781-2D21-84AACD27A164}"/>
                </a:ext>
              </a:extLst>
            </p:cNvPr>
            <p:cNvSpPr txBox="1"/>
            <p:nvPr/>
          </p:nvSpPr>
          <p:spPr>
            <a:xfrm>
              <a:off x="3859507" y="2648452"/>
              <a:ext cx="3722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C1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C76007F-5DF3-2F32-E142-35036262290E}"/>
                </a:ext>
              </a:extLst>
            </p:cNvPr>
            <p:cNvSpPr/>
            <p:nvPr/>
          </p:nvSpPr>
          <p:spPr>
            <a:xfrm>
              <a:off x="7395400" y="2411313"/>
              <a:ext cx="96050" cy="960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AF5672A-B87E-40B5-4EE5-C143C94CD9F0}"/>
                </a:ext>
              </a:extLst>
            </p:cNvPr>
            <p:cNvSpPr/>
            <p:nvPr/>
          </p:nvSpPr>
          <p:spPr>
            <a:xfrm>
              <a:off x="8616505" y="2411313"/>
              <a:ext cx="96050" cy="960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8D79AE22-B8DF-ADB9-85F0-14BB13D2812D}"/>
                </a:ext>
              </a:extLst>
            </p:cNvPr>
            <p:cNvSpPr/>
            <p:nvPr/>
          </p:nvSpPr>
          <p:spPr>
            <a:xfrm>
              <a:off x="5011271" y="2408829"/>
              <a:ext cx="96050" cy="960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F4FCEEAB-D6E0-EEEC-741B-E4084B46C304}"/>
                </a:ext>
              </a:extLst>
            </p:cNvPr>
            <p:cNvSpPr/>
            <p:nvPr/>
          </p:nvSpPr>
          <p:spPr>
            <a:xfrm>
              <a:off x="3806848" y="2418139"/>
              <a:ext cx="96050" cy="960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6C526620-3191-A525-009E-3BDE9036AC42}"/>
                </a:ext>
              </a:extLst>
            </p:cNvPr>
            <p:cNvSpPr/>
            <p:nvPr/>
          </p:nvSpPr>
          <p:spPr>
            <a:xfrm>
              <a:off x="6127470" y="2418139"/>
              <a:ext cx="96050" cy="9605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A5AD086-65C9-51D1-05C4-FD92BC5990E4}"/>
                </a:ext>
              </a:extLst>
            </p:cNvPr>
            <p:cNvSpPr txBox="1"/>
            <p:nvPr/>
          </p:nvSpPr>
          <p:spPr>
            <a:xfrm flipH="1">
              <a:off x="5844702" y="2327664"/>
              <a:ext cx="3643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C00000"/>
                  </a:solidFill>
                </a:rPr>
                <a:t>B0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25D318DE-9F14-A4D9-9669-93950AB464AA}"/>
                </a:ext>
              </a:extLst>
            </p:cNvPr>
            <p:cNvCxnSpPr>
              <a:cxnSpLocks/>
            </p:cNvCxnSpPr>
            <p:nvPr/>
          </p:nvCxnSpPr>
          <p:spPr>
            <a:xfrm>
              <a:off x="2643564" y="1569704"/>
              <a:ext cx="6639" cy="2041366"/>
            </a:xfrm>
            <a:prstGeom prst="line">
              <a:avLst/>
            </a:prstGeom>
            <a:ln w="3175">
              <a:solidFill>
                <a:schemeClr val="tx1"/>
              </a:solidFill>
              <a:prstDash val="lg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948ABCFB-3335-76AA-586E-AAF4DA1447F7}"/>
                </a:ext>
              </a:extLst>
            </p:cNvPr>
            <p:cNvCxnSpPr/>
            <p:nvPr/>
          </p:nvCxnSpPr>
          <p:spPr>
            <a:xfrm>
              <a:off x="2239897" y="3203075"/>
              <a:ext cx="0" cy="300317"/>
            </a:xfrm>
            <a:prstGeom prst="line">
              <a:avLst/>
            </a:prstGeom>
            <a:ln w="3175">
              <a:solidFill>
                <a:schemeClr val="tx2"/>
              </a:solidFill>
              <a:prstDash val="lg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74E1A4FA-FE43-D219-F029-E5D296FD5300}"/>
                </a:ext>
              </a:extLst>
            </p:cNvPr>
            <p:cNvCxnSpPr>
              <a:cxnSpLocks/>
            </p:cNvCxnSpPr>
            <p:nvPr/>
          </p:nvCxnSpPr>
          <p:spPr>
            <a:xfrm>
              <a:off x="2248863" y="3366622"/>
              <a:ext cx="390432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777269F-587C-7179-5945-59D625EF3108}"/>
                </a:ext>
              </a:extLst>
            </p:cNvPr>
            <p:cNvSpPr txBox="1"/>
            <p:nvPr/>
          </p:nvSpPr>
          <p:spPr>
            <a:xfrm>
              <a:off x="2238117" y="3361074"/>
              <a:ext cx="4555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6 cm</a:t>
              </a: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7B6125A5-1E47-45CF-6CE6-6C14249B08E5}"/>
                </a:ext>
              </a:extLst>
            </p:cNvPr>
            <p:cNvSpPr/>
            <p:nvPr/>
          </p:nvSpPr>
          <p:spPr>
            <a:xfrm>
              <a:off x="2641075" y="2418874"/>
              <a:ext cx="67634" cy="67634"/>
            </a:xfrm>
            <a:prstGeom prst="ellipse">
              <a:avLst/>
            </a:prstGeom>
            <a:solidFill>
              <a:srgbClr val="FF9900"/>
            </a:solidFill>
            <a:ln>
              <a:solidFill>
                <a:srgbClr val="FF99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CC9A93D-C1AC-7336-BB05-AD6D13D2DCDA}"/>
                </a:ext>
              </a:extLst>
            </p:cNvPr>
            <p:cNvSpPr/>
            <p:nvPr/>
          </p:nvSpPr>
          <p:spPr>
            <a:xfrm>
              <a:off x="2641075" y="2738927"/>
              <a:ext cx="67634" cy="67634"/>
            </a:xfrm>
            <a:prstGeom prst="ellipse">
              <a:avLst/>
            </a:prstGeom>
            <a:solidFill>
              <a:srgbClr val="FF9900"/>
            </a:solidFill>
            <a:ln>
              <a:solidFill>
                <a:srgbClr val="FF99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C6CD2BE-800F-FCFD-087F-8CB9F10E8012}"/>
                </a:ext>
              </a:extLst>
            </p:cNvPr>
            <p:cNvSpPr txBox="1"/>
            <p:nvPr/>
          </p:nvSpPr>
          <p:spPr>
            <a:xfrm>
              <a:off x="2639295" y="2340609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rgbClr val="FF9900"/>
                  </a:solidFill>
                </a:rPr>
                <a:t>E0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88CE8D2-DE01-C07B-B791-7D4E33F0FB98}"/>
                </a:ext>
              </a:extLst>
            </p:cNvPr>
            <p:cNvSpPr txBox="1"/>
            <p:nvPr/>
          </p:nvSpPr>
          <p:spPr>
            <a:xfrm>
              <a:off x="2645894" y="2670583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rgbClr val="FF9900"/>
                  </a:solidFill>
                </a:rPr>
                <a:t>E2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C92F346-AA3A-191B-AC52-18104C644F93}"/>
                </a:ext>
              </a:extLst>
            </p:cNvPr>
            <p:cNvSpPr txBox="1"/>
            <p:nvPr/>
          </p:nvSpPr>
          <p:spPr>
            <a:xfrm>
              <a:off x="3014793" y="2350081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rgbClr val="FF9900"/>
                  </a:solidFill>
                </a:rPr>
                <a:t>E1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F90C2D5-49B6-CC78-F9EA-16EE3532CAD5}"/>
                </a:ext>
              </a:extLst>
            </p:cNvPr>
            <p:cNvSpPr txBox="1"/>
            <p:nvPr/>
          </p:nvSpPr>
          <p:spPr>
            <a:xfrm>
              <a:off x="2998994" y="2670583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rgbClr val="FF9900"/>
                  </a:solidFill>
                </a:rPr>
                <a:t>E3</a:t>
              </a: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F87C1426-C424-F514-5BAD-72F5F038DACB}"/>
                </a:ext>
              </a:extLst>
            </p:cNvPr>
            <p:cNvSpPr/>
            <p:nvPr/>
          </p:nvSpPr>
          <p:spPr>
            <a:xfrm>
              <a:off x="3008911" y="2428371"/>
              <a:ext cx="67634" cy="67634"/>
            </a:xfrm>
            <a:prstGeom prst="ellipse">
              <a:avLst/>
            </a:prstGeom>
            <a:solidFill>
              <a:srgbClr val="FF9900"/>
            </a:solidFill>
            <a:ln>
              <a:solidFill>
                <a:srgbClr val="FF99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E1B344A5-9B1F-195B-6A4D-D54744F67927}"/>
                </a:ext>
              </a:extLst>
            </p:cNvPr>
            <p:cNvSpPr/>
            <p:nvPr/>
          </p:nvSpPr>
          <p:spPr>
            <a:xfrm>
              <a:off x="2994887" y="2754611"/>
              <a:ext cx="67634" cy="67634"/>
            </a:xfrm>
            <a:prstGeom prst="ellipse">
              <a:avLst/>
            </a:prstGeom>
            <a:solidFill>
              <a:srgbClr val="FF9900"/>
            </a:solidFill>
            <a:ln>
              <a:solidFill>
                <a:srgbClr val="FF99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C00000"/>
                </a:solidFill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2CC0F78-C2AE-AAE1-E71B-0938490BD11E}"/>
                </a:ext>
              </a:extLst>
            </p:cNvPr>
            <p:cNvCxnSpPr>
              <a:cxnSpLocks/>
            </p:cNvCxnSpPr>
            <p:nvPr/>
          </p:nvCxnSpPr>
          <p:spPr>
            <a:xfrm>
              <a:off x="3032811" y="1569704"/>
              <a:ext cx="6639" cy="2041366"/>
            </a:xfrm>
            <a:prstGeom prst="line">
              <a:avLst/>
            </a:prstGeom>
            <a:ln w="3175">
              <a:solidFill>
                <a:schemeClr val="tx1"/>
              </a:solidFill>
              <a:prstDash val="lg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8A32DE3E-4E09-5C93-C1ED-658D82695997}"/>
                </a:ext>
              </a:extLst>
            </p:cNvPr>
            <p:cNvCxnSpPr>
              <a:cxnSpLocks/>
            </p:cNvCxnSpPr>
            <p:nvPr/>
          </p:nvCxnSpPr>
          <p:spPr>
            <a:xfrm>
              <a:off x="2635354" y="3369583"/>
              <a:ext cx="423725" cy="7841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8C7E60F-B8C6-97C4-074E-6658DCDF5477}"/>
                </a:ext>
              </a:extLst>
            </p:cNvPr>
            <p:cNvSpPr txBox="1"/>
            <p:nvPr/>
          </p:nvSpPr>
          <p:spPr>
            <a:xfrm>
              <a:off x="2605183" y="3369583"/>
              <a:ext cx="4605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6 cm</a:t>
              </a: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972E8138-D2E3-A6EE-419B-5063D5CA7C53}"/>
                </a:ext>
              </a:extLst>
            </p:cNvPr>
            <p:cNvSpPr/>
            <p:nvPr/>
          </p:nvSpPr>
          <p:spPr>
            <a:xfrm>
              <a:off x="3813487" y="2075801"/>
              <a:ext cx="96050" cy="96050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0C0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0C1622C-5EC2-24B8-3BEB-2B25FD942B07}"/>
                </a:ext>
              </a:extLst>
            </p:cNvPr>
            <p:cNvSpPr txBox="1"/>
            <p:nvPr/>
          </p:nvSpPr>
          <p:spPr>
            <a:xfrm>
              <a:off x="3868619" y="1981771"/>
              <a:ext cx="3722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3"/>
                  </a:solidFill>
                </a:rPr>
                <a:t>D1</a:t>
              </a: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4A562B16-3FFF-22AD-887A-F227BF10DE40}"/>
                </a:ext>
              </a:extLst>
            </p:cNvPr>
            <p:cNvSpPr/>
            <p:nvPr/>
          </p:nvSpPr>
          <p:spPr>
            <a:xfrm>
              <a:off x="5013585" y="2071849"/>
              <a:ext cx="96050" cy="96050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0C0"/>
                </a:solidFill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3E3EEEF-7C13-D5E1-0FAB-249774625FE9}"/>
                </a:ext>
              </a:extLst>
            </p:cNvPr>
            <p:cNvSpPr txBox="1"/>
            <p:nvPr/>
          </p:nvSpPr>
          <p:spPr>
            <a:xfrm>
              <a:off x="5068717" y="1977819"/>
              <a:ext cx="3722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3"/>
                  </a:solidFill>
                </a:rPr>
                <a:t>D2</a:t>
              </a: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D5153D40-CFEB-B08B-FF3E-5817F2A09E90}"/>
                </a:ext>
              </a:extLst>
            </p:cNvPr>
            <p:cNvSpPr/>
            <p:nvPr/>
          </p:nvSpPr>
          <p:spPr>
            <a:xfrm>
              <a:off x="7391064" y="2081335"/>
              <a:ext cx="96050" cy="96050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0C0"/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192C788-0617-FD29-8A8C-40BA64C70CB0}"/>
                </a:ext>
              </a:extLst>
            </p:cNvPr>
            <p:cNvSpPr txBox="1"/>
            <p:nvPr/>
          </p:nvSpPr>
          <p:spPr>
            <a:xfrm>
              <a:off x="7446196" y="1987305"/>
              <a:ext cx="3722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3"/>
                  </a:solidFill>
                </a:rPr>
                <a:t>D3</a:t>
              </a: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1AE65E7E-C5DB-94E3-BDCE-8BB84BBB3C14}"/>
                </a:ext>
              </a:extLst>
            </p:cNvPr>
            <p:cNvSpPr/>
            <p:nvPr/>
          </p:nvSpPr>
          <p:spPr>
            <a:xfrm>
              <a:off x="8625074" y="2071849"/>
              <a:ext cx="96050" cy="96050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0C0"/>
                </a:solidFill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66C9FC80-4F5C-90C6-6D2A-09330952DF11}"/>
                </a:ext>
              </a:extLst>
            </p:cNvPr>
            <p:cNvSpPr txBox="1"/>
            <p:nvPr/>
          </p:nvSpPr>
          <p:spPr>
            <a:xfrm>
              <a:off x="8680206" y="1977819"/>
              <a:ext cx="3722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3"/>
                  </a:solidFill>
                </a:rPr>
                <a:t>D4</a:t>
              </a: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59E77107-1826-3B10-5033-A4075413A2B2}"/>
                </a:ext>
              </a:extLst>
            </p:cNvPr>
            <p:cNvSpPr/>
            <p:nvPr/>
          </p:nvSpPr>
          <p:spPr>
            <a:xfrm>
              <a:off x="6113005" y="2085792"/>
              <a:ext cx="96050" cy="96050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0C0"/>
                </a:solidFill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D7DD714E-83CE-721A-D16F-1B93C363AD7C}"/>
                </a:ext>
              </a:extLst>
            </p:cNvPr>
            <p:cNvSpPr txBox="1"/>
            <p:nvPr/>
          </p:nvSpPr>
          <p:spPr>
            <a:xfrm>
              <a:off x="5811641" y="1994823"/>
              <a:ext cx="3722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3"/>
                  </a:solidFill>
                </a:rPr>
                <a:t>D0</a:t>
              </a: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3E9594E7-096B-0704-DA4D-3BCE94B18D99}"/>
                </a:ext>
              </a:extLst>
            </p:cNvPr>
            <p:cNvSpPr/>
            <p:nvPr/>
          </p:nvSpPr>
          <p:spPr>
            <a:xfrm>
              <a:off x="6125775" y="2735643"/>
              <a:ext cx="96050" cy="9605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758EC7BA-04F7-9D47-1E98-8F0502B0F1AE}"/>
                </a:ext>
              </a:extLst>
            </p:cNvPr>
            <p:cNvSpPr txBox="1"/>
            <p:nvPr/>
          </p:nvSpPr>
          <p:spPr>
            <a:xfrm>
              <a:off x="5832065" y="2645005"/>
              <a:ext cx="3722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C0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9AC84A4D-5BD6-203F-ED3D-BBC1311F5833}"/>
                </a:ext>
              </a:extLst>
            </p:cNvPr>
            <p:cNvSpPr txBox="1"/>
            <p:nvPr/>
          </p:nvSpPr>
          <p:spPr>
            <a:xfrm>
              <a:off x="6263374" y="2167219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A3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0558F9AA-5588-82FE-4FA7-C5B9C6BE0CCF}"/>
                </a:ext>
              </a:extLst>
            </p:cNvPr>
            <p:cNvSpPr txBox="1"/>
            <p:nvPr/>
          </p:nvSpPr>
          <p:spPr>
            <a:xfrm>
              <a:off x="6247467" y="1781615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A5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96ADAF30-C565-F051-E8F2-BEFDAF8E2CF3}"/>
                </a:ext>
              </a:extLst>
            </p:cNvPr>
            <p:cNvSpPr txBox="1"/>
            <p:nvPr/>
          </p:nvSpPr>
          <p:spPr>
            <a:xfrm>
              <a:off x="6269369" y="2492492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A4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D3F0942B-FAC9-3006-B37A-805956FA491F}"/>
                </a:ext>
              </a:extLst>
            </p:cNvPr>
            <p:cNvSpPr txBox="1"/>
            <p:nvPr/>
          </p:nvSpPr>
          <p:spPr>
            <a:xfrm>
              <a:off x="6289339" y="2841203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A6</a:t>
              </a: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BCDEB86-3EC4-3A85-17F4-B1D1DDF94420}"/>
                </a:ext>
              </a:extLst>
            </p:cNvPr>
            <p:cNvSpPr/>
            <p:nvPr/>
          </p:nvSpPr>
          <p:spPr>
            <a:xfrm>
              <a:off x="6220458" y="1891965"/>
              <a:ext cx="95340" cy="953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A4BAC7A4-DA5C-D71D-A6AD-6C5C637ECA53}"/>
                </a:ext>
              </a:extLst>
            </p:cNvPr>
            <p:cNvSpPr/>
            <p:nvPr/>
          </p:nvSpPr>
          <p:spPr>
            <a:xfrm>
              <a:off x="6227812" y="2245176"/>
              <a:ext cx="95340" cy="953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2838714A-D0D2-ACF2-EF9D-6DCE2083249F}"/>
                </a:ext>
              </a:extLst>
            </p:cNvPr>
            <p:cNvSpPr/>
            <p:nvPr/>
          </p:nvSpPr>
          <p:spPr>
            <a:xfrm>
              <a:off x="6241333" y="2580223"/>
              <a:ext cx="95340" cy="953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98B003C-72C4-F2D1-3F85-5D0CBA7049C6}"/>
                </a:ext>
              </a:extLst>
            </p:cNvPr>
            <p:cNvSpPr/>
            <p:nvPr/>
          </p:nvSpPr>
          <p:spPr>
            <a:xfrm>
              <a:off x="6257217" y="2924090"/>
              <a:ext cx="95340" cy="953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</p:grpSp>
      <p:sp>
        <p:nvSpPr>
          <p:cNvPr id="114" name="TextBox 113">
            <a:extLst>
              <a:ext uri="{FF2B5EF4-FFF2-40B4-BE49-F238E27FC236}">
                <a16:creationId xmlns:a16="http://schemas.microsoft.com/office/drawing/2014/main" id="{88B8FDD0-A061-BEB9-521C-21F689009B07}"/>
              </a:ext>
            </a:extLst>
          </p:cNvPr>
          <p:cNvSpPr txBox="1"/>
          <p:nvPr/>
        </p:nvSpPr>
        <p:spPr>
          <a:xfrm>
            <a:off x="4284784" y="445694"/>
            <a:ext cx="42840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conjunction of  the straw tracker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386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50;p26">
            <a:extLst>
              <a:ext uri="{FF2B5EF4-FFF2-40B4-BE49-F238E27FC236}">
                <a16:creationId xmlns:a16="http://schemas.microsoft.com/office/drawing/2014/main" id="{393CD265-B7AD-70D1-58D7-878FC73EC5DB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72632" y="1130840"/>
            <a:ext cx="9944198" cy="527608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83FBB6D-E112-E6D7-8067-48F001C1073A}"/>
              </a:ext>
            </a:extLst>
          </p:cNvPr>
          <p:cNvSpPr txBox="1"/>
          <p:nvPr/>
        </p:nvSpPr>
        <p:spPr>
          <a:xfrm>
            <a:off x="411060" y="222308"/>
            <a:ext cx="6852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Raw ADC Spectra from Low Gain Readouts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9D19999-D8B8-E706-0C50-E33CF812F3FF}"/>
              </a:ext>
            </a:extLst>
          </p:cNvPr>
          <p:cNvCxnSpPr>
            <a:cxnSpLocks/>
          </p:cNvCxnSpPr>
          <p:nvPr/>
        </p:nvCxnSpPr>
        <p:spPr>
          <a:xfrm>
            <a:off x="440422" y="3756300"/>
            <a:ext cx="11409028" cy="1258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351C53F-0451-051F-0A80-C7164AD9A908}"/>
              </a:ext>
            </a:extLst>
          </p:cNvPr>
          <p:cNvSpPr txBox="1"/>
          <p:nvPr/>
        </p:nvSpPr>
        <p:spPr>
          <a:xfrm>
            <a:off x="10451142" y="3080253"/>
            <a:ext cx="1443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Blue module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F640AE-57E8-A17D-78E6-F87BB11ED85F}"/>
              </a:ext>
            </a:extLst>
          </p:cNvPr>
          <p:cNvSpPr txBox="1"/>
          <p:nvPr/>
        </p:nvSpPr>
        <p:spPr>
          <a:xfrm>
            <a:off x="10414712" y="5546215"/>
            <a:ext cx="1634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Yellow module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3D84C91-E09D-A605-A351-840E67CA7F5D}"/>
              </a:ext>
            </a:extLst>
          </p:cNvPr>
          <p:cNvSpPr/>
          <p:nvPr/>
        </p:nvSpPr>
        <p:spPr>
          <a:xfrm>
            <a:off x="7810152" y="797833"/>
            <a:ext cx="2885812" cy="17910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9F2E963-6516-2D8E-FCA6-AB75CDA55196}"/>
              </a:ext>
            </a:extLst>
          </p:cNvPr>
          <p:cNvSpPr/>
          <p:nvPr/>
        </p:nvSpPr>
        <p:spPr>
          <a:xfrm>
            <a:off x="253236" y="4831640"/>
            <a:ext cx="2885812" cy="17910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CD152B-381F-F1F7-5B2E-673ADE9A2770}"/>
              </a:ext>
            </a:extLst>
          </p:cNvPr>
          <p:cNvSpPr txBox="1"/>
          <p:nvPr/>
        </p:nvSpPr>
        <p:spPr>
          <a:xfrm>
            <a:off x="10659779" y="1650958"/>
            <a:ext cx="1389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Strips illuminated </a:t>
            </a:r>
          </a:p>
          <a:p>
            <a:r>
              <a:rPr lang="en-US" sz="1200" dirty="0"/>
              <a:t>by the beam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E92177-06BE-13DE-5D73-71957ADEC0F3}"/>
              </a:ext>
            </a:extLst>
          </p:cNvPr>
          <p:cNvSpPr txBox="1"/>
          <p:nvPr/>
        </p:nvSpPr>
        <p:spPr>
          <a:xfrm>
            <a:off x="612396" y="797833"/>
            <a:ext cx="2248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all 32 channels</a:t>
            </a:r>
          </a:p>
        </p:txBody>
      </p:sp>
    </p:spTree>
    <p:extLst>
      <p:ext uri="{BB962C8B-B14F-4D97-AF65-F5344CB8AC3E}">
        <p14:creationId xmlns:p14="http://schemas.microsoft.com/office/powerpoint/2010/main" val="4077460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113;p21">
            <a:extLst>
              <a:ext uri="{FF2B5EF4-FFF2-40B4-BE49-F238E27FC236}">
                <a16:creationId xmlns:a16="http://schemas.microsoft.com/office/drawing/2014/main" id="{310A96D8-01CD-4314-109B-3F52B91EA51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840448" y="1908496"/>
            <a:ext cx="4022471" cy="372994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48164E0-1B4C-2CB5-F765-20322A5C188D}"/>
              </a:ext>
            </a:extLst>
          </p:cNvPr>
          <p:cNvSpPr txBox="1"/>
          <p:nvPr/>
        </p:nvSpPr>
        <p:spPr>
          <a:xfrm>
            <a:off x="268447" y="201336"/>
            <a:ext cx="64011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 First Look at the Time Information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EAF2E5C-29B9-8A51-5323-10E8B354E529}"/>
              </a:ext>
            </a:extLst>
          </p:cNvPr>
          <p:cNvSpPr/>
          <p:nvPr/>
        </p:nvSpPr>
        <p:spPr>
          <a:xfrm>
            <a:off x="559950" y="2016124"/>
            <a:ext cx="67112" cy="152260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8365893-1BC7-32FD-E7DD-0951D0B124F3}"/>
              </a:ext>
            </a:extLst>
          </p:cNvPr>
          <p:cNvSpPr/>
          <p:nvPr/>
        </p:nvSpPr>
        <p:spPr>
          <a:xfrm>
            <a:off x="994581" y="2016124"/>
            <a:ext cx="67112" cy="152260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C5D463-3E67-6F95-9C81-336AA719D85C}"/>
              </a:ext>
            </a:extLst>
          </p:cNvPr>
          <p:cNvSpPr txBox="1"/>
          <p:nvPr/>
        </p:nvSpPr>
        <p:spPr>
          <a:xfrm rot="16200000">
            <a:off x="78782" y="4036382"/>
            <a:ext cx="10294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Blue module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C26D8E-58C1-620E-5551-38A244A072E1}"/>
              </a:ext>
            </a:extLst>
          </p:cNvPr>
          <p:cNvSpPr txBox="1"/>
          <p:nvPr/>
        </p:nvSpPr>
        <p:spPr>
          <a:xfrm rot="16200000">
            <a:off x="448549" y="4066445"/>
            <a:ext cx="11566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Yellow module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1662996-A237-5820-0BB0-FD976083D7DB}"/>
              </a:ext>
            </a:extLst>
          </p:cNvPr>
          <p:cNvCxnSpPr/>
          <p:nvPr/>
        </p:nvCxnSpPr>
        <p:spPr>
          <a:xfrm>
            <a:off x="267535" y="2564073"/>
            <a:ext cx="11702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7E05D40-965C-CA11-72A6-98E2A8D40B30}"/>
              </a:ext>
            </a:extLst>
          </p:cNvPr>
          <p:cNvSpPr txBox="1"/>
          <p:nvPr/>
        </p:nvSpPr>
        <p:spPr>
          <a:xfrm>
            <a:off x="1111475" y="2608148"/>
            <a:ext cx="691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beam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21771E-F003-40ED-B0B3-D8CB986A17B7}"/>
              </a:ext>
            </a:extLst>
          </p:cNvPr>
          <p:cNvSpPr txBox="1"/>
          <p:nvPr/>
        </p:nvSpPr>
        <p:spPr>
          <a:xfrm>
            <a:off x="469062" y="1646700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193DBF-BB29-7AA7-B395-15631CD1127E}"/>
              </a:ext>
            </a:extLst>
          </p:cNvPr>
          <p:cNvSpPr txBox="1"/>
          <p:nvPr/>
        </p:nvSpPr>
        <p:spPr>
          <a:xfrm>
            <a:off x="852667" y="1649704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baseline="-25000" dirty="0"/>
              <a:t>2</a:t>
            </a:r>
            <a:endParaRPr lang="en-US" dirty="0"/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88759410-11D6-E188-2397-E297368B4D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3808961"/>
              </p:ext>
            </p:extLst>
          </p:nvPr>
        </p:nvGraphicFramePr>
        <p:xfrm>
          <a:off x="3235733" y="1527496"/>
          <a:ext cx="12319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231560" imgH="380880" progId="Equation.DSMT4">
                  <p:embed/>
                </p:oleObj>
              </mc:Choice>
              <mc:Fallback>
                <p:oleObj name="Equation" r:id="rId3" imgW="1231560" imgH="380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35733" y="1527496"/>
                        <a:ext cx="1231900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9C333D79-1EAE-3B19-42A0-471D2F3AB7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0562043"/>
              </p:ext>
            </p:extLst>
          </p:nvPr>
        </p:nvGraphicFramePr>
        <p:xfrm>
          <a:off x="1646922" y="5569985"/>
          <a:ext cx="42037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4203360" imgH="965160" progId="Equation.DSMT4">
                  <p:embed/>
                </p:oleObj>
              </mc:Choice>
              <mc:Fallback>
                <p:oleObj name="Equation" r:id="rId5" imgW="4203360" imgH="965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46922" y="5569985"/>
                        <a:ext cx="4203700" cy="965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16">
            <a:extLst>
              <a:ext uri="{FF2B5EF4-FFF2-40B4-BE49-F238E27FC236}">
                <a16:creationId xmlns:a16="http://schemas.microsoft.com/office/drawing/2014/main" id="{FD18108F-6628-A35A-39C0-B215B99817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82312" y="2477143"/>
            <a:ext cx="3260104" cy="3339619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7F090AEF-4CFA-BF1B-C859-0D5650E03ECF}"/>
              </a:ext>
            </a:extLst>
          </p:cNvPr>
          <p:cNvGrpSpPr/>
          <p:nvPr/>
        </p:nvGrpSpPr>
        <p:grpSpPr>
          <a:xfrm>
            <a:off x="6669558" y="1272410"/>
            <a:ext cx="4944651" cy="1066791"/>
            <a:chOff x="2517125" y="601879"/>
            <a:chExt cx="5818897" cy="104454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3082F29-698E-528E-91D8-D2027F87E282}"/>
                </a:ext>
              </a:extLst>
            </p:cNvPr>
            <p:cNvSpPr/>
            <p:nvPr/>
          </p:nvSpPr>
          <p:spPr>
            <a:xfrm>
              <a:off x="2831563" y="972494"/>
              <a:ext cx="5190021" cy="294688"/>
            </a:xfrm>
            <a:prstGeom prst="rect">
              <a:avLst/>
            </a:pr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50D0D74-A8B4-79FD-137C-D1D0DCDDBA57}"/>
                </a:ext>
              </a:extLst>
            </p:cNvPr>
            <p:cNvCxnSpPr/>
            <p:nvPr/>
          </p:nvCxnSpPr>
          <p:spPr>
            <a:xfrm flipV="1">
              <a:off x="2831563" y="747144"/>
              <a:ext cx="0" cy="22535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5EC0D82-2F20-D3DD-E1C4-E41C31BE08F0}"/>
                </a:ext>
              </a:extLst>
            </p:cNvPr>
            <p:cNvCxnSpPr/>
            <p:nvPr/>
          </p:nvCxnSpPr>
          <p:spPr>
            <a:xfrm flipV="1">
              <a:off x="8021584" y="757568"/>
              <a:ext cx="0" cy="22535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9595D260-7A06-2696-D0ED-B64B4D268740}"/>
                </a:ext>
              </a:extLst>
            </p:cNvPr>
            <p:cNvCxnSpPr>
              <a:cxnSpLocks/>
            </p:cNvCxnSpPr>
            <p:nvPr/>
          </p:nvCxnSpPr>
          <p:spPr>
            <a:xfrm>
              <a:off x="2831563" y="846818"/>
              <a:ext cx="5190021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18ACF7C-FEAD-EF24-B12F-F31604C20B29}"/>
                </a:ext>
              </a:extLst>
            </p:cNvPr>
            <p:cNvSpPr txBox="1"/>
            <p:nvPr/>
          </p:nvSpPr>
          <p:spPr>
            <a:xfrm>
              <a:off x="5535761" y="601879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L</a:t>
              </a:r>
            </a:p>
          </p:txBody>
        </p:sp>
        <p:sp>
          <p:nvSpPr>
            <p:cNvPr id="27" name="Explosion: 8 Points 26">
              <a:extLst>
                <a:ext uri="{FF2B5EF4-FFF2-40B4-BE49-F238E27FC236}">
                  <a16:creationId xmlns:a16="http://schemas.microsoft.com/office/drawing/2014/main" id="{43890EA6-8884-BD84-4DC0-EFE52DD90B25}"/>
                </a:ext>
              </a:extLst>
            </p:cNvPr>
            <p:cNvSpPr/>
            <p:nvPr/>
          </p:nvSpPr>
          <p:spPr>
            <a:xfrm>
              <a:off x="6736181" y="1119838"/>
              <a:ext cx="45719" cy="45719"/>
            </a:xfrm>
            <a:prstGeom prst="irregularSeal1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ADBBDDD-442A-6891-3FD5-62E1D86E38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31563" y="1302573"/>
              <a:ext cx="0" cy="22535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4404528B-798A-17EC-DC86-0DAAA18875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81900" y="1267182"/>
              <a:ext cx="0" cy="22535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ED0AAFBF-D731-196F-316C-1E3A0DACB23C}"/>
                </a:ext>
              </a:extLst>
            </p:cNvPr>
            <p:cNvCxnSpPr>
              <a:cxnSpLocks/>
            </p:cNvCxnSpPr>
            <p:nvPr/>
          </p:nvCxnSpPr>
          <p:spPr>
            <a:xfrm>
              <a:off x="2831563" y="1402247"/>
              <a:ext cx="3950337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591C9B-C086-51B5-86D4-30A255BE8103}"/>
                </a:ext>
              </a:extLst>
            </p:cNvPr>
            <p:cNvSpPr txBox="1"/>
            <p:nvPr/>
          </p:nvSpPr>
          <p:spPr>
            <a:xfrm>
              <a:off x="2517125" y="965949"/>
              <a:ext cx="3064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</a:t>
              </a:r>
              <a:r>
                <a:rPr lang="en-US" sz="1400" baseline="-25000" dirty="0"/>
                <a:t>1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EF66273-309B-1CAD-5658-19C3D39D8643}"/>
                </a:ext>
              </a:extLst>
            </p:cNvPr>
            <p:cNvSpPr txBox="1"/>
            <p:nvPr/>
          </p:nvSpPr>
          <p:spPr>
            <a:xfrm>
              <a:off x="8029528" y="928747"/>
              <a:ext cx="3064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</a:t>
              </a:r>
              <a:r>
                <a:rPr lang="en-US" sz="1400" baseline="-25000" dirty="0"/>
                <a:t>2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485F351-4735-F355-20A6-A549461335D4}"/>
                </a:ext>
              </a:extLst>
            </p:cNvPr>
            <p:cNvSpPr txBox="1"/>
            <p:nvPr/>
          </p:nvSpPr>
          <p:spPr>
            <a:xfrm>
              <a:off x="4539546" y="1338643"/>
              <a:ext cx="2632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z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1723E2C1-5913-3DD2-EB20-23AB70386A03}"/>
              </a:ext>
            </a:extLst>
          </p:cNvPr>
          <p:cNvSpPr txBox="1"/>
          <p:nvPr/>
        </p:nvSpPr>
        <p:spPr>
          <a:xfrm>
            <a:off x="337642" y="955093"/>
            <a:ext cx="4335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 difference between the two modules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32D0DD7-F9F3-F7A8-FAD6-B6F55071BB68}"/>
              </a:ext>
            </a:extLst>
          </p:cNvPr>
          <p:cNvSpPr txBox="1"/>
          <p:nvPr/>
        </p:nvSpPr>
        <p:spPr>
          <a:xfrm>
            <a:off x="6807856" y="581172"/>
            <a:ext cx="39972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 difference between the two ends </a:t>
            </a:r>
          </a:p>
          <a:p>
            <a:r>
              <a:rPr lang="en-US" dirty="0"/>
              <a:t>of the same strip</a:t>
            </a:r>
          </a:p>
        </p:txBody>
      </p:sp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1D53CDF1-BEC2-8130-9FAA-72E818459C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7888305"/>
              </p:ext>
            </p:extLst>
          </p:nvPr>
        </p:nvGraphicFramePr>
        <p:xfrm>
          <a:off x="10063163" y="2199894"/>
          <a:ext cx="1819926" cy="496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095200" imgH="571320" progId="Equation.DSMT4">
                  <p:embed/>
                </p:oleObj>
              </mc:Choice>
              <mc:Fallback>
                <p:oleObj name="Equation" r:id="rId8" imgW="2095200" imgH="571320" progId="Equation.DSMT4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id="{99A5C9D5-6694-AE90-D159-0374AC0AAE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0063163" y="2199894"/>
                        <a:ext cx="1819926" cy="4963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>
            <a:extLst>
              <a:ext uri="{FF2B5EF4-FFF2-40B4-BE49-F238E27FC236}">
                <a16:creationId xmlns:a16="http://schemas.microsoft.com/office/drawing/2014/main" id="{14F98B75-07C5-3ECD-5A57-600CE2E64B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7937206"/>
              </p:ext>
            </p:extLst>
          </p:nvPr>
        </p:nvGraphicFramePr>
        <p:xfrm>
          <a:off x="9061682" y="3939704"/>
          <a:ext cx="12319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231560" imgH="380880" progId="Equation.DSMT4">
                  <p:embed/>
                </p:oleObj>
              </mc:Choice>
              <mc:Fallback>
                <p:oleObj name="Equation" r:id="rId3" imgW="1231560" imgH="38088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88759410-11D6-E188-2397-E297368B4DB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061682" y="3939704"/>
                        <a:ext cx="1231900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Box 39">
            <a:extLst>
              <a:ext uri="{FF2B5EF4-FFF2-40B4-BE49-F238E27FC236}">
                <a16:creationId xmlns:a16="http://schemas.microsoft.com/office/drawing/2014/main" id="{E39A0A8F-3042-434B-A9BC-3B71A3736859}"/>
              </a:ext>
            </a:extLst>
          </p:cNvPr>
          <p:cNvSpPr txBox="1"/>
          <p:nvPr/>
        </p:nvSpPr>
        <p:spPr>
          <a:xfrm>
            <a:off x="7157802" y="5954704"/>
            <a:ext cx="43261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Should be able to measure the z-position along</a:t>
            </a:r>
          </a:p>
          <a:p>
            <a:r>
              <a:rPr lang="en-US" sz="1600" dirty="0"/>
              <a:t>the strip from the time information to a few cm.</a:t>
            </a:r>
          </a:p>
        </p:txBody>
      </p:sp>
    </p:spTree>
    <p:extLst>
      <p:ext uri="{BB962C8B-B14F-4D97-AF65-F5344CB8AC3E}">
        <p14:creationId xmlns:p14="http://schemas.microsoft.com/office/powerpoint/2010/main" val="3295182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7A28EE9-7719-BDBD-C144-F9981B208A77}"/>
              </a:ext>
            </a:extLst>
          </p:cNvPr>
          <p:cNvGrpSpPr/>
          <p:nvPr/>
        </p:nvGrpSpPr>
        <p:grpSpPr>
          <a:xfrm>
            <a:off x="1322723" y="1554855"/>
            <a:ext cx="2284856" cy="1620785"/>
            <a:chOff x="1306066" y="4272125"/>
            <a:chExt cx="2284856" cy="162078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265044E-E328-F1BF-BF18-1DCF40C1E118}"/>
                </a:ext>
              </a:extLst>
            </p:cNvPr>
            <p:cNvGrpSpPr/>
            <p:nvPr/>
          </p:nvGrpSpPr>
          <p:grpSpPr>
            <a:xfrm>
              <a:off x="1306066" y="4761190"/>
              <a:ext cx="2284856" cy="765571"/>
              <a:chOff x="1379756" y="4928105"/>
              <a:chExt cx="2284856" cy="765571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8CCB7C89-2676-375C-5855-977A6479D7C2}"/>
                  </a:ext>
                </a:extLst>
              </p:cNvPr>
              <p:cNvGrpSpPr/>
              <p:nvPr/>
            </p:nvGrpSpPr>
            <p:grpSpPr>
              <a:xfrm>
                <a:off x="1379756" y="4928105"/>
                <a:ext cx="2284856" cy="765571"/>
                <a:chOff x="2456157" y="2783688"/>
                <a:chExt cx="2727311" cy="918735"/>
              </a:xfrm>
            </p:grpSpPr>
            <p:sp>
              <p:nvSpPr>
                <p:cNvPr id="9" name="Isosceles Triangle 8">
                  <a:extLst>
                    <a:ext uri="{FF2B5EF4-FFF2-40B4-BE49-F238E27FC236}">
                      <a16:creationId xmlns:a16="http://schemas.microsoft.com/office/drawing/2014/main" id="{CAFB2991-DE5C-94B0-C8D7-285E763E853B}"/>
                    </a:ext>
                  </a:extLst>
                </p:cNvPr>
                <p:cNvSpPr/>
                <p:nvPr/>
              </p:nvSpPr>
              <p:spPr>
                <a:xfrm>
                  <a:off x="2456157" y="2783689"/>
                  <a:ext cx="1807133" cy="918734"/>
                </a:xfrm>
                <a:prstGeom prst="triangle">
                  <a:avLst>
                    <a:gd name="adj" fmla="val 50336"/>
                  </a:avLst>
                </a:prstGeom>
                <a:solidFill>
                  <a:schemeClr val="tx2">
                    <a:lumMod val="10000"/>
                    <a:lumOff val="9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Isosceles Triangle 9">
                  <a:extLst>
                    <a:ext uri="{FF2B5EF4-FFF2-40B4-BE49-F238E27FC236}">
                      <a16:creationId xmlns:a16="http://schemas.microsoft.com/office/drawing/2014/main" id="{6A68EDD8-9658-019F-4C02-12402CDC64FB}"/>
                    </a:ext>
                  </a:extLst>
                </p:cNvPr>
                <p:cNvSpPr/>
                <p:nvPr/>
              </p:nvSpPr>
              <p:spPr>
                <a:xfrm rot="10800000">
                  <a:off x="3376335" y="2783688"/>
                  <a:ext cx="1807133" cy="918734"/>
                </a:xfrm>
                <a:prstGeom prst="triangle">
                  <a:avLst>
                    <a:gd name="adj" fmla="val 50336"/>
                  </a:avLst>
                </a:prstGeom>
                <a:solidFill>
                  <a:schemeClr val="tx2">
                    <a:lumMod val="10000"/>
                    <a:lumOff val="9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420BA6BF-FDCE-75C9-BD08-2C9C168E1631}"/>
                    </a:ext>
                  </a:extLst>
                </p:cNvPr>
                <p:cNvSpPr/>
                <p:nvPr/>
              </p:nvSpPr>
              <p:spPr>
                <a:xfrm>
                  <a:off x="4196998" y="3198366"/>
                  <a:ext cx="116541" cy="116541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50BAAFAF-072A-6AC4-3638-BDF3FD258161}"/>
                    </a:ext>
                  </a:extLst>
                </p:cNvPr>
                <p:cNvSpPr/>
                <p:nvPr/>
              </p:nvSpPr>
              <p:spPr>
                <a:xfrm>
                  <a:off x="3284840" y="3202851"/>
                  <a:ext cx="116541" cy="116541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" name="Explosion: 8 Points 5">
                <a:extLst>
                  <a:ext uri="{FF2B5EF4-FFF2-40B4-BE49-F238E27FC236}">
                    <a16:creationId xmlns:a16="http://schemas.microsoft.com/office/drawing/2014/main" id="{4AA848BF-8E36-513C-DC27-D6C394315595}"/>
                  </a:ext>
                </a:extLst>
              </p:cNvPr>
              <p:cNvSpPr/>
              <p:nvPr/>
            </p:nvSpPr>
            <p:spPr>
              <a:xfrm>
                <a:off x="2404616" y="5310891"/>
                <a:ext cx="45719" cy="45719"/>
              </a:xfrm>
              <a:prstGeom prst="irregularSeal1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F720EF7-9E84-B45C-6BA7-210D1A2BB136}"/>
                  </a:ext>
                </a:extLst>
              </p:cNvPr>
              <p:cNvSpPr txBox="1"/>
              <p:nvPr/>
            </p:nvSpPr>
            <p:spPr>
              <a:xfrm>
                <a:off x="1956131" y="5370763"/>
                <a:ext cx="3802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Q</a:t>
                </a:r>
                <a:r>
                  <a:rPr lang="en-US" sz="1400" baseline="-25000" dirty="0"/>
                  <a:t>1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B4818B8-A54E-5D84-F3F1-9A8E53CBBB5E}"/>
                  </a:ext>
                </a:extLst>
              </p:cNvPr>
              <p:cNvSpPr txBox="1"/>
              <p:nvPr/>
            </p:nvSpPr>
            <p:spPr>
              <a:xfrm>
                <a:off x="2755838" y="4959055"/>
                <a:ext cx="3802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Q</a:t>
                </a:r>
                <a:r>
                  <a:rPr lang="en-US" sz="1400" baseline="-25000" dirty="0"/>
                  <a:t>2</a:t>
                </a:r>
              </a:p>
            </p:txBody>
          </p:sp>
        </p:grp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44A86338-9762-D6F7-79E8-24BCA6901DC8}"/>
                </a:ext>
              </a:extLst>
            </p:cNvPr>
            <p:cNvCxnSpPr/>
            <p:nvPr/>
          </p:nvCxnSpPr>
          <p:spPr>
            <a:xfrm flipH="1">
              <a:off x="1977974" y="4272125"/>
              <a:ext cx="823393" cy="1620785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5F36C9DF-8E6E-1E41-ADD8-635F286500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1645709"/>
              </p:ext>
            </p:extLst>
          </p:nvPr>
        </p:nvGraphicFramePr>
        <p:xfrm>
          <a:off x="935485" y="3364297"/>
          <a:ext cx="22606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260440" imgH="507960" progId="Equation.DSMT4">
                  <p:embed/>
                </p:oleObj>
              </mc:Choice>
              <mc:Fallback>
                <p:oleObj name="Equation" r:id="rId2" imgW="2260440" imgH="507960" progId="Equation.DSMT4">
                  <p:embed/>
                  <p:pic>
                    <p:nvPicPr>
                      <p:cNvPr id="48" name="Object 47">
                        <a:extLst>
                          <a:ext uri="{FF2B5EF4-FFF2-40B4-BE49-F238E27FC236}">
                            <a16:creationId xmlns:a16="http://schemas.microsoft.com/office/drawing/2014/main" id="{CAB0ED0C-819C-20E7-4752-5095A42E5E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35485" y="3364297"/>
                        <a:ext cx="22606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797FC2A5-8BFD-B014-DCDA-78683F00AFA6}"/>
              </a:ext>
            </a:extLst>
          </p:cNvPr>
          <p:cNvSpPr txBox="1"/>
          <p:nvPr/>
        </p:nvSpPr>
        <p:spPr>
          <a:xfrm>
            <a:off x="364921" y="267807"/>
            <a:ext cx="7365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 First Look at the Position Measurement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6B21944-014C-D7BE-2F17-A83BF5165E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6253" y="927332"/>
            <a:ext cx="4134444" cy="212468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7BCF343-4A85-2AA8-4232-8F2811A944EE}"/>
              </a:ext>
            </a:extLst>
          </p:cNvPr>
          <p:cNvSpPr txBox="1"/>
          <p:nvPr/>
        </p:nvSpPr>
        <p:spPr>
          <a:xfrm>
            <a:off x="521303" y="880553"/>
            <a:ext cx="6115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Four </a:t>
            </a:r>
            <a:r>
              <a:rPr lang="en-US" dirty="0" err="1"/>
              <a:t>sMDT</a:t>
            </a:r>
            <a:r>
              <a:rPr lang="en-US" dirty="0"/>
              <a:t> chambers provide accurate tracking information,</a:t>
            </a:r>
          </a:p>
          <a:p>
            <a:r>
              <a:rPr lang="en-US" dirty="0"/>
              <a:t>Improve the position measurement from charge sharing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B34D084-192B-B4A5-2388-5A883F99EC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67" y="3126769"/>
            <a:ext cx="7928436" cy="3338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4824EAD-3089-E92E-654C-C19BB60CA8B7}"/>
              </a:ext>
            </a:extLst>
          </p:cNvPr>
          <p:cNvSpPr txBox="1"/>
          <p:nvPr/>
        </p:nvSpPr>
        <p:spPr>
          <a:xfrm>
            <a:off x="5389120" y="6355468"/>
            <a:ext cx="5468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Very preliminary, without calibrations and corrections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EC4568-FC98-411E-28E1-EDEB6189130E}"/>
              </a:ext>
            </a:extLst>
          </p:cNvPr>
          <p:cNvSpPr txBox="1"/>
          <p:nvPr/>
        </p:nvSpPr>
        <p:spPr>
          <a:xfrm>
            <a:off x="718579" y="4597719"/>
            <a:ext cx="2792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Expected ~2 mm or better </a:t>
            </a:r>
          </a:p>
          <a:p>
            <a:r>
              <a:rPr lang="en-US" dirty="0"/>
              <a:t>position resolution!</a:t>
            </a:r>
          </a:p>
        </p:txBody>
      </p:sp>
    </p:spTree>
    <p:extLst>
      <p:ext uri="{BB962C8B-B14F-4D97-AF65-F5344CB8AC3E}">
        <p14:creationId xmlns:p14="http://schemas.microsoft.com/office/powerpoint/2010/main" val="2523543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</TotalTime>
  <Words>414</Words>
  <Application>Microsoft Office PowerPoint</Application>
  <PresentationFormat>Widescreen</PresentationFormat>
  <Paragraphs>103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Wingdings</vt:lpstr>
      <vt:lpstr>Office Theme</vt:lpstr>
      <vt:lpstr>Equation</vt:lpstr>
      <vt:lpstr>PowerPoint Presentation</vt:lpstr>
      <vt:lpstr>PowerPoint Presentation</vt:lpstr>
      <vt:lpstr>PowerPoint Presentation</vt:lpstr>
      <vt:lpstr>Tests with beams at CERN (11/12 – 20/2025), (3/18 – 4/6/2026)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Qian, Jianming</dc:creator>
  <cp:lastModifiedBy>Zhou, Bing</cp:lastModifiedBy>
  <cp:revision>41</cp:revision>
  <dcterms:created xsi:type="dcterms:W3CDTF">2025-11-03T14:04:49Z</dcterms:created>
  <dcterms:modified xsi:type="dcterms:W3CDTF">2026-04-04T12:21:46Z</dcterms:modified>
</cp:coreProperties>
</file>