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31"/>
  </p:notesMasterIdLst>
  <p:sldIdLst>
    <p:sldId id="256" r:id="rId2"/>
    <p:sldId id="282" r:id="rId3"/>
    <p:sldId id="281" r:id="rId4"/>
    <p:sldId id="283" r:id="rId5"/>
    <p:sldId id="306" r:id="rId6"/>
    <p:sldId id="285" r:id="rId7"/>
    <p:sldId id="311" r:id="rId8"/>
    <p:sldId id="303" r:id="rId9"/>
    <p:sldId id="307" r:id="rId10"/>
    <p:sldId id="335" r:id="rId11"/>
    <p:sldId id="332" r:id="rId12"/>
    <p:sldId id="331" r:id="rId13"/>
    <p:sldId id="289" r:id="rId14"/>
    <p:sldId id="314" r:id="rId15"/>
    <p:sldId id="290" r:id="rId16"/>
    <p:sldId id="315" r:id="rId17"/>
    <p:sldId id="340" r:id="rId18"/>
    <p:sldId id="317" r:id="rId19"/>
    <p:sldId id="318" r:id="rId20"/>
    <p:sldId id="319" r:id="rId21"/>
    <p:sldId id="334" r:id="rId22"/>
    <p:sldId id="339" r:id="rId23"/>
    <p:sldId id="302" r:id="rId24"/>
    <p:sldId id="320" r:id="rId25"/>
    <p:sldId id="338" r:id="rId26"/>
    <p:sldId id="322" r:id="rId27"/>
    <p:sldId id="304" r:id="rId28"/>
    <p:sldId id="274" r:id="rId29"/>
    <p:sldId id="328" r:id="rId30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282"/>
            <p14:sldId id="281"/>
            <p14:sldId id="283"/>
            <p14:sldId id="306"/>
            <p14:sldId id="285"/>
            <p14:sldId id="311"/>
            <p14:sldId id="303"/>
            <p14:sldId id="307"/>
            <p14:sldId id="335"/>
            <p14:sldId id="332"/>
            <p14:sldId id="331"/>
            <p14:sldId id="289"/>
            <p14:sldId id="314"/>
            <p14:sldId id="290"/>
            <p14:sldId id="315"/>
            <p14:sldId id="340"/>
            <p14:sldId id="317"/>
            <p14:sldId id="318"/>
            <p14:sldId id="319"/>
            <p14:sldId id="334"/>
            <p14:sldId id="339"/>
            <p14:sldId id="302"/>
            <p14:sldId id="320"/>
            <p14:sldId id="338"/>
            <p14:sldId id="322"/>
            <p14:sldId id="304"/>
            <p14:sldId id="274"/>
            <p14:sldId id="32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FF9300"/>
    <a:srgbClr val="0000FF"/>
    <a:srgbClr val="DFDFDF"/>
    <a:srgbClr val="F6FDA3"/>
    <a:srgbClr val="D4BEF7"/>
    <a:srgbClr val="B8BAFA"/>
    <a:srgbClr val="DBDBE4"/>
    <a:srgbClr val="FFE4DF"/>
    <a:srgbClr val="DAEE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92" autoAdjust="0"/>
    <p:restoredTop sz="84771" autoAdjust="0"/>
  </p:normalViewPr>
  <p:slideViewPr>
    <p:cSldViewPr>
      <p:cViewPr varScale="1">
        <p:scale>
          <a:sx n="114" d="100"/>
          <a:sy n="114" d="100"/>
        </p:scale>
        <p:origin x="184" y="672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02.04.26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523373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77602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7315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749308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666452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120263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4724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582535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0858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4680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94936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158321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5929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96611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58647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824863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01834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8263350" cy="3616022"/>
          </a:xfrm>
        </p:spPr>
        <p:txBody>
          <a:bodyPr/>
          <a:lstStyle>
            <a:lvl1pPr>
              <a:spcBef>
                <a:spcPts val="1388"/>
              </a:spcBef>
              <a:defRPr sz="1600" b="1"/>
            </a:lvl1pPr>
            <a:lvl2pPr marL="758250" indent="-285750">
              <a:buFont typeface="Arial" panose="020B0604020202020204" pitchFamily="34" charset="0"/>
              <a:buChar char="•"/>
              <a:tabLst>
                <a:tab pos="3955500" algn="r"/>
              </a:tabLst>
              <a:defRPr sz="1400"/>
            </a:lvl2pPr>
            <a:lvl3pPr marL="1406250" indent="-285750">
              <a:buFont typeface="Arial" panose="020B0604020202020204" pitchFamily="34" charset="0"/>
              <a:buChar char="•"/>
              <a:tabLst>
                <a:tab pos="3955500" algn="r"/>
              </a:tabLst>
              <a:defRPr sz="1200"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Two</a:t>
            </a:r>
          </a:p>
          <a:p>
            <a:pPr lvl="2"/>
            <a:r>
              <a:rPr lang="en-US" noProof="0" dirty="0"/>
              <a:t>Three</a:t>
            </a:r>
          </a:p>
          <a:p>
            <a:pPr lvl="0"/>
            <a:endParaRPr lang="en-US" noProof="0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120801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739134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73530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6841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409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062467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81387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10198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480367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27625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06076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5550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55074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491630"/>
            <a:ext cx="8263350" cy="3600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51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94" r:id="rId12"/>
    <p:sldLayoutId id="2147483695" r:id="rId13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0"/>
        </a:spcBef>
        <a:buFont typeface="Wingdings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0.png"/><Relationship Id="rId4" Type="http://schemas.openxmlformats.org/officeDocument/2006/relationships/image" Target="../media/image7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0.png"/><Relationship Id="rId4" Type="http://schemas.openxmlformats.org/officeDocument/2006/relationships/image" Target="../media/image7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sz="3200" cap="none" dirty="0" err="1"/>
              <a:t>ee</a:t>
            </a:r>
            <a:r>
              <a:rPr lang="en-US" dirty="0"/>
              <a:t> Optics Evaluation</a:t>
            </a:r>
            <a:br>
              <a:rPr lang="en-US" dirty="0"/>
            </a:br>
            <a:r>
              <a:rPr lang="en-US" sz="2800" i="1" cap="none" dirty="0"/>
              <a:t>Options, Challenges &amp; Outcome</a:t>
            </a:r>
            <a:endParaRPr lang="en-US" i="1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S. </a:t>
            </a:r>
            <a:r>
              <a:rPr lang="en-US" dirty="0" err="1"/>
              <a:t>Kostoglou</a:t>
            </a:r>
            <a:r>
              <a:rPr lang="en-US" dirty="0"/>
              <a:t>, G. Roy, F. Zimmermann, C. Carli </a:t>
            </a:r>
          </a:p>
          <a:p>
            <a:r>
              <a:rPr lang="en-US" dirty="0"/>
              <a:t>on behalf of the FCC-</a:t>
            </a:r>
            <a:r>
              <a:rPr lang="en-US" dirty="0" err="1"/>
              <a:t>ee</a:t>
            </a:r>
            <a:r>
              <a:rPr lang="en-US" dirty="0"/>
              <a:t> Layout &amp; Optics Design Working Group</a:t>
            </a:r>
          </a:p>
          <a:p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87494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5C5EC8-F6BE-4EDD-8A1F-E7C4E339CEBA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 April 2026 / US HFCC</a:t>
            </a:r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Comparison parameters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64AD1E-D045-7272-876B-187F048897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741" y="1181078"/>
            <a:ext cx="4912755" cy="36229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8A70C2-1226-FE6D-609D-1E7BBA79873A}"/>
              </a:ext>
            </a:extLst>
          </p:cNvPr>
          <p:cNvSpPr txBox="1"/>
          <p:nvPr/>
        </p:nvSpPr>
        <p:spPr>
          <a:xfrm>
            <a:off x="5652120" y="683205"/>
            <a:ext cx="26363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/>
              <a:t>X. </a:t>
            </a:r>
            <a:r>
              <a:rPr lang="en-US" sz="1100" b="1" dirty="0" err="1"/>
              <a:t>Buffat</a:t>
            </a:r>
            <a:r>
              <a:rPr lang="en-US" sz="1100" b="1" dirty="0"/>
              <a:t>, M. </a:t>
            </a:r>
            <a:r>
              <a:rPr lang="en-US" sz="1100" b="1" dirty="0" err="1"/>
              <a:t>Jebramcik</a:t>
            </a:r>
            <a:r>
              <a:rPr lang="en-US" sz="1100" b="1" dirty="0"/>
              <a:t>, I. </a:t>
            </a:r>
            <a:r>
              <a:rPr lang="en-US" sz="1100" b="1" dirty="0" err="1"/>
              <a:t>Karpov</a:t>
            </a:r>
            <a:r>
              <a:rPr lang="en-US" sz="1100" b="1" dirty="0"/>
              <a:t>, </a:t>
            </a:r>
            <a:br>
              <a:rPr lang="en-US" sz="1100" b="1" dirty="0"/>
            </a:br>
            <a:r>
              <a:rPr lang="en-US" sz="1100" b="1" dirty="0"/>
              <a:t>K. </a:t>
            </a:r>
            <a:r>
              <a:rPr lang="en-US" sz="1100" b="1" dirty="0" err="1"/>
              <a:t>Oide</a:t>
            </a:r>
            <a:r>
              <a:rPr lang="en-US" sz="1100" b="1" dirty="0"/>
              <a:t>, P. Raimondi, K. </a:t>
            </a:r>
            <a:r>
              <a:rPr lang="en-US" sz="1100" b="1" dirty="0" err="1"/>
              <a:t>Skoufaris</a:t>
            </a:r>
            <a:endParaRPr lang="en-CH" sz="11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678529-6B44-B5F8-BB9C-6251586EE0F2}"/>
              </a:ext>
            </a:extLst>
          </p:cNvPr>
          <p:cNvSpPr txBox="1"/>
          <p:nvPr/>
        </p:nvSpPr>
        <p:spPr>
          <a:xfrm>
            <a:off x="-108520" y="1923678"/>
            <a:ext cx="4499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/>
              <a:t>Preliminary set of beam &amp; machine parameters</a:t>
            </a:r>
          </a:p>
          <a:p>
            <a:pPr algn="ctr"/>
            <a:r>
              <a:rPr lang="en-CH" sz="1400" dirty="0"/>
              <a:t>used as basis for the comparison</a:t>
            </a:r>
          </a:p>
        </p:txBody>
      </p:sp>
    </p:spTree>
    <p:extLst>
      <p:ext uri="{BB962C8B-B14F-4D97-AF65-F5344CB8AC3E}">
        <p14:creationId xmlns:p14="http://schemas.microsoft.com/office/powerpoint/2010/main" val="375095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Comparison parameters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64AD1E-D045-7272-876B-187F048897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741" y="1181078"/>
            <a:ext cx="4912755" cy="36229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8F4333C-3861-BD4D-00F2-CEE3D767CB66}"/>
              </a:ext>
            </a:extLst>
          </p:cNvPr>
          <p:cNvSpPr txBox="1"/>
          <p:nvPr/>
        </p:nvSpPr>
        <p:spPr>
          <a:xfrm>
            <a:off x="178664" y="1381866"/>
            <a:ext cx="3961288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Beam current set by </a:t>
            </a:r>
            <a:r>
              <a:rPr lang="en-GB" sz="1600" b="1" dirty="0"/>
              <a:t>50 MW SR </a:t>
            </a:r>
            <a:br>
              <a:rPr lang="en-GB" sz="1600" b="1" dirty="0"/>
            </a:br>
            <a:r>
              <a:rPr lang="en-GB" sz="1600" b="1" dirty="0"/>
              <a:t>power per beam </a:t>
            </a:r>
            <a:r>
              <a:rPr lang="en-GB" sz="1600" dirty="0"/>
              <a:t>for </a:t>
            </a:r>
            <a:r>
              <a:rPr lang="en-GB" sz="1600" b="1" dirty="0"/>
              <a:t>GHC</a:t>
            </a:r>
          </a:p>
          <a:p>
            <a:pPr marL="514313" lvl="1" indent="-171450"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10% less radiation power for LCC for the same beam current</a:t>
            </a:r>
          </a:p>
          <a:p>
            <a:pPr marL="171450" indent="-171450" algn="l"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l-GR" sz="1600" dirty="0"/>
              <a:t>ε</a:t>
            </a:r>
            <a:r>
              <a:rPr lang="en-GB" sz="1600" baseline="-25000" dirty="0"/>
              <a:t>y</a:t>
            </a:r>
            <a:r>
              <a:rPr lang="en-GB" sz="1600" dirty="0"/>
              <a:t>=</a:t>
            </a:r>
            <a:r>
              <a:rPr lang="el-GR" sz="1600" dirty="0"/>
              <a:t>ε</a:t>
            </a:r>
            <a:r>
              <a:rPr lang="en-GB" sz="1600" baseline="-25000" dirty="0"/>
              <a:t>x</a:t>
            </a:r>
            <a:r>
              <a:rPr lang="en-GB" sz="1600" dirty="0"/>
              <a:t>/1000 after optics corrections</a:t>
            </a:r>
          </a:p>
          <a:p>
            <a:pPr marL="171450" indent="-171450" algn="l"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l-GR" sz="1600" dirty="0"/>
              <a:t>ξ</a:t>
            </a:r>
            <a:r>
              <a:rPr lang="en-GB" sz="1600" baseline="-25000" dirty="0"/>
              <a:t>y</a:t>
            </a:r>
            <a:r>
              <a:rPr lang="en-GB" sz="1600" dirty="0"/>
              <a:t>=0.08 at Z, 0.12 at ttbar per IP</a:t>
            </a:r>
          </a:p>
          <a:p>
            <a:pPr marL="171450" indent="-171450" algn="l"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N</a:t>
            </a:r>
            <a:r>
              <a:rPr lang="en-GB" sz="1600" baseline="-25000" dirty="0"/>
              <a:t>b</a:t>
            </a:r>
            <a:r>
              <a:rPr lang="en-GB" sz="1600" dirty="0"/>
              <a:t>≤12000 from e-cloud </a:t>
            </a:r>
          </a:p>
          <a:p>
            <a:pPr marL="171450" indent="-171450" algn="l"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sz="1600" dirty="0" err="1"/>
              <a:t>Q</a:t>
            </a:r>
            <a:r>
              <a:rPr lang="en-GB" sz="1600" baseline="-25000" dirty="0" err="1"/>
              <a:t>y</a:t>
            </a:r>
            <a:r>
              <a:rPr lang="en-GB" sz="1600" dirty="0"/>
              <a:t> from tracking simulations</a:t>
            </a:r>
          </a:p>
          <a:p>
            <a:pPr marL="171450" indent="-171450" algn="l"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sz="1600" dirty="0" err="1"/>
              <a:t>Q</a:t>
            </a:r>
            <a:r>
              <a:rPr lang="en-GB" sz="1600" baseline="-25000" dirty="0" err="1"/>
              <a:t>x</a:t>
            </a:r>
            <a:r>
              <a:rPr lang="en-GB" sz="1600" baseline="-25000" dirty="0"/>
              <a:t> </a:t>
            </a:r>
            <a:r>
              <a:rPr lang="en-GB" sz="1600" dirty="0"/>
              <a:t>between synchro-</a:t>
            </a:r>
            <a:r>
              <a:rPr lang="en-GB" sz="1600" dirty="0" err="1"/>
              <a:t>betatron</a:t>
            </a:r>
            <a:r>
              <a:rPr lang="en-GB" sz="1600" dirty="0"/>
              <a:t> sidebands </a:t>
            </a:r>
          </a:p>
          <a:p>
            <a:pPr marL="171450" indent="-171450" algn="l">
              <a:spcBef>
                <a:spcPts val="5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V</a:t>
            </a:r>
            <a:r>
              <a:rPr lang="en-GB" sz="1600" baseline="-25000" dirty="0"/>
              <a:t>RF</a:t>
            </a:r>
            <a:r>
              <a:rPr lang="en-GB" sz="1600" dirty="0"/>
              <a:t>(Z)=90 MV for beam loading and depolarization constraints </a:t>
            </a:r>
            <a:endParaRPr lang="en-CH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BB0D3A-9017-662F-0F02-A18BF76A2FD1}"/>
              </a:ext>
            </a:extLst>
          </p:cNvPr>
          <p:cNvSpPr txBox="1"/>
          <p:nvPr/>
        </p:nvSpPr>
        <p:spPr>
          <a:xfrm>
            <a:off x="5652120" y="683205"/>
            <a:ext cx="26363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/>
              <a:t>X. </a:t>
            </a:r>
            <a:r>
              <a:rPr lang="en-US" sz="1100" b="1" dirty="0" err="1"/>
              <a:t>Buffat</a:t>
            </a:r>
            <a:r>
              <a:rPr lang="en-US" sz="1100" b="1" dirty="0"/>
              <a:t>, M. </a:t>
            </a:r>
            <a:r>
              <a:rPr lang="en-US" sz="1100" b="1" dirty="0" err="1"/>
              <a:t>Jebramcik</a:t>
            </a:r>
            <a:r>
              <a:rPr lang="en-US" sz="1100" b="1" dirty="0"/>
              <a:t>, I. </a:t>
            </a:r>
            <a:r>
              <a:rPr lang="en-US" sz="1100" b="1" dirty="0" err="1"/>
              <a:t>Karpov</a:t>
            </a:r>
            <a:r>
              <a:rPr lang="en-US" sz="1100" b="1" dirty="0"/>
              <a:t>, </a:t>
            </a:r>
            <a:br>
              <a:rPr lang="en-US" sz="1100" b="1" dirty="0"/>
            </a:br>
            <a:r>
              <a:rPr lang="en-US" sz="1100" b="1" dirty="0"/>
              <a:t>K. </a:t>
            </a:r>
            <a:r>
              <a:rPr lang="en-US" sz="1100" b="1" dirty="0" err="1"/>
              <a:t>Oide</a:t>
            </a:r>
            <a:r>
              <a:rPr lang="en-US" sz="1100" b="1" dirty="0"/>
              <a:t>, P. Raimondi, K. </a:t>
            </a:r>
            <a:r>
              <a:rPr lang="en-US" sz="1100" b="1" dirty="0" err="1"/>
              <a:t>Skoufaris</a:t>
            </a:r>
            <a:endParaRPr lang="en-CH" sz="11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873B04-DFA2-1DAC-F5C1-BE33D807436A}"/>
              </a:ext>
            </a:extLst>
          </p:cNvPr>
          <p:cNvSpPr/>
          <p:nvPr/>
        </p:nvSpPr>
        <p:spPr>
          <a:xfrm>
            <a:off x="4198024" y="2030134"/>
            <a:ext cx="4766298" cy="144016"/>
          </a:xfrm>
          <a:prstGeom prst="rect">
            <a:avLst/>
          </a:prstGeom>
          <a:solidFill>
            <a:srgbClr val="0000FF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462C151-7A6A-2AE8-D4C3-8D2EFBD75617}"/>
              </a:ext>
            </a:extLst>
          </p:cNvPr>
          <p:cNvSpPr/>
          <p:nvPr/>
        </p:nvSpPr>
        <p:spPr>
          <a:xfrm>
            <a:off x="4196969" y="2285000"/>
            <a:ext cx="4766298" cy="286750"/>
          </a:xfrm>
          <a:prstGeom prst="rect">
            <a:avLst/>
          </a:prstGeom>
          <a:solidFill>
            <a:srgbClr val="0000FF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564000-7707-CBC0-67F7-F745759243B8}"/>
              </a:ext>
            </a:extLst>
          </p:cNvPr>
          <p:cNvSpPr/>
          <p:nvPr/>
        </p:nvSpPr>
        <p:spPr>
          <a:xfrm>
            <a:off x="4178714" y="2928443"/>
            <a:ext cx="4766298" cy="246585"/>
          </a:xfrm>
          <a:prstGeom prst="rect">
            <a:avLst/>
          </a:prstGeom>
          <a:solidFill>
            <a:srgbClr val="0000FF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712DE8-70BC-B20A-6E14-19A14F9E08A6}"/>
              </a:ext>
            </a:extLst>
          </p:cNvPr>
          <p:cNvSpPr/>
          <p:nvPr/>
        </p:nvSpPr>
        <p:spPr>
          <a:xfrm>
            <a:off x="4161656" y="3375817"/>
            <a:ext cx="4766298" cy="155904"/>
          </a:xfrm>
          <a:prstGeom prst="rect">
            <a:avLst/>
          </a:prstGeom>
          <a:solidFill>
            <a:srgbClr val="0000FF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F91778-D183-6650-A3A8-551AEFFA8C32}"/>
              </a:ext>
            </a:extLst>
          </p:cNvPr>
          <p:cNvSpPr/>
          <p:nvPr/>
        </p:nvSpPr>
        <p:spPr>
          <a:xfrm>
            <a:off x="4205075" y="4278217"/>
            <a:ext cx="4766298" cy="286749"/>
          </a:xfrm>
          <a:prstGeom prst="rect">
            <a:avLst/>
          </a:prstGeom>
          <a:solidFill>
            <a:srgbClr val="0000FF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79681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ECC09B-DDDB-1BFD-999D-D98809BA17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347614"/>
            <a:ext cx="4993296" cy="3616022"/>
          </a:xfrm>
        </p:spPr>
        <p:txBody>
          <a:bodyPr/>
          <a:lstStyle/>
          <a:p>
            <a:r>
              <a:rPr lang="en-CH" b="0" dirty="0"/>
              <a:t>DA &amp; MA comparison including SR effects, cases without beam-beam or with weak-strong </a:t>
            </a:r>
            <a:br>
              <a:rPr lang="en-CH" b="0" dirty="0"/>
            </a:br>
            <a:r>
              <a:rPr lang="en-CH" b="0" dirty="0"/>
              <a:t>beam-beam and beamstrahlung (BS)</a:t>
            </a:r>
          </a:p>
          <a:p>
            <a:r>
              <a:rPr lang="en-CH" b="0" dirty="0"/>
              <a:t>Overall, </a:t>
            </a:r>
            <a:r>
              <a:rPr lang="en-CH" dirty="0">
                <a:solidFill>
                  <a:srgbClr val="00B050"/>
                </a:solidFill>
              </a:rPr>
              <a:t>LCC shows a higher DA </a:t>
            </a:r>
            <a:r>
              <a:rPr lang="en-CH" b="0" dirty="0"/>
              <a:t>and MA for Z</a:t>
            </a:r>
          </a:p>
          <a:p>
            <a:pPr lvl="1"/>
            <a:r>
              <a:rPr lang="en-GB" dirty="0"/>
              <a:t>Tune scans: </a:t>
            </a:r>
            <a:r>
              <a:rPr lang="en-GB" b="1" dirty="0"/>
              <a:t>larger stable tune space</a:t>
            </a:r>
            <a:r>
              <a:rPr lang="en-GB" dirty="0"/>
              <a:t> with acceptable </a:t>
            </a:r>
            <a:r>
              <a:rPr lang="en-GB" b="1" dirty="0"/>
              <a:t>lifetime</a:t>
            </a:r>
            <a:r>
              <a:rPr lang="en-GB" dirty="0"/>
              <a:t> &amp; lower </a:t>
            </a:r>
            <a:r>
              <a:rPr lang="en-GB" b="1" dirty="0"/>
              <a:t>vertical emittance </a:t>
            </a:r>
            <a:br>
              <a:rPr lang="en-GB" b="1" dirty="0"/>
            </a:br>
            <a:r>
              <a:rPr lang="en-GB" dirty="0"/>
              <a:t>for LCC</a:t>
            </a:r>
          </a:p>
          <a:p>
            <a:r>
              <a:rPr lang="en-GB" b="0" dirty="0"/>
              <a:t>At ttbar, both optics suffer from a </a:t>
            </a:r>
            <a:r>
              <a:rPr lang="en-GB" b="1" dirty="0">
                <a:solidFill>
                  <a:srgbClr val="FF9300"/>
                </a:solidFill>
              </a:rPr>
              <a:t>significant luminosity degradation</a:t>
            </a:r>
            <a:r>
              <a:rPr lang="en-GB" dirty="0">
                <a:solidFill>
                  <a:srgbClr val="FF9300"/>
                </a:solidFill>
              </a:rPr>
              <a:t> (20-30%) </a:t>
            </a:r>
            <a:r>
              <a:rPr lang="en-GB" b="0" dirty="0"/>
              <a:t>at nominal beam–beam parameter, requiring further studies</a:t>
            </a:r>
          </a:p>
          <a:p>
            <a:pPr lvl="1"/>
            <a:r>
              <a:rPr lang="en-GB" dirty="0"/>
              <a:t>GHC degradation related to loss of </a:t>
            </a:r>
            <a:r>
              <a:rPr lang="en-GB" dirty="0" err="1"/>
              <a:t>superperiodicity</a:t>
            </a:r>
            <a:endParaRPr lang="en-GB" dirty="0"/>
          </a:p>
          <a:p>
            <a:pPr lvl="1"/>
            <a:r>
              <a:rPr lang="en-GB" b="0" dirty="0"/>
              <a:t>LCC degradation related to strong BB effects, larger emittances and resonance crossing</a:t>
            </a:r>
            <a:endParaRPr lang="en-CH" b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Dynamic Aperture &amp; Momentum Acceptance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A7CC78-F108-8996-5BB3-64960CB5E7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2080" y="1347614"/>
            <a:ext cx="3749062" cy="27363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38428C7-C90B-D9F8-1F27-26B99DB4991C}"/>
              </a:ext>
            </a:extLst>
          </p:cNvPr>
          <p:cNvSpPr txBox="1"/>
          <p:nvPr/>
        </p:nvSpPr>
        <p:spPr>
          <a:xfrm>
            <a:off x="5848451" y="4434895"/>
            <a:ext cx="263632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/>
              <a:t>K. </a:t>
            </a:r>
            <a:r>
              <a:rPr lang="en-US" sz="1100" b="1" dirty="0" err="1"/>
              <a:t>Skoufaris</a:t>
            </a:r>
            <a:r>
              <a:rPr lang="en-US" sz="1100" b="1" dirty="0"/>
              <a:t>, X. </a:t>
            </a:r>
            <a:r>
              <a:rPr lang="en-US" sz="1100" b="1" dirty="0" err="1"/>
              <a:t>Buffat</a:t>
            </a:r>
            <a:r>
              <a:rPr lang="en-US" sz="1100" b="1" dirty="0"/>
              <a:t>, M. </a:t>
            </a:r>
            <a:r>
              <a:rPr lang="en-US" sz="1100" b="1" dirty="0" err="1"/>
              <a:t>Jebramcik</a:t>
            </a:r>
            <a:endParaRPr lang="en-CH" sz="11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397EC1-C2E1-121A-C814-D0A710125B6C}"/>
              </a:ext>
            </a:extLst>
          </p:cNvPr>
          <p:cNvSpPr txBox="1"/>
          <p:nvPr/>
        </p:nvSpPr>
        <p:spPr>
          <a:xfrm>
            <a:off x="6762539" y="1203598"/>
            <a:ext cx="1121829" cy="18466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200" b="1" dirty="0"/>
              <a:t>DA at Z pole</a:t>
            </a:r>
          </a:p>
        </p:txBody>
      </p:sp>
    </p:spTree>
    <p:extLst>
      <p:ext uri="{BB962C8B-B14F-4D97-AF65-F5344CB8AC3E}">
        <p14:creationId xmlns:p14="http://schemas.microsoft.com/office/powerpoint/2010/main" val="1079845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Magnets: Differences in Arc layout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BD05CE9-2758-4D19-3891-B72B645478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49" y="1386873"/>
            <a:ext cx="8909730" cy="824837"/>
          </a:xfrm>
          <a:prstGeom prst="rect">
            <a:avLst/>
          </a:prstGeom>
        </p:spPr>
      </p:pic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1DC94A5-6F6A-A5CD-050D-31FBECC934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3106" y="2747747"/>
            <a:ext cx="3625144" cy="1584176"/>
          </a:xfrm>
        </p:spPr>
        <p:txBody>
          <a:bodyPr/>
          <a:lstStyle/>
          <a:p>
            <a:pPr marL="0" indent="0" algn="ctr">
              <a:buNone/>
            </a:pPr>
            <a:r>
              <a:rPr lang="en-CH" dirty="0"/>
              <a:t>Main dipoles</a:t>
            </a:r>
          </a:p>
          <a:p>
            <a:pPr>
              <a:spcBef>
                <a:spcPts val="200"/>
              </a:spcBef>
            </a:pPr>
            <a:r>
              <a:rPr lang="en-CH" sz="1050" dirty="0"/>
              <a:t>Length </a:t>
            </a:r>
          </a:p>
          <a:p>
            <a:pPr lvl="1">
              <a:spcBef>
                <a:spcPts val="200"/>
              </a:spcBef>
            </a:pPr>
            <a:r>
              <a:rPr lang="en-CH" sz="1050" dirty="0"/>
              <a:t>LCC: ~30m dipoles, split in 3 units of ~10m </a:t>
            </a:r>
          </a:p>
          <a:p>
            <a:pPr lvl="1">
              <a:spcBef>
                <a:spcPts val="200"/>
              </a:spcBef>
            </a:pPr>
            <a:r>
              <a:rPr lang="en-CH" sz="1050" dirty="0"/>
              <a:t>GHC: ~24m dipoles, split in 2 units of ~12m</a:t>
            </a:r>
          </a:p>
          <a:p>
            <a:pPr>
              <a:spcBef>
                <a:spcPts val="200"/>
              </a:spcBef>
            </a:pPr>
            <a:r>
              <a:rPr lang="en-CH" sz="1050" dirty="0"/>
              <a:t>Field</a:t>
            </a:r>
            <a:r>
              <a:rPr lang="en-CH" sz="1050" b="0" dirty="0"/>
              <a:t>: Slightly lower field for LCC (5%)</a:t>
            </a:r>
          </a:p>
          <a:p>
            <a:pPr>
              <a:spcBef>
                <a:spcPts val="200"/>
              </a:spcBef>
            </a:pPr>
            <a:r>
              <a:rPr lang="en-CH" sz="1050" dirty="0"/>
              <a:t>Quantity</a:t>
            </a:r>
            <a:r>
              <a:rPr lang="en-CH" sz="1050" b="0" dirty="0"/>
              <a:t>: 17% more in LCC to support &amp; align</a:t>
            </a:r>
          </a:p>
          <a:p>
            <a:pPr>
              <a:spcBef>
                <a:spcPts val="200"/>
              </a:spcBef>
            </a:pPr>
            <a:r>
              <a:rPr lang="en-CH" sz="1050" dirty="0"/>
              <a:t>Design</a:t>
            </a:r>
            <a:r>
              <a:rPr lang="en-CH" sz="1050" b="0" dirty="0"/>
              <a:t>: Identical magnet cross-section</a:t>
            </a:r>
          </a:p>
          <a:p>
            <a:pPr>
              <a:spcBef>
                <a:spcPts val="200"/>
              </a:spcBef>
            </a:pPr>
            <a:r>
              <a:rPr lang="en-CH" sz="1050" dirty="0"/>
              <a:t>Powering</a:t>
            </a:r>
            <a:r>
              <a:rPr lang="en-CH" sz="1050" b="0" dirty="0"/>
              <a:t>: -2.5% busbar lengths in LCC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193F8CC0-C366-1304-4A0E-8A7C7D8A6A44}"/>
              </a:ext>
            </a:extLst>
          </p:cNvPr>
          <p:cNvSpPr txBox="1">
            <a:spLocks/>
          </p:cNvSpPr>
          <p:nvPr/>
        </p:nvSpPr>
        <p:spPr>
          <a:xfrm>
            <a:off x="4110258" y="2747747"/>
            <a:ext cx="4926238" cy="18402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1388"/>
              </a:spcBef>
              <a:buFont typeface="Wingdings" pitchFamily="2" charset="2"/>
              <a:buChar char="§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8250" indent="-28575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3955500" algn="r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6250" indent="-28575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CH" dirty="0"/>
              <a:t>Main quadrupoles</a:t>
            </a:r>
          </a:p>
          <a:p>
            <a:pPr>
              <a:spcBef>
                <a:spcPts val="200"/>
              </a:spcBef>
            </a:pPr>
            <a:r>
              <a:rPr lang="en-CH" sz="1050" dirty="0"/>
              <a:t>Length </a:t>
            </a:r>
          </a:p>
          <a:p>
            <a:pPr lvl="1">
              <a:spcBef>
                <a:spcPts val="200"/>
              </a:spcBef>
            </a:pPr>
            <a:r>
              <a:rPr lang="en-CH" sz="1050" dirty="0"/>
              <a:t>LCC: 1.86 m QD, 2.89 m QF</a:t>
            </a:r>
          </a:p>
          <a:p>
            <a:pPr lvl="1">
              <a:spcBef>
                <a:spcPts val="200"/>
              </a:spcBef>
            </a:pPr>
            <a:r>
              <a:rPr lang="en-CH" sz="1050" dirty="0"/>
              <a:t>GHC: 2.7 m QF and QD</a:t>
            </a:r>
          </a:p>
          <a:p>
            <a:pPr>
              <a:spcBef>
                <a:spcPts val="200"/>
              </a:spcBef>
            </a:pPr>
            <a:r>
              <a:rPr lang="en-CH" sz="1050" dirty="0"/>
              <a:t>Field</a:t>
            </a:r>
            <a:r>
              <a:rPr lang="en-CH" sz="1050" b="0" dirty="0"/>
              <a:t>: Much lower for LCC</a:t>
            </a:r>
          </a:p>
          <a:p>
            <a:pPr>
              <a:spcBef>
                <a:spcPts val="200"/>
              </a:spcBef>
            </a:pPr>
            <a:r>
              <a:rPr lang="en-CH" sz="1050" dirty="0"/>
              <a:t>Quantity</a:t>
            </a:r>
            <a:r>
              <a:rPr lang="en-CH" sz="1050" b="0" dirty="0"/>
              <a:t>: 24% less in LCC</a:t>
            </a:r>
          </a:p>
          <a:p>
            <a:pPr>
              <a:spcBef>
                <a:spcPts val="200"/>
              </a:spcBef>
            </a:pPr>
            <a:r>
              <a:rPr lang="en-CH" sz="1050" dirty="0"/>
              <a:t>Design</a:t>
            </a:r>
            <a:r>
              <a:rPr lang="en-CH" sz="1050" b="0" dirty="0"/>
              <a:t>:</a:t>
            </a:r>
          </a:p>
          <a:p>
            <a:pPr lvl="1">
              <a:spcBef>
                <a:spcPts val="200"/>
              </a:spcBef>
            </a:pPr>
            <a:r>
              <a:rPr lang="en-CH" sz="1050" dirty="0"/>
              <a:t>LCC: Twin aperture but separate powering of each aperture</a:t>
            </a:r>
            <a:endParaRPr lang="en-CH" sz="1050" b="0" dirty="0"/>
          </a:p>
          <a:p>
            <a:pPr lvl="1">
              <a:spcBef>
                <a:spcPts val="200"/>
              </a:spcBef>
            </a:pPr>
            <a:r>
              <a:rPr lang="en-CH" sz="1050" dirty="0"/>
              <a:t>GHC: Coupled twin aperture with opposite polarities for the two beams</a:t>
            </a:r>
            <a:endParaRPr lang="en-CH" sz="1050" b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D70036-7500-14E3-1D01-A20F9F289DCC}"/>
              </a:ext>
            </a:extLst>
          </p:cNvPr>
          <p:cNvSpPr txBox="1"/>
          <p:nvPr/>
        </p:nvSpPr>
        <p:spPr>
          <a:xfrm>
            <a:off x="5940152" y="946689"/>
            <a:ext cx="302261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/>
              <a:t>J. </a:t>
            </a:r>
            <a:r>
              <a:rPr lang="en-US" sz="1100" b="1" dirty="0" err="1"/>
              <a:t>Bauche</a:t>
            </a:r>
            <a:r>
              <a:rPr lang="en-US" sz="1100" b="1" dirty="0"/>
              <a:t>, I. Garcia </a:t>
            </a:r>
            <a:r>
              <a:rPr lang="en-US" sz="1100" b="1" dirty="0" err="1"/>
              <a:t>Aguirrebeitia</a:t>
            </a:r>
            <a:r>
              <a:rPr lang="en-US" sz="1100" b="1" dirty="0"/>
              <a:t>-Sanchez, A. </a:t>
            </a:r>
            <a:r>
              <a:rPr lang="en-US" sz="1100" b="1" dirty="0" err="1"/>
              <a:t>Vorozhtsov</a:t>
            </a:r>
            <a:r>
              <a:rPr lang="en-US" sz="1100" b="1" dirty="0"/>
              <a:t>, L. von </a:t>
            </a:r>
            <a:r>
              <a:rPr lang="en-US" sz="1100" b="1" dirty="0" err="1"/>
              <a:t>Freeden</a:t>
            </a:r>
            <a:endParaRPr lang="en-CH" sz="1100" b="1" dirty="0"/>
          </a:p>
        </p:txBody>
      </p:sp>
    </p:spTree>
    <p:extLst>
      <p:ext uri="{BB962C8B-B14F-4D97-AF65-F5344CB8AC3E}">
        <p14:creationId xmlns:p14="http://schemas.microsoft.com/office/powerpoint/2010/main" val="2224275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Magnets: Differences in Arc layout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E43F8F-F286-744A-C95E-FF06BBBE60F8}"/>
              </a:ext>
            </a:extLst>
          </p:cNvPr>
          <p:cNvSpPr txBox="1"/>
          <p:nvPr/>
        </p:nvSpPr>
        <p:spPr>
          <a:xfrm>
            <a:off x="5940152" y="946689"/>
            <a:ext cx="302261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/>
              <a:t>J. </a:t>
            </a:r>
            <a:r>
              <a:rPr lang="en-US" sz="1100" b="1" dirty="0" err="1"/>
              <a:t>Bauche</a:t>
            </a:r>
            <a:r>
              <a:rPr lang="en-US" sz="1100" b="1" dirty="0"/>
              <a:t>, I. Garcia </a:t>
            </a:r>
            <a:r>
              <a:rPr lang="en-US" sz="1100" b="1" dirty="0" err="1"/>
              <a:t>Aguirrebeitia</a:t>
            </a:r>
            <a:r>
              <a:rPr lang="en-US" sz="1100" b="1" dirty="0"/>
              <a:t>-Sanchez, A. </a:t>
            </a:r>
            <a:r>
              <a:rPr lang="en-US" sz="1100" b="1" dirty="0" err="1"/>
              <a:t>Vorozhtsov</a:t>
            </a:r>
            <a:r>
              <a:rPr lang="en-US" sz="1100" b="1" dirty="0"/>
              <a:t>, L. von </a:t>
            </a:r>
            <a:r>
              <a:rPr lang="en-US" sz="1100" b="1" dirty="0" err="1"/>
              <a:t>Freeden</a:t>
            </a:r>
            <a:endParaRPr lang="en-CH" sz="1100" b="1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1DC94A5-6F6A-A5CD-050D-31FBECC934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7504" y="2643758"/>
            <a:ext cx="4014869" cy="2304256"/>
          </a:xfrm>
        </p:spPr>
        <p:txBody>
          <a:bodyPr/>
          <a:lstStyle/>
          <a:p>
            <a:pPr marL="0" indent="0" algn="ctr">
              <a:buNone/>
            </a:pPr>
            <a:r>
              <a:rPr lang="en-CH" dirty="0"/>
              <a:t>Main sextupoles</a:t>
            </a:r>
          </a:p>
          <a:p>
            <a:pPr>
              <a:spcBef>
                <a:spcPts val="200"/>
              </a:spcBef>
            </a:pPr>
            <a:r>
              <a:rPr lang="en-CH" sz="1050" dirty="0"/>
              <a:t>Length </a:t>
            </a:r>
          </a:p>
          <a:p>
            <a:pPr lvl="1">
              <a:spcBef>
                <a:spcPts val="200"/>
              </a:spcBef>
            </a:pPr>
            <a:r>
              <a:rPr lang="en-CH" sz="1050" dirty="0"/>
              <a:t>LCC: 0.52 m SD, 0.3 m SF</a:t>
            </a:r>
          </a:p>
          <a:p>
            <a:pPr lvl="1">
              <a:spcBef>
                <a:spcPts val="200"/>
              </a:spcBef>
            </a:pPr>
            <a:r>
              <a:rPr lang="en-CH" sz="1050" dirty="0"/>
              <a:t>GHC: 1.3 m SF and SD (double for Zh &amp; ttbar)</a:t>
            </a:r>
          </a:p>
          <a:p>
            <a:pPr>
              <a:spcBef>
                <a:spcPts val="200"/>
              </a:spcBef>
            </a:pPr>
            <a:r>
              <a:rPr lang="en-CH" sz="1050" dirty="0"/>
              <a:t>Quantity</a:t>
            </a:r>
            <a:r>
              <a:rPr lang="en-CH" sz="1050" b="0" dirty="0"/>
              <a:t>: 27% less in LCC</a:t>
            </a:r>
          </a:p>
          <a:p>
            <a:pPr>
              <a:spcBef>
                <a:spcPts val="200"/>
              </a:spcBef>
            </a:pPr>
            <a:r>
              <a:rPr lang="en-CH" sz="1050" dirty="0"/>
              <a:t>Design</a:t>
            </a:r>
            <a:r>
              <a:rPr lang="en-CH" sz="1050" b="0" dirty="0"/>
              <a:t>: Similar magnet cross-section</a:t>
            </a:r>
          </a:p>
          <a:p>
            <a:pPr>
              <a:spcBef>
                <a:spcPts val="200"/>
              </a:spcBef>
            </a:pPr>
            <a:r>
              <a:rPr lang="en-CH" sz="1050" dirty="0"/>
              <a:t>Powering</a:t>
            </a:r>
            <a:r>
              <a:rPr lang="en-CH" sz="1050" b="0" dirty="0"/>
              <a:t>: </a:t>
            </a:r>
          </a:p>
          <a:p>
            <a:pPr lvl="1">
              <a:spcBef>
                <a:spcPts val="200"/>
              </a:spcBef>
            </a:pPr>
            <a:r>
              <a:rPr lang="en-CH" sz="1050" dirty="0"/>
              <a:t>GHC: </a:t>
            </a:r>
            <a:r>
              <a:rPr lang="en-GB" sz="1050" dirty="0"/>
              <a:t>Many independently powered </a:t>
            </a:r>
            <a:r>
              <a:rPr lang="en-GB" sz="1050" dirty="0" err="1"/>
              <a:t>sextupole</a:t>
            </a:r>
            <a:r>
              <a:rPr lang="en-GB" sz="1050" dirty="0"/>
              <a:t> pairs</a:t>
            </a:r>
            <a:endParaRPr lang="en-CH" sz="1050" dirty="0"/>
          </a:p>
          <a:p>
            <a:pPr lvl="1">
              <a:spcBef>
                <a:spcPts val="200"/>
              </a:spcBef>
            </a:pPr>
            <a:r>
              <a:rPr lang="en-CH" sz="1050" b="0" dirty="0"/>
              <a:t>LCC</a:t>
            </a:r>
            <a:r>
              <a:rPr lang="en-GB" sz="1050" b="0" dirty="0"/>
              <a:t>: F</a:t>
            </a:r>
            <a:r>
              <a:rPr lang="en-GB" sz="1050" dirty="0"/>
              <a:t>ewer </a:t>
            </a:r>
            <a:r>
              <a:rPr lang="en-GB" sz="1050" dirty="0" err="1"/>
              <a:t>sextupole</a:t>
            </a:r>
            <a:r>
              <a:rPr lang="en-GB" sz="1050" dirty="0"/>
              <a:t> families / circuits in the arcs</a:t>
            </a:r>
            <a:endParaRPr lang="en-CH" sz="1050" b="0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193F8CC0-C366-1304-4A0E-8A7C7D8A6A44}"/>
              </a:ext>
            </a:extLst>
          </p:cNvPr>
          <p:cNvSpPr txBox="1">
            <a:spLocks/>
          </p:cNvSpPr>
          <p:nvPr/>
        </p:nvSpPr>
        <p:spPr>
          <a:xfrm>
            <a:off x="4110258" y="2643758"/>
            <a:ext cx="4926238" cy="18402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1388"/>
              </a:spcBef>
              <a:buFont typeface="Wingdings" pitchFamily="2" charset="2"/>
              <a:buChar char="§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8250" indent="-28575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3955500" algn="r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6250" indent="-28575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CH" dirty="0"/>
              <a:t>Overall</a:t>
            </a:r>
          </a:p>
          <a:p>
            <a:pPr>
              <a:spcBef>
                <a:spcPts val="200"/>
              </a:spcBef>
            </a:pPr>
            <a:r>
              <a:rPr lang="en-GB" sz="1100" b="0" dirty="0" err="1"/>
              <a:t>Quadruople</a:t>
            </a:r>
            <a:r>
              <a:rPr lang="en-GB" sz="1100" b="0" dirty="0"/>
              <a:t> and </a:t>
            </a:r>
            <a:r>
              <a:rPr lang="en-GB" sz="1100" b="0" dirty="0" err="1"/>
              <a:t>Sextupoles</a:t>
            </a:r>
            <a:r>
              <a:rPr lang="en-GB" sz="1100" b="0" dirty="0"/>
              <a:t> arc magnets are the </a:t>
            </a:r>
            <a:r>
              <a:rPr lang="en-GB" sz="1100" dirty="0"/>
              <a:t>most complex and costly </a:t>
            </a:r>
            <a:r>
              <a:rPr lang="en-GB" sz="1100" b="0" dirty="0"/>
              <a:t>to manufacture </a:t>
            </a:r>
          </a:p>
          <a:p>
            <a:pPr>
              <a:spcBef>
                <a:spcPts val="200"/>
              </a:spcBef>
            </a:pPr>
            <a:r>
              <a:rPr lang="en-GB" sz="1100" b="0" dirty="0"/>
              <a:t>LCC shows clear potential for magnet CAPEX savings thanks to its shorter Quadrupoles and </a:t>
            </a:r>
            <a:r>
              <a:rPr lang="en-GB" sz="1100" b="0" dirty="0" err="1"/>
              <a:t>Sextupole</a:t>
            </a:r>
            <a:r>
              <a:rPr lang="en-GB" sz="1100" b="0" dirty="0"/>
              <a:t> arc magnets </a:t>
            </a:r>
          </a:p>
          <a:p>
            <a:pPr>
              <a:spcBef>
                <a:spcPts val="200"/>
              </a:spcBef>
            </a:pPr>
            <a:r>
              <a:rPr lang="en-GB" sz="1100" b="0" dirty="0"/>
              <a:t>Preliminary estimate for total arc-magnet CAPEX: about </a:t>
            </a:r>
            <a:r>
              <a:rPr lang="en-GB" sz="1100" dirty="0">
                <a:solidFill>
                  <a:srgbClr val="00B050"/>
                </a:solidFill>
              </a:rPr>
              <a:t>17% lower for LCC than for GHC </a:t>
            </a:r>
          </a:p>
          <a:p>
            <a:pPr>
              <a:spcBef>
                <a:spcPts val="200"/>
              </a:spcBef>
            </a:pPr>
            <a:r>
              <a:rPr lang="en-GB" sz="1100" b="0" dirty="0"/>
              <a:t>Manufacturing is expected to be easier for LCC, especially because the </a:t>
            </a:r>
            <a:r>
              <a:rPr lang="en-GB" sz="1100" dirty="0" err="1"/>
              <a:t>sextupoles</a:t>
            </a:r>
            <a:r>
              <a:rPr lang="en-GB" sz="1100" dirty="0"/>
              <a:t> are much smaller and less numerous</a:t>
            </a:r>
            <a:endParaRPr lang="en-CH" sz="105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A50EA8-8F2E-4B10-A877-DD7DAE95F8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49" y="1386873"/>
            <a:ext cx="8909730" cy="824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6267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ECC09B-DDDB-1BFD-999D-D98809BA17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5597767" cy="3616022"/>
          </a:xfrm>
        </p:spPr>
        <p:txBody>
          <a:bodyPr/>
          <a:lstStyle/>
          <a:p>
            <a:r>
              <a:rPr lang="en-GB" b="0" dirty="0"/>
              <a:t>Subsystems </a:t>
            </a:r>
            <a:r>
              <a:rPr lang="en-GB" dirty="0"/>
              <a:t>cannot be optimized independently</a:t>
            </a:r>
            <a:r>
              <a:rPr lang="en-GB" b="0" dirty="0"/>
              <a:t>. </a:t>
            </a:r>
            <a:br>
              <a:rPr lang="en-GB" b="0" dirty="0"/>
            </a:br>
            <a:r>
              <a:rPr lang="en-GB" b="0" dirty="0"/>
              <a:t>Local choice in one subsystem propagates to many others</a:t>
            </a:r>
          </a:p>
          <a:p>
            <a:r>
              <a:rPr lang="en-GB" b="0" dirty="0"/>
              <a:t>System optimisation objective is to minimize total cost (CAPEX &amp; OPEX), while respecting some constraints</a:t>
            </a:r>
          </a:p>
          <a:p>
            <a:r>
              <a:rPr lang="en-GB" b="0" dirty="0"/>
              <a:t>Comparison performed on Collider arcs only, including magnets, power converters, cabling, electrical equipment, cooling &amp; ventilation, alcoves..</a:t>
            </a:r>
          </a:p>
          <a:p>
            <a:r>
              <a:rPr lang="en-GB" dirty="0">
                <a:solidFill>
                  <a:srgbClr val="00B050"/>
                </a:solidFill>
              </a:rPr>
              <a:t>LCC gives substantially lower cost than GHC</a:t>
            </a:r>
          </a:p>
          <a:p>
            <a:pPr lvl="1"/>
            <a:r>
              <a:rPr lang="en-GB" dirty="0"/>
              <a:t>Main contributor are the power converters</a:t>
            </a:r>
          </a:p>
          <a:p>
            <a:pPr lvl="1"/>
            <a:r>
              <a:rPr lang="en-GB" dirty="0"/>
              <a:t>In LCC, </a:t>
            </a:r>
            <a:r>
              <a:rPr lang="en-GB" dirty="0" err="1"/>
              <a:t>sextupole</a:t>
            </a:r>
            <a:r>
              <a:rPr lang="en-GB" dirty="0"/>
              <a:t> powering is centralized in the big alcoves, which </a:t>
            </a:r>
            <a:r>
              <a:rPr lang="en-GB" b="1" dirty="0"/>
              <a:t>reduces the number of converters</a:t>
            </a:r>
          </a:p>
          <a:p>
            <a:pPr lvl="1"/>
            <a:r>
              <a:rPr lang="en-GB" dirty="0"/>
              <a:t>GHC </a:t>
            </a:r>
            <a:r>
              <a:rPr lang="en-GB" b="1" dirty="0"/>
              <a:t>needs more converters to support energy-stage transitions</a:t>
            </a:r>
            <a:r>
              <a:rPr lang="en-GB" dirty="0"/>
              <a:t> with fixed magnet layout</a:t>
            </a:r>
            <a:endParaRPr lang="en-CH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Global system optimization</a:t>
            </a:r>
          </a:p>
        </p:txBody>
      </p:sp>
      <p:pic>
        <p:nvPicPr>
          <p:cNvPr id="2" name="Picture 1" descr="A graph of a chart&#10;&#10;AI-generated content may be incorrect.">
            <a:extLst>
              <a:ext uri="{FF2B5EF4-FFF2-40B4-BE49-F238E27FC236}">
                <a16:creationId xmlns:a16="http://schemas.microsoft.com/office/drawing/2014/main" id="{0282364A-4E92-D82A-C6B7-98073591D9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567" y="1381866"/>
            <a:ext cx="2880304" cy="317990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5F2F5B1-8CEE-9BCF-5405-F3C3B9590E3C}"/>
              </a:ext>
            </a:extLst>
          </p:cNvPr>
          <p:cNvSpPr txBox="1"/>
          <p:nvPr/>
        </p:nvSpPr>
        <p:spPr>
          <a:xfrm>
            <a:off x="5707095" y="708168"/>
            <a:ext cx="302261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/>
              <a:t>D. </a:t>
            </a:r>
            <a:r>
              <a:rPr lang="en-US" sz="1100" b="1" dirty="0" err="1"/>
              <a:t>Aguglia</a:t>
            </a:r>
            <a:r>
              <a:rPr lang="en-US" sz="1100" b="1" dirty="0"/>
              <a:t>, N. </a:t>
            </a:r>
            <a:r>
              <a:rPr lang="en-US" sz="1100" b="1" dirty="0" err="1"/>
              <a:t>Pinillos</a:t>
            </a:r>
            <a:r>
              <a:rPr lang="en-US" sz="1100" b="1" dirty="0"/>
              <a:t> Zamorano, </a:t>
            </a:r>
            <a:br>
              <a:rPr lang="en-US" sz="1100" b="1" dirty="0"/>
            </a:br>
            <a:r>
              <a:rPr lang="en-US" sz="1100" b="1" dirty="0"/>
              <a:t>A. </a:t>
            </a:r>
            <a:r>
              <a:rPr lang="en-US" sz="1100" b="1" dirty="0" err="1"/>
              <a:t>Rankovic</a:t>
            </a:r>
            <a:r>
              <a:rPr lang="en-US" sz="1100" b="1" dirty="0"/>
              <a:t>, S. </a:t>
            </a:r>
            <a:r>
              <a:rPr lang="en-US" sz="1100" b="1" dirty="0" err="1"/>
              <a:t>Pittet</a:t>
            </a:r>
            <a:endParaRPr lang="en-CH" sz="1100" b="1" dirty="0"/>
          </a:p>
        </p:txBody>
      </p:sp>
    </p:spTree>
    <p:extLst>
      <p:ext uri="{BB962C8B-B14F-4D97-AF65-F5344CB8AC3E}">
        <p14:creationId xmlns:p14="http://schemas.microsoft.com/office/powerpoint/2010/main" val="25781644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Machine availability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A1A9375-AA11-C960-0BE1-DC00A82929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385904"/>
            <a:ext cx="5617280" cy="3024336"/>
          </a:xfrm>
          <a:prstGeom prst="rect">
            <a:avLst/>
          </a:prstGeom>
        </p:spPr>
      </p:pic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50A0BE4A-3B17-0CEF-4314-FAC539A1AC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528" y="1404000"/>
            <a:ext cx="3193096" cy="3616022"/>
          </a:xfrm>
        </p:spPr>
        <p:txBody>
          <a:bodyPr/>
          <a:lstStyle/>
          <a:p>
            <a:r>
              <a:rPr lang="en-GB" b="0" dirty="0"/>
              <a:t>Availability is driven mainly </a:t>
            </a:r>
            <a:br>
              <a:rPr lang="en-GB" b="0" dirty="0"/>
            </a:br>
            <a:r>
              <a:rPr lang="en-GB" b="0" dirty="0"/>
              <a:t>by failure rate &amp; repair duration</a:t>
            </a:r>
          </a:p>
          <a:p>
            <a:r>
              <a:rPr lang="en-GB" b="0" dirty="0"/>
              <a:t>The dominant optics-dependent factor is the </a:t>
            </a:r>
            <a:r>
              <a:rPr lang="en-GB" dirty="0"/>
              <a:t>power converter configuration</a:t>
            </a:r>
          </a:p>
          <a:p>
            <a:r>
              <a:rPr lang="en-GB" dirty="0">
                <a:solidFill>
                  <a:srgbClr val="00B050"/>
                </a:solidFill>
              </a:rPr>
              <a:t>LCC has a clear availability advantage due to </a:t>
            </a:r>
            <a:r>
              <a:rPr lang="en-GB" dirty="0" err="1">
                <a:solidFill>
                  <a:srgbClr val="00B050"/>
                </a:solidFill>
              </a:rPr>
              <a:t>sextupole</a:t>
            </a:r>
            <a:r>
              <a:rPr lang="en-GB" dirty="0">
                <a:solidFill>
                  <a:srgbClr val="00B050"/>
                </a:solidFill>
              </a:rPr>
              <a:t> powering</a:t>
            </a:r>
            <a:r>
              <a:rPr lang="en-GB" b="0" dirty="0"/>
              <a:t>: Fewer critical </a:t>
            </a:r>
            <a:r>
              <a:rPr lang="en-GB" b="0" dirty="0" err="1"/>
              <a:t>sextupole</a:t>
            </a:r>
            <a:r>
              <a:rPr lang="en-GB" b="0" dirty="0"/>
              <a:t> circuits means larger MTBD, fewer dumps, better availability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D86372-1CCD-8D8A-B80C-537AD6F80AC5}"/>
              </a:ext>
            </a:extLst>
          </p:cNvPr>
          <p:cNvSpPr txBox="1"/>
          <p:nvPr/>
        </p:nvSpPr>
        <p:spPr>
          <a:xfrm>
            <a:off x="4572000" y="979833"/>
            <a:ext cx="263632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/>
              <a:t>J. Heron, J. </a:t>
            </a:r>
            <a:r>
              <a:rPr lang="en-US" sz="1100" b="1" dirty="0" err="1"/>
              <a:t>Uythoven</a:t>
            </a:r>
            <a:r>
              <a:rPr lang="en-US" sz="1100" b="1" dirty="0"/>
              <a:t>, D. </a:t>
            </a:r>
            <a:r>
              <a:rPr lang="en-US" sz="1100" b="1" dirty="0" err="1"/>
              <a:t>Domange</a:t>
            </a:r>
            <a:endParaRPr lang="en-CH" sz="1100" b="1" dirty="0"/>
          </a:p>
        </p:txBody>
      </p:sp>
    </p:spTree>
    <p:extLst>
      <p:ext uri="{BB962C8B-B14F-4D97-AF65-F5344CB8AC3E}">
        <p14:creationId xmlns:p14="http://schemas.microsoft.com/office/powerpoint/2010/main" val="536366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RF system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36D6DA33-98E2-6F0F-079F-3E7244A499D4}"/>
              </a:ext>
            </a:extLst>
          </p:cNvPr>
          <p:cNvSpPr/>
          <p:nvPr/>
        </p:nvSpPr>
        <p:spPr>
          <a:xfrm>
            <a:off x="1388507" y="2340971"/>
            <a:ext cx="1269000" cy="16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9F17E805-3BA7-D8AC-A939-417379C49584}"/>
              </a:ext>
            </a:extLst>
          </p:cNvPr>
          <p:cNvSpPr/>
          <p:nvPr/>
        </p:nvSpPr>
        <p:spPr>
          <a:xfrm>
            <a:off x="6561488" y="2343298"/>
            <a:ext cx="1269000" cy="16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9A258DD-7AD8-58D0-CBCE-ABB3C3597DA7}"/>
              </a:ext>
            </a:extLst>
          </p:cNvPr>
          <p:cNvSpPr/>
          <p:nvPr/>
        </p:nvSpPr>
        <p:spPr>
          <a:xfrm>
            <a:off x="6561488" y="1343459"/>
            <a:ext cx="1269000" cy="16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7C914BDD-B6AA-EA64-544D-9C815514EAEE}"/>
              </a:ext>
            </a:extLst>
          </p:cNvPr>
          <p:cNvSpPr/>
          <p:nvPr/>
        </p:nvSpPr>
        <p:spPr>
          <a:xfrm>
            <a:off x="1388507" y="1341133"/>
            <a:ext cx="1269000" cy="16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493E85BB-FF51-BC4B-30B5-CD3BA116ECA0}"/>
              </a:ext>
            </a:extLst>
          </p:cNvPr>
          <p:cNvCxnSpPr>
            <a:cxnSpLocks/>
          </p:cNvCxnSpPr>
          <p:nvPr/>
        </p:nvCxnSpPr>
        <p:spPr>
          <a:xfrm>
            <a:off x="820497" y="1422538"/>
            <a:ext cx="3358799" cy="0"/>
          </a:xfrm>
          <a:prstGeom prst="line">
            <a:avLst/>
          </a:prstGeom>
          <a:ln w="57150">
            <a:solidFill>
              <a:srgbClr val="2525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4B0CBADF-AA74-5754-F97D-1893891A0DB9}"/>
              </a:ext>
            </a:extLst>
          </p:cNvPr>
          <p:cNvCxnSpPr>
            <a:cxnSpLocks/>
          </p:cNvCxnSpPr>
          <p:nvPr/>
        </p:nvCxnSpPr>
        <p:spPr>
          <a:xfrm>
            <a:off x="5056795" y="1771225"/>
            <a:ext cx="2943845" cy="0"/>
          </a:xfrm>
          <a:prstGeom prst="line">
            <a:avLst/>
          </a:prstGeom>
          <a:ln w="57150">
            <a:solidFill>
              <a:srgbClr val="2525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9DA9194-D00E-5431-8469-1343DA754792}"/>
              </a:ext>
            </a:extLst>
          </p:cNvPr>
          <p:cNvCxnSpPr>
            <a:cxnSpLocks/>
          </p:cNvCxnSpPr>
          <p:nvPr/>
        </p:nvCxnSpPr>
        <p:spPr>
          <a:xfrm>
            <a:off x="4179296" y="1422538"/>
            <a:ext cx="877500" cy="366050"/>
          </a:xfrm>
          <a:prstGeom prst="line">
            <a:avLst/>
          </a:prstGeom>
          <a:ln w="57150">
            <a:solidFill>
              <a:srgbClr val="2525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7A228006-A5C6-9449-C05C-14A85C0C20D6}"/>
              </a:ext>
            </a:extLst>
          </p:cNvPr>
          <p:cNvCxnSpPr>
            <a:cxnSpLocks/>
          </p:cNvCxnSpPr>
          <p:nvPr/>
        </p:nvCxnSpPr>
        <p:spPr>
          <a:xfrm>
            <a:off x="8157892" y="1597109"/>
            <a:ext cx="235709" cy="0"/>
          </a:xfrm>
          <a:prstGeom prst="line">
            <a:avLst/>
          </a:prstGeom>
          <a:ln w="57150">
            <a:solidFill>
              <a:srgbClr val="2525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3FB5A1B-BF12-29C6-BDB7-AE04CAB7B055}"/>
              </a:ext>
            </a:extLst>
          </p:cNvPr>
          <p:cNvCxnSpPr>
            <a:cxnSpLocks/>
          </p:cNvCxnSpPr>
          <p:nvPr/>
        </p:nvCxnSpPr>
        <p:spPr>
          <a:xfrm flipV="1">
            <a:off x="7967628" y="1573092"/>
            <a:ext cx="203528" cy="192191"/>
          </a:xfrm>
          <a:prstGeom prst="line">
            <a:avLst/>
          </a:prstGeom>
          <a:ln w="57150">
            <a:solidFill>
              <a:srgbClr val="2525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A15B2F10-A2DF-4F15-7F08-B4CA24A19E54}"/>
              </a:ext>
            </a:extLst>
          </p:cNvPr>
          <p:cNvCxnSpPr>
            <a:cxnSpLocks/>
          </p:cNvCxnSpPr>
          <p:nvPr/>
        </p:nvCxnSpPr>
        <p:spPr>
          <a:xfrm flipH="1">
            <a:off x="5027758" y="1422538"/>
            <a:ext cx="3371243" cy="0"/>
          </a:xfrm>
          <a:prstGeom prst="line">
            <a:avLst/>
          </a:prstGeom>
          <a:ln w="57150">
            <a:solidFill>
              <a:srgbClr val="FF111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63EC509-075E-C9C7-8AE9-E80D787C851E}"/>
              </a:ext>
            </a:extLst>
          </p:cNvPr>
          <p:cNvCxnSpPr>
            <a:cxnSpLocks/>
          </p:cNvCxnSpPr>
          <p:nvPr/>
        </p:nvCxnSpPr>
        <p:spPr>
          <a:xfrm flipH="1">
            <a:off x="1218858" y="1771225"/>
            <a:ext cx="2960438" cy="0"/>
          </a:xfrm>
          <a:prstGeom prst="line">
            <a:avLst/>
          </a:prstGeom>
          <a:ln w="57150">
            <a:solidFill>
              <a:srgbClr val="FF111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5842F922-EDF2-F291-124D-8A0BAF671B25}"/>
              </a:ext>
            </a:extLst>
          </p:cNvPr>
          <p:cNvCxnSpPr>
            <a:cxnSpLocks/>
          </p:cNvCxnSpPr>
          <p:nvPr/>
        </p:nvCxnSpPr>
        <p:spPr>
          <a:xfrm flipH="1">
            <a:off x="4150259" y="1422538"/>
            <a:ext cx="877500" cy="366050"/>
          </a:xfrm>
          <a:prstGeom prst="line">
            <a:avLst/>
          </a:prstGeom>
          <a:ln w="57150">
            <a:solidFill>
              <a:srgbClr val="FF111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76BB37A9-B37C-880D-FC8C-DBC150FA7AD8}"/>
              </a:ext>
            </a:extLst>
          </p:cNvPr>
          <p:cNvCxnSpPr>
            <a:cxnSpLocks/>
          </p:cNvCxnSpPr>
          <p:nvPr/>
        </p:nvCxnSpPr>
        <p:spPr>
          <a:xfrm flipH="1">
            <a:off x="825898" y="1597109"/>
            <a:ext cx="235709" cy="0"/>
          </a:xfrm>
          <a:prstGeom prst="line">
            <a:avLst/>
          </a:prstGeom>
          <a:ln w="57150">
            <a:solidFill>
              <a:srgbClr val="FF111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2F67E1CF-301C-3226-638E-5E481356F4A7}"/>
              </a:ext>
            </a:extLst>
          </p:cNvPr>
          <p:cNvCxnSpPr>
            <a:cxnSpLocks/>
          </p:cNvCxnSpPr>
          <p:nvPr/>
        </p:nvCxnSpPr>
        <p:spPr>
          <a:xfrm flipH="1" flipV="1">
            <a:off x="1048343" y="1573092"/>
            <a:ext cx="203528" cy="192191"/>
          </a:xfrm>
          <a:prstGeom prst="line">
            <a:avLst/>
          </a:prstGeom>
          <a:ln w="57150">
            <a:solidFill>
              <a:srgbClr val="FF111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D7EBF5F-4DDB-24C8-39A6-3F94D8D71E70}"/>
              </a:ext>
            </a:extLst>
          </p:cNvPr>
          <p:cNvGrpSpPr/>
          <p:nvPr/>
        </p:nvGrpSpPr>
        <p:grpSpPr>
          <a:xfrm>
            <a:off x="825359" y="2412654"/>
            <a:ext cx="7573104" cy="194828"/>
            <a:chOff x="1168364" y="5154561"/>
            <a:chExt cx="10097472" cy="259770"/>
          </a:xfrm>
        </p:grpSpPr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5FFD051D-7ADC-BD3D-1BD9-14E2C9EBA330}"/>
                </a:ext>
              </a:extLst>
            </p:cNvPr>
            <p:cNvCxnSpPr/>
            <p:nvPr/>
          </p:nvCxnSpPr>
          <p:spPr>
            <a:xfrm>
              <a:off x="1168364" y="5154561"/>
              <a:ext cx="100800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52F1DF03-3A81-27F8-7AA0-72428A1C5671}"/>
                </a:ext>
              </a:extLst>
            </p:cNvPr>
            <p:cNvCxnSpPr>
              <a:cxnSpLocks/>
            </p:cNvCxnSpPr>
            <p:nvPr/>
          </p:nvCxnSpPr>
          <p:spPr>
            <a:xfrm>
              <a:off x="1168364" y="5154561"/>
              <a:ext cx="9573524" cy="0"/>
            </a:xfrm>
            <a:prstGeom prst="line">
              <a:avLst/>
            </a:prstGeom>
            <a:ln w="57150">
              <a:solidFill>
                <a:srgbClr val="2525FF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FE752317-CDBC-FEBA-94A1-9F410CD94772}"/>
                </a:ext>
              </a:extLst>
            </p:cNvPr>
            <p:cNvCxnSpPr>
              <a:cxnSpLocks/>
            </p:cNvCxnSpPr>
            <p:nvPr/>
          </p:nvCxnSpPr>
          <p:spPr>
            <a:xfrm>
              <a:off x="10951557" y="5387322"/>
              <a:ext cx="314279" cy="0"/>
            </a:xfrm>
            <a:prstGeom prst="line">
              <a:avLst/>
            </a:prstGeom>
            <a:ln w="57150">
              <a:solidFill>
                <a:srgbClr val="2525FF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899658F2-CA2A-E99B-C043-B8FC0CC5B27C}"/>
                </a:ext>
              </a:extLst>
            </p:cNvPr>
            <p:cNvCxnSpPr>
              <a:cxnSpLocks/>
            </p:cNvCxnSpPr>
            <p:nvPr/>
          </p:nvCxnSpPr>
          <p:spPr>
            <a:xfrm>
              <a:off x="10697871" y="5158077"/>
              <a:ext cx="271371" cy="256254"/>
            </a:xfrm>
            <a:prstGeom prst="line">
              <a:avLst/>
            </a:prstGeom>
            <a:ln w="57150">
              <a:solidFill>
                <a:srgbClr val="2525FF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5F56CFC2-BA7E-824D-303A-8173A29F0207}"/>
              </a:ext>
            </a:extLst>
          </p:cNvPr>
          <p:cNvGrpSpPr/>
          <p:nvPr/>
        </p:nvGrpSpPr>
        <p:grpSpPr>
          <a:xfrm flipH="1">
            <a:off x="820219" y="2411802"/>
            <a:ext cx="7579763" cy="194828"/>
            <a:chOff x="1159486" y="5154561"/>
            <a:chExt cx="10106350" cy="259770"/>
          </a:xfrm>
        </p:grpSpPr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74BA106D-3B60-7103-C233-DEBE94B2A54F}"/>
                </a:ext>
              </a:extLst>
            </p:cNvPr>
            <p:cNvCxnSpPr/>
            <p:nvPr/>
          </p:nvCxnSpPr>
          <p:spPr>
            <a:xfrm>
              <a:off x="1159486" y="5154561"/>
              <a:ext cx="10080000" cy="0"/>
            </a:xfrm>
            <a:prstGeom prst="line">
              <a:avLst/>
            </a:prstGeom>
            <a:ln>
              <a:solidFill>
                <a:srgbClr val="FF111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2F0F1096-65AA-F5A1-614D-E9F3CA9CA3B9}"/>
                </a:ext>
              </a:extLst>
            </p:cNvPr>
            <p:cNvCxnSpPr>
              <a:cxnSpLocks/>
            </p:cNvCxnSpPr>
            <p:nvPr/>
          </p:nvCxnSpPr>
          <p:spPr>
            <a:xfrm>
              <a:off x="1168364" y="5154561"/>
              <a:ext cx="9573524" cy="0"/>
            </a:xfrm>
            <a:prstGeom prst="line">
              <a:avLst/>
            </a:prstGeom>
            <a:ln w="57150">
              <a:solidFill>
                <a:srgbClr val="FF111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369441A3-C2A1-8518-28A4-1FB3FC99EDDC}"/>
                </a:ext>
              </a:extLst>
            </p:cNvPr>
            <p:cNvCxnSpPr>
              <a:cxnSpLocks/>
            </p:cNvCxnSpPr>
            <p:nvPr/>
          </p:nvCxnSpPr>
          <p:spPr>
            <a:xfrm>
              <a:off x="10951557" y="5387322"/>
              <a:ext cx="314279" cy="0"/>
            </a:xfrm>
            <a:prstGeom prst="line">
              <a:avLst/>
            </a:prstGeom>
            <a:ln w="57150">
              <a:solidFill>
                <a:srgbClr val="FF111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17E7EECA-155B-BD1E-A42D-25B9F3EBC33A}"/>
                </a:ext>
              </a:extLst>
            </p:cNvPr>
            <p:cNvCxnSpPr>
              <a:cxnSpLocks/>
            </p:cNvCxnSpPr>
            <p:nvPr/>
          </p:nvCxnSpPr>
          <p:spPr>
            <a:xfrm>
              <a:off x="10697871" y="5158077"/>
              <a:ext cx="271371" cy="256254"/>
            </a:xfrm>
            <a:prstGeom prst="line">
              <a:avLst/>
            </a:prstGeom>
            <a:ln w="57150">
              <a:solidFill>
                <a:srgbClr val="FF111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A23E0FEC-A8CB-7F9D-3E81-0A34201ABC6B}"/>
                  </a:ext>
                </a:extLst>
              </p:cNvPr>
              <p:cNvSpPr txBox="1"/>
              <p:nvPr/>
            </p:nvSpPr>
            <p:spPr>
              <a:xfrm>
                <a:off x="157419" y="2332994"/>
                <a:ext cx="5533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>
                          <a:latin typeface="Cambria Math" panose="02040503050406030204" pitchFamily="18" charset="0"/>
                        </a:rPr>
                        <m:t>𝐙𝐇</m:t>
                      </m:r>
                    </m:oMath>
                  </m:oMathPara>
                </a14:m>
                <a:endParaRPr lang="en-GB" sz="1800" b="1" dirty="0"/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A23E0FEC-A8CB-7F9D-3E81-0A34201ABC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419" y="2332994"/>
                <a:ext cx="55335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TextBox 93">
            <a:extLst>
              <a:ext uri="{FF2B5EF4-FFF2-40B4-BE49-F238E27FC236}">
                <a16:creationId xmlns:a16="http://schemas.microsoft.com/office/drawing/2014/main" id="{C5A5D393-F08C-C5CF-77CA-28B2EF3DAFE4}"/>
              </a:ext>
            </a:extLst>
          </p:cNvPr>
          <p:cNvSpPr txBox="1"/>
          <p:nvPr/>
        </p:nvSpPr>
        <p:spPr>
          <a:xfrm>
            <a:off x="6559643" y="2022013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33 400 MHz CMs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C0EF5A8-9E2E-1991-A8C0-A08876964D07}"/>
              </a:ext>
            </a:extLst>
          </p:cNvPr>
          <p:cNvSpPr txBox="1"/>
          <p:nvPr/>
        </p:nvSpPr>
        <p:spPr>
          <a:xfrm>
            <a:off x="1370846" y="987264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33 400 MHz CMs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57A2F46-EE27-8F55-9B7F-6A16C56AFE94}"/>
              </a:ext>
            </a:extLst>
          </p:cNvPr>
          <p:cNvSpPr txBox="1"/>
          <p:nvPr/>
        </p:nvSpPr>
        <p:spPr>
          <a:xfrm>
            <a:off x="646384" y="1067750"/>
            <a:ext cx="635110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 dirty="0">
                <a:solidFill>
                  <a:srgbClr val="2525FF"/>
                </a:solidFill>
              </a:rPr>
              <a:t>e</a:t>
            </a:r>
            <a:r>
              <a:rPr lang="en-GB" sz="1013" baseline="30000" dirty="0">
                <a:solidFill>
                  <a:srgbClr val="2525FF"/>
                </a:solidFill>
              </a:rPr>
              <a:t>- </a:t>
            </a:r>
            <a:r>
              <a:rPr lang="en-GB" sz="1013" dirty="0">
                <a:solidFill>
                  <a:srgbClr val="2525FF"/>
                </a:solidFill>
              </a:rPr>
              <a:t>beam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5F432C2-F964-5F21-27EB-0D635B633A58}"/>
              </a:ext>
            </a:extLst>
          </p:cNvPr>
          <p:cNvSpPr txBox="1"/>
          <p:nvPr/>
        </p:nvSpPr>
        <p:spPr>
          <a:xfrm>
            <a:off x="8000640" y="1079992"/>
            <a:ext cx="657552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 dirty="0">
                <a:solidFill>
                  <a:srgbClr val="FF1111"/>
                </a:solidFill>
              </a:rPr>
              <a:t>e</a:t>
            </a:r>
            <a:r>
              <a:rPr lang="en-GB" sz="1013" baseline="30000" dirty="0">
                <a:solidFill>
                  <a:srgbClr val="FF1111"/>
                </a:solidFill>
              </a:rPr>
              <a:t>+ </a:t>
            </a:r>
            <a:r>
              <a:rPr lang="en-GB" sz="1013" dirty="0">
                <a:solidFill>
                  <a:srgbClr val="FF1111"/>
                </a:solidFill>
              </a:rPr>
              <a:t>beam</a:t>
            </a:r>
          </a:p>
        </p:txBody>
      </p:sp>
      <p:sp>
        <p:nvSpPr>
          <p:cNvPr id="98" name="Freeform: Shape 32">
            <a:extLst>
              <a:ext uri="{FF2B5EF4-FFF2-40B4-BE49-F238E27FC236}">
                <a16:creationId xmlns:a16="http://schemas.microsoft.com/office/drawing/2014/main" id="{9CDD1F53-3305-5F6E-FBD4-BC715B10DF96}"/>
              </a:ext>
            </a:extLst>
          </p:cNvPr>
          <p:cNvSpPr/>
          <p:nvPr/>
        </p:nvSpPr>
        <p:spPr>
          <a:xfrm>
            <a:off x="4025107" y="1298405"/>
            <a:ext cx="1120172" cy="578644"/>
          </a:xfrm>
          <a:custGeom>
            <a:avLst/>
            <a:gdLst>
              <a:gd name="connsiteX0" fmla="*/ 0 w 1825625"/>
              <a:gd name="connsiteY0" fmla="*/ 0 h 771525"/>
              <a:gd name="connsiteX1" fmla="*/ 320675 w 1825625"/>
              <a:gd name="connsiteY1" fmla="*/ 6350 h 771525"/>
              <a:gd name="connsiteX2" fmla="*/ 1508125 w 1825625"/>
              <a:gd name="connsiteY2" fmla="*/ 498475 h 771525"/>
              <a:gd name="connsiteX3" fmla="*/ 1825625 w 1825625"/>
              <a:gd name="connsiteY3" fmla="*/ 492125 h 771525"/>
              <a:gd name="connsiteX4" fmla="*/ 1822450 w 1825625"/>
              <a:gd name="connsiteY4" fmla="*/ 771525 h 771525"/>
              <a:gd name="connsiteX5" fmla="*/ 1495425 w 1825625"/>
              <a:gd name="connsiteY5" fmla="*/ 771525 h 771525"/>
              <a:gd name="connsiteX6" fmla="*/ 320675 w 1825625"/>
              <a:gd name="connsiteY6" fmla="*/ 273050 h 771525"/>
              <a:gd name="connsiteX7" fmla="*/ 0 w 1825625"/>
              <a:gd name="connsiteY7" fmla="*/ 276225 h 771525"/>
              <a:gd name="connsiteX8" fmla="*/ 0 w 1825625"/>
              <a:gd name="connsiteY8" fmla="*/ 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5625" h="771525">
                <a:moveTo>
                  <a:pt x="0" y="0"/>
                </a:moveTo>
                <a:lnTo>
                  <a:pt x="320675" y="6350"/>
                </a:lnTo>
                <a:lnTo>
                  <a:pt x="1508125" y="498475"/>
                </a:lnTo>
                <a:lnTo>
                  <a:pt x="1825625" y="492125"/>
                </a:lnTo>
                <a:cubicBezTo>
                  <a:pt x="1824567" y="585258"/>
                  <a:pt x="1823508" y="678392"/>
                  <a:pt x="1822450" y="771525"/>
                </a:cubicBezTo>
                <a:lnTo>
                  <a:pt x="1495425" y="771525"/>
                </a:lnTo>
                <a:lnTo>
                  <a:pt x="320675" y="273050"/>
                </a:lnTo>
                <a:lnTo>
                  <a:pt x="0" y="276225"/>
                </a:lnTo>
                <a:lnTo>
                  <a:pt x="0" y="0"/>
                </a:lnTo>
                <a:close/>
              </a:path>
            </a:pathLst>
          </a:custGeom>
          <a:solidFill>
            <a:srgbClr val="BFBFBF">
              <a:alpha val="3019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99" name="Freeform: Shape 33">
            <a:extLst>
              <a:ext uri="{FF2B5EF4-FFF2-40B4-BE49-F238E27FC236}">
                <a16:creationId xmlns:a16="http://schemas.microsoft.com/office/drawing/2014/main" id="{9A49691F-82B5-78BA-5D01-0DF1691D0778}"/>
              </a:ext>
            </a:extLst>
          </p:cNvPr>
          <p:cNvSpPr/>
          <p:nvPr/>
        </p:nvSpPr>
        <p:spPr>
          <a:xfrm flipH="1">
            <a:off x="4025104" y="1306560"/>
            <a:ext cx="1120172" cy="578644"/>
          </a:xfrm>
          <a:custGeom>
            <a:avLst/>
            <a:gdLst>
              <a:gd name="connsiteX0" fmla="*/ 0 w 1825625"/>
              <a:gd name="connsiteY0" fmla="*/ 0 h 771525"/>
              <a:gd name="connsiteX1" fmla="*/ 320675 w 1825625"/>
              <a:gd name="connsiteY1" fmla="*/ 6350 h 771525"/>
              <a:gd name="connsiteX2" fmla="*/ 1508125 w 1825625"/>
              <a:gd name="connsiteY2" fmla="*/ 498475 h 771525"/>
              <a:gd name="connsiteX3" fmla="*/ 1825625 w 1825625"/>
              <a:gd name="connsiteY3" fmla="*/ 492125 h 771525"/>
              <a:gd name="connsiteX4" fmla="*/ 1822450 w 1825625"/>
              <a:gd name="connsiteY4" fmla="*/ 771525 h 771525"/>
              <a:gd name="connsiteX5" fmla="*/ 1495425 w 1825625"/>
              <a:gd name="connsiteY5" fmla="*/ 771525 h 771525"/>
              <a:gd name="connsiteX6" fmla="*/ 320675 w 1825625"/>
              <a:gd name="connsiteY6" fmla="*/ 273050 h 771525"/>
              <a:gd name="connsiteX7" fmla="*/ 0 w 1825625"/>
              <a:gd name="connsiteY7" fmla="*/ 276225 h 771525"/>
              <a:gd name="connsiteX8" fmla="*/ 0 w 1825625"/>
              <a:gd name="connsiteY8" fmla="*/ 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5625" h="771525">
                <a:moveTo>
                  <a:pt x="0" y="0"/>
                </a:moveTo>
                <a:lnTo>
                  <a:pt x="320675" y="6350"/>
                </a:lnTo>
                <a:lnTo>
                  <a:pt x="1508125" y="498475"/>
                </a:lnTo>
                <a:lnTo>
                  <a:pt x="1825625" y="492125"/>
                </a:lnTo>
                <a:cubicBezTo>
                  <a:pt x="1824567" y="585258"/>
                  <a:pt x="1823508" y="678392"/>
                  <a:pt x="1822450" y="771525"/>
                </a:cubicBezTo>
                <a:lnTo>
                  <a:pt x="1495425" y="771525"/>
                </a:lnTo>
                <a:lnTo>
                  <a:pt x="320675" y="273050"/>
                </a:lnTo>
                <a:lnTo>
                  <a:pt x="0" y="276225"/>
                </a:lnTo>
                <a:lnTo>
                  <a:pt x="0" y="0"/>
                </a:lnTo>
                <a:close/>
              </a:path>
            </a:pathLst>
          </a:custGeom>
          <a:solidFill>
            <a:srgbClr val="BFBFBF">
              <a:alpha val="3019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FEA7F13F-2387-7CD3-6DF4-518B0A29C252}"/>
              </a:ext>
            </a:extLst>
          </p:cNvPr>
          <p:cNvCxnSpPr>
            <a:cxnSpLocks/>
            <a:stCxn id="98" idx="1"/>
            <a:endCxn id="99" idx="1"/>
          </p:cNvCxnSpPr>
          <p:nvPr/>
        </p:nvCxnSpPr>
        <p:spPr>
          <a:xfrm>
            <a:off x="4221867" y="1303167"/>
            <a:ext cx="726648" cy="815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7079528-3024-14EB-3357-3252EBE81ACD}"/>
              </a:ext>
            </a:extLst>
          </p:cNvPr>
          <p:cNvCxnSpPr/>
          <p:nvPr/>
        </p:nvCxnSpPr>
        <p:spPr>
          <a:xfrm>
            <a:off x="4161256" y="1503999"/>
            <a:ext cx="888206" cy="815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Freeform: Shape 36">
            <a:extLst>
              <a:ext uri="{FF2B5EF4-FFF2-40B4-BE49-F238E27FC236}">
                <a16:creationId xmlns:a16="http://schemas.microsoft.com/office/drawing/2014/main" id="{8B8D9C50-6DCA-94DB-B9E4-4D478A0EB3A0}"/>
              </a:ext>
            </a:extLst>
          </p:cNvPr>
          <p:cNvSpPr/>
          <p:nvPr/>
        </p:nvSpPr>
        <p:spPr>
          <a:xfrm>
            <a:off x="4025103" y="2312817"/>
            <a:ext cx="1120172" cy="578644"/>
          </a:xfrm>
          <a:custGeom>
            <a:avLst/>
            <a:gdLst>
              <a:gd name="connsiteX0" fmla="*/ 0 w 1825625"/>
              <a:gd name="connsiteY0" fmla="*/ 0 h 771525"/>
              <a:gd name="connsiteX1" fmla="*/ 320675 w 1825625"/>
              <a:gd name="connsiteY1" fmla="*/ 6350 h 771525"/>
              <a:gd name="connsiteX2" fmla="*/ 1508125 w 1825625"/>
              <a:gd name="connsiteY2" fmla="*/ 498475 h 771525"/>
              <a:gd name="connsiteX3" fmla="*/ 1825625 w 1825625"/>
              <a:gd name="connsiteY3" fmla="*/ 492125 h 771525"/>
              <a:gd name="connsiteX4" fmla="*/ 1822450 w 1825625"/>
              <a:gd name="connsiteY4" fmla="*/ 771525 h 771525"/>
              <a:gd name="connsiteX5" fmla="*/ 1495425 w 1825625"/>
              <a:gd name="connsiteY5" fmla="*/ 771525 h 771525"/>
              <a:gd name="connsiteX6" fmla="*/ 320675 w 1825625"/>
              <a:gd name="connsiteY6" fmla="*/ 273050 h 771525"/>
              <a:gd name="connsiteX7" fmla="*/ 0 w 1825625"/>
              <a:gd name="connsiteY7" fmla="*/ 276225 h 771525"/>
              <a:gd name="connsiteX8" fmla="*/ 0 w 1825625"/>
              <a:gd name="connsiteY8" fmla="*/ 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5625" h="771525">
                <a:moveTo>
                  <a:pt x="0" y="0"/>
                </a:moveTo>
                <a:lnTo>
                  <a:pt x="320675" y="6350"/>
                </a:lnTo>
                <a:lnTo>
                  <a:pt x="1508125" y="498475"/>
                </a:lnTo>
                <a:lnTo>
                  <a:pt x="1825625" y="492125"/>
                </a:lnTo>
                <a:cubicBezTo>
                  <a:pt x="1824567" y="585258"/>
                  <a:pt x="1823508" y="678392"/>
                  <a:pt x="1822450" y="771525"/>
                </a:cubicBezTo>
                <a:lnTo>
                  <a:pt x="1495425" y="771525"/>
                </a:lnTo>
                <a:lnTo>
                  <a:pt x="320675" y="273050"/>
                </a:lnTo>
                <a:lnTo>
                  <a:pt x="0" y="276225"/>
                </a:lnTo>
                <a:lnTo>
                  <a:pt x="0" y="0"/>
                </a:lnTo>
                <a:close/>
              </a:path>
            </a:pathLst>
          </a:custGeom>
          <a:solidFill>
            <a:srgbClr val="BFBFBF">
              <a:alpha val="30196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03" name="Freeform: Shape 37">
            <a:extLst>
              <a:ext uri="{FF2B5EF4-FFF2-40B4-BE49-F238E27FC236}">
                <a16:creationId xmlns:a16="http://schemas.microsoft.com/office/drawing/2014/main" id="{78E1F2A3-6D99-00BB-DE95-A953F85FD0AB}"/>
              </a:ext>
            </a:extLst>
          </p:cNvPr>
          <p:cNvSpPr/>
          <p:nvPr/>
        </p:nvSpPr>
        <p:spPr>
          <a:xfrm flipH="1">
            <a:off x="4025103" y="2320973"/>
            <a:ext cx="1120172" cy="578644"/>
          </a:xfrm>
          <a:custGeom>
            <a:avLst/>
            <a:gdLst>
              <a:gd name="connsiteX0" fmla="*/ 0 w 1825625"/>
              <a:gd name="connsiteY0" fmla="*/ 0 h 771525"/>
              <a:gd name="connsiteX1" fmla="*/ 320675 w 1825625"/>
              <a:gd name="connsiteY1" fmla="*/ 6350 h 771525"/>
              <a:gd name="connsiteX2" fmla="*/ 1508125 w 1825625"/>
              <a:gd name="connsiteY2" fmla="*/ 498475 h 771525"/>
              <a:gd name="connsiteX3" fmla="*/ 1825625 w 1825625"/>
              <a:gd name="connsiteY3" fmla="*/ 492125 h 771525"/>
              <a:gd name="connsiteX4" fmla="*/ 1822450 w 1825625"/>
              <a:gd name="connsiteY4" fmla="*/ 771525 h 771525"/>
              <a:gd name="connsiteX5" fmla="*/ 1495425 w 1825625"/>
              <a:gd name="connsiteY5" fmla="*/ 771525 h 771525"/>
              <a:gd name="connsiteX6" fmla="*/ 320675 w 1825625"/>
              <a:gd name="connsiteY6" fmla="*/ 273050 h 771525"/>
              <a:gd name="connsiteX7" fmla="*/ 0 w 1825625"/>
              <a:gd name="connsiteY7" fmla="*/ 276225 h 771525"/>
              <a:gd name="connsiteX8" fmla="*/ 0 w 1825625"/>
              <a:gd name="connsiteY8" fmla="*/ 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5625" h="771525">
                <a:moveTo>
                  <a:pt x="0" y="0"/>
                </a:moveTo>
                <a:lnTo>
                  <a:pt x="320675" y="6350"/>
                </a:lnTo>
                <a:lnTo>
                  <a:pt x="1508125" y="498475"/>
                </a:lnTo>
                <a:lnTo>
                  <a:pt x="1825625" y="492125"/>
                </a:lnTo>
                <a:cubicBezTo>
                  <a:pt x="1824567" y="585258"/>
                  <a:pt x="1823508" y="678392"/>
                  <a:pt x="1822450" y="771525"/>
                </a:cubicBezTo>
                <a:lnTo>
                  <a:pt x="1495425" y="771525"/>
                </a:lnTo>
                <a:lnTo>
                  <a:pt x="320675" y="273050"/>
                </a:lnTo>
                <a:lnTo>
                  <a:pt x="0" y="276225"/>
                </a:lnTo>
                <a:lnTo>
                  <a:pt x="0" y="0"/>
                </a:lnTo>
                <a:close/>
              </a:path>
            </a:pathLst>
          </a:custGeom>
          <a:solidFill>
            <a:srgbClr val="BFBFBF">
              <a:alpha val="30196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4A4574F1-702E-53FF-9BC3-3B9536FBD71C}"/>
              </a:ext>
            </a:extLst>
          </p:cNvPr>
          <p:cNvCxnSpPr>
            <a:cxnSpLocks/>
            <a:stCxn id="102" idx="1"/>
            <a:endCxn id="103" idx="1"/>
          </p:cNvCxnSpPr>
          <p:nvPr/>
        </p:nvCxnSpPr>
        <p:spPr>
          <a:xfrm>
            <a:off x="4221863" y="2317579"/>
            <a:ext cx="726651" cy="8156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7148CC5-FC86-7B4C-869C-28EDE3CAD0DD}"/>
              </a:ext>
            </a:extLst>
          </p:cNvPr>
          <p:cNvCxnSpPr/>
          <p:nvPr/>
        </p:nvCxnSpPr>
        <p:spPr>
          <a:xfrm>
            <a:off x="4161256" y="2518412"/>
            <a:ext cx="888206" cy="8156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DC39962D-9D67-509B-E650-17B7E2F266B7}"/>
              </a:ext>
            </a:extLst>
          </p:cNvPr>
          <p:cNvSpPr txBox="1"/>
          <p:nvPr/>
        </p:nvSpPr>
        <p:spPr>
          <a:xfrm>
            <a:off x="6559643" y="1008637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33 400 MHz CMs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068F5D34-1A6D-3B92-B48F-A6F5EAF47CF8}"/>
              </a:ext>
            </a:extLst>
          </p:cNvPr>
          <p:cNvSpPr txBox="1"/>
          <p:nvPr/>
        </p:nvSpPr>
        <p:spPr>
          <a:xfrm>
            <a:off x="1388507" y="1993965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33 400 MHz CMs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52C898D-DC3D-D0CF-BA35-6C77E322781E}"/>
              </a:ext>
            </a:extLst>
          </p:cNvPr>
          <p:cNvSpPr txBox="1"/>
          <p:nvPr/>
        </p:nvSpPr>
        <p:spPr>
          <a:xfrm>
            <a:off x="3818986" y="1857404"/>
            <a:ext cx="1561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Horizontal crossing </a:t>
            </a:r>
            <a:br>
              <a:rPr lang="en-GB" sz="1200" dirty="0"/>
            </a:br>
            <a:r>
              <a:rPr lang="en-GB" sz="1200" dirty="0"/>
              <a:t>+ vertical separation</a:t>
            </a:r>
            <a:endParaRPr lang="en-GB" sz="180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89845A57-20F0-D96E-ACB3-B1E13EE84A9D}"/>
              </a:ext>
            </a:extLst>
          </p:cNvPr>
          <p:cNvSpPr txBox="1"/>
          <p:nvPr/>
        </p:nvSpPr>
        <p:spPr>
          <a:xfrm>
            <a:off x="1061606" y="2611917"/>
            <a:ext cx="1106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EM separator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8DB8C61-F47B-DB65-6D1B-26D6752E0B45}"/>
              </a:ext>
            </a:extLst>
          </p:cNvPr>
          <p:cNvSpPr/>
          <p:nvPr/>
        </p:nvSpPr>
        <p:spPr>
          <a:xfrm>
            <a:off x="1252787" y="2332994"/>
            <a:ext cx="134350" cy="16997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E7A15912-20F9-7A17-226C-D15F3292365A}"/>
              </a:ext>
            </a:extLst>
          </p:cNvPr>
          <p:cNvSpPr/>
          <p:nvPr/>
        </p:nvSpPr>
        <p:spPr>
          <a:xfrm>
            <a:off x="7836739" y="2348455"/>
            <a:ext cx="134350" cy="16997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B127E7D-FE51-25B9-F929-17BE92F7E38D}"/>
              </a:ext>
            </a:extLst>
          </p:cNvPr>
          <p:cNvSpPr txBox="1"/>
          <p:nvPr/>
        </p:nvSpPr>
        <p:spPr>
          <a:xfrm>
            <a:off x="7112985" y="2607759"/>
            <a:ext cx="1106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EM separator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F1FD2DFF-CBF6-A6FF-A2E1-E18660202508}"/>
              </a:ext>
            </a:extLst>
          </p:cNvPr>
          <p:cNvSpPr/>
          <p:nvPr/>
        </p:nvSpPr>
        <p:spPr>
          <a:xfrm>
            <a:off x="7831545" y="1341673"/>
            <a:ext cx="134350" cy="16997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94EF2423-3C2F-DF57-3657-63DB2C6B3CEF}"/>
              </a:ext>
            </a:extLst>
          </p:cNvPr>
          <p:cNvSpPr/>
          <p:nvPr/>
        </p:nvSpPr>
        <p:spPr>
          <a:xfrm>
            <a:off x="1252787" y="1346067"/>
            <a:ext cx="134350" cy="16997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878C2F90-E3D1-862A-452B-54F873B348B1}"/>
              </a:ext>
            </a:extLst>
          </p:cNvPr>
          <p:cNvSpPr/>
          <p:nvPr/>
        </p:nvSpPr>
        <p:spPr>
          <a:xfrm>
            <a:off x="2738981" y="3170187"/>
            <a:ext cx="3780000" cy="162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F7311851-1A16-16B9-2D49-B479B21B6D29}"/>
              </a:ext>
            </a:extLst>
          </p:cNvPr>
          <p:cNvSpPr/>
          <p:nvPr/>
        </p:nvSpPr>
        <p:spPr>
          <a:xfrm>
            <a:off x="1408269" y="3170187"/>
            <a:ext cx="1269000" cy="16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E33F00D3-6441-65E8-02DE-02172514C8BE}"/>
              </a:ext>
            </a:extLst>
          </p:cNvPr>
          <p:cNvSpPr/>
          <p:nvPr/>
        </p:nvSpPr>
        <p:spPr>
          <a:xfrm>
            <a:off x="6581250" y="3172513"/>
            <a:ext cx="1269000" cy="16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61ECA6F8-A421-F50A-4B13-35EA65133FB5}"/>
              </a:ext>
            </a:extLst>
          </p:cNvPr>
          <p:cNvGrpSpPr/>
          <p:nvPr/>
        </p:nvGrpSpPr>
        <p:grpSpPr>
          <a:xfrm>
            <a:off x="845121" y="3240084"/>
            <a:ext cx="7573104" cy="194828"/>
            <a:chOff x="1168364" y="5154561"/>
            <a:chExt cx="10097472" cy="259770"/>
          </a:xfrm>
        </p:grpSpPr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990B9BA5-9E52-8375-E578-E55DDACEAE02}"/>
                </a:ext>
              </a:extLst>
            </p:cNvPr>
            <p:cNvCxnSpPr/>
            <p:nvPr/>
          </p:nvCxnSpPr>
          <p:spPr>
            <a:xfrm>
              <a:off x="1168364" y="5154561"/>
              <a:ext cx="100800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3F3765BD-ADF0-4964-7795-DEA7B42C3AD0}"/>
                </a:ext>
              </a:extLst>
            </p:cNvPr>
            <p:cNvCxnSpPr>
              <a:cxnSpLocks/>
            </p:cNvCxnSpPr>
            <p:nvPr/>
          </p:nvCxnSpPr>
          <p:spPr>
            <a:xfrm>
              <a:off x="1168364" y="5154561"/>
              <a:ext cx="9573524" cy="0"/>
            </a:xfrm>
            <a:prstGeom prst="line">
              <a:avLst/>
            </a:prstGeom>
            <a:ln w="57150">
              <a:solidFill>
                <a:srgbClr val="2525FF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522DF474-A69C-15A1-4CDB-66A42AC07A96}"/>
                </a:ext>
              </a:extLst>
            </p:cNvPr>
            <p:cNvCxnSpPr>
              <a:cxnSpLocks/>
            </p:cNvCxnSpPr>
            <p:nvPr/>
          </p:nvCxnSpPr>
          <p:spPr>
            <a:xfrm>
              <a:off x="10951557" y="5387322"/>
              <a:ext cx="314279" cy="0"/>
            </a:xfrm>
            <a:prstGeom prst="line">
              <a:avLst/>
            </a:prstGeom>
            <a:ln w="57150">
              <a:solidFill>
                <a:srgbClr val="2525FF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AB81B58C-82C4-89B4-90CB-CFA3B98D9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697871" y="5158077"/>
              <a:ext cx="271371" cy="256254"/>
            </a:xfrm>
            <a:prstGeom prst="line">
              <a:avLst/>
            </a:prstGeom>
            <a:ln w="57150">
              <a:solidFill>
                <a:srgbClr val="2525FF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8E07BAEE-EE74-EF47-BDCE-A85AC74B6A69}"/>
              </a:ext>
            </a:extLst>
          </p:cNvPr>
          <p:cNvGrpSpPr/>
          <p:nvPr/>
        </p:nvGrpSpPr>
        <p:grpSpPr>
          <a:xfrm flipH="1">
            <a:off x="839981" y="3241018"/>
            <a:ext cx="7579763" cy="194828"/>
            <a:chOff x="1159486" y="5154561"/>
            <a:chExt cx="10106350" cy="259770"/>
          </a:xfrm>
        </p:grpSpPr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BAE69CE7-7A15-C95A-F154-2567826EF44B}"/>
                </a:ext>
              </a:extLst>
            </p:cNvPr>
            <p:cNvCxnSpPr/>
            <p:nvPr/>
          </p:nvCxnSpPr>
          <p:spPr>
            <a:xfrm>
              <a:off x="1159486" y="5154561"/>
              <a:ext cx="10080000" cy="0"/>
            </a:xfrm>
            <a:prstGeom prst="line">
              <a:avLst/>
            </a:prstGeom>
            <a:ln>
              <a:solidFill>
                <a:srgbClr val="FF111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A1B5240B-F7D0-0676-4D94-FE346F36B17A}"/>
                </a:ext>
              </a:extLst>
            </p:cNvPr>
            <p:cNvCxnSpPr>
              <a:cxnSpLocks/>
            </p:cNvCxnSpPr>
            <p:nvPr/>
          </p:nvCxnSpPr>
          <p:spPr>
            <a:xfrm>
              <a:off x="1168364" y="5154561"/>
              <a:ext cx="9573524" cy="0"/>
            </a:xfrm>
            <a:prstGeom prst="line">
              <a:avLst/>
            </a:prstGeom>
            <a:ln w="57150">
              <a:solidFill>
                <a:srgbClr val="FF111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26B1D9B6-F6AE-0698-83B8-CBC553D7B8EB}"/>
                </a:ext>
              </a:extLst>
            </p:cNvPr>
            <p:cNvCxnSpPr>
              <a:cxnSpLocks/>
            </p:cNvCxnSpPr>
            <p:nvPr/>
          </p:nvCxnSpPr>
          <p:spPr>
            <a:xfrm>
              <a:off x="10951557" y="5387322"/>
              <a:ext cx="314279" cy="0"/>
            </a:xfrm>
            <a:prstGeom prst="line">
              <a:avLst/>
            </a:prstGeom>
            <a:ln w="57150">
              <a:solidFill>
                <a:srgbClr val="FF111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9BA957B7-2F1F-A372-522C-03E4B21B2CE5}"/>
                </a:ext>
              </a:extLst>
            </p:cNvPr>
            <p:cNvCxnSpPr>
              <a:cxnSpLocks/>
            </p:cNvCxnSpPr>
            <p:nvPr/>
          </p:nvCxnSpPr>
          <p:spPr>
            <a:xfrm>
              <a:off x="10697871" y="5158077"/>
              <a:ext cx="271371" cy="256254"/>
            </a:xfrm>
            <a:prstGeom prst="line">
              <a:avLst/>
            </a:prstGeom>
            <a:ln w="57150">
              <a:solidFill>
                <a:srgbClr val="FF111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8" name="TextBox 127">
            <a:extLst>
              <a:ext uri="{FF2B5EF4-FFF2-40B4-BE49-F238E27FC236}">
                <a16:creationId xmlns:a16="http://schemas.microsoft.com/office/drawing/2014/main" id="{9FAA20E1-77A0-95AA-CD64-3F032678DDF9}"/>
              </a:ext>
            </a:extLst>
          </p:cNvPr>
          <p:cNvSpPr txBox="1"/>
          <p:nvPr/>
        </p:nvSpPr>
        <p:spPr>
          <a:xfrm>
            <a:off x="6567308" y="2915897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33 400 MHz CMs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7BA272D7-0062-BA28-3EF7-3D1D17CC8D42}"/>
              </a:ext>
            </a:extLst>
          </p:cNvPr>
          <p:cNvSpPr txBox="1"/>
          <p:nvPr/>
        </p:nvSpPr>
        <p:spPr>
          <a:xfrm>
            <a:off x="1408269" y="2910334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33 400 MHz CMs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ADA5C644-78EE-8F52-633E-38F1A38107B3}"/>
              </a:ext>
            </a:extLst>
          </p:cNvPr>
          <p:cNvSpPr txBox="1"/>
          <p:nvPr/>
        </p:nvSpPr>
        <p:spPr>
          <a:xfrm>
            <a:off x="3893366" y="2941435"/>
            <a:ext cx="1455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102 800 MHz CMs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FFB09440-B225-90B5-22D9-B92AF20A65E4}"/>
              </a:ext>
            </a:extLst>
          </p:cNvPr>
          <p:cNvSpPr/>
          <p:nvPr/>
        </p:nvSpPr>
        <p:spPr>
          <a:xfrm>
            <a:off x="1266608" y="3167442"/>
            <a:ext cx="134350" cy="16997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B3609749-15FC-ED61-9A65-187B2B5529E8}"/>
                  </a:ext>
                </a:extLst>
              </p:cNvPr>
              <p:cNvSpPr txBox="1"/>
              <p:nvPr/>
            </p:nvSpPr>
            <p:spPr>
              <a:xfrm>
                <a:off x="211121" y="3022225"/>
                <a:ext cx="4251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>
                          <a:latin typeface="Cambria Math" panose="02040503050406030204" pitchFamily="18" charset="0"/>
                        </a:rPr>
                        <m:t>𝐭</m:t>
                      </m:r>
                      <m:acc>
                        <m:accPr>
                          <m:chr m:val="̅"/>
                          <m:ctrlPr>
                            <a:rPr lang="en-GB" sz="18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b="1">
                              <a:latin typeface="Cambria Math" panose="02040503050406030204" pitchFamily="18" charset="0"/>
                            </a:rPr>
                            <m:t>𝐭</m:t>
                          </m:r>
                        </m:e>
                      </m:acc>
                    </m:oMath>
                  </m:oMathPara>
                </a14:m>
                <a:endParaRPr lang="en-GB" sz="1800" b="1" dirty="0"/>
              </a:p>
            </p:txBody>
          </p:sp>
        </mc:Choice>
        <mc:Fallback xmlns=""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B3609749-15FC-ED61-9A65-187B2B5529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121" y="3022225"/>
                <a:ext cx="425116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3" name="Text Placeholder 5">
            <a:extLst>
              <a:ext uri="{FF2B5EF4-FFF2-40B4-BE49-F238E27FC236}">
                <a16:creationId xmlns:a16="http://schemas.microsoft.com/office/drawing/2014/main" id="{E95BC9B0-28C5-3A20-B471-903DC067B4A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7419" y="3579862"/>
            <a:ext cx="8986581" cy="1543175"/>
          </a:xfrm>
        </p:spPr>
        <p:txBody>
          <a:bodyPr/>
          <a:lstStyle/>
          <a:p>
            <a:pPr>
              <a:spcBef>
                <a:spcPts val="288"/>
              </a:spcBef>
            </a:pPr>
            <a:r>
              <a:rPr lang="en-GB" b="0" dirty="0"/>
              <a:t>Identical number of 400 MHz SRF modules for Z, WW, </a:t>
            </a:r>
            <a:r>
              <a:rPr lang="en-GB" b="0" dirty="0" err="1"/>
              <a:t>Zh</a:t>
            </a:r>
            <a:r>
              <a:rPr lang="en-GB" b="0" dirty="0"/>
              <a:t> </a:t>
            </a:r>
          </a:p>
          <a:p>
            <a:pPr>
              <a:spcBef>
                <a:spcPts val="288"/>
              </a:spcBef>
            </a:pPr>
            <a:r>
              <a:rPr lang="en-GB" b="0" dirty="0"/>
              <a:t>Separate per beam for Z (with Reverse Phase Operation) and WW, common to both for </a:t>
            </a:r>
            <a:r>
              <a:rPr lang="en-GB" b="0" dirty="0" err="1"/>
              <a:t>Zh</a:t>
            </a:r>
            <a:endParaRPr lang="en-GB" b="0" dirty="0"/>
          </a:p>
          <a:p>
            <a:pPr>
              <a:spcBef>
                <a:spcPts val="288"/>
              </a:spcBef>
            </a:pPr>
            <a:r>
              <a:rPr lang="en-GB" b="0" dirty="0"/>
              <a:t>Additional 800 MHz modules, common to both beams, for ttbar</a:t>
            </a:r>
          </a:p>
          <a:p>
            <a:pPr>
              <a:spcBef>
                <a:spcPts val="288"/>
              </a:spcBef>
            </a:pPr>
            <a:r>
              <a:rPr lang="en-GB" sz="1600" b="0" dirty="0"/>
              <a:t>Vertically separated beam pipes to avoid long-range beam-beam effects</a:t>
            </a:r>
          </a:p>
          <a:p>
            <a:pPr>
              <a:spcBef>
                <a:spcPts val="288"/>
              </a:spcBef>
            </a:pPr>
            <a:r>
              <a:rPr lang="en-GB" sz="1600" b="0" dirty="0"/>
              <a:t>Electromagnetic separators and dipoles to steer back to arc trajectories</a:t>
            </a:r>
          </a:p>
          <a:p>
            <a:pPr>
              <a:spcBef>
                <a:spcPts val="288"/>
              </a:spcBef>
            </a:pPr>
            <a:endParaRPr lang="en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AAF2256F-F4F3-628F-4EC3-658CE67DC2E9}"/>
                  </a:ext>
                </a:extLst>
              </p:cNvPr>
              <p:cNvSpPr txBox="1"/>
              <p:nvPr/>
            </p:nvSpPr>
            <p:spPr>
              <a:xfrm>
                <a:off x="75656" y="987574"/>
                <a:ext cx="697627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>
                          <a:latin typeface="Cambria Math" panose="02040503050406030204" pitchFamily="18" charset="0"/>
                        </a:rPr>
                        <m:t>𝐙</m:t>
                      </m:r>
                    </m:oMath>
                  </m:oMathPara>
                </a14:m>
                <a:endParaRPr lang="en-GB" sz="1800" b="1" dirty="0">
                  <a:latin typeface="Cambria Math" panose="02040503050406030204" pitchFamily="18" charset="0"/>
                </a:endParaRPr>
              </a:p>
              <a:p>
                <a:pPr algn="ctr"/>
                <a:r>
                  <a:rPr lang="en-GB" sz="1800" b="1" dirty="0">
                    <a:latin typeface="Cambria Math" panose="02040503050406030204" pitchFamily="18" charset="0"/>
                  </a:rPr>
                  <a:t>&amp;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>
                          <a:latin typeface="Cambria Math" panose="02040503050406030204" pitchFamily="18" charset="0"/>
                        </a:rPr>
                        <m:t>𝐖𝐖</m:t>
                      </m:r>
                    </m:oMath>
                  </m:oMathPara>
                </a14:m>
                <a:endParaRPr lang="en-GB" sz="1800" b="1" dirty="0"/>
              </a:p>
            </p:txBody>
          </p:sp>
        </mc:Choice>
        <mc:Fallback xmlns="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AAF2256F-F4F3-628F-4EC3-658CE67DC2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56" y="987574"/>
                <a:ext cx="697627" cy="9233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5" name="TextBox 134">
            <a:extLst>
              <a:ext uri="{FF2B5EF4-FFF2-40B4-BE49-F238E27FC236}">
                <a16:creationId xmlns:a16="http://schemas.microsoft.com/office/drawing/2014/main" id="{472D8359-5DB9-FE65-F8EE-1B29BF4072E8}"/>
              </a:ext>
            </a:extLst>
          </p:cNvPr>
          <p:cNvSpPr txBox="1"/>
          <p:nvPr/>
        </p:nvSpPr>
        <p:spPr>
          <a:xfrm>
            <a:off x="4599976" y="555526"/>
            <a:ext cx="302261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/>
              <a:t>I. </a:t>
            </a:r>
            <a:r>
              <a:rPr lang="en-US" sz="1100" b="1" dirty="0" err="1"/>
              <a:t>Karpov</a:t>
            </a:r>
            <a:r>
              <a:rPr lang="en-US" sz="1100" b="1" dirty="0"/>
              <a:t>, O. Brunner, K. </a:t>
            </a:r>
            <a:r>
              <a:rPr lang="en-US" sz="1100" b="1" dirty="0" err="1"/>
              <a:t>Canderan</a:t>
            </a:r>
            <a:r>
              <a:rPr lang="en-US" sz="1100" b="1" dirty="0"/>
              <a:t>, </a:t>
            </a:r>
            <a:br>
              <a:rPr lang="en-US" sz="1100" b="1" dirty="0"/>
            </a:br>
            <a:r>
              <a:rPr lang="en-US" sz="1100" b="1" dirty="0"/>
              <a:t>W. </a:t>
            </a:r>
            <a:r>
              <a:rPr lang="en-US" sz="1100" b="1" dirty="0" err="1"/>
              <a:t>Hofle</a:t>
            </a:r>
            <a:r>
              <a:rPr lang="en-US" sz="1100" b="1" dirty="0"/>
              <a:t>, V. Parma, F. </a:t>
            </a:r>
            <a:r>
              <a:rPr lang="en-US" sz="1100" b="1" dirty="0" err="1"/>
              <a:t>Peauger</a:t>
            </a:r>
            <a:r>
              <a:rPr lang="en-US" sz="1100" b="1" dirty="0"/>
              <a:t>, D. </a:t>
            </a:r>
            <a:r>
              <a:rPr lang="en-US" sz="1100" b="1" dirty="0" err="1"/>
              <a:t>Sittard</a:t>
            </a:r>
            <a:endParaRPr lang="en-CH" sz="1100" b="1" dirty="0"/>
          </a:p>
        </p:txBody>
      </p:sp>
    </p:spTree>
    <p:extLst>
      <p:ext uri="{BB962C8B-B14F-4D97-AF65-F5344CB8AC3E}">
        <p14:creationId xmlns:p14="http://schemas.microsoft.com/office/powerpoint/2010/main" val="3493282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RF system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36D6DA33-98E2-6F0F-079F-3E7244A499D4}"/>
              </a:ext>
            </a:extLst>
          </p:cNvPr>
          <p:cNvSpPr/>
          <p:nvPr/>
        </p:nvSpPr>
        <p:spPr>
          <a:xfrm>
            <a:off x="1388507" y="2340971"/>
            <a:ext cx="1269000" cy="16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9F17E805-3BA7-D8AC-A939-417379C49584}"/>
              </a:ext>
            </a:extLst>
          </p:cNvPr>
          <p:cNvSpPr/>
          <p:nvPr/>
        </p:nvSpPr>
        <p:spPr>
          <a:xfrm>
            <a:off x="6561488" y="2343298"/>
            <a:ext cx="1269000" cy="16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9A258DD-7AD8-58D0-CBCE-ABB3C3597DA7}"/>
              </a:ext>
            </a:extLst>
          </p:cNvPr>
          <p:cNvSpPr/>
          <p:nvPr/>
        </p:nvSpPr>
        <p:spPr>
          <a:xfrm>
            <a:off x="6561488" y="1343459"/>
            <a:ext cx="1269000" cy="16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7C914BDD-B6AA-EA64-544D-9C815514EAEE}"/>
              </a:ext>
            </a:extLst>
          </p:cNvPr>
          <p:cNvSpPr/>
          <p:nvPr/>
        </p:nvSpPr>
        <p:spPr>
          <a:xfrm>
            <a:off x="1388507" y="1341133"/>
            <a:ext cx="1269000" cy="16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493E85BB-FF51-BC4B-30B5-CD3BA116ECA0}"/>
              </a:ext>
            </a:extLst>
          </p:cNvPr>
          <p:cNvCxnSpPr>
            <a:cxnSpLocks/>
          </p:cNvCxnSpPr>
          <p:nvPr/>
        </p:nvCxnSpPr>
        <p:spPr>
          <a:xfrm>
            <a:off x="820497" y="1422538"/>
            <a:ext cx="3358799" cy="0"/>
          </a:xfrm>
          <a:prstGeom prst="line">
            <a:avLst/>
          </a:prstGeom>
          <a:ln w="57150">
            <a:solidFill>
              <a:srgbClr val="2525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4B0CBADF-AA74-5754-F97D-1893891A0DB9}"/>
              </a:ext>
            </a:extLst>
          </p:cNvPr>
          <p:cNvCxnSpPr>
            <a:cxnSpLocks/>
          </p:cNvCxnSpPr>
          <p:nvPr/>
        </p:nvCxnSpPr>
        <p:spPr>
          <a:xfrm>
            <a:off x="5056795" y="1771225"/>
            <a:ext cx="2943845" cy="0"/>
          </a:xfrm>
          <a:prstGeom prst="line">
            <a:avLst/>
          </a:prstGeom>
          <a:ln w="57150">
            <a:solidFill>
              <a:srgbClr val="2525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9DA9194-D00E-5431-8469-1343DA754792}"/>
              </a:ext>
            </a:extLst>
          </p:cNvPr>
          <p:cNvCxnSpPr>
            <a:cxnSpLocks/>
          </p:cNvCxnSpPr>
          <p:nvPr/>
        </p:nvCxnSpPr>
        <p:spPr>
          <a:xfrm>
            <a:off x="4179296" y="1422538"/>
            <a:ext cx="877500" cy="366050"/>
          </a:xfrm>
          <a:prstGeom prst="line">
            <a:avLst/>
          </a:prstGeom>
          <a:ln w="57150">
            <a:solidFill>
              <a:srgbClr val="2525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7A228006-A5C6-9449-C05C-14A85C0C20D6}"/>
              </a:ext>
            </a:extLst>
          </p:cNvPr>
          <p:cNvCxnSpPr>
            <a:cxnSpLocks/>
          </p:cNvCxnSpPr>
          <p:nvPr/>
        </p:nvCxnSpPr>
        <p:spPr>
          <a:xfrm>
            <a:off x="8157892" y="1597109"/>
            <a:ext cx="235709" cy="0"/>
          </a:xfrm>
          <a:prstGeom prst="line">
            <a:avLst/>
          </a:prstGeom>
          <a:ln w="57150">
            <a:solidFill>
              <a:srgbClr val="2525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3FB5A1B-BF12-29C6-BDB7-AE04CAB7B055}"/>
              </a:ext>
            </a:extLst>
          </p:cNvPr>
          <p:cNvCxnSpPr>
            <a:cxnSpLocks/>
          </p:cNvCxnSpPr>
          <p:nvPr/>
        </p:nvCxnSpPr>
        <p:spPr>
          <a:xfrm flipV="1">
            <a:off x="7967628" y="1573092"/>
            <a:ext cx="203528" cy="192191"/>
          </a:xfrm>
          <a:prstGeom prst="line">
            <a:avLst/>
          </a:prstGeom>
          <a:ln w="57150">
            <a:solidFill>
              <a:srgbClr val="2525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A15B2F10-A2DF-4F15-7F08-B4CA24A19E54}"/>
              </a:ext>
            </a:extLst>
          </p:cNvPr>
          <p:cNvCxnSpPr>
            <a:cxnSpLocks/>
          </p:cNvCxnSpPr>
          <p:nvPr/>
        </p:nvCxnSpPr>
        <p:spPr>
          <a:xfrm flipH="1">
            <a:off x="5027758" y="1422538"/>
            <a:ext cx="3371243" cy="0"/>
          </a:xfrm>
          <a:prstGeom prst="line">
            <a:avLst/>
          </a:prstGeom>
          <a:ln w="57150">
            <a:solidFill>
              <a:srgbClr val="FF111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63EC509-075E-C9C7-8AE9-E80D787C851E}"/>
              </a:ext>
            </a:extLst>
          </p:cNvPr>
          <p:cNvCxnSpPr>
            <a:cxnSpLocks/>
          </p:cNvCxnSpPr>
          <p:nvPr/>
        </p:nvCxnSpPr>
        <p:spPr>
          <a:xfrm flipH="1">
            <a:off x="1218858" y="1771225"/>
            <a:ext cx="2960438" cy="0"/>
          </a:xfrm>
          <a:prstGeom prst="line">
            <a:avLst/>
          </a:prstGeom>
          <a:ln w="57150">
            <a:solidFill>
              <a:srgbClr val="FF111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5842F922-EDF2-F291-124D-8A0BAF671B25}"/>
              </a:ext>
            </a:extLst>
          </p:cNvPr>
          <p:cNvCxnSpPr>
            <a:cxnSpLocks/>
          </p:cNvCxnSpPr>
          <p:nvPr/>
        </p:nvCxnSpPr>
        <p:spPr>
          <a:xfrm flipH="1">
            <a:off x="4150259" y="1422538"/>
            <a:ext cx="877500" cy="366050"/>
          </a:xfrm>
          <a:prstGeom prst="line">
            <a:avLst/>
          </a:prstGeom>
          <a:ln w="57150">
            <a:solidFill>
              <a:srgbClr val="FF111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76BB37A9-B37C-880D-FC8C-DBC150FA7AD8}"/>
              </a:ext>
            </a:extLst>
          </p:cNvPr>
          <p:cNvCxnSpPr>
            <a:cxnSpLocks/>
          </p:cNvCxnSpPr>
          <p:nvPr/>
        </p:nvCxnSpPr>
        <p:spPr>
          <a:xfrm flipH="1">
            <a:off x="825898" y="1597109"/>
            <a:ext cx="235709" cy="0"/>
          </a:xfrm>
          <a:prstGeom prst="line">
            <a:avLst/>
          </a:prstGeom>
          <a:ln w="57150">
            <a:solidFill>
              <a:srgbClr val="FF111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2F67E1CF-301C-3226-638E-5E481356F4A7}"/>
              </a:ext>
            </a:extLst>
          </p:cNvPr>
          <p:cNvCxnSpPr>
            <a:cxnSpLocks/>
          </p:cNvCxnSpPr>
          <p:nvPr/>
        </p:nvCxnSpPr>
        <p:spPr>
          <a:xfrm flipH="1" flipV="1">
            <a:off x="1048343" y="1573092"/>
            <a:ext cx="203528" cy="192191"/>
          </a:xfrm>
          <a:prstGeom prst="line">
            <a:avLst/>
          </a:prstGeom>
          <a:ln w="57150">
            <a:solidFill>
              <a:srgbClr val="FF111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D7EBF5F-4DDB-24C8-39A6-3F94D8D71E70}"/>
              </a:ext>
            </a:extLst>
          </p:cNvPr>
          <p:cNvGrpSpPr/>
          <p:nvPr/>
        </p:nvGrpSpPr>
        <p:grpSpPr>
          <a:xfrm>
            <a:off x="825359" y="2412654"/>
            <a:ext cx="7573104" cy="194828"/>
            <a:chOff x="1168364" y="5154561"/>
            <a:chExt cx="10097472" cy="259770"/>
          </a:xfrm>
        </p:grpSpPr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5FFD051D-7ADC-BD3D-1BD9-14E2C9EBA330}"/>
                </a:ext>
              </a:extLst>
            </p:cNvPr>
            <p:cNvCxnSpPr/>
            <p:nvPr/>
          </p:nvCxnSpPr>
          <p:spPr>
            <a:xfrm>
              <a:off x="1168364" y="5154561"/>
              <a:ext cx="100800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52F1DF03-3A81-27F8-7AA0-72428A1C5671}"/>
                </a:ext>
              </a:extLst>
            </p:cNvPr>
            <p:cNvCxnSpPr>
              <a:cxnSpLocks/>
            </p:cNvCxnSpPr>
            <p:nvPr/>
          </p:nvCxnSpPr>
          <p:spPr>
            <a:xfrm>
              <a:off x="1168364" y="5154561"/>
              <a:ext cx="9573524" cy="0"/>
            </a:xfrm>
            <a:prstGeom prst="line">
              <a:avLst/>
            </a:prstGeom>
            <a:ln w="57150">
              <a:solidFill>
                <a:srgbClr val="2525FF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FE752317-CDBC-FEBA-94A1-9F410CD94772}"/>
                </a:ext>
              </a:extLst>
            </p:cNvPr>
            <p:cNvCxnSpPr>
              <a:cxnSpLocks/>
            </p:cNvCxnSpPr>
            <p:nvPr/>
          </p:nvCxnSpPr>
          <p:spPr>
            <a:xfrm>
              <a:off x="10951557" y="5387322"/>
              <a:ext cx="314279" cy="0"/>
            </a:xfrm>
            <a:prstGeom prst="line">
              <a:avLst/>
            </a:prstGeom>
            <a:ln w="57150">
              <a:solidFill>
                <a:srgbClr val="2525FF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899658F2-CA2A-E99B-C043-B8FC0CC5B27C}"/>
                </a:ext>
              </a:extLst>
            </p:cNvPr>
            <p:cNvCxnSpPr>
              <a:cxnSpLocks/>
            </p:cNvCxnSpPr>
            <p:nvPr/>
          </p:nvCxnSpPr>
          <p:spPr>
            <a:xfrm>
              <a:off x="10697871" y="5158077"/>
              <a:ext cx="271371" cy="256254"/>
            </a:xfrm>
            <a:prstGeom prst="line">
              <a:avLst/>
            </a:prstGeom>
            <a:ln w="57150">
              <a:solidFill>
                <a:srgbClr val="2525FF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5F56CFC2-BA7E-824D-303A-8173A29F0207}"/>
              </a:ext>
            </a:extLst>
          </p:cNvPr>
          <p:cNvGrpSpPr/>
          <p:nvPr/>
        </p:nvGrpSpPr>
        <p:grpSpPr>
          <a:xfrm flipH="1">
            <a:off x="820219" y="2411802"/>
            <a:ext cx="7579763" cy="194828"/>
            <a:chOff x="1159486" y="5154561"/>
            <a:chExt cx="10106350" cy="259770"/>
          </a:xfrm>
        </p:grpSpPr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74BA106D-3B60-7103-C233-DEBE94B2A54F}"/>
                </a:ext>
              </a:extLst>
            </p:cNvPr>
            <p:cNvCxnSpPr/>
            <p:nvPr/>
          </p:nvCxnSpPr>
          <p:spPr>
            <a:xfrm>
              <a:off x="1159486" y="5154561"/>
              <a:ext cx="10080000" cy="0"/>
            </a:xfrm>
            <a:prstGeom prst="line">
              <a:avLst/>
            </a:prstGeom>
            <a:ln>
              <a:solidFill>
                <a:srgbClr val="FF111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2F0F1096-65AA-F5A1-614D-E9F3CA9CA3B9}"/>
                </a:ext>
              </a:extLst>
            </p:cNvPr>
            <p:cNvCxnSpPr>
              <a:cxnSpLocks/>
            </p:cNvCxnSpPr>
            <p:nvPr/>
          </p:nvCxnSpPr>
          <p:spPr>
            <a:xfrm>
              <a:off x="1168364" y="5154561"/>
              <a:ext cx="9573524" cy="0"/>
            </a:xfrm>
            <a:prstGeom prst="line">
              <a:avLst/>
            </a:prstGeom>
            <a:ln w="57150">
              <a:solidFill>
                <a:srgbClr val="FF111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369441A3-C2A1-8518-28A4-1FB3FC99EDDC}"/>
                </a:ext>
              </a:extLst>
            </p:cNvPr>
            <p:cNvCxnSpPr>
              <a:cxnSpLocks/>
            </p:cNvCxnSpPr>
            <p:nvPr/>
          </p:nvCxnSpPr>
          <p:spPr>
            <a:xfrm>
              <a:off x="10951557" y="5387322"/>
              <a:ext cx="314279" cy="0"/>
            </a:xfrm>
            <a:prstGeom prst="line">
              <a:avLst/>
            </a:prstGeom>
            <a:ln w="57150">
              <a:solidFill>
                <a:srgbClr val="FF111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17E7EECA-155B-BD1E-A42D-25B9F3EBC33A}"/>
                </a:ext>
              </a:extLst>
            </p:cNvPr>
            <p:cNvCxnSpPr>
              <a:cxnSpLocks/>
            </p:cNvCxnSpPr>
            <p:nvPr/>
          </p:nvCxnSpPr>
          <p:spPr>
            <a:xfrm>
              <a:off x="10697871" y="5158077"/>
              <a:ext cx="271371" cy="256254"/>
            </a:xfrm>
            <a:prstGeom prst="line">
              <a:avLst/>
            </a:prstGeom>
            <a:ln w="57150">
              <a:solidFill>
                <a:srgbClr val="FF111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A23E0FEC-A8CB-7F9D-3E81-0A34201ABC6B}"/>
                  </a:ext>
                </a:extLst>
              </p:cNvPr>
              <p:cNvSpPr txBox="1"/>
              <p:nvPr/>
            </p:nvSpPr>
            <p:spPr>
              <a:xfrm>
                <a:off x="157419" y="2332994"/>
                <a:ext cx="5533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>
                          <a:latin typeface="Cambria Math" panose="02040503050406030204" pitchFamily="18" charset="0"/>
                        </a:rPr>
                        <m:t>𝐙𝐇</m:t>
                      </m:r>
                    </m:oMath>
                  </m:oMathPara>
                </a14:m>
                <a:endParaRPr lang="en-GB" sz="1800" b="1" dirty="0"/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A23E0FEC-A8CB-7F9D-3E81-0A34201ABC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419" y="2332994"/>
                <a:ext cx="55335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TextBox 93">
            <a:extLst>
              <a:ext uri="{FF2B5EF4-FFF2-40B4-BE49-F238E27FC236}">
                <a16:creationId xmlns:a16="http://schemas.microsoft.com/office/drawing/2014/main" id="{C5A5D393-F08C-C5CF-77CA-28B2EF3DAFE4}"/>
              </a:ext>
            </a:extLst>
          </p:cNvPr>
          <p:cNvSpPr txBox="1"/>
          <p:nvPr/>
        </p:nvSpPr>
        <p:spPr>
          <a:xfrm>
            <a:off x="6559643" y="2022013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33 400 MHz CMs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C0EF5A8-9E2E-1991-A8C0-A08876964D07}"/>
              </a:ext>
            </a:extLst>
          </p:cNvPr>
          <p:cNvSpPr txBox="1"/>
          <p:nvPr/>
        </p:nvSpPr>
        <p:spPr>
          <a:xfrm>
            <a:off x="1370846" y="987264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33 400 MHz CMs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57A2F46-EE27-8F55-9B7F-6A16C56AFE94}"/>
              </a:ext>
            </a:extLst>
          </p:cNvPr>
          <p:cNvSpPr txBox="1"/>
          <p:nvPr/>
        </p:nvSpPr>
        <p:spPr>
          <a:xfrm>
            <a:off x="646384" y="1067750"/>
            <a:ext cx="635110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 dirty="0">
                <a:solidFill>
                  <a:srgbClr val="2525FF"/>
                </a:solidFill>
              </a:rPr>
              <a:t>e</a:t>
            </a:r>
            <a:r>
              <a:rPr lang="en-GB" sz="1013" baseline="30000" dirty="0">
                <a:solidFill>
                  <a:srgbClr val="2525FF"/>
                </a:solidFill>
              </a:rPr>
              <a:t>- </a:t>
            </a:r>
            <a:r>
              <a:rPr lang="en-GB" sz="1013" dirty="0">
                <a:solidFill>
                  <a:srgbClr val="2525FF"/>
                </a:solidFill>
              </a:rPr>
              <a:t>beam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5F432C2-F964-5F21-27EB-0D635B633A58}"/>
              </a:ext>
            </a:extLst>
          </p:cNvPr>
          <p:cNvSpPr txBox="1"/>
          <p:nvPr/>
        </p:nvSpPr>
        <p:spPr>
          <a:xfrm>
            <a:off x="8000640" y="1079992"/>
            <a:ext cx="657552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 dirty="0">
                <a:solidFill>
                  <a:srgbClr val="FF1111"/>
                </a:solidFill>
              </a:rPr>
              <a:t>e</a:t>
            </a:r>
            <a:r>
              <a:rPr lang="en-GB" sz="1013" baseline="30000" dirty="0">
                <a:solidFill>
                  <a:srgbClr val="FF1111"/>
                </a:solidFill>
              </a:rPr>
              <a:t>+ </a:t>
            </a:r>
            <a:r>
              <a:rPr lang="en-GB" sz="1013" dirty="0">
                <a:solidFill>
                  <a:srgbClr val="FF1111"/>
                </a:solidFill>
              </a:rPr>
              <a:t>beam</a:t>
            </a:r>
          </a:p>
        </p:txBody>
      </p:sp>
      <p:sp>
        <p:nvSpPr>
          <p:cNvPr id="98" name="Freeform: Shape 32">
            <a:extLst>
              <a:ext uri="{FF2B5EF4-FFF2-40B4-BE49-F238E27FC236}">
                <a16:creationId xmlns:a16="http://schemas.microsoft.com/office/drawing/2014/main" id="{9CDD1F53-3305-5F6E-FBD4-BC715B10DF96}"/>
              </a:ext>
            </a:extLst>
          </p:cNvPr>
          <p:cNvSpPr/>
          <p:nvPr/>
        </p:nvSpPr>
        <p:spPr>
          <a:xfrm>
            <a:off x="4025107" y="1298405"/>
            <a:ext cx="1120172" cy="578644"/>
          </a:xfrm>
          <a:custGeom>
            <a:avLst/>
            <a:gdLst>
              <a:gd name="connsiteX0" fmla="*/ 0 w 1825625"/>
              <a:gd name="connsiteY0" fmla="*/ 0 h 771525"/>
              <a:gd name="connsiteX1" fmla="*/ 320675 w 1825625"/>
              <a:gd name="connsiteY1" fmla="*/ 6350 h 771525"/>
              <a:gd name="connsiteX2" fmla="*/ 1508125 w 1825625"/>
              <a:gd name="connsiteY2" fmla="*/ 498475 h 771525"/>
              <a:gd name="connsiteX3" fmla="*/ 1825625 w 1825625"/>
              <a:gd name="connsiteY3" fmla="*/ 492125 h 771525"/>
              <a:gd name="connsiteX4" fmla="*/ 1822450 w 1825625"/>
              <a:gd name="connsiteY4" fmla="*/ 771525 h 771525"/>
              <a:gd name="connsiteX5" fmla="*/ 1495425 w 1825625"/>
              <a:gd name="connsiteY5" fmla="*/ 771525 h 771525"/>
              <a:gd name="connsiteX6" fmla="*/ 320675 w 1825625"/>
              <a:gd name="connsiteY6" fmla="*/ 273050 h 771525"/>
              <a:gd name="connsiteX7" fmla="*/ 0 w 1825625"/>
              <a:gd name="connsiteY7" fmla="*/ 276225 h 771525"/>
              <a:gd name="connsiteX8" fmla="*/ 0 w 1825625"/>
              <a:gd name="connsiteY8" fmla="*/ 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5625" h="771525">
                <a:moveTo>
                  <a:pt x="0" y="0"/>
                </a:moveTo>
                <a:lnTo>
                  <a:pt x="320675" y="6350"/>
                </a:lnTo>
                <a:lnTo>
                  <a:pt x="1508125" y="498475"/>
                </a:lnTo>
                <a:lnTo>
                  <a:pt x="1825625" y="492125"/>
                </a:lnTo>
                <a:cubicBezTo>
                  <a:pt x="1824567" y="585258"/>
                  <a:pt x="1823508" y="678392"/>
                  <a:pt x="1822450" y="771525"/>
                </a:cubicBezTo>
                <a:lnTo>
                  <a:pt x="1495425" y="771525"/>
                </a:lnTo>
                <a:lnTo>
                  <a:pt x="320675" y="273050"/>
                </a:lnTo>
                <a:lnTo>
                  <a:pt x="0" y="276225"/>
                </a:lnTo>
                <a:lnTo>
                  <a:pt x="0" y="0"/>
                </a:lnTo>
                <a:close/>
              </a:path>
            </a:pathLst>
          </a:custGeom>
          <a:solidFill>
            <a:srgbClr val="BFBFBF">
              <a:alpha val="3019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99" name="Freeform: Shape 33">
            <a:extLst>
              <a:ext uri="{FF2B5EF4-FFF2-40B4-BE49-F238E27FC236}">
                <a16:creationId xmlns:a16="http://schemas.microsoft.com/office/drawing/2014/main" id="{9A49691F-82B5-78BA-5D01-0DF1691D0778}"/>
              </a:ext>
            </a:extLst>
          </p:cNvPr>
          <p:cNvSpPr/>
          <p:nvPr/>
        </p:nvSpPr>
        <p:spPr>
          <a:xfrm flipH="1">
            <a:off x="4025104" y="1306560"/>
            <a:ext cx="1120172" cy="578644"/>
          </a:xfrm>
          <a:custGeom>
            <a:avLst/>
            <a:gdLst>
              <a:gd name="connsiteX0" fmla="*/ 0 w 1825625"/>
              <a:gd name="connsiteY0" fmla="*/ 0 h 771525"/>
              <a:gd name="connsiteX1" fmla="*/ 320675 w 1825625"/>
              <a:gd name="connsiteY1" fmla="*/ 6350 h 771525"/>
              <a:gd name="connsiteX2" fmla="*/ 1508125 w 1825625"/>
              <a:gd name="connsiteY2" fmla="*/ 498475 h 771525"/>
              <a:gd name="connsiteX3" fmla="*/ 1825625 w 1825625"/>
              <a:gd name="connsiteY3" fmla="*/ 492125 h 771525"/>
              <a:gd name="connsiteX4" fmla="*/ 1822450 w 1825625"/>
              <a:gd name="connsiteY4" fmla="*/ 771525 h 771525"/>
              <a:gd name="connsiteX5" fmla="*/ 1495425 w 1825625"/>
              <a:gd name="connsiteY5" fmla="*/ 771525 h 771525"/>
              <a:gd name="connsiteX6" fmla="*/ 320675 w 1825625"/>
              <a:gd name="connsiteY6" fmla="*/ 273050 h 771525"/>
              <a:gd name="connsiteX7" fmla="*/ 0 w 1825625"/>
              <a:gd name="connsiteY7" fmla="*/ 276225 h 771525"/>
              <a:gd name="connsiteX8" fmla="*/ 0 w 1825625"/>
              <a:gd name="connsiteY8" fmla="*/ 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5625" h="771525">
                <a:moveTo>
                  <a:pt x="0" y="0"/>
                </a:moveTo>
                <a:lnTo>
                  <a:pt x="320675" y="6350"/>
                </a:lnTo>
                <a:lnTo>
                  <a:pt x="1508125" y="498475"/>
                </a:lnTo>
                <a:lnTo>
                  <a:pt x="1825625" y="492125"/>
                </a:lnTo>
                <a:cubicBezTo>
                  <a:pt x="1824567" y="585258"/>
                  <a:pt x="1823508" y="678392"/>
                  <a:pt x="1822450" y="771525"/>
                </a:cubicBezTo>
                <a:lnTo>
                  <a:pt x="1495425" y="771525"/>
                </a:lnTo>
                <a:lnTo>
                  <a:pt x="320675" y="273050"/>
                </a:lnTo>
                <a:lnTo>
                  <a:pt x="0" y="276225"/>
                </a:lnTo>
                <a:lnTo>
                  <a:pt x="0" y="0"/>
                </a:lnTo>
                <a:close/>
              </a:path>
            </a:pathLst>
          </a:custGeom>
          <a:solidFill>
            <a:srgbClr val="BFBFBF">
              <a:alpha val="3019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FEA7F13F-2387-7CD3-6DF4-518B0A29C252}"/>
              </a:ext>
            </a:extLst>
          </p:cNvPr>
          <p:cNvCxnSpPr>
            <a:cxnSpLocks/>
            <a:stCxn id="98" idx="1"/>
            <a:endCxn id="99" idx="1"/>
          </p:cNvCxnSpPr>
          <p:nvPr/>
        </p:nvCxnSpPr>
        <p:spPr>
          <a:xfrm>
            <a:off x="4221867" y="1303167"/>
            <a:ext cx="726648" cy="815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7079528-3024-14EB-3357-3252EBE81ACD}"/>
              </a:ext>
            </a:extLst>
          </p:cNvPr>
          <p:cNvCxnSpPr/>
          <p:nvPr/>
        </p:nvCxnSpPr>
        <p:spPr>
          <a:xfrm>
            <a:off x="4161256" y="1503999"/>
            <a:ext cx="888206" cy="815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Freeform: Shape 36">
            <a:extLst>
              <a:ext uri="{FF2B5EF4-FFF2-40B4-BE49-F238E27FC236}">
                <a16:creationId xmlns:a16="http://schemas.microsoft.com/office/drawing/2014/main" id="{8B8D9C50-6DCA-94DB-B9E4-4D478A0EB3A0}"/>
              </a:ext>
            </a:extLst>
          </p:cNvPr>
          <p:cNvSpPr/>
          <p:nvPr/>
        </p:nvSpPr>
        <p:spPr>
          <a:xfrm>
            <a:off x="4025103" y="2312817"/>
            <a:ext cx="1120172" cy="578644"/>
          </a:xfrm>
          <a:custGeom>
            <a:avLst/>
            <a:gdLst>
              <a:gd name="connsiteX0" fmla="*/ 0 w 1825625"/>
              <a:gd name="connsiteY0" fmla="*/ 0 h 771525"/>
              <a:gd name="connsiteX1" fmla="*/ 320675 w 1825625"/>
              <a:gd name="connsiteY1" fmla="*/ 6350 h 771525"/>
              <a:gd name="connsiteX2" fmla="*/ 1508125 w 1825625"/>
              <a:gd name="connsiteY2" fmla="*/ 498475 h 771525"/>
              <a:gd name="connsiteX3" fmla="*/ 1825625 w 1825625"/>
              <a:gd name="connsiteY3" fmla="*/ 492125 h 771525"/>
              <a:gd name="connsiteX4" fmla="*/ 1822450 w 1825625"/>
              <a:gd name="connsiteY4" fmla="*/ 771525 h 771525"/>
              <a:gd name="connsiteX5" fmla="*/ 1495425 w 1825625"/>
              <a:gd name="connsiteY5" fmla="*/ 771525 h 771525"/>
              <a:gd name="connsiteX6" fmla="*/ 320675 w 1825625"/>
              <a:gd name="connsiteY6" fmla="*/ 273050 h 771525"/>
              <a:gd name="connsiteX7" fmla="*/ 0 w 1825625"/>
              <a:gd name="connsiteY7" fmla="*/ 276225 h 771525"/>
              <a:gd name="connsiteX8" fmla="*/ 0 w 1825625"/>
              <a:gd name="connsiteY8" fmla="*/ 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5625" h="771525">
                <a:moveTo>
                  <a:pt x="0" y="0"/>
                </a:moveTo>
                <a:lnTo>
                  <a:pt x="320675" y="6350"/>
                </a:lnTo>
                <a:lnTo>
                  <a:pt x="1508125" y="498475"/>
                </a:lnTo>
                <a:lnTo>
                  <a:pt x="1825625" y="492125"/>
                </a:lnTo>
                <a:cubicBezTo>
                  <a:pt x="1824567" y="585258"/>
                  <a:pt x="1823508" y="678392"/>
                  <a:pt x="1822450" y="771525"/>
                </a:cubicBezTo>
                <a:lnTo>
                  <a:pt x="1495425" y="771525"/>
                </a:lnTo>
                <a:lnTo>
                  <a:pt x="320675" y="273050"/>
                </a:lnTo>
                <a:lnTo>
                  <a:pt x="0" y="276225"/>
                </a:lnTo>
                <a:lnTo>
                  <a:pt x="0" y="0"/>
                </a:lnTo>
                <a:close/>
              </a:path>
            </a:pathLst>
          </a:custGeom>
          <a:solidFill>
            <a:srgbClr val="BFBFBF">
              <a:alpha val="30196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03" name="Freeform: Shape 37">
            <a:extLst>
              <a:ext uri="{FF2B5EF4-FFF2-40B4-BE49-F238E27FC236}">
                <a16:creationId xmlns:a16="http://schemas.microsoft.com/office/drawing/2014/main" id="{78E1F2A3-6D99-00BB-DE95-A953F85FD0AB}"/>
              </a:ext>
            </a:extLst>
          </p:cNvPr>
          <p:cNvSpPr/>
          <p:nvPr/>
        </p:nvSpPr>
        <p:spPr>
          <a:xfrm flipH="1">
            <a:off x="4025103" y="2320973"/>
            <a:ext cx="1120172" cy="578644"/>
          </a:xfrm>
          <a:custGeom>
            <a:avLst/>
            <a:gdLst>
              <a:gd name="connsiteX0" fmla="*/ 0 w 1825625"/>
              <a:gd name="connsiteY0" fmla="*/ 0 h 771525"/>
              <a:gd name="connsiteX1" fmla="*/ 320675 w 1825625"/>
              <a:gd name="connsiteY1" fmla="*/ 6350 h 771525"/>
              <a:gd name="connsiteX2" fmla="*/ 1508125 w 1825625"/>
              <a:gd name="connsiteY2" fmla="*/ 498475 h 771525"/>
              <a:gd name="connsiteX3" fmla="*/ 1825625 w 1825625"/>
              <a:gd name="connsiteY3" fmla="*/ 492125 h 771525"/>
              <a:gd name="connsiteX4" fmla="*/ 1822450 w 1825625"/>
              <a:gd name="connsiteY4" fmla="*/ 771525 h 771525"/>
              <a:gd name="connsiteX5" fmla="*/ 1495425 w 1825625"/>
              <a:gd name="connsiteY5" fmla="*/ 771525 h 771525"/>
              <a:gd name="connsiteX6" fmla="*/ 320675 w 1825625"/>
              <a:gd name="connsiteY6" fmla="*/ 273050 h 771525"/>
              <a:gd name="connsiteX7" fmla="*/ 0 w 1825625"/>
              <a:gd name="connsiteY7" fmla="*/ 276225 h 771525"/>
              <a:gd name="connsiteX8" fmla="*/ 0 w 1825625"/>
              <a:gd name="connsiteY8" fmla="*/ 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5625" h="771525">
                <a:moveTo>
                  <a:pt x="0" y="0"/>
                </a:moveTo>
                <a:lnTo>
                  <a:pt x="320675" y="6350"/>
                </a:lnTo>
                <a:lnTo>
                  <a:pt x="1508125" y="498475"/>
                </a:lnTo>
                <a:lnTo>
                  <a:pt x="1825625" y="492125"/>
                </a:lnTo>
                <a:cubicBezTo>
                  <a:pt x="1824567" y="585258"/>
                  <a:pt x="1823508" y="678392"/>
                  <a:pt x="1822450" y="771525"/>
                </a:cubicBezTo>
                <a:lnTo>
                  <a:pt x="1495425" y="771525"/>
                </a:lnTo>
                <a:lnTo>
                  <a:pt x="320675" y="273050"/>
                </a:lnTo>
                <a:lnTo>
                  <a:pt x="0" y="276225"/>
                </a:lnTo>
                <a:lnTo>
                  <a:pt x="0" y="0"/>
                </a:lnTo>
                <a:close/>
              </a:path>
            </a:pathLst>
          </a:custGeom>
          <a:solidFill>
            <a:srgbClr val="BFBFBF">
              <a:alpha val="30196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4A4574F1-702E-53FF-9BC3-3B9536FBD71C}"/>
              </a:ext>
            </a:extLst>
          </p:cNvPr>
          <p:cNvCxnSpPr>
            <a:cxnSpLocks/>
            <a:stCxn id="102" idx="1"/>
            <a:endCxn id="103" idx="1"/>
          </p:cNvCxnSpPr>
          <p:nvPr/>
        </p:nvCxnSpPr>
        <p:spPr>
          <a:xfrm>
            <a:off x="4221863" y="2317579"/>
            <a:ext cx="726651" cy="8156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7148CC5-FC86-7B4C-869C-28EDE3CAD0DD}"/>
              </a:ext>
            </a:extLst>
          </p:cNvPr>
          <p:cNvCxnSpPr/>
          <p:nvPr/>
        </p:nvCxnSpPr>
        <p:spPr>
          <a:xfrm>
            <a:off x="4161256" y="2518412"/>
            <a:ext cx="888206" cy="8156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DC39962D-9D67-509B-E650-17B7E2F266B7}"/>
              </a:ext>
            </a:extLst>
          </p:cNvPr>
          <p:cNvSpPr txBox="1"/>
          <p:nvPr/>
        </p:nvSpPr>
        <p:spPr>
          <a:xfrm>
            <a:off x="6559643" y="1008637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33 400 MHz CMs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068F5D34-1A6D-3B92-B48F-A6F5EAF47CF8}"/>
              </a:ext>
            </a:extLst>
          </p:cNvPr>
          <p:cNvSpPr txBox="1"/>
          <p:nvPr/>
        </p:nvSpPr>
        <p:spPr>
          <a:xfrm>
            <a:off x="1388507" y="1993965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33 400 MHz CMs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52C898D-DC3D-D0CF-BA35-6C77E322781E}"/>
              </a:ext>
            </a:extLst>
          </p:cNvPr>
          <p:cNvSpPr txBox="1"/>
          <p:nvPr/>
        </p:nvSpPr>
        <p:spPr>
          <a:xfrm>
            <a:off x="3818986" y="1857404"/>
            <a:ext cx="1561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Horizontal crossing </a:t>
            </a:r>
            <a:br>
              <a:rPr lang="en-GB" sz="1200" dirty="0"/>
            </a:br>
            <a:r>
              <a:rPr lang="en-GB" sz="1200" dirty="0"/>
              <a:t>+ vertical separation</a:t>
            </a:r>
            <a:endParaRPr lang="en-GB" sz="180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89845A57-20F0-D96E-ACB3-B1E13EE84A9D}"/>
              </a:ext>
            </a:extLst>
          </p:cNvPr>
          <p:cNvSpPr txBox="1"/>
          <p:nvPr/>
        </p:nvSpPr>
        <p:spPr>
          <a:xfrm>
            <a:off x="1061606" y="2611917"/>
            <a:ext cx="1106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EM separator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8DB8C61-F47B-DB65-6D1B-26D6752E0B45}"/>
              </a:ext>
            </a:extLst>
          </p:cNvPr>
          <p:cNvSpPr/>
          <p:nvPr/>
        </p:nvSpPr>
        <p:spPr>
          <a:xfrm>
            <a:off x="1252787" y="2332994"/>
            <a:ext cx="134350" cy="16997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E7A15912-20F9-7A17-226C-D15F3292365A}"/>
              </a:ext>
            </a:extLst>
          </p:cNvPr>
          <p:cNvSpPr/>
          <p:nvPr/>
        </p:nvSpPr>
        <p:spPr>
          <a:xfrm>
            <a:off x="7836739" y="2348455"/>
            <a:ext cx="134350" cy="16997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B127E7D-FE51-25B9-F929-17BE92F7E38D}"/>
              </a:ext>
            </a:extLst>
          </p:cNvPr>
          <p:cNvSpPr txBox="1"/>
          <p:nvPr/>
        </p:nvSpPr>
        <p:spPr>
          <a:xfrm>
            <a:off x="7112985" y="2607759"/>
            <a:ext cx="1106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EM separator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F1FD2DFF-CBF6-A6FF-A2E1-E18660202508}"/>
              </a:ext>
            </a:extLst>
          </p:cNvPr>
          <p:cNvSpPr/>
          <p:nvPr/>
        </p:nvSpPr>
        <p:spPr>
          <a:xfrm>
            <a:off x="7831545" y="1341673"/>
            <a:ext cx="134350" cy="16997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94EF2423-3C2F-DF57-3657-63DB2C6B3CEF}"/>
              </a:ext>
            </a:extLst>
          </p:cNvPr>
          <p:cNvSpPr/>
          <p:nvPr/>
        </p:nvSpPr>
        <p:spPr>
          <a:xfrm>
            <a:off x="1252787" y="1346067"/>
            <a:ext cx="134350" cy="16997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878C2F90-E3D1-862A-452B-54F873B348B1}"/>
              </a:ext>
            </a:extLst>
          </p:cNvPr>
          <p:cNvSpPr/>
          <p:nvPr/>
        </p:nvSpPr>
        <p:spPr>
          <a:xfrm>
            <a:off x="2738981" y="3170187"/>
            <a:ext cx="3780000" cy="162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F7311851-1A16-16B9-2D49-B479B21B6D29}"/>
              </a:ext>
            </a:extLst>
          </p:cNvPr>
          <p:cNvSpPr/>
          <p:nvPr/>
        </p:nvSpPr>
        <p:spPr>
          <a:xfrm>
            <a:off x="1408269" y="3170187"/>
            <a:ext cx="1269000" cy="16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E33F00D3-6441-65E8-02DE-02172514C8BE}"/>
              </a:ext>
            </a:extLst>
          </p:cNvPr>
          <p:cNvSpPr/>
          <p:nvPr/>
        </p:nvSpPr>
        <p:spPr>
          <a:xfrm>
            <a:off x="6581250" y="3172513"/>
            <a:ext cx="1269000" cy="16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61ECA6F8-A421-F50A-4B13-35EA65133FB5}"/>
              </a:ext>
            </a:extLst>
          </p:cNvPr>
          <p:cNvGrpSpPr/>
          <p:nvPr/>
        </p:nvGrpSpPr>
        <p:grpSpPr>
          <a:xfrm>
            <a:off x="845121" y="3240084"/>
            <a:ext cx="7573104" cy="194828"/>
            <a:chOff x="1168364" y="5154561"/>
            <a:chExt cx="10097472" cy="259770"/>
          </a:xfrm>
        </p:grpSpPr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990B9BA5-9E52-8375-E578-E55DDACEAE02}"/>
                </a:ext>
              </a:extLst>
            </p:cNvPr>
            <p:cNvCxnSpPr/>
            <p:nvPr/>
          </p:nvCxnSpPr>
          <p:spPr>
            <a:xfrm>
              <a:off x="1168364" y="5154561"/>
              <a:ext cx="100800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3F3765BD-ADF0-4964-7795-DEA7B42C3AD0}"/>
                </a:ext>
              </a:extLst>
            </p:cNvPr>
            <p:cNvCxnSpPr>
              <a:cxnSpLocks/>
            </p:cNvCxnSpPr>
            <p:nvPr/>
          </p:nvCxnSpPr>
          <p:spPr>
            <a:xfrm>
              <a:off x="1168364" y="5154561"/>
              <a:ext cx="9573524" cy="0"/>
            </a:xfrm>
            <a:prstGeom prst="line">
              <a:avLst/>
            </a:prstGeom>
            <a:ln w="57150">
              <a:solidFill>
                <a:srgbClr val="2525FF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522DF474-A69C-15A1-4CDB-66A42AC07A96}"/>
                </a:ext>
              </a:extLst>
            </p:cNvPr>
            <p:cNvCxnSpPr>
              <a:cxnSpLocks/>
            </p:cNvCxnSpPr>
            <p:nvPr/>
          </p:nvCxnSpPr>
          <p:spPr>
            <a:xfrm>
              <a:off x="10951557" y="5387322"/>
              <a:ext cx="314279" cy="0"/>
            </a:xfrm>
            <a:prstGeom prst="line">
              <a:avLst/>
            </a:prstGeom>
            <a:ln w="57150">
              <a:solidFill>
                <a:srgbClr val="2525FF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AB81B58C-82C4-89B4-90CB-CFA3B98D9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697871" y="5158077"/>
              <a:ext cx="271371" cy="256254"/>
            </a:xfrm>
            <a:prstGeom prst="line">
              <a:avLst/>
            </a:prstGeom>
            <a:ln w="57150">
              <a:solidFill>
                <a:srgbClr val="2525FF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8E07BAEE-EE74-EF47-BDCE-A85AC74B6A69}"/>
              </a:ext>
            </a:extLst>
          </p:cNvPr>
          <p:cNvGrpSpPr/>
          <p:nvPr/>
        </p:nvGrpSpPr>
        <p:grpSpPr>
          <a:xfrm flipH="1">
            <a:off x="839981" y="3241018"/>
            <a:ext cx="7579763" cy="194828"/>
            <a:chOff x="1159486" y="5154561"/>
            <a:chExt cx="10106350" cy="259770"/>
          </a:xfrm>
        </p:grpSpPr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BAE69CE7-7A15-C95A-F154-2567826EF44B}"/>
                </a:ext>
              </a:extLst>
            </p:cNvPr>
            <p:cNvCxnSpPr/>
            <p:nvPr/>
          </p:nvCxnSpPr>
          <p:spPr>
            <a:xfrm>
              <a:off x="1159486" y="5154561"/>
              <a:ext cx="10080000" cy="0"/>
            </a:xfrm>
            <a:prstGeom prst="line">
              <a:avLst/>
            </a:prstGeom>
            <a:ln>
              <a:solidFill>
                <a:srgbClr val="FF111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A1B5240B-F7D0-0676-4D94-FE346F36B17A}"/>
                </a:ext>
              </a:extLst>
            </p:cNvPr>
            <p:cNvCxnSpPr>
              <a:cxnSpLocks/>
            </p:cNvCxnSpPr>
            <p:nvPr/>
          </p:nvCxnSpPr>
          <p:spPr>
            <a:xfrm>
              <a:off x="1168364" y="5154561"/>
              <a:ext cx="9573524" cy="0"/>
            </a:xfrm>
            <a:prstGeom prst="line">
              <a:avLst/>
            </a:prstGeom>
            <a:ln w="57150">
              <a:solidFill>
                <a:srgbClr val="FF111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26B1D9B6-F6AE-0698-83B8-CBC553D7B8EB}"/>
                </a:ext>
              </a:extLst>
            </p:cNvPr>
            <p:cNvCxnSpPr>
              <a:cxnSpLocks/>
            </p:cNvCxnSpPr>
            <p:nvPr/>
          </p:nvCxnSpPr>
          <p:spPr>
            <a:xfrm>
              <a:off x="10951557" y="5387322"/>
              <a:ext cx="314279" cy="0"/>
            </a:xfrm>
            <a:prstGeom prst="line">
              <a:avLst/>
            </a:prstGeom>
            <a:ln w="57150">
              <a:solidFill>
                <a:srgbClr val="FF111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9BA957B7-2F1F-A372-522C-03E4B21B2CE5}"/>
                </a:ext>
              </a:extLst>
            </p:cNvPr>
            <p:cNvCxnSpPr>
              <a:cxnSpLocks/>
            </p:cNvCxnSpPr>
            <p:nvPr/>
          </p:nvCxnSpPr>
          <p:spPr>
            <a:xfrm>
              <a:off x="10697871" y="5158077"/>
              <a:ext cx="271371" cy="256254"/>
            </a:xfrm>
            <a:prstGeom prst="line">
              <a:avLst/>
            </a:prstGeom>
            <a:ln w="57150">
              <a:solidFill>
                <a:srgbClr val="FF111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8" name="TextBox 127">
            <a:extLst>
              <a:ext uri="{FF2B5EF4-FFF2-40B4-BE49-F238E27FC236}">
                <a16:creationId xmlns:a16="http://schemas.microsoft.com/office/drawing/2014/main" id="{9FAA20E1-77A0-95AA-CD64-3F032678DDF9}"/>
              </a:ext>
            </a:extLst>
          </p:cNvPr>
          <p:cNvSpPr txBox="1"/>
          <p:nvPr/>
        </p:nvSpPr>
        <p:spPr>
          <a:xfrm>
            <a:off x="6567308" y="2915897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33 400 MHz CMs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7BA272D7-0062-BA28-3EF7-3D1D17CC8D42}"/>
              </a:ext>
            </a:extLst>
          </p:cNvPr>
          <p:cNvSpPr txBox="1"/>
          <p:nvPr/>
        </p:nvSpPr>
        <p:spPr>
          <a:xfrm>
            <a:off x="1408269" y="2910334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33 400 MHz CMs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ADA5C644-78EE-8F52-633E-38F1A38107B3}"/>
              </a:ext>
            </a:extLst>
          </p:cNvPr>
          <p:cNvSpPr txBox="1"/>
          <p:nvPr/>
        </p:nvSpPr>
        <p:spPr>
          <a:xfrm>
            <a:off x="3893366" y="2941435"/>
            <a:ext cx="1455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102 800 MHz CMs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FFB09440-B225-90B5-22D9-B92AF20A65E4}"/>
              </a:ext>
            </a:extLst>
          </p:cNvPr>
          <p:cNvSpPr/>
          <p:nvPr/>
        </p:nvSpPr>
        <p:spPr>
          <a:xfrm>
            <a:off x="1266608" y="3167442"/>
            <a:ext cx="134350" cy="16997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B3609749-15FC-ED61-9A65-187B2B5529E8}"/>
                  </a:ext>
                </a:extLst>
              </p:cNvPr>
              <p:cNvSpPr txBox="1"/>
              <p:nvPr/>
            </p:nvSpPr>
            <p:spPr>
              <a:xfrm>
                <a:off x="211121" y="3022225"/>
                <a:ext cx="4251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>
                          <a:latin typeface="Cambria Math" panose="02040503050406030204" pitchFamily="18" charset="0"/>
                        </a:rPr>
                        <m:t>𝐭</m:t>
                      </m:r>
                      <m:acc>
                        <m:accPr>
                          <m:chr m:val="̅"/>
                          <m:ctrlPr>
                            <a:rPr lang="en-GB" sz="18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b="1">
                              <a:latin typeface="Cambria Math" panose="02040503050406030204" pitchFamily="18" charset="0"/>
                            </a:rPr>
                            <m:t>𝐭</m:t>
                          </m:r>
                        </m:e>
                      </m:acc>
                    </m:oMath>
                  </m:oMathPara>
                </a14:m>
                <a:endParaRPr lang="en-GB" sz="1800" b="1" dirty="0"/>
              </a:p>
            </p:txBody>
          </p:sp>
        </mc:Choice>
        <mc:Fallback xmlns=""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B3609749-15FC-ED61-9A65-187B2B5529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121" y="3022225"/>
                <a:ext cx="425116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3" name="Text Placeholder 5">
            <a:extLst>
              <a:ext uri="{FF2B5EF4-FFF2-40B4-BE49-F238E27FC236}">
                <a16:creationId xmlns:a16="http://schemas.microsoft.com/office/drawing/2014/main" id="{E95BC9B0-28C5-3A20-B471-903DC067B4A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3579862"/>
            <a:ext cx="8449680" cy="1543175"/>
          </a:xfrm>
        </p:spPr>
        <p:txBody>
          <a:bodyPr/>
          <a:lstStyle/>
          <a:p>
            <a:pPr>
              <a:spcBef>
                <a:spcPts val="888"/>
              </a:spcBef>
            </a:pPr>
            <a:r>
              <a:rPr lang="en-GB" b="0" dirty="0"/>
              <a:t>LCC has about </a:t>
            </a:r>
            <a:r>
              <a:rPr lang="en-GB" dirty="0">
                <a:solidFill>
                  <a:srgbClr val="00B050"/>
                </a:solidFill>
              </a:rPr>
              <a:t>10% lower SR energy loss per turn than GHC</a:t>
            </a:r>
            <a:r>
              <a:rPr lang="en-GB" b="0" dirty="0"/>
              <a:t>. Lower RF voltage needs, fewer cavities, beneficial for integration of cryomodules</a:t>
            </a:r>
          </a:p>
          <a:p>
            <a:pPr>
              <a:spcBef>
                <a:spcPts val="888"/>
              </a:spcBef>
            </a:pPr>
            <a:r>
              <a:rPr lang="en-GB" b="0" dirty="0"/>
              <a:t>Beam parameters in the comparison were chosen to maintain </a:t>
            </a:r>
            <a:r>
              <a:rPr lang="en-GB" sz="1600" b="0" dirty="0"/>
              <a:t>50 MW SR power per beam for GHC. Under this assumption, s</a:t>
            </a:r>
            <a:r>
              <a:rPr lang="en-GB" b="0" dirty="0"/>
              <a:t>ame total b</a:t>
            </a:r>
            <a:r>
              <a:rPr lang="en-GB" sz="1600" b="0" dirty="0"/>
              <a:t>eam current assumed for both optics but lower RF voltage requirements at ttbar for LCC</a:t>
            </a:r>
          </a:p>
          <a:p>
            <a:endParaRPr lang="en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AAF2256F-F4F3-628F-4EC3-658CE67DC2E9}"/>
                  </a:ext>
                </a:extLst>
              </p:cNvPr>
              <p:cNvSpPr txBox="1"/>
              <p:nvPr/>
            </p:nvSpPr>
            <p:spPr>
              <a:xfrm>
                <a:off x="75656" y="987574"/>
                <a:ext cx="697627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>
                          <a:latin typeface="Cambria Math" panose="02040503050406030204" pitchFamily="18" charset="0"/>
                        </a:rPr>
                        <m:t>𝐙</m:t>
                      </m:r>
                    </m:oMath>
                  </m:oMathPara>
                </a14:m>
                <a:endParaRPr lang="en-GB" sz="1800" b="1" dirty="0">
                  <a:latin typeface="Cambria Math" panose="02040503050406030204" pitchFamily="18" charset="0"/>
                </a:endParaRPr>
              </a:p>
              <a:p>
                <a:pPr algn="ctr"/>
                <a:r>
                  <a:rPr lang="en-GB" sz="1800" b="1" dirty="0">
                    <a:latin typeface="Cambria Math" panose="02040503050406030204" pitchFamily="18" charset="0"/>
                  </a:rPr>
                  <a:t>&amp;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1">
                          <a:latin typeface="Cambria Math" panose="02040503050406030204" pitchFamily="18" charset="0"/>
                        </a:rPr>
                        <m:t>𝐖𝐖</m:t>
                      </m:r>
                    </m:oMath>
                  </m:oMathPara>
                </a14:m>
                <a:endParaRPr lang="en-GB" sz="1800" b="1" dirty="0"/>
              </a:p>
            </p:txBody>
          </p:sp>
        </mc:Choice>
        <mc:Fallback xmlns="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AAF2256F-F4F3-628F-4EC3-658CE67DC2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56" y="987574"/>
                <a:ext cx="697627" cy="9233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B95D4D60-A117-BFAF-4845-403A0FFD57AB}"/>
              </a:ext>
            </a:extLst>
          </p:cNvPr>
          <p:cNvSpPr txBox="1"/>
          <p:nvPr/>
        </p:nvSpPr>
        <p:spPr>
          <a:xfrm>
            <a:off x="4599976" y="555526"/>
            <a:ext cx="302261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/>
              <a:t>I. </a:t>
            </a:r>
            <a:r>
              <a:rPr lang="en-US" sz="1100" b="1" dirty="0" err="1"/>
              <a:t>Karpov</a:t>
            </a:r>
            <a:r>
              <a:rPr lang="en-US" sz="1100" b="1" dirty="0"/>
              <a:t>, O. Brunner, K. </a:t>
            </a:r>
            <a:r>
              <a:rPr lang="en-US" sz="1100" b="1" dirty="0" err="1"/>
              <a:t>Canderan</a:t>
            </a:r>
            <a:r>
              <a:rPr lang="en-US" sz="1100" b="1" dirty="0"/>
              <a:t>, </a:t>
            </a:r>
            <a:br>
              <a:rPr lang="en-US" sz="1100" b="1" dirty="0"/>
            </a:br>
            <a:r>
              <a:rPr lang="en-US" sz="1100" b="1" dirty="0"/>
              <a:t>W. </a:t>
            </a:r>
            <a:r>
              <a:rPr lang="en-US" sz="1100" b="1" dirty="0" err="1"/>
              <a:t>Hofle</a:t>
            </a:r>
            <a:r>
              <a:rPr lang="en-US" sz="1100" b="1" dirty="0"/>
              <a:t>, V. Parma, F. </a:t>
            </a:r>
            <a:r>
              <a:rPr lang="en-US" sz="1100" b="1" dirty="0" err="1"/>
              <a:t>Peauger</a:t>
            </a:r>
            <a:r>
              <a:rPr lang="en-US" sz="1100" b="1" dirty="0"/>
              <a:t>, D. </a:t>
            </a:r>
            <a:r>
              <a:rPr lang="en-US" sz="1100" b="1" dirty="0" err="1"/>
              <a:t>Sittard</a:t>
            </a:r>
            <a:endParaRPr lang="en-CH" sz="1100" b="1" dirty="0"/>
          </a:p>
        </p:txBody>
      </p:sp>
    </p:spTree>
    <p:extLst>
      <p:ext uri="{BB962C8B-B14F-4D97-AF65-F5344CB8AC3E}">
        <p14:creationId xmlns:p14="http://schemas.microsoft.com/office/powerpoint/2010/main" val="16200341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Synchrotron Radiation Absorbers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95F93813-0759-C000-9F96-2A659D2095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2"/>
          <a:stretch/>
        </p:blipFill>
        <p:spPr>
          <a:xfrm>
            <a:off x="6587716" y="1491630"/>
            <a:ext cx="2556284" cy="288032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596EEE-49AE-D87B-ADE0-0382B83038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6649480" cy="3616022"/>
          </a:xfrm>
        </p:spPr>
        <p:txBody>
          <a:bodyPr/>
          <a:lstStyle/>
          <a:p>
            <a:r>
              <a:rPr lang="en-US" dirty="0"/>
              <a:t>SRAs integrated into vacuum chamber winglets to intercept SR</a:t>
            </a:r>
          </a:p>
          <a:p>
            <a:pPr lvl="1"/>
            <a:r>
              <a:rPr lang="en-US" dirty="0"/>
              <a:t>Placed only in </a:t>
            </a:r>
            <a:r>
              <a:rPr lang="en-US" b="1" dirty="0"/>
              <a:t>dipoles</a:t>
            </a:r>
          </a:p>
          <a:p>
            <a:pPr lvl="1"/>
            <a:r>
              <a:rPr lang="en-US" dirty="0"/>
              <a:t>Spaced </a:t>
            </a:r>
            <a:r>
              <a:rPr lang="en-GB" dirty="0"/>
              <a:t>so that no direct photons from the beam hit the downstream chamber wall</a:t>
            </a:r>
          </a:p>
          <a:p>
            <a:r>
              <a:rPr lang="en-GB" dirty="0"/>
              <a:t>Placement is driven by dipole spacing and dipole-free regions</a:t>
            </a:r>
          </a:p>
          <a:p>
            <a:pPr lvl="1"/>
            <a:r>
              <a:rPr lang="en-GB" b="1" dirty="0"/>
              <a:t>GHC: </a:t>
            </a:r>
            <a:r>
              <a:rPr lang="en-GB" dirty="0"/>
              <a:t>Longer short straight sections</a:t>
            </a:r>
            <a:r>
              <a:rPr lang="en-GB" b="1" dirty="0"/>
              <a:t>, </a:t>
            </a:r>
            <a:r>
              <a:rPr lang="en-GB" dirty="0"/>
              <a:t>longer dipole-free regions &amp;</a:t>
            </a:r>
            <a:br>
              <a:rPr lang="en-GB" dirty="0"/>
            </a:br>
            <a:r>
              <a:rPr lang="en-GB" dirty="0"/>
              <a:t>non-uniform dipole pattern (short and long dipoles) make shadowing more difficult. Some absorbers must protrude into the chamber </a:t>
            </a:r>
            <a:br>
              <a:rPr lang="en-GB" dirty="0"/>
            </a:br>
            <a:r>
              <a:rPr lang="en-GB" dirty="0"/>
              <a:t>aperture to maintain full shadowing</a:t>
            </a:r>
          </a:p>
          <a:p>
            <a:pPr lvl="1"/>
            <a:r>
              <a:rPr lang="en-GB" b="1" dirty="0"/>
              <a:t>LCC: </a:t>
            </a:r>
            <a:r>
              <a:rPr lang="en-GB" dirty="0"/>
              <a:t>more uniform, long-drift shadowing problem is avoided</a:t>
            </a:r>
          </a:p>
          <a:p>
            <a:r>
              <a:rPr lang="en-GB" b="0" dirty="0"/>
              <a:t>Overall, the LCC layout is </a:t>
            </a:r>
            <a:r>
              <a:rPr lang="en-GB" dirty="0">
                <a:solidFill>
                  <a:srgbClr val="00B050"/>
                </a:solidFill>
              </a:rPr>
              <a:t>more </a:t>
            </a:r>
            <a:r>
              <a:rPr lang="en-GB" dirty="0" err="1">
                <a:solidFill>
                  <a:srgbClr val="00B050"/>
                </a:solidFill>
              </a:rPr>
              <a:t>favorable</a:t>
            </a:r>
            <a:r>
              <a:rPr lang="en-GB" dirty="0">
                <a:solidFill>
                  <a:srgbClr val="00B050"/>
                </a:solidFill>
              </a:rPr>
              <a:t> for SR absorber integration</a:t>
            </a:r>
            <a:r>
              <a:rPr lang="en-GB" b="0" dirty="0"/>
              <a:t>: fewer absorbers, more uniform placement and no absorber intrusion into nominal aperture</a:t>
            </a:r>
          </a:p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663CA2-D125-181A-8644-A1F8E68A3EE5}"/>
              </a:ext>
            </a:extLst>
          </p:cNvPr>
          <p:cNvSpPr txBox="1"/>
          <p:nvPr/>
        </p:nvSpPr>
        <p:spPr>
          <a:xfrm>
            <a:off x="5292080" y="988735"/>
            <a:ext cx="302261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/>
              <a:t>B. </a:t>
            </a:r>
            <a:r>
              <a:rPr lang="en-US" sz="1100" b="1" dirty="0" err="1"/>
              <a:t>Humann</a:t>
            </a:r>
            <a:r>
              <a:rPr lang="en-US" sz="1100" b="1" dirty="0"/>
              <a:t>, A. Lechner, M. </a:t>
            </a:r>
            <a:r>
              <a:rPr lang="en-US" sz="1100" b="1" dirty="0" err="1"/>
              <a:t>Ady</a:t>
            </a:r>
            <a:r>
              <a:rPr lang="en-US" sz="1100" b="1" dirty="0"/>
              <a:t>, C. </a:t>
            </a:r>
            <a:r>
              <a:rPr lang="en-US" sz="1100" b="1" dirty="0" err="1"/>
              <a:t>Garion</a:t>
            </a:r>
            <a:r>
              <a:rPr lang="en-US" sz="1100" b="1" dirty="0"/>
              <a:t>, V. Giovinco, M. </a:t>
            </a:r>
            <a:r>
              <a:rPr lang="en-US" sz="1100" b="1" dirty="0" err="1"/>
              <a:t>Morrone</a:t>
            </a:r>
            <a:r>
              <a:rPr lang="en-US" sz="1100" b="1" dirty="0"/>
              <a:t>, P. </a:t>
            </a:r>
            <a:r>
              <a:rPr lang="en-US" sz="1100" b="1" dirty="0" err="1"/>
              <a:t>Krkotic</a:t>
            </a:r>
            <a:r>
              <a:rPr lang="en-US" sz="1100" b="1" dirty="0"/>
              <a:t> et al</a:t>
            </a:r>
            <a:endParaRPr lang="en-CH" sz="1100" b="1" dirty="0"/>
          </a:p>
        </p:txBody>
      </p:sp>
    </p:spTree>
    <p:extLst>
      <p:ext uri="{BB962C8B-B14F-4D97-AF65-F5344CB8AC3E}">
        <p14:creationId xmlns:p14="http://schemas.microsoft.com/office/powerpoint/2010/main" val="620454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ECC09B-DDDB-1BFD-999D-D98809BA17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4633256" cy="3616022"/>
          </a:xfrm>
        </p:spPr>
        <p:txBody>
          <a:bodyPr/>
          <a:lstStyle/>
          <a:p>
            <a:r>
              <a:rPr lang="en-CH" dirty="0"/>
              <a:t>Feasibility Study concluded in 2025, </a:t>
            </a:r>
            <a:r>
              <a:rPr lang="en-GB" b="0" dirty="0"/>
              <a:t>assessing FCC technical, geological and financial feasibility</a:t>
            </a:r>
            <a:endParaRPr lang="en-CH" b="0" dirty="0"/>
          </a:p>
          <a:p>
            <a:r>
              <a:rPr lang="en-CH" b="0" dirty="0"/>
              <a:t>In 2026, </a:t>
            </a:r>
            <a:r>
              <a:rPr lang="en-CH" dirty="0"/>
              <a:t>European Strategy </a:t>
            </a:r>
            <a:r>
              <a:rPr lang="en-CH" b="0" dirty="0"/>
              <a:t>outcome placed </a:t>
            </a:r>
            <a:br>
              <a:rPr lang="en-CH" b="0" dirty="0"/>
            </a:br>
            <a:r>
              <a:rPr lang="en-CH" dirty="0"/>
              <a:t>HL-LHC &amp; FCC-ee as first and second highest priorities</a:t>
            </a:r>
          </a:p>
          <a:p>
            <a:r>
              <a:rPr lang="en-CH" b="0" dirty="0"/>
              <a:t>FCC is now entering </a:t>
            </a:r>
            <a:r>
              <a:rPr lang="en-CH" dirty="0"/>
              <a:t>Reference Design Phase</a:t>
            </a:r>
          </a:p>
          <a:p>
            <a:r>
              <a:rPr lang="en-CH" b="0" dirty="0"/>
              <a:t>Possible </a:t>
            </a:r>
            <a:r>
              <a:rPr lang="en-CH" dirty="0"/>
              <a:t>CERN Council decision by 2028</a:t>
            </a:r>
          </a:p>
          <a:p>
            <a:r>
              <a:rPr lang="en-CH" dirty="0"/>
              <a:t>Technical Design Report </a:t>
            </a:r>
            <a:r>
              <a:rPr lang="en-CH" b="0" dirty="0"/>
              <a:t>foreseen to be completed </a:t>
            </a:r>
            <a:r>
              <a:rPr lang="en-CH" dirty="0"/>
              <a:t>by 2033</a:t>
            </a:r>
          </a:p>
          <a:p>
            <a:endParaRPr lang="en-CH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FCC-ee timeline</a:t>
            </a:r>
          </a:p>
        </p:txBody>
      </p:sp>
      <p:pic>
        <p:nvPicPr>
          <p:cNvPr id="2" name="Picture 1" descr="A diagram of a circular object with different colored objects&#10;&#10;Description automatically generated">
            <a:extLst>
              <a:ext uri="{FF2B5EF4-FFF2-40B4-BE49-F238E27FC236}">
                <a16:creationId xmlns:a16="http://schemas.microsoft.com/office/drawing/2014/main" id="{61968AD5-6F93-C9A1-5128-10EC6C16DE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4"/>
          <a:stretch/>
        </p:blipFill>
        <p:spPr>
          <a:xfrm>
            <a:off x="5220072" y="1289163"/>
            <a:ext cx="3669967" cy="26271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742043-92D6-15F8-88EC-620A104340CC}"/>
              </a:ext>
            </a:extLst>
          </p:cNvPr>
          <p:cNvSpPr txBox="1"/>
          <p:nvPr/>
        </p:nvSpPr>
        <p:spPr>
          <a:xfrm>
            <a:off x="6507680" y="3966324"/>
            <a:ext cx="263632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/>
              <a:t>Courtesy A. </a:t>
            </a:r>
            <a:r>
              <a:rPr lang="en-US" sz="1100" b="1" dirty="0" err="1"/>
              <a:t>Navascues</a:t>
            </a:r>
            <a:r>
              <a:rPr lang="en-US" sz="1100" b="1" dirty="0"/>
              <a:t> </a:t>
            </a:r>
            <a:r>
              <a:rPr lang="en-US" sz="1100" b="1" dirty="0" err="1"/>
              <a:t>Cornago</a:t>
            </a:r>
            <a:endParaRPr lang="en-CH" sz="1100" b="1" dirty="0"/>
          </a:p>
        </p:txBody>
      </p:sp>
    </p:spTree>
    <p:extLst>
      <p:ext uri="{BB962C8B-B14F-4D97-AF65-F5344CB8AC3E}">
        <p14:creationId xmlns:p14="http://schemas.microsoft.com/office/powerpoint/2010/main" val="40052375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ECC09B-DDDB-1BFD-999D-D98809BA17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528" y="1259984"/>
            <a:ext cx="8294086" cy="3616022"/>
          </a:xfrm>
        </p:spPr>
        <p:txBody>
          <a:bodyPr/>
          <a:lstStyle/>
          <a:p>
            <a:r>
              <a:rPr lang="en-GB" b="0" dirty="0"/>
              <a:t>MDI includes the experimental cavern &amp; the interplay with the final-focus matching section (~1 km from the IP on each side)</a:t>
            </a:r>
          </a:p>
          <a:p>
            <a:r>
              <a:rPr lang="en-GB" b="0" dirty="0"/>
              <a:t>Same high-level parameters: L</a:t>
            </a:r>
            <a:r>
              <a:rPr lang="en-GB" b="0" baseline="30000" dirty="0"/>
              <a:t>*</a:t>
            </a:r>
            <a:r>
              <a:rPr lang="en-GB" b="0" dirty="0"/>
              <a:t>=2.4 m, 30 </a:t>
            </a:r>
            <a:r>
              <a:rPr lang="en-GB" b="0" dirty="0" err="1"/>
              <a:t>mrad</a:t>
            </a:r>
            <a:r>
              <a:rPr lang="en-GB" b="0" dirty="0"/>
              <a:t> crossing angle, SR masks at exits of final doublet (QC1, QC2) quadrupoles</a:t>
            </a:r>
          </a:p>
          <a:p>
            <a:pPr lvl="1"/>
            <a:r>
              <a:rPr lang="en-GB" b="0" dirty="0"/>
              <a:t>Similar QC1 lengths </a:t>
            </a:r>
            <a:r>
              <a:rPr lang="en-GB" dirty="0"/>
              <a:t>&amp; </a:t>
            </a:r>
            <a:r>
              <a:rPr lang="en-GB" b="0" dirty="0"/>
              <a:t>gradients, -30% QC2 gradient in LCC, potentially allowing normal-conducting magnet design</a:t>
            </a:r>
          </a:p>
          <a:p>
            <a:endParaRPr lang="en-CH" b="0" baseline="300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Machine Detector Interface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E11080A-A798-46BB-C86A-A40D1D4F7A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787774"/>
            <a:ext cx="2873914" cy="18284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7B27C4D-7E2F-B835-D869-9B358D9B9D37}"/>
              </a:ext>
            </a:extLst>
          </p:cNvPr>
          <p:cNvSpPr txBox="1"/>
          <p:nvPr/>
        </p:nvSpPr>
        <p:spPr>
          <a:xfrm>
            <a:off x="323528" y="3009022"/>
            <a:ext cx="603709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sz="1600" b="0" dirty="0"/>
              <a:t>No show-stopper MDI issue for either optics, </a:t>
            </a:r>
            <a:r>
              <a:rPr lang="en-GB" sz="1600" b="1" dirty="0"/>
              <a:t>but different tunnel footprint, cavern integration, SR levels &amp; beam intercepting device layout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GB" sz="1200" b="0" dirty="0"/>
              <a:t>LCC places </a:t>
            </a:r>
            <a:r>
              <a:rPr lang="en-GB" sz="1200" b="1" dirty="0"/>
              <a:t>dipoles in the cavern </a:t>
            </a:r>
            <a:r>
              <a:rPr lang="en-GB" sz="1200" dirty="0"/>
              <a:t>(</a:t>
            </a:r>
            <a:r>
              <a:rPr lang="en-GB" sz="1200" b="0" dirty="0"/>
              <a:t>possibility to move them away under discussion), GHC does not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GB" sz="1200" b="0" dirty="0"/>
              <a:t>GHC </a:t>
            </a:r>
            <a:r>
              <a:rPr lang="en-GB" sz="1200" dirty="0"/>
              <a:t>uses</a:t>
            </a:r>
            <a:r>
              <a:rPr lang="en-GB" sz="1200" b="0" dirty="0"/>
              <a:t> </a:t>
            </a:r>
            <a:r>
              <a:rPr lang="en-GB" sz="1200" b="1" dirty="0"/>
              <a:t>reverse bends</a:t>
            </a:r>
            <a:r>
              <a:rPr lang="en-GB" sz="1200" b="0" dirty="0"/>
              <a:t>, LCC does not, but SR only on one side of tunnel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B</a:t>
            </a:r>
            <a:r>
              <a:rPr lang="en-GB" sz="1200" b="0" dirty="0"/>
              <a:t>eams start </a:t>
            </a:r>
            <a:r>
              <a:rPr lang="en-GB" sz="1200" b="1" dirty="0"/>
              <a:t>separating at different locations </a:t>
            </a:r>
            <a:r>
              <a:rPr lang="en-GB" sz="1200" b="0" dirty="0"/>
              <a:t>for the two optics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GB" sz="1200" b="1" dirty="0"/>
              <a:t>BS dump location </a:t>
            </a:r>
            <a:r>
              <a:rPr lang="en-GB" sz="1200" dirty="0"/>
              <a:t>differs: ~500 m downstream in GHC, likely closer in LCC but requires further assessment</a:t>
            </a:r>
            <a:endParaRPr lang="en-GB" sz="1200" b="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F94658-B83C-00C4-6868-ADA2253CB3D4}"/>
              </a:ext>
            </a:extLst>
          </p:cNvPr>
          <p:cNvSpPr txBox="1"/>
          <p:nvPr/>
        </p:nvSpPr>
        <p:spPr>
          <a:xfrm>
            <a:off x="5940152" y="771550"/>
            <a:ext cx="252028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/>
              <a:t>M. </a:t>
            </a:r>
            <a:r>
              <a:rPr lang="en-GB" sz="1100" b="1" dirty="0" err="1"/>
              <a:t>Boscolo</a:t>
            </a:r>
            <a:r>
              <a:rPr lang="en-GB" sz="1100" b="1" dirty="0"/>
              <a:t>, G. </a:t>
            </a:r>
            <a:r>
              <a:rPr lang="en-GB" sz="1100" b="1" dirty="0" err="1"/>
              <a:t>Broggi</a:t>
            </a:r>
            <a:r>
              <a:rPr lang="en-GB" sz="1100" b="1" dirty="0"/>
              <a:t>, G. </a:t>
            </a:r>
            <a:r>
              <a:rPr lang="en-GB" sz="1100" b="1" dirty="0" err="1"/>
              <a:t>Nigrelli</a:t>
            </a:r>
            <a:r>
              <a:rPr lang="en-GB" sz="1100" b="1" dirty="0"/>
              <a:t>, F. </a:t>
            </a:r>
            <a:r>
              <a:rPr lang="en-GB" sz="1100" b="1" dirty="0" err="1"/>
              <a:t>Palla</a:t>
            </a:r>
            <a:r>
              <a:rPr lang="en-GB" sz="1100" b="1" dirty="0"/>
              <a:t>, F. Van der </a:t>
            </a:r>
            <a:r>
              <a:rPr lang="en-GB" sz="1100" b="1" dirty="0" err="1"/>
              <a:t>Veken</a:t>
            </a:r>
            <a:endParaRPr lang="en-CH" sz="1100" b="1" dirty="0"/>
          </a:p>
        </p:txBody>
      </p:sp>
    </p:spTree>
    <p:extLst>
      <p:ext uri="{BB962C8B-B14F-4D97-AF65-F5344CB8AC3E}">
        <p14:creationId xmlns:p14="http://schemas.microsoft.com/office/powerpoint/2010/main" val="1969549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ECC09B-DDDB-1BFD-999D-D98809BA17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51520" y="1404000"/>
            <a:ext cx="6289440" cy="1167750"/>
          </a:xfrm>
        </p:spPr>
        <p:txBody>
          <a:bodyPr/>
          <a:lstStyle/>
          <a:p>
            <a:r>
              <a:rPr lang="en-CH" b="0" dirty="0"/>
              <a:t>Two-stage collimation (primary &amp; secondary) for both optics </a:t>
            </a:r>
          </a:p>
          <a:p>
            <a:r>
              <a:rPr lang="en-CH" b="0" dirty="0"/>
              <a:t>GHC is contrained by the universal technical insertion &amp; superperiodicity requirements, limited freedom to optimize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Collimation/Impedance</a:t>
            </a:r>
          </a:p>
        </p:txBody>
      </p:sp>
      <p:pic>
        <p:nvPicPr>
          <p:cNvPr id="7" name="Picture 6" descr="Diagram of a diagram of a halo&#10;&#10;AI-generated content may be incorrect.">
            <a:extLst>
              <a:ext uri="{FF2B5EF4-FFF2-40B4-BE49-F238E27FC236}">
                <a16:creationId xmlns:a16="http://schemas.microsoft.com/office/drawing/2014/main" id="{2E95A21A-44F8-FE29-8A6B-6AC00E2C05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224" y="1137798"/>
            <a:ext cx="2376461" cy="1464563"/>
          </a:xfrm>
          <a:prstGeom prst="rect">
            <a:avLst/>
          </a:prstGeom>
        </p:spPr>
      </p:pic>
      <p:pic>
        <p:nvPicPr>
          <p:cNvPr id="8" name="Picture 7" descr="Diagram of a diagram of a collimator&#10;&#10;AI-generated content may be incorrect.">
            <a:extLst>
              <a:ext uri="{FF2B5EF4-FFF2-40B4-BE49-F238E27FC236}">
                <a16:creationId xmlns:a16="http://schemas.microsoft.com/office/drawing/2014/main" id="{45813562-B10F-AFCB-5A4E-1DFFE90D0E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2624495"/>
            <a:ext cx="3094627" cy="1387415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A53BE41-769C-EAFE-AA0C-4A8D2332D011}"/>
              </a:ext>
            </a:extLst>
          </p:cNvPr>
          <p:cNvSpPr txBox="1">
            <a:spLocks/>
          </p:cNvSpPr>
          <p:nvPr/>
        </p:nvSpPr>
        <p:spPr>
          <a:xfrm>
            <a:off x="251520" y="2499742"/>
            <a:ext cx="8208912" cy="24997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1388"/>
              </a:spcBef>
              <a:buFont typeface="Wingdings" pitchFamily="2" charset="2"/>
              <a:buChar char="§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8250" indent="-28575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3955500" algn="r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6250" indent="-28575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b="0" dirty="0"/>
              <a:t>LCC has </a:t>
            </a:r>
            <a:r>
              <a:rPr lang="en-CH" dirty="0"/>
              <a:t>more flexibility</a:t>
            </a:r>
            <a:r>
              <a:rPr lang="en-CH" b="0" dirty="0"/>
              <a:t>: </a:t>
            </a:r>
          </a:p>
          <a:p>
            <a:pPr lvl="1"/>
            <a:r>
              <a:rPr lang="en-CH" dirty="0"/>
              <a:t>Higher </a:t>
            </a:r>
            <a:r>
              <a:rPr lang="el-GR" dirty="0"/>
              <a:t>β</a:t>
            </a:r>
            <a:r>
              <a:rPr lang="en-US" dirty="0"/>
              <a:t>-functions, wider collimation gap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beneficial for impedance</a:t>
            </a:r>
            <a:endParaRPr lang="en-CH" dirty="0"/>
          </a:p>
          <a:p>
            <a:pPr lvl="1"/>
            <a:r>
              <a:rPr lang="en-GB" b="1" dirty="0"/>
              <a:t>Double-phase collimation</a:t>
            </a:r>
            <a:r>
              <a:rPr lang="en-GB" dirty="0"/>
              <a:t> (primary collimators with </a:t>
            </a:r>
            <a:br>
              <a:rPr lang="en-GB" dirty="0"/>
            </a:br>
            <a:r>
              <a:rPr lang="en-GB" dirty="0"/>
              <a:t>90° phase advance) can be implemented naturally: </a:t>
            </a:r>
            <a:br>
              <a:rPr lang="en-GB" dirty="0"/>
            </a:br>
            <a:r>
              <a:rPr lang="en-GB" dirty="0"/>
              <a:t>Significantly improves suppression of fast losses, </a:t>
            </a:r>
            <a:br>
              <a:rPr lang="en-GB" dirty="0"/>
            </a:br>
            <a:r>
              <a:rPr lang="en-GB" dirty="0"/>
              <a:t>protects against hierarchy breakage, improves background</a:t>
            </a:r>
          </a:p>
          <a:p>
            <a:pPr lvl="1"/>
            <a:r>
              <a:rPr lang="en-GB" dirty="0"/>
              <a:t>Collimation insertion has essentially </a:t>
            </a:r>
            <a:r>
              <a:rPr lang="en-GB" b="1" dirty="0"/>
              <a:t>zero dispersion: </a:t>
            </a:r>
            <a:r>
              <a:rPr lang="en-GB" dirty="0"/>
              <a:t>off-momentum collimation requires another dedicated region and is </a:t>
            </a:r>
            <a:r>
              <a:rPr lang="en-GB" b="1" dirty="0"/>
              <a:t>not yet fully defined / optimized</a:t>
            </a:r>
            <a:endParaRPr lang="en-CH" dirty="0"/>
          </a:p>
          <a:p>
            <a:r>
              <a:rPr lang="en-GB" dirty="0">
                <a:solidFill>
                  <a:srgbClr val="00B050"/>
                </a:solidFill>
              </a:rPr>
              <a:t>Overall, LCC is </a:t>
            </a:r>
            <a:r>
              <a:rPr lang="en-GB" dirty="0" err="1">
                <a:solidFill>
                  <a:srgbClr val="00B050"/>
                </a:solidFill>
              </a:rPr>
              <a:t>favored</a:t>
            </a:r>
            <a:r>
              <a:rPr lang="en-GB" dirty="0">
                <a:solidFill>
                  <a:srgbClr val="00B050"/>
                </a:solidFill>
              </a:rPr>
              <a:t> for </a:t>
            </a:r>
            <a:r>
              <a:rPr lang="en-GB" dirty="0" err="1">
                <a:solidFill>
                  <a:srgbClr val="00B050"/>
                </a:solidFill>
              </a:rPr>
              <a:t>betatron</a:t>
            </a:r>
            <a:r>
              <a:rPr lang="en-GB" dirty="0">
                <a:solidFill>
                  <a:srgbClr val="00B050"/>
                </a:solidFill>
              </a:rPr>
              <a:t> collimation &amp; impedance</a:t>
            </a:r>
            <a:endParaRPr lang="en-CH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3C82BE-9312-D131-81E3-90C6D0FFD62A}"/>
              </a:ext>
            </a:extLst>
          </p:cNvPr>
          <p:cNvSpPr txBox="1"/>
          <p:nvPr/>
        </p:nvSpPr>
        <p:spPr>
          <a:xfrm>
            <a:off x="7668344" y="1053269"/>
            <a:ext cx="678303" cy="18466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200" b="1" dirty="0"/>
              <a:t>GHC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3441D3-2843-3ABD-C4C1-D947F1FCA8B9}"/>
              </a:ext>
            </a:extLst>
          </p:cNvPr>
          <p:cNvSpPr txBox="1"/>
          <p:nvPr/>
        </p:nvSpPr>
        <p:spPr>
          <a:xfrm>
            <a:off x="7278073" y="2523847"/>
            <a:ext cx="678303" cy="184666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200" b="1" dirty="0"/>
              <a:t>LCC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BEF3DB-C0F9-E532-F4A1-904B973600A7}"/>
              </a:ext>
            </a:extLst>
          </p:cNvPr>
          <p:cNvSpPr txBox="1"/>
          <p:nvPr/>
        </p:nvSpPr>
        <p:spPr>
          <a:xfrm>
            <a:off x="4618517" y="628695"/>
            <a:ext cx="448998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dirty="0"/>
              <a:t>G. </a:t>
            </a:r>
            <a:r>
              <a:rPr lang="en-GB" sz="1100" b="1" dirty="0" err="1"/>
              <a:t>Broggi</a:t>
            </a:r>
            <a:r>
              <a:rPr lang="en-GB" sz="1100" b="1" dirty="0"/>
              <a:t>, A. </a:t>
            </a:r>
            <a:r>
              <a:rPr lang="en-GB" sz="1100" b="1" dirty="0" err="1"/>
              <a:t>Bessenay</a:t>
            </a:r>
            <a:r>
              <a:rPr lang="en-GB" sz="1100" b="1" dirty="0"/>
              <a:t>, R. Bruce, S. </a:t>
            </a:r>
            <a:r>
              <a:rPr lang="en-GB" sz="1100" b="1" dirty="0" err="1"/>
              <a:t>Redaelli</a:t>
            </a:r>
            <a:r>
              <a:rPr lang="en-GB" sz="1100" b="1" dirty="0"/>
              <a:t>, F. Van der </a:t>
            </a:r>
            <a:r>
              <a:rPr lang="en-GB" sz="1100" b="1" dirty="0" err="1"/>
              <a:t>Veken</a:t>
            </a:r>
            <a:endParaRPr lang="en-GB" sz="1100" b="1" dirty="0"/>
          </a:p>
          <a:p>
            <a:pPr algn="ctr"/>
            <a:r>
              <a:rPr lang="en-GB" sz="1100" b="1" dirty="0"/>
              <a:t>C. </a:t>
            </a:r>
            <a:r>
              <a:rPr lang="en-GB" sz="1100" b="1" dirty="0" err="1"/>
              <a:t>Zannini</a:t>
            </a:r>
            <a:r>
              <a:rPr lang="en-GB" sz="1100" b="1" dirty="0"/>
              <a:t>, D. </a:t>
            </a:r>
            <a:r>
              <a:rPr lang="en-GB" sz="1100" b="1" dirty="0" err="1"/>
              <a:t>Gibellieri</a:t>
            </a:r>
            <a:r>
              <a:rPr lang="en-GB" sz="1100" b="1" dirty="0"/>
              <a:t>, M. </a:t>
            </a:r>
            <a:r>
              <a:rPr lang="en-GB" sz="1100" b="1" dirty="0" err="1"/>
              <a:t>Migliorati</a:t>
            </a:r>
            <a:r>
              <a:rPr lang="en-GB" sz="1100" b="1" dirty="0"/>
              <a:t> </a:t>
            </a:r>
            <a:endParaRPr lang="en-CH" sz="1100" b="1" dirty="0"/>
          </a:p>
        </p:txBody>
      </p:sp>
    </p:spTree>
    <p:extLst>
      <p:ext uri="{BB962C8B-B14F-4D97-AF65-F5344CB8AC3E}">
        <p14:creationId xmlns:p14="http://schemas.microsoft.com/office/powerpoint/2010/main" val="22473919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5684B8-7436-BD25-A304-A7F8623C6E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Optics comparison: The outcome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C1CE88-095B-FC24-CAC2-E68DF3325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711733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ECC09B-DDDB-1BFD-999D-D98809BA17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8263350" cy="3616022"/>
          </a:xfrm>
        </p:spPr>
        <p:txBody>
          <a:bodyPr/>
          <a:lstStyle/>
          <a:p>
            <a:r>
              <a:rPr lang="en-GB" b="0" dirty="0"/>
              <a:t>The panel acknowledged that parallel development of GHC and LCC is </a:t>
            </a:r>
            <a:r>
              <a:rPr lang="en-GB" dirty="0"/>
              <a:t>unsustainable</a:t>
            </a:r>
          </a:p>
          <a:p>
            <a:r>
              <a:rPr lang="en-GB" b="0" dirty="0"/>
              <a:t>Both lattice strategies were judged to be </a:t>
            </a:r>
            <a:r>
              <a:rPr lang="en-GB" dirty="0"/>
              <a:t>clearly defined</a:t>
            </a:r>
          </a:p>
          <a:p>
            <a:r>
              <a:rPr lang="en-GB" b="0" dirty="0"/>
              <a:t>GHC was recognized as the FCC-</a:t>
            </a:r>
            <a:r>
              <a:rPr lang="en-GB" b="0" dirty="0" err="1"/>
              <a:t>ee</a:t>
            </a:r>
            <a:r>
              <a:rPr lang="en-GB" b="0" dirty="0"/>
              <a:t> historical backbone. LCC was recognized as building on that foundation</a:t>
            </a:r>
          </a:p>
          <a:p>
            <a:r>
              <a:rPr lang="en-GB" dirty="0">
                <a:solidFill>
                  <a:srgbClr val="00B050"/>
                </a:solidFill>
              </a:rPr>
              <a:t>Recommendation: adopt LCC as the new FCC-</a:t>
            </a:r>
            <a:r>
              <a:rPr lang="en-GB" dirty="0" err="1">
                <a:solidFill>
                  <a:srgbClr val="00B050"/>
                </a:solidFill>
              </a:rPr>
              <a:t>ee</a:t>
            </a:r>
            <a:r>
              <a:rPr lang="en-GB" dirty="0">
                <a:solidFill>
                  <a:srgbClr val="00B050"/>
                </a:solidFill>
              </a:rPr>
              <a:t> optics baseline</a:t>
            </a:r>
          </a:p>
          <a:p>
            <a:r>
              <a:rPr lang="en-GB" b="0" dirty="0"/>
              <a:t>Main reasons:</a:t>
            </a:r>
          </a:p>
          <a:p>
            <a:pPr lvl="1"/>
            <a:r>
              <a:rPr lang="en-GB" b="1" dirty="0"/>
              <a:t>Modular approach </a:t>
            </a:r>
            <a:r>
              <a:rPr lang="en-GB" dirty="0"/>
              <a:t>&amp; greater insertion flexibility, enabled by transparency conditions</a:t>
            </a:r>
          </a:p>
          <a:p>
            <a:pPr lvl="1"/>
            <a:r>
              <a:rPr lang="en-GB" b="1" dirty="0"/>
              <a:t>Common layout </a:t>
            </a:r>
            <a:r>
              <a:rPr lang="en-GB" dirty="0"/>
              <a:t>across all operating energies</a:t>
            </a:r>
          </a:p>
          <a:p>
            <a:pPr lvl="1"/>
            <a:r>
              <a:rPr lang="en-GB" dirty="0"/>
              <a:t>Superior </a:t>
            </a:r>
            <a:r>
              <a:rPr lang="en-GB" b="1" dirty="0"/>
              <a:t>DA and MA</a:t>
            </a:r>
          </a:p>
          <a:p>
            <a:pPr lvl="1"/>
            <a:r>
              <a:rPr lang="en-GB" dirty="0"/>
              <a:t>Lower </a:t>
            </a:r>
            <a:r>
              <a:rPr lang="en-GB" b="1" dirty="0"/>
              <a:t>SR loss per turn</a:t>
            </a:r>
            <a:r>
              <a:rPr lang="en-GB" dirty="0"/>
              <a:t>, either reduced RF needs or higher luminosity at fixed RF power</a:t>
            </a:r>
          </a:p>
          <a:p>
            <a:pPr lvl="1"/>
            <a:r>
              <a:rPr lang="en-GB" dirty="0"/>
              <a:t>Fewer </a:t>
            </a:r>
            <a:r>
              <a:rPr lang="en-GB" dirty="0" err="1"/>
              <a:t>sextupole</a:t>
            </a:r>
            <a:r>
              <a:rPr lang="en-GB" dirty="0"/>
              <a:t> families, significantly </a:t>
            </a:r>
            <a:r>
              <a:rPr lang="en-GB" b="1" dirty="0"/>
              <a:t>reduced number of power converters and cost</a:t>
            </a:r>
          </a:p>
          <a:p>
            <a:pPr lvl="1"/>
            <a:endParaRPr lang="en-CH" b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Outcome of the review</a:t>
            </a:r>
          </a:p>
        </p:txBody>
      </p:sp>
    </p:spTree>
    <p:extLst>
      <p:ext uri="{BB962C8B-B14F-4D97-AF65-F5344CB8AC3E}">
        <p14:creationId xmlns:p14="http://schemas.microsoft.com/office/powerpoint/2010/main" val="24925955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ECC09B-DDDB-1BFD-999D-D98809BA17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8302500" cy="3616022"/>
          </a:xfrm>
        </p:spPr>
        <p:txBody>
          <a:bodyPr/>
          <a:lstStyle/>
          <a:p>
            <a:r>
              <a:rPr lang="en-GB" b="0" dirty="0"/>
              <a:t>The panel also stressed that many areas require </a:t>
            </a:r>
            <a:r>
              <a:rPr lang="en-GB" dirty="0"/>
              <a:t>more systematic &amp; in-depth analysis</a:t>
            </a:r>
          </a:p>
          <a:p>
            <a:r>
              <a:rPr lang="en-GB" b="0" dirty="0"/>
              <a:t>Several </a:t>
            </a:r>
            <a:r>
              <a:rPr lang="en-GB" dirty="0"/>
              <a:t>near-term and longer-term </a:t>
            </a:r>
            <a:r>
              <a:rPr lang="en-GB" b="0" dirty="0"/>
              <a:t>studies were identified</a:t>
            </a:r>
          </a:p>
          <a:p>
            <a:pPr lvl="1"/>
            <a:r>
              <a:rPr lang="en-GB" b="1" dirty="0"/>
              <a:t>Consistent</a:t>
            </a:r>
            <a:r>
              <a:rPr lang="en-GB" dirty="0"/>
              <a:t> use of </a:t>
            </a:r>
            <a:r>
              <a:rPr lang="en-GB" b="1" dirty="0"/>
              <a:t>tools</a:t>
            </a:r>
            <a:r>
              <a:rPr lang="en-GB" dirty="0"/>
              <a:t> across simulations </a:t>
            </a:r>
          </a:p>
          <a:p>
            <a:pPr lvl="1"/>
            <a:r>
              <a:rPr lang="en-GB" dirty="0"/>
              <a:t>Field quality, tolerances and misalignments. Robustness against </a:t>
            </a:r>
            <a:r>
              <a:rPr lang="en-GB" b="1" dirty="0"/>
              <a:t>realistic machine imperfections</a:t>
            </a:r>
          </a:p>
          <a:p>
            <a:pPr lvl="1"/>
            <a:r>
              <a:rPr lang="en-GB" b="1" dirty="0"/>
              <a:t>Correctors</a:t>
            </a:r>
            <a:r>
              <a:rPr lang="en-GB" dirty="0"/>
              <a:t> strategy and performance </a:t>
            </a:r>
          </a:p>
          <a:p>
            <a:pPr lvl="1"/>
            <a:r>
              <a:rPr lang="en-GB" dirty="0"/>
              <a:t>Integrated simulations </a:t>
            </a:r>
            <a:r>
              <a:rPr lang="en-GB" b="1" dirty="0"/>
              <a:t>including beam-beam and collective effects </a:t>
            </a:r>
          </a:p>
          <a:p>
            <a:pPr lvl="1"/>
            <a:r>
              <a:rPr lang="en-GB" b="1" dirty="0"/>
              <a:t>Top-up</a:t>
            </a:r>
            <a:r>
              <a:rPr lang="en-GB" dirty="0"/>
              <a:t> injection efficiency </a:t>
            </a:r>
          </a:p>
          <a:p>
            <a:pPr lvl="1"/>
            <a:r>
              <a:rPr lang="en-GB" dirty="0"/>
              <a:t>Understanding </a:t>
            </a:r>
            <a:r>
              <a:rPr lang="en-GB" b="1" dirty="0"/>
              <a:t>luminosity loss at ttbar </a:t>
            </a:r>
            <a:r>
              <a:rPr lang="en-GB" dirty="0"/>
              <a:t>in LCC </a:t>
            </a:r>
          </a:p>
          <a:p>
            <a:pPr lvl="1"/>
            <a:r>
              <a:rPr lang="en-GB" b="1" dirty="0"/>
              <a:t>Collimation optimization </a:t>
            </a:r>
            <a:r>
              <a:rPr lang="en-GB" dirty="0"/>
              <a:t>in LCC, including momentum collimation </a:t>
            </a:r>
          </a:p>
          <a:p>
            <a:pPr lvl="1"/>
            <a:r>
              <a:rPr lang="en-GB" dirty="0"/>
              <a:t>Interplay between </a:t>
            </a:r>
            <a:r>
              <a:rPr lang="en-GB" b="1" dirty="0"/>
              <a:t>Booster and Collider fields </a:t>
            </a:r>
          </a:p>
          <a:p>
            <a:r>
              <a:rPr lang="en-GB" b="0" dirty="0"/>
              <a:t>Panel also emphasized that the two optics were compared at the same total beam current, not at the same SR power and that these </a:t>
            </a:r>
            <a:r>
              <a:rPr lang="en-GB" dirty="0"/>
              <a:t>comparison assumptions should be revisited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Outcome of the review</a:t>
            </a:r>
          </a:p>
        </p:txBody>
      </p:sp>
    </p:spTree>
    <p:extLst>
      <p:ext uri="{BB962C8B-B14F-4D97-AF65-F5344CB8AC3E}">
        <p14:creationId xmlns:p14="http://schemas.microsoft.com/office/powerpoint/2010/main" val="25325960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25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ECC09B-DDDB-1BFD-999D-D98809BA17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8302500" cy="3616022"/>
          </a:xfrm>
        </p:spPr>
        <p:txBody>
          <a:bodyPr/>
          <a:lstStyle/>
          <a:p>
            <a:r>
              <a:rPr lang="en-GB" dirty="0">
                <a:solidFill>
                  <a:srgbClr val="00B050"/>
                </a:solidFill>
              </a:rPr>
              <a:t>LCC becomes the new reference optics for all ongoing studies</a:t>
            </a:r>
          </a:p>
          <a:p>
            <a:r>
              <a:rPr lang="en-GB" b="0" dirty="0"/>
              <a:t>It will be used in particular for:</a:t>
            </a:r>
          </a:p>
          <a:p>
            <a:pPr lvl="1"/>
            <a:r>
              <a:rPr lang="en-GB" dirty="0"/>
              <a:t>the short-term follow-up actions identified by the review panel</a:t>
            </a:r>
          </a:p>
          <a:p>
            <a:pPr lvl="1"/>
            <a:r>
              <a:rPr lang="en-GB" dirty="0"/>
              <a:t>deriving specifications for hardware</a:t>
            </a:r>
          </a:p>
          <a:p>
            <a:pPr lvl="1"/>
            <a:r>
              <a:rPr lang="en-GB" dirty="0"/>
              <a:t>analysing the implications for infrastructure, technical systems and the entire project</a:t>
            </a:r>
          </a:p>
          <a:p>
            <a:r>
              <a:rPr lang="en-GB" dirty="0"/>
              <a:t>Goal</a:t>
            </a:r>
            <a:r>
              <a:rPr lang="en-GB" b="0" dirty="0"/>
              <a:t>: </a:t>
            </a:r>
            <a:r>
              <a:rPr lang="en-GB" dirty="0">
                <a:solidFill>
                  <a:srgbClr val="00B050"/>
                </a:solidFill>
              </a:rPr>
              <a:t>confirm LCC as the new baseline optics after FCC Week 2026</a:t>
            </a:r>
          </a:p>
          <a:p>
            <a:r>
              <a:rPr lang="en-GB" dirty="0"/>
              <a:t>By end of 2026</a:t>
            </a:r>
            <a:r>
              <a:rPr lang="en-GB" b="0" dirty="0"/>
              <a:t>: update all relevant specifications &amp; requirements</a:t>
            </a:r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Study decision following optics review</a:t>
            </a:r>
          </a:p>
        </p:txBody>
      </p:sp>
    </p:spTree>
    <p:extLst>
      <p:ext uri="{BB962C8B-B14F-4D97-AF65-F5344CB8AC3E}">
        <p14:creationId xmlns:p14="http://schemas.microsoft.com/office/powerpoint/2010/main" val="40824110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26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ECC09B-DDDB-1BFD-999D-D98809BA17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8263350" cy="3616022"/>
          </a:xfrm>
        </p:spPr>
        <p:txBody>
          <a:bodyPr/>
          <a:lstStyle/>
          <a:p>
            <a:r>
              <a:rPr lang="en-GB" dirty="0"/>
              <a:t>By FCC Week 2026</a:t>
            </a:r>
          </a:p>
          <a:p>
            <a:pPr lvl="1"/>
            <a:r>
              <a:rPr lang="en-GB" dirty="0"/>
              <a:t>Make optics available at </a:t>
            </a:r>
            <a:r>
              <a:rPr lang="en-GB" b="1" dirty="0"/>
              <a:t>all energy points</a:t>
            </a:r>
          </a:p>
          <a:p>
            <a:pPr lvl="1"/>
            <a:r>
              <a:rPr lang="en-GB" dirty="0"/>
              <a:t>First </a:t>
            </a:r>
            <a:r>
              <a:rPr lang="en-GB" b="1" dirty="0"/>
              <a:t>reference table </a:t>
            </a:r>
            <a:r>
              <a:rPr lang="en-GB" dirty="0"/>
              <a:t>of beam &amp; machine parameters</a:t>
            </a:r>
          </a:p>
          <a:p>
            <a:pPr lvl="1"/>
            <a:r>
              <a:rPr lang="en-GB" dirty="0"/>
              <a:t>Studies of all groups with LCC as common reference for FCC Week 2026</a:t>
            </a:r>
          </a:p>
          <a:p>
            <a:r>
              <a:rPr lang="en-GB" dirty="0"/>
              <a:t>By end of 2026</a:t>
            </a:r>
          </a:p>
          <a:p>
            <a:pPr lvl="1"/>
            <a:r>
              <a:rPr lang="en-GB" dirty="0"/>
              <a:t>Consolidate </a:t>
            </a:r>
            <a:r>
              <a:rPr lang="en-GB" b="1" dirty="0"/>
              <a:t>layout for CE studies </a:t>
            </a:r>
            <a:r>
              <a:rPr lang="en-GB" dirty="0"/>
              <a:t>(Booster placement, tunnel widening in insertions, </a:t>
            </a:r>
            <a:br>
              <a:rPr lang="en-GB" dirty="0"/>
            </a:br>
            <a:r>
              <a:rPr lang="en-GB" dirty="0"/>
              <a:t>beam separations)</a:t>
            </a:r>
          </a:p>
          <a:p>
            <a:pPr lvl="1"/>
            <a:r>
              <a:rPr lang="en-GB" dirty="0"/>
              <a:t>Reference to surface &amp; </a:t>
            </a:r>
            <a:r>
              <a:rPr lang="en-GB" b="1" dirty="0"/>
              <a:t>FCC-</a:t>
            </a:r>
            <a:r>
              <a:rPr lang="en-GB" b="1" dirty="0" err="1"/>
              <a:t>hh</a:t>
            </a:r>
            <a:r>
              <a:rPr lang="en-GB" b="1" dirty="0"/>
              <a:t> compatibility</a:t>
            </a:r>
          </a:p>
          <a:p>
            <a:pPr lvl="1"/>
            <a:r>
              <a:rPr lang="en-GB" dirty="0"/>
              <a:t>Consolidate </a:t>
            </a:r>
            <a:r>
              <a:rPr lang="en-GB" b="1" dirty="0"/>
              <a:t>hardware</a:t>
            </a:r>
            <a:r>
              <a:rPr lang="en-GB" dirty="0"/>
              <a:t>: magnet specifications, circuits &amp; power converter specifications</a:t>
            </a:r>
          </a:p>
          <a:p>
            <a:pPr lvl="1"/>
            <a:r>
              <a:rPr lang="en-GB" dirty="0"/>
              <a:t>Consolidate collimation, injection/dumps, RF, solenoid compensation </a:t>
            </a:r>
          </a:p>
          <a:p>
            <a:r>
              <a:rPr lang="en-GB" dirty="0"/>
              <a:t>Reference Design Phase </a:t>
            </a:r>
          </a:p>
          <a:p>
            <a:pPr lvl="1"/>
            <a:r>
              <a:rPr lang="en-GB" dirty="0"/>
              <a:t>Fully </a:t>
            </a:r>
            <a:r>
              <a:rPr lang="en-GB" b="1" dirty="0"/>
              <a:t>consolidated design</a:t>
            </a:r>
            <a:r>
              <a:rPr lang="en-GB" dirty="0"/>
              <a:t>, supported by </a:t>
            </a:r>
            <a:r>
              <a:rPr lang="en-GB" b="1" dirty="0"/>
              <a:t>realistic simulations </a:t>
            </a:r>
            <a:r>
              <a:rPr lang="en-GB" dirty="0"/>
              <a:t>including most important beam dynamics effects &amp; refine </a:t>
            </a:r>
            <a:r>
              <a:rPr lang="en-GB" b="1" dirty="0"/>
              <a:t>equipment specifications</a:t>
            </a:r>
          </a:p>
          <a:p>
            <a:pPr lvl="1"/>
            <a:r>
              <a:rPr lang="en-GB" dirty="0"/>
              <a:t>Continue </a:t>
            </a:r>
            <a:r>
              <a:rPr lang="en-GB" b="1" dirty="0"/>
              <a:t>optimizations of performance &amp; integrated luminosity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161193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27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ECC09B-DDDB-1BFD-999D-D98809BA17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03598"/>
            <a:ext cx="8263350" cy="3616022"/>
          </a:xfrm>
        </p:spPr>
        <p:txBody>
          <a:bodyPr/>
          <a:lstStyle/>
          <a:p>
            <a:r>
              <a:rPr lang="en-US" b="0" dirty="0">
                <a:solidFill>
                  <a:srgbClr val="0D0C39"/>
                </a:solidFill>
                <a:effectLst/>
                <a:latin typeface="Arial" panose="020B0604020202020204" pitchFamily="34" charset="0"/>
              </a:rPr>
              <a:t>The optics comparison required a </a:t>
            </a:r>
            <a:r>
              <a:rPr lang="en-US" dirty="0">
                <a:solidFill>
                  <a:srgbClr val="0D0C39"/>
                </a:solidFill>
                <a:effectLst/>
                <a:latin typeface="Arial" panose="020B0604020202020204" pitchFamily="34" charset="0"/>
              </a:rPr>
              <a:t>very large effort</a:t>
            </a:r>
            <a:r>
              <a:rPr lang="en-US" dirty="0">
                <a:solidFill>
                  <a:srgbClr val="0D0C39"/>
                </a:solidFill>
                <a:latin typeface="Arial" panose="020B0604020202020204" pitchFamily="34" charset="0"/>
              </a:rPr>
              <a:t> from many teams</a:t>
            </a:r>
            <a:r>
              <a:rPr lang="en-US" b="0" dirty="0">
                <a:solidFill>
                  <a:srgbClr val="0D0C39"/>
                </a:solidFill>
                <a:latin typeface="Arial" panose="020B0604020202020204" pitchFamily="34" charset="0"/>
              </a:rPr>
              <a:t>, across many technical areas, in a very short timescale</a:t>
            </a:r>
          </a:p>
          <a:p>
            <a:r>
              <a:rPr lang="en-GB" b="0" dirty="0"/>
              <a:t>LCC was recommended, it offers real advantages in performance and cost. </a:t>
            </a:r>
            <a:br>
              <a:rPr lang="en-GB" b="0" dirty="0"/>
            </a:br>
            <a:r>
              <a:rPr lang="en-GB" b="0" dirty="0"/>
              <a:t>The collaboration is now focusing on consolidating it into a </a:t>
            </a:r>
            <a:r>
              <a:rPr lang="en-GB" dirty="0"/>
              <a:t>coherent design</a:t>
            </a:r>
            <a:r>
              <a:rPr lang="en-GB" b="0" dirty="0"/>
              <a:t>. Target is to confirm the new baseline optics </a:t>
            </a:r>
            <a:r>
              <a:rPr lang="en-GB" dirty="0"/>
              <a:t>after FCC Week 2026</a:t>
            </a:r>
            <a:endParaRPr lang="en-US" b="0" dirty="0">
              <a:solidFill>
                <a:srgbClr val="0D0C39"/>
              </a:solidFill>
              <a:latin typeface="Arial" panose="020B0604020202020204" pitchFamily="34" charset="0"/>
            </a:endParaRPr>
          </a:p>
          <a:p>
            <a:r>
              <a:rPr lang="en-US" b="0" dirty="0">
                <a:solidFill>
                  <a:srgbClr val="0D0C39"/>
                </a:solidFill>
                <a:effectLst/>
                <a:latin typeface="Arial" panose="020B0604020202020204" pitchFamily="34" charset="0"/>
              </a:rPr>
              <a:t>Our goal now is to keep the momentum, maintain </a:t>
            </a:r>
            <a:r>
              <a:rPr lang="en-US" b="0" dirty="0">
                <a:solidFill>
                  <a:srgbClr val="0D0C39"/>
                </a:solidFill>
                <a:latin typeface="Arial" panose="020B0604020202020204" pitchFamily="34" charset="0"/>
              </a:rPr>
              <a:t>a </a:t>
            </a:r>
            <a:r>
              <a:rPr lang="en-US" dirty="0">
                <a:solidFill>
                  <a:srgbClr val="0D0C39"/>
                </a:solidFill>
                <a:latin typeface="Arial" panose="020B0604020202020204" pitchFamily="34" charset="0"/>
              </a:rPr>
              <a:t>strong flow of information </a:t>
            </a:r>
            <a:r>
              <a:rPr lang="en-US" b="0" dirty="0">
                <a:solidFill>
                  <a:srgbClr val="0D0C39"/>
                </a:solidFill>
                <a:latin typeface="Arial" panose="020B0604020202020204" pitchFamily="34" charset="0"/>
              </a:rPr>
              <a:t>across groups and help align the work plan for the Reference Design Phase</a:t>
            </a:r>
            <a:endParaRPr lang="en-US" b="0" dirty="0">
              <a:solidFill>
                <a:srgbClr val="0D0C39"/>
              </a:solidFill>
              <a:effectLst/>
              <a:latin typeface="Arial" panose="020B0604020202020204" pitchFamily="34" charset="0"/>
            </a:endParaRPr>
          </a:p>
          <a:p>
            <a:r>
              <a:rPr lang="en-US" b="0" dirty="0">
                <a:solidFill>
                  <a:srgbClr val="0D0C39"/>
                </a:solidFill>
                <a:latin typeface="Arial" panose="020B0604020202020204" pitchFamily="34" charset="0"/>
              </a:rPr>
              <a:t>The next phase is </a:t>
            </a:r>
            <a:r>
              <a:rPr lang="en-US" dirty="0">
                <a:solidFill>
                  <a:srgbClr val="0D0C39"/>
                </a:solidFill>
                <a:latin typeface="Arial" panose="020B0604020202020204" pitchFamily="34" charset="0"/>
              </a:rPr>
              <a:t>extremely challenging </a:t>
            </a:r>
            <a:r>
              <a:rPr lang="en-US" b="0" dirty="0">
                <a:solidFill>
                  <a:srgbClr val="0D0C39"/>
                </a:solidFill>
                <a:latin typeface="Arial" panose="020B0604020202020204" pitchFamily="34" charset="0"/>
              </a:rPr>
              <a:t>as many aspects now couple optics, hardware, integration, CE, MDI, RF, collimation, vacuum, operation, machine protection..</a:t>
            </a:r>
          </a:p>
          <a:p>
            <a:r>
              <a:rPr lang="en-GB" b="0" dirty="0"/>
              <a:t>The key objective is to make all of these studies converge into a </a:t>
            </a:r>
            <a:r>
              <a:rPr lang="en-GB" dirty="0"/>
              <a:t>coherent and technically feasible design</a:t>
            </a:r>
            <a:endParaRPr lang="en-US" dirty="0">
              <a:solidFill>
                <a:srgbClr val="0D0C39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1069206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EB8A18B6-CA9D-D035-1ABD-26DEA706B7F1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 April 2026 / US HFCC</a:t>
            </a: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29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Comparison parameters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64AD1E-D045-7272-876B-187F048897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741" y="1181078"/>
            <a:ext cx="4912755" cy="36229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8A70C2-1226-FE6D-609D-1E7BBA79873A}"/>
              </a:ext>
            </a:extLst>
          </p:cNvPr>
          <p:cNvSpPr txBox="1"/>
          <p:nvPr/>
        </p:nvSpPr>
        <p:spPr>
          <a:xfrm>
            <a:off x="5652120" y="683205"/>
            <a:ext cx="26363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b="1" dirty="0"/>
              <a:t>X. </a:t>
            </a:r>
            <a:r>
              <a:rPr lang="en-US" sz="1100" b="1" dirty="0" err="1"/>
              <a:t>Buffat</a:t>
            </a:r>
            <a:r>
              <a:rPr lang="en-US" sz="1100" b="1" dirty="0"/>
              <a:t>, M. </a:t>
            </a:r>
            <a:r>
              <a:rPr lang="en-US" sz="1100" b="1" dirty="0" err="1"/>
              <a:t>Jebramcik</a:t>
            </a:r>
            <a:r>
              <a:rPr lang="en-US" sz="1100" b="1" dirty="0"/>
              <a:t>, I. </a:t>
            </a:r>
            <a:r>
              <a:rPr lang="en-US" sz="1100" b="1" dirty="0" err="1"/>
              <a:t>Karpov</a:t>
            </a:r>
            <a:r>
              <a:rPr lang="en-US" sz="1100" b="1" dirty="0"/>
              <a:t>, </a:t>
            </a:r>
            <a:br>
              <a:rPr lang="en-US" sz="1100" b="1" dirty="0"/>
            </a:br>
            <a:r>
              <a:rPr lang="en-US" sz="1100" b="1" dirty="0"/>
              <a:t>K. </a:t>
            </a:r>
            <a:r>
              <a:rPr lang="en-US" sz="1100" b="1" dirty="0" err="1"/>
              <a:t>Oide</a:t>
            </a:r>
            <a:r>
              <a:rPr lang="en-US" sz="1100" b="1" dirty="0"/>
              <a:t>, P. Raimondi, K. </a:t>
            </a:r>
            <a:r>
              <a:rPr lang="en-US" sz="1100" b="1" dirty="0" err="1"/>
              <a:t>Skoufaris</a:t>
            </a:r>
            <a:endParaRPr lang="en-CH" sz="1100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208FC45-88B0-D019-AE1C-F249B181B4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419942"/>
            <a:ext cx="2301503" cy="144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D1B5AD-2C97-69AE-E9D5-F0124E3AEE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419942"/>
            <a:ext cx="2301503" cy="144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7116C6C-6361-F2D4-E87B-A1550729BD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610" y="2859942"/>
            <a:ext cx="2301502" cy="144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A272D01-5026-C52D-B4FC-96758C6A00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07704" y="2859942"/>
            <a:ext cx="2301502" cy="1440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6FA8596-B99C-305F-A1BB-5B2A8274764B}"/>
              </a:ext>
            </a:extLst>
          </p:cNvPr>
          <p:cNvSpPr/>
          <p:nvPr/>
        </p:nvSpPr>
        <p:spPr>
          <a:xfrm>
            <a:off x="4198190" y="1779662"/>
            <a:ext cx="4766298" cy="144016"/>
          </a:xfrm>
          <a:prstGeom prst="rect">
            <a:avLst/>
          </a:prstGeom>
          <a:solidFill>
            <a:srgbClr val="0000FF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3BA219-C33C-77F3-F38D-654BB57A77BA}"/>
              </a:ext>
            </a:extLst>
          </p:cNvPr>
          <p:cNvSpPr txBox="1"/>
          <p:nvPr/>
        </p:nvSpPr>
        <p:spPr>
          <a:xfrm>
            <a:off x="1589441" y="1347614"/>
            <a:ext cx="678303" cy="18466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200" b="1" dirty="0"/>
              <a:t>GHC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02E8DE5-7B4A-80F0-A998-7FA45E963741}"/>
              </a:ext>
            </a:extLst>
          </p:cNvPr>
          <p:cNvSpPr txBox="1"/>
          <p:nvPr/>
        </p:nvSpPr>
        <p:spPr>
          <a:xfrm>
            <a:off x="1589441" y="2818192"/>
            <a:ext cx="678303" cy="184666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200" b="1" dirty="0"/>
              <a:t>LCC</a:t>
            </a:r>
          </a:p>
        </p:txBody>
      </p:sp>
    </p:spTree>
    <p:extLst>
      <p:ext uri="{BB962C8B-B14F-4D97-AF65-F5344CB8AC3E}">
        <p14:creationId xmlns:p14="http://schemas.microsoft.com/office/powerpoint/2010/main" val="24928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ECC09B-DDDB-1BFD-999D-D98809BA17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8263350" cy="3616022"/>
          </a:xfrm>
        </p:spPr>
        <p:txBody>
          <a:bodyPr/>
          <a:lstStyle/>
          <a:p>
            <a:r>
              <a:rPr lang="en-CH" b="0" dirty="0"/>
              <a:t>FCC-ee Collider lattice is the </a:t>
            </a:r>
            <a:r>
              <a:rPr lang="en-CH" dirty="0"/>
              <a:t>basis for many technical studies &amp; system designs</a:t>
            </a:r>
          </a:p>
          <a:p>
            <a:r>
              <a:rPr lang="en-CH" b="0" dirty="0"/>
              <a:t>The </a:t>
            </a:r>
            <a:r>
              <a:rPr lang="en-CH" dirty="0"/>
              <a:t>choice of baseline optics </a:t>
            </a:r>
            <a:r>
              <a:rPr lang="en-CH" b="0" dirty="0"/>
              <a:t>extends beyond beam dynamics, performance &amp; luminosity reach</a:t>
            </a:r>
          </a:p>
          <a:p>
            <a:r>
              <a:rPr lang="en-CH" b="0" dirty="0"/>
              <a:t>Selecting baseline optics is on the </a:t>
            </a:r>
            <a:r>
              <a:rPr lang="en-CH" dirty="0"/>
              <a:t>critical path </a:t>
            </a:r>
            <a:r>
              <a:rPr lang="en-CH" b="0" dirty="0"/>
              <a:t>towards a coherent and cost-effective TDR</a:t>
            </a:r>
          </a:p>
          <a:p>
            <a:r>
              <a:rPr lang="en-CH" dirty="0"/>
              <a:t>Two optics options</a:t>
            </a:r>
          </a:p>
          <a:p>
            <a:pPr lvl="1"/>
            <a:r>
              <a:rPr lang="en-CH" b="1" dirty="0"/>
              <a:t>Global Hybrid Correction (GHC) </a:t>
            </a:r>
            <a:r>
              <a:rPr lang="en-CH" dirty="0"/>
              <a:t>by K. Oide, developed over more than 10 years: high-level of maturity, building on KEKB/SuperKEKB experience, hybrid chromaticity correction and strongly relying on lattice super-periodicity</a:t>
            </a:r>
          </a:p>
          <a:p>
            <a:pPr lvl="1"/>
            <a:r>
              <a:rPr lang="en-CH" b="1" dirty="0"/>
              <a:t>Local Chromaticity Correction (LCC) </a:t>
            </a:r>
            <a:r>
              <a:rPr lang="en-CH" dirty="0"/>
              <a:t>by P. Raimondi since 2023: newer modular concept, local chromaticity correction in both planes, common layout across energies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950460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ECC09B-DDDB-1BFD-999D-D98809BA17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75606"/>
            <a:ext cx="8263350" cy="3616022"/>
          </a:xfrm>
        </p:spPr>
        <p:txBody>
          <a:bodyPr/>
          <a:lstStyle/>
          <a:p>
            <a:r>
              <a:rPr lang="en-CH" dirty="0"/>
              <a:t>Comparison principles</a:t>
            </a:r>
          </a:p>
          <a:p>
            <a:pPr lvl="1"/>
            <a:r>
              <a:rPr lang="en-CH" b="1" dirty="0"/>
              <a:t>Written report </a:t>
            </a:r>
            <a:r>
              <a:rPr lang="en-CH" dirty="0"/>
              <a:t>prepared by multiple groups (&gt; 80 contributors)</a:t>
            </a:r>
          </a:p>
          <a:p>
            <a:pPr lvl="1"/>
            <a:r>
              <a:rPr lang="en-GB" dirty="0"/>
              <a:t>Evaluation by </a:t>
            </a:r>
            <a:r>
              <a:rPr lang="en-GB" b="1" dirty="0"/>
              <a:t>independent external review panel </a:t>
            </a:r>
          </a:p>
          <a:p>
            <a:pPr lvl="1"/>
            <a:r>
              <a:rPr lang="en-GB" b="1" dirty="0"/>
              <a:t>Recommendation</a:t>
            </a:r>
            <a:r>
              <a:rPr lang="en-GB" dirty="0"/>
              <a:t> transmitted to FCC study management for a decision</a:t>
            </a:r>
            <a:endParaRPr lang="en-CH" dirty="0"/>
          </a:p>
          <a:p>
            <a:r>
              <a:rPr lang="en-CH" dirty="0"/>
              <a:t>Multi-parametric comparison across wide range of evaluation criteria</a:t>
            </a:r>
          </a:p>
          <a:p>
            <a:pPr lvl="1"/>
            <a:r>
              <a:rPr lang="en-CH" b="1" dirty="0"/>
              <a:t>Beam physics/performance</a:t>
            </a:r>
            <a:r>
              <a:rPr lang="en-CH" dirty="0"/>
              <a:t>: Dynamic Aperture, Momentum Acceptance, lifetime, beam-beam effects, collimation, impedance, top-up injection</a:t>
            </a:r>
          </a:p>
          <a:p>
            <a:pPr lvl="1"/>
            <a:r>
              <a:rPr lang="en-CH" b="1" dirty="0"/>
              <a:t>Hardware/Infrastructure</a:t>
            </a:r>
            <a:r>
              <a:rPr lang="en-CH" dirty="0"/>
              <a:t>: Magnets, Power Converters, RF, BI, MDI, Radiation shielding</a:t>
            </a:r>
          </a:p>
          <a:p>
            <a:pPr lvl="1"/>
            <a:r>
              <a:rPr lang="en-CH" b="1" dirty="0"/>
              <a:t>Operational aspects</a:t>
            </a:r>
            <a:r>
              <a:rPr lang="en-CH" dirty="0"/>
              <a:t>: optics tuning and tolerances, switching between energy points, polarisation and energy calibration, availability</a:t>
            </a:r>
          </a:p>
          <a:p>
            <a:r>
              <a:rPr lang="en-CH" dirty="0"/>
              <a:t>Challenges</a:t>
            </a:r>
          </a:p>
          <a:p>
            <a:pPr lvl="1"/>
            <a:r>
              <a:rPr lang="en-CH" b="1" dirty="0"/>
              <a:t>Short timescale</a:t>
            </a:r>
          </a:p>
          <a:p>
            <a:pPr lvl="1"/>
            <a:r>
              <a:rPr lang="en-CH" b="1" dirty="0"/>
              <a:t>Uneven maturity </a:t>
            </a:r>
            <a:r>
              <a:rPr lang="en-CH" dirty="0"/>
              <a:t>or investment of studies between the two optics</a:t>
            </a:r>
          </a:p>
          <a:p>
            <a:pPr lvl="1"/>
            <a:r>
              <a:rPr lang="en-GB" dirty="0"/>
              <a:t>Results distributed across </a:t>
            </a:r>
            <a:r>
              <a:rPr lang="en-GB" b="1" dirty="0"/>
              <a:t>multiple teams and tools</a:t>
            </a:r>
            <a:r>
              <a:rPr lang="en-GB" dirty="0"/>
              <a:t>, requiring careful consistency checks</a:t>
            </a:r>
          </a:p>
          <a:p>
            <a:pPr lvl="1"/>
            <a:r>
              <a:rPr lang="en-GB" dirty="0"/>
              <a:t>Where data were missing, expert judgment was used and clearly stated in the report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Comparison framework</a:t>
            </a:r>
          </a:p>
        </p:txBody>
      </p:sp>
    </p:spTree>
    <p:extLst>
      <p:ext uri="{BB962C8B-B14F-4D97-AF65-F5344CB8AC3E}">
        <p14:creationId xmlns:p14="http://schemas.microsoft.com/office/powerpoint/2010/main" val="2471503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ECC09B-DDDB-1BFD-999D-D98809BA17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378970"/>
            <a:ext cx="4201208" cy="3616022"/>
          </a:xfrm>
        </p:spPr>
        <p:txBody>
          <a:bodyPr/>
          <a:lstStyle/>
          <a:p>
            <a:r>
              <a:rPr lang="en-GB" dirty="0"/>
              <a:t>21-23 January 2026 at CERN</a:t>
            </a:r>
          </a:p>
          <a:p>
            <a:pPr>
              <a:lnSpc>
                <a:spcPct val="120000"/>
              </a:lnSpc>
            </a:pPr>
            <a:r>
              <a:rPr lang="en-GB" sz="1600" b="1" dirty="0"/>
              <a:t>Panel members</a:t>
            </a:r>
          </a:p>
          <a:p>
            <a:pPr lvl="1" indent="-171450">
              <a:lnSpc>
                <a:spcPct val="120000"/>
              </a:lnSpc>
            </a:pPr>
            <a:r>
              <a:rPr lang="en-GB" dirty="0"/>
              <a:t>Philip </a:t>
            </a:r>
            <a:r>
              <a:rPr lang="en-GB" dirty="0" err="1"/>
              <a:t>Bambade</a:t>
            </a:r>
            <a:r>
              <a:rPr lang="en-GB" dirty="0"/>
              <a:t> (</a:t>
            </a:r>
            <a:r>
              <a:rPr lang="en-GB" dirty="0" err="1"/>
              <a:t>IJCLab</a:t>
            </a:r>
            <a:r>
              <a:rPr lang="en-GB" dirty="0"/>
              <a:t>) </a:t>
            </a:r>
          </a:p>
          <a:p>
            <a:pPr lvl="1" indent="-171450">
              <a:lnSpc>
                <a:spcPct val="120000"/>
              </a:lnSpc>
            </a:pPr>
            <a:r>
              <a:rPr lang="en-GB" dirty="0"/>
              <a:t>Riccardo Bartolini (DESY), </a:t>
            </a:r>
            <a:r>
              <a:rPr lang="en-GB" b="1" dirty="0"/>
              <a:t>Chairperson</a:t>
            </a:r>
          </a:p>
          <a:p>
            <a:pPr lvl="1" indent="-171450">
              <a:lnSpc>
                <a:spcPct val="120000"/>
              </a:lnSpc>
            </a:pPr>
            <a:r>
              <a:rPr lang="en-GB" dirty="0"/>
              <a:t>Alain Blondel (U Geneva) </a:t>
            </a:r>
          </a:p>
          <a:p>
            <a:pPr lvl="1" indent="-171450">
              <a:lnSpc>
                <a:spcPct val="120000"/>
              </a:lnSpc>
            </a:pPr>
            <a:r>
              <a:rPr lang="en-GB" dirty="0"/>
              <a:t>Paul Collier (CERN)</a:t>
            </a:r>
          </a:p>
          <a:p>
            <a:pPr lvl="1" indent="-171450">
              <a:lnSpc>
                <a:spcPct val="120000"/>
              </a:lnSpc>
            </a:pPr>
            <a:r>
              <a:rPr lang="en-GB" dirty="0"/>
              <a:t>Catia </a:t>
            </a:r>
            <a:r>
              <a:rPr lang="en-GB" dirty="0" err="1"/>
              <a:t>Milardi</a:t>
            </a:r>
            <a:r>
              <a:rPr lang="en-GB" dirty="0"/>
              <a:t> (INFN-LNF)</a:t>
            </a:r>
          </a:p>
          <a:p>
            <a:pPr lvl="1" indent="-171450">
              <a:lnSpc>
                <a:spcPct val="120000"/>
              </a:lnSpc>
            </a:pPr>
            <a:r>
              <a:rPr lang="en-GB" dirty="0"/>
              <a:t>Sergei </a:t>
            </a:r>
            <a:r>
              <a:rPr lang="en-GB" dirty="0" err="1"/>
              <a:t>Nagaitsev</a:t>
            </a:r>
            <a:r>
              <a:rPr lang="en-GB" dirty="0"/>
              <a:t> (BNL)</a:t>
            </a:r>
          </a:p>
          <a:p>
            <a:pPr lvl="1" indent="-171450">
              <a:lnSpc>
                <a:spcPct val="120000"/>
              </a:lnSpc>
            </a:pPr>
            <a:r>
              <a:rPr lang="en-GB" dirty="0"/>
              <a:t>John Seeman (SLAC)</a:t>
            </a:r>
          </a:p>
          <a:p>
            <a:pPr lvl="1" indent="-171450">
              <a:lnSpc>
                <a:spcPct val="120000"/>
              </a:lnSpc>
            </a:pPr>
            <a:r>
              <a:rPr lang="en-GB" dirty="0"/>
              <a:t>Ye Zou (USTC)</a:t>
            </a:r>
          </a:p>
          <a:p>
            <a:pPr lvl="1" indent="-171450">
              <a:lnSpc>
                <a:spcPct val="120000"/>
              </a:lnSpc>
            </a:pPr>
            <a:r>
              <a:rPr lang="en-CH" dirty="0"/>
              <a:t>Haruyo Koiso (KEK – on Zoom)</a:t>
            </a:r>
          </a:p>
          <a:p>
            <a:pPr>
              <a:lnSpc>
                <a:spcPct val="120000"/>
              </a:lnSpc>
            </a:pPr>
            <a:endParaRPr lang="en-CH" dirty="0"/>
          </a:p>
          <a:p>
            <a:pPr marL="0" indent="0">
              <a:buNone/>
            </a:pPr>
            <a:endParaRPr lang="en-GB" dirty="0"/>
          </a:p>
          <a:p>
            <a:endParaRPr lang="en-CH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Review Panel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F77D0FDA-1380-184D-8058-A2568FE5557A}"/>
              </a:ext>
            </a:extLst>
          </p:cNvPr>
          <p:cNvSpPr txBox="1">
            <a:spLocks/>
          </p:cNvSpPr>
          <p:nvPr/>
        </p:nvSpPr>
        <p:spPr>
          <a:xfrm>
            <a:off x="4427984" y="1378970"/>
            <a:ext cx="4589156" cy="36160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1388"/>
              </a:spcBef>
              <a:buFont typeface="Wingdings" pitchFamily="2" charset="2"/>
              <a:buChar char="§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8250" indent="-28575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3955500" algn="r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6250" indent="-28575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Mandate</a:t>
            </a:r>
          </a:p>
          <a:p>
            <a:pPr lvl="1"/>
            <a:r>
              <a:rPr lang="en-GB" b="1" dirty="0"/>
              <a:t>Assess</a:t>
            </a:r>
            <a:r>
              <a:rPr lang="en-GB" dirty="0"/>
              <a:t> methodology, assumptions and </a:t>
            </a:r>
            <a:r>
              <a:rPr lang="en-GB" b="1" dirty="0"/>
              <a:t>comparison</a:t>
            </a:r>
            <a:r>
              <a:rPr lang="en-GB" dirty="0"/>
              <a:t> criteria</a:t>
            </a:r>
          </a:p>
          <a:p>
            <a:pPr lvl="1"/>
            <a:r>
              <a:rPr lang="en-GB" b="1" dirty="0"/>
              <a:t>Review</a:t>
            </a:r>
            <a:r>
              <a:rPr lang="en-GB" dirty="0"/>
              <a:t> performance potential, hardware / infrastructure implications and operational considerations</a:t>
            </a:r>
          </a:p>
          <a:p>
            <a:pPr lvl="1"/>
            <a:r>
              <a:rPr lang="en-GB" b="1" dirty="0"/>
              <a:t>Identify gaps</a:t>
            </a:r>
            <a:r>
              <a:rPr lang="en-GB" dirty="0"/>
              <a:t>, uncertainties and issues requiring clarification</a:t>
            </a:r>
          </a:p>
          <a:p>
            <a:pPr lvl="1"/>
            <a:r>
              <a:rPr lang="en-GB" dirty="0"/>
              <a:t>Provide a </a:t>
            </a:r>
            <a:r>
              <a:rPr lang="en-GB" b="1" dirty="0"/>
              <a:t>recommendation</a:t>
            </a:r>
            <a:r>
              <a:rPr lang="en-GB" dirty="0"/>
              <a:t> on the preferred optics option </a:t>
            </a:r>
          </a:p>
          <a:p>
            <a:pPr lvl="1"/>
            <a:r>
              <a:rPr lang="en-GB" dirty="0"/>
              <a:t>Propose </a:t>
            </a:r>
            <a:r>
              <a:rPr lang="en-GB" b="1" dirty="0"/>
              <a:t>follow-up actions </a:t>
            </a:r>
            <a:r>
              <a:rPr lang="en-GB" dirty="0"/>
              <a:t>in the short and longer term</a:t>
            </a:r>
            <a:endParaRPr lang="en-CH" dirty="0"/>
          </a:p>
          <a:p>
            <a:pPr marL="0" indent="0">
              <a:buFont typeface="Wingdings" pitchFamily="2" charset="2"/>
              <a:buNone/>
            </a:pPr>
            <a:endParaRPr lang="en-GB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29961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Optics options: Main differences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453BBB2-264B-E9AC-A3B9-27BFC37CA2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296005"/>
              </p:ext>
            </p:extLst>
          </p:nvPr>
        </p:nvGraphicFramePr>
        <p:xfrm>
          <a:off x="35495" y="1381867"/>
          <a:ext cx="8999284" cy="3278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8735">
                  <a:extLst>
                    <a:ext uri="{9D8B030D-6E8A-4147-A177-3AD203B41FA5}">
                      <a16:colId xmlns:a16="http://schemas.microsoft.com/office/drawing/2014/main" val="3690708745"/>
                    </a:ext>
                  </a:extLst>
                </a:gridCol>
                <a:gridCol w="3773834">
                  <a:extLst>
                    <a:ext uri="{9D8B030D-6E8A-4147-A177-3AD203B41FA5}">
                      <a16:colId xmlns:a16="http://schemas.microsoft.com/office/drawing/2014/main" val="3085995718"/>
                    </a:ext>
                  </a:extLst>
                </a:gridCol>
                <a:gridCol w="3886715">
                  <a:extLst>
                    <a:ext uri="{9D8B030D-6E8A-4147-A177-3AD203B41FA5}">
                      <a16:colId xmlns:a16="http://schemas.microsoft.com/office/drawing/2014/main" val="33392705"/>
                    </a:ext>
                  </a:extLst>
                </a:gridCol>
              </a:tblGrid>
              <a:tr h="254611">
                <a:tc>
                  <a:txBody>
                    <a:bodyPr/>
                    <a:lstStyle/>
                    <a:p>
                      <a:pPr algn="ctr"/>
                      <a:endParaRPr lang="en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000" dirty="0"/>
                        <a:t>GHC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000" dirty="0"/>
                        <a:t>LCC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5385764"/>
                  </a:ext>
                </a:extLst>
              </a:tr>
              <a:tr h="413743">
                <a:tc>
                  <a:txBody>
                    <a:bodyPr/>
                    <a:lstStyle/>
                    <a:p>
                      <a:pPr algn="ctr"/>
                      <a:r>
                        <a:rPr lang="en-CH" sz="1000" b="1" dirty="0"/>
                        <a:t>Chromaticity correction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/>
                        <a:t>Global </a:t>
                      </a:r>
                      <a:r>
                        <a:rPr lang="en-GB" sz="1000" b="1" dirty="0"/>
                        <a:t>horizontal chromaticity correction </a:t>
                      </a:r>
                      <a:r>
                        <a:rPr lang="en-GB" sz="1000" b="0" dirty="0"/>
                        <a:t>in the </a:t>
                      </a:r>
                      <a:r>
                        <a:rPr lang="en-GB" sz="1000" b="1" dirty="0"/>
                        <a:t>arcs</a:t>
                      </a:r>
                      <a:r>
                        <a:rPr lang="en-GB" sz="1000" b="0" dirty="0"/>
                        <a:t> </a:t>
                      </a:r>
                      <a:br>
                        <a:rPr lang="en-GB" sz="1000" b="0" dirty="0"/>
                      </a:br>
                      <a:r>
                        <a:rPr lang="en-GB" sz="1000" b="0" dirty="0"/>
                        <a:t>+ local </a:t>
                      </a:r>
                      <a:r>
                        <a:rPr lang="en-GB" sz="1000" b="1" dirty="0"/>
                        <a:t>vertical correction </a:t>
                      </a:r>
                      <a:r>
                        <a:rPr lang="en-GB" sz="1000" b="0" dirty="0"/>
                        <a:t>near the IP</a:t>
                      </a:r>
                      <a:endParaRPr lang="en-CH" sz="1000" b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Local chromaticity correction </a:t>
                      </a:r>
                      <a:r>
                        <a:rPr lang="en-GB" sz="1000" b="0" dirty="0"/>
                        <a:t>in both planes in the Final Focus</a:t>
                      </a:r>
                      <a:endParaRPr lang="en-CH" sz="1000" b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2575377"/>
                  </a:ext>
                </a:extLst>
              </a:tr>
              <a:tr h="1050270">
                <a:tc>
                  <a:txBody>
                    <a:bodyPr/>
                    <a:lstStyle/>
                    <a:p>
                      <a:pPr algn="ctr"/>
                      <a:r>
                        <a:rPr lang="en-CH" sz="1000" b="1" dirty="0"/>
                        <a:t>Arc concept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/>
                        <a:t>FODO arcs with many </a:t>
                      </a:r>
                      <a:r>
                        <a:rPr lang="en-GB" sz="1000" b="1" dirty="0"/>
                        <a:t>non-interleaved </a:t>
                      </a:r>
                      <a:r>
                        <a:rPr lang="en-GB" sz="1000" b="1" dirty="0" err="1"/>
                        <a:t>sextupole</a:t>
                      </a:r>
                      <a:r>
                        <a:rPr lang="en-GB" sz="1000" b="1" dirty="0"/>
                        <a:t> pairs in </a:t>
                      </a:r>
                      <a:br>
                        <a:rPr lang="en-GB" sz="1000" b="1" dirty="0"/>
                      </a:br>
                      <a:r>
                        <a:rPr lang="en-GB" sz="1000" b="1" dirty="0"/>
                        <a:t>–I transformations</a:t>
                      </a:r>
                      <a:r>
                        <a:rPr lang="en-GB" sz="1000" b="0" dirty="0"/>
                        <a:t>. </a:t>
                      </a:r>
                      <a:r>
                        <a:rPr lang="en-GB" sz="1000" b="1" dirty="0"/>
                        <a:t>Preserving –I condition is essential.</a:t>
                      </a:r>
                    </a:p>
                    <a:p>
                      <a:pPr algn="l"/>
                      <a:r>
                        <a:rPr lang="en-GB" sz="1000" b="0" dirty="0"/>
                        <a:t>Twin aperture dipoles and quadrupoles, QF for one beam corresponds to QD for the other, constrained to have the same length and strength, hence equal phase advances </a:t>
                      </a:r>
                      <a:endParaRPr lang="en-CH" sz="1000" b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CH" sz="1000" b="0" dirty="0"/>
                        <a:t>Repetitive </a:t>
                      </a:r>
                      <a:r>
                        <a:rPr lang="en-CH" sz="1000" b="1" dirty="0"/>
                        <a:t>5-cell FODO structure </a:t>
                      </a:r>
                      <a:r>
                        <a:rPr lang="en-CH" sz="1000" b="0" dirty="0"/>
                        <a:t>with </a:t>
                      </a:r>
                      <a:r>
                        <a:rPr lang="en-CH" sz="1000" b="1" dirty="0"/>
                        <a:t>only 4 sextupole families in 4 nested pairs. </a:t>
                      </a:r>
                      <a:r>
                        <a:rPr lang="en-CH" sz="1000" b="0" dirty="0"/>
                        <a:t> </a:t>
                      </a:r>
                      <a:r>
                        <a:rPr lang="en-CH" sz="1000" b="1" dirty="0"/>
                        <a:t>Achromatic and anharmonic </a:t>
                      </a:r>
                      <a:r>
                        <a:rPr lang="en-CH" sz="1000" b="0" dirty="0"/>
                        <a:t>lattice. Higher dipole filling factor, </a:t>
                      </a:r>
                      <a:r>
                        <a:rPr lang="en-GB" sz="1000" b="0" dirty="0"/>
                        <a:t>twin-aperture quadrupoles powered </a:t>
                      </a:r>
                      <a:r>
                        <a:rPr lang="en-GB" sz="1000" b="1" dirty="0"/>
                        <a:t>separately for the two beams</a:t>
                      </a:r>
                      <a:endParaRPr lang="en-CH" sz="10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6114851"/>
                  </a:ext>
                </a:extLst>
              </a:tr>
              <a:tr h="572875">
                <a:tc>
                  <a:txBody>
                    <a:bodyPr/>
                    <a:lstStyle/>
                    <a:p>
                      <a:pPr algn="ctr"/>
                      <a:r>
                        <a:rPr lang="en-CH" sz="1000" b="1" dirty="0"/>
                        <a:t>Technical insertions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/>
                        <a:t>Identical / </a:t>
                      </a:r>
                      <a:r>
                        <a:rPr lang="en-GB" sz="1000" b="1" dirty="0"/>
                        <a:t>universal technical straight sections</a:t>
                      </a:r>
                      <a:r>
                        <a:rPr lang="en-GB" sz="1000" b="0" dirty="0"/>
                        <a:t>, with strong dependence on </a:t>
                      </a:r>
                      <a:r>
                        <a:rPr lang="en-GB" sz="1000" b="1" dirty="0" err="1"/>
                        <a:t>superperiodicity</a:t>
                      </a:r>
                      <a:r>
                        <a:rPr lang="en-GB" sz="1000" b="1" dirty="0"/>
                        <a:t>. </a:t>
                      </a:r>
                      <a:endParaRPr lang="en-CH" sz="10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Specialized straight sections </a:t>
                      </a:r>
                      <a:r>
                        <a:rPr lang="en-GB" sz="1000" b="0" dirty="0"/>
                        <a:t>for injection, collimation, RF using </a:t>
                      </a:r>
                      <a:r>
                        <a:rPr lang="en-GB" sz="1000" b="1" dirty="0"/>
                        <a:t>transparency conditions</a:t>
                      </a:r>
                      <a:endParaRPr lang="en-CH" sz="10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6026320"/>
                  </a:ext>
                </a:extLst>
              </a:tr>
              <a:tr h="572875">
                <a:tc>
                  <a:txBody>
                    <a:bodyPr/>
                    <a:lstStyle/>
                    <a:p>
                      <a:pPr algn="ctr"/>
                      <a:r>
                        <a:rPr lang="en-CH" sz="1000" b="1" dirty="0"/>
                        <a:t>Final focus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CH" sz="1000" b="1" dirty="0"/>
                        <a:t>Simpler IR</a:t>
                      </a:r>
                      <a:r>
                        <a:rPr lang="en-CH" sz="1000" b="0" dirty="0"/>
                        <a:t>: Crab-waist included in the Y CCS (virtual crab sextupoles)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More elaborate FF</a:t>
                      </a:r>
                      <a:r>
                        <a:rPr lang="en-GB" sz="1000" b="0" dirty="0"/>
                        <a:t>: dedicated X and Y CCS, dedicated crab </a:t>
                      </a:r>
                      <a:r>
                        <a:rPr lang="en-GB" sz="1000" b="0" dirty="0" err="1"/>
                        <a:t>sextupoles</a:t>
                      </a:r>
                      <a:r>
                        <a:rPr lang="en-GB" sz="1000" b="0" dirty="0"/>
                        <a:t>, additional higher-order magnets for tuning</a:t>
                      </a:r>
                      <a:endParaRPr lang="en-CH" sz="1000" b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2439183"/>
                  </a:ext>
                </a:extLst>
              </a:tr>
              <a:tr h="413743">
                <a:tc>
                  <a:txBody>
                    <a:bodyPr/>
                    <a:lstStyle/>
                    <a:p>
                      <a:pPr algn="ctr"/>
                      <a:r>
                        <a:rPr lang="en-CH" sz="1000" b="1" dirty="0"/>
                        <a:t>Switching between energy modes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CH" sz="1000" b="1" dirty="0"/>
                        <a:t>Different magnet layout ai different energies</a:t>
                      </a:r>
                      <a:r>
                        <a:rPr lang="en-CH" sz="1000" b="0" dirty="0"/>
                        <a:t>: long 90°/90° FODO cell at Z and W, short (half length) 90°/90° FODO a ttbar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Common layout across energies</a:t>
                      </a:r>
                      <a:r>
                        <a:rPr lang="en-GB" sz="1000" b="0" dirty="0"/>
                        <a:t>, with phase-advance changes</a:t>
                      </a:r>
                      <a:endParaRPr lang="en-CH" sz="1000" b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8610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7146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ECC09B-DDDB-1BFD-999D-D98809BA17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8263350" cy="3616022"/>
          </a:xfrm>
        </p:spPr>
        <p:txBody>
          <a:bodyPr/>
          <a:lstStyle/>
          <a:p>
            <a:r>
              <a:rPr lang="en-CH" dirty="0"/>
              <a:t>Collider optics is not only a beam-dynamics choice</a:t>
            </a:r>
          </a:p>
          <a:p>
            <a:pPr lvl="1"/>
            <a:r>
              <a:rPr lang="en-CH" dirty="0"/>
              <a:t>It has major implications for layout, CE, hardware, integration, operation &amp; cost</a:t>
            </a:r>
          </a:p>
          <a:p>
            <a:r>
              <a:rPr lang="en-CH" dirty="0"/>
              <a:t>Booster &amp; Collider layout are coupled</a:t>
            </a:r>
          </a:p>
          <a:p>
            <a:pPr lvl="1"/>
            <a:r>
              <a:rPr lang="en-CH" dirty="0"/>
              <a:t>Booster layout must follow repetitive Collider arc structure</a:t>
            </a:r>
          </a:p>
          <a:p>
            <a:pPr lvl="1"/>
            <a:r>
              <a:rPr lang="en-CH" dirty="0"/>
              <a:t>Booster location relative to the experiments (inside vs outside) feeds into tunnel size &amp; CE</a:t>
            </a:r>
          </a:p>
          <a:p>
            <a:pPr lvl="1"/>
            <a:r>
              <a:rPr lang="en-GB" dirty="0"/>
              <a:t>Common infrastructure (tunnel, experimental caverns..) that serves both FCC-</a:t>
            </a:r>
            <a:r>
              <a:rPr lang="en-GB" dirty="0" err="1"/>
              <a:t>ee</a:t>
            </a:r>
            <a:r>
              <a:rPr lang="en-GB" dirty="0"/>
              <a:t> &amp; FCC-</a:t>
            </a:r>
            <a:r>
              <a:rPr lang="en-GB" dirty="0" err="1"/>
              <a:t>hh</a:t>
            </a:r>
            <a:endParaRPr lang="en-CH" dirty="0"/>
          </a:p>
          <a:p>
            <a:r>
              <a:rPr lang="en-CH" dirty="0"/>
              <a:t>GHC and LCC Final Focus are different</a:t>
            </a:r>
          </a:p>
          <a:p>
            <a:pPr lvl="1"/>
            <a:r>
              <a:rPr lang="en-CH" dirty="0"/>
              <a:t>Different available space near the IP </a:t>
            </a:r>
            <a:r>
              <a:rPr lang="en-CH" dirty="0">
                <a:sym typeface="Wingdings" pitchFamily="2" charset="2"/>
              </a:rPr>
              <a:t> </a:t>
            </a:r>
            <a:r>
              <a:rPr lang="en-CH" dirty="0"/>
              <a:t>BS dump location, first dipole-IP distance, SR levels </a:t>
            </a:r>
            <a:r>
              <a:rPr lang="en-CH" dirty="0">
                <a:sym typeface="Wingdings" pitchFamily="2" charset="2"/>
              </a:rPr>
              <a:t> affect detector background &amp; environment</a:t>
            </a:r>
            <a:endParaRPr lang="en-CH" dirty="0"/>
          </a:p>
          <a:p>
            <a:r>
              <a:rPr lang="en-CH" dirty="0"/>
              <a:t>Optics in technical insertions are contrained by functionality and overall design of collider (tunes, path lengths)</a:t>
            </a:r>
          </a:p>
          <a:p>
            <a:pPr lvl="1"/>
            <a:r>
              <a:rPr lang="en-CH" dirty="0"/>
              <a:t>Flexibility </a:t>
            </a:r>
            <a:r>
              <a:rPr lang="en-GB" dirty="0"/>
              <a:t>I</a:t>
            </a:r>
            <a:r>
              <a:rPr lang="en-CH" dirty="0"/>
              <a:t> placement of functionality (Injection, Collimation, Dump, RF) is part of the overall facility optimisation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Impact of Collider optics on overall design</a:t>
            </a:r>
          </a:p>
        </p:txBody>
      </p:sp>
    </p:spTree>
    <p:extLst>
      <p:ext uri="{BB962C8B-B14F-4D97-AF65-F5344CB8AC3E}">
        <p14:creationId xmlns:p14="http://schemas.microsoft.com/office/powerpoint/2010/main" val="3334982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DE4A8-D3A5-711D-4D2C-31DBA14B2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0ECC09B-DDDB-1BFD-999D-D98809BA17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8263350" cy="3616022"/>
          </a:xfrm>
        </p:spPr>
        <p:txBody>
          <a:bodyPr/>
          <a:lstStyle/>
          <a:p>
            <a:r>
              <a:rPr lang="en-CH" dirty="0"/>
              <a:t>Both beamlines (e+, e-) must be defined explicitly, 2 machines per Collider optics</a:t>
            </a:r>
          </a:p>
          <a:p>
            <a:pPr lvl="1"/>
            <a:r>
              <a:rPr lang="en-CH" dirty="0"/>
              <a:t>Some sections are different for the two beams, cannot be obtained by simple mirroring</a:t>
            </a:r>
          </a:p>
          <a:p>
            <a:r>
              <a:rPr lang="en-CH" dirty="0"/>
              <a:t>RF needs and SR losses per turn are optics-dependent</a:t>
            </a:r>
          </a:p>
          <a:p>
            <a:pPr lvl="1"/>
            <a:r>
              <a:rPr lang="en-CH" dirty="0"/>
              <a:t>Different dipole filling factors, different levels of SR</a:t>
            </a:r>
          </a:p>
          <a:p>
            <a:pPr lvl="1"/>
            <a:r>
              <a:rPr lang="en-CH" dirty="0"/>
              <a:t>Different RF requirements feed into infrastructure, cost and performance reach</a:t>
            </a:r>
          </a:p>
          <a:p>
            <a:r>
              <a:rPr lang="en-CH" dirty="0"/>
              <a:t>Switching between energy points</a:t>
            </a:r>
          </a:p>
          <a:p>
            <a:pPr lvl="1"/>
            <a:r>
              <a:rPr lang="en-CH" dirty="0"/>
              <a:t>LCC keeps common layout across energies (except RF insertion), simplifying energy transitions</a:t>
            </a:r>
          </a:p>
          <a:p>
            <a:pPr lvl="1"/>
            <a:r>
              <a:rPr lang="en-CH" dirty="0"/>
              <a:t>GHC requires different layout in arcs and RF between energy points </a:t>
            </a:r>
            <a:r>
              <a:rPr lang="en-CH" dirty="0">
                <a:sym typeface="Wingdings" pitchFamily="2" charset="2"/>
              </a:rPr>
              <a:t> </a:t>
            </a:r>
            <a:r>
              <a:rPr lang="en-CH" dirty="0"/>
              <a:t>different powering solutions to ensure smooth transitions, additional powering circuits, less operational flexibility</a:t>
            </a:r>
          </a:p>
          <a:p>
            <a:pPr marL="0" indent="0">
              <a:buNone/>
            </a:pPr>
            <a:r>
              <a:rPr lang="en-CH" dirty="0">
                <a:solidFill>
                  <a:schemeClr val="accent5">
                    <a:lumMod val="50000"/>
                  </a:schemeClr>
                </a:solidFill>
              </a:rPr>
              <a:t>Optics differences propagate into many systems. Keeping both optics options became unsustainable for the Reference Design Phase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20A840-4169-10A2-B72C-94AEA8DD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Impact of Collider optics on overall design</a:t>
            </a:r>
          </a:p>
        </p:txBody>
      </p:sp>
    </p:spTree>
    <p:extLst>
      <p:ext uri="{BB962C8B-B14F-4D97-AF65-F5344CB8AC3E}">
        <p14:creationId xmlns:p14="http://schemas.microsoft.com/office/powerpoint/2010/main" val="178776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5684B8-7436-BD25-A304-A7F8623C6E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Optics comparison: The highlights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C1CE88-095B-FC24-CAC2-E68DF3325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44837105"/>
      </p:ext>
    </p:extLst>
  </p:cSld>
  <p:clrMapOvr>
    <a:masterClrMapping/>
  </p:clrMapOvr>
</p:sld>
</file>

<file path=ppt/theme/theme1.xml><?xml version="1.0" encoding="utf-8"?>
<a:theme xmlns:a="http://schemas.openxmlformats.org/drawingml/2006/main" name="1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3068</TotalTime>
  <Words>3054</Words>
  <Application>Microsoft Macintosh PowerPoint</Application>
  <PresentationFormat>On-screen Show (16:9)</PresentationFormat>
  <Paragraphs>343</Paragraphs>
  <Slides>29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Cambria Math</vt:lpstr>
      <vt:lpstr>Wingdings</vt:lpstr>
      <vt:lpstr>1_Content Slides - Deep Blue</vt:lpstr>
      <vt:lpstr>FCC-ee Optics Evaluation Options, Challenges &amp; Outcome</vt:lpstr>
      <vt:lpstr>FCC-ee timeline</vt:lpstr>
      <vt:lpstr>Introduction</vt:lpstr>
      <vt:lpstr>Comparison framework</vt:lpstr>
      <vt:lpstr>Review Panel</vt:lpstr>
      <vt:lpstr>Optics options: Main differences</vt:lpstr>
      <vt:lpstr>Impact of Collider optics on overall design</vt:lpstr>
      <vt:lpstr>Impact of Collider optics on overall design</vt:lpstr>
      <vt:lpstr>Optics comparison: The highlights</vt:lpstr>
      <vt:lpstr>Comparison parameters</vt:lpstr>
      <vt:lpstr>Comparison parameters</vt:lpstr>
      <vt:lpstr>Dynamic Aperture &amp; Momentum Acceptance</vt:lpstr>
      <vt:lpstr>Magnets: Differences in Arc layout</vt:lpstr>
      <vt:lpstr>Magnets: Differences in Arc layout</vt:lpstr>
      <vt:lpstr>Global system optimization</vt:lpstr>
      <vt:lpstr>Machine availability</vt:lpstr>
      <vt:lpstr>RF system</vt:lpstr>
      <vt:lpstr>RF system</vt:lpstr>
      <vt:lpstr>Synchrotron Radiation Absorbers</vt:lpstr>
      <vt:lpstr>Machine Detector Interface</vt:lpstr>
      <vt:lpstr>Collimation/Impedance</vt:lpstr>
      <vt:lpstr>Optics comparison: The outcome</vt:lpstr>
      <vt:lpstr>Outcome of the review</vt:lpstr>
      <vt:lpstr>Outcome of the review</vt:lpstr>
      <vt:lpstr>Study decision following optics review</vt:lpstr>
      <vt:lpstr>Next steps</vt:lpstr>
      <vt:lpstr>Summary</vt:lpstr>
      <vt:lpstr>Thank you  for your attention.</vt:lpstr>
      <vt:lpstr>Comparison parameters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Microsoft Office User</cp:lastModifiedBy>
  <cp:revision>116</cp:revision>
  <dcterms:created xsi:type="dcterms:W3CDTF">2020-10-27T09:23:42Z</dcterms:created>
  <dcterms:modified xsi:type="dcterms:W3CDTF">2026-04-02T14:27:32Z</dcterms:modified>
</cp:coreProperties>
</file>