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2"/>
  </p:notesMasterIdLst>
  <p:sldIdLst>
    <p:sldId id="256" r:id="rId2"/>
    <p:sldId id="3051" r:id="rId3"/>
    <p:sldId id="3038" r:id="rId4"/>
    <p:sldId id="290" r:id="rId5"/>
    <p:sldId id="3041" r:id="rId6"/>
    <p:sldId id="3042" r:id="rId7"/>
    <p:sldId id="3048" r:id="rId8"/>
    <p:sldId id="292" r:id="rId9"/>
    <p:sldId id="260" r:id="rId10"/>
    <p:sldId id="294" r:id="rId11"/>
    <p:sldId id="3046" r:id="rId12"/>
    <p:sldId id="3047" r:id="rId13"/>
    <p:sldId id="284" r:id="rId14"/>
    <p:sldId id="299" r:id="rId15"/>
    <p:sldId id="263" r:id="rId16"/>
    <p:sldId id="269" r:id="rId17"/>
    <p:sldId id="268" r:id="rId18"/>
    <p:sldId id="258" r:id="rId19"/>
    <p:sldId id="278" r:id="rId20"/>
    <p:sldId id="297" r:id="rId21"/>
    <p:sldId id="279" r:id="rId22"/>
    <p:sldId id="3052" r:id="rId23"/>
    <p:sldId id="3050" r:id="rId24"/>
    <p:sldId id="287" r:id="rId25"/>
    <p:sldId id="286" r:id="rId26"/>
    <p:sldId id="3053" r:id="rId27"/>
    <p:sldId id="3055" r:id="rId28"/>
    <p:sldId id="3054" r:id="rId29"/>
    <p:sldId id="3056" r:id="rId30"/>
    <p:sldId id="289" r:id="rId31"/>
    <p:sldId id="3039" r:id="rId32"/>
    <p:sldId id="296" r:id="rId33"/>
    <p:sldId id="295" r:id="rId34"/>
    <p:sldId id="264" r:id="rId35"/>
    <p:sldId id="270" r:id="rId36"/>
    <p:sldId id="271" r:id="rId37"/>
    <p:sldId id="272" r:id="rId38"/>
    <p:sldId id="293" r:id="rId39"/>
    <p:sldId id="273" r:id="rId40"/>
    <p:sldId id="274" r:id="rId41"/>
    <p:sldId id="275" r:id="rId42"/>
    <p:sldId id="276" r:id="rId43"/>
    <p:sldId id="265" r:id="rId44"/>
    <p:sldId id="267" r:id="rId45"/>
    <p:sldId id="262" r:id="rId46"/>
    <p:sldId id="280" r:id="rId47"/>
    <p:sldId id="281" r:id="rId48"/>
    <p:sldId id="298" r:id="rId49"/>
    <p:sldId id="3040" r:id="rId50"/>
    <p:sldId id="3043" r:id="rId5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E4AA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6" autoAdjust="0"/>
    <p:restoredTop sz="94660"/>
  </p:normalViewPr>
  <p:slideViewPr>
    <p:cSldViewPr snapToGrid="0">
      <p:cViewPr varScale="1">
        <p:scale>
          <a:sx n="121" d="100"/>
          <a:sy n="121" d="100"/>
        </p:scale>
        <p:origin x="198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0683099999999999"/>
          <c:y val="0.20683099999999999"/>
          <c:w val="0.58633800000000003"/>
          <c:h val="0.57383799999999996"/>
        </c:manualLayout>
      </c:layout>
      <c:pieChart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Region 1</c:v>
                </c:pt>
              </c:strCache>
            </c:strRef>
          </c:tx>
          <c:spPr>
            <a:gradFill flip="none" rotWithShape="1">
              <a:gsLst>
                <a:gs pos="0">
                  <a:srgbClr val="A6AAA9"/>
                </a:gs>
                <a:gs pos="100000">
                  <a:srgbClr val="000000"/>
                </a:gs>
              </a:gsLst>
              <a:lin ang="5400000" scaled="0"/>
            </a:gradFill>
            <a:ln w="12700" cap="flat">
              <a:noFill/>
              <a:miter lim="400000"/>
            </a:ln>
            <a:effectLst/>
          </c:spPr>
          <c:dPt>
            <c:idx val="0"/>
            <c:bubble3D val="0"/>
            <c:extLst>
              <c:ext xmlns:c16="http://schemas.microsoft.com/office/drawing/2014/chart" uri="{C3380CC4-5D6E-409C-BE32-E72D297353CC}">
                <c16:uniqueId val="{00000000-52A4-4038-A5CA-FCCF2B52623D}"/>
              </c:ext>
            </c:extLst>
          </c:dPt>
          <c:dPt>
            <c:idx val="1"/>
            <c:bubble3D val="0"/>
            <c:spPr>
              <a:gradFill flip="none" rotWithShape="1">
                <a:gsLst>
                  <a:gs pos="0">
                    <a:schemeClr val="accent2">
                      <a:hueOff val="-2473792"/>
                      <a:satOff val="-50209"/>
                      <a:lumOff val="23543"/>
                    </a:schemeClr>
                  </a:gs>
                  <a:gs pos="100000">
                    <a:srgbClr val="0096FF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c:spPr>
            <c:extLst>
              <c:ext xmlns:c16="http://schemas.microsoft.com/office/drawing/2014/chart" uri="{C3380CC4-5D6E-409C-BE32-E72D297353CC}">
                <c16:uniqueId val="{00000002-52A4-4038-A5CA-FCCF2B52623D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pPr>
                      <a:defRPr sz="3600" b="0" i="0" u="none" strike="noStrike">
                        <a:solidFill>
                          <a:srgbClr val="000000"/>
                        </a:solidFill>
                        <a:latin typeface="Helvetica"/>
                      </a:defRPr>
                    </a:pPr>
                    <a:fld id="{C1BCA15B-FE0D-8D44-9D0B-DDF02ADCF9BC}" type="CATEGORYNAME">
                      <a:rPr lang="en-US" sz="1200"/>
                      <a:pPr>
                        <a:defRPr sz="3600" b="0" i="0" u="none" strike="noStrike">
                          <a:solidFill>
                            <a:srgbClr val="000000"/>
                          </a:solidFill>
                          <a:latin typeface="Helvetica"/>
                        </a:defRPr>
                      </a:pPr>
                      <a:t>[CATEGORY NAME]</a:t>
                    </a:fld>
                    <a:r>
                      <a:rPr lang="en-US" sz="1200" baseline="0" dirty="0"/>
                      <a:t>
</a:t>
                    </a:r>
                    <a:fld id="{D00219F8-CC28-184C-A106-4F61ECA29A6A}" type="PERCENTAGE">
                      <a:rPr lang="en-US" sz="1200" baseline="0"/>
                      <a:pPr>
                        <a:defRPr sz="3600" b="0" i="0" u="none" strike="noStrike">
                          <a:solidFill>
                            <a:srgbClr val="000000"/>
                          </a:solidFill>
                          <a:latin typeface="Helvetica"/>
                        </a:defRPr>
                      </a:pPr>
                      <a:t>[PERCENTAGE]</a:t>
                    </a:fld>
                    <a:endParaRPr lang="en-US" sz="1200" baseline="0" dirty="0"/>
                  </a:p>
                </c:rich>
              </c:tx>
              <c:numFmt formatCode="#,##0%" sourceLinked="0"/>
              <c:spPr/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0-52A4-4038-A5CA-FCCF2B52623D}"/>
                </c:ext>
              </c:extLst>
            </c:dLbl>
            <c:dLbl>
              <c:idx val="1"/>
              <c:layout>
                <c:manualLayout>
                  <c:x val="-0.11745221064588844"/>
                  <c:y val="-0.11090816859279747"/>
                </c:manualLayout>
              </c:layout>
              <c:tx>
                <c:rich>
                  <a:bodyPr/>
                  <a:lstStyle/>
                  <a:p>
                    <a:pPr>
                      <a:defRPr sz="3600" b="0" i="0" u="none" strike="noStrike">
                        <a:solidFill>
                          <a:srgbClr val="000000"/>
                        </a:solidFill>
                        <a:latin typeface="Helvetica"/>
                      </a:defRPr>
                    </a:pPr>
                    <a:fld id="{1DD81EBC-722D-1E4A-B1B9-9AF8479FEEF3}" type="CATEGORYNAME">
                      <a:rPr lang="en-US" sz="1200"/>
                      <a:pPr>
                        <a:defRPr sz="3600" b="0" i="0" u="none" strike="noStrike">
                          <a:solidFill>
                            <a:srgbClr val="000000"/>
                          </a:solidFill>
                          <a:latin typeface="Helvetica"/>
                        </a:defRPr>
                      </a:pPr>
                      <a:t>[CATEGORY NAME]</a:t>
                    </a:fld>
                    <a:r>
                      <a:rPr lang="en-US" sz="1200" baseline="0" dirty="0"/>
                      <a:t>
</a:t>
                    </a:r>
                    <a:fld id="{36CA7296-D73B-D640-8C81-D4813D05C821}" type="PERCENTAGE">
                      <a:rPr lang="en-US" sz="1200" baseline="0"/>
                      <a:pPr>
                        <a:defRPr sz="3600" b="0" i="0" u="none" strike="noStrike">
                          <a:solidFill>
                            <a:srgbClr val="000000"/>
                          </a:solidFill>
                          <a:latin typeface="Helvetica"/>
                        </a:defRPr>
                      </a:pPr>
                      <a:t>[PERCENTAGE]</a:t>
                    </a:fld>
                    <a:endParaRPr lang="en-US" sz="1200" baseline="0" dirty="0"/>
                  </a:p>
                </c:rich>
              </c:tx>
              <c:numFmt formatCode="#,##0%" sourceLinked="0"/>
              <c:spPr/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45250017749063737"/>
                      <c:h val="0.17238253199149911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2-52A4-4038-A5CA-FCCF2B52623D}"/>
                </c:ext>
              </c:extLst>
            </c:dLbl>
            <c:numFmt formatCode="#,##0%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3600" b="0" i="0" u="none" strike="noStrike">
                    <a:solidFill>
                      <a:srgbClr val="000000"/>
                    </a:solidFill>
                    <a:latin typeface="Helvetica"/>
                  </a:defRPr>
                </a:pPr>
                <a:endParaRPr lang="en-US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6350" cap="flat">
                  <a:solidFill>
                    <a:srgbClr val="000000"/>
                  </a:solidFill>
                  <a:prstDash val="solid"/>
                  <a:miter lim="400000"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Sheet1!$B$1:$C$1</c:f>
              <c:strCache>
                <c:ptCount val="2"/>
                <c:pt idx="0">
                  <c:v>Dark Matter</c:v>
                </c:pt>
                <c:pt idx="1">
                  <c:v>Ordinary Matter</c:v>
                </c:pt>
              </c:strCache>
            </c:strRef>
          </c:cat>
          <c:val>
            <c:numRef>
              <c:f>Sheet1!$B$2:$C$2</c:f>
              <c:numCache>
                <c:formatCode>General</c:formatCode>
                <c:ptCount val="2"/>
                <c:pt idx="0">
                  <c:v>80</c:v>
                </c:pt>
                <c:pt idx="1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52A4-4038-A5CA-FCCF2B52623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343"/>
      </c:pieChart>
      <c:spPr>
        <a:noFill/>
        <a:ln w="12700" cap="flat">
          <a:noFill/>
          <a:miter lim="400000"/>
        </a:ln>
        <a:effectLst/>
      </c:spPr>
    </c:plotArea>
    <c:plotVisOnly val="1"/>
    <c:dispBlanksAs val="gap"/>
    <c:showDLblsOverMax val="1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444180-D497-46AD-B04D-074AB389767B}" type="datetimeFigureOut">
              <a:rPr lang="en-AU" smtClean="0"/>
              <a:t>23/09/2026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D259E9D-45AB-4501-AC2A-89A40D3275B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4048352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g17f41a81ff1_0_18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" name="Google Shape;123;g17f41a81ff1_0_18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0438166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17f41a81ff1_0_3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1" name="Google Shape;181;g17f41a81ff1_0_3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g17f41a81ff1_0_18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" name="Google Shape;123;g17f41a81ff1_0_18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7195068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g17f41a81ff1_0_18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" name="Google Shape;123;g17f41a81ff1_0_18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929067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4DD5DE-8CFD-45A3-A1E4-BAACA9483CB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9AA8202-5AF7-4F5D-92B2-15C34E6453D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54162A7-CB76-4AC7-8565-79DABA3F3E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8E73FC-2EE6-4819-955A-FB4E244C3780}" type="datetime1">
              <a:rPr lang="en-AU" smtClean="0"/>
              <a:t>23/09/2026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F6ED79-ED7E-4E76-B466-23D6754118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Martin Sevior for BLIMP collaboration, Cairns, Sep. 2026</a:t>
            </a:r>
            <a:endParaRPr lang="en-AU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444E9EB-BE63-475F-965E-61937EFAB9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66F30-D99B-42CA-A3B4-89076E64A6E2}" type="slidenum">
              <a:rPr lang="en-AU" smtClean="0"/>
              <a:t>‹#›</a:t>
            </a:fld>
            <a:endParaRPr lang="en-AU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C00DF852-8CED-C6C6-62D6-60E11F32A90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0"/>
            <a:ext cx="1104900" cy="1104900"/>
          </a:xfrm>
          <a:prstGeom prst="rect">
            <a:avLst/>
          </a:prstGeom>
        </p:spPr>
      </p:pic>
      <p:pic>
        <p:nvPicPr>
          <p:cNvPr id="17" name="Australian_National_University_crest.png" descr="Australian_National_University_crest.png">
            <a:extLst>
              <a:ext uri="{FF2B5EF4-FFF2-40B4-BE49-F238E27FC236}">
                <a16:creationId xmlns:a16="http://schemas.microsoft.com/office/drawing/2014/main" id="{55BDEFA0-817E-3BE6-C8A5-69CCEC1F644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739170" y="23813"/>
            <a:ext cx="1382363" cy="1104900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pic>
        <p:nvPicPr>
          <p:cNvPr id="18" name="Image" descr="Image">
            <a:extLst>
              <a:ext uri="{FF2B5EF4-FFF2-40B4-BE49-F238E27FC236}">
                <a16:creationId xmlns:a16="http://schemas.microsoft.com/office/drawing/2014/main" id="{A2320DFA-B801-EBF6-4D8C-B306AF17A804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313506" y="-21566"/>
            <a:ext cx="2968782" cy="1051854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41144881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6DF7A4-395F-49FD-94DC-3082122EF6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38D2D6-5D3C-4AEA-9638-004322DD28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84884E4-2918-4582-9C42-BD8BDF2858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E78796-E67C-4D5C-9D39-39D0632CA115}" type="datetime1">
              <a:rPr lang="en-AU" smtClean="0"/>
              <a:t>23/09/2026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6B5C28-4BB6-4661-93C5-29BF9C4C4C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Martin Sevior for BLIMP collaboration, Cairns, Sep. 2026</a:t>
            </a:r>
            <a:endParaRPr lang="en-AU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EFC4C3-DA8E-418C-B171-56534CFCD3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66F30-D99B-42CA-A3B4-89076E64A6E2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1606622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F2722F-139A-402B-B421-DB7971F510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B72F712-ED03-4B29-AEAE-BF7CA4B98F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DB0989-F391-4C1C-A953-7BB6C1DCD0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A8EB70-2D07-41B6-8AF0-E5164493C977}" type="datetime1">
              <a:rPr lang="en-AU" smtClean="0"/>
              <a:t>23/09/2026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C16673-C5A4-47C7-8DB6-742FC4E490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Martin Sevior for BLIMP collaboration, Cairns, Sep. 2026</a:t>
            </a:r>
            <a:endParaRPr lang="en-AU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C26346-34D9-4297-8CA4-2E1DDD1C33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66F30-D99B-42CA-A3B4-89076E64A6E2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0296168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4D84A8-1064-444F-B4CD-113A9BBD99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AB7E21-454B-4218-A8CE-308DB4963A6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A713EDD-622A-429D-A733-C223BCCEBFE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9FDDCFF-A061-487F-B0F7-A4A25441FE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C40081-D7DD-4C02-A5BE-8F6D9E1D8F33}" type="datetime1">
              <a:rPr lang="en-AU" smtClean="0"/>
              <a:t>23/09/2026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229C3AE-F39F-4AA5-B065-EA53E350D6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Martin Sevior for BLIMP collaboration, Cairns, Sep. 2026</a:t>
            </a:r>
            <a:endParaRPr lang="en-AU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F864CEC-6BA2-44A6-8FEF-5ABC6E0B20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66F30-D99B-42CA-A3B4-89076E64A6E2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8692401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5DDF00-9DCA-427C-A2B3-7EA8489D99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1ED1B91-C361-4E62-BE7F-5E918B063B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4943AB7-6393-4614-B92B-DC2C5BA26E0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27CCB6C-137C-42C3-BA74-1286A7530BB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02042A0-FD06-464F-924C-004059FCDAA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FEDFF7E-9602-4AA0-952D-531387F6CC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668BE8-E079-40CC-BB8A-4E0639A6A3FF}" type="datetime1">
              <a:rPr lang="en-AU" smtClean="0"/>
              <a:t>23/09/2026</a:t>
            </a:fld>
            <a:endParaRPr lang="en-AU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60E0B9A-0748-4A28-AFB6-281BCAE8D3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Martin Sevior for BLIMP collaboration, Cairns, Sep. 2026</a:t>
            </a:r>
            <a:endParaRPr lang="en-AU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EF75D92-2EC3-4BBF-B519-18977E0DC5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66F30-D99B-42CA-A3B4-89076E64A6E2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7914993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1C3469-AC72-4F8A-B087-D101C37D24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6C4AC4A-F44F-41E9-AB7D-5CA3F8EB71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955F0A-9813-4899-B94A-5AEED9DFC8BA}" type="datetime1">
              <a:rPr lang="en-AU" smtClean="0"/>
              <a:t>23/09/2026</a:t>
            </a:fld>
            <a:endParaRPr lang="en-AU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768815D-F389-44A0-8658-06D5019916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Martin Sevior for BLIMP collaboration, Cairns, Sep. 2026</a:t>
            </a:r>
            <a:endParaRPr lang="en-AU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9149270-35EE-4C7B-80AF-79E87D9608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66F30-D99B-42CA-A3B4-89076E64A6E2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5625830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2BCD996-2F71-40ED-A16C-1235E2751A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B0DC9E-621F-4D4B-94D5-6D5D45716D28}" type="datetime1">
              <a:rPr lang="en-AU" smtClean="0"/>
              <a:t>23/09/2026</a:t>
            </a:fld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A762E96-978C-45FF-9153-4C03B9B145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Martin Sevior for BLIMP collaboration, Cairns, Sep. 2026</a:t>
            </a:r>
            <a:endParaRPr lang="en-AU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39C0E39-FB8B-4B44-B611-ACC5E90217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66F30-D99B-42CA-A3B4-89076E64A6E2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0176527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57189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 dirty="0"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2D0AA45-4DC7-8FA2-71B0-054F3C8A327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8D7E8C1E-2FCE-40BB-BBF3-48FB4BEE997B}" type="datetime1">
              <a:rPr lang="en-AU" smtClean="0"/>
              <a:t>23/09/2026</a:t>
            </a:fld>
            <a:endParaRPr lang="en-AU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6750F75-0FAA-E61C-C82F-8D64DCB855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en-US" dirty="0"/>
              <a:t>Martin Sevior for BLIMP collaboration, Cairns, Sep. 2026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6870529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36CF8D6-0D09-43C7-9BFA-D3A75763EF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AU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A2B1783-73AC-4EDB-9D3C-403C9642B4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D9F155-8F5C-4815-A792-B079F73C864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C99B1E-2ECF-4D7A-9E96-1223C20358BD}" type="datetime1">
              <a:rPr lang="en-AU" smtClean="0"/>
              <a:t>23/09/2026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F502F4-7B0E-4451-BD4D-4A47164B6E7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GB"/>
              <a:t>Martin Sevior for BLIMP collaboration, Cairns, Sep. 2026</a:t>
            </a:r>
            <a:endParaRPr lang="en-AU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FB3B5A-A0C8-4AB0-A466-697CCCE36FA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566F30-D99B-42CA-A3B4-89076E64A6E2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8167665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60" r:id="rId8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arxiv.org/abs/2302.13281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0.png"/><Relationship Id="rId3" Type="http://schemas.openxmlformats.org/officeDocument/2006/relationships/image" Target="../media/image10.png"/><Relationship Id="rId7" Type="http://schemas.openxmlformats.org/officeDocument/2006/relationships/image" Target="../media/image13.png"/><Relationship Id="rId12" Type="http://schemas.openxmlformats.org/officeDocument/2006/relationships/image" Target="../media/image14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11" Type="http://schemas.openxmlformats.org/officeDocument/2006/relationships/hyperlink" Target="https://journals.aps.org/prl/abstract/10.1103/PhysRevLett.39.165" TargetMode="External"/><Relationship Id="rId5" Type="http://schemas.openxmlformats.org/officeDocument/2006/relationships/hyperlink" Target="https://indico.slac.stanford.edu/event/320/contributions/876/attachments/375/576/TKN_SLACMass.pdf" TargetMode="External"/><Relationship Id="rId10" Type="http://schemas.openxmlformats.org/officeDocument/2006/relationships/image" Target="../media/image110.png"/><Relationship Id="rId4" Type="http://schemas.openxmlformats.org/officeDocument/2006/relationships/image" Target="../media/image11.png"/><Relationship Id="rId9" Type="http://schemas.openxmlformats.org/officeDocument/2006/relationships/image" Target="../media/image100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hyperlink" Target="https://ora.ox.ac.uk/objects/uuid:bbbb3cbc-a0ba-4024-86b0-c720d8104270" TargetMode="External"/><Relationship Id="rId13" Type="http://schemas.openxmlformats.org/officeDocument/2006/relationships/hyperlink" Target="https://journals.aps.org/prl/abstract/10.1103/PhysRevLett.45.1926" TargetMode="External"/><Relationship Id="rId18" Type="http://schemas.openxmlformats.org/officeDocument/2006/relationships/image" Target="../media/image18.png"/><Relationship Id="rId3" Type="http://schemas.openxmlformats.org/officeDocument/2006/relationships/image" Target="../media/image15.jpg"/><Relationship Id="rId7" Type="http://schemas.openxmlformats.org/officeDocument/2006/relationships/image" Target="../media/image130.png"/><Relationship Id="rId12" Type="http://schemas.openxmlformats.org/officeDocument/2006/relationships/hyperlink" Target="https://journals.aps.org/prl/abstract/10.1103/PhysRevLett.40.279" TargetMode="External"/><Relationship Id="rId17" Type="http://schemas.openxmlformats.org/officeDocument/2006/relationships/image" Target="../media/image171.png"/><Relationship Id="rId2" Type="http://schemas.openxmlformats.org/officeDocument/2006/relationships/image" Target="../media/image14.jpg"/><Relationship Id="rId16" Type="http://schemas.openxmlformats.org/officeDocument/2006/relationships/hyperlink" Target="https://link.springer.com/article/10.1007/JHEP09%282022%29056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2.png"/><Relationship Id="rId11" Type="http://schemas.openxmlformats.org/officeDocument/2006/relationships/hyperlink" Target="https://journals.aps.org/prl/abstract/10.1103/PhysRevLett.40.223" TargetMode="External"/><Relationship Id="rId5" Type="http://schemas.openxmlformats.org/officeDocument/2006/relationships/image" Target="../media/image140.png"/><Relationship Id="rId15" Type="http://schemas.openxmlformats.org/officeDocument/2006/relationships/hyperlink" Target="https://journals.aps.org/prl/abstract/10.1103/PhysRevLett.49.1549" TargetMode="External"/><Relationship Id="rId10" Type="http://schemas.openxmlformats.org/officeDocument/2006/relationships/hyperlink" Target="https://journals.aps.org/prl/abstract/10.1103/PhysRevLett.38.1440" TargetMode="External"/><Relationship Id="rId4" Type="http://schemas.openxmlformats.org/officeDocument/2006/relationships/image" Target="../media/image16.png"/><Relationship Id="rId9" Type="http://schemas.openxmlformats.org/officeDocument/2006/relationships/hyperlink" Target="https://indico.cern.ch/event/523655/contributions/2246443/attachments/1331936/2006469/PbC_ar.pdf" TargetMode="External"/><Relationship Id="rId14" Type="http://schemas.openxmlformats.org/officeDocument/2006/relationships/hyperlink" Target="https://www.sciencedirect.com/science/article/abs/pii/0370269381905591" TargetMode="Externa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jpg"/><Relationship Id="rId5" Type="http://schemas.openxmlformats.org/officeDocument/2006/relationships/hyperlink" Target="https://www.actaphys.uj.edu.pl/S/17/1-A6" TargetMode="External"/><Relationship Id="rId4" Type="http://schemas.openxmlformats.org/officeDocument/2006/relationships/hyperlink" Target="https://doi.org/10.1103/PhysRevLett.129.131301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0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0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hyperlink" Target="https://arxiv.org/abs/2104.10075" TargetMode="External"/><Relationship Id="rId3" Type="http://schemas.openxmlformats.org/officeDocument/2006/relationships/image" Target="../media/image24.png"/><Relationship Id="rId7" Type="http://schemas.openxmlformats.org/officeDocument/2006/relationships/hyperlink" Target="https://arxiv.org/abs/1504.01527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10" Type="http://schemas.openxmlformats.org/officeDocument/2006/relationships/image" Target="../media/image28.png"/><Relationship Id="rId4" Type="http://schemas.openxmlformats.org/officeDocument/2006/relationships/image" Target="../media/image25.png"/><Relationship Id="rId9" Type="http://schemas.openxmlformats.org/officeDocument/2006/relationships/hyperlink" Target="https://arxiv.org/abs/2209.10795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1.png"/><Relationship Id="rId2" Type="http://schemas.openxmlformats.org/officeDocument/2006/relationships/hyperlink" Target="https://doi.org/10.1140/epjc/s10052-025-14345-0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7" Type="http://schemas.openxmlformats.org/officeDocument/2006/relationships/hyperlink" Target="https://doi.org/10.1007/JHEP11(2025)007" TargetMode="External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arxiv.org/abs/2505.24797" TargetMode="External"/><Relationship Id="rId5" Type="http://schemas.openxmlformats.org/officeDocument/2006/relationships/image" Target="../media/image310.png"/><Relationship Id="rId4" Type="http://schemas.openxmlformats.org/officeDocument/2006/relationships/image" Target="../media/image32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jpg"/><Relationship Id="rId3" Type="http://schemas.openxmlformats.org/officeDocument/2006/relationships/image" Target="../media/image33.emf"/><Relationship Id="rId7" Type="http://schemas.openxmlformats.org/officeDocument/2006/relationships/image" Target="../media/image35.jpg"/><Relationship Id="rId2" Type="http://schemas.openxmlformats.org/officeDocument/2006/relationships/image" Target="../media/image24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0.png"/><Relationship Id="rId5" Type="http://schemas.openxmlformats.org/officeDocument/2006/relationships/image" Target="../media/image320.png"/><Relationship Id="rId4" Type="http://schemas.openxmlformats.org/officeDocument/2006/relationships/image" Target="../media/image34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6.png"/><Relationship Id="rId4" Type="http://schemas.openxmlformats.org/officeDocument/2006/relationships/image" Target="../media/image64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7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g"/><Relationship Id="rId2" Type="http://schemas.openxmlformats.org/officeDocument/2006/relationships/image" Target="../media/image69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9.jpg"/><Relationship Id="rId4" Type="http://schemas.openxmlformats.org/officeDocument/2006/relationships/image" Target="../media/image71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20.PNG"/><Relationship Id="rId4" Type="http://schemas.openxmlformats.org/officeDocument/2006/relationships/image" Target="../media/image5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60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g"/><Relationship Id="rId7" Type="http://schemas.openxmlformats.org/officeDocument/2006/relationships/image" Target="../media/image57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6.png"/><Relationship Id="rId5" Type="http://schemas.openxmlformats.org/officeDocument/2006/relationships/image" Target="../media/image82.png"/><Relationship Id="rId4" Type="http://schemas.openxmlformats.org/officeDocument/2006/relationships/image" Target="../media/image55.jp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2" Type="http://schemas.openxmlformats.org/officeDocument/2006/relationships/image" Target="../media/image58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9.png"/><Relationship Id="rId4" Type="http://schemas.openxmlformats.org/officeDocument/2006/relationships/image" Target="../media/image88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7.png"/><Relationship Id="rId4" Type="http://schemas.openxmlformats.org/officeDocument/2006/relationships/image" Target="../media/image65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doi://10.0.4.64/1748-0221/21/07/P0704" TargetMode="External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0.png"/><Relationship Id="rId4" Type="http://schemas.openxmlformats.org/officeDocument/2006/relationships/image" Target="../media/image69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4.png"/><Relationship Id="rId4" Type="http://schemas.openxmlformats.org/officeDocument/2006/relationships/image" Target="../media/image73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s://arxiv.org/abs/2302.13281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Relationship Id="rId5" Type="http://schemas.openxmlformats.org/officeDocument/2006/relationships/hyperlink" Target="https://arxiv.org/abs/1504.01527" TargetMode="External"/><Relationship Id="rId4" Type="http://schemas.openxmlformats.org/officeDocument/2006/relationships/image" Target="../media/image25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7" Type="http://schemas.openxmlformats.org/officeDocument/2006/relationships/hyperlink" Target="https://arxiv.org/abs/2104.10075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Relationship Id="rId6" Type="http://schemas.openxmlformats.org/officeDocument/2006/relationships/hyperlink" Target="https://arxiv.org/abs/1504.01527" TargetMode="External"/><Relationship Id="rId5" Type="http://schemas.openxmlformats.org/officeDocument/2006/relationships/image" Target="../media/image27.png"/><Relationship Id="rId4" Type="http://schemas.openxmlformats.org/officeDocument/2006/relationships/image" Target="../media/image25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g"/><Relationship Id="rId2" Type="http://schemas.openxmlformats.org/officeDocument/2006/relationships/image" Target="../media/image75.jp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g"/><Relationship Id="rId2" Type="http://schemas.openxmlformats.org/officeDocument/2006/relationships/image" Target="../media/image78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0.jp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0.png"/><Relationship Id="rId3" Type="http://schemas.openxmlformats.org/officeDocument/2006/relationships/image" Target="../media/image82.jpg"/><Relationship Id="rId7" Type="http://schemas.openxmlformats.org/officeDocument/2006/relationships/image" Target="../media/image86.jpg"/><Relationship Id="rId2" Type="http://schemas.openxmlformats.org/officeDocument/2006/relationships/image" Target="../media/image8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5.jpg"/><Relationship Id="rId5" Type="http://schemas.openxmlformats.org/officeDocument/2006/relationships/image" Target="../media/image84.jpg"/><Relationship Id="rId4" Type="http://schemas.openxmlformats.org/officeDocument/2006/relationships/image" Target="../media/image83.jp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jp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g"/><Relationship Id="rId2" Type="http://schemas.openxmlformats.org/officeDocument/2006/relationships/image" Target="../media/image75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9.png"/><Relationship Id="rId4" Type="http://schemas.openxmlformats.org/officeDocument/2006/relationships/image" Target="../media/image76.jp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g"/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4.jpg"/><Relationship Id="rId4" Type="http://schemas.openxmlformats.org/officeDocument/2006/relationships/image" Target="../media/image93.jp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jp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jp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2" Type="http://schemas.openxmlformats.org/officeDocument/2006/relationships/image" Target="../media/image97.jp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image" Target="../media/image98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9.jp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jpg"/><Relationship Id="rId2" Type="http://schemas.openxmlformats.org/officeDocument/2006/relationships/image" Target="../media/image100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50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jpg"/><Relationship Id="rId2" Type="http://schemas.openxmlformats.org/officeDocument/2006/relationships/image" Target="../media/image102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9.png"/><Relationship Id="rId4" Type="http://schemas.openxmlformats.org/officeDocument/2006/relationships/image" Target="../media/image78.png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0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4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jpg"/><Relationship Id="rId2" Type="http://schemas.openxmlformats.org/officeDocument/2006/relationships/image" Target="../media/image105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10.png"/><Relationship Id="rId4" Type="http://schemas.openxmlformats.org/officeDocument/2006/relationships/image" Target="../media/image107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819656-2FD6-4BAE-AD75-59C80609ACA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82295" y="1240915"/>
            <a:ext cx="11806766" cy="752477"/>
          </a:xfrm>
        </p:spPr>
        <p:txBody>
          <a:bodyPr>
            <a:normAutofit/>
          </a:bodyPr>
          <a:lstStyle/>
          <a:p>
            <a:r>
              <a:rPr lang="en-AU" sz="4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Fundamental</a:t>
            </a:r>
            <a:r>
              <a:rPr lang="en-AU" sz="4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Physics at the MeV scale in Australia</a:t>
            </a:r>
            <a:endParaRPr lang="en-AU" sz="40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0B78825-DFF0-4A07-B163-B8631B6A44B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3153" y="2740389"/>
            <a:ext cx="12192000" cy="3687571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Martin Sevior</a:t>
            </a:r>
            <a:r>
              <a:rPr lang="en-US" baseline="30000" dirty="0"/>
              <a:t>1)</a:t>
            </a:r>
            <a:r>
              <a:rPr lang="en-US" dirty="0"/>
              <a:t>, Lindsey Bignell</a:t>
            </a:r>
            <a:r>
              <a:rPr lang="en-US" baseline="30000" dirty="0"/>
              <a:t>2,3)</a:t>
            </a:r>
            <a:r>
              <a:rPr lang="en-US" dirty="0"/>
              <a:t>, Irene Bolognino</a:t>
            </a:r>
            <a:r>
              <a:rPr lang="en-US" baseline="30000" dirty="0"/>
              <a:t>4,3)</a:t>
            </a:r>
            <a:r>
              <a:rPr lang="en-US" dirty="0"/>
              <a:t>, Catalina Curceanu</a:t>
            </a:r>
            <a:r>
              <a:rPr lang="en-US" baseline="30000" dirty="0"/>
              <a:t>5) </a:t>
            </a:r>
            <a:r>
              <a:rPr lang="en-US" dirty="0"/>
              <a:t>, Tibor Kibédi</a:t>
            </a:r>
            <a:r>
              <a:rPr lang="en-US" baseline="30000" dirty="0"/>
              <a:t>2)</a:t>
            </a:r>
            <a:r>
              <a:rPr lang="en-US" dirty="0"/>
              <a:t>, Alasdair McLean</a:t>
            </a:r>
            <a:r>
              <a:rPr lang="en-US" baseline="30000" dirty="0"/>
              <a:t>4,3)</a:t>
            </a:r>
            <a:r>
              <a:rPr lang="en-US" dirty="0"/>
              <a:t>,  Adam Steinberg</a:t>
            </a:r>
            <a:r>
              <a:rPr lang="en-US" baseline="30000" dirty="0"/>
              <a:t>1)</a:t>
            </a:r>
            <a:r>
              <a:rPr lang="en-US" dirty="0"/>
              <a:t>, Andrew Stuchbery</a:t>
            </a:r>
            <a:r>
              <a:rPr lang="en-US" baseline="30000" dirty="0"/>
              <a:t>2)</a:t>
            </a:r>
            <a:r>
              <a:rPr lang="en-US" dirty="0"/>
              <a:t>, Martin White</a:t>
            </a:r>
            <a:r>
              <a:rPr lang="en-US" baseline="30000" dirty="0"/>
              <a:t>4)</a:t>
            </a:r>
            <a:r>
              <a:rPr lang="en-US" dirty="0"/>
              <a:t> </a:t>
            </a:r>
            <a:endParaRPr lang="en-US" baseline="30000" dirty="0"/>
          </a:p>
          <a:p>
            <a:endParaRPr lang="en-AU" dirty="0"/>
          </a:p>
          <a:p>
            <a:r>
              <a:rPr lang="en-AU" dirty="0"/>
              <a:t>(+Nic. Jackson, Connor Rush, Adrian Babic – Melbourne M.Sc. Students,</a:t>
            </a:r>
          </a:p>
          <a:p>
            <a:r>
              <a:rPr lang="en-AU" dirty="0"/>
              <a:t> Michael Baker, Andrea Thamm (U. Mass.))</a:t>
            </a:r>
          </a:p>
          <a:p>
            <a:endParaRPr lang="en-AU" dirty="0"/>
          </a:p>
          <a:p>
            <a:pPr algn="l"/>
            <a:r>
              <a:rPr lang="en-AU" baseline="30000" dirty="0"/>
              <a:t>1) </a:t>
            </a:r>
            <a:r>
              <a:rPr lang="en-AU" dirty="0"/>
              <a:t>School of Physics, University of Melbourne</a:t>
            </a:r>
          </a:p>
          <a:p>
            <a:pPr algn="l"/>
            <a:r>
              <a:rPr lang="en-AU" baseline="30000" dirty="0"/>
              <a:t>2)</a:t>
            </a:r>
            <a:r>
              <a:rPr lang="en-US" dirty="0"/>
              <a:t>Department of Nuclear Physics and Accelerator Applications</a:t>
            </a:r>
            <a:r>
              <a:rPr lang="en-AU" dirty="0"/>
              <a:t>, Australian National University</a:t>
            </a:r>
            <a:endParaRPr lang="en-AU" baseline="30000" dirty="0"/>
          </a:p>
          <a:p>
            <a:pPr algn="l"/>
            <a:r>
              <a:rPr lang="en-AU" baseline="30000" dirty="0"/>
              <a:t>3)</a:t>
            </a:r>
            <a:r>
              <a:rPr lang="en-AU" dirty="0"/>
              <a:t>ARC Centre of Excellence for Dark Matter Particle Physics</a:t>
            </a:r>
          </a:p>
          <a:p>
            <a:pPr algn="l"/>
            <a:r>
              <a:rPr lang="en-AU" baseline="30000" dirty="0"/>
              <a:t>4)</a:t>
            </a:r>
            <a:r>
              <a:rPr lang="en-AU" dirty="0"/>
              <a:t>Adelaide University</a:t>
            </a:r>
          </a:p>
          <a:p>
            <a:pPr algn="l"/>
            <a:r>
              <a:rPr lang="en-AU" baseline="30000" dirty="0"/>
              <a:t>5)</a:t>
            </a:r>
            <a:r>
              <a:rPr lang="en-AU" dirty="0"/>
              <a:t>INFN (Frascati)</a:t>
            </a:r>
          </a:p>
          <a:p>
            <a:pPr algn="l"/>
            <a:endParaRPr lang="en-AU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960CDC-A9FD-070D-DDCB-3E6AABD034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01A51-9D84-434F-971E-E384AEDFC72B}" type="datetime1">
              <a:rPr lang="en-AU" smtClean="0"/>
              <a:t>23/09/2026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9EA530-8013-BDE7-1D3C-AFA37C93B0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Martin Sevior for BLIMP collaboration, Cairns, Sep. 2026</a:t>
            </a:r>
            <a:endParaRPr lang="en-AU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FA3C90A-5945-7887-6758-9BDB57D1F8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66F30-D99B-42CA-A3B4-89076E64A6E2}" type="slidenum">
              <a:rPr lang="en-AU" smtClean="0"/>
              <a:t>1</a:t>
            </a:fld>
            <a:endParaRPr lang="en-AU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B972E1F-FF26-F064-0D49-2D4C227494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98425" y="0"/>
            <a:ext cx="1792603" cy="111556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C73E685-F2E1-6579-D850-5B9DAB49633C}"/>
              </a:ext>
            </a:extLst>
          </p:cNvPr>
          <p:cNvSpPr txBox="1"/>
          <p:nvPr/>
        </p:nvSpPr>
        <p:spPr>
          <a:xfrm>
            <a:off x="3085745" y="1906615"/>
            <a:ext cx="575484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3200" dirty="0">
                <a:hlinkClick r:id="rId3"/>
              </a:rPr>
              <a:t>https://arxiv.org/abs/2302.13281</a:t>
            </a:r>
            <a:endParaRPr lang="en-AU" sz="3200" dirty="0"/>
          </a:p>
        </p:txBody>
      </p:sp>
      <p:pic>
        <p:nvPicPr>
          <p:cNvPr id="9" name="Picture 8" descr="Adelaide University">
            <a:extLst>
              <a:ext uri="{FF2B5EF4-FFF2-40B4-BE49-F238E27FC236}">
                <a16:creationId xmlns:a16="http://schemas.microsoft.com/office/drawing/2014/main" id="{3DB41140-8C56-D242-F2C8-EBF783F6F886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5438" t="20334" r="1643" b="25036"/>
          <a:stretch>
            <a:fillRect/>
          </a:stretch>
        </p:blipFill>
        <p:spPr>
          <a:xfrm>
            <a:off x="5336627" y="102475"/>
            <a:ext cx="3097925" cy="9106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3371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1D4493-8A55-E420-63D7-832BCC2D43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6A6F8E-9A1B-0809-5550-29234490EC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668" y="79375"/>
            <a:ext cx="11557117" cy="758825"/>
          </a:xfrm>
        </p:spPr>
        <p:txBody>
          <a:bodyPr>
            <a:normAutofit fontScale="90000"/>
          </a:bodyPr>
          <a:lstStyle/>
          <a:p>
            <a:r>
              <a:rPr lang="en-GB" sz="3100" b="1" dirty="0"/>
              <a:t>Beamline Instrument for MeV-scale particle and nuclear Physics (BLIMP)</a:t>
            </a:r>
            <a:br>
              <a:rPr lang="en-GB" sz="3100" b="1" dirty="0"/>
            </a:br>
            <a:r>
              <a:rPr lang="en-GB" sz="3100" dirty="0"/>
              <a:t>Pelletron (Melbourne), 14 UD (ANU)</a:t>
            </a:r>
            <a:endParaRPr lang="en-AU" sz="3100" dirty="0"/>
          </a:p>
        </p:txBody>
      </p:sp>
      <p:pic>
        <p:nvPicPr>
          <p:cNvPr id="5" name="Picture 4" descr="Icon&#10;&#10;Description automatically generated with medium confidence">
            <a:extLst>
              <a:ext uri="{FF2B5EF4-FFF2-40B4-BE49-F238E27FC236}">
                <a16:creationId xmlns:a16="http://schemas.microsoft.com/office/drawing/2014/main" id="{E0906B96-F584-BA5C-AF7A-431E764BA8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9109" y="1429380"/>
            <a:ext cx="4599008" cy="4200870"/>
          </a:xfrm>
          <a:prstGeom prst="rect">
            <a:avLst/>
          </a:prstGeom>
        </p:spPr>
      </p:pic>
      <p:pic>
        <p:nvPicPr>
          <p:cNvPr id="7" name="Picture 6" descr="Chart, radar chart&#10;&#10;Description automatically generated">
            <a:extLst>
              <a:ext uri="{FF2B5EF4-FFF2-40B4-BE49-F238E27FC236}">
                <a16:creationId xmlns:a16="http://schemas.microsoft.com/office/drawing/2014/main" id="{BAEDEB9B-21A1-0C89-07F9-371109B0AD9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9777" y="1755918"/>
            <a:ext cx="4599008" cy="334616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5469DFEF-BBD0-0579-ED93-428517D18C63}"/>
              </a:ext>
            </a:extLst>
          </p:cNvPr>
          <p:cNvSpPr txBox="1"/>
          <p:nvPr/>
        </p:nvSpPr>
        <p:spPr>
          <a:xfrm>
            <a:off x="2395959" y="949124"/>
            <a:ext cx="26087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Iron Yoke (Electromagnet)</a:t>
            </a:r>
            <a:endParaRPr lang="en-AU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740AED2-7FC9-A61B-175B-48ABF4D5EC7B}"/>
              </a:ext>
            </a:extLst>
          </p:cNvPr>
          <p:cNvSpPr txBox="1"/>
          <p:nvPr/>
        </p:nvSpPr>
        <p:spPr>
          <a:xfrm>
            <a:off x="268812" y="1318456"/>
            <a:ext cx="12922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Trigger scintillators</a:t>
            </a:r>
            <a:endParaRPr lang="en-AU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8DBE549-4491-CB43-9F1A-928B295F7150}"/>
              </a:ext>
            </a:extLst>
          </p:cNvPr>
          <p:cNvSpPr txBox="1"/>
          <p:nvPr/>
        </p:nvSpPr>
        <p:spPr>
          <a:xfrm>
            <a:off x="233301" y="4917416"/>
            <a:ext cx="11817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Beam Pipe</a:t>
            </a:r>
            <a:endParaRPr lang="en-AU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63F2B51-1684-AAE5-0AD7-3F538F49712E}"/>
              </a:ext>
            </a:extLst>
          </p:cNvPr>
          <p:cNvSpPr txBox="1"/>
          <p:nvPr/>
        </p:nvSpPr>
        <p:spPr>
          <a:xfrm>
            <a:off x="7255491" y="5650468"/>
            <a:ext cx="18819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Electric Field Cage</a:t>
            </a:r>
            <a:endParaRPr lang="en-AU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96679DD-6B99-E0A2-F8B0-4ACD272748B5}"/>
              </a:ext>
            </a:extLst>
          </p:cNvPr>
          <p:cNvSpPr txBox="1"/>
          <p:nvPr/>
        </p:nvSpPr>
        <p:spPr>
          <a:xfrm>
            <a:off x="121668" y="2824752"/>
            <a:ext cx="14050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Proton beam</a:t>
            </a:r>
            <a:endParaRPr lang="en-AU" dirty="0"/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027661A0-62DF-E460-5919-78D00BC468F2}"/>
              </a:ext>
            </a:extLst>
          </p:cNvPr>
          <p:cNvCxnSpPr/>
          <p:nvPr/>
        </p:nvCxnSpPr>
        <p:spPr>
          <a:xfrm>
            <a:off x="2037144" y="3009418"/>
            <a:ext cx="1921469" cy="520397"/>
          </a:xfrm>
          <a:prstGeom prst="straightConnector1">
            <a:avLst/>
          </a:prstGeom>
          <a:ln w="53975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79A1294E-06C5-6795-3299-58AB057643D4}"/>
              </a:ext>
            </a:extLst>
          </p:cNvPr>
          <p:cNvCxnSpPr/>
          <p:nvPr/>
        </p:nvCxnSpPr>
        <p:spPr>
          <a:xfrm>
            <a:off x="2801073" y="1318456"/>
            <a:ext cx="636608" cy="437462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5D9AA926-B0AD-8B26-0382-118E004C78C7}"/>
              </a:ext>
            </a:extLst>
          </p:cNvPr>
          <p:cNvCxnSpPr/>
          <p:nvPr/>
        </p:nvCxnSpPr>
        <p:spPr>
          <a:xfrm>
            <a:off x="1331089" y="1940584"/>
            <a:ext cx="1469984" cy="652145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AFC55963-9AAA-F8F3-F973-88AC9A913BE5}"/>
              </a:ext>
            </a:extLst>
          </p:cNvPr>
          <p:cNvCxnSpPr>
            <a:cxnSpLocks/>
          </p:cNvCxnSpPr>
          <p:nvPr/>
        </p:nvCxnSpPr>
        <p:spPr>
          <a:xfrm>
            <a:off x="1526668" y="1940584"/>
            <a:ext cx="2096065" cy="32488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9B93957B-5245-7B0D-7BE3-77444BB27E76}"/>
              </a:ext>
            </a:extLst>
          </p:cNvPr>
          <p:cNvCxnSpPr>
            <a:cxnSpLocks/>
          </p:cNvCxnSpPr>
          <p:nvPr/>
        </p:nvCxnSpPr>
        <p:spPr>
          <a:xfrm>
            <a:off x="1526667" y="1735145"/>
            <a:ext cx="2686518" cy="739856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E297F63E-527D-7AAF-691B-46E7B23ABD53}"/>
              </a:ext>
            </a:extLst>
          </p:cNvPr>
          <p:cNvCxnSpPr>
            <a:cxnSpLocks/>
          </p:cNvCxnSpPr>
          <p:nvPr/>
        </p:nvCxnSpPr>
        <p:spPr>
          <a:xfrm>
            <a:off x="1215484" y="2103024"/>
            <a:ext cx="1261427" cy="134967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FC33F6CE-66CC-78FB-E084-A62248542AAD}"/>
              </a:ext>
            </a:extLst>
          </p:cNvPr>
          <p:cNvCxnSpPr>
            <a:cxnSpLocks/>
          </p:cNvCxnSpPr>
          <p:nvPr/>
        </p:nvCxnSpPr>
        <p:spPr>
          <a:xfrm>
            <a:off x="1086901" y="3183909"/>
            <a:ext cx="1833635" cy="85707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C60ED8BD-B872-6C9D-198B-B6596F3AA7DD}"/>
              </a:ext>
            </a:extLst>
          </p:cNvPr>
          <p:cNvCxnSpPr>
            <a:cxnSpLocks/>
          </p:cNvCxnSpPr>
          <p:nvPr/>
        </p:nvCxnSpPr>
        <p:spPr>
          <a:xfrm flipV="1">
            <a:off x="1335018" y="3600093"/>
            <a:ext cx="2010066" cy="142112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8A65B167-3A3C-5335-E43C-7A36E8A9064C}"/>
              </a:ext>
            </a:extLst>
          </p:cNvPr>
          <p:cNvCxnSpPr>
            <a:cxnSpLocks/>
            <a:stCxn id="11" idx="0"/>
          </p:cNvCxnSpPr>
          <p:nvPr/>
        </p:nvCxnSpPr>
        <p:spPr>
          <a:xfrm flipV="1">
            <a:off x="8196454" y="3627034"/>
            <a:ext cx="309103" cy="2023434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11ECC2A1-641D-80D1-1AEB-032D05637E82}"/>
              </a:ext>
            </a:extLst>
          </p:cNvPr>
          <p:cNvCxnSpPr>
            <a:cxnSpLocks/>
          </p:cNvCxnSpPr>
          <p:nvPr/>
        </p:nvCxnSpPr>
        <p:spPr>
          <a:xfrm flipV="1">
            <a:off x="8512383" y="4437715"/>
            <a:ext cx="608468" cy="114376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897919-3BC8-42B6-8C7E-488D840F5B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3164EF-8517-4C64-A2E3-DF09620E820A}" type="datetime1">
              <a:rPr lang="en-AU" smtClean="0"/>
              <a:t>23/09/2026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0633D74-3685-580F-2B45-68D41555E0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Martin Sevior for BLIMP collaboration, Cairns, Sep. 2026</a:t>
            </a:r>
            <a:endParaRPr lang="en-AU" dirty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4B52F660-BE63-103B-76A2-DAD94FD7B2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66F30-D99B-42CA-A3B4-89076E64A6E2}" type="slidenum">
              <a:rPr lang="en-AU" smtClean="0"/>
              <a:t>2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031560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People working in a factory&#10;&#10;Description automatically generated with medium confidence">
            <a:extLst>
              <a:ext uri="{FF2B5EF4-FFF2-40B4-BE49-F238E27FC236}">
                <a16:creationId xmlns:a16="http://schemas.microsoft.com/office/drawing/2014/main" id="{6BEC371E-6594-8B48-4837-F5A504D8779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489" y="617"/>
            <a:ext cx="11965021" cy="6857383"/>
          </a:xfrm>
          <a:prstGeom prst="rect">
            <a:avLst/>
          </a:prstGeom>
        </p:spPr>
      </p:pic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F5C78C30-A241-D16F-5AF1-5B58F21587AC}"/>
              </a:ext>
            </a:extLst>
          </p:cNvPr>
          <p:cNvSpPr/>
          <p:nvPr/>
        </p:nvSpPr>
        <p:spPr bwMode="auto">
          <a:xfrm>
            <a:off x="3364523" y="50133"/>
            <a:ext cx="5291217" cy="536019"/>
          </a:xfrm>
          <a:prstGeom prst="roundRect">
            <a:avLst/>
          </a:prstGeom>
          <a:solidFill>
            <a:schemeClr val="tx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AU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  <a:cs typeface="Arial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B3C3370-37E0-F951-7BDA-B230502D47D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04772" y="74363"/>
            <a:ext cx="2587299" cy="3881336"/>
          </a:xfrm>
          <a:prstGeom prst="rect">
            <a:avLst/>
          </a:prstGeom>
          <a:ln>
            <a:solidFill>
              <a:schemeClr val="bg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F86A006-C4A1-2027-126D-D7B6BCDD4B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6672" y="318142"/>
            <a:ext cx="10515600" cy="1325563"/>
          </a:xfrm>
        </p:spPr>
        <p:txBody>
          <a:bodyPr/>
          <a:lstStyle/>
          <a:p>
            <a:r>
              <a:rPr lang="en-AU" dirty="0">
                <a:effectLst>
                  <a:glow rad="228600">
                    <a:srgbClr val="FFFF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New Physics in the MeV regime?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E6E873-729B-2AEE-5AC2-861ACD17B1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4251" y="4175393"/>
            <a:ext cx="5602737" cy="2606406"/>
          </a:xfrm>
          <a:solidFill>
            <a:schemeClr val="tx1">
              <a:alpha val="54000"/>
            </a:schemeClr>
          </a:solidFill>
        </p:spPr>
        <p:txBody>
          <a:bodyPr>
            <a:normAutofit fontScale="92500" lnSpcReduction="10000"/>
          </a:bodyPr>
          <a:lstStyle/>
          <a:p>
            <a:r>
              <a:rPr lang="en-AU" sz="1800" dirty="0">
                <a:solidFill>
                  <a:schemeClr val="bg1"/>
                </a:solidFill>
              </a:rPr>
              <a:t>Theoretical studies and experimental</a:t>
            </a:r>
            <a:r>
              <a:rPr lang="en-US" sz="1800" dirty="0">
                <a:solidFill>
                  <a:schemeClr val="bg1"/>
                </a:solidFill>
              </a:rPr>
              <a:t> anomalies motivate a high-precision Time Projection Chamber for the </a:t>
            </a:r>
            <a:r>
              <a:rPr lang="en-US" sz="1800" dirty="0" err="1">
                <a:solidFill>
                  <a:schemeClr val="bg1"/>
                </a:solidFill>
              </a:rPr>
              <a:t>Pelletron</a:t>
            </a:r>
            <a:r>
              <a:rPr lang="en-US" sz="1800" dirty="0">
                <a:solidFill>
                  <a:schemeClr val="bg1"/>
                </a:solidFill>
              </a:rPr>
              <a:t> 5 MV accelerator at </a:t>
            </a:r>
            <a:r>
              <a:rPr lang="en-US" sz="1800" dirty="0" err="1">
                <a:solidFill>
                  <a:schemeClr val="bg1"/>
                </a:solidFill>
              </a:rPr>
              <a:t>unimelb</a:t>
            </a:r>
            <a:endParaRPr lang="en-US" sz="1800" dirty="0">
              <a:solidFill>
                <a:schemeClr val="bg1"/>
              </a:solidFill>
            </a:endParaRPr>
          </a:p>
          <a:p>
            <a:r>
              <a:rPr lang="en-US" sz="1800" dirty="0">
                <a:solidFill>
                  <a:schemeClr val="bg1"/>
                </a:solidFill>
              </a:rPr>
              <a:t>Also enables qualitatively new Nuclear Physics experiments not previous possible</a:t>
            </a:r>
          </a:p>
          <a:p>
            <a:r>
              <a:rPr lang="en-US" sz="1800" dirty="0">
                <a:solidFill>
                  <a:schemeClr val="bg1"/>
                </a:solidFill>
              </a:rPr>
              <a:t>Employs advanced detector technology developed for HEP</a:t>
            </a:r>
          </a:p>
          <a:p>
            <a:r>
              <a:rPr lang="en-US" sz="1800" dirty="0">
                <a:solidFill>
                  <a:schemeClr val="bg1"/>
                </a:solidFill>
              </a:rPr>
              <a:t>The key: high resolution studies of electron-positron pairs from p + </a:t>
            </a:r>
            <a:r>
              <a:rPr lang="en-AU" sz="1800" b="0" i="0" u="none" strike="noStrike" baseline="30000" dirty="0">
                <a:solidFill>
                  <a:schemeClr val="bg1"/>
                </a:solidFill>
                <a:latin typeface="CMR8"/>
              </a:rPr>
              <a:t>Z</a:t>
            </a:r>
            <a:r>
              <a:rPr lang="en-AU" sz="1800" b="0" i="0" u="none" strike="noStrike" baseline="0" dirty="0">
                <a:solidFill>
                  <a:schemeClr val="bg1"/>
                </a:solidFill>
                <a:latin typeface="CMR12"/>
              </a:rPr>
              <a:t>X →</a:t>
            </a:r>
            <a:r>
              <a:rPr lang="en-AU" sz="1800" b="0" i="0" u="none" strike="noStrike" baseline="30000" dirty="0">
                <a:solidFill>
                  <a:schemeClr val="bg1"/>
                </a:solidFill>
                <a:latin typeface="CMR8"/>
              </a:rPr>
              <a:t>Z+1</a:t>
            </a:r>
            <a:r>
              <a:rPr lang="en-AU" sz="1800" dirty="0">
                <a:solidFill>
                  <a:schemeClr val="bg1"/>
                </a:solidFill>
                <a:latin typeface="CMR12"/>
              </a:rPr>
              <a:t>Y</a:t>
            </a:r>
            <a:r>
              <a:rPr lang="en-AU" sz="1800" b="0" i="0" u="none" strike="noStrike" baseline="0" dirty="0">
                <a:solidFill>
                  <a:schemeClr val="bg1"/>
                </a:solidFill>
                <a:latin typeface="CMR12"/>
              </a:rPr>
              <a:t> + (</a:t>
            </a:r>
            <a:r>
              <a:rPr lang="en-AU" sz="1800" b="0" i="0" u="none" strike="noStrike" baseline="0" dirty="0" err="1">
                <a:solidFill>
                  <a:schemeClr val="bg1"/>
                </a:solidFill>
                <a:latin typeface="CMR12"/>
              </a:rPr>
              <a:t>e</a:t>
            </a:r>
            <a:r>
              <a:rPr lang="en-AU" sz="1800" b="0" i="0" u="none" strike="noStrike" baseline="30000" dirty="0" err="1">
                <a:solidFill>
                  <a:schemeClr val="bg1"/>
                </a:solidFill>
                <a:latin typeface="CMR12"/>
              </a:rPr>
              <a:t>+</a:t>
            </a:r>
            <a:r>
              <a:rPr lang="en-AU" sz="1800" b="0" i="0" u="none" strike="noStrike" dirty="0" err="1">
                <a:solidFill>
                  <a:schemeClr val="bg1"/>
                </a:solidFill>
                <a:latin typeface="CMR12"/>
              </a:rPr>
              <a:t>e</a:t>
            </a:r>
            <a:r>
              <a:rPr lang="en-AU" sz="1800" b="0" i="0" u="none" strike="noStrike" baseline="30000" dirty="0">
                <a:solidFill>
                  <a:schemeClr val="bg1"/>
                </a:solidFill>
                <a:latin typeface="CMR12"/>
              </a:rPr>
              <a:t>-</a:t>
            </a:r>
            <a:r>
              <a:rPr lang="en-AU" sz="1800" b="0" i="0" u="none" strike="noStrike" dirty="0">
                <a:solidFill>
                  <a:schemeClr val="bg1"/>
                </a:solidFill>
                <a:latin typeface="CMR12"/>
              </a:rPr>
              <a:t>) reactions: </a:t>
            </a:r>
          </a:p>
          <a:p>
            <a:r>
              <a:rPr lang="en-AU" sz="1800" dirty="0">
                <a:solidFill>
                  <a:schemeClr val="bg1"/>
                </a:solidFill>
                <a:latin typeface="CMR12"/>
              </a:rPr>
              <a:t>To start</a:t>
            </a:r>
            <a:r>
              <a:rPr lang="en-AU" sz="1800" b="0" i="0" u="none" strike="noStrike" dirty="0">
                <a:solidFill>
                  <a:schemeClr val="bg1"/>
                </a:solidFill>
                <a:latin typeface="CMR12"/>
              </a:rPr>
              <a:t>: </a:t>
            </a:r>
            <a:r>
              <a:rPr lang="en-US" sz="1800" dirty="0">
                <a:solidFill>
                  <a:schemeClr val="bg1"/>
                </a:solidFill>
              </a:rPr>
              <a:t>p + </a:t>
            </a:r>
            <a:r>
              <a:rPr lang="en-AU" sz="1800" b="0" i="0" u="none" strike="noStrike" baseline="30000" dirty="0">
                <a:solidFill>
                  <a:schemeClr val="bg1"/>
                </a:solidFill>
                <a:latin typeface="CMR8"/>
              </a:rPr>
              <a:t>7</a:t>
            </a:r>
            <a:r>
              <a:rPr lang="en-AU" sz="1800" b="0" i="0" u="none" strike="noStrike" baseline="0" dirty="0">
                <a:solidFill>
                  <a:schemeClr val="bg1"/>
                </a:solidFill>
                <a:latin typeface="CMR12"/>
              </a:rPr>
              <a:t>Li →</a:t>
            </a:r>
            <a:r>
              <a:rPr lang="en-AU" sz="1800" b="0" i="0" u="none" strike="noStrike" baseline="30000" dirty="0">
                <a:solidFill>
                  <a:schemeClr val="bg1"/>
                </a:solidFill>
                <a:latin typeface="CMR8"/>
              </a:rPr>
              <a:t>8</a:t>
            </a:r>
            <a:r>
              <a:rPr lang="en-AU" sz="1800" b="0" i="0" u="none" strike="noStrike" baseline="0" dirty="0">
                <a:solidFill>
                  <a:schemeClr val="bg1"/>
                </a:solidFill>
                <a:latin typeface="CMR12"/>
              </a:rPr>
              <a:t>Be + (</a:t>
            </a:r>
            <a:r>
              <a:rPr lang="en-AU" sz="1800" b="0" i="0" u="none" strike="noStrike" baseline="0" dirty="0" err="1">
                <a:solidFill>
                  <a:schemeClr val="bg1"/>
                </a:solidFill>
                <a:latin typeface="CMR12"/>
              </a:rPr>
              <a:t>e</a:t>
            </a:r>
            <a:r>
              <a:rPr lang="en-AU" sz="1800" b="0" i="0" u="none" strike="noStrike" baseline="30000" dirty="0" err="1">
                <a:solidFill>
                  <a:schemeClr val="bg1"/>
                </a:solidFill>
                <a:latin typeface="CMR12"/>
              </a:rPr>
              <a:t>+</a:t>
            </a:r>
            <a:r>
              <a:rPr lang="en-AU" sz="1800" b="0" i="0" u="none" strike="noStrike" dirty="0" err="1">
                <a:solidFill>
                  <a:schemeClr val="bg1"/>
                </a:solidFill>
                <a:latin typeface="CMR12"/>
              </a:rPr>
              <a:t>e</a:t>
            </a:r>
            <a:r>
              <a:rPr lang="en-AU" sz="1800" b="0" i="0" u="none" strike="noStrike" baseline="30000" dirty="0">
                <a:solidFill>
                  <a:schemeClr val="bg1"/>
                </a:solidFill>
                <a:latin typeface="CMR12"/>
              </a:rPr>
              <a:t>-</a:t>
            </a:r>
            <a:r>
              <a:rPr lang="en-AU" sz="1800" b="0" i="0" u="none" strike="noStrike" dirty="0">
                <a:solidFill>
                  <a:schemeClr val="bg1"/>
                </a:solidFill>
                <a:latin typeface="CMR12"/>
              </a:rPr>
              <a:t>)</a:t>
            </a:r>
            <a:endParaRPr lang="en-AU" sz="1800" dirty="0">
              <a:solidFill>
                <a:schemeClr val="bg1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40861D1-D54C-B023-4898-1E77B7406BEB}"/>
              </a:ext>
            </a:extLst>
          </p:cNvPr>
          <p:cNvSpPr txBox="1"/>
          <p:nvPr/>
        </p:nvSpPr>
        <p:spPr>
          <a:xfrm>
            <a:off x="9107344" y="6350912"/>
            <a:ext cx="304031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AU" sz="1100" b="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The </a:t>
            </a:r>
            <a:r>
              <a:rPr lang="en-AU" sz="11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Pelletron</a:t>
            </a:r>
            <a:r>
              <a:rPr lang="en-AU" sz="1100" b="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accelerator laboratory, University of Melbourne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32B0C4E-FFDD-BC2B-C84B-245E58F1D7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AF8C91-C63E-4409-A050-AAE11A32C50F}" type="datetime1">
              <a:rPr lang="en-AU" smtClean="0"/>
              <a:t>23/09/2026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2385992-028C-A135-31C5-A737028B0B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Martin Sevior for BLIMP collaboration, Cairns, Sep. 2026</a:t>
            </a:r>
            <a:endParaRPr lang="en-AU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928E7329-307C-CA5F-D91F-9F7238F6F1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66F30-D99B-42CA-A3B4-89076E64A6E2}" type="slidenum">
              <a:rPr lang="en-AU" smtClean="0"/>
              <a:t>3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5212509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F4844D-05EF-D7A8-2FA4-55B89F1FB8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3994" y="0"/>
            <a:ext cx="10515600" cy="1002121"/>
          </a:xfrm>
        </p:spPr>
        <p:txBody>
          <a:bodyPr/>
          <a:lstStyle/>
          <a:p>
            <a:r>
              <a:rPr lang="en-US" dirty="0"/>
              <a:t>Particle Physics Motivation – “Dark Sector”</a:t>
            </a:r>
            <a:endParaRPr lang="en-AU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E4D0A4-BC0D-94C9-5CCC-1764CA1014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7630" y="846712"/>
            <a:ext cx="9032913" cy="1829228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Dark Matter =&gt; New Physics</a:t>
            </a:r>
          </a:p>
          <a:p>
            <a:pPr marL="0" indent="0">
              <a:buNone/>
            </a:pPr>
            <a:r>
              <a:rPr lang="en-US" dirty="0"/>
              <a:t>MeV-GeV thermal relic DM requires new, comparably light mediators to achieve required annihilation cross-section for Thermal freeze-out.</a:t>
            </a:r>
            <a:endParaRPr lang="en-AU" dirty="0"/>
          </a:p>
        </p:txBody>
      </p:sp>
      <p:graphicFrame>
        <p:nvGraphicFramePr>
          <p:cNvPr id="4" name="2D Pie Chart">
            <a:extLst>
              <a:ext uri="{FF2B5EF4-FFF2-40B4-BE49-F238E27FC236}">
                <a16:creationId xmlns:a16="http://schemas.microsoft.com/office/drawing/2014/main" id="{AFDABB3A-3AA8-DC8A-CB95-41F4F7851C5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74855898"/>
              </p:ext>
            </p:extLst>
          </p:nvPr>
        </p:nvGraphicFramePr>
        <p:xfrm>
          <a:off x="9562641" y="800195"/>
          <a:ext cx="2629359" cy="236164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6" name="Picture 5" descr="A picture containing text&#10;&#10;Description automatically generated">
            <a:extLst>
              <a:ext uri="{FF2B5EF4-FFF2-40B4-BE49-F238E27FC236}">
                <a16:creationId xmlns:a16="http://schemas.microsoft.com/office/drawing/2014/main" id="{63C7FC95-5CA5-0C05-747C-A3512AC3842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3485"/>
          <a:stretch/>
        </p:blipFill>
        <p:spPr>
          <a:xfrm>
            <a:off x="874729" y="3559751"/>
            <a:ext cx="8065338" cy="451704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4A25889A-D02C-624A-75A3-C5F1E5F6EF09}"/>
              </a:ext>
            </a:extLst>
          </p:cNvPr>
          <p:cNvSpPr txBox="1"/>
          <p:nvPr/>
        </p:nvSpPr>
        <p:spPr>
          <a:xfrm>
            <a:off x="7497585" y="3564933"/>
            <a:ext cx="38812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</a:rPr>
              <a:t>A’</a:t>
            </a:r>
            <a:endParaRPr lang="en-AU" sz="2000" dirty="0">
              <a:solidFill>
                <a:srgbClr val="FF0000"/>
              </a:solidFill>
            </a:endParaRPr>
          </a:p>
        </p:txBody>
      </p:sp>
      <p:pic>
        <p:nvPicPr>
          <p:cNvPr id="38" name="Picture 37" descr="Diagram&#10;&#10;Description automatically generated">
            <a:extLst>
              <a:ext uri="{FF2B5EF4-FFF2-40B4-BE49-F238E27FC236}">
                <a16:creationId xmlns:a16="http://schemas.microsoft.com/office/drawing/2014/main" id="{F7A88BEE-6F3A-0E39-540F-B067890AF97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764" y="3917226"/>
            <a:ext cx="2211406" cy="219033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703F81BB-D405-A649-D8E2-E194F86F2D74}"/>
              </a:ext>
            </a:extLst>
          </p:cNvPr>
          <p:cNvSpPr txBox="1"/>
          <p:nvPr/>
        </p:nvSpPr>
        <p:spPr>
          <a:xfrm>
            <a:off x="2110752" y="6139221"/>
            <a:ext cx="233570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hlinkClick r:id="rId5"/>
              </a:rPr>
              <a:t>(Tim Nelson, </a:t>
            </a:r>
            <a:r>
              <a:rPr lang="en-US" sz="1200" dirty="0" err="1">
                <a:hlinkClick r:id="rId5"/>
              </a:rPr>
              <a:t>SLACMass</a:t>
            </a:r>
            <a:r>
              <a:rPr lang="en-US" sz="1200" dirty="0">
                <a:hlinkClick r:id="rId5"/>
              </a:rPr>
              <a:t>, Feb 2020)</a:t>
            </a:r>
            <a:endParaRPr lang="en-AU" sz="1200" dirty="0"/>
          </a:p>
        </p:txBody>
      </p:sp>
      <p:pic>
        <p:nvPicPr>
          <p:cNvPr id="40" name="Picture 39" descr="Text&#10;&#10;Description automatically generated">
            <a:extLst>
              <a:ext uri="{FF2B5EF4-FFF2-40B4-BE49-F238E27FC236}">
                <a16:creationId xmlns:a16="http://schemas.microsoft.com/office/drawing/2014/main" id="{CDF45555-0CED-5472-11EB-71605F1D4DA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2251" y="4205843"/>
            <a:ext cx="3159175" cy="1060785"/>
          </a:xfrm>
          <a:prstGeom prst="rect">
            <a:avLst/>
          </a:prstGeom>
        </p:spPr>
      </p:pic>
      <p:pic>
        <p:nvPicPr>
          <p:cNvPr id="42" name="Picture 41" descr="A picture containing text, clock&#10;&#10;Description automatically generated">
            <a:extLst>
              <a:ext uri="{FF2B5EF4-FFF2-40B4-BE49-F238E27FC236}">
                <a16:creationId xmlns:a16="http://schemas.microsoft.com/office/drawing/2014/main" id="{163FC959-FCC5-E279-7DDA-7825C19FD06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5225" y="5145970"/>
            <a:ext cx="1602462" cy="908025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C1367118-EDEB-3799-5CAF-CF71B15705A5}"/>
              </a:ext>
            </a:extLst>
          </p:cNvPr>
          <p:cNvGrpSpPr/>
          <p:nvPr/>
        </p:nvGrpSpPr>
        <p:grpSpPr>
          <a:xfrm>
            <a:off x="6647688" y="3933600"/>
            <a:ext cx="5424577" cy="2077688"/>
            <a:chOff x="6696354" y="4442036"/>
            <a:chExt cx="5659976" cy="2333993"/>
          </a:xfrm>
        </p:grpSpPr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28095969-2158-8180-7132-327CAB3F4B3A}"/>
                </a:ext>
              </a:extLst>
            </p:cNvPr>
            <p:cNvGrpSpPr/>
            <p:nvPr/>
          </p:nvGrpSpPr>
          <p:grpSpPr>
            <a:xfrm>
              <a:off x="6696354" y="4823659"/>
              <a:ext cx="5659976" cy="1952370"/>
              <a:chOff x="6532024" y="4710589"/>
              <a:chExt cx="5659976" cy="1952370"/>
            </a:xfrm>
          </p:grpSpPr>
          <p:cxnSp>
            <p:nvCxnSpPr>
              <p:cNvPr id="8" name="Straight Connector 7">
                <a:extLst>
                  <a:ext uri="{FF2B5EF4-FFF2-40B4-BE49-F238E27FC236}">
                    <a16:creationId xmlns:a16="http://schemas.microsoft.com/office/drawing/2014/main" id="{A7BFB9AB-B84A-C613-9439-566C3FAF5FE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290328" y="4886020"/>
                <a:ext cx="0" cy="1393414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" name="Straight Connector 8">
                <a:extLst>
                  <a:ext uri="{FF2B5EF4-FFF2-40B4-BE49-F238E27FC236}">
                    <a16:creationId xmlns:a16="http://schemas.microsoft.com/office/drawing/2014/main" id="{6B603457-8DAC-6174-2695-12CA3A11B6E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290328" y="6279434"/>
                <a:ext cx="660431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Straight Connector 9">
                <a:extLst>
                  <a:ext uri="{FF2B5EF4-FFF2-40B4-BE49-F238E27FC236}">
                    <a16:creationId xmlns:a16="http://schemas.microsoft.com/office/drawing/2014/main" id="{56F63CA8-A3D3-C489-7EBD-FDF0524F15AE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958264" y="4886020"/>
                <a:ext cx="0" cy="1393414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Straight Arrow Connector 10">
                <a:extLst>
                  <a:ext uri="{FF2B5EF4-FFF2-40B4-BE49-F238E27FC236}">
                    <a16:creationId xmlns:a16="http://schemas.microsoft.com/office/drawing/2014/main" id="{0CD9EF9B-1A8E-5834-DF33-DAB18AABC41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559122" y="4886020"/>
                <a:ext cx="678672" cy="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2" name="TextBox 11">
                    <a:extLst>
                      <a:ext uri="{FF2B5EF4-FFF2-40B4-BE49-F238E27FC236}">
                        <a16:creationId xmlns:a16="http://schemas.microsoft.com/office/drawing/2014/main" id="{C83B266E-42F9-3C37-8E7C-8A8A75FBF8C5}"/>
                      </a:ext>
                    </a:extLst>
                  </p:cNvPr>
                  <p:cNvSpPr txBox="1"/>
                  <p:nvPr/>
                </p:nvSpPr>
                <p:spPr>
                  <a:xfrm>
                    <a:off x="9425848" y="6355887"/>
                    <a:ext cx="389390" cy="307072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>
                          <m:sPre>
                            <m:sPrePr>
                              <m:ctrlPr>
                                <a:rPr lang="en-AU" i="1" smtClean="0">
                                  <a:latin typeface="Cambria Math" panose="02040503050406030204" pitchFamily="18" charset="0"/>
                                </a:rPr>
                              </m:ctrlPr>
                            </m:sPrePr>
                            <m:sub/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8</m:t>
                              </m:r>
                            </m:sup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𝐵𝑒</m:t>
                              </m:r>
                            </m:e>
                          </m:sPre>
                        </m:oMath>
                      </m:oMathPara>
                    </a14:m>
                    <a:endParaRPr lang="en-AU" dirty="0"/>
                  </a:p>
                </p:txBody>
              </p:sp>
            </mc:Choice>
            <mc:Fallback xmlns="">
              <p:sp>
                <p:nvSpPr>
                  <p:cNvPr id="12" name="TextBox 11">
                    <a:extLst>
                      <a:ext uri="{FF2B5EF4-FFF2-40B4-BE49-F238E27FC236}">
                        <a16:creationId xmlns:a16="http://schemas.microsoft.com/office/drawing/2014/main" id="{C83B266E-42F9-3C37-8E7C-8A8A75FBF8C5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9425848" y="6355887"/>
                    <a:ext cx="389390" cy="307072"/>
                  </a:xfrm>
                  <a:prstGeom prst="rect">
                    <a:avLst/>
                  </a:prstGeom>
                  <a:blipFill>
                    <a:blip r:embed="rId8"/>
                    <a:stretch>
                      <a:fillRect r="-47368" b="-17778"/>
                    </a:stretch>
                  </a:blipFill>
                </p:spPr>
                <p:txBody>
                  <a:bodyPr/>
                  <a:lstStyle/>
                  <a:p>
                    <a:r>
                      <a:rPr lang="en-AU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3" name="TextBox 12">
                    <a:extLst>
                      <a:ext uri="{FF2B5EF4-FFF2-40B4-BE49-F238E27FC236}">
                        <a16:creationId xmlns:a16="http://schemas.microsoft.com/office/drawing/2014/main" id="{7CE8302C-006C-41FF-7007-E278FA21CE6E}"/>
                      </a:ext>
                    </a:extLst>
                  </p:cNvPr>
                  <p:cNvSpPr txBox="1"/>
                  <p:nvPr/>
                </p:nvSpPr>
                <p:spPr>
                  <a:xfrm>
                    <a:off x="6532024" y="4775863"/>
                    <a:ext cx="1931122" cy="304058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>
                          <m:sPre>
                            <m:sPrePr>
                              <m:ctrlPr>
                                <a:rPr lang="en-AU" i="1" smtClean="0">
                                  <a:latin typeface="Cambria Math" panose="02040503050406030204" pitchFamily="18" charset="0"/>
                                </a:rPr>
                              </m:ctrlPr>
                            </m:sPrePr>
                            <m:sub/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7</m:t>
                              </m:r>
                            </m:sup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𝐿𝑖</m:t>
                              </m:r>
                            </m:e>
                          </m:sPr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 (~1 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𝑀𝑒𝑉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oMath>
                      </m:oMathPara>
                    </a14:m>
                    <a:endParaRPr lang="en-AU" dirty="0"/>
                  </a:p>
                </p:txBody>
              </p:sp>
            </mc:Choice>
            <mc:Fallback xmlns="">
              <p:sp>
                <p:nvSpPr>
                  <p:cNvPr id="13" name="TextBox 12">
                    <a:extLst>
                      <a:ext uri="{FF2B5EF4-FFF2-40B4-BE49-F238E27FC236}">
                        <a16:creationId xmlns:a16="http://schemas.microsoft.com/office/drawing/2014/main" id="{7CE8302C-006C-41FF-7007-E278FA21CE6E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532024" y="4775863"/>
                    <a:ext cx="1931122" cy="304058"/>
                  </a:xfrm>
                  <a:prstGeom prst="rect">
                    <a:avLst/>
                  </a:prstGeom>
                  <a:blipFill>
                    <a:blip r:embed="rId9"/>
                    <a:stretch>
                      <a:fillRect b="-152273"/>
                    </a:stretch>
                  </a:blipFill>
                </p:spPr>
                <p:txBody>
                  <a:bodyPr/>
                  <a:lstStyle/>
                  <a:p>
                    <a:r>
                      <a:rPr lang="en-AU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14" name="Straight Arrow Connector 13">
                <a:extLst>
                  <a:ext uri="{FF2B5EF4-FFF2-40B4-BE49-F238E27FC236}">
                    <a16:creationId xmlns:a16="http://schemas.microsoft.com/office/drawing/2014/main" id="{C11E1E15-0672-E85E-C911-6C291A2FBB8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881311" y="4933833"/>
                <a:ext cx="0" cy="1345601"/>
              </a:xfrm>
              <a:prstGeom prst="straightConnector1">
                <a:avLst/>
              </a:prstGeom>
              <a:ln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F014349C-E5F5-28BC-75DD-10606CE6E935}"/>
                  </a:ext>
                </a:extLst>
              </p:cNvPr>
              <p:cNvSpPr txBox="1"/>
              <p:nvPr/>
            </p:nvSpPr>
            <p:spPr>
              <a:xfrm>
                <a:off x="7980119" y="5472828"/>
                <a:ext cx="959948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~18.5 MeV</a:t>
                </a:r>
                <a:endParaRPr lang="en-AU" dirty="0"/>
              </a:p>
            </p:txBody>
          </p:sp>
          <p:cxnSp>
            <p:nvCxnSpPr>
              <p:cNvPr id="24" name="Straight Connector 23">
                <a:extLst>
                  <a:ext uri="{FF2B5EF4-FFF2-40B4-BE49-F238E27FC236}">
                    <a16:creationId xmlns:a16="http://schemas.microsoft.com/office/drawing/2014/main" id="{CEEBEA77-0CFA-688B-23F9-89085130078E}"/>
                  </a:ext>
                </a:extLst>
              </p:cNvPr>
              <p:cNvCxnSpPr/>
              <p:nvPr/>
            </p:nvCxnSpPr>
            <p:spPr>
              <a:xfrm>
                <a:off x="9506573" y="4886020"/>
                <a:ext cx="308665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5" name="Oval 24">
                <a:extLst>
                  <a:ext uri="{FF2B5EF4-FFF2-40B4-BE49-F238E27FC236}">
                    <a16:creationId xmlns:a16="http://schemas.microsoft.com/office/drawing/2014/main" id="{0668DC18-39B0-DE94-A9D5-9F137475286C}"/>
                  </a:ext>
                </a:extLst>
              </p:cNvPr>
              <p:cNvSpPr/>
              <p:nvPr/>
            </p:nvSpPr>
            <p:spPr>
              <a:xfrm>
                <a:off x="9600876" y="4837544"/>
                <a:ext cx="143218" cy="96951"/>
              </a:xfrm>
              <a:prstGeom prst="ellipse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cxnSp>
            <p:nvCxnSpPr>
              <p:cNvPr id="27" name="Straight Arrow Connector 26">
                <a:extLst>
                  <a:ext uri="{FF2B5EF4-FFF2-40B4-BE49-F238E27FC236}">
                    <a16:creationId xmlns:a16="http://schemas.microsoft.com/office/drawing/2014/main" id="{8628971E-DCBC-C6D1-20AE-750507295EA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672485" y="4884946"/>
                <a:ext cx="1123061" cy="242377"/>
              </a:xfrm>
              <a:prstGeom prst="straightConnector1">
                <a:avLst/>
              </a:prstGeom>
              <a:ln w="25400">
                <a:solidFill>
                  <a:srgbClr val="FF0000"/>
                </a:solidFill>
                <a:prstDash val="dash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834C8507-9396-DE3F-EFE7-F71C73EF031D}"/>
                  </a:ext>
                </a:extLst>
              </p:cNvPr>
              <p:cNvSpPr txBox="1"/>
              <p:nvPr/>
            </p:nvSpPr>
            <p:spPr>
              <a:xfrm>
                <a:off x="10156458" y="4710589"/>
                <a:ext cx="36901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solidFill>
                      <a:srgbClr val="FF0000"/>
                    </a:solidFill>
                  </a:rPr>
                  <a:t>A’</a:t>
                </a:r>
                <a:endParaRPr lang="en-AU" dirty="0">
                  <a:solidFill>
                    <a:srgbClr val="FF0000"/>
                  </a:solidFill>
                </a:endParaRPr>
              </a:p>
            </p:txBody>
          </p:sp>
          <p:cxnSp>
            <p:nvCxnSpPr>
              <p:cNvPr id="31" name="Straight Arrow Connector 30">
                <a:extLst>
                  <a:ext uri="{FF2B5EF4-FFF2-40B4-BE49-F238E27FC236}">
                    <a16:creationId xmlns:a16="http://schemas.microsoft.com/office/drawing/2014/main" id="{FF06A783-D1CB-6A25-E28E-E8E0340CB426}"/>
                  </a:ext>
                </a:extLst>
              </p:cNvPr>
              <p:cNvCxnSpPr/>
              <p:nvPr/>
            </p:nvCxnSpPr>
            <p:spPr>
              <a:xfrm flipV="1">
                <a:off x="10795546" y="5006134"/>
                <a:ext cx="1046603" cy="121189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Straight Arrow Connector 31">
                <a:extLst>
                  <a:ext uri="{FF2B5EF4-FFF2-40B4-BE49-F238E27FC236}">
                    <a16:creationId xmlns:a16="http://schemas.microsoft.com/office/drawing/2014/main" id="{61CA9EB1-BF8C-A164-410A-EF63368A35E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787893" y="5107121"/>
                <a:ext cx="852588" cy="433719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865894EA-8798-DD94-DD27-951FC22507E6}"/>
                  </a:ext>
                </a:extLst>
              </p:cNvPr>
              <p:cNvSpPr txBox="1"/>
              <p:nvPr/>
            </p:nvSpPr>
            <p:spPr>
              <a:xfrm>
                <a:off x="11814974" y="4825866"/>
                <a:ext cx="37702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e</a:t>
                </a:r>
                <a:r>
                  <a:rPr lang="en-US" baseline="30000" dirty="0"/>
                  <a:t>+</a:t>
                </a:r>
                <a:endParaRPr lang="en-AU" dirty="0"/>
              </a:p>
            </p:txBody>
          </p:sp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42CC54D1-8FEA-19AC-6607-5D2865FE8897}"/>
                  </a:ext>
                </a:extLst>
              </p:cNvPr>
              <p:cNvSpPr txBox="1"/>
              <p:nvPr/>
            </p:nvSpPr>
            <p:spPr>
              <a:xfrm>
                <a:off x="11640481" y="5360971"/>
                <a:ext cx="34657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e</a:t>
                </a:r>
                <a:r>
                  <a:rPr lang="en-US" baseline="30000" dirty="0"/>
                  <a:t>-</a:t>
                </a:r>
                <a:endParaRPr lang="en-AU" dirty="0"/>
              </a:p>
            </p:txBody>
          </p:sp>
        </p:grp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889A199E-C749-DDF4-0920-7169BCC3A164}"/>
                </a:ext>
              </a:extLst>
            </p:cNvPr>
            <p:cNvSpPr txBox="1"/>
            <p:nvPr/>
          </p:nvSpPr>
          <p:spPr>
            <a:xfrm>
              <a:off x="9660905" y="4519436"/>
              <a:ext cx="46519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AU" dirty="0">
                  <a:solidFill>
                    <a:srgbClr val="FF0000"/>
                  </a:solidFill>
                  <a:sym typeface="Symbol" panose="05050102010706020507" pitchFamily="18" charset="2"/>
                </a:rPr>
                <a:t>.q</a:t>
              </a:r>
              <a:endParaRPr lang="en-AU" dirty="0">
                <a:solidFill>
                  <a:srgbClr val="FF0000"/>
                </a:solidFill>
              </a:endParaRP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CCAFA553-EB76-0278-CCA6-E337980FE023}"/>
                </a:ext>
              </a:extLst>
            </p:cNvPr>
            <p:cNvSpPr txBox="1"/>
            <p:nvPr/>
          </p:nvSpPr>
          <p:spPr>
            <a:xfrm>
              <a:off x="10634896" y="5179560"/>
              <a:ext cx="45878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AU" dirty="0">
                  <a:solidFill>
                    <a:srgbClr val="FF0000"/>
                  </a:solidFill>
                  <a:sym typeface="Symbol" panose="05050102010706020507" pitchFamily="18" charset="2"/>
                </a:rPr>
                <a:t>.e</a:t>
              </a:r>
              <a:endParaRPr lang="en-AU" dirty="0">
                <a:solidFill>
                  <a:srgbClr val="FF0000"/>
                </a:solidFill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5" name="TextBox 44">
                  <a:extLst>
                    <a:ext uri="{FF2B5EF4-FFF2-40B4-BE49-F238E27FC236}">
                      <a16:creationId xmlns:a16="http://schemas.microsoft.com/office/drawing/2014/main" id="{835BCB9B-99EA-36FF-B62C-FAEE52325BB9}"/>
                    </a:ext>
                  </a:extLst>
                </p:cNvPr>
                <p:cNvSpPr txBox="1"/>
                <p:nvPr/>
              </p:nvSpPr>
              <p:spPr>
                <a:xfrm>
                  <a:off x="10396281" y="4442036"/>
                  <a:ext cx="692369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∝</m:t>
                        </m:r>
                        <m:sSup>
                          <m:sSupPr>
                            <m:ctrlP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𝜖</m:t>
                            </m:r>
                          </m:e>
                          <m:sup>
                            <m: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oMath>
                    </m:oMathPara>
                  </a14:m>
                  <a:endParaRPr lang="en-AU" dirty="0">
                    <a:solidFill>
                      <a:srgbClr val="FF0000"/>
                    </a:solidFill>
                  </a:endParaRPr>
                </a:p>
              </p:txBody>
            </p:sp>
          </mc:Choice>
          <mc:Fallback xmlns="">
            <p:sp>
              <p:nvSpPr>
                <p:cNvPr id="45" name="TextBox 44">
                  <a:extLst>
                    <a:ext uri="{FF2B5EF4-FFF2-40B4-BE49-F238E27FC236}">
                      <a16:creationId xmlns:a16="http://schemas.microsoft.com/office/drawing/2014/main" id="{835BCB9B-99EA-36FF-B62C-FAEE52325BB9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396281" y="4442036"/>
                  <a:ext cx="692369" cy="369332"/>
                </a:xfrm>
                <a:prstGeom prst="rect">
                  <a:avLst/>
                </a:prstGeom>
                <a:blipFill>
                  <a:blip r:embed="rId1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AU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46" name="Date Placeholder 45">
            <a:extLst>
              <a:ext uri="{FF2B5EF4-FFF2-40B4-BE49-F238E27FC236}">
                <a16:creationId xmlns:a16="http://schemas.microsoft.com/office/drawing/2014/main" id="{95B02B7D-514C-E14E-6652-7BE6376DF4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E21D09-2C21-4B3C-8FCB-EF8DC27E6370}" type="datetime1">
              <a:rPr lang="en-AU" smtClean="0"/>
              <a:t>23/09/2026</a:t>
            </a:fld>
            <a:endParaRPr lang="en-AU"/>
          </a:p>
        </p:txBody>
      </p:sp>
      <p:sp>
        <p:nvSpPr>
          <p:cNvPr id="47" name="Footer Placeholder 46">
            <a:extLst>
              <a:ext uri="{FF2B5EF4-FFF2-40B4-BE49-F238E27FC236}">
                <a16:creationId xmlns:a16="http://schemas.microsoft.com/office/drawing/2014/main" id="{683AC3F2-0284-D89C-B585-D1596777A6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44476"/>
            <a:ext cx="4114800" cy="276999"/>
          </a:xfrm>
        </p:spPr>
        <p:txBody>
          <a:bodyPr/>
          <a:lstStyle/>
          <a:p>
            <a:r>
              <a:rPr lang="en-GB"/>
              <a:t>Martin Sevior for BLIMP collaboration, Cairns, Sep. 2026</a:t>
            </a:r>
            <a:endParaRPr lang="en-AU" dirty="0"/>
          </a:p>
        </p:txBody>
      </p:sp>
      <p:sp>
        <p:nvSpPr>
          <p:cNvPr id="48" name="Slide Number Placeholder 47">
            <a:extLst>
              <a:ext uri="{FF2B5EF4-FFF2-40B4-BE49-F238E27FC236}">
                <a16:creationId xmlns:a16="http://schemas.microsoft.com/office/drawing/2014/main" id="{976A8CF4-B548-2E0A-70E5-051A3684BE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66F30-D99B-42CA-A3B4-89076E64A6E2}" type="slidenum">
              <a:rPr lang="en-AU" smtClean="0"/>
              <a:t>4</a:t>
            </a:fld>
            <a:endParaRPr lang="en-AU" dirty="0"/>
          </a:p>
        </p:txBody>
      </p:sp>
      <p:pic>
        <p:nvPicPr>
          <p:cNvPr id="5" name="Picture 4" descr="A picture containing text&#10;&#10;Description automatically generated">
            <a:extLst>
              <a:ext uri="{FF2B5EF4-FFF2-40B4-BE49-F238E27FC236}">
                <a16:creationId xmlns:a16="http://schemas.microsoft.com/office/drawing/2014/main" id="{39055460-5034-8494-EDB2-65EE37B1C1F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432" b="41855"/>
          <a:stretch/>
        </p:blipFill>
        <p:spPr>
          <a:xfrm>
            <a:off x="1010591" y="2539580"/>
            <a:ext cx="5980593" cy="971970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DA6C8C9D-B8A8-801E-5C60-E111962C28F9}"/>
              </a:ext>
            </a:extLst>
          </p:cNvPr>
          <p:cNvSpPr txBox="1"/>
          <p:nvPr/>
        </p:nvSpPr>
        <p:spPr>
          <a:xfrm flipH="1">
            <a:off x="7365416" y="2844293"/>
            <a:ext cx="21074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linkClick r:id="rId11"/>
              </a:rPr>
              <a:t>Lee &amp; Weinberg 77</a:t>
            </a:r>
            <a:endParaRPr lang="en-A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F163DBB4-274A-9B78-8286-F689434A718E}"/>
                  </a:ext>
                </a:extLst>
              </p:cNvPr>
              <p:cNvSpPr txBox="1"/>
              <p:nvPr/>
            </p:nvSpPr>
            <p:spPr>
              <a:xfrm>
                <a:off x="8013644" y="6111121"/>
                <a:ext cx="3977499" cy="65255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b="1" dirty="0"/>
                  <a:t>Can produce ~</a:t>
                </a:r>
                <a14:m>
                  <m:oMath xmlns:m="http://schemas.openxmlformats.org/officeDocument/2006/math">
                    <m:r>
                      <a:rPr lang="en-US" b="1" i="1" smtClean="0">
                        <a:latin typeface="Cambria Math" panose="02040503050406030204" pitchFamily="18" charset="0"/>
                      </a:rPr>
                      <m:t>𝟐</m:t>
                    </m:r>
                    <m:r>
                      <a:rPr lang="en-US" b="1" i="1" smtClean="0">
                        <a:latin typeface="Cambria Math" panose="02040503050406030204" pitchFamily="18" charset="0"/>
                      </a:rPr>
                      <m:t>×</m:t>
                    </m:r>
                    <m:sSup>
                      <m:sSupPr>
                        <m:ctrlPr>
                          <a:rPr lang="en-US" b="1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𝟏𝟎</m:t>
                        </m:r>
                      </m:e>
                      <m:sup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𝟏𝟏</m:t>
                        </m:r>
                      </m:sup>
                    </m:sSup>
                  </m:oMath>
                </a14:m>
                <a:r>
                  <a:rPr lang="en-AU" b="1" dirty="0"/>
                  <a:t> 5 - 22 MeV </a:t>
                </a:r>
                <a14:m>
                  <m:oMath xmlns:m="http://schemas.openxmlformats.org/officeDocument/2006/math">
                    <m:r>
                      <a:rPr lang="en-AU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𝜸</m:t>
                    </m:r>
                  </m:oMath>
                </a14:m>
                <a:r>
                  <a:rPr lang="en-AU" b="1" dirty="0"/>
                  <a:t>’s</a:t>
                </a:r>
              </a:p>
              <a:p>
                <a:r>
                  <a:rPr lang="en-AU" b="1" dirty="0"/>
                  <a:t>=&gt; Competitive search for Dark Photons</a:t>
                </a:r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F163DBB4-274A-9B78-8286-F689434A718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13644" y="6111121"/>
                <a:ext cx="3977499" cy="652551"/>
              </a:xfrm>
              <a:prstGeom prst="rect">
                <a:avLst/>
              </a:prstGeom>
              <a:blipFill>
                <a:blip r:embed="rId12"/>
                <a:stretch>
                  <a:fillRect l="-1380" t="-3704" r="-307" b="-12963"/>
                </a:stretch>
              </a:blipFill>
            </p:spPr>
            <p:txBody>
              <a:bodyPr/>
              <a:lstStyle/>
              <a:p>
                <a:r>
                  <a:rPr lang="en-A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092036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Chart, diagram&#10;&#10;Description automatically generated with medium confidence">
            <a:extLst>
              <a:ext uri="{FF2B5EF4-FFF2-40B4-BE49-F238E27FC236}">
                <a16:creationId xmlns:a16="http://schemas.microsoft.com/office/drawing/2014/main" id="{22FD5DFC-7BBA-653D-34FC-502E4BAF3A8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482" t="11891" r="297" b="32300"/>
          <a:stretch/>
        </p:blipFill>
        <p:spPr>
          <a:xfrm>
            <a:off x="4552111" y="2302470"/>
            <a:ext cx="2451297" cy="1820655"/>
          </a:xfrm>
          <a:prstGeom prst="rect">
            <a:avLst/>
          </a:prstGeom>
        </p:spPr>
      </p:pic>
      <p:pic>
        <p:nvPicPr>
          <p:cNvPr id="25" name="Picture 24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C539B97F-000D-563A-BDBF-4D391365BF3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377" t="28197" r="4229" b="36984"/>
          <a:stretch/>
        </p:blipFill>
        <p:spPr>
          <a:xfrm>
            <a:off x="4592043" y="5332114"/>
            <a:ext cx="1540004" cy="919099"/>
          </a:xfrm>
          <a:prstGeom prst="rect">
            <a:avLst/>
          </a:prstGeom>
        </p:spPr>
      </p:pic>
      <p:pic>
        <p:nvPicPr>
          <p:cNvPr id="24" name="Picture 23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156D2539-6528-2AEC-2BED-B69B21AB068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059" t="28539" r="33334" b="39276"/>
          <a:stretch/>
        </p:blipFill>
        <p:spPr>
          <a:xfrm>
            <a:off x="2680512" y="5306203"/>
            <a:ext cx="1431637" cy="849582"/>
          </a:xfrm>
          <a:prstGeom prst="rect">
            <a:avLst/>
          </a:prstGeom>
        </p:spPr>
      </p:pic>
      <p:pic>
        <p:nvPicPr>
          <p:cNvPr id="23" name="Picture 22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BF73E42B-16A4-6E8E-DB80-8DEF7E3249A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112" t="27130" r="59852" b="36968"/>
          <a:stretch/>
        </p:blipFill>
        <p:spPr>
          <a:xfrm>
            <a:off x="991798" y="5341309"/>
            <a:ext cx="1397001" cy="947723"/>
          </a:xfrm>
          <a:prstGeom prst="rect">
            <a:avLst/>
          </a:prstGeom>
        </p:spPr>
      </p:pic>
      <p:pic>
        <p:nvPicPr>
          <p:cNvPr id="21" name="Picture 20" descr="Chart, diagram&#10;&#10;Description automatically generated">
            <a:extLst>
              <a:ext uri="{FF2B5EF4-FFF2-40B4-BE49-F238E27FC236}">
                <a16:creationId xmlns:a16="http://schemas.microsoft.com/office/drawing/2014/main" id="{BE529577-5964-AF18-D610-8F41949E098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7325" y="1017666"/>
            <a:ext cx="2735715" cy="136062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70B0657-9110-47D2-048A-C068C0E144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770948"/>
          </a:xfrm>
        </p:spPr>
        <p:txBody>
          <a:bodyPr/>
          <a:lstStyle/>
          <a:p>
            <a:r>
              <a:rPr lang="en-US" dirty="0"/>
              <a:t>Axion Like Particles (ALPs)</a:t>
            </a:r>
            <a:endParaRPr lang="en-AU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92F7C0-0949-2156-6112-F3BC5C085B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61A34-9BC5-448C-95E2-178B1F9EA9F8}" type="datetime1">
              <a:rPr lang="en-AU" smtClean="0"/>
              <a:t>23/09/2026</a:t>
            </a:fld>
            <a:endParaRPr lang="en-AU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29334B-B9A6-2D1B-15C5-A5B0E157B9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Martin Sevior for BLIMP collaboration, Cairns, Sep. 2026</a:t>
            </a:r>
            <a:endParaRPr lang="en-AU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6EB7839-5046-3762-1BE0-F0C6F0B843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66F30-D99B-42CA-A3B4-89076E64A6E2}" type="slidenum">
              <a:rPr lang="en-AU" smtClean="0"/>
              <a:t>5</a:t>
            </a:fld>
            <a:endParaRPr lang="en-A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25CE8A5-43BA-09C5-D4C5-69A9EA1006E3}"/>
                  </a:ext>
                </a:extLst>
              </p:cNvPr>
              <p:cNvSpPr txBox="1"/>
              <p:nvPr/>
            </p:nvSpPr>
            <p:spPr>
              <a:xfrm>
                <a:off x="183063" y="770948"/>
                <a:ext cx="558922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QCD 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ℒ</m:t>
                    </m:r>
                  </m:oMath>
                </a14:m>
                <a:r>
                  <a:rPr lang="en-US" dirty="0"/>
                  <a:t> has a CP-violating angle similar to the CKM matrix</a:t>
                </a:r>
                <a:endParaRPr lang="en-AU" dirty="0"/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25CE8A5-43BA-09C5-D4C5-69A9EA1006E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3063" y="770948"/>
                <a:ext cx="5589222" cy="369332"/>
              </a:xfrm>
              <a:prstGeom prst="rect">
                <a:avLst/>
              </a:prstGeom>
              <a:blipFill>
                <a:blip r:embed="rId5"/>
                <a:stretch>
                  <a:fillRect l="-872" t="-8197" b="-24590"/>
                </a:stretch>
              </a:blipFill>
            </p:spPr>
            <p:txBody>
              <a:bodyPr/>
              <a:lstStyle/>
              <a:p>
                <a:r>
                  <a:rPr lang="en-A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0E6A2FC3-D668-470C-BA6C-846F2890BB74}"/>
                  </a:ext>
                </a:extLst>
              </p:cNvPr>
              <p:cNvSpPr txBox="1"/>
              <p:nvPr/>
            </p:nvSpPr>
            <p:spPr>
              <a:xfrm>
                <a:off x="104069" y="1266528"/>
                <a:ext cx="2116413" cy="56669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AU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ℒ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⊂</m:t>
                      </m:r>
                      <m:acc>
                        <m:accPr>
                          <m:chr m:val="̅"/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e>
                      </m:acc>
                      <m:f>
                        <m:fPr>
                          <m:ctrlPr>
                            <a:rPr lang="en-AU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AU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AU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𝛼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8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den>
                      </m:f>
                      <m:sSubSup>
                        <m:sSubSup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𝐺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𝑎</m:t>
                          </m:r>
                        </m:sub>
                        <m:sup>
                          <m:r>
                            <a:rPr lang="en-AU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𝜇𝜐</m:t>
                          </m:r>
                        </m:sup>
                      </m:sSubSup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̃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𝐺</m:t>
                              </m:r>
                            </m:e>
                          </m:acc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𝑎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𝜇𝜐</m:t>
                          </m:r>
                        </m:sub>
                      </m:sSub>
                    </m:oMath>
                  </m:oMathPara>
                </a14:m>
                <a:endParaRPr lang="en-AU" dirty="0"/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0E6A2FC3-D668-470C-BA6C-846F2890BB7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069" y="1266528"/>
                <a:ext cx="2116413" cy="566694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A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4D3BF041-D77A-E5D9-1D0F-EFE8E431DDA1}"/>
                  </a:ext>
                </a:extLst>
              </p:cNvPr>
              <p:cNvSpPr txBox="1"/>
              <p:nvPr/>
            </p:nvSpPr>
            <p:spPr>
              <a:xfrm>
                <a:off x="80968" y="1852178"/>
                <a:ext cx="6630726" cy="363208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l-GR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l-GR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e>
                    </m:acc>
                  </m:oMath>
                </a14:m>
                <a:r>
                  <a:rPr lang="en-AU" dirty="0"/>
                  <a:t> in the range: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0−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𝜋</m:t>
                    </m:r>
                  </m:oMath>
                </a14:m>
                <a:endParaRPr lang="en-US" b="0" dirty="0">
                  <a:ea typeface="Cambria Math" panose="02040503050406030204" pitchFamily="18" charset="0"/>
                </a:endParaRPr>
              </a:p>
              <a:p>
                <a:r>
                  <a:rPr lang="en-AU" dirty="0"/>
                  <a:t>Neutron dipole moment=&gt;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e>
                    </m:acc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&lt;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−10</m:t>
                        </m:r>
                      </m:sup>
                    </m:sSup>
                  </m:oMath>
                </a14:m>
                <a:endParaRPr lang="en-AU" dirty="0"/>
              </a:p>
              <a:p>
                <a:pPr marL="285750" indent="-285750">
                  <a:buFont typeface="Symbol" panose="05050102010706020507" pitchFamily="18" charset="2"/>
                  <a:buChar char="Þ"/>
                </a:pPr>
                <a:r>
                  <a:rPr lang="en-AU" dirty="0"/>
                  <a:t>Strong CP problem!</a:t>
                </a:r>
              </a:p>
              <a:p>
                <a:r>
                  <a:rPr lang="en-AU" dirty="0"/>
                  <a:t>Solved with the Peccei-Quinn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𝑈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(1)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𝑃𝑄</m:t>
                        </m:r>
                      </m:sub>
                    </m:sSub>
                  </m:oMath>
                </a14:m>
                <a:r>
                  <a:rPr lang="en-AU" dirty="0"/>
                  <a:t> symmetry</a:t>
                </a:r>
              </a:p>
              <a:p>
                <a:r>
                  <a:rPr lang="en-AU" dirty="0"/>
                  <a:t>Broken by the </a:t>
                </a:r>
                <a:r>
                  <a:rPr lang="en-AU" dirty="0" err="1"/>
                  <a:t>vev</a:t>
                </a:r>
                <a:r>
                  <a:rPr lang="en-AU" dirty="0"/>
                  <a:t> of a SM singlet scalar field: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en-AU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𝜎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e>
                          </m:rad>
                        </m:den>
                      </m:f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𝑃𝑄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𝜌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</m:e>
                      </m:d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𝑖𝐴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)/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𝑓</m:t>
                          </m:r>
                        </m:sup>
                      </m:sSup>
                    </m:oMath>
                  </m:oMathPara>
                </a14:m>
                <a:endParaRPr lang="en-AU" dirty="0"/>
              </a:p>
              <a:p>
                <a:r>
                  <a:rPr lang="en-AU" dirty="0"/>
                  <a:t>Scale of this field </a:t>
                </a:r>
                <a:r>
                  <a:rPr lang="en-AU" b="1" dirty="0"/>
                  <a:t>&gt;&gt; 1 </a:t>
                </a:r>
                <a:r>
                  <a:rPr lang="en-AU" b="1" dirty="0" err="1"/>
                  <a:t>TeV</a:t>
                </a:r>
                <a:r>
                  <a:rPr lang="en-AU" b="1" dirty="0"/>
                  <a:t> </a:t>
                </a:r>
                <a:r>
                  <a:rPr lang="en-AU" dirty="0"/>
                  <a:t>(given by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𝑓</m:t>
                    </m:r>
                  </m:oMath>
                </a14:m>
                <a:r>
                  <a:rPr lang="en-AU" dirty="0"/>
                  <a:t>)</a:t>
                </a:r>
              </a:p>
              <a:p>
                <a:r>
                  <a:rPr lang="en-AU" dirty="0"/>
                  <a:t>The field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/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</m:sSub>
                  </m:oMath>
                </a14:m>
                <a:r>
                  <a:rPr lang="en-AU" dirty="0"/>
                  <a:t>acts as a space-time dependent field to cancel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</m:acc>
                  </m:oMath>
                </a14:m>
                <a:r>
                  <a:rPr lang="en-AU" dirty="0"/>
                  <a:t> </a:t>
                </a:r>
              </a:p>
              <a:p>
                <a:r>
                  <a:rPr lang="en-AU" dirty="0"/>
                  <a:t>Gives rise to a pseudo Nambu-Goldstone boson: </a:t>
                </a:r>
                <a:r>
                  <a:rPr lang="en-AU" b="1" dirty="0">
                    <a:solidFill>
                      <a:schemeClr val="accent6"/>
                    </a:solidFill>
                  </a:rPr>
                  <a:t>axion</a:t>
                </a:r>
                <a:endParaRPr lang="en-AU" dirty="0"/>
              </a:p>
              <a:p>
                <a:r>
                  <a:rPr lang="en-AU" dirty="0"/>
                  <a:t>The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</m:sup>
                    </m:sSup>
                  </m:oMath>
                </a14:m>
                <a:r>
                  <a:rPr lang="en-AU" b="1" dirty="0">
                    <a:solidFill>
                      <a:schemeClr val="accent6"/>
                    </a:solidFill>
                  </a:rPr>
                  <a:t>axion</a:t>
                </a:r>
                <a:r>
                  <a:rPr lang="en-AU" dirty="0"/>
                  <a:t>  , feebly couples to gluons, photons and fermions</a:t>
                </a:r>
              </a:p>
              <a:p>
                <a:r>
                  <a:rPr lang="en-AU" dirty="0"/>
                  <a:t> SM </a:t>
                </a:r>
                <a14:m>
                  <m:oMath xmlns:m="http://schemas.openxmlformats.org/officeDocument/2006/math">
                    <m:r>
                      <a:rPr lang="en-AU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ℒ</m:t>
                    </m:r>
                    <m:r>
                      <a:rPr lang="en-AU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⊃−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𝛼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𝑠</m:t>
                            </m:r>
                          </m:sub>
                        </m:sSub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8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𝜋</m:t>
                        </m:r>
                      </m:den>
                    </m:f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𝐴</m:t>
                        </m:r>
                      </m:num>
                      <m:den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𝑓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𝐴</m:t>
                            </m:r>
                          </m:sub>
                        </m:sSub>
                      </m:den>
                    </m:f>
                    <m:sSubSup>
                      <m:sSubSup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𝐺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𝜇𝜐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</m:sup>
                    </m:sSubSup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acc>
                          <m:accPr>
                            <m:chr m:val="̃"/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𝐺</m:t>
                            </m:r>
                          </m:e>
                        </m:acc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𝜇𝜐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US" dirty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𝛼</m:t>
                        </m:r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8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𝜋</m:t>
                        </m:r>
                      </m:den>
                    </m:f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𝐴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𝛾</m:t>
                        </m:r>
                      </m:sub>
                    </m:sSub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𝐴</m:t>
                        </m:r>
                      </m:num>
                      <m:den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𝑓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𝐴</m:t>
                            </m:r>
                          </m:sub>
                        </m:sSub>
                      </m:den>
                    </m:f>
                    <m:sSubSup>
                      <m:sSubSup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𝜇𝜐</m:t>
                        </m:r>
                      </m:sub>
                      <m:sup/>
                    </m:sSubSup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acc>
                          <m:accPr>
                            <m:chr m:val="̃"/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𝐹</m:t>
                            </m:r>
                          </m:e>
                        </m:acc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𝜇𝜐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den>
                    </m:f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𝐶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𝐴𝑓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𝑓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𝐴</m:t>
                            </m:r>
                          </m:sub>
                        </m:sSub>
                      </m:den>
                    </m:f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</m:e>
                      <m:sub>
                        <m:r>
                          <a:rPr lang="en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𝜇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̅"/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𝜓</m:t>
                            </m:r>
                          </m:e>
                        </m:acc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𝑓</m:t>
                        </m:r>
                      </m:sub>
                    </m:sSub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𝛾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𝜇</m:t>
                        </m:r>
                      </m:sup>
                    </m:sSup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𝛾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5</m:t>
                        </m:r>
                      </m:sub>
                    </m:sSub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𝜓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𝑓</m:t>
                        </m:r>
                      </m:sub>
                    </m:sSub>
                  </m:oMath>
                </a14:m>
                <a:endParaRPr lang="en-AU" dirty="0"/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4D3BF041-D77A-E5D9-1D0F-EFE8E431DDA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968" y="1852178"/>
                <a:ext cx="6630726" cy="3632085"/>
              </a:xfrm>
              <a:prstGeom prst="rect">
                <a:avLst/>
              </a:prstGeom>
              <a:blipFill>
                <a:blip r:embed="rId7"/>
                <a:stretch>
                  <a:fillRect l="-735" t="-839" r="-2298"/>
                </a:stretch>
              </a:blipFill>
            </p:spPr>
            <p:txBody>
              <a:bodyPr/>
              <a:lstStyle/>
              <a:p>
                <a:r>
                  <a:rPr lang="en-A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" name="TextBox 26">
            <a:extLst>
              <a:ext uri="{FF2B5EF4-FFF2-40B4-BE49-F238E27FC236}">
                <a16:creationId xmlns:a16="http://schemas.microsoft.com/office/drawing/2014/main" id="{2C875943-E88D-55F6-9402-6C686746176E}"/>
              </a:ext>
            </a:extLst>
          </p:cNvPr>
          <p:cNvSpPr txBox="1"/>
          <p:nvPr/>
        </p:nvSpPr>
        <p:spPr>
          <a:xfrm>
            <a:off x="304800" y="6146077"/>
            <a:ext cx="506260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accent6"/>
                </a:solidFill>
              </a:rPr>
              <a:t>[</a:t>
            </a:r>
            <a:r>
              <a:rPr lang="en-US" sz="1400" dirty="0">
                <a:solidFill>
                  <a:schemeClr val="accent6"/>
                </a:solidFill>
                <a:hlinkClick r:id="rId8"/>
              </a:rPr>
              <a:t>Powell 16</a:t>
            </a:r>
            <a:r>
              <a:rPr lang="en-US" sz="1400" dirty="0">
                <a:solidFill>
                  <a:schemeClr val="accent6"/>
                </a:solidFill>
                <a:hlinkClick r:id="rId9"/>
              </a:rPr>
              <a:t>, Ringwald 16</a:t>
            </a:r>
            <a:r>
              <a:rPr lang="en-US" sz="1400" dirty="0">
                <a:solidFill>
                  <a:schemeClr val="accent6"/>
                </a:solidFill>
              </a:rPr>
              <a:t>,</a:t>
            </a:r>
            <a:r>
              <a:rPr lang="en-US" sz="1400" dirty="0">
                <a:solidFill>
                  <a:schemeClr val="accent6"/>
                </a:solidFill>
                <a:hlinkClick r:id="rId10"/>
              </a:rPr>
              <a:t>Peccei&amp;Quinn77</a:t>
            </a:r>
            <a:r>
              <a:rPr lang="en-US" sz="1400" dirty="0">
                <a:solidFill>
                  <a:schemeClr val="accent6"/>
                </a:solidFill>
              </a:rPr>
              <a:t>;</a:t>
            </a:r>
            <a:r>
              <a:rPr lang="en-US" sz="1400" dirty="0">
                <a:solidFill>
                  <a:schemeClr val="accent6"/>
                </a:solidFill>
                <a:hlinkClick r:id="rId11"/>
              </a:rPr>
              <a:t>Weinberg 78</a:t>
            </a:r>
            <a:r>
              <a:rPr lang="en-US" sz="1400" dirty="0">
                <a:solidFill>
                  <a:schemeClr val="accent6"/>
                </a:solidFill>
                <a:hlinkClick r:id="rId12"/>
              </a:rPr>
              <a:t>; Wiczek 78</a:t>
            </a:r>
            <a:r>
              <a:rPr lang="en-US" sz="1400" dirty="0">
                <a:solidFill>
                  <a:schemeClr val="accent6"/>
                </a:solidFill>
              </a:rPr>
              <a:t>]</a:t>
            </a:r>
            <a:endParaRPr lang="en-AU" sz="1400" dirty="0">
              <a:solidFill>
                <a:schemeClr val="accent6"/>
              </a:solidFill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EF062448-59A5-9CBB-5465-BE22BACDEBF0}"/>
              </a:ext>
            </a:extLst>
          </p:cNvPr>
          <p:cNvSpPr txBox="1"/>
          <p:nvPr/>
        </p:nvSpPr>
        <p:spPr>
          <a:xfrm>
            <a:off x="7273795" y="464129"/>
            <a:ext cx="4814136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Axion Like Particles (ALPs) arise from additional global symmetries: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Global lepton number symmetry: </a:t>
            </a:r>
            <a:r>
              <a:rPr lang="en-US" dirty="0">
                <a:solidFill>
                  <a:srgbClr val="00B050"/>
                </a:solidFill>
              </a:rPr>
              <a:t>Majoron</a:t>
            </a:r>
          </a:p>
          <a:p>
            <a:r>
              <a:rPr lang="en-US" sz="1400" dirty="0">
                <a:solidFill>
                  <a:schemeClr val="accent6"/>
                </a:solidFill>
              </a:rPr>
              <a:t>[</a:t>
            </a:r>
            <a:r>
              <a:rPr lang="en-US" sz="1400" dirty="0">
                <a:solidFill>
                  <a:schemeClr val="accent6"/>
                </a:solidFill>
                <a:hlinkClick r:id="rId13"/>
              </a:rPr>
              <a:t>Chikashige et al. 78</a:t>
            </a:r>
            <a:r>
              <a:rPr lang="en-US" sz="1400" dirty="0">
                <a:solidFill>
                  <a:schemeClr val="accent6"/>
                </a:solidFill>
              </a:rPr>
              <a:t>; </a:t>
            </a:r>
            <a:r>
              <a:rPr lang="en-US" sz="1400" dirty="0">
                <a:solidFill>
                  <a:schemeClr val="accent6"/>
                </a:solidFill>
                <a:hlinkClick r:id="rId14"/>
              </a:rPr>
              <a:t>Gelmini &amp;</a:t>
            </a:r>
            <a:r>
              <a:rPr lang="en-US" sz="1400" dirty="0" err="1">
                <a:solidFill>
                  <a:schemeClr val="accent6"/>
                </a:solidFill>
                <a:hlinkClick r:id="rId14"/>
              </a:rPr>
              <a:t>Roncadelli</a:t>
            </a:r>
            <a:r>
              <a:rPr lang="en-US" sz="1400" dirty="0">
                <a:solidFill>
                  <a:schemeClr val="accent6"/>
                </a:solidFill>
                <a:hlinkClick r:id="rId14"/>
              </a:rPr>
              <a:t> 81</a:t>
            </a:r>
            <a:r>
              <a:rPr lang="en-US" sz="1400" dirty="0">
                <a:solidFill>
                  <a:schemeClr val="accent6"/>
                </a:solidFill>
              </a:rPr>
              <a:t>]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Global family symmetry: </a:t>
            </a:r>
            <a:r>
              <a:rPr lang="en-US" dirty="0" err="1">
                <a:solidFill>
                  <a:srgbClr val="00B050"/>
                </a:solidFill>
              </a:rPr>
              <a:t>Familon</a:t>
            </a:r>
            <a:endParaRPr lang="en-US" dirty="0">
              <a:solidFill>
                <a:srgbClr val="00B050"/>
              </a:solidFill>
            </a:endParaRPr>
          </a:p>
          <a:p>
            <a:r>
              <a:rPr lang="en-US" sz="1400" dirty="0">
                <a:solidFill>
                  <a:schemeClr val="accent6"/>
                </a:solidFill>
              </a:rPr>
              <a:t>[</a:t>
            </a:r>
            <a:r>
              <a:rPr lang="en-US" sz="1400" dirty="0">
                <a:solidFill>
                  <a:schemeClr val="accent6"/>
                </a:solidFill>
                <a:hlinkClick r:id="rId15"/>
              </a:rPr>
              <a:t>Wiczek 82</a:t>
            </a:r>
            <a:r>
              <a:rPr lang="en-US" sz="1400" dirty="0">
                <a:solidFill>
                  <a:schemeClr val="accent6"/>
                </a:solidFill>
              </a:rPr>
              <a:t>; </a:t>
            </a:r>
            <a:r>
              <a:rPr lang="en-US" sz="1400" dirty="0">
                <a:solidFill>
                  <a:schemeClr val="accent6"/>
                </a:solidFill>
                <a:hlinkClick r:id="rId15"/>
              </a:rPr>
              <a:t>Berezhiani &amp; </a:t>
            </a:r>
            <a:r>
              <a:rPr lang="en-US" sz="1400" dirty="0" err="1">
                <a:solidFill>
                  <a:schemeClr val="accent6"/>
                </a:solidFill>
                <a:hlinkClick r:id="rId15"/>
              </a:rPr>
              <a:t>Kholpov</a:t>
            </a:r>
            <a:r>
              <a:rPr lang="en-US" sz="1400" dirty="0">
                <a:solidFill>
                  <a:schemeClr val="accent6"/>
                </a:solidFill>
                <a:hlinkClick r:id="rId15"/>
              </a:rPr>
              <a:t> 90</a:t>
            </a:r>
            <a:r>
              <a:rPr lang="en-US" sz="1400" dirty="0">
                <a:solidFill>
                  <a:schemeClr val="accent6"/>
                </a:solidFill>
              </a:rPr>
              <a:t>]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Quantum Gravity</a:t>
            </a:r>
          </a:p>
          <a:p>
            <a:r>
              <a:rPr lang="en-US" sz="1400" dirty="0">
                <a:solidFill>
                  <a:schemeClr val="accent6"/>
                </a:solidFill>
              </a:rPr>
              <a:t>[</a:t>
            </a:r>
            <a:r>
              <a:rPr lang="en-US" sz="1400" dirty="0">
                <a:solidFill>
                  <a:schemeClr val="accent6"/>
                </a:solidFill>
                <a:hlinkClick r:id="rId16"/>
              </a:rPr>
              <a:t>Bauer, Neubert, Renner, </a:t>
            </a:r>
            <a:r>
              <a:rPr lang="en-US" sz="1400" dirty="0" err="1">
                <a:solidFill>
                  <a:schemeClr val="accent6"/>
                </a:solidFill>
                <a:hlinkClick r:id="rId16"/>
              </a:rPr>
              <a:t>Schnubel</a:t>
            </a:r>
            <a:r>
              <a:rPr lang="en-US" sz="1400" dirty="0">
                <a:solidFill>
                  <a:schemeClr val="accent6"/>
                </a:solidFill>
                <a:hlinkClick r:id="rId16"/>
              </a:rPr>
              <a:t>, Thamm 22</a:t>
            </a:r>
            <a:r>
              <a:rPr lang="en-US" sz="1400" dirty="0">
                <a:solidFill>
                  <a:schemeClr val="accent6"/>
                </a:solidFill>
              </a:rPr>
              <a:t>]</a:t>
            </a:r>
            <a:endParaRPr lang="en-AU" sz="1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A64D516B-B652-2382-615B-43F844B8D03C}"/>
                  </a:ext>
                </a:extLst>
              </p:cNvPr>
              <p:cNvSpPr txBox="1"/>
              <p:nvPr/>
            </p:nvSpPr>
            <p:spPr>
              <a:xfrm>
                <a:off x="7086567" y="2601859"/>
                <a:ext cx="5188592" cy="57169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AU" dirty="0"/>
                  <a:t> </a:t>
                </a:r>
                <a14:m>
                  <m:oMath xmlns:m="http://schemas.openxmlformats.org/officeDocument/2006/math">
                    <m:r>
                      <a:rPr lang="en-AU" sz="1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ℒ</m:t>
                    </m:r>
                    <m:r>
                      <a:rPr lang="en-AU" sz="1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⊃−</m:t>
                    </m:r>
                    <m:f>
                      <m:fPr>
                        <m:ctrlPr>
                          <a:rPr lang="en-US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sz="1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𝛼</m:t>
                            </m:r>
                          </m:e>
                          <m:sub>
                            <m:r>
                              <a:rPr lang="en-US" sz="1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𝑠</m:t>
                            </m:r>
                          </m:sub>
                        </m:sSub>
                      </m:num>
                      <m:den>
                        <m:r>
                          <a:rPr lang="en-US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8</m:t>
                        </m:r>
                        <m:r>
                          <a:rPr lang="en-US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𝜋</m:t>
                        </m:r>
                      </m:den>
                    </m:f>
                    <m:f>
                      <m:fPr>
                        <m:ctrlPr>
                          <a:rPr lang="en-US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sSubSup>
                          <m:sSubSupPr>
                            <m:ctrlPr>
                              <a:rPr lang="en-US" sz="1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sz="1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𝐺</m:t>
                            </m:r>
                          </m:e>
                          <m:sub>
                            <m:r>
                              <a:rPr lang="en-US" sz="1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𝑖𝑔</m:t>
                            </m:r>
                          </m:sub>
                          <m:sup>
                            <m:r>
                              <a:rPr lang="en-US" sz="1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′</m:t>
                            </m:r>
                          </m:sup>
                        </m:sSubSup>
                      </m:num>
                      <m:den>
                        <m:sSub>
                          <m:sSubPr>
                            <m:ctrlPr>
                              <a:rPr lang="en-US" sz="1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𝑓</m:t>
                            </m:r>
                          </m:e>
                          <m:sub>
                            <m:sSubSup>
                              <m:sSubSupPr>
                                <m:ctrlPr>
                                  <a:rPr lang="en-US" sz="1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𝑎</m:t>
                                </m:r>
                              </m:e>
                              <m:sub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  <m:sup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′</m:t>
                                </m:r>
                              </m:sup>
                            </m:sSubSup>
                          </m:sub>
                        </m:sSub>
                      </m:den>
                    </m:f>
                    <m:sSubSup>
                      <m:sSubSupPr>
                        <m:ctrlPr>
                          <a:rPr lang="en-US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SupPr>
                      <m:e>
                        <m:sSubSup>
                          <m:sSubSupPr>
                            <m:ctrlPr>
                              <a:rPr lang="en-US" sz="1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sz="1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sz="1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𝑖</m:t>
                            </m:r>
                          </m:sub>
                          <m:sup>
                            <m:r>
                              <a:rPr lang="en-US" sz="1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′</m:t>
                            </m:r>
                          </m:sup>
                        </m:sSubSup>
                        <m:r>
                          <a:rPr lang="en-US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𝐺</m:t>
                        </m:r>
                      </m:e>
                      <m:sub>
                        <m:r>
                          <a:rPr lang="en-US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𝜇𝜐</m:t>
                        </m:r>
                      </m:sub>
                      <m:sup>
                        <m:r>
                          <a:rPr lang="en-US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𝑏</m:t>
                        </m:r>
                      </m:sup>
                    </m:sSubSup>
                    <m:sSup>
                      <m:sSupPr>
                        <m:ctrlPr>
                          <a:rPr lang="en-US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acc>
                          <m:accPr>
                            <m:chr m:val="̃"/>
                            <m:ctrlPr>
                              <a:rPr lang="en-US" sz="1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1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𝐺</m:t>
                            </m:r>
                          </m:e>
                        </m:acc>
                      </m:e>
                      <m:sup>
                        <m:r>
                          <a:rPr lang="en-US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𝑏</m:t>
                        </m:r>
                        <m:r>
                          <a:rPr lang="en-US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en-US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𝜇𝜐</m:t>
                        </m:r>
                      </m:sup>
                    </m:sSup>
                    <m:r>
                      <a:rPr lang="en-US" sz="1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US" sz="1400" dirty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𝛼</m:t>
                        </m:r>
                      </m:num>
                      <m:den>
                        <m:r>
                          <a:rPr lang="en-US" sz="1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8</m:t>
                        </m:r>
                        <m:r>
                          <a:rPr lang="en-US" sz="1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𝜋</m:t>
                        </m:r>
                      </m:den>
                    </m:f>
                    <m:f>
                      <m:fPr>
                        <m:ctrlPr>
                          <a:rPr lang="en-US" sz="1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sSubSup>
                          <m:sSubSupPr>
                            <m:ctrlPr>
                              <a:rPr lang="en-US" sz="1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sz="1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𝐺</m:t>
                            </m:r>
                          </m:e>
                          <m:sub>
                            <m:r>
                              <a:rPr lang="en-US" sz="1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US" sz="140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𝛾</m:t>
                            </m:r>
                          </m:sub>
                          <m:sup>
                            <m:r>
                              <a:rPr lang="en-US" sz="1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′</m:t>
                            </m:r>
                          </m:sup>
                        </m:sSubSup>
                      </m:num>
                      <m:den>
                        <m:sSub>
                          <m:sSubPr>
                            <m:ctrlPr>
                              <a:rPr lang="en-US" sz="1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𝑓</m:t>
                            </m:r>
                          </m:e>
                          <m:sub>
                            <m:sSubSup>
                              <m:sSubSupPr>
                                <m:ctrlPr>
                                  <a:rPr lang="en-US" sz="1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en-US" sz="1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𝑎</m:t>
                                </m:r>
                              </m:e>
                              <m:sub>
                                <m:r>
                                  <a:rPr lang="en-US" sz="1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  <m:sup>
                                <m:r>
                                  <a:rPr lang="en-US" sz="1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′</m:t>
                                </m:r>
                              </m:sup>
                            </m:sSubSup>
                          </m:sub>
                        </m:sSub>
                      </m:den>
                    </m:f>
                    <m:sSubSup>
                      <m:sSubSupPr>
                        <m:ctrlPr>
                          <a:rPr lang="en-US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</m:t>
                        </m:r>
                      </m:sub>
                      <m:sup>
                        <m:r>
                          <a:rPr lang="en-US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′</m:t>
                        </m:r>
                      </m:sup>
                    </m:sSubSup>
                    <m:sSubSup>
                      <m:sSubSupPr>
                        <m:ctrlPr>
                          <a:rPr lang="en-US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en-US" sz="1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𝜇𝜐</m:t>
                        </m:r>
                      </m:sub>
                      <m:sup/>
                    </m:sSubSup>
                    <m:sSup>
                      <m:sSupPr>
                        <m:ctrlPr>
                          <a:rPr lang="en-US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acc>
                          <m:accPr>
                            <m:chr m:val="̃"/>
                            <m:ctrlPr>
                              <a:rPr lang="en-US" sz="1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1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𝐹</m:t>
                            </m:r>
                          </m:e>
                        </m:acc>
                      </m:e>
                      <m:sup>
                        <m:r>
                          <a:rPr lang="en-US" sz="1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𝜇𝜐</m:t>
                        </m:r>
                      </m:sup>
                    </m:sSup>
                    <m:r>
                      <a:rPr lang="en-US" sz="1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en-US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den>
                    </m:f>
                    <m:f>
                      <m:fPr>
                        <m:ctrlPr>
                          <a:rPr lang="en-US" sz="1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sSubSup>
                          <m:sSubSupPr>
                            <m:ctrlPr>
                              <a:rPr lang="en-US" sz="1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sz="1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𝐺</m:t>
                            </m:r>
                          </m:e>
                          <m:sub>
                            <m:r>
                              <a:rPr lang="en-US" sz="1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US" sz="1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𝑓</m:t>
                            </m:r>
                          </m:sub>
                          <m:sup>
                            <m:r>
                              <a:rPr lang="en-US" sz="1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′</m:t>
                            </m:r>
                          </m:sup>
                        </m:sSubSup>
                      </m:num>
                      <m:den>
                        <m:sSub>
                          <m:sSubPr>
                            <m:ctrlPr>
                              <a:rPr lang="en-US" sz="1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𝑓</m:t>
                            </m:r>
                          </m:e>
                          <m:sub>
                            <m:sSubSup>
                              <m:sSubSupPr>
                                <m:ctrlPr>
                                  <a:rPr lang="en-US" sz="1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en-US" sz="1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𝑎</m:t>
                                </m:r>
                              </m:e>
                              <m:sub>
                                <m:r>
                                  <a:rPr lang="en-US" sz="1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  <m:sup>
                                <m:r>
                                  <a:rPr lang="en-US" sz="1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′</m:t>
                                </m:r>
                              </m:sup>
                            </m:sSubSup>
                          </m:sub>
                        </m:sSub>
                      </m:den>
                    </m:f>
                    <m:sSub>
                      <m:sSubPr>
                        <m:ctrlPr>
                          <a:rPr lang="en-US" sz="1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</m:e>
                      <m:sub>
                        <m:r>
                          <a:rPr lang="en-US" sz="1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𝜇</m:t>
                        </m:r>
                      </m:sub>
                    </m:sSub>
                    <m:sSubSup>
                      <m:sSubSupPr>
                        <m:ctrlPr>
                          <a:rPr lang="en-US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</m:t>
                        </m:r>
                      </m:sub>
                      <m:sup>
                        <m:r>
                          <a:rPr lang="en-US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′</m:t>
                        </m:r>
                      </m:sup>
                    </m:sSubSup>
                    <m:sSub>
                      <m:sSubPr>
                        <m:ctrlPr>
                          <a:rPr lang="en-US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̅"/>
                            <m:ctrlPr>
                              <a:rPr lang="en-US" sz="1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1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𝜓</m:t>
                            </m:r>
                          </m:e>
                        </m:acc>
                      </m:e>
                      <m:sub>
                        <m:r>
                          <a:rPr lang="en-US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𝑓</m:t>
                        </m:r>
                      </m:sub>
                    </m:sSub>
                    <m:sSup>
                      <m:sSupPr>
                        <m:ctrlPr>
                          <a:rPr lang="en-US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𝛾</m:t>
                        </m:r>
                      </m:e>
                      <m:sup>
                        <m:r>
                          <a:rPr lang="en-US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𝜇</m:t>
                        </m:r>
                      </m:sup>
                    </m:sSup>
                    <m:sSub>
                      <m:sSubPr>
                        <m:ctrlPr>
                          <a:rPr lang="en-US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𝛾</m:t>
                        </m:r>
                      </m:e>
                      <m:sub>
                        <m:r>
                          <a:rPr lang="en-US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5</m:t>
                        </m:r>
                      </m:sub>
                    </m:sSub>
                    <m:sSub>
                      <m:sSubPr>
                        <m:ctrlPr>
                          <a:rPr lang="en-US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𝜓</m:t>
                        </m:r>
                      </m:e>
                      <m:sub>
                        <m:r>
                          <a:rPr lang="en-US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𝑓</m:t>
                        </m:r>
                      </m:sub>
                    </m:sSub>
                  </m:oMath>
                </a14:m>
                <a:endParaRPr lang="en-AU" sz="1400" dirty="0"/>
              </a:p>
            </p:txBody>
          </p:sp>
        </mc:Choice>
        <mc:Fallback xmlns="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A64D516B-B652-2382-615B-43F844B8D03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86567" y="2601859"/>
                <a:ext cx="5188592" cy="571695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A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0BD4D9E6-DA6C-6441-0C85-82AB816B5145}"/>
                  </a:ext>
                </a:extLst>
              </p:cNvPr>
              <p:cNvSpPr txBox="1"/>
              <p:nvPr/>
            </p:nvSpPr>
            <p:spPr>
              <a:xfrm>
                <a:off x="7025327" y="3218310"/>
                <a:ext cx="5062604" cy="31375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Then the particle corresponding to the excitation</a:t>
                </a:r>
                <a:r>
                  <a:rPr lang="en-AU" dirty="0"/>
                  <a:t>:</a:t>
                </a:r>
              </a:p>
              <a:p>
                <a:pPr/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sub>
                          </m:sSub>
                        </m:den>
                      </m:f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≡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bSup>
                            <m:sSub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𝑖𝑔</m:t>
                              </m:r>
                            </m:sub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bSup>
                        </m:num>
                        <m:den>
                          <m:sSubSup>
                            <m:sSub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</m:t>
                              </m:r>
                            </m:sub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bSup>
                        </m:den>
                      </m:f>
                      <m:sSubSup>
                        <m:sSubSup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′</m:t>
                          </m:r>
                        </m:sup>
                      </m:sSubSup>
                    </m:oMath>
                  </m:oMathPara>
                </a14:m>
                <a:endParaRPr lang="en-US" dirty="0"/>
              </a:p>
              <a:p>
                <a:r>
                  <a:rPr lang="en-US" dirty="0"/>
                  <a:t>Is the </a:t>
                </a:r>
                <a:r>
                  <a:rPr lang="en-US" b="1" dirty="0">
                    <a:solidFill>
                      <a:schemeClr val="accent6"/>
                    </a:solidFill>
                  </a:rPr>
                  <a:t>axion</a:t>
                </a:r>
              </a:p>
              <a:p>
                <a:r>
                  <a:rPr lang="en-US" dirty="0"/>
                  <a:t>Excitations of the field orthogonal to this are called</a:t>
                </a:r>
              </a:p>
              <a:p>
                <a:r>
                  <a:rPr lang="en-US" b="1" dirty="0">
                    <a:solidFill>
                      <a:schemeClr val="accent6"/>
                    </a:solidFill>
                  </a:rPr>
                  <a:t>Axion-Like-Particles (ALPs)</a:t>
                </a:r>
              </a:p>
              <a:p>
                <a:r>
                  <a:rPr lang="en-US" dirty="0"/>
                  <a:t>In principle </a:t>
                </a:r>
                <a:r>
                  <a:rPr lang="en-US" b="1" dirty="0">
                    <a:solidFill>
                      <a:schemeClr val="accent6"/>
                    </a:solidFill>
                  </a:rPr>
                  <a:t>ALPS</a:t>
                </a:r>
                <a:r>
                  <a:rPr lang="en-US" dirty="0">
                    <a:solidFill>
                      <a:srgbClr val="00B0F0"/>
                    </a:solidFill>
                  </a:rPr>
                  <a:t> </a:t>
                </a:r>
                <a:r>
                  <a:rPr lang="en-US" dirty="0"/>
                  <a:t>have different coupling to gluons</a:t>
                </a:r>
                <a:r>
                  <a:rPr lang="en-US" sz="1800" b="0" dirty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14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f>
                      <m:fPr>
                        <m:ctrlPr>
                          <a:rPr lang="en-US" sz="1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sSubSup>
                          <m:sSubSupPr>
                            <m:ctrlPr>
                              <a:rPr lang="en-US" sz="1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sz="1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𝐺</m:t>
                            </m:r>
                          </m:e>
                          <m:sub>
                            <m:r>
                              <a:rPr lang="en-US" sz="1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𝑖𝑔</m:t>
                            </m:r>
                          </m:sub>
                          <m:sup>
                            <m:r>
                              <a:rPr lang="en-US" sz="1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′</m:t>
                            </m:r>
                          </m:sup>
                        </m:sSubSup>
                      </m:num>
                      <m:den>
                        <m:sSub>
                          <m:sSubPr>
                            <m:ctrlPr>
                              <a:rPr lang="en-US" sz="1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𝑓</m:t>
                            </m:r>
                          </m:e>
                          <m:sub>
                            <m:sSubSup>
                              <m:sSubSupPr>
                                <m:ctrlPr>
                                  <a:rPr lang="en-US" sz="1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en-US" sz="1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𝑎</m:t>
                                </m:r>
                              </m:e>
                              <m:sub>
                                <m:r>
                                  <a:rPr lang="en-US" sz="1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  <m:sup>
                                <m:r>
                                  <a:rPr lang="en-US" sz="1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′</m:t>
                                </m:r>
                              </m:sup>
                            </m:sSubSup>
                          </m:sub>
                        </m:sSub>
                      </m:den>
                    </m:f>
                    <m:r>
                      <a:rPr lang="en-US" sz="1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, photons </a:t>
                </a:r>
                <a14:m>
                  <m:oMath xmlns:m="http://schemas.openxmlformats.org/officeDocument/2006/math">
                    <m:r>
                      <a:rPr lang="en-US" sz="14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f>
                      <m:fPr>
                        <m:ctrlPr>
                          <a:rPr lang="en-US" sz="1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sSubSup>
                          <m:sSubSupPr>
                            <m:ctrlPr>
                              <a:rPr lang="en-US" sz="1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sz="1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𝐺</m:t>
                            </m:r>
                          </m:e>
                          <m:sub>
                            <m:r>
                              <a:rPr lang="en-US" sz="1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US" sz="1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𝛾</m:t>
                            </m:r>
                          </m:sub>
                          <m:sup>
                            <m:r>
                              <a:rPr lang="en-US" sz="1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′</m:t>
                            </m:r>
                          </m:sup>
                        </m:sSubSup>
                      </m:num>
                      <m:den>
                        <m:sSub>
                          <m:sSubPr>
                            <m:ctrlPr>
                              <a:rPr lang="en-US" sz="1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𝑓</m:t>
                            </m:r>
                          </m:e>
                          <m:sub>
                            <m:sSubSup>
                              <m:sSubSupPr>
                                <m:ctrlPr>
                                  <a:rPr lang="en-US" sz="1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en-US" sz="1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𝑎</m:t>
                                </m:r>
                              </m:e>
                              <m:sub>
                                <m:r>
                                  <a:rPr lang="en-US" sz="1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  <m:sup>
                                <m:r>
                                  <a:rPr lang="en-US" sz="1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′</m:t>
                                </m:r>
                              </m:sup>
                            </m:sSubSup>
                          </m:sub>
                        </m:sSub>
                      </m:den>
                    </m:f>
                    <m:r>
                      <a:rPr lang="en-US" sz="1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  <m:r>
                      <a:rPr lang="en-US" sz="1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/>
                  <a:t>and fermions</a:t>
                </a:r>
                <a:r>
                  <a:rPr lang="en-US" dirty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14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f>
                      <m:fPr>
                        <m:ctrlPr>
                          <a:rPr lang="en-US" sz="1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sSubSup>
                          <m:sSubSupPr>
                            <m:ctrlPr>
                              <a:rPr lang="en-US" sz="1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sz="1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𝐺</m:t>
                            </m:r>
                          </m:e>
                          <m:sub>
                            <m:r>
                              <a:rPr lang="en-US" sz="1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𝑖𝑓</m:t>
                            </m:r>
                          </m:sub>
                          <m:sup>
                            <m:r>
                              <a:rPr lang="en-US" sz="1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′</m:t>
                            </m:r>
                          </m:sup>
                        </m:sSubSup>
                      </m:num>
                      <m:den>
                        <m:sSub>
                          <m:sSubPr>
                            <m:ctrlPr>
                              <a:rPr lang="en-US" sz="1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𝑓</m:t>
                            </m:r>
                          </m:e>
                          <m:sub>
                            <m:sSubSup>
                              <m:sSubSupPr>
                                <m:ctrlPr>
                                  <a:rPr lang="en-US" sz="1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en-US" sz="1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𝑎</m:t>
                                </m:r>
                              </m:e>
                              <m:sub>
                                <m:r>
                                  <a:rPr lang="en-US" sz="1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  <m:sup>
                                <m:r>
                                  <a:rPr lang="en-US" sz="1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′</m:t>
                                </m:r>
                              </m:sup>
                            </m:sSubSup>
                          </m:sub>
                        </m:sSub>
                      </m:den>
                    </m:f>
                    <m:r>
                      <a:rPr lang="en-US" sz="1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1400" dirty="0"/>
              </a:p>
              <a:p>
                <a:r>
                  <a:rPr lang="en-US" b="1" dirty="0"/>
                  <a:t>Nuclear decays can explore viable ALP parameter-space and hence are sensitive to multi-</a:t>
                </a:r>
                <a:r>
                  <a:rPr lang="en-US" b="1" dirty="0" err="1"/>
                  <a:t>TeV</a:t>
                </a:r>
                <a:r>
                  <a:rPr lang="en-US" b="1" dirty="0"/>
                  <a:t> Physics!</a:t>
                </a:r>
              </a:p>
            </p:txBody>
          </p:sp>
        </mc:Choice>
        <mc:Fallback xmlns="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0BD4D9E6-DA6C-6441-0C85-82AB816B514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25327" y="3218310"/>
                <a:ext cx="5062604" cy="3137526"/>
              </a:xfrm>
              <a:prstGeom prst="rect">
                <a:avLst/>
              </a:prstGeom>
              <a:blipFill>
                <a:blip r:embed="rId18"/>
                <a:stretch>
                  <a:fillRect l="-963" t="-1165" b="-2136"/>
                </a:stretch>
              </a:blipFill>
            </p:spPr>
            <p:txBody>
              <a:bodyPr/>
              <a:lstStyle/>
              <a:p>
                <a:r>
                  <a:rPr lang="en-A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880515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EC9F8B-7893-DAF3-A3A9-07AC3EDEF4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48520F-0198-4FFC-AC90-9B5C7CD27E39}" type="datetime1">
              <a:rPr lang="en-AU" smtClean="0"/>
              <a:t>23/09/2026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37AF42-3C61-DCDA-4284-A0F790F4E3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Martin Sevior for BLIMP collaboration, Cairns, Sep. 2026</a:t>
            </a:r>
            <a:endParaRPr lang="en-AU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6FC7D6-0ECF-4A77-302B-751F3D7822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66F30-D99B-42CA-A3B4-89076E64A6E2}" type="slidenum">
              <a:rPr lang="en-AU" smtClean="0"/>
              <a:t>6</a:t>
            </a:fld>
            <a:endParaRPr lang="en-AU"/>
          </a:p>
        </p:txBody>
      </p:sp>
      <p:pic>
        <p:nvPicPr>
          <p:cNvPr id="8" name="Picture 7" descr="Diagram&#10;&#10;Description automatically generated">
            <a:extLst>
              <a:ext uri="{FF2B5EF4-FFF2-40B4-BE49-F238E27FC236}">
                <a16:creationId xmlns:a16="http://schemas.microsoft.com/office/drawing/2014/main" id="{C868D3D2-EFF9-6333-7FE9-8308D4B9F0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0149" y="709649"/>
            <a:ext cx="9124951" cy="5567326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18E90ABB-4729-62A3-91E9-AC32116CDBBA}"/>
              </a:ext>
            </a:extLst>
          </p:cNvPr>
          <p:cNvSpPr txBox="1"/>
          <p:nvPr/>
        </p:nvSpPr>
        <p:spPr>
          <a:xfrm>
            <a:off x="1009650" y="0"/>
            <a:ext cx="992066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/>
              <a:t>ALP mass to gamma-coupling parameter-space</a:t>
            </a:r>
            <a:endParaRPr lang="en-AU" sz="4000" dirty="0"/>
          </a:p>
        </p:txBody>
      </p:sp>
    </p:spTree>
    <p:extLst>
      <p:ext uri="{BB962C8B-B14F-4D97-AF65-F5344CB8AC3E}">
        <p14:creationId xmlns:p14="http://schemas.microsoft.com/office/powerpoint/2010/main" val="39792247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A3270C-C3D6-7A00-22FE-8B81B6B556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6525"/>
            <a:ext cx="10515600" cy="905891"/>
          </a:xfrm>
        </p:spPr>
        <p:txBody>
          <a:bodyPr/>
          <a:lstStyle/>
          <a:p>
            <a:r>
              <a:rPr lang="en-GB" dirty="0"/>
              <a:t>Pauli Exclusion Principle (PEP) violation</a:t>
            </a:r>
            <a:endParaRPr lang="en-AU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EE2AC0-14BE-433F-47BA-8D39DAE25D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BB4CCF-FD68-4F73-9B70-AFABFA4B72C8}" type="datetime1">
              <a:rPr lang="en-AU" smtClean="0"/>
              <a:t>23/09/2026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E0BB1C-4C11-07F3-C1BF-D148A5F056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Martin Sevior for BLIMP collaboration, Cairns, Sep. 2026</a:t>
            </a:r>
            <a:endParaRPr lang="en-AU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3DFD474-2325-503F-ACF0-A37DD7AA87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66F30-D99B-42CA-A3B4-89076E64A6E2}" type="slidenum">
              <a:rPr lang="en-AU" smtClean="0"/>
              <a:t>7</a:t>
            </a:fld>
            <a:endParaRPr lang="en-AU"/>
          </a:p>
        </p:txBody>
      </p:sp>
      <p:pic>
        <p:nvPicPr>
          <p:cNvPr id="3" name="Content Placeholder 4">
            <a:extLst>
              <a:ext uri="{FF2B5EF4-FFF2-40B4-BE49-F238E27FC236}">
                <a16:creationId xmlns:a16="http://schemas.microsoft.com/office/drawing/2014/main" id="{6004E773-F1B5-35F2-1F48-97E67957B62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8298" y="741040"/>
            <a:ext cx="3608472" cy="3526397"/>
          </a:xfrm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DE1BEDD7-F35C-7B8B-8A56-E6CC75FD61BC}"/>
              </a:ext>
            </a:extLst>
          </p:cNvPr>
          <p:cNvCxnSpPr>
            <a:cxnSpLocks/>
          </p:cNvCxnSpPr>
          <p:nvPr/>
        </p:nvCxnSpPr>
        <p:spPr>
          <a:xfrm>
            <a:off x="2002536" y="2743200"/>
            <a:ext cx="0" cy="2398955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95957DA-13A7-901E-6F45-90BBC24A7A3A}"/>
              </a:ext>
            </a:extLst>
          </p:cNvPr>
          <p:cNvCxnSpPr>
            <a:cxnSpLocks/>
          </p:cNvCxnSpPr>
          <p:nvPr/>
        </p:nvCxnSpPr>
        <p:spPr>
          <a:xfrm>
            <a:off x="3392066" y="2743200"/>
            <a:ext cx="0" cy="2398955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145F529F-03AA-B932-434F-9634510A71F6}"/>
              </a:ext>
            </a:extLst>
          </p:cNvPr>
          <p:cNvCxnSpPr>
            <a:cxnSpLocks/>
          </p:cNvCxnSpPr>
          <p:nvPr/>
        </p:nvCxnSpPr>
        <p:spPr>
          <a:xfrm>
            <a:off x="2002536" y="5142155"/>
            <a:ext cx="1389530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7338EF86-0FB4-8E51-858E-3F24BEA992C4}"/>
              </a:ext>
            </a:extLst>
          </p:cNvPr>
          <p:cNvCxnSpPr>
            <a:cxnSpLocks/>
          </p:cNvCxnSpPr>
          <p:nvPr/>
        </p:nvCxnSpPr>
        <p:spPr>
          <a:xfrm>
            <a:off x="2002536" y="3429000"/>
            <a:ext cx="138953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2" name="Group 31">
            <a:extLst>
              <a:ext uri="{FF2B5EF4-FFF2-40B4-BE49-F238E27FC236}">
                <a16:creationId xmlns:a16="http://schemas.microsoft.com/office/drawing/2014/main" id="{1D8C1340-84E7-155B-2FF7-B016F0AAE2AF}"/>
              </a:ext>
            </a:extLst>
          </p:cNvPr>
          <p:cNvGrpSpPr/>
          <p:nvPr/>
        </p:nvGrpSpPr>
        <p:grpSpPr>
          <a:xfrm>
            <a:off x="2696932" y="3356979"/>
            <a:ext cx="663783" cy="135702"/>
            <a:chOff x="6288094" y="1316088"/>
            <a:chExt cx="663783" cy="135702"/>
          </a:xfrm>
        </p:grpSpPr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D021D074-C907-05F3-C530-36B95DC9A6C2}"/>
                </a:ext>
              </a:extLst>
            </p:cNvPr>
            <p:cNvSpPr/>
            <p:nvPr/>
          </p:nvSpPr>
          <p:spPr>
            <a:xfrm>
              <a:off x="6288094" y="1316088"/>
              <a:ext cx="129583" cy="135701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E03A5C25-5CC0-82F7-2553-8D93C1F0CA70}"/>
                </a:ext>
              </a:extLst>
            </p:cNvPr>
            <p:cNvSpPr/>
            <p:nvPr/>
          </p:nvSpPr>
          <p:spPr>
            <a:xfrm>
              <a:off x="6459024" y="1316089"/>
              <a:ext cx="129583" cy="135701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DAF34F20-496E-E584-CC3F-B4CAA3D601ED}"/>
                </a:ext>
              </a:extLst>
            </p:cNvPr>
            <p:cNvSpPr/>
            <p:nvPr/>
          </p:nvSpPr>
          <p:spPr>
            <a:xfrm>
              <a:off x="6640659" y="1316089"/>
              <a:ext cx="129583" cy="135701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DEB630D7-7B28-6E28-679E-7F2D2EB30082}"/>
                </a:ext>
              </a:extLst>
            </p:cNvPr>
            <p:cNvSpPr/>
            <p:nvPr/>
          </p:nvSpPr>
          <p:spPr>
            <a:xfrm>
              <a:off x="6822294" y="1316088"/>
              <a:ext cx="129583" cy="135701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3ED2B163-6F12-ED09-5AE2-E90B28429C51}"/>
              </a:ext>
            </a:extLst>
          </p:cNvPr>
          <p:cNvGrpSpPr/>
          <p:nvPr/>
        </p:nvGrpSpPr>
        <p:grpSpPr>
          <a:xfrm>
            <a:off x="2919908" y="5056719"/>
            <a:ext cx="311218" cy="135701"/>
            <a:chOff x="6459024" y="2607499"/>
            <a:chExt cx="311218" cy="135701"/>
          </a:xfrm>
        </p:grpSpPr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3BADD44A-E240-241C-629E-229F0017C800}"/>
                </a:ext>
              </a:extLst>
            </p:cNvPr>
            <p:cNvSpPr/>
            <p:nvPr/>
          </p:nvSpPr>
          <p:spPr>
            <a:xfrm>
              <a:off x="6459024" y="2607499"/>
              <a:ext cx="129583" cy="135701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423BE69A-6A47-08E1-1196-A1D60FE89F27}"/>
                </a:ext>
              </a:extLst>
            </p:cNvPr>
            <p:cNvSpPr/>
            <p:nvPr/>
          </p:nvSpPr>
          <p:spPr>
            <a:xfrm>
              <a:off x="6640659" y="2607499"/>
              <a:ext cx="129583" cy="135701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966E7BCE-33D4-563A-B388-7C74C78CDA9B}"/>
              </a:ext>
            </a:extLst>
          </p:cNvPr>
          <p:cNvGrpSpPr/>
          <p:nvPr/>
        </p:nvGrpSpPr>
        <p:grpSpPr>
          <a:xfrm>
            <a:off x="2014797" y="3352866"/>
            <a:ext cx="663783" cy="135702"/>
            <a:chOff x="6288094" y="1316088"/>
            <a:chExt cx="663783" cy="135702"/>
          </a:xfrm>
          <a:solidFill>
            <a:srgbClr val="0070C0"/>
          </a:solidFill>
        </p:grpSpPr>
        <p:sp>
          <p:nvSpPr>
            <p:cNvPr id="34" name="Oval 33">
              <a:extLst>
                <a:ext uri="{FF2B5EF4-FFF2-40B4-BE49-F238E27FC236}">
                  <a16:creationId xmlns:a16="http://schemas.microsoft.com/office/drawing/2014/main" id="{AA287C91-993B-78C5-ECDC-51A37190771E}"/>
                </a:ext>
              </a:extLst>
            </p:cNvPr>
            <p:cNvSpPr/>
            <p:nvPr/>
          </p:nvSpPr>
          <p:spPr>
            <a:xfrm>
              <a:off x="6288094" y="1316088"/>
              <a:ext cx="129583" cy="135701"/>
            </a:xfrm>
            <a:prstGeom prst="ellipse">
              <a:avLst/>
            </a:prstGeom>
            <a:grpFill/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35" name="Oval 34">
              <a:extLst>
                <a:ext uri="{FF2B5EF4-FFF2-40B4-BE49-F238E27FC236}">
                  <a16:creationId xmlns:a16="http://schemas.microsoft.com/office/drawing/2014/main" id="{A84B7132-5916-63D5-E590-0BA9BB1CD9BE}"/>
                </a:ext>
              </a:extLst>
            </p:cNvPr>
            <p:cNvSpPr/>
            <p:nvPr/>
          </p:nvSpPr>
          <p:spPr>
            <a:xfrm>
              <a:off x="6459024" y="1316089"/>
              <a:ext cx="129583" cy="135701"/>
            </a:xfrm>
            <a:prstGeom prst="ellipse">
              <a:avLst/>
            </a:prstGeom>
            <a:grpFill/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59C2FD42-5B7A-8D5E-8356-51B0832818E6}"/>
                </a:ext>
              </a:extLst>
            </p:cNvPr>
            <p:cNvSpPr/>
            <p:nvPr/>
          </p:nvSpPr>
          <p:spPr>
            <a:xfrm>
              <a:off x="6640659" y="1316089"/>
              <a:ext cx="129583" cy="135701"/>
            </a:xfrm>
            <a:prstGeom prst="ellipse">
              <a:avLst/>
            </a:prstGeom>
            <a:grpFill/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9A9F07CC-2489-EF2A-FD12-651143357F84}"/>
                </a:ext>
              </a:extLst>
            </p:cNvPr>
            <p:cNvSpPr/>
            <p:nvPr/>
          </p:nvSpPr>
          <p:spPr>
            <a:xfrm>
              <a:off x="6822294" y="1316088"/>
              <a:ext cx="129583" cy="135701"/>
            </a:xfrm>
            <a:prstGeom prst="ellipse">
              <a:avLst/>
            </a:prstGeom>
            <a:grpFill/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AE20BAAD-2DB2-EFCB-A52F-1C89D07FEC62}"/>
              </a:ext>
            </a:extLst>
          </p:cNvPr>
          <p:cNvGrpSpPr/>
          <p:nvPr/>
        </p:nvGrpSpPr>
        <p:grpSpPr>
          <a:xfrm>
            <a:off x="2050813" y="5074302"/>
            <a:ext cx="311218" cy="135701"/>
            <a:chOff x="4452422" y="2956584"/>
            <a:chExt cx="311218" cy="135701"/>
          </a:xfrm>
        </p:grpSpPr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C40534C6-DDD1-7D45-3B6A-5F7C342F425C}"/>
                </a:ext>
              </a:extLst>
            </p:cNvPr>
            <p:cNvSpPr/>
            <p:nvPr/>
          </p:nvSpPr>
          <p:spPr>
            <a:xfrm>
              <a:off x="4452422" y="2956584"/>
              <a:ext cx="129583" cy="135701"/>
            </a:xfrm>
            <a:prstGeom prst="ellipse">
              <a:avLst/>
            </a:prstGeom>
            <a:solidFill>
              <a:srgbClr val="0070C0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41" name="Oval 40">
              <a:extLst>
                <a:ext uri="{FF2B5EF4-FFF2-40B4-BE49-F238E27FC236}">
                  <a16:creationId xmlns:a16="http://schemas.microsoft.com/office/drawing/2014/main" id="{943448F5-6B0A-EBE7-B494-0D0AE68B8092}"/>
                </a:ext>
              </a:extLst>
            </p:cNvPr>
            <p:cNvSpPr/>
            <p:nvPr/>
          </p:nvSpPr>
          <p:spPr>
            <a:xfrm>
              <a:off x="4634057" y="2956584"/>
              <a:ext cx="129583" cy="135701"/>
            </a:xfrm>
            <a:prstGeom prst="ellipse">
              <a:avLst/>
            </a:prstGeom>
            <a:solidFill>
              <a:srgbClr val="0070C0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</p:grpSp>
      <p:sp>
        <p:nvSpPr>
          <p:cNvPr id="45" name="Oval 44">
            <a:extLst>
              <a:ext uri="{FF2B5EF4-FFF2-40B4-BE49-F238E27FC236}">
                <a16:creationId xmlns:a16="http://schemas.microsoft.com/office/drawing/2014/main" id="{CD4E9D31-0F66-F403-53CD-63845BCAFE12}"/>
              </a:ext>
            </a:extLst>
          </p:cNvPr>
          <p:cNvSpPr/>
          <p:nvPr/>
        </p:nvSpPr>
        <p:spPr>
          <a:xfrm>
            <a:off x="2432153" y="5056719"/>
            <a:ext cx="129583" cy="135701"/>
          </a:xfrm>
          <a:prstGeom prst="ellipse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51" name="Oval 50">
            <a:extLst>
              <a:ext uri="{FF2B5EF4-FFF2-40B4-BE49-F238E27FC236}">
                <a16:creationId xmlns:a16="http://schemas.microsoft.com/office/drawing/2014/main" id="{B3157B23-ACB5-0EA7-BF33-22D5984FE7B7}"/>
              </a:ext>
            </a:extLst>
          </p:cNvPr>
          <p:cNvSpPr/>
          <p:nvPr/>
        </p:nvSpPr>
        <p:spPr>
          <a:xfrm>
            <a:off x="2432152" y="4861451"/>
            <a:ext cx="129583" cy="135701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dirty="0"/>
          </a:p>
        </p:txBody>
      </p:sp>
      <p:cxnSp>
        <p:nvCxnSpPr>
          <p:cNvPr id="53" name="Straight Arrow Connector 52">
            <a:extLst>
              <a:ext uri="{FF2B5EF4-FFF2-40B4-BE49-F238E27FC236}">
                <a16:creationId xmlns:a16="http://schemas.microsoft.com/office/drawing/2014/main" id="{330E1E88-8CB3-D9F3-62A9-BB43B69E8F45}"/>
              </a:ext>
            </a:extLst>
          </p:cNvPr>
          <p:cNvCxnSpPr>
            <a:cxnSpLocks/>
            <a:endCxn id="45" idx="0"/>
          </p:cNvCxnSpPr>
          <p:nvPr/>
        </p:nvCxnSpPr>
        <p:spPr>
          <a:xfrm flipH="1">
            <a:off x="2496945" y="3092284"/>
            <a:ext cx="20701" cy="1964435"/>
          </a:xfrm>
          <a:prstGeom prst="straightConnector1">
            <a:avLst/>
          </a:prstGeom>
          <a:ln w="22225"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Oval 53">
            <a:extLst>
              <a:ext uri="{FF2B5EF4-FFF2-40B4-BE49-F238E27FC236}">
                <a16:creationId xmlns:a16="http://schemas.microsoft.com/office/drawing/2014/main" id="{F7A7384B-8A49-320D-21F4-30B616CCB460}"/>
              </a:ext>
            </a:extLst>
          </p:cNvPr>
          <p:cNvSpPr/>
          <p:nvPr/>
        </p:nvSpPr>
        <p:spPr>
          <a:xfrm>
            <a:off x="1364270" y="3024434"/>
            <a:ext cx="129583" cy="135701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dirty="0"/>
          </a:p>
        </p:txBody>
      </p:sp>
      <p:cxnSp>
        <p:nvCxnSpPr>
          <p:cNvPr id="57" name="Straight Arrow Connector 56">
            <a:extLst>
              <a:ext uri="{FF2B5EF4-FFF2-40B4-BE49-F238E27FC236}">
                <a16:creationId xmlns:a16="http://schemas.microsoft.com/office/drawing/2014/main" id="{1EC7F82C-2DA6-B18A-9AD0-B33E38F75486}"/>
              </a:ext>
            </a:extLst>
          </p:cNvPr>
          <p:cNvCxnSpPr/>
          <p:nvPr/>
        </p:nvCxnSpPr>
        <p:spPr>
          <a:xfrm>
            <a:off x="688489" y="3092284"/>
            <a:ext cx="182915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B65BFEB4-5933-7967-5C32-1AF2BBF0D4CD}"/>
                  </a:ext>
                </a:extLst>
              </p:cNvPr>
              <p:cNvSpPr txBox="1"/>
              <p:nvPr/>
            </p:nvSpPr>
            <p:spPr>
              <a:xfrm>
                <a:off x="2337154" y="2242204"/>
                <a:ext cx="719556" cy="54271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Pre>
                        <m:sPrePr>
                          <m:ctrlPr>
                            <a:rPr lang="en-AU" sz="3200" i="1" smtClean="0">
                              <a:latin typeface="Cambria Math" panose="02040503050406030204" pitchFamily="18" charset="0"/>
                            </a:rPr>
                          </m:ctrlPr>
                        </m:sPrePr>
                        <m:sub/>
                        <m:sup>
                          <m:r>
                            <a:rPr lang="en-GB" sz="3200" b="0" i="1" smtClean="0">
                              <a:latin typeface="Cambria Math" panose="02040503050406030204" pitchFamily="18" charset="0"/>
                            </a:rPr>
                            <m:t>12</m:t>
                          </m:r>
                        </m:sup>
                        <m:e>
                          <m:r>
                            <a:rPr lang="en-GB" sz="3200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</m:sPre>
                    </m:oMath>
                  </m:oMathPara>
                </a14:m>
                <a:endParaRPr lang="en-AU" sz="3200" dirty="0"/>
              </a:p>
            </p:txBody>
          </p:sp>
        </mc:Choice>
        <mc:Fallback xmlns=""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B65BFEB4-5933-7967-5C32-1AF2BBF0D4C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37154" y="2242204"/>
                <a:ext cx="719556" cy="54271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A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9" name="TextBox 58">
            <a:extLst>
              <a:ext uri="{FF2B5EF4-FFF2-40B4-BE49-F238E27FC236}">
                <a16:creationId xmlns:a16="http://schemas.microsoft.com/office/drawing/2014/main" id="{77E6D20B-8B4E-3C46-8FC0-325107A8E51B}"/>
              </a:ext>
            </a:extLst>
          </p:cNvPr>
          <p:cNvSpPr txBox="1"/>
          <p:nvPr/>
        </p:nvSpPr>
        <p:spPr>
          <a:xfrm>
            <a:off x="688489" y="5744584"/>
            <a:ext cx="290951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/>
              <a:t>PEP excluded state</a:t>
            </a:r>
            <a:endParaRPr lang="en-AU" sz="2800" dirty="0"/>
          </a:p>
        </p:txBody>
      </p:sp>
      <p:cxnSp>
        <p:nvCxnSpPr>
          <p:cNvPr id="61" name="Straight Arrow Connector 60">
            <a:extLst>
              <a:ext uri="{FF2B5EF4-FFF2-40B4-BE49-F238E27FC236}">
                <a16:creationId xmlns:a16="http://schemas.microsoft.com/office/drawing/2014/main" id="{C972FB20-AFA6-32D1-0470-2ADF90EFEDDF}"/>
              </a:ext>
            </a:extLst>
          </p:cNvPr>
          <p:cNvCxnSpPr>
            <a:stCxn id="59" idx="0"/>
            <a:endCxn id="45" idx="4"/>
          </p:cNvCxnSpPr>
          <p:nvPr/>
        </p:nvCxnSpPr>
        <p:spPr>
          <a:xfrm flipV="1">
            <a:off x="2143246" y="5192420"/>
            <a:ext cx="353699" cy="552164"/>
          </a:xfrm>
          <a:prstGeom prst="straightConnector1">
            <a:avLst/>
          </a:prstGeom>
          <a:ln w="127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TextBox 61">
            <a:extLst>
              <a:ext uri="{FF2B5EF4-FFF2-40B4-BE49-F238E27FC236}">
                <a16:creationId xmlns:a16="http://schemas.microsoft.com/office/drawing/2014/main" id="{812142DB-CE0B-10C8-26E9-3E6F256A8102}"/>
              </a:ext>
            </a:extLst>
          </p:cNvPr>
          <p:cNvSpPr txBox="1"/>
          <p:nvPr/>
        </p:nvSpPr>
        <p:spPr>
          <a:xfrm>
            <a:off x="168302" y="2635203"/>
            <a:ext cx="16369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Incident Proton</a:t>
            </a:r>
            <a:endParaRPr lang="en-AU" dirty="0"/>
          </a:p>
        </p:txBody>
      </p:sp>
      <p:cxnSp>
        <p:nvCxnSpPr>
          <p:cNvPr id="64" name="Straight Arrow Connector 63">
            <a:extLst>
              <a:ext uri="{FF2B5EF4-FFF2-40B4-BE49-F238E27FC236}">
                <a16:creationId xmlns:a16="http://schemas.microsoft.com/office/drawing/2014/main" id="{CB6CA7FD-242E-EC0D-3F06-63EC80881D1B}"/>
              </a:ext>
            </a:extLst>
          </p:cNvPr>
          <p:cNvCxnSpPr/>
          <p:nvPr/>
        </p:nvCxnSpPr>
        <p:spPr>
          <a:xfrm>
            <a:off x="2517646" y="4074501"/>
            <a:ext cx="2258749" cy="0"/>
          </a:xfrm>
          <a:prstGeom prst="straightConnector1">
            <a:avLst/>
          </a:prstGeom>
          <a:ln w="38100">
            <a:solidFill>
              <a:srgbClr val="FFC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TextBox 64">
            <a:extLst>
              <a:ext uri="{FF2B5EF4-FFF2-40B4-BE49-F238E27FC236}">
                <a16:creationId xmlns:a16="http://schemas.microsoft.com/office/drawing/2014/main" id="{FFDC4039-B8C1-5942-4C52-824922A7580E}"/>
              </a:ext>
            </a:extLst>
          </p:cNvPr>
          <p:cNvSpPr txBox="1"/>
          <p:nvPr/>
        </p:nvSpPr>
        <p:spPr>
          <a:xfrm>
            <a:off x="3605053" y="3705169"/>
            <a:ext cx="18197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~20 MeV Gamma</a:t>
            </a:r>
            <a:endParaRPr lang="en-AU" dirty="0"/>
          </a:p>
        </p:txBody>
      </p:sp>
      <p:cxnSp>
        <p:nvCxnSpPr>
          <p:cNvPr id="67" name="Straight Arrow Connector 66">
            <a:extLst>
              <a:ext uri="{FF2B5EF4-FFF2-40B4-BE49-F238E27FC236}">
                <a16:creationId xmlns:a16="http://schemas.microsoft.com/office/drawing/2014/main" id="{72736357-BA16-BEDF-CAC7-E9EFB7367589}"/>
              </a:ext>
            </a:extLst>
          </p:cNvPr>
          <p:cNvCxnSpPr/>
          <p:nvPr/>
        </p:nvCxnSpPr>
        <p:spPr>
          <a:xfrm>
            <a:off x="1805225" y="3092284"/>
            <a:ext cx="0" cy="336716"/>
          </a:xfrm>
          <a:prstGeom prst="straightConnector1">
            <a:avLst/>
          </a:prstGeom>
          <a:ln w="19050">
            <a:solidFill>
              <a:srgbClr val="00B05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TextBox 67">
            <a:extLst>
              <a:ext uri="{FF2B5EF4-FFF2-40B4-BE49-F238E27FC236}">
                <a16:creationId xmlns:a16="http://schemas.microsoft.com/office/drawing/2014/main" id="{6B1FD1AD-7BE4-E6D3-3435-849E28715DC7}"/>
              </a:ext>
            </a:extLst>
          </p:cNvPr>
          <p:cNvSpPr txBox="1"/>
          <p:nvPr/>
        </p:nvSpPr>
        <p:spPr>
          <a:xfrm>
            <a:off x="774348" y="3248173"/>
            <a:ext cx="9140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~2 MeV</a:t>
            </a:r>
            <a:endParaRPr lang="en-AU" dirty="0"/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D494F02A-19AE-9EE6-ECB1-3FD88141AAF3}"/>
              </a:ext>
            </a:extLst>
          </p:cNvPr>
          <p:cNvSpPr txBox="1"/>
          <p:nvPr/>
        </p:nvSpPr>
        <p:spPr>
          <a:xfrm>
            <a:off x="7013338" y="1408332"/>
            <a:ext cx="276825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External gamma conversion</a:t>
            </a:r>
          </a:p>
          <a:p>
            <a:r>
              <a:rPr lang="en-GB" dirty="0"/>
              <a:t>~ 5% efficiency in TPC</a:t>
            </a:r>
            <a:endParaRPr lang="en-AU" dirty="0"/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3F978F8E-1E74-6DA0-BA1D-4D7D915FFCDE}"/>
              </a:ext>
            </a:extLst>
          </p:cNvPr>
          <p:cNvSpPr txBox="1"/>
          <p:nvPr/>
        </p:nvSpPr>
        <p:spPr>
          <a:xfrm>
            <a:off x="346603" y="978195"/>
            <a:ext cx="540577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Requires “fresh” fermions. Possible in Quantum Gravity.</a:t>
            </a:r>
          </a:p>
          <a:p>
            <a:r>
              <a:rPr lang="en-GB" dirty="0"/>
              <a:t>Tests Physics at the Planck scale.</a:t>
            </a:r>
          </a:p>
          <a:p>
            <a:r>
              <a:rPr lang="en-AU" dirty="0">
                <a:hlinkClick r:id="rId4"/>
              </a:rPr>
              <a:t>Phys. Rev. Lett. </a:t>
            </a:r>
            <a:r>
              <a:rPr lang="en-AU" b="1" dirty="0">
                <a:hlinkClick r:id="rId4"/>
              </a:rPr>
              <a:t>129</a:t>
            </a:r>
            <a:r>
              <a:rPr lang="en-AU" dirty="0">
                <a:hlinkClick r:id="rId4"/>
              </a:rPr>
              <a:t>, 131301</a:t>
            </a:r>
            <a:r>
              <a:rPr lang="en-AU" dirty="0"/>
              <a:t> (2022)</a:t>
            </a:r>
          </a:p>
          <a:p>
            <a:r>
              <a:rPr lang="en-AU" dirty="0">
                <a:hlinkClick r:id="rId5"/>
              </a:rPr>
              <a:t>Acta </a:t>
            </a:r>
            <a:r>
              <a:rPr lang="en-AU" dirty="0" err="1">
                <a:hlinkClick r:id="rId5"/>
              </a:rPr>
              <a:t>Phys.Polon.Supp</a:t>
            </a:r>
            <a:r>
              <a:rPr lang="en-AU" dirty="0">
                <a:hlinkClick r:id="rId5"/>
              </a:rPr>
              <a:t>. 17 (2024) 1, 1-A6</a:t>
            </a:r>
            <a:endParaRPr lang="en-AU" dirty="0"/>
          </a:p>
        </p:txBody>
      </p:sp>
      <p:pic>
        <p:nvPicPr>
          <p:cNvPr id="72" name="Picture 71" descr="A graph of energy and energy&#10;&#10;AI-generated content may be incorrect.">
            <a:extLst>
              <a:ext uri="{FF2B5EF4-FFF2-40B4-BE49-F238E27FC236}">
                <a16:creationId xmlns:a16="http://schemas.microsoft.com/office/drawing/2014/main" id="{806E4101-9EA5-6215-D555-8391B11DAD7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3338" y="3277867"/>
            <a:ext cx="3156771" cy="3017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03243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9550A7-149B-2A6C-9ACC-877D8F44D9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769612"/>
          </a:xfrm>
        </p:spPr>
        <p:txBody>
          <a:bodyPr/>
          <a:lstStyle/>
          <a:p>
            <a:r>
              <a:rPr lang="en-US" dirty="0"/>
              <a:t>Particle Physics Motivation - Experiment</a:t>
            </a:r>
            <a:endParaRPr lang="en-AU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EEDEBD-0B00-A59F-1314-33279766AF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8135" y="922242"/>
            <a:ext cx="12008385" cy="1504869"/>
          </a:xfrm>
        </p:spPr>
        <p:txBody>
          <a:bodyPr>
            <a:normAutofit fontScale="92500"/>
          </a:bodyPr>
          <a:lstStyle/>
          <a:p>
            <a:r>
              <a:rPr lang="en-US" dirty="0"/>
              <a:t>Well motivated theories for the existence of feebly interacting fundamental boson at the MeV scale.</a:t>
            </a:r>
          </a:p>
          <a:p>
            <a:r>
              <a:rPr lang="en-US" dirty="0"/>
              <a:t>ATOMKI group have found evidence for this at ~17 MeV invariant mass, the “X17”</a:t>
            </a:r>
            <a:endParaRPr lang="en-AU" dirty="0"/>
          </a:p>
        </p:txBody>
      </p:sp>
      <p:pic>
        <p:nvPicPr>
          <p:cNvPr id="5" name="Picture 4" descr="A picture containing person, floor, indoor, sport&#10;&#10;Description automatically generated">
            <a:extLst>
              <a:ext uri="{FF2B5EF4-FFF2-40B4-BE49-F238E27FC236}">
                <a16:creationId xmlns:a16="http://schemas.microsoft.com/office/drawing/2014/main" id="{FDA4EB34-0CF4-42AA-4A46-65FFCF1216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686227"/>
            <a:ext cx="5776944" cy="3249531"/>
          </a:xfrm>
          <a:prstGeom prst="rect">
            <a:avLst/>
          </a:prstGeom>
        </p:spPr>
      </p:pic>
      <p:pic>
        <p:nvPicPr>
          <p:cNvPr id="7" name="Picture 6" descr="A picture containing clipart&#10;&#10;Description automatically generated">
            <a:extLst>
              <a:ext uri="{FF2B5EF4-FFF2-40B4-BE49-F238E27FC236}">
                <a16:creationId xmlns:a16="http://schemas.microsoft.com/office/drawing/2014/main" id="{2B21D993-91A4-C75D-7938-EA7A8A6AF14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61" t="3168" r="4819"/>
          <a:stretch/>
        </p:blipFill>
        <p:spPr>
          <a:xfrm>
            <a:off x="5894024" y="2935166"/>
            <a:ext cx="2930488" cy="2751652"/>
          </a:xfrm>
          <a:prstGeom prst="rect">
            <a:avLst/>
          </a:prstGeom>
        </p:spPr>
      </p:pic>
      <p:pic>
        <p:nvPicPr>
          <p:cNvPr id="9" name="Picture 8" descr="Diagram, engineering drawing&#10;&#10;Description automatically generated">
            <a:extLst>
              <a:ext uri="{FF2B5EF4-FFF2-40B4-BE49-F238E27FC236}">
                <a16:creationId xmlns:a16="http://schemas.microsoft.com/office/drawing/2014/main" id="{049F8BF2-78A8-987C-7040-77A8FF49154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24512" y="2935166"/>
            <a:ext cx="3180773" cy="2693417"/>
          </a:xfrm>
          <a:prstGeom prst="rect">
            <a:avLst/>
          </a:prstGeom>
        </p:spPr>
      </p:pic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5930AD89-A7E1-D65A-0B32-A8180845DA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09E687-C32B-4BA7-AEE7-8125F02DA614}" type="datetime1">
              <a:rPr lang="en-AU" smtClean="0"/>
              <a:t>23/09/2026</a:t>
            </a:fld>
            <a:endParaRPr lang="en-AU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D62CBC0F-301F-2440-FABD-F0B4B0775D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66F30-D99B-42CA-A3B4-89076E64A6E2}" type="slidenum">
              <a:rPr lang="en-AU" smtClean="0"/>
              <a:t>8</a:t>
            </a:fld>
            <a:endParaRPr lang="en-AU"/>
          </a:p>
        </p:txBody>
      </p:sp>
      <p:sp>
        <p:nvSpPr>
          <p:cNvPr id="4" name="Footer Placeholder 2">
            <a:extLst>
              <a:ext uri="{FF2B5EF4-FFF2-40B4-BE49-F238E27FC236}">
                <a16:creationId xmlns:a16="http://schemas.microsoft.com/office/drawing/2014/main" id="{962ED739-465F-68D2-9A0B-3ECF812572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en-GB"/>
              <a:t>Martin Sevior for BLIMP collaboration, Cairns, Sep. 2026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5805674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7736CF-FB1F-4DCB-A94F-0D31E9C67B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798"/>
            <a:ext cx="10515600" cy="353085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X17</a:t>
            </a:r>
            <a:endParaRPr lang="en-AU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8BF724B-DB8B-4FB2-ADE3-F12B4ABA2C0B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-1" y="774922"/>
                <a:ext cx="11787611" cy="2564525"/>
              </a:xfrm>
            </p:spPr>
            <p:txBody>
              <a:bodyPr>
                <a:normAutofit fontScale="92500"/>
              </a:bodyPr>
              <a:lstStyle/>
              <a:p>
                <a:r>
                  <a:rPr lang="en-US" dirty="0"/>
                  <a:t>Initial anomaly: 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+7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𝐿𝑖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→</m:t>
                    </m:r>
                    <m:r>
                      <a:rPr lang="en-US" b="0" i="1" baseline="30000" smtClean="0">
                        <a:latin typeface="Cambria Math" panose="02040503050406030204" pitchFamily="18" charset="0"/>
                      </a:rPr>
                      <m:t>8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𝐵𝑒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17( →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</m:t>
                        </m:r>
                      </m:sup>
                    </m:sSup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AU" dirty="0"/>
                  <a:t> (2016)</a:t>
                </a:r>
              </a:p>
              <a:p>
                <a:r>
                  <a:rPr lang="en-AU" dirty="0"/>
                  <a:t>Also: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baseline="30000" dirty="0">
                        <a:latin typeface="Cambria Math" panose="02040503050406030204" pitchFamily="18" charset="0"/>
                      </a:rPr>
                      <m:t>3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𝐻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→4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𝐻𝑒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17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→</m:t>
                        </m:r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+</m:t>
                            </m:r>
                          </m:sup>
                        </m:sSup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</m:sup>
                        </m:sSup>
                      </m:e>
                    </m:d>
                  </m:oMath>
                </a14:m>
                <a:r>
                  <a:rPr lang="en-AU" dirty="0"/>
                  <a:t> (2021)</a:t>
                </a:r>
              </a:p>
              <a:p>
                <a:r>
                  <a:rPr lang="en-AU" dirty="0"/>
                  <a:t>Also: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+11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→</m:t>
                    </m:r>
                    <m:r>
                      <a:rPr lang="en-US" b="0" i="1" baseline="30000" dirty="0" smtClean="0">
                        <a:latin typeface="Cambria Math" panose="02040503050406030204" pitchFamily="18" charset="0"/>
                      </a:rPr>
                      <m:t>12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𝐶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17(→</m:t>
                    </m:r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+</m:t>
                        </m:r>
                      </m:sup>
                    </m:sSup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−</m:t>
                        </m:r>
                      </m:sup>
                    </m:sSup>
                    <m:r>
                      <a:rPr lang="en-US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AU" dirty="0"/>
                  <a:t> (2022)</a:t>
                </a:r>
              </a:p>
              <a:p>
                <a:pPr marL="0" indent="0">
                  <a:buNone/>
                </a:pPr>
                <a:r>
                  <a:rPr lang="en-AU"/>
                  <a:t>ATOMKI </a:t>
                </a:r>
                <a:r>
                  <a:rPr lang="en-AU" dirty="0"/>
                  <a:t>signature: Unexpected larger yield of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</m:t>
                        </m:r>
                      </m:sup>
                    </m:sSup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AU" dirty="0"/>
                  <a:t> events at large opening angles</a:t>
                </a:r>
              </a:p>
              <a:p>
                <a:pPr marL="0" indent="0">
                  <a:buNone/>
                </a:pPr>
                <a:r>
                  <a:rPr lang="en-AU" dirty="0"/>
                  <a:t>Better Signature: Invariant mass of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+</m:t>
                        </m:r>
                      </m:sup>
                    </m:sSup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−</m:t>
                        </m:r>
                      </m:sup>
                    </m:sSup>
                  </m:oMath>
                </a14:m>
                <a:r>
                  <a:rPr lang="en-AU" dirty="0"/>
                  <a:t> = Mass of X17</a:t>
                </a:r>
              </a:p>
              <a:p>
                <a:endParaRPr lang="en-AU" dirty="0"/>
              </a:p>
              <a:p>
                <a:pPr marL="0" indent="0">
                  <a:buNone/>
                </a:pPr>
                <a:endParaRPr lang="en-AU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8BF724B-DB8B-4FB2-ADE3-F12B4ABA2C0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-1" y="774922"/>
                <a:ext cx="11787611" cy="2564525"/>
              </a:xfrm>
              <a:blipFill>
                <a:blip r:embed="rId2"/>
                <a:stretch>
                  <a:fillRect l="-931" t="-3563"/>
                </a:stretch>
              </a:blipFill>
            </p:spPr>
            <p:txBody>
              <a:bodyPr/>
              <a:lstStyle/>
              <a:p>
                <a:r>
                  <a:rPr lang="en-AU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6" name="Group 5">
            <a:extLst>
              <a:ext uri="{FF2B5EF4-FFF2-40B4-BE49-F238E27FC236}">
                <a16:creationId xmlns:a16="http://schemas.microsoft.com/office/drawing/2014/main" id="{8B804AA5-2D4C-6AF2-ED4B-56790F82F268}"/>
              </a:ext>
            </a:extLst>
          </p:cNvPr>
          <p:cNvGrpSpPr/>
          <p:nvPr/>
        </p:nvGrpSpPr>
        <p:grpSpPr>
          <a:xfrm>
            <a:off x="247903" y="3753617"/>
            <a:ext cx="7090810" cy="3067585"/>
            <a:chOff x="974190" y="4156020"/>
            <a:chExt cx="6243369" cy="2487684"/>
          </a:xfrm>
        </p:grpSpPr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FE75AAED-CAF1-4CA7-8978-BAF36ECC5148}"/>
                </a:ext>
              </a:extLst>
            </p:cNvPr>
            <p:cNvCxnSpPr/>
            <p:nvPr/>
          </p:nvCxnSpPr>
          <p:spPr>
            <a:xfrm>
              <a:off x="3893270" y="4308049"/>
              <a:ext cx="0" cy="1923069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7353E478-B445-48AA-B0B7-B0BB491AA11F}"/>
                </a:ext>
              </a:extLst>
            </p:cNvPr>
            <p:cNvCxnSpPr/>
            <p:nvPr/>
          </p:nvCxnSpPr>
          <p:spPr>
            <a:xfrm>
              <a:off x="3893270" y="6231118"/>
              <a:ext cx="829559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BBF1B35D-D7ED-4E9F-82BB-04DE6E61C48E}"/>
                </a:ext>
              </a:extLst>
            </p:cNvPr>
            <p:cNvCxnSpPr/>
            <p:nvPr/>
          </p:nvCxnSpPr>
          <p:spPr>
            <a:xfrm flipV="1">
              <a:off x="4732256" y="4308049"/>
              <a:ext cx="0" cy="1923069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Arrow Connector 10">
              <a:extLst>
                <a:ext uri="{FF2B5EF4-FFF2-40B4-BE49-F238E27FC236}">
                  <a16:creationId xmlns:a16="http://schemas.microsoft.com/office/drawing/2014/main" id="{4D52ACDB-F080-4DF5-A831-D63F4C371B5C}"/>
                </a:ext>
              </a:extLst>
            </p:cNvPr>
            <p:cNvCxnSpPr/>
            <p:nvPr/>
          </p:nvCxnSpPr>
          <p:spPr>
            <a:xfrm>
              <a:off x="2931736" y="4308049"/>
              <a:ext cx="895546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" name="TextBox 13">
                  <a:extLst>
                    <a:ext uri="{FF2B5EF4-FFF2-40B4-BE49-F238E27FC236}">
                      <a16:creationId xmlns:a16="http://schemas.microsoft.com/office/drawing/2014/main" id="{0B79EF61-2E1E-4995-8C93-9FAF6ADFB6D0}"/>
                    </a:ext>
                  </a:extLst>
                </p:cNvPr>
                <p:cNvSpPr txBox="1"/>
                <p:nvPr/>
              </p:nvSpPr>
              <p:spPr>
                <a:xfrm>
                  <a:off x="4063495" y="6336632"/>
                  <a:ext cx="489108" cy="30707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Pre>
                          <m:sPrePr>
                            <m:ctrlPr>
                              <a:rPr lang="en-AU" i="1" smtClean="0">
                                <a:latin typeface="Cambria Math" panose="02040503050406030204" pitchFamily="18" charset="0"/>
                              </a:rPr>
                            </m:ctrlPr>
                          </m:sPrePr>
                          <m:sub/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8</m:t>
                            </m:r>
                          </m:sup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𝐵𝑒</m:t>
                            </m:r>
                          </m:e>
                        </m:sPre>
                      </m:oMath>
                    </m:oMathPara>
                  </a14:m>
                  <a:endParaRPr lang="en-AU" dirty="0"/>
                </a:p>
              </p:txBody>
            </p:sp>
          </mc:Choice>
          <mc:Fallback xmlns="">
            <p:sp>
              <p:nvSpPr>
                <p:cNvPr id="14" name="TextBox 13">
                  <a:extLst>
                    <a:ext uri="{FF2B5EF4-FFF2-40B4-BE49-F238E27FC236}">
                      <a16:creationId xmlns:a16="http://schemas.microsoft.com/office/drawing/2014/main" id="{0B79EF61-2E1E-4995-8C93-9FAF6ADFB6D0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063495" y="6336632"/>
                  <a:ext cx="489108" cy="307072"/>
                </a:xfrm>
                <a:prstGeom prst="rect">
                  <a:avLst/>
                </a:prstGeom>
                <a:blipFill>
                  <a:blip r:embed="rId3"/>
                  <a:stretch>
                    <a:fillRect r="-4396"/>
                  </a:stretch>
                </a:blipFill>
              </p:spPr>
              <p:txBody>
                <a:bodyPr/>
                <a:lstStyle/>
                <a:p>
                  <a:r>
                    <a:rPr lang="en-AU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" name="TextBox 15">
                  <a:extLst>
                    <a:ext uri="{FF2B5EF4-FFF2-40B4-BE49-F238E27FC236}">
                      <a16:creationId xmlns:a16="http://schemas.microsoft.com/office/drawing/2014/main" id="{F84CBF84-D227-436B-930F-D328ACEAD178}"/>
                    </a:ext>
                  </a:extLst>
                </p:cNvPr>
                <p:cNvSpPr txBox="1"/>
                <p:nvPr/>
              </p:nvSpPr>
              <p:spPr>
                <a:xfrm>
                  <a:off x="974190" y="4156020"/>
                  <a:ext cx="1880066" cy="30405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Pre>
                          <m:sPrePr>
                            <m:ctrlPr>
                              <a:rPr lang="en-AU" i="1" smtClean="0">
                                <a:latin typeface="Cambria Math" panose="02040503050406030204" pitchFamily="18" charset="0"/>
                              </a:rPr>
                            </m:ctrlPr>
                          </m:sPrePr>
                          <m:sub/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7</m:t>
                            </m:r>
                          </m:sup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𝐿𝑖</m:t>
                            </m:r>
                          </m:e>
                        </m:sPr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(~1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𝑀𝑒𝑉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oMath>
                    </m:oMathPara>
                  </a14:m>
                  <a:endParaRPr lang="en-AU" dirty="0"/>
                </a:p>
              </p:txBody>
            </p:sp>
          </mc:Choice>
          <mc:Fallback xmlns="">
            <p:sp>
              <p:nvSpPr>
                <p:cNvPr id="16" name="TextBox 15">
                  <a:extLst>
                    <a:ext uri="{FF2B5EF4-FFF2-40B4-BE49-F238E27FC236}">
                      <a16:creationId xmlns:a16="http://schemas.microsoft.com/office/drawing/2014/main" id="{F84CBF84-D227-436B-930F-D328ACEAD17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74190" y="4156020"/>
                  <a:ext cx="1880066" cy="304058"/>
                </a:xfrm>
                <a:prstGeom prst="rect">
                  <a:avLst/>
                </a:prstGeom>
                <a:blipFill>
                  <a:blip r:embed="rId4"/>
                  <a:stretch>
                    <a:fillRect b="-6557"/>
                  </a:stretch>
                </a:blipFill>
              </p:spPr>
              <p:txBody>
                <a:bodyPr/>
                <a:lstStyle/>
                <a:p>
                  <a:r>
                    <a:rPr lang="en-AU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8" name="Straight Arrow Connector 17">
              <a:extLst>
                <a:ext uri="{FF2B5EF4-FFF2-40B4-BE49-F238E27FC236}">
                  <a16:creationId xmlns:a16="http://schemas.microsoft.com/office/drawing/2014/main" id="{4F5039EB-EB0E-47B8-9C0B-69FB466F43BD}"/>
                </a:ext>
              </a:extLst>
            </p:cNvPr>
            <p:cNvCxnSpPr/>
            <p:nvPr/>
          </p:nvCxnSpPr>
          <p:spPr>
            <a:xfrm>
              <a:off x="3379509" y="4374037"/>
              <a:ext cx="0" cy="1857081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81A8355A-3472-40D5-A098-D93C15D88E74}"/>
                </a:ext>
              </a:extLst>
            </p:cNvPr>
            <p:cNvSpPr txBox="1"/>
            <p:nvPr/>
          </p:nvSpPr>
          <p:spPr>
            <a:xfrm>
              <a:off x="2247533" y="5117911"/>
              <a:ext cx="120577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~18.5 MeV</a:t>
              </a:r>
              <a:endParaRPr lang="en-AU" dirty="0"/>
            </a:p>
          </p:txBody>
        </p:sp>
        <p:cxnSp>
          <p:nvCxnSpPr>
            <p:cNvPr id="21" name="Straight Arrow Connector 20">
              <a:extLst>
                <a:ext uri="{FF2B5EF4-FFF2-40B4-BE49-F238E27FC236}">
                  <a16:creationId xmlns:a16="http://schemas.microsoft.com/office/drawing/2014/main" id="{119C87B9-0C39-400C-9390-356EC63D0501}"/>
                </a:ext>
              </a:extLst>
            </p:cNvPr>
            <p:cNvCxnSpPr/>
            <p:nvPr/>
          </p:nvCxnSpPr>
          <p:spPr>
            <a:xfrm>
              <a:off x="4817097" y="4308049"/>
              <a:ext cx="707010" cy="263951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13C6FDF9-243D-4160-B8A2-DB4739BB0BE1}"/>
                </a:ext>
              </a:extLst>
            </p:cNvPr>
            <p:cNvSpPr txBox="1"/>
            <p:nvPr/>
          </p:nvSpPr>
          <p:spPr>
            <a:xfrm>
              <a:off x="5753697" y="5182647"/>
              <a:ext cx="146386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17 MeV (X17)</a:t>
              </a:r>
              <a:endParaRPr lang="en-AU" dirty="0"/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E2181325-AAD7-4F56-B2FA-1CC42A802E3F}"/>
                </a:ext>
              </a:extLst>
            </p:cNvPr>
            <p:cNvSpPr/>
            <p:nvPr/>
          </p:nvSpPr>
          <p:spPr>
            <a:xfrm>
              <a:off x="5486399" y="4675695"/>
              <a:ext cx="245087" cy="1555423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3415905B-E536-4C7C-8D88-9A46553B631D}"/>
              </a:ext>
            </a:extLst>
          </p:cNvPr>
          <p:cNvSpPr txBox="1"/>
          <p:nvPr/>
        </p:nvSpPr>
        <p:spPr>
          <a:xfrm>
            <a:off x="7324472" y="3449900"/>
            <a:ext cx="461962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An opportunity to do fundamental Physics research on the </a:t>
            </a:r>
            <a:r>
              <a:rPr lang="en-US" sz="3200" dirty="0" err="1"/>
              <a:t>Pelletron</a:t>
            </a:r>
            <a:endParaRPr lang="en-AU" sz="3200" dirty="0"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336D23C6-73A6-91F8-4178-A9FA07E9CF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494865-44BB-4FFA-B289-FDDD46E05240}" type="datetime1">
              <a:rPr lang="en-AU" smtClean="0"/>
              <a:t>23/09/2026</a:t>
            </a:fld>
            <a:endParaRPr lang="en-AU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3ACF54F9-0A77-5A95-9281-FE92A13D47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Martin Sevior for BLIMP collaboration, Cairns, Sep. 2026</a:t>
            </a:r>
            <a:endParaRPr lang="en-AU" dirty="0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9B5DB28F-1CFF-4049-9CF3-DFFB4389E6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66F30-D99B-42CA-A3B4-89076E64A6E2}" type="slidenum">
              <a:rPr lang="en-AU" smtClean="0"/>
              <a:t>9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6679082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17"/>
          <p:cNvSpPr txBox="1">
            <a:spLocks noGrp="1"/>
          </p:cNvSpPr>
          <p:nvPr>
            <p:ph type="title"/>
          </p:nvPr>
        </p:nvSpPr>
        <p:spPr>
          <a:xfrm>
            <a:off x="0" y="0"/>
            <a:ext cx="12192000" cy="763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rmAutofit fontScale="90000"/>
          </a:bodyPr>
          <a:lstStyle/>
          <a:p>
            <a:r>
              <a:rPr lang="en"/>
              <a:t>X17 particle</a:t>
            </a:r>
            <a:endParaRPr/>
          </a:p>
        </p:txBody>
      </p:sp>
      <p:sp>
        <p:nvSpPr>
          <p:cNvPr id="126" name="Google Shape;126;p17"/>
          <p:cNvSpPr txBox="1">
            <a:spLocks noGrp="1"/>
          </p:cNvSpPr>
          <p:nvPr>
            <p:ph type="body" idx="1"/>
          </p:nvPr>
        </p:nvSpPr>
        <p:spPr>
          <a:xfrm>
            <a:off x="0" y="763600"/>
            <a:ext cx="12192000" cy="60944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rmAutofit/>
          </a:bodyPr>
          <a:lstStyle/>
          <a:p>
            <a:pPr marL="0" indent="0">
              <a:buNone/>
            </a:pPr>
            <a:r>
              <a:rPr lang="en" b="1" dirty="0"/>
              <a:t>2016 observation</a:t>
            </a:r>
            <a:r>
              <a:rPr lang="en" b="1" baseline="30000" dirty="0"/>
              <a:t>1</a:t>
            </a:r>
            <a:br>
              <a:rPr lang="en" b="1" dirty="0"/>
            </a:br>
            <a:r>
              <a:rPr lang="en" dirty="0"/>
              <a:t>p + </a:t>
            </a:r>
            <a:r>
              <a:rPr lang="en" baseline="30000" dirty="0"/>
              <a:t>7</a:t>
            </a:r>
            <a:r>
              <a:rPr lang="en" dirty="0"/>
              <a:t>Li→</a:t>
            </a:r>
            <a:r>
              <a:rPr lang="en" baseline="30000" dirty="0"/>
              <a:t>8</a:t>
            </a:r>
            <a:r>
              <a:rPr lang="en" dirty="0"/>
              <a:t>Be + e</a:t>
            </a:r>
            <a:r>
              <a:rPr lang="en" baseline="30000" dirty="0"/>
              <a:t>+</a:t>
            </a:r>
            <a:r>
              <a:rPr lang="en" dirty="0"/>
              <a:t>e</a:t>
            </a:r>
            <a:r>
              <a:rPr lang="en" baseline="30000" dirty="0"/>
              <a:t>-</a:t>
            </a:r>
            <a:endParaRPr baseline="30000" dirty="0"/>
          </a:p>
          <a:p>
            <a:pPr marL="0" indent="0">
              <a:spcBef>
                <a:spcPts val="1600"/>
              </a:spcBef>
              <a:buNone/>
            </a:pPr>
            <a:r>
              <a:rPr lang="en" b="1" dirty="0"/>
              <a:t>2021</a:t>
            </a:r>
            <a:r>
              <a:rPr lang="en" b="1" baseline="30000" dirty="0"/>
              <a:t>2</a:t>
            </a:r>
            <a:r>
              <a:rPr lang="en" dirty="0"/>
              <a:t>: p + </a:t>
            </a:r>
            <a:r>
              <a:rPr lang="en" baseline="30000" dirty="0"/>
              <a:t>3</a:t>
            </a:r>
            <a:r>
              <a:rPr lang="en" dirty="0"/>
              <a:t>H→</a:t>
            </a:r>
            <a:r>
              <a:rPr lang="en" baseline="30000" dirty="0"/>
              <a:t>4</a:t>
            </a:r>
            <a:r>
              <a:rPr lang="en" dirty="0"/>
              <a:t>He + e</a:t>
            </a:r>
            <a:r>
              <a:rPr lang="en" baseline="30000" dirty="0"/>
              <a:t>+</a:t>
            </a:r>
            <a:r>
              <a:rPr lang="en" dirty="0"/>
              <a:t>e</a:t>
            </a:r>
            <a:r>
              <a:rPr lang="en" baseline="30000" dirty="0"/>
              <a:t>-</a:t>
            </a:r>
            <a:br>
              <a:rPr lang="en" baseline="30000" dirty="0"/>
            </a:br>
            <a:r>
              <a:rPr lang="en" b="1" dirty="0"/>
              <a:t>2022</a:t>
            </a:r>
            <a:r>
              <a:rPr lang="en" b="1" baseline="30000" dirty="0"/>
              <a:t>3</a:t>
            </a:r>
            <a:r>
              <a:rPr lang="en" dirty="0"/>
              <a:t>: p + </a:t>
            </a:r>
            <a:r>
              <a:rPr lang="en" baseline="30000" dirty="0"/>
              <a:t>11</a:t>
            </a:r>
            <a:r>
              <a:rPr lang="en" dirty="0"/>
              <a:t>B→</a:t>
            </a:r>
            <a:r>
              <a:rPr lang="en" baseline="30000" dirty="0"/>
              <a:t>12</a:t>
            </a:r>
            <a:r>
              <a:rPr lang="en" dirty="0"/>
              <a:t>C + e</a:t>
            </a:r>
            <a:r>
              <a:rPr lang="en" baseline="30000" dirty="0"/>
              <a:t>+</a:t>
            </a:r>
            <a:r>
              <a:rPr lang="en" dirty="0"/>
              <a:t>e</a:t>
            </a:r>
            <a:r>
              <a:rPr lang="en" baseline="30000" dirty="0"/>
              <a:t>-</a:t>
            </a:r>
            <a:endParaRPr dirty="0"/>
          </a:p>
          <a:p>
            <a:pPr marL="0" indent="0">
              <a:spcBef>
                <a:spcPts val="1600"/>
              </a:spcBef>
              <a:buNone/>
            </a:pPr>
            <a:endParaRPr baseline="30000" dirty="0"/>
          </a:p>
          <a:p>
            <a:pPr marL="0" indent="0">
              <a:spcBef>
                <a:spcPts val="1600"/>
              </a:spcBef>
              <a:buNone/>
            </a:pPr>
            <a:endParaRPr baseline="30000" dirty="0"/>
          </a:p>
          <a:p>
            <a:pPr marL="0" indent="0">
              <a:spcBef>
                <a:spcPts val="1600"/>
              </a:spcBef>
              <a:spcAft>
                <a:spcPts val="1600"/>
              </a:spcAft>
              <a:buNone/>
            </a:pPr>
            <a:endParaRPr dirty="0"/>
          </a:p>
        </p:txBody>
      </p:sp>
      <p:cxnSp>
        <p:nvCxnSpPr>
          <p:cNvPr id="127" name="Google Shape;127;p17"/>
          <p:cNvCxnSpPr/>
          <p:nvPr/>
        </p:nvCxnSpPr>
        <p:spPr>
          <a:xfrm>
            <a:off x="849733" y="3084933"/>
            <a:ext cx="3842400" cy="0"/>
          </a:xfrm>
          <a:prstGeom prst="straightConnector1">
            <a:avLst/>
          </a:prstGeom>
          <a:noFill/>
          <a:ln w="76200" cap="flat" cmpd="sng">
            <a:solidFill>
              <a:srgbClr val="0000FF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128" name="Google Shape;128;p17"/>
          <p:cNvSpPr txBox="1"/>
          <p:nvPr/>
        </p:nvSpPr>
        <p:spPr>
          <a:xfrm>
            <a:off x="979067" y="2660068"/>
            <a:ext cx="2004400" cy="6155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r>
              <a:rPr lang="en" sz="2400" dirty="0"/>
              <a:t>proton beam</a:t>
            </a:r>
            <a:endParaRPr sz="2400" dirty="0"/>
          </a:p>
        </p:txBody>
      </p:sp>
      <p:sp>
        <p:nvSpPr>
          <p:cNvPr id="129" name="Google Shape;129;p17"/>
          <p:cNvSpPr/>
          <p:nvPr/>
        </p:nvSpPr>
        <p:spPr>
          <a:xfrm>
            <a:off x="4756800" y="2664733"/>
            <a:ext cx="138400" cy="840400"/>
          </a:xfrm>
          <a:prstGeom prst="rect">
            <a:avLst/>
          </a:prstGeom>
          <a:solidFill>
            <a:srgbClr val="F1C23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130" name="Google Shape;130;p17"/>
          <p:cNvSpPr txBox="1"/>
          <p:nvPr/>
        </p:nvSpPr>
        <p:spPr>
          <a:xfrm>
            <a:off x="4858391" y="2494849"/>
            <a:ext cx="1828800" cy="9848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r>
              <a:rPr lang="en" sz="2400" dirty="0"/>
              <a:t>Nuclear </a:t>
            </a:r>
            <a:br>
              <a:rPr lang="en" sz="2400" dirty="0"/>
            </a:br>
            <a:r>
              <a:rPr lang="en" sz="2400" dirty="0"/>
              <a:t>target</a:t>
            </a:r>
            <a:endParaRPr sz="2400" dirty="0"/>
          </a:p>
        </p:txBody>
      </p:sp>
      <p:sp>
        <p:nvSpPr>
          <p:cNvPr id="131" name="Google Shape;131;p17"/>
          <p:cNvSpPr txBox="1"/>
          <p:nvPr/>
        </p:nvSpPr>
        <p:spPr>
          <a:xfrm>
            <a:off x="5217831" y="1583488"/>
            <a:ext cx="1828800" cy="6155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r>
              <a:rPr lang="en" sz="2400" dirty="0"/>
              <a:t>e</a:t>
            </a:r>
            <a:r>
              <a:rPr lang="en" sz="2400" baseline="30000" dirty="0"/>
              <a:t>+</a:t>
            </a:r>
            <a:r>
              <a:rPr lang="en" sz="2400" dirty="0"/>
              <a:t>e</a:t>
            </a:r>
            <a:r>
              <a:rPr lang="en" sz="2400" baseline="30000" dirty="0"/>
              <a:t>-</a:t>
            </a:r>
            <a:r>
              <a:rPr lang="en" sz="2400" dirty="0"/>
              <a:t> pairs</a:t>
            </a:r>
            <a:endParaRPr sz="2400" dirty="0"/>
          </a:p>
        </p:txBody>
      </p:sp>
      <p:cxnSp>
        <p:nvCxnSpPr>
          <p:cNvPr id="132" name="Google Shape;132;p17"/>
          <p:cNvCxnSpPr/>
          <p:nvPr/>
        </p:nvCxnSpPr>
        <p:spPr>
          <a:xfrm rot="10800000">
            <a:off x="4337045" y="1315788"/>
            <a:ext cx="484400" cy="1808400"/>
          </a:xfrm>
          <a:prstGeom prst="straightConnector1">
            <a:avLst/>
          </a:prstGeom>
          <a:noFill/>
          <a:ln w="28575" cap="flat" cmpd="sng">
            <a:solidFill>
              <a:srgbClr val="00FF00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33" name="Google Shape;133;p17"/>
          <p:cNvCxnSpPr/>
          <p:nvPr/>
        </p:nvCxnSpPr>
        <p:spPr>
          <a:xfrm rot="10800000" flipH="1">
            <a:off x="4821445" y="1315788"/>
            <a:ext cx="484400" cy="1808400"/>
          </a:xfrm>
          <a:prstGeom prst="straightConnector1">
            <a:avLst/>
          </a:prstGeom>
          <a:noFill/>
          <a:ln w="28575" cap="flat" cmpd="sng">
            <a:solidFill>
              <a:srgbClr val="FF0000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134" name="Google Shape;134;p17"/>
          <p:cNvSpPr/>
          <p:nvPr/>
        </p:nvSpPr>
        <p:spPr>
          <a:xfrm rot="-1798425">
            <a:off x="3784456" y="48561"/>
            <a:ext cx="484384" cy="1228451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135" name="Google Shape;135;p17"/>
          <p:cNvSpPr/>
          <p:nvPr/>
        </p:nvSpPr>
        <p:spPr>
          <a:xfrm rot="1800884">
            <a:off x="5447363" y="48465"/>
            <a:ext cx="484584" cy="1228651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pic>
        <p:nvPicPr>
          <p:cNvPr id="136" name="Google Shape;136;p17"/>
          <p:cNvPicPr preferRelativeResize="0"/>
          <p:nvPr/>
        </p:nvPicPr>
        <p:blipFill rotWithShape="1">
          <a:blip r:embed="rId3">
            <a:alphaModFix/>
          </a:blip>
          <a:srcRect l="4506" r="13256"/>
          <a:stretch/>
        </p:blipFill>
        <p:spPr>
          <a:xfrm>
            <a:off x="7143800" y="0"/>
            <a:ext cx="5048200" cy="3453053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" name="Google Shape;137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970751" y="3537608"/>
            <a:ext cx="3221909" cy="33222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8" name="Google Shape;138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9739385" y="2477900"/>
            <a:ext cx="2283033" cy="43909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9" name="Google Shape;139;p1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192650" y="2812034"/>
            <a:ext cx="2546733" cy="4056753"/>
          </a:xfrm>
          <a:prstGeom prst="rect">
            <a:avLst/>
          </a:prstGeom>
          <a:noFill/>
          <a:ln>
            <a:noFill/>
          </a:ln>
        </p:spPr>
      </p:pic>
      <p:sp>
        <p:nvSpPr>
          <p:cNvPr id="140" name="Google Shape;140;p17"/>
          <p:cNvSpPr txBox="1"/>
          <p:nvPr/>
        </p:nvSpPr>
        <p:spPr>
          <a:xfrm>
            <a:off x="3992297" y="-74812"/>
            <a:ext cx="1828800" cy="6155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r>
              <a:rPr lang="en" sz="2400" dirty="0"/>
              <a:t>detectors</a:t>
            </a:r>
            <a:endParaRPr sz="2400" dirty="0"/>
          </a:p>
        </p:txBody>
      </p:sp>
      <p:sp>
        <p:nvSpPr>
          <p:cNvPr id="141" name="Google Shape;141;p17"/>
          <p:cNvSpPr txBox="1"/>
          <p:nvPr/>
        </p:nvSpPr>
        <p:spPr>
          <a:xfrm>
            <a:off x="-468" y="6077167"/>
            <a:ext cx="3636033" cy="8718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r>
              <a:rPr lang="en" sz="1333" dirty="0"/>
              <a:t>1: arxiv </a:t>
            </a:r>
            <a:r>
              <a:rPr lang="en" sz="1333" u="sng" dirty="0">
                <a:solidFill>
                  <a:schemeClr val="hlink"/>
                </a:solidFill>
                <a:hlinkClick r:id="rId7"/>
              </a:rPr>
              <a:t>1504.01527</a:t>
            </a:r>
            <a:r>
              <a:rPr lang="en" sz="1333" dirty="0">
                <a:solidFill>
                  <a:schemeClr val="lt2"/>
                </a:solidFill>
              </a:rPr>
              <a:t>, ,</a:t>
            </a:r>
            <a:r>
              <a:rPr lang="en" sz="1333" dirty="0"/>
              <a:t>(PRL </a:t>
            </a:r>
            <a:r>
              <a:rPr lang="en" sz="1333" b="1" dirty="0"/>
              <a:t>116</a:t>
            </a:r>
            <a:r>
              <a:rPr lang="en" sz="1333" dirty="0"/>
              <a:t>, 04215, (2016))</a:t>
            </a:r>
            <a:r>
              <a:rPr lang="en" sz="1333" dirty="0">
                <a:solidFill>
                  <a:schemeClr val="lt2"/>
                </a:solidFill>
              </a:rPr>
              <a:t> </a:t>
            </a:r>
            <a:br>
              <a:rPr lang="en" sz="1333" dirty="0">
                <a:solidFill>
                  <a:schemeClr val="lt2"/>
                </a:solidFill>
              </a:rPr>
            </a:br>
            <a:r>
              <a:rPr lang="en" sz="1333" dirty="0"/>
              <a:t>2: arxiv </a:t>
            </a:r>
            <a:r>
              <a:rPr lang="en" sz="1333" u="sng" dirty="0">
                <a:solidFill>
                  <a:schemeClr val="hlink"/>
                </a:solidFill>
                <a:hlinkClick r:id="rId8"/>
              </a:rPr>
              <a:t>2104.10075</a:t>
            </a:r>
            <a:r>
              <a:rPr lang="en" sz="1333" dirty="0"/>
              <a:t>,  (PRC </a:t>
            </a:r>
            <a:r>
              <a:rPr lang="en" sz="1333" b="1" dirty="0"/>
              <a:t>104</a:t>
            </a:r>
            <a:r>
              <a:rPr lang="en" sz="1333" dirty="0"/>
              <a:t>,044003, (2021))</a:t>
            </a:r>
            <a:br>
              <a:rPr lang="en" sz="1333" dirty="0">
                <a:solidFill>
                  <a:schemeClr val="lt2"/>
                </a:solidFill>
              </a:rPr>
            </a:br>
            <a:r>
              <a:rPr lang="en" sz="1333" dirty="0"/>
              <a:t>3: arxiv </a:t>
            </a:r>
            <a:r>
              <a:rPr lang="en" sz="1333" u="sng" dirty="0">
                <a:solidFill>
                  <a:schemeClr val="hlink"/>
                </a:solidFill>
                <a:hlinkClick r:id="rId9"/>
              </a:rPr>
              <a:t>2209.10795</a:t>
            </a:r>
            <a:r>
              <a:rPr lang="en" sz="1333" u="sng" dirty="0">
                <a:solidFill>
                  <a:schemeClr val="hlink"/>
                </a:solidFill>
              </a:rPr>
              <a:t>,  (</a:t>
            </a:r>
            <a:r>
              <a:rPr lang="en" sz="1333" dirty="0"/>
              <a:t>PRC </a:t>
            </a:r>
            <a:r>
              <a:rPr lang="en-AU" sz="1400" b="1" dirty="0"/>
              <a:t>106</a:t>
            </a:r>
            <a:r>
              <a:rPr lang="en-AU" sz="1400" dirty="0"/>
              <a:t>, L061601 (2022)</a:t>
            </a:r>
            <a:r>
              <a:rPr lang="en" sz="1333" dirty="0"/>
              <a:t>)</a:t>
            </a:r>
            <a:endParaRPr sz="1333" dirty="0">
              <a:solidFill>
                <a:schemeClr val="lt2"/>
              </a:solidFill>
            </a:endParaRPr>
          </a:p>
        </p:txBody>
      </p:sp>
      <p:sp>
        <p:nvSpPr>
          <p:cNvPr id="142" name="Google Shape;142;p17"/>
          <p:cNvSpPr/>
          <p:nvPr/>
        </p:nvSpPr>
        <p:spPr>
          <a:xfrm>
            <a:off x="5974784" y="4494467"/>
            <a:ext cx="1193200" cy="2195600"/>
          </a:xfrm>
          <a:prstGeom prst="ellipse">
            <a:avLst/>
          </a:prstGeom>
          <a:noFill/>
          <a:ln w="2857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143" name="Google Shape;143;p17"/>
          <p:cNvSpPr/>
          <p:nvPr/>
        </p:nvSpPr>
        <p:spPr>
          <a:xfrm>
            <a:off x="8657284" y="3505133"/>
            <a:ext cx="1193200" cy="3252000"/>
          </a:xfrm>
          <a:prstGeom prst="ellipse">
            <a:avLst/>
          </a:prstGeom>
          <a:noFill/>
          <a:ln w="2857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144" name="Google Shape;144;p17"/>
          <p:cNvSpPr/>
          <p:nvPr/>
        </p:nvSpPr>
        <p:spPr>
          <a:xfrm>
            <a:off x="10969984" y="2749467"/>
            <a:ext cx="1193200" cy="3783200"/>
          </a:xfrm>
          <a:prstGeom prst="ellipse">
            <a:avLst/>
          </a:prstGeom>
          <a:noFill/>
          <a:ln w="2857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pic>
        <p:nvPicPr>
          <p:cNvPr id="145" name="Google Shape;145;p17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-4116" y="3537601"/>
            <a:ext cx="3970767" cy="2387348"/>
          </a:xfrm>
          <a:prstGeom prst="rect">
            <a:avLst/>
          </a:prstGeom>
          <a:noFill/>
          <a:ln>
            <a:noFill/>
          </a:ln>
        </p:spPr>
      </p:pic>
      <p:sp>
        <p:nvSpPr>
          <p:cNvPr id="146" name="Google Shape;146;p17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rmAutofit/>
          </a:bodyPr>
          <a:lstStyle/>
          <a:p>
            <a:fld id="{00000000-1234-1234-1234-123412341234}" type="slidenum">
              <a:rPr lang="en"/>
              <a:pPr/>
              <a:t>10</a:t>
            </a:fld>
            <a:endParaRPr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F17C1EC3-95D9-8329-5101-3FD57B65ED89}"/>
              </a:ext>
            </a:extLst>
          </p:cNvPr>
          <p:cNvGrpSpPr/>
          <p:nvPr/>
        </p:nvGrpSpPr>
        <p:grpSpPr>
          <a:xfrm>
            <a:off x="4543317" y="1821422"/>
            <a:ext cx="606582" cy="615513"/>
            <a:chOff x="2292960" y="4022100"/>
            <a:chExt cx="606582" cy="615513"/>
          </a:xfrm>
        </p:grpSpPr>
        <p:sp>
          <p:nvSpPr>
            <p:cNvPr id="3" name="Arc 2">
              <a:extLst>
                <a:ext uri="{FF2B5EF4-FFF2-40B4-BE49-F238E27FC236}">
                  <a16:creationId xmlns:a16="http://schemas.microsoft.com/office/drawing/2014/main" id="{2A0EE922-94A1-EA1F-6300-C058D4243C4E}"/>
                </a:ext>
              </a:extLst>
            </p:cNvPr>
            <p:cNvSpPr/>
            <p:nvPr/>
          </p:nvSpPr>
          <p:spPr>
            <a:xfrm>
              <a:off x="2292960" y="4022100"/>
              <a:ext cx="606582" cy="615513"/>
            </a:xfrm>
            <a:prstGeom prst="arc">
              <a:avLst>
                <a:gd name="adj1" fmla="val 12004783"/>
                <a:gd name="adj2" fmla="val 20196890"/>
              </a:avLst>
            </a:prstGeom>
            <a:ln w="19050"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3FD44CDF-F098-1230-6932-CA12C727F1FE}"/>
                </a:ext>
              </a:extLst>
            </p:cNvPr>
            <p:cNvSpPr txBox="1"/>
            <p:nvPr/>
          </p:nvSpPr>
          <p:spPr>
            <a:xfrm>
              <a:off x="2418157" y="4084520"/>
              <a:ext cx="35618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AU" dirty="0">
                  <a:sym typeface="Symbol" panose="05050102010706020507" pitchFamily="18" charset="2"/>
                </a:rPr>
                <a:t></a:t>
              </a:r>
              <a:endParaRPr lang="en-AU" dirty="0"/>
            </a:p>
          </p:txBody>
        </p:sp>
      </p:grp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526EA07-7FF3-CE69-496D-A2862C492E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238BB-DCDA-4136-81C2-3588A55B8010}" type="datetime1">
              <a:rPr lang="en-AU" smtClean="0"/>
              <a:t>23/09/2026</a:t>
            </a:fld>
            <a:endParaRPr lang="en-AU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5670867-8B34-5D59-CDEA-ECECAB5186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Martin Sevior for BLIMP collaboration, Cairns, Sep. 2026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9271012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858C54-C600-59EE-A220-4FDC415A1E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485267"/>
          </a:xfrm>
        </p:spPr>
        <p:txBody>
          <a:bodyPr>
            <a:normAutofit fontScale="90000"/>
          </a:bodyPr>
          <a:lstStyle/>
          <a:p>
            <a:r>
              <a:rPr lang="en-GB" dirty="0"/>
              <a:t>Recent Results -MEG-II</a:t>
            </a:r>
            <a:endParaRPr lang="en-AU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53C16B-776C-D7E7-AAF9-DFB0D3F7CA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DFA87-918B-4F82-B6B2-60A68F8001A0}" type="datetime1">
              <a:rPr lang="en-AU" smtClean="0"/>
              <a:t>23/09/2026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25F313-E589-8FAA-EB04-ECF9587CF0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Martin Sevior for BLIMP collaboration, Cairns, Sep. 2026</a:t>
            </a:r>
            <a:endParaRPr lang="en-AU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6E8431-BA28-2F38-69C0-C274A31F1E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66F30-D99B-42CA-A3B4-89076E64A6E2}" type="slidenum">
              <a:rPr lang="en-AU" smtClean="0"/>
              <a:t>11</a:t>
            </a:fld>
            <a:endParaRPr lang="en-AU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CA91FF44-61A1-0651-9B3B-74900D06C433}"/>
                  </a:ext>
                </a:extLst>
              </p:cNvPr>
              <p:cNvSpPr txBox="1"/>
              <p:nvPr/>
            </p:nvSpPr>
            <p:spPr>
              <a:xfrm>
                <a:off x="310896" y="603504"/>
                <a:ext cx="7979749" cy="71667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AU" b="1" dirty="0"/>
                  <a:t>Search for the X17 particle in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ar-AE" i="1">
                            <a:latin typeface="Cambria Math" panose="02040503050406030204" pitchFamily="18" charset="0"/>
                          </a:rPr>
                        </m:ctrlPr>
                      </m:sSupPr>
                      <m:e/>
                      <m:sup>
                        <m:r>
                          <a:rPr lang="ar-AE">
                            <a:latin typeface="Cambria Math" panose="02040503050406030204" pitchFamily="18" charset="0"/>
                          </a:rPr>
                          <m:t>7</m:t>
                        </m:r>
                      </m:sup>
                    </m:sSup>
                    <m:r>
                      <m:rPr>
                        <m:nor/>
                      </m:rPr>
                      <a:rPr lang="en-AU" i="1"/>
                      <m:t>Li</m:t>
                    </m:r>
                    <m:d>
                      <m:dPr>
                        <m:endChr m:val=","/>
                        <m:ctrlPr>
                          <a:rPr lang="en-AU" i="1"/>
                        </m:ctrlPr>
                      </m:dPr>
                      <m:e>
                        <m:r>
                          <m:rPr>
                            <m:nor/>
                          </m:rPr>
                          <a:rPr lang="en-AU" i="1"/>
                          <m:t>p</m:t>
                        </m:r>
                        <m:sSup>
                          <m:sSupPr>
                            <m:ctrlPr>
                              <a:rPr lang="en-AU" i="1"/>
                            </m:ctrlPr>
                          </m:sSupPr>
                          <m:e>
                            <m:r>
                              <m:rPr>
                                <m:nor/>
                              </m:rPr>
                              <a:rPr lang="en-AU" i="1"/>
                              <m:t>e</m:t>
                            </m:r>
                          </m:e>
                          <m:sup>
                            <m:r>
                              <a:rPr lang="ar-AE">
                                <a:latin typeface="Cambria Math" panose="02040503050406030204" pitchFamily="18" charset="0"/>
                              </a:rPr>
                              <m:t>+</m:t>
                            </m:r>
                          </m:sup>
                        </m:sSup>
                        <m:sSup>
                          <m:sSupPr>
                            <m:ctrlPr>
                              <a:rPr lang="en-AU" i="1"/>
                            </m:ctrlPr>
                          </m:sSupPr>
                          <m:e>
                            <m:r>
                              <m:rPr>
                                <m:nor/>
                              </m:rPr>
                              <a:rPr lang="en-AU" i="1"/>
                              <m:t>e</m:t>
                            </m:r>
                          </m:e>
                          <m:sup>
                            <m:r>
                              <a:rPr lang="ar-AE">
                                <a:latin typeface="Cambria Math" panose="02040503050406030204" pitchFamily="18" charset="0"/>
                              </a:rPr>
                              <m:t>−</m:t>
                            </m:r>
                          </m:sup>
                        </m:sSup>
                        <m:sSup>
                          <m:sSupPr>
                            <m:ctrlPr>
                              <a:rPr lang="ar-AE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begChr m:val=""/>
                                <m:endChr m:val=""/>
                                <m:ctrlPr>
                                  <a:rPr lang="ar-AE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ar-AE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e>
                            </m:d>
                          </m:e>
                          <m:sup>
                            <m:r>
                              <a:rPr lang="ar-AE">
                                <a:latin typeface="Cambria Math" panose="02040503050406030204" pitchFamily="18" charset="0"/>
                              </a:rPr>
                              <m:t>8</m:t>
                            </m:r>
                          </m:sup>
                        </m:sSup>
                        <m:r>
                          <m:rPr>
                            <m:nor/>
                          </m:rPr>
                          <a:rPr lang="en-AU" i="1"/>
                          <m:t>Be</m:t>
                        </m:r>
                      </m:e>
                    </m:d>
                  </m:oMath>
                </a14:m>
                <a:r>
                  <a:rPr lang="en-AU" b="1" dirty="0"/>
                  <a:t>processes with the MEG II detector</a:t>
                </a:r>
              </a:p>
              <a:p>
                <a:r>
                  <a:rPr lang="en-AU" i="1" dirty="0" err="1"/>
                  <a:t>Eur.Phys.J.C</a:t>
                </a:r>
                <a:r>
                  <a:rPr lang="en-AU" dirty="0"/>
                  <a:t> 85 (2025) 7, 763 DOI: </a:t>
                </a:r>
                <a:r>
                  <a:rPr lang="en-AU" dirty="0">
                    <a:hlinkClick r:id="rId2"/>
                  </a:rPr>
                  <a:t>10.1140/</a:t>
                </a:r>
                <a:r>
                  <a:rPr lang="en-AU" dirty="0" err="1">
                    <a:hlinkClick r:id="rId2"/>
                  </a:rPr>
                  <a:t>epjc</a:t>
                </a:r>
                <a:r>
                  <a:rPr lang="en-AU" dirty="0">
                    <a:hlinkClick r:id="rId2"/>
                  </a:rPr>
                  <a:t>/s10052-025-14345-0</a:t>
                </a:r>
                <a:endParaRPr lang="en-AU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CA91FF44-61A1-0651-9B3B-74900D06C43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0896" y="603504"/>
                <a:ext cx="7979749" cy="716671"/>
              </a:xfrm>
              <a:prstGeom prst="rect">
                <a:avLst/>
              </a:prstGeom>
              <a:blipFill>
                <a:blip r:embed="rId3"/>
                <a:stretch>
                  <a:fillRect l="-611" b="-12712"/>
                </a:stretch>
              </a:blipFill>
            </p:spPr>
            <p:txBody>
              <a:bodyPr/>
              <a:lstStyle/>
              <a:p>
                <a:r>
                  <a:rPr lang="en-A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>
            <a:extLst>
              <a:ext uri="{FF2B5EF4-FFF2-40B4-BE49-F238E27FC236}">
                <a16:creationId xmlns:a16="http://schemas.microsoft.com/office/drawing/2014/main" id="{CD96D17A-A76A-1A16-91F3-FBB00CD3D596}"/>
              </a:ext>
            </a:extLst>
          </p:cNvPr>
          <p:cNvSpPr txBox="1"/>
          <p:nvPr/>
        </p:nvSpPr>
        <p:spPr>
          <a:xfrm>
            <a:off x="310896" y="1320175"/>
            <a:ext cx="829970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AU" dirty="0"/>
              <a:t>Measurement on Li7 target to reproduce Be8 ATOMKI result, no signal found</a:t>
            </a:r>
          </a:p>
          <a:p>
            <a:r>
              <a:rPr lang="en-AU" dirty="0"/>
              <a:t>ULs on BR(</a:t>
            </a:r>
            <a:r>
              <a:rPr lang="en-AU" baseline="30000" dirty="0"/>
              <a:t>8</a:t>
            </a:r>
            <a:r>
              <a:rPr lang="en-AU" dirty="0"/>
              <a:t>Be*→ </a:t>
            </a:r>
            <a:r>
              <a:rPr lang="en-AU" baseline="30000" dirty="0"/>
              <a:t>8</a:t>
            </a:r>
            <a:r>
              <a:rPr lang="en-AU" dirty="0"/>
              <a:t>Be ee, anomaly)/BR(</a:t>
            </a:r>
            <a:r>
              <a:rPr lang="en-AU" baseline="30000" dirty="0"/>
              <a:t>8</a:t>
            </a:r>
            <a:r>
              <a:rPr lang="en-AU" dirty="0"/>
              <a:t>Be* → </a:t>
            </a:r>
            <a:r>
              <a:rPr lang="en-AU" baseline="30000" dirty="0"/>
              <a:t>8</a:t>
            </a:r>
            <a:r>
              <a:rPr lang="en-AU" dirty="0"/>
              <a:t>Be </a:t>
            </a:r>
            <a:r>
              <a:rPr lang="en-AU" dirty="0">
                <a:sym typeface="Symbol" panose="05050102010706020507" pitchFamily="18" charset="2"/>
              </a:rPr>
              <a:t></a:t>
            </a:r>
            <a:r>
              <a:rPr lang="en-AU" dirty="0"/>
              <a:t>) for 17.6, 18.1 MeV transitions 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F860431F-C925-BEF0-A548-3C375843A2D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02318" y="2036846"/>
            <a:ext cx="5396723" cy="4174823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138C8CD1-2EB0-E66B-B71D-D9EAD408AB8B}"/>
              </a:ext>
            </a:extLst>
          </p:cNvPr>
          <p:cNvSpPr txBox="1"/>
          <p:nvPr/>
        </p:nvSpPr>
        <p:spPr>
          <a:xfrm>
            <a:off x="310896" y="2391713"/>
            <a:ext cx="5785104" cy="31085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AU" sz="2800" dirty="0"/>
              <a:t>The MEG-II result remains compatible </a:t>
            </a:r>
          </a:p>
          <a:p>
            <a:r>
              <a:rPr lang="en-AU" sz="2800" dirty="0"/>
              <a:t>[</a:t>
            </a:r>
            <a:r>
              <a:rPr lang="en-AU" sz="2800" dirty="0" err="1"/>
              <a:t>Barducci</a:t>
            </a:r>
            <a:r>
              <a:rPr lang="en-AU" sz="2800" dirty="0"/>
              <a:t>, et al. ,HEP 04 (2025) 035] with the ATOMKI combination MX = 16.85(4) MeV </a:t>
            </a:r>
          </a:p>
          <a:p>
            <a:endParaRPr lang="en-AU" sz="2800" dirty="0"/>
          </a:p>
          <a:p>
            <a:r>
              <a:rPr lang="en-AU" sz="2800" dirty="0"/>
              <a:t>[Denton, Gehrlein PRD108, 015009 (2023)]</a:t>
            </a:r>
          </a:p>
        </p:txBody>
      </p:sp>
    </p:spTree>
    <p:extLst>
      <p:ext uri="{BB962C8B-B14F-4D97-AF65-F5344CB8AC3E}">
        <p14:creationId xmlns:p14="http://schemas.microsoft.com/office/powerpoint/2010/main" val="370535150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822819-F7D2-9F00-7312-0752213507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704723"/>
          </a:xfrm>
        </p:spPr>
        <p:txBody>
          <a:bodyPr/>
          <a:lstStyle/>
          <a:p>
            <a:r>
              <a:rPr lang="en-GB" dirty="0"/>
              <a:t>Recent Results - PADME</a:t>
            </a:r>
            <a:endParaRPr lang="en-AU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3888D3C-037F-BA79-F8FC-630D69D298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18B1C1-F107-4E4A-B3F8-5C44451A6B66}" type="datetime1">
              <a:rPr lang="en-AU" smtClean="0"/>
              <a:t>23/09/2026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DF226E-F46D-508A-BF86-044D5F22FE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Martin Sevior for BLIMP collaboration, Cairns, Sep. 2026</a:t>
            </a:r>
            <a:endParaRPr lang="en-AU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A99D87-CD55-DFC7-AABE-AF2ACA9775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66F30-D99B-42CA-A3B4-89076E64A6E2}" type="slidenum">
              <a:rPr lang="en-AU" smtClean="0"/>
              <a:t>12</a:t>
            </a:fld>
            <a:endParaRPr lang="en-AU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AE8ACDF-E3D8-1D62-9B24-80B2D3F28577}"/>
              </a:ext>
            </a:extLst>
          </p:cNvPr>
          <p:cNvSpPr txBox="1"/>
          <p:nvPr/>
        </p:nvSpPr>
        <p:spPr>
          <a:xfrm>
            <a:off x="249173" y="1084145"/>
            <a:ext cx="7145048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AU" sz="2400" dirty="0"/>
              <a:t>PADME Search for a resonance on a thin target</a:t>
            </a:r>
          </a:p>
          <a:p>
            <a:r>
              <a:rPr lang="en-GB" sz="2400" dirty="0"/>
              <a:t>At PADME, X17 produced through resonant annihilation in thin target:  Scan around E(e+) ~ 283 MeV</a:t>
            </a:r>
            <a:endParaRPr lang="en-AU" sz="2400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F1CFE5EC-02F9-258A-8A4F-86C667FDCA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49027" y="283210"/>
            <a:ext cx="2593848" cy="2013489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C90A4161-E16C-E7C0-E61B-290E3E007E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7316" y="2315463"/>
            <a:ext cx="5308763" cy="3400617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863E9FB1-4CBC-8DC5-6C2C-440EC5DD64F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22592" y="2431366"/>
            <a:ext cx="4483608" cy="316881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7D537B6-5B13-A7FD-40EC-73810D41975A}"/>
                  </a:ext>
                </a:extLst>
              </p:cNvPr>
              <p:cNvSpPr txBox="1"/>
              <p:nvPr/>
            </p:nvSpPr>
            <p:spPr>
              <a:xfrm>
                <a:off x="2209801" y="5710452"/>
                <a:ext cx="4906224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AU" sz="2400" dirty="0"/>
                  <a:t>Excess with global significance of 2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𝜎</m:t>
                    </m:r>
                  </m:oMath>
                </a14:m>
                <a:endParaRPr lang="en-AU" sz="2400" dirty="0"/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7D537B6-5B13-A7FD-40EC-73810D41975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09801" y="5710452"/>
                <a:ext cx="4906224" cy="461665"/>
              </a:xfrm>
              <a:prstGeom prst="rect">
                <a:avLst/>
              </a:prstGeom>
              <a:blipFill>
                <a:blip r:embed="rId5"/>
                <a:stretch>
                  <a:fillRect l="-1990" t="-10667" b="-30667"/>
                </a:stretch>
              </a:blipFill>
            </p:spPr>
            <p:txBody>
              <a:bodyPr/>
              <a:lstStyle/>
              <a:p>
                <a:r>
                  <a:rPr lang="en-A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TextBox 10">
            <a:extLst>
              <a:ext uri="{FF2B5EF4-FFF2-40B4-BE49-F238E27FC236}">
                <a16:creationId xmlns:a16="http://schemas.microsoft.com/office/drawing/2014/main" id="{D6CB27CE-DE01-87C9-8442-AD11E7FAFAB3}"/>
              </a:ext>
            </a:extLst>
          </p:cNvPr>
          <p:cNvSpPr txBox="1"/>
          <p:nvPr/>
        </p:nvSpPr>
        <p:spPr>
          <a:xfrm>
            <a:off x="846474" y="622697"/>
            <a:ext cx="18053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hlinkClick r:id="rId6"/>
              </a:rPr>
              <a:t>arxiv:2505.24979</a:t>
            </a:r>
            <a:endParaRPr lang="en-AU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05EC14A-95B7-A533-41A4-74DE1E225325}"/>
              </a:ext>
            </a:extLst>
          </p:cNvPr>
          <p:cNvSpPr txBox="1"/>
          <p:nvPr/>
        </p:nvSpPr>
        <p:spPr>
          <a:xfrm>
            <a:off x="2885292" y="612174"/>
            <a:ext cx="33953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i="1" dirty="0">
                <a:hlinkClick r:id="rId7"/>
              </a:rPr>
              <a:t>J. High </a:t>
            </a:r>
            <a:r>
              <a:rPr lang="en-AU" i="1" dirty="0" err="1">
                <a:hlinkClick r:id="rId7"/>
              </a:rPr>
              <a:t>Energ</a:t>
            </a:r>
            <a:r>
              <a:rPr lang="en-AU" i="1" dirty="0">
                <a:hlinkClick r:id="rId7"/>
              </a:rPr>
              <a:t>. Phys.</a:t>
            </a:r>
            <a:r>
              <a:rPr lang="en-AU" dirty="0">
                <a:hlinkClick r:id="rId7"/>
              </a:rPr>
              <a:t> </a:t>
            </a:r>
            <a:r>
              <a:rPr lang="en-AU" b="1" dirty="0">
                <a:hlinkClick r:id="rId7"/>
              </a:rPr>
              <a:t>2025</a:t>
            </a:r>
            <a:r>
              <a:rPr lang="en-AU" dirty="0">
                <a:hlinkClick r:id="rId7"/>
              </a:rPr>
              <a:t>, 7 (2025)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46464782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13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82A9B8FA-7312-4B95-A74F-515E2C6A9C01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215900" y="0"/>
                <a:ext cx="11760200" cy="1325563"/>
              </a:xfrm>
            </p:spPr>
            <p:txBody>
              <a:bodyPr/>
              <a:lstStyle/>
              <a:p>
                <a:r>
                  <a:rPr lang="en-US" sz="4000" dirty="0"/>
                  <a:t>New Physics may exist at MeV- scale</a:t>
                </a:r>
                <a:br>
                  <a:rPr lang="en-US" sz="4000" dirty="0"/>
                </a:br>
                <a:r>
                  <a:rPr lang="en-US" sz="4000" dirty="0"/>
                  <a:t>Observable via</a:t>
                </a:r>
                <a:r>
                  <a:rPr lang="en-AU" sz="4000" dirty="0"/>
                  <a:t> “</a:t>
                </a:r>
                <a14:m>
                  <m:oMath xmlns:m="http://schemas.openxmlformats.org/officeDocument/2006/math">
                    <m:r>
                      <a:rPr lang="en-US" sz="4000" b="0" i="1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sz="4000" b="0" i="1" smtClean="0">
                        <a:latin typeface="Cambria Math" panose="02040503050406030204" pitchFamily="18" charset="0"/>
                      </a:rPr>
                      <m:t>→</m:t>
                    </m:r>
                    <m:sSup>
                      <m:sSupPr>
                        <m:ctrlPr>
                          <a:rPr lang="en-US" sz="4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sz="4000" b="0" i="1" smtClean="0">
                            <a:latin typeface="Cambria Math" panose="02040503050406030204" pitchFamily="18" charset="0"/>
                          </a:rPr>
                          <m:t>e</m:t>
                        </m:r>
                      </m:e>
                      <m:sup>
                        <m:r>
                          <a:rPr lang="en-US" sz="4000" b="0" i="1" smtClean="0">
                            <a:latin typeface="Cambria Math" panose="02040503050406030204" pitchFamily="18" charset="0"/>
                          </a:rPr>
                          <m:t>+</m:t>
                        </m:r>
                      </m:sup>
                    </m:sSup>
                    <m:sSup>
                      <m:sSupPr>
                        <m:ctrlPr>
                          <a:rPr lang="en-US" sz="4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4000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US" sz="40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</m:sup>
                    </m:sSup>
                  </m:oMath>
                </a14:m>
                <a:r>
                  <a:rPr lang="en-AU" sz="4000" dirty="0"/>
                  <a:t>” using  Melbourne </a:t>
                </a:r>
                <a:r>
                  <a:rPr lang="en-AU" sz="4000" dirty="0" err="1"/>
                  <a:t>Pelletron</a:t>
                </a:r>
                <a:endParaRPr lang="en-AU" sz="4000" dirty="0"/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82A9B8FA-7312-4B95-A74F-515E2C6A9C0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215900" y="0"/>
                <a:ext cx="11760200" cy="1325563"/>
              </a:xfrm>
              <a:blipFill>
                <a:blip r:embed="rId2"/>
                <a:stretch>
                  <a:fillRect l="-1813" t="-7834" b="-14747"/>
                </a:stretch>
              </a:blipFill>
            </p:spPr>
            <p:txBody>
              <a:bodyPr/>
              <a:lstStyle/>
              <a:p>
                <a:r>
                  <a:rPr lang="en-A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1" name="Picture 10">
            <a:extLst>
              <a:ext uri="{FF2B5EF4-FFF2-40B4-BE49-F238E27FC236}">
                <a16:creationId xmlns:a16="http://schemas.microsoft.com/office/drawing/2014/main" id="{B792FEED-0BDE-30DF-843B-CA0B8CC76A6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-9" t="9403" r="10303" b="655"/>
          <a:stretch/>
        </p:blipFill>
        <p:spPr>
          <a:xfrm>
            <a:off x="8706773" y="2429952"/>
            <a:ext cx="3024113" cy="2942165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92661CAC-EE32-B305-1729-6155AB29BA79}"/>
              </a:ext>
            </a:extLst>
          </p:cNvPr>
          <p:cNvSpPr txBox="1"/>
          <p:nvPr/>
        </p:nvSpPr>
        <p:spPr>
          <a:xfrm>
            <a:off x="382632" y="1358879"/>
            <a:ext cx="107626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We plan to build a Time Projection Chamber (TPC) and perform far higher precision experiments on the </a:t>
            </a:r>
            <a:r>
              <a:rPr lang="en-US" dirty="0" err="1"/>
              <a:t>Pelletron</a:t>
            </a:r>
            <a:endParaRPr lang="en-AU" dirty="0"/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15FD9594-5160-6295-19F2-7059C8A3A6F0}"/>
              </a:ext>
            </a:extLst>
          </p:cNvPr>
          <p:cNvGrpSpPr/>
          <p:nvPr/>
        </p:nvGrpSpPr>
        <p:grpSpPr>
          <a:xfrm>
            <a:off x="5054555" y="2483309"/>
            <a:ext cx="3718203" cy="3869603"/>
            <a:chOff x="599595" y="2441464"/>
            <a:chExt cx="3251270" cy="3914049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CEE37075-950F-4B17-91E3-055B43E5D98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9595" y="2441464"/>
              <a:ext cx="3220409" cy="3168006"/>
            </a:xfrm>
            <a:prstGeom prst="rect">
              <a:avLst/>
            </a:prstGeom>
          </p:spPr>
        </p:pic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5BCB5868-D4C0-54C6-4761-EDF068EAAADC}"/>
                </a:ext>
              </a:extLst>
            </p:cNvPr>
            <p:cNvSpPr txBox="1"/>
            <p:nvPr/>
          </p:nvSpPr>
          <p:spPr>
            <a:xfrm>
              <a:off x="1246394" y="5709182"/>
              <a:ext cx="2217338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ATOMKI X17 result</a:t>
              </a:r>
            </a:p>
            <a:p>
              <a:r>
                <a:rPr lang="en-US" dirty="0"/>
                <a:t>For </a:t>
              </a:r>
              <a:r>
                <a:rPr lang="en" dirty="0"/>
                <a:t>p + </a:t>
              </a:r>
              <a:r>
                <a:rPr lang="en" baseline="30000" dirty="0"/>
                <a:t>7</a:t>
              </a:r>
              <a:r>
                <a:rPr lang="en" dirty="0"/>
                <a:t>Li→</a:t>
              </a:r>
              <a:r>
                <a:rPr lang="en" baseline="30000" dirty="0"/>
                <a:t>8</a:t>
              </a:r>
              <a:r>
                <a:rPr lang="en" dirty="0"/>
                <a:t>Be + e</a:t>
              </a:r>
              <a:r>
                <a:rPr lang="en" baseline="30000" dirty="0"/>
                <a:t>+</a:t>
              </a:r>
              <a:r>
                <a:rPr lang="en" dirty="0"/>
                <a:t>e</a:t>
              </a:r>
              <a:r>
                <a:rPr lang="en" baseline="30000" dirty="0"/>
                <a:t>-</a:t>
              </a:r>
              <a:endParaRPr lang="en-AU" dirty="0"/>
            </a:p>
          </p:txBody>
        </p:sp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id="{F0283CAC-EB0E-088B-522D-A60333A57D8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279565" y="5360452"/>
              <a:ext cx="0" cy="599814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F5223092-4425-203B-1BE3-7286A85A11F7}"/>
                </a:ext>
              </a:extLst>
            </p:cNvPr>
            <p:cNvSpPr txBox="1"/>
            <p:nvPr/>
          </p:nvSpPr>
          <p:spPr>
            <a:xfrm>
              <a:off x="3311935" y="5596952"/>
              <a:ext cx="53893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X17</a:t>
              </a:r>
              <a:endParaRPr lang="en-AU" dirty="0"/>
            </a:p>
          </p:txBody>
        </p:sp>
      </p:grpSp>
      <p:sp>
        <p:nvSpPr>
          <p:cNvPr id="19" name="TextBox 18">
            <a:extLst>
              <a:ext uri="{FF2B5EF4-FFF2-40B4-BE49-F238E27FC236}">
                <a16:creationId xmlns:a16="http://schemas.microsoft.com/office/drawing/2014/main" id="{AA2AC9D3-6254-3C2C-DED7-3E86C774022C}"/>
              </a:ext>
            </a:extLst>
          </p:cNvPr>
          <p:cNvSpPr txBox="1"/>
          <p:nvPr/>
        </p:nvSpPr>
        <p:spPr>
          <a:xfrm>
            <a:off x="8938425" y="5484751"/>
            <a:ext cx="266040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Our expectation from TPC </a:t>
            </a:r>
          </a:p>
          <a:p>
            <a:r>
              <a:rPr lang="en-US" dirty="0"/>
              <a:t>If the X17 exists</a:t>
            </a:r>
            <a:endParaRPr lang="en-AU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25F094-5A75-1FDD-704C-228B3CD7AB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B510EF-5AF2-4C50-B6EA-69492BE0ACFF}" type="datetime1">
              <a:rPr lang="en-AU" smtClean="0"/>
              <a:t>23/09/2026</a:t>
            </a:fld>
            <a:endParaRPr lang="en-AU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B05E346D-A030-05C4-8590-309DDE886B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Martin Sevior for BLIMP collaboration, Cairns, Sep. 2026</a:t>
            </a:r>
            <a:endParaRPr lang="en-AU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BB8255A-5820-5129-78BE-367281E1E9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66F30-D99B-42CA-A3B4-89076E64A6E2}" type="slidenum">
              <a:rPr lang="en-AU" smtClean="0"/>
              <a:t>13</a:t>
            </a:fld>
            <a:endParaRPr lang="en-AU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51C28443-DCC7-C260-2062-05C11DC437BF}"/>
                  </a:ext>
                </a:extLst>
              </p:cNvPr>
              <p:cNvSpPr txBox="1"/>
              <p:nvPr/>
            </p:nvSpPr>
            <p:spPr>
              <a:xfrm>
                <a:off x="6096000" y="2092550"/>
                <a:ext cx="211872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</m:t>
                        </m:r>
                      </m:sup>
                    </m:sSup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AU" dirty="0"/>
                  <a:t>Invariant Mass</a:t>
                </a:r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51C28443-DCC7-C260-2062-05C11DC437B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0" y="2092550"/>
                <a:ext cx="2118722" cy="369332"/>
              </a:xfrm>
              <a:prstGeom prst="rect">
                <a:avLst/>
              </a:prstGeom>
              <a:blipFill>
                <a:blip r:embed="rId5"/>
                <a:stretch>
                  <a:fillRect t="-8197" r="-1437" b="-24590"/>
                </a:stretch>
              </a:blipFill>
            </p:spPr>
            <p:txBody>
              <a:bodyPr/>
              <a:lstStyle/>
              <a:p>
                <a:r>
                  <a:rPr lang="en-A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4E311319-15AA-97B1-E5A8-EF1D167CA7CC}"/>
                  </a:ext>
                </a:extLst>
              </p:cNvPr>
              <p:cNvSpPr txBox="1"/>
              <p:nvPr/>
            </p:nvSpPr>
            <p:spPr>
              <a:xfrm>
                <a:off x="8968910" y="2060620"/>
                <a:ext cx="211872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</m:t>
                        </m:r>
                      </m:sup>
                    </m:sSup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AU" dirty="0"/>
                  <a:t>Invariant Mass</a:t>
                </a:r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4E311319-15AA-97B1-E5A8-EF1D167CA7C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68910" y="2060620"/>
                <a:ext cx="2118722" cy="369332"/>
              </a:xfrm>
              <a:prstGeom prst="rect">
                <a:avLst/>
              </a:prstGeom>
              <a:blipFill>
                <a:blip r:embed="rId6"/>
                <a:stretch>
                  <a:fillRect t="-8197" r="-1724" b="-24590"/>
                </a:stretch>
              </a:blipFill>
            </p:spPr>
            <p:txBody>
              <a:bodyPr/>
              <a:lstStyle/>
              <a:p>
                <a:r>
                  <a:rPr lang="en-A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 descr="Chart, histogram&#10;&#10;Description automatically generated">
            <a:extLst>
              <a:ext uri="{FF2B5EF4-FFF2-40B4-BE49-F238E27FC236}">
                <a16:creationId xmlns:a16="http://schemas.microsoft.com/office/drawing/2014/main" id="{C2B0CC91-55E6-5855-3E70-AC24105C029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561" y="2705245"/>
            <a:ext cx="2298179" cy="2424545"/>
          </a:xfrm>
          <a:prstGeom prst="rect">
            <a:avLst/>
          </a:prstGeom>
        </p:spPr>
      </p:pic>
      <p:pic>
        <p:nvPicPr>
          <p:cNvPr id="7" name="Picture 6" descr="A picture containing chart&#10;&#10;Description automatically generated">
            <a:extLst>
              <a:ext uri="{FF2B5EF4-FFF2-40B4-BE49-F238E27FC236}">
                <a16:creationId xmlns:a16="http://schemas.microsoft.com/office/drawing/2014/main" id="{FF2A75C0-87E9-F121-3FA2-4E6EDB41A27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8643" y="2705245"/>
            <a:ext cx="2481296" cy="242454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8C9FAA51-0A30-5926-CF5C-73EEB04D1466}"/>
              </a:ext>
            </a:extLst>
          </p:cNvPr>
          <p:cNvSpPr txBox="1"/>
          <p:nvPr/>
        </p:nvSpPr>
        <p:spPr>
          <a:xfrm>
            <a:off x="382632" y="5283200"/>
            <a:ext cx="21421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ATOMKI Energy Sum resolution ~1.5 MeV</a:t>
            </a:r>
            <a:endParaRPr lang="en-AU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8A1F62C-CAF7-BD45-796F-6E86B96A4F5C}"/>
              </a:ext>
            </a:extLst>
          </p:cNvPr>
          <p:cNvSpPr txBox="1"/>
          <p:nvPr/>
        </p:nvSpPr>
        <p:spPr>
          <a:xfrm>
            <a:off x="2838237" y="5279799"/>
            <a:ext cx="21421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TPC Energy Sum resolution 0.1 MeV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86948805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20"/>
          <p:cNvSpPr txBox="1">
            <a:spLocks noGrp="1"/>
          </p:cNvSpPr>
          <p:nvPr>
            <p:ph type="title"/>
          </p:nvPr>
        </p:nvSpPr>
        <p:spPr>
          <a:xfrm>
            <a:off x="0" y="0"/>
            <a:ext cx="6604064" cy="763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rmAutofit fontScale="90000"/>
          </a:bodyPr>
          <a:lstStyle/>
          <a:p>
            <a:r>
              <a:rPr lang="en" dirty="0"/>
              <a:t>Applications in Nuclear Physics</a:t>
            </a:r>
            <a:endParaRPr dirty="0"/>
          </a:p>
        </p:txBody>
      </p:sp>
      <p:sp>
        <p:nvSpPr>
          <p:cNvPr id="184" name="Google Shape;184;p20"/>
          <p:cNvSpPr txBox="1">
            <a:spLocks noGrp="1"/>
          </p:cNvSpPr>
          <p:nvPr>
            <p:ph type="body" idx="1"/>
          </p:nvPr>
        </p:nvSpPr>
        <p:spPr>
          <a:xfrm>
            <a:off x="0" y="674420"/>
            <a:ext cx="6328372" cy="523205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rmAutofit fontScale="62500" lnSpcReduction="20000"/>
          </a:bodyPr>
          <a:lstStyle/>
          <a:p>
            <a:pPr marL="0" indent="0">
              <a:buNone/>
            </a:pPr>
            <a:r>
              <a:rPr lang="en" dirty="0"/>
              <a:t>World-first double-differential IPC cross-section measurements</a:t>
            </a:r>
            <a:endParaRPr dirty="0"/>
          </a:p>
          <a:p>
            <a:pPr marL="0" indent="0">
              <a:spcBef>
                <a:spcPts val="1600"/>
              </a:spcBef>
              <a:buNone/>
            </a:pPr>
            <a:endParaRPr dirty="0"/>
          </a:p>
          <a:p>
            <a:pPr marL="0" indent="0">
              <a:spcBef>
                <a:spcPts val="1600"/>
              </a:spcBef>
              <a:buNone/>
            </a:pPr>
            <a:endParaRPr dirty="0"/>
          </a:p>
          <a:p>
            <a:pPr marL="0" indent="0">
              <a:spcBef>
                <a:spcPts val="1600"/>
              </a:spcBef>
              <a:buNone/>
            </a:pPr>
            <a:endParaRPr dirty="0"/>
          </a:p>
          <a:p>
            <a:pPr marL="0" indent="0">
              <a:spcBef>
                <a:spcPts val="1600"/>
              </a:spcBef>
              <a:buNone/>
            </a:pPr>
            <a:endParaRPr dirty="0"/>
          </a:p>
        </p:txBody>
      </p:sp>
      <p:sp>
        <p:nvSpPr>
          <p:cNvPr id="187" name="Google Shape;187;p20"/>
          <p:cNvSpPr/>
          <p:nvPr/>
        </p:nvSpPr>
        <p:spPr>
          <a:xfrm>
            <a:off x="4537452" y="2328505"/>
            <a:ext cx="138400" cy="840400"/>
          </a:xfrm>
          <a:prstGeom prst="rect">
            <a:avLst/>
          </a:prstGeom>
          <a:solidFill>
            <a:srgbClr val="F1C23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pic>
        <p:nvPicPr>
          <p:cNvPr id="192" name="Google Shape;192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045434" y="600701"/>
            <a:ext cx="5146564" cy="3059049"/>
          </a:xfrm>
          <a:prstGeom prst="rect">
            <a:avLst/>
          </a:prstGeom>
          <a:noFill/>
          <a:ln>
            <a:noFill/>
          </a:ln>
        </p:spPr>
      </p:pic>
      <p:sp>
        <p:nvSpPr>
          <p:cNvPr id="193" name="Google Shape;193;p20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rmAutofit/>
          </a:bodyPr>
          <a:lstStyle/>
          <a:p>
            <a:fld id="{00000000-1234-1234-1234-123412341234}" type="slidenum">
              <a:rPr lang="en"/>
              <a:pPr/>
              <a:t>14</a:t>
            </a:fld>
            <a:endParaRPr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EBD1543B-50EF-8B8A-62CD-B96E38CCB20E}"/>
              </a:ext>
            </a:extLst>
          </p:cNvPr>
          <p:cNvGrpSpPr/>
          <p:nvPr/>
        </p:nvGrpSpPr>
        <p:grpSpPr>
          <a:xfrm>
            <a:off x="770907" y="1267077"/>
            <a:ext cx="5557466" cy="2919784"/>
            <a:chOff x="849733" y="1698043"/>
            <a:chExt cx="5754331" cy="3354085"/>
          </a:xfrm>
        </p:grpSpPr>
        <p:cxnSp>
          <p:nvCxnSpPr>
            <p:cNvPr id="185" name="Google Shape;185;p20"/>
            <p:cNvCxnSpPr/>
            <p:nvPr/>
          </p:nvCxnSpPr>
          <p:spPr>
            <a:xfrm>
              <a:off x="849733" y="3389733"/>
              <a:ext cx="3842400" cy="0"/>
            </a:xfrm>
            <a:prstGeom prst="straightConnector1">
              <a:avLst/>
            </a:prstGeom>
            <a:noFill/>
            <a:ln w="76200" cap="flat" cmpd="sng">
              <a:solidFill>
                <a:srgbClr val="0000FF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sp>
          <p:nvSpPr>
            <p:cNvPr id="186" name="Google Shape;186;p20"/>
            <p:cNvSpPr txBox="1"/>
            <p:nvPr/>
          </p:nvSpPr>
          <p:spPr>
            <a:xfrm>
              <a:off x="959315" y="2885070"/>
              <a:ext cx="2004400" cy="61551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t" anchorCtr="0">
              <a:spAutoFit/>
            </a:bodyPr>
            <a:lstStyle/>
            <a:p>
              <a:r>
                <a:rPr lang="en" sz="2400" dirty="0"/>
                <a:t>proton beam</a:t>
              </a:r>
              <a:endParaRPr sz="2400" dirty="0"/>
            </a:p>
          </p:txBody>
        </p:sp>
        <p:sp>
          <p:nvSpPr>
            <p:cNvPr id="188" name="Google Shape;188;p20"/>
            <p:cNvSpPr txBox="1"/>
            <p:nvPr/>
          </p:nvSpPr>
          <p:spPr>
            <a:xfrm>
              <a:off x="4775264" y="2614922"/>
              <a:ext cx="1828800" cy="98484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t" anchorCtr="0">
              <a:spAutoFit/>
            </a:bodyPr>
            <a:lstStyle/>
            <a:p>
              <a:r>
                <a:rPr lang="en" sz="2400" dirty="0"/>
                <a:t>Nuclear target</a:t>
              </a:r>
              <a:endParaRPr sz="2400" dirty="0"/>
            </a:p>
          </p:txBody>
        </p:sp>
        <p:cxnSp>
          <p:nvCxnSpPr>
            <p:cNvPr id="189" name="Google Shape;189;p20"/>
            <p:cNvCxnSpPr/>
            <p:nvPr/>
          </p:nvCxnSpPr>
          <p:spPr>
            <a:xfrm rot="5400000" flipH="1">
              <a:off x="3602167" y="2170533"/>
              <a:ext cx="1662400" cy="776000"/>
            </a:xfrm>
            <a:prstGeom prst="curvedConnector3">
              <a:avLst>
                <a:gd name="adj1" fmla="val 109454"/>
              </a:avLst>
            </a:prstGeom>
            <a:noFill/>
            <a:ln w="28575" cap="flat" cmpd="sng">
              <a:solidFill>
                <a:srgbClr val="00FF00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90" name="Google Shape;190;p20"/>
            <p:cNvCxnSpPr/>
            <p:nvPr/>
          </p:nvCxnSpPr>
          <p:spPr>
            <a:xfrm rot="-5400000" flipH="1">
              <a:off x="4378167" y="3832928"/>
              <a:ext cx="1662400" cy="776000"/>
            </a:xfrm>
            <a:prstGeom prst="curvedConnector3">
              <a:avLst>
                <a:gd name="adj1" fmla="val 109454"/>
              </a:avLst>
            </a:prstGeom>
            <a:noFill/>
            <a:ln w="28575" cap="flat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191" name="Google Shape;191;p20"/>
            <p:cNvSpPr txBox="1"/>
            <p:nvPr/>
          </p:nvSpPr>
          <p:spPr>
            <a:xfrm>
              <a:off x="4654980" y="1698043"/>
              <a:ext cx="1828800" cy="61551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t" anchorCtr="0">
              <a:spAutoFit/>
            </a:bodyPr>
            <a:lstStyle/>
            <a:p>
              <a:r>
                <a:rPr lang="en" sz="2400" dirty="0"/>
                <a:t>e</a:t>
              </a:r>
              <a:r>
                <a:rPr lang="en" sz="2400" baseline="30000" dirty="0"/>
                <a:t>+</a:t>
              </a:r>
              <a:r>
                <a:rPr lang="en" sz="2400" dirty="0"/>
                <a:t>e</a:t>
              </a:r>
              <a:r>
                <a:rPr lang="en" sz="2400" baseline="30000" dirty="0"/>
                <a:t>-</a:t>
              </a:r>
              <a:r>
                <a:rPr lang="en" sz="2400" dirty="0"/>
                <a:t> pairs</a:t>
              </a:r>
              <a:endParaRPr sz="2400" dirty="0"/>
            </a:p>
          </p:txBody>
        </p:sp>
        <p:cxnSp>
          <p:nvCxnSpPr>
            <p:cNvPr id="194" name="Google Shape;194;p20"/>
            <p:cNvCxnSpPr/>
            <p:nvPr/>
          </p:nvCxnSpPr>
          <p:spPr>
            <a:xfrm rot="10800000" flipH="1">
              <a:off x="4821380" y="2613747"/>
              <a:ext cx="1662400" cy="776000"/>
            </a:xfrm>
            <a:prstGeom prst="curvedConnector3">
              <a:avLst>
                <a:gd name="adj1" fmla="val 109454"/>
              </a:avLst>
            </a:prstGeom>
            <a:noFill/>
            <a:ln w="28575" cap="flat" cmpd="sng">
              <a:solidFill>
                <a:srgbClr val="00FF00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95" name="Google Shape;195;p20"/>
            <p:cNvCxnSpPr/>
            <p:nvPr/>
          </p:nvCxnSpPr>
          <p:spPr>
            <a:xfrm flipH="1">
              <a:off x="3158953" y="3389747"/>
              <a:ext cx="1662400" cy="776000"/>
            </a:xfrm>
            <a:prstGeom prst="curvedConnector3">
              <a:avLst>
                <a:gd name="adj1" fmla="val 109454"/>
              </a:avLst>
            </a:prstGeom>
            <a:noFill/>
            <a:ln w="28575" cap="flat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196" name="Google Shape;196;p20"/>
          <p:cNvSpPr txBox="1"/>
          <p:nvPr/>
        </p:nvSpPr>
        <p:spPr>
          <a:xfrm>
            <a:off x="64567" y="6038976"/>
            <a:ext cx="3980800" cy="4719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r>
              <a:rPr lang="en" sz="1467" baseline="30000" dirty="0"/>
              <a:t>1</a:t>
            </a:r>
            <a:r>
              <a:rPr lang="en" sz="1467" dirty="0"/>
              <a:t>Waltz et al. </a:t>
            </a:r>
            <a:r>
              <a:rPr lang="en" sz="1467" i="1" dirty="0"/>
              <a:t>Nature</a:t>
            </a:r>
            <a:r>
              <a:rPr lang="en" sz="1467" i="1" baseline="-25000" dirty="0"/>
              <a:t>,</a:t>
            </a:r>
            <a:r>
              <a:rPr lang="en" sz="1467" b="1" dirty="0"/>
              <a:t>526</a:t>
            </a:r>
            <a:r>
              <a:rPr lang="en" sz="1467" dirty="0"/>
              <a:t>:406 (2015)</a:t>
            </a:r>
            <a:endParaRPr sz="1467" dirty="0"/>
          </a:p>
        </p:txBody>
      </p:sp>
      <p:pic>
        <p:nvPicPr>
          <p:cNvPr id="197" name="Google Shape;197;p20"/>
          <p:cNvPicPr preferRelativeResize="0"/>
          <p:nvPr/>
        </p:nvPicPr>
        <p:blipFill rotWithShape="1">
          <a:blip r:embed="rId4">
            <a:alphaModFix/>
          </a:blip>
          <a:srcRect l="1244"/>
          <a:stretch/>
        </p:blipFill>
        <p:spPr>
          <a:xfrm>
            <a:off x="7453745" y="3659750"/>
            <a:ext cx="4147133" cy="32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476F61B-AB46-1C58-6A10-B1DFE4C459CC}"/>
              </a:ext>
            </a:extLst>
          </p:cNvPr>
          <p:cNvSpPr txBox="1"/>
          <p:nvPr/>
        </p:nvSpPr>
        <p:spPr>
          <a:xfrm>
            <a:off x="153669" y="4814014"/>
            <a:ext cx="7407086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AU" dirty="0"/>
              <a:t>Unobserved 2-quantum nuclear processes</a:t>
            </a:r>
            <a:r>
              <a:rPr lang="en-AU" baseline="30000" dirty="0"/>
              <a:t>1</a:t>
            </a:r>
            <a:r>
              <a:rPr lang="en-AU" dirty="0"/>
              <a:t>: </a:t>
            </a:r>
          </a:p>
          <a:p>
            <a:pPr marL="0" indent="0">
              <a:buNone/>
            </a:pPr>
            <a:r>
              <a:rPr lang="en-AU" dirty="0"/>
              <a:t>Double internal pair conversion (4</a:t>
            </a:r>
            <a:r>
              <a:rPr lang="en-AU" baseline="30000" dirty="0"/>
              <a:t>th</a:t>
            </a:r>
            <a:r>
              <a:rPr lang="en-AU" dirty="0"/>
              <a:t> order EM process e.g. </a:t>
            </a:r>
            <a:r>
              <a:rPr lang="en-AU" baseline="30000" dirty="0"/>
              <a:t>137</a:t>
            </a:r>
            <a:r>
              <a:rPr lang="en-AU" dirty="0"/>
              <a:t>Ba (K-K, K-L, L-L)</a:t>
            </a:r>
          </a:p>
          <a:p>
            <a:pPr marL="0" indent="0">
              <a:buNone/>
            </a:pPr>
            <a:r>
              <a:rPr lang="en-AU" sz="2400" dirty="0"/>
              <a:t>Both are qualitatively new Nuclear Physics investigations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A926014-8F74-3F38-E468-1997BD1F4A6F}"/>
              </a:ext>
            </a:extLst>
          </p:cNvPr>
          <p:cNvSpPr txBox="1"/>
          <p:nvPr/>
        </p:nvSpPr>
        <p:spPr>
          <a:xfrm>
            <a:off x="128831" y="4368635"/>
            <a:ext cx="740708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-US" dirty="0"/>
              <a:t>Also, l</a:t>
            </a:r>
            <a:r>
              <a:rPr lang="en-AU" dirty="0" err="1"/>
              <a:t>arge</a:t>
            </a:r>
            <a:r>
              <a:rPr lang="en-AU" dirty="0"/>
              <a:t> acceptance enables investigation of multi-particle final states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F3D4128-5ECE-38BF-87DD-00C7AC95DB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B86ADC-035E-42E9-8FC5-5C9EFE599185}" type="datetime1">
              <a:rPr lang="en-AU" smtClean="0"/>
              <a:t>23/09/2026</a:t>
            </a:fld>
            <a:endParaRPr lang="en-AU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E5F37F-61C5-2F59-27ED-7EDF7940E1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Martin Sevior for BLIMP collaboration, Cairns, Sep. 2026</a:t>
            </a:r>
            <a:endParaRPr lang="en-AU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CACC14-C246-4E48-8C22-69635EB9EE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1525" y="79375"/>
            <a:ext cx="10515600" cy="758825"/>
          </a:xfrm>
        </p:spPr>
        <p:txBody>
          <a:bodyPr>
            <a:normAutofit/>
          </a:bodyPr>
          <a:lstStyle/>
          <a:p>
            <a:r>
              <a:rPr lang="en-US" sz="3600" dirty="0"/>
              <a:t>BLIMP is a Time Projection Chamber</a:t>
            </a:r>
            <a:endParaRPr lang="en-AU" sz="3600" dirty="0"/>
          </a:p>
        </p:txBody>
      </p:sp>
      <p:pic>
        <p:nvPicPr>
          <p:cNvPr id="5" name="Picture 4" descr="Icon&#10;&#10;Description automatically generated with medium confidence">
            <a:extLst>
              <a:ext uri="{FF2B5EF4-FFF2-40B4-BE49-F238E27FC236}">
                <a16:creationId xmlns:a16="http://schemas.microsoft.com/office/drawing/2014/main" id="{F4B8CD33-55D0-4FE8-8238-7939E7CD63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9109" y="1429380"/>
            <a:ext cx="4599008" cy="4200870"/>
          </a:xfrm>
          <a:prstGeom prst="rect">
            <a:avLst/>
          </a:prstGeom>
        </p:spPr>
      </p:pic>
      <p:pic>
        <p:nvPicPr>
          <p:cNvPr id="7" name="Picture 6" descr="Chart, radar chart&#10;&#10;Description automatically generated">
            <a:extLst>
              <a:ext uri="{FF2B5EF4-FFF2-40B4-BE49-F238E27FC236}">
                <a16:creationId xmlns:a16="http://schemas.microsoft.com/office/drawing/2014/main" id="{1954BC42-1E9A-43AD-AB16-55F448D124E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9777" y="1755918"/>
            <a:ext cx="4599008" cy="334616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5C8DC6F-FE5C-4E0E-879B-5CC9E4AD99BF}"/>
              </a:ext>
            </a:extLst>
          </p:cNvPr>
          <p:cNvSpPr txBox="1"/>
          <p:nvPr/>
        </p:nvSpPr>
        <p:spPr>
          <a:xfrm>
            <a:off x="2395959" y="949124"/>
            <a:ext cx="26087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Iron Yoke (Electromagnet)</a:t>
            </a:r>
            <a:endParaRPr lang="en-AU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A05BE79-D128-43CA-8126-C629E5DD5E65}"/>
              </a:ext>
            </a:extLst>
          </p:cNvPr>
          <p:cNvSpPr txBox="1"/>
          <p:nvPr/>
        </p:nvSpPr>
        <p:spPr>
          <a:xfrm>
            <a:off x="268812" y="1318456"/>
            <a:ext cx="12922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Trigger scintillators</a:t>
            </a:r>
            <a:endParaRPr lang="en-AU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ECF6A51-35F0-4F95-9B52-6ABEEF11AFBB}"/>
              </a:ext>
            </a:extLst>
          </p:cNvPr>
          <p:cNvSpPr txBox="1"/>
          <p:nvPr/>
        </p:nvSpPr>
        <p:spPr>
          <a:xfrm>
            <a:off x="233301" y="4917416"/>
            <a:ext cx="11817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Beam Pipe</a:t>
            </a:r>
            <a:endParaRPr lang="en-AU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6C2887A-E365-4D00-98C5-D9EE83EC3FEB}"/>
              </a:ext>
            </a:extLst>
          </p:cNvPr>
          <p:cNvSpPr txBox="1"/>
          <p:nvPr/>
        </p:nvSpPr>
        <p:spPr>
          <a:xfrm>
            <a:off x="7255491" y="5650468"/>
            <a:ext cx="18819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Electric Field Cage</a:t>
            </a:r>
            <a:endParaRPr lang="en-AU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9C0ED54-E70D-47A9-9EB2-5AD8E18DCCF8}"/>
              </a:ext>
            </a:extLst>
          </p:cNvPr>
          <p:cNvSpPr txBox="1"/>
          <p:nvPr/>
        </p:nvSpPr>
        <p:spPr>
          <a:xfrm>
            <a:off x="121668" y="2824752"/>
            <a:ext cx="14050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Proton beam</a:t>
            </a:r>
            <a:endParaRPr lang="en-AU" dirty="0"/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67243E5D-D9D4-4EA4-AD98-CD5285FE4E5E}"/>
              </a:ext>
            </a:extLst>
          </p:cNvPr>
          <p:cNvCxnSpPr/>
          <p:nvPr/>
        </p:nvCxnSpPr>
        <p:spPr>
          <a:xfrm>
            <a:off x="2037144" y="3009418"/>
            <a:ext cx="1921469" cy="520397"/>
          </a:xfrm>
          <a:prstGeom prst="straightConnector1">
            <a:avLst/>
          </a:prstGeom>
          <a:ln w="53975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3DF5CA47-955A-4F71-899D-5BD184B7BD36}"/>
              </a:ext>
            </a:extLst>
          </p:cNvPr>
          <p:cNvCxnSpPr/>
          <p:nvPr/>
        </p:nvCxnSpPr>
        <p:spPr>
          <a:xfrm>
            <a:off x="2801073" y="1318456"/>
            <a:ext cx="636608" cy="437462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3886D5C1-CAEB-4799-A293-EBD92EBB9AA6}"/>
              </a:ext>
            </a:extLst>
          </p:cNvPr>
          <p:cNvCxnSpPr/>
          <p:nvPr/>
        </p:nvCxnSpPr>
        <p:spPr>
          <a:xfrm>
            <a:off x="1331089" y="1940584"/>
            <a:ext cx="1469984" cy="652145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36EB22E9-7B80-4582-8373-6E5F426A95AD}"/>
              </a:ext>
            </a:extLst>
          </p:cNvPr>
          <p:cNvCxnSpPr>
            <a:cxnSpLocks/>
          </p:cNvCxnSpPr>
          <p:nvPr/>
        </p:nvCxnSpPr>
        <p:spPr>
          <a:xfrm>
            <a:off x="1526668" y="1940584"/>
            <a:ext cx="2096065" cy="32488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17089E76-CB0F-4C68-BC84-1141EF32C056}"/>
              </a:ext>
            </a:extLst>
          </p:cNvPr>
          <p:cNvCxnSpPr>
            <a:cxnSpLocks/>
          </p:cNvCxnSpPr>
          <p:nvPr/>
        </p:nvCxnSpPr>
        <p:spPr>
          <a:xfrm>
            <a:off x="1526667" y="1735145"/>
            <a:ext cx="2686518" cy="739856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C35D8120-7231-403F-A4DF-AAD840A08B58}"/>
              </a:ext>
            </a:extLst>
          </p:cNvPr>
          <p:cNvCxnSpPr>
            <a:cxnSpLocks/>
          </p:cNvCxnSpPr>
          <p:nvPr/>
        </p:nvCxnSpPr>
        <p:spPr>
          <a:xfrm>
            <a:off x="1215484" y="2103024"/>
            <a:ext cx="1261427" cy="134967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52B5ED0D-0409-4056-A8D7-26C633BBA9ED}"/>
              </a:ext>
            </a:extLst>
          </p:cNvPr>
          <p:cNvCxnSpPr>
            <a:cxnSpLocks/>
          </p:cNvCxnSpPr>
          <p:nvPr/>
        </p:nvCxnSpPr>
        <p:spPr>
          <a:xfrm>
            <a:off x="1086901" y="3183909"/>
            <a:ext cx="1833635" cy="85707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881052E6-2C7F-4327-9ABE-2F8FB35B69FD}"/>
              </a:ext>
            </a:extLst>
          </p:cNvPr>
          <p:cNvCxnSpPr>
            <a:cxnSpLocks/>
          </p:cNvCxnSpPr>
          <p:nvPr/>
        </p:nvCxnSpPr>
        <p:spPr>
          <a:xfrm flipV="1">
            <a:off x="1335018" y="3600093"/>
            <a:ext cx="2010066" cy="142112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3CEB24CC-41AA-4133-BB0E-3A3300977BD7}"/>
              </a:ext>
            </a:extLst>
          </p:cNvPr>
          <p:cNvCxnSpPr>
            <a:cxnSpLocks/>
            <a:stCxn id="11" idx="0"/>
          </p:cNvCxnSpPr>
          <p:nvPr/>
        </p:nvCxnSpPr>
        <p:spPr>
          <a:xfrm flipV="1">
            <a:off x="8196454" y="3627034"/>
            <a:ext cx="309103" cy="2023434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D0A8958F-3263-4FB2-A5C9-448DB9CE3D97}"/>
              </a:ext>
            </a:extLst>
          </p:cNvPr>
          <p:cNvCxnSpPr>
            <a:cxnSpLocks/>
          </p:cNvCxnSpPr>
          <p:nvPr/>
        </p:nvCxnSpPr>
        <p:spPr>
          <a:xfrm flipV="1">
            <a:off x="8512383" y="4437715"/>
            <a:ext cx="608468" cy="114376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E0B0D6-751B-3FBD-B0B5-2FA6FB8F23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DE3A19-D8A2-438F-92AB-A63D6057F0BF}" type="datetime1">
              <a:rPr lang="en-AU" smtClean="0"/>
              <a:t>23/09/2026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F00709B-2952-322A-AF00-1C827A2D4B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Martin Sevior for BLIMP collaboration, Cairns, Sep. 2026</a:t>
            </a:r>
            <a:endParaRPr lang="en-AU" dirty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35AB274A-0DCD-FC0A-4774-D01A09B2B0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66F30-D99B-42CA-A3B4-89076E64A6E2}" type="slidenum">
              <a:rPr lang="en-AU" smtClean="0"/>
              <a:t>15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33470879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AC27AB-5AD1-41E7-AC4E-2ADB34C1A6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6525"/>
            <a:ext cx="10515600" cy="635985"/>
          </a:xfrm>
        </p:spPr>
        <p:txBody>
          <a:bodyPr>
            <a:normAutofit fontScale="90000"/>
          </a:bodyPr>
          <a:lstStyle/>
          <a:p>
            <a:r>
              <a:rPr lang="en-US" dirty="0"/>
              <a:t>Design of BLIMP</a:t>
            </a:r>
            <a:endParaRPr lang="en-AU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7542AF-D624-4ED5-9920-37CCB361F9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6929" y="855592"/>
            <a:ext cx="11743063" cy="5146816"/>
          </a:xfrm>
        </p:spPr>
        <p:txBody>
          <a:bodyPr>
            <a:normAutofit/>
          </a:bodyPr>
          <a:lstStyle/>
          <a:p>
            <a:r>
              <a:rPr lang="en-US" dirty="0"/>
              <a:t>Conceptual design using EVE package in ROOT</a:t>
            </a:r>
          </a:p>
          <a:p>
            <a:r>
              <a:rPr lang="en-US" dirty="0"/>
              <a:t>Simulate electric fields inside the TPC and micromegas with COMSOL</a:t>
            </a:r>
          </a:p>
          <a:p>
            <a:r>
              <a:rPr lang="en-US" dirty="0"/>
              <a:t>Simulate Gas based detectors with HEP software GARFIELD</a:t>
            </a:r>
          </a:p>
          <a:p>
            <a:r>
              <a:rPr lang="en-US" dirty="0"/>
              <a:t>Simulate passage of primary electrons through TPC with Geant4</a:t>
            </a:r>
          </a:p>
          <a:p>
            <a:r>
              <a:rPr lang="en-US" dirty="0"/>
              <a:t>Record space-point hits with the expected resolution</a:t>
            </a:r>
          </a:p>
          <a:p>
            <a:r>
              <a:rPr lang="en-US" dirty="0"/>
              <a:t>Employ Genfit2 to reconstruct Particle trajectories</a:t>
            </a:r>
          </a:p>
          <a:p>
            <a:r>
              <a:rPr lang="en-US" dirty="0"/>
              <a:t>Employ RAVE to reconstruct interaction</a:t>
            </a:r>
          </a:p>
          <a:p>
            <a:r>
              <a:rPr lang="en-US" dirty="0"/>
              <a:t>Employ ROOT EVE for event display and visually validate reconstruction</a:t>
            </a:r>
          </a:p>
          <a:p>
            <a:r>
              <a:rPr lang="en-US" dirty="0"/>
              <a:t>Employ ROOT </a:t>
            </a:r>
            <a:r>
              <a:rPr lang="en-US" dirty="0" err="1"/>
              <a:t>roofit</a:t>
            </a:r>
            <a:r>
              <a:rPr lang="en-US" dirty="0"/>
              <a:t> to determine signal in the presence of background</a:t>
            </a:r>
          </a:p>
          <a:p>
            <a:r>
              <a:rPr lang="en-US" dirty="0"/>
              <a:t>Development of TPC and MPGD expertise at Melbourne, Adelaide and ANU</a:t>
            </a:r>
          </a:p>
          <a:p>
            <a:endParaRPr lang="en-AU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6ECC54-CC7B-F99C-3E42-3DDC58E3E2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755724-D6FE-4C2D-8E04-C749D8B0EA2A}" type="datetime1">
              <a:rPr lang="en-AU" smtClean="0"/>
              <a:t>23/09/2026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CD3677-7BB5-9A7A-FDA5-2ABD1E134A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Martin Sevior for BLIMP collaboration, Cairns, Sep. 2026</a:t>
            </a:r>
            <a:endParaRPr lang="en-AU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CF458E-93D9-C233-2324-FE3D76E738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66F30-D99B-42CA-A3B4-89076E64A6E2}" type="slidenum">
              <a:rPr lang="en-AU" smtClean="0"/>
              <a:t>16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99570921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09C6BE-47AC-4EC6-A04E-1B1D50CF36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7150"/>
            <a:ext cx="10515600" cy="479576"/>
          </a:xfrm>
        </p:spPr>
        <p:txBody>
          <a:bodyPr>
            <a:normAutofit fontScale="90000"/>
          </a:bodyPr>
          <a:lstStyle/>
          <a:p>
            <a:r>
              <a:rPr lang="en-US" dirty="0"/>
              <a:t>Geant4 + Genfit2 + RAVE</a:t>
            </a:r>
            <a:endParaRPr lang="en-AU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D0694A-05FE-4DB4-ADEB-51D3C3742D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1066" y="612029"/>
            <a:ext cx="10515600" cy="1516283"/>
          </a:xfrm>
        </p:spPr>
        <p:txBody>
          <a:bodyPr>
            <a:normAutofit fontScale="85000" lnSpcReduction="10000"/>
          </a:bodyPr>
          <a:lstStyle/>
          <a:p>
            <a:r>
              <a:rPr lang="en-US" dirty="0"/>
              <a:t>Made numerous simulations. </a:t>
            </a:r>
          </a:p>
          <a:p>
            <a:r>
              <a:rPr lang="en-US" dirty="0"/>
              <a:t> Assumed single-electron identification and 100 µm resolution in x-y, 1 mm in z</a:t>
            </a:r>
          </a:p>
          <a:p>
            <a:r>
              <a:rPr lang="en-US" dirty="0"/>
              <a:t>Gas 90:10 He / CO</a:t>
            </a:r>
            <a:r>
              <a:rPr lang="en-US" baseline="-25000" dirty="0"/>
              <a:t>2</a:t>
            </a:r>
            <a:r>
              <a:rPr lang="en-AU" baseline="-25000" dirty="0"/>
              <a:t> </a:t>
            </a:r>
            <a:r>
              <a:rPr lang="en-AU" dirty="0"/>
              <a:t>+ thin Target chamber =&gt; very good invariant mass resolution</a:t>
            </a:r>
            <a:endParaRPr lang="en-US" dirty="0"/>
          </a:p>
        </p:txBody>
      </p:sp>
      <p:pic>
        <p:nvPicPr>
          <p:cNvPr id="4" name="Picture 3" descr="Diagram&#10;&#10;Description automatically generated">
            <a:extLst>
              <a:ext uri="{FF2B5EF4-FFF2-40B4-BE49-F238E27FC236}">
                <a16:creationId xmlns:a16="http://schemas.microsoft.com/office/drawing/2014/main" id="{F8FA9833-178B-4E62-A14C-1D31EC0A12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218" y="2129925"/>
            <a:ext cx="4469820" cy="4280582"/>
          </a:xfrm>
          <a:prstGeom prst="rect">
            <a:avLst/>
          </a:prstGeom>
        </p:spPr>
      </p:pic>
      <p:pic>
        <p:nvPicPr>
          <p:cNvPr id="7" name="Picture 6" descr="Diagram&#10;&#10;Description automatically generated">
            <a:extLst>
              <a:ext uri="{FF2B5EF4-FFF2-40B4-BE49-F238E27FC236}">
                <a16:creationId xmlns:a16="http://schemas.microsoft.com/office/drawing/2014/main" id="{02B90E19-9E66-6DEC-A232-533991541FC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1114" y="2213616"/>
            <a:ext cx="4469820" cy="426535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526BE8A-1180-8BB9-CE79-F02D55115F8C}"/>
              </a:ext>
            </a:extLst>
          </p:cNvPr>
          <p:cNvSpPr txBox="1"/>
          <p:nvPr/>
        </p:nvSpPr>
        <p:spPr>
          <a:xfrm flipH="1">
            <a:off x="5022114" y="4023129"/>
            <a:ext cx="19394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Thin-walled Target Chamber is key</a:t>
            </a:r>
            <a:endParaRPr lang="en-AU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1BDF899-6CE0-6547-D6E5-926213E04436}"/>
              </a:ext>
            </a:extLst>
          </p:cNvPr>
          <p:cNvSpPr txBox="1"/>
          <p:nvPr/>
        </p:nvSpPr>
        <p:spPr>
          <a:xfrm>
            <a:off x="132202" y="4847422"/>
            <a:ext cx="107382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 mm </a:t>
            </a:r>
          </a:p>
          <a:p>
            <a:r>
              <a:rPr lang="en-US" dirty="0"/>
              <a:t>Carbon</a:t>
            </a:r>
          </a:p>
          <a:p>
            <a:r>
              <a:rPr lang="en-US" dirty="0"/>
              <a:t>(ATOMKI)</a:t>
            </a:r>
            <a:endParaRPr lang="en-AU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B0452BE-9DA1-067E-E3B2-59A8C0302F82}"/>
              </a:ext>
            </a:extLst>
          </p:cNvPr>
          <p:cNvSpPr txBox="1"/>
          <p:nvPr/>
        </p:nvSpPr>
        <p:spPr>
          <a:xfrm>
            <a:off x="6543798" y="4714017"/>
            <a:ext cx="83548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50 µm </a:t>
            </a:r>
          </a:p>
          <a:p>
            <a:r>
              <a:rPr lang="en-US" dirty="0"/>
              <a:t>Mylar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E72E94A6-DA9D-A92A-BA02-A811BA3D4834}"/>
              </a:ext>
            </a:extLst>
          </p:cNvPr>
          <p:cNvCxnSpPr/>
          <p:nvPr/>
        </p:nvCxnSpPr>
        <p:spPr>
          <a:xfrm>
            <a:off x="5221995" y="5596569"/>
            <a:ext cx="1889119" cy="0"/>
          </a:xfrm>
          <a:prstGeom prst="straightConnector1">
            <a:avLst/>
          </a:prstGeom>
          <a:ln w="5080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C955BA68-BB9C-B63E-DCEB-868E7D05DDDB}"/>
              </a:ext>
            </a:extLst>
          </p:cNvPr>
          <p:cNvSpPr txBox="1"/>
          <p:nvPr/>
        </p:nvSpPr>
        <p:spPr>
          <a:xfrm>
            <a:off x="7788926" y="4852516"/>
            <a:ext cx="13869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ym typeface="Symbol" panose="05050102010706020507" pitchFamily="18" charset="2"/>
              </a:rPr>
              <a:t> = </a:t>
            </a:r>
            <a:r>
              <a:rPr lang="en-US" dirty="0"/>
              <a:t>0.1 MeV </a:t>
            </a:r>
            <a:endParaRPr lang="en-AU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448B411-3CFD-6B7A-2BD3-827F5A50B426}"/>
              </a:ext>
            </a:extLst>
          </p:cNvPr>
          <p:cNvSpPr txBox="1"/>
          <p:nvPr/>
        </p:nvSpPr>
        <p:spPr>
          <a:xfrm>
            <a:off x="3314242" y="3494898"/>
            <a:ext cx="15039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ym typeface="Symbol" panose="05050102010706020507" pitchFamily="18" charset="2"/>
              </a:rPr>
              <a:t> = </a:t>
            </a:r>
            <a:r>
              <a:rPr lang="en-US" dirty="0"/>
              <a:t>0.37 MeV </a:t>
            </a:r>
            <a:endParaRPr lang="en-AU" dirty="0"/>
          </a:p>
        </p:txBody>
      </p:sp>
      <p:sp>
        <p:nvSpPr>
          <p:cNvPr id="13" name="Date Placeholder 12">
            <a:extLst>
              <a:ext uri="{FF2B5EF4-FFF2-40B4-BE49-F238E27FC236}">
                <a16:creationId xmlns:a16="http://schemas.microsoft.com/office/drawing/2014/main" id="{E3AD1E83-8132-7C10-D1A0-42A628E6FD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1A29E5-6AA2-4A44-B71C-0C5BAC5C9557}" type="datetime1">
              <a:rPr lang="en-AU" smtClean="0"/>
              <a:t>23/09/2026</a:t>
            </a:fld>
            <a:endParaRPr lang="en-AU"/>
          </a:p>
        </p:txBody>
      </p:sp>
      <p:sp>
        <p:nvSpPr>
          <p:cNvPr id="14" name="Footer Placeholder 13">
            <a:extLst>
              <a:ext uri="{FF2B5EF4-FFF2-40B4-BE49-F238E27FC236}">
                <a16:creationId xmlns:a16="http://schemas.microsoft.com/office/drawing/2014/main" id="{4F10BF99-AC67-720D-698F-34ECAC1741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Martin Sevior for BLIMP collaboration, Cairns, Sep. 2026</a:t>
            </a:r>
            <a:endParaRPr lang="en-AU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A01D3913-E53C-AFAD-38E8-40FC1C396E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66F30-D99B-42CA-A3B4-89076E64A6E2}" type="slidenum">
              <a:rPr lang="en-AU" smtClean="0"/>
              <a:t>17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18728751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329E2B-95D0-466E-86DD-B70B9D4E59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8629"/>
            <a:ext cx="10515600" cy="642408"/>
          </a:xfrm>
        </p:spPr>
        <p:txBody>
          <a:bodyPr>
            <a:normAutofit fontScale="90000"/>
          </a:bodyPr>
          <a:lstStyle/>
          <a:p>
            <a:r>
              <a:rPr lang="en-US" dirty="0"/>
              <a:t>Prototype BLIMP Target Chamber </a:t>
            </a:r>
            <a:endParaRPr lang="en-A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A03A508-21F4-49EA-B333-DCF3F9B4CBBF}"/>
              </a:ext>
            </a:extLst>
          </p:cNvPr>
          <p:cNvSpPr txBox="1"/>
          <p:nvPr/>
        </p:nvSpPr>
        <p:spPr>
          <a:xfrm>
            <a:off x="700918" y="1326295"/>
            <a:ext cx="1080672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Shear strength of Mylar foil (15 kg/mm</a:t>
            </a:r>
            <a:r>
              <a:rPr lang="en-US" sz="2800" baseline="30000" dirty="0"/>
              <a:t>2</a:t>
            </a:r>
            <a:r>
              <a:rPr lang="en-US" sz="2800" dirty="0"/>
              <a:t>) implies 50 micron thick foil has a factor of 20 safety under vacuum</a:t>
            </a:r>
            <a:endParaRPr lang="en-AU" sz="28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4FC1A00-EC53-49CA-894B-5A89D485B2FD}"/>
              </a:ext>
            </a:extLst>
          </p:cNvPr>
          <p:cNvSpPr txBox="1"/>
          <p:nvPr/>
        </p:nvSpPr>
        <p:spPr>
          <a:xfrm>
            <a:off x="598612" y="702111"/>
            <a:ext cx="790748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Best Invariant Mass Resolution requires very thin vacuum wall</a:t>
            </a:r>
            <a:endParaRPr lang="en-AU" sz="2400" dirty="0"/>
          </a:p>
        </p:txBody>
      </p:sp>
      <p:pic>
        <p:nvPicPr>
          <p:cNvPr id="7" name="Picture 6" descr="A picture containing indoor&#10;&#10;Description automatically generated">
            <a:extLst>
              <a:ext uri="{FF2B5EF4-FFF2-40B4-BE49-F238E27FC236}">
                <a16:creationId xmlns:a16="http://schemas.microsoft.com/office/drawing/2014/main" id="{215F98B2-5E00-4D04-9920-ED74506AE60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999" t="22263" r="17414" b="11535"/>
          <a:stretch/>
        </p:blipFill>
        <p:spPr>
          <a:xfrm>
            <a:off x="700918" y="3083621"/>
            <a:ext cx="1923813" cy="3000161"/>
          </a:xfrm>
          <a:prstGeom prst="rect">
            <a:avLst/>
          </a:prstGeom>
        </p:spPr>
      </p:pic>
      <p:pic>
        <p:nvPicPr>
          <p:cNvPr id="10" name="Picture 9" descr="A picture containing indoor, engine&#10;&#10;Description automatically generated">
            <a:extLst>
              <a:ext uri="{FF2B5EF4-FFF2-40B4-BE49-F238E27FC236}">
                <a16:creationId xmlns:a16="http://schemas.microsoft.com/office/drawing/2014/main" id="{5D60420B-6936-1704-2606-B6D4419E202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274" b="17080"/>
          <a:stretch/>
        </p:blipFill>
        <p:spPr>
          <a:xfrm>
            <a:off x="3140188" y="3083621"/>
            <a:ext cx="3640857" cy="2894729"/>
          </a:xfrm>
          <a:prstGeom prst="rect">
            <a:avLst/>
          </a:prstGeom>
        </p:spPr>
      </p:pic>
      <p:sp>
        <p:nvSpPr>
          <p:cNvPr id="12" name="Date Placeholder 11">
            <a:extLst>
              <a:ext uri="{FF2B5EF4-FFF2-40B4-BE49-F238E27FC236}">
                <a16:creationId xmlns:a16="http://schemas.microsoft.com/office/drawing/2014/main" id="{DF49A558-CA45-D0A1-0791-7F83404FEB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B0EBE0-9B88-4FB4-B32E-C5C3FB31A3E8}" type="datetime1">
              <a:rPr lang="en-AU" smtClean="0"/>
              <a:t>23/09/2026</a:t>
            </a:fld>
            <a:endParaRPr lang="en-AU"/>
          </a:p>
        </p:txBody>
      </p:sp>
      <p:sp>
        <p:nvSpPr>
          <p:cNvPr id="15" name="Footer Placeholder 14">
            <a:extLst>
              <a:ext uri="{FF2B5EF4-FFF2-40B4-BE49-F238E27FC236}">
                <a16:creationId xmlns:a16="http://schemas.microsoft.com/office/drawing/2014/main" id="{6AACF7D7-C29E-3C3E-1083-7A88588B32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Martin Sevior for BLIMP collaboration, Cairns, Sep. 2026</a:t>
            </a:r>
            <a:endParaRPr lang="en-AU" dirty="0"/>
          </a:p>
        </p:txBody>
      </p:sp>
      <p:sp>
        <p:nvSpPr>
          <p:cNvPr id="16" name="Slide Number Placeholder 15">
            <a:extLst>
              <a:ext uri="{FF2B5EF4-FFF2-40B4-BE49-F238E27FC236}">
                <a16:creationId xmlns:a16="http://schemas.microsoft.com/office/drawing/2014/main" id="{589EED32-5510-79D5-B5CA-B6490FBDFE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66F30-D99B-42CA-A3B4-89076E64A6E2}" type="slidenum">
              <a:rPr lang="en-AU" smtClean="0"/>
              <a:t>18</a:t>
            </a:fld>
            <a:endParaRPr lang="en-AU"/>
          </a:p>
        </p:txBody>
      </p:sp>
      <p:pic>
        <p:nvPicPr>
          <p:cNvPr id="18" name="Picture 17" descr="Diagram&#10;&#10;Description automatically generated">
            <a:extLst>
              <a:ext uri="{FF2B5EF4-FFF2-40B4-BE49-F238E27FC236}">
                <a16:creationId xmlns:a16="http://schemas.microsoft.com/office/drawing/2014/main" id="{BE1FCB65-B9F5-424B-3E34-2A3F9001ED8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5491" y="2925660"/>
            <a:ext cx="4114800" cy="3158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8327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hart, histogram&#10;&#10;Description automatically generated">
            <a:extLst>
              <a:ext uri="{FF2B5EF4-FFF2-40B4-BE49-F238E27FC236}">
                <a16:creationId xmlns:a16="http://schemas.microsoft.com/office/drawing/2014/main" id="{AEEDA25D-282E-4821-B23A-B74417C3B3E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556"/>
          <a:stretch/>
        </p:blipFill>
        <p:spPr>
          <a:xfrm>
            <a:off x="6485606" y="1319205"/>
            <a:ext cx="5338218" cy="4745009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1C59438-480E-E66D-619B-CA61947156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EFF1F3-2C53-4393-9660-16BEB0583965}" type="datetime1">
              <a:rPr lang="en-AU" smtClean="0"/>
              <a:t>23/09/2026</a:t>
            </a:fld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7BF8A03-960D-53AB-E27A-B9318AF028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Martin Sevior for BLIMP collaboration, Cairns, Sep. 2026</a:t>
            </a:r>
            <a:endParaRPr lang="en-AU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A09F29C-EB27-56AC-3962-F877D4E74E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66F30-D99B-42CA-A3B4-89076E64A6E2}" type="slidenum">
              <a:rPr lang="en-AU" smtClean="0"/>
              <a:t>19</a:t>
            </a:fld>
            <a:endParaRPr lang="en-AU"/>
          </a:p>
        </p:txBody>
      </p:sp>
      <p:pic>
        <p:nvPicPr>
          <p:cNvPr id="8" name="Picture 7" descr="A picture containing dark, light&#10;&#10;Description automatically generated">
            <a:extLst>
              <a:ext uri="{FF2B5EF4-FFF2-40B4-BE49-F238E27FC236}">
                <a16:creationId xmlns:a16="http://schemas.microsoft.com/office/drawing/2014/main" id="{B825EE09-5FB6-4E49-1C96-1EDB9EFDA04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61" t="29963"/>
          <a:stretch/>
        </p:blipFill>
        <p:spPr>
          <a:xfrm>
            <a:off x="155155" y="4224849"/>
            <a:ext cx="3274028" cy="1601844"/>
          </a:xfrm>
          <a:prstGeom prst="rect">
            <a:avLst/>
          </a:prstGeom>
        </p:spPr>
      </p:pic>
      <p:sp>
        <p:nvSpPr>
          <p:cNvPr id="11" name="Title 1">
            <a:extLst>
              <a:ext uri="{FF2B5EF4-FFF2-40B4-BE49-F238E27FC236}">
                <a16:creationId xmlns:a16="http://schemas.microsoft.com/office/drawing/2014/main" id="{29E2CE9E-7DB4-B255-93F2-A797B4EDDA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781820"/>
          </a:xfrm>
        </p:spPr>
        <p:txBody>
          <a:bodyPr>
            <a:normAutofit/>
          </a:bodyPr>
          <a:lstStyle/>
          <a:p>
            <a:r>
              <a:rPr lang="en-US" dirty="0"/>
              <a:t>Internal Conversion Background (IPC)</a:t>
            </a:r>
            <a:endParaRPr lang="en-A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D39EB949-94B1-6897-6B6A-8B20DE3070E9}"/>
                  </a:ext>
                </a:extLst>
              </p:cNvPr>
              <p:cNvSpPr txBox="1"/>
              <p:nvPr/>
            </p:nvSpPr>
            <p:spPr>
              <a:xfrm>
                <a:off x="311710" y="1421469"/>
                <a:ext cx="5891755" cy="500586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Pre>
                        <m:sPrePr>
                          <m:ctrlPr>
                            <a:rPr lang="en-US" sz="3200" b="0" i="1" smtClean="0">
                              <a:latin typeface="Cambria Math" panose="02040503050406030204" pitchFamily="18" charset="0"/>
                            </a:rPr>
                          </m:ctrlPr>
                        </m:sPrePr>
                        <m:sub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  <m:sup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8</m:t>
                          </m:r>
                        </m:sup>
                        <m:e>
                          <m:sSup>
                            <m:sSupPr>
                              <m:ctrlPr>
                                <a:rPr lang="en-US" sz="32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3200" b="0" i="1" smtClean="0">
                                  <a:latin typeface="Cambria Math" panose="02040503050406030204" pitchFamily="18" charset="0"/>
                                </a:rPr>
                                <m:t>𝐵𝑒</m:t>
                              </m:r>
                            </m:e>
                            <m:sup>
                              <m:r>
                                <a:rPr lang="en-US" sz="3200" b="0" i="1" smtClean="0"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</m:e>
                      </m:sPre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→</m:t>
                      </m:r>
                      <m:sSup>
                        <m:sSupPr>
                          <m:ctrlPr>
                            <a:rPr lang="en-US" sz="32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sPre>
                            <m:sPrePr>
                              <m:ctrlPr>
                                <a:rPr lang="en-US" sz="3200" b="0" i="1" smtClean="0">
                                  <a:latin typeface="Cambria Math" panose="02040503050406030204" pitchFamily="18" charset="0"/>
                                </a:rPr>
                              </m:ctrlPr>
                            </m:sPrePr>
                            <m:sub>
                              <m:r>
                                <a:rPr lang="en-US" sz="3200" b="0" i="1" smtClean="0">
                                  <a:latin typeface="Cambria Math" panose="02040503050406030204" pitchFamily="18" charset="0"/>
                                </a:rPr>
                                <m:t>4 </m:t>
                              </m:r>
                            </m:sub>
                            <m:sup>
                              <m:r>
                                <a:rPr lang="en-US" sz="3200" b="0" i="1" smtClean="0">
                                  <a:latin typeface="Cambria Math" panose="02040503050406030204" pitchFamily="18" charset="0"/>
                                </a:rPr>
                                <m:t>8</m:t>
                              </m:r>
                            </m:sup>
                            <m:e>
                              <m:r>
                                <a:rPr lang="en-US" sz="3200" b="0" i="1" smtClean="0">
                                  <a:latin typeface="Cambria Math" panose="02040503050406030204" pitchFamily="18" charset="0"/>
                                </a:rPr>
                                <m:t>𝐵𝑒</m:t>
                              </m:r>
                            </m:e>
                          </m:sPre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3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𝛾</m:t>
                          </m:r>
                        </m:e>
                        <m:sup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→</m:t>
                      </m:r>
                      <m:sSup>
                        <m:sSupPr>
                          <m:ctrlPr>
                            <a:rPr lang="en-US" sz="32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</m:sup>
                      </m:sSup>
                      <m:sSup>
                        <m:sSupPr>
                          <m:ctrlPr>
                            <a:rPr lang="en-US" sz="32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</m:sup>
                      </m:sSup>
                    </m:oMath>
                  </m:oMathPara>
                </a14:m>
                <a:endParaRPr lang="en-AU" sz="3200" dirty="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D39EB949-94B1-6897-6B6A-8B20DE3070E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1710" y="1421469"/>
                <a:ext cx="5891755" cy="50058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A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TextBox 12">
            <a:extLst>
              <a:ext uri="{FF2B5EF4-FFF2-40B4-BE49-F238E27FC236}">
                <a16:creationId xmlns:a16="http://schemas.microsoft.com/office/drawing/2014/main" id="{8EB6D77C-7F60-F97E-3F3E-E3AA750AEBD2}"/>
              </a:ext>
            </a:extLst>
          </p:cNvPr>
          <p:cNvSpPr txBox="1"/>
          <p:nvPr/>
        </p:nvSpPr>
        <p:spPr>
          <a:xfrm>
            <a:off x="311710" y="2125532"/>
            <a:ext cx="621510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Peaks at low invariant mass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Simulated with Born-approximation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Full GEANT4 Simulation + genfit2 + RAVE reconstruction with realistic TPC hits (~130 )</a:t>
            </a:r>
            <a:endParaRPr lang="en-AU" sz="2400" dirty="0"/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9EBC17A8-F884-5820-83A0-B76C411BA3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5155" y="718410"/>
            <a:ext cx="10515600" cy="600795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Irreducible background comes from Nuclear Internal Conversion</a:t>
            </a:r>
            <a:endParaRPr lang="en-AU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968FD64-4169-B030-B650-A93644862984}"/>
              </a:ext>
            </a:extLst>
          </p:cNvPr>
          <p:cNvSpPr txBox="1"/>
          <p:nvPr/>
        </p:nvSpPr>
        <p:spPr>
          <a:xfrm>
            <a:off x="7788925" y="5870770"/>
            <a:ext cx="24572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Black line is an ansatz fit</a:t>
            </a:r>
            <a:endParaRPr lang="en-AU" dirty="0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3D9BDD55-095E-E974-69D6-2F2BA010457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729" t="35294"/>
          <a:stretch/>
        </p:blipFill>
        <p:spPr>
          <a:xfrm>
            <a:off x="3581400" y="4212409"/>
            <a:ext cx="3056501" cy="16267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051007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2794BD-7DDB-7766-77CB-B4E169DFF4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8369" y="18256"/>
            <a:ext cx="10515600" cy="892960"/>
          </a:xfrm>
        </p:spPr>
        <p:txBody>
          <a:bodyPr/>
          <a:lstStyle/>
          <a:p>
            <a:r>
              <a:rPr lang="en-US" dirty="0"/>
              <a:t>External Gamma conversion</a:t>
            </a:r>
            <a:endParaRPr lang="en-AU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58FB3F5-E77A-B2D0-8E85-1A9E4BB0821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9085" y="756846"/>
            <a:ext cx="3608472" cy="3526397"/>
          </a:xfr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DB9DEC9E-7D85-D986-7F16-0D06D99A56F3}"/>
                  </a:ext>
                </a:extLst>
              </p:cNvPr>
              <p:cNvSpPr txBox="1"/>
              <p:nvPr/>
            </p:nvSpPr>
            <p:spPr>
              <a:xfrm>
                <a:off x="316700" y="4283243"/>
                <a:ext cx="6716775" cy="212365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sz="2200" dirty="0"/>
                  <a:t>Large flux of 18 MeV </a:t>
                </a:r>
                <a:r>
                  <a:rPr lang="en-US" sz="2200" dirty="0">
                    <a:sym typeface="Symbol" panose="05050102010706020507" pitchFamily="18" charset="2"/>
                  </a:rPr>
                  <a:t>’s from </a:t>
                </a:r>
                <a14:m>
                  <m:oMath xmlns:m="http://schemas.openxmlformats.org/officeDocument/2006/math"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𝑝</m:t>
                    </m:r>
                    <m:sSup>
                      <m:sSupPr>
                        <m:ctrlPr>
                          <a:rPr lang="en-US" sz="22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+ </m:t>
                        </m:r>
                      </m:e>
                      <m:sup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7</m:t>
                        </m:r>
                      </m:sup>
                    </m:sSup>
                    <m:r>
                      <a:rPr lang="en-US" sz="2200" i="1">
                        <a:latin typeface="Cambria Math" panose="02040503050406030204" pitchFamily="18" charset="0"/>
                      </a:rPr>
                      <m:t>𝐿𝑖</m:t>
                    </m:r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→</m:t>
                    </m:r>
                    <m:r>
                      <a:rPr lang="en-US" sz="2200" b="0" i="1" baseline="30000" smtClean="0">
                        <a:latin typeface="Cambria Math" panose="02040503050406030204" pitchFamily="18" charset="0"/>
                      </a:rPr>
                      <m:t>8</m:t>
                    </m:r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𝐵𝑒</m:t>
                    </m:r>
                    <m:r>
                      <a:rPr lang="en-US" sz="2200" b="0" i="0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𝛾</m:t>
                    </m:r>
                    <m:r>
                      <a:rPr lang="en-US" sz="2200" b="0" i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en-US" sz="2200" dirty="0">
                  <a:sym typeface="Symbol" panose="05050102010706020507" pitchFamily="18" charset="2"/>
                </a:endParaRP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sz="2200" dirty="0">
                    <a:sym typeface="Symbol" panose="05050102010706020507" pitchFamily="18" charset="2"/>
                  </a:rPr>
                  <a:t>These can externally convert via </a:t>
                </a:r>
                <a14:m>
                  <m:oMath xmlns:m="http://schemas.openxmlformats.org/officeDocument/2006/math">
                    <m:r>
                      <a:rPr lang="en-US" sz="2200" b="0" i="1" smtClean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𝛾</m:t>
                    </m:r>
                    <m:r>
                      <a:rPr lang="en-US" sz="2200" b="0" i="1" smtClean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→</m:t>
                    </m:r>
                    <m:sSup>
                      <m:sSupPr>
                        <m:ctrlPr>
                          <a:rPr lang="en-US" sz="2200" b="0" i="1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</m:ctrlPr>
                      </m:sSupPr>
                      <m:e>
                        <m:r>
                          <a:rPr lang="en-US" sz="2200" b="0" i="1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  <m:t>𝑒</m:t>
                        </m:r>
                      </m:e>
                      <m:sup>
                        <m:r>
                          <a:rPr lang="en-US" sz="2200" b="0" i="1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  <m:t>+</m:t>
                        </m:r>
                      </m:sup>
                    </m:sSup>
                    <m:sSup>
                      <m:sSupPr>
                        <m:ctrlPr>
                          <a:rPr lang="en-US" sz="2200" b="0" i="1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</m:ctrlPr>
                      </m:sSupPr>
                      <m:e>
                        <m:r>
                          <a:rPr lang="en-US" sz="2200" b="0" i="1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  <m:t>𝑒</m:t>
                        </m:r>
                      </m:e>
                      <m:sup>
                        <m:r>
                          <a:rPr lang="en-US" sz="2200" b="0" i="1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  <m:t>−</m:t>
                        </m:r>
                      </m:sup>
                    </m:sSup>
                  </m:oMath>
                </a14:m>
                <a:r>
                  <a:rPr lang="en-US" sz="2200" dirty="0">
                    <a:sym typeface="Symbol" panose="05050102010706020507" pitchFamily="18" charset="2"/>
                  </a:rPr>
                  <a:t> in material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sz="2200" dirty="0">
                    <a:sym typeface="Symbol" panose="05050102010706020507" pitchFamily="18" charset="2"/>
                  </a:rPr>
                  <a:t>Simulated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200" b="0" i="1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</m:ctrlPr>
                      </m:sSupPr>
                      <m:e>
                        <m:r>
                          <a:rPr lang="en-US" sz="2200" b="0" i="1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  <m:t>10</m:t>
                        </m:r>
                      </m:e>
                      <m:sup>
                        <m:r>
                          <a:rPr lang="en-US" sz="2200" b="0" i="1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  <m:t>8</m:t>
                        </m:r>
                      </m:sup>
                    </m:sSup>
                  </m:oMath>
                </a14:m>
                <a:r>
                  <a:rPr lang="en-AU" sz="2200" dirty="0"/>
                  <a:t> of these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AU" sz="2200" dirty="0"/>
                  <a:t>Low mass near the target limits conversions to 0.01%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AU" sz="2200" dirty="0"/>
                  <a:t>Vertex constraint removes &gt; 99% 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AU" sz="2200" dirty="0"/>
                  <a:t>Background is negligible compared to IPC</a:t>
                </a: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DB9DEC9E-7D85-D986-7F16-0D06D99A56F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6700" y="4283243"/>
                <a:ext cx="6716775" cy="2123658"/>
              </a:xfrm>
              <a:prstGeom prst="rect">
                <a:avLst/>
              </a:prstGeom>
              <a:blipFill>
                <a:blip r:embed="rId3"/>
                <a:stretch>
                  <a:fillRect l="-1089" t="-2586" r="-363" b="-4885"/>
                </a:stretch>
              </a:blipFill>
            </p:spPr>
            <p:txBody>
              <a:bodyPr/>
              <a:lstStyle/>
              <a:p>
                <a:r>
                  <a:rPr lang="en-A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Date Placeholder 8">
            <a:extLst>
              <a:ext uri="{FF2B5EF4-FFF2-40B4-BE49-F238E27FC236}">
                <a16:creationId xmlns:a16="http://schemas.microsoft.com/office/drawing/2014/main" id="{34A4CD45-4DF9-B114-5D0E-8F49EBC61E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6E011D-81D2-4DFB-A0B7-B70441DDC2C8}" type="datetime1">
              <a:rPr lang="en-AU" smtClean="0"/>
              <a:t>23/09/2026</a:t>
            </a:fld>
            <a:endParaRPr lang="en-AU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5B36EAE4-69FD-5805-BEA8-E2F40149B5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Martin Sevior for BLIMP collaboration, Cairns, Sep. 2026</a:t>
            </a:r>
            <a:endParaRPr lang="en-AU" dirty="0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A72275E1-75D8-210E-CADD-14964BA16C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66F30-D99B-42CA-A3B4-89076E64A6E2}" type="slidenum">
              <a:rPr lang="en-AU" smtClean="0"/>
              <a:t>20</a:t>
            </a:fld>
            <a:endParaRPr lang="en-AU"/>
          </a:p>
        </p:txBody>
      </p:sp>
      <p:pic>
        <p:nvPicPr>
          <p:cNvPr id="13" name="Picture 12" descr="Chart, scatter chart&#10;&#10;Description automatically generated">
            <a:extLst>
              <a:ext uri="{FF2B5EF4-FFF2-40B4-BE49-F238E27FC236}">
                <a16:creationId xmlns:a16="http://schemas.microsoft.com/office/drawing/2014/main" id="{19C6DC95-9570-03CA-03DD-522DE25F74B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3475" y="1428320"/>
            <a:ext cx="4862079" cy="47280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80486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D7511F-3798-4AEF-BE9C-DB232DD526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786" y="0"/>
            <a:ext cx="10515600" cy="869786"/>
          </a:xfrm>
        </p:spPr>
        <p:txBody>
          <a:bodyPr/>
          <a:lstStyle/>
          <a:p>
            <a:r>
              <a:rPr lang="en-US" dirty="0"/>
              <a:t>X17 + IPC background </a:t>
            </a:r>
            <a:endParaRPr lang="en-A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5A25DCC-253D-4D68-B6AD-101E58EB953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216816" y="777188"/>
                <a:ext cx="11212398" cy="1664354"/>
              </a:xfrm>
            </p:spPr>
            <p:txBody>
              <a:bodyPr>
                <a:normAutofit fontScale="92500" lnSpcReduction="20000"/>
              </a:bodyPr>
              <a:lstStyle/>
              <a:p>
                <a:r>
                  <a:rPr lang="en-US" dirty="0"/>
                  <a:t>Full simulation and reconstruction of IPC+X17 with 50 µm Mylar vacuum wall</a:t>
                </a:r>
              </a:p>
              <a:p>
                <a:r>
                  <a:rPr lang="en-US" dirty="0"/>
                  <a:t>4 Day run on </a:t>
                </a:r>
                <a:r>
                  <a:rPr lang="en-US" dirty="0" err="1"/>
                  <a:t>Pelletron</a:t>
                </a:r>
                <a:r>
                  <a:rPr lang="en-US" dirty="0"/>
                  <a:t>. 1µA proton beam, 10</a:t>
                </a:r>
                <a:r>
                  <a:rPr lang="en-US" baseline="30000" dirty="0"/>
                  <a:t>19</a:t>
                </a:r>
                <a:r>
                  <a:rPr lang="en-US" dirty="0"/>
                  <a:t> /cm</a:t>
                </a:r>
                <a:r>
                  <a:rPr lang="en-US" baseline="30000" dirty="0"/>
                  <a:t>2 7</a:t>
                </a:r>
                <a:r>
                  <a:rPr lang="en-US" dirty="0"/>
                  <a:t>Li target </a:t>
                </a:r>
              </a:p>
              <a:p>
                <a:r>
                  <a:rPr lang="en-US" dirty="0"/>
                  <a:t>Quantify sensitivity as a function of BR relative to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sPre>
                      <m:sPre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PrePr>
                      <m:sub/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7</m:t>
                        </m:r>
                      </m:sup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</m:sPre>
                    <m:r>
                      <a:rPr lang="en-US" b="0" i="1" smtClean="0">
                        <a:latin typeface="Cambria Math" panose="02040503050406030204" pitchFamily="18" charset="0"/>
                      </a:rPr>
                      <m:t>𝑖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→</m:t>
                    </m:r>
                    <m:sPre>
                      <m:sPre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PrePr>
                      <m:sub/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8</m:t>
                        </m:r>
                      </m:sup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𝐵𝑒</m:t>
                        </m:r>
                      </m:e>
                    </m:sPre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𝛾</m:t>
                    </m:r>
                  </m:oMath>
                </a14:m>
                <a:r>
                  <a:rPr lang="en-US" dirty="0"/>
                  <a:t> </a:t>
                </a:r>
              </a:p>
              <a:p>
                <a:r>
                  <a:rPr lang="en-US" dirty="0"/>
                  <a:t>ATOMKI found X17 with BR ~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6×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−6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 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𝛾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at 6 </a:t>
                </a:r>
                <a:r>
                  <a:rPr lang="el-GR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σ</a:t>
                </a:r>
                <a:endParaRPr lang="en-US" dirty="0"/>
              </a:p>
              <a:p>
                <a:endParaRPr lang="en-US" dirty="0"/>
              </a:p>
              <a:p>
                <a:endParaRPr lang="en-AU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5A25DCC-253D-4D68-B6AD-101E58EB953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16816" y="777188"/>
                <a:ext cx="11212398" cy="1664354"/>
              </a:xfrm>
              <a:blipFill>
                <a:blip r:embed="rId2"/>
                <a:stretch>
                  <a:fillRect l="-870" t="-9124" b="-7299"/>
                </a:stretch>
              </a:blipFill>
            </p:spPr>
            <p:txBody>
              <a:bodyPr/>
              <a:lstStyle/>
              <a:p>
                <a:r>
                  <a:rPr lang="en-A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" name="Picture 8" descr="Chart, histogram&#10;&#10;Description automatically generated">
            <a:extLst>
              <a:ext uri="{FF2B5EF4-FFF2-40B4-BE49-F238E27FC236}">
                <a16:creationId xmlns:a16="http://schemas.microsoft.com/office/drawing/2014/main" id="{7E8CC598-1EC1-466D-8F54-C4EA12FD98F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4176" y="2441542"/>
            <a:ext cx="4182378" cy="4065462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AC56688C-1BBC-45DF-BE88-14357E591708}"/>
                  </a:ext>
                </a:extLst>
              </p:cNvPr>
              <p:cNvSpPr txBox="1"/>
              <p:nvPr/>
            </p:nvSpPr>
            <p:spPr>
              <a:xfrm>
                <a:off x="8437703" y="3566962"/>
                <a:ext cx="3754297" cy="138499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800" dirty="0"/>
                  <a:t>X17 BR=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6×</m:t>
                    </m:r>
                    <m:sSup>
                      <m:sSup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−6</m:t>
                        </m:r>
                      </m:sup>
                    </m:sSup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 (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𝛾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2800" dirty="0"/>
              </a:p>
              <a:p>
                <a:r>
                  <a:rPr lang="en-US" sz="2800" dirty="0"/>
                  <a:t>1908 +- 45 events</a:t>
                </a:r>
              </a:p>
              <a:p>
                <a:r>
                  <a:rPr lang="en-US" sz="2800" dirty="0"/>
                  <a:t>42 </a:t>
                </a:r>
                <a:r>
                  <a:rPr lang="en-US" sz="28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σ significance</a:t>
                </a:r>
                <a:endParaRPr lang="en-AU" sz="2800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AC56688C-1BBC-45DF-BE88-14357E59170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37703" y="3566962"/>
                <a:ext cx="3754297" cy="1384995"/>
              </a:xfrm>
              <a:prstGeom prst="rect">
                <a:avLst/>
              </a:prstGeom>
              <a:blipFill>
                <a:blip r:embed="rId4"/>
                <a:stretch>
                  <a:fillRect l="-3247" t="-3965" b="-11894"/>
                </a:stretch>
              </a:blipFill>
            </p:spPr>
            <p:txBody>
              <a:bodyPr/>
              <a:lstStyle/>
              <a:p>
                <a:r>
                  <a:rPr lang="en-A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6" name="Picture 15" descr="Chart&#10;&#10;Description automatically generated">
            <a:extLst>
              <a:ext uri="{FF2B5EF4-FFF2-40B4-BE49-F238E27FC236}">
                <a16:creationId xmlns:a16="http://schemas.microsoft.com/office/drawing/2014/main" id="{55D379EC-4D70-4CAC-A533-F4D4DFABD91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184" y="2366215"/>
            <a:ext cx="4182378" cy="4065462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EF3F8F-717E-77C1-13EF-459C281079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0801C-588A-4220-AA03-E7994D016BA2}" type="datetime1">
              <a:rPr lang="en-AU" smtClean="0"/>
              <a:t>23/09/2026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5D9CFE-0100-9E5A-FF4B-C0622F26DA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99768"/>
            <a:ext cx="4114800" cy="365125"/>
          </a:xfrm>
        </p:spPr>
        <p:txBody>
          <a:bodyPr/>
          <a:lstStyle/>
          <a:p>
            <a:r>
              <a:rPr lang="en-GB"/>
              <a:t>Martin Sevior for BLIMP collaboration, Cairns, Sep. 2026</a:t>
            </a:r>
            <a:endParaRPr lang="en-AU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86B866-65BD-C2F2-69C8-EBCF2423C9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66F30-D99B-42CA-A3B4-89076E64A6E2}" type="slidenum">
              <a:rPr lang="en-AU" smtClean="0"/>
              <a:t>21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73442259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F27367-F16A-9D05-679C-04AF43A9A9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6525"/>
            <a:ext cx="10515600" cy="814451"/>
          </a:xfrm>
        </p:spPr>
        <p:txBody>
          <a:bodyPr/>
          <a:lstStyle/>
          <a:p>
            <a:r>
              <a:rPr lang="en-GB" dirty="0"/>
              <a:t>Spin and Parity of X17</a:t>
            </a:r>
            <a:endParaRPr lang="en-AU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BA1435-0FAB-AD8E-5CA0-C1AC3510D2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6758" y="1094105"/>
            <a:ext cx="11464138" cy="643255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en-GB" dirty="0"/>
              <a:t>Should we find the X17, we can also determine its spin and parity via an angular analysis</a:t>
            </a:r>
            <a:endParaRPr lang="en-AU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0EC10E-14FC-BFEF-4983-CF486315A4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458A92-38F0-4A99-B99D-6DCF0C431190}" type="datetime1">
              <a:rPr lang="en-AU" smtClean="0"/>
              <a:t>23/09/2026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60B5A9-4519-4093-D50B-6868420496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Martin Sevior for BLIMP collaboration, Cairns, Sep. 2026</a:t>
            </a:r>
            <a:endParaRPr lang="en-AU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15B60E-B79E-C505-9AA0-D2D3FF763C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66F30-D99B-42CA-A3B4-89076E64A6E2}" type="slidenum">
              <a:rPr lang="en-AU" smtClean="0"/>
              <a:t>22</a:t>
            </a:fld>
            <a:endParaRPr lang="en-AU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B1AA681-1692-AB79-6893-7F9F64B5E1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87812" y="1576222"/>
            <a:ext cx="6642030" cy="1295410"/>
          </a:xfrm>
          <a:prstGeom prst="rect">
            <a:avLst/>
          </a:prstGeom>
        </p:spPr>
      </p:pic>
      <p:pic>
        <p:nvPicPr>
          <p:cNvPr id="8" name="Picture 7" descr="A graph with colored lines&#10;&#10;Description automatically generated">
            <a:extLst>
              <a:ext uri="{FF2B5EF4-FFF2-40B4-BE49-F238E27FC236}">
                <a16:creationId xmlns:a16="http://schemas.microsoft.com/office/drawing/2014/main" id="{66D42385-1A46-0BB7-6D9E-AF08E2EA20C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3937" y="3167792"/>
            <a:ext cx="5494630" cy="2892398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2660DCA3-AFD3-F1D9-B60B-2F586FF1FBAA}"/>
              </a:ext>
            </a:extLst>
          </p:cNvPr>
          <p:cNvGrpSpPr/>
          <p:nvPr/>
        </p:nvGrpSpPr>
        <p:grpSpPr>
          <a:xfrm>
            <a:off x="973074" y="3167792"/>
            <a:ext cx="4473575" cy="2892398"/>
            <a:chOff x="3619500" y="2787676"/>
            <a:chExt cx="4473575" cy="2892398"/>
          </a:xfrm>
        </p:grpSpPr>
        <p:pic>
          <p:nvPicPr>
            <p:cNvPr id="10" name="Content Placeholder 6" descr="A diagram of a diagram&#10;&#10;Description automatically generated">
              <a:extLst>
                <a:ext uri="{FF2B5EF4-FFF2-40B4-BE49-F238E27FC236}">
                  <a16:creationId xmlns:a16="http://schemas.microsoft.com/office/drawing/2014/main" id="{51F91AD0-607A-7FEA-887A-C2FD03F36E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619500" y="2787676"/>
              <a:ext cx="4473575" cy="2892398"/>
            </a:xfrm>
            <a:prstGeom prst="rect">
              <a:avLst/>
            </a:prstGeom>
          </p:spPr>
        </p:pic>
        <p:cxnSp>
          <p:nvCxnSpPr>
            <p:cNvPr id="11" name="Straight Arrow Connector 10">
              <a:extLst>
                <a:ext uri="{FF2B5EF4-FFF2-40B4-BE49-F238E27FC236}">
                  <a16:creationId xmlns:a16="http://schemas.microsoft.com/office/drawing/2014/main" id="{D1F1AAD3-C427-A315-1EF0-18D6DFFB2904}"/>
                </a:ext>
              </a:extLst>
            </p:cNvPr>
            <p:cNvCxnSpPr/>
            <p:nvPr/>
          </p:nvCxnSpPr>
          <p:spPr>
            <a:xfrm flipV="1">
              <a:off x="6000750" y="3463925"/>
              <a:ext cx="0" cy="36195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F2E5E433-5AC5-0029-97F4-953C13247849}"/>
                </a:ext>
              </a:extLst>
            </p:cNvPr>
            <p:cNvSpPr txBox="1"/>
            <p:nvPr/>
          </p:nvSpPr>
          <p:spPr>
            <a:xfrm>
              <a:off x="5143500" y="3186926"/>
              <a:ext cx="131445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/>
                <a:t>Polarization</a:t>
              </a:r>
              <a:endParaRPr lang="en-AU" dirty="0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862EC3AB-C356-B607-6AB5-4DCBDB9C6430}"/>
                  </a:ext>
                </a:extLst>
              </p:cNvPr>
              <p:cNvSpPr txBox="1"/>
              <p:nvPr/>
            </p:nvSpPr>
            <p:spPr>
              <a:xfrm>
                <a:off x="9012936" y="5946660"/>
                <a:ext cx="649537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GB" sz="2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  <m:sub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sub>
                      </m:sSub>
                    </m:oMath>
                  </m:oMathPara>
                </a14:m>
                <a:endParaRPr lang="en-AU" sz="2800" dirty="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862EC3AB-C356-B607-6AB5-4DCBDB9C643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12936" y="5946660"/>
                <a:ext cx="649537" cy="52322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A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TextBox 13">
            <a:extLst>
              <a:ext uri="{FF2B5EF4-FFF2-40B4-BE49-F238E27FC236}">
                <a16:creationId xmlns:a16="http://schemas.microsoft.com/office/drawing/2014/main" id="{4BEBC23D-CD88-1626-01F9-CAA5AC68F6A6}"/>
              </a:ext>
            </a:extLst>
          </p:cNvPr>
          <p:cNvSpPr txBox="1"/>
          <p:nvPr/>
        </p:nvSpPr>
        <p:spPr>
          <a:xfrm>
            <a:off x="10824488" y="3115191"/>
            <a:ext cx="47641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/>
              <a:t>1</a:t>
            </a:r>
            <a:r>
              <a:rPr lang="en-GB" sz="3200" b="1" baseline="30000" dirty="0"/>
              <a:t>-</a:t>
            </a:r>
            <a:endParaRPr lang="en-AU" sz="3200" b="1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B77250F-4D55-4E5D-9F0B-BA96B54181E0}"/>
              </a:ext>
            </a:extLst>
          </p:cNvPr>
          <p:cNvSpPr txBox="1"/>
          <p:nvPr/>
        </p:nvSpPr>
        <p:spPr>
          <a:xfrm>
            <a:off x="6441337" y="3699966"/>
            <a:ext cx="52931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/>
              <a:t>1</a:t>
            </a:r>
            <a:r>
              <a:rPr lang="en-GB" sz="3200" b="1" baseline="30000" dirty="0"/>
              <a:t>+</a:t>
            </a:r>
            <a:endParaRPr lang="en-AU" sz="3200" b="1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86E5A32-2CE1-A716-0B93-ABEFF67FC634}"/>
              </a:ext>
            </a:extLst>
          </p:cNvPr>
          <p:cNvSpPr txBox="1"/>
          <p:nvPr/>
        </p:nvSpPr>
        <p:spPr>
          <a:xfrm>
            <a:off x="6441337" y="5422785"/>
            <a:ext cx="49725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/>
              <a:t>0</a:t>
            </a:r>
            <a:r>
              <a:rPr lang="en-GB" sz="4000" b="1" baseline="30000" dirty="0"/>
              <a:t>-</a:t>
            </a:r>
            <a:endParaRPr lang="en-AU" sz="4000" b="1" dirty="0"/>
          </a:p>
        </p:txBody>
      </p:sp>
    </p:spTree>
    <p:extLst>
      <p:ext uri="{BB962C8B-B14F-4D97-AF65-F5344CB8AC3E}">
        <p14:creationId xmlns:p14="http://schemas.microsoft.com/office/powerpoint/2010/main" val="17858778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269546F-D685-8716-86DF-1AB4837673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395577-0CC6-4D7B-A2E1-236F1C56D43D}" type="datetime1">
              <a:rPr lang="en-AU" smtClean="0"/>
              <a:t>23/09/2026</a:t>
            </a:fld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A99369A-0D2B-196B-7078-78692C80AE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Martin Sevior for BLIMP collaboration, Cairns, Sep. 2026</a:t>
            </a:r>
            <a:endParaRPr lang="en-AU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3E592E1-73FC-4259-B1A9-E98016DBDB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66F30-D99B-42CA-A3B4-89076E64A6E2}" type="slidenum">
              <a:rPr lang="en-AU" smtClean="0"/>
              <a:t>23</a:t>
            </a:fld>
            <a:endParaRPr lang="en-AU"/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CDCF2632-B509-9285-D14E-BC1467D900C5}"/>
              </a:ext>
            </a:extLst>
          </p:cNvPr>
          <p:cNvGrpSpPr/>
          <p:nvPr/>
        </p:nvGrpSpPr>
        <p:grpSpPr>
          <a:xfrm>
            <a:off x="0" y="836707"/>
            <a:ext cx="8441817" cy="5519643"/>
            <a:chOff x="-276225" y="88107"/>
            <a:chExt cx="10287000" cy="6629400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4D375297-A5B0-B238-0237-275A58E8CDA4}"/>
                </a:ext>
              </a:extLst>
            </p:cNvPr>
            <p:cNvSpPr txBox="1"/>
            <p:nvPr/>
          </p:nvSpPr>
          <p:spPr>
            <a:xfrm>
              <a:off x="-276225" y="2844225"/>
              <a:ext cx="2111475" cy="584775"/>
            </a:xfrm>
            <a:prstGeom prst="rect">
              <a:avLst/>
            </a:prstGeom>
            <a:noFill/>
            <a:scene3d>
              <a:camera prst="orthographicFront">
                <a:rot lat="0" lon="0" rev="5400000"/>
              </a:camera>
              <a:lightRig rig="threePt" dir="t"/>
            </a:scene3d>
          </p:spPr>
          <p:txBody>
            <a:bodyPr wrap="none" rtlCol="0">
              <a:spAutoFit/>
            </a:bodyPr>
            <a:lstStyle/>
            <a:p>
              <a:r>
                <a:rPr lang="en-GB" sz="3200" dirty="0"/>
                <a:t>90% UL BR</a:t>
              </a:r>
              <a:endParaRPr lang="en-AU" sz="3200" dirty="0"/>
            </a:p>
          </p:txBody>
        </p:sp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D18CA258-2F6D-4501-19DB-981DBECDF325}"/>
                </a:ext>
              </a:extLst>
            </p:cNvPr>
            <p:cNvGrpSpPr/>
            <p:nvPr/>
          </p:nvGrpSpPr>
          <p:grpSpPr>
            <a:xfrm>
              <a:off x="957819" y="88107"/>
              <a:ext cx="9052956" cy="6629400"/>
              <a:chOff x="957819" y="88107"/>
              <a:chExt cx="9052956" cy="6629400"/>
            </a:xfrm>
          </p:grpSpPr>
          <p:grpSp>
            <p:nvGrpSpPr>
              <p:cNvPr id="11" name="Group 10">
                <a:extLst>
                  <a:ext uri="{FF2B5EF4-FFF2-40B4-BE49-F238E27FC236}">
                    <a16:creationId xmlns:a16="http://schemas.microsoft.com/office/drawing/2014/main" id="{92DADF12-281B-4135-2D06-6ECB21AAE536}"/>
                  </a:ext>
                </a:extLst>
              </p:cNvPr>
              <p:cNvGrpSpPr/>
              <p:nvPr/>
            </p:nvGrpSpPr>
            <p:grpSpPr>
              <a:xfrm>
                <a:off x="1676400" y="88107"/>
                <a:ext cx="8334375" cy="6629400"/>
                <a:chOff x="1676400" y="88107"/>
                <a:chExt cx="8334375" cy="6629400"/>
              </a:xfrm>
            </p:grpSpPr>
            <p:pic>
              <p:nvPicPr>
                <p:cNvPr id="7" name="Picture 6" descr="A blue rectangle on a black background&#10;&#10;AI-generated content may be incorrect.">
                  <a:extLst>
                    <a:ext uri="{FF2B5EF4-FFF2-40B4-BE49-F238E27FC236}">
                      <a16:creationId xmlns:a16="http://schemas.microsoft.com/office/drawing/2014/main" id="{61F3A78A-8AA5-926B-5B29-931C264E737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37831" t="23784" r="3374" b="8649"/>
                <a:stretch/>
              </p:blipFill>
              <p:spPr>
                <a:xfrm>
                  <a:off x="1676400" y="88107"/>
                  <a:ext cx="8334375" cy="6629400"/>
                </a:xfrm>
                <a:prstGeom prst="rect">
                  <a:avLst/>
                </a:prstGeom>
              </p:spPr>
            </p:pic>
            <p:sp>
              <p:nvSpPr>
                <p:cNvPr id="8" name="TextBox 7">
                  <a:extLst>
                    <a:ext uri="{FF2B5EF4-FFF2-40B4-BE49-F238E27FC236}">
                      <a16:creationId xmlns:a16="http://schemas.microsoft.com/office/drawing/2014/main" id="{6C054754-CB53-E05A-150E-68D37E336A20}"/>
                    </a:ext>
                  </a:extLst>
                </p:cNvPr>
                <p:cNvSpPr txBox="1"/>
                <p:nvPr/>
              </p:nvSpPr>
              <p:spPr>
                <a:xfrm>
                  <a:off x="2531582" y="1552606"/>
                  <a:ext cx="5578900" cy="52322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GB" sz="2800" dirty="0"/>
                    <a:t>Upper Limit for X boson production</a:t>
                  </a:r>
                  <a:endParaRPr lang="en-AU" sz="2800" dirty="0"/>
                </a:p>
              </p:txBody>
            </p: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9" name="TextBox 8">
                      <a:extLst>
                        <a:ext uri="{FF2B5EF4-FFF2-40B4-BE49-F238E27FC236}">
                          <a16:creationId xmlns:a16="http://schemas.microsoft.com/office/drawing/2014/main" id="{A87404C3-02D8-516F-2842-113B317159A3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4763899" y="419380"/>
                      <a:ext cx="2849050" cy="786690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r>
                        <a:rPr lang="en-GB" sz="2400" dirty="0">
                          <a:solidFill>
                            <a:srgbClr val="FF0000"/>
                          </a:solidFill>
                        </a:rPr>
                        <a:t>ATOMKI, </a:t>
                      </a:r>
                      <a14:m>
                        <m:oMath xmlns:m="http://schemas.openxmlformats.org/officeDocument/2006/math">
                          <m:f>
                            <m:fPr>
                              <m:ctrlPr>
                                <a:rPr lang="en-GB" sz="2400" b="0" i="1" dirty="0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Pre>
                                <m:sPrePr>
                                  <m:ctrlPr>
                                    <a:rPr lang="en-GB" sz="2400" b="0" i="1" dirty="0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PrePr>
                                <m:sub/>
                                <m:sup>
                                  <m:r>
                                    <a:rPr lang="en-GB" sz="24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8</m:t>
                                  </m:r>
                                </m:sup>
                                <m:e>
                                  <m:r>
                                    <a:rPr lang="en-GB" sz="24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𝐵</m:t>
                                  </m:r>
                                </m:e>
                              </m:sPre>
                              <m:sSup>
                                <m:sSupPr>
                                  <m:ctrlPr>
                                    <a:rPr lang="en-GB" sz="24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GB" sz="24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en-GB" sz="24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p>
                              <m:sSup>
                                <m:sSupPr>
                                  <m:ctrlPr>
                                    <a:rPr lang="en-GB" sz="24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GB" sz="24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→</m:t>
                                  </m:r>
                                </m:e>
                                <m:sup>
                                  <m:r>
                                    <a:rPr lang="en-GB" sz="24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8</m:t>
                                  </m:r>
                                </m:sup>
                              </m:sSup>
                              <m:r>
                                <a:rPr lang="en-GB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𝐵𝑒</m:t>
                              </m:r>
                              <m:r>
                                <a:rPr lang="en-GB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GB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</m:num>
                            <m:den>
                              <m:sPre>
                                <m:sPrePr>
                                  <m:ctrlPr>
                                    <a:rPr lang="en-GB" sz="2400" b="0" i="1" dirty="0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PrePr>
                                <m:sub/>
                                <m:sup>
                                  <m:r>
                                    <a:rPr lang="en-GB" sz="24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8</m:t>
                                  </m:r>
                                </m:sup>
                                <m:e>
                                  <m:r>
                                    <a:rPr lang="en-GB" sz="24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𝐵</m:t>
                                  </m:r>
                                </m:e>
                              </m:sPre>
                              <m:sSup>
                                <m:sSupPr>
                                  <m:ctrlPr>
                                    <a:rPr lang="en-GB" sz="24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GB" sz="24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en-GB" sz="24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p>
                              <m:sSup>
                                <m:sSupPr>
                                  <m:ctrlPr>
                                    <a:rPr lang="en-GB" sz="24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GB" sz="24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→</m:t>
                                  </m:r>
                                </m:e>
                                <m:sup>
                                  <m:r>
                                    <a:rPr lang="en-GB" sz="24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8</m:t>
                                  </m:r>
                                </m:sup>
                              </m:sSup>
                              <m:r>
                                <a:rPr lang="en-GB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𝐵𝑒</m:t>
                              </m:r>
                              <m:r>
                                <a:rPr lang="en-GB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GB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𝛾</m:t>
                              </m:r>
                            </m:den>
                          </m:f>
                        </m:oMath>
                      </a14:m>
                      <a:endParaRPr lang="en-AU" sz="2400" dirty="0">
                        <a:solidFill>
                          <a:srgbClr val="FF0000"/>
                        </a:solidFill>
                      </a:endParaRPr>
                    </a:p>
                  </p:txBody>
                </p:sp>
              </mc:Choice>
              <mc:Fallback xmlns="">
                <p:sp>
                  <p:nvSpPr>
                    <p:cNvPr id="9" name="TextBox 8">
                      <a:extLst>
                        <a:ext uri="{FF2B5EF4-FFF2-40B4-BE49-F238E27FC236}">
                          <a16:creationId xmlns:a16="http://schemas.microsoft.com/office/drawing/2014/main" id="{A87404C3-02D8-516F-2842-113B317159A3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4763899" y="419380"/>
                      <a:ext cx="2849050" cy="786690"/>
                    </a:xfrm>
                    <a:prstGeom prst="rect">
                      <a:avLst/>
                    </a:prstGeom>
                    <a:blipFill>
                      <a:blip r:embed="rId3"/>
                      <a:stretch>
                        <a:fillRect l="-3906" r="-15365" b="-15888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AU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0" name="TextBox 9">
                      <a:extLst>
                        <a:ext uri="{FF2B5EF4-FFF2-40B4-BE49-F238E27FC236}">
                          <a16:creationId xmlns:a16="http://schemas.microsoft.com/office/drawing/2014/main" id="{962086AF-B9A4-2E60-0A0A-D4735BD97CAF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4393100" y="2844225"/>
                      <a:ext cx="2347694" cy="786690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r>
                        <a:rPr lang="en-GB" sz="2400" dirty="0">
                          <a:solidFill>
                            <a:schemeClr val="tx1"/>
                          </a:solidFill>
                        </a:rPr>
                        <a:t>TPC, </a:t>
                      </a:r>
                      <a14:m>
                        <m:oMath xmlns:m="http://schemas.openxmlformats.org/officeDocument/2006/math">
                          <m:f>
                            <m:fPr>
                              <m:ctrlPr>
                                <a:rPr lang="en-GB" sz="24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Pre>
                                <m:sPrePr>
                                  <m:ctrlPr>
                                    <a:rPr lang="en-GB" sz="2400" b="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PrePr>
                                <m:sub/>
                                <m:sup>
                                  <m:r>
                                    <a:rPr lang="en-GB" sz="2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8</m:t>
                                  </m:r>
                                </m:sup>
                                <m:e>
                                  <m:r>
                                    <a:rPr lang="en-GB" sz="2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𝐵</m:t>
                                  </m:r>
                                </m:e>
                              </m:sPre>
                              <m:sSup>
                                <m:sSupPr>
                                  <m:ctrlPr>
                                    <a:rPr lang="en-GB" sz="2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GB" sz="2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en-GB" sz="2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p>
                              <m:sSup>
                                <m:sSupPr>
                                  <m:ctrlPr>
                                    <a:rPr lang="en-GB" sz="2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GB" sz="2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→</m:t>
                                  </m:r>
                                </m:e>
                                <m:sup>
                                  <m:r>
                                    <a:rPr lang="en-GB" sz="2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8</m:t>
                                  </m:r>
                                </m:sup>
                              </m:sSup>
                              <m:r>
                                <a:rPr lang="en-GB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𝐵𝑒</m:t>
                              </m:r>
                              <m:r>
                                <a:rPr lang="en-GB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GB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</m:num>
                            <m:den>
                              <m:sPre>
                                <m:sPrePr>
                                  <m:ctrlPr>
                                    <a:rPr lang="en-GB" sz="2400" b="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PrePr>
                                <m:sub/>
                                <m:sup>
                                  <m:r>
                                    <a:rPr lang="en-GB" sz="2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8</m:t>
                                  </m:r>
                                </m:sup>
                                <m:e>
                                  <m:r>
                                    <a:rPr lang="en-GB" sz="2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𝐵</m:t>
                                  </m:r>
                                </m:e>
                              </m:sPre>
                              <m:sSup>
                                <m:sSupPr>
                                  <m:ctrlPr>
                                    <a:rPr lang="en-GB" sz="2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GB" sz="2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en-GB" sz="2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p>
                              <m:sSup>
                                <m:sSupPr>
                                  <m:ctrlPr>
                                    <a:rPr lang="en-GB" sz="2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GB" sz="2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→</m:t>
                                  </m:r>
                                </m:e>
                                <m:sup>
                                  <m:r>
                                    <a:rPr lang="en-GB" sz="2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8</m:t>
                                  </m:r>
                                </m:sup>
                              </m:sSup>
                              <m:r>
                                <a:rPr lang="en-GB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𝐵𝑒</m:t>
                              </m:r>
                              <m:r>
                                <a:rPr lang="en-GB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GB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𝛾</m:t>
                              </m:r>
                            </m:den>
                          </m:f>
                        </m:oMath>
                      </a14:m>
                      <a:endParaRPr lang="en-AU" sz="2400" dirty="0">
                        <a:solidFill>
                          <a:srgbClr val="FF0000"/>
                        </a:solidFill>
                      </a:endParaRPr>
                    </a:p>
                  </p:txBody>
                </p:sp>
              </mc:Choice>
              <mc:Fallback xmlns="">
                <p:sp>
                  <p:nvSpPr>
                    <p:cNvPr id="10" name="TextBox 9">
                      <a:extLst>
                        <a:ext uri="{FF2B5EF4-FFF2-40B4-BE49-F238E27FC236}">
                          <a16:creationId xmlns:a16="http://schemas.microsoft.com/office/drawing/2014/main" id="{962086AF-B9A4-2E60-0A0A-D4735BD97CAF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4393100" y="2844225"/>
                      <a:ext cx="2347694" cy="786690"/>
                    </a:xfrm>
                    <a:prstGeom prst="rect">
                      <a:avLst/>
                    </a:prstGeom>
                    <a:blipFill>
                      <a:blip r:embed="rId4"/>
                      <a:stretch>
                        <a:fillRect l="-4156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AU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306340F2-62C1-CDB7-87EC-57D7118328E1}"/>
                  </a:ext>
                </a:extLst>
              </p:cNvPr>
              <p:cNvSpPr txBox="1"/>
              <p:nvPr/>
            </p:nvSpPr>
            <p:spPr>
              <a:xfrm>
                <a:off x="967344" y="314652"/>
                <a:ext cx="779381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800" dirty="0"/>
                  <a:t>10</a:t>
                </a:r>
                <a:r>
                  <a:rPr lang="en-GB" sz="2800" baseline="30000" dirty="0"/>
                  <a:t>-5</a:t>
                </a:r>
                <a:endParaRPr lang="en-AU" sz="2800" dirty="0"/>
              </a:p>
            </p:txBody>
          </p:sp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D73BB68E-0D31-C58B-4A0A-2E5A20FCF858}"/>
                  </a:ext>
                </a:extLst>
              </p:cNvPr>
              <p:cNvSpPr txBox="1"/>
              <p:nvPr/>
            </p:nvSpPr>
            <p:spPr>
              <a:xfrm>
                <a:off x="967344" y="1905327"/>
                <a:ext cx="779381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800" dirty="0"/>
                  <a:t>10</a:t>
                </a:r>
                <a:r>
                  <a:rPr lang="en-GB" sz="2800" baseline="30000" dirty="0"/>
                  <a:t>-6</a:t>
                </a:r>
                <a:endParaRPr lang="en-AU" sz="2800" dirty="0"/>
              </a:p>
            </p:txBody>
          </p:sp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DCB86597-F24A-4C5C-309A-896AB1329BB0}"/>
                  </a:ext>
                </a:extLst>
              </p:cNvPr>
              <p:cNvSpPr txBox="1"/>
              <p:nvPr/>
            </p:nvSpPr>
            <p:spPr>
              <a:xfrm>
                <a:off x="967344" y="3575391"/>
                <a:ext cx="770404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800" dirty="0"/>
                  <a:t>10</a:t>
                </a:r>
                <a:r>
                  <a:rPr lang="en-GB" sz="2800" baseline="30000" dirty="0"/>
                  <a:t>-7</a:t>
                </a:r>
                <a:endParaRPr lang="en-AU" sz="2800" dirty="0"/>
              </a:p>
            </p:txBody>
          </p:sp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28A0D4BC-C0BE-24A2-526A-5342ABF9D99E}"/>
                  </a:ext>
                </a:extLst>
              </p:cNvPr>
              <p:cNvSpPr txBox="1"/>
              <p:nvPr/>
            </p:nvSpPr>
            <p:spPr>
              <a:xfrm>
                <a:off x="957819" y="5146449"/>
                <a:ext cx="779381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800" dirty="0"/>
                  <a:t>10</a:t>
                </a:r>
                <a:r>
                  <a:rPr lang="en-GB" sz="2800" baseline="30000" dirty="0"/>
                  <a:t>-8</a:t>
                </a:r>
                <a:endParaRPr lang="en-AU" sz="2800" dirty="0"/>
              </a:p>
            </p:txBody>
          </p:sp>
          <p:sp>
            <p:nvSpPr>
              <p:cNvPr id="17" name="Arrow: Up 16">
                <a:extLst>
                  <a:ext uri="{FF2B5EF4-FFF2-40B4-BE49-F238E27FC236}">
                    <a16:creationId xmlns:a16="http://schemas.microsoft.com/office/drawing/2014/main" id="{3CFB91FA-A441-3D03-3F78-94ABF18B109C}"/>
                  </a:ext>
                </a:extLst>
              </p:cNvPr>
              <p:cNvSpPr/>
              <p:nvPr/>
            </p:nvSpPr>
            <p:spPr>
              <a:xfrm>
                <a:off x="7820025" y="3752850"/>
                <a:ext cx="290457" cy="847725"/>
              </a:xfrm>
              <a:prstGeom prst="upArrow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DE0C469C-5C3B-90F9-D476-363B896D156F}"/>
                  </a:ext>
                </a:extLst>
              </p:cNvPr>
              <p:cNvSpPr txBox="1"/>
              <p:nvPr/>
            </p:nvSpPr>
            <p:spPr>
              <a:xfrm>
                <a:off x="7413916" y="3364416"/>
                <a:ext cx="110267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dirty="0"/>
                  <a:t>Excluded</a:t>
                </a:r>
                <a:endParaRPr lang="en-AU" dirty="0"/>
              </a:p>
            </p:txBody>
          </p:sp>
        </p:grpSp>
      </p:grpSp>
      <p:sp>
        <p:nvSpPr>
          <p:cNvPr id="5" name="Title 1">
            <a:extLst>
              <a:ext uri="{FF2B5EF4-FFF2-40B4-BE49-F238E27FC236}">
                <a16:creationId xmlns:a16="http://schemas.microsoft.com/office/drawing/2014/main" id="{033D5876-E16E-62FD-E0CA-259B514B4C1B}"/>
              </a:ext>
            </a:extLst>
          </p:cNvPr>
          <p:cNvSpPr txBox="1">
            <a:spLocks/>
          </p:cNvSpPr>
          <p:nvPr/>
        </p:nvSpPr>
        <p:spPr>
          <a:xfrm>
            <a:off x="762786" y="0"/>
            <a:ext cx="10515600" cy="670842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X17 Upper limit from BLIMP </a:t>
            </a:r>
            <a:endParaRPr lang="en-AU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D0398B8-1E2C-211F-303A-5DC5609B16FA}"/>
              </a:ext>
            </a:extLst>
          </p:cNvPr>
          <p:cNvSpPr txBox="1"/>
          <p:nvPr/>
        </p:nvSpPr>
        <p:spPr>
          <a:xfrm>
            <a:off x="8582025" y="1767524"/>
            <a:ext cx="360997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/>
              <a:t>Exclude X17 by over 2 orders of magnitude!</a:t>
            </a:r>
            <a:endParaRPr lang="en-AU" sz="2800" dirty="0"/>
          </a:p>
        </p:txBody>
      </p:sp>
    </p:spTree>
    <p:extLst>
      <p:ext uri="{BB962C8B-B14F-4D97-AF65-F5344CB8AC3E}">
        <p14:creationId xmlns:p14="http://schemas.microsoft.com/office/powerpoint/2010/main" val="404667359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23C8858D-0F6F-A3E9-D68C-634114D62128}"/>
                  </a:ext>
                </a:extLst>
              </p:cNvPr>
              <p:cNvSpPr txBox="1"/>
              <p:nvPr/>
            </p:nvSpPr>
            <p:spPr>
              <a:xfrm>
                <a:off x="0" y="96780"/>
                <a:ext cx="12272790" cy="1057284"/>
              </a:xfrm>
              <a:prstGeom prst="rect">
                <a:avLst/>
              </a:prstGeom>
            </p:spPr>
            <p:txBody>
              <a:bodyPr vert="horz" lIns="91440" tIns="45720" rIns="91440" bIns="45720" rtlCol="0" anchor="ctr">
                <a:normAutofit lnSpcReduction="10000"/>
              </a:bodyPr>
              <a:lstStyle/>
              <a:p>
                <a:pPr algn="ctr">
                  <a:lnSpc>
                    <a:spcPct val="90000"/>
                  </a:lnSpc>
                  <a:spcBef>
                    <a:spcPct val="0"/>
                  </a:spcBef>
                  <a:spcAft>
                    <a:spcPts val="600"/>
                  </a:spcAft>
                </a:pPr>
                <a:r>
                  <a:rPr lang="en-US" sz="2200" b="1" dirty="0">
                    <a:latin typeface="+mj-lt"/>
                    <a:ea typeface="+mj-ea"/>
                    <a:cs typeface="+mj-cs"/>
                  </a:rPr>
                  <a:t>No X17 signal =&gt;</a:t>
                </a:r>
                <a:r>
                  <a:rPr lang="en-US" sz="2200" dirty="0">
                    <a:latin typeface="+mj-lt"/>
                    <a:ea typeface="+mj-ea"/>
                    <a:cs typeface="+mj-cs"/>
                  </a:rPr>
                  <a:t> Can run at 4.5 MeV, Beam </a:t>
                </a:r>
                <a14:m>
                  <m:oMath xmlns:m="http://schemas.openxmlformats.org/officeDocument/2006/math">
                    <m:r>
                      <a:rPr lang="en-US" sz="2200" b="0" i="1" smtClean="0">
                        <a:latin typeface="Cambria Math" panose="02040503050406030204" pitchFamily="18" charset="0"/>
                        <a:ea typeface="+mj-ea"/>
                        <a:cs typeface="+mj-cs"/>
                      </a:rPr>
                      <m:t>2</m:t>
                    </m:r>
                    <m:r>
                      <a:rPr lang="en-US" sz="2200" b="0" i="1" smtClean="0">
                        <a:latin typeface="Cambria Math" panose="02040503050406030204" pitchFamily="18" charset="0"/>
                        <a:ea typeface="+mj-ea"/>
                        <a:cs typeface="+mj-cs"/>
                      </a:rPr>
                      <m:t>𝜇</m:t>
                    </m:r>
                    <m:r>
                      <a:rPr lang="en-US" sz="2200" b="0" i="1" smtClean="0">
                        <a:latin typeface="Cambria Math" panose="02040503050406030204" pitchFamily="18" charset="0"/>
                        <a:ea typeface="+mj-ea"/>
                        <a:cs typeface="+mj-cs"/>
                      </a:rPr>
                      <m:t>𝐴</m:t>
                    </m:r>
                  </m:oMath>
                </a14:m>
                <a:r>
                  <a:rPr lang="en-US" sz="2200" dirty="0">
                    <a:latin typeface="+mj-lt"/>
                    <a:ea typeface="+mj-ea"/>
                    <a:cs typeface="+mj-cs"/>
                  </a:rPr>
                  <a:t>, Target </a:t>
                </a:r>
                <a14:m>
                  <m:oMath xmlns:m="http://schemas.openxmlformats.org/officeDocument/2006/math">
                    <m:r>
                      <a:rPr lang="en-US" sz="2200" b="0" i="1" smtClean="0">
                        <a:latin typeface="Cambria Math" panose="02040503050406030204" pitchFamily="18" charset="0"/>
                        <a:ea typeface="+mj-ea"/>
                        <a:cs typeface="+mj-cs"/>
                      </a:rPr>
                      <m:t>2×</m:t>
                    </m:r>
                    <m:sSup>
                      <m:sSupPr>
                        <m:ctrlPr>
                          <a:rPr lang="en-US" sz="2200" b="0" i="1" smtClean="0">
                            <a:latin typeface="Cambria Math" panose="02040503050406030204" pitchFamily="18" charset="0"/>
                            <a:ea typeface="+mj-ea"/>
                            <a:cs typeface="+mj-cs"/>
                          </a:rPr>
                        </m:ctrlPr>
                      </m:sSupPr>
                      <m:e>
                        <m:r>
                          <a:rPr lang="en-US" sz="2200" b="0" i="1" smtClean="0">
                            <a:latin typeface="Cambria Math" panose="02040503050406030204" pitchFamily="18" charset="0"/>
                            <a:ea typeface="+mj-ea"/>
                            <a:cs typeface="+mj-cs"/>
                          </a:rPr>
                          <m:t>10</m:t>
                        </m:r>
                      </m:e>
                      <m:sup>
                        <m:r>
                          <a:rPr lang="en-US" sz="2200" b="0" i="1" smtClean="0">
                            <a:latin typeface="Cambria Math" panose="02040503050406030204" pitchFamily="18" charset="0"/>
                            <a:ea typeface="+mj-ea"/>
                            <a:cs typeface="+mj-cs"/>
                          </a:rPr>
                          <m:t>20</m:t>
                        </m:r>
                      </m:sup>
                    </m:sSup>
                    <m:r>
                      <a:rPr lang="en-US" sz="2200" b="0" i="1" smtClean="0">
                        <a:latin typeface="Cambria Math" panose="02040503050406030204" pitchFamily="18" charset="0"/>
                        <a:ea typeface="+mj-ea"/>
                        <a:cs typeface="+mj-cs"/>
                      </a:rPr>
                      <m:t> </m:t>
                    </m:r>
                    <m:r>
                      <a:rPr lang="en-US" sz="2200" b="0" i="1" smtClean="0">
                        <a:latin typeface="Cambria Math" panose="02040503050406030204" pitchFamily="18" charset="0"/>
                        <a:ea typeface="+mj-ea"/>
                        <a:cs typeface="+mj-cs"/>
                      </a:rPr>
                      <m:t>𝐿𝑖</m:t>
                    </m:r>
                    <m:r>
                      <a:rPr lang="en-US" sz="2200" b="0" i="1" smtClean="0">
                        <a:latin typeface="Cambria Math" panose="02040503050406030204" pitchFamily="18" charset="0"/>
                        <a:ea typeface="+mj-ea"/>
                        <a:cs typeface="+mj-cs"/>
                      </a:rPr>
                      <m:t> </m:t>
                    </m:r>
                    <m:r>
                      <a:rPr lang="en-US" sz="2200" b="0" i="1" smtClean="0">
                        <a:latin typeface="Cambria Math" panose="02040503050406030204" pitchFamily="18" charset="0"/>
                        <a:ea typeface="+mj-ea"/>
                        <a:cs typeface="+mj-cs"/>
                      </a:rPr>
                      <m:t>𝑐</m:t>
                    </m:r>
                    <m:sSup>
                      <m:sSupPr>
                        <m:ctrlPr>
                          <a:rPr lang="en-US" sz="2200" b="0" i="1" smtClean="0">
                            <a:latin typeface="Cambria Math" panose="02040503050406030204" pitchFamily="18" charset="0"/>
                            <a:ea typeface="+mj-ea"/>
                            <a:cs typeface="+mj-cs"/>
                          </a:rPr>
                        </m:ctrlPr>
                      </m:sSupPr>
                      <m:e>
                        <m:r>
                          <a:rPr lang="en-US" sz="2200" b="0" i="1" smtClean="0">
                            <a:latin typeface="Cambria Math" panose="02040503050406030204" pitchFamily="18" charset="0"/>
                            <a:ea typeface="+mj-ea"/>
                            <a:cs typeface="+mj-cs"/>
                          </a:rPr>
                          <m:t>𝑚</m:t>
                        </m:r>
                      </m:e>
                      <m:sup>
                        <m:r>
                          <a:rPr lang="en-US" sz="2200" b="0" i="1" smtClean="0">
                            <a:latin typeface="Cambria Math" panose="02040503050406030204" pitchFamily="18" charset="0"/>
                            <a:ea typeface="+mj-ea"/>
                            <a:cs typeface="+mj-cs"/>
                          </a:rPr>
                          <m:t>−2</m:t>
                        </m:r>
                      </m:sup>
                    </m:sSup>
                  </m:oMath>
                </a14:m>
                <a:r>
                  <a:rPr lang="en-US" sz="2200" dirty="0">
                    <a:latin typeface="+mj-lt"/>
                    <a:ea typeface="+mj-ea"/>
                    <a:cs typeface="+mj-cs"/>
                  </a:rPr>
                  <a:t>, 30 - day run =&gt;</a:t>
                </a:r>
                <a14:m>
                  <m:oMath xmlns:m="http://schemas.openxmlformats.org/officeDocument/2006/math">
                    <m:r>
                      <a:rPr lang="en-US" sz="2200" b="0" i="1" smtClean="0">
                        <a:latin typeface="Cambria Math" panose="02040503050406030204" pitchFamily="18" charset="0"/>
                        <a:ea typeface="+mj-ea"/>
                        <a:cs typeface="+mj-cs"/>
                      </a:rPr>
                      <m:t>2×</m:t>
                    </m:r>
                    <m:sSup>
                      <m:sSupPr>
                        <m:ctrlPr>
                          <a:rPr lang="en-US" sz="2200" b="0" i="1" smtClean="0">
                            <a:latin typeface="Cambria Math" panose="02040503050406030204" pitchFamily="18" charset="0"/>
                            <a:ea typeface="+mj-ea"/>
                            <a:cs typeface="+mj-cs"/>
                          </a:rPr>
                        </m:ctrlPr>
                      </m:sSupPr>
                      <m:e>
                        <m:r>
                          <a:rPr lang="en-US" sz="2200" b="0" i="1" smtClean="0">
                            <a:latin typeface="Cambria Math" panose="02040503050406030204" pitchFamily="18" charset="0"/>
                            <a:ea typeface="+mj-ea"/>
                            <a:cs typeface="+mj-cs"/>
                          </a:rPr>
                          <m:t>10</m:t>
                        </m:r>
                      </m:e>
                      <m:sup>
                        <m:r>
                          <a:rPr lang="en-US" sz="2200" b="0" i="1" smtClean="0">
                            <a:latin typeface="Cambria Math" panose="02040503050406030204" pitchFamily="18" charset="0"/>
                            <a:ea typeface="+mj-ea"/>
                            <a:cs typeface="+mj-cs"/>
                          </a:rPr>
                          <m:t>11</m:t>
                        </m:r>
                      </m:sup>
                    </m:sSup>
                    <m:r>
                      <a:rPr lang="en-US" sz="2200" b="0" i="1" smtClean="0">
                        <a:latin typeface="Cambria Math" panose="02040503050406030204" pitchFamily="18" charset="0"/>
                        <a:ea typeface="+mj-ea"/>
                        <a:cs typeface="+mj-cs"/>
                      </a:rPr>
                      <m:t> </m:t>
                    </m:r>
                    <m:r>
                      <a:rPr lang="en-US" sz="2200" b="0" i="1" smtClean="0">
                        <a:latin typeface="Cambria Math" panose="02040503050406030204" pitchFamily="18" charset="0"/>
                        <a:ea typeface="+mj-ea"/>
                        <a:cs typeface="+mj-cs"/>
                      </a:rPr>
                      <m:t>𝛾</m:t>
                    </m:r>
                  </m:oMath>
                </a14:m>
                <a:r>
                  <a:rPr lang="en-US" sz="2200" dirty="0">
                    <a:latin typeface="+mj-lt"/>
                    <a:ea typeface="+mj-ea"/>
                    <a:cs typeface="+mj-cs"/>
                  </a:rPr>
                  <a:t>’s</a:t>
                </a:r>
              </a:p>
              <a:p>
                <a:pPr algn="ctr">
                  <a:lnSpc>
                    <a:spcPct val="90000"/>
                  </a:lnSpc>
                  <a:spcBef>
                    <a:spcPct val="0"/>
                  </a:spcBef>
                  <a:spcAft>
                    <a:spcPts val="600"/>
                  </a:spcAft>
                </a:pPr>
                <a:r>
                  <a:rPr lang="en-US" sz="2200" dirty="0">
                    <a:latin typeface="+mj-lt"/>
                    <a:ea typeface="+mj-ea"/>
                    <a:cs typeface="+mj-cs"/>
                  </a:rPr>
                  <a:t>(NA48 had </a:t>
                </a:r>
                <a14:m>
                  <m:oMath xmlns:m="http://schemas.openxmlformats.org/officeDocument/2006/math">
                    <m:r>
                      <a:rPr lang="en-US" sz="2200" b="0" i="1" smtClean="0">
                        <a:latin typeface="Cambria Math" panose="02040503050406030204" pitchFamily="18" charset="0"/>
                        <a:ea typeface="+mj-ea"/>
                        <a:cs typeface="+mj-cs"/>
                      </a:rPr>
                      <m:t>1.4×</m:t>
                    </m:r>
                    <m:sSup>
                      <m:sSupPr>
                        <m:ctrlPr>
                          <a:rPr lang="en-US" sz="2200" b="0" i="1" smtClean="0">
                            <a:latin typeface="Cambria Math" panose="02040503050406030204" pitchFamily="18" charset="0"/>
                            <a:ea typeface="+mj-ea"/>
                            <a:cs typeface="+mj-cs"/>
                          </a:rPr>
                        </m:ctrlPr>
                      </m:sSupPr>
                      <m:e>
                        <m:r>
                          <a:rPr lang="en-US" sz="2200" b="0" i="1" smtClean="0">
                            <a:latin typeface="Cambria Math" panose="02040503050406030204" pitchFamily="18" charset="0"/>
                            <a:ea typeface="+mj-ea"/>
                            <a:cs typeface="+mj-cs"/>
                          </a:rPr>
                          <m:t>10</m:t>
                        </m:r>
                      </m:e>
                      <m:sup>
                        <m:r>
                          <a:rPr lang="en-US" sz="2200" b="0" i="1" smtClean="0">
                            <a:latin typeface="Cambria Math" panose="02040503050406030204" pitchFamily="18" charset="0"/>
                            <a:ea typeface="+mj-ea"/>
                            <a:cs typeface="+mj-cs"/>
                          </a:rPr>
                          <m:t>9</m:t>
                        </m:r>
                      </m:sup>
                    </m:sSup>
                    <m:r>
                      <a:rPr lang="en-US" sz="2200" b="0" i="1" smtClean="0">
                        <a:latin typeface="Cambria Math" panose="02040503050406030204" pitchFamily="18" charset="0"/>
                        <a:ea typeface="+mj-ea"/>
                        <a:cs typeface="+mj-cs"/>
                      </a:rPr>
                      <m:t> </m:t>
                    </m:r>
                    <m:sSup>
                      <m:sSupPr>
                        <m:ctrlPr>
                          <a:rPr lang="en-US" sz="2200" b="0" i="1" smtClean="0">
                            <a:latin typeface="Cambria Math" panose="02040503050406030204" pitchFamily="18" charset="0"/>
                            <a:ea typeface="+mj-ea"/>
                            <a:cs typeface="+mj-cs"/>
                          </a:rPr>
                        </m:ctrlPr>
                      </m:sSupPr>
                      <m:e>
                        <m:r>
                          <a:rPr lang="en-US" sz="2200" b="0" i="1" smtClean="0">
                            <a:latin typeface="Cambria Math" panose="02040503050406030204" pitchFamily="18" charset="0"/>
                            <a:ea typeface="+mj-ea"/>
                            <a:cs typeface="+mj-cs"/>
                          </a:rPr>
                          <m:t>𝜋</m:t>
                        </m:r>
                      </m:e>
                      <m:sup>
                        <m:r>
                          <a:rPr lang="en-US" sz="2200" b="0" i="1" smtClean="0">
                            <a:latin typeface="Cambria Math" panose="02040503050406030204" pitchFamily="18" charset="0"/>
                            <a:ea typeface="+mj-ea"/>
                            <a:cs typeface="+mj-cs"/>
                          </a:rPr>
                          <m:t>0</m:t>
                        </m:r>
                      </m:sup>
                    </m:sSup>
                  </m:oMath>
                </a14:m>
                <a:r>
                  <a:rPr lang="en-US" sz="2200" dirty="0">
                    <a:latin typeface="+mj-lt"/>
                    <a:ea typeface="+mj-ea"/>
                    <a:cs typeface="+mj-cs"/>
                  </a:rPr>
                  <a:t> data sample) Bump-hunt in Invariant-mass spectrum</a:t>
                </a:r>
              </a:p>
              <a:p>
                <a:pPr algn="ctr">
                  <a:lnSpc>
                    <a:spcPct val="90000"/>
                  </a:lnSpc>
                  <a:spcBef>
                    <a:spcPct val="0"/>
                  </a:spcBef>
                  <a:spcAft>
                    <a:spcPts val="600"/>
                  </a:spcAft>
                </a:pPr>
                <a:r>
                  <a:rPr lang="en-US" sz="2200" dirty="0">
                    <a:latin typeface="+mj-lt"/>
                    <a:ea typeface="+mj-ea"/>
                    <a:cs typeface="+mj-cs"/>
                  </a:rPr>
                  <a:t> </a:t>
                </a:r>
                <a:r>
                  <a:rPr lang="en-US" sz="2200" b="1" dirty="0">
                    <a:latin typeface="+mj-lt"/>
                    <a:ea typeface="+mj-ea"/>
                    <a:cs typeface="+mj-cs"/>
                  </a:rPr>
                  <a:t>World-best exclusion for prompt, weakly coupled bosons in 5 - 22 MeV range</a:t>
                </a: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23C8858D-0F6F-A3E9-D68C-634114D6212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96780"/>
                <a:ext cx="12272790" cy="1057284"/>
              </a:xfrm>
              <a:prstGeom prst="rect">
                <a:avLst/>
              </a:prstGeom>
              <a:blipFill>
                <a:blip r:embed="rId2"/>
                <a:stretch>
                  <a:fillRect t="-9827" b="-12139"/>
                </a:stretch>
              </a:blipFill>
            </p:spPr>
            <p:txBody>
              <a:bodyPr/>
              <a:lstStyle/>
              <a:p>
                <a:r>
                  <a:rPr lang="en-A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 descr="Chart&#10;&#10;Description automatically generated">
            <a:extLst>
              <a:ext uri="{FF2B5EF4-FFF2-40B4-BE49-F238E27FC236}">
                <a16:creationId xmlns:a16="http://schemas.microsoft.com/office/drawing/2014/main" id="{3E471085-3B68-147D-0221-BF7F3193C85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976" y="1813247"/>
            <a:ext cx="3325846" cy="3231505"/>
          </a:xfrm>
          <a:prstGeom prst="rect">
            <a:avLst/>
          </a:prstGeom>
        </p:spPr>
      </p:pic>
      <p:pic>
        <p:nvPicPr>
          <p:cNvPr id="6" name="Picture 5" descr="Chart&#10;&#10;Description automatically generated">
            <a:extLst>
              <a:ext uri="{FF2B5EF4-FFF2-40B4-BE49-F238E27FC236}">
                <a16:creationId xmlns:a16="http://schemas.microsoft.com/office/drawing/2014/main" id="{E7D18BF7-8E22-6E75-86DF-B0A5587E7A2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543" b="2775"/>
          <a:stretch/>
        </p:blipFill>
        <p:spPr>
          <a:xfrm>
            <a:off x="3233451" y="1382562"/>
            <a:ext cx="3897638" cy="400826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CA555D77-54DA-A438-530F-E563CF5EFC4C}"/>
                  </a:ext>
                </a:extLst>
              </p:cNvPr>
              <p:cNvSpPr txBox="1"/>
              <p:nvPr/>
            </p:nvSpPr>
            <p:spPr>
              <a:xfrm>
                <a:off x="2812880" y="5459117"/>
                <a:ext cx="4496064" cy="57406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90000"/>
                  </a:lnSpc>
                  <a:spcBef>
                    <a:spcPct val="0"/>
                  </a:spcBef>
                  <a:spcAft>
                    <a:spcPts val="600"/>
                  </a:spcAft>
                </a:pPr>
                <a:r>
                  <a:rPr lang="en-US" sz="1800" kern="1200" dirty="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rPr>
                  <a:t>90% Upper limits on BR(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800" i="1" kern="120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+mj-ea"/>
                            <a:cs typeface="+mj-cs"/>
                          </a:rPr>
                        </m:ctrlPr>
                      </m:fPr>
                      <m:num>
                        <m:sPre>
                          <m:sPrePr>
                            <m:ctrlPr>
                              <a:rPr lang="en-US" sz="1800" i="1" kern="120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+mj-ea"/>
                                <a:cs typeface="+mj-cs"/>
                              </a:rPr>
                            </m:ctrlPr>
                          </m:sPrePr>
                          <m:sub/>
                          <m:sup>
                            <m:r>
                              <a:rPr lang="en-US" sz="1800" b="0" i="1" kern="120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+mj-ea"/>
                                <a:cs typeface="+mj-cs"/>
                              </a:rPr>
                              <m:t>8</m:t>
                            </m:r>
                          </m:sup>
                          <m:e>
                            <m:sSup>
                              <m:sSupPr>
                                <m:ctrlPr>
                                  <a:rPr lang="en-US" sz="1800" b="0" i="1" kern="120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+mj-ea"/>
                                    <a:cs typeface="+mj-cs"/>
                                  </a:rPr>
                                </m:ctrlPr>
                              </m:sSupPr>
                              <m:e>
                                <m:r>
                                  <a:rPr lang="en-US" sz="1800" b="0" i="1" kern="120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+mj-ea"/>
                                    <a:cs typeface="+mj-cs"/>
                                  </a:rPr>
                                  <m:t>𝐵𝑒</m:t>
                                </m:r>
                              </m:e>
                              <m:sup>
                                <m:r>
                                  <a:rPr lang="en-US" sz="1800" b="0" i="1" kern="120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+mj-ea"/>
                                    <a:cs typeface="+mj-cs"/>
                                  </a:rPr>
                                  <m:t>∗</m:t>
                                </m:r>
                              </m:sup>
                            </m:sSup>
                          </m:e>
                        </m:sPre>
                        <m:r>
                          <a:rPr lang="en-US" sz="1800" i="1" kern="120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+mj-ea"/>
                            <a:cs typeface="+mj-cs"/>
                          </a:rPr>
                          <m:t>→</m:t>
                        </m:r>
                        <m:r>
                          <a:rPr lang="en-US" sz="1800" b="0" i="1" kern="120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+mj-ea"/>
                            <a:cs typeface="+mj-cs"/>
                          </a:rPr>
                          <m:t>𝐵𝑒</m:t>
                        </m:r>
                        <m:r>
                          <a:rPr lang="en-US" sz="1800" b="0" i="1" kern="120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+mj-ea"/>
                            <a:cs typeface="+mj-cs"/>
                          </a:rPr>
                          <m:t>+</m:t>
                        </m:r>
                        <m:r>
                          <a:rPr lang="en-US" sz="1800" b="0" i="1" kern="120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+mj-ea"/>
                            <a:cs typeface="+mj-cs"/>
                          </a:rPr>
                          <m:t>𝑋</m:t>
                        </m:r>
                        <m:r>
                          <a:rPr lang="en-US" sz="1800" b="0" i="1" kern="120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+mj-ea"/>
                            <a:cs typeface="+mj-cs"/>
                          </a:rPr>
                          <m:t>(</m:t>
                        </m:r>
                        <m:sSup>
                          <m:sSupPr>
                            <m:ctrlPr>
                              <a:rPr lang="en-US" sz="1800" b="0" i="1" kern="120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+mj-ea"/>
                                <a:cs typeface="+mj-cs"/>
                              </a:rPr>
                            </m:ctrlPr>
                          </m:sSupPr>
                          <m:e>
                            <m:r>
                              <a:rPr lang="en-US" sz="1800" b="0" i="1" kern="120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+mj-ea"/>
                                <a:cs typeface="+mj-cs"/>
                              </a:rPr>
                              <m:t>𝑒</m:t>
                            </m:r>
                          </m:e>
                          <m:sup>
                            <m:r>
                              <a:rPr lang="en-US" sz="1800" b="0" i="1" kern="120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+mj-ea"/>
                                <a:cs typeface="+mj-cs"/>
                              </a:rPr>
                              <m:t>+</m:t>
                            </m:r>
                          </m:sup>
                        </m:sSup>
                        <m:sSup>
                          <m:sSupPr>
                            <m:ctrlPr>
                              <a:rPr lang="en-US" sz="1800" b="0" i="1" kern="120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+mj-ea"/>
                                <a:cs typeface="+mj-cs"/>
                              </a:rPr>
                            </m:ctrlPr>
                          </m:sSupPr>
                          <m:e>
                            <m:r>
                              <a:rPr lang="en-US" sz="1800" b="0" i="1" kern="120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+mj-ea"/>
                                <a:cs typeface="+mj-cs"/>
                              </a:rPr>
                              <m:t>𝑒</m:t>
                            </m:r>
                          </m:e>
                          <m:sup>
                            <m:r>
                              <a:rPr lang="en-US" sz="1800" b="0" i="1" kern="120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+mj-ea"/>
                                <a:cs typeface="+mj-cs"/>
                              </a:rPr>
                              <m:t>−</m:t>
                            </m:r>
                          </m:sup>
                        </m:sSup>
                        <m:r>
                          <a:rPr lang="en-US" sz="1800" b="0" i="1" kern="120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+mj-ea"/>
                            <a:cs typeface="+mj-cs"/>
                          </a:rPr>
                          <m:t>)</m:t>
                        </m:r>
                      </m:num>
                      <m:den>
                        <m:sPre>
                          <m:sPrePr>
                            <m:ctrlPr>
                              <a:rPr lang="en-US" sz="1800" i="1" kern="120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+mj-ea"/>
                                <a:cs typeface="+mj-cs"/>
                              </a:rPr>
                            </m:ctrlPr>
                          </m:sPrePr>
                          <m:sub/>
                          <m:sup>
                            <m:r>
                              <a:rPr lang="en-US" sz="1800" i="1" kern="120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+mj-ea"/>
                                <a:cs typeface="+mj-cs"/>
                              </a:rPr>
                              <m:t>8</m:t>
                            </m:r>
                          </m:sup>
                          <m:e>
                            <m:sSup>
                              <m:sSupPr>
                                <m:ctrlPr>
                                  <a:rPr lang="en-US" sz="1800" i="1" kern="120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+mj-ea"/>
                                    <a:cs typeface="+mj-cs"/>
                                  </a:rPr>
                                </m:ctrlPr>
                              </m:sSupPr>
                              <m:e>
                                <m:r>
                                  <a:rPr lang="en-US" sz="1800" i="1" kern="120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+mj-ea"/>
                                    <a:cs typeface="+mj-cs"/>
                                  </a:rPr>
                                  <m:t>𝐵𝑒</m:t>
                                </m:r>
                              </m:e>
                              <m:sup>
                                <m:r>
                                  <a:rPr lang="en-US" sz="1800" i="1" kern="120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+mj-ea"/>
                                    <a:cs typeface="+mj-cs"/>
                                  </a:rPr>
                                  <m:t>∗</m:t>
                                </m:r>
                              </m:sup>
                            </m:sSup>
                          </m:e>
                        </m:sPre>
                        <m:r>
                          <a:rPr lang="en-US" sz="1800" i="1" kern="120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+mj-ea"/>
                            <a:cs typeface="+mj-cs"/>
                          </a:rPr>
                          <m:t>→</m:t>
                        </m:r>
                        <m:r>
                          <a:rPr lang="en-US" sz="1800" b="0" i="1" kern="120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+mj-ea"/>
                            <a:cs typeface="+mj-cs"/>
                          </a:rPr>
                          <m:t>𝐵𝑒</m:t>
                        </m:r>
                        <m:r>
                          <a:rPr lang="en-US" sz="1800" b="0" i="1" kern="120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+mj-ea"/>
                            <a:cs typeface="+mj-cs"/>
                          </a:rPr>
                          <m:t>+ </m:t>
                        </m:r>
                        <m:r>
                          <a:rPr lang="en-US" sz="1800" b="0" i="1" kern="120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+mj-ea"/>
                            <a:cs typeface="+mj-cs"/>
                          </a:rPr>
                          <m:t>𝛾</m:t>
                        </m:r>
                      </m:den>
                    </m:f>
                  </m:oMath>
                </a14:m>
                <a:r>
                  <a:rPr lang="en-US" sz="1800" kern="1200" dirty="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rPr>
                  <a:t>)</a:t>
                </a: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CA555D77-54DA-A438-530F-E563CF5EFC4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12880" y="5459117"/>
                <a:ext cx="4496064" cy="574068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A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Google Shape;358;p30">
            <a:extLst>
              <a:ext uri="{FF2B5EF4-FFF2-40B4-BE49-F238E27FC236}">
                <a16:creationId xmlns:a16="http://schemas.microsoft.com/office/drawing/2014/main" id="{DE2E4ECE-6869-F294-14A9-11C4E44C42B0}"/>
              </a:ext>
            </a:extLst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131089" y="4517066"/>
            <a:ext cx="4964935" cy="1895582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42E3C02A-AB57-B96F-A5AD-A24E4D4F6B5D}"/>
              </a:ext>
            </a:extLst>
          </p:cNvPr>
          <p:cNvSpPr txBox="1"/>
          <p:nvPr/>
        </p:nvSpPr>
        <p:spPr>
          <a:xfrm>
            <a:off x="7465339" y="3870735"/>
            <a:ext cx="436254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IPC Background peaks at 1.1 MeV</a:t>
            </a:r>
          </a:p>
          <a:p>
            <a:r>
              <a:rPr lang="en-US" b="1" dirty="0"/>
              <a:t>Choose reaction for optimized X mass range</a:t>
            </a:r>
            <a:endParaRPr lang="en-AU" b="1" dirty="0"/>
          </a:p>
        </p:txBody>
      </p:sp>
      <p:sp>
        <p:nvSpPr>
          <p:cNvPr id="9" name="Date Placeholder 8">
            <a:extLst>
              <a:ext uri="{FF2B5EF4-FFF2-40B4-BE49-F238E27FC236}">
                <a16:creationId xmlns:a16="http://schemas.microsoft.com/office/drawing/2014/main" id="{9B79B9A4-3CB8-FAE3-35A6-66CF2DF9BC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B78056-AB8D-4185-B375-B2DE328A725D}" type="datetime1">
              <a:rPr lang="en-AU" smtClean="0"/>
              <a:t>23/09/2026</a:t>
            </a:fld>
            <a:endParaRPr lang="en-AU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2F1FB0F9-13C8-D26C-27F8-49F8320AA2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Martin Sevior for BLIMP collaboration, Cairns, Sep. 2026</a:t>
            </a:r>
            <a:endParaRPr lang="en-AU" dirty="0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35016379-0F70-9DF4-EC61-DA79F5ED21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66F30-D99B-42CA-A3B4-89076E64A6E2}" type="slidenum">
              <a:rPr lang="en-AU" smtClean="0"/>
              <a:t>24</a:t>
            </a:fld>
            <a:endParaRPr lang="en-AU"/>
          </a:p>
        </p:txBody>
      </p:sp>
      <p:pic>
        <p:nvPicPr>
          <p:cNvPr id="13" name="Picture 12" descr="Chart, histogram&#10;&#10;Description automatically generated">
            <a:extLst>
              <a:ext uri="{FF2B5EF4-FFF2-40B4-BE49-F238E27FC236}">
                <a16:creationId xmlns:a16="http://schemas.microsoft.com/office/drawing/2014/main" id="{405A3458-9C52-B6AC-E769-1862BF808FA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0153" y="1154064"/>
            <a:ext cx="2863822" cy="2688205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2308E911-78E0-8A77-CE23-DAA2B27C5E22}"/>
              </a:ext>
            </a:extLst>
          </p:cNvPr>
          <p:cNvSpPr txBox="1"/>
          <p:nvPr/>
        </p:nvSpPr>
        <p:spPr>
          <a:xfrm>
            <a:off x="10566504" y="1688200"/>
            <a:ext cx="152952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NA48 - Huge background at 5- 22 MeV</a:t>
            </a:r>
            <a:endParaRPr lang="en-AU" dirty="0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C960FC6B-59E0-6CD1-8860-8B3A5B01B7C2}"/>
              </a:ext>
            </a:extLst>
          </p:cNvPr>
          <p:cNvCxnSpPr>
            <a:cxnSpLocks/>
          </p:cNvCxnSpPr>
          <p:nvPr/>
        </p:nvCxnSpPr>
        <p:spPr>
          <a:xfrm>
            <a:off x="8042313" y="1554246"/>
            <a:ext cx="319489" cy="0"/>
          </a:xfrm>
          <a:prstGeom prst="line">
            <a:avLst/>
          </a:prstGeom>
          <a:ln w="317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" name="Table 11">
            <a:extLst>
              <a:ext uri="{FF2B5EF4-FFF2-40B4-BE49-F238E27FC236}">
                <a16:creationId xmlns:a16="http://schemas.microsoft.com/office/drawing/2014/main" id="{7E168348-65FA-08BD-CA9A-7CD26D06874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8744362"/>
              </p:ext>
            </p:extLst>
          </p:nvPr>
        </p:nvGraphicFramePr>
        <p:xfrm>
          <a:off x="9434967" y="4899553"/>
          <a:ext cx="547233" cy="14567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7233">
                  <a:extLst>
                    <a:ext uri="{9D8B030D-6E8A-4147-A177-3AD203B41FA5}">
                      <a16:colId xmlns:a16="http://schemas.microsoft.com/office/drawing/2014/main" val="69851938"/>
                    </a:ext>
                  </a:extLst>
                </a:gridCol>
              </a:tblGrid>
              <a:tr h="291359"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17.2</a:t>
                      </a:r>
                      <a:endParaRPr lang="en-AU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70482854"/>
                  </a:ext>
                </a:extLst>
              </a:tr>
              <a:tr h="291359">
                <a:tc>
                  <a:txBody>
                    <a:bodyPr/>
                    <a:lstStyle/>
                    <a:p>
                      <a:r>
                        <a:rPr lang="en-US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19.8</a:t>
                      </a:r>
                      <a:endParaRPr lang="en-AU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85693031"/>
                  </a:ext>
                </a:extLst>
              </a:tr>
              <a:tr h="291359">
                <a:tc>
                  <a:txBody>
                    <a:bodyPr/>
                    <a:lstStyle/>
                    <a:p>
                      <a:r>
                        <a:rPr lang="en-US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11.6</a:t>
                      </a:r>
                      <a:endParaRPr lang="en-AU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04668505"/>
                  </a:ext>
                </a:extLst>
              </a:tr>
              <a:tr h="291359">
                <a:tc>
                  <a:txBody>
                    <a:bodyPr/>
                    <a:lstStyle/>
                    <a:p>
                      <a:r>
                        <a:rPr lang="en-US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5.2</a:t>
                      </a:r>
                      <a:endParaRPr lang="en-AU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8825419"/>
                  </a:ext>
                </a:extLst>
              </a:tr>
              <a:tr h="291359">
                <a:tc>
                  <a:txBody>
                    <a:bodyPr/>
                    <a:lstStyle/>
                    <a:p>
                      <a:r>
                        <a:rPr lang="en-US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1.9</a:t>
                      </a:r>
                      <a:endParaRPr lang="en-AU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5506906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1942076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>
            <a:extLst>
              <a:ext uri="{FF2B5EF4-FFF2-40B4-BE49-F238E27FC236}">
                <a16:creationId xmlns:a16="http://schemas.microsoft.com/office/drawing/2014/main" id="{48E8B174-10F1-E58E-EE95-A7B3E101E496}"/>
              </a:ext>
            </a:extLst>
          </p:cNvPr>
          <p:cNvGrpSpPr/>
          <p:nvPr/>
        </p:nvGrpSpPr>
        <p:grpSpPr>
          <a:xfrm>
            <a:off x="197954" y="1664479"/>
            <a:ext cx="5353169" cy="4626761"/>
            <a:chOff x="197954" y="1664479"/>
            <a:chExt cx="5353169" cy="4626761"/>
          </a:xfrm>
        </p:grpSpPr>
        <p:pic>
          <p:nvPicPr>
            <p:cNvPr id="6" name="Picture 5" descr="Chart&#10;&#10;Description automatically generated">
              <a:extLst>
                <a:ext uri="{FF2B5EF4-FFF2-40B4-BE49-F238E27FC236}">
                  <a16:creationId xmlns:a16="http://schemas.microsoft.com/office/drawing/2014/main" id="{F563B1EE-7CA7-C32B-BCDF-B5A89A16AAC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5499" y="1664479"/>
              <a:ext cx="4965624" cy="4626761"/>
            </a:xfrm>
            <a:prstGeom prst="rect">
              <a:avLst/>
            </a:prstGeom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365FF1D8-8129-C01B-B58A-8F88A501E1E8}"/>
                </a:ext>
              </a:extLst>
            </p:cNvPr>
            <p:cNvSpPr txBox="1"/>
            <p:nvPr/>
          </p:nvSpPr>
          <p:spPr>
            <a:xfrm>
              <a:off x="197954" y="4850578"/>
              <a:ext cx="736099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/>
                <a:t>TPC</a:t>
              </a:r>
              <a:endParaRPr lang="en-AU" sz="2800" dirty="0"/>
            </a:p>
          </p:txBody>
        </p:sp>
        <p:cxnSp>
          <p:nvCxnSpPr>
            <p:cNvPr id="12" name="Straight Arrow Connector 11">
              <a:extLst>
                <a:ext uri="{FF2B5EF4-FFF2-40B4-BE49-F238E27FC236}">
                  <a16:creationId xmlns:a16="http://schemas.microsoft.com/office/drawing/2014/main" id="{600CBE6D-6E9E-ECBA-B3AC-F7ED3378645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58856" y="5193521"/>
              <a:ext cx="1151425" cy="150748"/>
            </a:xfrm>
            <a:prstGeom prst="straightConnector1">
              <a:avLst/>
            </a:prstGeom>
            <a:ln w="3492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19476882-BA18-8602-3251-7A590372654D}"/>
                  </a:ext>
                </a:extLst>
              </p:cNvPr>
              <p:cNvSpPr txBox="1"/>
              <p:nvPr/>
            </p:nvSpPr>
            <p:spPr>
              <a:xfrm>
                <a:off x="2027616" y="-90262"/>
                <a:ext cx="9212522" cy="101816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3200" dirty="0"/>
                  <a:t>Dark Photon and ALP limits from BR(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2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Pre>
                          <m:sPrePr>
                            <m:ctrlPr>
                              <a:rPr lang="en-US" sz="3200" i="1" smtClean="0">
                                <a:latin typeface="Cambria Math" panose="02040503050406030204" pitchFamily="18" charset="0"/>
                              </a:rPr>
                            </m:ctrlPr>
                          </m:sPrePr>
                          <m:sub/>
                          <m:sup>
                            <m:r>
                              <a:rPr lang="en-US" sz="3200" b="0" i="1" smtClean="0">
                                <a:latin typeface="Cambria Math" panose="02040503050406030204" pitchFamily="18" charset="0"/>
                              </a:rPr>
                              <m:t>8</m:t>
                            </m:r>
                          </m:sup>
                          <m:e>
                            <m:sSup>
                              <m:sSupPr>
                                <m:ctrlPr>
                                  <a:rPr lang="en-US" sz="32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3200" b="0" i="1" smtClean="0">
                                    <a:latin typeface="Cambria Math" panose="02040503050406030204" pitchFamily="18" charset="0"/>
                                  </a:rPr>
                                  <m:t>𝐵𝑒</m:t>
                                </m:r>
                              </m:e>
                              <m:sup>
                                <m:r>
                                  <a:rPr lang="en-US" sz="3200" b="0" i="1" smtClean="0">
                                    <a:latin typeface="Cambria Math" panose="02040503050406030204" pitchFamily="18" charset="0"/>
                                  </a:rPr>
                                  <m:t>∗</m:t>
                                </m:r>
                              </m:sup>
                            </m:sSup>
                          </m:e>
                        </m:sPre>
                        <m:r>
                          <a:rPr lang="en-AU" sz="32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→</m:t>
                        </m:r>
                        <m:r>
                          <a:rPr lang="en-US" sz="32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𝐵𝑒</m:t>
                        </m:r>
                        <m:r>
                          <a:rPr lang="en-US" sz="32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+</m:t>
                        </m:r>
                        <m:r>
                          <a:rPr lang="en-US" sz="32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𝑋</m:t>
                        </m:r>
                        <m:r>
                          <a:rPr lang="en-US" sz="32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(</m:t>
                        </m:r>
                        <m:sSup>
                          <m:sSupPr>
                            <m:ctrlPr>
                              <a:rPr lang="en-US" sz="32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32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𝑒</m:t>
                            </m:r>
                          </m:e>
                          <m:sup>
                            <m:r>
                              <a:rPr lang="en-US" sz="32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+</m:t>
                            </m:r>
                          </m:sup>
                        </m:sSup>
                        <m:sSup>
                          <m:sSupPr>
                            <m:ctrlPr>
                              <a:rPr lang="en-US" sz="32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32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𝑒</m:t>
                            </m:r>
                          </m:e>
                          <m:sup>
                            <m:r>
                              <a:rPr lang="en-US" sz="32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−</m:t>
                            </m:r>
                          </m:sup>
                        </m:sSup>
                        <m:r>
                          <a:rPr lang="en-US" sz="32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)</m:t>
                        </m:r>
                      </m:num>
                      <m:den>
                        <m:sPre>
                          <m:sPrePr>
                            <m:ctrlPr>
                              <a:rPr lang="en-US" sz="3200" i="1">
                                <a:latin typeface="Cambria Math" panose="02040503050406030204" pitchFamily="18" charset="0"/>
                              </a:rPr>
                            </m:ctrlPr>
                          </m:sPrePr>
                          <m:sub/>
                          <m:sup>
                            <m:r>
                              <a:rPr lang="en-US" sz="3200" i="1">
                                <a:latin typeface="Cambria Math" panose="02040503050406030204" pitchFamily="18" charset="0"/>
                              </a:rPr>
                              <m:t>8</m:t>
                            </m:r>
                          </m:sup>
                          <m:e>
                            <m:sSup>
                              <m:sSupPr>
                                <m:ctrlPr>
                                  <a:rPr lang="en-US" sz="3200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3200" i="1">
                                    <a:latin typeface="Cambria Math" panose="02040503050406030204" pitchFamily="18" charset="0"/>
                                  </a:rPr>
                                  <m:t>𝐵𝑒</m:t>
                                </m:r>
                              </m:e>
                              <m:sup>
                                <m:r>
                                  <a:rPr lang="en-US" sz="3200" i="1">
                                    <a:latin typeface="Cambria Math" panose="02040503050406030204" pitchFamily="18" charset="0"/>
                                  </a:rPr>
                                  <m:t>∗</m:t>
                                </m:r>
                              </m:sup>
                            </m:sSup>
                          </m:e>
                        </m:sPre>
                        <m:r>
                          <a:rPr lang="en-US" sz="32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→</m:t>
                        </m:r>
                        <m:r>
                          <a:rPr lang="en-US" sz="32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𝐵𝑒</m:t>
                        </m:r>
                        <m:r>
                          <a:rPr lang="en-US" sz="32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+ </m:t>
                        </m:r>
                        <m:r>
                          <a:rPr lang="en-US" sz="32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𝛾</m:t>
                        </m:r>
                      </m:den>
                    </m:f>
                  </m:oMath>
                </a14:m>
                <a:r>
                  <a:rPr lang="en-AU" sz="3200" dirty="0"/>
                  <a:t>)</a:t>
                </a:r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19476882-BA18-8602-3251-7A590372654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27616" y="-90262"/>
                <a:ext cx="9212522" cy="1018164"/>
              </a:xfrm>
              <a:prstGeom prst="rect">
                <a:avLst/>
              </a:prstGeom>
              <a:blipFill>
                <a:blip r:embed="rId3"/>
                <a:stretch>
                  <a:fillRect l="-1721" r="-596"/>
                </a:stretch>
              </a:blipFill>
            </p:spPr>
            <p:txBody>
              <a:bodyPr/>
              <a:lstStyle/>
              <a:p>
                <a:r>
                  <a:rPr lang="en-A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30FDB78C-C121-0291-8687-CECDAFF451A6}"/>
                  </a:ext>
                </a:extLst>
              </p:cNvPr>
              <p:cNvSpPr txBox="1"/>
              <p:nvPr/>
            </p:nvSpPr>
            <p:spPr>
              <a:xfrm>
                <a:off x="291963" y="706305"/>
                <a:ext cx="3565591" cy="130978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Feng et al. (PRL 117, 071803 (2016))</a:t>
                </a:r>
              </a:p>
              <a:p>
                <a:pPr/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en-US" sz="18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Pre>
                            <m:sPrePr>
                              <m:ctrlPr>
                                <a:rPr lang="en-US" sz="1800" i="1" smtClean="0">
                                  <a:latin typeface="Cambria Math" panose="02040503050406030204" pitchFamily="18" charset="0"/>
                                </a:rPr>
                              </m:ctrlPr>
                            </m:sPrePr>
                            <m:sub/>
                            <m:sup>
                              <m: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  <m:t>8</m:t>
                              </m:r>
                            </m:sup>
                            <m:e>
                              <m:sSup>
                                <m:sSupPr>
                                  <m:ctrlPr>
                                    <a:rPr lang="en-US" sz="18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800" b="0" i="1" smtClean="0">
                                      <a:latin typeface="Cambria Math" panose="02040503050406030204" pitchFamily="18" charset="0"/>
                                    </a:rPr>
                                    <m:t>𝐵𝑒</m:t>
                                  </m:r>
                                </m:e>
                                <m:sup>
                                  <m:r>
                                    <a:rPr lang="en-US" sz="1800" b="0" i="1" smtClean="0"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p>
                            </m:e>
                          </m:sPre>
                          <m:r>
                            <a:rPr lang="en-AU" sz="18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→</m:t>
                          </m:r>
                          <m:r>
                            <a:rPr lang="en-US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𝐵𝑒</m:t>
                          </m:r>
                          <m:r>
                            <a:rPr lang="en-US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𝑋</m:t>
                          </m:r>
                          <m:r>
                            <a:rPr lang="en-US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sSup>
                            <m:sSupPr>
                              <m:ctrlPr>
                                <a:rPr lang="en-US" sz="1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</m:t>
                              </m:r>
                            </m:sup>
                          </m:sSup>
                          <m:sSup>
                            <m:sSupPr>
                              <m:ctrlPr>
                                <a:rPr lang="en-US" sz="1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</m:sup>
                          </m:sSup>
                          <m:r>
                            <a:rPr lang="en-US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sPre>
                            <m:sPrePr>
                              <m:ctrlPr>
                                <a:rPr lang="en-US" sz="1800" i="1">
                                  <a:latin typeface="Cambria Math" panose="02040503050406030204" pitchFamily="18" charset="0"/>
                                </a:rPr>
                              </m:ctrlPr>
                            </m:sPrePr>
                            <m:sub/>
                            <m:sup>
                              <m:r>
                                <a:rPr lang="en-US" sz="1800" i="1">
                                  <a:latin typeface="Cambria Math" panose="02040503050406030204" pitchFamily="18" charset="0"/>
                                </a:rPr>
                                <m:t>8</m:t>
                              </m:r>
                            </m:sup>
                            <m:e>
                              <m:sSup>
                                <m:sSupPr>
                                  <m:ctrlPr>
                                    <a:rPr lang="en-US" sz="18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800" i="1">
                                      <a:latin typeface="Cambria Math" panose="02040503050406030204" pitchFamily="18" charset="0"/>
                                    </a:rPr>
                                    <m:t>𝐵𝑒</m:t>
                                  </m:r>
                                </m:e>
                                <m:sup>
                                  <m:r>
                                    <a:rPr lang="en-US" sz="1800" i="1"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p>
                            </m:e>
                          </m:sPre>
                          <m:r>
                            <a:rPr lang="en-US" sz="18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→</m:t>
                          </m:r>
                          <m:r>
                            <a:rPr lang="en-US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𝐵𝑒</m:t>
                          </m:r>
                          <m:r>
                            <a:rPr lang="en-US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 </m:t>
                          </m:r>
                          <m:r>
                            <a:rPr lang="en-US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𝛾</m:t>
                          </m:r>
                        </m:den>
                      </m:f>
                      <m:r>
                        <a:rPr lang="en-US" sz="18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𝜀</m:t>
                          </m:r>
                        </m:e>
                        <m:sup>
                          <m:r>
                            <a:rPr lang="en-US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f>
                        <m:fPr>
                          <m:ctrlPr>
                            <a:rPr lang="en-US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bSup>
                            <m:sSubSupPr>
                              <m:ctrlPr>
                                <a:rPr lang="en-US" sz="1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sz="1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𝑃</m:t>
                              </m:r>
                            </m:e>
                            <m:sub>
                              <m:r>
                                <a:rPr lang="en-US" sz="1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𝑋</m:t>
                              </m:r>
                            </m:sub>
                            <m:sup>
                              <m:r>
                                <a:rPr lang="en-US" sz="1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3</m:t>
                              </m:r>
                            </m:sup>
                          </m:sSubSup>
                        </m:num>
                        <m:den>
                          <m:sSubSup>
                            <m:sSubSupPr>
                              <m:ctrlPr>
                                <a:rPr lang="en-US" sz="1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sz="1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𝑃</m:t>
                              </m:r>
                            </m:e>
                            <m:sub>
                              <m:r>
                                <a:rPr lang="en-US" sz="1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𝛾</m:t>
                              </m:r>
                            </m:sub>
                            <m:sup>
                              <m:r>
                                <a:rPr lang="en-US" sz="1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3</m:t>
                              </m:r>
                            </m:sup>
                          </m:sSubSup>
                        </m:den>
                      </m:f>
                    </m:oMath>
                  </m:oMathPara>
                </a14:m>
                <a:endParaRPr lang="en-AU" dirty="0"/>
              </a:p>
              <a:p>
                <a:endParaRPr lang="en-AU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30FDB78C-C121-0291-8687-CECDAFF451A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1963" y="706305"/>
                <a:ext cx="3565591" cy="1309782"/>
              </a:xfrm>
              <a:prstGeom prst="rect">
                <a:avLst/>
              </a:prstGeom>
              <a:blipFill>
                <a:blip r:embed="rId4"/>
                <a:stretch>
                  <a:fillRect l="-1538" t="-2791" r="-684"/>
                </a:stretch>
              </a:blipFill>
            </p:spPr>
            <p:txBody>
              <a:bodyPr/>
              <a:lstStyle/>
              <a:p>
                <a:r>
                  <a:rPr lang="en-A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Google Shape;369;p31">
            <a:extLst>
              <a:ext uri="{FF2B5EF4-FFF2-40B4-BE49-F238E27FC236}">
                <a16:creationId xmlns:a16="http://schemas.microsoft.com/office/drawing/2014/main" id="{C709E683-D329-7FC2-FCDD-07AD31860975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 l="1182" t="1498" r="2654" b="1196"/>
          <a:stretch/>
        </p:blipFill>
        <p:spPr>
          <a:xfrm>
            <a:off x="6367720" y="1589891"/>
            <a:ext cx="4485759" cy="4104469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0AF3843C-8944-A611-A897-72347D7C2516}"/>
              </a:ext>
            </a:extLst>
          </p:cNvPr>
          <p:cNvSpPr txBox="1"/>
          <p:nvPr/>
        </p:nvSpPr>
        <p:spPr>
          <a:xfrm>
            <a:off x="380366" y="6004742"/>
            <a:ext cx="38538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World-best dark Photon in 10 -20 MeV </a:t>
            </a:r>
            <a:endParaRPr lang="en-AU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9C2B82E-FB99-61A0-3EC5-B985AFB73114}"/>
              </a:ext>
            </a:extLst>
          </p:cNvPr>
          <p:cNvSpPr txBox="1"/>
          <p:nvPr/>
        </p:nvSpPr>
        <p:spPr>
          <a:xfrm>
            <a:off x="7491340" y="5769797"/>
            <a:ext cx="414523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World-best ALP limit in this range</a:t>
            </a:r>
          </a:p>
          <a:p>
            <a:r>
              <a:rPr lang="en-US" dirty="0"/>
              <a:t>(Probing Multi-</a:t>
            </a:r>
            <a:r>
              <a:rPr lang="en-US" dirty="0" err="1"/>
              <a:t>TeV</a:t>
            </a:r>
            <a:r>
              <a:rPr lang="en-US" dirty="0"/>
              <a:t> scale on the </a:t>
            </a:r>
            <a:r>
              <a:rPr lang="en-US" dirty="0" err="1"/>
              <a:t>Pelletron</a:t>
            </a:r>
            <a:r>
              <a:rPr lang="en-US" dirty="0"/>
              <a:t>) </a:t>
            </a:r>
            <a:endParaRPr lang="en-AU" dirty="0"/>
          </a:p>
        </p:txBody>
      </p:sp>
      <p:sp>
        <p:nvSpPr>
          <p:cNvPr id="13" name="Date Placeholder 12">
            <a:extLst>
              <a:ext uri="{FF2B5EF4-FFF2-40B4-BE49-F238E27FC236}">
                <a16:creationId xmlns:a16="http://schemas.microsoft.com/office/drawing/2014/main" id="{BCFA62FD-FF19-566E-464C-A2BD729D86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0553D-A9B4-40D7-93BF-BCD3576C78B8}" type="datetime1">
              <a:rPr lang="en-AU" smtClean="0"/>
              <a:t>23/09/2026</a:t>
            </a:fld>
            <a:endParaRPr lang="en-AU"/>
          </a:p>
        </p:txBody>
      </p:sp>
      <p:sp>
        <p:nvSpPr>
          <p:cNvPr id="14" name="Footer Placeholder 13">
            <a:extLst>
              <a:ext uri="{FF2B5EF4-FFF2-40B4-BE49-F238E27FC236}">
                <a16:creationId xmlns:a16="http://schemas.microsoft.com/office/drawing/2014/main" id="{79EF5399-DD94-6CE0-7E88-E573E6B584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Martin Sevior for BLIMP collaboration, Cairns, Sep. 2026</a:t>
            </a:r>
            <a:endParaRPr lang="en-AU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7DC090C8-1D76-4F6F-5C7E-8BEA1788B9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66F30-D99B-42CA-A3B4-89076E64A6E2}" type="slidenum">
              <a:rPr lang="en-AU" smtClean="0"/>
              <a:t>25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38955975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C7AF9E0-59ED-8043-702A-DC46F24FA0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A9EB48-7755-4811-92FF-7386145DA190}" type="datetime1">
              <a:rPr lang="en-AU" smtClean="0"/>
              <a:t>23/09/2026</a:t>
            </a:fld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385DDAA-B5D5-7F8C-C9DC-B5E652ED8C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Martin Sevior for BLIMP collaboration, Cairns, Sep. 2026</a:t>
            </a:r>
            <a:endParaRPr lang="en-AU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947D93E-163A-A57F-907A-6352B8BC69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66F30-D99B-42CA-A3B4-89076E64A6E2}" type="slidenum">
              <a:rPr lang="en-AU" smtClean="0"/>
              <a:t>26</a:t>
            </a:fld>
            <a:endParaRPr lang="en-AU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D400737-F014-E076-09E0-39C639C20D30}"/>
              </a:ext>
            </a:extLst>
          </p:cNvPr>
          <p:cNvSpPr txBox="1"/>
          <p:nvPr/>
        </p:nvSpPr>
        <p:spPr>
          <a:xfrm>
            <a:off x="151857" y="-52896"/>
            <a:ext cx="538621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/>
              <a:t>Instrumentation Experience</a:t>
            </a:r>
            <a:endParaRPr lang="en-AU" sz="36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98E072A-C23F-8E62-E6A6-C8E97B72795A}"/>
              </a:ext>
            </a:extLst>
          </p:cNvPr>
          <p:cNvSpPr txBox="1"/>
          <p:nvPr/>
        </p:nvSpPr>
        <p:spPr>
          <a:xfrm>
            <a:off x="-76200" y="458068"/>
            <a:ext cx="121919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-US" sz="2400" dirty="0" err="1"/>
              <a:t>MicroPattern</a:t>
            </a:r>
            <a:r>
              <a:rPr lang="en-US" sz="2400" dirty="0"/>
              <a:t> Gas Detector and TPC detector development at ANU, Adelaide and Melbourne</a:t>
            </a: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-US" sz="2400" dirty="0"/>
              <a:t>All three are members of DRD1 Collaboration (based in CERN)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7AD2302-55A5-67BA-1D4C-A6923F86ECF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2460"/>
          <a:stretch>
            <a:fillRect/>
          </a:stretch>
        </p:blipFill>
        <p:spPr>
          <a:xfrm>
            <a:off x="76202" y="1289065"/>
            <a:ext cx="6552954" cy="383835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944A7D2-AE48-C814-FAE6-6A9C30395EFE}"/>
              </a:ext>
            </a:extLst>
          </p:cNvPr>
          <p:cNvSpPr txBox="1"/>
          <p:nvPr/>
        </p:nvSpPr>
        <p:spPr>
          <a:xfrm>
            <a:off x="8078377" y="1114185"/>
            <a:ext cx="380764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dirty="0"/>
              <a:t>Adelaide and ANU in Cygnus</a:t>
            </a:r>
            <a:endParaRPr lang="en-AU" sz="2400" b="1" dirty="0"/>
          </a:p>
        </p:txBody>
      </p:sp>
      <p:pic>
        <p:nvPicPr>
          <p:cNvPr id="10" name="Google Shape;102;p16">
            <a:extLst>
              <a:ext uri="{FF2B5EF4-FFF2-40B4-BE49-F238E27FC236}">
                <a16:creationId xmlns:a16="http://schemas.microsoft.com/office/drawing/2014/main" id="{8EA6BB3E-9617-2676-E80F-F237C8843974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772399" y="1836373"/>
            <a:ext cx="4280337" cy="1987569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A54C8030-681C-5B1C-B8E0-9A1188918DA2}"/>
              </a:ext>
            </a:extLst>
          </p:cNvPr>
          <p:cNvSpPr txBox="1"/>
          <p:nvPr/>
        </p:nvSpPr>
        <p:spPr>
          <a:xfrm>
            <a:off x="8203218" y="1459447"/>
            <a:ext cx="35579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DM Discovery in the Neutrino “Fog”</a:t>
            </a:r>
            <a:endParaRPr lang="en-AU" dirty="0"/>
          </a:p>
        </p:txBody>
      </p:sp>
      <p:pic>
        <p:nvPicPr>
          <p:cNvPr id="13" name="Google Shape;324;p37">
            <a:extLst>
              <a:ext uri="{FF2B5EF4-FFF2-40B4-BE49-F238E27FC236}">
                <a16:creationId xmlns:a16="http://schemas.microsoft.com/office/drawing/2014/main" id="{C95BBF01-137F-43F8-2EE8-096BE6EF78AD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153400" y="3831536"/>
            <a:ext cx="3572690" cy="295603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5962081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E345B31-30F3-98C5-A462-C3D95E4CCE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B0DC9E-621F-4D4B-94D5-6D5D45716D28}" type="datetime1">
              <a:rPr lang="en-AU" smtClean="0"/>
              <a:t>23/09/2026</a:t>
            </a:fld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2B3329A-D5E6-B85E-3E2F-AAD16ECCF1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Martin Sevior for BLIMP collaboration, Cairns, Sep. 2026</a:t>
            </a:r>
            <a:endParaRPr lang="en-AU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BA57612-11D1-D8F9-29D3-62D4CD2414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66F30-D99B-42CA-A3B4-89076E64A6E2}" type="slidenum">
              <a:rPr lang="en-AU" smtClean="0"/>
              <a:t>27</a:t>
            </a:fld>
            <a:endParaRPr lang="en-AU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86D0662E-3474-01DE-0883-FBCE0606EB0B}"/>
              </a:ext>
            </a:extLst>
          </p:cNvPr>
          <p:cNvSpPr txBox="1">
            <a:spLocks/>
          </p:cNvSpPr>
          <p:nvPr/>
        </p:nvSpPr>
        <p:spPr>
          <a:xfrm>
            <a:off x="838200" y="136525"/>
            <a:ext cx="10515600" cy="497940"/>
          </a:xfrm>
          <a:prstGeom prst="rect">
            <a:avLst/>
          </a:prstGeom>
        </p:spPr>
        <p:txBody>
          <a:bodyPr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GB" dirty="0"/>
              <a:t>Melbourne (N. Jackson, C. Rush, A. Babic M.Sc.)</a:t>
            </a:r>
            <a:endParaRPr lang="en-AU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D0422771-3AF4-10B8-3F8B-74343DB31EAE}"/>
              </a:ext>
            </a:extLst>
          </p:cNvPr>
          <p:cNvSpPr txBox="1">
            <a:spLocks/>
          </p:cNvSpPr>
          <p:nvPr/>
        </p:nvSpPr>
        <p:spPr>
          <a:xfrm>
            <a:off x="259640" y="634465"/>
            <a:ext cx="10515600" cy="49794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Local Micromegas Design</a:t>
            </a:r>
            <a:endParaRPr lang="en-AU" dirty="0"/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D749AB03-43EE-7B6E-E793-BD82F5F22D0F}"/>
              </a:ext>
            </a:extLst>
          </p:cNvPr>
          <p:cNvGrpSpPr/>
          <p:nvPr/>
        </p:nvGrpSpPr>
        <p:grpSpPr>
          <a:xfrm>
            <a:off x="838200" y="1132405"/>
            <a:ext cx="9541045" cy="2600608"/>
            <a:chOff x="535462" y="1283329"/>
            <a:chExt cx="10718802" cy="2895600"/>
          </a:xfrm>
        </p:grpSpPr>
        <p:pic>
          <p:nvPicPr>
            <p:cNvPr id="9" name="Picture 8" descr="A close-up of a machine&#10;&#10;AI-generated content may be incorrect.">
              <a:extLst>
                <a:ext uri="{FF2B5EF4-FFF2-40B4-BE49-F238E27FC236}">
                  <a16:creationId xmlns:a16="http://schemas.microsoft.com/office/drawing/2014/main" id="{C2F98986-7686-B122-BCAF-A42D196251E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132" r="15201"/>
            <a:stretch>
              <a:fillRect/>
            </a:stretch>
          </p:blipFill>
          <p:spPr>
            <a:xfrm>
              <a:off x="535462" y="1283329"/>
              <a:ext cx="4064000" cy="2895600"/>
            </a:xfrm>
            <a:prstGeom prst="rect">
              <a:avLst/>
            </a:prstGeom>
          </p:spPr>
        </p:pic>
        <p:pic>
          <p:nvPicPr>
            <p:cNvPr id="10" name="Picture 9" descr="A close-up of a machine&#10;&#10;AI-generated content may be incorrect.">
              <a:extLst>
                <a:ext uri="{FF2B5EF4-FFF2-40B4-BE49-F238E27FC236}">
                  <a16:creationId xmlns:a16="http://schemas.microsoft.com/office/drawing/2014/main" id="{DE252C34-AD3B-6256-2A10-12A74611FB7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825" r="10841"/>
            <a:stretch>
              <a:fillRect/>
            </a:stretch>
          </p:blipFill>
          <p:spPr>
            <a:xfrm>
              <a:off x="6844824" y="1283329"/>
              <a:ext cx="4409440" cy="2895600"/>
            </a:xfrm>
            <a:prstGeom prst="rect">
              <a:avLst/>
            </a:prstGeom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C8EFBC4A-3207-1FA8-196E-E255E368DFE3}"/>
                </a:ext>
              </a:extLst>
            </p:cNvPr>
            <p:cNvSpPr txBox="1"/>
            <p:nvPr/>
          </p:nvSpPr>
          <p:spPr>
            <a:xfrm>
              <a:off x="5330848" y="2731129"/>
              <a:ext cx="80021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Anode</a:t>
              </a:r>
              <a:endParaRPr lang="en-AU" dirty="0"/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A94ECF7D-C5A1-23CA-E099-9A4E609B7FFB}"/>
                </a:ext>
              </a:extLst>
            </p:cNvPr>
            <p:cNvSpPr txBox="1"/>
            <p:nvPr/>
          </p:nvSpPr>
          <p:spPr>
            <a:xfrm>
              <a:off x="5239478" y="1942221"/>
              <a:ext cx="100059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Cathode</a:t>
              </a:r>
              <a:endParaRPr lang="en-AU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BD4437E8-5C7D-622C-9937-5BAEB6DA6C51}"/>
                </a:ext>
              </a:extLst>
            </p:cNvPr>
            <p:cNvSpPr txBox="1"/>
            <p:nvPr/>
          </p:nvSpPr>
          <p:spPr>
            <a:xfrm>
              <a:off x="5150709" y="2311553"/>
              <a:ext cx="124181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Gas Spacer</a:t>
              </a:r>
              <a:endParaRPr lang="en-AU" dirty="0"/>
            </a:p>
          </p:txBody>
        </p:sp>
        <p:cxnSp>
          <p:nvCxnSpPr>
            <p:cNvPr id="14" name="Straight Arrow Connector 13">
              <a:extLst>
                <a:ext uri="{FF2B5EF4-FFF2-40B4-BE49-F238E27FC236}">
                  <a16:creationId xmlns:a16="http://schemas.microsoft.com/office/drawing/2014/main" id="{2A3C4D59-B2C1-0E3D-3B31-B7976928E217}"/>
                </a:ext>
              </a:extLst>
            </p:cNvPr>
            <p:cNvCxnSpPr/>
            <p:nvPr/>
          </p:nvCxnSpPr>
          <p:spPr>
            <a:xfrm>
              <a:off x="6392524" y="2126887"/>
              <a:ext cx="1102538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id="{3A5C86AB-F9F6-C0A5-99D1-A56CC1345ABE}"/>
                </a:ext>
              </a:extLst>
            </p:cNvPr>
            <p:cNvCxnSpPr/>
            <p:nvPr/>
          </p:nvCxnSpPr>
          <p:spPr>
            <a:xfrm>
              <a:off x="6392524" y="2496219"/>
              <a:ext cx="1102538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id="{B5C93E11-BAE9-408C-A850-C008B2526C2B}"/>
                </a:ext>
              </a:extLst>
            </p:cNvPr>
            <p:cNvCxnSpPr/>
            <p:nvPr/>
          </p:nvCxnSpPr>
          <p:spPr>
            <a:xfrm>
              <a:off x="6392524" y="2938457"/>
              <a:ext cx="1102538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7" name="Straight Arrow Connector 16">
              <a:extLst>
                <a:ext uri="{FF2B5EF4-FFF2-40B4-BE49-F238E27FC236}">
                  <a16:creationId xmlns:a16="http://schemas.microsoft.com/office/drawing/2014/main" id="{7BA4E36F-045A-E052-3042-1E7F21F7E534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3964696" y="2932425"/>
              <a:ext cx="1130209" cy="6032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8" name="Straight Arrow Connector 17">
              <a:extLst>
                <a:ext uri="{FF2B5EF4-FFF2-40B4-BE49-F238E27FC236}">
                  <a16:creationId xmlns:a16="http://schemas.microsoft.com/office/drawing/2014/main" id="{F9869FD5-45C6-E015-85BC-6F81CBBC45FA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3964697" y="2490187"/>
              <a:ext cx="1130209" cy="6032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9" name="Straight Arrow Connector 18">
              <a:extLst>
                <a:ext uri="{FF2B5EF4-FFF2-40B4-BE49-F238E27FC236}">
                  <a16:creationId xmlns:a16="http://schemas.microsoft.com/office/drawing/2014/main" id="{7AA7233A-07B7-261F-5E86-0F0C8D5E3A71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3964697" y="2126887"/>
              <a:ext cx="1130209" cy="6032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pic>
        <p:nvPicPr>
          <p:cNvPr id="22" name="Picture 21" descr="A graph of a graph of a graph">
            <a:extLst>
              <a:ext uri="{FF2B5EF4-FFF2-40B4-BE49-F238E27FC236}">
                <a16:creationId xmlns:a16="http://schemas.microsoft.com/office/drawing/2014/main" id="{56571F96-D6FA-83C1-5A53-30FEADFD75E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24" b="2298"/>
          <a:stretch>
            <a:fillRect/>
          </a:stretch>
        </p:blipFill>
        <p:spPr>
          <a:xfrm>
            <a:off x="525646" y="3743515"/>
            <a:ext cx="3930011" cy="2787687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AB81D619-23BE-51AF-AC75-7137D658B55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51701" y="3837627"/>
            <a:ext cx="3734718" cy="2373224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C40C6404-C930-CA66-B887-899271E608A9}"/>
              </a:ext>
            </a:extLst>
          </p:cNvPr>
          <p:cNvSpPr txBox="1"/>
          <p:nvPr/>
        </p:nvSpPr>
        <p:spPr>
          <a:xfrm>
            <a:off x="7189418" y="3933635"/>
            <a:ext cx="24547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aseline="30000" dirty="0"/>
              <a:t>55</a:t>
            </a:r>
            <a:r>
              <a:rPr lang="en-GB" dirty="0"/>
              <a:t>Fe measured response</a:t>
            </a:r>
            <a:endParaRPr lang="en-AU" baseline="30000"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F2F0BDE2-072C-409A-0054-BB014141D34D}"/>
              </a:ext>
            </a:extLst>
          </p:cNvPr>
          <p:cNvSpPr txBox="1"/>
          <p:nvPr/>
        </p:nvSpPr>
        <p:spPr>
          <a:xfrm>
            <a:off x="1217835" y="4495935"/>
            <a:ext cx="16859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aseline="30000" dirty="0"/>
              <a:t>55</a:t>
            </a:r>
            <a:r>
              <a:rPr lang="en-GB" dirty="0"/>
              <a:t>Fe simulations</a:t>
            </a:r>
            <a:endParaRPr lang="en-AU" baseline="30000" dirty="0"/>
          </a:p>
        </p:txBody>
      </p:sp>
    </p:spTree>
    <p:extLst>
      <p:ext uri="{BB962C8B-B14F-4D97-AF65-F5344CB8AC3E}">
        <p14:creationId xmlns:p14="http://schemas.microsoft.com/office/powerpoint/2010/main" val="25607666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8CBECE-C68F-DF82-795C-E85AFE471C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8655" y="37682"/>
            <a:ext cx="10515600" cy="497940"/>
          </a:xfrm>
        </p:spPr>
        <p:txBody>
          <a:bodyPr>
            <a:normAutofit fontScale="90000"/>
          </a:bodyPr>
          <a:lstStyle/>
          <a:p>
            <a:pPr algn="ctr"/>
            <a:r>
              <a:rPr lang="en-GB" dirty="0"/>
              <a:t>Adelaide</a:t>
            </a:r>
            <a:endParaRPr lang="en-AU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E78BF3-BF97-F06F-F76F-5B173F5447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9640" y="634465"/>
            <a:ext cx="10515600" cy="810926"/>
          </a:xfrm>
        </p:spPr>
        <p:txBody>
          <a:bodyPr>
            <a:normAutofit fontScale="85000" lnSpcReduction="20000"/>
          </a:bodyPr>
          <a:lstStyle/>
          <a:p>
            <a:r>
              <a:rPr lang="en-GB" dirty="0"/>
              <a:t>Multi-stage Gas Gain for negative Ion detection (Directional DM)</a:t>
            </a:r>
          </a:p>
          <a:p>
            <a:r>
              <a:rPr lang="en-GB" dirty="0"/>
              <a:t> </a:t>
            </a:r>
            <a:r>
              <a:rPr lang="en-GB"/>
              <a:t>Capability for single-electron </a:t>
            </a:r>
            <a:r>
              <a:rPr lang="en-GB" dirty="0"/>
              <a:t>sensitivity</a:t>
            </a:r>
            <a:endParaRPr lang="en-AU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A9EA11-6659-4FC9-665D-85BB19A1FF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E78796-E67C-4D5C-9D39-39D0632CA115}" type="datetime1">
              <a:rPr lang="en-AU" smtClean="0"/>
              <a:t>23/09/2026</a:t>
            </a:fld>
            <a:endParaRPr lang="en-AU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C771BE-E323-E0B8-59BA-20284FC72E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Martin Sevior for BLIMP collaboration, Cairns, Sep. 2026</a:t>
            </a:r>
            <a:endParaRPr lang="en-AU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6E33AA-1E5E-45A3-167A-FFAACC233A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66F30-D99B-42CA-A3B4-89076E64A6E2}" type="slidenum">
              <a:rPr lang="en-AU" smtClean="0"/>
              <a:t>28</a:t>
            </a:fld>
            <a:endParaRPr lang="en-AU"/>
          </a:p>
        </p:txBody>
      </p:sp>
      <p:pic>
        <p:nvPicPr>
          <p:cNvPr id="8" name="Content Placeholder 3" descr="Diagram of a diagram of a cathode&#10;&#10;AI-generated content may be incorrect.">
            <a:extLst>
              <a:ext uri="{FF2B5EF4-FFF2-40B4-BE49-F238E27FC236}">
                <a16:creationId xmlns:a16="http://schemas.microsoft.com/office/drawing/2014/main" id="{95F59DB7-48D4-F921-6D52-D0C7A5EC4E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51770" y="1474347"/>
            <a:ext cx="6280590" cy="4384063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D02B1130-B02A-4FDB-C652-B944947BB504}"/>
              </a:ext>
            </a:extLst>
          </p:cNvPr>
          <p:cNvSpPr txBox="1"/>
          <p:nvPr/>
        </p:nvSpPr>
        <p:spPr>
          <a:xfrm>
            <a:off x="6774326" y="6056096"/>
            <a:ext cx="3454007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AU" sz="1400" dirty="0">
                <a:hlinkClick r:id="rId3"/>
              </a:rPr>
              <a:t>A.G. McLean </a:t>
            </a:r>
            <a:r>
              <a:rPr lang="en-AU" sz="1400" i="1" dirty="0">
                <a:hlinkClick r:id="rId3"/>
              </a:rPr>
              <a:t>et al</a:t>
            </a:r>
            <a:r>
              <a:rPr lang="en-AU" sz="1400" dirty="0">
                <a:hlinkClick r:id="rId3"/>
              </a:rPr>
              <a:t> 2026 </a:t>
            </a:r>
            <a:r>
              <a:rPr lang="en-AU" sz="1400" i="1" dirty="0">
                <a:hlinkClick r:id="rId3"/>
              </a:rPr>
              <a:t>JINST</a:t>
            </a:r>
            <a:r>
              <a:rPr lang="en-AU" sz="1400" dirty="0">
                <a:hlinkClick r:id="rId3"/>
              </a:rPr>
              <a:t> </a:t>
            </a:r>
            <a:r>
              <a:rPr lang="en-AU" sz="1400" b="1" dirty="0">
                <a:hlinkClick r:id="rId3"/>
              </a:rPr>
              <a:t>21</a:t>
            </a:r>
            <a:r>
              <a:rPr lang="en-AU" sz="1400" dirty="0">
                <a:hlinkClick r:id="rId3"/>
              </a:rPr>
              <a:t> P07047</a:t>
            </a:r>
            <a:endParaRPr lang="en-US" sz="1400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30CB2412-ED2B-2E6C-807A-840C4DE85AD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9640" y="3353141"/>
            <a:ext cx="4269581" cy="3003209"/>
          </a:xfrm>
          <a:prstGeom prst="rect">
            <a:avLst/>
          </a:prstGeom>
        </p:spPr>
      </p:pic>
      <p:pic>
        <p:nvPicPr>
          <p:cNvPr id="14" name="Picture 13" descr="A graph of gas gain and gas gain&#10;&#10;AI-generated content may be incorrect.">
            <a:extLst>
              <a:ext uri="{FF2B5EF4-FFF2-40B4-BE49-F238E27FC236}">
                <a16:creationId xmlns:a16="http://schemas.microsoft.com/office/drawing/2014/main" id="{D1F22FB9-D064-83DC-2F92-65D9CC97856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1445391"/>
            <a:ext cx="5317334" cy="18350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303263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95FC36-AF75-3A5C-9E01-834F0F5549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A521C75-C027-B46B-D598-95095FA174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B0DC9E-621F-4D4B-94D5-6D5D45716D28}" type="datetime1">
              <a:rPr lang="en-AU" smtClean="0"/>
              <a:t>23/09/2026</a:t>
            </a:fld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CD8269E-FF66-120D-C78D-1980AD3AD7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Martin Sevior for BLIMP collaboration, Cairns, Sep. 2026</a:t>
            </a:r>
            <a:endParaRPr lang="en-AU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8BDB9C6-F14D-A79B-C9F6-6A401A8E34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66F30-D99B-42CA-A3B4-89076E64A6E2}" type="slidenum">
              <a:rPr lang="en-AU" smtClean="0"/>
              <a:t>29</a:t>
            </a:fld>
            <a:endParaRPr lang="en-AU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53526C00-F5B6-F80F-7BD5-9E10AFA24EC3}"/>
              </a:ext>
            </a:extLst>
          </p:cNvPr>
          <p:cNvSpPr txBox="1">
            <a:spLocks/>
          </p:cNvSpPr>
          <p:nvPr/>
        </p:nvSpPr>
        <p:spPr>
          <a:xfrm>
            <a:off x="838200" y="59459"/>
            <a:ext cx="10515600" cy="497940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GB" sz="3600" b="1" dirty="0"/>
              <a:t>ANU</a:t>
            </a:r>
            <a:endParaRPr lang="en-AU" sz="3600" b="1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7E22C3FF-9EAE-9536-F9A6-324B61C9B600}"/>
              </a:ext>
            </a:extLst>
          </p:cNvPr>
          <p:cNvSpPr txBox="1">
            <a:spLocks/>
          </p:cNvSpPr>
          <p:nvPr/>
        </p:nvSpPr>
        <p:spPr>
          <a:xfrm>
            <a:off x="259640" y="557399"/>
            <a:ext cx="10515600" cy="49794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Optical Readout of TPC</a:t>
            </a:r>
            <a:endParaRPr lang="en-AU" dirty="0"/>
          </a:p>
        </p:txBody>
      </p:sp>
      <p:pic>
        <p:nvPicPr>
          <p:cNvPr id="8" name="Google Shape;259;p30">
            <a:extLst>
              <a:ext uri="{FF2B5EF4-FFF2-40B4-BE49-F238E27FC236}">
                <a16:creationId xmlns:a16="http://schemas.microsoft.com/office/drawing/2014/main" id="{D57A4128-7672-5A78-5D35-892B4B35AD4C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7720" y="1290995"/>
            <a:ext cx="3960879" cy="495214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237;p28">
            <a:extLst>
              <a:ext uri="{FF2B5EF4-FFF2-40B4-BE49-F238E27FC236}">
                <a16:creationId xmlns:a16="http://schemas.microsoft.com/office/drawing/2014/main" id="{6D2F2900-A375-992B-7630-448A96DDE623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24209" y="670605"/>
            <a:ext cx="3743582" cy="23563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Google Shape;236;p28">
            <a:extLst>
              <a:ext uri="{FF2B5EF4-FFF2-40B4-BE49-F238E27FC236}">
                <a16:creationId xmlns:a16="http://schemas.microsoft.com/office/drawing/2014/main" id="{BF88BE7D-541C-A001-3FB3-273030C3A1C2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556993" y="3239745"/>
            <a:ext cx="3489625" cy="2761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" name="Google Shape;291;p33">
            <a:extLst>
              <a:ext uri="{FF2B5EF4-FFF2-40B4-BE49-F238E27FC236}">
                <a16:creationId xmlns:a16="http://schemas.microsoft.com/office/drawing/2014/main" id="{F885539D-AFD5-E872-9702-C242DCE5F6A2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 l="2065" t="4698" r="4503"/>
          <a:stretch/>
        </p:blipFill>
        <p:spPr>
          <a:xfrm>
            <a:off x="8940045" y="859839"/>
            <a:ext cx="2545325" cy="4901700"/>
          </a:xfrm>
          <a:prstGeom prst="rect">
            <a:avLst/>
          </a:prstGeom>
          <a:noFill/>
          <a:ln>
            <a:noFill/>
          </a:ln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A7898F83-43B6-88AF-4061-68E3AAB47E32}"/>
              </a:ext>
            </a:extLst>
          </p:cNvPr>
          <p:cNvSpPr txBox="1"/>
          <p:nvPr/>
        </p:nvSpPr>
        <p:spPr>
          <a:xfrm>
            <a:off x="9538138" y="5858410"/>
            <a:ext cx="16320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X-Z plane Event</a:t>
            </a:r>
            <a:endParaRPr lang="en-AU" dirty="0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69FD6CE7-4800-9031-FA3F-414BDF41A8C3}"/>
              </a:ext>
            </a:extLst>
          </p:cNvPr>
          <p:cNvSpPr txBox="1"/>
          <p:nvPr/>
        </p:nvSpPr>
        <p:spPr>
          <a:xfrm>
            <a:off x="5032888" y="4506998"/>
            <a:ext cx="16442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X-Y plane event</a:t>
            </a:r>
            <a:endParaRPr lang="en-AU" dirty="0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CF1E0B08-1902-5EE4-8A69-644E9756B9B6}"/>
              </a:ext>
            </a:extLst>
          </p:cNvPr>
          <p:cNvSpPr txBox="1"/>
          <p:nvPr/>
        </p:nvSpPr>
        <p:spPr>
          <a:xfrm>
            <a:off x="8153400" y="148803"/>
            <a:ext cx="239719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aseline="30000" dirty="0"/>
              <a:t>241</a:t>
            </a:r>
            <a:r>
              <a:rPr lang="en-GB" sz="3200" dirty="0"/>
              <a:t>Am Source</a:t>
            </a:r>
            <a:endParaRPr lang="en-AU" sz="3200" baseline="30000" dirty="0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8912ACB5-4F27-3A3E-185B-7F221EF28409}"/>
              </a:ext>
            </a:extLst>
          </p:cNvPr>
          <p:cNvSpPr txBox="1"/>
          <p:nvPr/>
        </p:nvSpPr>
        <p:spPr>
          <a:xfrm>
            <a:off x="4557607" y="1464936"/>
            <a:ext cx="12987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PMT Timing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32746397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3">
            <a:extLst>
              <a:ext uri="{FF2B5EF4-FFF2-40B4-BE49-F238E27FC236}">
                <a16:creationId xmlns:a16="http://schemas.microsoft.com/office/drawing/2014/main" id="{14DBE624-836F-F99B-D0B0-63BBA3FA9D97}"/>
              </a:ext>
            </a:extLst>
          </p:cNvPr>
          <p:cNvSpPr txBox="1">
            <a:spLocks/>
          </p:cNvSpPr>
          <p:nvPr/>
        </p:nvSpPr>
        <p:spPr>
          <a:xfrm>
            <a:off x="3093600" y="1201029"/>
            <a:ext cx="4575772" cy="830997"/>
          </a:xfrm>
          <a:prstGeom prst="rect">
            <a:avLst/>
          </a:prstGeom>
          <a:noFill/>
        </p:spPr>
        <p:txBody>
          <a:bodyPr vert="horz" wrap="square" lIns="0" tIns="0" rIns="0" bIns="0" rtlCol="0" anchor="b">
            <a:sp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Conclusions</a:t>
            </a:r>
            <a:endParaRPr lang="en-AU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4100504-554B-9A80-2DDC-A1FB3A6212DE}"/>
              </a:ext>
            </a:extLst>
          </p:cNvPr>
          <p:cNvSpPr txBox="1"/>
          <p:nvPr/>
        </p:nvSpPr>
        <p:spPr>
          <a:xfrm>
            <a:off x="1" y="2224418"/>
            <a:ext cx="12191999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-US" sz="2400" dirty="0"/>
              <a:t>BLIMP can exclude the X17 with &gt; 2 orders of magnitude in an identical nuclear system</a:t>
            </a: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-US" sz="2400" dirty="0"/>
              <a:t>Unique facility – world-leading probe of dark photon/ALP physics, PEP violations. Others?</a:t>
            </a: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-US" sz="2400" dirty="0"/>
              <a:t>Significant first measurements for fundamental Nuclear Physics</a:t>
            </a: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-US" sz="2400" dirty="0"/>
              <a:t>Significant Instrumentation effort to support BLIMP</a:t>
            </a: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endParaRPr lang="en-US" sz="2400" dirty="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-US" sz="2400" dirty="0"/>
              <a:t>ARC LIEF 2027 bid in place….</a:t>
            </a: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endParaRPr lang="en-US" sz="2400" dirty="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-US" sz="2400" dirty="0"/>
              <a:t>New collaborators welcome!</a:t>
            </a: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endParaRPr lang="en-US" sz="2400" dirty="0"/>
          </a:p>
          <a:p>
            <a:pPr marL="457200" indent="-342900">
              <a:buSzPts val="1800"/>
              <a:buFontTx/>
              <a:buChar char="-"/>
            </a:pPr>
            <a:r>
              <a:rPr lang="en-US" sz="2400" dirty="0"/>
              <a:t>More details in our arxiv paper: </a:t>
            </a:r>
            <a:r>
              <a:rPr lang="en-AU" sz="2400" dirty="0">
                <a:hlinkClick r:id="rId2"/>
              </a:rPr>
              <a:t>https://arxiv.org/abs/2302.13281</a:t>
            </a:r>
            <a:endParaRPr lang="en-AU" sz="2400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78041F87-6E5F-37F9-5A43-2DC1CD3002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16D1DC-448D-4B5A-AA50-CB8A95F7002C}" type="datetime1">
              <a:rPr lang="en-AU" smtClean="0"/>
              <a:t>23/09/2026</a:t>
            </a:fld>
            <a:endParaRPr lang="en-AU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B0E3A3C3-A50A-4CF0-A4EA-294838F65A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Martin Sevior for BLIMP collaboration, Cairns, Sep. 2026</a:t>
            </a:r>
            <a:endParaRPr lang="en-AU" dirty="0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76010B4F-0119-8D43-A76C-4CE9C8B3FC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66F30-D99B-42CA-A3B4-89076E64A6E2}" type="slidenum">
              <a:rPr lang="en-AU" smtClean="0"/>
              <a:t>30</a:t>
            </a:fld>
            <a:endParaRPr lang="en-AU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EC0EE42-421A-7EEC-C177-383F7FBD71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98425" y="0"/>
            <a:ext cx="1792603" cy="1115568"/>
          </a:xfrm>
          <a:prstGeom prst="rect">
            <a:avLst/>
          </a:prstGeom>
        </p:spPr>
      </p:pic>
      <p:pic>
        <p:nvPicPr>
          <p:cNvPr id="4" name="Picture 3" descr="Adelaide University">
            <a:extLst>
              <a:ext uri="{FF2B5EF4-FFF2-40B4-BE49-F238E27FC236}">
                <a16:creationId xmlns:a16="http://schemas.microsoft.com/office/drawing/2014/main" id="{912100B7-7F56-7A94-CC80-2920C506175D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5438" t="20334" r="1643" b="25036"/>
          <a:stretch>
            <a:fillRect/>
          </a:stretch>
        </p:blipFill>
        <p:spPr>
          <a:xfrm>
            <a:off x="5381486" y="0"/>
            <a:ext cx="3097925" cy="9106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659374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72EA9F-9355-468B-4583-66B54BF9AE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2947" y="2579515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en-US" sz="9600" dirty="0"/>
              <a:t>Backup</a:t>
            </a:r>
            <a:endParaRPr lang="en-AU" sz="960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F59E9B-4CD0-B0E9-CA9A-33773340BB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C1FE09-8386-460A-A120-4D4CAB0AAA48}" type="datetime1">
              <a:rPr lang="en-AU" smtClean="0"/>
              <a:t>23/09/2026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A23BDD-537A-2F5F-FB71-7516C642B1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Martin Sevior for BLIMP collaboration, Cairns, Sep. 2026</a:t>
            </a:r>
            <a:endParaRPr lang="en-AU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F7A9EF-6C3C-9598-5B5A-3CE98849F5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66F30-D99B-42CA-A3B4-89076E64A6E2}" type="slidenum">
              <a:rPr lang="en-AU" smtClean="0"/>
              <a:t>31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53416644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17"/>
          <p:cNvSpPr txBox="1">
            <a:spLocks noGrp="1"/>
          </p:cNvSpPr>
          <p:nvPr>
            <p:ph type="title"/>
          </p:nvPr>
        </p:nvSpPr>
        <p:spPr>
          <a:xfrm>
            <a:off x="0" y="0"/>
            <a:ext cx="12192000" cy="763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rmAutofit fontScale="90000"/>
          </a:bodyPr>
          <a:lstStyle/>
          <a:p>
            <a:r>
              <a:rPr lang="en"/>
              <a:t>X17 particle</a:t>
            </a:r>
            <a:endParaRPr/>
          </a:p>
        </p:txBody>
      </p:sp>
      <p:sp>
        <p:nvSpPr>
          <p:cNvPr id="126" name="Google Shape;126;p17"/>
          <p:cNvSpPr txBox="1">
            <a:spLocks noGrp="1"/>
          </p:cNvSpPr>
          <p:nvPr>
            <p:ph type="body" idx="1"/>
          </p:nvPr>
        </p:nvSpPr>
        <p:spPr>
          <a:xfrm>
            <a:off x="0" y="763600"/>
            <a:ext cx="12192000" cy="2801586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rmAutofit/>
          </a:bodyPr>
          <a:lstStyle/>
          <a:p>
            <a:pPr marL="0" indent="0">
              <a:buNone/>
            </a:pPr>
            <a:r>
              <a:rPr lang="en" b="1" dirty="0"/>
              <a:t>2016 observation</a:t>
            </a:r>
            <a:r>
              <a:rPr lang="en" b="1" baseline="30000" dirty="0"/>
              <a:t>1</a:t>
            </a:r>
            <a:br>
              <a:rPr lang="en" b="1" dirty="0"/>
            </a:br>
            <a:r>
              <a:rPr lang="en" dirty="0"/>
              <a:t>p + </a:t>
            </a:r>
            <a:r>
              <a:rPr lang="en" baseline="30000" dirty="0"/>
              <a:t>7</a:t>
            </a:r>
            <a:r>
              <a:rPr lang="en" dirty="0"/>
              <a:t>Li→</a:t>
            </a:r>
            <a:r>
              <a:rPr lang="en" baseline="30000" dirty="0"/>
              <a:t>8</a:t>
            </a:r>
            <a:r>
              <a:rPr lang="en" dirty="0"/>
              <a:t>Be + e</a:t>
            </a:r>
            <a:r>
              <a:rPr lang="en" baseline="30000" dirty="0"/>
              <a:t>+</a:t>
            </a:r>
            <a:r>
              <a:rPr lang="en" dirty="0"/>
              <a:t>e</a:t>
            </a:r>
            <a:r>
              <a:rPr lang="en" baseline="30000" dirty="0"/>
              <a:t>-</a:t>
            </a:r>
            <a:endParaRPr baseline="30000" dirty="0"/>
          </a:p>
          <a:p>
            <a:pPr marL="0" indent="0">
              <a:spcBef>
                <a:spcPts val="1600"/>
              </a:spcBef>
              <a:buNone/>
            </a:pPr>
            <a:r>
              <a:rPr lang="en" b="1" dirty="0"/>
              <a:t>2021</a:t>
            </a:r>
            <a:r>
              <a:rPr lang="en" b="1" baseline="30000" dirty="0"/>
              <a:t>2</a:t>
            </a:r>
            <a:r>
              <a:rPr lang="en" dirty="0"/>
              <a:t>: p + </a:t>
            </a:r>
            <a:r>
              <a:rPr lang="en" baseline="30000" dirty="0"/>
              <a:t>3</a:t>
            </a:r>
            <a:r>
              <a:rPr lang="en" dirty="0"/>
              <a:t>H→</a:t>
            </a:r>
            <a:r>
              <a:rPr lang="en" baseline="30000" dirty="0"/>
              <a:t>4</a:t>
            </a:r>
            <a:r>
              <a:rPr lang="en" dirty="0"/>
              <a:t>He + e</a:t>
            </a:r>
            <a:r>
              <a:rPr lang="en" baseline="30000" dirty="0"/>
              <a:t>+</a:t>
            </a:r>
            <a:r>
              <a:rPr lang="en" dirty="0"/>
              <a:t>e</a:t>
            </a:r>
            <a:r>
              <a:rPr lang="en" baseline="30000" dirty="0"/>
              <a:t>-</a:t>
            </a:r>
            <a:br>
              <a:rPr lang="en" baseline="30000" dirty="0"/>
            </a:br>
            <a:r>
              <a:rPr lang="en" b="1" dirty="0"/>
              <a:t>2022</a:t>
            </a:r>
            <a:r>
              <a:rPr lang="en" b="1" baseline="30000" dirty="0"/>
              <a:t>3</a:t>
            </a:r>
            <a:r>
              <a:rPr lang="en" dirty="0"/>
              <a:t>: p + </a:t>
            </a:r>
            <a:r>
              <a:rPr lang="en" baseline="30000" dirty="0"/>
              <a:t>11</a:t>
            </a:r>
            <a:r>
              <a:rPr lang="en" dirty="0"/>
              <a:t>B→</a:t>
            </a:r>
            <a:r>
              <a:rPr lang="en" baseline="30000" dirty="0"/>
              <a:t>12</a:t>
            </a:r>
            <a:r>
              <a:rPr lang="en" dirty="0"/>
              <a:t>C + e</a:t>
            </a:r>
            <a:r>
              <a:rPr lang="en" baseline="30000" dirty="0"/>
              <a:t>+</a:t>
            </a:r>
            <a:r>
              <a:rPr lang="en" dirty="0"/>
              <a:t>e</a:t>
            </a:r>
            <a:r>
              <a:rPr lang="en" baseline="30000" dirty="0"/>
              <a:t>-</a:t>
            </a:r>
            <a:endParaRPr dirty="0"/>
          </a:p>
          <a:p>
            <a:pPr marL="0" indent="0">
              <a:spcBef>
                <a:spcPts val="1600"/>
              </a:spcBef>
              <a:buNone/>
            </a:pPr>
            <a:endParaRPr baseline="30000" dirty="0"/>
          </a:p>
          <a:p>
            <a:pPr marL="0" indent="0">
              <a:spcBef>
                <a:spcPts val="1600"/>
              </a:spcBef>
              <a:buNone/>
            </a:pPr>
            <a:endParaRPr baseline="30000" dirty="0"/>
          </a:p>
          <a:p>
            <a:pPr marL="0" indent="0">
              <a:spcBef>
                <a:spcPts val="1600"/>
              </a:spcBef>
              <a:spcAft>
                <a:spcPts val="1600"/>
              </a:spcAft>
              <a:buNone/>
            </a:pPr>
            <a:endParaRPr dirty="0"/>
          </a:p>
        </p:txBody>
      </p:sp>
      <p:cxnSp>
        <p:nvCxnSpPr>
          <p:cNvPr id="127" name="Google Shape;127;p17"/>
          <p:cNvCxnSpPr/>
          <p:nvPr/>
        </p:nvCxnSpPr>
        <p:spPr>
          <a:xfrm>
            <a:off x="849733" y="3084933"/>
            <a:ext cx="3842400" cy="0"/>
          </a:xfrm>
          <a:prstGeom prst="straightConnector1">
            <a:avLst/>
          </a:prstGeom>
          <a:noFill/>
          <a:ln w="76200" cap="flat" cmpd="sng">
            <a:solidFill>
              <a:srgbClr val="0000FF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128" name="Google Shape;128;p17"/>
          <p:cNvSpPr txBox="1"/>
          <p:nvPr/>
        </p:nvSpPr>
        <p:spPr>
          <a:xfrm>
            <a:off x="979067" y="2660068"/>
            <a:ext cx="2004400" cy="6155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r>
              <a:rPr lang="en" sz="2400" dirty="0"/>
              <a:t>proton beam</a:t>
            </a:r>
            <a:endParaRPr sz="2400" dirty="0"/>
          </a:p>
        </p:txBody>
      </p:sp>
      <p:sp>
        <p:nvSpPr>
          <p:cNvPr id="129" name="Google Shape;129;p17"/>
          <p:cNvSpPr/>
          <p:nvPr/>
        </p:nvSpPr>
        <p:spPr>
          <a:xfrm>
            <a:off x="4756800" y="2664733"/>
            <a:ext cx="138400" cy="840400"/>
          </a:xfrm>
          <a:prstGeom prst="rect">
            <a:avLst/>
          </a:prstGeom>
          <a:solidFill>
            <a:srgbClr val="F1C23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130" name="Google Shape;130;p17"/>
          <p:cNvSpPr txBox="1"/>
          <p:nvPr/>
        </p:nvSpPr>
        <p:spPr>
          <a:xfrm>
            <a:off x="4858391" y="2494849"/>
            <a:ext cx="1828800" cy="9848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r>
              <a:rPr lang="en" sz="2400" dirty="0"/>
              <a:t>Nuclear </a:t>
            </a:r>
            <a:br>
              <a:rPr lang="en" sz="2400" dirty="0"/>
            </a:br>
            <a:r>
              <a:rPr lang="en" sz="2400" dirty="0"/>
              <a:t>target</a:t>
            </a:r>
            <a:endParaRPr sz="2400" dirty="0"/>
          </a:p>
        </p:txBody>
      </p:sp>
      <p:sp>
        <p:nvSpPr>
          <p:cNvPr id="131" name="Google Shape;131;p17"/>
          <p:cNvSpPr txBox="1"/>
          <p:nvPr/>
        </p:nvSpPr>
        <p:spPr>
          <a:xfrm>
            <a:off x="5217831" y="1583488"/>
            <a:ext cx="1828800" cy="6155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r>
              <a:rPr lang="en" sz="2400" dirty="0"/>
              <a:t>e</a:t>
            </a:r>
            <a:r>
              <a:rPr lang="en" sz="2400" baseline="30000" dirty="0"/>
              <a:t>+</a:t>
            </a:r>
            <a:r>
              <a:rPr lang="en" sz="2400" dirty="0"/>
              <a:t>e</a:t>
            </a:r>
            <a:r>
              <a:rPr lang="en" sz="2400" baseline="30000" dirty="0"/>
              <a:t>-</a:t>
            </a:r>
            <a:r>
              <a:rPr lang="en" sz="2400" dirty="0"/>
              <a:t> pairs</a:t>
            </a:r>
            <a:endParaRPr sz="2400" dirty="0"/>
          </a:p>
        </p:txBody>
      </p:sp>
      <p:cxnSp>
        <p:nvCxnSpPr>
          <p:cNvPr id="132" name="Google Shape;132;p17"/>
          <p:cNvCxnSpPr/>
          <p:nvPr/>
        </p:nvCxnSpPr>
        <p:spPr>
          <a:xfrm rot="10800000">
            <a:off x="4337045" y="1315788"/>
            <a:ext cx="484400" cy="1808400"/>
          </a:xfrm>
          <a:prstGeom prst="straightConnector1">
            <a:avLst/>
          </a:prstGeom>
          <a:noFill/>
          <a:ln w="28575" cap="flat" cmpd="sng">
            <a:solidFill>
              <a:srgbClr val="00FF00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33" name="Google Shape;133;p17"/>
          <p:cNvCxnSpPr/>
          <p:nvPr/>
        </p:nvCxnSpPr>
        <p:spPr>
          <a:xfrm rot="10800000" flipH="1">
            <a:off x="4821445" y="1315788"/>
            <a:ext cx="484400" cy="1808400"/>
          </a:xfrm>
          <a:prstGeom prst="straightConnector1">
            <a:avLst/>
          </a:prstGeom>
          <a:noFill/>
          <a:ln w="28575" cap="flat" cmpd="sng">
            <a:solidFill>
              <a:srgbClr val="FF0000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134" name="Google Shape;134;p17"/>
          <p:cNvSpPr/>
          <p:nvPr/>
        </p:nvSpPr>
        <p:spPr>
          <a:xfrm rot="-1798425">
            <a:off x="3784456" y="48561"/>
            <a:ext cx="484384" cy="1228451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135" name="Google Shape;135;p17"/>
          <p:cNvSpPr/>
          <p:nvPr/>
        </p:nvSpPr>
        <p:spPr>
          <a:xfrm rot="1800884">
            <a:off x="5447363" y="48465"/>
            <a:ext cx="484584" cy="1228651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pic>
        <p:nvPicPr>
          <p:cNvPr id="136" name="Google Shape;136;p17"/>
          <p:cNvPicPr preferRelativeResize="0"/>
          <p:nvPr/>
        </p:nvPicPr>
        <p:blipFill rotWithShape="1">
          <a:blip r:embed="rId3">
            <a:alphaModFix/>
          </a:blip>
          <a:srcRect l="4506" r="13256"/>
          <a:stretch/>
        </p:blipFill>
        <p:spPr>
          <a:xfrm>
            <a:off x="7143800" y="0"/>
            <a:ext cx="5048200" cy="3453053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" name="Google Shape;137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970751" y="3537608"/>
            <a:ext cx="3221909" cy="3322201"/>
          </a:xfrm>
          <a:prstGeom prst="rect">
            <a:avLst/>
          </a:prstGeom>
          <a:noFill/>
          <a:ln>
            <a:noFill/>
          </a:ln>
        </p:spPr>
      </p:pic>
      <p:sp>
        <p:nvSpPr>
          <p:cNvPr id="140" name="Google Shape;140;p17"/>
          <p:cNvSpPr txBox="1"/>
          <p:nvPr/>
        </p:nvSpPr>
        <p:spPr>
          <a:xfrm>
            <a:off x="3992297" y="-74812"/>
            <a:ext cx="1828800" cy="6155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r>
              <a:rPr lang="en" sz="2400" dirty="0"/>
              <a:t>detectors</a:t>
            </a:r>
            <a:endParaRPr sz="2400" dirty="0"/>
          </a:p>
        </p:txBody>
      </p:sp>
      <p:sp>
        <p:nvSpPr>
          <p:cNvPr id="141" name="Google Shape;141;p17"/>
          <p:cNvSpPr txBox="1"/>
          <p:nvPr/>
        </p:nvSpPr>
        <p:spPr>
          <a:xfrm>
            <a:off x="-467" y="6077167"/>
            <a:ext cx="3415696" cy="6564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r>
              <a:rPr lang="en" sz="1333" dirty="0"/>
              <a:t>1: arxiv </a:t>
            </a:r>
            <a:r>
              <a:rPr lang="en" sz="1333" u="sng" dirty="0">
                <a:solidFill>
                  <a:schemeClr val="hlink"/>
                </a:solidFill>
                <a:hlinkClick r:id="rId5"/>
              </a:rPr>
              <a:t>1504.01527</a:t>
            </a:r>
            <a:r>
              <a:rPr lang="en" sz="1333" dirty="0">
                <a:solidFill>
                  <a:schemeClr val="lt2"/>
                </a:solidFill>
              </a:rPr>
              <a:t>,</a:t>
            </a:r>
            <a:r>
              <a:rPr lang="en" sz="1333" dirty="0"/>
              <a:t>(PRL </a:t>
            </a:r>
            <a:r>
              <a:rPr lang="en" sz="1333" b="1" dirty="0"/>
              <a:t>116</a:t>
            </a:r>
            <a:r>
              <a:rPr lang="en" sz="1333" dirty="0"/>
              <a:t>, 04215, (2016))</a:t>
            </a:r>
            <a:r>
              <a:rPr lang="en" sz="1333" dirty="0">
                <a:solidFill>
                  <a:schemeClr val="lt2"/>
                </a:solidFill>
              </a:rPr>
              <a:t> </a:t>
            </a:r>
            <a:br>
              <a:rPr lang="en" sz="1333" dirty="0">
                <a:solidFill>
                  <a:schemeClr val="lt2"/>
                </a:solidFill>
              </a:rPr>
            </a:br>
            <a:endParaRPr sz="1333" dirty="0">
              <a:solidFill>
                <a:schemeClr val="lt2"/>
              </a:solidFill>
            </a:endParaRPr>
          </a:p>
        </p:txBody>
      </p:sp>
      <p:sp>
        <p:nvSpPr>
          <p:cNvPr id="142" name="Google Shape;142;p17"/>
          <p:cNvSpPr/>
          <p:nvPr/>
        </p:nvSpPr>
        <p:spPr>
          <a:xfrm>
            <a:off x="5974784" y="4494467"/>
            <a:ext cx="1193200" cy="2195600"/>
          </a:xfrm>
          <a:prstGeom prst="ellipse">
            <a:avLst/>
          </a:prstGeom>
          <a:noFill/>
          <a:ln w="2857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146" name="Google Shape;146;p17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rmAutofit/>
          </a:bodyPr>
          <a:lstStyle/>
          <a:p>
            <a:fld id="{00000000-1234-1234-1234-123412341234}" type="slidenum">
              <a:rPr lang="en"/>
              <a:pPr/>
              <a:t>32</a:t>
            </a:fld>
            <a:endParaRPr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D7D1D18D-A092-9C9A-3372-85A94C1160A2}"/>
              </a:ext>
            </a:extLst>
          </p:cNvPr>
          <p:cNvGrpSpPr/>
          <p:nvPr/>
        </p:nvGrpSpPr>
        <p:grpSpPr>
          <a:xfrm>
            <a:off x="4543317" y="1821422"/>
            <a:ext cx="606582" cy="615513"/>
            <a:chOff x="2292960" y="4022100"/>
            <a:chExt cx="606582" cy="615513"/>
          </a:xfrm>
        </p:grpSpPr>
        <p:sp>
          <p:nvSpPr>
            <p:cNvPr id="2" name="Arc 1">
              <a:extLst>
                <a:ext uri="{FF2B5EF4-FFF2-40B4-BE49-F238E27FC236}">
                  <a16:creationId xmlns:a16="http://schemas.microsoft.com/office/drawing/2014/main" id="{BA3822C7-6059-E693-5F9F-C77E5EB7A7E3}"/>
                </a:ext>
              </a:extLst>
            </p:cNvPr>
            <p:cNvSpPr/>
            <p:nvPr/>
          </p:nvSpPr>
          <p:spPr>
            <a:xfrm>
              <a:off x="2292960" y="4022100"/>
              <a:ext cx="606582" cy="615513"/>
            </a:xfrm>
            <a:prstGeom prst="arc">
              <a:avLst>
                <a:gd name="adj1" fmla="val 12004783"/>
                <a:gd name="adj2" fmla="val 20196890"/>
              </a:avLst>
            </a:prstGeom>
            <a:ln w="19050"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0CD9E626-CC78-8333-137B-58E157288D81}"/>
                </a:ext>
              </a:extLst>
            </p:cNvPr>
            <p:cNvSpPr txBox="1"/>
            <p:nvPr/>
          </p:nvSpPr>
          <p:spPr>
            <a:xfrm>
              <a:off x="2418157" y="4084520"/>
              <a:ext cx="35618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AU" dirty="0">
                  <a:sym typeface="Symbol" panose="05050102010706020507" pitchFamily="18" charset="2"/>
                </a:rPr>
                <a:t></a:t>
              </a:r>
              <a:endParaRPr lang="en-AU" dirty="0"/>
            </a:p>
          </p:txBody>
        </p:sp>
      </p:grp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A8FCEC1-8BA6-6311-B03C-16D8488398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C9DE21-7E5C-4BA3-8199-6E35A64DCE50}" type="datetime1">
              <a:rPr lang="en-AU" smtClean="0"/>
              <a:t>23/09/2026</a:t>
            </a:fld>
            <a:endParaRPr lang="en-AU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DE07356-79BF-A889-249B-B16272D4D6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Martin Sevior for BLIMP collaboration, Cairns, Sep. 2026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7063977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2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17"/>
          <p:cNvSpPr txBox="1">
            <a:spLocks noGrp="1"/>
          </p:cNvSpPr>
          <p:nvPr>
            <p:ph type="title"/>
          </p:nvPr>
        </p:nvSpPr>
        <p:spPr>
          <a:xfrm>
            <a:off x="0" y="0"/>
            <a:ext cx="12192000" cy="763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rmAutofit fontScale="90000"/>
          </a:bodyPr>
          <a:lstStyle/>
          <a:p>
            <a:r>
              <a:rPr lang="en"/>
              <a:t>X17 particle</a:t>
            </a:r>
            <a:endParaRPr/>
          </a:p>
        </p:txBody>
      </p:sp>
      <p:sp>
        <p:nvSpPr>
          <p:cNvPr id="126" name="Google Shape;126;p17"/>
          <p:cNvSpPr txBox="1">
            <a:spLocks noGrp="1"/>
          </p:cNvSpPr>
          <p:nvPr>
            <p:ph type="body" idx="1"/>
          </p:nvPr>
        </p:nvSpPr>
        <p:spPr>
          <a:xfrm>
            <a:off x="0" y="763600"/>
            <a:ext cx="12192000" cy="60944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rmAutofit/>
          </a:bodyPr>
          <a:lstStyle/>
          <a:p>
            <a:pPr marL="0" indent="0">
              <a:buNone/>
            </a:pPr>
            <a:r>
              <a:rPr lang="en" b="1" dirty="0"/>
              <a:t>2016 observation</a:t>
            </a:r>
            <a:r>
              <a:rPr lang="en" b="1" baseline="30000" dirty="0"/>
              <a:t>1</a:t>
            </a:r>
            <a:br>
              <a:rPr lang="en" b="1" dirty="0"/>
            </a:br>
            <a:r>
              <a:rPr lang="en" dirty="0"/>
              <a:t>p + </a:t>
            </a:r>
            <a:r>
              <a:rPr lang="en" baseline="30000" dirty="0"/>
              <a:t>7</a:t>
            </a:r>
            <a:r>
              <a:rPr lang="en" dirty="0"/>
              <a:t>Li→</a:t>
            </a:r>
            <a:r>
              <a:rPr lang="en" baseline="30000" dirty="0"/>
              <a:t>8</a:t>
            </a:r>
            <a:r>
              <a:rPr lang="en" dirty="0"/>
              <a:t>Be + e</a:t>
            </a:r>
            <a:r>
              <a:rPr lang="en" baseline="30000" dirty="0"/>
              <a:t>+</a:t>
            </a:r>
            <a:r>
              <a:rPr lang="en" dirty="0"/>
              <a:t>e</a:t>
            </a:r>
            <a:r>
              <a:rPr lang="en" baseline="30000" dirty="0"/>
              <a:t>-</a:t>
            </a:r>
            <a:endParaRPr baseline="30000" dirty="0"/>
          </a:p>
          <a:p>
            <a:pPr marL="0" indent="0">
              <a:spcBef>
                <a:spcPts val="1600"/>
              </a:spcBef>
              <a:buNone/>
            </a:pPr>
            <a:r>
              <a:rPr lang="en" b="1" dirty="0"/>
              <a:t>2021</a:t>
            </a:r>
            <a:r>
              <a:rPr lang="en" b="1" baseline="30000" dirty="0"/>
              <a:t>2</a:t>
            </a:r>
            <a:r>
              <a:rPr lang="en" dirty="0"/>
              <a:t>: p + </a:t>
            </a:r>
            <a:r>
              <a:rPr lang="en" baseline="30000" dirty="0"/>
              <a:t>3</a:t>
            </a:r>
            <a:r>
              <a:rPr lang="en" dirty="0"/>
              <a:t>H→</a:t>
            </a:r>
            <a:r>
              <a:rPr lang="en" baseline="30000" dirty="0"/>
              <a:t>4</a:t>
            </a:r>
            <a:r>
              <a:rPr lang="en" dirty="0"/>
              <a:t>He + e</a:t>
            </a:r>
            <a:r>
              <a:rPr lang="en" baseline="30000" dirty="0"/>
              <a:t>+</a:t>
            </a:r>
            <a:r>
              <a:rPr lang="en" dirty="0"/>
              <a:t>e</a:t>
            </a:r>
            <a:r>
              <a:rPr lang="en" baseline="30000" dirty="0"/>
              <a:t>-</a:t>
            </a:r>
            <a:br>
              <a:rPr lang="en" baseline="30000" dirty="0"/>
            </a:br>
            <a:r>
              <a:rPr lang="en" b="1" dirty="0"/>
              <a:t>2022</a:t>
            </a:r>
            <a:r>
              <a:rPr lang="en" b="1" baseline="30000" dirty="0"/>
              <a:t>3</a:t>
            </a:r>
            <a:r>
              <a:rPr lang="en" dirty="0"/>
              <a:t>: p + </a:t>
            </a:r>
            <a:r>
              <a:rPr lang="en" baseline="30000" dirty="0"/>
              <a:t>11</a:t>
            </a:r>
            <a:r>
              <a:rPr lang="en" dirty="0"/>
              <a:t>B→</a:t>
            </a:r>
            <a:r>
              <a:rPr lang="en" baseline="30000" dirty="0"/>
              <a:t>12</a:t>
            </a:r>
            <a:r>
              <a:rPr lang="en" dirty="0"/>
              <a:t>C + e</a:t>
            </a:r>
            <a:r>
              <a:rPr lang="en" baseline="30000" dirty="0"/>
              <a:t>+</a:t>
            </a:r>
            <a:r>
              <a:rPr lang="en" dirty="0"/>
              <a:t>e</a:t>
            </a:r>
            <a:r>
              <a:rPr lang="en" baseline="30000" dirty="0"/>
              <a:t>-</a:t>
            </a:r>
            <a:endParaRPr dirty="0"/>
          </a:p>
          <a:p>
            <a:pPr marL="0" indent="0">
              <a:spcBef>
                <a:spcPts val="1600"/>
              </a:spcBef>
              <a:buNone/>
            </a:pPr>
            <a:endParaRPr baseline="30000" dirty="0"/>
          </a:p>
          <a:p>
            <a:pPr marL="0" indent="0">
              <a:spcBef>
                <a:spcPts val="1600"/>
              </a:spcBef>
              <a:buNone/>
            </a:pPr>
            <a:endParaRPr baseline="30000" dirty="0"/>
          </a:p>
          <a:p>
            <a:pPr marL="0" indent="0">
              <a:spcBef>
                <a:spcPts val="1600"/>
              </a:spcBef>
              <a:spcAft>
                <a:spcPts val="1600"/>
              </a:spcAft>
              <a:buNone/>
            </a:pPr>
            <a:endParaRPr dirty="0"/>
          </a:p>
        </p:txBody>
      </p:sp>
      <p:cxnSp>
        <p:nvCxnSpPr>
          <p:cNvPr id="127" name="Google Shape;127;p17"/>
          <p:cNvCxnSpPr/>
          <p:nvPr/>
        </p:nvCxnSpPr>
        <p:spPr>
          <a:xfrm>
            <a:off x="849733" y="3084933"/>
            <a:ext cx="3842400" cy="0"/>
          </a:xfrm>
          <a:prstGeom prst="straightConnector1">
            <a:avLst/>
          </a:prstGeom>
          <a:noFill/>
          <a:ln w="76200" cap="flat" cmpd="sng">
            <a:solidFill>
              <a:srgbClr val="0000FF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128" name="Google Shape;128;p17"/>
          <p:cNvSpPr txBox="1"/>
          <p:nvPr/>
        </p:nvSpPr>
        <p:spPr>
          <a:xfrm>
            <a:off x="979067" y="2660068"/>
            <a:ext cx="2004400" cy="6155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r>
              <a:rPr lang="en" sz="2400" dirty="0"/>
              <a:t>proton beam</a:t>
            </a:r>
            <a:endParaRPr sz="2400" dirty="0"/>
          </a:p>
        </p:txBody>
      </p:sp>
      <p:sp>
        <p:nvSpPr>
          <p:cNvPr id="129" name="Google Shape;129;p17"/>
          <p:cNvSpPr/>
          <p:nvPr/>
        </p:nvSpPr>
        <p:spPr>
          <a:xfrm>
            <a:off x="4756800" y="2664733"/>
            <a:ext cx="138400" cy="840400"/>
          </a:xfrm>
          <a:prstGeom prst="rect">
            <a:avLst/>
          </a:prstGeom>
          <a:solidFill>
            <a:srgbClr val="F1C23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130" name="Google Shape;130;p17"/>
          <p:cNvSpPr txBox="1"/>
          <p:nvPr/>
        </p:nvSpPr>
        <p:spPr>
          <a:xfrm>
            <a:off x="4858391" y="2494849"/>
            <a:ext cx="1828800" cy="9848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r>
              <a:rPr lang="en" sz="2400" dirty="0"/>
              <a:t>Nuclear </a:t>
            </a:r>
            <a:br>
              <a:rPr lang="en" sz="2400" dirty="0"/>
            </a:br>
            <a:r>
              <a:rPr lang="en" sz="2400" dirty="0"/>
              <a:t>target</a:t>
            </a:r>
            <a:endParaRPr sz="2400" dirty="0"/>
          </a:p>
        </p:txBody>
      </p:sp>
      <p:sp>
        <p:nvSpPr>
          <p:cNvPr id="131" name="Google Shape;131;p17"/>
          <p:cNvSpPr txBox="1"/>
          <p:nvPr/>
        </p:nvSpPr>
        <p:spPr>
          <a:xfrm>
            <a:off x="5217831" y="1583488"/>
            <a:ext cx="1828800" cy="6155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r>
              <a:rPr lang="en" sz="2400" dirty="0"/>
              <a:t>e</a:t>
            </a:r>
            <a:r>
              <a:rPr lang="en" sz="2400" baseline="30000" dirty="0"/>
              <a:t>+</a:t>
            </a:r>
            <a:r>
              <a:rPr lang="en" sz="2400" dirty="0"/>
              <a:t>e</a:t>
            </a:r>
            <a:r>
              <a:rPr lang="en" sz="2400" baseline="30000" dirty="0"/>
              <a:t>-</a:t>
            </a:r>
            <a:r>
              <a:rPr lang="en" sz="2400" dirty="0"/>
              <a:t> pairs</a:t>
            </a:r>
            <a:endParaRPr sz="2400" dirty="0"/>
          </a:p>
        </p:txBody>
      </p:sp>
      <p:cxnSp>
        <p:nvCxnSpPr>
          <p:cNvPr id="132" name="Google Shape;132;p17"/>
          <p:cNvCxnSpPr/>
          <p:nvPr/>
        </p:nvCxnSpPr>
        <p:spPr>
          <a:xfrm rot="10800000">
            <a:off x="4337045" y="1315788"/>
            <a:ext cx="484400" cy="1808400"/>
          </a:xfrm>
          <a:prstGeom prst="straightConnector1">
            <a:avLst/>
          </a:prstGeom>
          <a:noFill/>
          <a:ln w="28575" cap="flat" cmpd="sng">
            <a:solidFill>
              <a:srgbClr val="00FF00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33" name="Google Shape;133;p17"/>
          <p:cNvCxnSpPr/>
          <p:nvPr/>
        </p:nvCxnSpPr>
        <p:spPr>
          <a:xfrm rot="10800000" flipH="1">
            <a:off x="4821445" y="1315788"/>
            <a:ext cx="484400" cy="1808400"/>
          </a:xfrm>
          <a:prstGeom prst="straightConnector1">
            <a:avLst/>
          </a:prstGeom>
          <a:noFill/>
          <a:ln w="28575" cap="flat" cmpd="sng">
            <a:solidFill>
              <a:srgbClr val="FF0000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134" name="Google Shape;134;p17"/>
          <p:cNvSpPr/>
          <p:nvPr/>
        </p:nvSpPr>
        <p:spPr>
          <a:xfrm rot="-1798425">
            <a:off x="3784456" y="48561"/>
            <a:ext cx="484384" cy="1228451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135" name="Google Shape;135;p17"/>
          <p:cNvSpPr/>
          <p:nvPr/>
        </p:nvSpPr>
        <p:spPr>
          <a:xfrm rot="1800884">
            <a:off x="5447363" y="48465"/>
            <a:ext cx="484584" cy="1228651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pic>
        <p:nvPicPr>
          <p:cNvPr id="136" name="Google Shape;136;p17"/>
          <p:cNvPicPr preferRelativeResize="0"/>
          <p:nvPr/>
        </p:nvPicPr>
        <p:blipFill rotWithShape="1">
          <a:blip r:embed="rId3">
            <a:alphaModFix/>
          </a:blip>
          <a:srcRect l="4506" r="13256"/>
          <a:stretch/>
        </p:blipFill>
        <p:spPr>
          <a:xfrm>
            <a:off x="7143800" y="0"/>
            <a:ext cx="5048200" cy="3453053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" name="Google Shape;137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970751" y="3537608"/>
            <a:ext cx="3221909" cy="33222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9" name="Google Shape;139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192650" y="2812034"/>
            <a:ext cx="2546733" cy="4056753"/>
          </a:xfrm>
          <a:prstGeom prst="rect">
            <a:avLst/>
          </a:prstGeom>
          <a:noFill/>
          <a:ln>
            <a:noFill/>
          </a:ln>
        </p:spPr>
      </p:pic>
      <p:sp>
        <p:nvSpPr>
          <p:cNvPr id="140" name="Google Shape;140;p17"/>
          <p:cNvSpPr txBox="1"/>
          <p:nvPr/>
        </p:nvSpPr>
        <p:spPr>
          <a:xfrm>
            <a:off x="3992297" y="-74812"/>
            <a:ext cx="1828800" cy="6155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r>
              <a:rPr lang="en" sz="2400" dirty="0"/>
              <a:t>detectors</a:t>
            </a:r>
            <a:endParaRPr sz="2400" dirty="0"/>
          </a:p>
        </p:txBody>
      </p:sp>
      <p:sp>
        <p:nvSpPr>
          <p:cNvPr id="141" name="Google Shape;141;p17"/>
          <p:cNvSpPr txBox="1"/>
          <p:nvPr/>
        </p:nvSpPr>
        <p:spPr>
          <a:xfrm>
            <a:off x="-468" y="6077167"/>
            <a:ext cx="3860117" cy="8615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r>
              <a:rPr lang="en" sz="1333" dirty="0"/>
              <a:t>1: arxiv </a:t>
            </a:r>
            <a:r>
              <a:rPr lang="en" sz="1333" u="sng" dirty="0">
                <a:solidFill>
                  <a:schemeClr val="hlink"/>
                </a:solidFill>
                <a:hlinkClick r:id="rId6"/>
              </a:rPr>
              <a:t>1504.01527</a:t>
            </a:r>
            <a:r>
              <a:rPr lang="en" sz="1333" dirty="0">
                <a:solidFill>
                  <a:schemeClr val="lt2"/>
                </a:solidFill>
              </a:rPr>
              <a:t>, ,</a:t>
            </a:r>
            <a:r>
              <a:rPr lang="en" sz="1333" dirty="0"/>
              <a:t>(PRL </a:t>
            </a:r>
            <a:r>
              <a:rPr lang="en" sz="1333" b="1" dirty="0"/>
              <a:t>116</a:t>
            </a:r>
            <a:r>
              <a:rPr lang="en" sz="1333" dirty="0"/>
              <a:t>, 04215, (2016))</a:t>
            </a:r>
            <a:r>
              <a:rPr lang="en" sz="1333" dirty="0">
                <a:solidFill>
                  <a:schemeClr val="lt2"/>
                </a:solidFill>
              </a:rPr>
              <a:t> </a:t>
            </a:r>
            <a:br>
              <a:rPr lang="en" sz="1333" dirty="0">
                <a:solidFill>
                  <a:schemeClr val="lt2"/>
                </a:solidFill>
              </a:rPr>
            </a:br>
            <a:r>
              <a:rPr lang="en" sz="1333" dirty="0"/>
              <a:t>2: arxiv </a:t>
            </a:r>
            <a:r>
              <a:rPr lang="en" sz="1333" u="sng" dirty="0">
                <a:solidFill>
                  <a:schemeClr val="hlink"/>
                </a:solidFill>
                <a:hlinkClick r:id="rId7"/>
              </a:rPr>
              <a:t>2104.10075</a:t>
            </a:r>
            <a:r>
              <a:rPr lang="en" sz="1333" dirty="0"/>
              <a:t>,  (PRC </a:t>
            </a:r>
            <a:r>
              <a:rPr lang="en" sz="1333" b="1" dirty="0"/>
              <a:t>104</a:t>
            </a:r>
            <a:r>
              <a:rPr lang="en" sz="1333" dirty="0"/>
              <a:t>,044003, (2021))</a:t>
            </a:r>
            <a:br>
              <a:rPr lang="en" sz="1333" dirty="0">
                <a:solidFill>
                  <a:schemeClr val="lt2"/>
                </a:solidFill>
              </a:rPr>
            </a:br>
            <a:endParaRPr sz="1333" dirty="0">
              <a:solidFill>
                <a:schemeClr val="lt2"/>
              </a:solidFill>
            </a:endParaRPr>
          </a:p>
        </p:txBody>
      </p:sp>
      <p:sp>
        <p:nvSpPr>
          <p:cNvPr id="142" name="Google Shape;142;p17"/>
          <p:cNvSpPr/>
          <p:nvPr/>
        </p:nvSpPr>
        <p:spPr>
          <a:xfrm>
            <a:off x="5974784" y="4494467"/>
            <a:ext cx="1193200" cy="2195600"/>
          </a:xfrm>
          <a:prstGeom prst="ellipse">
            <a:avLst/>
          </a:prstGeom>
          <a:noFill/>
          <a:ln w="2857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143" name="Google Shape;143;p17"/>
          <p:cNvSpPr/>
          <p:nvPr/>
        </p:nvSpPr>
        <p:spPr>
          <a:xfrm>
            <a:off x="8657284" y="3505133"/>
            <a:ext cx="1193200" cy="3252000"/>
          </a:xfrm>
          <a:prstGeom prst="ellipse">
            <a:avLst/>
          </a:prstGeom>
          <a:noFill/>
          <a:ln w="2857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146" name="Google Shape;146;p17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rmAutofit/>
          </a:bodyPr>
          <a:lstStyle/>
          <a:p>
            <a:fld id="{00000000-1234-1234-1234-123412341234}" type="slidenum">
              <a:rPr lang="en"/>
              <a:pPr/>
              <a:t>33</a:t>
            </a:fld>
            <a:endParaRPr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C0EFD47E-16EA-FC6C-D01B-84A672697128}"/>
              </a:ext>
            </a:extLst>
          </p:cNvPr>
          <p:cNvGrpSpPr/>
          <p:nvPr/>
        </p:nvGrpSpPr>
        <p:grpSpPr>
          <a:xfrm>
            <a:off x="4543317" y="1821422"/>
            <a:ext cx="606582" cy="615513"/>
            <a:chOff x="2292960" y="4022100"/>
            <a:chExt cx="606582" cy="615513"/>
          </a:xfrm>
        </p:grpSpPr>
        <p:sp>
          <p:nvSpPr>
            <p:cNvPr id="3" name="Arc 2">
              <a:extLst>
                <a:ext uri="{FF2B5EF4-FFF2-40B4-BE49-F238E27FC236}">
                  <a16:creationId xmlns:a16="http://schemas.microsoft.com/office/drawing/2014/main" id="{8FD61F98-5689-BB28-D622-F820E9730660}"/>
                </a:ext>
              </a:extLst>
            </p:cNvPr>
            <p:cNvSpPr/>
            <p:nvPr/>
          </p:nvSpPr>
          <p:spPr>
            <a:xfrm>
              <a:off x="2292960" y="4022100"/>
              <a:ext cx="606582" cy="615513"/>
            </a:xfrm>
            <a:prstGeom prst="arc">
              <a:avLst>
                <a:gd name="adj1" fmla="val 12004783"/>
                <a:gd name="adj2" fmla="val 20196890"/>
              </a:avLst>
            </a:prstGeom>
            <a:ln w="19050"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91EEDB50-B369-D09C-5114-9F67A4946306}"/>
                </a:ext>
              </a:extLst>
            </p:cNvPr>
            <p:cNvSpPr txBox="1"/>
            <p:nvPr/>
          </p:nvSpPr>
          <p:spPr>
            <a:xfrm>
              <a:off x="2418157" y="4084520"/>
              <a:ext cx="35618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AU" dirty="0">
                  <a:sym typeface="Symbol" panose="05050102010706020507" pitchFamily="18" charset="2"/>
                </a:rPr>
                <a:t></a:t>
              </a:r>
              <a:endParaRPr lang="en-AU" dirty="0"/>
            </a:p>
          </p:txBody>
        </p:sp>
      </p:grp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7234E0D-35A5-C8FE-84BD-B5F4D1C904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28A233-B84C-4472-94C2-7AE8A109AAEB}" type="datetime1">
              <a:rPr lang="en-AU" smtClean="0"/>
              <a:t>23/09/2026</a:t>
            </a:fld>
            <a:endParaRPr lang="en-AU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B4B7059-B1F0-C337-6FF0-1C399E241B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Martin Sevior for BLIMP collaboration, Cairns, Sep. 2026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1442948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Rectangle 59">
            <a:extLst>
              <a:ext uri="{FF2B5EF4-FFF2-40B4-BE49-F238E27FC236}">
                <a16:creationId xmlns:a16="http://schemas.microsoft.com/office/drawing/2014/main" id="{BDE573B2-F6E7-4C2F-A69B-8EDC439E297D}"/>
              </a:ext>
            </a:extLst>
          </p:cNvPr>
          <p:cNvSpPr/>
          <p:nvPr/>
        </p:nvSpPr>
        <p:spPr>
          <a:xfrm>
            <a:off x="3252486" y="1174548"/>
            <a:ext cx="3471826" cy="85259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9CA438EC-4642-434C-85CC-2E188DF0DFB0}"/>
              </a:ext>
            </a:extLst>
          </p:cNvPr>
          <p:cNvSpPr/>
          <p:nvPr/>
        </p:nvSpPr>
        <p:spPr>
          <a:xfrm>
            <a:off x="3252485" y="5051677"/>
            <a:ext cx="3471826" cy="85259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AA06E18-1D03-481D-AC25-3D47CFB18D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2050"/>
            <a:ext cx="3618053" cy="919665"/>
          </a:xfrm>
        </p:spPr>
        <p:txBody>
          <a:bodyPr>
            <a:normAutofit/>
          </a:bodyPr>
          <a:lstStyle/>
          <a:p>
            <a:r>
              <a:rPr lang="en-US" dirty="0"/>
              <a:t>TPC side view </a:t>
            </a:r>
            <a:endParaRPr lang="en-AU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0A2FBA9-8371-4537-B3ED-89E0B948E286}"/>
              </a:ext>
            </a:extLst>
          </p:cNvPr>
          <p:cNvSpPr/>
          <p:nvPr/>
        </p:nvSpPr>
        <p:spPr>
          <a:xfrm>
            <a:off x="1342663" y="3078866"/>
            <a:ext cx="5359079" cy="138896"/>
          </a:xfrm>
          <a:prstGeom prst="rect">
            <a:avLst/>
          </a:prstGeom>
          <a:solidFill>
            <a:schemeClr val="accent1">
              <a:lumMod val="40000"/>
              <a:lumOff val="60000"/>
              <a:alpha val="56000"/>
            </a:schemeClr>
          </a:solidFill>
          <a:ln>
            <a:solidFill>
              <a:schemeClr val="accent1">
                <a:lumMod val="20000"/>
                <a:lumOff val="80000"/>
                <a:alpha val="34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DBDF51B-26C6-4140-8327-D02A50BCD7A3}"/>
              </a:ext>
            </a:extLst>
          </p:cNvPr>
          <p:cNvSpPr/>
          <p:nvPr/>
        </p:nvSpPr>
        <p:spPr>
          <a:xfrm>
            <a:off x="3252485" y="1297702"/>
            <a:ext cx="3449256" cy="1689903"/>
          </a:xfrm>
          <a:prstGeom prst="rect">
            <a:avLst/>
          </a:prstGeom>
          <a:solidFill>
            <a:schemeClr val="accent6">
              <a:lumMod val="40000"/>
              <a:lumOff val="60000"/>
              <a:alpha val="31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dirty="0">
              <a:solidFill>
                <a:schemeClr val="tx1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C9400B7-ECF5-4329-9597-E2F9113FA153}"/>
              </a:ext>
            </a:extLst>
          </p:cNvPr>
          <p:cNvSpPr/>
          <p:nvPr/>
        </p:nvSpPr>
        <p:spPr>
          <a:xfrm>
            <a:off x="3252486" y="3345084"/>
            <a:ext cx="3449256" cy="1689903"/>
          </a:xfrm>
          <a:prstGeom prst="rect">
            <a:avLst/>
          </a:prstGeom>
          <a:solidFill>
            <a:schemeClr val="accent6">
              <a:lumMod val="40000"/>
              <a:lumOff val="60000"/>
              <a:alpha val="31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8D2E68C-2850-454C-97FA-D01B8DF84812}"/>
              </a:ext>
            </a:extLst>
          </p:cNvPr>
          <p:cNvSpPr/>
          <p:nvPr/>
        </p:nvSpPr>
        <p:spPr>
          <a:xfrm>
            <a:off x="6678593" y="1279003"/>
            <a:ext cx="45719" cy="373862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772FDB45-B2FE-4472-B69E-C69C641A0FBE}"/>
              </a:ext>
            </a:extLst>
          </p:cNvPr>
          <p:cNvCxnSpPr/>
          <p:nvPr/>
        </p:nvCxnSpPr>
        <p:spPr>
          <a:xfrm>
            <a:off x="6574420" y="1296365"/>
            <a:ext cx="0" cy="3738622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Arrow: Right 11">
            <a:extLst>
              <a:ext uri="{FF2B5EF4-FFF2-40B4-BE49-F238E27FC236}">
                <a16:creationId xmlns:a16="http://schemas.microsoft.com/office/drawing/2014/main" id="{B2202040-E1F4-42C9-B729-A899D5DEF5E1}"/>
              </a:ext>
            </a:extLst>
          </p:cNvPr>
          <p:cNvSpPr/>
          <p:nvPr/>
        </p:nvSpPr>
        <p:spPr>
          <a:xfrm>
            <a:off x="2930830" y="1667769"/>
            <a:ext cx="4768768" cy="41668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5" name="Arrow: Right 14">
            <a:extLst>
              <a:ext uri="{FF2B5EF4-FFF2-40B4-BE49-F238E27FC236}">
                <a16:creationId xmlns:a16="http://schemas.microsoft.com/office/drawing/2014/main" id="{710B2161-5D2D-405D-B590-F1A1EB3E4510}"/>
              </a:ext>
            </a:extLst>
          </p:cNvPr>
          <p:cNvSpPr/>
          <p:nvPr/>
        </p:nvSpPr>
        <p:spPr>
          <a:xfrm flipH="1">
            <a:off x="3229915" y="3611300"/>
            <a:ext cx="3344504" cy="416689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6" name="Arrow: Right 15">
            <a:extLst>
              <a:ext uri="{FF2B5EF4-FFF2-40B4-BE49-F238E27FC236}">
                <a16:creationId xmlns:a16="http://schemas.microsoft.com/office/drawing/2014/main" id="{88527E9E-1B51-48C2-93F5-A4EAEA0946E8}"/>
              </a:ext>
            </a:extLst>
          </p:cNvPr>
          <p:cNvSpPr/>
          <p:nvPr/>
        </p:nvSpPr>
        <p:spPr>
          <a:xfrm flipH="1">
            <a:off x="3229915" y="2176039"/>
            <a:ext cx="3344504" cy="416689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7" name="Arrow: Right 16">
            <a:extLst>
              <a:ext uri="{FF2B5EF4-FFF2-40B4-BE49-F238E27FC236}">
                <a16:creationId xmlns:a16="http://schemas.microsoft.com/office/drawing/2014/main" id="{39647391-E83F-48B3-A74E-AC9A4C831094}"/>
              </a:ext>
            </a:extLst>
          </p:cNvPr>
          <p:cNvSpPr/>
          <p:nvPr/>
        </p:nvSpPr>
        <p:spPr>
          <a:xfrm>
            <a:off x="2592730" y="4282629"/>
            <a:ext cx="4768768" cy="41668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849AE818-DCCB-452B-9EAA-9F6E6504C83E}"/>
              </a:ext>
            </a:extLst>
          </p:cNvPr>
          <p:cNvCxnSpPr/>
          <p:nvPr/>
        </p:nvCxnSpPr>
        <p:spPr>
          <a:xfrm>
            <a:off x="3252486" y="1296365"/>
            <a:ext cx="0" cy="1707265"/>
          </a:xfrm>
          <a:prstGeom prst="line">
            <a:avLst/>
          </a:prstGeom>
          <a:ln w="254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B9FBADB4-5177-4D13-80BE-8A106F6C57F7}"/>
              </a:ext>
            </a:extLst>
          </p:cNvPr>
          <p:cNvCxnSpPr/>
          <p:nvPr/>
        </p:nvCxnSpPr>
        <p:spPr>
          <a:xfrm>
            <a:off x="3254415" y="3336402"/>
            <a:ext cx="0" cy="1707265"/>
          </a:xfrm>
          <a:prstGeom prst="line">
            <a:avLst/>
          </a:prstGeom>
          <a:ln w="254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48AA2509-7275-4301-9A02-6D0776FF4CFE}"/>
              </a:ext>
            </a:extLst>
          </p:cNvPr>
          <p:cNvSpPr txBox="1"/>
          <p:nvPr/>
        </p:nvSpPr>
        <p:spPr>
          <a:xfrm>
            <a:off x="5845215" y="5874151"/>
            <a:ext cx="14584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Micromegas wire mesh</a:t>
            </a:r>
            <a:endParaRPr lang="en-AU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584B0B4D-18D6-4633-B4F8-FAFA1CA2796B}"/>
              </a:ext>
            </a:extLst>
          </p:cNvPr>
          <p:cNvSpPr txBox="1"/>
          <p:nvPr/>
        </p:nvSpPr>
        <p:spPr>
          <a:xfrm>
            <a:off x="6357853" y="868101"/>
            <a:ext cx="4331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0V</a:t>
            </a:r>
            <a:endParaRPr lang="en-AU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D0F3AB68-788F-4587-AE8E-0F55B84FDBA4}"/>
              </a:ext>
            </a:extLst>
          </p:cNvPr>
          <p:cNvSpPr txBox="1"/>
          <p:nvPr/>
        </p:nvSpPr>
        <p:spPr>
          <a:xfrm>
            <a:off x="2890848" y="878900"/>
            <a:ext cx="7232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15 KV</a:t>
            </a:r>
            <a:endParaRPr lang="en-AU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E5E7268B-85B3-4169-B402-6361DBBA3488}"/>
              </a:ext>
            </a:extLst>
          </p:cNvPr>
          <p:cNvSpPr txBox="1"/>
          <p:nvPr/>
        </p:nvSpPr>
        <p:spPr>
          <a:xfrm>
            <a:off x="6609141" y="5110223"/>
            <a:ext cx="8354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+800 V</a:t>
            </a:r>
            <a:endParaRPr lang="en-AU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96B4D996-9841-4B62-993D-D95FCA32C4D0}"/>
              </a:ext>
            </a:extLst>
          </p:cNvPr>
          <p:cNvSpPr txBox="1"/>
          <p:nvPr/>
        </p:nvSpPr>
        <p:spPr>
          <a:xfrm>
            <a:off x="1487346" y="1640597"/>
            <a:ext cx="12037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/>
                </a:solidFill>
              </a:rPr>
              <a:t>Magnetic Field</a:t>
            </a:r>
            <a:endParaRPr lang="en-AU" dirty="0">
              <a:solidFill>
                <a:schemeClr val="accent1"/>
              </a:solidFill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49D0268B-93E3-412D-94AD-704A9C90628D}"/>
              </a:ext>
            </a:extLst>
          </p:cNvPr>
          <p:cNvSpPr txBox="1"/>
          <p:nvPr/>
        </p:nvSpPr>
        <p:spPr>
          <a:xfrm>
            <a:off x="1456866" y="4300923"/>
            <a:ext cx="12037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/>
                </a:solidFill>
              </a:rPr>
              <a:t>Magnetic Field</a:t>
            </a:r>
            <a:endParaRPr lang="en-AU" dirty="0">
              <a:solidFill>
                <a:schemeClr val="accent1"/>
              </a:solidFill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675D792C-92F2-4748-8A78-EF93CEA7659A}"/>
              </a:ext>
            </a:extLst>
          </p:cNvPr>
          <p:cNvSpPr txBox="1"/>
          <p:nvPr/>
        </p:nvSpPr>
        <p:spPr>
          <a:xfrm>
            <a:off x="2058750" y="3525413"/>
            <a:ext cx="9622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Electric Field</a:t>
            </a:r>
            <a:endParaRPr lang="en-AU" dirty="0">
              <a:solidFill>
                <a:srgbClr val="FF0000"/>
              </a:solidFill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4A831820-7909-41CB-AA0C-498804E6F055}"/>
              </a:ext>
            </a:extLst>
          </p:cNvPr>
          <p:cNvSpPr txBox="1"/>
          <p:nvPr/>
        </p:nvSpPr>
        <p:spPr>
          <a:xfrm>
            <a:off x="2243464" y="2161528"/>
            <a:ext cx="9622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Electric Field</a:t>
            </a:r>
            <a:endParaRPr lang="en-AU" dirty="0">
              <a:solidFill>
                <a:srgbClr val="FF0000"/>
              </a:solidFill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3918E8FF-A854-4E4A-B43B-D882F67E5C70}"/>
              </a:ext>
            </a:extLst>
          </p:cNvPr>
          <p:cNvSpPr txBox="1"/>
          <p:nvPr/>
        </p:nvSpPr>
        <p:spPr>
          <a:xfrm>
            <a:off x="6828484" y="3277170"/>
            <a:ext cx="109255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Readout strips on PCB</a:t>
            </a:r>
            <a:endParaRPr lang="en-AU" dirty="0"/>
          </a:p>
        </p:txBody>
      </p:sp>
      <p:pic>
        <p:nvPicPr>
          <p:cNvPr id="31" name="Picture 30" descr="Diagram, engineering drawing&#10;&#10;Description automatically generated">
            <a:extLst>
              <a:ext uri="{FF2B5EF4-FFF2-40B4-BE49-F238E27FC236}">
                <a16:creationId xmlns:a16="http://schemas.microsoft.com/office/drawing/2014/main" id="{C0AE495A-3AE7-4BEE-9278-11F04D31953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234" t="-357" r="29758"/>
          <a:stretch/>
        </p:blipFill>
        <p:spPr>
          <a:xfrm>
            <a:off x="8588797" y="1805651"/>
            <a:ext cx="3080221" cy="2898476"/>
          </a:xfrm>
          <a:prstGeom prst="rect">
            <a:avLst/>
          </a:prstGeom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84782E74-9E77-45CE-8C23-CF0492FF3C61}"/>
              </a:ext>
            </a:extLst>
          </p:cNvPr>
          <p:cNvSpPr txBox="1"/>
          <p:nvPr/>
        </p:nvSpPr>
        <p:spPr>
          <a:xfrm>
            <a:off x="7801718" y="2438527"/>
            <a:ext cx="8354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+800 V</a:t>
            </a:r>
            <a:endParaRPr lang="en-AU" dirty="0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CC42B1BD-D8D8-4235-BBE9-A7831E29270A}"/>
              </a:ext>
            </a:extLst>
          </p:cNvPr>
          <p:cNvSpPr txBox="1"/>
          <p:nvPr/>
        </p:nvSpPr>
        <p:spPr>
          <a:xfrm>
            <a:off x="10218624" y="1644663"/>
            <a:ext cx="486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 V</a:t>
            </a:r>
            <a:endParaRPr lang="en-AU" dirty="0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04612B7E-FDB6-4828-9EEE-8E4434BC17EB}"/>
              </a:ext>
            </a:extLst>
          </p:cNvPr>
          <p:cNvSpPr txBox="1"/>
          <p:nvPr/>
        </p:nvSpPr>
        <p:spPr>
          <a:xfrm>
            <a:off x="11530301" y="3092504"/>
            <a:ext cx="5517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PCB</a:t>
            </a:r>
            <a:endParaRPr lang="en-AU" dirty="0"/>
          </a:p>
        </p:txBody>
      </p:sp>
      <p:pic>
        <p:nvPicPr>
          <p:cNvPr id="36" name="Picture 35" descr="A picture containing text, fabric&#10;&#10;Description automatically generated">
            <a:extLst>
              <a:ext uri="{FF2B5EF4-FFF2-40B4-BE49-F238E27FC236}">
                <a16:creationId xmlns:a16="http://schemas.microsoft.com/office/drawing/2014/main" id="{F115E754-94F6-4BC6-A799-B921659EF8B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5965" y="4868009"/>
            <a:ext cx="1686812" cy="1516427"/>
          </a:xfrm>
          <a:prstGeom prst="rect">
            <a:avLst/>
          </a:prstGeom>
        </p:spPr>
      </p:pic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F3EF1053-9375-427D-9D32-32EA30851642}"/>
              </a:ext>
            </a:extLst>
          </p:cNvPr>
          <p:cNvCxnSpPr/>
          <p:nvPr/>
        </p:nvCxnSpPr>
        <p:spPr>
          <a:xfrm flipV="1">
            <a:off x="6357853" y="5043667"/>
            <a:ext cx="216566" cy="72052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00249D69-150B-4AE9-A959-BC95755D0296}"/>
              </a:ext>
            </a:extLst>
          </p:cNvPr>
          <p:cNvCxnSpPr>
            <a:cxnSpLocks/>
          </p:cNvCxnSpPr>
          <p:nvPr/>
        </p:nvCxnSpPr>
        <p:spPr>
          <a:xfrm flipV="1">
            <a:off x="7169766" y="5403929"/>
            <a:ext cx="2266306" cy="49481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Box 40">
            <a:extLst>
              <a:ext uri="{FF2B5EF4-FFF2-40B4-BE49-F238E27FC236}">
                <a16:creationId xmlns:a16="http://schemas.microsoft.com/office/drawing/2014/main" id="{FB8EB26B-5F52-4D31-91DF-A903444BB36D}"/>
              </a:ext>
            </a:extLst>
          </p:cNvPr>
          <p:cNvSpPr txBox="1"/>
          <p:nvPr/>
        </p:nvSpPr>
        <p:spPr>
          <a:xfrm>
            <a:off x="11284379" y="2012259"/>
            <a:ext cx="9076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120 </a:t>
            </a:r>
            <a:r>
              <a:rPr lang="el-GR" dirty="0">
                <a:latin typeface="Cambria Math" panose="02040503050406030204" pitchFamily="18" charset="0"/>
                <a:ea typeface="Cambria Math" panose="02040503050406030204" pitchFamily="18" charset="0"/>
              </a:rPr>
              <a:t>μ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m</a:t>
            </a:r>
            <a:endParaRPr lang="en-AU" dirty="0"/>
          </a:p>
        </p:txBody>
      </p: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FCF1391A-2331-4767-AB19-F457FD834F1B}"/>
              </a:ext>
            </a:extLst>
          </p:cNvPr>
          <p:cNvCxnSpPr/>
          <p:nvPr/>
        </p:nvCxnSpPr>
        <p:spPr>
          <a:xfrm>
            <a:off x="11669018" y="2384383"/>
            <a:ext cx="0" cy="208345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Rectangle 43">
            <a:extLst>
              <a:ext uri="{FF2B5EF4-FFF2-40B4-BE49-F238E27FC236}">
                <a16:creationId xmlns:a16="http://schemas.microsoft.com/office/drawing/2014/main" id="{B88D0D0A-8079-4454-800B-05665A77198B}"/>
              </a:ext>
            </a:extLst>
          </p:cNvPr>
          <p:cNvSpPr/>
          <p:nvPr/>
        </p:nvSpPr>
        <p:spPr>
          <a:xfrm>
            <a:off x="4942680" y="3092504"/>
            <a:ext cx="45719" cy="10789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5FD347F1-D911-40E3-956F-65CCD0E2FD4F}"/>
              </a:ext>
            </a:extLst>
          </p:cNvPr>
          <p:cNvCxnSpPr>
            <a:cxnSpLocks/>
          </p:cNvCxnSpPr>
          <p:nvPr/>
        </p:nvCxnSpPr>
        <p:spPr>
          <a:xfrm>
            <a:off x="734317" y="3148512"/>
            <a:ext cx="4208363" cy="0"/>
          </a:xfrm>
          <a:prstGeom prst="straightConnector1">
            <a:avLst/>
          </a:prstGeom>
          <a:ln w="25400">
            <a:solidFill>
              <a:srgbClr val="BE4AA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extBox 46">
            <a:extLst>
              <a:ext uri="{FF2B5EF4-FFF2-40B4-BE49-F238E27FC236}">
                <a16:creationId xmlns:a16="http://schemas.microsoft.com/office/drawing/2014/main" id="{BF769E12-97B9-408B-A38D-E15191F960A9}"/>
              </a:ext>
            </a:extLst>
          </p:cNvPr>
          <p:cNvSpPr txBox="1"/>
          <p:nvPr/>
        </p:nvSpPr>
        <p:spPr>
          <a:xfrm>
            <a:off x="58356" y="3217762"/>
            <a:ext cx="9585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Proton Beam</a:t>
            </a:r>
            <a:endParaRPr lang="en-AU" dirty="0"/>
          </a:p>
        </p:txBody>
      </p: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BEB4846E-A674-40E3-8052-2C357D268A68}"/>
              </a:ext>
            </a:extLst>
          </p:cNvPr>
          <p:cNvCxnSpPr>
            <a:cxnSpLocks/>
          </p:cNvCxnSpPr>
          <p:nvPr/>
        </p:nvCxnSpPr>
        <p:spPr>
          <a:xfrm>
            <a:off x="3264060" y="2911234"/>
            <a:ext cx="3385594" cy="5587"/>
          </a:xfrm>
          <a:prstGeom prst="line">
            <a:avLst/>
          </a:prstGeom>
          <a:ln>
            <a:solidFill>
              <a:srgbClr val="00B05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074FBEAD-77C9-485F-9CC9-0A0BC122F124}"/>
              </a:ext>
            </a:extLst>
          </p:cNvPr>
          <p:cNvCxnSpPr>
            <a:cxnSpLocks/>
          </p:cNvCxnSpPr>
          <p:nvPr/>
        </p:nvCxnSpPr>
        <p:spPr>
          <a:xfrm>
            <a:off x="3229915" y="3387143"/>
            <a:ext cx="3385594" cy="5587"/>
          </a:xfrm>
          <a:prstGeom prst="line">
            <a:avLst/>
          </a:prstGeom>
          <a:ln>
            <a:solidFill>
              <a:srgbClr val="00B05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003BF298-644A-48BC-A8F1-D8AFD0FA5EC2}"/>
              </a:ext>
            </a:extLst>
          </p:cNvPr>
          <p:cNvCxnSpPr>
            <a:cxnSpLocks/>
          </p:cNvCxnSpPr>
          <p:nvPr/>
        </p:nvCxnSpPr>
        <p:spPr>
          <a:xfrm>
            <a:off x="3255281" y="1340776"/>
            <a:ext cx="3385594" cy="5587"/>
          </a:xfrm>
          <a:prstGeom prst="line">
            <a:avLst/>
          </a:prstGeom>
          <a:ln>
            <a:solidFill>
              <a:srgbClr val="00B05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D76F474C-97AC-4C6E-B0DF-D4B6E28ECDD8}"/>
              </a:ext>
            </a:extLst>
          </p:cNvPr>
          <p:cNvCxnSpPr>
            <a:cxnSpLocks/>
          </p:cNvCxnSpPr>
          <p:nvPr/>
        </p:nvCxnSpPr>
        <p:spPr>
          <a:xfrm>
            <a:off x="3255281" y="4965534"/>
            <a:ext cx="3385594" cy="5587"/>
          </a:xfrm>
          <a:prstGeom prst="line">
            <a:avLst/>
          </a:prstGeom>
          <a:ln>
            <a:solidFill>
              <a:srgbClr val="00B05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>
            <a:extLst>
              <a:ext uri="{FF2B5EF4-FFF2-40B4-BE49-F238E27FC236}">
                <a16:creationId xmlns:a16="http://schemas.microsoft.com/office/drawing/2014/main" id="{60404261-36F6-4622-83BC-EBA1F17436DC}"/>
              </a:ext>
            </a:extLst>
          </p:cNvPr>
          <p:cNvCxnSpPr>
            <a:cxnSpLocks/>
            <a:stCxn id="44" idx="3"/>
          </p:cNvCxnSpPr>
          <p:nvPr/>
        </p:nvCxnSpPr>
        <p:spPr>
          <a:xfrm flipV="1">
            <a:off x="4988399" y="1232499"/>
            <a:ext cx="741360" cy="191395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Arrow Connector 56">
            <a:extLst>
              <a:ext uri="{FF2B5EF4-FFF2-40B4-BE49-F238E27FC236}">
                <a16:creationId xmlns:a16="http://schemas.microsoft.com/office/drawing/2014/main" id="{D51C5EA5-BE47-420E-A1D4-FDFC1013F2FD}"/>
              </a:ext>
            </a:extLst>
          </p:cNvPr>
          <p:cNvCxnSpPr>
            <a:cxnSpLocks/>
          </p:cNvCxnSpPr>
          <p:nvPr/>
        </p:nvCxnSpPr>
        <p:spPr>
          <a:xfrm>
            <a:off x="4965251" y="3130044"/>
            <a:ext cx="569281" cy="191362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TextBox 62">
            <a:extLst>
              <a:ext uri="{FF2B5EF4-FFF2-40B4-BE49-F238E27FC236}">
                <a16:creationId xmlns:a16="http://schemas.microsoft.com/office/drawing/2014/main" id="{ABFA278D-0AAF-4E79-B553-AFA8B542330D}"/>
              </a:ext>
            </a:extLst>
          </p:cNvPr>
          <p:cNvSpPr txBox="1"/>
          <p:nvPr/>
        </p:nvSpPr>
        <p:spPr>
          <a:xfrm>
            <a:off x="7442324" y="381489"/>
            <a:ext cx="12674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Scintillators</a:t>
            </a:r>
            <a:endParaRPr lang="en-AU" dirty="0"/>
          </a:p>
        </p:txBody>
      </p:sp>
      <p:cxnSp>
        <p:nvCxnSpPr>
          <p:cNvPr id="65" name="Straight Arrow Connector 64">
            <a:extLst>
              <a:ext uri="{FF2B5EF4-FFF2-40B4-BE49-F238E27FC236}">
                <a16:creationId xmlns:a16="http://schemas.microsoft.com/office/drawing/2014/main" id="{F52A615B-900A-4F92-ABDC-2728132B6476}"/>
              </a:ext>
            </a:extLst>
          </p:cNvPr>
          <p:cNvCxnSpPr/>
          <p:nvPr/>
        </p:nvCxnSpPr>
        <p:spPr>
          <a:xfrm flipH="1">
            <a:off x="6790985" y="750821"/>
            <a:ext cx="1010733" cy="49741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Arrow Connector 65">
            <a:extLst>
              <a:ext uri="{FF2B5EF4-FFF2-40B4-BE49-F238E27FC236}">
                <a16:creationId xmlns:a16="http://schemas.microsoft.com/office/drawing/2014/main" id="{75CC8A92-DA6B-4ECB-B8C5-60C629FDAAE9}"/>
              </a:ext>
            </a:extLst>
          </p:cNvPr>
          <p:cNvCxnSpPr>
            <a:cxnSpLocks/>
          </p:cNvCxnSpPr>
          <p:nvPr/>
        </p:nvCxnSpPr>
        <p:spPr>
          <a:xfrm flipH="1">
            <a:off x="6819924" y="834162"/>
            <a:ext cx="1251778" cy="427606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TextBox 68">
            <a:extLst>
              <a:ext uri="{FF2B5EF4-FFF2-40B4-BE49-F238E27FC236}">
                <a16:creationId xmlns:a16="http://schemas.microsoft.com/office/drawing/2014/main" id="{5F350B23-6A46-4CEE-9995-404261DD81BA}"/>
              </a:ext>
            </a:extLst>
          </p:cNvPr>
          <p:cNvSpPr txBox="1"/>
          <p:nvPr/>
        </p:nvSpPr>
        <p:spPr>
          <a:xfrm>
            <a:off x="5362416" y="5036054"/>
            <a:ext cx="49412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e</a:t>
            </a:r>
            <a:r>
              <a:rPr lang="en-US" baseline="30000" dirty="0">
                <a:solidFill>
                  <a:schemeClr val="tx1"/>
                </a:solidFill>
              </a:rPr>
              <a:t>-</a:t>
            </a:r>
            <a:endParaRPr lang="en-AU" dirty="0">
              <a:solidFill>
                <a:schemeClr val="tx1"/>
              </a:solidFill>
            </a:endParaRPr>
          </a:p>
        </p:txBody>
      </p:sp>
      <p:sp>
        <p:nvSpPr>
          <p:cNvPr id="70" name="Oval 69">
            <a:extLst>
              <a:ext uri="{FF2B5EF4-FFF2-40B4-BE49-F238E27FC236}">
                <a16:creationId xmlns:a16="http://schemas.microsoft.com/office/drawing/2014/main" id="{641B3C76-F16E-4169-AFA5-07F40131591B}"/>
              </a:ext>
            </a:extLst>
          </p:cNvPr>
          <p:cNvSpPr/>
          <p:nvPr/>
        </p:nvSpPr>
        <p:spPr>
          <a:xfrm>
            <a:off x="5105971" y="2787213"/>
            <a:ext cx="45719" cy="45719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71" name="Oval 70">
            <a:extLst>
              <a:ext uri="{FF2B5EF4-FFF2-40B4-BE49-F238E27FC236}">
                <a16:creationId xmlns:a16="http://schemas.microsoft.com/office/drawing/2014/main" id="{56451A56-23B5-42EE-AD19-345B7D7AABD4}"/>
              </a:ext>
            </a:extLst>
          </p:cNvPr>
          <p:cNvSpPr/>
          <p:nvPr/>
        </p:nvSpPr>
        <p:spPr>
          <a:xfrm>
            <a:off x="5151690" y="2627068"/>
            <a:ext cx="45719" cy="45719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72" name="Oval 71">
            <a:extLst>
              <a:ext uri="{FF2B5EF4-FFF2-40B4-BE49-F238E27FC236}">
                <a16:creationId xmlns:a16="http://schemas.microsoft.com/office/drawing/2014/main" id="{0E61586F-7483-4B94-BD8C-B8706BC9E9CE}"/>
              </a:ext>
            </a:extLst>
          </p:cNvPr>
          <p:cNvSpPr/>
          <p:nvPr/>
        </p:nvSpPr>
        <p:spPr>
          <a:xfrm>
            <a:off x="5234858" y="2421017"/>
            <a:ext cx="45719" cy="45719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73" name="Oval 72">
            <a:extLst>
              <a:ext uri="{FF2B5EF4-FFF2-40B4-BE49-F238E27FC236}">
                <a16:creationId xmlns:a16="http://schemas.microsoft.com/office/drawing/2014/main" id="{0AC6FC14-3B3D-4F68-8602-6C091684378A}"/>
              </a:ext>
            </a:extLst>
          </p:cNvPr>
          <p:cNvSpPr/>
          <p:nvPr/>
        </p:nvSpPr>
        <p:spPr>
          <a:xfrm>
            <a:off x="5336219" y="2143727"/>
            <a:ext cx="45719" cy="45719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74" name="Oval 73">
            <a:extLst>
              <a:ext uri="{FF2B5EF4-FFF2-40B4-BE49-F238E27FC236}">
                <a16:creationId xmlns:a16="http://schemas.microsoft.com/office/drawing/2014/main" id="{E76AA4B0-8133-4547-88D7-C2333C6FA461}"/>
              </a:ext>
            </a:extLst>
          </p:cNvPr>
          <p:cNvSpPr/>
          <p:nvPr/>
        </p:nvSpPr>
        <p:spPr>
          <a:xfrm>
            <a:off x="5536554" y="1672048"/>
            <a:ext cx="45719" cy="45719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75" name="Oval 74">
            <a:extLst>
              <a:ext uri="{FF2B5EF4-FFF2-40B4-BE49-F238E27FC236}">
                <a16:creationId xmlns:a16="http://schemas.microsoft.com/office/drawing/2014/main" id="{46090182-DC34-4031-8194-AFE55DF5166F}"/>
              </a:ext>
            </a:extLst>
          </p:cNvPr>
          <p:cNvSpPr/>
          <p:nvPr/>
        </p:nvSpPr>
        <p:spPr>
          <a:xfrm>
            <a:off x="5582273" y="1520853"/>
            <a:ext cx="45719" cy="45719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76" name="Oval 75">
            <a:extLst>
              <a:ext uri="{FF2B5EF4-FFF2-40B4-BE49-F238E27FC236}">
                <a16:creationId xmlns:a16="http://schemas.microsoft.com/office/drawing/2014/main" id="{F7018AC7-9521-4302-A6EF-69CA352EC5FD}"/>
              </a:ext>
            </a:extLst>
          </p:cNvPr>
          <p:cNvSpPr/>
          <p:nvPr/>
        </p:nvSpPr>
        <p:spPr>
          <a:xfrm>
            <a:off x="5631465" y="1372526"/>
            <a:ext cx="45719" cy="45719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cxnSp>
        <p:nvCxnSpPr>
          <p:cNvPr id="78" name="Straight Arrow Connector 77">
            <a:extLst>
              <a:ext uri="{FF2B5EF4-FFF2-40B4-BE49-F238E27FC236}">
                <a16:creationId xmlns:a16="http://schemas.microsoft.com/office/drawing/2014/main" id="{B2D69256-A3BB-48B3-8AB8-7320BD4F3F66}"/>
              </a:ext>
            </a:extLst>
          </p:cNvPr>
          <p:cNvCxnSpPr>
            <a:stCxn id="76" idx="4"/>
          </p:cNvCxnSpPr>
          <p:nvPr/>
        </p:nvCxnSpPr>
        <p:spPr>
          <a:xfrm>
            <a:off x="5654325" y="1418245"/>
            <a:ext cx="104712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Straight Arrow Connector 78">
            <a:extLst>
              <a:ext uri="{FF2B5EF4-FFF2-40B4-BE49-F238E27FC236}">
                <a16:creationId xmlns:a16="http://schemas.microsoft.com/office/drawing/2014/main" id="{721ED923-2584-41BB-94E8-79433B129E96}"/>
              </a:ext>
            </a:extLst>
          </p:cNvPr>
          <p:cNvCxnSpPr>
            <a:cxnSpLocks/>
          </p:cNvCxnSpPr>
          <p:nvPr/>
        </p:nvCxnSpPr>
        <p:spPr>
          <a:xfrm>
            <a:off x="5602527" y="1543712"/>
            <a:ext cx="1098925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Straight Arrow Connector 80">
            <a:extLst>
              <a:ext uri="{FF2B5EF4-FFF2-40B4-BE49-F238E27FC236}">
                <a16:creationId xmlns:a16="http://schemas.microsoft.com/office/drawing/2014/main" id="{904EF216-576F-470C-BF17-2431D8098E62}"/>
              </a:ext>
            </a:extLst>
          </p:cNvPr>
          <p:cNvCxnSpPr>
            <a:cxnSpLocks/>
          </p:cNvCxnSpPr>
          <p:nvPr/>
        </p:nvCxnSpPr>
        <p:spPr>
          <a:xfrm flipV="1">
            <a:off x="5568382" y="1690628"/>
            <a:ext cx="1110210" cy="427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Straight Arrow Connector 81">
            <a:extLst>
              <a:ext uri="{FF2B5EF4-FFF2-40B4-BE49-F238E27FC236}">
                <a16:creationId xmlns:a16="http://schemas.microsoft.com/office/drawing/2014/main" id="{A4A8334D-7213-4FBA-A5BE-7DC2697F0AEF}"/>
              </a:ext>
            </a:extLst>
          </p:cNvPr>
          <p:cNvCxnSpPr>
            <a:cxnSpLocks/>
          </p:cNvCxnSpPr>
          <p:nvPr/>
        </p:nvCxnSpPr>
        <p:spPr>
          <a:xfrm>
            <a:off x="5381938" y="2159822"/>
            <a:ext cx="1319514" cy="170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Straight Arrow Connector 82">
            <a:extLst>
              <a:ext uri="{FF2B5EF4-FFF2-40B4-BE49-F238E27FC236}">
                <a16:creationId xmlns:a16="http://schemas.microsoft.com/office/drawing/2014/main" id="{8436236A-49A5-49D9-A614-B67BE62C47FD}"/>
              </a:ext>
            </a:extLst>
          </p:cNvPr>
          <p:cNvCxnSpPr>
            <a:cxnSpLocks/>
          </p:cNvCxnSpPr>
          <p:nvPr/>
        </p:nvCxnSpPr>
        <p:spPr>
          <a:xfrm>
            <a:off x="5280577" y="2421017"/>
            <a:ext cx="1420875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Straight Arrow Connector 83">
            <a:extLst>
              <a:ext uri="{FF2B5EF4-FFF2-40B4-BE49-F238E27FC236}">
                <a16:creationId xmlns:a16="http://schemas.microsoft.com/office/drawing/2014/main" id="{613E614A-6CFB-4748-938D-BD609A45A6DC}"/>
              </a:ext>
            </a:extLst>
          </p:cNvPr>
          <p:cNvCxnSpPr>
            <a:cxnSpLocks/>
          </p:cNvCxnSpPr>
          <p:nvPr/>
        </p:nvCxnSpPr>
        <p:spPr>
          <a:xfrm>
            <a:off x="5214192" y="2649927"/>
            <a:ext cx="146440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Straight Arrow Connector 84">
            <a:extLst>
              <a:ext uri="{FF2B5EF4-FFF2-40B4-BE49-F238E27FC236}">
                <a16:creationId xmlns:a16="http://schemas.microsoft.com/office/drawing/2014/main" id="{2976206B-0834-41D5-B1E8-366863C036B6}"/>
              </a:ext>
            </a:extLst>
          </p:cNvPr>
          <p:cNvCxnSpPr>
            <a:cxnSpLocks/>
          </p:cNvCxnSpPr>
          <p:nvPr/>
        </p:nvCxnSpPr>
        <p:spPr>
          <a:xfrm>
            <a:off x="5160850" y="2807859"/>
            <a:ext cx="1517742" cy="478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0AA52ABC-B904-4593-88EB-74E34C9F2F33}"/>
              </a:ext>
            </a:extLst>
          </p:cNvPr>
          <p:cNvSpPr txBox="1"/>
          <p:nvPr/>
        </p:nvSpPr>
        <p:spPr>
          <a:xfrm>
            <a:off x="5636857" y="911118"/>
            <a:ext cx="37702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tx1"/>
                </a:solidFill>
              </a:rPr>
              <a:t>e</a:t>
            </a:r>
            <a:r>
              <a:rPr lang="en-US" baseline="30000" dirty="0">
                <a:solidFill>
                  <a:schemeClr val="tx1"/>
                </a:solidFill>
              </a:rPr>
              <a:t>+</a:t>
            </a:r>
            <a:endParaRPr lang="en-AU" dirty="0">
              <a:solidFill>
                <a:schemeClr val="tx1"/>
              </a:solidFill>
            </a:endParaRPr>
          </a:p>
          <a:p>
            <a:endParaRPr lang="en-A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CF7E2DF-FDA2-4E05-BC8E-CB88CE79E8E6}"/>
              </a:ext>
            </a:extLst>
          </p:cNvPr>
          <p:cNvSpPr txBox="1"/>
          <p:nvPr/>
        </p:nvSpPr>
        <p:spPr>
          <a:xfrm>
            <a:off x="5886791" y="602837"/>
            <a:ext cx="8451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z = </a:t>
            </a:r>
            <a:r>
              <a:rPr lang="en-US" dirty="0" err="1"/>
              <a:t>v</a:t>
            </a:r>
            <a:r>
              <a:rPr lang="en-US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×t</a:t>
            </a:r>
            <a:endParaRPr lang="en-AU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A801DE4-AF40-402B-935A-F903624717CA}"/>
              </a:ext>
            </a:extLst>
          </p:cNvPr>
          <p:cNvSpPr txBox="1"/>
          <p:nvPr/>
        </p:nvSpPr>
        <p:spPr>
          <a:xfrm>
            <a:off x="3867987" y="402274"/>
            <a:ext cx="162147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Ionization electrons</a:t>
            </a:r>
          </a:p>
          <a:p>
            <a:r>
              <a:rPr lang="en-US" sz="1400" dirty="0"/>
              <a:t>Drift with velocity v</a:t>
            </a:r>
            <a:endParaRPr lang="en-AU" sz="1400" dirty="0"/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2BABF918-2F5D-435A-A938-83454C443B5F}"/>
              </a:ext>
            </a:extLst>
          </p:cNvPr>
          <p:cNvCxnSpPr/>
          <p:nvPr/>
        </p:nvCxnSpPr>
        <p:spPr>
          <a:xfrm>
            <a:off x="5257717" y="913929"/>
            <a:ext cx="829298" cy="494642"/>
          </a:xfrm>
          <a:prstGeom prst="straightConnector1">
            <a:avLst/>
          </a:prstGeom>
          <a:ln w="31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14F2C49C-3800-415C-BD7E-51EE50582CD4}"/>
              </a:ext>
            </a:extLst>
          </p:cNvPr>
          <p:cNvSpPr txBox="1"/>
          <p:nvPr/>
        </p:nvSpPr>
        <p:spPr>
          <a:xfrm>
            <a:off x="6713361" y="2047409"/>
            <a:ext cx="113563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Record (</a:t>
            </a:r>
            <a:r>
              <a:rPr lang="en-US" sz="1400" dirty="0" err="1"/>
              <a:t>x,y,t</a:t>
            </a:r>
            <a:r>
              <a:rPr lang="en-US" sz="1400" dirty="0"/>
              <a:t>)</a:t>
            </a:r>
            <a:endParaRPr lang="en-AU" sz="1400" dirty="0"/>
          </a:p>
        </p:txBody>
      </p: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9088E8E5-3892-4A3B-9F1D-622D3FB867AF}"/>
              </a:ext>
            </a:extLst>
          </p:cNvPr>
          <p:cNvCxnSpPr/>
          <p:nvPr/>
        </p:nvCxnSpPr>
        <p:spPr>
          <a:xfrm>
            <a:off x="9574390" y="1149809"/>
            <a:ext cx="0" cy="1522978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Isosceles Triangle 34">
            <a:extLst>
              <a:ext uri="{FF2B5EF4-FFF2-40B4-BE49-F238E27FC236}">
                <a16:creationId xmlns:a16="http://schemas.microsoft.com/office/drawing/2014/main" id="{519A79B5-EE0F-45E6-A10D-4709BF483D1E}"/>
              </a:ext>
            </a:extLst>
          </p:cNvPr>
          <p:cNvSpPr/>
          <p:nvPr/>
        </p:nvSpPr>
        <p:spPr>
          <a:xfrm>
            <a:off x="9472671" y="2623193"/>
            <a:ext cx="226587" cy="252018"/>
          </a:xfrm>
          <a:prstGeom prst="triangl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7169924D-EAF5-4870-9A53-6D8B32F25554}"/>
              </a:ext>
            </a:extLst>
          </p:cNvPr>
          <p:cNvSpPr txBox="1"/>
          <p:nvPr/>
        </p:nvSpPr>
        <p:spPr>
          <a:xfrm>
            <a:off x="8709787" y="859861"/>
            <a:ext cx="19398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Ionization electron</a:t>
            </a:r>
            <a:endParaRPr lang="en-AU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3F66AE99-F341-E4E5-B9FA-0CCA49DF1E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5AC8A-A542-42B8-B30C-75AB1AC54BB5}" type="datetime1">
              <a:rPr lang="en-AU" smtClean="0"/>
              <a:t>23/09/2026</a:t>
            </a:fld>
            <a:endParaRPr lang="en-AU"/>
          </a:p>
        </p:txBody>
      </p:sp>
      <p:sp>
        <p:nvSpPr>
          <p:cNvPr id="18" name="Footer Placeholder 17">
            <a:extLst>
              <a:ext uri="{FF2B5EF4-FFF2-40B4-BE49-F238E27FC236}">
                <a16:creationId xmlns:a16="http://schemas.microsoft.com/office/drawing/2014/main" id="{AE0A88AB-69FB-CA89-1C5E-E96578405B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Martin Sevior for BLIMP collaboration, Cairns, Sep. 2026</a:t>
            </a:r>
            <a:endParaRPr lang="en-AU" dirty="0"/>
          </a:p>
        </p:txBody>
      </p:sp>
      <p:sp>
        <p:nvSpPr>
          <p:cNvPr id="40" name="Slide Number Placeholder 39">
            <a:extLst>
              <a:ext uri="{FF2B5EF4-FFF2-40B4-BE49-F238E27FC236}">
                <a16:creationId xmlns:a16="http://schemas.microsoft.com/office/drawing/2014/main" id="{74BB755C-FC95-61CA-611B-DE9A0770D3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66F30-D99B-42CA-A3B4-89076E64A6E2}" type="slidenum">
              <a:rPr lang="en-AU" smtClean="0"/>
              <a:t>34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57006701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46C4E9-4607-4669-9C58-4278466C16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7635" y="0"/>
            <a:ext cx="11736729" cy="1006997"/>
          </a:xfrm>
        </p:spPr>
        <p:txBody>
          <a:bodyPr/>
          <a:lstStyle/>
          <a:p>
            <a:r>
              <a:rPr lang="en-US" dirty="0"/>
              <a:t>COMSOL electric field simulation of Field Cage</a:t>
            </a:r>
            <a:endParaRPr lang="en-AU" dirty="0"/>
          </a:p>
        </p:txBody>
      </p:sp>
      <p:pic>
        <p:nvPicPr>
          <p:cNvPr id="5" name="Picture 4" descr="Chart, radar chart&#10;&#10;Description automatically generated">
            <a:extLst>
              <a:ext uri="{FF2B5EF4-FFF2-40B4-BE49-F238E27FC236}">
                <a16:creationId xmlns:a16="http://schemas.microsoft.com/office/drawing/2014/main" id="{DD03C602-3D8D-47CA-942B-44AA765FAA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7678" y="1729043"/>
            <a:ext cx="5048402" cy="3673136"/>
          </a:xfrm>
          <a:prstGeom prst="rect">
            <a:avLst/>
          </a:prstGeom>
        </p:spPr>
      </p:pic>
      <p:pic>
        <p:nvPicPr>
          <p:cNvPr id="7" name="Picture 6" descr="Chart, bar chart&#10;&#10;Description automatically generated">
            <a:extLst>
              <a:ext uri="{FF2B5EF4-FFF2-40B4-BE49-F238E27FC236}">
                <a16:creationId xmlns:a16="http://schemas.microsoft.com/office/drawing/2014/main" id="{FD273DE7-E8E7-4908-A8FE-BAE1C9F37AD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6021" y="1372097"/>
            <a:ext cx="4399979" cy="4253041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8037EE67-7C59-4BA5-8C97-349DDCBAF47C}"/>
              </a:ext>
            </a:extLst>
          </p:cNvPr>
          <p:cNvSpPr txBox="1"/>
          <p:nvPr/>
        </p:nvSpPr>
        <p:spPr>
          <a:xfrm flipH="1">
            <a:off x="2295623" y="5875240"/>
            <a:ext cx="35637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2D geometry with axial symmetry</a:t>
            </a:r>
          </a:p>
          <a:p>
            <a:r>
              <a:rPr lang="en-US" dirty="0"/>
              <a:t>Employed in COMSOL</a:t>
            </a:r>
            <a:endParaRPr lang="en-AU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772EBF5-C37E-4B0A-872F-B20A8F817287}"/>
              </a:ext>
            </a:extLst>
          </p:cNvPr>
          <p:cNvSpPr txBox="1"/>
          <p:nvPr/>
        </p:nvSpPr>
        <p:spPr>
          <a:xfrm flipH="1">
            <a:off x="6807678" y="5690574"/>
            <a:ext cx="16625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3D geometry</a:t>
            </a:r>
            <a:endParaRPr lang="en-AU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CC4C187-754C-1570-9E7F-D6CED791D0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866E2D-DCCE-42C6-B54A-116AAF8526DF}" type="datetime1">
              <a:rPr lang="en-AU" smtClean="0"/>
              <a:t>23/09/2026</a:t>
            </a:fld>
            <a:endParaRPr lang="en-AU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6BEAEE8-93C3-2009-9301-B8AFF6769F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Martin Sevior for BLIMP collaboration, Cairns, Sep. 2026</a:t>
            </a:r>
            <a:endParaRPr lang="en-AU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5E81F1-F582-0B90-83CD-D41C5A4586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66F30-D99B-42CA-A3B4-89076E64A6E2}" type="slidenum">
              <a:rPr lang="en-AU" smtClean="0"/>
              <a:t>35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944045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46C4E9-4607-4669-9C58-4278466C16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7635" y="0"/>
            <a:ext cx="11736729" cy="1006997"/>
          </a:xfrm>
        </p:spPr>
        <p:txBody>
          <a:bodyPr/>
          <a:lstStyle/>
          <a:p>
            <a:r>
              <a:rPr lang="en-US" dirty="0"/>
              <a:t>COMSOL electric field simulation of Field Cage</a:t>
            </a:r>
            <a:endParaRPr lang="en-AU" dirty="0"/>
          </a:p>
        </p:txBody>
      </p:sp>
      <p:pic>
        <p:nvPicPr>
          <p:cNvPr id="14" name="Picture 13" descr="Chart, histogram&#10;&#10;Description automatically generated">
            <a:extLst>
              <a:ext uri="{FF2B5EF4-FFF2-40B4-BE49-F238E27FC236}">
                <a16:creationId xmlns:a16="http://schemas.microsoft.com/office/drawing/2014/main" id="{25E3C924-3AB0-48E0-A66F-7C1B2C09229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6294" y="1185840"/>
            <a:ext cx="3894548" cy="3662886"/>
          </a:xfrm>
          <a:prstGeom prst="rect">
            <a:avLst/>
          </a:prstGeom>
        </p:spPr>
      </p:pic>
      <p:pic>
        <p:nvPicPr>
          <p:cNvPr id="16" name="Picture 15" descr="Chart, bar chart&#10;&#10;Description automatically generated">
            <a:extLst>
              <a:ext uri="{FF2B5EF4-FFF2-40B4-BE49-F238E27FC236}">
                <a16:creationId xmlns:a16="http://schemas.microsoft.com/office/drawing/2014/main" id="{9662CD70-B7F3-477E-A8AB-EA107F6CA04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635" y="1203158"/>
            <a:ext cx="3560370" cy="3645568"/>
          </a:xfrm>
          <a:prstGeom prst="rect">
            <a:avLst/>
          </a:prstGeom>
        </p:spPr>
      </p:pic>
      <p:pic>
        <p:nvPicPr>
          <p:cNvPr id="18" name="Picture 17" descr="Chart&#10;&#10;Description automatically generated">
            <a:extLst>
              <a:ext uri="{FF2B5EF4-FFF2-40B4-BE49-F238E27FC236}">
                <a16:creationId xmlns:a16="http://schemas.microsoft.com/office/drawing/2014/main" id="{A614ACF5-AEB4-4047-9BA7-CFC38CECA4C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9130" y="1203158"/>
            <a:ext cx="3946895" cy="3645568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2C243036-352B-4BF9-8082-1B40CB7AD821}"/>
              </a:ext>
            </a:extLst>
          </p:cNvPr>
          <p:cNvSpPr txBox="1"/>
          <p:nvPr/>
        </p:nvSpPr>
        <p:spPr>
          <a:xfrm>
            <a:off x="4740442" y="4848726"/>
            <a:ext cx="207447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Default Electric field</a:t>
            </a:r>
          </a:p>
          <a:p>
            <a:r>
              <a:rPr lang="en-US" dirty="0"/>
              <a:t>radial Component</a:t>
            </a:r>
            <a:endParaRPr lang="en-AU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EA68EC9-99C9-49B3-AB8E-306E1EACD00E}"/>
              </a:ext>
            </a:extLst>
          </p:cNvPr>
          <p:cNvSpPr txBox="1"/>
          <p:nvPr/>
        </p:nvSpPr>
        <p:spPr>
          <a:xfrm>
            <a:off x="1259305" y="5001126"/>
            <a:ext cx="207447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Default Electric field</a:t>
            </a:r>
          </a:p>
          <a:p>
            <a:r>
              <a:rPr lang="en-US" dirty="0"/>
              <a:t>Z Component</a:t>
            </a:r>
            <a:endParaRPr lang="en-AU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D4A65AC5-1471-4A7E-B88D-0D117503EECA}"/>
              </a:ext>
            </a:extLst>
          </p:cNvPr>
          <p:cNvSpPr txBox="1"/>
          <p:nvPr/>
        </p:nvSpPr>
        <p:spPr>
          <a:xfrm>
            <a:off x="8913861" y="4848726"/>
            <a:ext cx="235372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Optimized Electric field</a:t>
            </a:r>
          </a:p>
          <a:p>
            <a:r>
              <a:rPr lang="en-US" dirty="0"/>
              <a:t>radial Component</a:t>
            </a:r>
            <a:endParaRPr lang="en-AU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C0A1D507-DEBE-4A0F-99AC-D5B036EB699E}"/>
              </a:ext>
            </a:extLst>
          </p:cNvPr>
          <p:cNvSpPr txBox="1"/>
          <p:nvPr/>
        </p:nvSpPr>
        <p:spPr>
          <a:xfrm>
            <a:off x="451413" y="5647457"/>
            <a:ext cx="38425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Default: 9 mm rings placed 1 mm apart</a:t>
            </a:r>
            <a:endParaRPr lang="en-AU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625586EE-AE8F-434E-A708-DFF3ECC77708}"/>
              </a:ext>
            </a:extLst>
          </p:cNvPr>
          <p:cNvSpPr txBox="1"/>
          <p:nvPr/>
        </p:nvSpPr>
        <p:spPr>
          <a:xfrm>
            <a:off x="7682799" y="5518954"/>
            <a:ext cx="459880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Optimized: 4.5 mm rings placed 0.5 mm apart</a:t>
            </a:r>
          </a:p>
          <a:p>
            <a:r>
              <a:rPr lang="en-US" dirty="0"/>
              <a:t>Initial upstream ring 1 mm downstream of cathode disk</a:t>
            </a:r>
            <a:endParaRPr lang="en-AU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384787A-225F-6A37-8338-E1BD9547B3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F83F30-F193-45E6-B245-3727CD57B839}" type="datetime1">
              <a:rPr lang="en-AU" smtClean="0"/>
              <a:t>23/09/2026</a:t>
            </a:fld>
            <a:endParaRPr lang="en-AU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3BFF7A9-9326-1726-9275-F5B93C2F72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81502" y="6356350"/>
            <a:ext cx="4114800" cy="365125"/>
          </a:xfrm>
        </p:spPr>
        <p:txBody>
          <a:bodyPr/>
          <a:lstStyle/>
          <a:p>
            <a:r>
              <a:rPr lang="en-GB"/>
              <a:t>Martin Sevior for BLIMP collaboration, Cairns, Sep. 2026</a:t>
            </a:r>
            <a:endParaRPr lang="en-AU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65EEEAC-5C2F-0945-EE5B-62116E1CC0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66F30-D99B-42CA-A3B4-89076E64A6E2}" type="slidenum">
              <a:rPr lang="en-AU" smtClean="0"/>
              <a:t>36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07659817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ED15F9-B9A6-4AAB-A2A6-B09C477F9C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5468" y="82201"/>
            <a:ext cx="11401064" cy="660840"/>
          </a:xfrm>
        </p:spPr>
        <p:txBody>
          <a:bodyPr>
            <a:normAutofit fontScale="90000"/>
          </a:bodyPr>
          <a:lstStyle/>
          <a:p>
            <a:r>
              <a:rPr lang="en-US" dirty="0"/>
              <a:t>Garfield Simulation of electron release and drift</a:t>
            </a:r>
            <a:endParaRPr lang="en-AU" dirty="0"/>
          </a:p>
        </p:txBody>
      </p:sp>
      <p:pic>
        <p:nvPicPr>
          <p:cNvPr id="5" name="Picture 4" descr="Chart, bar chart, histogram&#10;&#10;Description automatically generated">
            <a:extLst>
              <a:ext uri="{FF2B5EF4-FFF2-40B4-BE49-F238E27FC236}">
                <a16:creationId xmlns:a16="http://schemas.microsoft.com/office/drawing/2014/main" id="{21A62FBF-6B34-4DA1-A38A-8E762A378A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99595"/>
            <a:ext cx="3849521" cy="375385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1DC6FED-DEEB-4062-96AE-17B9DDE9845E}"/>
              </a:ext>
            </a:extLst>
          </p:cNvPr>
          <p:cNvSpPr txBox="1"/>
          <p:nvPr/>
        </p:nvSpPr>
        <p:spPr>
          <a:xfrm>
            <a:off x="330548" y="5383650"/>
            <a:ext cx="38373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Around 100 electrons per track released via ionization.</a:t>
            </a:r>
            <a:endParaRPr lang="en-AU" dirty="0"/>
          </a:p>
        </p:txBody>
      </p:sp>
      <p:pic>
        <p:nvPicPr>
          <p:cNvPr id="8" name="Picture 7" descr="Chart, histogram&#10;&#10;Description automatically generated">
            <a:extLst>
              <a:ext uri="{FF2B5EF4-FFF2-40B4-BE49-F238E27FC236}">
                <a16:creationId xmlns:a16="http://schemas.microsoft.com/office/drawing/2014/main" id="{850CA728-D002-42E8-A4A4-7C982729D17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4241" y="1241738"/>
            <a:ext cx="2526453" cy="1767840"/>
          </a:xfrm>
          <a:prstGeom prst="rect">
            <a:avLst/>
          </a:prstGeom>
        </p:spPr>
      </p:pic>
      <p:pic>
        <p:nvPicPr>
          <p:cNvPr id="10" name="Picture 9" descr="Chart, histogram&#10;&#10;Description automatically generated">
            <a:extLst>
              <a:ext uri="{FF2B5EF4-FFF2-40B4-BE49-F238E27FC236}">
                <a16:creationId xmlns:a16="http://schemas.microsoft.com/office/drawing/2014/main" id="{9F1DE7E5-8C4A-4976-9D27-7FF0E1346FD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7881" y="4121011"/>
            <a:ext cx="2529618" cy="1742032"/>
          </a:xfrm>
          <a:prstGeom prst="rect">
            <a:avLst/>
          </a:prstGeom>
        </p:spPr>
      </p:pic>
      <p:pic>
        <p:nvPicPr>
          <p:cNvPr id="12" name="Picture 11" descr="Chart, histogram&#10;&#10;Description automatically generated">
            <a:extLst>
              <a:ext uri="{FF2B5EF4-FFF2-40B4-BE49-F238E27FC236}">
                <a16:creationId xmlns:a16="http://schemas.microsoft.com/office/drawing/2014/main" id="{8A22C129-5047-4213-9DFC-C3372A5B658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5693" y="2366640"/>
            <a:ext cx="2590413" cy="2326816"/>
          </a:xfrm>
          <a:prstGeom prst="rect">
            <a:avLst/>
          </a:prstGeom>
        </p:spPr>
      </p:pic>
      <p:pic>
        <p:nvPicPr>
          <p:cNvPr id="14" name="Picture 13" descr="Diagram&#10;&#10;Description automatically generated">
            <a:extLst>
              <a:ext uri="{FF2B5EF4-FFF2-40B4-BE49-F238E27FC236}">
                <a16:creationId xmlns:a16="http://schemas.microsoft.com/office/drawing/2014/main" id="{7E2A6CB9-799B-4E97-98B6-13BFBC60C83C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1848"/>
          <a:stretch/>
        </p:blipFill>
        <p:spPr>
          <a:xfrm>
            <a:off x="9474959" y="1096130"/>
            <a:ext cx="2717041" cy="2541021"/>
          </a:xfrm>
          <a:prstGeom prst="rect">
            <a:avLst/>
          </a:prstGeom>
        </p:spPr>
      </p:pic>
      <p:pic>
        <p:nvPicPr>
          <p:cNvPr id="16" name="Picture 15" descr="Diagram&#10;&#10;Description automatically generated">
            <a:extLst>
              <a:ext uri="{FF2B5EF4-FFF2-40B4-BE49-F238E27FC236}">
                <a16:creationId xmlns:a16="http://schemas.microsoft.com/office/drawing/2014/main" id="{85F87160-E639-4224-9AB8-A5D98CDA84F8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230" r="4074"/>
          <a:stretch/>
        </p:blipFill>
        <p:spPr>
          <a:xfrm>
            <a:off x="9548846" y="3900200"/>
            <a:ext cx="2590413" cy="2541021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7C9B2FC8-5FAA-45FB-8DA7-6BD9192CFEC4}"/>
              </a:ext>
            </a:extLst>
          </p:cNvPr>
          <p:cNvSpPr txBox="1"/>
          <p:nvPr/>
        </p:nvSpPr>
        <p:spPr>
          <a:xfrm>
            <a:off x="4294533" y="3267819"/>
            <a:ext cx="24029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Uncorrected Resolution</a:t>
            </a:r>
            <a:endParaRPr lang="en-AU" dirty="0"/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438585F1-CAEB-4581-A706-894CFD6A35EA}"/>
              </a:ext>
            </a:extLst>
          </p:cNvPr>
          <p:cNvCxnSpPr/>
          <p:nvPr/>
        </p:nvCxnSpPr>
        <p:spPr>
          <a:xfrm flipV="1">
            <a:off x="6697499" y="4523874"/>
            <a:ext cx="340975" cy="329574"/>
          </a:xfrm>
          <a:prstGeom prst="straightConnector1">
            <a:avLst/>
          </a:prstGeom>
          <a:ln w="508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C4A94F33-AC41-4767-98DA-95DDF0A57A0F}"/>
              </a:ext>
            </a:extLst>
          </p:cNvPr>
          <p:cNvCxnSpPr>
            <a:cxnSpLocks/>
          </p:cNvCxnSpPr>
          <p:nvPr/>
        </p:nvCxnSpPr>
        <p:spPr>
          <a:xfrm>
            <a:off x="6612618" y="2068572"/>
            <a:ext cx="425856" cy="189652"/>
          </a:xfrm>
          <a:prstGeom prst="straightConnector1">
            <a:avLst/>
          </a:prstGeom>
          <a:ln w="508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91B9139C-8012-4F3D-A7F9-8DACE61DACC4}"/>
              </a:ext>
            </a:extLst>
          </p:cNvPr>
          <p:cNvCxnSpPr>
            <a:cxnSpLocks/>
          </p:cNvCxnSpPr>
          <p:nvPr/>
        </p:nvCxnSpPr>
        <p:spPr>
          <a:xfrm flipV="1">
            <a:off x="9165240" y="2117987"/>
            <a:ext cx="537598" cy="280473"/>
          </a:xfrm>
          <a:prstGeom prst="straightConnector1">
            <a:avLst/>
          </a:prstGeom>
          <a:ln w="508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644D7D98-99B4-4F66-8A8C-6AA07F8EFFEA}"/>
              </a:ext>
            </a:extLst>
          </p:cNvPr>
          <p:cNvCxnSpPr>
            <a:cxnSpLocks/>
          </p:cNvCxnSpPr>
          <p:nvPr/>
        </p:nvCxnSpPr>
        <p:spPr>
          <a:xfrm>
            <a:off x="9065653" y="4672574"/>
            <a:ext cx="688018" cy="314317"/>
          </a:xfrm>
          <a:prstGeom prst="straightConnector1">
            <a:avLst/>
          </a:prstGeom>
          <a:ln w="508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DBAF1901-D5A8-493C-AED2-BC78C14A3951}"/>
              </a:ext>
            </a:extLst>
          </p:cNvPr>
          <p:cNvSpPr txBox="1"/>
          <p:nvPr/>
        </p:nvSpPr>
        <p:spPr>
          <a:xfrm>
            <a:off x="9691368" y="3530868"/>
            <a:ext cx="21612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Corrected Resolution</a:t>
            </a:r>
            <a:endParaRPr lang="en-AU"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5EDEA383-1DBB-4A60-9DB1-5F4DEE7DE08F}"/>
              </a:ext>
            </a:extLst>
          </p:cNvPr>
          <p:cNvSpPr txBox="1"/>
          <p:nvPr/>
        </p:nvSpPr>
        <p:spPr>
          <a:xfrm>
            <a:off x="7364122" y="1575346"/>
            <a:ext cx="157126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Correlation in</a:t>
            </a:r>
          </a:p>
          <a:p>
            <a:r>
              <a:rPr lang="en-US" dirty="0"/>
              <a:t>Radial position</a:t>
            </a:r>
            <a:endParaRPr lang="en-AU" dirty="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D549812C-501B-4140-91C7-DBDBB3C917A6}"/>
              </a:ext>
            </a:extLst>
          </p:cNvPr>
          <p:cNvSpPr txBox="1"/>
          <p:nvPr/>
        </p:nvSpPr>
        <p:spPr>
          <a:xfrm>
            <a:off x="7628605" y="4683775"/>
            <a:ext cx="11120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Corrected</a:t>
            </a:r>
            <a:endParaRPr lang="en-AU" dirty="0"/>
          </a:p>
        </p:txBody>
      </p:sp>
      <p:pic>
        <p:nvPicPr>
          <p:cNvPr id="4" name="Picture 3" descr="Chart&#10;&#10;Description automatically generated">
            <a:extLst>
              <a:ext uri="{FF2B5EF4-FFF2-40B4-BE49-F238E27FC236}">
                <a16:creationId xmlns:a16="http://schemas.microsoft.com/office/drawing/2014/main" id="{6EA69F9E-B912-4DA4-8161-E845C5755644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67" t="39108" r="6374"/>
          <a:stretch/>
        </p:blipFill>
        <p:spPr>
          <a:xfrm>
            <a:off x="6888567" y="4986891"/>
            <a:ext cx="2714385" cy="105695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20043E6-9D17-438D-985F-F6073C29BB27}"/>
              </a:ext>
            </a:extLst>
          </p:cNvPr>
          <p:cNvSpPr txBox="1"/>
          <p:nvPr/>
        </p:nvSpPr>
        <p:spPr>
          <a:xfrm>
            <a:off x="10186803" y="6330714"/>
            <a:ext cx="18515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10 </a:t>
            </a:r>
            <a:r>
              <a:rPr lang="el-GR" dirty="0">
                <a:latin typeface="Cambria Math" panose="02040503050406030204" pitchFamily="18" charset="0"/>
                <a:ea typeface="Cambria Math" panose="02040503050406030204" pitchFamily="18" charset="0"/>
              </a:rPr>
              <a:t>μ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m resolution</a:t>
            </a:r>
            <a:endParaRPr lang="en-AU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1D1459DE-DE84-4894-ABB9-74BB84239687}"/>
              </a:ext>
            </a:extLst>
          </p:cNvPr>
          <p:cNvSpPr txBox="1"/>
          <p:nvPr/>
        </p:nvSpPr>
        <p:spPr>
          <a:xfrm>
            <a:off x="4453672" y="3584741"/>
            <a:ext cx="19686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100 </a:t>
            </a:r>
            <a:r>
              <a:rPr lang="el-GR" dirty="0">
                <a:latin typeface="Cambria Math" panose="02040503050406030204" pitchFamily="18" charset="0"/>
                <a:ea typeface="Cambria Math" panose="02040503050406030204" pitchFamily="18" charset="0"/>
              </a:rPr>
              <a:t>μ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m resolution</a:t>
            </a:r>
            <a:endParaRPr lang="en-AU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D7EE593-58D4-A788-8073-79F06F4ABF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4CD8C6-377F-4EEC-B19F-8A849D1892D3}" type="datetime1">
              <a:rPr lang="en-AU" smtClean="0"/>
              <a:t>23/09/2026</a:t>
            </a:fld>
            <a:endParaRPr lang="en-AU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180FCFA7-135D-DA36-A381-59717A584B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Martin Sevior for BLIMP collaboration, Cairns, Sep. 2026</a:t>
            </a:r>
            <a:endParaRPr lang="en-AU" dirty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56C1A3D4-E814-719A-4061-D5ED5AE53B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66F30-D99B-42CA-A3B4-89076E64A6E2}" type="slidenum">
              <a:rPr lang="en-AU" smtClean="0"/>
              <a:t>37</a:t>
            </a:fld>
            <a:endParaRPr lang="en-AU"/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71356D9A-E0C0-B909-D478-2851ABAD5CC7}"/>
              </a:ext>
            </a:extLst>
          </p:cNvPr>
          <p:cNvCxnSpPr>
            <a:cxnSpLocks/>
          </p:cNvCxnSpPr>
          <p:nvPr/>
        </p:nvCxnSpPr>
        <p:spPr>
          <a:xfrm>
            <a:off x="563558" y="4523874"/>
            <a:ext cx="3117169" cy="0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AAECA3D4-251D-7333-8B13-2970673C0D5C}"/>
                  </a:ext>
                </a:extLst>
              </p:cNvPr>
              <p:cNvSpPr txBox="1"/>
              <p:nvPr/>
            </p:nvSpPr>
            <p:spPr>
              <a:xfrm>
                <a:off x="321218" y="4717349"/>
                <a:ext cx="335950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Primary MeV-scale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AU" dirty="0"/>
                  <a:t> at z=0 </a:t>
                </a:r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AAECA3D4-251D-7333-8B13-2970673C0D5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1218" y="4717349"/>
                <a:ext cx="3359509" cy="369332"/>
              </a:xfrm>
              <a:prstGeom prst="rect">
                <a:avLst/>
              </a:prstGeom>
              <a:blipFill>
                <a:blip r:embed="rId8"/>
                <a:stretch>
                  <a:fillRect l="-1633" t="-10000" r="-1089" b="-26667"/>
                </a:stretch>
              </a:blipFill>
            </p:spPr>
            <p:txBody>
              <a:bodyPr/>
              <a:lstStyle/>
              <a:p>
                <a:r>
                  <a:rPr lang="en-A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TextBox 20">
            <a:extLst>
              <a:ext uri="{FF2B5EF4-FFF2-40B4-BE49-F238E27FC236}">
                <a16:creationId xmlns:a16="http://schemas.microsoft.com/office/drawing/2014/main" id="{87AB76A6-B47F-0266-CDB2-4529A3A241A7}"/>
              </a:ext>
            </a:extLst>
          </p:cNvPr>
          <p:cNvSpPr txBox="1"/>
          <p:nvPr/>
        </p:nvSpPr>
        <p:spPr>
          <a:xfrm>
            <a:off x="579645" y="686497"/>
            <a:ext cx="30363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Ionization electrons drift to detector at z=19 cm</a:t>
            </a:r>
            <a:endParaRPr lang="en-AU" dirty="0"/>
          </a:p>
        </p:txBody>
      </p:sp>
      <p:sp>
        <p:nvSpPr>
          <p:cNvPr id="25" name="Arrow: Up 24">
            <a:extLst>
              <a:ext uri="{FF2B5EF4-FFF2-40B4-BE49-F238E27FC236}">
                <a16:creationId xmlns:a16="http://schemas.microsoft.com/office/drawing/2014/main" id="{2445FF82-5165-9556-5D45-5A8FFE461EE5}"/>
              </a:ext>
            </a:extLst>
          </p:cNvPr>
          <p:cNvSpPr/>
          <p:nvPr/>
        </p:nvSpPr>
        <p:spPr>
          <a:xfrm>
            <a:off x="1607331" y="1332828"/>
            <a:ext cx="363556" cy="3013374"/>
          </a:xfrm>
          <a:prstGeom prst="upArrow">
            <a:avLst/>
          </a:prstGeom>
          <a:solidFill>
            <a:schemeClr val="accent4">
              <a:alpha val="43000"/>
            </a:schemeClr>
          </a:solidFill>
          <a:ln w="317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36401678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7DB0DF-C670-CB27-2613-D7133A6F77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9800" y="82903"/>
            <a:ext cx="10515600" cy="1136297"/>
          </a:xfrm>
        </p:spPr>
        <p:txBody>
          <a:bodyPr/>
          <a:lstStyle/>
          <a:p>
            <a:r>
              <a:rPr lang="en-US" dirty="0"/>
              <a:t>Garfield simulation of drift velocity</a:t>
            </a:r>
            <a:endParaRPr lang="en-AU" dirty="0"/>
          </a:p>
        </p:txBody>
      </p:sp>
      <p:pic>
        <p:nvPicPr>
          <p:cNvPr id="5" name="Content Placeholder 4" descr="Diagram&#10;&#10;Description automatically generated">
            <a:extLst>
              <a:ext uri="{FF2B5EF4-FFF2-40B4-BE49-F238E27FC236}">
                <a16:creationId xmlns:a16="http://schemas.microsoft.com/office/drawing/2014/main" id="{5BAEED25-8C20-10BF-1C1C-BB0EF5A8A91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5878" y="1045467"/>
            <a:ext cx="5396122" cy="5272757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30EEBCA-7C22-EC03-9A3A-211E405354D4}"/>
              </a:ext>
            </a:extLst>
          </p:cNvPr>
          <p:cNvSpPr txBox="1"/>
          <p:nvPr/>
        </p:nvSpPr>
        <p:spPr>
          <a:xfrm>
            <a:off x="296333" y="2691494"/>
            <a:ext cx="6277039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Dispersion of drift velocity is ~ 0.6%</a:t>
            </a:r>
          </a:p>
          <a:p>
            <a:r>
              <a:rPr lang="en-US" sz="3200" dirty="0"/>
              <a:t>Gives rise to a z-resolution of ~ 1mm</a:t>
            </a:r>
            <a:endParaRPr lang="en-AU" sz="3200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764CF74-2227-574C-C842-A9CCD34F7E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45F6E1-CB67-40C4-A715-44061BF2505A}" type="datetime1">
              <a:rPr lang="en-AU" smtClean="0"/>
              <a:t>23/09/2026</a:t>
            </a:fld>
            <a:endParaRPr lang="en-AU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6BB494A-F5C6-DE5B-4BAF-7C0945EF79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Martin Sevior for BLIMP collaboration, Cairns, Sep. 2026</a:t>
            </a:r>
            <a:endParaRPr lang="en-AU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F11DA32-55F6-67FB-71E1-809B4F5603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66F30-D99B-42CA-A3B4-89076E64A6E2}" type="slidenum">
              <a:rPr lang="en-AU" smtClean="0"/>
              <a:t>38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77309851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90BE70-6544-44DC-BF6A-AF49FED450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5602" y="0"/>
            <a:ext cx="10515600" cy="931240"/>
          </a:xfrm>
        </p:spPr>
        <p:txBody>
          <a:bodyPr/>
          <a:lstStyle/>
          <a:p>
            <a:r>
              <a:rPr lang="en-US" dirty="0"/>
              <a:t>COMSOL + Garfield simulation of micromegas</a:t>
            </a:r>
            <a:endParaRPr lang="en-AU" dirty="0"/>
          </a:p>
        </p:txBody>
      </p:sp>
      <p:pic>
        <p:nvPicPr>
          <p:cNvPr id="4" name="Picture 3" descr="Diagram, engineering drawing&#10;&#10;Description automatically generated">
            <a:extLst>
              <a:ext uri="{FF2B5EF4-FFF2-40B4-BE49-F238E27FC236}">
                <a16:creationId xmlns:a16="http://schemas.microsoft.com/office/drawing/2014/main" id="{BFABE13F-7CC9-431E-87C1-2DB96FD7B4F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234" t="-357" r="29758"/>
          <a:stretch/>
        </p:blipFill>
        <p:spPr>
          <a:xfrm>
            <a:off x="745602" y="798653"/>
            <a:ext cx="3080221" cy="289847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97FBFE7-7840-4E76-8D74-29800132FD9D}"/>
              </a:ext>
            </a:extLst>
          </p:cNvPr>
          <p:cNvSpPr txBox="1"/>
          <p:nvPr/>
        </p:nvSpPr>
        <p:spPr>
          <a:xfrm>
            <a:off x="-41477" y="1431529"/>
            <a:ext cx="8354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+800 V</a:t>
            </a:r>
            <a:endParaRPr lang="en-AU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16DDAAD-EC71-4C0B-BE89-C2E16186E58A}"/>
              </a:ext>
            </a:extLst>
          </p:cNvPr>
          <p:cNvSpPr txBox="1"/>
          <p:nvPr/>
        </p:nvSpPr>
        <p:spPr>
          <a:xfrm>
            <a:off x="2375429" y="637665"/>
            <a:ext cx="486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 V</a:t>
            </a:r>
            <a:endParaRPr lang="en-AU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CA9860A-9808-4F25-A928-3FD8864EEF1D}"/>
              </a:ext>
            </a:extLst>
          </p:cNvPr>
          <p:cNvSpPr txBox="1"/>
          <p:nvPr/>
        </p:nvSpPr>
        <p:spPr>
          <a:xfrm>
            <a:off x="3687106" y="2085506"/>
            <a:ext cx="5517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PCB</a:t>
            </a:r>
            <a:endParaRPr lang="en-AU" dirty="0"/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87DE08C8-7130-4FAB-AFF2-F46C201C036C}"/>
              </a:ext>
            </a:extLst>
          </p:cNvPr>
          <p:cNvCxnSpPr/>
          <p:nvPr/>
        </p:nvCxnSpPr>
        <p:spPr>
          <a:xfrm>
            <a:off x="3825823" y="1377385"/>
            <a:ext cx="0" cy="208345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3E55CA51-8578-4382-B60A-CD09F2438AF5}"/>
              </a:ext>
            </a:extLst>
          </p:cNvPr>
          <p:cNvSpPr txBox="1"/>
          <p:nvPr/>
        </p:nvSpPr>
        <p:spPr>
          <a:xfrm>
            <a:off x="3884840" y="1281620"/>
            <a:ext cx="9076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120 </a:t>
            </a:r>
            <a:r>
              <a:rPr lang="el-GR" dirty="0">
                <a:latin typeface="Cambria Math" panose="02040503050406030204" pitchFamily="18" charset="0"/>
                <a:ea typeface="Cambria Math" panose="02040503050406030204" pitchFamily="18" charset="0"/>
              </a:rPr>
              <a:t>μ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m</a:t>
            </a:r>
            <a:endParaRPr lang="en-AU" dirty="0"/>
          </a:p>
        </p:txBody>
      </p:sp>
      <p:pic>
        <p:nvPicPr>
          <p:cNvPr id="11" name="Picture 10" descr="A picture containing text, tool, screenshot&#10;&#10;Description automatically generated">
            <a:extLst>
              <a:ext uri="{FF2B5EF4-FFF2-40B4-BE49-F238E27FC236}">
                <a16:creationId xmlns:a16="http://schemas.microsoft.com/office/drawing/2014/main" id="{3C1B4A8B-67C1-4009-8466-9E5483ECF21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743" y="5480615"/>
            <a:ext cx="3933371" cy="972457"/>
          </a:xfrm>
          <a:prstGeom prst="rect">
            <a:avLst/>
          </a:prstGeom>
        </p:spPr>
      </p:pic>
      <p:pic>
        <p:nvPicPr>
          <p:cNvPr id="13" name="Picture 12" descr="A picture containing text, fabric&#10;&#10;Description automatically generated">
            <a:extLst>
              <a:ext uri="{FF2B5EF4-FFF2-40B4-BE49-F238E27FC236}">
                <a16:creationId xmlns:a16="http://schemas.microsoft.com/office/drawing/2014/main" id="{06F1BFB8-8332-4B63-B5B7-6F3BF516727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2306" y="3737568"/>
            <a:ext cx="1686812" cy="1516427"/>
          </a:xfrm>
          <a:prstGeom prst="rect">
            <a:avLst/>
          </a:prstGeom>
        </p:spPr>
      </p:pic>
      <p:pic>
        <p:nvPicPr>
          <p:cNvPr id="15" name="Picture 14" descr="Chart, histogram&#10;&#10;Description automatically generated">
            <a:extLst>
              <a:ext uri="{FF2B5EF4-FFF2-40B4-BE49-F238E27FC236}">
                <a16:creationId xmlns:a16="http://schemas.microsoft.com/office/drawing/2014/main" id="{84133C1F-0B1E-47C6-9CB7-DFAA48917C5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6562" y="1727765"/>
            <a:ext cx="6772603" cy="3752850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3D441A3B-D64A-4FAB-BAB2-EC661AE75DA1}"/>
              </a:ext>
            </a:extLst>
          </p:cNvPr>
          <p:cNvSpPr txBox="1"/>
          <p:nvPr/>
        </p:nvSpPr>
        <p:spPr>
          <a:xfrm>
            <a:off x="5671595" y="5782177"/>
            <a:ext cx="58336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Electrons are directed through the mesh and enter the amplification region</a:t>
            </a:r>
            <a:endParaRPr lang="en-AU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EB46571-1A39-A9EC-4740-D33CA3287E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59D52-C821-42C6-87E4-E7007EC3AD61}" type="datetime1">
              <a:rPr lang="en-AU" smtClean="0"/>
              <a:t>23/09/2026</a:t>
            </a:fld>
            <a:endParaRPr lang="en-AU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BE627D94-D7C8-1ACC-DFE1-002311CE23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Martin Sevior for BLIMP collaboration, Cairns, Sep. 2026</a:t>
            </a:r>
            <a:endParaRPr lang="en-AU" dirty="0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3C79E723-66DF-F41A-B5B9-4E325DE07E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66F30-D99B-42CA-A3B4-89076E64A6E2}" type="slidenum">
              <a:rPr lang="en-AU" smtClean="0"/>
              <a:t>39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36517426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3E9DE2-375C-463C-80BE-41EF3F9971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7241" y="0"/>
            <a:ext cx="11006559" cy="861791"/>
          </a:xfrm>
        </p:spPr>
        <p:txBody>
          <a:bodyPr/>
          <a:lstStyle/>
          <a:p>
            <a:r>
              <a:rPr lang="en-US" dirty="0"/>
              <a:t>Garfield simulation of Micromegas amplification</a:t>
            </a:r>
            <a:endParaRPr lang="en-AU" dirty="0"/>
          </a:p>
        </p:txBody>
      </p:sp>
      <p:pic>
        <p:nvPicPr>
          <p:cNvPr id="5" name="Picture 4" descr="Chart&#10;&#10;Description automatically generated">
            <a:extLst>
              <a:ext uri="{FF2B5EF4-FFF2-40B4-BE49-F238E27FC236}">
                <a16:creationId xmlns:a16="http://schemas.microsoft.com/office/drawing/2014/main" id="{0D5944A4-50B9-486F-80D8-D371F1B1126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50192"/>
            <a:ext cx="5340388" cy="4938424"/>
          </a:xfrm>
          <a:prstGeom prst="rect">
            <a:avLst/>
          </a:prstGeom>
        </p:spPr>
      </p:pic>
      <p:pic>
        <p:nvPicPr>
          <p:cNvPr id="7" name="Picture 6" descr="Chart, scatter chart&#10;&#10;Description automatically generated">
            <a:extLst>
              <a:ext uri="{FF2B5EF4-FFF2-40B4-BE49-F238E27FC236}">
                <a16:creationId xmlns:a16="http://schemas.microsoft.com/office/drawing/2014/main" id="{914607C6-DFDE-435C-966A-319A07E82C4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5337" y="4153304"/>
            <a:ext cx="3441455" cy="2338767"/>
          </a:xfrm>
          <a:prstGeom prst="rect">
            <a:avLst/>
          </a:prstGeom>
        </p:spPr>
      </p:pic>
      <p:pic>
        <p:nvPicPr>
          <p:cNvPr id="9" name="Picture 8" descr="Chart, scatter chart&#10;&#10;Description automatically generated">
            <a:extLst>
              <a:ext uri="{FF2B5EF4-FFF2-40B4-BE49-F238E27FC236}">
                <a16:creationId xmlns:a16="http://schemas.microsoft.com/office/drawing/2014/main" id="{5DD91574-C3E6-4E71-A8FF-21B9F6AD34C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56792" y="4225239"/>
            <a:ext cx="3368861" cy="2254546"/>
          </a:xfrm>
          <a:prstGeom prst="rect">
            <a:avLst/>
          </a:prstGeom>
        </p:spPr>
      </p:pic>
      <p:pic>
        <p:nvPicPr>
          <p:cNvPr id="11" name="Picture 10" descr="Chart, scatter chart&#10;&#10;Description automatically generated">
            <a:extLst>
              <a:ext uri="{FF2B5EF4-FFF2-40B4-BE49-F238E27FC236}">
                <a16:creationId xmlns:a16="http://schemas.microsoft.com/office/drawing/2014/main" id="{68F93FD4-593A-4286-898F-94ED4C603D1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0543" y="896141"/>
            <a:ext cx="3931920" cy="265176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D44D71E7-53DA-40C8-8021-BBDF6A2AC93F}"/>
              </a:ext>
            </a:extLst>
          </p:cNvPr>
          <p:cNvSpPr txBox="1"/>
          <p:nvPr/>
        </p:nvSpPr>
        <p:spPr>
          <a:xfrm>
            <a:off x="216568" y="5558589"/>
            <a:ext cx="36869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Electron avalanche providing gas gain</a:t>
            </a:r>
            <a:endParaRPr lang="en-AU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7003E26-95C0-4A14-AD6D-8DFC82DD06D4}"/>
              </a:ext>
            </a:extLst>
          </p:cNvPr>
          <p:cNvSpPr txBox="1"/>
          <p:nvPr/>
        </p:nvSpPr>
        <p:spPr>
          <a:xfrm>
            <a:off x="6169252" y="3490440"/>
            <a:ext cx="47345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800 V over ~ 100 microns provides ~ 10</a:t>
            </a:r>
            <a:r>
              <a:rPr lang="en-US" baseline="30000" dirty="0"/>
              <a:t>4 </a:t>
            </a:r>
            <a:r>
              <a:rPr lang="en-US" dirty="0"/>
              <a:t>gas gain</a:t>
            </a:r>
            <a:endParaRPr lang="en-AU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7A044B0-90B7-4F44-9F6B-51B61CB7D47A}"/>
              </a:ext>
            </a:extLst>
          </p:cNvPr>
          <p:cNvSpPr txBox="1"/>
          <p:nvPr/>
        </p:nvSpPr>
        <p:spPr>
          <a:xfrm>
            <a:off x="6252351" y="3822196"/>
            <a:ext cx="46514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Induces pulses of around 5 </a:t>
            </a:r>
            <a:r>
              <a:rPr lang="en-US" dirty="0" err="1"/>
              <a:t>pC</a:t>
            </a:r>
            <a:r>
              <a:rPr lang="en-US" dirty="0"/>
              <a:t> on readout strips</a:t>
            </a:r>
            <a:endParaRPr lang="en-AU" dirty="0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6F056578-4278-454F-8FE0-95DDB2135CAD}"/>
              </a:ext>
            </a:extLst>
          </p:cNvPr>
          <p:cNvCxnSpPr/>
          <p:nvPr/>
        </p:nvCxnSpPr>
        <p:spPr>
          <a:xfrm>
            <a:off x="960699" y="4413770"/>
            <a:ext cx="4097438" cy="0"/>
          </a:xfrm>
          <a:prstGeom prst="line">
            <a:avLst/>
          </a:prstGeom>
          <a:ln>
            <a:solidFill>
              <a:srgbClr val="00B05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A5576353-76A9-4945-AFCF-1DB02802D40D}"/>
              </a:ext>
            </a:extLst>
          </p:cNvPr>
          <p:cNvSpPr txBox="1"/>
          <p:nvPr/>
        </p:nvSpPr>
        <p:spPr>
          <a:xfrm>
            <a:off x="5096271" y="4229104"/>
            <a:ext cx="6960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B050"/>
                </a:solidFill>
              </a:rPr>
              <a:t>mesh</a:t>
            </a:r>
            <a:endParaRPr lang="en-AU" dirty="0">
              <a:solidFill>
                <a:srgbClr val="00B050"/>
              </a:solidFill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B7C8A30-8396-A1E8-ED39-50C04AD7CF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A825F3-2CFC-4E74-8727-6392C5B57CB0}" type="datetime1">
              <a:rPr lang="en-AU" smtClean="0"/>
              <a:t>23/09/2026</a:t>
            </a:fld>
            <a:endParaRPr lang="en-AU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707C2F4-CC75-31AE-3470-8989697781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927592" y="6405901"/>
            <a:ext cx="4114800" cy="365125"/>
          </a:xfrm>
        </p:spPr>
        <p:txBody>
          <a:bodyPr/>
          <a:lstStyle/>
          <a:p>
            <a:r>
              <a:rPr lang="en-GB"/>
              <a:t>Martin Sevior for BLIMP collaboration, Cairns, Sep. 2026</a:t>
            </a:r>
            <a:endParaRPr lang="en-AU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66A12D94-55C4-5800-2286-F2E951B2E0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66F30-D99B-42CA-A3B4-89076E64A6E2}" type="slidenum">
              <a:rPr lang="en-AU" smtClean="0"/>
              <a:t>40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77766477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BE31E2-1077-4682-933E-EC9C25A3E9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023837"/>
          </a:xfrm>
        </p:spPr>
        <p:txBody>
          <a:bodyPr/>
          <a:lstStyle/>
          <a:p>
            <a:r>
              <a:rPr lang="en-US" dirty="0"/>
              <a:t>LHC VMM ASICs + Scalable Readout System</a:t>
            </a:r>
            <a:endParaRPr lang="en-AU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57288A-A4AF-464C-99FF-4E25D77B86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23837"/>
            <a:ext cx="10515600" cy="686081"/>
          </a:xfrm>
        </p:spPr>
        <p:txBody>
          <a:bodyPr/>
          <a:lstStyle/>
          <a:p>
            <a:r>
              <a:rPr lang="en-US" dirty="0"/>
              <a:t>Readout strips with VMM ASICs</a:t>
            </a:r>
            <a:endParaRPr lang="en-AU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F2D70C6E-B6BF-4B5F-5351-BEB0875ECEC7}"/>
              </a:ext>
            </a:extLst>
          </p:cNvPr>
          <p:cNvGrpSpPr/>
          <p:nvPr/>
        </p:nvGrpSpPr>
        <p:grpSpPr>
          <a:xfrm>
            <a:off x="1002114" y="1475439"/>
            <a:ext cx="7693797" cy="4434570"/>
            <a:chOff x="1002114" y="1475439"/>
            <a:chExt cx="7693797" cy="4434570"/>
          </a:xfrm>
        </p:grpSpPr>
        <p:pic>
          <p:nvPicPr>
            <p:cNvPr id="5" name="Picture 4" descr="Diagram&#10;&#10;Description automatically generated">
              <a:extLst>
                <a:ext uri="{FF2B5EF4-FFF2-40B4-BE49-F238E27FC236}">
                  <a16:creationId xmlns:a16="http://schemas.microsoft.com/office/drawing/2014/main" id="{9391988F-1E24-4CB0-A217-02A2CD90F41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02114" y="1475439"/>
              <a:ext cx="7693797" cy="4434570"/>
            </a:xfrm>
            <a:prstGeom prst="rect">
              <a:avLst/>
            </a:prstGeom>
          </p:spPr>
        </p:pic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DDD28377-3043-4279-81EC-8B826A8152FB}"/>
                </a:ext>
              </a:extLst>
            </p:cNvPr>
            <p:cNvSpPr/>
            <p:nvPr/>
          </p:nvSpPr>
          <p:spPr>
            <a:xfrm>
              <a:off x="2180281" y="4775218"/>
              <a:ext cx="2893671" cy="686081"/>
            </a:xfrm>
            <a:prstGeom prst="ellipse">
              <a:avLst/>
            </a:prstGeom>
            <a:noFill/>
            <a:ln w="3492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0400F4BB-9ACB-4891-88FF-ED0C4D0FF735}"/>
              </a:ext>
            </a:extLst>
          </p:cNvPr>
          <p:cNvSpPr txBox="1"/>
          <p:nvPr/>
        </p:nvSpPr>
        <p:spPr>
          <a:xfrm>
            <a:off x="1133254" y="5871570"/>
            <a:ext cx="671312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~</a:t>
            </a:r>
            <a:r>
              <a:rPr lang="en-US" sz="2800" dirty="0" err="1"/>
              <a:t>fC</a:t>
            </a:r>
            <a:r>
              <a:rPr lang="en-US" sz="2800" dirty="0"/>
              <a:t> pulses from strips in the range for VMM</a:t>
            </a:r>
            <a:endParaRPr lang="en-AU" sz="28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594A48B-DEFD-052C-7399-0CD0D5C7E06B}"/>
              </a:ext>
            </a:extLst>
          </p:cNvPr>
          <p:cNvSpPr txBox="1"/>
          <p:nvPr/>
        </p:nvSpPr>
        <p:spPr>
          <a:xfrm>
            <a:off x="9145199" y="2642403"/>
            <a:ext cx="272509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Records channel number, analogue charge, Time with 1 ns resolution and 64 µ-sec dynamic range</a:t>
            </a:r>
            <a:endParaRPr lang="en-AU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EB62E01-7226-A893-CB26-9C34305E7D0F}"/>
              </a:ext>
            </a:extLst>
          </p:cNvPr>
          <p:cNvSpPr txBox="1"/>
          <p:nvPr/>
        </p:nvSpPr>
        <p:spPr>
          <a:xfrm>
            <a:off x="9044211" y="1219221"/>
            <a:ext cx="30302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Programmable gain </a:t>
            </a:r>
          </a:p>
          <a:p>
            <a:r>
              <a:rPr lang="en-US" dirty="0"/>
              <a:t>Test charge input</a:t>
            </a:r>
            <a:endParaRPr lang="en-AU" dirty="0"/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970DB2B3-A264-BACD-4171-A4B6C3F2DA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EAB10-3568-43C7-880D-112841D89AA0}" type="datetime1">
              <a:rPr lang="en-AU" smtClean="0"/>
              <a:t>23/09/2026</a:t>
            </a:fld>
            <a:endParaRPr lang="en-AU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06C59966-DB3B-3EFF-65B2-67361ED099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Martin Sevior for BLIMP collaboration, Cairns, Sep. 2026</a:t>
            </a:r>
            <a:endParaRPr lang="en-AU" dirty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136D82BD-BF9F-87AD-CA9B-A276D0648D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66F30-D99B-42CA-A3B4-89076E64A6E2}" type="slidenum">
              <a:rPr lang="en-AU" smtClean="0"/>
              <a:t>41</a:t>
            </a:fld>
            <a:endParaRPr lang="en-AU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C61F653D-76B0-1954-0297-530693B6BFA5}"/>
              </a:ext>
            </a:extLst>
          </p:cNvPr>
          <p:cNvSpPr/>
          <p:nvPr/>
        </p:nvSpPr>
        <p:spPr>
          <a:xfrm>
            <a:off x="906217" y="2120189"/>
            <a:ext cx="2893671" cy="430350"/>
          </a:xfrm>
          <a:prstGeom prst="ellipse">
            <a:avLst/>
          </a:prstGeom>
          <a:noFill/>
          <a:ln w="349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54708945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F725FB-4E46-404E-A8E2-CF87E60D5C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38642"/>
          </a:xfrm>
        </p:spPr>
        <p:txBody>
          <a:bodyPr/>
          <a:lstStyle/>
          <a:p>
            <a:r>
              <a:rPr lang="en-US" dirty="0"/>
              <a:t>Projected x-y resolution ~ 100 microns</a:t>
            </a:r>
            <a:endParaRPr lang="en-AU" dirty="0"/>
          </a:p>
        </p:txBody>
      </p:sp>
      <p:pic>
        <p:nvPicPr>
          <p:cNvPr id="5" name="Picture 4" descr="Chart, histogram&#10;&#10;Description automatically generated">
            <a:extLst>
              <a:ext uri="{FF2B5EF4-FFF2-40B4-BE49-F238E27FC236}">
                <a16:creationId xmlns:a16="http://schemas.microsoft.com/office/drawing/2014/main" id="{F588463E-8ABA-4E31-A2B2-8D46C63251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81982"/>
            <a:ext cx="12192000" cy="431893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44450CA-5BC1-4DEC-9620-E8606D034E5E}"/>
              </a:ext>
            </a:extLst>
          </p:cNvPr>
          <p:cNvSpPr txBox="1"/>
          <p:nvPr/>
        </p:nvSpPr>
        <p:spPr>
          <a:xfrm>
            <a:off x="372911" y="5279132"/>
            <a:ext cx="1087195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Design will work to provide 100 micron spatial resolution in (</a:t>
            </a:r>
            <a:r>
              <a:rPr lang="en-US" sz="3200" dirty="0" err="1"/>
              <a:t>x,y</a:t>
            </a:r>
            <a:r>
              <a:rPr lang="en-US" sz="3200"/>
              <a:t>)</a:t>
            </a:r>
            <a:endParaRPr lang="en-US" sz="3200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331C4EB-508E-C3AC-6AC6-A10880D91C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08A33F-AE42-4B3E-BF9E-CDB268B3D154}" type="datetime1">
              <a:rPr lang="en-AU" smtClean="0"/>
              <a:t>23/09/2026</a:t>
            </a:fld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672D8B2-E009-5435-839C-A5A900589B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66F30-D99B-42CA-A3B4-89076E64A6E2}" type="slidenum">
              <a:rPr lang="en-AU" smtClean="0"/>
              <a:t>42</a:t>
            </a:fld>
            <a:endParaRPr lang="en-AU"/>
          </a:p>
        </p:txBody>
      </p:sp>
      <p:sp>
        <p:nvSpPr>
          <p:cNvPr id="9" name="Footer Placeholder 11">
            <a:extLst>
              <a:ext uri="{FF2B5EF4-FFF2-40B4-BE49-F238E27FC236}">
                <a16:creationId xmlns:a16="http://schemas.microsoft.com/office/drawing/2014/main" id="{4B5D7632-7BC9-86CC-FCAA-C48D6EE17C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en-GB"/>
              <a:t>Martin Sevior for BLIMP collaboration, Cairns, Sep. 2026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30332879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488E26-A89A-42DD-8B7A-D58B39CD18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256"/>
            <a:ext cx="4775522" cy="815122"/>
          </a:xfrm>
        </p:spPr>
        <p:txBody>
          <a:bodyPr/>
          <a:lstStyle/>
          <a:p>
            <a:r>
              <a:rPr lang="en-US" dirty="0" err="1"/>
              <a:t>Geant</a:t>
            </a:r>
            <a:r>
              <a:rPr lang="en-US" dirty="0"/>
              <a:t> 4 Simulations</a:t>
            </a:r>
            <a:endParaRPr lang="en-AU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5930D2-8B82-48E6-9679-2C63035BB3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694481"/>
            <a:ext cx="10515600" cy="2222339"/>
          </a:xfrm>
        </p:spPr>
        <p:txBody>
          <a:bodyPr/>
          <a:lstStyle/>
          <a:p>
            <a:r>
              <a:rPr lang="en-US" dirty="0"/>
              <a:t>As charged particles propagate through matter interact causing:</a:t>
            </a:r>
          </a:p>
          <a:p>
            <a:pPr lvl="1"/>
            <a:r>
              <a:rPr lang="en-US" dirty="0"/>
              <a:t>“Multiple” small angle scattering causing direction change</a:t>
            </a:r>
          </a:p>
          <a:p>
            <a:pPr lvl="1"/>
            <a:r>
              <a:rPr lang="en-US" dirty="0"/>
              <a:t>Energy loss as they transfer energy to the medium</a:t>
            </a:r>
          </a:p>
          <a:p>
            <a:pPr lvl="1"/>
            <a:r>
              <a:rPr lang="en-US" dirty="0"/>
              <a:t>Ionization liberating electrons</a:t>
            </a:r>
          </a:p>
          <a:p>
            <a:r>
              <a:rPr lang="en-US" dirty="0"/>
              <a:t>Have set up a </a:t>
            </a:r>
            <a:r>
              <a:rPr lang="en-US" dirty="0" err="1"/>
              <a:t>Geant</a:t>
            </a:r>
            <a:r>
              <a:rPr lang="en-US" dirty="0"/>
              <a:t> 4 simulation of the TPC</a:t>
            </a:r>
          </a:p>
          <a:p>
            <a:pPr lvl="1"/>
            <a:endParaRPr lang="en-AU" dirty="0"/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0979966B-6D42-4BF7-97C4-B644B6E7E2BF}"/>
              </a:ext>
            </a:extLst>
          </p:cNvPr>
          <p:cNvCxnSpPr/>
          <p:nvPr/>
        </p:nvCxnSpPr>
        <p:spPr>
          <a:xfrm>
            <a:off x="544010" y="4236334"/>
            <a:ext cx="103014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5B86D645-AD77-4713-8F28-D7712C810D15}"/>
              </a:ext>
            </a:extLst>
          </p:cNvPr>
          <p:cNvCxnSpPr>
            <a:cxnSpLocks/>
          </p:cNvCxnSpPr>
          <p:nvPr/>
        </p:nvCxnSpPr>
        <p:spPr>
          <a:xfrm flipV="1">
            <a:off x="1574157" y="4120587"/>
            <a:ext cx="1169043" cy="11574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EBA77855-9667-447E-B0D7-BB57A1E8ECBA}"/>
              </a:ext>
            </a:extLst>
          </p:cNvPr>
          <p:cNvCxnSpPr>
            <a:cxnSpLocks/>
          </p:cNvCxnSpPr>
          <p:nvPr/>
        </p:nvCxnSpPr>
        <p:spPr>
          <a:xfrm flipV="1">
            <a:off x="2743200" y="3802284"/>
            <a:ext cx="1145894" cy="31251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C36BF5A0-BD49-4250-AF1E-3931FC42A170}"/>
              </a:ext>
            </a:extLst>
          </p:cNvPr>
          <p:cNvCxnSpPr>
            <a:cxnSpLocks/>
          </p:cNvCxnSpPr>
          <p:nvPr/>
        </p:nvCxnSpPr>
        <p:spPr>
          <a:xfrm flipV="1">
            <a:off x="3889094" y="3680749"/>
            <a:ext cx="1169043" cy="12732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7BBC7E00-C67F-46E6-A4A5-3B00982212A7}"/>
              </a:ext>
            </a:extLst>
          </p:cNvPr>
          <p:cNvCxnSpPr>
            <a:cxnSpLocks/>
          </p:cNvCxnSpPr>
          <p:nvPr/>
        </p:nvCxnSpPr>
        <p:spPr>
          <a:xfrm>
            <a:off x="5058137" y="3680750"/>
            <a:ext cx="1145894" cy="6366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37C78462-BFF6-4BAA-8751-49663052663F}"/>
              </a:ext>
            </a:extLst>
          </p:cNvPr>
          <p:cNvCxnSpPr>
            <a:cxnSpLocks/>
          </p:cNvCxnSpPr>
          <p:nvPr/>
        </p:nvCxnSpPr>
        <p:spPr>
          <a:xfrm flipV="1">
            <a:off x="6204031" y="3648920"/>
            <a:ext cx="1169043" cy="9549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E0134FBA-EE08-42F2-B55A-7EFEB85528BE}"/>
              </a:ext>
            </a:extLst>
          </p:cNvPr>
          <p:cNvCxnSpPr>
            <a:cxnSpLocks/>
          </p:cNvCxnSpPr>
          <p:nvPr/>
        </p:nvCxnSpPr>
        <p:spPr>
          <a:xfrm>
            <a:off x="7376934" y="3628663"/>
            <a:ext cx="1165182" cy="2025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5A450BF1-7CE0-4D08-9822-C7EE82177A03}"/>
              </a:ext>
            </a:extLst>
          </p:cNvPr>
          <p:cNvCxnSpPr>
            <a:cxnSpLocks/>
          </p:cNvCxnSpPr>
          <p:nvPr/>
        </p:nvCxnSpPr>
        <p:spPr>
          <a:xfrm flipV="1">
            <a:off x="8542116" y="3429000"/>
            <a:ext cx="1076446" cy="21413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Oval 19">
            <a:extLst>
              <a:ext uri="{FF2B5EF4-FFF2-40B4-BE49-F238E27FC236}">
                <a16:creationId xmlns:a16="http://schemas.microsoft.com/office/drawing/2014/main" id="{21E2FC13-D810-40DF-94BD-C60BED73DF9F}"/>
              </a:ext>
            </a:extLst>
          </p:cNvPr>
          <p:cNvSpPr/>
          <p:nvPr/>
        </p:nvSpPr>
        <p:spPr>
          <a:xfrm>
            <a:off x="1545220" y="4236334"/>
            <a:ext cx="57873" cy="45719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A6292E68-714F-403C-A183-4F805000573D}"/>
              </a:ext>
            </a:extLst>
          </p:cNvPr>
          <p:cNvSpPr/>
          <p:nvPr/>
        </p:nvSpPr>
        <p:spPr>
          <a:xfrm>
            <a:off x="2748988" y="4114801"/>
            <a:ext cx="57873" cy="45719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8A33D96B-E7C2-4D41-AEA4-FD262C065A3F}"/>
              </a:ext>
            </a:extLst>
          </p:cNvPr>
          <p:cNvSpPr/>
          <p:nvPr/>
        </p:nvSpPr>
        <p:spPr>
          <a:xfrm>
            <a:off x="3831221" y="3773638"/>
            <a:ext cx="57873" cy="45719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5A6625A1-5C44-4512-89FC-5F9B771C998D}"/>
              </a:ext>
            </a:extLst>
          </p:cNvPr>
          <p:cNvSpPr/>
          <p:nvPr/>
        </p:nvSpPr>
        <p:spPr>
          <a:xfrm>
            <a:off x="5031131" y="3657890"/>
            <a:ext cx="57873" cy="45719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81B4101C-5A9D-4B0F-A896-33FA44BEEA3A}"/>
              </a:ext>
            </a:extLst>
          </p:cNvPr>
          <p:cNvSpPr/>
          <p:nvPr/>
        </p:nvSpPr>
        <p:spPr>
          <a:xfrm>
            <a:off x="6200171" y="3718948"/>
            <a:ext cx="57873" cy="45719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BE5903EF-511F-4068-AAC6-B628A8831F84}"/>
              </a:ext>
            </a:extLst>
          </p:cNvPr>
          <p:cNvSpPr/>
          <p:nvPr/>
        </p:nvSpPr>
        <p:spPr>
          <a:xfrm>
            <a:off x="7344137" y="3615932"/>
            <a:ext cx="57873" cy="45719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0876E274-DD70-467E-A07B-1560119AC964}"/>
              </a:ext>
            </a:extLst>
          </p:cNvPr>
          <p:cNvSpPr/>
          <p:nvPr/>
        </p:nvSpPr>
        <p:spPr>
          <a:xfrm>
            <a:off x="8513180" y="3609278"/>
            <a:ext cx="57873" cy="45719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83C5F4D8-E9AC-4904-BBE0-5A8186724049}"/>
              </a:ext>
            </a:extLst>
          </p:cNvPr>
          <p:cNvSpPr txBox="1"/>
          <p:nvPr/>
        </p:nvSpPr>
        <p:spPr>
          <a:xfrm>
            <a:off x="37243" y="4352081"/>
            <a:ext cx="16019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Initial direction</a:t>
            </a:r>
            <a:endParaRPr lang="en-AU" dirty="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C451831C-31A5-48D1-A3CE-043FE26DD514}"/>
              </a:ext>
            </a:extLst>
          </p:cNvPr>
          <p:cNvSpPr txBox="1"/>
          <p:nvPr/>
        </p:nvSpPr>
        <p:spPr>
          <a:xfrm>
            <a:off x="9647498" y="3223713"/>
            <a:ext cx="15201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Final direction</a:t>
            </a:r>
            <a:endParaRPr lang="en-AU" dirty="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5955BCF0-B1EF-435B-BDDC-CE9386CD613E}"/>
              </a:ext>
            </a:extLst>
          </p:cNvPr>
          <p:cNvSpPr txBox="1"/>
          <p:nvPr/>
        </p:nvSpPr>
        <p:spPr>
          <a:xfrm>
            <a:off x="615386" y="4865418"/>
            <a:ext cx="1128531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Accurate determination of the Invariant mass of the e+ e- pair requires a precise measurement of the magnitude and direction of the charged particles</a:t>
            </a:r>
          </a:p>
          <a:p>
            <a:r>
              <a:rPr lang="en-US" dirty="0"/>
              <a:t>Accurate simulation of multiple scattering required.</a:t>
            </a:r>
          </a:p>
          <a:p>
            <a:r>
              <a:rPr lang="en-US" dirty="0"/>
              <a:t>Minimize the effect.</a:t>
            </a:r>
          </a:p>
          <a:p>
            <a:r>
              <a:rPr lang="en-US" dirty="0"/>
              <a:t>Low Density, Low Z material</a:t>
            </a:r>
            <a:endParaRPr lang="en-AU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58CF23-FDEF-DA3C-CE35-F155454F3F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D942D0-02DC-4718-8663-2EE759A3709B}" type="datetime1">
              <a:rPr lang="en-AU" smtClean="0"/>
              <a:t>23/09/2026</a:t>
            </a:fld>
            <a:endParaRPr lang="en-AU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BEF5302D-4B37-240A-2101-64BDF0AA25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Martin Sevior for BLIMP collaboration, Cairns, Sep. 2026</a:t>
            </a:r>
            <a:endParaRPr lang="en-AU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1387EE3-32B5-6D5D-55C9-5D5768D20E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66F30-D99B-42CA-A3B4-89076E64A6E2}" type="slidenum">
              <a:rPr lang="en-AU" smtClean="0"/>
              <a:t>43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92059876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19AC49-B0F8-49A5-ACF2-69A1CA5083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2314"/>
            <a:ext cx="10515600" cy="618723"/>
          </a:xfrm>
        </p:spPr>
        <p:txBody>
          <a:bodyPr>
            <a:normAutofit fontScale="90000"/>
          </a:bodyPr>
          <a:lstStyle/>
          <a:p>
            <a:r>
              <a:rPr lang="en-US" dirty="0"/>
              <a:t>Genfit2 + RAVE</a:t>
            </a:r>
            <a:endParaRPr lang="en-AU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C0599E-9A97-4D39-95CF-DBF8E42487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6235" y="824938"/>
            <a:ext cx="10515600" cy="618723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Developed reconstruction software using “genfit2” HEP software library to reconstruct tracks</a:t>
            </a:r>
            <a:endParaRPr lang="en-AU" dirty="0"/>
          </a:p>
        </p:txBody>
      </p:sp>
      <p:pic>
        <p:nvPicPr>
          <p:cNvPr id="5" name="Picture 4" descr="A picture containing hula hoop&#10;&#10;Description automatically generated">
            <a:extLst>
              <a:ext uri="{FF2B5EF4-FFF2-40B4-BE49-F238E27FC236}">
                <a16:creationId xmlns:a16="http://schemas.microsoft.com/office/drawing/2014/main" id="{70A5F5E7-8CB9-4E70-8746-98428C02A82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31" t="33269" r="3419" b="33079"/>
          <a:stretch/>
        </p:blipFill>
        <p:spPr>
          <a:xfrm>
            <a:off x="1636295" y="1587562"/>
            <a:ext cx="8211558" cy="1624264"/>
          </a:xfrm>
          <a:prstGeom prst="rect">
            <a:avLst/>
          </a:prstGeom>
        </p:spPr>
      </p:pic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EB33A93C-B7FE-4D68-8693-9C4AB6104EE3}"/>
              </a:ext>
            </a:extLst>
          </p:cNvPr>
          <p:cNvSpPr txBox="1">
            <a:spLocks/>
          </p:cNvSpPr>
          <p:nvPr/>
        </p:nvSpPr>
        <p:spPr>
          <a:xfrm>
            <a:off x="492389" y="3294117"/>
            <a:ext cx="10515600" cy="97401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Developed vertex reconstruction software using “RAVE” HEP software library to project tracks to a common vertex</a:t>
            </a:r>
            <a:endParaRPr lang="en-AU" dirty="0"/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56D78927-8AC9-4782-9905-FF79103BDB5C}"/>
              </a:ext>
            </a:extLst>
          </p:cNvPr>
          <p:cNvGrpSpPr>
            <a:grpSpLocks noChangeAspect="1"/>
          </p:cNvGrpSpPr>
          <p:nvPr/>
        </p:nvGrpSpPr>
        <p:grpSpPr>
          <a:xfrm>
            <a:off x="-1224588" y="4505821"/>
            <a:ext cx="5520215" cy="3816000"/>
            <a:chOff x="-81023" y="2650602"/>
            <a:chExt cx="10762527" cy="7439910"/>
          </a:xfrm>
        </p:grpSpPr>
        <p:sp>
          <p:nvSpPr>
            <p:cNvPr id="29" name="Arc 28">
              <a:extLst>
                <a:ext uri="{FF2B5EF4-FFF2-40B4-BE49-F238E27FC236}">
                  <a16:creationId xmlns:a16="http://schemas.microsoft.com/office/drawing/2014/main" id="{D4D49186-4C48-462B-B9A9-934BCB80C8BB}"/>
                </a:ext>
              </a:extLst>
            </p:cNvPr>
            <p:cNvSpPr/>
            <p:nvPr/>
          </p:nvSpPr>
          <p:spPr>
            <a:xfrm>
              <a:off x="-81023" y="2650602"/>
              <a:ext cx="5976397" cy="5159697"/>
            </a:xfrm>
            <a:prstGeom prst="arc">
              <a:avLst>
                <a:gd name="adj1" fmla="val 17235755"/>
                <a:gd name="adj2" fmla="val 0"/>
              </a:avLst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30" name="Arc 29">
              <a:extLst>
                <a:ext uri="{FF2B5EF4-FFF2-40B4-BE49-F238E27FC236}">
                  <a16:creationId xmlns:a16="http://schemas.microsoft.com/office/drawing/2014/main" id="{3DC3C9BB-8320-4146-A218-0EF9E0648A26}"/>
                </a:ext>
              </a:extLst>
            </p:cNvPr>
            <p:cNvSpPr/>
            <p:nvPr/>
          </p:nvSpPr>
          <p:spPr>
            <a:xfrm flipH="1">
              <a:off x="5976397" y="4930815"/>
              <a:ext cx="4705107" cy="5159697"/>
            </a:xfrm>
            <a:prstGeom prst="arc">
              <a:avLst>
                <a:gd name="adj1" fmla="val 16131859"/>
                <a:gd name="adj2" fmla="val 20320926"/>
              </a:avLst>
            </a:prstGeom>
            <a:scene3d>
              <a:camera prst="orthographicFront">
                <a:rot lat="0" lon="0" rev="18000000"/>
              </a:camera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83264C73-6C83-47DB-80E3-B27976777709}"/>
                </a:ext>
              </a:extLst>
            </p:cNvPr>
            <p:cNvGrpSpPr/>
            <p:nvPr/>
          </p:nvGrpSpPr>
          <p:grpSpPr>
            <a:xfrm>
              <a:off x="3788785" y="2731623"/>
              <a:ext cx="4774095" cy="3617447"/>
              <a:chOff x="3788785" y="2731623"/>
              <a:chExt cx="4774095" cy="3617447"/>
            </a:xfrm>
          </p:grpSpPr>
          <p:sp>
            <p:nvSpPr>
              <p:cNvPr id="32" name="Rectangle 31">
                <a:extLst>
                  <a:ext uri="{FF2B5EF4-FFF2-40B4-BE49-F238E27FC236}">
                    <a16:creationId xmlns:a16="http://schemas.microsoft.com/office/drawing/2014/main" id="{947AC860-64B4-4420-841A-A493726B2011}"/>
                  </a:ext>
                </a:extLst>
              </p:cNvPr>
              <p:cNvSpPr/>
              <p:nvPr/>
            </p:nvSpPr>
            <p:spPr>
              <a:xfrm>
                <a:off x="5717894" y="5185457"/>
                <a:ext cx="378106" cy="81023"/>
              </a:xfrm>
              <a:prstGeom prst="rect">
                <a:avLst/>
              </a:prstGeom>
              <a:solidFill>
                <a:schemeClr val="accent4">
                  <a:lumMod val="40000"/>
                  <a:lumOff val="60000"/>
                  <a:alpha val="28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33" name="Oval 32">
                <a:extLst>
                  <a:ext uri="{FF2B5EF4-FFF2-40B4-BE49-F238E27FC236}">
                    <a16:creationId xmlns:a16="http://schemas.microsoft.com/office/drawing/2014/main" id="{0548A290-AC6A-43B9-9062-082E23D26B19}"/>
                  </a:ext>
                </a:extLst>
              </p:cNvPr>
              <p:cNvSpPr/>
              <p:nvPr/>
            </p:nvSpPr>
            <p:spPr>
              <a:xfrm>
                <a:off x="5577070" y="4930815"/>
                <a:ext cx="636607" cy="601883"/>
              </a:xfrm>
              <a:prstGeom prst="ellipse">
                <a:avLst/>
              </a:prstGeom>
              <a:noFill/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34" name="Oval 33">
                <a:extLst>
                  <a:ext uri="{FF2B5EF4-FFF2-40B4-BE49-F238E27FC236}">
                    <a16:creationId xmlns:a16="http://schemas.microsoft.com/office/drawing/2014/main" id="{8771829B-A169-4CD0-8AA3-0FF3BEC22355}"/>
                  </a:ext>
                </a:extLst>
              </p:cNvPr>
              <p:cNvSpPr/>
              <p:nvPr/>
            </p:nvSpPr>
            <p:spPr>
              <a:xfrm>
                <a:off x="5814351" y="4681960"/>
                <a:ext cx="81022" cy="81023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35" name="Oval 34">
                <a:extLst>
                  <a:ext uri="{FF2B5EF4-FFF2-40B4-BE49-F238E27FC236}">
                    <a16:creationId xmlns:a16="http://schemas.microsoft.com/office/drawing/2014/main" id="{1289EB62-6C90-4EC0-B7DC-4407EC0FE7E1}"/>
                  </a:ext>
                </a:extLst>
              </p:cNvPr>
              <p:cNvSpPr/>
              <p:nvPr/>
            </p:nvSpPr>
            <p:spPr>
              <a:xfrm>
                <a:off x="5733329" y="4467826"/>
                <a:ext cx="81022" cy="81023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36" name="Oval 35">
                <a:extLst>
                  <a:ext uri="{FF2B5EF4-FFF2-40B4-BE49-F238E27FC236}">
                    <a16:creationId xmlns:a16="http://schemas.microsoft.com/office/drawing/2014/main" id="{7C009DE9-7A0A-4877-9AEB-58897A870223}"/>
                  </a:ext>
                </a:extLst>
              </p:cNvPr>
              <p:cNvSpPr/>
              <p:nvPr/>
            </p:nvSpPr>
            <p:spPr>
              <a:xfrm>
                <a:off x="5629158" y="4240813"/>
                <a:ext cx="81022" cy="81023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37" name="Oval 36">
                <a:extLst>
                  <a:ext uri="{FF2B5EF4-FFF2-40B4-BE49-F238E27FC236}">
                    <a16:creationId xmlns:a16="http://schemas.microsoft.com/office/drawing/2014/main" id="{0E917E50-5BE1-46C4-A67B-B4D6A8A70ADC}"/>
                  </a:ext>
                </a:extLst>
              </p:cNvPr>
              <p:cNvSpPr/>
              <p:nvPr/>
            </p:nvSpPr>
            <p:spPr>
              <a:xfrm>
                <a:off x="5496048" y="3958542"/>
                <a:ext cx="81022" cy="81023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38" name="Oval 37">
                <a:extLst>
                  <a:ext uri="{FF2B5EF4-FFF2-40B4-BE49-F238E27FC236}">
                    <a16:creationId xmlns:a16="http://schemas.microsoft.com/office/drawing/2014/main" id="{04E891DE-6E8B-4940-ACEC-FED5568C3A60}"/>
                  </a:ext>
                </a:extLst>
              </p:cNvPr>
              <p:cNvSpPr/>
              <p:nvPr/>
            </p:nvSpPr>
            <p:spPr>
              <a:xfrm>
                <a:off x="5306994" y="3700041"/>
                <a:ext cx="81022" cy="81023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39" name="Oval 38">
                <a:extLst>
                  <a:ext uri="{FF2B5EF4-FFF2-40B4-BE49-F238E27FC236}">
                    <a16:creationId xmlns:a16="http://schemas.microsoft.com/office/drawing/2014/main" id="{924DC7CA-1491-49AA-B0AC-06C44DA0C6CA}"/>
                  </a:ext>
                </a:extLst>
              </p:cNvPr>
              <p:cNvSpPr/>
              <p:nvPr/>
            </p:nvSpPr>
            <p:spPr>
              <a:xfrm>
                <a:off x="5087075" y="3455042"/>
                <a:ext cx="81022" cy="81023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40" name="Oval 39">
                <a:extLst>
                  <a:ext uri="{FF2B5EF4-FFF2-40B4-BE49-F238E27FC236}">
                    <a16:creationId xmlns:a16="http://schemas.microsoft.com/office/drawing/2014/main" id="{239425FD-F797-4B84-A736-9A7F5FAE6C23}"/>
                  </a:ext>
                </a:extLst>
              </p:cNvPr>
              <p:cNvSpPr/>
              <p:nvPr/>
            </p:nvSpPr>
            <p:spPr>
              <a:xfrm>
                <a:off x="4832432" y="3232228"/>
                <a:ext cx="81022" cy="81023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41" name="Oval 40">
                <a:extLst>
                  <a:ext uri="{FF2B5EF4-FFF2-40B4-BE49-F238E27FC236}">
                    <a16:creationId xmlns:a16="http://schemas.microsoft.com/office/drawing/2014/main" id="{2BB3445D-B746-42B4-992B-73E71C7CE939}"/>
                  </a:ext>
                </a:extLst>
              </p:cNvPr>
              <p:cNvSpPr/>
              <p:nvPr/>
            </p:nvSpPr>
            <p:spPr>
              <a:xfrm>
                <a:off x="4508341" y="3051858"/>
                <a:ext cx="81022" cy="81023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42" name="Oval 41">
                <a:extLst>
                  <a:ext uri="{FF2B5EF4-FFF2-40B4-BE49-F238E27FC236}">
                    <a16:creationId xmlns:a16="http://schemas.microsoft.com/office/drawing/2014/main" id="{A599FEFA-3F94-4BD6-BCA2-BC1A249A1353}"/>
                  </a:ext>
                </a:extLst>
              </p:cNvPr>
              <p:cNvSpPr/>
              <p:nvPr/>
            </p:nvSpPr>
            <p:spPr>
              <a:xfrm>
                <a:off x="4161100" y="2855089"/>
                <a:ext cx="81022" cy="81023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43" name="Oval 42">
                <a:extLst>
                  <a:ext uri="{FF2B5EF4-FFF2-40B4-BE49-F238E27FC236}">
                    <a16:creationId xmlns:a16="http://schemas.microsoft.com/office/drawing/2014/main" id="{59CC28E1-D36A-49B7-A56A-DE88DDABF9BD}"/>
                  </a:ext>
                </a:extLst>
              </p:cNvPr>
              <p:cNvSpPr/>
              <p:nvPr/>
            </p:nvSpPr>
            <p:spPr>
              <a:xfrm>
                <a:off x="3788785" y="2731623"/>
                <a:ext cx="81022" cy="81023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44" name="Oval 43">
                <a:extLst>
                  <a:ext uri="{FF2B5EF4-FFF2-40B4-BE49-F238E27FC236}">
                    <a16:creationId xmlns:a16="http://schemas.microsoft.com/office/drawing/2014/main" id="{CFAD8D60-0E74-4155-B862-C7938247E8E3}"/>
                  </a:ext>
                </a:extLst>
              </p:cNvPr>
              <p:cNvSpPr/>
              <p:nvPr/>
            </p:nvSpPr>
            <p:spPr>
              <a:xfrm>
                <a:off x="6354501" y="5124080"/>
                <a:ext cx="81022" cy="81023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45" name="Oval 44">
                <a:extLst>
                  <a:ext uri="{FF2B5EF4-FFF2-40B4-BE49-F238E27FC236}">
                    <a16:creationId xmlns:a16="http://schemas.microsoft.com/office/drawing/2014/main" id="{E16C9196-145D-47B3-A35A-3637D59A4423}"/>
                  </a:ext>
                </a:extLst>
              </p:cNvPr>
              <p:cNvSpPr/>
              <p:nvPr/>
            </p:nvSpPr>
            <p:spPr>
              <a:xfrm>
                <a:off x="6707785" y="5144945"/>
                <a:ext cx="81022" cy="81023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46" name="Oval 45">
                <a:extLst>
                  <a:ext uri="{FF2B5EF4-FFF2-40B4-BE49-F238E27FC236}">
                    <a16:creationId xmlns:a16="http://schemas.microsoft.com/office/drawing/2014/main" id="{C70B217C-077B-4937-9148-57681833EB73}"/>
                  </a:ext>
                </a:extLst>
              </p:cNvPr>
              <p:cNvSpPr/>
              <p:nvPr/>
            </p:nvSpPr>
            <p:spPr>
              <a:xfrm>
                <a:off x="7061069" y="5205103"/>
                <a:ext cx="81022" cy="81023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47" name="Oval 46">
                <a:extLst>
                  <a:ext uri="{FF2B5EF4-FFF2-40B4-BE49-F238E27FC236}">
                    <a16:creationId xmlns:a16="http://schemas.microsoft.com/office/drawing/2014/main" id="{50FCE3B1-74D5-4A61-A90E-D24074639EDE}"/>
                  </a:ext>
                </a:extLst>
              </p:cNvPr>
              <p:cNvSpPr/>
              <p:nvPr/>
            </p:nvSpPr>
            <p:spPr>
              <a:xfrm>
                <a:off x="7438113" y="5332984"/>
                <a:ext cx="81022" cy="81023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48" name="Oval 47">
                <a:extLst>
                  <a:ext uri="{FF2B5EF4-FFF2-40B4-BE49-F238E27FC236}">
                    <a16:creationId xmlns:a16="http://schemas.microsoft.com/office/drawing/2014/main" id="{775ABD0B-36B0-4CCA-962F-B9AD6071C445}"/>
                  </a:ext>
                </a:extLst>
              </p:cNvPr>
              <p:cNvSpPr/>
              <p:nvPr/>
            </p:nvSpPr>
            <p:spPr>
              <a:xfrm>
                <a:off x="7766563" y="5492186"/>
                <a:ext cx="81022" cy="81023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49" name="Oval 48">
                <a:extLst>
                  <a:ext uri="{FF2B5EF4-FFF2-40B4-BE49-F238E27FC236}">
                    <a16:creationId xmlns:a16="http://schemas.microsoft.com/office/drawing/2014/main" id="{D179C919-D608-4F29-8975-B49B3B582127}"/>
                  </a:ext>
                </a:extLst>
              </p:cNvPr>
              <p:cNvSpPr/>
              <p:nvPr/>
            </p:nvSpPr>
            <p:spPr>
              <a:xfrm>
                <a:off x="8055321" y="5738431"/>
                <a:ext cx="81022" cy="81023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50" name="Oval 49">
                <a:extLst>
                  <a:ext uri="{FF2B5EF4-FFF2-40B4-BE49-F238E27FC236}">
                    <a16:creationId xmlns:a16="http://schemas.microsoft.com/office/drawing/2014/main" id="{945C0E23-739F-44A9-9947-329A95F6D3B9}"/>
                  </a:ext>
                </a:extLst>
              </p:cNvPr>
              <p:cNvSpPr/>
              <p:nvPr/>
            </p:nvSpPr>
            <p:spPr>
              <a:xfrm>
                <a:off x="8328950" y="5991320"/>
                <a:ext cx="81022" cy="81023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51" name="Oval 50">
                <a:extLst>
                  <a:ext uri="{FF2B5EF4-FFF2-40B4-BE49-F238E27FC236}">
                    <a16:creationId xmlns:a16="http://schemas.microsoft.com/office/drawing/2014/main" id="{F74D5F2C-E6E4-461E-8191-61DBFF8A2DF1}"/>
                  </a:ext>
                </a:extLst>
              </p:cNvPr>
              <p:cNvSpPr/>
              <p:nvPr/>
            </p:nvSpPr>
            <p:spPr>
              <a:xfrm>
                <a:off x="8481858" y="6268047"/>
                <a:ext cx="81022" cy="81023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</p:grpSp>
      </p:grpSp>
      <p:cxnSp>
        <p:nvCxnSpPr>
          <p:cNvPr id="53" name="Straight Arrow Connector 52">
            <a:extLst>
              <a:ext uri="{FF2B5EF4-FFF2-40B4-BE49-F238E27FC236}">
                <a16:creationId xmlns:a16="http://schemas.microsoft.com/office/drawing/2014/main" id="{C359BD79-E5AD-4A97-9B0A-95BD5CF043C9}"/>
              </a:ext>
            </a:extLst>
          </p:cNvPr>
          <p:cNvCxnSpPr>
            <a:cxnSpLocks/>
          </p:cNvCxnSpPr>
          <p:nvPr/>
        </p:nvCxnSpPr>
        <p:spPr>
          <a:xfrm>
            <a:off x="1819990" y="5640911"/>
            <a:ext cx="47494" cy="195915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Arrow Connector 54">
            <a:extLst>
              <a:ext uri="{FF2B5EF4-FFF2-40B4-BE49-F238E27FC236}">
                <a16:creationId xmlns:a16="http://schemas.microsoft.com/office/drawing/2014/main" id="{4F6A501E-402F-47E3-AD9A-332D2A86D056}"/>
              </a:ext>
            </a:extLst>
          </p:cNvPr>
          <p:cNvCxnSpPr>
            <a:cxnSpLocks/>
            <a:stCxn id="44" idx="3"/>
            <a:endCxn id="29" idx="2"/>
          </p:cNvCxnSpPr>
          <p:nvPr/>
        </p:nvCxnSpPr>
        <p:spPr>
          <a:xfrm flipH="1">
            <a:off x="1840770" y="5809962"/>
            <a:ext cx="241577" cy="19088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 descr="Diagram&#10;&#10;Description automatically generated">
            <a:extLst>
              <a:ext uri="{FF2B5EF4-FFF2-40B4-BE49-F238E27FC236}">
                <a16:creationId xmlns:a16="http://schemas.microsoft.com/office/drawing/2014/main" id="{AB4ECA83-A130-47AF-B5E0-4E888EEED0E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0276" y="4163408"/>
            <a:ext cx="3321114" cy="2548967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EF1CE4-3A86-BDFE-8DCE-386FC668F4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7FA5D1-38C3-4391-99D6-32A27BC1877B}" type="datetime1">
              <a:rPr lang="en-AU" smtClean="0"/>
              <a:t>23/09/2026</a:t>
            </a:fld>
            <a:endParaRPr lang="en-AU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194BB01C-3E1E-92FA-5635-079EAFC29E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Martin Sevior for BLIMP collaboration, Cairns, Sep. 2026</a:t>
            </a:r>
            <a:endParaRPr lang="en-AU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D3D9DED-B596-C842-B68E-8FF34302BA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66F30-D99B-42CA-A3B4-89076E64A6E2}" type="slidenum">
              <a:rPr lang="en-AU" smtClean="0"/>
              <a:t>44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635588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33F086-C5E7-421D-8924-C0E58A7492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962448"/>
          </a:xfrm>
        </p:spPr>
        <p:txBody>
          <a:bodyPr/>
          <a:lstStyle/>
          <a:p>
            <a:r>
              <a:rPr lang="en-US" dirty="0"/>
              <a:t>Target Chamber </a:t>
            </a:r>
            <a:endParaRPr lang="en-AU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5A691A-E689-49AE-9361-CF94DCBEC7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4386" y="890905"/>
            <a:ext cx="10515600" cy="517948"/>
          </a:xfrm>
        </p:spPr>
        <p:txBody>
          <a:bodyPr/>
          <a:lstStyle/>
          <a:p>
            <a:r>
              <a:rPr lang="en-US" dirty="0"/>
              <a:t>Prototype Target Chamber</a:t>
            </a:r>
            <a:endParaRPr lang="en-AU" dirty="0"/>
          </a:p>
        </p:txBody>
      </p:sp>
      <p:pic>
        <p:nvPicPr>
          <p:cNvPr id="5" name="Picture 4" descr="A picture containing indoor&#10;&#10;Description automatically generated">
            <a:extLst>
              <a:ext uri="{FF2B5EF4-FFF2-40B4-BE49-F238E27FC236}">
                <a16:creationId xmlns:a16="http://schemas.microsoft.com/office/drawing/2014/main" id="{45B446BB-71AD-454D-A708-8A6AA747EC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330785"/>
            <a:ext cx="3148199" cy="4196430"/>
          </a:xfrm>
          <a:prstGeom prst="rect">
            <a:avLst/>
          </a:prstGeom>
        </p:spPr>
      </p:pic>
      <p:pic>
        <p:nvPicPr>
          <p:cNvPr id="7" name="Picture 6" descr="A picture containing indoor, engine&#10;&#10;Description automatically generated">
            <a:extLst>
              <a:ext uri="{FF2B5EF4-FFF2-40B4-BE49-F238E27FC236}">
                <a16:creationId xmlns:a16="http://schemas.microsoft.com/office/drawing/2014/main" id="{4864C230-6D34-4C1A-A476-1D165BF3825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5207" y="1337981"/>
            <a:ext cx="3148199" cy="4196430"/>
          </a:xfrm>
          <a:prstGeom prst="rect">
            <a:avLst/>
          </a:prstGeom>
        </p:spPr>
      </p:pic>
      <p:pic>
        <p:nvPicPr>
          <p:cNvPr id="9" name="Picture 8" descr="Graphical user interface&#10;&#10;Description automatically generated with low confidence">
            <a:extLst>
              <a:ext uri="{FF2B5EF4-FFF2-40B4-BE49-F238E27FC236}">
                <a16:creationId xmlns:a16="http://schemas.microsoft.com/office/drawing/2014/main" id="{BB6C2469-C215-4523-8113-137B6D5CB98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7288" y="1330784"/>
            <a:ext cx="3148199" cy="4196431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EBAC54EB-47BE-44BA-8793-5329031F82DE}"/>
              </a:ext>
            </a:extLst>
          </p:cNvPr>
          <p:cNvSpPr txBox="1"/>
          <p:nvPr/>
        </p:nvSpPr>
        <p:spPr>
          <a:xfrm>
            <a:off x="1301820" y="5564677"/>
            <a:ext cx="9237593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Mylar foil on stainless steel pipe, nicely holds vacuum. </a:t>
            </a:r>
          </a:p>
          <a:p>
            <a:r>
              <a:rPr lang="en-US" sz="2800" dirty="0"/>
              <a:t>Reached 1.1</a:t>
            </a:r>
            <a:r>
              <a:rPr lang="en-US" sz="2800" dirty="0">
                <a:latin typeface="Cambria Math" panose="02040503050406030204" pitchFamily="18" charset="0"/>
                <a:ea typeface="Cambria Math" panose="02040503050406030204" pitchFamily="18" charset="0"/>
              </a:rPr>
              <a:t>×</a:t>
            </a:r>
            <a:r>
              <a:rPr lang="en-US" sz="2800" dirty="0"/>
              <a:t>10</a:t>
            </a:r>
            <a:r>
              <a:rPr lang="en-US" sz="2800" baseline="30000" dirty="0"/>
              <a:t>-5</a:t>
            </a:r>
            <a:r>
              <a:rPr lang="en-US" sz="2800" dirty="0"/>
              <a:t> Torr (limited by outgassing in the connector)</a:t>
            </a:r>
            <a:endParaRPr lang="en-AU" sz="280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D3A3C6-CDF8-7974-8F0B-AC1FD3C254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D27B2-7041-4678-BC89-D6BE5580E948}" type="datetime1">
              <a:rPr lang="en-AU" smtClean="0"/>
              <a:t>23/09/2026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8BE59BC-C984-AEE8-C62D-BC3DEA595B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Martin Sevior for BLIMP collaboration, Cairns, Sep. 2026</a:t>
            </a:r>
            <a:endParaRPr lang="en-AU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364C0939-3BA6-67CF-6477-AC7D2DA2FE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66F30-D99B-42CA-A3B4-89076E64A6E2}" type="slidenum">
              <a:rPr lang="en-AU" smtClean="0"/>
              <a:t>45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42194235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132D0D-8F84-4254-87A4-B5A4B520526D}"/>
              </a:ext>
            </a:extLst>
          </p:cNvPr>
          <p:cNvSpPr txBox="1">
            <a:spLocks/>
          </p:cNvSpPr>
          <p:nvPr/>
        </p:nvSpPr>
        <p:spPr>
          <a:xfrm>
            <a:off x="762786" y="0"/>
            <a:ext cx="10515600" cy="869786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X17 + IPC background (2) </a:t>
            </a:r>
            <a:endParaRPr lang="en-AU" dirty="0"/>
          </a:p>
        </p:txBody>
      </p:sp>
      <p:pic>
        <p:nvPicPr>
          <p:cNvPr id="5" name="Picture 4" descr="Chart&#10;&#10;Description automatically generated">
            <a:extLst>
              <a:ext uri="{FF2B5EF4-FFF2-40B4-BE49-F238E27FC236}">
                <a16:creationId xmlns:a16="http://schemas.microsoft.com/office/drawing/2014/main" id="{78D5220D-770D-4C0F-BA41-B3E414A0609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881" y="1963750"/>
            <a:ext cx="4371755" cy="4249545"/>
          </a:xfrm>
          <a:prstGeom prst="rect">
            <a:avLst/>
          </a:prstGeom>
        </p:spPr>
      </p:pic>
      <p:pic>
        <p:nvPicPr>
          <p:cNvPr id="7" name="Picture 6" descr="Chart, histogram&#10;&#10;Description automatically generated">
            <a:extLst>
              <a:ext uri="{FF2B5EF4-FFF2-40B4-BE49-F238E27FC236}">
                <a16:creationId xmlns:a16="http://schemas.microsoft.com/office/drawing/2014/main" id="{1C97F211-8196-4CFB-A2B5-37D196F9ED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6636" y="1963751"/>
            <a:ext cx="4619490" cy="449035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09B82086-9915-42FA-B89F-D65FB1EDC3DD}"/>
              </a:ext>
            </a:extLst>
          </p:cNvPr>
          <p:cNvSpPr txBox="1"/>
          <p:nvPr/>
        </p:nvSpPr>
        <p:spPr>
          <a:xfrm>
            <a:off x="3593448" y="848321"/>
            <a:ext cx="174637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4 day run</a:t>
            </a:r>
            <a:endParaRPr lang="en-AU" sz="32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F53EC4C8-B5D1-03DF-23BE-E9E8616DC2EB}"/>
                  </a:ext>
                </a:extLst>
              </p:cNvPr>
              <p:cNvSpPr txBox="1"/>
              <p:nvPr/>
            </p:nvSpPr>
            <p:spPr>
              <a:xfrm>
                <a:off x="8580922" y="3613599"/>
                <a:ext cx="3754297" cy="138499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800" dirty="0"/>
                  <a:t>X17 BR=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6×</m:t>
                    </m:r>
                    <m:sSup>
                      <m:sSup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−7</m:t>
                        </m:r>
                      </m:sup>
                    </m:sSup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𝛾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2800" dirty="0"/>
              </a:p>
              <a:p>
                <a:r>
                  <a:rPr lang="en-US" sz="2800" dirty="0"/>
                  <a:t>201 +- 16 events</a:t>
                </a:r>
              </a:p>
              <a:p>
                <a:r>
                  <a:rPr lang="en-US" sz="2800" dirty="0"/>
                  <a:t>12 </a:t>
                </a:r>
                <a:r>
                  <a:rPr lang="en-US" sz="28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σ significance</a:t>
                </a:r>
                <a:endParaRPr lang="en-AU" sz="2800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F53EC4C8-B5D1-03DF-23BE-E9E8616DC2E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80922" y="3613599"/>
                <a:ext cx="3754297" cy="1384995"/>
              </a:xfrm>
              <a:prstGeom prst="rect">
                <a:avLst/>
              </a:prstGeom>
              <a:blipFill>
                <a:blip r:embed="rId4"/>
                <a:stretch>
                  <a:fillRect l="-3415" t="-4405" b="-11894"/>
                </a:stretch>
              </a:blipFill>
            </p:spPr>
            <p:txBody>
              <a:bodyPr/>
              <a:lstStyle/>
              <a:p>
                <a:r>
                  <a:rPr lang="en-A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E6A4B524-9572-F546-76A9-D5E8418238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C3C5DA-281C-4FDB-8DF5-534632300416}" type="datetime1">
              <a:rPr lang="en-AU" smtClean="0"/>
              <a:t>23/09/2026</a:t>
            </a:fld>
            <a:endParaRPr lang="en-AU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4DA76FCD-06A9-C774-B890-8AA1562FE6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Martin Sevior for BLIMP collaboration, Cairns, Sep. 2026</a:t>
            </a:r>
            <a:endParaRPr lang="en-AU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9AD5AE96-C20E-AE10-C5E0-0B1E16D6E6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66F30-D99B-42CA-A3B4-89076E64A6E2}" type="slidenum">
              <a:rPr lang="en-AU" smtClean="0"/>
              <a:t>46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58112829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30A55A-A48C-4A95-B60E-932602ECBD2F}"/>
              </a:ext>
            </a:extLst>
          </p:cNvPr>
          <p:cNvSpPr txBox="1">
            <a:spLocks/>
          </p:cNvSpPr>
          <p:nvPr/>
        </p:nvSpPr>
        <p:spPr>
          <a:xfrm>
            <a:off x="762786" y="0"/>
            <a:ext cx="10515600" cy="869786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X17 + IPC background (3) </a:t>
            </a:r>
            <a:endParaRPr lang="en-AU" dirty="0"/>
          </a:p>
        </p:txBody>
      </p:sp>
      <p:pic>
        <p:nvPicPr>
          <p:cNvPr id="5" name="Picture 4" descr="Chart&#10;&#10;Description automatically generated">
            <a:extLst>
              <a:ext uri="{FF2B5EF4-FFF2-40B4-BE49-F238E27FC236}">
                <a16:creationId xmlns:a16="http://schemas.microsoft.com/office/drawing/2014/main" id="{572E667C-BA32-40F4-B7E2-3CC521F5E64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900" y="2048718"/>
            <a:ext cx="4149781" cy="4033777"/>
          </a:xfrm>
          <a:prstGeom prst="rect">
            <a:avLst/>
          </a:prstGeom>
        </p:spPr>
      </p:pic>
      <p:pic>
        <p:nvPicPr>
          <p:cNvPr id="7" name="Picture 6" descr="Chart, histogram&#10;&#10;Description automatically generated">
            <a:extLst>
              <a:ext uri="{FF2B5EF4-FFF2-40B4-BE49-F238E27FC236}">
                <a16:creationId xmlns:a16="http://schemas.microsoft.com/office/drawing/2014/main" id="{14C3CF29-E69F-4319-BC15-0170279D2B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3667" y="2077665"/>
            <a:ext cx="4149781" cy="403377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3168442-A563-4E97-87C7-BBDE766151DB}"/>
              </a:ext>
            </a:extLst>
          </p:cNvPr>
          <p:cNvSpPr txBox="1"/>
          <p:nvPr/>
        </p:nvSpPr>
        <p:spPr>
          <a:xfrm>
            <a:off x="3599493" y="1052325"/>
            <a:ext cx="174637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4 day run</a:t>
            </a:r>
            <a:endParaRPr lang="en-AU" sz="32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C4696330-27E9-C291-3620-610FA0C14210}"/>
                  </a:ext>
                </a:extLst>
              </p:cNvPr>
              <p:cNvSpPr txBox="1"/>
              <p:nvPr/>
            </p:nvSpPr>
            <p:spPr>
              <a:xfrm>
                <a:off x="8516250" y="3128857"/>
                <a:ext cx="3675750" cy="138499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800" dirty="0"/>
                  <a:t>X17 BR=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6×</m:t>
                    </m:r>
                    <m:sSup>
                      <m:sSup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−8</m:t>
                        </m:r>
                      </m:sup>
                    </m:sSup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𝛾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2800" dirty="0"/>
              </a:p>
              <a:p>
                <a:r>
                  <a:rPr lang="en-US" sz="2800" dirty="0"/>
                  <a:t>27 +- 8 events</a:t>
                </a:r>
              </a:p>
              <a:p>
                <a:r>
                  <a:rPr lang="en-US" sz="2800" dirty="0"/>
                  <a:t>3.3 </a:t>
                </a:r>
                <a:r>
                  <a:rPr lang="en-US" sz="28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σ significance</a:t>
                </a:r>
                <a:endParaRPr lang="en-AU" sz="2800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C4696330-27E9-C291-3620-610FA0C1421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16250" y="3128857"/>
                <a:ext cx="3675750" cy="1384995"/>
              </a:xfrm>
              <a:prstGeom prst="rect">
                <a:avLst/>
              </a:prstGeom>
              <a:blipFill>
                <a:blip r:embed="rId4"/>
                <a:stretch>
                  <a:fillRect l="-3317" t="-3965" b="-11894"/>
                </a:stretch>
              </a:blipFill>
            </p:spPr>
            <p:txBody>
              <a:bodyPr/>
              <a:lstStyle/>
              <a:p>
                <a:r>
                  <a:rPr lang="en-A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47D8AC27-5B27-E231-CE81-A43F2A84A51E}"/>
                  </a:ext>
                </a:extLst>
              </p:cNvPr>
              <p:cNvSpPr txBox="1"/>
              <p:nvPr/>
            </p:nvSpPr>
            <p:spPr>
              <a:xfrm>
                <a:off x="7855027" y="434893"/>
                <a:ext cx="4106060" cy="147732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Plenty of head-room statistically!</a:t>
                </a:r>
              </a:p>
              <a:p>
                <a:r>
                  <a:rPr lang="en-US" dirty="0"/>
                  <a:t>Can increase beam current to 2 µA</a:t>
                </a:r>
              </a:p>
              <a:p>
                <a:r>
                  <a:rPr lang="en-US" dirty="0"/>
                  <a:t>Target Thickness to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2×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19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𝑎𝑡𝑜𝑚𝑠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𝑐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AU" dirty="0"/>
              </a:p>
              <a:p>
                <a:r>
                  <a:rPr lang="en-AU" dirty="0"/>
                  <a:t>Run time to 40 days</a:t>
                </a:r>
              </a:p>
              <a:p>
                <a:r>
                  <a:rPr lang="en-AU" dirty="0"/>
                  <a:t>Gives a factor of 40 increase in statistics!</a:t>
                </a: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47D8AC27-5B27-E231-CE81-A43F2A84A51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55027" y="434893"/>
                <a:ext cx="4106060" cy="1477328"/>
              </a:xfrm>
              <a:prstGeom prst="rect">
                <a:avLst/>
              </a:prstGeom>
              <a:blipFill>
                <a:blip r:embed="rId5"/>
                <a:stretch>
                  <a:fillRect l="-1337" t="-2058" b="-5350"/>
                </a:stretch>
              </a:blipFill>
            </p:spPr>
            <p:txBody>
              <a:bodyPr/>
              <a:lstStyle/>
              <a:p>
                <a:r>
                  <a:rPr lang="en-A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Date Placeholder 8">
            <a:extLst>
              <a:ext uri="{FF2B5EF4-FFF2-40B4-BE49-F238E27FC236}">
                <a16:creationId xmlns:a16="http://schemas.microsoft.com/office/drawing/2014/main" id="{EE16E714-A28C-64DA-564E-814F774FBB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92CF6F-19E2-4913-BE4B-C847CF7DE915}" type="datetime1">
              <a:rPr lang="en-AU" smtClean="0"/>
              <a:t>23/09/2026</a:t>
            </a:fld>
            <a:endParaRPr lang="en-AU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AB8C4495-5D5E-A657-FAF5-959CE577AA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Martin Sevior for BLIMP collaboration, Cairns, Sep. 2026</a:t>
            </a:r>
            <a:endParaRPr lang="en-AU" dirty="0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4F734ACA-2E5D-4F32-029E-025D26EA2A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66F30-D99B-42CA-A3B4-89076E64A6E2}" type="slidenum">
              <a:rPr lang="en-AU" smtClean="0"/>
              <a:t>47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51238376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E606F2-8CD9-D7FF-9F73-8B20FBF132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857747"/>
          </a:xfrm>
        </p:spPr>
        <p:txBody>
          <a:bodyPr/>
          <a:lstStyle/>
          <a:p>
            <a:pPr algn="ctr"/>
            <a:r>
              <a:rPr lang="en-US" dirty="0"/>
              <a:t>Data rates</a:t>
            </a:r>
            <a:endParaRPr lang="en-A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2E18A45-AF09-0D71-C894-E7B496C0135A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857747"/>
                <a:ext cx="10515600" cy="5189968"/>
              </a:xfrm>
            </p:spPr>
            <p:txBody>
              <a:bodyPr>
                <a:normAutofit/>
              </a:bodyPr>
              <a:lstStyle/>
              <a:p>
                <a:r>
                  <a:rPr lang="en-US" dirty="0"/>
                  <a:t>Comes from Thick-target bump hunt search + exclusion</a:t>
                </a:r>
              </a:p>
              <a:p>
                <a:r>
                  <a:rPr lang="en-US" dirty="0">
                    <a:latin typeface="+mj-lt"/>
                    <a:ea typeface="+mj-ea"/>
                    <a:cs typeface="+mj-cs"/>
                  </a:rPr>
                  <a:t>R</a:t>
                </a:r>
                <a:r>
                  <a:rPr lang="en-US" sz="2800" dirty="0">
                    <a:latin typeface="+mj-lt"/>
                    <a:ea typeface="+mj-ea"/>
                    <a:cs typeface="+mj-cs"/>
                  </a:rPr>
                  <a:t>un at 4.5 MeV, Beam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  <a:ea typeface="+mj-ea"/>
                        <a:cs typeface="+mj-cs"/>
                      </a:rPr>
                      <m:t>2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+mj-ea"/>
                        <a:cs typeface="+mj-cs"/>
                      </a:rPr>
                      <m:t>𝜇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+mj-ea"/>
                        <a:cs typeface="+mj-cs"/>
                      </a:rPr>
                      <m:t>𝐴</m:t>
                    </m:r>
                  </m:oMath>
                </a14:m>
                <a:r>
                  <a:rPr lang="en-US" sz="2800" dirty="0">
                    <a:latin typeface="+mj-lt"/>
                    <a:ea typeface="+mj-ea"/>
                    <a:cs typeface="+mj-cs"/>
                  </a:rPr>
                  <a:t>, Target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  <a:ea typeface="+mj-ea"/>
                        <a:cs typeface="+mj-cs"/>
                      </a:rPr>
                      <m:t>2×</m:t>
                    </m:r>
                    <m:sSup>
                      <m:sSupPr>
                        <m:ctrlPr>
                          <a:rPr lang="en-US" sz="2800" b="0" i="1" smtClean="0">
                            <a:latin typeface="Cambria Math" panose="02040503050406030204" pitchFamily="18" charset="0"/>
                            <a:ea typeface="+mj-ea"/>
                            <a:cs typeface="+mj-cs"/>
                          </a:rPr>
                        </m:ctrlPr>
                      </m:sSup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+mj-ea"/>
                            <a:cs typeface="+mj-cs"/>
                          </a:rPr>
                          <m:t>10</m:t>
                        </m:r>
                      </m:e>
                      <m:sup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+mj-ea"/>
                            <a:cs typeface="+mj-cs"/>
                          </a:rPr>
                          <m:t>20</m:t>
                        </m:r>
                      </m:sup>
                    </m:sSup>
                    <m:r>
                      <a:rPr lang="en-US" sz="2800" b="0" i="1" smtClean="0">
                        <a:latin typeface="Cambria Math" panose="02040503050406030204" pitchFamily="18" charset="0"/>
                        <a:ea typeface="+mj-ea"/>
                        <a:cs typeface="+mj-cs"/>
                      </a:rPr>
                      <m:t> 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+mj-ea"/>
                        <a:cs typeface="+mj-cs"/>
                      </a:rPr>
                      <m:t>𝐿𝑖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+mj-ea"/>
                        <a:cs typeface="+mj-cs"/>
                      </a:rPr>
                      <m:t> 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+mj-ea"/>
                        <a:cs typeface="+mj-cs"/>
                      </a:rPr>
                      <m:t>𝑐</m:t>
                    </m:r>
                    <m:sSup>
                      <m:sSupPr>
                        <m:ctrlPr>
                          <a:rPr lang="en-US" sz="2800" b="0" i="1" smtClean="0">
                            <a:latin typeface="Cambria Math" panose="02040503050406030204" pitchFamily="18" charset="0"/>
                            <a:ea typeface="+mj-ea"/>
                            <a:cs typeface="+mj-cs"/>
                          </a:rPr>
                        </m:ctrlPr>
                      </m:sSup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+mj-ea"/>
                            <a:cs typeface="+mj-cs"/>
                          </a:rPr>
                          <m:t>𝑚</m:t>
                        </m:r>
                      </m:e>
                      <m:sup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+mj-ea"/>
                            <a:cs typeface="+mj-cs"/>
                          </a:rPr>
                          <m:t>−2</m:t>
                        </m:r>
                      </m:sup>
                    </m:sSup>
                  </m:oMath>
                </a14:m>
                <a:endParaRPr lang="en-US" dirty="0"/>
              </a:p>
              <a:p>
                <a:r>
                  <a:rPr lang="en-US" dirty="0"/>
                  <a:t>Cross Section for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sPre>
                      <m:sPre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PrePr>
                      <m:sub/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7</m:t>
                        </m:r>
                      </m:sup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</m:sPre>
                    <m:r>
                      <a:rPr lang="en-US" b="0" i="1" smtClean="0">
                        <a:latin typeface="Cambria Math" panose="02040503050406030204" pitchFamily="18" charset="0"/>
                      </a:rPr>
                      <m:t>𝑖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→</m:t>
                    </m:r>
                    <m:sPre>
                      <m:sPre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PrePr>
                      <m:sub/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8</m:t>
                        </m:r>
                      </m:sup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𝐵𝑒</m:t>
                        </m:r>
                      </m:e>
                    </m:sPre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𝛾</m:t>
                    </m:r>
                  </m:oMath>
                </a14:m>
                <a:r>
                  <a:rPr lang="en-US" dirty="0"/>
                  <a:t> = 30 µb</a:t>
                </a:r>
              </a:p>
              <a:p>
                <a:r>
                  <a:rPr lang="en-US" dirty="0"/>
                  <a:t>N(</a:t>
                </a:r>
                <a:r>
                  <a:rPr lang="en-US" dirty="0">
                    <a:sym typeface="Symbol" panose="05050102010706020507" pitchFamily="18" charset="2"/>
                  </a:rPr>
                  <a:t>)/sec =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3×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  <m:t>10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  <m:t>−29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×2×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  <m:t>10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  <m:t>20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×1.25×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  <m:t>10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  <m:t>13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=7.5×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  <m:t>10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  <m:t>4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 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  <m:t>𝑠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  <m:t>−1</m:t>
                        </m:r>
                      </m:sup>
                    </m:sSup>
                  </m:oMath>
                </a14:m>
                <a:endParaRPr lang="en-US" b="0" dirty="0">
                  <a:sym typeface="Symbol" panose="05050102010706020507" pitchFamily="18" charset="2"/>
                </a:endParaRPr>
              </a:p>
              <a:p>
                <a:r>
                  <a:rPr lang="en-US" dirty="0"/>
                  <a:t>Approx 0.01% </a:t>
                </a:r>
                <a:r>
                  <a:rPr lang="en-US"/>
                  <a:t>gamma’s convert </a:t>
                </a:r>
                <a:r>
                  <a:rPr lang="en-US" dirty="0"/>
                  <a:t>= 7.5 events/sec</a:t>
                </a:r>
              </a:p>
              <a:p>
                <a:r>
                  <a:rPr lang="en-US" dirty="0"/>
                  <a:t>IPC rate =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3.5×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−3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×7.5×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×0.5=131</m:t>
                    </m:r>
                  </m:oMath>
                </a14:m>
                <a:r>
                  <a:rPr lang="en-US" dirty="0"/>
                  <a:t>events/sec</a:t>
                </a:r>
              </a:p>
              <a:p>
                <a:r>
                  <a:rPr lang="en-US" dirty="0"/>
                  <a:t>12 Kbytes/event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1.2×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×140=1.7 </m:t>
                    </m:r>
                  </m:oMath>
                </a14:m>
                <a:r>
                  <a:rPr lang="en-US" dirty="0"/>
                  <a:t>megabytes/sec</a:t>
                </a:r>
              </a:p>
              <a:p>
                <a:r>
                  <a:rPr lang="en-US" dirty="0"/>
                  <a:t>145 GB/day</a:t>
                </a:r>
              </a:p>
              <a:p>
                <a:r>
                  <a:rPr lang="en-US" dirty="0"/>
                  <a:t>4.5 TB for 30-day run </a:t>
                </a:r>
              </a:p>
              <a:p>
                <a:pPr marL="0" indent="0">
                  <a:buNone/>
                </a:pPr>
                <a:r>
                  <a:rPr lang="en-US" dirty="0"/>
                  <a:t>Well within the capacities of the </a:t>
                </a:r>
                <a:r>
                  <a:rPr lang="en-US" dirty="0" err="1"/>
                  <a:t>unimelb</a:t>
                </a:r>
                <a:r>
                  <a:rPr lang="en-US" dirty="0"/>
                  <a:t> Spartan HPC</a:t>
                </a:r>
              </a:p>
              <a:p>
                <a:endParaRPr lang="en-US" dirty="0"/>
              </a:p>
              <a:p>
                <a:endParaRPr lang="en-US" dirty="0"/>
              </a:p>
              <a:p>
                <a:endParaRPr lang="en-AU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2E18A45-AF09-0D71-C894-E7B496C0135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857747"/>
                <a:ext cx="10515600" cy="5189968"/>
              </a:xfrm>
              <a:blipFill>
                <a:blip r:embed="rId2"/>
                <a:stretch>
                  <a:fillRect l="-1217" t="-1998" b="-1998"/>
                </a:stretch>
              </a:blipFill>
            </p:spPr>
            <p:txBody>
              <a:bodyPr/>
              <a:lstStyle/>
              <a:p>
                <a:r>
                  <a:rPr lang="en-A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32F12F-DB22-A60F-CC25-D2C809627A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512640-0012-4661-BA8C-940050F88294}" type="datetime1">
              <a:rPr lang="en-AU" smtClean="0"/>
              <a:t>23/09/2026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BD4685-EB09-50F2-F588-F34C86B07F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Martin Sevior for BLIMP collaboration, Cairns, Sep. 2026</a:t>
            </a:r>
            <a:endParaRPr lang="en-AU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E8CA50-CAF3-2194-3CB9-BF075E64B7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66F30-D99B-42CA-A3B4-89076E64A6E2}" type="slidenum">
              <a:rPr lang="en-AU" smtClean="0"/>
              <a:t>48</a:t>
            </a:fld>
            <a:endParaRPr lang="en-AU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585AFF6E-878B-BF19-8123-1ECCC01B7C58}"/>
              </a:ext>
            </a:extLst>
          </p:cNvPr>
          <p:cNvSpPr/>
          <p:nvPr/>
        </p:nvSpPr>
        <p:spPr>
          <a:xfrm>
            <a:off x="6297440" y="3892990"/>
            <a:ext cx="3422210" cy="642796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79AFB92F-B96C-4905-44B5-305410748744}"/>
              </a:ext>
            </a:extLst>
          </p:cNvPr>
          <p:cNvSpPr/>
          <p:nvPr/>
        </p:nvSpPr>
        <p:spPr>
          <a:xfrm>
            <a:off x="800559" y="4794537"/>
            <a:ext cx="3689733" cy="757964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10701647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6F71D1-D624-2564-19C1-D5EA2625AE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Comparison to </a:t>
            </a:r>
            <a:r>
              <a:rPr lang="en-US" dirty="0" err="1"/>
              <a:t>LHCb</a:t>
            </a:r>
            <a:r>
              <a:rPr lang="en-US" dirty="0"/>
              <a:t> for generic dark photon</a:t>
            </a:r>
            <a:endParaRPr lang="en-AU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652507-FA30-059F-5626-C38807F55A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2B7C13-B754-40E4-A649-687CA7F95CA5}" type="datetime1">
              <a:rPr lang="en-AU" smtClean="0"/>
              <a:t>23/09/2026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2B7138-F522-684B-946C-BA0D82C340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Martin Sevior for BLIMP collaboration, Cairns, Sep. 2026</a:t>
            </a:r>
            <a:endParaRPr lang="en-AU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BF5EB7-81E6-E2B0-ADC3-83FDB25F7E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66F30-D99B-42CA-A3B4-89076E64A6E2}" type="slidenum">
              <a:rPr lang="en-AU" smtClean="0"/>
              <a:t>49</a:t>
            </a:fld>
            <a:endParaRPr lang="en-AU"/>
          </a:p>
        </p:txBody>
      </p:sp>
      <p:pic>
        <p:nvPicPr>
          <p:cNvPr id="7" name="Image" descr="Image">
            <a:extLst>
              <a:ext uri="{FF2B5EF4-FFF2-40B4-BE49-F238E27FC236}">
                <a16:creationId xmlns:a16="http://schemas.microsoft.com/office/drawing/2014/main" id="{392229B2-3AA4-D526-F558-47AACD92ABA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05585" y="1847850"/>
            <a:ext cx="8180829" cy="4351338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Freeform: Shape 2">
            <a:extLst>
              <a:ext uri="{FF2B5EF4-FFF2-40B4-BE49-F238E27FC236}">
                <a16:creationId xmlns:a16="http://schemas.microsoft.com/office/drawing/2014/main" id="{DE2F9844-FCAB-5106-575E-B1A953EBDAE9}"/>
              </a:ext>
            </a:extLst>
          </p:cNvPr>
          <p:cNvSpPr/>
          <p:nvPr/>
        </p:nvSpPr>
        <p:spPr>
          <a:xfrm>
            <a:off x="3365919" y="2884670"/>
            <a:ext cx="926123" cy="399196"/>
          </a:xfrm>
          <a:custGeom>
            <a:avLst/>
            <a:gdLst>
              <a:gd name="connsiteX0" fmla="*/ 0 w 1019907"/>
              <a:gd name="connsiteY0" fmla="*/ 257907 h 399196"/>
              <a:gd name="connsiteX1" fmla="*/ 152400 w 1019907"/>
              <a:gd name="connsiteY1" fmla="*/ 328246 h 399196"/>
              <a:gd name="connsiteX2" fmla="*/ 386861 w 1019907"/>
              <a:gd name="connsiteY2" fmla="*/ 375138 h 399196"/>
              <a:gd name="connsiteX3" fmla="*/ 656492 w 1019907"/>
              <a:gd name="connsiteY3" fmla="*/ 398584 h 399196"/>
              <a:gd name="connsiteX4" fmla="*/ 890953 w 1019907"/>
              <a:gd name="connsiteY4" fmla="*/ 351692 h 399196"/>
              <a:gd name="connsiteX5" fmla="*/ 961292 w 1019907"/>
              <a:gd name="connsiteY5" fmla="*/ 234461 h 399196"/>
              <a:gd name="connsiteX6" fmla="*/ 1019907 w 1019907"/>
              <a:gd name="connsiteY6" fmla="*/ 0 h 3991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19907" h="399196">
                <a:moveTo>
                  <a:pt x="0" y="257907"/>
                </a:moveTo>
                <a:cubicBezTo>
                  <a:pt x="43961" y="283307"/>
                  <a:pt x="87923" y="308708"/>
                  <a:pt x="152400" y="328246"/>
                </a:cubicBezTo>
                <a:cubicBezTo>
                  <a:pt x="216877" y="347785"/>
                  <a:pt x="302846" y="363415"/>
                  <a:pt x="386861" y="375138"/>
                </a:cubicBezTo>
                <a:cubicBezTo>
                  <a:pt x="470876" y="386861"/>
                  <a:pt x="572477" y="402492"/>
                  <a:pt x="656492" y="398584"/>
                </a:cubicBezTo>
                <a:cubicBezTo>
                  <a:pt x="740507" y="394676"/>
                  <a:pt x="840153" y="379046"/>
                  <a:pt x="890953" y="351692"/>
                </a:cubicBezTo>
                <a:cubicBezTo>
                  <a:pt x="941753" y="324338"/>
                  <a:pt x="939800" y="293076"/>
                  <a:pt x="961292" y="234461"/>
                </a:cubicBezTo>
                <a:cubicBezTo>
                  <a:pt x="982784" y="175846"/>
                  <a:pt x="1001345" y="87923"/>
                  <a:pt x="1019907" y="0"/>
                </a:cubicBezTo>
              </a:path>
            </a:pathLst>
          </a:cu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04F0014-AADC-5941-212C-1B439072089E}"/>
              </a:ext>
            </a:extLst>
          </p:cNvPr>
          <p:cNvSpPr txBox="1"/>
          <p:nvPr/>
        </p:nvSpPr>
        <p:spPr>
          <a:xfrm>
            <a:off x="3434862" y="2618423"/>
            <a:ext cx="5389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TPC</a:t>
            </a:r>
            <a:endParaRPr lang="en-AU" b="1" dirty="0"/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ED4BB27F-B2B2-AD95-1898-6BAE5A0C9BF9}"/>
              </a:ext>
            </a:extLst>
          </p:cNvPr>
          <p:cNvCxnSpPr/>
          <p:nvPr/>
        </p:nvCxnSpPr>
        <p:spPr>
          <a:xfrm flipV="1">
            <a:off x="3973792" y="2774696"/>
            <a:ext cx="0" cy="50917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6404867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E73A01-8425-B2B1-A50B-8F96D2E3B5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748451"/>
          </a:xfrm>
        </p:spPr>
        <p:txBody>
          <a:bodyPr/>
          <a:lstStyle/>
          <a:p>
            <a:r>
              <a:rPr lang="en-US" dirty="0"/>
              <a:t>Search for the X17 at University of Montreal</a:t>
            </a:r>
            <a:endParaRPr lang="en-AU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E8E83DD-F508-DFD3-69E5-E3EA975711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383EF7-2D62-43B7-A638-C4A9759CBDF8}" type="datetime1">
              <a:rPr lang="en-AU" smtClean="0"/>
              <a:t>23/09/2026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188A29-9E17-8AAE-58E2-E72D85723B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Martin Sevior for BLIMP collaboration, Cairns, Sep. 2026</a:t>
            </a:r>
            <a:endParaRPr lang="en-AU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F0EF0A-5A19-D785-B0DE-1D840760D8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66F30-D99B-42CA-A3B4-89076E64A6E2}" type="slidenum">
              <a:rPr lang="en-AU" smtClean="0"/>
              <a:t>50</a:t>
            </a:fld>
            <a:endParaRPr lang="en-AU"/>
          </a:p>
        </p:txBody>
      </p:sp>
      <p:pic>
        <p:nvPicPr>
          <p:cNvPr id="8" name="Picture 7" descr="A close-up of an object&#10;&#10;Description automatically generated with low confidence">
            <a:extLst>
              <a:ext uri="{FF2B5EF4-FFF2-40B4-BE49-F238E27FC236}">
                <a16:creationId xmlns:a16="http://schemas.microsoft.com/office/drawing/2014/main" id="{B0925297-36DC-4DFE-F63E-BF78C1CBDD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028" y="1548442"/>
            <a:ext cx="6053559" cy="1880558"/>
          </a:xfrm>
          <a:prstGeom prst="rect">
            <a:avLst/>
          </a:prstGeom>
        </p:spPr>
      </p:pic>
      <p:pic>
        <p:nvPicPr>
          <p:cNvPr id="10" name="Picture 9" descr="A picture containing text, clipart, device&#10;&#10;Description automatically generated">
            <a:extLst>
              <a:ext uri="{FF2B5EF4-FFF2-40B4-BE49-F238E27FC236}">
                <a16:creationId xmlns:a16="http://schemas.microsoft.com/office/drawing/2014/main" id="{034A2E16-8414-D99F-D92C-1D0BA0058D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7606" y="1495046"/>
            <a:ext cx="5622291" cy="2020702"/>
          </a:xfrm>
          <a:prstGeom prst="rect">
            <a:avLst/>
          </a:prstGeom>
        </p:spPr>
      </p:pic>
      <p:pic>
        <p:nvPicPr>
          <p:cNvPr id="12" name="Picture 11" descr="Chart, line chart&#10;&#10;Description automatically generated">
            <a:extLst>
              <a:ext uri="{FF2B5EF4-FFF2-40B4-BE49-F238E27FC236}">
                <a16:creationId xmlns:a16="http://schemas.microsoft.com/office/drawing/2014/main" id="{BB7F46FB-3CBF-D752-3B49-E37FF379CA4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6797" y="3602495"/>
            <a:ext cx="8318406" cy="276956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E0FB2582-DC00-EA3E-291B-18F1B99DD420}"/>
                  </a:ext>
                </a:extLst>
              </p:cNvPr>
              <p:cNvSpPr txBox="1"/>
              <p:nvPr/>
            </p:nvSpPr>
            <p:spPr>
              <a:xfrm>
                <a:off x="311924" y="798331"/>
                <a:ext cx="11249618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800" dirty="0"/>
                  <a:t>Openning angle measurement of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+</m:t>
                        </m:r>
                      </m:sup>
                    </m:sSup>
                    <m:sSup>
                      <m:sSup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</m:sup>
                    </m:sSup>
                  </m:oMath>
                </a14:m>
                <a:r>
                  <a:rPr lang="en-AU" sz="2800" dirty="0"/>
                  <a:t> pairs from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𝑝</m:t>
                    </m:r>
                    <m:sSup>
                      <m:sSup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+</m:t>
                        </m:r>
                      </m:e>
                      <m:sup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7</m:t>
                        </m:r>
                      </m:sup>
                    </m:sSup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𝐿𝑖</m:t>
                    </m:r>
                    <m:sSup>
                      <m:sSup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→</m:t>
                        </m:r>
                      </m:e>
                      <m:sup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8</m:t>
                        </m:r>
                      </m:sup>
                    </m:sSup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𝐵𝑒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+(</m:t>
                    </m:r>
                    <m:sSup>
                      <m:sSup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+</m:t>
                        </m:r>
                      </m:sup>
                    </m:sSup>
                    <m:sSup>
                      <m:sSup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</m:sup>
                    </m:sSup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AU" sz="2800" dirty="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E0FB2582-DC00-EA3E-291B-18F1B99DD42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1924" y="798331"/>
                <a:ext cx="11249618" cy="523220"/>
              </a:xfrm>
              <a:prstGeom prst="rect">
                <a:avLst/>
              </a:prstGeom>
              <a:blipFill>
                <a:blip r:embed="rId5"/>
                <a:stretch>
                  <a:fillRect l="-1083" t="-11628" b="-32558"/>
                </a:stretch>
              </a:blipFill>
            </p:spPr>
            <p:txBody>
              <a:bodyPr/>
              <a:lstStyle/>
              <a:p>
                <a:r>
                  <a:rPr lang="en-A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TextBox 13">
            <a:extLst>
              <a:ext uri="{FF2B5EF4-FFF2-40B4-BE49-F238E27FC236}">
                <a16:creationId xmlns:a16="http://schemas.microsoft.com/office/drawing/2014/main" id="{2CC5E693-8270-A5C5-2AFC-24AB5B0DC468}"/>
              </a:ext>
            </a:extLst>
          </p:cNvPr>
          <p:cNvSpPr txBox="1"/>
          <p:nvPr/>
        </p:nvSpPr>
        <p:spPr>
          <a:xfrm>
            <a:off x="222028" y="6065822"/>
            <a:ext cx="20473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/>
              <a:t>arXiv:2211.11900v1</a:t>
            </a:r>
          </a:p>
        </p:txBody>
      </p:sp>
    </p:spTree>
    <p:extLst>
      <p:ext uri="{BB962C8B-B14F-4D97-AF65-F5344CB8AC3E}">
        <p14:creationId xmlns:p14="http://schemas.microsoft.com/office/powerpoint/2010/main" val="85968631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33188</TotalTime>
  <Words>3575</Words>
  <Application>Microsoft Office PowerPoint</Application>
  <PresentationFormat>Widescreen</PresentationFormat>
  <Paragraphs>565</Paragraphs>
  <Slides>50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50</vt:i4>
      </vt:variant>
    </vt:vector>
  </HeadingPairs>
  <TitlesOfParts>
    <vt:vector size="61" baseType="lpstr">
      <vt:lpstr>Arial</vt:lpstr>
      <vt:lpstr>Arial</vt:lpstr>
      <vt:lpstr>Arial Narrow</vt:lpstr>
      <vt:lpstr>Calibri</vt:lpstr>
      <vt:lpstr>Calibri Light</vt:lpstr>
      <vt:lpstr>Cambria Math</vt:lpstr>
      <vt:lpstr>CMR12</vt:lpstr>
      <vt:lpstr>CMR8</vt:lpstr>
      <vt:lpstr>Symbol</vt:lpstr>
      <vt:lpstr>Times New Roman</vt:lpstr>
      <vt:lpstr>Office Theme</vt:lpstr>
      <vt:lpstr>Fundamental Physics at the MeV scale in Australia</vt:lpstr>
      <vt:lpstr>Beamline Instrument for MeV-scale particle and nuclear Physics (BLIMP) Pelletron (Melbourne), 14 UD (ANU)</vt:lpstr>
      <vt:lpstr>New Physics in the MeV regime?</vt:lpstr>
      <vt:lpstr>Particle Physics Motivation – “Dark Sector”</vt:lpstr>
      <vt:lpstr>Axion Like Particles (ALPs)</vt:lpstr>
      <vt:lpstr>PowerPoint Presentation</vt:lpstr>
      <vt:lpstr>Pauli Exclusion Principle (PEP) violation</vt:lpstr>
      <vt:lpstr>Particle Physics Motivation - Experiment</vt:lpstr>
      <vt:lpstr>X17</vt:lpstr>
      <vt:lpstr>X17 particle</vt:lpstr>
      <vt:lpstr>Recent Results -MEG-II</vt:lpstr>
      <vt:lpstr>Recent Results - PADME</vt:lpstr>
      <vt:lpstr>New Physics may exist at MeV- scale Observable via “X→e^+ e^-” using  Melbourne Pelletron</vt:lpstr>
      <vt:lpstr>Applications in Nuclear Physics</vt:lpstr>
      <vt:lpstr>BLIMP is a Time Projection Chamber</vt:lpstr>
      <vt:lpstr>Design of BLIMP</vt:lpstr>
      <vt:lpstr>Geant4 + Genfit2 + RAVE</vt:lpstr>
      <vt:lpstr>Prototype BLIMP Target Chamber </vt:lpstr>
      <vt:lpstr>Internal Conversion Background (IPC)</vt:lpstr>
      <vt:lpstr>External Gamma conversion</vt:lpstr>
      <vt:lpstr>X17 + IPC background </vt:lpstr>
      <vt:lpstr>Spin and Parity of X17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Adelaide</vt:lpstr>
      <vt:lpstr>PowerPoint Presentation</vt:lpstr>
      <vt:lpstr>PowerPoint Presentation</vt:lpstr>
      <vt:lpstr>Backup</vt:lpstr>
      <vt:lpstr>X17 particle</vt:lpstr>
      <vt:lpstr>X17 particle</vt:lpstr>
      <vt:lpstr>TPC side view </vt:lpstr>
      <vt:lpstr>COMSOL electric field simulation of Field Cage</vt:lpstr>
      <vt:lpstr>COMSOL electric field simulation of Field Cage</vt:lpstr>
      <vt:lpstr>Garfield Simulation of electron release and drift</vt:lpstr>
      <vt:lpstr>Garfield simulation of drift velocity</vt:lpstr>
      <vt:lpstr>COMSOL + Garfield simulation of micromegas</vt:lpstr>
      <vt:lpstr>Garfield simulation of Micromegas amplification</vt:lpstr>
      <vt:lpstr>LHC VMM ASICs + Scalable Readout System</vt:lpstr>
      <vt:lpstr>Projected x-y resolution ~ 100 microns</vt:lpstr>
      <vt:lpstr>Geant 4 Simulations</vt:lpstr>
      <vt:lpstr>Genfit2 + RAVE</vt:lpstr>
      <vt:lpstr>Target Chamber </vt:lpstr>
      <vt:lpstr>PowerPoint Presentation</vt:lpstr>
      <vt:lpstr>PowerPoint Presentation</vt:lpstr>
      <vt:lpstr>Data rates</vt:lpstr>
      <vt:lpstr>Comparison to LHCb for generic dark photon</vt:lpstr>
      <vt:lpstr>Search for the X17 at University of Montreal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Time Projection Chamber</dc:title>
  <dc:creator>Martin Sevior</dc:creator>
  <cp:lastModifiedBy>Martin Sevior</cp:lastModifiedBy>
  <cp:revision>166</cp:revision>
  <dcterms:created xsi:type="dcterms:W3CDTF">2021-08-13T00:51:49Z</dcterms:created>
  <dcterms:modified xsi:type="dcterms:W3CDTF">2026-09-22T22:54:33Z</dcterms:modified>
</cp:coreProperties>
</file>