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320" r:id="rId5"/>
    <p:sldId id="331" r:id="rId6"/>
    <p:sldId id="344" r:id="rId7"/>
    <p:sldId id="352" r:id="rId8"/>
    <p:sldId id="264" r:id="rId9"/>
    <p:sldId id="313" r:id="rId10"/>
    <p:sldId id="305" r:id="rId11"/>
    <p:sldId id="317" r:id="rId12"/>
    <p:sldId id="303" r:id="rId13"/>
    <p:sldId id="327" r:id="rId14"/>
    <p:sldId id="312" r:id="rId15"/>
    <p:sldId id="314" r:id="rId16"/>
    <p:sldId id="354" r:id="rId17"/>
    <p:sldId id="315" r:id="rId18"/>
    <p:sldId id="311" r:id="rId19"/>
    <p:sldId id="284" r:id="rId20"/>
    <p:sldId id="287" r:id="rId21"/>
    <p:sldId id="288" r:id="rId22"/>
    <p:sldId id="289" r:id="rId23"/>
    <p:sldId id="316" r:id="rId24"/>
    <p:sldId id="343" r:id="rId25"/>
    <p:sldId id="349" r:id="rId26"/>
    <p:sldId id="351" r:id="rId27"/>
    <p:sldId id="356" r:id="rId28"/>
    <p:sldId id="357" r:id="rId29"/>
    <p:sldId id="347" r:id="rId30"/>
    <p:sldId id="350" r:id="rId31"/>
    <p:sldId id="362" r:id="rId32"/>
    <p:sldId id="358" r:id="rId33"/>
    <p:sldId id="359" r:id="rId34"/>
    <p:sldId id="360" r:id="rId35"/>
    <p:sldId id="361" r:id="rId36"/>
    <p:sldId id="298" r:id="rId37"/>
    <p:sldId id="333" r:id="rId38"/>
    <p:sldId id="319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B2F24FB8-8621-B74D-AF16-789BC06E02D9}">
          <p14:sldIdLst>
            <p14:sldId id="256"/>
            <p14:sldId id="257"/>
            <p14:sldId id="258"/>
            <p14:sldId id="320"/>
            <p14:sldId id="331"/>
            <p14:sldId id="344"/>
            <p14:sldId id="352"/>
            <p14:sldId id="264"/>
            <p14:sldId id="313"/>
            <p14:sldId id="305"/>
            <p14:sldId id="317"/>
            <p14:sldId id="303"/>
            <p14:sldId id="327"/>
            <p14:sldId id="312"/>
            <p14:sldId id="314"/>
            <p14:sldId id="354"/>
            <p14:sldId id="315"/>
            <p14:sldId id="311"/>
            <p14:sldId id="284"/>
            <p14:sldId id="287"/>
            <p14:sldId id="288"/>
            <p14:sldId id="289"/>
            <p14:sldId id="316"/>
            <p14:sldId id="343"/>
            <p14:sldId id="349"/>
            <p14:sldId id="351"/>
            <p14:sldId id="356"/>
            <p14:sldId id="357"/>
            <p14:sldId id="347"/>
            <p14:sldId id="350"/>
            <p14:sldId id="362"/>
            <p14:sldId id="358"/>
            <p14:sldId id="359"/>
            <p14:sldId id="360"/>
            <p14:sldId id="361"/>
            <p14:sldId id="298"/>
            <p14:sldId id="333"/>
            <p14:sldId id="3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8"/>
    <p:restoredTop sz="94795"/>
  </p:normalViewPr>
  <p:slideViewPr>
    <p:cSldViewPr snapToGrid="0">
      <p:cViewPr>
        <p:scale>
          <a:sx n="132" d="100"/>
          <a:sy n="132" d="100"/>
        </p:scale>
        <p:origin x="224" y="6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5" name="Google Shape;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34d427232e_0_2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4" name="Google Shape;64;g134d427232e_0_2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34d427232e_0_5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0" name="Google Shape;70;g134d427232e_0_5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34d427232e_0_5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1" name="Google Shape;121;g134d427232e_0_5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34d427232e_0_5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8" name="Google Shape;288;g134d427232e_0_5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34d427232e_0_5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16" name="Google Shape;316;g134d427232e_0_5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34d427232e_0_5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23" name="Google Shape;323;g134d427232e_0_5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34d427232e_0_5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31" name="Google Shape;331;g134d427232e_0_5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32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876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34d427232e_0_57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97" name="Google Shape;397;g134d427232e_0_57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076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4684930"/>
            <a:ext cx="548700" cy="411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531075" y="4651075"/>
            <a:ext cx="548700" cy="417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6325" y="4687250"/>
            <a:ext cx="785823" cy="3455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9.gif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jpeg"/><Relationship Id="rId5" Type="http://schemas.openxmlformats.org/officeDocument/2006/relationships/image" Target="../media/image80.jpg"/><Relationship Id="rId4" Type="http://schemas.openxmlformats.org/officeDocument/2006/relationships/image" Target="../media/image79.jpg"/><Relationship Id="rId9" Type="http://schemas.openxmlformats.org/officeDocument/2006/relationships/image" Target="../media/image8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0" y="378475"/>
            <a:ext cx="9144000" cy="93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zh-CN" sz="2400" b="1" dirty="0">
                <a:solidFill>
                  <a:srgbClr val="0000FF"/>
                </a:solidFill>
                <a:highlight>
                  <a:schemeClr val="lt1"/>
                </a:highlight>
              </a:rPr>
              <a:t>Dark photon in BSM physics and dark matter searches</a:t>
            </a:r>
            <a:endParaRPr sz="2400" b="1" dirty="0">
              <a:solidFill>
                <a:srgbClr val="0000FF"/>
              </a:solidFill>
              <a:highlight>
                <a:schemeClr val="lt1"/>
              </a:highlight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24525" y="2080863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200" b="1" dirty="0"/>
              <a:t>Xuan-Gong Wang</a:t>
            </a:r>
            <a:endParaRPr sz="2200" b="1" dirty="0"/>
          </a:p>
        </p:txBody>
      </p:sp>
      <p:sp>
        <p:nvSpPr>
          <p:cNvPr id="59" name="Google Shape;59;p13"/>
          <p:cNvSpPr txBox="1"/>
          <p:nvPr/>
        </p:nvSpPr>
        <p:spPr>
          <a:xfrm>
            <a:off x="1414924" y="2873475"/>
            <a:ext cx="653637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zh-CN" dirty="0"/>
              <a:t>ARC </a:t>
            </a:r>
            <a:r>
              <a:rPr lang="zh-CN" dirty="0"/>
              <a:t>C</a:t>
            </a:r>
            <a:r>
              <a:rPr lang="en-AU" altLang="zh-CN" dirty="0"/>
              <a:t>entre of Excellence for </a:t>
            </a:r>
            <a:r>
              <a:rPr lang="zh-CN" dirty="0"/>
              <a:t>D</a:t>
            </a:r>
            <a:r>
              <a:rPr lang="en-AU" altLang="zh-CN" dirty="0"/>
              <a:t>ark </a:t>
            </a:r>
            <a:r>
              <a:rPr lang="zh-CN" dirty="0"/>
              <a:t>M</a:t>
            </a:r>
            <a:r>
              <a:rPr lang="en-AU" altLang="zh-CN" dirty="0"/>
              <a:t>atter </a:t>
            </a:r>
            <a:r>
              <a:rPr lang="zh-CN" dirty="0"/>
              <a:t>P</a:t>
            </a:r>
            <a:r>
              <a:rPr lang="en-AU" altLang="zh-CN" dirty="0"/>
              <a:t>article </a:t>
            </a:r>
            <a:r>
              <a:rPr lang="zh-CN" dirty="0"/>
              <a:t>P</a:t>
            </a:r>
            <a:r>
              <a:rPr lang="en-AU" altLang="zh-CN" dirty="0"/>
              <a:t>hysics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/>
              <a:t>CSSM, Adelaide</a:t>
            </a:r>
            <a:r>
              <a:rPr lang="en-AU" altLang="zh-CN" dirty="0"/>
              <a:t> University, Australia</a:t>
            </a:r>
            <a:endParaRPr dirty="0"/>
          </a:p>
        </p:txBody>
      </p:sp>
      <p:sp>
        <p:nvSpPr>
          <p:cNvPr id="60" name="Google Shape;60;p13"/>
          <p:cNvSpPr txBox="1"/>
          <p:nvPr/>
        </p:nvSpPr>
        <p:spPr>
          <a:xfrm>
            <a:off x="821825" y="3949447"/>
            <a:ext cx="79233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1800" b="1" i="0" dirty="0">
                <a:solidFill>
                  <a:srgbClr val="77777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b="1" dirty="0">
                <a:solidFill>
                  <a:srgbClr val="102535"/>
                </a:solidFill>
                <a:highlight>
                  <a:srgbClr val="FFFFFF"/>
                </a:highlight>
              </a:rPr>
              <a:t>Workshop on Fundamental Problems in Subatomic Physics</a:t>
            </a:r>
          </a:p>
          <a:p>
            <a:pPr algn="ctr">
              <a:spcAft>
                <a:spcPts val="600"/>
              </a:spcAft>
            </a:pPr>
            <a:r>
              <a:rPr lang="en-AU" altLang="zh-CN" sz="1600" b="1" dirty="0">
                <a:solidFill>
                  <a:srgbClr val="102535"/>
                </a:solidFill>
                <a:highlight>
                  <a:srgbClr val="FFFFFF"/>
                </a:highlight>
              </a:rPr>
              <a:t>Cairns, Australia, Sep. 23-27, 2026</a:t>
            </a:r>
            <a:endParaRPr lang="en-A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3020400" cy="8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600" dirty="0">
                <a:solidFill>
                  <a:srgbClr val="C00000"/>
                </a:solidFill>
              </a:rPr>
              <a:t>Outline</a:t>
            </a:r>
            <a:endParaRPr sz="3600" dirty="0">
              <a:solidFill>
                <a:srgbClr val="C00000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786779" y="1105850"/>
            <a:ext cx="79323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zh-CN" sz="1800" dirty="0"/>
              <a:t>Dark photon hypothesi</a:t>
            </a:r>
            <a:r>
              <a:rPr lang="en-US" altLang="zh-CN" sz="1800" dirty="0"/>
              <a:t>s</a:t>
            </a: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en-AU" sz="1800" dirty="0"/>
              <a:t>Dark photon in BSM physics</a:t>
            </a:r>
            <a:endParaRPr sz="1800"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AU" altLang="zh-CN" sz="1800" dirty="0"/>
              <a:t>Dark photon in dark matter searches</a:t>
            </a:r>
            <a:endParaRPr sz="1800"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zh-CN" sz="1800" dirty="0"/>
              <a:t>Summary</a:t>
            </a:r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ctrTitle"/>
          </p:nvPr>
        </p:nvSpPr>
        <p:spPr>
          <a:xfrm>
            <a:off x="311700" y="1947975"/>
            <a:ext cx="8520600" cy="84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457200" lvl="0" indent="-431800" algn="ctr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AutoNum type="romanUcPeriod"/>
            </a:pPr>
            <a:r>
              <a:rPr lang="zh-CN" sz="3200">
                <a:solidFill>
                  <a:srgbClr val="0000FF"/>
                </a:solidFill>
              </a:rPr>
              <a:t>Dark photon hypothesis</a:t>
            </a:r>
            <a:endParaRPr sz="32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59DF0D9D-9118-6686-3183-EB58EBCD8FE6}"/>
              </a:ext>
            </a:extLst>
          </p:cNvPr>
          <p:cNvSpPr txBox="1"/>
          <p:nvPr/>
        </p:nvSpPr>
        <p:spPr>
          <a:xfrm>
            <a:off x="61262" y="-19416"/>
            <a:ext cx="255681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Standard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altLang="zh-CN" sz="2400" dirty="0">
                <a:solidFill>
                  <a:srgbClr val="FF0000"/>
                </a:solidFill>
              </a:rPr>
              <a:t>odel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FC28DA-1911-3C7C-7AD1-16F91E14288C}"/>
              </a:ext>
            </a:extLst>
          </p:cNvPr>
          <p:cNvSpPr txBox="1"/>
          <p:nvPr/>
        </p:nvSpPr>
        <p:spPr>
          <a:xfrm>
            <a:off x="2252312" y="835729"/>
            <a:ext cx="2458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SU(3)</a:t>
            </a:r>
            <a:r>
              <a:rPr lang="en-US" sz="1600" baseline="-25000" dirty="0"/>
              <a:t>C</a:t>
            </a:r>
            <a:r>
              <a:rPr lang="en-US" sz="1600" dirty="0"/>
              <a:t> X SU(2)</a:t>
            </a:r>
            <a:r>
              <a:rPr lang="en-US" sz="1600" baseline="-25000" dirty="0"/>
              <a:t>L</a:t>
            </a:r>
            <a:r>
              <a:rPr lang="en-US" sz="1600" dirty="0"/>
              <a:t> X U(1)</a:t>
            </a:r>
            <a:r>
              <a:rPr lang="en-US" sz="1600" baseline="-25000" dirty="0"/>
              <a:t>Y</a:t>
            </a:r>
            <a:r>
              <a:rPr lang="en-US" sz="16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7ECF9-2667-1898-98CD-A549CA2361D5}"/>
              </a:ext>
            </a:extLst>
          </p:cNvPr>
          <p:cNvSpPr txBox="1"/>
          <p:nvPr/>
        </p:nvSpPr>
        <p:spPr>
          <a:xfrm>
            <a:off x="245341" y="1480788"/>
            <a:ext cx="30272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Incomplete: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Neutrino mass and oscillation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Dark Matter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24388B-BCBA-C682-9D04-12D9D8B8D126}"/>
                  </a:ext>
                </a:extLst>
              </p:cNvPr>
              <p:cNvSpPr txBox="1"/>
              <p:nvPr/>
            </p:nvSpPr>
            <p:spPr>
              <a:xfrm>
                <a:off x="4249345" y="1480788"/>
                <a:ext cx="4326765" cy="3585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Potential BSM phenomena: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Muon g-2</a:t>
                </a:r>
              </a:p>
              <a:p>
                <a:r>
                  <a:rPr lang="en-US" dirty="0"/>
                  <a:t>      </a:t>
                </a:r>
              </a:p>
              <a:p>
                <a:r>
                  <a:rPr lang="en-US" sz="1200" dirty="0"/>
                  <a:t>       </a:t>
                </a:r>
                <a:r>
                  <a:rPr lang="en-US" sz="1000" dirty="0">
                    <a:solidFill>
                      <a:srgbClr val="0000FF"/>
                    </a:solidFill>
                  </a:rPr>
                  <a:t>D. P. Aguillard et al., Phys. Rev. Lett. 131 (2023) 161802</a:t>
                </a:r>
                <a:r>
                  <a:rPr lang="en-US" sz="1000" dirty="0"/>
                  <a:t>.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</a:t>
                </a:r>
                <a:r>
                  <a:rPr lang="en-US" altLang="zh-CN" sz="1000" dirty="0">
                    <a:solidFill>
                      <a:srgbClr val="C00000"/>
                    </a:solidFill>
                  </a:rPr>
                  <a:t>4</a:t>
                </a:r>
                <a:r>
                  <a:rPr lang="en-US" sz="1000" dirty="0">
                    <a:solidFill>
                      <a:srgbClr val="C00000"/>
                    </a:solidFill>
                  </a:rPr>
                  <a:t>.2 </a:t>
                </a:r>
                <a14:m>
                  <m:oMath xmlns:m="http://schemas.openxmlformats.org/officeDocument/2006/math">
                    <m:r>
                      <a:rPr lang="en-US" sz="1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endParaRPr lang="en-US" sz="1000" dirty="0"/>
              </a:p>
              <a:p>
                <a:r>
                  <a:rPr lang="en-US" sz="1000" dirty="0"/>
                  <a:t>        </a:t>
                </a:r>
                <a:r>
                  <a:rPr lang="en-US" sz="1000" dirty="0">
                    <a:solidFill>
                      <a:srgbClr val="0000FF"/>
                    </a:solidFill>
                  </a:rPr>
                  <a:t>A. Boccaletti et al., </a:t>
                </a:r>
                <a:r>
                  <a:rPr lang="en-US" sz="1000" dirty="0" err="1">
                    <a:solidFill>
                      <a:srgbClr val="0000FF"/>
                    </a:solidFill>
                  </a:rPr>
                  <a:t>arXiv</a:t>
                </a:r>
                <a:r>
                  <a:rPr lang="en-US" sz="1000" dirty="0">
                    <a:solidFill>
                      <a:srgbClr val="0000FF"/>
                    </a:solidFill>
                  </a:rPr>
                  <a:t>: 2407.10913 [hep-</a:t>
                </a:r>
                <a:r>
                  <a:rPr lang="en-US" sz="1000" dirty="0" err="1">
                    <a:solidFill>
                      <a:srgbClr val="0000FF"/>
                    </a:solidFill>
                  </a:rPr>
                  <a:t>ph</a:t>
                </a:r>
                <a:r>
                  <a:rPr lang="en-US" sz="1000" dirty="0">
                    <a:solidFill>
                      <a:srgbClr val="0000FF"/>
                    </a:solidFill>
                  </a:rPr>
                  <a:t>]. 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(0.9</a:t>
                </a:r>
                <a14:m>
                  <m:oMath xmlns:m="http://schemas.openxmlformats.org/officeDocument/2006/math">
                    <m:r>
                      <a:rPr lang="en-AU" sz="10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endParaRPr lang="en-US" sz="1000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W-boson mass</a:t>
                </a:r>
              </a:p>
              <a:p>
                <a:endParaRPr lang="en-US" dirty="0"/>
              </a:p>
              <a:p>
                <a:r>
                  <a:rPr lang="en-US" sz="1400" dirty="0">
                    <a:solidFill>
                      <a:srgbClr val="0000FF"/>
                    </a:solidFill>
                  </a:rPr>
                  <a:t>      </a:t>
                </a:r>
                <a:r>
                  <a:rPr lang="en-US" sz="1000" dirty="0">
                    <a:solidFill>
                      <a:srgbClr val="0000FF"/>
                    </a:solidFill>
                  </a:rPr>
                  <a:t>T. </a:t>
                </a:r>
                <a:r>
                  <a:rPr lang="en-US" sz="1000" dirty="0" err="1">
                    <a:solidFill>
                      <a:srgbClr val="0000FF"/>
                    </a:solidFill>
                  </a:rPr>
                  <a:t>Aaltonen</a:t>
                </a:r>
                <a:r>
                  <a:rPr lang="en-US" sz="1000" dirty="0">
                    <a:solidFill>
                      <a:srgbClr val="0000FF"/>
                    </a:solidFill>
                  </a:rPr>
                  <a:t> et al. (CDF II), Science 376 (2022) 170-176</a:t>
                </a:r>
                <a:r>
                  <a:rPr lang="en-US" sz="1000" dirty="0"/>
                  <a:t>.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(7.2 </a:t>
                </a:r>
                <a14:m>
                  <m:oMath xmlns:m="http://schemas.openxmlformats.org/officeDocument/2006/math">
                    <m:r>
                      <a:rPr lang="en-US" sz="1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endParaRPr lang="en-US" sz="1000" dirty="0"/>
              </a:p>
              <a:p>
                <a:r>
                  <a:rPr lang="en-US" sz="1000" dirty="0">
                    <a:solidFill>
                      <a:srgbClr val="0000FF"/>
                    </a:solidFill>
                  </a:rPr>
                  <a:t>         V. </a:t>
                </a:r>
                <a:r>
                  <a:rPr lang="en-US" sz="1000" dirty="0" err="1">
                    <a:solidFill>
                      <a:srgbClr val="0000FF"/>
                    </a:solidFill>
                  </a:rPr>
                  <a:t>Chekhovsky</a:t>
                </a:r>
                <a:r>
                  <a:rPr lang="en-US" sz="1000" dirty="0">
                    <a:solidFill>
                      <a:srgbClr val="0000FF"/>
                    </a:solidFill>
                  </a:rPr>
                  <a:t> et al. (CMS), </a:t>
                </a:r>
                <a:r>
                  <a:rPr lang="en-US" sz="1000" dirty="0" err="1">
                    <a:solidFill>
                      <a:srgbClr val="0000FF"/>
                    </a:solidFill>
                  </a:rPr>
                  <a:t>arXiv</a:t>
                </a:r>
                <a:r>
                  <a:rPr lang="en-US" sz="1000" dirty="0">
                    <a:solidFill>
                      <a:srgbClr val="0000FF"/>
                    </a:solidFill>
                  </a:rPr>
                  <a:t>: 2412.13872 [hep-ex]. 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(0.7</a:t>
                </a:r>
                <a14:m>
                  <m:oMath xmlns:m="http://schemas.openxmlformats.org/officeDocument/2006/math">
                    <m:r>
                      <a:rPr lang="en-AU" sz="10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endParaRPr lang="en-US" sz="1000" dirty="0"/>
              </a:p>
              <a:p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Rare kaon and B meson decays</a:t>
                </a:r>
              </a:p>
              <a:p>
                <a:endParaRPr lang="en-US" dirty="0"/>
              </a:p>
              <a:p>
                <a:r>
                  <a:rPr lang="zh-CN" altLang="en-US" sz="1200" dirty="0">
                    <a:solidFill>
                      <a:srgbClr val="0000FF"/>
                    </a:solidFill>
                  </a:rPr>
                  <a:t>      </a:t>
                </a:r>
                <a:r>
                  <a:rPr lang="en-US" sz="1200" dirty="0">
                    <a:solidFill>
                      <a:srgbClr val="0000FF"/>
                    </a:solidFill>
                  </a:rPr>
                  <a:t> </a:t>
                </a:r>
                <a:r>
                  <a:rPr lang="en-US" sz="1000" dirty="0">
                    <a:solidFill>
                      <a:srgbClr val="0000FF"/>
                    </a:solidFill>
                  </a:rPr>
                  <a:t>E. Cortina Gil et al. (NA62), JHEP 02 (2025) 191</a:t>
                </a:r>
                <a:r>
                  <a:rPr lang="en-US" sz="1000" dirty="0"/>
                  <a:t>.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</a:t>
                </a:r>
                <a:r>
                  <a:rPr lang="en-US" altLang="zh-CN" sz="1000" dirty="0">
                    <a:solidFill>
                      <a:srgbClr val="C00000"/>
                    </a:solidFill>
                  </a:rPr>
                  <a:t>1</a:t>
                </a:r>
                <a:r>
                  <a:rPr lang="en-US" sz="1000" dirty="0">
                    <a:solidFill>
                      <a:srgbClr val="C00000"/>
                    </a:solidFill>
                  </a:rPr>
                  <a:t>.7 </a:t>
                </a:r>
                <a14:m>
                  <m:oMath xmlns:m="http://schemas.openxmlformats.org/officeDocument/2006/math">
                    <m:r>
                      <a:rPr lang="en-US" sz="1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r>
                  <a:rPr lang="en-US" sz="1200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zh-CN" altLang="en-US" sz="1000" dirty="0">
                    <a:solidFill>
                      <a:srgbClr val="0000FF"/>
                    </a:solidFill>
                  </a:rPr>
                  <a:t>        </a:t>
                </a:r>
                <a:r>
                  <a:rPr lang="en-US" sz="1000" dirty="0">
                    <a:solidFill>
                      <a:srgbClr val="0000FF"/>
                    </a:solidFill>
                  </a:rPr>
                  <a:t>I. Adachi et al. (Belle-II), Phys. Rev. D 109 (2024) 112006</a:t>
                </a:r>
                <a:r>
                  <a:rPr lang="en-US" sz="1000" dirty="0"/>
                  <a:t>. </a:t>
                </a:r>
                <a:r>
                  <a:rPr lang="en-US" sz="1000" dirty="0">
                    <a:solidFill>
                      <a:srgbClr val="C00000"/>
                    </a:solidFill>
                  </a:rPr>
                  <a:t>(2.7 </a:t>
                </a:r>
                <a14:m>
                  <m:oMath xmlns:m="http://schemas.openxmlformats.org/officeDocument/2006/math">
                    <m:r>
                      <a:rPr lang="en-US" sz="1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000" dirty="0">
                    <a:solidFill>
                      <a:srgbClr val="C00000"/>
                    </a:solidFill>
                  </a:rPr>
                  <a:t>)</a:t>
                </a:r>
                <a:endParaRPr lang="en-US" sz="1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24388B-BCBA-C682-9D04-12D9D8B8D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345" y="1480788"/>
                <a:ext cx="4326765" cy="3585414"/>
              </a:xfrm>
              <a:prstGeom prst="rect">
                <a:avLst/>
              </a:prstGeom>
              <a:blipFill>
                <a:blip r:embed="rId2"/>
                <a:stretch>
                  <a:fillRect l="-585" t="-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8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0855ED8A-A8D6-1679-1D36-64CEEC30DD74}"/>
              </a:ext>
            </a:extLst>
          </p:cNvPr>
          <p:cNvSpPr txBox="1"/>
          <p:nvPr/>
        </p:nvSpPr>
        <p:spPr>
          <a:xfrm>
            <a:off x="0" y="29311"/>
            <a:ext cx="4382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BSM</a:t>
            </a:r>
            <a:endParaRPr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F9FE07-2585-5ABC-21D5-8B28EDA5269D}"/>
                  </a:ext>
                </a:extLst>
              </p:cNvPr>
              <p:cNvSpPr txBox="1"/>
              <p:nvPr/>
            </p:nvSpPr>
            <p:spPr>
              <a:xfrm>
                <a:off x="1416263" y="1110673"/>
                <a:ext cx="296583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Extra gauge bosons</a:t>
                </a:r>
              </a:p>
              <a:p>
                <a:endParaRPr lang="en-US" dirty="0"/>
              </a:p>
              <a:p>
                <a:r>
                  <a:rPr lang="en-US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Extra Higgs bosons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      2-Higgs Doublet Model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Sterile neutrinos 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……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F9FE07-2585-5ABC-21D5-8B28EDA52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263" y="1110673"/>
                <a:ext cx="2965837" cy="2462213"/>
              </a:xfrm>
              <a:prstGeom prst="rect">
                <a:avLst/>
              </a:prstGeom>
              <a:blipFill>
                <a:blip r:embed="rId2"/>
                <a:stretch>
                  <a:fillRect l="-426" t="-513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2707AA3-DC9D-BF3F-E63F-2333026C6CED}"/>
              </a:ext>
            </a:extLst>
          </p:cNvPr>
          <p:cNvSpPr/>
          <p:nvPr/>
        </p:nvSpPr>
        <p:spPr>
          <a:xfrm>
            <a:off x="1135739" y="1107922"/>
            <a:ext cx="2965837" cy="3589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C391DE1D-98D4-C479-CD91-31AEDC8E1411}"/>
              </a:ext>
            </a:extLst>
          </p:cNvPr>
          <p:cNvSpPr txBox="1"/>
          <p:nvPr/>
        </p:nvSpPr>
        <p:spPr>
          <a:xfrm>
            <a:off x="213497" y="86854"/>
            <a:ext cx="1516217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dirty="0">
                <a:solidFill>
                  <a:srgbClr val="FF0000"/>
                </a:solidFill>
              </a:rPr>
              <a:t>Extra U(1)’</a:t>
            </a:r>
            <a:endParaRPr sz="1800" dirty="0">
              <a:solidFill>
                <a:srgbClr val="FF0000"/>
              </a:solidFill>
            </a:endParaRPr>
          </a:p>
        </p:txBody>
      </p:sp>
      <p:pic>
        <p:nvPicPr>
          <p:cNvPr id="4" name="Picture 3" descr="A math equations and formulas&#10;&#10;Description automatically generated">
            <a:extLst>
              <a:ext uri="{FF2B5EF4-FFF2-40B4-BE49-F238E27FC236}">
                <a16:creationId xmlns:a16="http://schemas.microsoft.com/office/drawing/2014/main" id="{691A5666-8EF0-505B-E371-EEA7AB365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54" y="886253"/>
            <a:ext cx="3879317" cy="1974226"/>
          </a:xfrm>
          <a:prstGeom prst="rect">
            <a:avLst/>
          </a:prstGeom>
        </p:spPr>
      </p:pic>
      <p:pic>
        <p:nvPicPr>
          <p:cNvPr id="5" name="Picture 4" descr="A math equations and formulas&#10;&#10;Description automatically generated">
            <a:extLst>
              <a:ext uri="{FF2B5EF4-FFF2-40B4-BE49-F238E27FC236}">
                <a16:creationId xmlns:a16="http://schemas.microsoft.com/office/drawing/2014/main" id="{8C8A06CE-8161-431C-0BC0-AEB1A5594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175" y="817424"/>
            <a:ext cx="3608299" cy="2043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93AC32-4FE5-626C-C42C-94B67D387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84" y="3198243"/>
            <a:ext cx="2980541" cy="6928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8D5516-C32D-1200-9AE8-B6D96B8A1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939" y="3198243"/>
            <a:ext cx="3569835" cy="11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9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9835ADC9-B98B-EFE7-1EBD-84A9B4DBB238}"/>
              </a:ext>
            </a:extLst>
          </p:cNvPr>
          <p:cNvSpPr txBox="1"/>
          <p:nvPr/>
        </p:nvSpPr>
        <p:spPr>
          <a:xfrm>
            <a:off x="55659" y="0"/>
            <a:ext cx="4382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Dark Photon</a:t>
            </a:r>
            <a:endParaRPr sz="24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E117-7B1D-0BC4-302A-5B1F924EB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63" y="1490850"/>
            <a:ext cx="2411043" cy="13172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B6B7E6-D183-B83E-5D7B-8D2C4768D9D8}"/>
              </a:ext>
            </a:extLst>
          </p:cNvPr>
          <p:cNvSpPr txBox="1"/>
          <p:nvPr/>
        </p:nvSpPr>
        <p:spPr>
          <a:xfrm>
            <a:off x="3448372" y="4562754"/>
            <a:ext cx="1978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It is more like a dark Z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68BFE5-F076-D473-DC82-83356870F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953" y="1290448"/>
            <a:ext cx="5125855" cy="14431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C5DAE4-B381-E73B-FC08-1CB375130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861" y="2872231"/>
            <a:ext cx="4920045" cy="12986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AC8634-0480-2A3E-E40A-BBF3BC7013FB}"/>
              </a:ext>
            </a:extLst>
          </p:cNvPr>
          <p:cNvSpPr txBox="1"/>
          <p:nvPr/>
        </p:nvSpPr>
        <p:spPr>
          <a:xfrm>
            <a:off x="369782" y="888731"/>
            <a:ext cx="187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SM weak couplings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F5033F1-CD12-0513-89B2-62EB8D7AB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9" y="3181828"/>
            <a:ext cx="3869343" cy="5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1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7;p14">
            <a:extLst>
              <a:ext uri="{FF2B5EF4-FFF2-40B4-BE49-F238E27FC236}">
                <a16:creationId xmlns:a16="http://schemas.microsoft.com/office/drawing/2014/main" id="{7B2987F1-E3CD-7CCF-1586-6906EFDDC5E6}"/>
              </a:ext>
            </a:extLst>
          </p:cNvPr>
          <p:cNvSpPr txBox="1"/>
          <p:nvPr/>
        </p:nvSpPr>
        <p:spPr>
          <a:xfrm>
            <a:off x="0" y="31973"/>
            <a:ext cx="2568271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en-AU" altLang="zh-CN" sz="1800" dirty="0">
                <a:solidFill>
                  <a:schemeClr val="accent1">
                    <a:lumMod val="75000"/>
                  </a:schemeClr>
                </a:solidFill>
              </a:rPr>
              <a:t>Indirect constraints</a:t>
            </a:r>
            <a:endParaRPr lang="en-US" altLang="zh-CN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7A8B8F-4BAB-99AD-E656-101B7A824F96}"/>
              </a:ext>
            </a:extLst>
          </p:cNvPr>
          <p:cNvSpPr/>
          <p:nvPr/>
        </p:nvSpPr>
        <p:spPr>
          <a:xfrm>
            <a:off x="1020458" y="4370171"/>
            <a:ext cx="309562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b="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 signal of </a:t>
            </a:r>
            <a:r>
              <a:rPr lang="en-GB" b="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Narrow</a:t>
            </a:r>
            <a:r>
              <a:rPr lang="en-GB" b="0" cap="none" spc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resonance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E5A7463-1D00-C546-9EFF-02E85D23B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50" y="770606"/>
            <a:ext cx="1088814" cy="19235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E0D71C9-C63D-9244-60B7-C073070A0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729" y="772870"/>
            <a:ext cx="1671990" cy="182935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51952D7-E8E3-B4A0-1078-570D5EA9F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554" y="723700"/>
            <a:ext cx="1670744" cy="20141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CC26EC-1C31-04A0-7182-79D71A37A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50" y="2874773"/>
            <a:ext cx="4636415" cy="13892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5500F34-44DD-8F8D-8E29-3ABD63E14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700" y="263628"/>
            <a:ext cx="3902816" cy="307633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3A0FDF9-4ED2-E021-10F0-3B33C9738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2381" y="326860"/>
            <a:ext cx="3881758" cy="329223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727BC58-4F30-00DE-21DB-5CB5B63011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2380" y="351989"/>
            <a:ext cx="3884773" cy="375799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069BB1F-EFB4-E9D8-B208-E21FC08BA6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5009" y="401288"/>
            <a:ext cx="3861266" cy="4276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4;p34">
            <a:extLst>
              <a:ext uri="{FF2B5EF4-FFF2-40B4-BE49-F238E27FC236}">
                <a16:creationId xmlns:a16="http://schemas.microsoft.com/office/drawing/2014/main" id="{60E1D5D3-89E5-3970-2167-4DEBD9BD1F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475" y="245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dirty="0">
                <a:solidFill>
                  <a:srgbClr val="0000FF"/>
                </a:solidFill>
              </a:rPr>
              <a:t>II.</a:t>
            </a:r>
            <a:r>
              <a:rPr lang="en-AU" altLang="zh-CN" sz="3200" dirty="0">
                <a:solidFill>
                  <a:srgbClr val="0000FF"/>
                </a:solidFill>
              </a:rPr>
              <a:t>A</a:t>
            </a:r>
            <a:r>
              <a:rPr lang="zh-CN" sz="3200" dirty="0">
                <a:solidFill>
                  <a:srgbClr val="0000FF"/>
                </a:solidFill>
              </a:rPr>
              <a:t> </a:t>
            </a:r>
            <a:r>
              <a:rPr lang="en-AU" altLang="zh-CN" sz="3200" dirty="0">
                <a:solidFill>
                  <a:srgbClr val="0000FF"/>
                </a:solidFill>
              </a:rPr>
              <a:t>Dark photon in global QCD analysis</a:t>
            </a:r>
            <a:endParaRPr sz="3200" dirty="0">
              <a:solidFill>
                <a:srgbClr val="0000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7F02C-9B69-2D58-D054-54EB1D26C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14" y="1484586"/>
            <a:ext cx="3754813" cy="417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6477CD-622D-5B7A-B360-5D6ECE8B8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14" y="2276061"/>
            <a:ext cx="6305508" cy="4797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29CC2D-A5F6-178B-878C-BD4322B0D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75" y="3151854"/>
            <a:ext cx="6305508" cy="4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7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3;p25">
            <a:extLst>
              <a:ext uri="{FF2B5EF4-FFF2-40B4-BE49-F238E27FC236}">
                <a16:creationId xmlns:a16="http://schemas.microsoft.com/office/drawing/2014/main" id="{8983AD70-34C2-851B-C7E2-3BDD7DC9691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60785" y="1128254"/>
            <a:ext cx="4989585" cy="2886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2;p25">
            <a:extLst>
              <a:ext uri="{FF2B5EF4-FFF2-40B4-BE49-F238E27FC236}">
                <a16:creationId xmlns:a16="http://schemas.microsoft.com/office/drawing/2014/main" id="{C0BC1ECE-1569-0741-E31D-9062525CFC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4822"/>
            <a:ext cx="3149562" cy="2593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451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6;p33">
            <a:extLst>
              <a:ext uri="{FF2B5EF4-FFF2-40B4-BE49-F238E27FC236}">
                <a16:creationId xmlns:a16="http://schemas.microsoft.com/office/drawing/2014/main" id="{46A3F12C-B51B-18C4-2D5D-81C8131D718E}"/>
              </a:ext>
            </a:extLst>
          </p:cNvPr>
          <p:cNvSpPr txBox="1"/>
          <p:nvPr/>
        </p:nvSpPr>
        <p:spPr>
          <a:xfrm>
            <a:off x="-1" y="10639"/>
            <a:ext cx="6281225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C00000"/>
                </a:solidFill>
              </a:rPr>
              <a:t>Jefferson Lab Angular Moment (JAM) framework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A2795-3EB0-4824-3B6F-3631F99E5B43}"/>
              </a:ext>
            </a:extLst>
          </p:cNvPr>
          <p:cNvSpPr txBox="1"/>
          <p:nvPr/>
        </p:nvSpPr>
        <p:spPr>
          <a:xfrm>
            <a:off x="0" y="609718"/>
            <a:ext cx="633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1200" dirty="0">
                <a:solidFill>
                  <a:srgbClr val="0000FF"/>
                </a:solidFill>
              </a:rPr>
              <a:t>Jefferson Lab Angular Momentum (JAM) collaboration, Phys. Rev. D 104 (2021) 074031</a:t>
            </a:r>
            <a:endParaRPr lang="en-AU" sz="1200" dirty="0">
              <a:solidFill>
                <a:schemeClr val="dk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01BFA89-87DB-6BE6-A959-9BE0FBAED078}"/>
                  </a:ext>
                </a:extLst>
              </p:cNvPr>
              <p:cNvSpPr txBox="1"/>
              <p:nvPr/>
            </p:nvSpPr>
            <p:spPr>
              <a:xfrm>
                <a:off x="942535" y="1195754"/>
                <a:ext cx="5338689" cy="77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PDFs at initial scale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AU" dirty="0"/>
              </a:p>
              <a:p>
                <a:endParaRPr lang="en-US" dirty="0"/>
              </a:p>
              <a:p>
                <a:r>
                  <a:rPr lang="en-US" dirty="0"/>
                  <a:t>             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 (1+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01BFA89-87DB-6BE6-A959-9BE0FBAED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35" y="1195754"/>
                <a:ext cx="5338689" cy="770083"/>
              </a:xfrm>
              <a:prstGeom prst="rect">
                <a:avLst/>
              </a:prstGeom>
              <a:blipFill>
                <a:blip r:embed="rId2"/>
                <a:stretch>
                  <a:fillRect l="-475" t="-1639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1D32E18-F7A6-457F-1E5C-FD5BFD91CEFA}"/>
              </a:ext>
            </a:extLst>
          </p:cNvPr>
          <p:cNvSpPr txBox="1"/>
          <p:nvPr/>
        </p:nvSpPr>
        <p:spPr>
          <a:xfrm>
            <a:off x="942535" y="2263973"/>
            <a:ext cx="5894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Monte Carlo techniques + state-of-the-art uncertainty quantifications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F03E50-D92A-9B89-4D60-161B920131F3}"/>
              </a:ext>
            </a:extLst>
          </p:cNvPr>
          <p:cNvSpPr txBox="1"/>
          <p:nvPr/>
        </p:nvSpPr>
        <p:spPr>
          <a:xfrm>
            <a:off x="942534" y="2865399"/>
            <a:ext cx="5894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NLO + missing higher order uncertainties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85D609-ADD9-5BC5-A94F-E6254AF2CC0F}"/>
              </a:ext>
            </a:extLst>
          </p:cNvPr>
          <p:cNvSpPr txBox="1"/>
          <p:nvPr/>
        </p:nvSpPr>
        <p:spPr>
          <a:xfrm>
            <a:off x="1214224" y="3195831"/>
            <a:ext cx="4063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1200" dirty="0">
                <a:solidFill>
                  <a:srgbClr val="0000FF"/>
                </a:solidFill>
              </a:rPr>
              <a:t>NNPDF collaboration, Eur. Phys. J. C 79 (2019) 931</a:t>
            </a:r>
            <a:endParaRPr lang="en-AU" sz="1200" dirty="0">
              <a:solidFill>
                <a:schemeClr val="dk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CB3191-C9C7-FC3F-7017-50B5206711FD}"/>
              </a:ext>
            </a:extLst>
          </p:cNvPr>
          <p:cNvSpPr txBox="1"/>
          <p:nvPr/>
        </p:nvSpPr>
        <p:spPr>
          <a:xfrm>
            <a:off x="1345421" y="3947746"/>
            <a:ext cx="6309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42 parameters = 30 (free nucleon PDFs) + 6 (higher twist) + 6 (nuclear PDFs) </a:t>
            </a:r>
          </a:p>
        </p:txBody>
      </p:sp>
    </p:spTree>
    <p:extLst>
      <p:ext uri="{BB962C8B-B14F-4D97-AF65-F5344CB8AC3E}">
        <p14:creationId xmlns:p14="http://schemas.microsoft.com/office/powerpoint/2010/main" val="1057550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6;p33">
            <a:extLst>
              <a:ext uri="{FF2B5EF4-FFF2-40B4-BE49-F238E27FC236}">
                <a16:creationId xmlns:a16="http://schemas.microsoft.com/office/drawing/2014/main" id="{E413853D-61EF-81F8-333B-9D3FD316D191}"/>
              </a:ext>
            </a:extLst>
          </p:cNvPr>
          <p:cNvSpPr txBox="1"/>
          <p:nvPr/>
        </p:nvSpPr>
        <p:spPr>
          <a:xfrm>
            <a:off x="0" y="0"/>
            <a:ext cx="417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200" dirty="0">
                <a:solidFill>
                  <a:srgbClr val="C00000"/>
                </a:solidFill>
              </a:rPr>
              <a:t>Best fit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DDC3B-8EA2-A221-39DF-5A6DE48DEC35}"/>
              </a:ext>
            </a:extLst>
          </p:cNvPr>
          <p:cNvSpPr txBox="1"/>
          <p:nvPr/>
        </p:nvSpPr>
        <p:spPr>
          <a:xfrm>
            <a:off x="235366" y="732770"/>
            <a:ext cx="4063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1200" dirty="0">
                <a:solidFill>
                  <a:srgbClr val="0000FF"/>
                </a:solidFill>
              </a:rPr>
              <a:t>Nicholas Hunt-Smith, et al., JHEP 09 (2023) 096</a:t>
            </a:r>
            <a:endParaRPr lang="en-AU" sz="1200" dirty="0">
              <a:solidFill>
                <a:schemeClr val="dk1"/>
              </a:solidFill>
            </a:endParaRPr>
          </a:p>
        </p:txBody>
      </p:sp>
      <p:pic>
        <p:nvPicPr>
          <p:cNvPr id="5" name="Picture 4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3903DD65-DDCD-6B38-02EE-62C0A920D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700"/>
            <a:ext cx="5552241" cy="2403793"/>
          </a:xfrm>
          <a:prstGeom prst="rect">
            <a:avLst/>
          </a:prstGeom>
        </p:spPr>
      </p:pic>
      <p:pic>
        <p:nvPicPr>
          <p:cNvPr id="7" name="Picture 6" descr="A diagram of a graph&#10;&#10;Description automatically generated">
            <a:extLst>
              <a:ext uri="{FF2B5EF4-FFF2-40B4-BE49-F238E27FC236}">
                <a16:creationId xmlns:a16="http://schemas.microsoft.com/office/drawing/2014/main" id="{30F8A760-5A8A-1A0D-CF40-9A930CE19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880" y="2051436"/>
            <a:ext cx="4897120" cy="29105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0EAD88-92B2-438D-6B2C-3EEF1FC1AB58}"/>
              </a:ext>
            </a:extLst>
          </p:cNvPr>
          <p:cNvSpPr/>
          <p:nvPr/>
        </p:nvSpPr>
        <p:spPr>
          <a:xfrm>
            <a:off x="1645920" y="1200647"/>
            <a:ext cx="1065476" cy="17015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8080FD-1E9E-C2D3-9236-BB7C5C2DCB5A}"/>
              </a:ext>
            </a:extLst>
          </p:cNvPr>
          <p:cNvSpPr/>
          <p:nvPr/>
        </p:nvSpPr>
        <p:spPr>
          <a:xfrm>
            <a:off x="326004" y="1423343"/>
            <a:ext cx="5226237" cy="3816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7C26F4-1C50-9D02-4C13-9ABB463EC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82" y="806253"/>
            <a:ext cx="2721877" cy="66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3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F86118-E511-DD76-DC0D-BE3A5D7AD8C4}"/>
              </a:ext>
            </a:extLst>
          </p:cNvPr>
          <p:cNvSpPr txBox="1"/>
          <p:nvPr/>
        </p:nvSpPr>
        <p:spPr>
          <a:xfrm>
            <a:off x="604298" y="1652954"/>
            <a:ext cx="5648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Coincidence?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Universal feature for new gauge bosons?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8D0C3-2455-0E17-40C6-31A4609D42B2}"/>
              </a:ext>
            </a:extLst>
          </p:cNvPr>
          <p:cNvSpPr txBox="1"/>
          <p:nvPr/>
        </p:nvSpPr>
        <p:spPr>
          <a:xfrm>
            <a:off x="601697" y="2641086"/>
            <a:ext cx="5592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Why no signal in direct experimental searches?</a:t>
            </a:r>
          </a:p>
        </p:txBody>
      </p:sp>
    </p:spTree>
    <p:extLst>
      <p:ext uri="{BB962C8B-B14F-4D97-AF65-F5344CB8AC3E}">
        <p14:creationId xmlns:p14="http://schemas.microsoft.com/office/powerpoint/2010/main" val="285310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;p25">
            <a:extLst>
              <a:ext uri="{FF2B5EF4-FFF2-40B4-BE49-F238E27FC236}">
                <a16:creationId xmlns:a16="http://schemas.microsoft.com/office/drawing/2014/main" id="{E88D3732-74AA-7217-0430-CCC3A154BAE4}"/>
              </a:ext>
            </a:extLst>
          </p:cNvPr>
          <p:cNvSpPr txBox="1"/>
          <p:nvPr/>
        </p:nvSpPr>
        <p:spPr>
          <a:xfrm>
            <a:off x="0" y="0"/>
            <a:ext cx="3343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200" dirty="0">
                <a:solidFill>
                  <a:srgbClr val="C00000"/>
                </a:solidFill>
              </a:rPr>
              <a:t>B-L Z’ model 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66480E-BBC8-BA0A-6133-4710CC2E71A8}"/>
              </a:ext>
            </a:extLst>
          </p:cNvPr>
          <p:cNvSpPr txBox="1"/>
          <p:nvPr/>
        </p:nvSpPr>
        <p:spPr>
          <a:xfrm>
            <a:off x="127220" y="557162"/>
            <a:ext cx="689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0000FF"/>
                </a:solidFill>
              </a:rPr>
              <a:t>X.G. Wang et al.</a:t>
            </a:r>
            <a:r>
              <a:rPr lang="en-US" sz="1000" dirty="0">
                <a:solidFill>
                  <a:srgbClr val="0000FF"/>
                </a:solidFill>
              </a:rPr>
              <a:t>, Phys. Rev. D 111 (2025)</a:t>
            </a:r>
            <a:r>
              <a:rPr lang="zh-CN" altLang="en-US" sz="1000" dirty="0">
                <a:solidFill>
                  <a:srgbClr val="0000FF"/>
                </a:solidFill>
              </a:rPr>
              <a:t> </a:t>
            </a:r>
            <a:r>
              <a:rPr lang="en-US" altLang="zh-CN" sz="1000" dirty="0">
                <a:solidFill>
                  <a:srgbClr val="0000FF"/>
                </a:solidFill>
              </a:rPr>
              <a:t>015019</a:t>
            </a:r>
            <a:endParaRPr lang="en-US" sz="1000" dirty="0">
              <a:solidFill>
                <a:srgbClr val="0000FF"/>
              </a:solidFill>
            </a:endParaRPr>
          </a:p>
        </p:txBody>
      </p:sp>
      <p:pic>
        <p:nvPicPr>
          <p:cNvPr id="4" name="Picture 3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A7243225-861A-7873-95F7-500AA163F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97" y="2047369"/>
            <a:ext cx="4240301" cy="17981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BA04F2-6304-E4FD-EEBC-1315D37E962A}"/>
                  </a:ext>
                </a:extLst>
              </p:cNvPr>
              <p:cNvSpPr txBox="1"/>
              <p:nvPr/>
            </p:nvSpPr>
            <p:spPr>
              <a:xfrm>
                <a:off x="687958" y="4033308"/>
                <a:ext cx="39358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No improvement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when Z’ is included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BA04F2-6304-E4FD-EEBC-1315D37E9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58" y="4033308"/>
                <a:ext cx="3935895" cy="307777"/>
              </a:xfrm>
              <a:prstGeom prst="rect">
                <a:avLst/>
              </a:prstGeom>
              <a:blipFill>
                <a:blip r:embed="rId3"/>
                <a:stretch>
                  <a:fillRect l="-643"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math equation with numbers and symbols&#10;&#10;Description automatically generated">
            <a:extLst>
              <a:ext uri="{FF2B5EF4-FFF2-40B4-BE49-F238E27FC236}">
                <a16:creationId xmlns:a16="http://schemas.microsoft.com/office/drawing/2014/main" id="{D41F1EB3-1366-E72C-413C-82AC53CF2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17" y="1237071"/>
            <a:ext cx="2952951" cy="622514"/>
          </a:xfrm>
          <a:prstGeom prst="rect">
            <a:avLst/>
          </a:prstGeom>
        </p:spPr>
      </p:pic>
      <p:pic>
        <p:nvPicPr>
          <p:cNvPr id="14" name="Picture 1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3BB052A-D4F6-AFBC-451B-B3E84C7DE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04" y="600204"/>
            <a:ext cx="3885638" cy="28943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C3DA75-D24A-F10D-7A3D-1368C69612CE}"/>
              </a:ext>
            </a:extLst>
          </p:cNvPr>
          <p:cNvSpPr txBox="1"/>
          <p:nvPr/>
        </p:nvSpPr>
        <p:spPr>
          <a:xfrm>
            <a:off x="5153012" y="3804632"/>
            <a:ext cx="3735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DIS: t-channel</a:t>
            </a:r>
          </a:p>
          <a:p>
            <a:endParaRPr lang="en-US" dirty="0"/>
          </a:p>
          <a:p>
            <a:r>
              <a:rPr lang="en-US" dirty="0"/>
              <a:t>Direct search: s-channel (model dependent)</a:t>
            </a:r>
          </a:p>
        </p:txBody>
      </p:sp>
    </p:spTree>
    <p:extLst>
      <p:ext uri="{BB962C8B-B14F-4D97-AF65-F5344CB8AC3E}">
        <p14:creationId xmlns:p14="http://schemas.microsoft.com/office/powerpoint/2010/main" val="9245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;p25">
            <a:extLst>
              <a:ext uri="{FF2B5EF4-FFF2-40B4-BE49-F238E27FC236}">
                <a16:creationId xmlns:a16="http://schemas.microsoft.com/office/drawing/2014/main" id="{5C1393D8-D551-1903-4D7A-1CBE1D85BC6C}"/>
              </a:ext>
            </a:extLst>
          </p:cNvPr>
          <p:cNvSpPr txBox="1"/>
          <p:nvPr/>
        </p:nvSpPr>
        <p:spPr>
          <a:xfrm>
            <a:off x="-1" y="0"/>
            <a:ext cx="4881489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200" dirty="0">
                <a:solidFill>
                  <a:srgbClr val="C00000"/>
                </a:solidFill>
              </a:rPr>
              <a:t>Revisit direct searches 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A6F9AD-97AA-4650-E177-7EF3715AC86D}"/>
              </a:ext>
            </a:extLst>
          </p:cNvPr>
          <p:cNvSpPr txBox="1"/>
          <p:nvPr/>
        </p:nvSpPr>
        <p:spPr>
          <a:xfrm>
            <a:off x="175430" y="672050"/>
            <a:ext cx="5648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What a dark photon signal looks like?</a:t>
            </a:r>
          </a:p>
        </p:txBody>
      </p:sp>
      <p:pic>
        <p:nvPicPr>
          <p:cNvPr id="7" name="Picture 6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856323EA-D0B3-C54A-6851-60260386A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29" y="1159464"/>
            <a:ext cx="3150779" cy="605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83C620-09C1-B6C4-7DBA-C6CE2C3052B7}"/>
              </a:ext>
            </a:extLst>
          </p:cNvPr>
          <p:cNvSpPr txBox="1"/>
          <p:nvPr/>
        </p:nvSpPr>
        <p:spPr>
          <a:xfrm>
            <a:off x="4349358" y="672050"/>
            <a:ext cx="3439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narrow peak .vs. flat bump?</a:t>
            </a:r>
          </a:p>
        </p:txBody>
      </p:sp>
      <p:pic>
        <p:nvPicPr>
          <p:cNvPr id="10" name="Picture 9" descr="A group of math symbols&#10;&#10;Description automatically generated">
            <a:extLst>
              <a:ext uri="{FF2B5EF4-FFF2-40B4-BE49-F238E27FC236}">
                <a16:creationId xmlns:a16="http://schemas.microsoft.com/office/drawing/2014/main" id="{5F9C6931-182D-7636-F3E9-87B507699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282" y="1010604"/>
            <a:ext cx="2111406" cy="7339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F61553-82AF-16D4-246B-2321CBB5C25F}"/>
              </a:ext>
            </a:extLst>
          </p:cNvPr>
          <p:cNvSpPr/>
          <p:nvPr/>
        </p:nvSpPr>
        <p:spPr>
          <a:xfrm>
            <a:off x="3655934" y="1438309"/>
            <a:ext cx="1560102" cy="3050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79D3F1-7F92-0DC5-E55B-7557CD98A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448" y="1913365"/>
            <a:ext cx="5566656" cy="3230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D349F3-AD0B-8E22-FC64-7201E1113407}"/>
              </a:ext>
            </a:extLst>
          </p:cNvPr>
          <p:cNvSpPr txBox="1"/>
          <p:nvPr/>
        </p:nvSpPr>
        <p:spPr>
          <a:xfrm>
            <a:off x="4189548" y="135623"/>
            <a:ext cx="48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J. Felix, A.W. Thomas, X.G. Wang, Phys. Rev. D 112 (2025) 035011</a:t>
            </a:r>
          </a:p>
        </p:txBody>
      </p:sp>
    </p:spTree>
    <p:extLst>
      <p:ext uri="{BB962C8B-B14F-4D97-AF65-F5344CB8AC3E}">
        <p14:creationId xmlns:p14="http://schemas.microsoft.com/office/powerpoint/2010/main" val="347626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4;p34">
            <a:extLst>
              <a:ext uri="{FF2B5EF4-FFF2-40B4-BE49-F238E27FC236}">
                <a16:creationId xmlns:a16="http://schemas.microsoft.com/office/drawing/2014/main" id="{D3DE7711-1968-61B0-5866-018EC3DB32C4}"/>
              </a:ext>
            </a:extLst>
          </p:cNvPr>
          <p:cNvSpPr txBox="1">
            <a:spLocks/>
          </p:cNvSpPr>
          <p:nvPr/>
        </p:nvSpPr>
        <p:spPr>
          <a:xfrm>
            <a:off x="311700" y="19317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AU" altLang="zh-CN" sz="2400" dirty="0">
                <a:solidFill>
                  <a:srgbClr val="0000FF"/>
                </a:solidFill>
              </a:rPr>
              <a:t>II.B Parity-violating electron scattering (PVES)</a:t>
            </a:r>
            <a:endParaRPr lang="en-A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2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4;p22" descr="{\rm nonzero}\ C_{A_D}^{{\color{red}a}} \longrightarrow\ {\rm {\color{red}Parity\ violation}\ in\ electron\ scattering}&#10;">
            <a:extLst>
              <a:ext uri="{FF2B5EF4-FFF2-40B4-BE49-F238E27FC236}">
                <a16:creationId xmlns:a16="http://schemas.microsoft.com/office/drawing/2014/main" id="{79265D4E-476D-1D21-198B-33C5963989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70862" y="4459326"/>
            <a:ext cx="5087874" cy="3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9;p35">
            <a:extLst>
              <a:ext uri="{FF2B5EF4-FFF2-40B4-BE49-F238E27FC236}">
                <a16:creationId xmlns:a16="http://schemas.microsoft.com/office/drawing/2014/main" id="{D986C15D-4056-AB09-D24B-21F1B58D77F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900" y="1335429"/>
            <a:ext cx="4489946" cy="223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2;p25">
            <a:extLst>
              <a:ext uri="{FF2B5EF4-FFF2-40B4-BE49-F238E27FC236}">
                <a16:creationId xmlns:a16="http://schemas.microsoft.com/office/drawing/2014/main" id="{7882A74E-DD59-2D52-F42F-26F4E603088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652" y="1274822"/>
            <a:ext cx="3149562" cy="2593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rved Right Arrow 7">
            <a:extLst>
              <a:ext uri="{FF2B5EF4-FFF2-40B4-BE49-F238E27FC236}">
                <a16:creationId xmlns:a16="http://schemas.microsoft.com/office/drawing/2014/main" id="{13CD809A-1EC2-F5D7-B084-9B3C270E7025}"/>
              </a:ext>
            </a:extLst>
          </p:cNvPr>
          <p:cNvSpPr/>
          <p:nvPr/>
        </p:nvSpPr>
        <p:spPr>
          <a:xfrm rot="10800000" flipH="1">
            <a:off x="847023" y="1405287"/>
            <a:ext cx="211756" cy="317633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Google Shape;300;p42">
            <a:extLst>
              <a:ext uri="{FF2B5EF4-FFF2-40B4-BE49-F238E27FC236}">
                <a16:creationId xmlns:a16="http://schemas.microsoft.com/office/drawing/2014/main" id="{3654E85D-A7D3-8CA6-58F2-BCF7A281AC5A}"/>
              </a:ext>
            </a:extLst>
          </p:cNvPr>
          <p:cNvSpPr txBox="1"/>
          <p:nvPr/>
        </p:nvSpPr>
        <p:spPr>
          <a:xfrm>
            <a:off x="0" y="0"/>
            <a:ext cx="3393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</a:rPr>
              <a:t>PVES</a:t>
            </a:r>
            <a:endParaRPr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7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00;p42">
            <a:extLst>
              <a:ext uri="{FF2B5EF4-FFF2-40B4-BE49-F238E27FC236}">
                <a16:creationId xmlns:a16="http://schemas.microsoft.com/office/drawing/2014/main" id="{A2765F4F-D344-63BA-7CBE-20F073655F51}"/>
              </a:ext>
            </a:extLst>
          </p:cNvPr>
          <p:cNvSpPr txBox="1"/>
          <p:nvPr/>
        </p:nvSpPr>
        <p:spPr>
          <a:xfrm>
            <a:off x="0" y="0"/>
            <a:ext cx="3393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0000"/>
                </a:solidFill>
              </a:rPr>
              <a:t>Why PVES?</a:t>
            </a:r>
            <a:endParaRPr sz="2000" dirty="0">
              <a:solidFill>
                <a:srgbClr val="FF0000"/>
              </a:solidFill>
            </a:endParaRPr>
          </a:p>
        </p:txBody>
      </p:sp>
      <p:pic>
        <p:nvPicPr>
          <p:cNvPr id="2" name="Picture 1" descr="A close up of words&#10;&#10;Description automatically generated">
            <a:extLst>
              <a:ext uri="{FF2B5EF4-FFF2-40B4-BE49-F238E27FC236}">
                <a16:creationId xmlns:a16="http://schemas.microsoft.com/office/drawing/2014/main" id="{9EFB2A0F-1664-861C-12D5-EFA6FC2FC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704" y="3980346"/>
            <a:ext cx="5187760" cy="6902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2F18AA-B10B-9598-199E-D14DC8FAB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664" y="3126255"/>
            <a:ext cx="6774669" cy="690286"/>
          </a:xfrm>
          <a:prstGeom prst="rect">
            <a:avLst/>
          </a:prstGeom>
        </p:spPr>
      </p:pic>
      <p:pic>
        <p:nvPicPr>
          <p:cNvPr id="18" name="Picture 17" descr="A math equations and formulas&#10;&#10;Description automatically generated">
            <a:extLst>
              <a:ext uri="{FF2B5EF4-FFF2-40B4-BE49-F238E27FC236}">
                <a16:creationId xmlns:a16="http://schemas.microsoft.com/office/drawing/2014/main" id="{DD72724F-EBAF-B89F-F708-10F627B75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68" y="574998"/>
            <a:ext cx="3457492" cy="2252608"/>
          </a:xfrm>
          <a:prstGeom prst="rect">
            <a:avLst/>
          </a:prstGeom>
        </p:spPr>
      </p:pic>
      <p:pic>
        <p:nvPicPr>
          <p:cNvPr id="20" name="Picture 19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3009D4B1-6FFB-D8AB-6C16-31639570DD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574998"/>
            <a:ext cx="3972592" cy="20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0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/>
          <p:nvPr/>
        </p:nvSpPr>
        <p:spPr>
          <a:xfrm>
            <a:off x="0" y="-8959"/>
            <a:ext cx="473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solidFill>
                  <a:srgbClr val="FF0000"/>
                </a:solidFill>
              </a:rPr>
              <a:t>Including dark photon</a:t>
            </a:r>
            <a:endParaRPr sz="2000" dirty="0">
              <a:solidFill>
                <a:srgbClr val="FF0000"/>
              </a:solidFill>
            </a:endParaRPr>
          </a:p>
        </p:txBody>
      </p:sp>
      <p:pic>
        <p:nvPicPr>
          <p:cNvPr id="2" name="Picture 1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36C9418B-FC47-326C-1D56-935864294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97" y="1230242"/>
            <a:ext cx="8075432" cy="14576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D8DE54-1C8A-119C-02FC-F6A15417FAD4}"/>
              </a:ext>
            </a:extLst>
          </p:cNvPr>
          <p:cNvSpPr/>
          <p:nvPr/>
        </p:nvSpPr>
        <p:spPr>
          <a:xfrm>
            <a:off x="865934" y="1972278"/>
            <a:ext cx="6106602" cy="6263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CC3BE7-EE81-973E-37A1-6561B76B65CA}"/>
              </a:ext>
            </a:extLst>
          </p:cNvPr>
          <p:cNvSpPr txBox="1"/>
          <p:nvPr/>
        </p:nvSpPr>
        <p:spPr>
          <a:xfrm>
            <a:off x="6313748" y="107350"/>
            <a:ext cx="2830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A.W. Thomas, X.G. Wang, A.G. Williams, Phys. Rev. Lett. 129 (2022) 011807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FBC495C-1F5A-A16C-39AC-2608A4C7942F}"/>
                  </a:ext>
                </a:extLst>
              </p:cNvPr>
              <p:cNvSpPr txBox="1"/>
              <p:nvPr/>
            </p:nvSpPr>
            <p:spPr>
              <a:xfrm>
                <a:off x="368855" y="2822507"/>
                <a:ext cx="68540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=+1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 represents right-handed (left-handed) electron helicity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FBC495C-1F5A-A16C-39AC-2608A4C79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55" y="2822507"/>
                <a:ext cx="6854025" cy="307777"/>
              </a:xfrm>
              <a:prstGeom prst="rect">
                <a:avLst/>
              </a:prstGeom>
              <a:blipFill>
                <a:blip r:embed="rId4"/>
                <a:stretch>
                  <a:fillRect l="-37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B9C89C-A5B6-7989-27DF-DD61E92B39AB}"/>
                  </a:ext>
                </a:extLst>
              </p:cNvPr>
              <p:cNvSpPr txBox="1"/>
              <p:nvPr/>
            </p:nvSpPr>
            <p:spPr>
              <a:xfrm>
                <a:off x="1786595" y="3638439"/>
                <a:ext cx="5036235" cy="937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effective weak couplings including dark photon</a:t>
                </a:r>
              </a:p>
              <a:p>
                <a:endParaRPr lang="en-US" dirty="0"/>
              </a:p>
              <a:p>
                <a:r>
                  <a:rPr lang="zh-CN" altLang="en-US" dirty="0"/>
                  <a:t>   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A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A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  <m:sup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A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AU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AU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sub>
                          <m:sup>
                            <m:r>
                              <a:rPr lang="en-A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𝑆𝑀</m:t>
                        </m:r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</a:rPr>
                      <m:t>(1+</m:t>
                    </m:r>
                    <m:sSub>
                      <m:sSubPr>
                        <m:ctrlP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AU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B9C89C-A5B6-7989-27DF-DD61E92B3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595" y="3638439"/>
                <a:ext cx="5036235" cy="937949"/>
              </a:xfrm>
              <a:prstGeom prst="rect">
                <a:avLst/>
              </a:prstGeom>
              <a:blipFill>
                <a:blip r:embed="rId5"/>
                <a:stretch>
                  <a:fillRect l="-251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888" y="452850"/>
            <a:ext cx="3803100" cy="412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4" descr="{\color{red} Q^2 = 0.00616\ {\rm GeV}^2 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7225" y="146775"/>
            <a:ext cx="1740424" cy="2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2725" y="1092175"/>
            <a:ext cx="4564626" cy="193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975" y="466525"/>
            <a:ext cx="3934926" cy="4086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525" y="384900"/>
            <a:ext cx="3934925" cy="422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5" descr="{\color{red} Q^2 = M^2_{Z} 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9225" y="163250"/>
            <a:ext cx="939688" cy="303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5"/>
          <p:cNvSpPr txBox="1"/>
          <p:nvPr/>
        </p:nvSpPr>
        <p:spPr>
          <a:xfrm>
            <a:off x="4700300" y="4630325"/>
            <a:ext cx="406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solidFill>
                  <a:srgbClr val="FF0000"/>
                </a:solidFill>
              </a:rPr>
              <a:t>Large effect (10%) on valence PDFs from HERA</a:t>
            </a:r>
            <a:r>
              <a:rPr lang="zh-CN"/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963" y="520339"/>
            <a:ext cx="3694666" cy="3931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6" descr="{\color{red} Q^2 = 10\ {\rm GeV}^2 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316" y="155495"/>
            <a:ext cx="1093960" cy="1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6"/>
          <p:cNvSpPr txBox="1"/>
          <p:nvPr/>
        </p:nvSpPr>
        <p:spPr>
          <a:xfrm>
            <a:off x="4439517" y="1025363"/>
            <a:ext cx="4155842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/>
              <a:t>as large as 5% deviations from the SM expectations, were a dark photon to exist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10A2B2-CFF1-D563-6229-D98002969E55}"/>
              </a:ext>
            </a:extLst>
          </p:cNvPr>
          <p:cNvSpPr txBox="1"/>
          <p:nvPr/>
        </p:nvSpPr>
        <p:spPr>
          <a:xfrm>
            <a:off x="4295202" y="3652961"/>
            <a:ext cx="47056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Searching for the dark photon at SoLID, P2 and MOLLER</a:t>
            </a:r>
          </a:p>
          <a:p>
            <a:endParaRPr lang="en-US" dirty="0"/>
          </a:p>
          <a:p>
            <a:r>
              <a:rPr lang="en-US" sz="1000" dirty="0">
                <a:solidFill>
                  <a:srgbClr val="0000FF"/>
                </a:solidFill>
              </a:rPr>
              <a:t>J. Arrington et al. (SoLID), J. Phys. G 50 (2023) 110501</a:t>
            </a:r>
          </a:p>
          <a:p>
            <a:r>
              <a:rPr lang="en-US" sz="1000" dirty="0">
                <a:solidFill>
                  <a:srgbClr val="0000FF"/>
                </a:solidFill>
              </a:rPr>
              <a:t>D. Becker et al. (P2), Eur. Phys. J. A 54 (2018) 208</a:t>
            </a:r>
          </a:p>
          <a:p>
            <a:r>
              <a:rPr lang="en-US" sz="1000" dirty="0">
                <a:solidFill>
                  <a:srgbClr val="0000FF"/>
                </a:solidFill>
              </a:rPr>
              <a:t>J. Benesch et al. (MOLLER), </a:t>
            </a:r>
            <a:r>
              <a:rPr lang="en-US" sz="1000" dirty="0" err="1">
                <a:solidFill>
                  <a:srgbClr val="0000FF"/>
                </a:solidFill>
              </a:rPr>
              <a:t>arXiv</a:t>
            </a:r>
            <a:r>
              <a:rPr lang="en-US" sz="1000" dirty="0">
                <a:solidFill>
                  <a:srgbClr val="0000FF"/>
                </a:solidFill>
              </a:rPr>
              <a:t>: 1411.4088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4;p34">
            <a:extLst>
              <a:ext uri="{FF2B5EF4-FFF2-40B4-BE49-F238E27FC236}">
                <a16:creationId xmlns:a16="http://schemas.microsoft.com/office/drawing/2014/main" id="{27C6BEE2-DCE6-C75B-1154-15D97613229F}"/>
              </a:ext>
            </a:extLst>
          </p:cNvPr>
          <p:cNvSpPr txBox="1">
            <a:spLocks/>
          </p:cNvSpPr>
          <p:nvPr/>
        </p:nvSpPr>
        <p:spPr>
          <a:xfrm>
            <a:off x="22205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AU" altLang="zh-CN" sz="2800" dirty="0">
                <a:solidFill>
                  <a:srgbClr val="0000FF"/>
                </a:solidFill>
              </a:rPr>
              <a:t>III. Dark photon in dark matter searches</a:t>
            </a:r>
            <a:endParaRPr lang="en-A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0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6;p14">
            <a:extLst>
              <a:ext uri="{FF2B5EF4-FFF2-40B4-BE49-F238E27FC236}">
                <a16:creationId xmlns:a16="http://schemas.microsoft.com/office/drawing/2014/main" id="{4B62AD07-3DB0-C2DC-C400-754360D6878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52400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AU" sz="2000" dirty="0">
                <a:solidFill>
                  <a:srgbClr val="C00000"/>
                </a:solidFill>
              </a:rPr>
              <a:t>DM Constraints</a:t>
            </a:r>
          </a:p>
        </p:txBody>
      </p:sp>
      <p:pic>
        <p:nvPicPr>
          <p:cNvPr id="3" name="Picture 2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21A219B3-1818-85AA-26B2-EF4D5A01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014" y="3133013"/>
            <a:ext cx="2947253" cy="18901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D1FE0-539C-E7E4-4D75-3476D8C16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69" y="0"/>
            <a:ext cx="3564189" cy="29776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DB132A-58BA-7FB9-786B-7B0C636E7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9" y="636405"/>
            <a:ext cx="3918458" cy="353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4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6;p14">
            <a:extLst>
              <a:ext uri="{FF2B5EF4-FFF2-40B4-BE49-F238E27FC236}">
                <a16:creationId xmlns:a16="http://schemas.microsoft.com/office/drawing/2014/main" id="{D5C9877C-9A13-CA50-2DA3-37FB9716AE9A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2705100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</a:rPr>
              <a:t>Dark portal</a:t>
            </a:r>
            <a:endParaRPr lang="en-AU" sz="2400" dirty="0">
              <a:solidFill>
                <a:srgbClr val="C00000"/>
              </a:solidFill>
            </a:endParaRPr>
          </a:p>
        </p:txBody>
      </p:sp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F1F5C27D-FD61-71C1-A5BF-781AD3DDA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665" y="942821"/>
            <a:ext cx="6348171" cy="13564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75763-BB9C-B229-F507-C4462B779FEB}"/>
              </a:ext>
            </a:extLst>
          </p:cNvPr>
          <p:cNvSpPr txBox="1"/>
          <p:nvPr/>
        </p:nvSpPr>
        <p:spPr>
          <a:xfrm>
            <a:off x="4972546" y="2891118"/>
            <a:ext cx="345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E. Izaguirre et al., Phys. Rev. Lett. 115, 251301 (2015);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J. L. Feng, J.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Smoinsky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, Phys. Rev. D 96, 095022 (2017);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G.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Krnjaic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arXiv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: 2505.04626;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D. Alonso-Gonzalez et al.,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arXiv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: 2507.11376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3C6F31-5B00-BAE9-07B8-C1764B5BAE48}"/>
                  </a:ext>
                </a:extLst>
              </p:cNvPr>
              <p:cNvSpPr txBox="1"/>
              <p:nvPr/>
            </p:nvSpPr>
            <p:spPr>
              <a:xfrm>
                <a:off x="1157908" y="2872490"/>
                <a:ext cx="38146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Resonance enhancement: </a:t>
                </a:r>
                <a14:m>
                  <m:oMath xmlns:m="http://schemas.openxmlformats.org/officeDocument/2006/math">
                    <m:r>
                      <a:rPr lang="en-AU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sSub>
                      <m:sSubPr>
                        <m:ctrlP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𝐷𝑀</m:t>
                        </m:r>
                      </m:sub>
                    </m:sSub>
                    <m:r>
                      <a:rPr lang="en-AU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AU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  <m:sSub>
                      <m:sSubPr>
                        <m:ctrlP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3C6F31-5B00-BAE9-07B8-C1764B5BA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908" y="2872490"/>
                <a:ext cx="3814638" cy="307777"/>
              </a:xfrm>
              <a:prstGeom prst="rect">
                <a:avLst/>
              </a:prstGeom>
              <a:blipFill>
                <a:blip r:embed="rId3"/>
                <a:stretch>
                  <a:fillRect l="-664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4614B8-7413-8156-C510-CD1E713F9A65}"/>
                  </a:ext>
                </a:extLst>
              </p:cNvPr>
              <p:cNvSpPr txBox="1"/>
              <p:nvPr/>
            </p:nvSpPr>
            <p:spPr>
              <a:xfrm>
                <a:off x="2612438" y="1299138"/>
                <a:ext cx="4527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4614B8-7413-8156-C510-CD1E713F9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438" y="1299138"/>
                <a:ext cx="45278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701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98AB5E1-0D91-C0BF-9957-C459F6240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651" y="816075"/>
            <a:ext cx="4056388" cy="27616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D7AB854-F85E-A9A2-65FB-A915CAC0E4F3}"/>
              </a:ext>
            </a:extLst>
          </p:cNvPr>
          <p:cNvSpPr txBox="1"/>
          <p:nvPr/>
        </p:nvSpPr>
        <p:spPr>
          <a:xfrm>
            <a:off x="1803692" y="4079864"/>
            <a:ext cx="590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Whether a dark photon portal can satisfy all existing constraints from dark matter </a:t>
            </a:r>
            <a:r>
              <a:rPr lang="en-US" dirty="0">
                <a:solidFill>
                  <a:srgbClr val="C00000"/>
                </a:solidFill>
              </a:rPr>
              <a:t>relic density, direct/indirect detection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collider searches</a:t>
            </a:r>
            <a:r>
              <a:rPr lang="en-US" dirty="0"/>
              <a:t>?</a:t>
            </a:r>
          </a:p>
        </p:txBody>
      </p:sp>
      <p:sp>
        <p:nvSpPr>
          <p:cNvPr id="24" name="Google Shape;66;p14">
            <a:extLst>
              <a:ext uri="{FF2B5EF4-FFF2-40B4-BE49-F238E27FC236}">
                <a16:creationId xmlns:a16="http://schemas.microsoft.com/office/drawing/2014/main" id="{1572BF1B-68E5-DD88-F8E9-05E1F26B7838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2705100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</a:rPr>
              <a:t>Dark photon portal</a:t>
            </a:r>
            <a:endParaRPr lang="en-A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3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6;p14">
            <a:extLst>
              <a:ext uri="{FF2B5EF4-FFF2-40B4-BE49-F238E27FC236}">
                <a16:creationId xmlns:a16="http://schemas.microsoft.com/office/drawing/2014/main" id="{2BB50335-D182-7739-B163-2B27BCB463A7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2705100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</a:rPr>
              <a:t>Parameter space</a:t>
            </a:r>
            <a:endParaRPr lang="en-AU" sz="2400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D6FA90-DA8D-9E4B-66C7-7AF78F410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346" y="1475538"/>
            <a:ext cx="6181758" cy="5740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6BFCB-A899-7BE1-009C-30D87600F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346" y="3740620"/>
            <a:ext cx="4420335" cy="3676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685761-17C1-4AF3-0C3A-A762A9879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1" y="2222979"/>
            <a:ext cx="6794878" cy="12870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1ADEC4-47CE-DA2E-6D5F-854B1B526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549" y="900048"/>
            <a:ext cx="3101674" cy="40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7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6;p14">
            <a:extLst>
              <a:ext uri="{FF2B5EF4-FFF2-40B4-BE49-F238E27FC236}">
                <a16:creationId xmlns:a16="http://schemas.microsoft.com/office/drawing/2014/main" id="{2841ADEA-EE5B-5055-963B-EB9BA72ADDA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896176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</a:rPr>
              <a:t>Vector coupling</a:t>
            </a:r>
            <a:endParaRPr lang="en-AU" sz="24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DACC36-132C-1945-ABE5-6AB4EFC5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2" y="928073"/>
            <a:ext cx="8737023" cy="32873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209718-2690-DA2F-38B2-6E7C6878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6" y="971033"/>
            <a:ext cx="4406564" cy="3244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08C73D-EA80-E82D-DA56-0FF91A88D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246" y="971033"/>
            <a:ext cx="4417554" cy="32443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1BE744-2496-F1A4-192C-3A1B5AA3A7C9}"/>
              </a:ext>
            </a:extLst>
          </p:cNvPr>
          <p:cNvSpPr txBox="1"/>
          <p:nvPr/>
        </p:nvSpPr>
        <p:spPr>
          <a:xfrm>
            <a:off x="3937089" y="4774168"/>
            <a:ext cx="142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Ruled out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98902E-3B57-6DED-BCF8-DB7A0FD5EA15}"/>
              </a:ext>
            </a:extLst>
          </p:cNvPr>
          <p:cNvSpPr txBox="1"/>
          <p:nvPr/>
        </p:nvSpPr>
        <p:spPr>
          <a:xfrm>
            <a:off x="948089" y="4340909"/>
            <a:ext cx="3419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Lower limits on y from relic density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A2B7FC4-43E5-E8B7-C1AE-26943B4497EA}"/>
                  </a:ext>
                </a:extLst>
              </p:cNvPr>
              <p:cNvSpPr txBox="1"/>
              <p:nvPr/>
            </p:nvSpPr>
            <p:spPr>
              <a:xfrm>
                <a:off x="5861173" y="4258387"/>
                <a:ext cx="2031543" cy="332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corresponding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𝑆𝐼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A2B7FC4-43E5-E8B7-C1AE-26943B449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173" y="4258387"/>
                <a:ext cx="2031543" cy="332399"/>
              </a:xfrm>
              <a:prstGeom prst="rect">
                <a:avLst/>
              </a:prstGeom>
              <a:blipFill>
                <a:blip r:embed="rId6"/>
                <a:stretch>
                  <a:fillRect l="-1242" t="-370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49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arison of a graph&#10;&#10;AI-generated content may be incorrect.">
            <a:extLst>
              <a:ext uri="{FF2B5EF4-FFF2-40B4-BE49-F238E27FC236}">
                <a16:creationId xmlns:a16="http://schemas.microsoft.com/office/drawing/2014/main" id="{5721E6B6-F00A-5301-2787-2851D2F02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1975"/>
            <a:ext cx="9101331" cy="3438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8E98E7-37A1-1ECB-E2A3-0DEEB4F416CF}"/>
              </a:ext>
            </a:extLst>
          </p:cNvPr>
          <p:cNvSpPr txBox="1"/>
          <p:nvPr/>
        </p:nvSpPr>
        <p:spPr>
          <a:xfrm>
            <a:off x="3917839" y="4261475"/>
            <a:ext cx="142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Not enough</a:t>
            </a:r>
          </a:p>
        </p:txBody>
      </p:sp>
    </p:spTree>
    <p:extLst>
      <p:ext uri="{BB962C8B-B14F-4D97-AF65-F5344CB8AC3E}">
        <p14:creationId xmlns:p14="http://schemas.microsoft.com/office/powerpoint/2010/main" val="2990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arison of a graph&#10;&#10;AI-generated content may be incorrect.">
            <a:extLst>
              <a:ext uri="{FF2B5EF4-FFF2-40B4-BE49-F238E27FC236}">
                <a16:creationId xmlns:a16="http://schemas.microsoft.com/office/drawing/2014/main" id="{D5E13182-D1DA-E869-8602-D42F8FD33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76250"/>
            <a:ext cx="9144001" cy="35871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235772-2878-19B8-992C-3C539263A932}"/>
              </a:ext>
            </a:extLst>
          </p:cNvPr>
          <p:cNvSpPr txBox="1"/>
          <p:nvPr/>
        </p:nvSpPr>
        <p:spPr>
          <a:xfrm>
            <a:off x="3059098" y="4138157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Very limited regions are allowed!</a:t>
            </a:r>
          </a:p>
        </p:txBody>
      </p:sp>
    </p:spTree>
    <p:extLst>
      <p:ext uri="{BB962C8B-B14F-4D97-AF65-F5344CB8AC3E}">
        <p14:creationId xmlns:p14="http://schemas.microsoft.com/office/powerpoint/2010/main" val="235383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C6AD3D-9D00-A5AE-EC2E-542F996AB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075" y="952989"/>
            <a:ext cx="4202347" cy="3237522"/>
          </a:xfrm>
          <a:prstGeom prst="rect">
            <a:avLst/>
          </a:prstGeom>
        </p:spPr>
      </p:pic>
      <p:sp>
        <p:nvSpPr>
          <p:cNvPr id="3" name="Google Shape;66;p14">
            <a:extLst>
              <a:ext uri="{FF2B5EF4-FFF2-40B4-BE49-F238E27FC236}">
                <a16:creationId xmlns:a16="http://schemas.microsoft.com/office/drawing/2014/main" id="{188A99A9-6F52-69E6-84BC-9437F6989364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2492942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>
                <a:solidFill>
                  <a:srgbClr val="C00000"/>
                </a:solidFill>
              </a:rPr>
              <a:t>Axial-Vector coupling</a:t>
            </a:r>
            <a:endParaRPr lang="en-AU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54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993370-313A-668A-49EA-A047E2DFC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567"/>
            <a:ext cx="8768615" cy="3044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AC6E1B-4213-ECEC-6277-109946697788}"/>
              </a:ext>
            </a:extLst>
          </p:cNvPr>
          <p:cNvSpPr txBox="1"/>
          <p:nvPr/>
        </p:nvSpPr>
        <p:spPr>
          <a:xfrm>
            <a:off x="1621856" y="4160669"/>
            <a:ext cx="650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EWPO: No                                           Direct Detection: Yes</a:t>
            </a:r>
          </a:p>
        </p:txBody>
      </p:sp>
    </p:spTree>
    <p:extLst>
      <p:ext uri="{BB962C8B-B14F-4D97-AF65-F5344CB8AC3E}">
        <p14:creationId xmlns:p14="http://schemas.microsoft.com/office/powerpoint/2010/main" val="426190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4AACE0-967E-0241-9F52-EBD85F350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8" y="623580"/>
            <a:ext cx="8462919" cy="31013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EFE46-2D34-48A6-0D79-182D5958359F}"/>
              </a:ext>
            </a:extLst>
          </p:cNvPr>
          <p:cNvSpPr txBox="1"/>
          <p:nvPr/>
        </p:nvSpPr>
        <p:spPr>
          <a:xfrm>
            <a:off x="4410076" y="4435673"/>
            <a:ext cx="81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Fine!</a:t>
            </a:r>
          </a:p>
        </p:txBody>
      </p:sp>
    </p:spTree>
    <p:extLst>
      <p:ext uri="{BB962C8B-B14F-4D97-AF65-F5344CB8AC3E}">
        <p14:creationId xmlns:p14="http://schemas.microsoft.com/office/powerpoint/2010/main" val="142969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5923A6-D5B3-9317-A611-189BA9D72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736"/>
            <a:ext cx="8913466" cy="3092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A0550E-91A7-3DDE-AD74-1BE6C601F9E1}"/>
              </a:ext>
            </a:extLst>
          </p:cNvPr>
          <p:cNvSpPr txBox="1"/>
          <p:nvPr/>
        </p:nvSpPr>
        <p:spPr>
          <a:xfrm>
            <a:off x="4410076" y="4435673"/>
            <a:ext cx="81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Great!</a:t>
            </a:r>
          </a:p>
        </p:txBody>
      </p:sp>
    </p:spTree>
    <p:extLst>
      <p:ext uri="{BB962C8B-B14F-4D97-AF65-F5344CB8AC3E}">
        <p14:creationId xmlns:p14="http://schemas.microsoft.com/office/powerpoint/2010/main" val="40485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;p14">
            <a:extLst>
              <a:ext uri="{FF2B5EF4-FFF2-40B4-BE49-F238E27FC236}">
                <a16:creationId xmlns:a16="http://schemas.microsoft.com/office/drawing/2014/main" id="{955D40F9-07DD-A6EC-C6FE-893726415481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4254366" cy="5528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</a:rPr>
              <a:t>LZ high-energy nuclear recoil event</a:t>
            </a:r>
            <a:endParaRPr lang="en-AU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85B036-F206-E694-2773-B9E38C63A506}"/>
                  </a:ext>
                </a:extLst>
              </p:cNvPr>
              <p:cNvSpPr txBox="1"/>
              <p:nvPr/>
            </p:nvSpPr>
            <p:spPr>
              <a:xfrm>
                <a:off x="-1" y="722993"/>
                <a:ext cx="2935705" cy="1245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0000FF"/>
                    </a:solidFill>
                  </a:rPr>
                  <a:t>LZ Collaboration, 2609.02823</a:t>
                </a:r>
              </a:p>
              <a:p>
                <a:endParaRPr lang="en-US" sz="1200" dirty="0">
                  <a:solidFill>
                    <a:srgbClr val="0000FF"/>
                  </a:solidFill>
                </a:endParaRPr>
              </a:p>
              <a:p>
                <a:r>
                  <a:rPr lang="en-US" sz="1200" dirty="0"/>
                  <a:t>One candidate event consistent with a nuclear recoil at: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200" b="0" i="1" smtClean="0">
                            <a:latin typeface="Cambria Math" panose="02040503050406030204" pitchFamily="18" charset="0"/>
                          </a:rPr>
                          <m:t>          </m:t>
                        </m:r>
                        <m:r>
                          <a:rPr lang="en-AU" sz="1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AU" sz="1200" b="0" i="1" smtClean="0">
                            <a:latin typeface="Cambria Math" panose="02040503050406030204" pitchFamily="18" charset="0"/>
                          </a:rPr>
                          <m:t>𝑛𝑟</m:t>
                        </m:r>
                      </m:sub>
                    </m:sSub>
                    <m:r>
                      <a:rPr lang="en-AU" sz="1200" b="0" i="1" smtClean="0">
                        <a:latin typeface="Cambria Math" panose="02040503050406030204" pitchFamily="18" charset="0"/>
                      </a:rPr>
                      <m:t>=248 </m:t>
                    </m:r>
                    <m:r>
                      <a:rPr lang="en-AU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e>
                      <m:sub>
                        <m: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𝑠𝑡𝑎𝑡</m:t>
                        </m:r>
                      </m:sub>
                    </m:sSub>
                    <m:r>
                      <a:rPr lang="en-AU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±</m:t>
                    </m:r>
                    <m:sSub>
                      <m:sSubPr>
                        <m:ctrlP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e>
                      <m:sub>
                        <m:r>
                          <a:rPr lang="en-AU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𝑠𝑦𝑠</m:t>
                        </m:r>
                      </m:sub>
                    </m:sSub>
                  </m:oMath>
                </a14:m>
                <a:r>
                  <a:rPr lang="en-US" sz="1200" dirty="0"/>
                  <a:t> keV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B85B036-F206-E694-2773-B9E38C63A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722993"/>
                <a:ext cx="2935705" cy="1245726"/>
              </a:xfrm>
              <a:prstGeom prst="rect">
                <a:avLst/>
              </a:prstGeom>
              <a:blipFill>
                <a:blip r:embed="rId2"/>
                <a:stretch>
                  <a:fillRect t="-1010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14E2B17-63B7-391D-AF89-AA42FD33B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8833"/>
            <a:ext cx="2674108" cy="1310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C9BA6-2524-A225-A5A8-0F5F7110C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585" y="605340"/>
            <a:ext cx="6025415" cy="2226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84FEC5-C636-3597-A476-20121872D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669" y="2874350"/>
            <a:ext cx="2940217" cy="2226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5136BC-32D8-917E-7E8B-B9F4655507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0361" y="3551722"/>
            <a:ext cx="4328885" cy="14957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788DFF7-BF56-EEF3-AB10-78DDE1E4CC2C}"/>
              </a:ext>
            </a:extLst>
          </p:cNvPr>
          <p:cNvSpPr/>
          <p:nvPr/>
        </p:nvSpPr>
        <p:spPr>
          <a:xfrm>
            <a:off x="5284269" y="4298551"/>
            <a:ext cx="524977" cy="479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1C8178-C06E-4295-A0C6-5AC978F9EB00}"/>
              </a:ext>
            </a:extLst>
          </p:cNvPr>
          <p:cNvSpPr txBox="1"/>
          <p:nvPr/>
        </p:nvSpPr>
        <p:spPr>
          <a:xfrm>
            <a:off x="4572000" y="223436"/>
            <a:ext cx="4473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FF"/>
                </a:solidFill>
              </a:rPr>
              <a:t>Pengxuan Zhu, Giovani Garcia, XGW, A. W. Thomas, M. White, 2609.09015</a:t>
            </a:r>
          </a:p>
        </p:txBody>
      </p:sp>
    </p:spTree>
    <p:extLst>
      <p:ext uri="{BB962C8B-B14F-4D97-AF65-F5344CB8AC3E}">
        <p14:creationId xmlns:p14="http://schemas.microsoft.com/office/powerpoint/2010/main" val="50215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solidFill>
                  <a:srgbClr val="0000FF"/>
                </a:solidFill>
              </a:rPr>
              <a:t>I</a:t>
            </a:r>
            <a:r>
              <a:rPr lang="zh-CN" dirty="0">
                <a:solidFill>
                  <a:srgbClr val="0000FF"/>
                </a:solidFill>
              </a:rPr>
              <a:t>V. Summary</a:t>
            </a:r>
            <a:endParaRPr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E298E0-DC76-4CF3-E9FF-AEC317275F59}"/>
              </a:ext>
            </a:extLst>
          </p:cNvPr>
          <p:cNvSpPr txBox="1"/>
          <p:nvPr/>
        </p:nvSpPr>
        <p:spPr>
          <a:xfrm>
            <a:off x="1144440" y="516907"/>
            <a:ext cx="6727352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600" dirty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Global QCD analysis: indirect evidence of its existence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Parity-violating electron scattering: ~ 5% corrections (SoLID)</a:t>
            </a:r>
          </a:p>
        </p:txBody>
      </p:sp>
      <p:sp>
        <p:nvSpPr>
          <p:cNvPr id="2" name="Google Shape;67;p14">
            <a:extLst>
              <a:ext uri="{FF2B5EF4-FFF2-40B4-BE49-F238E27FC236}">
                <a16:creationId xmlns:a16="http://schemas.microsoft.com/office/drawing/2014/main" id="{525537A0-A756-B9D1-FAC3-70087B620474}"/>
              </a:ext>
            </a:extLst>
          </p:cNvPr>
          <p:cNvSpPr txBox="1"/>
          <p:nvPr/>
        </p:nvSpPr>
        <p:spPr>
          <a:xfrm>
            <a:off x="322898" y="194270"/>
            <a:ext cx="5317506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>
              <a:lnSpc>
                <a:spcPct val="200000"/>
              </a:lnSpc>
              <a:buSzPts val="1600"/>
              <a:buChar char="➢"/>
            </a:pPr>
            <a:r>
              <a:rPr lang="zh-CN" sz="1800" dirty="0">
                <a:solidFill>
                  <a:schemeClr val="accent1">
                    <a:lumMod val="75000"/>
                  </a:schemeClr>
                </a:solidFill>
              </a:rPr>
              <a:t>Dark photon </a:t>
            </a:r>
            <a:r>
              <a:rPr lang="en-AU" altLang="zh-CN" sz="1800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AU" sz="1800" dirty="0">
                <a:solidFill>
                  <a:schemeClr val="accent1">
                    <a:lumMod val="75000"/>
                  </a:schemeClr>
                </a:solidFill>
              </a:rPr>
              <a:t>BSM physics</a:t>
            </a:r>
          </a:p>
          <a:p>
            <a:pPr marL="127000" lvl="0">
              <a:lnSpc>
                <a:spcPct val="200000"/>
              </a:lnSpc>
              <a:buSzPts val="1600"/>
            </a:pPr>
            <a:endParaRPr lang="en-US" altLang="zh-CN" sz="1800" dirty="0"/>
          </a:p>
          <a:p>
            <a:pPr marL="12700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</a:pPr>
            <a:endParaRPr sz="1800"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AU" altLang="zh-CN" sz="1800" dirty="0">
                <a:solidFill>
                  <a:schemeClr val="accent1">
                    <a:lumMod val="75000"/>
                  </a:schemeClr>
                </a:solidFill>
              </a:rPr>
              <a:t>Dark photon in dark matter searches</a:t>
            </a:r>
            <a:endParaRPr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114300"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AU" sz="1800" dirty="0"/>
              <a:t>       </a:t>
            </a:r>
            <a:endParaRPr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4D5E4-F4CE-700E-0D0F-07EA24BE90D0}"/>
              </a:ext>
            </a:extLst>
          </p:cNvPr>
          <p:cNvSpPr txBox="1"/>
          <p:nvPr/>
        </p:nvSpPr>
        <p:spPr>
          <a:xfrm>
            <a:off x="1144440" y="2204011"/>
            <a:ext cx="6727352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600" dirty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Vector coupling:    tightly constrained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Axial coupling:       the allowed region is much broader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600" dirty="0"/>
              <a:t>Inelastic DM + dark photon: LZ high energy nuclear recoil event</a:t>
            </a:r>
          </a:p>
        </p:txBody>
      </p:sp>
    </p:spTree>
    <p:extLst>
      <p:ext uri="{BB962C8B-B14F-4D97-AF65-F5344CB8AC3E}">
        <p14:creationId xmlns:p14="http://schemas.microsoft.com/office/powerpoint/2010/main" val="4042522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EB46D0-C4D4-545D-908A-B0554D2A980E}"/>
              </a:ext>
            </a:extLst>
          </p:cNvPr>
          <p:cNvSpPr txBox="1"/>
          <p:nvPr/>
        </p:nvSpPr>
        <p:spPr>
          <a:xfrm>
            <a:off x="11998" y="89774"/>
            <a:ext cx="384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Adelaide University</a:t>
            </a:r>
          </a:p>
        </p:txBody>
      </p:sp>
      <p:pic>
        <p:nvPicPr>
          <p:cNvPr id="6" name="Picture 5" descr="A person writing on a glass board&#10;&#10;Description automatically generated">
            <a:extLst>
              <a:ext uri="{FF2B5EF4-FFF2-40B4-BE49-F238E27FC236}">
                <a16:creationId xmlns:a16="http://schemas.microsoft.com/office/drawing/2014/main" id="{EE2AB6EF-BC24-0358-FFF2-44B0131CA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74" y="639113"/>
            <a:ext cx="1312367" cy="1312367"/>
          </a:xfrm>
          <a:prstGeom prst="rect">
            <a:avLst/>
          </a:prstGeom>
        </p:spPr>
      </p:pic>
      <p:pic>
        <p:nvPicPr>
          <p:cNvPr id="8" name="Picture 7" descr="A person in a blue shirt&#10;&#10;Description automatically generated">
            <a:extLst>
              <a:ext uri="{FF2B5EF4-FFF2-40B4-BE49-F238E27FC236}">
                <a16:creationId xmlns:a16="http://schemas.microsoft.com/office/drawing/2014/main" id="{84B70410-E874-6DDA-6E7A-3B10FD9FC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175" y="648986"/>
            <a:ext cx="1312368" cy="1299113"/>
          </a:xfrm>
          <a:prstGeom prst="rect">
            <a:avLst/>
          </a:prstGeom>
        </p:spPr>
      </p:pic>
      <p:pic>
        <p:nvPicPr>
          <p:cNvPr id="10" name="Picture 9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FC1E611E-A078-424A-B666-A3252A575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286" y="657277"/>
            <a:ext cx="1217749" cy="1296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F75BFB-136D-95E2-E9F9-D981FA7717E9}"/>
              </a:ext>
            </a:extLst>
          </p:cNvPr>
          <p:cNvSpPr txBox="1"/>
          <p:nvPr/>
        </p:nvSpPr>
        <p:spPr>
          <a:xfrm>
            <a:off x="11998" y="2474357"/>
            <a:ext cx="384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Jefferson Lab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0B31AB-71B3-4EDC-2E99-6B29546D715B}"/>
              </a:ext>
            </a:extLst>
          </p:cNvPr>
          <p:cNvSpPr txBox="1"/>
          <p:nvPr/>
        </p:nvSpPr>
        <p:spPr>
          <a:xfrm>
            <a:off x="220600" y="2037577"/>
            <a:ext cx="1374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Anthony Thomas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A025D6-63F3-CECC-415F-1E207AD54F54}"/>
              </a:ext>
            </a:extLst>
          </p:cNvPr>
          <p:cNvSpPr txBox="1"/>
          <p:nvPr/>
        </p:nvSpPr>
        <p:spPr>
          <a:xfrm>
            <a:off x="1797362" y="2033476"/>
            <a:ext cx="1374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Anthony Williams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BBF207-9C1C-16DF-F16C-AF9E2802AE32}"/>
              </a:ext>
            </a:extLst>
          </p:cNvPr>
          <p:cNvSpPr txBox="1"/>
          <p:nvPr/>
        </p:nvSpPr>
        <p:spPr>
          <a:xfrm>
            <a:off x="3514247" y="2033476"/>
            <a:ext cx="1084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White</a:t>
            </a:r>
          </a:p>
        </p:txBody>
      </p:sp>
      <p:pic>
        <p:nvPicPr>
          <p:cNvPr id="18" name="Picture 17" descr="A person wearing glasses and a lanyard&#10;&#10;Description automatically generated">
            <a:extLst>
              <a:ext uri="{FF2B5EF4-FFF2-40B4-BE49-F238E27FC236}">
                <a16:creationId xmlns:a16="http://schemas.microsoft.com/office/drawing/2014/main" id="{1BFFC101-1BA8-D26B-02C0-A99859620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378" y="2877725"/>
            <a:ext cx="1582009" cy="12991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C65372-AF67-DA00-57CA-778680351A4A}"/>
              </a:ext>
            </a:extLst>
          </p:cNvPr>
          <p:cNvSpPr txBox="1"/>
          <p:nvPr/>
        </p:nvSpPr>
        <p:spPr>
          <a:xfrm>
            <a:off x="1716852" y="4356067"/>
            <a:ext cx="1413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Wally Melnitchouk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457F80-8B5F-E196-E658-8A48CA660E2B}"/>
              </a:ext>
            </a:extLst>
          </p:cNvPr>
          <p:cNvSpPr txBox="1"/>
          <p:nvPr/>
        </p:nvSpPr>
        <p:spPr>
          <a:xfrm>
            <a:off x="3456320" y="4356014"/>
            <a:ext cx="1013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Nobuo Sato</a:t>
            </a:r>
          </a:p>
        </p:txBody>
      </p:sp>
      <p:pic>
        <p:nvPicPr>
          <p:cNvPr id="22" name="Picture 21" descr="A person smiling at camera&#10;&#10;Description automatically generated">
            <a:extLst>
              <a:ext uri="{FF2B5EF4-FFF2-40B4-BE49-F238E27FC236}">
                <a16:creationId xmlns:a16="http://schemas.microsoft.com/office/drawing/2014/main" id="{FB6C240C-37FF-D838-3528-AEE9F9454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7626" y="668319"/>
            <a:ext cx="1081567" cy="129612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FD89C59-A396-7E18-07CC-2A28AAD2F6E9}"/>
              </a:ext>
            </a:extLst>
          </p:cNvPr>
          <p:cNvSpPr txBox="1"/>
          <p:nvPr/>
        </p:nvSpPr>
        <p:spPr>
          <a:xfrm>
            <a:off x="4898387" y="1996247"/>
            <a:ext cx="1613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Nicholas Hunt-Smith</a:t>
            </a:r>
          </a:p>
        </p:txBody>
      </p:sp>
      <p:pic>
        <p:nvPicPr>
          <p:cNvPr id="25" name="Picture 24" descr="A person wearing glasses and a beige shirt&#10;&#10;Description automatically generated">
            <a:extLst>
              <a:ext uri="{FF2B5EF4-FFF2-40B4-BE49-F238E27FC236}">
                <a16:creationId xmlns:a16="http://schemas.microsoft.com/office/drawing/2014/main" id="{F2651B9B-B220-84E2-EA70-4A8D2C09FA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3725" y="667096"/>
            <a:ext cx="973010" cy="129734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E8F9510-4826-9F13-2DC9-56526A3F37C4}"/>
              </a:ext>
            </a:extLst>
          </p:cNvPr>
          <p:cNvSpPr txBox="1"/>
          <p:nvPr/>
        </p:nvSpPr>
        <p:spPr>
          <a:xfrm>
            <a:off x="6608388" y="2005263"/>
            <a:ext cx="898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Bill Loizos</a:t>
            </a:r>
          </a:p>
        </p:txBody>
      </p:sp>
      <p:sp>
        <p:nvSpPr>
          <p:cNvPr id="27" name="Google Shape;423;p58">
            <a:extLst>
              <a:ext uri="{FF2B5EF4-FFF2-40B4-BE49-F238E27FC236}">
                <a16:creationId xmlns:a16="http://schemas.microsoft.com/office/drawing/2014/main" id="{37D5CE78-45F2-EBB7-4E7B-AA3FE28D1133}"/>
              </a:ext>
            </a:extLst>
          </p:cNvPr>
          <p:cNvSpPr txBox="1"/>
          <p:nvPr/>
        </p:nvSpPr>
        <p:spPr>
          <a:xfrm>
            <a:off x="6189980" y="3245823"/>
            <a:ext cx="166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000" dirty="0">
                <a:solidFill>
                  <a:srgbClr val="0000FF"/>
                </a:solidFill>
              </a:rPr>
              <a:t>Thanks!</a:t>
            </a:r>
            <a:endParaRPr sz="3000" dirty="0">
              <a:solidFill>
                <a:srgbClr val="0000FF"/>
              </a:solidFill>
            </a:endParaRPr>
          </a:p>
        </p:txBody>
      </p:sp>
      <p:pic>
        <p:nvPicPr>
          <p:cNvPr id="29" name="Picture 2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C3E21C16-D77F-60E5-CA6C-58AF100EB3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5593" y="2858368"/>
            <a:ext cx="1125979" cy="1421409"/>
          </a:xfrm>
          <a:prstGeom prst="rect">
            <a:avLst/>
          </a:prstGeom>
        </p:spPr>
      </p:pic>
      <p:pic>
        <p:nvPicPr>
          <p:cNvPr id="31" name="Picture 30" descr="A person in a suit&#10;&#10;Description automatically generated">
            <a:extLst>
              <a:ext uri="{FF2B5EF4-FFF2-40B4-BE49-F238E27FC236}">
                <a16:creationId xmlns:a16="http://schemas.microsoft.com/office/drawing/2014/main" id="{E300EC19-F4A3-1271-19B1-ECFF881C60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5201" y="657277"/>
            <a:ext cx="1151038" cy="128864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45DF2B0-9A48-EA75-3C76-387144D6EC83}"/>
              </a:ext>
            </a:extLst>
          </p:cNvPr>
          <p:cNvSpPr txBox="1"/>
          <p:nvPr/>
        </p:nvSpPr>
        <p:spPr>
          <a:xfrm>
            <a:off x="7871546" y="2005264"/>
            <a:ext cx="898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Jake Felix</a:t>
            </a:r>
          </a:p>
        </p:txBody>
      </p:sp>
    </p:spTree>
    <p:extLst>
      <p:ext uri="{BB962C8B-B14F-4D97-AF65-F5344CB8AC3E}">
        <p14:creationId xmlns:p14="http://schemas.microsoft.com/office/powerpoint/2010/main" val="266336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153330</TotalTime>
  <Words>944</Words>
  <Application>Microsoft Macintosh PowerPoint</Application>
  <PresentationFormat>On-screen Show (16:9)</PresentationFormat>
  <Paragraphs>149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Cambria Math</vt:lpstr>
      <vt:lpstr>Courier New</vt:lpstr>
      <vt:lpstr>Wingdings</vt:lpstr>
      <vt:lpstr>Simple Light</vt:lpstr>
      <vt:lpstr>Dark photon in BSM physics and dark matter searches</vt:lpstr>
      <vt:lpstr>Outline</vt:lpstr>
      <vt:lpstr>Dark photon hypothesis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II.A Dark photon in global QCD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IV. 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developments on the dark photon searches</dc:title>
  <cp:lastModifiedBy>Xuan-Gong Wang</cp:lastModifiedBy>
  <cp:revision>306</cp:revision>
  <dcterms:modified xsi:type="dcterms:W3CDTF">2026-09-21T11:03:55Z</dcterms:modified>
</cp:coreProperties>
</file>