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87" r:id="rId6"/>
    <p:sldId id="288" r:id="rId7"/>
    <p:sldId id="286" r:id="rId8"/>
    <p:sldId id="290" r:id="rId9"/>
    <p:sldId id="289" r:id="rId10"/>
    <p:sldId id="291" r:id="rId11"/>
    <p:sldId id="283" r:id="rId12"/>
    <p:sldId id="292" r:id="rId13"/>
    <p:sldId id="266" r:id="rId14"/>
    <p:sldId id="268" r:id="rId15"/>
    <p:sldId id="280" r:id="rId16"/>
    <p:sldId id="270" r:id="rId17"/>
    <p:sldId id="269" r:id="rId18"/>
    <p:sldId id="294" r:id="rId19"/>
    <p:sldId id="272" r:id="rId20"/>
    <p:sldId id="273" r:id="rId21"/>
    <p:sldId id="295" r:id="rId22"/>
    <p:sldId id="296" r:id="rId23"/>
    <p:sldId id="297" r:id="rId24"/>
    <p:sldId id="298" r:id="rId25"/>
    <p:sldId id="299" r:id="rId26"/>
    <p:sldId id="300" r:id="rId27"/>
    <p:sldId id="301" r:id="rId28"/>
    <p:sldId id="302"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846"/>
    <p:restoredTop sz="94694"/>
  </p:normalViewPr>
  <p:slideViewPr>
    <p:cSldViewPr snapToGrid="0">
      <p:cViewPr>
        <p:scale>
          <a:sx n="86" d="100"/>
          <a:sy n="86" d="100"/>
        </p:scale>
        <p:origin x="1464" y="9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4-15T14:28:13.189"/>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1 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4-15T14:24:45.440"/>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4-15T14:25:28.808"/>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7588 164,'-75'0,"0"0,1 0,-2 0,-17 0,-5 0,29 0,-1 0,-3 0,-9 0,-2 0,-2 0,-4 0,-1 0,-1 0,-3 0,-1 0,0 0,3 0,1 0,1 0,5 0,2 0,-1 0,2 0,0 0,2 0,3 0,1-1,1 0,5-1,2 1,0-1,-29-1,3-1,21 0,3 0,8-2,1 1,3 0,1 0,5-2,1 1,0 0,1 1,-40-6,12 3,4 0,6-1,-2-1,4 0,5 1,9 2,4 0,2 3,4-1,-12 1,3 2,-16 0,-6 3,-10 4,-6 7,1 6,9 0,9-1,6-4,4-1,0-2,5-3,2-4,0-2,1-1,-12 0,13 0,-6 0,14 0,2-1,1 0,0-3,0-1,-2 0,-1-3,2 3,1-1,-2 2,-1 2,-10 0,-6 2,-3 0,-4 0,3 0,-6 0,6 0,-2 0,9 0,3 0,11 0,6 0,12 0,6 0,5 0,-1 0,0 0,-1-2,-4 1,0-2,-14 0,1 1,-9-2,7 3,-3 0,3 1,3 0,7 0,6 0,6-1,-3 1,0-1,1 1,-5-2,8 2,-7 0,-2 0,-5 0,-1-1,-1 0,6 0,4-1,2 1,0-1,-1 0,-1 0,-2 1,0 1,0 0,-3 0,5 0,-1 0,6 0,-2 3,0-3,-2 3,1-3</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B594D-C2FC-387C-DFE6-40CD1F65BBA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7AD0397-7D77-30CC-4931-42CA800931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A3F4B4F-8FDC-CD2D-33F5-DC66DC1A66BD}"/>
              </a:ext>
            </a:extLst>
          </p:cNvPr>
          <p:cNvSpPr>
            <a:spLocks noGrp="1"/>
          </p:cNvSpPr>
          <p:nvPr>
            <p:ph type="dt" sz="half" idx="10"/>
          </p:nvPr>
        </p:nvSpPr>
        <p:spPr/>
        <p:txBody>
          <a:bodyPr/>
          <a:lstStyle/>
          <a:p>
            <a:fld id="{DBBB286E-60B7-8A4D-9AAA-8AE3A03E529B}" type="datetimeFigureOut">
              <a:rPr lang="en-US" smtClean="0"/>
              <a:t>4/15/26</a:t>
            </a:fld>
            <a:endParaRPr lang="en-US"/>
          </a:p>
        </p:txBody>
      </p:sp>
      <p:sp>
        <p:nvSpPr>
          <p:cNvPr id="5" name="Footer Placeholder 4">
            <a:extLst>
              <a:ext uri="{FF2B5EF4-FFF2-40B4-BE49-F238E27FC236}">
                <a16:creationId xmlns:a16="http://schemas.microsoft.com/office/drawing/2014/main" id="{0E0BFC23-15EA-492C-457E-2C1B7FDFF8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8049D6-49D0-4C7A-2F19-8085772D5AEE}"/>
              </a:ext>
            </a:extLst>
          </p:cNvPr>
          <p:cNvSpPr>
            <a:spLocks noGrp="1"/>
          </p:cNvSpPr>
          <p:nvPr>
            <p:ph type="sldNum" sz="quarter" idx="12"/>
          </p:nvPr>
        </p:nvSpPr>
        <p:spPr/>
        <p:txBody>
          <a:bodyPr/>
          <a:lstStyle/>
          <a:p>
            <a:fld id="{73D52AEB-87EF-FF4C-83ED-8766D240B5C1}" type="slidenum">
              <a:rPr lang="en-US" smtClean="0"/>
              <a:t>‹#›</a:t>
            </a:fld>
            <a:endParaRPr lang="en-US"/>
          </a:p>
        </p:txBody>
      </p:sp>
    </p:spTree>
    <p:extLst>
      <p:ext uri="{BB962C8B-B14F-4D97-AF65-F5344CB8AC3E}">
        <p14:creationId xmlns:p14="http://schemas.microsoft.com/office/powerpoint/2010/main" val="7402153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2B043-4D9B-06D5-BEBF-0C4350CDDA1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2A70ECF-6F71-7B2B-0F60-DEE57779D53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B85EF3-797D-8C64-22EB-329ECB9335DC}"/>
              </a:ext>
            </a:extLst>
          </p:cNvPr>
          <p:cNvSpPr>
            <a:spLocks noGrp="1"/>
          </p:cNvSpPr>
          <p:nvPr>
            <p:ph type="dt" sz="half" idx="10"/>
          </p:nvPr>
        </p:nvSpPr>
        <p:spPr/>
        <p:txBody>
          <a:bodyPr/>
          <a:lstStyle/>
          <a:p>
            <a:fld id="{DBBB286E-60B7-8A4D-9AAA-8AE3A03E529B}" type="datetimeFigureOut">
              <a:rPr lang="en-US" smtClean="0"/>
              <a:t>4/15/26</a:t>
            </a:fld>
            <a:endParaRPr lang="en-US"/>
          </a:p>
        </p:txBody>
      </p:sp>
      <p:sp>
        <p:nvSpPr>
          <p:cNvPr id="5" name="Footer Placeholder 4">
            <a:extLst>
              <a:ext uri="{FF2B5EF4-FFF2-40B4-BE49-F238E27FC236}">
                <a16:creationId xmlns:a16="http://schemas.microsoft.com/office/drawing/2014/main" id="{CBDB1112-0F7F-08C1-291D-B78E2EB5F3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FCFA17-5272-3E99-547C-532F871BBDAA}"/>
              </a:ext>
            </a:extLst>
          </p:cNvPr>
          <p:cNvSpPr>
            <a:spLocks noGrp="1"/>
          </p:cNvSpPr>
          <p:nvPr>
            <p:ph type="sldNum" sz="quarter" idx="12"/>
          </p:nvPr>
        </p:nvSpPr>
        <p:spPr/>
        <p:txBody>
          <a:bodyPr/>
          <a:lstStyle/>
          <a:p>
            <a:fld id="{73D52AEB-87EF-FF4C-83ED-8766D240B5C1}" type="slidenum">
              <a:rPr lang="en-US" smtClean="0"/>
              <a:t>‹#›</a:t>
            </a:fld>
            <a:endParaRPr lang="en-US"/>
          </a:p>
        </p:txBody>
      </p:sp>
    </p:spTree>
    <p:extLst>
      <p:ext uri="{BB962C8B-B14F-4D97-AF65-F5344CB8AC3E}">
        <p14:creationId xmlns:p14="http://schemas.microsoft.com/office/powerpoint/2010/main" val="2902409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C9D5ED-44A9-F896-A16E-05511A6172C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EA7E04-0E29-FAB0-37FF-1A1DD113B10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DB4B62-7984-67DD-EC84-8313A7DA9DA9}"/>
              </a:ext>
            </a:extLst>
          </p:cNvPr>
          <p:cNvSpPr>
            <a:spLocks noGrp="1"/>
          </p:cNvSpPr>
          <p:nvPr>
            <p:ph type="dt" sz="half" idx="10"/>
          </p:nvPr>
        </p:nvSpPr>
        <p:spPr/>
        <p:txBody>
          <a:bodyPr/>
          <a:lstStyle/>
          <a:p>
            <a:fld id="{DBBB286E-60B7-8A4D-9AAA-8AE3A03E529B}" type="datetimeFigureOut">
              <a:rPr lang="en-US" smtClean="0"/>
              <a:t>4/15/26</a:t>
            </a:fld>
            <a:endParaRPr lang="en-US"/>
          </a:p>
        </p:txBody>
      </p:sp>
      <p:sp>
        <p:nvSpPr>
          <p:cNvPr id="5" name="Footer Placeholder 4">
            <a:extLst>
              <a:ext uri="{FF2B5EF4-FFF2-40B4-BE49-F238E27FC236}">
                <a16:creationId xmlns:a16="http://schemas.microsoft.com/office/drawing/2014/main" id="{75671E0A-B014-8149-45E1-AAAF1D6E41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1F3FAD-F117-35F9-BCBE-DB369EFA0DA2}"/>
              </a:ext>
            </a:extLst>
          </p:cNvPr>
          <p:cNvSpPr>
            <a:spLocks noGrp="1"/>
          </p:cNvSpPr>
          <p:nvPr>
            <p:ph type="sldNum" sz="quarter" idx="12"/>
          </p:nvPr>
        </p:nvSpPr>
        <p:spPr/>
        <p:txBody>
          <a:bodyPr/>
          <a:lstStyle/>
          <a:p>
            <a:fld id="{73D52AEB-87EF-FF4C-83ED-8766D240B5C1}" type="slidenum">
              <a:rPr lang="en-US" smtClean="0"/>
              <a:t>‹#›</a:t>
            </a:fld>
            <a:endParaRPr lang="en-US"/>
          </a:p>
        </p:txBody>
      </p:sp>
    </p:spTree>
    <p:extLst>
      <p:ext uri="{BB962C8B-B14F-4D97-AF65-F5344CB8AC3E}">
        <p14:creationId xmlns:p14="http://schemas.microsoft.com/office/powerpoint/2010/main" val="518540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71762-95F3-0E8C-CBC5-A212D49352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6EFA9C-D5E8-7077-3D19-6E595468D17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97D195-6E56-30D5-18A7-6035ADAFB338}"/>
              </a:ext>
            </a:extLst>
          </p:cNvPr>
          <p:cNvSpPr>
            <a:spLocks noGrp="1"/>
          </p:cNvSpPr>
          <p:nvPr>
            <p:ph type="dt" sz="half" idx="10"/>
          </p:nvPr>
        </p:nvSpPr>
        <p:spPr/>
        <p:txBody>
          <a:bodyPr/>
          <a:lstStyle/>
          <a:p>
            <a:fld id="{DBBB286E-60B7-8A4D-9AAA-8AE3A03E529B}" type="datetimeFigureOut">
              <a:rPr lang="en-US" smtClean="0"/>
              <a:t>4/15/26</a:t>
            </a:fld>
            <a:endParaRPr lang="en-US"/>
          </a:p>
        </p:txBody>
      </p:sp>
      <p:sp>
        <p:nvSpPr>
          <p:cNvPr id="5" name="Footer Placeholder 4">
            <a:extLst>
              <a:ext uri="{FF2B5EF4-FFF2-40B4-BE49-F238E27FC236}">
                <a16:creationId xmlns:a16="http://schemas.microsoft.com/office/drawing/2014/main" id="{4590A37F-B2F8-1254-D209-37D751CCB7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0758C3-F3F9-2D43-5A69-25CD83DB4EB5}"/>
              </a:ext>
            </a:extLst>
          </p:cNvPr>
          <p:cNvSpPr>
            <a:spLocks noGrp="1"/>
          </p:cNvSpPr>
          <p:nvPr>
            <p:ph type="sldNum" sz="quarter" idx="12"/>
          </p:nvPr>
        </p:nvSpPr>
        <p:spPr/>
        <p:txBody>
          <a:bodyPr/>
          <a:lstStyle/>
          <a:p>
            <a:fld id="{73D52AEB-87EF-FF4C-83ED-8766D240B5C1}" type="slidenum">
              <a:rPr lang="en-US" smtClean="0"/>
              <a:t>‹#›</a:t>
            </a:fld>
            <a:endParaRPr lang="en-US"/>
          </a:p>
        </p:txBody>
      </p:sp>
    </p:spTree>
    <p:extLst>
      <p:ext uri="{BB962C8B-B14F-4D97-AF65-F5344CB8AC3E}">
        <p14:creationId xmlns:p14="http://schemas.microsoft.com/office/powerpoint/2010/main" val="117538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10639-BEEC-4072-7F6A-501BEAF2BD9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351846E-8932-20C1-752E-0DB1404F054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0B4BBAF-F420-9AB2-9EC3-FBA9043AB03A}"/>
              </a:ext>
            </a:extLst>
          </p:cNvPr>
          <p:cNvSpPr>
            <a:spLocks noGrp="1"/>
          </p:cNvSpPr>
          <p:nvPr>
            <p:ph type="dt" sz="half" idx="10"/>
          </p:nvPr>
        </p:nvSpPr>
        <p:spPr/>
        <p:txBody>
          <a:bodyPr/>
          <a:lstStyle/>
          <a:p>
            <a:fld id="{DBBB286E-60B7-8A4D-9AAA-8AE3A03E529B}" type="datetimeFigureOut">
              <a:rPr lang="en-US" smtClean="0"/>
              <a:t>4/15/26</a:t>
            </a:fld>
            <a:endParaRPr lang="en-US"/>
          </a:p>
        </p:txBody>
      </p:sp>
      <p:sp>
        <p:nvSpPr>
          <p:cNvPr id="5" name="Footer Placeholder 4">
            <a:extLst>
              <a:ext uri="{FF2B5EF4-FFF2-40B4-BE49-F238E27FC236}">
                <a16:creationId xmlns:a16="http://schemas.microsoft.com/office/drawing/2014/main" id="{4D73A5CE-8BDE-D735-80EE-E099C3BDBF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428743-D3A6-4217-E1B6-EDE3B569863B}"/>
              </a:ext>
            </a:extLst>
          </p:cNvPr>
          <p:cNvSpPr>
            <a:spLocks noGrp="1"/>
          </p:cNvSpPr>
          <p:nvPr>
            <p:ph type="sldNum" sz="quarter" idx="12"/>
          </p:nvPr>
        </p:nvSpPr>
        <p:spPr/>
        <p:txBody>
          <a:bodyPr/>
          <a:lstStyle/>
          <a:p>
            <a:fld id="{73D52AEB-87EF-FF4C-83ED-8766D240B5C1}" type="slidenum">
              <a:rPr lang="en-US" smtClean="0"/>
              <a:t>‹#›</a:t>
            </a:fld>
            <a:endParaRPr lang="en-US"/>
          </a:p>
        </p:txBody>
      </p:sp>
    </p:spTree>
    <p:extLst>
      <p:ext uri="{BB962C8B-B14F-4D97-AF65-F5344CB8AC3E}">
        <p14:creationId xmlns:p14="http://schemas.microsoft.com/office/powerpoint/2010/main" val="3977243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CBA3C-0743-3FCA-988C-A133740D952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D3EFCD5-F35D-35E0-AE2B-163DA106668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CF1B9EA-02CD-1C74-D24F-C43F9797DA1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F380308-FE73-086D-22A2-1AC2E034A9C6}"/>
              </a:ext>
            </a:extLst>
          </p:cNvPr>
          <p:cNvSpPr>
            <a:spLocks noGrp="1"/>
          </p:cNvSpPr>
          <p:nvPr>
            <p:ph type="dt" sz="half" idx="10"/>
          </p:nvPr>
        </p:nvSpPr>
        <p:spPr/>
        <p:txBody>
          <a:bodyPr/>
          <a:lstStyle/>
          <a:p>
            <a:fld id="{DBBB286E-60B7-8A4D-9AAA-8AE3A03E529B}" type="datetimeFigureOut">
              <a:rPr lang="en-US" smtClean="0"/>
              <a:t>4/15/26</a:t>
            </a:fld>
            <a:endParaRPr lang="en-US"/>
          </a:p>
        </p:txBody>
      </p:sp>
      <p:sp>
        <p:nvSpPr>
          <p:cNvPr id="6" name="Footer Placeholder 5">
            <a:extLst>
              <a:ext uri="{FF2B5EF4-FFF2-40B4-BE49-F238E27FC236}">
                <a16:creationId xmlns:a16="http://schemas.microsoft.com/office/drawing/2014/main" id="{AA6FD306-5213-608F-9721-BBE91EC28A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649B24-13B8-7D24-4A2C-524FF98EA6B0}"/>
              </a:ext>
            </a:extLst>
          </p:cNvPr>
          <p:cNvSpPr>
            <a:spLocks noGrp="1"/>
          </p:cNvSpPr>
          <p:nvPr>
            <p:ph type="sldNum" sz="quarter" idx="12"/>
          </p:nvPr>
        </p:nvSpPr>
        <p:spPr/>
        <p:txBody>
          <a:bodyPr/>
          <a:lstStyle/>
          <a:p>
            <a:fld id="{73D52AEB-87EF-FF4C-83ED-8766D240B5C1}" type="slidenum">
              <a:rPr lang="en-US" smtClean="0"/>
              <a:t>‹#›</a:t>
            </a:fld>
            <a:endParaRPr lang="en-US"/>
          </a:p>
        </p:txBody>
      </p:sp>
    </p:spTree>
    <p:extLst>
      <p:ext uri="{BB962C8B-B14F-4D97-AF65-F5344CB8AC3E}">
        <p14:creationId xmlns:p14="http://schemas.microsoft.com/office/powerpoint/2010/main" val="2075793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C09E6-86BC-745C-ABEC-7371D41790A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6F7C44D-4BFE-B56F-764A-253A4C0786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B72F7C7-CDEB-5567-4DDA-40AA3CF6518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89D8993-A85A-21D4-EA1A-A7F400D7B85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2731D79-E4FD-5B90-B363-E6728B5CA17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8FD8998-C094-CA29-92AD-1D7FEF969468}"/>
              </a:ext>
            </a:extLst>
          </p:cNvPr>
          <p:cNvSpPr>
            <a:spLocks noGrp="1"/>
          </p:cNvSpPr>
          <p:nvPr>
            <p:ph type="dt" sz="half" idx="10"/>
          </p:nvPr>
        </p:nvSpPr>
        <p:spPr/>
        <p:txBody>
          <a:bodyPr/>
          <a:lstStyle/>
          <a:p>
            <a:fld id="{DBBB286E-60B7-8A4D-9AAA-8AE3A03E529B}" type="datetimeFigureOut">
              <a:rPr lang="en-US" smtClean="0"/>
              <a:t>4/15/26</a:t>
            </a:fld>
            <a:endParaRPr lang="en-US"/>
          </a:p>
        </p:txBody>
      </p:sp>
      <p:sp>
        <p:nvSpPr>
          <p:cNvPr id="8" name="Footer Placeholder 7">
            <a:extLst>
              <a:ext uri="{FF2B5EF4-FFF2-40B4-BE49-F238E27FC236}">
                <a16:creationId xmlns:a16="http://schemas.microsoft.com/office/drawing/2014/main" id="{D96474AF-F16A-2E20-565C-DF9F165B416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551D7D8-DC4A-BE2A-1B5A-8B78491DF9C0}"/>
              </a:ext>
            </a:extLst>
          </p:cNvPr>
          <p:cNvSpPr>
            <a:spLocks noGrp="1"/>
          </p:cNvSpPr>
          <p:nvPr>
            <p:ph type="sldNum" sz="quarter" idx="12"/>
          </p:nvPr>
        </p:nvSpPr>
        <p:spPr/>
        <p:txBody>
          <a:bodyPr/>
          <a:lstStyle/>
          <a:p>
            <a:fld id="{73D52AEB-87EF-FF4C-83ED-8766D240B5C1}" type="slidenum">
              <a:rPr lang="en-US" smtClean="0"/>
              <a:t>‹#›</a:t>
            </a:fld>
            <a:endParaRPr lang="en-US"/>
          </a:p>
        </p:txBody>
      </p:sp>
    </p:spTree>
    <p:extLst>
      <p:ext uri="{BB962C8B-B14F-4D97-AF65-F5344CB8AC3E}">
        <p14:creationId xmlns:p14="http://schemas.microsoft.com/office/powerpoint/2010/main" val="210169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F12C-3813-0CCE-7424-CBB32549385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959DF19-8AA0-49D4-2C04-6DE8143E457D}"/>
              </a:ext>
            </a:extLst>
          </p:cNvPr>
          <p:cNvSpPr>
            <a:spLocks noGrp="1"/>
          </p:cNvSpPr>
          <p:nvPr>
            <p:ph type="dt" sz="half" idx="10"/>
          </p:nvPr>
        </p:nvSpPr>
        <p:spPr/>
        <p:txBody>
          <a:bodyPr/>
          <a:lstStyle/>
          <a:p>
            <a:fld id="{DBBB286E-60B7-8A4D-9AAA-8AE3A03E529B}" type="datetimeFigureOut">
              <a:rPr lang="en-US" smtClean="0"/>
              <a:t>4/15/26</a:t>
            </a:fld>
            <a:endParaRPr lang="en-US"/>
          </a:p>
        </p:txBody>
      </p:sp>
      <p:sp>
        <p:nvSpPr>
          <p:cNvPr id="4" name="Footer Placeholder 3">
            <a:extLst>
              <a:ext uri="{FF2B5EF4-FFF2-40B4-BE49-F238E27FC236}">
                <a16:creationId xmlns:a16="http://schemas.microsoft.com/office/drawing/2014/main" id="{FE94BFFD-8306-76B5-2CA8-C1CA8FECC7D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26675D8-0411-09C3-795D-DC6EFF405877}"/>
              </a:ext>
            </a:extLst>
          </p:cNvPr>
          <p:cNvSpPr>
            <a:spLocks noGrp="1"/>
          </p:cNvSpPr>
          <p:nvPr>
            <p:ph type="sldNum" sz="quarter" idx="12"/>
          </p:nvPr>
        </p:nvSpPr>
        <p:spPr/>
        <p:txBody>
          <a:bodyPr/>
          <a:lstStyle/>
          <a:p>
            <a:fld id="{73D52AEB-87EF-FF4C-83ED-8766D240B5C1}" type="slidenum">
              <a:rPr lang="en-US" smtClean="0"/>
              <a:t>‹#›</a:t>
            </a:fld>
            <a:endParaRPr lang="en-US"/>
          </a:p>
        </p:txBody>
      </p:sp>
    </p:spTree>
    <p:extLst>
      <p:ext uri="{BB962C8B-B14F-4D97-AF65-F5344CB8AC3E}">
        <p14:creationId xmlns:p14="http://schemas.microsoft.com/office/powerpoint/2010/main" val="2116207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47BC0D9-AE38-1F70-12AF-A8EE40EF0D50}"/>
              </a:ext>
            </a:extLst>
          </p:cNvPr>
          <p:cNvSpPr>
            <a:spLocks noGrp="1"/>
          </p:cNvSpPr>
          <p:nvPr>
            <p:ph type="dt" sz="half" idx="10"/>
          </p:nvPr>
        </p:nvSpPr>
        <p:spPr/>
        <p:txBody>
          <a:bodyPr/>
          <a:lstStyle/>
          <a:p>
            <a:fld id="{DBBB286E-60B7-8A4D-9AAA-8AE3A03E529B}" type="datetimeFigureOut">
              <a:rPr lang="en-US" smtClean="0"/>
              <a:t>4/15/26</a:t>
            </a:fld>
            <a:endParaRPr lang="en-US"/>
          </a:p>
        </p:txBody>
      </p:sp>
      <p:sp>
        <p:nvSpPr>
          <p:cNvPr id="3" name="Footer Placeholder 2">
            <a:extLst>
              <a:ext uri="{FF2B5EF4-FFF2-40B4-BE49-F238E27FC236}">
                <a16:creationId xmlns:a16="http://schemas.microsoft.com/office/drawing/2014/main" id="{B2646C0B-D0AB-A15E-EC63-74A896ACA52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83849C1-04FF-FDE4-335A-6BF2180BD823}"/>
              </a:ext>
            </a:extLst>
          </p:cNvPr>
          <p:cNvSpPr>
            <a:spLocks noGrp="1"/>
          </p:cNvSpPr>
          <p:nvPr>
            <p:ph type="sldNum" sz="quarter" idx="12"/>
          </p:nvPr>
        </p:nvSpPr>
        <p:spPr/>
        <p:txBody>
          <a:bodyPr/>
          <a:lstStyle/>
          <a:p>
            <a:fld id="{73D52AEB-87EF-FF4C-83ED-8766D240B5C1}" type="slidenum">
              <a:rPr lang="en-US" smtClean="0"/>
              <a:t>‹#›</a:t>
            </a:fld>
            <a:endParaRPr lang="en-US"/>
          </a:p>
        </p:txBody>
      </p:sp>
    </p:spTree>
    <p:extLst>
      <p:ext uri="{BB962C8B-B14F-4D97-AF65-F5344CB8AC3E}">
        <p14:creationId xmlns:p14="http://schemas.microsoft.com/office/powerpoint/2010/main" val="422041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3B8F3-50B5-0070-2192-4A64FCCAD3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D4FF80C-A719-6620-D4BB-6F198D6E19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D7CF2E7-429B-969A-007B-7EA4ECA7DF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68E522-03D3-8F6C-EDB4-045825B5773A}"/>
              </a:ext>
            </a:extLst>
          </p:cNvPr>
          <p:cNvSpPr>
            <a:spLocks noGrp="1"/>
          </p:cNvSpPr>
          <p:nvPr>
            <p:ph type="dt" sz="half" idx="10"/>
          </p:nvPr>
        </p:nvSpPr>
        <p:spPr/>
        <p:txBody>
          <a:bodyPr/>
          <a:lstStyle/>
          <a:p>
            <a:fld id="{DBBB286E-60B7-8A4D-9AAA-8AE3A03E529B}" type="datetimeFigureOut">
              <a:rPr lang="en-US" smtClean="0"/>
              <a:t>4/15/26</a:t>
            </a:fld>
            <a:endParaRPr lang="en-US"/>
          </a:p>
        </p:txBody>
      </p:sp>
      <p:sp>
        <p:nvSpPr>
          <p:cNvPr id="6" name="Footer Placeholder 5">
            <a:extLst>
              <a:ext uri="{FF2B5EF4-FFF2-40B4-BE49-F238E27FC236}">
                <a16:creationId xmlns:a16="http://schemas.microsoft.com/office/drawing/2014/main" id="{D041B3F6-AB1D-AE95-C8C7-9A16DE501E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B3EADD-E9A6-1313-7807-6E32357CDE48}"/>
              </a:ext>
            </a:extLst>
          </p:cNvPr>
          <p:cNvSpPr>
            <a:spLocks noGrp="1"/>
          </p:cNvSpPr>
          <p:nvPr>
            <p:ph type="sldNum" sz="quarter" idx="12"/>
          </p:nvPr>
        </p:nvSpPr>
        <p:spPr/>
        <p:txBody>
          <a:bodyPr/>
          <a:lstStyle/>
          <a:p>
            <a:fld id="{73D52AEB-87EF-FF4C-83ED-8766D240B5C1}" type="slidenum">
              <a:rPr lang="en-US" smtClean="0"/>
              <a:t>‹#›</a:t>
            </a:fld>
            <a:endParaRPr lang="en-US"/>
          </a:p>
        </p:txBody>
      </p:sp>
    </p:spTree>
    <p:extLst>
      <p:ext uri="{BB962C8B-B14F-4D97-AF65-F5344CB8AC3E}">
        <p14:creationId xmlns:p14="http://schemas.microsoft.com/office/powerpoint/2010/main" val="3050836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903B6-2C68-0415-3D26-01C6ADA766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2D74E71-DDA0-4C6F-0CA6-D3ACCD008F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EA8D977-79EE-E954-7D74-4CDD9C54F1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A916E8-08BF-9DFF-2314-32C8C904F5B4}"/>
              </a:ext>
            </a:extLst>
          </p:cNvPr>
          <p:cNvSpPr>
            <a:spLocks noGrp="1"/>
          </p:cNvSpPr>
          <p:nvPr>
            <p:ph type="dt" sz="half" idx="10"/>
          </p:nvPr>
        </p:nvSpPr>
        <p:spPr/>
        <p:txBody>
          <a:bodyPr/>
          <a:lstStyle/>
          <a:p>
            <a:fld id="{DBBB286E-60B7-8A4D-9AAA-8AE3A03E529B}" type="datetimeFigureOut">
              <a:rPr lang="en-US" smtClean="0"/>
              <a:t>4/15/26</a:t>
            </a:fld>
            <a:endParaRPr lang="en-US"/>
          </a:p>
        </p:txBody>
      </p:sp>
      <p:sp>
        <p:nvSpPr>
          <p:cNvPr id="6" name="Footer Placeholder 5">
            <a:extLst>
              <a:ext uri="{FF2B5EF4-FFF2-40B4-BE49-F238E27FC236}">
                <a16:creationId xmlns:a16="http://schemas.microsoft.com/office/drawing/2014/main" id="{CF84930B-AE47-417E-AFF3-A017498921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FD02DB9-F01A-5986-DACF-CFFB0FEBCEC2}"/>
              </a:ext>
            </a:extLst>
          </p:cNvPr>
          <p:cNvSpPr>
            <a:spLocks noGrp="1"/>
          </p:cNvSpPr>
          <p:nvPr>
            <p:ph type="sldNum" sz="quarter" idx="12"/>
          </p:nvPr>
        </p:nvSpPr>
        <p:spPr/>
        <p:txBody>
          <a:bodyPr/>
          <a:lstStyle/>
          <a:p>
            <a:fld id="{73D52AEB-87EF-FF4C-83ED-8766D240B5C1}" type="slidenum">
              <a:rPr lang="en-US" smtClean="0"/>
              <a:t>‹#›</a:t>
            </a:fld>
            <a:endParaRPr lang="en-US"/>
          </a:p>
        </p:txBody>
      </p:sp>
    </p:spTree>
    <p:extLst>
      <p:ext uri="{BB962C8B-B14F-4D97-AF65-F5344CB8AC3E}">
        <p14:creationId xmlns:p14="http://schemas.microsoft.com/office/powerpoint/2010/main" val="614612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CB16F5-BEF6-EED5-1DE7-31146966965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B6557E-79F6-5A09-8DE6-F3FF7E772B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9A39B0-4D00-4C21-D484-07D1EF75EB7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BB286E-60B7-8A4D-9AAA-8AE3A03E529B}" type="datetimeFigureOut">
              <a:rPr lang="en-US" smtClean="0"/>
              <a:t>4/15/26</a:t>
            </a:fld>
            <a:endParaRPr lang="en-US"/>
          </a:p>
        </p:txBody>
      </p:sp>
      <p:sp>
        <p:nvSpPr>
          <p:cNvPr id="5" name="Footer Placeholder 4">
            <a:extLst>
              <a:ext uri="{FF2B5EF4-FFF2-40B4-BE49-F238E27FC236}">
                <a16:creationId xmlns:a16="http://schemas.microsoft.com/office/drawing/2014/main" id="{1EE0B389-8A1C-62F1-2EF2-DEAC7DDEB41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412E735-557B-E738-E96B-ADDD901575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D52AEB-87EF-FF4C-83ED-8766D240B5C1}" type="slidenum">
              <a:rPr lang="en-US" smtClean="0"/>
              <a:t>‹#›</a:t>
            </a:fld>
            <a:endParaRPr lang="en-US"/>
          </a:p>
        </p:txBody>
      </p:sp>
    </p:spTree>
    <p:extLst>
      <p:ext uri="{BB962C8B-B14F-4D97-AF65-F5344CB8AC3E}">
        <p14:creationId xmlns:p14="http://schemas.microsoft.com/office/powerpoint/2010/main" val="30069791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indico.cern.ch/event/1312427/"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customXml" Target="../ink/ink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customXml" Target="../ink/ink3.xml"/><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F8044-55C4-A058-930E-9BE178C734A4}"/>
              </a:ext>
            </a:extLst>
          </p:cNvPr>
          <p:cNvSpPr>
            <a:spLocks noGrp="1"/>
          </p:cNvSpPr>
          <p:nvPr>
            <p:ph type="ctrTitle"/>
          </p:nvPr>
        </p:nvSpPr>
        <p:spPr/>
        <p:txBody>
          <a:bodyPr>
            <a:normAutofit/>
          </a:bodyPr>
          <a:lstStyle/>
          <a:p>
            <a:r>
              <a:rPr lang="en-US" dirty="0"/>
              <a:t>From prompt to paper</a:t>
            </a:r>
            <a:br>
              <a:rPr lang="en-US" dirty="0"/>
            </a:br>
            <a:r>
              <a:rPr lang="en-US" sz="4000" dirty="0"/>
              <a:t>A quick look at arXiv:2603.20179 [hep-ex]</a:t>
            </a:r>
            <a:endParaRPr lang="en-US" dirty="0"/>
          </a:p>
        </p:txBody>
      </p:sp>
      <p:sp>
        <p:nvSpPr>
          <p:cNvPr id="3" name="Subtitle 2">
            <a:extLst>
              <a:ext uri="{FF2B5EF4-FFF2-40B4-BE49-F238E27FC236}">
                <a16:creationId xmlns:a16="http://schemas.microsoft.com/office/drawing/2014/main" id="{E6FC2E0D-9E28-21D8-6521-18A69ACE24F0}"/>
              </a:ext>
            </a:extLst>
          </p:cNvPr>
          <p:cNvSpPr>
            <a:spLocks noGrp="1"/>
          </p:cNvSpPr>
          <p:nvPr>
            <p:ph type="subTitle" idx="1"/>
          </p:nvPr>
        </p:nvSpPr>
        <p:spPr/>
        <p:txBody>
          <a:bodyPr/>
          <a:lstStyle/>
          <a:p>
            <a:r>
              <a:rPr lang="en-US" dirty="0"/>
              <a:t>Dietrich Liko</a:t>
            </a:r>
          </a:p>
        </p:txBody>
      </p:sp>
    </p:spTree>
    <p:extLst>
      <p:ext uri="{BB962C8B-B14F-4D97-AF65-F5344CB8AC3E}">
        <p14:creationId xmlns:p14="http://schemas.microsoft.com/office/powerpoint/2010/main" val="6725540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89091-B0DF-512F-7F20-EA547875CBE0}"/>
              </a:ext>
            </a:extLst>
          </p:cNvPr>
          <p:cNvSpPr>
            <a:spLocks noGrp="1"/>
          </p:cNvSpPr>
          <p:nvPr>
            <p:ph type="title"/>
          </p:nvPr>
        </p:nvSpPr>
        <p:spPr/>
        <p:txBody>
          <a:bodyPr/>
          <a:lstStyle/>
          <a:p>
            <a:r>
              <a:rPr lang="en-AT" dirty="0"/>
              <a:t>SciTreeRag used for the paper</a:t>
            </a:r>
          </a:p>
        </p:txBody>
      </p:sp>
      <p:sp>
        <p:nvSpPr>
          <p:cNvPr id="3" name="Content Placeholder 2">
            <a:extLst>
              <a:ext uri="{FF2B5EF4-FFF2-40B4-BE49-F238E27FC236}">
                <a16:creationId xmlns:a16="http://schemas.microsoft.com/office/drawing/2014/main" id="{5AB97A3F-2EE6-F4A1-9DED-995ADBE687CF}"/>
              </a:ext>
            </a:extLst>
          </p:cNvPr>
          <p:cNvSpPr>
            <a:spLocks noGrp="1"/>
          </p:cNvSpPr>
          <p:nvPr>
            <p:ph idx="1"/>
          </p:nvPr>
        </p:nvSpPr>
        <p:spPr/>
        <p:txBody>
          <a:bodyPr/>
          <a:lstStyle/>
          <a:p>
            <a:r>
              <a:rPr lang="en-AT"/>
              <a:t>PhD thesis</a:t>
            </a:r>
            <a:r>
              <a:rPr lang="en-US" dirty="0"/>
              <a:t> </a:t>
            </a:r>
            <a:r>
              <a:rPr lang="en-GB" dirty="0"/>
              <a:t>James C. </a:t>
            </a:r>
            <a:r>
              <a:rPr lang="en-GB" dirty="0" err="1"/>
              <a:t>McGreivy</a:t>
            </a:r>
            <a:r>
              <a:rPr lang="en-GB" dirty="0"/>
              <a:t>, http://</a:t>
            </a:r>
            <a:r>
              <a:rPr lang="en-GB" dirty="0" err="1"/>
              <a:t>hdl.handle.net</a:t>
            </a:r>
            <a:r>
              <a:rPr lang="en-GB" dirty="0"/>
              <a:t>/1721.1/164602</a:t>
            </a:r>
            <a:r>
              <a:rPr lang="en-GB" b="1" dirty="0"/>
              <a:t> </a:t>
            </a:r>
            <a:br>
              <a:rPr lang="en-GB" b="1" dirty="0"/>
            </a:br>
            <a:br>
              <a:rPr lang="en-GB" b="1" dirty="0"/>
            </a:br>
            <a:endParaRPr lang="en-GB" b="1" dirty="0"/>
          </a:p>
          <a:p>
            <a:r>
              <a:rPr lang="en-GB" dirty="0"/>
              <a:t>Papers are considered to be trees by structure.</a:t>
            </a:r>
          </a:p>
          <a:p>
            <a:r>
              <a:rPr lang="en-GB" dirty="0"/>
              <a:t>It allows to retrieve not only chunks, but the context around</a:t>
            </a:r>
          </a:p>
          <a:p>
            <a:endParaRPr lang="en-GB" dirty="0"/>
          </a:p>
          <a:p>
            <a:r>
              <a:rPr lang="en-GB" dirty="0"/>
              <a:t>A study on implementing a Knowledge Graph was less </a:t>
            </a:r>
            <a:r>
              <a:rPr lang="en-GB" dirty="0" err="1"/>
              <a:t>sucessfull</a:t>
            </a:r>
            <a:endParaRPr lang="en-AT" dirty="0"/>
          </a:p>
          <a:p>
            <a:endParaRPr lang="en-AT" dirty="0"/>
          </a:p>
        </p:txBody>
      </p:sp>
      <p:sp>
        <p:nvSpPr>
          <p:cNvPr id="5" name="TextBox 4">
            <a:extLst>
              <a:ext uri="{FF2B5EF4-FFF2-40B4-BE49-F238E27FC236}">
                <a16:creationId xmlns:a16="http://schemas.microsoft.com/office/drawing/2014/main" id="{5A080F7D-5388-1E24-89D8-655369986F06}"/>
              </a:ext>
            </a:extLst>
          </p:cNvPr>
          <p:cNvSpPr txBox="1"/>
          <p:nvPr/>
        </p:nvSpPr>
        <p:spPr>
          <a:xfrm>
            <a:off x="7457662" y="6123543"/>
            <a:ext cx="3896138" cy="369332"/>
          </a:xfrm>
          <a:prstGeom prst="rect">
            <a:avLst/>
          </a:prstGeom>
          <a:noFill/>
        </p:spPr>
        <p:txBody>
          <a:bodyPr wrap="square">
            <a:spAutoFit/>
          </a:bodyPr>
          <a:lstStyle/>
          <a:p>
            <a:r>
              <a:rPr lang="en-GB" dirty="0"/>
              <a:t>Hu, Y., et al. (2024) | </a:t>
            </a:r>
            <a:r>
              <a:rPr lang="en-GB" b="1" dirty="0"/>
              <a:t>arXiv:2408.06830</a:t>
            </a:r>
            <a:r>
              <a:rPr lang="en-GB" dirty="0"/>
              <a:t>.</a:t>
            </a:r>
            <a:endParaRPr lang="en-AT" dirty="0"/>
          </a:p>
        </p:txBody>
      </p:sp>
    </p:spTree>
    <p:extLst>
      <p:ext uri="{BB962C8B-B14F-4D97-AF65-F5344CB8AC3E}">
        <p14:creationId xmlns:p14="http://schemas.microsoft.com/office/powerpoint/2010/main" val="33286552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88470-B815-B4B7-852C-361C9A5E402C}"/>
              </a:ext>
            </a:extLst>
          </p:cNvPr>
          <p:cNvSpPr>
            <a:spLocks noGrp="1"/>
          </p:cNvSpPr>
          <p:nvPr>
            <p:ph type="title"/>
          </p:nvPr>
        </p:nvSpPr>
        <p:spPr/>
        <p:txBody>
          <a:bodyPr/>
          <a:lstStyle/>
          <a:p>
            <a:r>
              <a:rPr lang="en-GB" dirty="0"/>
              <a:t>Retrieval-Augmented Generation Assessment</a:t>
            </a:r>
            <a:endParaRPr lang="en-US" dirty="0"/>
          </a:p>
        </p:txBody>
      </p:sp>
      <p:sp>
        <p:nvSpPr>
          <p:cNvPr id="3" name="Content Placeholder 2">
            <a:extLst>
              <a:ext uri="{FF2B5EF4-FFF2-40B4-BE49-F238E27FC236}">
                <a16:creationId xmlns:a16="http://schemas.microsoft.com/office/drawing/2014/main" id="{5A3BD16A-9C8B-28C8-F087-D397E37E8B7B}"/>
              </a:ext>
            </a:extLst>
          </p:cNvPr>
          <p:cNvSpPr>
            <a:spLocks noGrp="1"/>
          </p:cNvSpPr>
          <p:nvPr>
            <p:ph sz="half" idx="1"/>
          </p:nvPr>
        </p:nvSpPr>
        <p:spPr/>
        <p:txBody>
          <a:bodyPr>
            <a:normAutofit fontScale="92500" lnSpcReduction="10000"/>
          </a:bodyPr>
          <a:lstStyle/>
          <a:p>
            <a:r>
              <a:rPr lang="en-US" dirty="0"/>
              <a:t>A RAG system has to be tested to see its usefulness – a RAGAS</a:t>
            </a:r>
          </a:p>
          <a:p>
            <a:endParaRPr lang="en-US" dirty="0"/>
          </a:p>
          <a:p>
            <a:r>
              <a:rPr lang="en-US" dirty="0"/>
              <a:t>Its accuracy has to be a quantifiable number</a:t>
            </a:r>
          </a:p>
          <a:p>
            <a:endParaRPr lang="en-US" dirty="0"/>
          </a:p>
          <a:p>
            <a:r>
              <a:rPr lang="en-US" dirty="0"/>
              <a:t>Input are questions, context and reference answers</a:t>
            </a:r>
          </a:p>
          <a:p>
            <a:endParaRPr lang="en-US" dirty="0"/>
          </a:p>
          <a:p>
            <a:r>
              <a:rPr lang="en-US" dirty="0"/>
              <a:t>Scoring done by a LLM (Usually GPT-4 or Claude)</a:t>
            </a:r>
          </a:p>
        </p:txBody>
      </p:sp>
      <p:pic>
        <p:nvPicPr>
          <p:cNvPr id="5" name="Content Placeholder 4">
            <a:extLst>
              <a:ext uri="{FF2B5EF4-FFF2-40B4-BE49-F238E27FC236}">
                <a16:creationId xmlns:a16="http://schemas.microsoft.com/office/drawing/2014/main" id="{D8562020-D32A-9E46-37DC-E0A7561D985D}"/>
              </a:ext>
            </a:extLst>
          </p:cNvPr>
          <p:cNvPicPr>
            <a:picLocks noGrp="1" noChangeAspect="1"/>
          </p:cNvPicPr>
          <p:nvPr>
            <p:ph sz="half" idx="2"/>
          </p:nvPr>
        </p:nvPicPr>
        <p:blipFill>
          <a:blip r:embed="rId2"/>
          <a:stretch>
            <a:fillRect/>
          </a:stretch>
        </p:blipFill>
        <p:spPr>
          <a:xfrm>
            <a:off x="6096000" y="1690688"/>
            <a:ext cx="5343897" cy="2449286"/>
          </a:xfrm>
          <a:prstGeom prst="rect">
            <a:avLst/>
          </a:prstGeom>
        </p:spPr>
      </p:pic>
      <p:sp>
        <p:nvSpPr>
          <p:cNvPr id="6" name="TextBox 5">
            <a:extLst>
              <a:ext uri="{FF2B5EF4-FFF2-40B4-BE49-F238E27FC236}">
                <a16:creationId xmlns:a16="http://schemas.microsoft.com/office/drawing/2014/main" id="{F0534669-2BA4-15B0-4171-F0016A75830E}"/>
              </a:ext>
            </a:extLst>
          </p:cNvPr>
          <p:cNvSpPr txBox="1"/>
          <p:nvPr/>
        </p:nvSpPr>
        <p:spPr>
          <a:xfrm>
            <a:off x="6958222" y="4593772"/>
            <a:ext cx="4568174" cy="923330"/>
          </a:xfrm>
          <a:prstGeom prst="rect">
            <a:avLst/>
          </a:prstGeom>
          <a:noFill/>
        </p:spPr>
        <p:txBody>
          <a:bodyPr wrap="none" rtlCol="0">
            <a:spAutoFit/>
          </a:bodyPr>
          <a:lstStyle/>
          <a:p>
            <a:r>
              <a:rPr lang="en-US" dirty="0"/>
              <a:t>Significant improvement, but hard to tell what </a:t>
            </a:r>
            <a:br>
              <a:rPr lang="en-US" dirty="0"/>
            </a:br>
            <a:r>
              <a:rPr lang="en-US" dirty="0"/>
              <a:t>effect that has on the overall performance </a:t>
            </a:r>
          </a:p>
          <a:p>
            <a:r>
              <a:rPr lang="en-US" dirty="0"/>
              <a:t>of the system </a:t>
            </a:r>
          </a:p>
        </p:txBody>
      </p:sp>
    </p:spTree>
    <p:extLst>
      <p:ext uri="{BB962C8B-B14F-4D97-AF65-F5344CB8AC3E}">
        <p14:creationId xmlns:p14="http://schemas.microsoft.com/office/powerpoint/2010/main" val="37386423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3B462-EEDC-E80F-987A-E10AA4844694}"/>
              </a:ext>
            </a:extLst>
          </p:cNvPr>
          <p:cNvSpPr>
            <a:spLocks noGrp="1"/>
          </p:cNvSpPr>
          <p:nvPr>
            <p:ph type="title"/>
          </p:nvPr>
        </p:nvSpPr>
        <p:spPr/>
        <p:txBody>
          <a:bodyPr/>
          <a:lstStyle/>
          <a:p>
            <a:r>
              <a:rPr lang="en-US" dirty="0"/>
              <a:t>Additional information available to the agents</a:t>
            </a:r>
          </a:p>
        </p:txBody>
      </p:sp>
      <p:sp>
        <p:nvSpPr>
          <p:cNvPr id="3" name="Content Placeholder 2">
            <a:extLst>
              <a:ext uri="{FF2B5EF4-FFF2-40B4-BE49-F238E27FC236}">
                <a16:creationId xmlns:a16="http://schemas.microsoft.com/office/drawing/2014/main" id="{A1D76B87-AE0B-A0C6-1B00-EC85B51AB284}"/>
              </a:ext>
            </a:extLst>
          </p:cNvPr>
          <p:cNvSpPr>
            <a:spLocks noGrp="1"/>
          </p:cNvSpPr>
          <p:nvPr>
            <p:ph idx="1"/>
          </p:nvPr>
        </p:nvSpPr>
        <p:spPr/>
        <p:txBody>
          <a:bodyPr>
            <a:normAutofit/>
          </a:bodyPr>
          <a:lstStyle/>
          <a:p>
            <a:pPr marL="0" indent="0">
              <a:buNone/>
            </a:pPr>
            <a:r>
              <a:rPr lang="en-US" b="1" dirty="0"/>
              <a:t>MCP Servers</a:t>
            </a:r>
            <a:r>
              <a:rPr lang="en-US" dirty="0"/>
              <a:t> — </a:t>
            </a:r>
            <a:r>
              <a:rPr lang="en-US" dirty="0" err="1"/>
              <a:t>Anthropic's</a:t>
            </a:r>
            <a:r>
              <a:rPr lang="en-US" dirty="0"/>
              <a:t> standard protocol for giving LLMs structured access to external tools and services. Unlike generic web search, each MCP server provides the agent with explicit instructions on how to query its specific API — making retrieval more targeted and efficient.</a:t>
            </a:r>
          </a:p>
          <a:p>
            <a:pPr marL="0" indent="0">
              <a:buNone/>
            </a:pPr>
            <a:endParaRPr lang="en-US" dirty="0"/>
          </a:p>
          <a:p>
            <a:r>
              <a:rPr lang="en-US" dirty="0" err="1"/>
              <a:t>arXiv</a:t>
            </a:r>
            <a:r>
              <a:rPr lang="en-US" dirty="0"/>
              <a:t> articles</a:t>
            </a:r>
          </a:p>
          <a:p>
            <a:r>
              <a:rPr lang="en-US" dirty="0"/>
              <a:t>INSPIRE-HEP</a:t>
            </a:r>
          </a:p>
          <a:p>
            <a:r>
              <a:rPr lang="en-US" dirty="0" err="1"/>
              <a:t>HEPData</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1064794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AF4A9-453B-E42D-564C-1057772C34DC}"/>
              </a:ext>
            </a:extLst>
          </p:cNvPr>
          <p:cNvSpPr>
            <a:spLocks noGrp="1"/>
          </p:cNvSpPr>
          <p:nvPr>
            <p:ph type="title"/>
          </p:nvPr>
        </p:nvSpPr>
        <p:spPr/>
        <p:txBody>
          <a:bodyPr/>
          <a:lstStyle/>
          <a:p>
            <a:r>
              <a:rPr lang="en-US" dirty="0"/>
              <a:t>Agentic AI (Tool calling)</a:t>
            </a:r>
          </a:p>
        </p:txBody>
      </p:sp>
      <p:sp>
        <p:nvSpPr>
          <p:cNvPr id="3" name="Content Placeholder 2">
            <a:extLst>
              <a:ext uri="{FF2B5EF4-FFF2-40B4-BE49-F238E27FC236}">
                <a16:creationId xmlns:a16="http://schemas.microsoft.com/office/drawing/2014/main" id="{EE14F743-7BB0-56CD-2716-52F86B1C8B13}"/>
              </a:ext>
            </a:extLst>
          </p:cNvPr>
          <p:cNvSpPr>
            <a:spLocks noGrp="1"/>
          </p:cNvSpPr>
          <p:nvPr>
            <p:ph idx="1"/>
          </p:nvPr>
        </p:nvSpPr>
        <p:spPr/>
        <p:txBody>
          <a:bodyPr>
            <a:normAutofit lnSpcReduction="10000"/>
          </a:bodyPr>
          <a:lstStyle/>
          <a:p>
            <a:r>
              <a:rPr lang="en-US" b="1" dirty="0"/>
              <a:t>The Model:</a:t>
            </a:r>
            <a:r>
              <a:rPr lang="en-US" dirty="0"/>
              <a:t> A single "brain" (the LLM).</a:t>
            </a:r>
          </a:p>
          <a:p>
            <a:endParaRPr lang="en-US" dirty="0"/>
          </a:p>
          <a:p>
            <a:r>
              <a:rPr lang="en-US" b="1" dirty="0"/>
              <a:t>The Mechanism:</a:t>
            </a:r>
            <a:r>
              <a:rPr lang="en-US" dirty="0"/>
              <a:t> The LLM is given a list of tools (functions). It decides which tool to call, executes it, observes the result, and continues.</a:t>
            </a:r>
          </a:p>
          <a:p>
            <a:endParaRPr lang="en-US" dirty="0"/>
          </a:p>
          <a:p>
            <a:r>
              <a:rPr lang="en-US" b="1" dirty="0"/>
              <a:t>The Limitation:</a:t>
            </a:r>
            <a:r>
              <a:rPr lang="en-US" dirty="0"/>
              <a:t> It still relies on a </a:t>
            </a:r>
            <a:r>
              <a:rPr lang="en-US" b="1" dirty="0"/>
              <a:t>single context window</a:t>
            </a:r>
            <a:r>
              <a:rPr lang="en-US" dirty="0"/>
              <a:t>. Every tool output, error message, and observation is appended to the same thread. As the task gets complex, the context becomes "polluted" with technical logs, making the agent more likely to lose track of the original goal.</a:t>
            </a:r>
          </a:p>
        </p:txBody>
      </p:sp>
      <p:pic>
        <p:nvPicPr>
          <p:cNvPr id="2050" name="Picture 2" descr="HUSHUI Metallzinn Roboter Spielzeug Retro Elektrische Rotierende Figuren Modell Erwachsene Kollektion (Blau)">
            <a:extLst>
              <a:ext uri="{FF2B5EF4-FFF2-40B4-BE49-F238E27FC236}">
                <a16:creationId xmlns:a16="http://schemas.microsoft.com/office/drawing/2014/main" id="{90A29608-C856-52E7-7C53-DF95FD5536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0929058" y="164024"/>
            <a:ext cx="849483" cy="1727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5026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C0AF7-7E7A-C7C4-BFF4-80E35E859755}"/>
              </a:ext>
            </a:extLst>
          </p:cNvPr>
          <p:cNvSpPr>
            <a:spLocks noGrp="1"/>
          </p:cNvSpPr>
          <p:nvPr>
            <p:ph type="title"/>
          </p:nvPr>
        </p:nvSpPr>
        <p:spPr/>
        <p:txBody>
          <a:bodyPr/>
          <a:lstStyle/>
          <a:p>
            <a:r>
              <a:rPr lang="en-US" dirty="0" err="1"/>
              <a:t>Multiagentic</a:t>
            </a:r>
            <a:r>
              <a:rPr lang="en-US" dirty="0"/>
              <a:t> AI</a:t>
            </a:r>
          </a:p>
        </p:txBody>
      </p:sp>
      <p:sp>
        <p:nvSpPr>
          <p:cNvPr id="3" name="Content Placeholder 2">
            <a:extLst>
              <a:ext uri="{FF2B5EF4-FFF2-40B4-BE49-F238E27FC236}">
                <a16:creationId xmlns:a16="http://schemas.microsoft.com/office/drawing/2014/main" id="{D80687D9-6B94-49D4-D9AA-5573998B7DA7}"/>
              </a:ext>
            </a:extLst>
          </p:cNvPr>
          <p:cNvSpPr>
            <a:spLocks noGrp="1"/>
          </p:cNvSpPr>
          <p:nvPr>
            <p:ph idx="1"/>
          </p:nvPr>
        </p:nvSpPr>
        <p:spPr/>
        <p:txBody>
          <a:bodyPr>
            <a:normAutofit fontScale="92500" lnSpcReduction="10000"/>
          </a:bodyPr>
          <a:lstStyle/>
          <a:p>
            <a:pPr marL="0" indent="0">
              <a:buNone/>
            </a:pPr>
            <a:r>
              <a:rPr lang="en-US" dirty="0"/>
              <a:t>The core idea: instead of one agent trying to handle everything, the work is split across </a:t>
            </a:r>
            <a:r>
              <a:rPr lang="en-US" b="1" dirty="0"/>
              <a:t>specialized agents</a:t>
            </a:r>
            <a:r>
              <a:rPr lang="en-US" dirty="0"/>
              <a:t> — each with its own context.</a:t>
            </a:r>
          </a:p>
          <a:p>
            <a:endParaRPr lang="en-US" dirty="0"/>
          </a:p>
          <a:p>
            <a:pPr marL="0" indent="0">
              <a:buNone/>
            </a:pPr>
            <a:r>
              <a:rPr lang="en-US" dirty="0"/>
              <a:t>A controlling agent delegates a subtask to a subagent. The subagent does all the complex work internally and returns only the result. The controlling agent never sees the messy details — just a clean answer it can use to move forward.</a:t>
            </a:r>
          </a:p>
          <a:p>
            <a:endParaRPr lang="en-US" dirty="0"/>
          </a:p>
          <a:p>
            <a:r>
              <a:rPr lang="en-US" dirty="0"/>
              <a:t>Complexity stays local</a:t>
            </a:r>
          </a:p>
          <a:p>
            <a:r>
              <a:rPr lang="en-US" dirty="0"/>
              <a:t>The controlling agent context stays focused</a:t>
            </a:r>
          </a:p>
          <a:p>
            <a:r>
              <a:rPr lang="en-US" dirty="0"/>
              <a:t>Each agent uses only tool appropriate for its task</a:t>
            </a:r>
          </a:p>
        </p:txBody>
      </p:sp>
      <p:pic>
        <p:nvPicPr>
          <p:cNvPr id="5" name="Picture 2" descr="HUSHUI Metallzinn Roboter Spielzeug Retro Elektrische Rotierende Figuren Modell Erwachsene Kollektion (Blau)">
            <a:extLst>
              <a:ext uri="{FF2B5EF4-FFF2-40B4-BE49-F238E27FC236}">
                <a16:creationId xmlns:a16="http://schemas.microsoft.com/office/drawing/2014/main" id="{5BFFE734-B0AA-F0E9-C460-6989A3BB93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9317355" y="80994"/>
            <a:ext cx="849483" cy="172776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USHUI Metallzinn Roboter Spielzeug Retro Elektrische Rotierende Figuren Modell Erwachsene Kollektion (Blau)">
            <a:extLst>
              <a:ext uri="{FF2B5EF4-FFF2-40B4-BE49-F238E27FC236}">
                <a16:creationId xmlns:a16="http://schemas.microsoft.com/office/drawing/2014/main" id="{8BF9B80E-3FE8-AB94-891A-AB3EAB3801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8405789" y="64127"/>
            <a:ext cx="849483" cy="172776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USHUI Metallzinn Roboter Spielzeug Retro Elektrische Rotierende Figuren Modell Erwachsene Kollektion (Blau)">
            <a:extLst>
              <a:ext uri="{FF2B5EF4-FFF2-40B4-BE49-F238E27FC236}">
                <a16:creationId xmlns:a16="http://schemas.microsoft.com/office/drawing/2014/main" id="{A338D6C0-BF30-5A29-C2C9-112EBD60C2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0226264" y="48931"/>
            <a:ext cx="849483" cy="172776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USHUI Metallzinn Roboter Spielzeug Retro Elektrische Rotierende Figuren Modell Erwachsene Kollektion (Blau)">
            <a:extLst>
              <a:ext uri="{FF2B5EF4-FFF2-40B4-BE49-F238E27FC236}">
                <a16:creationId xmlns:a16="http://schemas.microsoft.com/office/drawing/2014/main" id="{506E0AEB-25AD-8166-2E78-CCF9665879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1222434" y="30392"/>
            <a:ext cx="849483" cy="172776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USHUI Metallzinn Roboter Spielzeug Retro Elektrische Rotierende Figuren Modell Erwachsene Kollektion (Blau)">
            <a:extLst>
              <a:ext uri="{FF2B5EF4-FFF2-40B4-BE49-F238E27FC236}">
                <a16:creationId xmlns:a16="http://schemas.microsoft.com/office/drawing/2014/main" id="{68E64139-896C-FE9E-3FC6-115E3A6432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556306" y="73396"/>
            <a:ext cx="849483" cy="1727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0037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BB849-6625-ADC1-9ADC-988ED885DA7E}"/>
              </a:ext>
            </a:extLst>
          </p:cNvPr>
          <p:cNvSpPr>
            <a:spLocks noGrp="1"/>
          </p:cNvSpPr>
          <p:nvPr>
            <p:ph type="title"/>
          </p:nvPr>
        </p:nvSpPr>
        <p:spPr/>
        <p:txBody>
          <a:bodyPr/>
          <a:lstStyle/>
          <a:p>
            <a:r>
              <a:rPr lang="en-US" dirty="0"/>
              <a:t>From “Wiring” to “Prompting”</a:t>
            </a:r>
          </a:p>
        </p:txBody>
      </p:sp>
      <p:sp>
        <p:nvSpPr>
          <p:cNvPr id="3" name="Content Placeholder 2">
            <a:extLst>
              <a:ext uri="{FF2B5EF4-FFF2-40B4-BE49-F238E27FC236}">
                <a16:creationId xmlns:a16="http://schemas.microsoft.com/office/drawing/2014/main" id="{DD8A10D7-6095-07F2-4EC0-86C63ADEC301}"/>
              </a:ext>
            </a:extLst>
          </p:cNvPr>
          <p:cNvSpPr>
            <a:spLocks noGrp="1"/>
          </p:cNvSpPr>
          <p:nvPr>
            <p:ph idx="1"/>
          </p:nvPr>
        </p:nvSpPr>
        <p:spPr/>
        <p:txBody>
          <a:bodyPr>
            <a:normAutofit fontScale="85000" lnSpcReduction="10000"/>
          </a:bodyPr>
          <a:lstStyle/>
          <a:p>
            <a:pPr marL="0" indent="0">
              <a:buNone/>
            </a:pPr>
            <a:r>
              <a:rPr lang="en-US" sz="3100" dirty="0"/>
              <a:t>2024: </a:t>
            </a:r>
            <a:r>
              <a:rPr lang="en-US" sz="3100" b="1" dirty="0"/>
              <a:t>The Framework Era </a:t>
            </a:r>
            <a:r>
              <a:rPr lang="en-US" sz="3100" dirty="0"/>
              <a:t>(Tools: </a:t>
            </a:r>
            <a:r>
              <a:rPr lang="en-US" sz="3100" dirty="0" err="1"/>
              <a:t>LlamaIndex</a:t>
            </a:r>
            <a:r>
              <a:rPr lang="en-US" sz="3100" dirty="0"/>
              <a:t>, </a:t>
            </a:r>
            <a:r>
              <a:rPr lang="en-US" sz="3100" dirty="0" err="1"/>
              <a:t>PydanticAI</a:t>
            </a:r>
            <a:r>
              <a:rPr lang="en-US" sz="3100" dirty="0"/>
              <a:t>, etc.)</a:t>
            </a:r>
          </a:p>
          <a:p>
            <a:r>
              <a:rPr lang="en-US" b="1" dirty="0"/>
              <a:t>Orchestration via Code:</a:t>
            </a:r>
            <a:br>
              <a:rPr lang="en-US" b="1" dirty="0"/>
            </a:br>
            <a:r>
              <a:rPr lang="en-US" dirty="0"/>
              <a:t>Agent interactions are explicitly programmed in Python or similar languages.</a:t>
            </a:r>
          </a:p>
          <a:p>
            <a:r>
              <a:rPr lang="en-US" b="1" dirty="0"/>
              <a:t>Predictable &amp; Observable: </a:t>
            </a:r>
            <a:br>
              <a:rPr lang="en-US" dirty="0"/>
            </a:br>
            <a:r>
              <a:rPr lang="en-US" dirty="0"/>
              <a:t>Allows for detailed logging, strict schemas, and deterministic control flows.</a:t>
            </a:r>
          </a:p>
          <a:p>
            <a:endParaRPr lang="en-US" dirty="0"/>
          </a:p>
          <a:p>
            <a:pPr marL="0" indent="0">
              <a:buNone/>
            </a:pPr>
            <a:r>
              <a:rPr lang="en-US" sz="3100" b="1" dirty="0"/>
              <a:t>2025/2026: The Natural Language Era</a:t>
            </a:r>
            <a:endParaRPr lang="en-US" dirty="0"/>
          </a:p>
          <a:p>
            <a:r>
              <a:rPr lang="en-US" b="1" dirty="0"/>
              <a:t>Orchestration via Text: </a:t>
            </a:r>
            <a:br>
              <a:rPr lang="en-US" dirty="0"/>
            </a:br>
            <a:r>
              <a:rPr lang="en-US" dirty="0"/>
              <a:t>Agent behaviors are described in markdown files (e.g., </a:t>
            </a:r>
            <a:r>
              <a:rPr lang="en-US" dirty="0" err="1"/>
              <a:t>CLAUDE.md</a:t>
            </a:r>
            <a:r>
              <a:rPr lang="en-US" dirty="0"/>
              <a:t>, </a:t>
            </a:r>
            <a:r>
              <a:rPr lang="en-US" dirty="0" err="1"/>
              <a:t>AGENTS.md</a:t>
            </a:r>
            <a:r>
              <a:rPr lang="en-US" dirty="0"/>
              <a:t>).</a:t>
            </a:r>
          </a:p>
          <a:p>
            <a:r>
              <a:rPr lang="en-US" b="1" dirty="0"/>
              <a:t>Agile but Fluid: </a:t>
            </a:r>
            <a:br>
              <a:rPr lang="en-US" dirty="0"/>
            </a:br>
            <a:r>
              <a:rPr lang="en-US" dirty="0"/>
              <a:t>Highly ad-hoc and flexible, though potentially less reproducible</a:t>
            </a:r>
          </a:p>
          <a:p>
            <a:pPr marL="0" indent="0">
              <a:buNone/>
            </a:pPr>
            <a:endParaRPr lang="en-US" dirty="0"/>
          </a:p>
        </p:txBody>
      </p:sp>
    </p:spTree>
    <p:extLst>
      <p:ext uri="{BB962C8B-B14F-4D97-AF65-F5344CB8AC3E}">
        <p14:creationId xmlns:p14="http://schemas.microsoft.com/office/powerpoint/2010/main" val="8518265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EF145-4A3A-D2AB-0EE6-8E0A0C628C7E}"/>
              </a:ext>
            </a:extLst>
          </p:cNvPr>
          <p:cNvSpPr>
            <a:spLocks noGrp="1"/>
          </p:cNvSpPr>
          <p:nvPr>
            <p:ph type="title"/>
          </p:nvPr>
        </p:nvSpPr>
        <p:spPr/>
        <p:txBody>
          <a:bodyPr/>
          <a:lstStyle/>
          <a:p>
            <a:r>
              <a:rPr lang="en-US" dirty="0"/>
              <a:t>JFC Framework</a:t>
            </a:r>
          </a:p>
        </p:txBody>
      </p:sp>
      <p:sp>
        <p:nvSpPr>
          <p:cNvPr id="8" name="Content Placeholder 7">
            <a:extLst>
              <a:ext uri="{FF2B5EF4-FFF2-40B4-BE49-F238E27FC236}">
                <a16:creationId xmlns:a16="http://schemas.microsoft.com/office/drawing/2014/main" id="{87B11898-BDD7-269F-23BE-E5D8BB9F47A6}"/>
              </a:ext>
            </a:extLst>
          </p:cNvPr>
          <p:cNvSpPr>
            <a:spLocks noGrp="1"/>
          </p:cNvSpPr>
          <p:nvPr>
            <p:ph sz="half" idx="1"/>
          </p:nvPr>
        </p:nvSpPr>
        <p:spPr>
          <a:xfrm>
            <a:off x="838200" y="1825625"/>
            <a:ext cx="4408714" cy="4351338"/>
          </a:xfrm>
        </p:spPr>
        <p:txBody>
          <a:bodyPr>
            <a:normAutofit lnSpcReduction="10000"/>
          </a:bodyPr>
          <a:lstStyle/>
          <a:p>
            <a:r>
              <a:rPr lang="en-US" b="1" dirty="0"/>
              <a:t>RAG system </a:t>
            </a:r>
            <a:r>
              <a:rPr lang="en-US" dirty="0"/>
              <a:t>gives a strong base from the literature</a:t>
            </a:r>
          </a:p>
          <a:p>
            <a:endParaRPr lang="en-US" dirty="0"/>
          </a:p>
          <a:p>
            <a:r>
              <a:rPr lang="en-US" b="1" dirty="0"/>
              <a:t>Agent Zoo </a:t>
            </a:r>
            <a:r>
              <a:rPr lang="en-US" dirty="0"/>
              <a:t>organizes a complex pipeline without a fixed sequence.</a:t>
            </a:r>
          </a:p>
          <a:p>
            <a:endParaRPr lang="en-US" dirty="0"/>
          </a:p>
          <a:p>
            <a:r>
              <a:rPr lang="en-US" dirty="0"/>
              <a:t>After a </a:t>
            </a:r>
            <a:r>
              <a:rPr lang="en-US" b="1" dirty="0"/>
              <a:t>human review</a:t>
            </a:r>
            <a:r>
              <a:rPr lang="en-US" dirty="0"/>
              <a:t>, it submits batch jobs for the final analysis</a:t>
            </a:r>
          </a:p>
        </p:txBody>
      </p:sp>
      <p:pic>
        <p:nvPicPr>
          <p:cNvPr id="9" name="Content Placeholder 3">
            <a:extLst>
              <a:ext uri="{FF2B5EF4-FFF2-40B4-BE49-F238E27FC236}">
                <a16:creationId xmlns:a16="http://schemas.microsoft.com/office/drawing/2014/main" id="{1430AB50-21B9-202F-40A3-D7CEE19780A6}"/>
              </a:ext>
            </a:extLst>
          </p:cNvPr>
          <p:cNvPicPr>
            <a:picLocks noChangeAspect="1"/>
          </p:cNvPicPr>
          <p:nvPr/>
        </p:nvPicPr>
        <p:blipFill>
          <a:blip r:embed="rId2"/>
          <a:srcRect b="2128"/>
          <a:stretch>
            <a:fillRect/>
          </a:stretch>
        </p:blipFill>
        <p:spPr>
          <a:xfrm>
            <a:off x="5859877" y="76200"/>
            <a:ext cx="6114410" cy="6509657"/>
          </a:xfrm>
          <a:prstGeom prst="rect">
            <a:avLst/>
          </a:prstGeom>
        </p:spPr>
      </p:pic>
    </p:spTree>
    <p:extLst>
      <p:ext uri="{BB962C8B-B14F-4D97-AF65-F5344CB8AC3E}">
        <p14:creationId xmlns:p14="http://schemas.microsoft.com/office/powerpoint/2010/main" val="4019321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4B0CF-1987-E398-5840-1830AE42B708}"/>
              </a:ext>
            </a:extLst>
          </p:cNvPr>
          <p:cNvSpPr>
            <a:spLocks noGrp="1"/>
          </p:cNvSpPr>
          <p:nvPr>
            <p:ph type="title"/>
          </p:nvPr>
        </p:nvSpPr>
        <p:spPr/>
        <p:txBody>
          <a:bodyPr>
            <a:normAutofit/>
          </a:bodyPr>
          <a:lstStyle/>
          <a:p>
            <a:r>
              <a:rPr lang="en-US" dirty="0"/>
              <a:t>Try it at home:   H→</a:t>
            </a:r>
            <a:r>
              <a:rPr lang="el-GR" dirty="0" err="1"/>
              <a:t>γγ</a:t>
            </a:r>
            <a:r>
              <a:rPr lang="el-GR" dirty="0"/>
              <a:t> </a:t>
            </a:r>
            <a:r>
              <a:rPr lang="en-US" dirty="0"/>
              <a:t>in a weekend</a:t>
            </a:r>
          </a:p>
        </p:txBody>
      </p:sp>
      <p:sp>
        <p:nvSpPr>
          <p:cNvPr id="3" name="Content Placeholder 2">
            <a:extLst>
              <a:ext uri="{FF2B5EF4-FFF2-40B4-BE49-F238E27FC236}">
                <a16:creationId xmlns:a16="http://schemas.microsoft.com/office/drawing/2014/main" id="{C3EC75F3-19F3-4246-B9F7-9FC53EC354BF}"/>
              </a:ext>
            </a:extLst>
          </p:cNvPr>
          <p:cNvSpPr>
            <a:spLocks noGrp="1"/>
          </p:cNvSpPr>
          <p:nvPr>
            <p:ph sz="half" idx="1"/>
          </p:nvPr>
        </p:nvSpPr>
        <p:spPr/>
        <p:txBody>
          <a:bodyPr>
            <a:normAutofit fontScale="85000" lnSpcReduction="20000"/>
          </a:bodyPr>
          <a:lstStyle/>
          <a:p>
            <a:r>
              <a:rPr lang="en-US" dirty="0"/>
              <a:t>No RAG, just embedded knowledge of the system</a:t>
            </a:r>
          </a:p>
          <a:p>
            <a:endParaRPr lang="en-US" dirty="0"/>
          </a:p>
          <a:p>
            <a:r>
              <a:rPr lang="en-US" dirty="0"/>
              <a:t>A controlling agent estimates the shape of the signal and the background of a process based on a prompt</a:t>
            </a:r>
          </a:p>
          <a:p>
            <a:pPr marL="0" indent="0">
              <a:buNone/>
            </a:pPr>
            <a:br>
              <a:rPr lang="en-US" dirty="0"/>
            </a:br>
            <a:endParaRPr lang="en-US" dirty="0"/>
          </a:p>
          <a:p>
            <a:r>
              <a:rPr lang="en-US" dirty="0"/>
              <a:t>The supervisor controls every step and send work back to the subagent, for example when the distributions are unphysical or S/N outside the expectation</a:t>
            </a:r>
          </a:p>
        </p:txBody>
      </p:sp>
      <p:pic>
        <p:nvPicPr>
          <p:cNvPr id="5" name="Content Placeholder 4">
            <a:extLst>
              <a:ext uri="{FF2B5EF4-FFF2-40B4-BE49-F238E27FC236}">
                <a16:creationId xmlns:a16="http://schemas.microsoft.com/office/drawing/2014/main" id="{0187E06F-DFAB-E7D6-420B-A0D411A1193B}"/>
              </a:ext>
            </a:extLst>
          </p:cNvPr>
          <p:cNvPicPr>
            <a:picLocks noGrp="1" noChangeAspect="1"/>
          </p:cNvPicPr>
          <p:nvPr>
            <p:ph sz="half" idx="2"/>
          </p:nvPr>
        </p:nvPicPr>
        <p:blipFill>
          <a:blip r:embed="rId2"/>
          <a:stretch>
            <a:fillRect/>
          </a:stretch>
        </p:blipFill>
        <p:spPr>
          <a:xfrm>
            <a:off x="5846124" y="2169318"/>
            <a:ext cx="6212419" cy="2979624"/>
          </a:xfrm>
          <a:prstGeom prst="rect">
            <a:avLst/>
          </a:prstGeom>
        </p:spPr>
      </p:pic>
    </p:spTree>
    <p:extLst>
      <p:ext uri="{BB962C8B-B14F-4D97-AF65-F5344CB8AC3E}">
        <p14:creationId xmlns:p14="http://schemas.microsoft.com/office/powerpoint/2010/main" val="1184246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D6F9099-64C1-6AF7-10B4-3B06F9D4929A}"/>
              </a:ext>
            </a:extLst>
          </p:cNvPr>
          <p:cNvPicPr>
            <a:picLocks noGrp="1" noChangeAspect="1"/>
          </p:cNvPicPr>
          <p:nvPr>
            <p:ph sz="half" idx="2"/>
          </p:nvPr>
        </p:nvPicPr>
        <p:blipFill>
          <a:blip r:embed="rId2"/>
          <a:stretch>
            <a:fillRect/>
          </a:stretch>
        </p:blipFill>
        <p:spPr>
          <a:xfrm>
            <a:off x="5288311" y="406174"/>
            <a:ext cx="3704989" cy="4755659"/>
          </a:xfrm>
          <a:prstGeom prst="rect">
            <a:avLst/>
          </a:prstGeom>
        </p:spPr>
      </p:pic>
      <p:pic>
        <p:nvPicPr>
          <p:cNvPr id="6" name="Content Placeholder 4">
            <a:extLst>
              <a:ext uri="{FF2B5EF4-FFF2-40B4-BE49-F238E27FC236}">
                <a16:creationId xmlns:a16="http://schemas.microsoft.com/office/drawing/2014/main" id="{E2B5B6D6-E92F-2EE2-0387-17A4E43C6346}"/>
              </a:ext>
            </a:extLst>
          </p:cNvPr>
          <p:cNvPicPr>
            <a:picLocks noChangeAspect="1"/>
          </p:cNvPicPr>
          <p:nvPr/>
        </p:nvPicPr>
        <p:blipFill>
          <a:blip r:embed="rId3"/>
          <a:stretch>
            <a:fillRect/>
          </a:stretch>
        </p:blipFill>
        <p:spPr>
          <a:xfrm>
            <a:off x="9341643" y="406174"/>
            <a:ext cx="2492943" cy="2286427"/>
          </a:xfrm>
          <a:prstGeom prst="rect">
            <a:avLst/>
          </a:prstGeom>
        </p:spPr>
      </p:pic>
      <p:sp>
        <p:nvSpPr>
          <p:cNvPr id="7" name="Oval Callout 6">
            <a:extLst>
              <a:ext uri="{FF2B5EF4-FFF2-40B4-BE49-F238E27FC236}">
                <a16:creationId xmlns:a16="http://schemas.microsoft.com/office/drawing/2014/main" id="{FA72845C-DA09-778C-6527-EE1406330A15}"/>
              </a:ext>
            </a:extLst>
          </p:cNvPr>
          <p:cNvSpPr/>
          <p:nvPr/>
        </p:nvSpPr>
        <p:spPr>
          <a:xfrm>
            <a:off x="555172" y="406174"/>
            <a:ext cx="4256314" cy="2184626"/>
          </a:xfrm>
          <a:prstGeom prst="wedgeEllipseCallout">
            <a:avLst>
              <a:gd name="adj1" fmla="val -45617"/>
              <a:gd name="adj2" fmla="val 56014"/>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Derive the exclusion limit for 500 GeV </a:t>
            </a:r>
            <a:r>
              <a:rPr lang="en-US" dirty="0" err="1"/>
              <a:t>Sleptons</a:t>
            </a:r>
            <a:r>
              <a:rPr lang="en-US" dirty="0"/>
              <a:t> at the LHC</a:t>
            </a:r>
          </a:p>
        </p:txBody>
      </p:sp>
      <p:sp>
        <p:nvSpPr>
          <p:cNvPr id="8" name="Right Arrow 7">
            <a:extLst>
              <a:ext uri="{FF2B5EF4-FFF2-40B4-BE49-F238E27FC236}">
                <a16:creationId xmlns:a16="http://schemas.microsoft.com/office/drawing/2014/main" id="{D343F107-5AB7-4A68-BCD7-3740FCCA8F73}"/>
              </a:ext>
            </a:extLst>
          </p:cNvPr>
          <p:cNvSpPr/>
          <p:nvPr/>
        </p:nvSpPr>
        <p:spPr>
          <a:xfrm>
            <a:off x="1055914" y="2927342"/>
            <a:ext cx="2743200" cy="110511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After 15-20 mins</a:t>
            </a:r>
          </a:p>
        </p:txBody>
      </p:sp>
      <p:sp>
        <p:nvSpPr>
          <p:cNvPr id="11" name="Content Placeholder 2">
            <a:extLst>
              <a:ext uri="{FF2B5EF4-FFF2-40B4-BE49-F238E27FC236}">
                <a16:creationId xmlns:a16="http://schemas.microsoft.com/office/drawing/2014/main" id="{338B91BA-336F-4302-E061-F4EC8C4A2195}"/>
              </a:ext>
            </a:extLst>
          </p:cNvPr>
          <p:cNvSpPr>
            <a:spLocks noGrp="1"/>
          </p:cNvSpPr>
          <p:nvPr>
            <p:ph sz="half" idx="1"/>
          </p:nvPr>
        </p:nvSpPr>
        <p:spPr>
          <a:xfrm>
            <a:off x="555172" y="5161833"/>
            <a:ext cx="11435267" cy="1696167"/>
          </a:xfrm>
        </p:spPr>
        <p:txBody>
          <a:bodyPr>
            <a:normAutofit/>
          </a:bodyPr>
          <a:lstStyle/>
          <a:p>
            <a:pPr marL="0" indent="0">
              <a:buNone/>
            </a:pPr>
            <a:r>
              <a:rPr lang="en-US" b="1" dirty="0"/>
              <a:t>Assessment by Perplexity:</a:t>
            </a:r>
            <a:r>
              <a:rPr lang="en-US" dirty="0"/>
              <a:t> The test is plausible as a toy model, but not sufficiently well justified to count as a rigorous physics analysis. The main weaknesses are the oversimplified kinematics, the not fully substantiated background estimate, and the rather heuristic treatment of the statistics.</a:t>
            </a:r>
          </a:p>
        </p:txBody>
      </p:sp>
    </p:spTree>
    <p:extLst>
      <p:ext uri="{BB962C8B-B14F-4D97-AF65-F5344CB8AC3E}">
        <p14:creationId xmlns:p14="http://schemas.microsoft.com/office/powerpoint/2010/main" val="27452004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54994-C88F-E49C-470E-E65F047AE608}"/>
              </a:ext>
            </a:extLst>
          </p:cNvPr>
          <p:cNvSpPr>
            <a:spLocks noGrp="1"/>
          </p:cNvSpPr>
          <p:nvPr>
            <p:ph type="title"/>
          </p:nvPr>
        </p:nvSpPr>
        <p:spPr/>
        <p:txBody>
          <a:bodyPr/>
          <a:lstStyle/>
          <a:p>
            <a:r>
              <a:rPr lang="en-US" dirty="0"/>
              <a:t>The DELPHI Analysis</a:t>
            </a:r>
          </a:p>
        </p:txBody>
      </p:sp>
      <p:sp>
        <p:nvSpPr>
          <p:cNvPr id="5" name="Content Placeholder 4">
            <a:extLst>
              <a:ext uri="{FF2B5EF4-FFF2-40B4-BE49-F238E27FC236}">
                <a16:creationId xmlns:a16="http://schemas.microsoft.com/office/drawing/2014/main" id="{B8197552-7282-E609-8015-ED513165A744}"/>
              </a:ext>
            </a:extLst>
          </p:cNvPr>
          <p:cNvSpPr>
            <a:spLocks noGrp="1"/>
          </p:cNvSpPr>
          <p:nvPr>
            <p:ph sz="half" idx="1"/>
          </p:nvPr>
        </p:nvSpPr>
        <p:spPr/>
        <p:txBody>
          <a:bodyPr/>
          <a:lstStyle/>
          <a:p>
            <a:r>
              <a:rPr lang="en-US" dirty="0"/>
              <a:t>Analysis cited as an example on their webpage</a:t>
            </a:r>
          </a:p>
          <a:p>
            <a:endParaRPr lang="en-US" dirty="0"/>
          </a:p>
          <a:p>
            <a:r>
              <a:rPr lang="en-US" dirty="0"/>
              <a:t>We did a similar exercise with a </a:t>
            </a:r>
            <a:r>
              <a:rPr lang="en-US" dirty="0" err="1"/>
              <a:t>Summerstudent</a:t>
            </a:r>
            <a:r>
              <a:rPr lang="en-US" dirty="0"/>
              <a:t> and Kati Lassila-Perini</a:t>
            </a:r>
            <a:br>
              <a:rPr lang="en-US" dirty="0"/>
            </a:br>
            <a:br>
              <a:rPr lang="en-US" dirty="0"/>
            </a:br>
            <a:r>
              <a:rPr lang="en-US" dirty="0">
                <a:hlinkClick r:id="rId2"/>
              </a:rPr>
              <a:t>https://indico.cern.ch/event/1312427/</a:t>
            </a:r>
            <a:endParaRPr lang="en-US" dirty="0"/>
          </a:p>
          <a:p>
            <a:endParaRPr lang="en-US" dirty="0"/>
          </a:p>
        </p:txBody>
      </p:sp>
      <p:pic>
        <p:nvPicPr>
          <p:cNvPr id="4" name="Picture 3">
            <a:extLst>
              <a:ext uri="{FF2B5EF4-FFF2-40B4-BE49-F238E27FC236}">
                <a16:creationId xmlns:a16="http://schemas.microsoft.com/office/drawing/2014/main" id="{513D0751-8E6E-9D75-C48E-1404292C969E}"/>
              </a:ext>
            </a:extLst>
          </p:cNvPr>
          <p:cNvPicPr>
            <a:picLocks noChangeAspect="1"/>
          </p:cNvPicPr>
          <p:nvPr/>
        </p:nvPicPr>
        <p:blipFill>
          <a:blip r:embed="rId3"/>
          <a:stretch>
            <a:fillRect/>
          </a:stretch>
        </p:blipFill>
        <p:spPr>
          <a:xfrm>
            <a:off x="7146472" y="0"/>
            <a:ext cx="3429000" cy="6858000"/>
          </a:xfrm>
          <a:prstGeom prst="rect">
            <a:avLst/>
          </a:prstGeom>
        </p:spPr>
      </p:pic>
    </p:spTree>
    <p:extLst>
      <p:ext uri="{BB962C8B-B14F-4D97-AF65-F5344CB8AC3E}">
        <p14:creationId xmlns:p14="http://schemas.microsoft.com/office/powerpoint/2010/main" val="20419351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04719-5577-A93B-4692-31C48F7A6D4B}"/>
              </a:ext>
            </a:extLst>
          </p:cNvPr>
          <p:cNvSpPr>
            <a:spLocks noGrp="1"/>
          </p:cNvSpPr>
          <p:nvPr>
            <p:ph type="title"/>
          </p:nvPr>
        </p:nvSpPr>
        <p:spPr/>
        <p:txBody>
          <a:bodyPr/>
          <a:lstStyle/>
          <a:p>
            <a:r>
              <a:rPr lang="en-US" dirty="0"/>
              <a:t>The claim</a:t>
            </a:r>
          </a:p>
        </p:txBody>
      </p:sp>
      <p:sp>
        <p:nvSpPr>
          <p:cNvPr id="3" name="Content Placeholder 2">
            <a:extLst>
              <a:ext uri="{FF2B5EF4-FFF2-40B4-BE49-F238E27FC236}">
                <a16:creationId xmlns:a16="http://schemas.microsoft.com/office/drawing/2014/main" id="{FBB94A9C-5B36-254C-9298-2FB246F35C1C}"/>
              </a:ext>
            </a:extLst>
          </p:cNvPr>
          <p:cNvSpPr>
            <a:spLocks noGrp="1"/>
          </p:cNvSpPr>
          <p:nvPr>
            <p:ph idx="1"/>
          </p:nvPr>
        </p:nvSpPr>
        <p:spPr/>
        <p:txBody>
          <a:bodyPr/>
          <a:lstStyle/>
          <a:p>
            <a:pPr marL="0" indent="0">
              <a:buNone/>
            </a:pPr>
            <a:r>
              <a:rPr lang="en-US" dirty="0"/>
              <a:t>“</a:t>
            </a:r>
            <a:r>
              <a:rPr lang="en-US" i="1" dirty="0"/>
              <a:t>Large language model-based AI agents are now able to autonomously execute substantial portions of a high energy physics (HEP) analysis pipeline with minimal expert-curated input.”</a:t>
            </a:r>
          </a:p>
          <a:p>
            <a:endParaRPr lang="en-US" dirty="0"/>
          </a:p>
        </p:txBody>
      </p:sp>
      <p:sp>
        <p:nvSpPr>
          <p:cNvPr id="4" name="Oval Callout 3">
            <a:extLst>
              <a:ext uri="{FF2B5EF4-FFF2-40B4-BE49-F238E27FC236}">
                <a16:creationId xmlns:a16="http://schemas.microsoft.com/office/drawing/2014/main" id="{CEC203C5-5D89-40A9-B77C-B1FFC61D7A3E}"/>
              </a:ext>
            </a:extLst>
          </p:cNvPr>
          <p:cNvSpPr/>
          <p:nvPr/>
        </p:nvSpPr>
        <p:spPr>
          <a:xfrm>
            <a:off x="488588" y="3564924"/>
            <a:ext cx="4876800" cy="1690377"/>
          </a:xfrm>
          <a:prstGeom prst="wedgeEllipseCallout">
            <a:avLst>
              <a:gd name="adj1" fmla="val -36069"/>
              <a:gd name="adj2" fmla="val 81582"/>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a:t>Measure the number of light neu-</a:t>
            </a:r>
          </a:p>
          <a:p>
            <a:r>
              <a:rPr lang="en-US" dirty="0" err="1"/>
              <a:t>trino</a:t>
            </a:r>
            <a:r>
              <a:rPr lang="en-US" dirty="0"/>
              <a:t> generations from the Z </a:t>
            </a:r>
            <a:r>
              <a:rPr lang="en-US" dirty="0" err="1"/>
              <a:t>invis</a:t>
            </a:r>
            <a:r>
              <a:rPr lang="en-US" dirty="0"/>
              <a:t>-</a:t>
            </a:r>
          </a:p>
          <a:p>
            <a:r>
              <a:rPr lang="en-US" dirty="0" err="1"/>
              <a:t>ible</a:t>
            </a:r>
            <a:r>
              <a:rPr lang="en-US" dirty="0"/>
              <a:t> width</a:t>
            </a:r>
          </a:p>
        </p:txBody>
      </p:sp>
      <p:pic>
        <p:nvPicPr>
          <p:cNvPr id="5" name="Picture 4">
            <a:extLst>
              <a:ext uri="{FF2B5EF4-FFF2-40B4-BE49-F238E27FC236}">
                <a16:creationId xmlns:a16="http://schemas.microsoft.com/office/drawing/2014/main" id="{6E34DA2C-2E39-F2F4-55B6-32D7262662BE}"/>
              </a:ext>
            </a:extLst>
          </p:cNvPr>
          <p:cNvPicPr>
            <a:picLocks noChangeAspect="1"/>
          </p:cNvPicPr>
          <p:nvPr/>
        </p:nvPicPr>
        <p:blipFill>
          <a:blip r:embed="rId2"/>
          <a:stretch>
            <a:fillRect/>
          </a:stretch>
        </p:blipFill>
        <p:spPr>
          <a:xfrm>
            <a:off x="8472427" y="2890511"/>
            <a:ext cx="2881373" cy="3421389"/>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6" name="Right Arrow 5">
            <a:extLst>
              <a:ext uri="{FF2B5EF4-FFF2-40B4-BE49-F238E27FC236}">
                <a16:creationId xmlns:a16="http://schemas.microsoft.com/office/drawing/2014/main" id="{34F928E7-2ABE-6196-5F60-A0A019A9FF6C}"/>
              </a:ext>
            </a:extLst>
          </p:cNvPr>
          <p:cNvSpPr/>
          <p:nvPr/>
        </p:nvSpPr>
        <p:spPr>
          <a:xfrm>
            <a:off x="6096000" y="4001294"/>
            <a:ext cx="1705232" cy="778475"/>
          </a:xfrm>
          <a:prstGeom prst="righ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9F89E63-AF1B-D2AB-B76D-21FBA788091A}"/>
              </a:ext>
            </a:extLst>
          </p:cNvPr>
          <p:cNvSpPr txBox="1"/>
          <p:nvPr/>
        </p:nvSpPr>
        <p:spPr>
          <a:xfrm>
            <a:off x="6291064" y="5511113"/>
            <a:ext cx="657552" cy="369332"/>
          </a:xfrm>
          <a:prstGeom prst="rect">
            <a:avLst/>
          </a:prstGeom>
          <a:noFill/>
        </p:spPr>
        <p:txBody>
          <a:bodyPr wrap="none" rtlCol="0">
            <a:spAutoFit/>
          </a:bodyPr>
          <a:lstStyle/>
          <a:p>
            <a:r>
              <a:rPr lang="en-US" dirty="0"/>
              <a:t>5h15</a:t>
            </a:r>
          </a:p>
        </p:txBody>
      </p:sp>
      <p:sp>
        <p:nvSpPr>
          <p:cNvPr id="8" name="TextBox 7">
            <a:extLst>
              <a:ext uri="{FF2B5EF4-FFF2-40B4-BE49-F238E27FC236}">
                <a16:creationId xmlns:a16="http://schemas.microsoft.com/office/drawing/2014/main" id="{4D2BAF88-9AD8-7E12-41F0-1D12D6AD6DED}"/>
              </a:ext>
            </a:extLst>
          </p:cNvPr>
          <p:cNvSpPr txBox="1"/>
          <p:nvPr/>
        </p:nvSpPr>
        <p:spPr>
          <a:xfrm>
            <a:off x="1791730" y="6268462"/>
            <a:ext cx="2834559" cy="369332"/>
          </a:xfrm>
          <a:prstGeom prst="rect">
            <a:avLst/>
          </a:prstGeom>
          <a:noFill/>
        </p:spPr>
        <p:txBody>
          <a:bodyPr wrap="none" rtlCol="0">
            <a:spAutoFit/>
          </a:bodyPr>
          <a:lstStyle/>
          <a:p>
            <a:r>
              <a:rPr lang="en-US" dirty="0"/>
              <a:t>DELPHI Experiment Example</a:t>
            </a:r>
          </a:p>
        </p:txBody>
      </p:sp>
    </p:spTree>
    <p:extLst>
      <p:ext uri="{BB962C8B-B14F-4D97-AF65-F5344CB8AC3E}">
        <p14:creationId xmlns:p14="http://schemas.microsoft.com/office/powerpoint/2010/main" val="18717720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29288-1CB6-2A24-0334-B87205AB7B6A}"/>
              </a:ext>
            </a:extLst>
          </p:cNvPr>
          <p:cNvSpPr>
            <a:spLocks noGrp="1"/>
          </p:cNvSpPr>
          <p:nvPr>
            <p:ph type="title"/>
          </p:nvPr>
        </p:nvSpPr>
        <p:spPr/>
        <p:txBody>
          <a:bodyPr/>
          <a:lstStyle/>
          <a:p>
            <a:r>
              <a:rPr lang="en-US" dirty="0"/>
              <a:t>Strong Points</a:t>
            </a:r>
          </a:p>
        </p:txBody>
      </p:sp>
      <p:sp>
        <p:nvSpPr>
          <p:cNvPr id="3" name="Content Placeholder 2">
            <a:extLst>
              <a:ext uri="{FF2B5EF4-FFF2-40B4-BE49-F238E27FC236}">
                <a16:creationId xmlns:a16="http://schemas.microsoft.com/office/drawing/2014/main" id="{EED2051C-D2DC-5B58-5F4F-72E022E2D796}"/>
              </a:ext>
            </a:extLst>
          </p:cNvPr>
          <p:cNvSpPr>
            <a:spLocks noGrp="1"/>
          </p:cNvSpPr>
          <p:nvPr>
            <p:ph idx="1"/>
          </p:nvPr>
        </p:nvSpPr>
        <p:spPr/>
        <p:txBody>
          <a:bodyPr/>
          <a:lstStyle/>
          <a:p>
            <a:r>
              <a:rPr lang="en-US" dirty="0"/>
              <a:t>Impressive description of physics case</a:t>
            </a:r>
          </a:p>
          <a:p>
            <a:r>
              <a:rPr lang="en-US" dirty="0"/>
              <a:t>Extraction of data from Zebra via PATCHY program</a:t>
            </a:r>
          </a:p>
          <a:p>
            <a:r>
              <a:rPr lang="en-US" dirty="0"/>
              <a:t>Extraction of required physics parameters from papers by reading the tables</a:t>
            </a:r>
          </a:p>
          <a:p>
            <a:r>
              <a:rPr lang="en-US" dirty="0"/>
              <a:t>Cleanup of data samples due to mislabeling of tapes</a:t>
            </a:r>
          </a:p>
          <a:p>
            <a:endParaRPr lang="en-US" dirty="0"/>
          </a:p>
          <a:p>
            <a:r>
              <a:rPr lang="en-US" dirty="0"/>
              <a:t>Self critique of approach</a:t>
            </a:r>
          </a:p>
        </p:txBody>
      </p:sp>
    </p:spTree>
    <p:extLst>
      <p:ext uri="{BB962C8B-B14F-4D97-AF65-F5344CB8AC3E}">
        <p14:creationId xmlns:p14="http://schemas.microsoft.com/office/powerpoint/2010/main" val="9868909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42BC2-C1E0-EC21-7002-589403C59370}"/>
              </a:ext>
            </a:extLst>
          </p:cNvPr>
          <p:cNvSpPr>
            <a:spLocks noGrp="1"/>
          </p:cNvSpPr>
          <p:nvPr>
            <p:ph type="title"/>
          </p:nvPr>
        </p:nvSpPr>
        <p:spPr/>
        <p:txBody>
          <a:bodyPr/>
          <a:lstStyle/>
          <a:p>
            <a:r>
              <a:rPr lang="en-US" dirty="0"/>
              <a:t>The impressive</a:t>
            </a:r>
          </a:p>
        </p:txBody>
      </p:sp>
      <p:sp>
        <p:nvSpPr>
          <p:cNvPr id="3" name="Content Placeholder 2">
            <a:extLst>
              <a:ext uri="{FF2B5EF4-FFF2-40B4-BE49-F238E27FC236}">
                <a16:creationId xmlns:a16="http://schemas.microsoft.com/office/drawing/2014/main" id="{1188D8D6-2219-F51D-53A3-22E4B83CB8F5}"/>
              </a:ext>
            </a:extLst>
          </p:cNvPr>
          <p:cNvSpPr>
            <a:spLocks noGrp="1"/>
          </p:cNvSpPr>
          <p:nvPr>
            <p:ph idx="1"/>
          </p:nvPr>
        </p:nvSpPr>
        <p:spPr>
          <a:xfrm>
            <a:off x="838200" y="2141537"/>
            <a:ext cx="10515600" cy="4351338"/>
          </a:xfrm>
        </p:spPr>
        <p:txBody>
          <a:bodyPr/>
          <a:lstStyle/>
          <a:p>
            <a:r>
              <a:rPr lang="en-US" dirty="0"/>
              <a:t>Physics motivation and the  analysis procedure are very impressive described in the paper</a:t>
            </a:r>
          </a:p>
          <a:p>
            <a:endParaRPr lang="en-US" dirty="0"/>
          </a:p>
          <a:p>
            <a:r>
              <a:rPr lang="en-US" dirty="0"/>
              <a:t>The discussion demonstrates a profonde knowledge of literature and also of the retrieval of information from diverse sources as HEPDATA</a:t>
            </a:r>
          </a:p>
          <a:p>
            <a:endParaRPr lang="en-US" dirty="0"/>
          </a:p>
          <a:p>
            <a:r>
              <a:rPr lang="en-US" dirty="0"/>
              <a:t>An example is the precise knowledge of the luminosity measurement and the retrieval of numerical values from  </a:t>
            </a:r>
            <a:r>
              <a:rPr lang="en-US" dirty="0" err="1"/>
              <a:t>HEPData</a:t>
            </a:r>
            <a:r>
              <a:rPr lang="en-US" dirty="0"/>
              <a:t> and analysis papers</a:t>
            </a:r>
          </a:p>
          <a:p>
            <a:endParaRPr lang="en-US" dirty="0"/>
          </a:p>
          <a:p>
            <a:endParaRPr lang="en-US" dirty="0"/>
          </a:p>
        </p:txBody>
      </p:sp>
    </p:spTree>
    <p:extLst>
      <p:ext uri="{BB962C8B-B14F-4D97-AF65-F5344CB8AC3E}">
        <p14:creationId xmlns:p14="http://schemas.microsoft.com/office/powerpoint/2010/main" val="24553673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737A2-EC3B-207E-C507-CFE96EE335B2}"/>
              </a:ext>
            </a:extLst>
          </p:cNvPr>
          <p:cNvSpPr>
            <a:spLocks noGrp="1"/>
          </p:cNvSpPr>
          <p:nvPr>
            <p:ph type="title"/>
          </p:nvPr>
        </p:nvSpPr>
        <p:spPr/>
        <p:txBody>
          <a:bodyPr/>
          <a:lstStyle/>
          <a:p>
            <a:r>
              <a:rPr lang="en-US" dirty="0"/>
              <a:t>The incredible</a:t>
            </a:r>
          </a:p>
        </p:txBody>
      </p:sp>
      <p:sp>
        <p:nvSpPr>
          <p:cNvPr id="5" name="Content Placeholder 4">
            <a:extLst>
              <a:ext uri="{FF2B5EF4-FFF2-40B4-BE49-F238E27FC236}">
                <a16:creationId xmlns:a16="http://schemas.microsoft.com/office/drawing/2014/main" id="{0E1A7715-CB43-BA98-48A2-5F424BD4CA65}"/>
              </a:ext>
            </a:extLst>
          </p:cNvPr>
          <p:cNvSpPr>
            <a:spLocks noGrp="1"/>
          </p:cNvSpPr>
          <p:nvPr>
            <p:ph sz="half" idx="1"/>
          </p:nvPr>
        </p:nvSpPr>
        <p:spPr/>
        <p:txBody>
          <a:bodyPr/>
          <a:lstStyle/>
          <a:p>
            <a:r>
              <a:rPr lang="en-US" dirty="0"/>
              <a:t>PATCHY code written by AI</a:t>
            </a:r>
          </a:p>
          <a:p>
            <a:endParaRPr lang="en-US" dirty="0"/>
          </a:p>
          <a:p>
            <a:endParaRPr lang="en-US" dirty="0"/>
          </a:p>
        </p:txBody>
      </p:sp>
      <p:pic>
        <p:nvPicPr>
          <p:cNvPr id="4" name="Picture 3">
            <a:extLst>
              <a:ext uri="{FF2B5EF4-FFF2-40B4-BE49-F238E27FC236}">
                <a16:creationId xmlns:a16="http://schemas.microsoft.com/office/drawing/2014/main" id="{0FE8F93E-B7A9-E427-5895-6275185A7FD2}"/>
              </a:ext>
            </a:extLst>
          </p:cNvPr>
          <p:cNvPicPr>
            <a:picLocks noChangeAspect="1"/>
          </p:cNvPicPr>
          <p:nvPr/>
        </p:nvPicPr>
        <p:blipFill>
          <a:blip r:embed="rId2"/>
          <a:stretch>
            <a:fillRect/>
          </a:stretch>
        </p:blipFill>
        <p:spPr>
          <a:xfrm>
            <a:off x="6019800" y="365125"/>
            <a:ext cx="5641760" cy="4596990"/>
          </a:xfrm>
          <a:prstGeom prst="rect">
            <a:avLst/>
          </a:prstGeom>
        </p:spPr>
      </p:pic>
      <p:pic>
        <p:nvPicPr>
          <p:cNvPr id="3074" name="Picture 2" descr="Revisit the past with punch cards and tape - 4 Feb 2025 - Linux Format  Magazine - Readly">
            <a:extLst>
              <a:ext uri="{FF2B5EF4-FFF2-40B4-BE49-F238E27FC236}">
                <a16:creationId xmlns:a16="http://schemas.microsoft.com/office/drawing/2014/main" id="{AD1B19BA-280B-9D82-A2AA-EF6CE91988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240" y="2470355"/>
            <a:ext cx="5157788" cy="3429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FB02B57-95CD-BB38-3D8A-02DAA901B03E}"/>
              </a:ext>
            </a:extLst>
          </p:cNvPr>
          <p:cNvSpPr txBox="1"/>
          <p:nvPr/>
        </p:nvSpPr>
        <p:spPr>
          <a:xfrm>
            <a:off x="1401096" y="5853493"/>
            <a:ext cx="8424294" cy="369332"/>
          </a:xfrm>
          <a:prstGeom prst="rect">
            <a:avLst/>
          </a:prstGeom>
          <a:noFill/>
        </p:spPr>
        <p:txBody>
          <a:bodyPr wrap="none" rtlCol="0">
            <a:spAutoFit/>
          </a:bodyPr>
          <a:lstStyle/>
          <a:p>
            <a:r>
              <a:rPr lang="en-US" dirty="0"/>
              <a:t>PATCHY as tool for source management has a long history and survived at LEP until 2000</a:t>
            </a:r>
          </a:p>
        </p:txBody>
      </p:sp>
    </p:spTree>
    <p:extLst>
      <p:ext uri="{BB962C8B-B14F-4D97-AF65-F5344CB8AC3E}">
        <p14:creationId xmlns:p14="http://schemas.microsoft.com/office/powerpoint/2010/main" val="38648190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969A2-C433-25B9-4CB9-C0B3511D7FF8}"/>
              </a:ext>
            </a:extLst>
          </p:cNvPr>
          <p:cNvSpPr>
            <a:spLocks noGrp="1"/>
          </p:cNvSpPr>
          <p:nvPr>
            <p:ph type="title"/>
          </p:nvPr>
        </p:nvSpPr>
        <p:spPr/>
        <p:txBody>
          <a:bodyPr/>
          <a:lstStyle/>
          <a:p>
            <a:r>
              <a:rPr lang="en-US" dirty="0"/>
              <a:t>The Rookie mistake</a:t>
            </a:r>
          </a:p>
        </p:txBody>
      </p:sp>
      <p:sp>
        <p:nvSpPr>
          <p:cNvPr id="3" name="Content Placeholder 2">
            <a:extLst>
              <a:ext uri="{FF2B5EF4-FFF2-40B4-BE49-F238E27FC236}">
                <a16:creationId xmlns:a16="http://schemas.microsoft.com/office/drawing/2014/main" id="{27815694-921B-2622-97EA-CFA16E45AA7D}"/>
              </a:ext>
            </a:extLst>
          </p:cNvPr>
          <p:cNvSpPr>
            <a:spLocks noGrp="1"/>
          </p:cNvSpPr>
          <p:nvPr>
            <p:ph idx="1"/>
          </p:nvPr>
        </p:nvSpPr>
        <p:spPr/>
        <p:txBody>
          <a:bodyPr/>
          <a:lstStyle/>
          <a:p>
            <a:r>
              <a:rPr lang="en-US" dirty="0"/>
              <a:t>DELPHI had a limited momentum resolution. Badly measured tracks can have arbitrary high momenta.</a:t>
            </a:r>
          </a:p>
          <a:p>
            <a:endParaRPr lang="en-US" dirty="0"/>
          </a:p>
          <a:p>
            <a:r>
              <a:rPr lang="en-US" dirty="0"/>
              <a:t>Writing then with fixed precision, will lead to ******* printout and render events unreadable</a:t>
            </a:r>
          </a:p>
          <a:p>
            <a:endParaRPr lang="en-US" dirty="0"/>
          </a:p>
          <a:p>
            <a:r>
              <a:rPr lang="en-US" dirty="0"/>
              <a:t>Use scientific notation or clean up the data before writing</a:t>
            </a:r>
            <a:br>
              <a:rPr lang="en-US" dirty="0"/>
            </a:br>
            <a:endParaRPr lang="en-US" dirty="0"/>
          </a:p>
          <a:p>
            <a:r>
              <a:rPr lang="en-US" dirty="0"/>
              <a:t>But the AI has picked up one of our simpler examples …</a:t>
            </a:r>
          </a:p>
        </p:txBody>
      </p:sp>
    </p:spTree>
    <p:extLst>
      <p:ext uri="{BB962C8B-B14F-4D97-AF65-F5344CB8AC3E}">
        <p14:creationId xmlns:p14="http://schemas.microsoft.com/office/powerpoint/2010/main" val="13390103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A1FF9-F746-255B-6DA9-A3D568597152}"/>
              </a:ext>
            </a:extLst>
          </p:cNvPr>
          <p:cNvSpPr>
            <a:spLocks noGrp="1"/>
          </p:cNvSpPr>
          <p:nvPr>
            <p:ph type="title"/>
          </p:nvPr>
        </p:nvSpPr>
        <p:spPr/>
        <p:txBody>
          <a:bodyPr/>
          <a:lstStyle/>
          <a:p>
            <a:r>
              <a:rPr lang="en-US" dirty="0"/>
              <a:t>The blunder</a:t>
            </a:r>
          </a:p>
        </p:txBody>
      </p:sp>
      <p:sp>
        <p:nvSpPr>
          <p:cNvPr id="3" name="Content Placeholder 2">
            <a:extLst>
              <a:ext uri="{FF2B5EF4-FFF2-40B4-BE49-F238E27FC236}">
                <a16:creationId xmlns:a16="http://schemas.microsoft.com/office/drawing/2014/main" id="{7D515CEE-35C7-C8FF-58A7-83AEA28FB28C}"/>
              </a:ext>
            </a:extLst>
          </p:cNvPr>
          <p:cNvSpPr>
            <a:spLocks noGrp="1"/>
          </p:cNvSpPr>
          <p:nvPr>
            <p:ph idx="1"/>
          </p:nvPr>
        </p:nvSpPr>
        <p:spPr/>
        <p:txBody>
          <a:bodyPr>
            <a:normAutofit/>
          </a:bodyPr>
          <a:lstStyle/>
          <a:p>
            <a:r>
              <a:rPr lang="en-US" dirty="0"/>
              <a:t>Data seems to be missing</a:t>
            </a:r>
          </a:p>
          <a:p>
            <a:r>
              <a:rPr lang="en-US" dirty="0"/>
              <a:t> </a:t>
            </a:r>
          </a:p>
          <a:p>
            <a:r>
              <a:rPr lang="en-US" dirty="0"/>
              <a:t>There is no run selection</a:t>
            </a:r>
          </a:p>
          <a:p>
            <a:endParaRPr lang="en-US" dirty="0"/>
          </a:p>
          <a:p>
            <a:r>
              <a:rPr lang="en-US" dirty="0"/>
              <a:t>Run based </a:t>
            </a:r>
            <a:r>
              <a:rPr lang="en-US" dirty="0" err="1"/>
              <a:t>lumi</a:t>
            </a:r>
            <a:r>
              <a:rPr lang="en-US" dirty="0"/>
              <a:t> info has not been used</a:t>
            </a:r>
          </a:p>
          <a:p>
            <a:pPr marL="0" indent="0">
              <a:buNone/>
            </a:pPr>
            <a:endParaRPr lang="en-US" dirty="0"/>
          </a:p>
          <a:p>
            <a:r>
              <a:rPr lang="en-US" dirty="0"/>
              <a:t>Measuring of the </a:t>
            </a:r>
            <a:r>
              <a:rPr lang="en-US" dirty="0" err="1"/>
              <a:t>crosssection</a:t>
            </a:r>
            <a:r>
              <a:rPr lang="en-US" dirty="0"/>
              <a:t> is the only fundamental analysis, the rest are derived quantities</a:t>
            </a:r>
          </a:p>
        </p:txBody>
      </p:sp>
    </p:spTree>
    <p:extLst>
      <p:ext uri="{BB962C8B-B14F-4D97-AF65-F5344CB8AC3E}">
        <p14:creationId xmlns:p14="http://schemas.microsoft.com/office/powerpoint/2010/main" val="10005171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520E9-0FE5-C37F-F941-4C31FE5FF9BA}"/>
              </a:ext>
            </a:extLst>
          </p:cNvPr>
          <p:cNvSpPr>
            <a:spLocks noGrp="1"/>
          </p:cNvSpPr>
          <p:nvPr>
            <p:ph type="title"/>
          </p:nvPr>
        </p:nvSpPr>
        <p:spPr/>
        <p:txBody>
          <a:bodyPr/>
          <a:lstStyle/>
          <a:p>
            <a:r>
              <a:rPr lang="en-US" dirty="0"/>
              <a:t>The cleanup</a:t>
            </a:r>
          </a:p>
        </p:txBody>
      </p:sp>
      <p:sp>
        <p:nvSpPr>
          <p:cNvPr id="3" name="Content Placeholder 2">
            <a:extLst>
              <a:ext uri="{FF2B5EF4-FFF2-40B4-BE49-F238E27FC236}">
                <a16:creationId xmlns:a16="http://schemas.microsoft.com/office/drawing/2014/main" id="{C4E59565-2A74-EAF1-EB2C-3A1A08F2EB45}"/>
              </a:ext>
            </a:extLst>
          </p:cNvPr>
          <p:cNvSpPr>
            <a:spLocks noGrp="1"/>
          </p:cNvSpPr>
          <p:nvPr>
            <p:ph idx="1"/>
          </p:nvPr>
        </p:nvSpPr>
        <p:spPr/>
        <p:txBody>
          <a:bodyPr/>
          <a:lstStyle/>
          <a:p>
            <a:r>
              <a:rPr lang="en-US" b="1" dirty="0"/>
              <a:t>Our </a:t>
            </a:r>
            <a:r>
              <a:rPr lang="en-US" b="1" dirty="0" err="1"/>
              <a:t>summerstudent</a:t>
            </a:r>
            <a:r>
              <a:rPr lang="en-US" b="1" dirty="0"/>
              <a:t>: </a:t>
            </a:r>
            <a:r>
              <a:rPr lang="en-US" dirty="0"/>
              <a:t>Did interesting plots and then moved to the next topic in his assignment</a:t>
            </a:r>
          </a:p>
          <a:p>
            <a:endParaRPr lang="en-US" dirty="0"/>
          </a:p>
          <a:p>
            <a:r>
              <a:rPr lang="en-US" b="1" dirty="0"/>
              <a:t>The AI: </a:t>
            </a:r>
            <a:r>
              <a:rPr lang="en-US" dirty="0"/>
              <a:t>Decided to use published numbers to rescale the data</a:t>
            </a:r>
          </a:p>
        </p:txBody>
      </p:sp>
      <mc:AlternateContent xmlns:mc="http://schemas.openxmlformats.org/markup-compatibility/2006">
        <mc:Choice xmlns:p14="http://schemas.microsoft.com/office/powerpoint/2010/main" Requires="p14">
          <p:contentPart p14:bwMode="auto" r:id="rId2">
            <p14:nvContentPartPr>
              <p14:cNvPr id="4" name="Ink 3">
                <a:extLst>
                  <a:ext uri="{FF2B5EF4-FFF2-40B4-BE49-F238E27FC236}">
                    <a16:creationId xmlns:a16="http://schemas.microsoft.com/office/drawing/2014/main" id="{577E80FB-467E-04A3-0CD6-7752C41ED92E}"/>
                  </a:ext>
                </a:extLst>
              </p14:cNvPr>
              <p14:cNvContentPartPr/>
              <p14:nvPr/>
            </p14:nvContentPartPr>
            <p14:xfrm>
              <a:off x="6568920" y="4594290"/>
              <a:ext cx="360" cy="360"/>
            </p14:xfrm>
          </p:contentPart>
        </mc:Choice>
        <mc:Fallback>
          <p:pic>
            <p:nvPicPr>
              <p:cNvPr id="4" name="Ink 3">
                <a:extLst>
                  <a:ext uri="{FF2B5EF4-FFF2-40B4-BE49-F238E27FC236}">
                    <a16:creationId xmlns:a16="http://schemas.microsoft.com/office/drawing/2014/main" id="{577E80FB-467E-04A3-0CD6-7752C41ED92E}"/>
                  </a:ext>
                </a:extLst>
              </p:cNvPr>
              <p:cNvPicPr/>
              <p:nvPr/>
            </p:nvPicPr>
            <p:blipFill>
              <a:blip r:embed="rId3"/>
              <a:stretch>
                <a:fillRect/>
              </a:stretch>
            </p:blipFill>
            <p:spPr>
              <a:xfrm>
                <a:off x="6515280" y="4486290"/>
                <a:ext cx="108000" cy="216000"/>
              </a:xfrm>
              <a:prstGeom prst="rect">
                <a:avLst/>
              </a:prstGeom>
            </p:spPr>
          </p:pic>
        </mc:Fallback>
      </mc:AlternateContent>
      <p:pic>
        <p:nvPicPr>
          <p:cNvPr id="5" name="Picture 4">
            <a:extLst>
              <a:ext uri="{FF2B5EF4-FFF2-40B4-BE49-F238E27FC236}">
                <a16:creationId xmlns:a16="http://schemas.microsoft.com/office/drawing/2014/main" id="{A37A9AEC-6F99-CCE8-53F3-1756BF50A59B}"/>
              </a:ext>
            </a:extLst>
          </p:cNvPr>
          <p:cNvPicPr>
            <a:picLocks noChangeAspect="1"/>
          </p:cNvPicPr>
          <p:nvPr/>
        </p:nvPicPr>
        <p:blipFill>
          <a:blip r:embed="rId4"/>
          <a:srcRect t="7720"/>
          <a:stretch>
            <a:fillRect/>
          </a:stretch>
        </p:blipFill>
        <p:spPr>
          <a:xfrm>
            <a:off x="1155359" y="4152274"/>
            <a:ext cx="9881281" cy="1804689"/>
          </a:xfrm>
          <a:prstGeom prst="rect">
            <a:avLst/>
          </a:prstGeom>
        </p:spPr>
      </p:pic>
    </p:spTree>
    <p:extLst>
      <p:ext uri="{BB962C8B-B14F-4D97-AF65-F5344CB8AC3E}">
        <p14:creationId xmlns:p14="http://schemas.microsoft.com/office/powerpoint/2010/main" val="22788980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EEC54-8A4D-83F8-183D-7EFAD398EE82}"/>
              </a:ext>
            </a:extLst>
          </p:cNvPr>
          <p:cNvSpPr>
            <a:spLocks noGrp="1"/>
          </p:cNvSpPr>
          <p:nvPr>
            <p:ph type="title"/>
          </p:nvPr>
        </p:nvSpPr>
        <p:spPr/>
        <p:txBody>
          <a:bodyPr/>
          <a:lstStyle/>
          <a:p>
            <a:r>
              <a:rPr lang="en-US" dirty="0"/>
              <a:t>The honesty</a:t>
            </a:r>
          </a:p>
        </p:txBody>
      </p:sp>
      <p:pic>
        <p:nvPicPr>
          <p:cNvPr id="6" name="Picture 5">
            <a:extLst>
              <a:ext uri="{FF2B5EF4-FFF2-40B4-BE49-F238E27FC236}">
                <a16:creationId xmlns:a16="http://schemas.microsoft.com/office/drawing/2014/main" id="{16A965A9-90C0-BFFC-966F-8C6C61FF90B5}"/>
              </a:ext>
            </a:extLst>
          </p:cNvPr>
          <p:cNvPicPr>
            <a:picLocks noChangeAspect="1"/>
          </p:cNvPicPr>
          <p:nvPr/>
        </p:nvPicPr>
        <p:blipFill>
          <a:blip r:embed="rId2"/>
          <a:stretch>
            <a:fillRect/>
          </a:stretch>
        </p:blipFill>
        <p:spPr>
          <a:xfrm>
            <a:off x="2969504" y="1416050"/>
            <a:ext cx="8384296" cy="5294466"/>
          </a:xfrm>
          <a:prstGeom prst="rect">
            <a:avLst/>
          </a:prstGeom>
        </p:spPr>
      </p:pic>
      <mc:AlternateContent xmlns:mc="http://schemas.openxmlformats.org/markup-compatibility/2006">
        <mc:Choice xmlns:p14="http://schemas.microsoft.com/office/powerpoint/2010/main" Requires="p14">
          <p:contentPart p14:bwMode="auto" r:id="rId3">
            <p14:nvContentPartPr>
              <p14:cNvPr id="7" name="Ink 6">
                <a:extLst>
                  <a:ext uri="{FF2B5EF4-FFF2-40B4-BE49-F238E27FC236}">
                    <a16:creationId xmlns:a16="http://schemas.microsoft.com/office/drawing/2014/main" id="{2582DB49-930F-0D12-67EC-CA029AE24274}"/>
                  </a:ext>
                </a:extLst>
              </p14:cNvPr>
              <p14:cNvContentPartPr/>
              <p14:nvPr/>
            </p14:nvContentPartPr>
            <p14:xfrm>
              <a:off x="6073130" y="6195147"/>
              <a:ext cx="360" cy="360"/>
            </p14:xfrm>
          </p:contentPart>
        </mc:Choice>
        <mc:Fallback>
          <p:pic>
            <p:nvPicPr>
              <p:cNvPr id="7" name="Ink 6">
                <a:extLst>
                  <a:ext uri="{FF2B5EF4-FFF2-40B4-BE49-F238E27FC236}">
                    <a16:creationId xmlns:a16="http://schemas.microsoft.com/office/drawing/2014/main" id="{2582DB49-930F-0D12-67EC-CA029AE24274}"/>
                  </a:ext>
                </a:extLst>
              </p:cNvPr>
              <p:cNvPicPr/>
              <p:nvPr/>
            </p:nvPicPr>
            <p:blipFill>
              <a:blip r:embed="rId4"/>
              <a:stretch>
                <a:fillRect/>
              </a:stretch>
            </p:blipFill>
            <p:spPr>
              <a:xfrm>
                <a:off x="6019130" y="6087147"/>
                <a:ext cx="108000" cy="21600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12" name="Ink 11">
                <a:extLst>
                  <a:ext uri="{FF2B5EF4-FFF2-40B4-BE49-F238E27FC236}">
                    <a16:creationId xmlns:a16="http://schemas.microsoft.com/office/drawing/2014/main" id="{7D7CC565-09B5-D267-7B9B-3B7CEBCEBEA6}"/>
                  </a:ext>
                </a:extLst>
              </p14:cNvPr>
              <p14:cNvContentPartPr/>
              <p14:nvPr/>
            </p14:nvContentPartPr>
            <p14:xfrm>
              <a:off x="4220547" y="3571752"/>
              <a:ext cx="2731680" cy="59400"/>
            </p14:xfrm>
          </p:contentPart>
        </mc:Choice>
        <mc:Fallback>
          <p:pic>
            <p:nvPicPr>
              <p:cNvPr id="12" name="Ink 11">
                <a:extLst>
                  <a:ext uri="{FF2B5EF4-FFF2-40B4-BE49-F238E27FC236}">
                    <a16:creationId xmlns:a16="http://schemas.microsoft.com/office/drawing/2014/main" id="{7D7CC565-09B5-D267-7B9B-3B7CEBCEBEA6}"/>
                  </a:ext>
                </a:extLst>
              </p:cNvPr>
              <p:cNvPicPr/>
              <p:nvPr/>
            </p:nvPicPr>
            <p:blipFill>
              <a:blip r:embed="rId6"/>
              <a:stretch>
                <a:fillRect/>
              </a:stretch>
            </p:blipFill>
            <p:spPr>
              <a:xfrm>
                <a:off x="4166907" y="3464112"/>
                <a:ext cx="2839320" cy="275040"/>
              </a:xfrm>
              <a:prstGeom prst="rect">
                <a:avLst/>
              </a:prstGeom>
            </p:spPr>
          </p:pic>
        </mc:Fallback>
      </mc:AlternateContent>
    </p:spTree>
    <p:extLst>
      <p:ext uri="{BB962C8B-B14F-4D97-AF65-F5344CB8AC3E}">
        <p14:creationId xmlns:p14="http://schemas.microsoft.com/office/powerpoint/2010/main" val="23149198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51CF9-9741-147A-AF35-FA5A455FEBF8}"/>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4D82F98F-5170-6587-F184-95B2DDB2630E}"/>
              </a:ext>
            </a:extLst>
          </p:cNvPr>
          <p:cNvSpPr>
            <a:spLocks noGrp="1"/>
          </p:cNvSpPr>
          <p:nvPr>
            <p:ph idx="1"/>
          </p:nvPr>
        </p:nvSpPr>
        <p:spPr/>
        <p:txBody>
          <a:bodyPr>
            <a:normAutofit fontScale="92500" lnSpcReduction="10000"/>
          </a:bodyPr>
          <a:lstStyle/>
          <a:p>
            <a:r>
              <a:rPr lang="en-US" dirty="0"/>
              <a:t>The paper is very impressive. It tries to do the maximum based on information that was available to the system</a:t>
            </a:r>
          </a:p>
          <a:p>
            <a:endParaRPr lang="en-US" dirty="0"/>
          </a:p>
          <a:p>
            <a:r>
              <a:rPr lang="en-US" dirty="0"/>
              <a:t>A human would have taken different decisions in writing a paper. Being able to measure the cross-section is the basis, all other numbers are just derived quantities.</a:t>
            </a:r>
          </a:p>
          <a:p>
            <a:endParaRPr lang="en-US" dirty="0"/>
          </a:p>
          <a:p>
            <a:r>
              <a:rPr lang="en-US" dirty="0"/>
              <a:t>It demonstrates that a lack of knowledge can lead to surprising results, as the AI looks to find a solution</a:t>
            </a:r>
          </a:p>
          <a:p>
            <a:endParaRPr lang="en-US" dirty="0"/>
          </a:p>
          <a:p>
            <a:r>
              <a:rPr lang="en-US" dirty="0"/>
              <a:t>It also demonstrates that one has to read carefully what is written</a:t>
            </a:r>
          </a:p>
        </p:txBody>
      </p:sp>
    </p:spTree>
    <p:extLst>
      <p:ext uri="{BB962C8B-B14F-4D97-AF65-F5344CB8AC3E}">
        <p14:creationId xmlns:p14="http://schemas.microsoft.com/office/powerpoint/2010/main" val="28892152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7F29A-D5E0-950F-013E-6F5F2FF68CC4}"/>
              </a:ext>
            </a:extLst>
          </p:cNvPr>
          <p:cNvSpPr>
            <a:spLocks noGrp="1"/>
          </p:cNvSpPr>
          <p:nvPr>
            <p:ph type="title"/>
          </p:nvPr>
        </p:nvSpPr>
        <p:spPr/>
        <p:txBody>
          <a:bodyPr/>
          <a:lstStyle/>
          <a:p>
            <a:r>
              <a:rPr lang="en-US" dirty="0"/>
              <a:t>Action item for DELPHI Open Data</a:t>
            </a:r>
          </a:p>
        </p:txBody>
      </p:sp>
      <p:sp>
        <p:nvSpPr>
          <p:cNvPr id="3" name="Content Placeholder 2">
            <a:extLst>
              <a:ext uri="{FF2B5EF4-FFF2-40B4-BE49-F238E27FC236}">
                <a16:creationId xmlns:a16="http://schemas.microsoft.com/office/drawing/2014/main" id="{CBD1B833-BCE1-EBAA-1113-0D0EE06DFCCC}"/>
              </a:ext>
            </a:extLst>
          </p:cNvPr>
          <p:cNvSpPr>
            <a:spLocks noGrp="1"/>
          </p:cNvSpPr>
          <p:nvPr>
            <p:ph idx="1"/>
          </p:nvPr>
        </p:nvSpPr>
        <p:spPr/>
        <p:txBody>
          <a:bodyPr>
            <a:normAutofit/>
          </a:bodyPr>
          <a:lstStyle/>
          <a:p>
            <a:r>
              <a:rPr lang="en-US" dirty="0"/>
              <a:t>Why is there only 50% of 1994 data ??? </a:t>
            </a:r>
            <a:br>
              <a:rPr lang="en-US" dirty="0"/>
            </a:br>
            <a:endParaRPr lang="en-US" dirty="0"/>
          </a:p>
          <a:p>
            <a:r>
              <a:rPr lang="en-US" dirty="0"/>
              <a:t>Add description of Run selection and Lumi tables to the documentation</a:t>
            </a:r>
          </a:p>
          <a:p>
            <a:endParaRPr lang="en-US" dirty="0"/>
          </a:p>
          <a:p>
            <a:r>
              <a:rPr lang="en-US" dirty="0"/>
              <a:t>Make DELPHI Notes accessible for RAG:</a:t>
            </a:r>
          </a:p>
          <a:p>
            <a:pPr lvl="1"/>
            <a:r>
              <a:rPr lang="en-US" dirty="0"/>
              <a:t>Use case 85 of the LLM Task list at CERN</a:t>
            </a:r>
          </a:p>
          <a:p>
            <a:pPr lvl="1"/>
            <a:r>
              <a:rPr lang="en-US" b="1" dirty="0"/>
              <a:t>Vision-LLM Processing of Legacy DELPHI Documentation (Dietrich Liko, EP-UCM)</a:t>
            </a:r>
          </a:p>
          <a:p>
            <a:endParaRPr lang="en-US" dirty="0"/>
          </a:p>
          <a:p>
            <a:endParaRPr lang="en-US" dirty="0"/>
          </a:p>
          <a:p>
            <a:endParaRPr lang="en-US" dirty="0"/>
          </a:p>
        </p:txBody>
      </p:sp>
    </p:spTree>
    <p:extLst>
      <p:ext uri="{BB962C8B-B14F-4D97-AF65-F5344CB8AC3E}">
        <p14:creationId xmlns:p14="http://schemas.microsoft.com/office/powerpoint/2010/main" val="2899196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563EE-4230-C097-980F-513985B607C0}"/>
              </a:ext>
            </a:extLst>
          </p:cNvPr>
          <p:cNvSpPr>
            <a:spLocks noGrp="1"/>
          </p:cNvSpPr>
          <p:nvPr>
            <p:ph type="title"/>
          </p:nvPr>
        </p:nvSpPr>
        <p:spPr/>
        <p:txBody>
          <a:bodyPr/>
          <a:lstStyle/>
          <a:p>
            <a:r>
              <a:rPr lang="en-US" dirty="0"/>
              <a:t>How did they do it ?</a:t>
            </a:r>
          </a:p>
        </p:txBody>
      </p:sp>
      <p:sp>
        <p:nvSpPr>
          <p:cNvPr id="3" name="Content Placeholder 2">
            <a:extLst>
              <a:ext uri="{FF2B5EF4-FFF2-40B4-BE49-F238E27FC236}">
                <a16:creationId xmlns:a16="http://schemas.microsoft.com/office/drawing/2014/main" id="{A00177A3-C0AB-E856-BC30-ABBBEAA611B3}"/>
              </a:ext>
            </a:extLst>
          </p:cNvPr>
          <p:cNvSpPr>
            <a:spLocks noGrp="1"/>
          </p:cNvSpPr>
          <p:nvPr>
            <p:ph idx="1"/>
          </p:nvPr>
        </p:nvSpPr>
        <p:spPr/>
        <p:txBody>
          <a:bodyPr/>
          <a:lstStyle/>
          <a:p>
            <a:r>
              <a:rPr lang="en-US" b="1" dirty="0"/>
              <a:t>Claude Code </a:t>
            </a:r>
            <a:r>
              <a:rPr lang="en-US" dirty="0"/>
              <a:t>— the agentic runtime (not just the model — the CLI that can execute code, read files, iterate)</a:t>
            </a:r>
          </a:p>
          <a:p>
            <a:r>
              <a:rPr lang="en-US" b="1" dirty="0"/>
              <a:t>Claude Opus 4 </a:t>
            </a:r>
            <a:r>
              <a:rPr lang="en-US" dirty="0"/>
              <a:t>— </a:t>
            </a:r>
            <a:r>
              <a:rPr lang="en-US" dirty="0" err="1"/>
              <a:t>Anthropic’s</a:t>
            </a:r>
            <a:r>
              <a:rPr lang="en-US" dirty="0"/>
              <a:t> most advanced model</a:t>
            </a:r>
          </a:p>
          <a:p>
            <a:r>
              <a:rPr lang="en-US" b="1" dirty="0"/>
              <a:t>JFC Framework </a:t>
            </a:r>
            <a:r>
              <a:rPr lang="en-US" dirty="0"/>
              <a:t>— the methodology + conventions + orchestration layer</a:t>
            </a:r>
          </a:p>
          <a:p>
            <a:r>
              <a:rPr lang="en-US" b="1" dirty="0" err="1"/>
              <a:t>SciTreeRAG</a:t>
            </a:r>
            <a:r>
              <a:rPr lang="en-US" dirty="0"/>
              <a:t> — the literature retrieval system</a:t>
            </a:r>
          </a:p>
          <a:p>
            <a:r>
              <a:rPr lang="en-US" b="1" dirty="0"/>
              <a:t>CERN </a:t>
            </a:r>
            <a:r>
              <a:rPr lang="en-US" b="1" dirty="0" err="1"/>
              <a:t>Opendata</a:t>
            </a:r>
            <a:r>
              <a:rPr lang="en-US" b="1" dirty="0"/>
              <a:t> </a:t>
            </a:r>
            <a:r>
              <a:rPr lang="en-US" dirty="0"/>
              <a:t>– CMS/Aleph/DELPHI</a:t>
            </a:r>
            <a:endParaRPr lang="en-US" b="1" dirty="0"/>
          </a:p>
          <a:p>
            <a:r>
              <a:rPr lang="en-US" b="1" dirty="0"/>
              <a:t>Pure Python - </a:t>
            </a:r>
            <a:r>
              <a:rPr lang="en-US" dirty="0"/>
              <a:t>uproot/awkward/</a:t>
            </a:r>
            <a:r>
              <a:rPr lang="en-US" dirty="0" err="1"/>
              <a:t>pyhf</a:t>
            </a:r>
            <a:r>
              <a:rPr lang="en-US" dirty="0"/>
              <a:t>/</a:t>
            </a:r>
            <a:r>
              <a:rPr lang="en-US" dirty="0" err="1"/>
              <a:t>mplhep</a:t>
            </a:r>
            <a:endParaRPr lang="en-US" dirty="0"/>
          </a:p>
        </p:txBody>
      </p:sp>
    </p:spTree>
    <p:extLst>
      <p:ext uri="{BB962C8B-B14F-4D97-AF65-F5344CB8AC3E}">
        <p14:creationId xmlns:p14="http://schemas.microsoft.com/office/powerpoint/2010/main" val="3858901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34493-934C-5B7C-2747-67605EA7583E}"/>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26A690CA-FE75-AECD-F8A1-16B28899391F}"/>
              </a:ext>
            </a:extLst>
          </p:cNvPr>
          <p:cNvSpPr>
            <a:spLocks noGrp="1"/>
          </p:cNvSpPr>
          <p:nvPr>
            <p:ph idx="1"/>
          </p:nvPr>
        </p:nvSpPr>
        <p:spPr/>
        <p:txBody>
          <a:bodyPr>
            <a:normAutofit/>
          </a:bodyPr>
          <a:lstStyle/>
          <a:p>
            <a:r>
              <a:rPr lang="en-US" dirty="0"/>
              <a:t>RAG concepts </a:t>
            </a:r>
          </a:p>
          <a:p>
            <a:pPr lvl="1"/>
            <a:r>
              <a:rPr lang="en-US" dirty="0" err="1"/>
              <a:t>SciTreeRAG</a:t>
            </a:r>
            <a:endParaRPr lang="en-US" dirty="0"/>
          </a:p>
          <a:p>
            <a:pPr lvl="1"/>
            <a:endParaRPr lang="en-US" dirty="0"/>
          </a:p>
          <a:p>
            <a:r>
              <a:rPr lang="en-US" dirty="0"/>
              <a:t>Concepts of agentic programming</a:t>
            </a:r>
          </a:p>
          <a:p>
            <a:pPr lvl="1"/>
            <a:endParaRPr lang="en-US" dirty="0"/>
          </a:p>
          <a:p>
            <a:r>
              <a:rPr lang="en-US" dirty="0"/>
              <a:t>The JFC multi-agent framework</a:t>
            </a:r>
          </a:p>
          <a:p>
            <a:pPr lvl="1"/>
            <a:r>
              <a:rPr lang="en-US" dirty="0"/>
              <a:t>The agent zoo</a:t>
            </a:r>
          </a:p>
          <a:p>
            <a:pPr lvl="1"/>
            <a:endParaRPr lang="en-US" dirty="0"/>
          </a:p>
          <a:p>
            <a:r>
              <a:rPr lang="en-US" dirty="0"/>
              <a:t>The DELPHI analysis</a:t>
            </a:r>
          </a:p>
        </p:txBody>
      </p:sp>
    </p:spTree>
    <p:extLst>
      <p:ext uri="{BB962C8B-B14F-4D97-AF65-F5344CB8AC3E}">
        <p14:creationId xmlns:p14="http://schemas.microsoft.com/office/powerpoint/2010/main" val="2879038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95E5A-CDC8-8526-D384-C8DA426CD0A2}"/>
              </a:ext>
            </a:extLst>
          </p:cNvPr>
          <p:cNvSpPr>
            <a:spLocks noGrp="1"/>
          </p:cNvSpPr>
          <p:nvPr>
            <p:ph type="title"/>
          </p:nvPr>
        </p:nvSpPr>
        <p:spPr/>
        <p:txBody>
          <a:bodyPr/>
          <a:lstStyle/>
          <a:p>
            <a:r>
              <a:rPr lang="en-AT" dirty="0"/>
              <a:t>Chincilla Scaling Law (2022)</a:t>
            </a:r>
          </a:p>
        </p:txBody>
      </p:sp>
      <p:sp>
        <p:nvSpPr>
          <p:cNvPr id="3" name="Content Placeholder 2">
            <a:extLst>
              <a:ext uri="{FF2B5EF4-FFF2-40B4-BE49-F238E27FC236}">
                <a16:creationId xmlns:a16="http://schemas.microsoft.com/office/drawing/2014/main" id="{663D81C2-8895-8475-AD8C-B85FAF2A5A9F}"/>
              </a:ext>
            </a:extLst>
          </p:cNvPr>
          <p:cNvSpPr>
            <a:spLocks noGrp="1"/>
          </p:cNvSpPr>
          <p:nvPr>
            <p:ph sz="half" idx="1"/>
          </p:nvPr>
        </p:nvSpPr>
        <p:spPr/>
        <p:txBody>
          <a:bodyPr>
            <a:normAutofit fontScale="85000" lnSpcReduction="20000"/>
          </a:bodyPr>
          <a:lstStyle/>
          <a:p>
            <a:r>
              <a:rPr lang="en-GB" dirty="0"/>
              <a:t>For compute-optimal training, a model requires 20 tokens per 1 parameter.</a:t>
            </a:r>
          </a:p>
          <a:p>
            <a:endParaRPr lang="en-GB" dirty="0"/>
          </a:p>
          <a:p>
            <a:r>
              <a:rPr lang="en-GB" dirty="0"/>
              <a:t>Modern models (like Llama 3) intentionally break this law by over-training (e.g., 2,000 tokens per parameter) to make smaller models more capable and cheaper to deploy.</a:t>
            </a:r>
          </a:p>
          <a:p>
            <a:endParaRPr lang="en-GB" dirty="0"/>
          </a:p>
          <a:p>
            <a:r>
              <a:rPr lang="en-GB" dirty="0"/>
              <a:t>A 1 T parameter model (1TB) trained on 45T tokens (approx. 40TB of text) represents a 40:1 lossy compression of its training data.</a:t>
            </a:r>
            <a:endParaRPr lang="en-AT" dirty="0"/>
          </a:p>
          <a:p>
            <a:pPr marL="0" indent="0">
              <a:buNone/>
            </a:pPr>
            <a:endParaRPr lang="en-AT" dirty="0"/>
          </a:p>
        </p:txBody>
      </p:sp>
      <p:pic>
        <p:nvPicPr>
          <p:cNvPr id="2052" name="Picture 4">
            <a:extLst>
              <a:ext uri="{FF2B5EF4-FFF2-40B4-BE49-F238E27FC236}">
                <a16:creationId xmlns:a16="http://schemas.microsoft.com/office/drawing/2014/main" id="{25FF5152-E8A4-4492-1A4C-29EB88A463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892" y="1690688"/>
            <a:ext cx="5867108" cy="330024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7B7D9AC-14F4-E4B4-76BA-D1214D670B95}"/>
              </a:ext>
            </a:extLst>
          </p:cNvPr>
          <p:cNvSpPr txBox="1"/>
          <p:nvPr/>
        </p:nvSpPr>
        <p:spPr>
          <a:xfrm>
            <a:off x="5728544" y="6311900"/>
            <a:ext cx="6004464" cy="369332"/>
          </a:xfrm>
          <a:prstGeom prst="rect">
            <a:avLst/>
          </a:prstGeom>
          <a:noFill/>
        </p:spPr>
        <p:txBody>
          <a:bodyPr wrap="none" rtlCol="0">
            <a:spAutoFit/>
          </a:bodyPr>
          <a:lstStyle/>
          <a:p>
            <a:r>
              <a:rPr lang="en-AT" dirty="0"/>
              <a:t>Original reference: </a:t>
            </a:r>
            <a:r>
              <a:rPr lang="en-GB" dirty="0"/>
              <a:t>Hoffmann et al. (2022) | arXiv:2203.15556</a:t>
            </a:r>
            <a:endParaRPr lang="en-AT" dirty="0"/>
          </a:p>
        </p:txBody>
      </p:sp>
    </p:spTree>
    <p:extLst>
      <p:ext uri="{BB962C8B-B14F-4D97-AF65-F5344CB8AC3E}">
        <p14:creationId xmlns:p14="http://schemas.microsoft.com/office/powerpoint/2010/main" val="2224097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D6D3D-86F2-5420-0AFA-8D37F53BBCC9}"/>
              </a:ext>
            </a:extLst>
          </p:cNvPr>
          <p:cNvSpPr>
            <a:spLocks noGrp="1"/>
          </p:cNvSpPr>
          <p:nvPr>
            <p:ph type="title"/>
          </p:nvPr>
        </p:nvSpPr>
        <p:spPr/>
        <p:txBody>
          <a:bodyPr/>
          <a:lstStyle/>
          <a:p>
            <a:r>
              <a:rPr lang="en-US" dirty="0"/>
              <a:t>In parenthesis</a:t>
            </a:r>
            <a:r>
              <a:rPr lang="en-AT"/>
              <a:t>: </a:t>
            </a:r>
            <a:r>
              <a:rPr lang="en-AT" dirty="0"/>
              <a:t>Will we run out of data ?</a:t>
            </a:r>
          </a:p>
        </p:txBody>
      </p:sp>
      <p:pic>
        <p:nvPicPr>
          <p:cNvPr id="6" name="Content Placeholder 5">
            <a:extLst>
              <a:ext uri="{FF2B5EF4-FFF2-40B4-BE49-F238E27FC236}">
                <a16:creationId xmlns:a16="http://schemas.microsoft.com/office/drawing/2014/main" id="{0FD77F88-347A-D07C-787C-0312C9EA3B12}"/>
              </a:ext>
            </a:extLst>
          </p:cNvPr>
          <p:cNvPicPr>
            <a:picLocks noGrp="1" noChangeAspect="1"/>
          </p:cNvPicPr>
          <p:nvPr>
            <p:ph sz="half" idx="1"/>
          </p:nvPr>
        </p:nvPicPr>
        <p:blipFill>
          <a:blip r:embed="rId2"/>
          <a:stretch>
            <a:fillRect/>
          </a:stretch>
        </p:blipFill>
        <p:spPr>
          <a:xfrm>
            <a:off x="175592" y="1766888"/>
            <a:ext cx="5181600" cy="2944677"/>
          </a:xfrm>
          <a:prstGeom prst="rect">
            <a:avLst/>
          </a:prstGeom>
        </p:spPr>
      </p:pic>
      <p:graphicFrame>
        <p:nvGraphicFramePr>
          <p:cNvPr id="8" name="Content Placeholder 7">
            <a:extLst>
              <a:ext uri="{FF2B5EF4-FFF2-40B4-BE49-F238E27FC236}">
                <a16:creationId xmlns:a16="http://schemas.microsoft.com/office/drawing/2014/main" id="{D1253952-FEC6-BB86-5B48-A7B60A6E17E3}"/>
              </a:ext>
            </a:extLst>
          </p:cNvPr>
          <p:cNvGraphicFramePr>
            <a:graphicFrameLocks noGrp="1"/>
          </p:cNvGraphicFramePr>
          <p:nvPr>
            <p:ph sz="half" idx="2"/>
            <p:extLst>
              <p:ext uri="{D42A27DB-BD31-4B8C-83A1-F6EECF244321}">
                <p14:modId xmlns:p14="http://schemas.microsoft.com/office/powerpoint/2010/main" val="3351011920"/>
              </p:ext>
            </p:extLst>
          </p:nvPr>
        </p:nvGraphicFramePr>
        <p:xfrm>
          <a:off x="5644284" y="1696447"/>
          <a:ext cx="6242915" cy="4461148"/>
        </p:xfrm>
        <a:graphic>
          <a:graphicData uri="http://schemas.openxmlformats.org/drawingml/2006/table">
            <a:tbl>
              <a:tblPr firstRow="1" firstCol="1">
                <a:tableStyleId>{5C22544A-7EE6-4342-B048-85BDC9FD1C3A}</a:tableStyleId>
              </a:tblPr>
              <a:tblGrid>
                <a:gridCol w="1757052">
                  <a:extLst>
                    <a:ext uri="{9D8B030D-6E8A-4147-A177-3AD203B41FA5}">
                      <a16:colId xmlns:a16="http://schemas.microsoft.com/office/drawing/2014/main" val="1224845908"/>
                    </a:ext>
                  </a:extLst>
                </a:gridCol>
                <a:gridCol w="921029">
                  <a:extLst>
                    <a:ext uri="{9D8B030D-6E8A-4147-A177-3AD203B41FA5}">
                      <a16:colId xmlns:a16="http://schemas.microsoft.com/office/drawing/2014/main" val="2386796882"/>
                    </a:ext>
                  </a:extLst>
                </a:gridCol>
                <a:gridCol w="1457739">
                  <a:extLst>
                    <a:ext uri="{9D8B030D-6E8A-4147-A177-3AD203B41FA5}">
                      <a16:colId xmlns:a16="http://schemas.microsoft.com/office/drawing/2014/main" val="3489391763"/>
                    </a:ext>
                  </a:extLst>
                </a:gridCol>
                <a:gridCol w="2107095">
                  <a:extLst>
                    <a:ext uri="{9D8B030D-6E8A-4147-A177-3AD203B41FA5}">
                      <a16:colId xmlns:a16="http://schemas.microsoft.com/office/drawing/2014/main" val="3473125286"/>
                    </a:ext>
                  </a:extLst>
                </a:gridCol>
              </a:tblGrid>
              <a:tr h="604512">
                <a:tc>
                  <a:txBody>
                    <a:bodyPr/>
                    <a:lstStyle/>
                    <a:p>
                      <a:pPr algn="ctr" rtl="0" fontAlgn="b">
                        <a:buNone/>
                      </a:pPr>
                      <a:r>
                        <a:rPr lang="en-GB" sz="1400" dirty="0">
                          <a:effectLst/>
                        </a:rPr>
                        <a:t>Data Category</a:t>
                      </a:r>
                    </a:p>
                  </a:txBody>
                  <a:tcPr marL="12260" marR="12260" marT="8173" marB="8173" anchor="ctr"/>
                </a:tc>
                <a:tc>
                  <a:txBody>
                    <a:bodyPr/>
                    <a:lstStyle/>
                    <a:p>
                      <a:pPr algn="ctr" rtl="0" fontAlgn="b">
                        <a:buNone/>
                      </a:pPr>
                      <a:r>
                        <a:rPr lang="en-GB" sz="1400" dirty="0">
                          <a:effectLst/>
                        </a:rPr>
                        <a:t>Total Raw Stock </a:t>
                      </a:r>
                      <a:br>
                        <a:rPr lang="en-GB" sz="1400" dirty="0">
                          <a:effectLst/>
                        </a:rPr>
                      </a:br>
                      <a:r>
                        <a:rPr lang="en-GB" sz="1400" dirty="0">
                          <a:effectLst/>
                        </a:rPr>
                        <a:t>(Tokens)</a:t>
                      </a:r>
                    </a:p>
                  </a:txBody>
                  <a:tcPr marL="12260" marR="12260" marT="8173" marB="8173" anchor="ctr"/>
                </a:tc>
                <a:tc>
                  <a:txBody>
                    <a:bodyPr/>
                    <a:lstStyle/>
                    <a:p>
                      <a:pPr algn="ctr" rtl="0" fontAlgn="b">
                        <a:buNone/>
                      </a:pPr>
                      <a:r>
                        <a:rPr lang="en-GB" sz="1400" dirty="0">
                          <a:effectLst/>
                        </a:rPr>
                        <a:t>Effective Stock (Filtered/Deduped)</a:t>
                      </a:r>
                    </a:p>
                  </a:txBody>
                  <a:tcPr marL="12260" marR="12260" marT="8173" marB="8173" anchor="ctr"/>
                </a:tc>
                <a:tc>
                  <a:txBody>
                    <a:bodyPr/>
                    <a:lstStyle/>
                    <a:p>
                      <a:pPr algn="ctr" rtl="0" fontAlgn="b">
                        <a:buNone/>
                      </a:pPr>
                      <a:r>
                        <a:rPr lang="en-GB" sz="1400" dirty="0">
                          <a:effectLst/>
                        </a:rPr>
                        <a:t>Context / Comparison</a:t>
                      </a:r>
                    </a:p>
                  </a:txBody>
                  <a:tcPr marL="0" marR="0" marT="8173" marB="8173" anchor="ctr"/>
                </a:tc>
                <a:extLst>
                  <a:ext uri="{0D108BD9-81ED-4DB2-BD59-A6C34878D82A}">
                    <a16:rowId xmlns:a16="http://schemas.microsoft.com/office/drawing/2014/main" val="713406356"/>
                  </a:ext>
                </a:extLst>
              </a:tr>
              <a:tr h="722146">
                <a:tc>
                  <a:txBody>
                    <a:bodyPr/>
                    <a:lstStyle/>
                    <a:p>
                      <a:pPr algn="ctr" rtl="0" fontAlgn="b">
                        <a:buNone/>
                      </a:pPr>
                      <a:r>
                        <a:rPr lang="en-GB" sz="1600" dirty="0">
                          <a:effectLst/>
                        </a:rPr>
                        <a:t>Public Web</a:t>
                      </a:r>
                    </a:p>
                  </a:txBody>
                  <a:tcPr marL="12260" marR="12260" marT="8173" marB="8173" anchor="ctr"/>
                </a:tc>
                <a:tc>
                  <a:txBody>
                    <a:bodyPr/>
                    <a:lstStyle/>
                    <a:p>
                      <a:pPr algn="ctr" rtl="0" fontAlgn="b">
                        <a:buNone/>
                      </a:pPr>
                      <a:r>
                        <a:rPr lang="en-GB" sz="1600" dirty="0">
                          <a:effectLst/>
                        </a:rPr>
                        <a:t>~100 T</a:t>
                      </a:r>
                    </a:p>
                  </a:txBody>
                  <a:tcPr marL="12260" marR="12260" marT="8173" marB="8173" anchor="ctr"/>
                </a:tc>
                <a:tc>
                  <a:txBody>
                    <a:bodyPr/>
                    <a:lstStyle/>
                    <a:p>
                      <a:pPr algn="ctr" rtl="0" fontAlgn="b">
                        <a:buNone/>
                      </a:pPr>
                      <a:r>
                        <a:rPr lang="en-GB" sz="1600" dirty="0">
                          <a:effectLst/>
                        </a:rPr>
                        <a:t>~30 – 50 T</a:t>
                      </a:r>
                    </a:p>
                  </a:txBody>
                  <a:tcPr marL="12260" marR="12260" marT="8173" marB="8173" anchor="ctr"/>
                </a:tc>
                <a:tc>
                  <a:txBody>
                    <a:bodyPr/>
                    <a:lstStyle/>
                    <a:p>
                      <a:pPr algn="ctr" rtl="0" fontAlgn="b">
                        <a:buNone/>
                      </a:pPr>
                      <a:r>
                        <a:rPr lang="en-GB" sz="1600">
                          <a:effectLst/>
                        </a:rPr>
                        <a:t>The "messy" internet; requires massive filtering.</a:t>
                      </a:r>
                    </a:p>
                  </a:txBody>
                  <a:tcPr marL="0" marR="0" marT="8173" marB="8173" anchor="ctr"/>
                </a:tc>
                <a:extLst>
                  <a:ext uri="{0D108BD9-81ED-4DB2-BD59-A6C34878D82A}">
                    <a16:rowId xmlns:a16="http://schemas.microsoft.com/office/drawing/2014/main" val="312433648"/>
                  </a:ext>
                </a:extLst>
              </a:tr>
              <a:tr h="722146">
                <a:tc>
                  <a:txBody>
                    <a:bodyPr/>
                    <a:lstStyle/>
                    <a:p>
                      <a:pPr algn="ctr" rtl="0" fontAlgn="b">
                        <a:buNone/>
                      </a:pPr>
                      <a:r>
                        <a:rPr lang="en-GB" sz="1600" dirty="0">
                          <a:effectLst/>
                        </a:rPr>
                        <a:t>All Published Books</a:t>
                      </a:r>
                    </a:p>
                  </a:txBody>
                  <a:tcPr marL="12260" marR="12260" marT="8173" marB="8173" anchor="ctr"/>
                </a:tc>
                <a:tc>
                  <a:txBody>
                    <a:bodyPr/>
                    <a:lstStyle/>
                    <a:p>
                      <a:pPr algn="ctr" rtl="0" fontAlgn="b">
                        <a:buNone/>
                      </a:pPr>
                      <a:r>
                        <a:rPr lang="en-GB" sz="1600" dirty="0">
                          <a:effectLst/>
                        </a:rPr>
                        <a:t>~4 – 8 T</a:t>
                      </a:r>
                    </a:p>
                  </a:txBody>
                  <a:tcPr marL="12260" marR="12260" marT="8173" marB="8173" anchor="ctr"/>
                </a:tc>
                <a:tc>
                  <a:txBody>
                    <a:bodyPr/>
                    <a:lstStyle/>
                    <a:p>
                      <a:pPr algn="ctr" rtl="0" fontAlgn="b">
                        <a:buNone/>
                      </a:pPr>
                      <a:r>
                        <a:rPr lang="en-GB" sz="1600" dirty="0">
                          <a:effectLst/>
                        </a:rPr>
                        <a:t>~4 T</a:t>
                      </a:r>
                    </a:p>
                  </a:txBody>
                  <a:tcPr marL="12260" marR="12260" marT="8173" marB="8173" anchor="ctr"/>
                </a:tc>
                <a:tc>
                  <a:txBody>
                    <a:bodyPr/>
                    <a:lstStyle/>
                    <a:p>
                      <a:pPr algn="ctr" rtl="0" fontAlgn="b">
                        <a:buNone/>
                      </a:pPr>
                      <a:r>
                        <a:rPr lang="en-GB" sz="1600">
                          <a:effectLst/>
                        </a:rPr>
                        <a:t>High quality, but finite and legally complex.</a:t>
                      </a:r>
                    </a:p>
                  </a:txBody>
                  <a:tcPr marL="0" marR="0" marT="8173" marB="8173" anchor="ctr"/>
                </a:tc>
                <a:extLst>
                  <a:ext uri="{0D108BD9-81ED-4DB2-BD59-A6C34878D82A}">
                    <a16:rowId xmlns:a16="http://schemas.microsoft.com/office/drawing/2014/main" val="3181412917"/>
                  </a:ext>
                </a:extLst>
              </a:tr>
              <a:tr h="486876">
                <a:tc>
                  <a:txBody>
                    <a:bodyPr/>
                    <a:lstStyle/>
                    <a:p>
                      <a:pPr algn="ctr" rtl="0" fontAlgn="b">
                        <a:buNone/>
                      </a:pPr>
                      <a:r>
                        <a:rPr lang="en-GB" sz="1600" dirty="0">
                          <a:effectLst/>
                        </a:rPr>
                        <a:t>Scientific Papers</a:t>
                      </a:r>
                    </a:p>
                  </a:txBody>
                  <a:tcPr marL="12260" marR="12260" marT="8173" marB="8173" anchor="ctr"/>
                </a:tc>
                <a:tc>
                  <a:txBody>
                    <a:bodyPr/>
                    <a:lstStyle/>
                    <a:p>
                      <a:pPr algn="ctr" rtl="0" fontAlgn="b">
                        <a:buNone/>
                      </a:pPr>
                      <a:r>
                        <a:rPr lang="en-GB" sz="1600" dirty="0">
                          <a:effectLst/>
                        </a:rPr>
                        <a:t>~1 – 2 T</a:t>
                      </a:r>
                    </a:p>
                  </a:txBody>
                  <a:tcPr marL="12260" marR="12260" marT="8173" marB="8173" anchor="ctr"/>
                </a:tc>
                <a:tc>
                  <a:txBody>
                    <a:bodyPr/>
                    <a:lstStyle/>
                    <a:p>
                      <a:pPr algn="ctr" rtl="0" fontAlgn="b">
                        <a:buNone/>
                      </a:pPr>
                      <a:r>
                        <a:rPr lang="en-GB" sz="1600" dirty="0">
                          <a:effectLst/>
                        </a:rPr>
                        <a:t>~1 T</a:t>
                      </a:r>
                    </a:p>
                  </a:txBody>
                  <a:tcPr marL="12260" marR="12260" marT="8173" marB="8173" anchor="ctr"/>
                </a:tc>
                <a:tc>
                  <a:txBody>
                    <a:bodyPr/>
                    <a:lstStyle/>
                    <a:p>
                      <a:pPr algn="ctr" rtl="0" fontAlgn="b">
                        <a:buNone/>
                      </a:pPr>
                      <a:r>
                        <a:rPr lang="en-GB" sz="1600" dirty="0">
                          <a:effectLst/>
                        </a:rPr>
                        <a:t>Dense, high-reasoning data.</a:t>
                      </a:r>
                    </a:p>
                  </a:txBody>
                  <a:tcPr marL="0" marR="0" marT="8173" marB="8173" anchor="ctr"/>
                </a:tc>
                <a:extLst>
                  <a:ext uri="{0D108BD9-81ED-4DB2-BD59-A6C34878D82A}">
                    <a16:rowId xmlns:a16="http://schemas.microsoft.com/office/drawing/2014/main" val="511574913"/>
                  </a:ext>
                </a:extLst>
              </a:tr>
              <a:tr h="604512">
                <a:tc>
                  <a:txBody>
                    <a:bodyPr/>
                    <a:lstStyle/>
                    <a:p>
                      <a:pPr algn="ctr" rtl="0" fontAlgn="b">
                        <a:buNone/>
                      </a:pPr>
                      <a:r>
                        <a:rPr lang="en-GB" sz="1600" dirty="0">
                          <a:effectLst/>
                        </a:rPr>
                        <a:t>Code (GitHub, etc.)</a:t>
                      </a:r>
                    </a:p>
                  </a:txBody>
                  <a:tcPr marL="12260" marR="12260" marT="8173" marB="8173" anchor="ctr"/>
                </a:tc>
                <a:tc>
                  <a:txBody>
                    <a:bodyPr/>
                    <a:lstStyle/>
                    <a:p>
                      <a:pPr algn="ctr" rtl="0" fontAlgn="b">
                        <a:buNone/>
                      </a:pPr>
                      <a:r>
                        <a:rPr lang="en-GB" sz="1600" dirty="0">
                          <a:effectLst/>
                        </a:rPr>
                        <a:t>~3 – 6 T</a:t>
                      </a:r>
                    </a:p>
                  </a:txBody>
                  <a:tcPr marL="12260" marR="12260" marT="8173" marB="8173" anchor="ctr"/>
                </a:tc>
                <a:tc>
                  <a:txBody>
                    <a:bodyPr/>
                    <a:lstStyle/>
                    <a:p>
                      <a:pPr algn="ctr" rtl="0" fontAlgn="b">
                        <a:buNone/>
                      </a:pPr>
                      <a:r>
                        <a:rPr lang="en-GB" sz="1600" dirty="0">
                          <a:effectLst/>
                        </a:rPr>
                        <a:t>~3 T</a:t>
                      </a:r>
                    </a:p>
                  </a:txBody>
                  <a:tcPr marL="12260" marR="12260" marT="8173" marB="8173" anchor="ctr"/>
                </a:tc>
                <a:tc>
                  <a:txBody>
                    <a:bodyPr/>
                    <a:lstStyle/>
                    <a:p>
                      <a:pPr algn="ctr" rtl="0" fontAlgn="b">
                        <a:buNone/>
                      </a:pPr>
                      <a:r>
                        <a:rPr lang="en-GB" sz="1600">
                          <a:effectLst/>
                        </a:rPr>
                        <a:t>Critical for logic and math performance.</a:t>
                      </a:r>
                    </a:p>
                  </a:txBody>
                  <a:tcPr marL="0" marR="0" marT="8173" marB="8173" anchor="ctr"/>
                </a:tc>
                <a:extLst>
                  <a:ext uri="{0D108BD9-81ED-4DB2-BD59-A6C34878D82A}">
                    <a16:rowId xmlns:a16="http://schemas.microsoft.com/office/drawing/2014/main" val="1427384885"/>
                  </a:ext>
                </a:extLst>
              </a:tr>
              <a:tr h="486876">
                <a:tc>
                  <a:txBody>
                    <a:bodyPr/>
                    <a:lstStyle/>
                    <a:p>
                      <a:pPr algn="ctr" rtl="0" fontAlgn="b">
                        <a:buNone/>
                      </a:pPr>
                      <a:r>
                        <a:rPr lang="en-GB" sz="1600" dirty="0">
                          <a:effectLst/>
                        </a:rPr>
                        <a:t>Total High-Quality Text</a:t>
                      </a:r>
                    </a:p>
                  </a:txBody>
                  <a:tcPr marL="12260" marR="12260" marT="8173" marB="8173" anchor="ctr"/>
                </a:tc>
                <a:tc>
                  <a:txBody>
                    <a:bodyPr/>
                    <a:lstStyle/>
                    <a:p>
                      <a:pPr algn="ctr" rtl="0" fontAlgn="b">
                        <a:buNone/>
                      </a:pPr>
                      <a:r>
                        <a:rPr lang="en-AT" sz="1600" dirty="0">
                          <a:effectLst/>
                        </a:rPr>
                        <a:t>—</a:t>
                      </a:r>
                    </a:p>
                  </a:txBody>
                  <a:tcPr marL="12260" marR="12260" marT="8173" marB="8173" anchor="ctr"/>
                </a:tc>
                <a:tc>
                  <a:txBody>
                    <a:bodyPr/>
                    <a:lstStyle/>
                    <a:p>
                      <a:pPr algn="ctr" rtl="0" fontAlgn="b">
                        <a:buNone/>
                      </a:pPr>
                      <a:r>
                        <a:rPr lang="en-GB" sz="1600" dirty="0">
                          <a:effectLst/>
                        </a:rPr>
                        <a:t>~9 – 30 T</a:t>
                      </a:r>
                    </a:p>
                  </a:txBody>
                  <a:tcPr marL="12260" marR="12260" marT="8173" marB="8173" anchor="ctr"/>
                </a:tc>
                <a:tc>
                  <a:txBody>
                    <a:bodyPr/>
                    <a:lstStyle/>
                    <a:p>
                      <a:pPr algn="ctr" rtl="0" fontAlgn="b">
                        <a:buNone/>
                      </a:pPr>
                      <a:r>
                        <a:rPr lang="en-GB" sz="1600">
                          <a:effectLst/>
                        </a:rPr>
                        <a:t>The "Data Wall" threshold.</a:t>
                      </a:r>
                    </a:p>
                  </a:txBody>
                  <a:tcPr marL="0" marR="0" marT="8173" marB="8173" anchor="ctr"/>
                </a:tc>
                <a:extLst>
                  <a:ext uri="{0D108BD9-81ED-4DB2-BD59-A6C34878D82A}">
                    <a16:rowId xmlns:a16="http://schemas.microsoft.com/office/drawing/2014/main" val="1367381071"/>
                  </a:ext>
                </a:extLst>
              </a:tr>
              <a:tr h="722146">
                <a:tc>
                  <a:txBody>
                    <a:bodyPr/>
                    <a:lstStyle/>
                    <a:p>
                      <a:pPr algn="ctr" rtl="0" fontAlgn="b">
                        <a:buNone/>
                      </a:pPr>
                      <a:r>
                        <a:rPr lang="en-GB" sz="1600" dirty="0">
                          <a:effectLst/>
                        </a:rPr>
                        <a:t>Total Human Text Stock</a:t>
                      </a:r>
                    </a:p>
                  </a:txBody>
                  <a:tcPr marL="12260" marR="12260" marT="8173" marB="8173" anchor="ctr"/>
                </a:tc>
                <a:tc>
                  <a:txBody>
                    <a:bodyPr/>
                    <a:lstStyle/>
                    <a:p>
                      <a:pPr algn="ctr" rtl="0" fontAlgn="b">
                        <a:buNone/>
                      </a:pPr>
                      <a:r>
                        <a:rPr lang="en-GB" sz="1600" dirty="0">
                          <a:effectLst/>
                        </a:rPr>
                        <a:t>~300 T</a:t>
                      </a:r>
                    </a:p>
                  </a:txBody>
                  <a:tcPr marL="12260" marR="12260" marT="8173" marB="8173" anchor="ctr"/>
                </a:tc>
                <a:tc>
                  <a:txBody>
                    <a:bodyPr/>
                    <a:lstStyle/>
                    <a:p>
                      <a:pPr algn="ctr" rtl="0" fontAlgn="b">
                        <a:buNone/>
                      </a:pPr>
                      <a:r>
                        <a:rPr lang="en-GB" sz="1600" dirty="0">
                          <a:effectLst/>
                        </a:rPr>
                        <a:t>~100 – 200 T</a:t>
                      </a:r>
                    </a:p>
                  </a:txBody>
                  <a:tcPr marL="12260" marR="12260" marT="8173" marB="8173" anchor="ctr"/>
                </a:tc>
                <a:tc>
                  <a:txBody>
                    <a:bodyPr/>
                    <a:lstStyle/>
                    <a:p>
                      <a:pPr algn="ctr" rtl="0" fontAlgn="b">
                        <a:buNone/>
                      </a:pPr>
                      <a:r>
                        <a:rPr lang="en-GB" sz="1600" dirty="0">
                          <a:effectLst/>
                        </a:rPr>
                        <a:t>Includes low-quality social media, logs, etc.</a:t>
                      </a:r>
                    </a:p>
                  </a:txBody>
                  <a:tcPr marL="0" marR="0" marT="8173" marB="8173" anchor="ctr"/>
                </a:tc>
                <a:extLst>
                  <a:ext uri="{0D108BD9-81ED-4DB2-BD59-A6C34878D82A}">
                    <a16:rowId xmlns:a16="http://schemas.microsoft.com/office/drawing/2014/main" val="2742911608"/>
                  </a:ext>
                </a:extLst>
              </a:tr>
            </a:tbl>
          </a:graphicData>
        </a:graphic>
      </p:graphicFrame>
      <p:sp>
        <p:nvSpPr>
          <p:cNvPr id="7" name="TextBox 6">
            <a:extLst>
              <a:ext uri="{FF2B5EF4-FFF2-40B4-BE49-F238E27FC236}">
                <a16:creationId xmlns:a16="http://schemas.microsoft.com/office/drawing/2014/main" id="{2FB7A9BE-1028-F89C-3E65-CF982C61033D}"/>
              </a:ext>
            </a:extLst>
          </p:cNvPr>
          <p:cNvSpPr txBox="1"/>
          <p:nvPr/>
        </p:nvSpPr>
        <p:spPr>
          <a:xfrm>
            <a:off x="922283" y="5707117"/>
            <a:ext cx="4824248" cy="369332"/>
          </a:xfrm>
          <a:prstGeom prst="rect">
            <a:avLst/>
          </a:prstGeom>
          <a:noFill/>
        </p:spPr>
        <p:txBody>
          <a:bodyPr wrap="square" rtlCol="0">
            <a:spAutoFit/>
          </a:bodyPr>
          <a:lstStyle/>
          <a:p>
            <a:r>
              <a:rPr lang="en-GB" dirty="0"/>
              <a:t>Villalobos et al. (2022) | arXiv:2211.04325</a:t>
            </a:r>
            <a:endParaRPr lang="en-AT" dirty="0"/>
          </a:p>
        </p:txBody>
      </p:sp>
    </p:spTree>
    <p:extLst>
      <p:ext uri="{BB962C8B-B14F-4D97-AF65-F5344CB8AC3E}">
        <p14:creationId xmlns:p14="http://schemas.microsoft.com/office/powerpoint/2010/main" val="349364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63BAD-A447-82EC-9C53-F9804791EA8D}"/>
              </a:ext>
            </a:extLst>
          </p:cNvPr>
          <p:cNvSpPr>
            <a:spLocks noGrp="1"/>
          </p:cNvSpPr>
          <p:nvPr>
            <p:ph type="title"/>
          </p:nvPr>
        </p:nvSpPr>
        <p:spPr/>
        <p:txBody>
          <a:bodyPr/>
          <a:lstStyle/>
          <a:p>
            <a:r>
              <a:rPr lang="en-AT" dirty="0"/>
              <a:t>What is Retrival Augmented Generation (RAG)</a:t>
            </a:r>
          </a:p>
        </p:txBody>
      </p:sp>
      <p:pic>
        <p:nvPicPr>
          <p:cNvPr id="1032" name="Picture 8">
            <a:extLst>
              <a:ext uri="{FF2B5EF4-FFF2-40B4-BE49-F238E27FC236}">
                <a16:creationId xmlns:a16="http://schemas.microsoft.com/office/drawing/2014/main" id="{9E8EA8EA-B372-6A3C-5E43-404A37C530A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855" t="18084" r="-7855" b="5056"/>
          <a:stretch>
            <a:fillRect/>
          </a:stretch>
        </p:blipFill>
        <p:spPr bwMode="auto">
          <a:xfrm>
            <a:off x="7225766" y="1562866"/>
            <a:ext cx="4009273" cy="313525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00563F32-BD9B-48E7-04BC-01ED01E6A7DA}"/>
              </a:ext>
            </a:extLst>
          </p:cNvPr>
          <p:cNvPicPr>
            <a:picLocks noChangeAspect="1"/>
          </p:cNvPicPr>
          <p:nvPr/>
        </p:nvPicPr>
        <p:blipFill>
          <a:blip r:embed="rId3"/>
          <a:srcRect l="8634"/>
          <a:stretch>
            <a:fillRect/>
          </a:stretch>
        </p:blipFill>
        <p:spPr>
          <a:xfrm>
            <a:off x="949489" y="1562866"/>
            <a:ext cx="4421668" cy="3135258"/>
          </a:xfrm>
          <a:prstGeom prst="rect">
            <a:avLst/>
          </a:prstGeom>
        </p:spPr>
      </p:pic>
      <p:sp>
        <p:nvSpPr>
          <p:cNvPr id="10" name="TextBox 9">
            <a:extLst>
              <a:ext uri="{FF2B5EF4-FFF2-40B4-BE49-F238E27FC236}">
                <a16:creationId xmlns:a16="http://schemas.microsoft.com/office/drawing/2014/main" id="{2EDD938E-B985-104E-5060-2EC4512BD689}"/>
              </a:ext>
            </a:extLst>
          </p:cNvPr>
          <p:cNvSpPr txBox="1"/>
          <p:nvPr/>
        </p:nvSpPr>
        <p:spPr>
          <a:xfrm>
            <a:off x="1040524" y="5528441"/>
            <a:ext cx="4793363" cy="400110"/>
          </a:xfrm>
          <a:prstGeom prst="rect">
            <a:avLst/>
          </a:prstGeom>
          <a:noFill/>
        </p:spPr>
        <p:txBody>
          <a:bodyPr wrap="none" rtlCol="0">
            <a:spAutoFit/>
          </a:bodyPr>
          <a:lstStyle/>
          <a:p>
            <a:r>
              <a:rPr lang="en-AT" sz="2000" dirty="0">
                <a:solidFill>
                  <a:srgbClr val="FF0000"/>
                </a:solidFill>
              </a:rPr>
              <a:t>Well read, quotes all numbers from his head</a:t>
            </a:r>
          </a:p>
        </p:txBody>
      </p:sp>
      <p:sp>
        <p:nvSpPr>
          <p:cNvPr id="11" name="TextBox 10">
            <a:extLst>
              <a:ext uri="{FF2B5EF4-FFF2-40B4-BE49-F238E27FC236}">
                <a16:creationId xmlns:a16="http://schemas.microsoft.com/office/drawing/2014/main" id="{9960744D-8453-EAE8-ADB2-67DE2995E230}"/>
              </a:ext>
            </a:extLst>
          </p:cNvPr>
          <p:cNvSpPr txBox="1"/>
          <p:nvPr/>
        </p:nvSpPr>
        <p:spPr>
          <a:xfrm>
            <a:off x="6570233" y="5528441"/>
            <a:ext cx="5320944" cy="400110"/>
          </a:xfrm>
          <a:prstGeom prst="rect">
            <a:avLst/>
          </a:prstGeom>
          <a:noFill/>
        </p:spPr>
        <p:txBody>
          <a:bodyPr wrap="none" rtlCol="0">
            <a:spAutoFit/>
          </a:bodyPr>
          <a:lstStyle/>
          <a:p>
            <a:r>
              <a:rPr lang="en-AT" sz="2000" dirty="0">
                <a:solidFill>
                  <a:srgbClr val="FF0000"/>
                </a:solidFill>
              </a:rPr>
              <a:t>Checks all the numbers and concepts in literature</a:t>
            </a:r>
          </a:p>
        </p:txBody>
      </p:sp>
      <p:sp>
        <p:nvSpPr>
          <p:cNvPr id="12" name="TextBox 11">
            <a:extLst>
              <a:ext uri="{FF2B5EF4-FFF2-40B4-BE49-F238E27FC236}">
                <a16:creationId xmlns:a16="http://schemas.microsoft.com/office/drawing/2014/main" id="{BF0E5EEB-7D3E-56D4-970C-C482D8864155}"/>
              </a:ext>
            </a:extLst>
          </p:cNvPr>
          <p:cNvSpPr txBox="1"/>
          <p:nvPr/>
        </p:nvSpPr>
        <p:spPr>
          <a:xfrm>
            <a:off x="6200388" y="6304738"/>
            <a:ext cx="5690789" cy="369332"/>
          </a:xfrm>
          <a:prstGeom prst="rect">
            <a:avLst/>
          </a:prstGeom>
          <a:noFill/>
        </p:spPr>
        <p:txBody>
          <a:bodyPr wrap="none" rtlCol="0">
            <a:spAutoFit/>
          </a:bodyPr>
          <a:lstStyle/>
          <a:p>
            <a:r>
              <a:rPr lang="en-AT" dirty="0"/>
              <a:t>Original publication: </a:t>
            </a:r>
            <a:r>
              <a:rPr lang="en-GB" i="1" dirty="0"/>
              <a:t>Lewis et al. (2020) | arXiv:2005.11401</a:t>
            </a:r>
          </a:p>
        </p:txBody>
      </p:sp>
      <p:sp>
        <p:nvSpPr>
          <p:cNvPr id="18" name="TextBox 17">
            <a:extLst>
              <a:ext uri="{FF2B5EF4-FFF2-40B4-BE49-F238E27FC236}">
                <a16:creationId xmlns:a16="http://schemas.microsoft.com/office/drawing/2014/main" id="{8F4CD277-5259-02E2-4FBF-E6DF94B52246}"/>
              </a:ext>
            </a:extLst>
          </p:cNvPr>
          <p:cNvSpPr txBox="1"/>
          <p:nvPr/>
        </p:nvSpPr>
        <p:spPr>
          <a:xfrm>
            <a:off x="1639614" y="4928616"/>
            <a:ext cx="3407984" cy="369332"/>
          </a:xfrm>
          <a:prstGeom prst="rect">
            <a:avLst/>
          </a:prstGeom>
          <a:noFill/>
        </p:spPr>
        <p:txBody>
          <a:bodyPr wrap="none" rtlCol="0">
            <a:spAutoFit/>
          </a:bodyPr>
          <a:lstStyle/>
          <a:p>
            <a:r>
              <a:rPr lang="en-AT" dirty="0"/>
              <a:t>Picture from the TH divison (2000)</a:t>
            </a:r>
          </a:p>
        </p:txBody>
      </p:sp>
      <p:sp>
        <p:nvSpPr>
          <p:cNvPr id="19" name="TextBox 18">
            <a:extLst>
              <a:ext uri="{FF2B5EF4-FFF2-40B4-BE49-F238E27FC236}">
                <a16:creationId xmlns:a16="http://schemas.microsoft.com/office/drawing/2014/main" id="{F09437AD-7E60-83C2-B2C2-57BC5684906F}"/>
              </a:ext>
            </a:extLst>
          </p:cNvPr>
          <p:cNvSpPr txBox="1"/>
          <p:nvPr/>
        </p:nvSpPr>
        <p:spPr>
          <a:xfrm>
            <a:off x="7225766" y="4951896"/>
            <a:ext cx="3640035" cy="369332"/>
          </a:xfrm>
          <a:prstGeom prst="rect">
            <a:avLst/>
          </a:prstGeom>
          <a:noFill/>
        </p:spPr>
        <p:txBody>
          <a:bodyPr wrap="none" rtlCol="0">
            <a:spAutoFit/>
          </a:bodyPr>
          <a:lstStyle/>
          <a:p>
            <a:r>
              <a:rPr lang="en-AT" dirty="0"/>
              <a:t>Picture from the CERN Library (1963)</a:t>
            </a:r>
          </a:p>
        </p:txBody>
      </p:sp>
    </p:spTree>
    <p:extLst>
      <p:ext uri="{BB962C8B-B14F-4D97-AF65-F5344CB8AC3E}">
        <p14:creationId xmlns:p14="http://schemas.microsoft.com/office/powerpoint/2010/main" val="735481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DAE17-DCB0-D58F-12E2-F5AE5C9E9F38}"/>
              </a:ext>
            </a:extLst>
          </p:cNvPr>
          <p:cNvSpPr>
            <a:spLocks noGrp="1"/>
          </p:cNvSpPr>
          <p:nvPr>
            <p:ph type="title"/>
          </p:nvPr>
        </p:nvSpPr>
        <p:spPr/>
        <p:txBody>
          <a:bodyPr/>
          <a:lstStyle/>
          <a:p>
            <a:r>
              <a:rPr lang="en-AT" dirty="0"/>
              <a:t>What is Vector Search ?</a:t>
            </a:r>
          </a:p>
        </p:txBody>
      </p:sp>
      <p:sp>
        <p:nvSpPr>
          <p:cNvPr id="5" name="Content Placeholder 4">
            <a:extLst>
              <a:ext uri="{FF2B5EF4-FFF2-40B4-BE49-F238E27FC236}">
                <a16:creationId xmlns:a16="http://schemas.microsoft.com/office/drawing/2014/main" id="{4DAD3C45-231B-C9A8-04DD-83AB1EA18DE5}"/>
              </a:ext>
            </a:extLst>
          </p:cNvPr>
          <p:cNvSpPr>
            <a:spLocks noGrp="1"/>
          </p:cNvSpPr>
          <p:nvPr>
            <p:ph idx="1"/>
          </p:nvPr>
        </p:nvSpPr>
        <p:spPr/>
        <p:txBody>
          <a:bodyPr/>
          <a:lstStyle/>
          <a:p>
            <a:pPr marL="0" indent="0">
              <a:buNone/>
            </a:pPr>
            <a:r>
              <a:rPr lang="en-AT" b="1" dirty="0"/>
              <a:t>Chunking: </a:t>
            </a:r>
            <a:r>
              <a:rPr lang="en-AT" dirty="0"/>
              <a:t>Text is cut into chunks</a:t>
            </a:r>
          </a:p>
          <a:p>
            <a:pPr marL="0" indent="0">
              <a:buNone/>
            </a:pPr>
            <a:endParaRPr lang="en-AT" dirty="0"/>
          </a:p>
          <a:p>
            <a:pPr marL="0" indent="0">
              <a:buNone/>
            </a:pPr>
            <a:r>
              <a:rPr lang="en-AT" b="1" dirty="0"/>
              <a:t>Embedding: </a:t>
            </a:r>
            <a:r>
              <a:rPr lang="en-AT" dirty="0"/>
              <a:t>An AI model converts the text into a numerical array (vector)</a:t>
            </a:r>
          </a:p>
          <a:p>
            <a:pPr marL="0" indent="0">
              <a:buNone/>
            </a:pPr>
            <a:br>
              <a:rPr lang="en-GB" dirty="0"/>
            </a:br>
            <a:r>
              <a:rPr lang="en-GB" b="1" dirty="0"/>
              <a:t>Mapping: </a:t>
            </a:r>
            <a:r>
              <a:rPr lang="en-GB" dirty="0"/>
              <a:t>D</a:t>
            </a:r>
            <a:r>
              <a:rPr lang="en-AT" dirty="0"/>
              <a:t>ata with similar meaning are close in the vector space</a:t>
            </a:r>
          </a:p>
          <a:p>
            <a:pPr marL="0" indent="0">
              <a:buNone/>
            </a:pPr>
            <a:br>
              <a:rPr lang="en-AT" dirty="0"/>
            </a:br>
            <a:r>
              <a:rPr lang="en-AT" b="1" dirty="0"/>
              <a:t>Retrival: </a:t>
            </a:r>
            <a:r>
              <a:rPr lang="en-AT" dirty="0"/>
              <a:t>The system then finds the nearest neighbour to a question using a distance measure</a:t>
            </a:r>
          </a:p>
        </p:txBody>
      </p:sp>
    </p:spTree>
    <p:extLst>
      <p:ext uri="{BB962C8B-B14F-4D97-AF65-F5344CB8AC3E}">
        <p14:creationId xmlns:p14="http://schemas.microsoft.com/office/powerpoint/2010/main" val="3428576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A46C7-6380-20EC-0DD6-590C22DF79EC}"/>
              </a:ext>
            </a:extLst>
          </p:cNvPr>
          <p:cNvSpPr>
            <a:spLocks noGrp="1"/>
          </p:cNvSpPr>
          <p:nvPr>
            <p:ph type="title"/>
          </p:nvPr>
        </p:nvSpPr>
        <p:spPr/>
        <p:txBody>
          <a:bodyPr/>
          <a:lstStyle/>
          <a:p>
            <a:r>
              <a:rPr lang="en-AT" dirty="0"/>
              <a:t>R</a:t>
            </a:r>
            <a:r>
              <a:rPr lang="en-GB" dirty="0"/>
              <a:t>AG Challenges for Scientific Text</a:t>
            </a:r>
            <a:endParaRPr lang="en-AT" dirty="0"/>
          </a:p>
        </p:txBody>
      </p:sp>
      <p:graphicFrame>
        <p:nvGraphicFramePr>
          <p:cNvPr id="8" name="Content Placeholder 7">
            <a:extLst>
              <a:ext uri="{FF2B5EF4-FFF2-40B4-BE49-F238E27FC236}">
                <a16:creationId xmlns:a16="http://schemas.microsoft.com/office/drawing/2014/main" id="{861EA0B0-A088-E570-B665-0DCEE042AE5F}"/>
              </a:ext>
            </a:extLst>
          </p:cNvPr>
          <p:cNvGraphicFramePr>
            <a:graphicFrameLocks noGrp="1"/>
          </p:cNvGraphicFramePr>
          <p:nvPr>
            <p:ph idx="1"/>
            <p:extLst>
              <p:ext uri="{D42A27DB-BD31-4B8C-83A1-F6EECF244321}">
                <p14:modId xmlns:p14="http://schemas.microsoft.com/office/powerpoint/2010/main" val="475077913"/>
              </p:ext>
            </p:extLst>
          </p:nvPr>
        </p:nvGraphicFramePr>
        <p:xfrm>
          <a:off x="838200" y="1825625"/>
          <a:ext cx="10515597" cy="2021840"/>
        </p:xfrm>
        <a:graphic>
          <a:graphicData uri="http://schemas.openxmlformats.org/drawingml/2006/table">
            <a:tbl>
              <a:tblPr firstRow="1" bandRow="1">
                <a:tableStyleId>{5C22544A-7EE6-4342-B048-85BDC9FD1C3A}</a:tableStyleId>
              </a:tblPr>
              <a:tblGrid>
                <a:gridCol w="3505199">
                  <a:extLst>
                    <a:ext uri="{9D8B030D-6E8A-4147-A177-3AD203B41FA5}">
                      <a16:colId xmlns:a16="http://schemas.microsoft.com/office/drawing/2014/main" val="868356359"/>
                    </a:ext>
                  </a:extLst>
                </a:gridCol>
                <a:gridCol w="3505199">
                  <a:extLst>
                    <a:ext uri="{9D8B030D-6E8A-4147-A177-3AD203B41FA5}">
                      <a16:colId xmlns:a16="http://schemas.microsoft.com/office/drawing/2014/main" val="2558397970"/>
                    </a:ext>
                  </a:extLst>
                </a:gridCol>
                <a:gridCol w="3505199">
                  <a:extLst>
                    <a:ext uri="{9D8B030D-6E8A-4147-A177-3AD203B41FA5}">
                      <a16:colId xmlns:a16="http://schemas.microsoft.com/office/drawing/2014/main" val="431309436"/>
                    </a:ext>
                  </a:extLst>
                </a:gridCol>
              </a:tblGrid>
              <a:tr h="370840">
                <a:tc>
                  <a:txBody>
                    <a:bodyPr/>
                    <a:lstStyle/>
                    <a:p>
                      <a:r>
                        <a:rPr lang="en-AT" dirty="0"/>
                        <a:t>Phase</a:t>
                      </a:r>
                    </a:p>
                  </a:txBody>
                  <a:tcPr/>
                </a:tc>
                <a:tc>
                  <a:txBody>
                    <a:bodyPr/>
                    <a:lstStyle/>
                    <a:p>
                      <a:r>
                        <a:rPr lang="en-AT" dirty="0"/>
                        <a:t>Challange</a:t>
                      </a:r>
                    </a:p>
                  </a:txBody>
                  <a:tcPr/>
                </a:tc>
                <a:tc>
                  <a:txBody>
                    <a:bodyPr/>
                    <a:lstStyle/>
                    <a:p>
                      <a:r>
                        <a:rPr lang="en-AT" dirty="0"/>
                        <a:t>Impact</a:t>
                      </a:r>
                    </a:p>
                  </a:txBody>
                  <a:tcPr/>
                </a:tc>
                <a:extLst>
                  <a:ext uri="{0D108BD9-81ED-4DB2-BD59-A6C34878D82A}">
                    <a16:rowId xmlns:a16="http://schemas.microsoft.com/office/drawing/2014/main" val="3347122750"/>
                  </a:ext>
                </a:extLst>
              </a:tr>
              <a:tr h="370840">
                <a:tc>
                  <a:txBody>
                    <a:bodyPr/>
                    <a:lstStyle/>
                    <a:p>
                      <a:r>
                        <a:rPr lang="en-AT" dirty="0"/>
                        <a:t>Chunking</a:t>
                      </a:r>
                    </a:p>
                  </a:txBody>
                  <a:tcPr/>
                </a:tc>
                <a:tc>
                  <a:txBody>
                    <a:bodyPr/>
                    <a:lstStyle/>
                    <a:p>
                      <a:r>
                        <a:rPr lang="en-AT" dirty="0"/>
                        <a:t>Structural Integrety</a:t>
                      </a:r>
                    </a:p>
                  </a:txBody>
                  <a:tcPr/>
                </a:tc>
                <a:tc>
                  <a:txBody>
                    <a:bodyPr/>
                    <a:lstStyle/>
                    <a:p>
                      <a:r>
                        <a:rPr lang="en-AT" dirty="0"/>
                        <a:t>Standard breaks paragraph, equations, tables, link to figures</a:t>
                      </a:r>
                    </a:p>
                  </a:txBody>
                  <a:tcPr/>
                </a:tc>
                <a:extLst>
                  <a:ext uri="{0D108BD9-81ED-4DB2-BD59-A6C34878D82A}">
                    <a16:rowId xmlns:a16="http://schemas.microsoft.com/office/drawing/2014/main" val="2011368918"/>
                  </a:ext>
                </a:extLst>
              </a:tr>
              <a:tr h="370840">
                <a:tc>
                  <a:txBody>
                    <a:bodyPr/>
                    <a:lstStyle/>
                    <a:p>
                      <a:r>
                        <a:rPr lang="en-AT" dirty="0"/>
                        <a:t>Embedding</a:t>
                      </a:r>
                    </a:p>
                  </a:txBody>
                  <a:tcPr/>
                </a:tc>
                <a:tc>
                  <a:txBody>
                    <a:bodyPr/>
                    <a:lstStyle/>
                    <a:p>
                      <a:r>
                        <a:rPr lang="en-AT" dirty="0"/>
                        <a:t>Domain Semantics</a:t>
                      </a:r>
                    </a:p>
                  </a:txBody>
                  <a:tcPr/>
                </a:tc>
                <a:tc>
                  <a:txBody>
                    <a:bodyPr/>
                    <a:lstStyle/>
                    <a:p>
                      <a:r>
                        <a:rPr lang="en-AT" dirty="0"/>
                        <a:t>Domain specific jargon</a:t>
                      </a:r>
                    </a:p>
                  </a:txBody>
                  <a:tcPr/>
                </a:tc>
                <a:extLst>
                  <a:ext uri="{0D108BD9-81ED-4DB2-BD59-A6C34878D82A}">
                    <a16:rowId xmlns:a16="http://schemas.microsoft.com/office/drawing/2014/main" val="2553606931"/>
                  </a:ext>
                </a:extLst>
              </a:tr>
              <a:tr h="370840">
                <a:tc>
                  <a:txBody>
                    <a:bodyPr/>
                    <a:lstStyle/>
                    <a:p>
                      <a:r>
                        <a:rPr lang="en-AT" dirty="0"/>
                        <a:t>Graph</a:t>
                      </a:r>
                    </a:p>
                  </a:txBody>
                  <a:tcPr/>
                </a:tc>
                <a:tc>
                  <a:txBody>
                    <a:bodyPr/>
                    <a:lstStyle/>
                    <a:p>
                      <a:r>
                        <a:rPr lang="en-AT" dirty="0"/>
                        <a:t>Complex Causality</a:t>
                      </a:r>
                    </a:p>
                  </a:txBody>
                  <a:tcPr/>
                </a:tc>
                <a:tc>
                  <a:txBody>
                    <a:bodyPr/>
                    <a:lstStyle/>
                    <a:p>
                      <a:r>
                        <a:rPr lang="en-AT" dirty="0"/>
                        <a:t>Knowledge Graph complements vector search</a:t>
                      </a:r>
                    </a:p>
                  </a:txBody>
                  <a:tcPr/>
                </a:tc>
                <a:extLst>
                  <a:ext uri="{0D108BD9-81ED-4DB2-BD59-A6C34878D82A}">
                    <a16:rowId xmlns:a16="http://schemas.microsoft.com/office/drawing/2014/main" val="708707453"/>
                  </a:ext>
                </a:extLst>
              </a:tr>
            </a:tbl>
          </a:graphicData>
        </a:graphic>
      </p:graphicFrame>
      <p:pic>
        <p:nvPicPr>
          <p:cNvPr id="9" name="Picture 8">
            <a:extLst>
              <a:ext uri="{FF2B5EF4-FFF2-40B4-BE49-F238E27FC236}">
                <a16:creationId xmlns:a16="http://schemas.microsoft.com/office/drawing/2014/main" id="{BA5AC928-A4FC-2EDF-7580-64D3BC4C5896}"/>
              </a:ext>
            </a:extLst>
          </p:cNvPr>
          <p:cNvPicPr>
            <a:picLocks noChangeAspect="1"/>
          </p:cNvPicPr>
          <p:nvPr/>
        </p:nvPicPr>
        <p:blipFill>
          <a:blip r:embed="rId2"/>
          <a:stretch>
            <a:fillRect/>
          </a:stretch>
        </p:blipFill>
        <p:spPr>
          <a:xfrm>
            <a:off x="838200" y="4069597"/>
            <a:ext cx="7772400" cy="2788403"/>
          </a:xfrm>
          <a:prstGeom prst="rect">
            <a:avLst/>
          </a:prstGeom>
        </p:spPr>
      </p:pic>
      <p:sp>
        <p:nvSpPr>
          <p:cNvPr id="10" name="TextBox 9">
            <a:extLst>
              <a:ext uri="{FF2B5EF4-FFF2-40B4-BE49-F238E27FC236}">
                <a16:creationId xmlns:a16="http://schemas.microsoft.com/office/drawing/2014/main" id="{CA182CA5-7D0F-4150-7B2F-8112B6F5B453}"/>
              </a:ext>
            </a:extLst>
          </p:cNvPr>
          <p:cNvSpPr txBox="1"/>
          <p:nvPr/>
        </p:nvSpPr>
        <p:spPr>
          <a:xfrm>
            <a:off x="8040757" y="6123543"/>
            <a:ext cx="3850221" cy="369332"/>
          </a:xfrm>
          <a:prstGeom prst="rect">
            <a:avLst/>
          </a:prstGeom>
          <a:noFill/>
        </p:spPr>
        <p:txBody>
          <a:bodyPr wrap="none" rtlCol="0">
            <a:spAutoFit/>
          </a:bodyPr>
          <a:lstStyle/>
          <a:p>
            <a:r>
              <a:rPr lang="en-AT" dirty="0"/>
              <a:t>Hellert at al. (2024) | arXiv:2408.09574</a:t>
            </a:r>
          </a:p>
        </p:txBody>
      </p:sp>
      <p:sp>
        <p:nvSpPr>
          <p:cNvPr id="11" name="TextBox 10">
            <a:extLst>
              <a:ext uri="{FF2B5EF4-FFF2-40B4-BE49-F238E27FC236}">
                <a16:creationId xmlns:a16="http://schemas.microsoft.com/office/drawing/2014/main" id="{B0367E15-4870-7F3E-14BF-2CC1DE0AECEF}"/>
              </a:ext>
            </a:extLst>
          </p:cNvPr>
          <p:cNvSpPr txBox="1"/>
          <p:nvPr/>
        </p:nvSpPr>
        <p:spPr>
          <a:xfrm>
            <a:off x="8102216" y="4450239"/>
            <a:ext cx="3727302" cy="646331"/>
          </a:xfrm>
          <a:prstGeom prst="rect">
            <a:avLst/>
          </a:prstGeom>
          <a:noFill/>
        </p:spPr>
        <p:txBody>
          <a:bodyPr wrap="none" rtlCol="0">
            <a:spAutoFit/>
          </a:bodyPr>
          <a:lstStyle/>
          <a:p>
            <a:r>
              <a:rPr lang="en-AT" dirty="0"/>
              <a:t>Visualisation of the embedding space</a:t>
            </a:r>
          </a:p>
          <a:p>
            <a:r>
              <a:rPr lang="en-GB" dirty="0"/>
              <a:t>f</a:t>
            </a:r>
            <a:r>
              <a:rPr lang="en-AT" dirty="0"/>
              <a:t>or PhysBert and more general model</a:t>
            </a:r>
          </a:p>
        </p:txBody>
      </p:sp>
    </p:spTree>
    <p:extLst>
      <p:ext uri="{BB962C8B-B14F-4D97-AF65-F5344CB8AC3E}">
        <p14:creationId xmlns:p14="http://schemas.microsoft.com/office/powerpoint/2010/main" val="574832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2713</TotalTime>
  <Words>1651</Words>
  <Application>Microsoft Macintosh PowerPoint</Application>
  <PresentationFormat>Widescreen</PresentationFormat>
  <Paragraphs>208</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Calibri Light</vt:lpstr>
      <vt:lpstr>Office Theme</vt:lpstr>
      <vt:lpstr>From prompt to paper A quick look at arXiv:2603.20179 [hep-ex]</vt:lpstr>
      <vt:lpstr>The claim</vt:lpstr>
      <vt:lpstr>How did they do it ?</vt:lpstr>
      <vt:lpstr>Outline</vt:lpstr>
      <vt:lpstr>Chincilla Scaling Law (2022)</vt:lpstr>
      <vt:lpstr>In parenthesis: Will we run out of data ?</vt:lpstr>
      <vt:lpstr>What is Retrival Augmented Generation (RAG)</vt:lpstr>
      <vt:lpstr>What is Vector Search ?</vt:lpstr>
      <vt:lpstr>RAG Challenges for Scientific Text</vt:lpstr>
      <vt:lpstr>SciTreeRag used for the paper</vt:lpstr>
      <vt:lpstr>Retrieval-Augmented Generation Assessment</vt:lpstr>
      <vt:lpstr>Additional information available to the agents</vt:lpstr>
      <vt:lpstr>Agentic AI (Tool calling)</vt:lpstr>
      <vt:lpstr>Multiagentic AI</vt:lpstr>
      <vt:lpstr>From “Wiring” to “Prompting”</vt:lpstr>
      <vt:lpstr>JFC Framework</vt:lpstr>
      <vt:lpstr>Try it at home:   H→γγ in a weekend</vt:lpstr>
      <vt:lpstr>PowerPoint Presentation</vt:lpstr>
      <vt:lpstr>The DELPHI Analysis</vt:lpstr>
      <vt:lpstr>Strong Points</vt:lpstr>
      <vt:lpstr>The impressive</vt:lpstr>
      <vt:lpstr>The incredible</vt:lpstr>
      <vt:lpstr>The Rookie mistake</vt:lpstr>
      <vt:lpstr>The blunder</vt:lpstr>
      <vt:lpstr>The cleanup</vt:lpstr>
      <vt:lpstr>The honesty</vt:lpstr>
      <vt:lpstr>Conclusion</vt:lpstr>
      <vt:lpstr>Action item for DELPHI Open Data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Liko, Dietrich</dc:creator>
  <cp:lastModifiedBy>Liko, Dietrich</cp:lastModifiedBy>
  <cp:revision>4</cp:revision>
  <dcterms:created xsi:type="dcterms:W3CDTF">2026-04-09T11:32:49Z</dcterms:created>
  <dcterms:modified xsi:type="dcterms:W3CDTF">2026-04-15T14:40:38Z</dcterms:modified>
</cp:coreProperties>
</file>