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057a9a241f534d35" Type="http://schemas.microsoft.com/office/2006/relationships/ui/extensibility" Target="customUI/customUI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88" r:id="rId5"/>
    <p:sldId id="393" r:id="rId6"/>
    <p:sldId id="401" r:id="rId7"/>
    <p:sldId id="356" r:id="rId8"/>
    <p:sldId id="383" r:id="rId9"/>
    <p:sldId id="375" r:id="rId10"/>
    <p:sldId id="403" r:id="rId11"/>
    <p:sldId id="402" r:id="rId12"/>
    <p:sldId id="399" r:id="rId13"/>
    <p:sldId id="354" r:id="rId14"/>
    <p:sldId id="398" r:id="rId15"/>
    <p:sldId id="404" r:id="rId16"/>
    <p:sldId id="363" r:id="rId17"/>
  </p:sldIdLst>
  <p:sldSz cx="9144000" cy="5143500" type="screen16x9"/>
  <p:notesSz cx="6858000" cy="9144000"/>
  <p:defaultTextStyle>
    <a:defPPr>
      <a:defRPr lang="en-US"/>
    </a:defPPr>
    <a:lvl1pPr marL="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171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257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343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429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Instructions" id="{D97762E0-F512-4654-A68D-122F12046569}">
          <p14:sldIdLst/>
        </p14:section>
        <p14:section name="Right Click for Option" id="{4FDA67CD-A15C-4C29-8948-D1BF91269A83}">
          <p14:sldIdLst>
            <p14:sldId id="288"/>
            <p14:sldId id="393"/>
            <p14:sldId id="401"/>
            <p14:sldId id="356"/>
            <p14:sldId id="383"/>
            <p14:sldId id="375"/>
            <p14:sldId id="403"/>
            <p14:sldId id="402"/>
            <p14:sldId id="399"/>
            <p14:sldId id="354"/>
            <p14:sldId id="398"/>
            <p14:sldId id="404"/>
            <p14:sldId id="3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1" userDrawn="1">
          <p15:clr>
            <a:srgbClr val="A4A3A4"/>
          </p15:clr>
        </p15:guide>
        <p15:guide id="2" orient="horz" pos="3036" userDrawn="1">
          <p15:clr>
            <a:srgbClr val="A4A3A4"/>
          </p15:clr>
        </p15:guide>
        <p15:guide id="3" orient="horz" pos="757" userDrawn="1">
          <p15:clr>
            <a:srgbClr val="A4A3A4"/>
          </p15:clr>
        </p15:guide>
        <p15:guide id="4" orient="horz" pos="2811" userDrawn="1">
          <p15:clr>
            <a:srgbClr val="A4A3A4"/>
          </p15:clr>
        </p15:guide>
        <p15:guide id="5" pos="5620" userDrawn="1">
          <p15:clr>
            <a:srgbClr val="A4A3A4"/>
          </p15:clr>
        </p15:guide>
        <p15:guide id="6" pos="4836" userDrawn="1">
          <p15:clr>
            <a:srgbClr val="A4A3A4"/>
          </p15:clr>
        </p15:guide>
        <p15:guide id="7" pos="1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ay" initials="" lastIdx="0" clrIdx="0"/>
  <p:cmAuthor id="1" name="Sha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FCBC"/>
    <a:srgbClr val="000000"/>
    <a:srgbClr val="4F4C37"/>
    <a:srgbClr val="1E497D"/>
    <a:srgbClr val="8F999E"/>
    <a:srgbClr val="FFFFFF"/>
    <a:srgbClr val="DDDDDD"/>
    <a:srgbClr val="004C6E"/>
    <a:srgbClr val="DDF4FF"/>
    <a:srgbClr val="DD6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EF8D34-F817-3B47-AF1D-9EF966A71F31}" v="49" dt="2026-03-31T23:57:26.365"/>
  </p1510:revLst>
</p1510:revInfo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0" autoAdjust="0"/>
    <p:restoredTop sz="94209" autoAdjust="0"/>
  </p:normalViewPr>
  <p:slideViewPr>
    <p:cSldViewPr snapToObjects="1">
      <p:cViewPr varScale="1">
        <p:scale>
          <a:sx n="131" d="100"/>
          <a:sy n="131" d="100"/>
        </p:scale>
        <p:origin x="200" y="456"/>
      </p:cViewPr>
      <p:guideLst>
        <p:guide orient="horz" pos="451"/>
        <p:guide orient="horz" pos="3036"/>
        <p:guide orient="horz" pos="757"/>
        <p:guide orient="horz" pos="2811"/>
        <p:guide pos="5620"/>
        <p:guide pos="4836"/>
        <p:guide pos="1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-9864"/>
    </p:cViewPr>
  </p:sorterViewPr>
  <p:notesViewPr>
    <p:cSldViewPr snapToObjects="1" showGuides="1">
      <p:cViewPr varScale="1">
        <p:scale>
          <a:sx n="121" d="100"/>
          <a:sy n="121" d="100"/>
        </p:scale>
        <p:origin x="5022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t" anchorCtr="0"/>
          <a:lstStyle/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/>
          <a:lstStyle>
            <a:lvl1pPr algn="r">
              <a:defRPr sz="1200"/>
            </a:lvl1pPr>
          </a:lstStyle>
          <a:p>
            <a:fld id="{4E50C307-5AD1-4F8C-91A0-1FC7219EFB34}" type="datetimeFigureOut">
              <a:rPr lang="en-AU" sz="1000" smtClean="0">
                <a:cs typeface="Arial" pitchFamily="34" charset="0"/>
              </a:rPr>
              <a:t>30/3/2026</a:t>
            </a:fld>
            <a:endParaRPr lang="en-AU" sz="1000" dirty="0"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b"/>
          <a:lstStyle>
            <a:lvl1pPr algn="l">
              <a:defRPr sz="1200"/>
            </a:lvl1pPr>
          </a:lstStyle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69261" y="8685213"/>
            <a:ext cx="1087153" cy="457200"/>
          </a:xfrm>
          <a:prstGeom prst="rect">
            <a:avLst/>
          </a:prstGeom>
        </p:spPr>
        <p:txBody>
          <a:bodyPr vert="horz" lIns="0" tIns="36000" rIns="91440" bIns="36000" rtlCol="0" anchor="b"/>
          <a:lstStyle>
            <a:lvl1pPr algn="r">
              <a:defRPr sz="1200"/>
            </a:lvl1pPr>
          </a:lstStyle>
          <a:p>
            <a:fld id="{AF84CFB5-B6E9-4915-957C-05CFA717E28F}" type="slidenum">
              <a:rPr lang="en-AU" sz="1000" smtClean="0">
                <a:cs typeface="Arial" pitchFamily="34" charset="0"/>
              </a:rPr>
              <a:t>‹#›</a:t>
            </a:fld>
            <a:endParaRPr lang="en-AU" sz="1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90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5017985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latin typeface="+mn-lt"/>
              </a:defRPr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98770" y="64770"/>
            <a:ext cx="1417320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latin typeface="+mn-lt"/>
              </a:defRPr>
            </a:lvl1pPr>
          </a:lstStyle>
          <a:p>
            <a:fld id="{9BB1C32A-CF46-409D-8B8D-587A7E3A4DCC}" type="datetimeFigureOut">
              <a:rPr lang="en-AU" smtClean="0"/>
              <a:pPr/>
              <a:t>30/3/2026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46063" y="542925"/>
            <a:ext cx="7342188" cy="4130675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264" y="4977044"/>
            <a:ext cx="5505891" cy="3481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AU" noProof="0" dirty="0"/>
              <a:t>Click to edit Master text styles</a:t>
            </a:r>
          </a:p>
          <a:p>
            <a:pPr marL="0" lvl="1"/>
            <a:r>
              <a:rPr lang="en-AU" noProof="0" dirty="0"/>
              <a:t>Second level</a:t>
            </a:r>
          </a:p>
          <a:p>
            <a:pPr marL="144000" lvl="2" indent="-144000">
              <a:buFont typeface="Arial" pitchFamily="34" charset="0"/>
              <a:buChar char="•"/>
            </a:pPr>
            <a:r>
              <a:rPr lang="en-AU" noProof="0" dirty="0"/>
              <a:t>Third level</a:t>
            </a:r>
          </a:p>
          <a:p>
            <a:pPr marL="288000" lvl="3" indent="-144000">
              <a:buFont typeface="Arial" pitchFamily="34" charset="0"/>
              <a:buChar char="•"/>
            </a:pPr>
            <a:r>
              <a:rPr lang="en-AU" noProof="0" dirty="0"/>
              <a:t>Fourth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85213"/>
            <a:ext cx="4800600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  <a:cs typeface="Arial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55969" y="8685213"/>
            <a:ext cx="989013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5A593CC-2149-4E6C-BC3C-0044C280ECB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257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71" rtl="0" eaLnBrk="1" latinLnBrk="0" hangingPunct="1">
      <a:defRPr lang="en-US" sz="1200" b="1" kern="1200" dirty="0" smtClean="0">
        <a:solidFill>
          <a:schemeClr val="tx1"/>
        </a:solidFill>
        <a:latin typeface="+mn-lt"/>
        <a:ea typeface="+mn-ea"/>
        <a:cs typeface="Arial" pitchFamily="34" charset="0"/>
      </a:defRPr>
    </a:lvl1pPr>
    <a:lvl2pPr marL="457086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171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257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343" algn="l" defTabSz="914171" rtl="0" eaLnBrk="1" latinLnBrk="0" hangingPunct="1">
      <a:defRPr lang="en-AU" sz="1200" kern="1200" baseline="0" dirty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5429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439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9D230-9653-AE47-2857-8BB4F2C6AB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C892C0-D2A9-4B84-761D-0E10AAC36C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401506-87F1-FE91-375A-A209A4DFDA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FDEDF-7AB6-2E71-459E-40604FE80E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4928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F5D35-4772-FE8D-079C-CB31D3B06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6FA44B-A050-470A-2F31-C77EE99A38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7415F1-1E90-BC8A-049C-84D6AA74D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F807F-E05C-475D-E98E-313A06A00A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0983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9560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6008168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2639258"/>
            <a:ext cx="6008168" cy="1788851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00" y="0"/>
            <a:ext cx="173684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36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2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934E496-63F3-4C2E-B343-1D24A25A0984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569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1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E4E3799-214B-496A-82C4-30A6F6C6B354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50729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arge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E4D8706-1485-417A-A458-36DF27592044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20" y="323999"/>
            <a:ext cx="568818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1470701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70D8D4D-0FE1-F138-0177-A63732435E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1" y="323999"/>
            <a:ext cx="2177770" cy="4135438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/>
            </a:lvl1pPr>
            <a:lvl2pPr>
              <a:defRPr sz="2000"/>
            </a:lvl2pPr>
            <a:lvl3pPr marL="0" indent="0">
              <a:buNone/>
              <a:defRPr/>
            </a:lvl3pPr>
            <a:lvl4pPr marL="180000" indent="-180000">
              <a:buFont typeface="Arial" panose="020B0604020202020204" pitchFamily="34" charset="0"/>
              <a:buChar char="•"/>
              <a:defRPr/>
            </a:lvl4pPr>
            <a:lvl5pPr marL="360000">
              <a:defRPr/>
            </a:lvl5pPr>
            <a:lvl6pPr marL="540000">
              <a:defRPr/>
            </a:lvl6pPr>
            <a:lvl7pPr marL="720000">
              <a:defRPr/>
            </a:lvl7pPr>
            <a:lvl8pPr marL="900000">
              <a:defRPr/>
            </a:lvl8pPr>
            <a:lvl9pPr marL="1080000"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1499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1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600000" cy="3986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0F7907A-38EB-4D32-85A9-33E59C11D28E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91999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3624289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4946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20000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0000" y="323999"/>
            <a:ext cx="360000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923787C-E3C9-48E0-BD4C-221297B0859B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0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2430558" y="2846146"/>
            <a:ext cx="3095980" cy="132309"/>
          </a:xfrm>
        </p:spPr>
        <p:txBody>
          <a:bodyPr anchor="t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6756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9115FF3-832D-4BBA-AA62-92B7B5E237BD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8496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4E0AA78-CFF4-0505-4971-E6EC610A4D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043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FB470E34-C87C-4EEC-97A6-98EA87D5A608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064975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B6FC9FA-D7CD-8ED3-EBB2-EC4B95BA15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6461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B82A7F3-0568-4851-B4FD-982196B19429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3528000" cy="23364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449013" y="1426043"/>
            <a:ext cx="23364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E6C353B4-0883-DC17-CBB7-A4EAD6B72DA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675969" y="2987140"/>
            <a:ext cx="2124000" cy="14760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41613DB-E3FB-0009-E0FC-272290FEF03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16200000">
            <a:off x="5836927" y="3658984"/>
            <a:ext cx="14760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42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E105E7C-CDFF-4E45-879E-8F0608D59855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6964" y="323999"/>
            <a:ext cx="3870429" cy="4139141"/>
          </a:xfrm>
        </p:spPr>
        <p:txBody>
          <a:bodyPr/>
          <a:lstStyle>
            <a:lvl1pPr>
              <a:spcAft>
                <a:spcPts val="18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1669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135DB7E-4B54-40D5-9196-97D89F82203F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86050" y="323999"/>
            <a:ext cx="5761343" cy="413914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accent1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2F82751-76E5-1B3E-40ED-FD6C45D1CEB7}"/>
              </a:ext>
            </a:extLst>
          </p:cNvPr>
          <p:cNvCxnSpPr>
            <a:cxnSpLocks/>
          </p:cNvCxnSpPr>
          <p:nvPr userDrawn="1"/>
        </p:nvCxnSpPr>
        <p:spPr>
          <a:xfrm>
            <a:off x="2448000" y="323850"/>
            <a:ext cx="0" cy="29520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00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324000"/>
            <a:ext cx="7489226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3095980" cy="1455870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2933946-B0EC-1F66-669C-2CF56603B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1999" y="2196000"/>
            <a:ext cx="4213227" cy="2533163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8140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216CC75-3B66-5852-3202-2CC5AA502A5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8394A2D-9EEB-4DBD-8569-ADC63CEDAC7A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0" y="323999"/>
            <a:ext cx="4022975" cy="188771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tx2"/>
                </a:solidFill>
              </a:defRPr>
            </a:lvl1pPr>
            <a:lvl2pPr marL="0" indent="0">
              <a:buNone/>
              <a:defRPr sz="900">
                <a:solidFill>
                  <a:schemeClr val="tx2"/>
                </a:solidFill>
              </a:defRPr>
            </a:lvl2pPr>
            <a:lvl3pPr marL="0" indent="0">
              <a:buNone/>
              <a:defRPr sz="900">
                <a:solidFill>
                  <a:schemeClr val="tx2"/>
                </a:solidFill>
              </a:defRPr>
            </a:lvl3pPr>
            <a:lvl4pPr marL="0" indent="0">
              <a:buNone/>
              <a:defRPr sz="900">
                <a:solidFill>
                  <a:schemeClr val="tx2"/>
                </a:solidFill>
              </a:defRPr>
            </a:lvl4pPr>
            <a:lvl5pPr marL="0" indent="0">
              <a:buNone/>
              <a:defRPr sz="900">
                <a:solidFill>
                  <a:schemeClr val="tx2"/>
                </a:solidFill>
              </a:defRPr>
            </a:lvl5pPr>
            <a:lvl6pPr marL="0" indent="0">
              <a:buNone/>
              <a:defRPr sz="900">
                <a:solidFill>
                  <a:schemeClr val="tx2"/>
                </a:solidFill>
              </a:defRPr>
            </a:lvl6pPr>
            <a:lvl7pPr marL="0" indent="0">
              <a:buNone/>
              <a:defRPr sz="900">
                <a:solidFill>
                  <a:schemeClr val="tx2"/>
                </a:solidFill>
              </a:defRPr>
            </a:lvl7pPr>
            <a:lvl8pPr marL="0" indent="0">
              <a:buNone/>
              <a:defRPr sz="900">
                <a:solidFill>
                  <a:schemeClr val="tx2"/>
                </a:solidFill>
              </a:defRPr>
            </a:lvl8pPr>
            <a:lvl9pPr marL="0" indent="0">
              <a:buNone/>
              <a:defRPr sz="9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24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5FD65-719B-D18F-F8E8-E39C71BC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65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1831" y="324000"/>
            <a:ext cx="5355594" cy="852595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1831" y="1260000"/>
            <a:ext cx="5355594" cy="1455870"/>
          </a:xfrm>
        </p:spPr>
        <p:txBody>
          <a:bodyPr/>
          <a:lstStyle>
            <a:lvl1pPr>
              <a:spcAft>
                <a:spcPts val="29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spcAft>
                <a:spcPts val="0"/>
              </a:spcAft>
              <a:buNone/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0" indent="0">
              <a:spcAft>
                <a:spcPts val="0"/>
              </a:spcAft>
              <a:buNone/>
              <a:defRPr/>
            </a:lvl4pPr>
            <a:lvl5pPr marL="0" indent="0">
              <a:spcAft>
                <a:spcPts val="0"/>
              </a:spcAft>
              <a:buNone/>
              <a:defRPr/>
            </a:lvl5pPr>
            <a:lvl6pPr marL="0" indent="0">
              <a:spcAft>
                <a:spcPts val="0"/>
              </a:spcAft>
              <a:buNone/>
              <a:defRPr/>
            </a:lvl6pPr>
            <a:lvl7pPr marL="0" indent="0">
              <a:spcAft>
                <a:spcPts val="0"/>
              </a:spcAft>
              <a:buNone/>
              <a:defRPr/>
            </a:lvl7pPr>
            <a:lvl8pPr marL="0" indent="0">
              <a:spcAft>
                <a:spcPts val="0"/>
              </a:spcAft>
              <a:buNone/>
              <a:defRPr/>
            </a:lvl8pPr>
            <a:lvl9pPr marL="0" indent="0">
              <a:spcAft>
                <a:spcPts val="0"/>
              </a:spcAft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DBEC176-AB30-E5FE-FEE0-33472BED4980}"/>
              </a:ext>
            </a:extLst>
          </p:cNvPr>
          <p:cNvSpPr txBox="1">
            <a:spLocks/>
          </p:cNvSpPr>
          <p:nvPr userDrawn="1"/>
        </p:nvSpPr>
        <p:spPr>
          <a:xfrm>
            <a:off x="3043956" y="3801600"/>
            <a:ext cx="3812400" cy="5796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8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78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7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854A8B-DDB1-4B74-9405-D4AC677DF99A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50748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86A814A-6315-4FC3-9BF0-9F2F5FE174F0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5CE2C6-9BA4-9C73-62F9-E192460FB3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0800"/>
            <a:ext cx="9144019" cy="256033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60A7617-97E8-C988-4441-C1644F638ABB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bg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25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Full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9A5E4D-4438-A29A-9D8D-0497E66C13B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A1E2E66-DF59-4D14-99BD-962ADDCAE345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5623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167880" cy="2337760"/>
          </a:xfrm>
        </p:spPr>
        <p:txBody>
          <a:bodyPr/>
          <a:lstStyle>
            <a:lvl1pPr>
              <a:lnSpc>
                <a:spcPct val="80000"/>
              </a:lnSpc>
              <a:defRPr sz="4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104FFD4-9C03-47F4-A2AA-BCF4353EBF3C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0902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005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319016"/>
            <a:ext cx="3977969" cy="41412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56A0D-22F8-4311-863C-579E0C40476C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0426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1428750"/>
            <a:ext cx="3977969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3999"/>
            <a:ext cx="397797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F34B3AB-6126-49DF-8FDE-112E9E15864E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43686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60795A-11D8-0BA5-9154-875D42ABE44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" y="4690800"/>
            <a:ext cx="9144019" cy="25603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Click to edit Master title style</a:t>
            </a:r>
            <a:endParaRPr lang="en-A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1" y="1428750"/>
            <a:ext cx="8478470" cy="30315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4000" y="4914000"/>
            <a:ext cx="379811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AU" sz="60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9F384-E22A-4C04-2D3F-76823C0401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6585" y="4914717"/>
            <a:ext cx="3870430" cy="13230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2B88BFA-3CB3-0C28-6F8B-BB1D9CDC13BC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DA53C41-7DD5-63F5-4F45-4D34E9ED9D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11600" y="4908073"/>
            <a:ext cx="905605" cy="14487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fld id="{2C80FDC3-0A73-4A9D-9617-B3FDA8B5591A}" type="datetime1">
              <a:rPr lang="en-AU" smtClean="0"/>
              <a:t>30/3/2026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345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50" r:id="rId7"/>
    <p:sldLayoutId id="2147483667" r:id="rId8"/>
    <p:sldLayoutId id="2147483666" r:id="rId9"/>
    <p:sldLayoutId id="2147483664" r:id="rId10"/>
    <p:sldLayoutId id="2147483665" r:id="rId11"/>
    <p:sldLayoutId id="2147483668" r:id="rId12"/>
    <p:sldLayoutId id="2147483670" r:id="rId13"/>
    <p:sldLayoutId id="2147483669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54" r:id="rId21"/>
    <p:sldLayoutId id="2147483677" r:id="rId22"/>
    <p:sldLayoutId id="2147483655" r:id="rId23"/>
  </p:sldLayoutIdLst>
  <p:hf hdr="0"/>
  <p:txStyles>
    <p:titleStyle>
      <a:lvl1pPr algn="l" defTabSz="914103" rtl="0" eaLnBrk="1" latinLnBrk="0" hangingPunct="1">
        <a:lnSpc>
          <a:spcPct val="80000"/>
        </a:lnSpc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200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1pPr>
      <a:lvl2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2pPr>
      <a:lvl3pPr marL="1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3pPr>
      <a:lvl4pPr marL="3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4pPr>
      <a:lvl5pPr marL="54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 baseline="0">
          <a:solidFill>
            <a:schemeClr val="tx2"/>
          </a:solidFill>
          <a:latin typeface="+mn-lt"/>
          <a:ea typeface="+mn-ea"/>
          <a:cs typeface="Arial" pitchFamily="34" charset="0"/>
        </a:defRPr>
      </a:lvl5pPr>
      <a:lvl6pPr marL="72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6pPr>
      <a:lvl7pPr marL="90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7pPr>
      <a:lvl8pPr marL="10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8pPr>
      <a:lvl9pPr marL="12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2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3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5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06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7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8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global/event/17460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redarkmatter.org/all/arc-centre-of-excellence-for-dark-matter-particle-physics-2025-annual-report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indico.global/event/15704/timetable/#all.detailed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lobal/event/16685/contributions/144684/attachments/67241/130327/3D_Dho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rgs/CYGNO-Analysis/projects/1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2E87B-4296-86FA-BBFD-3B54B240C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F5FE3-854C-B91F-1CF1-5C3FA72D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699542"/>
            <a:ext cx="8101658" cy="2031726"/>
          </a:xfrm>
        </p:spPr>
        <p:txBody>
          <a:bodyPr/>
          <a:lstStyle/>
          <a:p>
            <a:r>
              <a:rPr lang="en-AU" dirty="0"/>
              <a:t>CYGNUS-Oz</a:t>
            </a:r>
            <a:br>
              <a:rPr lang="en-AU" dirty="0"/>
            </a:br>
            <a:r>
              <a:rPr lang="en-AU" dirty="0"/>
              <a:t>Fortnightly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1ECA2-D42B-BB56-5B64-A9C7EB4902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4212104" cy="1455870"/>
          </a:xfrm>
        </p:spPr>
        <p:txBody>
          <a:bodyPr/>
          <a:lstStyle/>
          <a:p>
            <a:r>
              <a:rPr lang="en-AU" dirty="0"/>
              <a:t>01 April 2026 </a:t>
            </a:r>
          </a:p>
        </p:txBody>
      </p:sp>
    </p:spTree>
    <p:extLst>
      <p:ext uri="{BB962C8B-B14F-4D97-AF65-F5344CB8AC3E}">
        <p14:creationId xmlns:p14="http://schemas.microsoft.com/office/powerpoint/2010/main" val="2341591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8DA6DE-158E-2076-3A1B-2E4EBDDBB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5AE0-D722-C76F-1019-38A10B3C7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67494"/>
            <a:ext cx="8101658" cy="2031726"/>
          </a:xfrm>
        </p:spPr>
        <p:txBody>
          <a:bodyPr/>
          <a:lstStyle/>
          <a:p>
            <a:r>
              <a:rPr lang="en-AU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FD0A3-C460-731E-22CB-095B8EBE11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9632" y="1132956"/>
            <a:ext cx="6012304" cy="2332527"/>
          </a:xfrm>
        </p:spPr>
        <p:txBody>
          <a:bodyPr/>
          <a:lstStyle/>
          <a:p>
            <a:r>
              <a:rPr lang="en-AU" b="1" dirty="0">
                <a:solidFill>
                  <a:schemeClr val="accent1"/>
                </a:solidFill>
              </a:rPr>
              <a:t>CYGNET TPC Prototype</a:t>
            </a:r>
          </a:p>
          <a:p>
            <a:r>
              <a:rPr lang="en-AU" b="1" dirty="0">
                <a:solidFill>
                  <a:schemeClr val="accent1"/>
                </a:solidFill>
              </a:rPr>
              <a:t>ANU Updates</a:t>
            </a:r>
          </a:p>
          <a:p>
            <a:r>
              <a:rPr lang="en-AU" b="1" dirty="0">
                <a:solidFill>
                  <a:schemeClr val="accent1"/>
                </a:solidFill>
              </a:rPr>
              <a:t>Adelaide Updates</a:t>
            </a:r>
          </a:p>
          <a:p>
            <a:r>
              <a:rPr lang="en-AU" b="1" dirty="0">
                <a:solidFill>
                  <a:schemeClr val="accent1"/>
                </a:solidFill>
              </a:rPr>
              <a:t>Sydney Updates </a:t>
            </a:r>
          </a:p>
          <a:p>
            <a:r>
              <a:rPr lang="en-AU" b="1" dirty="0">
                <a:solidFill>
                  <a:schemeClr val="accent1"/>
                </a:solidFill>
              </a:rPr>
              <a:t>Melbourne Updates</a:t>
            </a:r>
          </a:p>
          <a:p>
            <a:r>
              <a:rPr lang="en-AU" b="1" dirty="0">
                <a:solidFill>
                  <a:schemeClr val="accent1"/>
                </a:solidFill>
              </a:rPr>
              <a:t>Open Contribution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826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DAB82E-D4C5-6678-6F7D-186040823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463A7-3429-9284-4D0A-ED3B9349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67494"/>
            <a:ext cx="8101658" cy="2031726"/>
          </a:xfrm>
        </p:spPr>
        <p:txBody>
          <a:bodyPr/>
          <a:lstStyle/>
          <a:p>
            <a:r>
              <a:rPr lang="en-AU" dirty="0"/>
              <a:t>ANU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7F69D-4496-30C9-539E-8590A4687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04309" y="987574"/>
            <a:ext cx="6012304" cy="3888432"/>
          </a:xfrm>
        </p:spPr>
        <p:txBody>
          <a:bodyPr/>
          <a:lstStyle/>
          <a:p>
            <a:r>
              <a:rPr lang="en-AU" b="1" dirty="0">
                <a:solidFill>
                  <a:schemeClr val="accent1"/>
                </a:solidFill>
              </a:rPr>
              <a:t>Detector Development </a:t>
            </a:r>
          </a:p>
          <a:p>
            <a:r>
              <a:rPr lang="en-AU" b="1" dirty="0">
                <a:solidFill>
                  <a:schemeClr val="accent1"/>
                </a:solidFill>
              </a:rPr>
              <a:t>Radon research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chemeClr val="tx1"/>
                </a:solidFill>
              </a:rPr>
              <a:t>SUPL Radon Mitigation Project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chemeClr val="tx1"/>
                </a:solidFill>
              </a:rPr>
              <a:t>Radon Emanation Facility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chemeClr val="tx1"/>
                </a:solidFill>
              </a:rPr>
              <a:t>Radon Electroplating Project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chemeClr val="tx1"/>
                </a:solidFill>
              </a:rPr>
              <a:t>Radon Event Tagging for CYGNO</a:t>
            </a:r>
          </a:p>
          <a:p>
            <a:r>
              <a:rPr lang="en-AU" b="1" dirty="0">
                <a:solidFill>
                  <a:schemeClr val="accent1"/>
                </a:solidFill>
              </a:rPr>
              <a:t>Machine Learning for 3D Track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chemeClr val="tx1"/>
                </a:solidFill>
              </a:rPr>
              <a:t>Led by Eddie Shield (CERN/Weizmann)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chemeClr val="tx1"/>
                </a:solidFill>
              </a:rPr>
              <a:t>Application of Modern ML Architecture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chemeClr val="tx1"/>
                </a:solidFill>
              </a:rPr>
              <a:t>Investigating super resolution for CYGNUS-Oz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b="1" dirty="0">
              <a:solidFill>
                <a:schemeClr val="tx1"/>
              </a:solidFill>
            </a:endParaRPr>
          </a:p>
          <a:p>
            <a:endParaRPr lang="en-AU" b="1" dirty="0">
              <a:solidFill>
                <a:schemeClr val="accent1"/>
              </a:solidFill>
            </a:endParaRPr>
          </a:p>
          <a:p>
            <a:endParaRPr lang="en-AU" b="1" dirty="0">
              <a:solidFill>
                <a:schemeClr val="accent1"/>
              </a:solidFill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1439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11BC7-91C8-7859-EA89-973DCADEE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BB668-A7A8-5AD9-B780-6CAF456C9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67494"/>
            <a:ext cx="8101658" cy="2031726"/>
          </a:xfrm>
        </p:spPr>
        <p:txBody>
          <a:bodyPr/>
          <a:lstStyle/>
          <a:p>
            <a:r>
              <a:rPr lang="en-AU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4309E6-C28C-947D-C910-DA22372297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9632" y="1132956"/>
            <a:ext cx="6012304" cy="2332527"/>
          </a:xfrm>
        </p:spPr>
        <p:txBody>
          <a:bodyPr/>
          <a:lstStyle/>
          <a:p>
            <a:r>
              <a:rPr lang="en-AU" b="1" dirty="0">
                <a:solidFill>
                  <a:schemeClr val="accent1"/>
                </a:solidFill>
              </a:rPr>
              <a:t>CYGNET TPC Prototype ✅</a:t>
            </a:r>
          </a:p>
          <a:p>
            <a:r>
              <a:rPr lang="en-AU" b="1" dirty="0">
                <a:solidFill>
                  <a:schemeClr val="accent1"/>
                </a:solidFill>
              </a:rPr>
              <a:t>ANU Updates ✅</a:t>
            </a:r>
          </a:p>
          <a:p>
            <a:r>
              <a:rPr lang="en-AU" b="1" dirty="0">
                <a:solidFill>
                  <a:schemeClr val="accent1"/>
                </a:solidFill>
              </a:rPr>
              <a:t>Adelaide Updates</a:t>
            </a:r>
          </a:p>
          <a:p>
            <a:r>
              <a:rPr lang="en-AU" b="1" dirty="0">
                <a:solidFill>
                  <a:schemeClr val="accent1"/>
                </a:solidFill>
              </a:rPr>
              <a:t>Sydney Updates </a:t>
            </a:r>
          </a:p>
          <a:p>
            <a:r>
              <a:rPr lang="en-AU" b="1" dirty="0">
                <a:solidFill>
                  <a:schemeClr val="accent1"/>
                </a:solidFill>
              </a:rPr>
              <a:t>Melbourne Updates</a:t>
            </a:r>
          </a:p>
          <a:p>
            <a:r>
              <a:rPr lang="en-AU" b="1" dirty="0">
                <a:solidFill>
                  <a:schemeClr val="accent1"/>
                </a:solidFill>
              </a:rPr>
              <a:t>Open Contribution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9342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200C7-C6B1-E744-BB3A-C67D9A7DF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6BC1-BFFA-C848-C379-E5DFFE257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1419622"/>
            <a:ext cx="8101658" cy="2031726"/>
          </a:xfrm>
        </p:spPr>
        <p:txBody>
          <a:bodyPr/>
          <a:lstStyle/>
          <a:p>
            <a:r>
              <a:rPr lang="en-AU" dirty="0"/>
              <a:t>Open Contribution</a:t>
            </a:r>
          </a:p>
        </p:txBody>
      </p:sp>
    </p:spTree>
    <p:extLst>
      <p:ext uri="{BB962C8B-B14F-4D97-AF65-F5344CB8AC3E}">
        <p14:creationId xmlns:p14="http://schemas.microsoft.com/office/powerpoint/2010/main" val="404666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3234F-8BCB-7E3F-204F-2DD56FFE5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7DE35E-1D5C-81BE-92F1-9F1D132BE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CYGNUS-Oz Fortnightly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CB03EA-248F-567C-13BA-A6F54CAC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2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3C59BB-4BF3-B6A5-3D24-E268B376BCC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3FD8A1-0453-E4C7-E000-BFFD7D9B697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30/3/2026</a:t>
            </a:fld>
            <a:endParaRPr lang="en-AU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235AC41-0CED-E18B-8C95-6D8283031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783" y="823937"/>
            <a:ext cx="5165817" cy="648072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CYGNUS-Oz  Wednesday 11 am (Canberra time)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>
                <a:hlinkClick r:id="rId2"/>
              </a:rPr>
              <a:t>https://indico.global/event/17460/</a:t>
            </a:r>
            <a:endParaRPr lang="en-AU" sz="14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en-AU" sz="1400" b="1" dirty="0"/>
          </a:p>
          <a:p>
            <a:pPr marL="171450" lvl="1" indent="-171450"/>
            <a:endParaRPr lang="en-AU" sz="1400" b="1" dirty="0"/>
          </a:p>
          <a:p>
            <a:pPr marL="351450" lvl="2" indent="-171450"/>
            <a:endParaRPr lang="en-AU" sz="14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en-AU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EFE57F-CD42-E92E-5BE6-4E3FABBB52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88" t="-470" r="3491" b="2543"/>
          <a:stretch>
            <a:fillRect/>
          </a:stretch>
        </p:blipFill>
        <p:spPr>
          <a:xfrm>
            <a:off x="2483768" y="1347614"/>
            <a:ext cx="4968552" cy="336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79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47053-0DE0-E5A9-7AC1-2B6E51659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E6989A5-5B35-CE66-7A98-AD2193B489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979" y="1075122"/>
            <a:ext cx="3191788" cy="299325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1BDB2C9-D8F7-68B1-DF18-61AA11B0B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News and Upcoming Events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E8BCC1-8F22-9D32-34ED-8CD585AEF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780" y="948348"/>
            <a:ext cx="8478470" cy="3063562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b="1" dirty="0">
                <a:solidFill>
                  <a:schemeClr val="tx1"/>
                </a:solidFill>
                <a:hlinkClick r:id="rId3"/>
              </a:rPr>
              <a:t>Centre publishes 2025 Annual Report</a:t>
            </a:r>
            <a:r>
              <a:rPr lang="en-AU" sz="1400" dirty="0">
                <a:solidFill>
                  <a:schemeClr val="tx1"/>
                </a:solidFill>
                <a:hlinkClick r:id="rId3"/>
              </a:rPr>
              <a:t> </a:t>
            </a:r>
            <a:r>
              <a:rPr lang="en-AU" sz="1400" dirty="0">
                <a:solidFill>
                  <a:schemeClr val="tx1"/>
                </a:solidFill>
              </a:rPr>
              <a:t>– Great Work Everyone! </a:t>
            </a:r>
            <a:r>
              <a:rPr lang="en-AU" sz="1400" dirty="0">
                <a:solidFill>
                  <a:schemeClr val="tx1"/>
                </a:solidFill>
                <a:sym typeface="Wingdings" pitchFamily="2" charset="2"/>
              </a:rPr>
              <a:t> </a:t>
            </a:r>
            <a:endParaRPr lang="en-AU" sz="1400" b="1" dirty="0">
              <a:solidFill>
                <a:schemeClr val="tx1"/>
              </a:solidFill>
            </a:endParaRPr>
          </a:p>
          <a:p>
            <a:pPr lvl="1"/>
            <a:endParaRPr lang="en-AU" sz="1400" b="1" dirty="0">
              <a:solidFill>
                <a:schemeClr val="tx1"/>
              </a:solidFill>
            </a:endParaRPr>
          </a:p>
          <a:p>
            <a:pPr lvl="1"/>
            <a:endParaRPr lang="en-AU" sz="1400" dirty="0">
              <a:solidFill>
                <a:schemeClr val="tx1"/>
              </a:solidFill>
            </a:endParaRPr>
          </a:p>
          <a:p>
            <a:endParaRPr lang="en-AU" sz="1400" dirty="0">
              <a:solidFill>
                <a:schemeClr val="tx1"/>
              </a:solidFill>
            </a:endParaRPr>
          </a:p>
          <a:p>
            <a:endParaRPr lang="en-AU" sz="2200" dirty="0">
              <a:solidFill>
                <a:schemeClr val="tx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3F48A9-F5BD-F336-10EC-D367892F4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3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70178A-A6A2-634B-1165-20EBFDD1683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90C0C-3B52-1E26-6A2E-00E5D20AA59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31/3/2026</a:t>
            </a:fld>
            <a:endParaRPr lang="en-AU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8397B4-1896-DDAB-F4C9-96D4A5D66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581" y="1181006"/>
            <a:ext cx="3138438" cy="36518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D800F4-CB97-4EDD-0955-E980C95B27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889" y="3499625"/>
            <a:ext cx="2654300" cy="1231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797E90-E41C-BF2F-3C49-1B0F3D2422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906" y="3377346"/>
            <a:ext cx="2654300" cy="22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57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EE88C-B519-104A-1643-96C572E9F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B634E0-0C25-9720-64A0-AAB34B977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News and Upcoming Events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3D419F-940B-D773-BC02-6A7BB178A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4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61594-EAC2-E6A8-080C-DE158CBCD7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D62EA-474D-DC80-0DB4-7756C050347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30/3/2026</a:t>
            </a:fld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8813C0-86DD-EECC-0328-F1F471A00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974597"/>
            <a:ext cx="5112690" cy="365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0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E5AB5-2155-232D-4968-5A8F1CF43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5EDAC77-6F4E-848C-0AE2-6C26463E9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CYGNUS &amp; CYGNOz Workshop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A27DE6-DD35-3990-4ABB-A1BE23946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091" y="1047876"/>
            <a:ext cx="8792405" cy="2892026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9th edition of the international CYGNUS Workshop on Directional Recoil Detection 🇯🇵</a:t>
            </a:r>
          </a:p>
          <a:p>
            <a:pPr marL="351450" lvl="2" indent="-171450"/>
            <a:r>
              <a:rPr lang="en-AU" sz="1400" b="1" dirty="0"/>
              <a:t>Mon 23rd 09:40- </a:t>
            </a:r>
            <a:r>
              <a:rPr lang="en-AU" sz="1400" dirty="0"/>
              <a:t>Chiara (An overview of CYGNUS’ reach for dark matter and neutrino searches ) </a:t>
            </a:r>
            <a:endParaRPr lang="en-AU" sz="1400" b="1" dirty="0"/>
          </a:p>
          <a:p>
            <a:pPr marL="351450" lvl="2" indent="-171450"/>
            <a:r>
              <a:rPr lang="en-AU" sz="1400" b="1" dirty="0"/>
              <a:t>Mon 23rd 14:25 - </a:t>
            </a:r>
            <a:r>
              <a:rPr lang="en-AU" sz="1400" dirty="0"/>
              <a:t>Lindsey (Negative ion formation in pure CF4 via dissociative electron attachment) </a:t>
            </a:r>
            <a:endParaRPr lang="en-AU" sz="1400" b="1" dirty="0"/>
          </a:p>
          <a:p>
            <a:pPr marL="351450" lvl="2" indent="-171450"/>
            <a:r>
              <a:rPr lang="en-AU" sz="1400" b="1" dirty="0"/>
              <a:t>Tue 24th 09:30 – </a:t>
            </a:r>
            <a:r>
              <a:rPr lang="en-AU" sz="1400" dirty="0"/>
              <a:t>Rob (Direct in-chamber radon-220 (thoron) emanation measurements for directional dark matter experiments) </a:t>
            </a:r>
          </a:p>
          <a:p>
            <a:pPr marL="351450" lvl="2" indent="-171450"/>
            <a:r>
              <a:rPr lang="en-AU" sz="1400" b="1" dirty="0"/>
              <a:t>Tue 24th 11:05 - </a:t>
            </a:r>
            <a:r>
              <a:rPr lang="en-AU" sz="1400" dirty="0"/>
              <a:t> Ali (Micromesh structures for Charge Amplification and Readout in Negative Ion Gases) </a:t>
            </a:r>
          </a:p>
          <a:p>
            <a:pPr marL="351450" lvl="2" indent="-171450"/>
            <a:r>
              <a:rPr lang="en-AU" sz="1400" b="1" dirty="0"/>
              <a:t>Wed 25th 09:40 - </a:t>
            </a:r>
            <a:r>
              <a:rPr lang="en-AU" sz="1400" dirty="0"/>
              <a:t>Eddie (Machine Learning methods for Directional Recoil Detection reconstruction at CYGNUS-Oz)</a:t>
            </a:r>
            <a:endParaRPr lang="en-AU" sz="14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CYGNO x CYGNUS-Oz  Workshop 2026 (Feb 26)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ED56AE-2924-1A04-BD49-13A24F5A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5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5B650-7425-0404-FB76-493FF7A5C77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752FDA-A748-57F7-76E3-F8BB0E94A73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31/3/2026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53880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703984-BB6B-FFEE-9AB7-6EF686004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3CE144-AA2E-4CAC-32E9-A6E095699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CYGNUS Conference</a:t>
            </a:r>
            <a:endParaRPr lang="en-AU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EF4184-D828-3A72-2191-2B27ABF2D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401" y="752071"/>
            <a:ext cx="8485395" cy="398659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>
                <a:hlinkClick r:id="rId2"/>
              </a:rPr>
              <a:t>https://indico.global/event/15704/timetable</a:t>
            </a:r>
            <a:endParaRPr lang="en-AU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D91F51-E76F-BB4E-26CC-1443B6AF3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6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81855B-8AE5-A8DF-689A-15949F24A03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DA422-D11F-A12C-C047-041CDB1D92B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31/3/2026</a:t>
            </a:fld>
            <a:endParaRPr lang="en-AU" dirty="0"/>
          </a:p>
        </p:txBody>
      </p:sp>
      <p:pic>
        <p:nvPicPr>
          <p:cNvPr id="1026" name="Picture 2" descr="workshop photo">
            <a:extLst>
              <a:ext uri="{FF2B5EF4-FFF2-40B4-BE49-F238E27FC236}">
                <a16:creationId xmlns:a16="http://schemas.microsoft.com/office/drawing/2014/main" id="{02BED150-9AA0-0730-7866-B95651407E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7"/>
          <a:stretch>
            <a:fillRect/>
          </a:stretch>
        </p:blipFill>
        <p:spPr bwMode="auto">
          <a:xfrm>
            <a:off x="1408502" y="1144650"/>
            <a:ext cx="6309465" cy="357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98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B63DB8-ADE2-3A66-B6E5-568320834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4F73C8-AAD0-25FE-8791-E86605AAD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err="1"/>
              <a:t>CYGNOz</a:t>
            </a:r>
            <a:r>
              <a:rPr lang="en-AU" b="1" dirty="0"/>
              <a:t> Workshop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721818-9CA4-C35C-63F2-CA8095A6A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7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FFF95-54D9-411D-514A-C7A3C468583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BFC1B-C8A0-C0B0-51AB-91997D79311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31/3/2026</a:t>
            </a:fld>
            <a:endParaRPr lang="en-AU" dirty="0"/>
          </a:p>
        </p:txBody>
      </p:sp>
      <p:pic>
        <p:nvPicPr>
          <p:cNvPr id="12" name="Picture 11" descr="A group of people in a room&#10;&#10;AI-generated content may be incorrect.">
            <a:extLst>
              <a:ext uri="{FF2B5EF4-FFF2-40B4-BE49-F238E27FC236}">
                <a16:creationId xmlns:a16="http://schemas.microsoft.com/office/drawing/2014/main" id="{81A5AD86-F6B4-E91A-1899-A2AE6B318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62" y="915566"/>
            <a:ext cx="6353505" cy="356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124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378A7-DCFB-59B1-CB87-19CD3A69E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7D7674-00E3-949F-61C4-7175F53EC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CYGNO Open tasks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8D3FF9-400F-5643-751C-91ABA08D6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8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393333-F017-1A97-35EB-07BA82C756E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509482-BF01-040B-78F2-B3F9A65300A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31/3/2026</a:t>
            </a:fld>
            <a:endParaRPr lang="en-AU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FC2E270-415E-9793-BCF0-6EF1B1F568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510" y="869913"/>
            <a:ext cx="5909450" cy="32860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7AECF0-461A-3963-F83B-E3618642E024}"/>
              </a:ext>
            </a:extLst>
          </p:cNvPr>
          <p:cNvSpPr txBox="1"/>
          <p:nvPr/>
        </p:nvSpPr>
        <p:spPr>
          <a:xfrm>
            <a:off x="1043608" y="4200653"/>
            <a:ext cx="7839001" cy="922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https://indico.global/event/16685/contributions/144684/attachments/67241/130327/3D_Dho.pdf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37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7A6AF-70ED-7A23-90C2-82C77FD40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ED78FD-CFF8-5078-259F-16F41A1B7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CYGNO Open tasks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7525E0-20FC-233E-FBEE-B92C6A48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9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E0C24C-8A81-92A7-B5A0-520BADAE0A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C17E1E-9D2D-B63D-F7E1-C7EAC2429AB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30/3/2026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DB0C85-0592-E64F-6270-4DB934505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408" y="843558"/>
            <a:ext cx="6519184" cy="36435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0C938B1-8E84-1A14-84D6-3604D217F285}"/>
              </a:ext>
            </a:extLst>
          </p:cNvPr>
          <p:cNvSpPr txBox="1"/>
          <p:nvPr/>
        </p:nvSpPr>
        <p:spPr>
          <a:xfrm>
            <a:off x="1825823" y="4418125"/>
            <a:ext cx="5742384" cy="646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https://github.com/orgs/CYGNO-Analysis/projects/1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321001"/>
      </p:ext>
    </p:extLst>
  </p:cSld>
  <p:clrMapOvr>
    <a:masterClrMapping/>
  </p:clrMapOvr>
</p:sld>
</file>

<file path=ppt/theme/theme1.xml><?xml version="1.0" encoding="utf-8"?>
<a:theme xmlns:a="http://schemas.openxmlformats.org/drawingml/2006/main" name="ANU">
  <a:themeElements>
    <a:clrScheme name="ANU Colour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BE830E"/>
      </a:accent1>
      <a:accent2>
        <a:srgbClr val="DFC187"/>
      </a:accent2>
      <a:accent3>
        <a:srgbClr val="F5EDDE"/>
      </a:accent3>
      <a:accent4>
        <a:srgbClr val="BE4E0E"/>
      </a:accent4>
      <a:accent5>
        <a:srgbClr val="CB7352"/>
      </a:accent5>
      <a:accent6>
        <a:srgbClr val="F2DCD4"/>
      </a:accent6>
      <a:hlink>
        <a:srgbClr val="BE830E"/>
      </a:hlink>
      <a:folHlink>
        <a:srgbClr val="BE4E0E"/>
      </a:folHlink>
    </a:clrScheme>
    <a:fontScheme name="ANU Fonts">
      <a:majorFont>
        <a:latin typeface="Public Sans"/>
        <a:ea typeface=""/>
        <a:cs typeface=""/>
      </a:majorFont>
      <a:minorFont>
        <a:latin typeface="Public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6E6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ight_Master_ANU.potx" id="{BE77F841-62D2-4283-B946-D020D7A6E589}" vid="{6AE303E1-1AC9-43FD-A23F-7741700014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 startFromScratch="false">
    <tabs>
      <tab id="CustomTab" label="ANU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splitButton idMso="MenuAccessibility" visible="true" size="large"/>
          <separator id="Acc"/>
          <toggleButton idMso="AltTextPaneRibbon" visible="true" size="large"/>
          <separator id="sep5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009AC5283E95468D41B3B02A942082" ma:contentTypeVersion="19" ma:contentTypeDescription="Create a new document." ma:contentTypeScope="" ma:versionID="7f2e8384d118d8eaef106ca47ec0a47f">
  <xsd:schema xmlns:xsd="http://www.w3.org/2001/XMLSchema" xmlns:xs="http://www.w3.org/2001/XMLSchema" xmlns:p="http://schemas.microsoft.com/office/2006/metadata/properties" xmlns:ns2="2906fbf8-e47d-4c21-be87-cb09cf1c70cb" xmlns:ns3="cd7196b5-af4d-4b5a-ba66-d723b2d8b01e" xmlns:ns4="c30e2885-58e1-4e94-9dc7-f83158e7ef28" targetNamespace="http://schemas.microsoft.com/office/2006/metadata/properties" ma:root="true" ma:fieldsID="6e0e3aa426ff2f2f1d0fb66ddb5f5da8" ns2:_="" ns3:_="" ns4:_="">
    <xsd:import namespace="2906fbf8-e47d-4c21-be87-cb09cf1c70cb"/>
    <xsd:import namespace="cd7196b5-af4d-4b5a-ba66-d723b2d8b01e"/>
    <xsd:import namespace="c30e2885-58e1-4e94-9dc7-f83158e7ef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FAQs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Document_x0020_Notes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06fbf8-e47d-4c21-be87-cb09cf1c70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FAQs" ma:index="10" ma:displayName="FAQs" ma:internalName="FAQs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Document_x0020_Notes" ma:index="18" ma:displayName="IMPORTANT" ma:description="DO NOT EDIT. DOWNLOAD FIRST" ma:format="Dropdown" ma:internalName="Document_x0020_Notes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0858339-22dc-49f9-bed0-4b2c0ae499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196b5-af4d-4b5a-ba66-d723b2d8b01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0e2885-58e1-4e94-9dc7-f83158e7ef28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db2f7b05-bf39-4aaf-b1d5-a18c06a848f2}" ma:internalName="TaxCatchAll" ma:showField="CatchAllData" ma:web="cd7196b5-af4d-4b5a-ba66-d723b2d8b0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906fbf8-e47d-4c21-be87-cb09cf1c70cb">
      <Terms xmlns="http://schemas.microsoft.com/office/infopath/2007/PartnerControls"/>
    </lcf76f155ced4ddcb4097134ff3c332f>
    <TaxCatchAll xmlns="c30e2885-58e1-4e94-9dc7-f83158e7ef28" xsi:nil="true"/>
    <Document_x0020_Notes xmlns="2906fbf8-e47d-4c21-be87-cb09cf1c70cb"/>
    <FAQs xmlns="2906fbf8-e47d-4c21-be87-cb09cf1c70cb"/>
  </documentManagement>
</p:properties>
</file>

<file path=customXml/itemProps1.xml><?xml version="1.0" encoding="utf-8"?>
<ds:datastoreItem xmlns:ds="http://schemas.openxmlformats.org/officeDocument/2006/customXml" ds:itemID="{4AA589C7-82A0-4821-AB21-D51B35A42A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50FF14-59C6-46D7-81D7-0699087DDA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06fbf8-e47d-4c21-be87-cb09cf1c70cb"/>
    <ds:schemaRef ds:uri="cd7196b5-af4d-4b5a-ba66-d723b2d8b01e"/>
    <ds:schemaRef ds:uri="c30e2885-58e1-4e94-9dc7-f83158e7ef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5CB24BA-FE10-4C17-BA6D-EFA0363846FB}">
  <ds:schemaRefs>
    <ds:schemaRef ds:uri="http://schemas.microsoft.com/office/2006/documentManagement/types"/>
    <ds:schemaRef ds:uri="http://www.w3.org/XML/1998/namespace"/>
    <ds:schemaRef ds:uri="c30e2885-58e1-4e94-9dc7-f83158e7ef28"/>
    <ds:schemaRef ds:uri="http://purl.org/dc/elements/1.1/"/>
    <ds:schemaRef ds:uri="http://purl.org/dc/terms/"/>
    <ds:schemaRef ds:uri="http://schemas.openxmlformats.org/package/2006/metadata/core-properties"/>
    <ds:schemaRef ds:uri="2906fbf8-e47d-4c21-be87-cb09cf1c70cb"/>
    <ds:schemaRef ds:uri="http://schemas.microsoft.com/office/infopath/2007/PartnerControls"/>
    <ds:schemaRef ds:uri="cd7196b5-af4d-4b5a-ba66-d723b2d8b01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ANU</Template>
  <TotalTime>57445</TotalTime>
  <Words>403</Words>
  <Application>Microsoft Macintosh PowerPoint</Application>
  <PresentationFormat>On-screen Show (16:9)</PresentationFormat>
  <Paragraphs>84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IBM Plex Sans</vt:lpstr>
      <vt:lpstr>Public Sans</vt:lpstr>
      <vt:lpstr>Public Sans Light</vt:lpstr>
      <vt:lpstr>Wingdings</vt:lpstr>
      <vt:lpstr>ANU</vt:lpstr>
      <vt:lpstr>CYGNUS-Oz Fortnightly</vt:lpstr>
      <vt:lpstr>CYGNUS-Oz Fortnightly</vt:lpstr>
      <vt:lpstr>General News and Upcoming Events</vt:lpstr>
      <vt:lpstr>General News and Upcoming Events</vt:lpstr>
      <vt:lpstr>CYGNUS &amp; CYGNOz Workshop</vt:lpstr>
      <vt:lpstr>CYGNUS Conference</vt:lpstr>
      <vt:lpstr>CYGNOz Workshop</vt:lpstr>
      <vt:lpstr>CYGNO Open tasks</vt:lpstr>
      <vt:lpstr>CYGNO Open tasks</vt:lpstr>
      <vt:lpstr>AGENDA</vt:lpstr>
      <vt:lpstr>ANU Updates</vt:lpstr>
      <vt:lpstr>AGENDA</vt:lpstr>
      <vt:lpstr>Open Contribution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Renz Gregorio</dc:creator>
  <cp:lastModifiedBy>Robert Renz Gregorio</cp:lastModifiedBy>
  <cp:revision>3</cp:revision>
  <dcterms:created xsi:type="dcterms:W3CDTF">2026-01-05T23:33:51Z</dcterms:created>
  <dcterms:modified xsi:type="dcterms:W3CDTF">2026-03-31T23:57:36Z</dcterms:modified>
  <cp:category>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0x010100EF009AC5283E95468D41B3B02A942082</vt:lpwstr>
  </property>
  <property fmtid="{D5CDD505-2E9C-101B-9397-08002B2CF9AE}" pid="3" name="MediaServiceImageTags">
    <vt:lpwstr/>
  </property>
</Properties>
</file>