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057a9a241f534d35" Type="http://schemas.microsoft.com/office/2006/relationships/ui/extensibility" Target="customUI/customUI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88" r:id="rId5"/>
    <p:sldId id="356" r:id="rId6"/>
    <p:sldId id="357" r:id="rId7"/>
    <p:sldId id="393" r:id="rId8"/>
    <p:sldId id="396" r:id="rId9"/>
    <p:sldId id="358" r:id="rId10"/>
    <p:sldId id="354" r:id="rId11"/>
    <p:sldId id="363" r:id="rId12"/>
    <p:sldId id="386" r:id="rId13"/>
    <p:sldId id="395" r:id="rId14"/>
    <p:sldId id="397" r:id="rId15"/>
    <p:sldId id="389" r:id="rId16"/>
    <p:sldId id="371" r:id="rId17"/>
    <p:sldId id="368" r:id="rId18"/>
    <p:sldId id="373" r:id="rId19"/>
    <p:sldId id="360" r:id="rId20"/>
    <p:sldId id="359" r:id="rId21"/>
    <p:sldId id="369" r:id="rId22"/>
    <p:sldId id="370" r:id="rId23"/>
    <p:sldId id="334" r:id="rId24"/>
  </p:sldIdLst>
  <p:sldSz cx="9144000" cy="5143500" type="screen16x9"/>
  <p:notesSz cx="6858000" cy="9144000"/>
  <p:defaultTextStyle>
    <a:defPPr>
      <a:defRPr lang="en-US"/>
    </a:defPPr>
    <a:lvl1pPr marL="0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086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171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257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343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429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515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600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6686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Instructions" id="{D97762E0-F512-4654-A68D-122F12046569}">
          <p14:sldIdLst/>
        </p14:section>
        <p14:section name="Right Click for Option" id="{4FDA67CD-A15C-4C29-8948-D1BF91269A83}">
          <p14:sldIdLst>
            <p14:sldId id="288"/>
            <p14:sldId id="356"/>
            <p14:sldId id="357"/>
            <p14:sldId id="393"/>
            <p14:sldId id="396"/>
            <p14:sldId id="358"/>
            <p14:sldId id="354"/>
            <p14:sldId id="363"/>
            <p14:sldId id="386"/>
            <p14:sldId id="395"/>
            <p14:sldId id="397"/>
            <p14:sldId id="389"/>
            <p14:sldId id="371"/>
            <p14:sldId id="368"/>
            <p14:sldId id="373"/>
            <p14:sldId id="360"/>
            <p14:sldId id="359"/>
            <p14:sldId id="369"/>
            <p14:sldId id="370"/>
            <p14:sldId id="33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51" userDrawn="1">
          <p15:clr>
            <a:srgbClr val="A4A3A4"/>
          </p15:clr>
        </p15:guide>
        <p15:guide id="2" orient="horz" pos="3036" userDrawn="1">
          <p15:clr>
            <a:srgbClr val="A4A3A4"/>
          </p15:clr>
        </p15:guide>
        <p15:guide id="3" orient="horz" pos="757" userDrawn="1">
          <p15:clr>
            <a:srgbClr val="A4A3A4"/>
          </p15:clr>
        </p15:guide>
        <p15:guide id="4" orient="horz" pos="2811" userDrawn="1">
          <p15:clr>
            <a:srgbClr val="A4A3A4"/>
          </p15:clr>
        </p15:guide>
        <p15:guide id="5" pos="5620" userDrawn="1">
          <p15:clr>
            <a:srgbClr val="A4A3A4"/>
          </p15:clr>
        </p15:guide>
        <p15:guide id="6" pos="4836" userDrawn="1">
          <p15:clr>
            <a:srgbClr val="A4A3A4"/>
          </p15:clr>
        </p15:guide>
        <p15:guide id="7" pos="1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hay" initials="" lastIdx="0" clrIdx="0"/>
  <p:cmAuthor id="1" name="Sha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FCBC"/>
    <a:srgbClr val="000000"/>
    <a:srgbClr val="4F4C37"/>
    <a:srgbClr val="1E497D"/>
    <a:srgbClr val="8F999E"/>
    <a:srgbClr val="FFFFFF"/>
    <a:srgbClr val="DDDDDD"/>
    <a:srgbClr val="004C6E"/>
    <a:srgbClr val="DDF4FF"/>
    <a:srgbClr val="DD6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5EDE10-2A43-5E4E-9E97-96936C4BC3BD}" v="63" dt="2026-03-24T23:23:38.805"/>
  </p1510:revLst>
</p1510:revInfo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9" autoAdjust="0"/>
    <p:restoredTop sz="94191" autoAdjust="0"/>
  </p:normalViewPr>
  <p:slideViewPr>
    <p:cSldViewPr snapToObjects="1">
      <p:cViewPr varScale="1">
        <p:scale>
          <a:sx n="133" d="100"/>
          <a:sy n="133" d="100"/>
        </p:scale>
        <p:origin x="200" y="488"/>
      </p:cViewPr>
      <p:guideLst>
        <p:guide orient="horz" pos="451"/>
        <p:guide orient="horz" pos="3036"/>
        <p:guide orient="horz" pos="757"/>
        <p:guide orient="horz" pos="2811"/>
        <p:guide pos="5620"/>
        <p:guide pos="4836"/>
        <p:guide pos="1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72" d="100"/>
        <a:sy n="172" d="100"/>
      </p:scale>
      <p:origin x="0" y="-9864"/>
    </p:cViewPr>
  </p:sorterViewPr>
  <p:notesViewPr>
    <p:cSldViewPr snapToObjects="1" showGuides="1">
      <p:cViewPr varScale="1">
        <p:scale>
          <a:sx n="121" d="100"/>
          <a:sy n="121" d="100"/>
        </p:scale>
        <p:origin x="5022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 anchor="t" anchorCtr="0"/>
          <a:lstStyle/>
          <a:p>
            <a:endParaRPr lang="en-AU" sz="1000" dirty="0"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/>
          <a:lstStyle>
            <a:lvl1pPr algn="r">
              <a:defRPr sz="1200"/>
            </a:lvl1pPr>
          </a:lstStyle>
          <a:p>
            <a:fld id="{4E50C307-5AD1-4F8C-91A0-1FC7219EFB34}" type="datetimeFigureOut">
              <a:rPr lang="en-AU" sz="1000" smtClean="0">
                <a:cs typeface="Arial" pitchFamily="34" charset="0"/>
              </a:rPr>
              <a:t>23/3/2026</a:t>
            </a:fld>
            <a:endParaRPr lang="en-AU" sz="1000" dirty="0"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 anchor="b"/>
          <a:lstStyle>
            <a:lvl1pPr algn="l">
              <a:defRPr sz="1200"/>
            </a:lvl1pPr>
          </a:lstStyle>
          <a:p>
            <a:endParaRPr lang="en-AU" sz="1000" dirty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69261" y="8685213"/>
            <a:ext cx="1087153" cy="457200"/>
          </a:xfrm>
          <a:prstGeom prst="rect">
            <a:avLst/>
          </a:prstGeom>
        </p:spPr>
        <p:txBody>
          <a:bodyPr vert="horz" lIns="0" tIns="36000" rIns="91440" bIns="36000" rtlCol="0" anchor="b"/>
          <a:lstStyle>
            <a:lvl1pPr algn="r">
              <a:defRPr sz="1200"/>
            </a:lvl1pPr>
          </a:lstStyle>
          <a:p>
            <a:fld id="{AF84CFB5-B6E9-4915-957C-05CFA717E28F}" type="slidenum">
              <a:rPr lang="en-AU" sz="1000" smtClean="0">
                <a:cs typeface="Arial" pitchFamily="34" charset="0"/>
              </a:rPr>
              <a:t>‹#›</a:t>
            </a:fld>
            <a:endParaRPr lang="en-AU" sz="10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290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6200" y="76200"/>
            <a:ext cx="5017985" cy="38100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>
                <a:latin typeface="+mn-lt"/>
              </a:defRPr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98770" y="64770"/>
            <a:ext cx="1417320" cy="381000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>
                <a:latin typeface="+mn-lt"/>
              </a:defRPr>
            </a:lvl1pPr>
          </a:lstStyle>
          <a:p>
            <a:fld id="{9BB1C32A-CF46-409D-8B8D-587A7E3A4DCC}" type="datetimeFigureOut">
              <a:rPr lang="en-AU" smtClean="0"/>
              <a:pPr/>
              <a:t>23/3/2026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46063" y="542925"/>
            <a:ext cx="7342188" cy="4130675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264" y="4977044"/>
            <a:ext cx="5505891" cy="34811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AU" noProof="0" dirty="0"/>
              <a:t>Click to edit Master text styles</a:t>
            </a:r>
          </a:p>
          <a:p>
            <a:pPr marL="0" lvl="1"/>
            <a:r>
              <a:rPr lang="en-AU" noProof="0" dirty="0"/>
              <a:t>Second level</a:t>
            </a:r>
          </a:p>
          <a:p>
            <a:pPr marL="144000" lvl="2" indent="-144000">
              <a:buFont typeface="Arial" pitchFamily="34" charset="0"/>
              <a:buChar char="•"/>
            </a:pPr>
            <a:r>
              <a:rPr lang="en-AU" noProof="0" dirty="0"/>
              <a:t>Third level</a:t>
            </a:r>
          </a:p>
          <a:p>
            <a:pPr marL="288000" lvl="3" indent="-144000">
              <a:buFont typeface="Arial" pitchFamily="34" charset="0"/>
              <a:buChar char="•"/>
            </a:pPr>
            <a:r>
              <a:rPr lang="en-AU" noProof="0" dirty="0"/>
              <a:t>Fourth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6200" y="8685213"/>
            <a:ext cx="4800600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  <a:cs typeface="Arial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55969" y="8685213"/>
            <a:ext cx="989013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n-lt"/>
              </a:defRPr>
            </a:lvl1pPr>
          </a:lstStyle>
          <a:p>
            <a:fld id="{D5A593CC-2149-4E6C-BC3C-0044C280ECB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2576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71" rtl="0" eaLnBrk="1" latinLnBrk="0" hangingPunct="1">
      <a:defRPr lang="en-US" sz="1200" b="1" kern="1200" dirty="0" smtClean="0">
        <a:solidFill>
          <a:schemeClr val="tx1"/>
        </a:solidFill>
        <a:latin typeface="+mn-lt"/>
        <a:ea typeface="+mn-ea"/>
        <a:cs typeface="Arial" pitchFamily="34" charset="0"/>
      </a:defRPr>
    </a:lvl1pPr>
    <a:lvl2pPr marL="457086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171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257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343" algn="l" defTabSz="914171" rtl="0" eaLnBrk="1" latinLnBrk="0" hangingPunct="1">
      <a:defRPr lang="en-AU" sz="1200" kern="1200" baseline="0" dirty="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5429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15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00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86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4397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9560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4110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5090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6008168" cy="1575174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2639258"/>
            <a:ext cx="6008168" cy="1788851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200" y="0"/>
            <a:ext cx="173684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9361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49" y="323999"/>
            <a:ext cx="5659221" cy="4136293"/>
          </a:xfrm>
        </p:spPr>
        <p:txBody>
          <a:bodyPr numCol="2" spcCol="216000"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934E496-63F3-4C2E-B343-1D24A25A0984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5293F2-5CBB-A79A-6C85-7108B5793E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324000"/>
            <a:ext cx="2357789" cy="4136292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>
                <a:solidFill>
                  <a:schemeClr val="accent1"/>
                </a:solidFill>
              </a:defRPr>
            </a:lvl1pPr>
            <a:lvl2pPr marL="0" indent="0">
              <a:buNone/>
              <a:defRPr sz="2000">
                <a:solidFill>
                  <a:schemeClr val="accent1"/>
                </a:solidFill>
              </a:defRPr>
            </a:lvl2pPr>
            <a:lvl3pPr marL="0" indent="0">
              <a:buNone/>
              <a:defRPr sz="2000">
                <a:solidFill>
                  <a:schemeClr val="accent1"/>
                </a:solidFill>
              </a:defRPr>
            </a:lvl3pPr>
            <a:lvl4pPr marL="0" indent="0">
              <a:buNone/>
              <a:defRPr sz="2000">
                <a:solidFill>
                  <a:schemeClr val="accent1"/>
                </a:solidFill>
              </a:defRPr>
            </a:lvl4pPr>
            <a:lvl5pPr marL="0" indent="0">
              <a:buNone/>
              <a:defRPr sz="2000">
                <a:solidFill>
                  <a:schemeClr val="accent1"/>
                </a:solidFill>
              </a:defRPr>
            </a:lvl5pPr>
            <a:lvl6pPr marL="0" indent="0">
              <a:buNone/>
              <a:defRPr sz="2000">
                <a:solidFill>
                  <a:schemeClr val="accent1"/>
                </a:solidFill>
              </a:defRPr>
            </a:lvl6pPr>
            <a:lvl7pPr marL="0" indent="0">
              <a:buNone/>
              <a:defRPr sz="2000">
                <a:solidFill>
                  <a:schemeClr val="accent1"/>
                </a:solidFill>
              </a:defRPr>
            </a:lvl7pPr>
            <a:lvl8pPr marL="0" indent="0">
              <a:buNone/>
              <a:defRPr sz="2000">
                <a:solidFill>
                  <a:schemeClr val="accent1"/>
                </a:solidFill>
              </a:defRPr>
            </a:lvl8pPr>
            <a:lvl9pPr marL="0" indent="0">
              <a:buNone/>
              <a:defRPr sz="20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569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1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49" y="323999"/>
            <a:ext cx="5659221" cy="4136293"/>
          </a:xfrm>
        </p:spPr>
        <p:txBody>
          <a:bodyPr numCol="1" spcCol="216000"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6E4E3799-214B-496A-82C4-30A6F6C6B354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5293F2-5CBB-A79A-6C85-7108B5793E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324000"/>
            <a:ext cx="2357789" cy="4136292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>
                <a:solidFill>
                  <a:schemeClr val="accent1"/>
                </a:solidFill>
              </a:defRPr>
            </a:lvl1pPr>
            <a:lvl2pPr marL="0" indent="0">
              <a:buNone/>
              <a:defRPr sz="2000">
                <a:solidFill>
                  <a:schemeClr val="accent1"/>
                </a:solidFill>
              </a:defRPr>
            </a:lvl2pPr>
            <a:lvl3pPr marL="0" indent="0">
              <a:buNone/>
              <a:defRPr sz="2000">
                <a:solidFill>
                  <a:schemeClr val="accent1"/>
                </a:solidFill>
              </a:defRPr>
            </a:lvl3pPr>
            <a:lvl4pPr marL="0" indent="0">
              <a:buNone/>
              <a:defRPr sz="2000">
                <a:solidFill>
                  <a:schemeClr val="accent1"/>
                </a:solidFill>
              </a:defRPr>
            </a:lvl4pPr>
            <a:lvl5pPr marL="0" indent="0">
              <a:buNone/>
              <a:defRPr sz="2000">
                <a:solidFill>
                  <a:schemeClr val="accent1"/>
                </a:solidFill>
              </a:defRPr>
            </a:lvl5pPr>
            <a:lvl6pPr marL="0" indent="0">
              <a:buNone/>
              <a:defRPr sz="2000">
                <a:solidFill>
                  <a:schemeClr val="accent1"/>
                </a:solidFill>
              </a:defRPr>
            </a:lvl6pPr>
            <a:lvl7pPr marL="0" indent="0">
              <a:buNone/>
              <a:defRPr sz="2000">
                <a:solidFill>
                  <a:schemeClr val="accent1"/>
                </a:solidFill>
              </a:defRPr>
            </a:lvl7pPr>
            <a:lvl8pPr marL="0" indent="0">
              <a:buNone/>
              <a:defRPr sz="2000">
                <a:solidFill>
                  <a:schemeClr val="accent1"/>
                </a:solidFill>
              </a:defRPr>
            </a:lvl8pPr>
            <a:lvl9pPr marL="0" indent="0">
              <a:buNone/>
              <a:defRPr sz="20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50729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Large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E4D8706-1485-417A-A458-36DF27592044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31820" y="323999"/>
            <a:ext cx="568818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1470701" y="284614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70D8D4D-0FE1-F138-0177-A63732435E6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4001" y="323999"/>
            <a:ext cx="2177770" cy="4135438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/>
            </a:lvl1pPr>
            <a:lvl2pPr>
              <a:defRPr sz="2000"/>
            </a:lvl2pPr>
            <a:lvl3pPr marL="0" indent="0">
              <a:buNone/>
              <a:defRPr/>
            </a:lvl3pPr>
            <a:lvl4pPr marL="180000" indent="-180000">
              <a:buFont typeface="Arial" panose="020B0604020202020204" pitchFamily="34" charset="0"/>
              <a:buChar char="•"/>
              <a:defRPr/>
            </a:lvl4pPr>
            <a:lvl5pPr marL="360000">
              <a:defRPr/>
            </a:lvl5pPr>
            <a:lvl6pPr marL="540000">
              <a:defRPr/>
            </a:lvl6pPr>
            <a:lvl7pPr marL="720000">
              <a:defRPr/>
            </a:lvl7pPr>
            <a:lvl8pPr marL="900000">
              <a:defRPr/>
            </a:lvl8pPr>
            <a:lvl9pPr marL="1080000"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11499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1" y="1428750"/>
            <a:ext cx="3600000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3600000" cy="3986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60F7907A-38EB-4D32-85A9-33E59C11D28E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91999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16E6935-1CC7-E053-FB4D-77B0A901CC7F}"/>
              </a:ext>
            </a:extLst>
          </p:cNvPr>
          <p:cNvCxnSpPr/>
          <p:nvPr userDrawn="1"/>
        </p:nvCxnSpPr>
        <p:spPr>
          <a:xfrm>
            <a:off x="4572000" y="324000"/>
            <a:ext cx="0" cy="410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3624289" y="284614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24946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20000" y="1428750"/>
            <a:ext cx="3600000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0000" y="323999"/>
            <a:ext cx="3600000" cy="94260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2923787C-E3C9-48E0-BD4C-221297B0859B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0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16E6935-1CC7-E053-FB4D-77B0A901CC7F}"/>
              </a:ext>
            </a:extLst>
          </p:cNvPr>
          <p:cNvCxnSpPr/>
          <p:nvPr userDrawn="1"/>
        </p:nvCxnSpPr>
        <p:spPr>
          <a:xfrm>
            <a:off x="4572000" y="324000"/>
            <a:ext cx="0" cy="410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2430558" y="2846146"/>
            <a:ext cx="3095980" cy="132309"/>
          </a:xfrm>
        </p:spPr>
        <p:txBody>
          <a:bodyPr anchor="t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6756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D9115FF3-832D-4BBA-AA62-92B7B5E237BD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8496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44E0AA78-CFF4-0505-4971-E6EC610A4D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2043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FB470E34-C87C-4EEC-97A6-98EA87D5A608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4104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089B32-057C-F26F-343B-0F07B72F075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7429" y="323999"/>
            <a:ext cx="4104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1846BB05-E50A-C6FC-F832-01BAB56A9A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16200000">
            <a:off x="3064975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B6FC9FA-D7CD-8ED3-EBB2-EC4B95BA15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96461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9B82A7F3-0568-4851-B4FD-982196B19429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089B32-057C-F26F-343B-0F07B72F075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7429" y="323999"/>
            <a:ext cx="3528000" cy="23364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1846BB05-E50A-C6FC-F832-01BAB56A9A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16200000">
            <a:off x="3449013" y="1426043"/>
            <a:ext cx="2336401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E6C353B4-0883-DC17-CBB7-A4EAD6B72DA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675969" y="2987140"/>
            <a:ext cx="2124000" cy="14760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41613DB-E3FB-0009-E0FC-272290FEF03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 rot="16200000">
            <a:off x="5836927" y="3658984"/>
            <a:ext cx="1476001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6428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&amp;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E105E7C-CDFF-4E45-879E-8F0608D59855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6964" y="323999"/>
            <a:ext cx="3870429" cy="4139141"/>
          </a:xfrm>
        </p:spPr>
        <p:txBody>
          <a:bodyPr/>
          <a:lstStyle>
            <a:lvl1pPr>
              <a:spcAft>
                <a:spcPts val="1800"/>
              </a:spcAft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 sz="900"/>
            </a:lvl2pPr>
            <a:lvl3pPr marL="0" indent="0">
              <a:buNone/>
              <a:defRPr sz="900"/>
            </a:lvl3pPr>
            <a:lvl4pPr marL="0" indent="0">
              <a:buNone/>
              <a:defRPr sz="900"/>
            </a:lvl4pPr>
            <a:lvl5pPr marL="0" indent="0">
              <a:buNone/>
              <a:defRPr sz="900"/>
            </a:lvl5pPr>
            <a:lvl6pPr marL="0" indent="0">
              <a:buNone/>
              <a:defRPr sz="900"/>
            </a:lvl6pPr>
            <a:lvl7pPr marL="0" indent="0">
              <a:buNone/>
              <a:defRPr sz="900"/>
            </a:lvl7pPr>
            <a:lvl8pPr marL="0" indent="0">
              <a:buNone/>
              <a:defRPr sz="900"/>
            </a:lvl8pPr>
            <a:lvl9pPr marL="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516695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135DB7E-4B54-40D5-9196-97D89F82203F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686050" y="323999"/>
            <a:ext cx="5761343" cy="4139141"/>
          </a:xfrm>
        </p:spPr>
        <p:txBody>
          <a:bodyPr/>
          <a:lstStyle>
            <a:lvl1pPr>
              <a:spcAft>
                <a:spcPts val="1800"/>
              </a:spcAft>
              <a:defRPr sz="2800">
                <a:solidFill>
                  <a:schemeClr val="accent1"/>
                </a:solidFill>
              </a:defRPr>
            </a:lvl1pPr>
            <a:lvl2pPr marL="0" indent="0">
              <a:buNone/>
              <a:defRPr sz="900"/>
            </a:lvl2pPr>
            <a:lvl3pPr marL="0" indent="0">
              <a:buNone/>
              <a:defRPr sz="900"/>
            </a:lvl3pPr>
            <a:lvl4pPr marL="0" indent="0">
              <a:buNone/>
              <a:defRPr sz="900"/>
            </a:lvl4pPr>
            <a:lvl5pPr marL="0" indent="0">
              <a:buNone/>
              <a:defRPr sz="900"/>
            </a:lvl5pPr>
            <a:lvl6pPr marL="0" indent="0">
              <a:buNone/>
              <a:defRPr sz="900"/>
            </a:lvl6pPr>
            <a:lvl7pPr marL="0" indent="0">
              <a:buNone/>
              <a:defRPr sz="900"/>
            </a:lvl7pPr>
            <a:lvl8pPr marL="0" indent="0">
              <a:buNone/>
              <a:defRPr sz="900"/>
            </a:lvl8pPr>
            <a:lvl9pPr marL="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2F82751-76E5-1B3E-40ED-FD6C45D1CEB7}"/>
              </a:ext>
            </a:extLst>
          </p:cNvPr>
          <p:cNvCxnSpPr>
            <a:cxnSpLocks/>
          </p:cNvCxnSpPr>
          <p:nvPr userDrawn="1"/>
        </p:nvCxnSpPr>
        <p:spPr>
          <a:xfrm>
            <a:off x="2448000" y="323850"/>
            <a:ext cx="0" cy="29520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00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000" y="324000"/>
            <a:ext cx="7489226" cy="1575174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96000" y="2196001"/>
            <a:ext cx="3095980" cy="1455870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  <a:lvl6pPr marL="0" indent="0">
              <a:buNone/>
              <a:defRPr/>
            </a:lvl6pPr>
            <a:lvl7pPr marL="0" indent="0">
              <a:buNone/>
              <a:defRPr/>
            </a:lvl7pPr>
            <a:lvl8pPr marL="0" indent="0">
              <a:buNone/>
              <a:defRPr/>
            </a:lvl8pPr>
            <a:lvl9pPr marL="0" indent="0">
              <a:buNone/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" y="0"/>
            <a:ext cx="1736846" cy="5143500"/>
          </a:xfrm>
          <a:prstGeom prst="rect">
            <a:avLst/>
          </a:prstGeom>
        </p:spPr>
      </p:pic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2933946-B0EC-1F66-669C-2CF56603B6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1999" y="2196000"/>
            <a:ext cx="4213227" cy="2533163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81402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216CC75-3B66-5852-3202-2CC5AA502A5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9143999" cy="51435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middle icon to insert picture. Then right click and Send to back.</a:t>
            </a:r>
            <a:endParaRPr lang="en-A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8394A2D-9EEB-4DBD-8569-ADC63CEDAC7A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4000" y="323999"/>
            <a:ext cx="4022975" cy="1887711"/>
          </a:xfrm>
        </p:spPr>
        <p:txBody>
          <a:bodyPr/>
          <a:lstStyle>
            <a:lvl1pPr>
              <a:spcAft>
                <a:spcPts val="1800"/>
              </a:spcAft>
              <a:defRPr sz="2800">
                <a:solidFill>
                  <a:schemeClr val="tx2"/>
                </a:solidFill>
              </a:defRPr>
            </a:lvl1pPr>
            <a:lvl2pPr marL="0" indent="0">
              <a:buNone/>
              <a:defRPr sz="900">
                <a:solidFill>
                  <a:schemeClr val="tx2"/>
                </a:solidFill>
              </a:defRPr>
            </a:lvl2pPr>
            <a:lvl3pPr marL="0" indent="0">
              <a:buNone/>
              <a:defRPr sz="900">
                <a:solidFill>
                  <a:schemeClr val="tx2"/>
                </a:solidFill>
              </a:defRPr>
            </a:lvl3pPr>
            <a:lvl4pPr marL="0" indent="0">
              <a:buNone/>
              <a:defRPr sz="900">
                <a:solidFill>
                  <a:schemeClr val="tx2"/>
                </a:solidFill>
              </a:defRPr>
            </a:lvl4pPr>
            <a:lvl5pPr marL="0" indent="0">
              <a:buNone/>
              <a:defRPr sz="900">
                <a:solidFill>
                  <a:schemeClr val="tx2"/>
                </a:solidFill>
              </a:defRPr>
            </a:lvl5pPr>
            <a:lvl6pPr marL="0" indent="0">
              <a:buNone/>
              <a:defRPr sz="900">
                <a:solidFill>
                  <a:schemeClr val="tx2"/>
                </a:solidFill>
              </a:defRPr>
            </a:lvl6pPr>
            <a:lvl7pPr marL="0" indent="0">
              <a:buNone/>
              <a:defRPr sz="900">
                <a:solidFill>
                  <a:schemeClr val="tx2"/>
                </a:solidFill>
              </a:defRPr>
            </a:lvl7pPr>
            <a:lvl8pPr marL="0" indent="0">
              <a:buNone/>
              <a:defRPr sz="900">
                <a:solidFill>
                  <a:schemeClr val="tx2"/>
                </a:solidFill>
              </a:defRPr>
            </a:lvl8pPr>
            <a:lvl9pPr marL="0" indent="0">
              <a:buNone/>
              <a:defRPr sz="900">
                <a:solidFill>
                  <a:schemeClr val="tx2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3249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5FD65-719B-D18F-F8E8-E39C71BCB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6547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1831" y="324000"/>
            <a:ext cx="5355594" cy="852595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1831" y="1260000"/>
            <a:ext cx="5355594" cy="1455870"/>
          </a:xfrm>
        </p:spPr>
        <p:txBody>
          <a:bodyPr/>
          <a:lstStyle>
            <a:lvl1pPr>
              <a:spcAft>
                <a:spcPts val="2900"/>
              </a:spcAft>
              <a:defRPr sz="2000">
                <a:solidFill>
                  <a:schemeClr val="tx2"/>
                </a:solidFill>
              </a:defRPr>
            </a:lvl1pPr>
            <a:lvl2pPr marL="0" indent="0">
              <a:spcAft>
                <a:spcPts val="0"/>
              </a:spcAft>
              <a:buNone/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0" indent="0">
              <a:spcAft>
                <a:spcPts val="0"/>
              </a:spcAft>
              <a:buNone/>
              <a:defRPr/>
            </a:lvl4pPr>
            <a:lvl5pPr marL="0" indent="0">
              <a:spcAft>
                <a:spcPts val="0"/>
              </a:spcAft>
              <a:buNone/>
              <a:defRPr/>
            </a:lvl5pPr>
            <a:lvl6pPr marL="0" indent="0">
              <a:spcAft>
                <a:spcPts val="0"/>
              </a:spcAft>
              <a:buNone/>
              <a:defRPr/>
            </a:lvl6pPr>
            <a:lvl7pPr marL="0" indent="0">
              <a:spcAft>
                <a:spcPts val="0"/>
              </a:spcAft>
              <a:buNone/>
              <a:defRPr/>
            </a:lvl7pPr>
            <a:lvl8pPr marL="0" indent="0">
              <a:spcAft>
                <a:spcPts val="0"/>
              </a:spcAft>
              <a:buNone/>
              <a:defRPr/>
            </a:lvl8pPr>
            <a:lvl9pPr marL="0" indent="0">
              <a:spcAft>
                <a:spcPts val="0"/>
              </a:spcAft>
              <a:buNone/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" y="0"/>
            <a:ext cx="1736846" cy="5143500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DBEC176-AB30-E5FE-FEE0-33472BED4980}"/>
              </a:ext>
            </a:extLst>
          </p:cNvPr>
          <p:cNvSpPr txBox="1">
            <a:spLocks/>
          </p:cNvSpPr>
          <p:nvPr userDrawn="1"/>
        </p:nvSpPr>
        <p:spPr>
          <a:xfrm>
            <a:off x="3043956" y="3801600"/>
            <a:ext cx="3812400" cy="5796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ts val="200"/>
              </a:spcBef>
            </a:pPr>
            <a:r>
              <a:rPr lang="en-US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800" dirty="0">
              <a:solidFill>
                <a:schemeClr val="tx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578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768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E854A8B-DDB1-4B74-9405-D4AC677DF99A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50748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86A814A-6315-4FC3-9BF0-9F2F5FE174F0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5CE2C6-9BA4-9C73-62F9-E192460FB3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0800"/>
            <a:ext cx="9144019" cy="256033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60A7617-97E8-C988-4441-C1644F638ABB}"/>
              </a:ext>
            </a:extLst>
          </p:cNvPr>
          <p:cNvSpPr txBox="1">
            <a:spLocks/>
          </p:cNvSpPr>
          <p:nvPr userDrawn="1"/>
        </p:nvSpPr>
        <p:spPr>
          <a:xfrm>
            <a:off x="6575686" y="4914000"/>
            <a:ext cx="1551709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400" dirty="0">
              <a:solidFill>
                <a:schemeClr val="bg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925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Full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9A5E4D-4438-A29A-9D8D-0497E66C13B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3999" cy="51435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middle icon to insert picture. Then right click and Send to back.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A1E2E66-DF59-4D14-99BD-962ADDCAE345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856236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3167880" cy="2337760"/>
          </a:xfrm>
        </p:spPr>
        <p:txBody>
          <a:bodyPr/>
          <a:lstStyle>
            <a:lvl1pPr>
              <a:lnSpc>
                <a:spcPct val="80000"/>
              </a:lnSpc>
              <a:defRPr sz="46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104FFD4-9C03-47F4-A2AA-BCF4353EBF3C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409029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005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-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0" y="319016"/>
            <a:ext cx="3977969" cy="414127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D256A0D-22F8-4311-863C-579E0C40476C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B59429-A6A6-CD69-16FF-2118E93032F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842029" y="324001"/>
            <a:ext cx="3977970" cy="414127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204261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0" y="1428750"/>
            <a:ext cx="3977969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3999"/>
            <a:ext cx="3977970" cy="94260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5F34B3AB-6126-49DF-8FDE-112E9E15864E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B59429-A6A6-CD69-16FF-2118E93032F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842029" y="324001"/>
            <a:ext cx="3977970" cy="414127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43686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760795A-11D8-0BA5-9154-875D42ABE441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" y="4690800"/>
            <a:ext cx="9144019" cy="25603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000" y="324000"/>
            <a:ext cx="8478471" cy="39865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Click to edit Master title style</a:t>
            </a:r>
            <a:endParaRPr lang="en-AU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1" y="1428750"/>
            <a:ext cx="8478470" cy="30315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4000" y="4914000"/>
            <a:ext cx="379811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AU" sz="60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9F384-E22A-4C04-2D3F-76823C0401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6585" y="4914717"/>
            <a:ext cx="3870430" cy="132309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2B88BFA-3CB3-0C28-6F8B-BB1D9CDC13BC}"/>
              </a:ext>
            </a:extLst>
          </p:cNvPr>
          <p:cNvSpPr txBox="1">
            <a:spLocks/>
          </p:cNvSpPr>
          <p:nvPr userDrawn="1"/>
        </p:nvSpPr>
        <p:spPr>
          <a:xfrm>
            <a:off x="6575686" y="4914000"/>
            <a:ext cx="1551709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400" dirty="0">
              <a:solidFill>
                <a:schemeClr val="tx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DA53C41-7DD5-63F5-4F45-4D34E9ED9D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11600" y="4908073"/>
            <a:ext cx="905605" cy="144879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600">
                <a:solidFill>
                  <a:schemeClr val="tx2"/>
                </a:solidFill>
              </a:defRPr>
            </a:lvl1pPr>
          </a:lstStyle>
          <a:p>
            <a:fld id="{2C80FDC3-0A73-4A9D-9617-B3FDA8B5591A}" type="datetime1">
              <a:rPr lang="en-AU" smtClean="0"/>
              <a:t>23/3/2026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6345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50" r:id="rId7"/>
    <p:sldLayoutId id="2147483667" r:id="rId8"/>
    <p:sldLayoutId id="2147483666" r:id="rId9"/>
    <p:sldLayoutId id="2147483664" r:id="rId10"/>
    <p:sldLayoutId id="2147483665" r:id="rId11"/>
    <p:sldLayoutId id="2147483668" r:id="rId12"/>
    <p:sldLayoutId id="2147483670" r:id="rId13"/>
    <p:sldLayoutId id="2147483669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54" r:id="rId21"/>
    <p:sldLayoutId id="2147483677" r:id="rId22"/>
    <p:sldLayoutId id="2147483655" r:id="rId23"/>
  </p:sldLayoutIdLst>
  <p:hf hdr="0"/>
  <p:txStyles>
    <p:titleStyle>
      <a:lvl1pPr algn="l" defTabSz="914103" rtl="0" eaLnBrk="1" latinLnBrk="0" hangingPunct="1">
        <a:lnSpc>
          <a:spcPct val="80000"/>
        </a:lnSpc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Arial" pitchFamily="34" charset="0"/>
        </a:defRPr>
      </a:lvl1pPr>
    </p:titleStyle>
    <p:bodyStyle>
      <a:lvl1pPr marL="0" indent="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2000" kern="1200" baseline="0">
          <a:solidFill>
            <a:schemeClr val="accent1"/>
          </a:solidFill>
          <a:latin typeface="+mj-lt"/>
          <a:ea typeface="+mn-ea"/>
          <a:cs typeface="Arial" pitchFamily="34" charset="0"/>
        </a:defRPr>
      </a:lvl1pPr>
      <a:lvl2pPr marL="0" indent="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2pPr>
      <a:lvl3pPr marL="18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3pPr>
      <a:lvl4pPr marL="36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4pPr>
      <a:lvl5pPr marL="54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 baseline="0">
          <a:solidFill>
            <a:schemeClr val="tx2"/>
          </a:solidFill>
          <a:latin typeface="+mn-lt"/>
          <a:ea typeface="+mn-ea"/>
          <a:cs typeface="Arial" pitchFamily="34" charset="0"/>
        </a:defRPr>
      </a:lvl5pPr>
      <a:lvl6pPr marL="72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6pPr>
      <a:lvl7pPr marL="90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7pPr>
      <a:lvl8pPr marL="108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8pPr>
      <a:lvl9pPr marL="126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9pPr>
    </p:bodyStyle>
    <p:otherStyle>
      <a:defPPr>
        <a:defRPr lang="en-US"/>
      </a:defPPr>
      <a:lvl1pPr marL="0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2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03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55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06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57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08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60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11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sv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sv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global/event/17459/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2E87B-4296-86FA-BBFD-3B54B240C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F5FE3-854C-B91F-1CF1-5C3FA72DE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000" y="411510"/>
            <a:ext cx="8101658" cy="2031726"/>
          </a:xfrm>
        </p:spPr>
        <p:txBody>
          <a:bodyPr/>
          <a:lstStyle/>
          <a:p>
            <a:r>
              <a:rPr lang="en-AU" dirty="0"/>
              <a:t>CYGNUS-Oz</a:t>
            </a:r>
            <a:br>
              <a:rPr lang="en-AU" dirty="0"/>
            </a:br>
            <a:r>
              <a:rPr lang="en-AU" dirty="0"/>
              <a:t>ANU Weekly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31ECA2-D42B-BB56-5B64-A9C7EB4902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96000" y="2196001"/>
            <a:ext cx="4212104" cy="1455870"/>
          </a:xfrm>
        </p:spPr>
        <p:txBody>
          <a:bodyPr/>
          <a:lstStyle/>
          <a:p>
            <a:r>
              <a:rPr lang="en-AU" dirty="0"/>
              <a:t>25 March 2026 </a:t>
            </a:r>
          </a:p>
        </p:txBody>
      </p:sp>
    </p:spTree>
    <p:extLst>
      <p:ext uri="{BB962C8B-B14F-4D97-AF65-F5344CB8AC3E}">
        <p14:creationId xmlns:p14="http://schemas.microsoft.com/office/powerpoint/2010/main" val="2341591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C4973B-0FEB-A00F-4141-CE3D13B2C6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098078-A926-E543-1C9E-C3FF5AD04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General Radon Updates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0F569A-B42A-B9EF-A634-190E4F97F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10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F3E1EB-7B4C-C725-83E6-B5D451FE4E2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85E67E-CF04-3E25-0058-9573F0B0532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25/3/2026</a:t>
            </a:fld>
            <a:endParaRPr lang="en-A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FBCF22-E6B1-80BA-BE47-56A858A6154B}"/>
              </a:ext>
            </a:extLst>
          </p:cNvPr>
          <p:cNvSpPr txBox="1"/>
          <p:nvPr/>
        </p:nvSpPr>
        <p:spPr>
          <a:xfrm>
            <a:off x="7075041" y="1863019"/>
            <a:ext cx="16111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AU" sz="1200" b="1" dirty="0"/>
              <a:t>Prof. Stuart Batten* </a:t>
            </a:r>
          </a:p>
          <a:p>
            <a:pPr algn="ctr">
              <a:buNone/>
            </a:pPr>
            <a:r>
              <a:rPr lang="en-AU" sz="1200" b="1" dirty="0"/>
              <a:t>(MONASH)</a:t>
            </a:r>
          </a:p>
          <a:p>
            <a:pPr>
              <a:buNone/>
            </a:pPr>
            <a:endParaRPr lang="en-AU" sz="1200" b="1" dirty="0"/>
          </a:p>
        </p:txBody>
      </p:sp>
      <p:pic>
        <p:nvPicPr>
          <p:cNvPr id="1026" name="Picture 2" descr="Stuart Batten">
            <a:extLst>
              <a:ext uri="{FF2B5EF4-FFF2-40B4-BE49-F238E27FC236}">
                <a16:creationId xmlns:a16="http://schemas.microsoft.com/office/drawing/2014/main" id="{5D653D83-8017-FCE4-C8FF-CF1E7610D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780103"/>
            <a:ext cx="1149350" cy="105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E7E1CD-21C0-01B6-5DEE-4A5C8D6AC29D}"/>
              </a:ext>
            </a:extLst>
          </p:cNvPr>
          <p:cNvSpPr txBox="1"/>
          <p:nvPr/>
        </p:nvSpPr>
        <p:spPr>
          <a:xfrm>
            <a:off x="179512" y="4371950"/>
            <a:ext cx="62376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AU" sz="1400" b="1" dirty="0"/>
              <a:t>*Supervised by Nobel Prize winner Richard Robson (2025) MOFs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C8A09BB8-79D7-4293-A429-A11229E96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780" y="948348"/>
            <a:ext cx="5628868" cy="2487498"/>
          </a:xfrm>
        </p:spPr>
        <p:txBody>
          <a:bodyPr/>
          <a:lstStyle/>
          <a:p>
            <a:pPr lvl="1"/>
            <a:r>
              <a:rPr lang="en-AU" sz="1400" b="1" dirty="0">
                <a:solidFill>
                  <a:schemeClr val="tx1"/>
                </a:solidFill>
              </a:rPr>
              <a:t>Adelaide CYGNUS-UK Equipment</a:t>
            </a:r>
          </a:p>
          <a:p>
            <a:pPr marL="465750" lvl="2" indent="-285750"/>
            <a:r>
              <a:rPr lang="en-AU" sz="1400" dirty="0">
                <a:solidFill>
                  <a:schemeClr val="tx1"/>
                </a:solidFill>
              </a:rPr>
              <a:t>~2 kg of 5A Molecular sieves</a:t>
            </a:r>
          </a:p>
          <a:p>
            <a:pPr marL="465750" lvl="2" indent="-285750"/>
            <a:r>
              <a:rPr lang="en-AU" sz="1400" dirty="0">
                <a:solidFill>
                  <a:schemeClr val="tx1"/>
                </a:solidFill>
              </a:rPr>
              <a:t>Vacuum Filtration Column (~2 kg Capacity)</a:t>
            </a:r>
          </a:p>
          <a:p>
            <a:pPr lvl="1"/>
            <a:r>
              <a:rPr lang="en-AU" sz="1400" b="1" dirty="0">
                <a:solidFill>
                  <a:schemeClr val="tx1"/>
                </a:solidFill>
              </a:rPr>
              <a:t>Expression of Interest for synthesising radon capturing filters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/>
                </a:solidFill>
              </a:rPr>
              <a:t>Connected by Prof Anthony Philips (QMUL)</a:t>
            </a:r>
          </a:p>
          <a:p>
            <a:pPr lvl="1"/>
            <a:r>
              <a:rPr lang="en-AU" sz="1400" b="1" dirty="0">
                <a:solidFill>
                  <a:schemeClr val="tx1"/>
                </a:solidFill>
              </a:rPr>
              <a:t>Wider Radon activities in Adelaide University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/>
                </a:solidFill>
              </a:rPr>
              <a:t>Radiobiology</a:t>
            </a:r>
            <a:r>
              <a:rPr lang="en-AU" sz="1400" b="1" dirty="0">
                <a:solidFill>
                  <a:schemeClr val="tx1"/>
                </a:solidFill>
              </a:rPr>
              <a:t> (</a:t>
            </a:r>
            <a:r>
              <a:rPr lang="en-AU" sz="1400" dirty="0">
                <a:solidFill>
                  <a:schemeClr val="tx1"/>
                </a:solidFill>
              </a:rPr>
              <a:t>A/Prof Anthony Hooker</a:t>
            </a:r>
            <a:r>
              <a:rPr lang="en-AU" sz="1400" b="1" dirty="0">
                <a:solidFill>
                  <a:schemeClr val="tx1"/>
                </a:solidFill>
              </a:rPr>
              <a:t>)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sz="1400" dirty="0">
              <a:solidFill>
                <a:schemeClr val="tx1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sz="1400" dirty="0">
              <a:solidFill>
                <a:schemeClr val="tx1"/>
              </a:solidFill>
            </a:endParaRPr>
          </a:p>
          <a:p>
            <a:endParaRPr lang="en-AU" sz="1400" dirty="0">
              <a:solidFill>
                <a:schemeClr val="tx1"/>
              </a:solidFill>
            </a:endParaRPr>
          </a:p>
          <a:p>
            <a:endParaRPr lang="en-AU" sz="2200" dirty="0">
              <a:solidFill>
                <a:schemeClr val="tx1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956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7F5B32-C590-9ADE-3985-43AF6A7432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A78AB1E-BFE7-699F-6F32-42301AE43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Radon Radiobiology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B73EBE-302F-BFA3-17D2-B4B6BC41C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11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A6E996-F1B6-D86B-9A38-3E9C6B3C320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3394C-5FFB-9B87-3D57-7793EB5797C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25/3/2026</a:t>
            </a:fld>
            <a:endParaRPr lang="en-AU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9A873A2-2A03-ABA4-D431-130ECF84D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94306" y="1583417"/>
            <a:ext cx="3276338" cy="245725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13D00DE-89B7-1280-890D-03D124A582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82671" y="1598122"/>
            <a:ext cx="3340832" cy="250562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549C143-8B74-1D80-D381-281CF0FADD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7" t="15800" r="9031" b="8067"/>
          <a:stretch>
            <a:fillRect/>
          </a:stretch>
        </p:blipFill>
        <p:spPr>
          <a:xfrm rot="5400000">
            <a:off x="23696" y="1640796"/>
            <a:ext cx="3268880" cy="2288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174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768D1C-60F9-5E01-B115-7D51EA501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66BAF4E-2B65-6A00-263E-082FBFBE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SUPL Radon Mitigation Project 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C8EF97-E9F8-4452-8873-F97DF27C8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12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09470-67C3-7F8F-46AC-F4A4A1D8A35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00BCF0-73B5-9659-F029-65BA2ED6AE1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25/3/2026</a:t>
            </a:fld>
            <a:endParaRPr lang="en-A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296ABA-80D2-68E1-383D-4F902265DB65}"/>
              </a:ext>
            </a:extLst>
          </p:cNvPr>
          <p:cNvSpPr txBox="1"/>
          <p:nvPr/>
        </p:nvSpPr>
        <p:spPr>
          <a:xfrm>
            <a:off x="124540" y="4504178"/>
            <a:ext cx="2637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 Research project completed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DE4872-E0BF-FFCF-0E63-4DC230333207}"/>
              </a:ext>
            </a:extLst>
          </p:cNvPr>
          <p:cNvSpPr txBox="1"/>
          <p:nvPr/>
        </p:nvSpPr>
        <p:spPr>
          <a:xfrm>
            <a:off x="307366" y="667804"/>
            <a:ext cx="6496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AU" sz="1800" b="1" u="sng" dirty="0"/>
              <a:t>K. Davies</a:t>
            </a:r>
            <a:r>
              <a:rPr lang="en-AU" sz="1800" dirty="0"/>
              <a:t>, L. Truong*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7A52F2FF-3EE9-E907-DAA6-F7067D8E8EC6}"/>
              </a:ext>
            </a:extLst>
          </p:cNvPr>
          <p:cNvSpPr txBox="1">
            <a:spLocks/>
          </p:cNvSpPr>
          <p:nvPr/>
        </p:nvSpPr>
        <p:spPr>
          <a:xfrm>
            <a:off x="324000" y="1209982"/>
            <a:ext cx="8478471" cy="39865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10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0" kern="1200">
                <a:solidFill>
                  <a:schemeClr val="accent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AU" b="1" dirty="0"/>
              <a:t>Radon Emanation Facility</a:t>
            </a:r>
            <a:endParaRPr lang="en-A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2DDCAB-C855-1787-0A71-F858CA9EF476}"/>
              </a:ext>
            </a:extLst>
          </p:cNvPr>
          <p:cNvSpPr txBox="1"/>
          <p:nvPr/>
        </p:nvSpPr>
        <p:spPr>
          <a:xfrm>
            <a:off x="307366" y="1553786"/>
            <a:ext cx="69289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AU" sz="1800" b="1" u="sng" dirty="0"/>
              <a:t>S. Yuan</a:t>
            </a:r>
            <a:endParaRPr lang="en-AU" sz="1800" dirty="0"/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D84C7087-4CF0-2813-B022-310688B46ADC}"/>
              </a:ext>
            </a:extLst>
          </p:cNvPr>
          <p:cNvSpPr txBox="1">
            <a:spLocks/>
          </p:cNvSpPr>
          <p:nvPr/>
        </p:nvSpPr>
        <p:spPr>
          <a:xfrm>
            <a:off x="332764" y="2041110"/>
            <a:ext cx="8478471" cy="39865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10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0" kern="1200">
                <a:solidFill>
                  <a:schemeClr val="accent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AU" b="1" dirty="0"/>
              <a:t>Radon in Different Gases Project </a:t>
            </a:r>
            <a:endParaRPr lang="en-A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C4DCFC-4792-20F3-BF41-AEE0A1EBA16F}"/>
              </a:ext>
            </a:extLst>
          </p:cNvPr>
          <p:cNvSpPr txBox="1"/>
          <p:nvPr/>
        </p:nvSpPr>
        <p:spPr>
          <a:xfrm>
            <a:off x="316131" y="238491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AU" sz="1800" b="1" u="sng" dirty="0"/>
              <a:t>N. Disha</a:t>
            </a:r>
            <a:endParaRPr lang="en-AU" sz="1800" dirty="0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89D34162-1E81-EF96-900A-CCFDE0CF84EA}"/>
              </a:ext>
            </a:extLst>
          </p:cNvPr>
          <p:cNvSpPr txBox="1">
            <a:spLocks/>
          </p:cNvSpPr>
          <p:nvPr/>
        </p:nvSpPr>
        <p:spPr>
          <a:xfrm>
            <a:off x="347108" y="2851827"/>
            <a:ext cx="8478471" cy="39865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10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0" kern="1200">
                <a:solidFill>
                  <a:schemeClr val="accent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AU" b="1" dirty="0"/>
              <a:t>Radon Electroplating Project </a:t>
            </a:r>
            <a:endParaRPr lang="en-A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926265-FDF9-6CC2-51D4-3CF95314A12D}"/>
              </a:ext>
            </a:extLst>
          </p:cNvPr>
          <p:cNvSpPr txBox="1"/>
          <p:nvPr/>
        </p:nvSpPr>
        <p:spPr>
          <a:xfrm>
            <a:off x="307365" y="3211374"/>
            <a:ext cx="69289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AU" sz="1800" b="1" u="sng" dirty="0"/>
              <a:t>L. </a:t>
            </a:r>
            <a:r>
              <a:rPr lang="en-AU" sz="1800" b="1" u="sng" dirty="0" err="1"/>
              <a:t>Bechteler-Weickhardt</a:t>
            </a:r>
            <a:endParaRPr lang="en-AU" sz="1800" dirty="0"/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9D936304-68B6-DCE0-0352-4135BBFA21D0}"/>
              </a:ext>
            </a:extLst>
          </p:cNvPr>
          <p:cNvSpPr txBox="1">
            <a:spLocks/>
          </p:cNvSpPr>
          <p:nvPr/>
        </p:nvSpPr>
        <p:spPr>
          <a:xfrm>
            <a:off x="347108" y="3716513"/>
            <a:ext cx="8478471" cy="39865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10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0" kern="1200">
                <a:solidFill>
                  <a:schemeClr val="accent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AU" b="1" dirty="0"/>
              <a:t>Radon Event Tagging for CYGNO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41887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19A258E-D1B2-3C89-17F5-0268B1687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603" y="1995686"/>
            <a:ext cx="8461226" cy="1575174"/>
          </a:xfrm>
        </p:spPr>
        <p:txBody>
          <a:bodyPr/>
          <a:lstStyle/>
          <a:p>
            <a:r>
              <a:rPr lang="en-US" dirty="0"/>
              <a:t>Back 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F8714-DEFA-25D4-1BBE-167784B34E3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1414C0-B863-4B94-F70E-7F03EE47761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39D8EA-7158-3801-18AE-987EF8C1422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13</a:t>
            </a:fld>
            <a:endParaRPr lang="en-AU" noProof="0" dirty="0"/>
          </a:p>
        </p:txBody>
      </p:sp>
    </p:spTree>
    <p:extLst>
      <p:ext uri="{BB962C8B-B14F-4D97-AF65-F5344CB8AC3E}">
        <p14:creationId xmlns:p14="http://schemas.microsoft.com/office/powerpoint/2010/main" val="805554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065875-72BE-135D-4FFA-FD4D3D279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2C568D6-7A17-91DE-213D-A02103731F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9366"/>
          <a:stretch>
            <a:fillRect/>
          </a:stretch>
        </p:blipFill>
        <p:spPr>
          <a:xfrm>
            <a:off x="1259632" y="1737239"/>
            <a:ext cx="6507959" cy="270065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618249F-E554-DC17-B741-B9CF281EB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8478471" cy="807590"/>
          </a:xfrm>
        </p:spPr>
        <p:txBody>
          <a:bodyPr/>
          <a:lstStyle/>
          <a:p>
            <a:r>
              <a:rPr lang="en-AU" dirty="0"/>
              <a:t>SUPL Project</a:t>
            </a:r>
            <a:br>
              <a:rPr lang="en-AU" dirty="0"/>
            </a:br>
            <a:r>
              <a:rPr lang="en-AU" dirty="0"/>
              <a:t>Updates </a:t>
            </a:r>
            <a:br>
              <a:rPr lang="en-AU" dirty="0"/>
            </a:b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B4AD7F-BF44-EAA9-D7A5-B85EDA267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14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290D4E-2580-9F7A-7D2E-9E4768B42F5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D4525C-BE2E-B9A8-5F77-F621D8C770D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38744D-E785-DBEF-31BE-F2B9A7509A7A}"/>
              </a:ext>
            </a:extLst>
          </p:cNvPr>
          <p:cNvSpPr txBox="1"/>
          <p:nvPr/>
        </p:nvSpPr>
        <p:spPr>
          <a:xfrm>
            <a:off x="3275856" y="283881"/>
            <a:ext cx="5864151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103">
              <a:spcAft>
                <a:spcPts val="600"/>
              </a:spcAft>
              <a:defRPr/>
            </a:pPr>
            <a:r>
              <a:rPr lang="en-AU" sz="1400" b="1" dirty="0">
                <a:latin typeface="Public Sans"/>
                <a:cs typeface="Arial" pitchFamily="34" charset="0"/>
              </a:rPr>
              <a:t>Radon mitigation at Stawell Underground Physics Laboratory</a:t>
            </a:r>
            <a:endParaRPr kumimoji="0" lang="en-AU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ublic Sans"/>
              <a:ea typeface="+mn-ea"/>
              <a:cs typeface="Arial" pitchFamily="34" charset="0"/>
            </a:endParaRPr>
          </a:p>
          <a:p>
            <a:pPr marL="457200" indent="-457200" defTabSz="914103"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en-AU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ublic Sans"/>
                <a:ea typeface="+mn-ea"/>
                <a:cs typeface="Arial" pitchFamily="34" charset="0"/>
              </a:rPr>
              <a:t>Prevention of entry with </a:t>
            </a:r>
            <a:r>
              <a:rPr kumimoji="0" lang="en-AU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ublic Sans"/>
                <a:ea typeface="+mn-ea"/>
                <a:cs typeface="Arial" pitchFamily="34" charset="0"/>
              </a:rPr>
              <a:t>barriers </a:t>
            </a:r>
            <a:endParaRPr kumimoji="0" lang="en-AU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ublic Sans"/>
              <a:ea typeface="+mn-ea"/>
              <a:cs typeface="Arial" pitchFamily="34" charset="0"/>
            </a:endParaRPr>
          </a:p>
          <a:p>
            <a:pPr marL="457200" indent="-457200" defTabSz="91410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AU" sz="1400" dirty="0">
                <a:latin typeface="Public Sans"/>
                <a:cs typeface="Arial" pitchFamily="34" charset="0"/>
              </a:rPr>
              <a:t>Dilution with </a:t>
            </a:r>
            <a:r>
              <a:rPr lang="en-AU" sz="1400" b="1" dirty="0">
                <a:latin typeface="Public Sans"/>
                <a:cs typeface="Arial" pitchFamily="34" charset="0"/>
              </a:rPr>
              <a:t>ventilation</a:t>
            </a:r>
          </a:p>
          <a:p>
            <a:pPr marL="457200" indent="-457200" defTabSz="91410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AU" sz="1400" dirty="0">
                <a:latin typeface="Public Sans"/>
                <a:cs typeface="Arial" pitchFamily="34" charset="0"/>
              </a:rPr>
              <a:t>Filtration with </a:t>
            </a:r>
            <a:r>
              <a:rPr lang="en-AU" sz="1400" b="1" dirty="0">
                <a:latin typeface="Public Sans"/>
                <a:cs typeface="Arial" pitchFamily="34" charset="0"/>
              </a:rPr>
              <a:t>radon capturing materials (Linda Talk Feb 18</a:t>
            </a:r>
            <a:r>
              <a:rPr lang="en-AU" sz="1400" b="1" baseline="30000" dirty="0">
                <a:latin typeface="Public Sans"/>
                <a:cs typeface="Arial" pitchFamily="34" charset="0"/>
              </a:rPr>
              <a:t>th</a:t>
            </a:r>
            <a:r>
              <a:rPr lang="en-AU" sz="1400" b="1" dirty="0">
                <a:latin typeface="Public Sans"/>
                <a:cs typeface="Arial" pitchFamily="34" charset="0"/>
              </a:rPr>
              <a:t>)</a:t>
            </a:r>
            <a:endParaRPr lang="en-AU" sz="1400" b="1" dirty="0">
              <a:latin typeface="Public Sans"/>
              <a:cs typeface="Arial" pitchFamily="34" charset="0"/>
              <a:sym typeface="Wingdings" pitchFamily="2" charset="2"/>
            </a:endParaRPr>
          </a:p>
        </p:txBody>
      </p:sp>
      <p:pic>
        <p:nvPicPr>
          <p:cNvPr id="10" name="Picture 9" descr="A yellow square object with two blue objects on a clear plastic tray&#10;&#10;AI-generated content may be incorrect.">
            <a:extLst>
              <a:ext uri="{FF2B5EF4-FFF2-40B4-BE49-F238E27FC236}">
                <a16:creationId xmlns:a16="http://schemas.microsoft.com/office/drawing/2014/main" id="{302C9BBB-65F9-169B-7386-4E8C6206BB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520" y="2808434"/>
            <a:ext cx="1470912" cy="1103184"/>
          </a:xfrm>
          <a:prstGeom prst="rect">
            <a:avLst/>
          </a:prstGeom>
        </p:spPr>
      </p:pic>
      <p:pic>
        <p:nvPicPr>
          <p:cNvPr id="12" name="Picture 11" descr="A blue tube on a square object&#10;&#10;AI-generated content may be incorrect.">
            <a:extLst>
              <a:ext uri="{FF2B5EF4-FFF2-40B4-BE49-F238E27FC236}">
                <a16:creationId xmlns:a16="http://schemas.microsoft.com/office/drawing/2014/main" id="{1BABE2C7-15E8-7C37-3E6D-347088CA47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073" y="1889328"/>
            <a:ext cx="1470912" cy="11031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217EFB-7548-FE02-BE0C-F5ED3B046CFB}"/>
              </a:ext>
            </a:extLst>
          </p:cNvPr>
          <p:cNvSpPr txBox="1"/>
          <p:nvPr/>
        </p:nvSpPr>
        <p:spPr>
          <a:xfrm>
            <a:off x="2507425" y="4004896"/>
            <a:ext cx="1911101" cy="4154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</a:rPr>
              <a:t>Floor emanation (no barrier)</a:t>
            </a:r>
          </a:p>
          <a:p>
            <a:r>
              <a:rPr lang="en-US" sz="1000" b="1" dirty="0">
                <a:solidFill>
                  <a:schemeClr val="bg1"/>
                </a:solidFill>
              </a:rPr>
              <a:t>~6000 Bq/m3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FE941A-F963-EB82-A097-CF81AFD39885}"/>
              </a:ext>
            </a:extLst>
          </p:cNvPr>
          <p:cNvSpPr txBox="1"/>
          <p:nvPr/>
        </p:nvSpPr>
        <p:spPr>
          <a:xfrm>
            <a:off x="5080720" y="3205277"/>
            <a:ext cx="1973617" cy="40011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</a:rPr>
              <a:t>Floor emanation (With barrier)</a:t>
            </a:r>
          </a:p>
          <a:p>
            <a:r>
              <a:rPr lang="en-US" sz="1000" b="1" dirty="0">
                <a:solidFill>
                  <a:schemeClr val="bg1"/>
                </a:solidFill>
              </a:rPr>
              <a:t>~250 Bq/m3</a:t>
            </a:r>
          </a:p>
        </p:txBody>
      </p:sp>
      <p:pic>
        <p:nvPicPr>
          <p:cNvPr id="18" name="Graphic 17" descr="Trophy with solid fill">
            <a:extLst>
              <a:ext uri="{FF2B5EF4-FFF2-40B4-BE49-F238E27FC236}">
                <a16:creationId xmlns:a16="http://schemas.microsoft.com/office/drawing/2014/main" id="{A22C06EE-4F0B-A5ED-27B5-F7A244CAEFC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84223" y="547222"/>
            <a:ext cx="361145" cy="36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318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943CE-96B8-75DF-4230-A200F858E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9F530F-DBD7-5561-22D5-45985EAFA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8640487" cy="398658"/>
          </a:xfrm>
        </p:spPr>
        <p:txBody>
          <a:bodyPr/>
          <a:lstStyle/>
          <a:p>
            <a:r>
              <a:rPr lang="en-AU" dirty="0"/>
              <a:t>Vacuum Swing Adsorption (VSA) Project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4BAB2A-083C-E002-0175-2039F9F7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15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6F4D20-81C7-89F4-371D-4C7DA4DA9F8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7D94D4-7FF4-9A3F-EAD7-3545F22CF2C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23/3/2026</a:t>
            </a:fld>
            <a:endParaRPr lang="en-AU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2B90EC-0ED8-9769-F920-544A29A77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1800" y="722658"/>
            <a:ext cx="3870430" cy="406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960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18441E-D622-A5A6-6CB0-BCFFFC62B3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6F4BBFB-8992-C482-42AC-290887655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6746" y="420142"/>
            <a:ext cx="3607254" cy="190894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8BB94BA-0CE7-B389-6F4D-22E52AA1A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324000"/>
            <a:ext cx="5976192" cy="398658"/>
          </a:xfrm>
        </p:spPr>
        <p:txBody>
          <a:bodyPr/>
          <a:lstStyle/>
          <a:p>
            <a:r>
              <a:rPr lang="en-AU" dirty="0"/>
              <a:t>Radon in Different Gases</a:t>
            </a:r>
            <a:br>
              <a:rPr lang="en-AU" dirty="0"/>
            </a:br>
            <a:r>
              <a:rPr lang="en-AU" dirty="0"/>
              <a:t>Updates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75E51F-775B-55C7-0608-3239C1C67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353" y="1379719"/>
            <a:ext cx="5288767" cy="2488175"/>
          </a:xfrm>
        </p:spPr>
        <p:txBody>
          <a:bodyPr/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Original setup take 6 weeks for one measurement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Flow-though radon source method reducing measurement time to ~ 5 days 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Natasha is working on making a flow through source with uranium sand </a:t>
            </a:r>
          </a:p>
          <a:p>
            <a:pPr marL="351450" lvl="2" indent="-171450"/>
            <a:r>
              <a:rPr lang="en-AU" sz="1400" b="1" dirty="0"/>
              <a:t>Challenges with pressure buildup </a:t>
            </a:r>
          </a:p>
          <a:p>
            <a:pPr marL="351450" lvl="2" indent="-171450"/>
            <a:r>
              <a:rPr lang="en-AU" sz="1400" b="1" dirty="0"/>
              <a:t>Consulted Dr Michaela Froehlich about Inert solutions</a:t>
            </a:r>
          </a:p>
          <a:p>
            <a:pPr marL="531450" lvl="3" indent="-171450"/>
            <a:r>
              <a:rPr lang="en-AU" sz="1400" b="1" dirty="0">
                <a:sym typeface="Wingdings" pitchFamily="2" charset="2"/>
              </a:rPr>
              <a:t> Explore different ratios (beads : sand) </a:t>
            </a:r>
          </a:p>
          <a:p>
            <a:pPr marL="531450" lvl="3" indent="-171450"/>
            <a:r>
              <a:rPr lang="en-AU" sz="1400" b="1" dirty="0">
                <a:sym typeface="Wingdings" pitchFamily="2" charset="2"/>
              </a:rPr>
              <a:t> Different size beads</a:t>
            </a:r>
            <a:endParaRPr lang="en-AU" sz="1400" b="1" dirty="0"/>
          </a:p>
          <a:p>
            <a:pPr marL="531450" lvl="3" indent="-171450"/>
            <a:endParaRPr lang="en-AU" sz="1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C17407-F525-58C9-8F1D-2DD846EEE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16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6D6DBB-4EF0-C24B-F57D-0E9A6BC623C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75E752-6A4F-F8FB-1F20-A7882636D86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00F92A-3F0F-EDEB-3987-BDC80F7016CD}"/>
              </a:ext>
            </a:extLst>
          </p:cNvPr>
          <p:cNvSpPr txBox="1"/>
          <p:nvPr/>
        </p:nvSpPr>
        <p:spPr>
          <a:xfrm>
            <a:off x="6588224" y="4159649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5.6 </a:t>
            </a:r>
            <a:r>
              <a:rPr lang="en-US" sz="1400" dirty="0" err="1"/>
              <a:t>kBq</a:t>
            </a:r>
            <a:r>
              <a:rPr lang="en-US" sz="1400" dirty="0"/>
              <a:t> passive radon source has arrived</a:t>
            </a:r>
          </a:p>
        </p:txBody>
      </p:sp>
      <p:pic>
        <p:nvPicPr>
          <p:cNvPr id="10" name="Picture 9" descr="A hand holding a small cylinder&#10;&#10;AI-generated content may be incorrect.">
            <a:extLst>
              <a:ext uri="{FF2B5EF4-FFF2-40B4-BE49-F238E27FC236}">
                <a16:creationId xmlns:a16="http://schemas.microsoft.com/office/drawing/2014/main" id="{523377D5-8597-134F-B219-3234BA36F7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1" t="28269" r="24800" b="25734"/>
          <a:stretch>
            <a:fillRect/>
          </a:stretch>
        </p:blipFill>
        <p:spPr>
          <a:xfrm rot="5400000">
            <a:off x="7092280" y="3050730"/>
            <a:ext cx="1152128" cy="9463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B827E96-DEED-64A7-887B-E54017C85840}"/>
              </a:ext>
            </a:extLst>
          </p:cNvPr>
          <p:cNvSpPr txBox="1"/>
          <p:nvPr/>
        </p:nvSpPr>
        <p:spPr>
          <a:xfrm>
            <a:off x="6804248" y="2263973"/>
            <a:ext cx="1580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Original setup </a:t>
            </a:r>
          </a:p>
        </p:txBody>
      </p:sp>
    </p:spTree>
    <p:extLst>
      <p:ext uri="{BB962C8B-B14F-4D97-AF65-F5344CB8AC3E}">
        <p14:creationId xmlns:p14="http://schemas.microsoft.com/office/powerpoint/2010/main" val="32588761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E5DC6C-5099-D3E7-6FB2-B8D8764862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E490AD5-2CAF-7860-AB9A-1933DBAB634A}"/>
              </a:ext>
            </a:extLst>
          </p:cNvPr>
          <p:cNvSpPr/>
          <p:nvPr/>
        </p:nvSpPr>
        <p:spPr>
          <a:xfrm flipV="1">
            <a:off x="179512" y="4465375"/>
            <a:ext cx="5616624" cy="3146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8F95302-43F2-2423-374B-380E2F72D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324000"/>
            <a:ext cx="5544144" cy="398658"/>
          </a:xfrm>
        </p:spPr>
        <p:txBody>
          <a:bodyPr/>
          <a:lstStyle/>
          <a:p>
            <a:r>
              <a:rPr lang="en-AU" dirty="0"/>
              <a:t>Electroplating Project</a:t>
            </a:r>
            <a:br>
              <a:rPr lang="en-AU" dirty="0"/>
            </a:b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F30D12-1209-75F3-C5EC-EAEE680AC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17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E7FEB9-FD90-D378-7EEE-5C047F7C9B5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01A4BD-601A-B216-AC04-D01FD7ADA525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23/3/2026</a:t>
            </a:fld>
            <a:endParaRPr lang="en-AU" dirty="0"/>
          </a:p>
        </p:txBody>
      </p:sp>
      <p:pic>
        <p:nvPicPr>
          <p:cNvPr id="7" name="Picture 2" descr="ytsab - What Is Electroplating">
            <a:extLst>
              <a:ext uri="{FF2B5EF4-FFF2-40B4-BE49-F238E27FC236}">
                <a16:creationId xmlns:a16="http://schemas.microsoft.com/office/drawing/2014/main" id="{EEE89F82-D1C7-51F0-194D-F9CFF9433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880" y="148591"/>
            <a:ext cx="1801169" cy="246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ABA6D1-B78F-57B6-5CCA-1FF8B68A17DA}"/>
              </a:ext>
            </a:extLst>
          </p:cNvPr>
          <p:cNvSpPr txBox="1"/>
          <p:nvPr/>
        </p:nvSpPr>
        <p:spPr>
          <a:xfrm>
            <a:off x="8041277" y="3187374"/>
            <a:ext cx="1111202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220</a:t>
            </a:r>
            <a:r>
              <a:rPr lang="en-US" dirty="0"/>
              <a:t>Rn</a:t>
            </a:r>
            <a:r>
              <a:rPr lang="en-US" baseline="-25000" dirty="0"/>
              <a:t>Ema</a:t>
            </a:r>
            <a:r>
              <a:rPr lang="en-US" dirty="0"/>
              <a:t> </a:t>
            </a:r>
          </a:p>
        </p:txBody>
      </p:sp>
      <p:pic>
        <p:nvPicPr>
          <p:cNvPr id="9" name="Graphic 8" descr="Scatterplot outline">
            <a:extLst>
              <a:ext uri="{FF2B5EF4-FFF2-40B4-BE49-F238E27FC236}">
                <a16:creationId xmlns:a16="http://schemas.microsoft.com/office/drawing/2014/main" id="{DC01B367-0189-4D46-F0AC-B9766055FA3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97375" y="2787396"/>
            <a:ext cx="1537320" cy="15373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8CAE13-245D-64D3-5DD3-8CFF05D529D2}"/>
              </a:ext>
            </a:extLst>
          </p:cNvPr>
          <p:cNvSpPr txBox="1"/>
          <p:nvPr/>
        </p:nvSpPr>
        <p:spPr>
          <a:xfrm>
            <a:off x="6300192" y="4130791"/>
            <a:ext cx="2111475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Thickness/Quality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AB35262A-FF58-9A14-B346-88CF108FAFE3}"/>
              </a:ext>
            </a:extLst>
          </p:cNvPr>
          <p:cNvSpPr txBox="1">
            <a:spLocks/>
          </p:cNvSpPr>
          <p:nvPr/>
        </p:nvSpPr>
        <p:spPr>
          <a:xfrm>
            <a:off x="3693091" y="915030"/>
            <a:ext cx="2772072" cy="8752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200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0" indent="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2pPr>
            <a:lvl3pPr marL="18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3pPr>
            <a:lvl4pPr marL="36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4pPr>
            <a:lvl5pPr marL="54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5pPr>
            <a:lvl6pPr marL="72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6pPr>
            <a:lvl7pPr marL="90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7pPr>
            <a:lvl8pPr marL="108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8pPr>
            <a:lvl9pPr marL="126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9pPr>
          </a:lstStyle>
          <a:p>
            <a:r>
              <a:rPr lang="en-AU" b="1" dirty="0"/>
              <a:t>Leica Stellaris 8 @John Carver Building </a:t>
            </a:r>
          </a:p>
        </p:txBody>
      </p:sp>
      <p:pic>
        <p:nvPicPr>
          <p:cNvPr id="2" name="Picture 1" descr="A close up of a light&#10;&#10;AI-generated content may be incorrect.">
            <a:extLst>
              <a:ext uri="{FF2B5EF4-FFF2-40B4-BE49-F238E27FC236}">
                <a16:creationId xmlns:a16="http://schemas.microsoft.com/office/drawing/2014/main" id="{5AC92901-6971-1F15-5A41-F21311E83C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249" y="3017099"/>
            <a:ext cx="1685010" cy="1262385"/>
          </a:xfrm>
          <a:prstGeom prst="rect">
            <a:avLst/>
          </a:prstGeom>
        </p:spPr>
      </p:pic>
      <p:pic>
        <p:nvPicPr>
          <p:cNvPr id="12" name="Picture 11" descr="A close up of a screen&#10;&#10;AI-generated content may be incorrect.">
            <a:extLst>
              <a:ext uri="{FF2B5EF4-FFF2-40B4-BE49-F238E27FC236}">
                <a16:creationId xmlns:a16="http://schemas.microsoft.com/office/drawing/2014/main" id="{2A44C275-B4CA-E60E-22AC-9CE7729D17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435" y="1791097"/>
            <a:ext cx="1614155" cy="1209302"/>
          </a:xfrm>
          <a:prstGeom prst="rect">
            <a:avLst/>
          </a:prstGeom>
        </p:spPr>
      </p:pic>
      <p:pic>
        <p:nvPicPr>
          <p:cNvPr id="14" name="Picture 13" descr="A close up of a line&#10;&#10;AI-generated content may be incorrect.">
            <a:extLst>
              <a:ext uri="{FF2B5EF4-FFF2-40B4-BE49-F238E27FC236}">
                <a16:creationId xmlns:a16="http://schemas.microsoft.com/office/drawing/2014/main" id="{20401778-CACE-3536-12C4-18E932D845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050" y="1791097"/>
            <a:ext cx="1614155" cy="1209302"/>
          </a:xfrm>
          <a:prstGeom prst="rect">
            <a:avLst/>
          </a:prstGeom>
        </p:spPr>
      </p:pic>
      <p:pic>
        <p:nvPicPr>
          <p:cNvPr id="15" name="Picture 14" descr="A close up of a red surface&#10;&#10;AI-generated content may be incorrect.">
            <a:extLst>
              <a:ext uri="{FF2B5EF4-FFF2-40B4-BE49-F238E27FC236}">
                <a16:creationId xmlns:a16="http://schemas.microsoft.com/office/drawing/2014/main" id="{2CFD92D9-5EA6-0106-7C1B-3B81B0B41D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622" y="3032205"/>
            <a:ext cx="1685009" cy="126238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7760891-FA1B-BAAD-1C49-78A8FB54945C}"/>
              </a:ext>
            </a:extLst>
          </p:cNvPr>
          <p:cNvSpPr txBox="1"/>
          <p:nvPr/>
        </p:nvSpPr>
        <p:spPr>
          <a:xfrm>
            <a:off x="179512" y="4429106"/>
            <a:ext cx="5724644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Incoming student: - Laurent </a:t>
            </a:r>
            <a:r>
              <a:rPr lang="en-US" dirty="0" err="1"/>
              <a:t>Bechteler-Weickhardt</a:t>
            </a:r>
            <a:endParaRPr lang="en-US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60A0573A-D9D0-9275-1B69-4BA773D1DE5B}"/>
              </a:ext>
            </a:extLst>
          </p:cNvPr>
          <p:cNvSpPr txBox="1">
            <a:spLocks/>
          </p:cNvSpPr>
          <p:nvPr/>
        </p:nvSpPr>
        <p:spPr>
          <a:xfrm>
            <a:off x="206671" y="942644"/>
            <a:ext cx="3213741" cy="8752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200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0" indent="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2pPr>
            <a:lvl3pPr marL="18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3pPr>
            <a:lvl4pPr marL="36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4pPr>
            <a:lvl5pPr marL="54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5pPr>
            <a:lvl6pPr marL="72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6pPr>
            <a:lvl7pPr marL="90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7pPr>
            <a:lvl8pPr marL="108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8pPr>
            <a:lvl9pPr marL="1260000" indent="-180000" algn="l" defTabSz="91410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IBM Plex Sans" panose="020B0503050203000203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Arial" pitchFamily="34" charset="0"/>
              </a:defRPr>
            </a:lvl9pPr>
          </a:lstStyle>
          <a:p>
            <a:r>
              <a:rPr lang="en-AU" b="1" dirty="0"/>
              <a:t>Copper Platting Setup Ready in ‘</a:t>
            </a:r>
            <a:r>
              <a:rPr lang="en-AU" dirty="0"/>
              <a:t>Pb Plating lab</a:t>
            </a:r>
            <a:r>
              <a:rPr lang="en-AU" b="1" dirty="0"/>
              <a:t>’</a:t>
            </a:r>
          </a:p>
        </p:txBody>
      </p:sp>
      <p:pic>
        <p:nvPicPr>
          <p:cNvPr id="20" name="Picture 19" descr="A glass beaker with blue liquid in it&#10;&#10;AI-generated content may be incorrect.">
            <a:extLst>
              <a:ext uri="{FF2B5EF4-FFF2-40B4-BE49-F238E27FC236}">
                <a16:creationId xmlns:a16="http://schemas.microsoft.com/office/drawing/2014/main" id="{13DB8C51-65DF-F4FD-2FF5-F502C7D1A4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8661" y="2087871"/>
            <a:ext cx="2565512" cy="192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2620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A1FB5-E0F8-26C8-E63A-EFD2885078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2328086-1E58-198B-2514-7DB613144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324000"/>
            <a:ext cx="5544144" cy="398658"/>
          </a:xfrm>
        </p:spPr>
        <p:txBody>
          <a:bodyPr/>
          <a:lstStyle/>
          <a:p>
            <a:r>
              <a:rPr lang="en-AU" dirty="0"/>
              <a:t>Electroplating Project Updates</a:t>
            </a:r>
            <a:br>
              <a:rPr lang="en-AU" dirty="0"/>
            </a:b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7C5BBD-4E37-B0BA-C561-BD9F099D8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18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EF380C-5772-0D90-9B64-5B2118BA4C7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2F01A1-831E-0B0B-431F-6A44FB467E4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23/3/2026</a:t>
            </a:fld>
            <a:endParaRPr lang="en-AU" dirty="0"/>
          </a:p>
        </p:txBody>
      </p:sp>
      <p:pic>
        <p:nvPicPr>
          <p:cNvPr id="7" name="Picture 2" descr="ytsab - What Is Electroplating">
            <a:extLst>
              <a:ext uri="{FF2B5EF4-FFF2-40B4-BE49-F238E27FC236}">
                <a16:creationId xmlns:a16="http://schemas.microsoft.com/office/drawing/2014/main" id="{A7FF1558-D088-B5F6-9998-86EBA851C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277" y="166533"/>
            <a:ext cx="683865" cy="93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0781D2-436E-76CA-61DD-C80709646576}"/>
              </a:ext>
            </a:extLst>
          </p:cNvPr>
          <p:cNvSpPr txBox="1"/>
          <p:nvPr/>
        </p:nvSpPr>
        <p:spPr>
          <a:xfrm>
            <a:off x="6827220" y="417197"/>
            <a:ext cx="1111202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220</a:t>
            </a:r>
            <a:r>
              <a:rPr lang="en-US" dirty="0"/>
              <a:t>Rn</a:t>
            </a:r>
            <a:r>
              <a:rPr lang="en-US" baseline="-25000" dirty="0"/>
              <a:t>Ema</a:t>
            </a:r>
            <a:r>
              <a:rPr lang="en-US" dirty="0"/>
              <a:t> </a:t>
            </a:r>
          </a:p>
        </p:txBody>
      </p:sp>
      <p:pic>
        <p:nvPicPr>
          <p:cNvPr id="9" name="Graphic 8" descr="Scatterplot outline">
            <a:extLst>
              <a:ext uri="{FF2B5EF4-FFF2-40B4-BE49-F238E27FC236}">
                <a16:creationId xmlns:a16="http://schemas.microsoft.com/office/drawing/2014/main" id="{49943DA8-1417-BB8B-D491-681C7DE4786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96136" y="0"/>
            <a:ext cx="1203598" cy="12035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A0BD78-165E-CA06-91E5-5312E9BEE4CD}"/>
              </a:ext>
            </a:extLst>
          </p:cNvPr>
          <p:cNvSpPr txBox="1"/>
          <p:nvPr/>
        </p:nvSpPr>
        <p:spPr>
          <a:xfrm>
            <a:off x="5292082" y="1074864"/>
            <a:ext cx="2750970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Thickness/Quality</a:t>
            </a:r>
          </a:p>
        </p:txBody>
      </p:sp>
      <p:pic>
        <p:nvPicPr>
          <p:cNvPr id="30" name="Picture 29" descr="A close up of a light&#10;&#10;AI-generated content may be incorrect.">
            <a:extLst>
              <a:ext uri="{FF2B5EF4-FFF2-40B4-BE49-F238E27FC236}">
                <a16:creationId xmlns:a16="http://schemas.microsoft.com/office/drawing/2014/main" id="{C88CA477-89DD-ADCC-6B2D-4517EFE8CB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608" y="1502516"/>
            <a:ext cx="3621058" cy="2712845"/>
          </a:xfrm>
          <a:prstGeom prst="rect">
            <a:avLst/>
          </a:prstGeom>
        </p:spPr>
      </p:pic>
      <p:pic>
        <p:nvPicPr>
          <p:cNvPr id="34" name="Picture 33" descr="A close up of a screen&#10;&#10;AI-generated content may be incorrect.">
            <a:extLst>
              <a:ext uri="{FF2B5EF4-FFF2-40B4-BE49-F238E27FC236}">
                <a16:creationId xmlns:a16="http://schemas.microsoft.com/office/drawing/2014/main" id="{364A54F6-7D74-393C-70BA-9500F82ED7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91" y="1464904"/>
            <a:ext cx="3671263" cy="275045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0267A16-73E1-C839-B0FE-8C60F6DB4E50}"/>
              </a:ext>
            </a:extLst>
          </p:cNvPr>
          <p:cNvSpPr txBox="1"/>
          <p:nvPr/>
        </p:nvSpPr>
        <p:spPr>
          <a:xfrm>
            <a:off x="1331640" y="4215362"/>
            <a:ext cx="1659429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Focus middle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2E1792-CE9D-6298-2CF4-963571545B8C}"/>
              </a:ext>
            </a:extLst>
          </p:cNvPr>
          <p:cNvSpPr txBox="1"/>
          <p:nvPr/>
        </p:nvSpPr>
        <p:spPr>
          <a:xfrm>
            <a:off x="5508069" y="4289703"/>
            <a:ext cx="1471878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Focus edge </a:t>
            </a:r>
          </a:p>
        </p:txBody>
      </p:sp>
    </p:spTree>
    <p:extLst>
      <p:ext uri="{BB962C8B-B14F-4D97-AF65-F5344CB8AC3E}">
        <p14:creationId xmlns:p14="http://schemas.microsoft.com/office/powerpoint/2010/main" val="9086267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36B9A7-E2F2-3682-018D-E68BA0CB4F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E4C63E-AB52-A6CE-8D85-418D5F004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1" y="324000"/>
            <a:ext cx="5544144" cy="398658"/>
          </a:xfrm>
        </p:spPr>
        <p:txBody>
          <a:bodyPr/>
          <a:lstStyle/>
          <a:p>
            <a:r>
              <a:rPr lang="en-AU" dirty="0"/>
              <a:t>Electroplating Project Updates</a:t>
            </a:r>
            <a:br>
              <a:rPr lang="en-AU" dirty="0"/>
            </a:b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8A66A9-2AD8-1085-030B-6E975A9E1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19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C0EA3B-7995-E771-D329-5CB5E7A200A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D3CDA-B9A0-C7D0-1E3A-6E2377615FB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23/3/2026</a:t>
            </a:fld>
            <a:endParaRPr lang="en-AU" dirty="0"/>
          </a:p>
        </p:txBody>
      </p:sp>
      <p:pic>
        <p:nvPicPr>
          <p:cNvPr id="7" name="Picture 2" descr="ytsab - What Is Electroplating">
            <a:extLst>
              <a:ext uri="{FF2B5EF4-FFF2-40B4-BE49-F238E27FC236}">
                <a16:creationId xmlns:a16="http://schemas.microsoft.com/office/drawing/2014/main" id="{3448EE20-1760-C8F8-69A5-B098AC452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277" y="166533"/>
            <a:ext cx="683865" cy="93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1429E3-AD08-D795-98BD-6A005F6D245A}"/>
              </a:ext>
            </a:extLst>
          </p:cNvPr>
          <p:cNvSpPr txBox="1"/>
          <p:nvPr/>
        </p:nvSpPr>
        <p:spPr>
          <a:xfrm>
            <a:off x="6827220" y="417197"/>
            <a:ext cx="1111202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220</a:t>
            </a:r>
            <a:r>
              <a:rPr lang="en-US" dirty="0"/>
              <a:t>Rn</a:t>
            </a:r>
            <a:r>
              <a:rPr lang="en-US" baseline="-25000" dirty="0"/>
              <a:t>Ema</a:t>
            </a:r>
            <a:r>
              <a:rPr lang="en-US" dirty="0"/>
              <a:t> </a:t>
            </a:r>
          </a:p>
        </p:txBody>
      </p:sp>
      <p:pic>
        <p:nvPicPr>
          <p:cNvPr id="9" name="Graphic 8" descr="Scatterplot outline">
            <a:extLst>
              <a:ext uri="{FF2B5EF4-FFF2-40B4-BE49-F238E27FC236}">
                <a16:creationId xmlns:a16="http://schemas.microsoft.com/office/drawing/2014/main" id="{DFD665D1-45EF-4944-9A2A-1787F27D105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96136" y="0"/>
            <a:ext cx="1203598" cy="12035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1CDA1E-8788-7A95-6AB9-1F05F6AF2E4D}"/>
              </a:ext>
            </a:extLst>
          </p:cNvPr>
          <p:cNvSpPr txBox="1"/>
          <p:nvPr/>
        </p:nvSpPr>
        <p:spPr>
          <a:xfrm>
            <a:off x="5292082" y="1074864"/>
            <a:ext cx="2750970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Thickness/Quality</a:t>
            </a:r>
          </a:p>
        </p:txBody>
      </p:sp>
      <p:pic>
        <p:nvPicPr>
          <p:cNvPr id="16" name="Picture 15" descr="A close up of a line&#10;&#10;AI-generated content may be incorrect.">
            <a:extLst>
              <a:ext uri="{FF2B5EF4-FFF2-40B4-BE49-F238E27FC236}">
                <a16:creationId xmlns:a16="http://schemas.microsoft.com/office/drawing/2014/main" id="{183503BC-4624-A176-00AB-ADC8981847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7654"/>
            <a:ext cx="3960440" cy="2967105"/>
          </a:xfrm>
          <a:prstGeom prst="rect">
            <a:avLst/>
          </a:prstGeom>
        </p:spPr>
      </p:pic>
      <p:pic>
        <p:nvPicPr>
          <p:cNvPr id="24" name="Picture 23" descr="A close up of a red surface&#10;&#10;AI-generated content may be incorrect.">
            <a:extLst>
              <a:ext uri="{FF2B5EF4-FFF2-40B4-BE49-F238E27FC236}">
                <a16:creationId xmlns:a16="http://schemas.microsoft.com/office/drawing/2014/main" id="{C54EAB9A-99D1-DADC-20F9-A2A849437E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386" y="1707654"/>
            <a:ext cx="3944089" cy="295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29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EE88C-B519-104A-1643-96C572E9FB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B634E0-0C25-9720-64A0-AAB34B977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General News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A4D8C7-FD8F-0444-2687-5ED8352949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780" y="948348"/>
            <a:ext cx="8478470" cy="3063562"/>
          </a:xfrm>
        </p:spPr>
        <p:txBody>
          <a:bodyPr/>
          <a:lstStyle/>
          <a:p>
            <a:pPr lvl="1"/>
            <a:r>
              <a:rPr lang="en-AU" sz="1400" b="1" dirty="0">
                <a:hlinkClick r:id="rId2"/>
              </a:rPr>
              <a:t>https://indico.global/event/17459/</a:t>
            </a:r>
            <a:endParaRPr lang="en-AU" sz="1400" b="1" dirty="0"/>
          </a:p>
          <a:p>
            <a:pPr lvl="1"/>
            <a:r>
              <a:rPr lang="en-AU" sz="1400" b="1" dirty="0">
                <a:solidFill>
                  <a:schemeClr val="tx1"/>
                </a:solidFill>
              </a:rPr>
              <a:t>Admin for new students: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/>
                </a:solidFill>
              </a:rPr>
              <a:t>Please create an indico profile!</a:t>
            </a:r>
          </a:p>
          <a:p>
            <a:pPr lvl="1"/>
            <a:r>
              <a:rPr lang="en-AU" sz="1400" b="1" dirty="0">
                <a:solidFill>
                  <a:schemeClr val="tx1"/>
                </a:solidFill>
              </a:rPr>
              <a:t>CYGNUS-Oz ML Track reconstruction meetings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/>
                </a:solidFill>
              </a:rPr>
              <a:t>Fortnightly ML Tuesday 18:00 (Canberra time)</a:t>
            </a:r>
          </a:p>
          <a:p>
            <a:pPr lvl="1"/>
            <a:r>
              <a:rPr lang="en-AU" sz="1400" b="1" dirty="0">
                <a:solidFill>
                  <a:schemeClr val="tx1"/>
                </a:solidFill>
              </a:rPr>
              <a:t>ANU CYGNUS-Oz Weekly to merge with CYGNUS-Oz Meeting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/>
                </a:solidFill>
              </a:rPr>
              <a:t>Wednesday 11:00 (Canberra time)</a:t>
            </a:r>
          </a:p>
          <a:p>
            <a:pPr lvl="1"/>
            <a:endParaRPr lang="en-AU" sz="1400" b="1" dirty="0">
              <a:solidFill>
                <a:schemeClr val="tx1"/>
              </a:solidFill>
            </a:endParaRPr>
          </a:p>
          <a:p>
            <a:pPr lvl="1"/>
            <a:endParaRPr lang="en-AU" sz="1400" b="1" dirty="0">
              <a:solidFill>
                <a:schemeClr val="tx1"/>
              </a:solidFill>
            </a:endParaRPr>
          </a:p>
          <a:p>
            <a:pPr lvl="1"/>
            <a:endParaRPr lang="en-AU" sz="1400" dirty="0">
              <a:solidFill>
                <a:schemeClr val="tx1"/>
              </a:solidFill>
            </a:endParaRPr>
          </a:p>
          <a:p>
            <a:endParaRPr lang="en-AU" sz="1400" dirty="0">
              <a:solidFill>
                <a:schemeClr val="tx1"/>
              </a:solidFill>
            </a:endParaRPr>
          </a:p>
          <a:p>
            <a:endParaRPr lang="en-AU" sz="2200" dirty="0">
              <a:solidFill>
                <a:schemeClr val="tx1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3D419F-940B-D773-BC02-6A7BB178A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2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761594-EAC2-E6A8-080C-DE158CBCD76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D62EA-474D-DC80-0DB4-7756C050347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23/3/2026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84108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637D18-892A-8DE2-5E93-0661A4473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5EBB116-184F-732D-988E-9480C84C3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Copper Plating Literature Review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AF7F47-70B2-5907-2BFC-93F1FD50A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20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0C7AA5-3E8E-710D-9613-C7139AC9FAC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189806-5BE3-BC0A-8D53-F45814207A74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23/3/2026</a:t>
            </a:fld>
            <a:endParaRPr lang="en-A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016C30-8219-43E2-7ADD-6D3AF877DAF9}"/>
              </a:ext>
            </a:extLst>
          </p:cNvPr>
          <p:cNvSpPr txBox="1"/>
          <p:nvPr/>
        </p:nvSpPr>
        <p:spPr>
          <a:xfrm>
            <a:off x="458779" y="722658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From 222Rn measurements in </a:t>
            </a:r>
            <a:r>
              <a:rPr lang="en-US" sz="1400" dirty="0" err="1"/>
              <a:t>XENONnT</a:t>
            </a:r>
            <a:r>
              <a:rPr lang="en-US" sz="1400" dirty="0"/>
              <a:t> and </a:t>
            </a:r>
            <a:r>
              <a:rPr lang="en-US" sz="1400" dirty="0" err="1"/>
              <a:t>HeXe</a:t>
            </a:r>
            <a:r>
              <a:rPr lang="en-US" sz="1400" dirty="0"/>
              <a:t> to radon mitigation in future liquid xenon experiments (PhD Thesis University of Heidelberg, 2022 Florian Jörg)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D2D746-C2F4-7391-72B3-923F0F375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78" y="1635646"/>
            <a:ext cx="4246006" cy="18020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8B8EAF-D837-48C1-31F9-EADB2B08B5FD}"/>
              </a:ext>
            </a:extLst>
          </p:cNvPr>
          <p:cNvSpPr txBox="1"/>
          <p:nvPr/>
        </p:nvSpPr>
        <p:spPr>
          <a:xfrm>
            <a:off x="727465" y="3613095"/>
            <a:ext cx="3155031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 SRIM Simulation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AA1C0B-2353-C875-A3D8-03C17E204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9378" y="1347614"/>
            <a:ext cx="3788313" cy="27443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3938225-FFB8-D142-3CBD-5EA5DF52FA24}"/>
              </a:ext>
            </a:extLst>
          </p:cNvPr>
          <p:cNvSpPr txBox="1"/>
          <p:nvPr/>
        </p:nvSpPr>
        <p:spPr>
          <a:xfrm>
            <a:off x="2051720" y="4253771"/>
            <a:ext cx="5994667" cy="3692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Coating thickness of 10um reduction factor x 100</a:t>
            </a:r>
          </a:p>
        </p:txBody>
      </p:sp>
    </p:spTree>
    <p:extLst>
      <p:ext uri="{BB962C8B-B14F-4D97-AF65-F5344CB8AC3E}">
        <p14:creationId xmlns:p14="http://schemas.microsoft.com/office/powerpoint/2010/main" val="1036509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9E258C-AE56-30FD-12E5-831053A01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CD6C148-0A71-1F24-5E8A-CAB540B76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Upcoming Events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49E489-D2FA-07EB-869F-82E39D152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783" y="987574"/>
            <a:ext cx="8485395" cy="3240360"/>
          </a:xfrm>
        </p:spPr>
        <p:txBody>
          <a:bodyPr/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Greg Away 17</a:t>
            </a:r>
            <a:r>
              <a:rPr lang="en-AU" sz="1400" b="1" baseline="30000" dirty="0"/>
              <a:t>th</a:t>
            </a:r>
            <a:r>
              <a:rPr lang="en-AU" sz="1400" b="1" dirty="0"/>
              <a:t> -25</a:t>
            </a:r>
            <a:r>
              <a:rPr lang="en-AU" sz="1400" b="1" baseline="30000" dirty="0"/>
              <a:t>th</a:t>
            </a:r>
            <a:r>
              <a:rPr lang="en-AU" sz="1400" b="1" dirty="0"/>
              <a:t>  March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Rob @ Panda-X and CJPL Underground Lab: 9</a:t>
            </a:r>
            <a:r>
              <a:rPr lang="en-AU" sz="1400" b="1" baseline="30000" dirty="0"/>
              <a:t>th</a:t>
            </a:r>
            <a:r>
              <a:rPr lang="en-AU" sz="1400" b="1" dirty="0"/>
              <a:t>-17</a:t>
            </a:r>
            <a:r>
              <a:rPr lang="en-AU" sz="1400" b="1" baseline="30000" dirty="0"/>
              <a:t>th</a:t>
            </a:r>
            <a:r>
              <a:rPr lang="en-AU" sz="1400" b="1" dirty="0"/>
              <a:t> April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Focus talk  (TBC)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sz="1400" b="1" dirty="0"/>
          </a:p>
          <a:p>
            <a:pPr marL="171450" lvl="1" indent="-171450"/>
            <a:endParaRPr lang="en-AU" sz="1400" dirty="0"/>
          </a:p>
          <a:p>
            <a:pPr marL="351450" lvl="2" indent="-171450"/>
            <a:endParaRPr lang="en-AU" sz="1400" dirty="0"/>
          </a:p>
          <a:p>
            <a:pPr marL="171450" lvl="1" indent="-171450"/>
            <a:endParaRPr lang="en-AU" sz="1400" dirty="0"/>
          </a:p>
          <a:p>
            <a:pPr marL="171450" lvl="1" indent="-171450"/>
            <a:endParaRPr lang="en-AU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77A7A-B1D0-B05B-878A-842A87C3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3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8C589D-5A1B-5465-9330-D528E064788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D2363D-76BE-993B-CEC3-2F1B9196D44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23/3/2026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6471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73234F-8BCB-7E3F-204F-2DD56FFE59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7DE35E-1D5C-81BE-92F1-9F1D132BE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CYGNUS-Oz Fortnightly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CB03EA-248F-567C-13BA-A6F54CAC1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4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3C59BB-4BF3-B6A5-3D24-E268B376BCC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3FD8A1-0453-E4C7-E000-BFFD7D9B697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23/3/2026</a:t>
            </a:fld>
            <a:endParaRPr lang="en-AU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E44137-BBCD-016E-D09D-7DDD218AD76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818" r="9320" b="8679"/>
          <a:stretch>
            <a:fillRect/>
          </a:stretch>
        </p:blipFill>
        <p:spPr>
          <a:xfrm>
            <a:off x="3568215" y="842766"/>
            <a:ext cx="5550452" cy="3457967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235AC41-0CED-E18B-8C95-6D8283031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783" y="987574"/>
            <a:ext cx="3002081" cy="3240360"/>
          </a:xfrm>
        </p:spPr>
        <p:txBody>
          <a:bodyPr/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CYGNUS-Oz  Weds 11 am (Canberra time )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400" b="1" dirty="0"/>
              <a:t>Alternate Wednesdays</a:t>
            </a:r>
          </a:p>
          <a:p>
            <a:pPr marL="351450" lvl="2" indent="-171450"/>
            <a:r>
              <a:rPr lang="en-AU" sz="1400" b="1" dirty="0"/>
              <a:t>Technical Meeting (ANU)</a:t>
            </a:r>
          </a:p>
          <a:p>
            <a:pPr marL="351450" lvl="2" indent="-171450"/>
            <a:r>
              <a:rPr lang="en-AU" sz="1400" b="1" dirty="0"/>
              <a:t>Institutional Updates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sz="1400" b="1" dirty="0"/>
              <a:t>Agenda OK?</a:t>
            </a:r>
          </a:p>
          <a:p>
            <a:pPr marL="171450" lvl="1" indent="-171450"/>
            <a:endParaRPr lang="en-AU" sz="1400" b="1" dirty="0"/>
          </a:p>
          <a:p>
            <a:pPr marL="351450" lvl="2" indent="-171450"/>
            <a:endParaRPr lang="en-AU" sz="1400" b="1" dirty="0"/>
          </a:p>
          <a:p>
            <a:pPr marL="171450" lvl="1" indent="-171450">
              <a:buFont typeface="Arial" panose="020B0604020202020204" pitchFamily="34" charset="0"/>
              <a:buChar char="•"/>
            </a:pP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4230795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6DEB1-1834-A61B-9673-8BFF0BDFC2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CFED0B-00AE-F88D-D5CE-5D6329A6F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Publication Plan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B21475-240F-602C-1555-5CB36E37C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905" y="755031"/>
            <a:ext cx="8478470" cy="3921470"/>
          </a:xfrm>
        </p:spPr>
        <p:txBody>
          <a:bodyPr/>
          <a:lstStyle/>
          <a:p>
            <a:pPr lvl="1">
              <a:spcAft>
                <a:spcPts val="0"/>
              </a:spcAft>
            </a:pPr>
            <a:r>
              <a:rPr lang="en-AU" b="1" u="sng" dirty="0"/>
              <a:t>In progress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Direct in-chamber radon-220 (thoron) emanation measurements for rare-event physics experiments </a:t>
            </a:r>
          </a:p>
          <a:p>
            <a:pPr marL="351450" lvl="2" indent="-171450">
              <a:spcAft>
                <a:spcPts val="0"/>
              </a:spcAft>
            </a:pPr>
            <a:r>
              <a:rPr lang="en-AU" b="1" dirty="0"/>
              <a:t> </a:t>
            </a:r>
            <a:r>
              <a:rPr lang="en-AU" dirty="0"/>
              <a:t>R.R. Marcelo Gregorio </a:t>
            </a:r>
            <a:r>
              <a:rPr lang="en-AU" i="1" dirty="0"/>
              <a:t>et al</a:t>
            </a:r>
            <a:r>
              <a:rPr lang="en-AU" dirty="0"/>
              <a:t> 2026 </a:t>
            </a:r>
            <a:r>
              <a:rPr lang="en-AU" i="1" dirty="0"/>
              <a:t>JINST</a:t>
            </a:r>
            <a:r>
              <a:rPr lang="en-AU" dirty="0"/>
              <a:t> </a:t>
            </a:r>
            <a:r>
              <a:rPr lang="en-AU" b="1" dirty="0"/>
              <a:t>21</a:t>
            </a:r>
            <a:r>
              <a:rPr lang="en-AU" dirty="0"/>
              <a:t> P03027 </a:t>
            </a:r>
            <a:r>
              <a:rPr lang="en-AU" b="1" dirty="0"/>
              <a:t>✅</a:t>
            </a:r>
            <a:endParaRPr lang="en-AU" dirty="0"/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High Negative Ion Gain </a:t>
            </a:r>
            <a:r>
              <a:rPr lang="en-AU" b="1" dirty="0" err="1"/>
              <a:t>MMThGEM</a:t>
            </a:r>
            <a:r>
              <a:rPr lang="en-AU" b="1" dirty="0"/>
              <a:t>-Micromegas Detector for Directional Dark Matter Searches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Submitted to JINST( </a:t>
            </a:r>
            <a:r>
              <a:rPr lang="en-AU" dirty="0" err="1"/>
              <a:t>arXiv</a:t>
            </a:r>
            <a:r>
              <a:rPr lang="en-AU" dirty="0"/>
              <a:t>: 2602.12658) – A. G. Mclean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LARD (Low-Cost Amplification Readout Devices): A Rapid Prototyping Platform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A. G. Mclean - Writing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Negative ion formation in pure CF4 via dissociative electron attachment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L.J. Bignell – Writing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Improving accuracy of in-gas radon assay electrostatic detectors and application to He, CF4 and SF6 for directional dark matter experiments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R.R Marcelo Gregorio – Repeating tests at ANU</a:t>
            </a:r>
            <a:endParaRPr lang="en-AU" b="1" dirty="0"/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u="sng" dirty="0"/>
              <a:t>Planned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Using LARD Platform for optimising [insert here] for directional dark matter searches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V.U. Bashu 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Improving sensitivity in DRIFT data with modern ML architecture 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E. Shield (CERN)</a:t>
            </a:r>
          </a:p>
          <a:p>
            <a:pPr lvl="2" indent="0">
              <a:buNone/>
            </a:pPr>
            <a:endParaRPr lang="en-AU" dirty="0"/>
          </a:p>
          <a:p>
            <a:pPr lvl="2" indent="0">
              <a:buNone/>
            </a:pPr>
            <a:endParaRPr lang="en-AU" dirty="0"/>
          </a:p>
          <a:p>
            <a:pPr lvl="1"/>
            <a:endParaRPr lang="en-AU" sz="1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CAB579-EB02-A851-C47C-4CC5F9335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5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8B0C26-8E9E-4137-0BAD-019475025A7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CF563E-9D8B-5519-5CE3-62A2D221F401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25/3/2026</a:t>
            </a:fld>
            <a:endParaRPr lang="en-AU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6E3DDA-7049-E3A7-1CBD-3A3A3B7DF9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373" y="761104"/>
            <a:ext cx="5273254" cy="37493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83926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39CB16-0D05-2E91-0174-3862C137C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598585E-B23D-BA0B-B0C7-2855E6B1A577}"/>
              </a:ext>
            </a:extLst>
          </p:cNvPr>
          <p:cNvSpPr/>
          <p:nvPr/>
        </p:nvSpPr>
        <p:spPr>
          <a:xfrm>
            <a:off x="-36512" y="1673286"/>
            <a:ext cx="7488360" cy="3960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B6E745-2609-20DC-A8C1-FC3285D6E012}"/>
              </a:ext>
            </a:extLst>
          </p:cNvPr>
          <p:cNvSpPr/>
          <p:nvPr/>
        </p:nvSpPr>
        <p:spPr>
          <a:xfrm>
            <a:off x="-36512" y="3147814"/>
            <a:ext cx="7488360" cy="3600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AB40441-32CB-3C8F-E317-5731A6E27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Publication Plan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2B436D-DDD2-120F-E64F-56C29F842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905" y="755031"/>
            <a:ext cx="8478470" cy="3921470"/>
          </a:xfrm>
        </p:spPr>
        <p:txBody>
          <a:bodyPr/>
          <a:lstStyle/>
          <a:p>
            <a:pPr lvl="1">
              <a:spcAft>
                <a:spcPts val="0"/>
              </a:spcAft>
            </a:pPr>
            <a:r>
              <a:rPr lang="en-AU" b="1" u="sng" dirty="0"/>
              <a:t>In progress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Direct in-chamber radon-220 (thoron) emanation measurements for rare-event physics experiments </a:t>
            </a:r>
          </a:p>
          <a:p>
            <a:pPr marL="351450" lvl="2" indent="-171450">
              <a:spcAft>
                <a:spcPts val="0"/>
              </a:spcAft>
            </a:pPr>
            <a:r>
              <a:rPr lang="en-AU" b="1" dirty="0"/>
              <a:t> </a:t>
            </a:r>
            <a:r>
              <a:rPr lang="en-AU" dirty="0"/>
              <a:t>R.R. Marcelo Gregorio </a:t>
            </a:r>
            <a:r>
              <a:rPr lang="en-AU" i="1" dirty="0"/>
              <a:t>et al</a:t>
            </a:r>
            <a:r>
              <a:rPr lang="en-AU" dirty="0"/>
              <a:t> 2026 </a:t>
            </a:r>
            <a:r>
              <a:rPr lang="en-AU" i="1" dirty="0"/>
              <a:t>JINST</a:t>
            </a:r>
            <a:r>
              <a:rPr lang="en-AU" dirty="0"/>
              <a:t> </a:t>
            </a:r>
            <a:r>
              <a:rPr lang="en-AU" b="1" dirty="0"/>
              <a:t>21</a:t>
            </a:r>
            <a:r>
              <a:rPr lang="en-AU" dirty="0"/>
              <a:t> P03027 </a:t>
            </a:r>
            <a:r>
              <a:rPr lang="en-AU" b="1" dirty="0"/>
              <a:t>✅</a:t>
            </a:r>
            <a:endParaRPr lang="en-AU" dirty="0"/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High Negative Ion Gain </a:t>
            </a:r>
            <a:r>
              <a:rPr lang="en-AU" b="1" dirty="0" err="1"/>
              <a:t>MMThGEM</a:t>
            </a:r>
            <a:r>
              <a:rPr lang="en-AU" b="1" dirty="0"/>
              <a:t>-Micromegas Detector for Directional Dark Matter Searches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Submitted to JINST( </a:t>
            </a:r>
            <a:r>
              <a:rPr lang="en-AU" dirty="0" err="1"/>
              <a:t>arXiv</a:t>
            </a:r>
            <a:r>
              <a:rPr lang="en-AU" dirty="0"/>
              <a:t>: 2602.12658) – A. G. Mclean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LARD (Low-Cost Amplification Readout Devices): A Rapid Prototyping Platform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A. G. Mclean - Writing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Negative ion formation in pure CF4 via dissociative electron attachment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L.J. Bignell – Writing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Improving accuracy of in-gas radon assay electrostatic detectors and application to He, CF4 and SF6 for directional dark matter experiments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R.R Marcelo Gregorio – Repeating tests at ANU</a:t>
            </a:r>
            <a:endParaRPr lang="en-AU" b="1" dirty="0"/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u="sng" dirty="0"/>
              <a:t>Planned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Using LARD Platform for optimising [insert here] for directional dark matter searches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V.U. Bashu 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Improving sensitivity in DRIFT data with modern ML architecture 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E. Shield (CERN)</a:t>
            </a:r>
          </a:p>
          <a:p>
            <a:pPr marL="171450" lvl="1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Radon emanation measurement for low-background experiments: methodologies, facilities, and future directions</a:t>
            </a:r>
          </a:p>
          <a:p>
            <a:pPr marL="351450" lvl="2" indent="-171450">
              <a:spcAft>
                <a:spcPts val="0"/>
              </a:spcAft>
            </a:pPr>
            <a:r>
              <a:rPr lang="en-AU" dirty="0"/>
              <a:t>R.R Marcelo Gregorio - Review Paper </a:t>
            </a:r>
          </a:p>
          <a:p>
            <a:pPr marL="171450" lvl="1" indent="-171450">
              <a:spcAft>
                <a:spcPts val="0"/>
              </a:spcAft>
            </a:pPr>
            <a:endParaRPr lang="en-AU" dirty="0"/>
          </a:p>
          <a:p>
            <a:pPr lvl="2" indent="0">
              <a:buNone/>
            </a:pPr>
            <a:endParaRPr lang="en-AU" dirty="0"/>
          </a:p>
          <a:p>
            <a:pPr lvl="2" indent="0">
              <a:buNone/>
            </a:pPr>
            <a:endParaRPr lang="en-AU" dirty="0"/>
          </a:p>
          <a:p>
            <a:pPr lvl="1"/>
            <a:endParaRPr lang="en-AU" sz="1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224F53-09D0-E704-B2C0-EA02FEE3F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6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B7E703-1D15-65C9-9692-63D9B01A997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663237-0C83-4952-FB74-8F2076922661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25/3/2026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04776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8DA6DE-158E-2076-3A1B-2E4EBDDBB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A5AE0-D722-C76F-1019-38A10B3C7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67494"/>
            <a:ext cx="8101658" cy="2031726"/>
          </a:xfrm>
        </p:spPr>
        <p:txBody>
          <a:bodyPr/>
          <a:lstStyle/>
          <a:p>
            <a:r>
              <a:rPr lang="en-AU" dirty="0"/>
              <a:t>AGENDA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FD0A3-C460-731E-22CB-095B8EBE11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03648" y="1103319"/>
            <a:ext cx="6012304" cy="2936862"/>
          </a:xfrm>
        </p:spPr>
        <p:txBody>
          <a:bodyPr/>
          <a:lstStyle/>
          <a:p>
            <a:r>
              <a:rPr lang="en-AU" b="1" dirty="0">
                <a:solidFill>
                  <a:schemeClr val="accent1"/>
                </a:solidFill>
              </a:rPr>
              <a:t>Detector Development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dirty="0"/>
              <a:t>CYGNUS-N/CYGNET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Adelaide Updates</a:t>
            </a:r>
          </a:p>
          <a:p>
            <a:r>
              <a:rPr lang="en-AU" b="1" dirty="0">
                <a:solidFill>
                  <a:schemeClr val="accent1"/>
                </a:solidFill>
              </a:rPr>
              <a:t>LARD Group Updates</a:t>
            </a:r>
          </a:p>
          <a:p>
            <a:r>
              <a:rPr lang="en-AU" b="1" dirty="0">
                <a:solidFill>
                  <a:schemeClr val="accent1"/>
                </a:solidFill>
              </a:rPr>
              <a:t>Track Reconstruction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dirty="0"/>
              <a:t>Machine Learning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dirty="0"/>
              <a:t>CYGNO Tasks</a:t>
            </a:r>
          </a:p>
          <a:p>
            <a:r>
              <a:rPr lang="en-AU" b="1" dirty="0">
                <a:solidFill>
                  <a:schemeClr val="accent1"/>
                </a:solidFill>
              </a:rPr>
              <a:t>Radon Group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4826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6200C7-C6B1-E744-BB3A-C67D9A7DF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B6BC1-BFFA-C848-C379-E5DFFE257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1419622"/>
            <a:ext cx="8101658" cy="2031726"/>
          </a:xfrm>
        </p:spPr>
        <p:txBody>
          <a:bodyPr/>
          <a:lstStyle/>
          <a:p>
            <a:r>
              <a:rPr lang="en-AU" dirty="0"/>
              <a:t>CYGNUS-Oz</a:t>
            </a:r>
            <a:br>
              <a:rPr lang="en-AU" dirty="0"/>
            </a:br>
            <a:r>
              <a:rPr lang="en-AU" dirty="0"/>
              <a:t>Radon Group</a:t>
            </a:r>
          </a:p>
        </p:txBody>
      </p:sp>
    </p:spTree>
    <p:extLst>
      <p:ext uri="{BB962C8B-B14F-4D97-AF65-F5344CB8AC3E}">
        <p14:creationId xmlns:p14="http://schemas.microsoft.com/office/powerpoint/2010/main" val="4046667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264879-2C2F-4B60-9C21-80C8AA6D1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0E2EF132-3133-AEAE-0790-3E51601A8550}"/>
              </a:ext>
            </a:extLst>
          </p:cNvPr>
          <p:cNvSpPr/>
          <p:nvPr/>
        </p:nvSpPr>
        <p:spPr>
          <a:xfrm>
            <a:off x="4220960" y="3376676"/>
            <a:ext cx="4095456" cy="2490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414BEC5-5B7E-27A1-1021-07DB4F967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CYGNUS-Oz Radon Group Overview</a:t>
            </a:r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6AFA48-F1B3-F5E8-031C-F4ACAC2D8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9</a:t>
            </a:fld>
            <a:endParaRPr lang="en-AU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2141C-79EC-E7B7-71C2-B48A6769E65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Research School of Physics |   Dr. Robert Renz Marcelo Gregorio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AF150C-38FC-8C1D-BF36-3967D61C494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25/3/2026</a:t>
            </a:fld>
            <a:endParaRPr lang="en-AU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11ADA2-E22E-8A67-F8FB-7EA7A1B2D4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39" y="2017776"/>
            <a:ext cx="3416300" cy="2717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4034F7-F82D-F050-F810-E4FAA4ECD8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8100" y="1019490"/>
            <a:ext cx="5295900" cy="15621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EDD4941-EEA7-2D01-51E0-1CB2E5E0C426}"/>
              </a:ext>
            </a:extLst>
          </p:cNvPr>
          <p:cNvSpPr/>
          <p:nvPr/>
        </p:nvSpPr>
        <p:spPr>
          <a:xfrm>
            <a:off x="1030320" y="1934164"/>
            <a:ext cx="2232248" cy="296832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Radon Decay Chain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67AC45-81F1-F4ED-8D32-60CE3CE92AF5}"/>
              </a:ext>
            </a:extLst>
          </p:cNvPr>
          <p:cNvSpPr/>
          <p:nvPr/>
        </p:nvSpPr>
        <p:spPr>
          <a:xfrm>
            <a:off x="5354170" y="2911626"/>
            <a:ext cx="2126068" cy="301343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Radon Strategies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EA2ED1-B49F-F451-A279-9AA5EDD07CB1}"/>
              </a:ext>
            </a:extLst>
          </p:cNvPr>
          <p:cNvSpPr/>
          <p:nvPr/>
        </p:nvSpPr>
        <p:spPr>
          <a:xfrm>
            <a:off x="4803554" y="877135"/>
            <a:ext cx="3227301" cy="284710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Radon-induced backgrounds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0105E3-C101-E7FD-E86C-EE282B5FAB5B}"/>
              </a:ext>
            </a:extLst>
          </p:cNvPr>
          <p:cNvSpPr txBox="1"/>
          <p:nvPr/>
        </p:nvSpPr>
        <p:spPr>
          <a:xfrm>
            <a:off x="4355976" y="3326141"/>
            <a:ext cx="4636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b="1" dirty="0"/>
              <a:t>Radon Detection and Mitigation </a:t>
            </a:r>
          </a:p>
          <a:p>
            <a:pPr marL="342900" indent="-342900">
              <a:buFontTx/>
              <a:buAutoNum type="arabicParenR"/>
            </a:pPr>
            <a:r>
              <a:rPr lang="en-US" sz="1600" dirty="0"/>
              <a:t>Radon Event Tagging (Analysis/Simulation)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A89799-739C-1726-5884-F2635F1CC74B}"/>
              </a:ext>
            </a:extLst>
          </p:cNvPr>
          <p:cNvSpPr/>
          <p:nvPr/>
        </p:nvSpPr>
        <p:spPr>
          <a:xfrm>
            <a:off x="260599" y="882280"/>
            <a:ext cx="3416300" cy="296832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Origin of Radon Contamination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9E101C-84B7-628D-EE71-3A30879B6743}"/>
              </a:ext>
            </a:extLst>
          </p:cNvPr>
          <p:cNvSpPr txBox="1"/>
          <p:nvPr/>
        </p:nvSpPr>
        <p:spPr>
          <a:xfrm>
            <a:off x="260599" y="1179112"/>
            <a:ext cx="4742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Intrinsic material emanation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Ambient radon plate out (long lived)</a:t>
            </a:r>
          </a:p>
        </p:txBody>
      </p:sp>
    </p:spTree>
    <p:extLst>
      <p:ext uri="{BB962C8B-B14F-4D97-AF65-F5344CB8AC3E}">
        <p14:creationId xmlns:p14="http://schemas.microsoft.com/office/powerpoint/2010/main" val="93184317"/>
      </p:ext>
    </p:extLst>
  </p:cSld>
  <p:clrMapOvr>
    <a:masterClrMapping/>
  </p:clrMapOvr>
</p:sld>
</file>

<file path=ppt/theme/theme1.xml><?xml version="1.0" encoding="utf-8"?>
<a:theme xmlns:a="http://schemas.openxmlformats.org/drawingml/2006/main" name="ANU">
  <a:themeElements>
    <a:clrScheme name="ANU Colour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BE830E"/>
      </a:accent1>
      <a:accent2>
        <a:srgbClr val="DFC187"/>
      </a:accent2>
      <a:accent3>
        <a:srgbClr val="F5EDDE"/>
      </a:accent3>
      <a:accent4>
        <a:srgbClr val="BE4E0E"/>
      </a:accent4>
      <a:accent5>
        <a:srgbClr val="CB7352"/>
      </a:accent5>
      <a:accent6>
        <a:srgbClr val="F2DCD4"/>
      </a:accent6>
      <a:hlink>
        <a:srgbClr val="BE830E"/>
      </a:hlink>
      <a:folHlink>
        <a:srgbClr val="BE4E0E"/>
      </a:folHlink>
    </a:clrScheme>
    <a:fontScheme name="ANU Fonts">
      <a:majorFont>
        <a:latin typeface="Public Sans"/>
        <a:ea typeface=""/>
        <a:cs typeface=""/>
      </a:majorFont>
      <a:minorFont>
        <a:latin typeface="Public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6E6"/>
        </a:solidFill>
        <a:ln>
          <a:noFill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ight_Master_ANU.potx" id="{BE77F841-62D2-4283-B946-D020D7A6E589}" vid="{6AE303E1-1AC9-43FD-A23F-77417000147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UI/customUI.xml><?xml version="1.0" encoding="utf-8"?>
<customUI xmlns="http://schemas.microsoft.com/office/2006/01/customui">
  <ribbon startFromScratch="false">
    <tabs>
      <tab id="CustomTab" label="ANU" insertBeforeMso="TabHome" keytip="Q">
        <group idMso="GroupSlides"/>
        <group id="Group1" label="Change Bullet Styles">
          <button idMso="IndentDecrease" visible="true" label="Decrease List Level" size="large"/>
          <button idMso="IndentIncrease" visible="true" label="Increase List Level" size="large"/>
        </group>
        <group id="Group2" label=" ">
          <checkBox idMso="GuidesShowHide" label="Guides"/>
          <splitButton id="groupsplitbutton" size="normal">
            <button idMso="ObjectsGroup"/>
            <menu id="groupsplitmenu" itemSize="large">
              <button idMso="ObjectsUngroup" description="Un-group selected objects" screentip="Un-group selected objects"/>
              <button idMso="ObjectsRegroup" description="Combine and re-Group selected objects" screentip="Combine and re-Group selected objects"/>
            </menu>
          </splitButton>
          <splitButton id="Cropping" size="normal">
            <toggleButton idMso="PictureCrop" label="Crop Tools"/>
            <menu id="CropMenu" itemSize="large">
              <button idMso="PictureFitCrop" description="Resize picture to fit the placeholder proportionally"/>
              <menuSeparator id="croppingmenu2"/>
              <menu idMso="PictureCropAspectRatioMenu" description="Crop image to selected aspect ratio"/>
              <gallery idMso="PictureShapeGallery" description="Crop image to selected shape"/>
            </menu>
          </splitButton>
          <separator id="sep1"/>
          <splitButton idMso="MenuAccessibility" visible="true" size="large"/>
          <separator id="Acc"/>
          <toggleButton idMso="AltTextPaneRibbon" visible="true" size="large"/>
          <separator id="sep5"/>
          <button idMso="ZoomFitToWindow" size="large" label="Fit to Window"/>
          <separator id="sep2"/>
          <splitButton id="sendbacksplitbutton" size="large">
            <button idMso="ObjectSendToBack" label="Send to Back"/>
            <menu id="sendbacksplitmenu" itemSize="large">
              <button idMso="ObjectBringToFront" label="Bring to Front"/>
            </menu>
          </splitButton>
          <separator id="sep3"/>
          <toggleButton idMso="SelectionPane" label="Selection Pane" size="large"/>
        </group>
        <group id="group3" label=" ">
          <button idMso="HeaderFooterInsert" size="large"/>
          <button idMso="PasteTextOnly" size="large" imageMso="Paste" label="Paste Unformatted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906fbf8-e47d-4c21-be87-cb09cf1c70cb">
      <Terms xmlns="http://schemas.microsoft.com/office/infopath/2007/PartnerControls"/>
    </lcf76f155ced4ddcb4097134ff3c332f>
    <TaxCatchAll xmlns="c30e2885-58e1-4e94-9dc7-f83158e7ef28" xsi:nil="true"/>
    <Document_x0020_Notes xmlns="2906fbf8-e47d-4c21-be87-cb09cf1c70cb"/>
    <FAQs xmlns="2906fbf8-e47d-4c21-be87-cb09cf1c70cb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009AC5283E95468D41B3B02A942082" ma:contentTypeVersion="19" ma:contentTypeDescription="Create a new document." ma:contentTypeScope="" ma:versionID="7f2e8384d118d8eaef106ca47ec0a47f">
  <xsd:schema xmlns:xsd="http://www.w3.org/2001/XMLSchema" xmlns:xs="http://www.w3.org/2001/XMLSchema" xmlns:p="http://schemas.microsoft.com/office/2006/metadata/properties" xmlns:ns2="2906fbf8-e47d-4c21-be87-cb09cf1c70cb" xmlns:ns3="cd7196b5-af4d-4b5a-ba66-d723b2d8b01e" xmlns:ns4="c30e2885-58e1-4e94-9dc7-f83158e7ef28" targetNamespace="http://schemas.microsoft.com/office/2006/metadata/properties" ma:root="true" ma:fieldsID="6e0e3aa426ff2f2f1d0fb66ddb5f5da8" ns2:_="" ns3:_="" ns4:_="">
    <xsd:import namespace="2906fbf8-e47d-4c21-be87-cb09cf1c70cb"/>
    <xsd:import namespace="cd7196b5-af4d-4b5a-ba66-d723b2d8b01e"/>
    <xsd:import namespace="c30e2885-58e1-4e94-9dc7-f83158e7ef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FAQs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Document_x0020_Notes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06fbf8-e47d-4c21-be87-cb09cf1c70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FAQs" ma:index="10" ma:displayName="FAQs" ma:internalName="FAQs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Document_x0020_Notes" ma:index="18" ma:displayName="IMPORTANT" ma:description="DO NOT EDIT. DOWNLOAD FIRST" ma:format="Dropdown" ma:internalName="Document_x0020_Notes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50858339-22dc-49f9-bed0-4b2c0ae499d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196b5-af4d-4b5a-ba66-d723b2d8b01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0e2885-58e1-4e94-9dc7-f83158e7ef28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db2f7b05-bf39-4aaf-b1d5-a18c06a848f2}" ma:internalName="TaxCatchAll" ma:showField="CatchAllData" ma:web="cd7196b5-af4d-4b5a-ba66-d723b2d8b0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5CB24BA-FE10-4C17-BA6D-EFA0363846FB}">
  <ds:schemaRefs>
    <ds:schemaRef ds:uri="2906fbf8-e47d-4c21-be87-cb09cf1c70cb"/>
    <ds:schemaRef ds:uri="cd7196b5-af4d-4b5a-ba66-d723b2d8b01e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terms/"/>
    <ds:schemaRef ds:uri="http://purl.org/dc/dcmitype/"/>
    <ds:schemaRef ds:uri="http://schemas.openxmlformats.org/package/2006/metadata/core-properties"/>
    <ds:schemaRef ds:uri="c30e2885-58e1-4e94-9dc7-f83158e7ef28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850FF14-59C6-46D7-81D7-0699087DDA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906fbf8-e47d-4c21-be87-cb09cf1c70cb"/>
    <ds:schemaRef ds:uri="cd7196b5-af4d-4b5a-ba66-d723b2d8b01e"/>
    <ds:schemaRef ds:uri="c30e2885-58e1-4e94-9dc7-f83158e7ef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AA589C7-82A0-4821-AB21-D51B35A42A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ANU</Template>
  <TotalTime>54598</TotalTime>
  <Words>1058</Words>
  <Application>Microsoft Macintosh PowerPoint</Application>
  <PresentationFormat>On-screen Show (16:9)</PresentationFormat>
  <Paragraphs>205</Paragraphs>
  <Slides>20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IBM Plex Sans</vt:lpstr>
      <vt:lpstr>Public Sans</vt:lpstr>
      <vt:lpstr>Public Sans Light</vt:lpstr>
      <vt:lpstr>Wingdings</vt:lpstr>
      <vt:lpstr>ANU</vt:lpstr>
      <vt:lpstr>CYGNUS-Oz ANU Weekly</vt:lpstr>
      <vt:lpstr>General News</vt:lpstr>
      <vt:lpstr>Upcoming Events</vt:lpstr>
      <vt:lpstr>CYGNUS-Oz Fortnightly</vt:lpstr>
      <vt:lpstr>Publication Plan</vt:lpstr>
      <vt:lpstr>Publication Plan</vt:lpstr>
      <vt:lpstr>AGENDA</vt:lpstr>
      <vt:lpstr>CYGNUS-Oz Radon Group</vt:lpstr>
      <vt:lpstr>CYGNUS-Oz Radon Group Overview</vt:lpstr>
      <vt:lpstr>General Radon Updates</vt:lpstr>
      <vt:lpstr>Radon Radiobiology</vt:lpstr>
      <vt:lpstr>SUPL Radon Mitigation Project </vt:lpstr>
      <vt:lpstr>Back Up</vt:lpstr>
      <vt:lpstr>SUPL Project Updates  </vt:lpstr>
      <vt:lpstr>Vacuum Swing Adsorption (VSA) Project</vt:lpstr>
      <vt:lpstr>Radon in Different Gases Updates</vt:lpstr>
      <vt:lpstr>Electroplating Project </vt:lpstr>
      <vt:lpstr>Electroplating Project Updates </vt:lpstr>
      <vt:lpstr>Electroplating Project Updates </vt:lpstr>
      <vt:lpstr>Copper Plating Literature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Renz Gregorio</dc:creator>
  <cp:lastModifiedBy>Robert Renz Gregorio</cp:lastModifiedBy>
  <cp:revision>3</cp:revision>
  <dcterms:created xsi:type="dcterms:W3CDTF">2026-01-05T23:33:51Z</dcterms:created>
  <dcterms:modified xsi:type="dcterms:W3CDTF">2026-03-24T23:34:20Z</dcterms:modified>
  <cp:category>PowerPoint Template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0x010100EF009AC5283E95468D41B3B02A942082</vt:lpwstr>
  </property>
  <property fmtid="{D5CDD505-2E9C-101B-9397-08002B2CF9AE}" pid="3" name="MediaServiceImageTags">
    <vt:lpwstr/>
  </property>
</Properties>
</file>