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9" r:id="rId4"/>
    <p:sldId id="257" r:id="rId5"/>
    <p:sldId id="261" r:id="rId6"/>
    <p:sldId id="273" r:id="rId7"/>
    <p:sldId id="275" r:id="rId8"/>
    <p:sldId id="321" r:id="rId9"/>
    <p:sldId id="320" r:id="rId10"/>
    <p:sldId id="316" r:id="rId11"/>
    <p:sldId id="317" r:id="rId12"/>
    <p:sldId id="324" r:id="rId13"/>
    <p:sldId id="318" r:id="rId14"/>
    <p:sldId id="260" r:id="rId15"/>
    <p:sldId id="264" r:id="rId16"/>
    <p:sldId id="262" r:id="rId17"/>
    <p:sldId id="265" r:id="rId18"/>
    <p:sldId id="268" r:id="rId19"/>
    <p:sldId id="267" r:id="rId20"/>
    <p:sldId id="319" r:id="rId21"/>
    <p:sldId id="323" r:id="rId22"/>
    <p:sldId id="276" r:id="rId23"/>
    <p:sldId id="270" r:id="rId24"/>
    <p:sldId id="263" r:id="rId25"/>
    <p:sldId id="271" r:id="rId26"/>
    <p:sldId id="269" r:id="rId27"/>
    <p:sldId id="266" r:id="rId28"/>
    <p:sldId id="274" r:id="rId29"/>
    <p:sldId id="277" r:id="rId30"/>
  </p:sldIdLst>
  <p:sldSz cx="12192000" cy="6858000"/>
  <p:notesSz cx="6858000" cy="9144000"/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A6AE"/>
    <a:srgbClr val="CA84F7"/>
    <a:srgbClr val="E993F5"/>
    <a:srgbClr val="A54AED"/>
    <a:srgbClr val="5A9036"/>
    <a:srgbClr val="E4914B"/>
    <a:srgbClr val="68A73F"/>
    <a:srgbClr val="75BC47"/>
    <a:srgbClr val="548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35"/>
    <p:restoredTop sz="95761"/>
  </p:normalViewPr>
  <p:slideViewPr>
    <p:cSldViewPr snapToGrid="0">
      <p:cViewPr>
        <p:scale>
          <a:sx n="102" d="100"/>
          <a:sy n="102" d="100"/>
        </p:scale>
        <p:origin x="35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1C4CB-E614-2A44-B6E0-48C866A70000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19D99-E756-4E40-9C33-8937670EC14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49022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19D99-E756-4E40-9C33-8937670EC148}" type="slidenum">
              <a:rPr lang="en-TH" smtClean="0"/>
              <a:t>1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828856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19D99-E756-4E40-9C33-8937670EC148}" type="slidenum">
              <a:rPr lang="en-TH" smtClean="0"/>
              <a:t>15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994397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8A792-4859-5282-2981-5990572234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79FB98-772F-4CE5-C8AE-782917B5F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36AEF-DC0B-808C-0285-0D612DF22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950AF-684D-6549-A979-B60C988B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583B8-68A1-832E-372B-AFDFD994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30504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4604D-3FC6-2DB3-759A-0B24AEAA0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A24DA2-2D9A-2FA5-1F6F-5E0952451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6087-0FDF-F074-C8A5-FEF46CB3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C2247-74E5-8FEC-00D5-CDC42058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5B8A3-3F21-BA5E-EB67-B65B1F090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9163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EAA5A4-5C9A-2130-3DAC-9AC4001331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2A3434-6499-34C6-4C34-46F27C4E4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A5511-DA4D-1563-6085-D25E3DC99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F445A-AB75-9DCE-EE20-7A9CFD461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871FE-1DBC-D006-AF8C-C3BC49866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201336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6929-3B22-15DE-3A1D-95FB267E8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2103A-149C-B644-C2F5-80ABC0D1A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1F3CB-51D3-82C0-30CD-13346D891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23526-D46A-98E8-DE97-697BB3BD0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B3279-9A0C-BA7D-ADE2-44CF728CB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7306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21ED8-7AB9-FB28-F4D3-7A949584B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7F28B-CE45-DC81-A678-840DA79A4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0D32B-59ED-9875-B11E-ABD52C71D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658FF-5F93-16E8-13B5-B623D4BC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DDF51-8352-518C-A5D9-FC057D30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19357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B9CF-531B-AA92-8F25-F3DCD32EA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7B8C0-EC58-2811-FF6D-575360874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992A3-F30D-E95E-20B1-B60915767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51804-76A1-0674-DE58-40721D43A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5DD1B-B736-0ECA-B440-87850AAD6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C64419-2FD8-548D-F1CC-83D5457B8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8132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6DD08-B9EA-DA5A-BC36-FF0F090ED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A7DD2-F5F7-D547-1996-BB03A9496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50BB-F208-7461-23DD-65E5B94BC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9C225-2A6F-40F5-1E91-1355CC4EC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6BB4AE-668D-7DC8-002B-73B04B48F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13392F-0CDE-64BF-1DF7-C1AB7EE51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C77CA-97DC-CEAA-DE58-6C312BC8E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34D1D4-00A6-63D6-39CB-BB8D77B71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52317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094C5-57CB-BF4A-8EA9-8B4F71AFB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450772-B1F2-316C-B21B-E6751B327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680618-20E6-2BDF-F0E6-FB81A38E3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9A527-ED0B-C7A7-0AB9-8170071A3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169931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2FE59D-E79F-E93A-8C98-7D14405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51C99E-D224-7DDA-846C-65D98301A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DCF14-B310-EE14-7012-F3C43B626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118707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C178F-C800-1D7A-E985-F80490FC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55D4D-26DA-8705-272F-2878715CD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0BDBD-0886-AF04-C217-9C8C08E8A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7ED77A-1494-461F-AFD7-F481D083F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E61B2-911F-E566-61BC-8F639C63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CC787A-1C7A-33CA-FF7F-B97C16702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88717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A82A1-EFC7-4B81-373A-38DCF8565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F18FC7-8DEC-BC21-9E29-457A3CF145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645E87-6550-3E35-6161-8F9A9BAB4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E6E85-2901-B216-452D-A1B01DC7F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0AFBE9-F110-1095-BF3E-1224F895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365E51-DFEC-3021-C2A5-B484C96A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949449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8B6144-24AE-7588-184F-92552270A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2E63D-233B-F871-A240-0AEA8331B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6E9F0-235A-48BC-D1F4-1D3BBFF912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19094-31F8-684A-9F8D-8C1BA1EB770F}" type="datetimeFigureOut">
              <a:rPr lang="en-TH" smtClean="0"/>
              <a:t>14/7/2026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7E436-69CD-20E0-2272-51A8B271B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D3B67-EDC8-3F79-BC8A-D5F4BF3B6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FB461-CE70-DF40-BC4F-B241923F1FD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429424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33.png"/><Relationship Id="rId7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5.jpg"/><Relationship Id="rId7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2.jpg"/><Relationship Id="rId5" Type="http://schemas.microsoft.com/office/2007/relationships/hdphoto" Target="../media/hdphoto1.wdp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F6ECB-C682-FB44-7DB7-CA4B6885F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292" y="1479024"/>
            <a:ext cx="10810675" cy="2786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0" i="0" u="none" strike="noStrike" dirty="0">
                <a:solidFill>
                  <a:srgbClr val="6A7C8D"/>
                </a:solidFill>
                <a:effectLst/>
                <a:latin typeface="Figtree"/>
              </a:rPr>
              <a:t>Supernova Neutrino</a:t>
            </a:r>
            <a:br>
              <a:rPr lang="en-US" b="0" i="0" u="none" strike="noStrike" dirty="0">
                <a:solidFill>
                  <a:srgbClr val="6A7C8D"/>
                </a:solidFill>
                <a:effectLst/>
                <a:latin typeface="Figtree"/>
              </a:rPr>
            </a:b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Figtree"/>
              </a:rPr>
              <a:t>Sino-Thai International Summer School </a:t>
            </a:r>
            <a:br>
              <a:rPr lang="en-US" sz="3200" dirty="0">
                <a:solidFill>
                  <a:schemeClr val="bg1">
                    <a:lumMod val="65000"/>
                  </a:schemeClr>
                </a:solidFill>
                <a:latin typeface="Figtree"/>
              </a:rPr>
            </a:b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Figtree"/>
              </a:rPr>
              <a:t>on </a:t>
            </a:r>
            <a:r>
              <a:rPr lang="en-US" sz="3200" dirty="0" err="1">
                <a:solidFill>
                  <a:schemeClr val="bg1">
                    <a:lumMod val="65000"/>
                  </a:schemeClr>
                </a:solidFill>
                <a:latin typeface="Figtree"/>
              </a:rPr>
              <a:t>HighEnergy</a:t>
            </a: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Figtree"/>
              </a:rPr>
              <a:t> Physics and Astrophysics</a:t>
            </a:r>
            <a:endParaRPr lang="en-TH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76608-F0E9-807C-82D3-9CFF40E93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79541"/>
            <a:ext cx="9144000" cy="2156448"/>
          </a:xfrm>
        </p:spPr>
        <p:txBody>
          <a:bodyPr>
            <a:normAutofit/>
          </a:bodyPr>
          <a:lstStyle/>
          <a:p>
            <a:r>
              <a:rPr lang="en-TH" sz="3200" dirty="0">
                <a:solidFill>
                  <a:schemeClr val="accent1">
                    <a:lumMod val="75000"/>
                  </a:schemeClr>
                </a:solidFill>
              </a:rPr>
              <a:t>Apimook Watcharangkool</a:t>
            </a:r>
          </a:p>
          <a:p>
            <a:r>
              <a:rPr lang="en-TH" dirty="0"/>
              <a:t>National Astronomical Research Institute of Thailand</a:t>
            </a:r>
            <a:endParaRPr lang="th-TH" dirty="0"/>
          </a:p>
          <a:p>
            <a:endParaRPr lang="th-T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29F45-1DA9-5437-F2D9-46EB20CF8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D1AB34-D00C-C568-6FAC-9FEB56BB5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51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15A8A-EF4F-F193-8654-64A924DCB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/>
              <a:t>Neutrino Oscillation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DA4924-6FFC-0D90-88F2-641DD09E71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32238"/>
                <a:ext cx="10515600" cy="46447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TH" dirty="0"/>
                  <a:t>Two mass eigenstate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𝑖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TH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400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GB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TH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4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40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GB" sz="24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GB" sz="24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24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p>
                                          <m:r>
                                            <a:rPr lang="en-GB" sz="24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GB" sz="24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Sup>
                                        <m:sSubSupPr>
                                          <m:ctrlPr>
                                            <a:rPr lang="en-GB" sz="24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GB" sz="24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GB" sz="24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GB" sz="24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</m:rad>
                                </m:e>
                                <m:sub>
                                  <m:r>
                                    <a:rPr lang="en-GB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2400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400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en-GB" sz="24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GB" sz="24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4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en-GB" sz="24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GB" sz="24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GB" sz="24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sz="24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GB" sz="2400" b="0" i="1" dirty="0" smtClean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GB" sz="24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e>
                          </m:mr>
                        </m:m>
                      </m:e>
                    </m:d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TH" sz="2400" dirty="0"/>
              </a:p>
              <a:p>
                <a:pPr marL="0" indent="0">
                  <a:buNone/>
                </a:pPr>
                <a:r>
                  <a:rPr lang="en-TH" sz="2400" dirty="0"/>
                  <a:t>Changing to flavour basis </a:t>
                </a:r>
                <a:r>
                  <a:rPr lang="en-GB" sz="2400" dirty="0"/>
                  <a:t>the </a:t>
                </a:r>
                <a:r>
                  <a:rPr lang="en-GB" sz="2400" dirty="0" err="1"/>
                  <a:t>equatin</a:t>
                </a:r>
                <a:r>
                  <a:rPr lang="en-GB" sz="2400" dirty="0"/>
                  <a:t> become</a:t>
                </a:r>
              </a:p>
              <a:p>
                <a:pPr marL="0" indent="0">
                  <a:buNone/>
                </a:pP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200" i="1">
                        <a:latin typeface="Cambria Math" panose="02040503050406030204" pitchFamily="18" charset="0"/>
                      </a:rPr>
                      <m:t>𝑖</m:t>
                    </m:r>
                    <m:f>
                      <m:f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d>
                      <m:d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GB" sz="2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GB" sz="2200" i="1">
                        <a:latin typeface="Cambria Math" panose="02040503050406030204" pitchFamily="18" charset="0"/>
                      </a:rPr>
                      <m:t>𝐻</m:t>
                    </m:r>
                    <m:sSup>
                      <m:sSup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GB" sz="22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GB" sz="2200" i="1" dirty="0">
                    <a:latin typeface="Cambria Math" panose="02040503050406030204" pitchFamily="18" charset="0"/>
                  </a:rPr>
                  <a:t> </a:t>
                </a:r>
                <a:r>
                  <a:rPr lang="en-GB" sz="2200" dirty="0"/>
                  <a:t>, where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GB" sz="2200" b="0" i="1" smtClean="0">
                                <a:latin typeface="Cambria Math" panose="02040503050406030204" pitchFamily="18" charset="0"/>
                              </a:rPr>
                              <m:t>𝑣𝑎𝑐</m:t>
                            </m:r>
                          </m:sub>
                        </m:sSub>
                        <m:r>
                          <a:rPr lang="en-GB" sz="2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GB" sz="2200" i="1">
                        <a:latin typeface="Cambria Math" panose="02040503050406030204" pitchFamily="18" charset="0"/>
                      </a:rPr>
                      <m:t>𝐻</m:t>
                    </m:r>
                    <m:sSup>
                      <m:sSupPr>
                        <m:ctrlPr>
                          <a:rPr lang="en-GB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GB" sz="2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TH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2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b="0" i="0" dirty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b="0" i="0" dirty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r>
                                <a:rPr lang="en-GB" sz="2200" b="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b="0" i="0" dirty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b="0" i="0" dirty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r>
                  <a:rPr lang="en-TH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2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20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GB" sz="22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2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22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GB" sz="22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GB" sz="22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GB" sz="22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GB" sz="22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GB" sz="22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r>
                                        <a:rPr lang="en-GB" sz="2200" b="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den>
                                  </m:f>
                                </m:e>
                                <m:sub>
                                  <m:r>
                                    <a:rPr lang="en-GB" sz="2200" i="1" dirty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2200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200" i="1" dirty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sz="220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2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GB" sz="22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GB" sz="22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2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22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GB" sz="22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GB" sz="2200" i="1" dirty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GB" sz="2200" i="1" dirty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GB" sz="2200" b="0" i="1" dirty="0" smtClean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a:rPr lang="en-GB" sz="2200" i="1" dirty="0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r>
                                        <a:rPr lang="en-GB" sz="2200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den>
                                  </m:f>
                                </m:e>
                                <m:sub>
                                  <m:r>
                                    <a:rPr lang="en-GB" sz="22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TH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2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2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2200" b="0" i="0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2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TH" sz="22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       =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2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TH" sz="2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2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200" i="0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n-GB" sz="2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sz="2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2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2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TH" sz="22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2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2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22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2200" b="0" i="0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2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2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2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GB" sz="220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2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2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200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200" b="0" i="1" dirty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200" i="1" dirty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TH" sz="2200" dirty="0">
                  <a:solidFill>
                    <a:srgbClr val="00B050"/>
                  </a:solidFill>
                </a:endParaRPr>
              </a:p>
              <a:p>
                <a:endParaRPr lang="en-TH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DA4924-6FFC-0D90-88F2-641DD09E71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32238"/>
                <a:ext cx="10515600" cy="4644725"/>
              </a:xfrm>
              <a:blipFill>
                <a:blip r:embed="rId2"/>
                <a:stretch>
                  <a:fillRect l="-1206" t="-2180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92D5C97D-B022-DC27-DC72-5F1820D1D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B49862-FF61-6D44-CF4A-EDA764F1D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6EE5EB-53A7-783D-96DF-D4349977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2519" y="5096366"/>
            <a:ext cx="3133410" cy="153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52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962B64-175B-86D8-6968-655CBD0F4D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1063" y="1825625"/>
                <a:ext cx="5954876" cy="435133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TH" dirty="0"/>
                  <a:t>If there is potential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en-TH" dirty="0"/>
              </a:p>
              <a:p>
                <a:pPr marL="0" indent="0">
                  <a:buNone/>
                </a:pPr>
                <a:endParaRPr lang="en-GB" sz="26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𝑣𝑎𝑐</m:t>
                          </m:r>
                        </m:sub>
                      </m:sSub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𝑀𝑆𝑊</m:t>
                          </m:r>
                        </m:sub>
                      </m:sSub>
                    </m:oMath>
                  </m:oMathPara>
                </a14:m>
                <a:endParaRPr lang="en-GB" sz="26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sz="26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GB" sz="2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6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TH" sz="2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60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n-GB" sz="2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sz="2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6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TH" sz="26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6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2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2600" b="0" i="0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6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6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6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60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6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6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GB" sz="26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60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6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6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6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6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6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GB" sz="2600" b="0" i="0" dirty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TH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6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600" b="0" i="1" dirty="0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GB" sz="2600" b="0" i="1" dirty="0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26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6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GB" sz="26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TH" sz="2600" dirty="0"/>
              </a:p>
              <a:p>
                <a:pPr marL="0" indent="0">
                  <a:buNone/>
                </a:pPr>
                <a:endParaRPr lang="en-TH" dirty="0"/>
              </a:p>
              <a:p>
                <a:pPr marL="0" indent="0">
                  <a:buNone/>
                </a:pPr>
                <a:r>
                  <a:rPr lang="en-TH" dirty="0"/>
                  <a:t>Substract what’s not relavent to oscillation</a:t>
                </a:r>
              </a:p>
              <a:p>
                <a:pPr marL="0" indent="0">
                  <a:buNone/>
                </a:pPr>
                <a:endParaRPr lang="en-TH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TH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sSup>
                          <m:sSupPr>
                            <m:ctrlP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TH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TH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4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2400" b="0" i="0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GB" sz="24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r>
                      <a:rPr lang="en-GB" sz="2400" b="0" i="0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TH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4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2400" b="0" dirty="0"/>
                  <a:t>     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400" dirty="0">
                            <a:latin typeface="Cambria Math" panose="02040503050406030204" pitchFamily="18" charset="0"/>
                          </a:rPr>
                          <m:t>Δ</m:t>
                        </m:r>
                        <m:sSubSup>
                          <m:sSubSupPr>
                            <m:ctrlP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2400" b="0" i="1" dirty="0" smtClean="0">
                                <a:latin typeface="Cambria Math" panose="02040503050406030204" pitchFamily="18" charset="0"/>
                              </a:rPr>
                              <m:t>𝑒𝑓𝑓</m:t>
                            </m:r>
                          </m:sub>
                          <m:sup>
                            <m:r>
                              <a:rPr lang="en-GB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m:rPr>
                        <m:nor/>
                      </m:rPr>
                      <a:rPr lang="en-TH" sz="2400" dirty="0"/>
                      <m:t> </m:t>
                    </m:r>
                    <m:d>
                      <m:dPr>
                        <m:ctrlPr>
                          <a:rPr lang="en-TH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TH" sz="24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GB" sz="24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400" i="1" dirty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GB" sz="2400" b="0" i="1" dirty="0" smtClean="0">
                                          <a:latin typeface="Cambria Math" panose="02040503050406030204" pitchFamily="18" charset="0"/>
                                        </a:rPr>
                                        <m:t>𝑒𝑓𝑓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func>
                                    <m:funcPr>
                                      <m:ctrlPr>
                                        <a:rPr lang="en-GB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2400" dirty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GB" sz="2400" i="1" dirty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2400" i="1" dirty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𝑒𝑓𝑓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GB" sz="24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400" i="1" dirty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GB" sz="2400" b="0" i="1" dirty="0" smtClean="0">
                                          <a:latin typeface="Cambria Math" panose="02040503050406030204" pitchFamily="18" charset="0"/>
                                        </a:rPr>
                                        <m:t>𝑒𝑓𝑓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dirty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4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GB" sz="24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2400" i="1" dirty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GB" sz="2400" b="0" i="1" dirty="0" smtClean="0">
                                          <a:latin typeface="Cambria Math" panose="02040503050406030204" pitchFamily="18" charset="0"/>
                                        </a:rPr>
                                        <m:t>𝑒𝑓𝑓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mr>
                        </m:m>
                      </m:e>
                    </m:d>
                  </m:oMath>
                </a14:m>
                <a:endParaRPr lang="en-TH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962B64-175B-86D8-6968-655CBD0F4D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1063" y="1825625"/>
                <a:ext cx="5954876" cy="4351338"/>
              </a:xfrm>
              <a:blipFill>
                <a:blip r:embed="rId2"/>
                <a:stretch>
                  <a:fillRect l="-1702" t="-2616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59214714-3BF0-B911-CB9C-570415EB8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/>
              <a:t>Neutrino Oscillation in Matter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7DD3EA1-C7C5-FA42-BFD4-9883913A44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64082" y="1825625"/>
                <a:ext cx="5049798" cy="4351338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TH" sz="2400" dirty="0"/>
                  <a:t>The eff parameter is given by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𝑒𝑓𝑓</m:t>
                            </m:r>
                          </m:sub>
                        </m:s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func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− </m:t>
                                </m:r>
                              </m:e>
                            </m:func>
                            <m:f>
                              <m:f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sSub>
                                  <m:sSub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n-GB" sz="240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sSup>
                                  <m:sSup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en-TH" sz="2400" dirty="0"/>
              </a:p>
              <a:p>
                <a:pPr marL="0" indent="0">
                  <a:buNone/>
                </a:pPr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den>
                          </m:f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TH" sz="2400" dirty="0"/>
              </a:p>
              <a:p>
                <a:pPr marL="0" indent="0">
                  <a:buNone/>
                </a:pPr>
                <a:endParaRPr lang="en-TH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TH" sz="2400" dirty="0"/>
              </a:p>
              <a:p>
                <a:pPr marL="0" indent="0">
                  <a:buNone/>
                </a:pPr>
                <a:endParaRPr lang="en-TH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GB" sz="24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− </m:t>
                                      </m:r>
                                    </m:e>
                                  </m:func>
                                  <m:f>
                                    <m:f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24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sSub>
                                        <m:sSubPr>
                                          <m:ctrlPr>
                                            <a:rPr lang="en-GB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sz="2400" i="1">
                                              <a:latin typeface="Cambria Math" panose="02040503050406030204" pitchFamily="18" charset="0"/>
                                            </a:rPr>
                                            <m:t>𝑉</m:t>
                                          </m:r>
                                        </m:e>
                                        <m:sub>
                                          <m:r>
                                            <a:rPr lang="en-GB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m:rPr>
                                          <m:sty m:val="p"/>
                                        </m:rPr>
                                        <a:rPr lang="en-GB" sz="2400">
                                          <a:latin typeface="Cambria Math" panose="02040503050406030204" pitchFamily="18" charset="0"/>
                                        </a:rPr>
                                        <m:t>Δ</m:t>
                                      </m:r>
                                      <m:sSup>
                                        <m:sSupPr>
                                          <m:ctrlPr>
                                            <a:rPr lang="en-GB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24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en-GB" sz="2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TH" sz="2400" dirty="0"/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07DD3EA1-C7C5-FA42-BFD4-9883913A44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082" y="1825625"/>
                <a:ext cx="5049798" cy="4351338"/>
              </a:xfrm>
              <a:prstGeom prst="rect">
                <a:avLst/>
              </a:prstGeom>
              <a:blipFill>
                <a:blip r:embed="rId3"/>
                <a:stretch>
                  <a:fillRect l="-1754" t="-2616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53D792ED-7E87-5F8A-988F-1074F9AA3FE5}"/>
              </a:ext>
            </a:extLst>
          </p:cNvPr>
          <p:cNvGrpSpPr/>
          <p:nvPr/>
        </p:nvGrpSpPr>
        <p:grpSpPr>
          <a:xfrm>
            <a:off x="3620528" y="5824577"/>
            <a:ext cx="2847277" cy="814050"/>
            <a:chOff x="3620528" y="5824577"/>
            <a:chExt cx="2847277" cy="8140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200BFA-1A90-2F18-3541-437EEA2FCEEF}"/>
                </a:ext>
              </a:extLst>
            </p:cNvPr>
            <p:cNvSpPr txBox="1"/>
            <p:nvPr/>
          </p:nvSpPr>
          <p:spPr>
            <a:xfrm>
              <a:off x="3620528" y="6176962"/>
              <a:ext cx="234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sz="2400" dirty="0">
                  <a:solidFill>
                    <a:srgbClr val="FF0000"/>
                  </a:solidFill>
                </a:rPr>
                <a:t>Resonance</a:t>
              </a:r>
            </a:p>
          </p:txBody>
        </p:sp>
        <p:sp>
          <p:nvSpPr>
            <p:cNvPr id="8" name="Right Arrow 7">
              <a:extLst>
                <a:ext uri="{FF2B5EF4-FFF2-40B4-BE49-F238E27FC236}">
                  <a16:creationId xmlns:a16="http://schemas.microsoft.com/office/drawing/2014/main" id="{EF7300C5-41A6-D286-13DD-2B93F3C7200E}"/>
                </a:ext>
              </a:extLst>
            </p:cNvPr>
            <p:cNvSpPr/>
            <p:nvPr/>
          </p:nvSpPr>
          <p:spPr>
            <a:xfrm rot="19890150">
              <a:off x="5613695" y="5824577"/>
              <a:ext cx="854110" cy="544419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EDB615C-2921-129F-05DE-445BE8747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84238-EB19-6FBF-2D14-D7E8F10B9C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2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EEB11-A238-29C2-7710-09671C30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/>
              <a:t>High and Low resonace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00D109-27BD-82F4-7B66-52323D5115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627913"/>
                <a:ext cx="5525022" cy="486496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TH" dirty="0"/>
                  <a:t>Resonance occur when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 </m:t>
                          </m:r>
                        </m:e>
                      </m:func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𝐸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Δ</m:t>
                          </m:r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TH" sz="2400" dirty="0"/>
              </a:p>
              <a:p>
                <a:pPr marL="0" indent="0">
                  <a:buNone/>
                </a:pPr>
                <a:r>
                  <a:rPr lang="en-TH" dirty="0"/>
                  <a:t>Two possible resonance: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smtClean="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31</m:t>
                        </m:r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TH" sz="2400" dirty="0"/>
                  <a:t> High resonance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TH" sz="2400" dirty="0"/>
                  <a:t> Low resonance</a:t>
                </a:r>
              </a:p>
              <a:p>
                <a:pPr marL="0" indent="0">
                  <a:buNone/>
                </a:pPr>
                <a:endParaRPr lang="en-TH" dirty="0"/>
              </a:p>
              <a:p>
                <a:pPr marL="0" indent="0">
                  <a:buNone/>
                </a:pPr>
                <a:r>
                  <a:rPr lang="en-TH" dirty="0"/>
                  <a:t>Which particle undergoes resonace</a:t>
                </a:r>
              </a:p>
              <a:p>
                <a:r>
                  <a:rPr lang="en-TH" sz="2400" dirty="0"/>
                  <a:t>The sign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TH" sz="2400" dirty="0"/>
                  <a:t> is fixed, </a:t>
                </a:r>
              </a:p>
              <a:p>
                <a:r>
                  <a:rPr lang="en-TH" sz="2400" dirty="0"/>
                  <a:t>The sign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TH" sz="2400" dirty="0"/>
                  <a:t> will determine whether electron neutrino or antineutrino undergoes resonance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00D109-27BD-82F4-7B66-52323D5115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627913"/>
                <a:ext cx="5525022" cy="4864961"/>
              </a:xfrm>
              <a:blipFill>
                <a:blip r:embed="rId2"/>
                <a:stretch>
                  <a:fillRect l="-2294" t="-2865" r="-2294" b="-260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7C68CF0-639B-721E-B319-5F02A1BE7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6BD152-2455-E34C-1B58-89A160F76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BF7972-F8F9-440C-AC3C-7DAB0501C182}"/>
                  </a:ext>
                </a:extLst>
              </p:cNvPr>
              <p:cNvSpPr txBox="1"/>
              <p:nvPr/>
            </p:nvSpPr>
            <p:spPr>
              <a:xfrm>
                <a:off x="6796555" y="1653110"/>
                <a:ext cx="4893275" cy="472834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TH" sz="2400" dirty="0"/>
                  <a:t>Positive:</a:t>
                </a:r>
              </a:p>
              <a:p>
                <a:endParaRPr lang="en-TH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TH" sz="2400" dirty="0"/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400" dirty="0"/>
              </a:p>
              <a:p>
                <a:endParaRPr lang="en-TH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TH" sz="2400" dirty="0"/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400" dirty="0"/>
              </a:p>
              <a:p>
                <a:endParaRPr lang="en-TH" sz="2400" dirty="0"/>
              </a:p>
              <a:p>
                <a:r>
                  <a:rPr lang="en-TH" sz="2400" dirty="0"/>
                  <a:t>Negative:</a:t>
                </a:r>
              </a:p>
              <a:p>
                <a:endParaRPr lang="en-TH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TH" sz="2400" dirty="0"/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400" dirty="0"/>
              </a:p>
              <a:p>
                <a:endParaRPr lang="en-TH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TH" sz="2400" dirty="0"/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400" dirty="0"/>
              </a:p>
              <a:p>
                <a:endParaRPr lang="en-TH" sz="2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BF7972-F8F9-440C-AC3C-7DAB0501C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6555" y="1653110"/>
                <a:ext cx="4893275" cy="4728346"/>
              </a:xfrm>
              <a:prstGeom prst="rect">
                <a:avLst/>
              </a:prstGeom>
              <a:blipFill>
                <a:blip r:embed="rId5"/>
                <a:stretch>
                  <a:fillRect l="-2073" t="-1072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4899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62D6D-3B1F-52A7-C664-41C9F8806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/>
              <a:t>NMO and IMO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F51574-7173-DB0B-A819-6AB880606F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3795" y="4013664"/>
                <a:ext cx="6180602" cy="375821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sz="2400" dirty="0">
                    <a:solidFill>
                      <a:srgbClr val="0070C0"/>
                    </a:solidFill>
                  </a:rPr>
                  <a:t>IMO</a:t>
                </a: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sSubSup>
                      <m:sSub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0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2000" dirty="0"/>
                      <m:t> </m:t>
                    </m:r>
                    <m:d>
                      <m:dPr>
                        <m:ctrlPr>
                          <a:rPr lang="en-GB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dirty="0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b>
                              <m:sSub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sub>
                        </m:sSub>
                      </m:e>
                    </m:d>
                    <m:sSubSup>
                      <m:sSub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0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≈</m:t>
                    </m:r>
                    <m:sSubSup>
                      <m:sSub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0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=(1−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)</m:t>
                    </m:r>
                    <m:sSubSup>
                      <m:sSub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(2+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000" dirty="0"/>
              </a:p>
              <a:p>
                <a:pPr marL="0" indent="0">
                  <a:buNone/>
                </a:pPr>
                <a:endParaRPr lang="en-TH" dirty="0"/>
              </a:p>
              <a:p>
                <a:endParaRPr lang="en-TH" dirty="0"/>
              </a:p>
              <a:p>
                <a:pPr marL="0" indent="0">
                  <a:buNone/>
                </a:pPr>
                <a:endParaRPr lang="en-TH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9F51574-7173-DB0B-A819-6AB880606F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3795" y="4013664"/>
                <a:ext cx="6180602" cy="3758211"/>
              </a:xfrm>
              <a:blipFill>
                <a:blip r:embed="rId2"/>
                <a:stretch>
                  <a:fillRect l="-1643" t="-1684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73068CB-9899-9404-522F-5B1F948E3D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320" y="1594963"/>
                <a:ext cx="9846280" cy="50544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24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  <m:sSubSup>
                      <m:sSubSup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  <m:sup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d>
                      <m:d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TH" sz="2400" dirty="0"/>
                  <a:t>+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TH" sz="2400" dirty="0"/>
                  <a:t>+</a:t>
                </a:r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</m:oMath>
                </a14:m>
                <a:endParaRPr lang="en-TH" sz="2400" dirty="0"/>
              </a:p>
              <a:p>
                <a:pPr marL="0" indent="0">
                  <a:buNone/>
                </a:pPr>
                <a:r>
                  <a:rPr lang="en-TH" sz="2400" dirty="0">
                    <a:solidFill>
                      <a:schemeClr val="accent2">
                        <a:lumMod val="75000"/>
                      </a:schemeClr>
                    </a:solidFill>
                  </a:rPr>
                  <a:t>Long distance </a:t>
                </a:r>
                <a:r>
                  <a:rPr lang="en-TH" sz="2400" dirty="0">
                    <a:solidFill>
                      <a:schemeClr val="accent2">
                        <a:lumMod val="75000"/>
                      </a:schemeClr>
                    </a:solidFill>
                    <a:sym typeface="Wingdings" pitchFamily="2" charset="2"/>
                  </a:rPr>
                  <a:t> decoherence 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GB" sz="2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GB" sz="24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TH" sz="2400" dirty="0">
                    <a:solidFill>
                      <a:schemeClr val="accent2">
                        <a:lumMod val="75000"/>
                      </a:schemeClr>
                    </a:solidFill>
                  </a:rPr>
                  <a:t> is then only depent on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endParaRPr lang="en-TH" sz="2400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TH" sz="2400" dirty="0">
                    <a:solidFill>
                      <a:schemeClr val="accent2">
                        <a:lumMod val="75000"/>
                      </a:schemeClr>
                    </a:solidFill>
                  </a:rPr>
                  <a:t>Preserving the signature of MSW</a:t>
                </a:r>
              </a:p>
              <a:p>
                <a:r>
                  <a:rPr lang="en-TH" sz="2400" dirty="0"/>
                  <a:t>Normal Mass Ordering (</a:t>
                </a:r>
                <a:r>
                  <a:rPr lang="en-TH" sz="2400" dirty="0">
                    <a:solidFill>
                      <a:srgbClr val="00B050"/>
                    </a:solidFill>
                  </a:rPr>
                  <a:t>NMO</a:t>
                </a:r>
                <a:r>
                  <a:rPr lang="en-TH" sz="2400" dirty="0"/>
                  <a:t>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TH" sz="2400" dirty="0"/>
              </a:p>
              <a:p>
                <a:r>
                  <a:rPr lang="en-TH" sz="2400" dirty="0"/>
                  <a:t>Inverse Mass Ordering (</a:t>
                </a:r>
                <a:r>
                  <a:rPr lang="en-TH" sz="2400" dirty="0">
                    <a:solidFill>
                      <a:srgbClr val="0070C0"/>
                    </a:solidFill>
                  </a:rPr>
                  <a:t>IMO</a:t>
                </a:r>
                <a:r>
                  <a:rPr lang="en-TH" sz="2400" dirty="0"/>
                  <a:t>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TH" sz="24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TH" sz="2400" dirty="0">
                    <a:solidFill>
                      <a:srgbClr val="00B050"/>
                    </a:solidFill>
                  </a:rPr>
                  <a:t>NMO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≈</m:t>
                    </m:r>
                    <m:sSubSup>
                      <m:sSubSup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0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r>
                      <a:rPr lang="en-GB" sz="20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GB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GB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sz="2000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GB" sz="2000" i="1" smtClean="0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b>
                              <m:sSubPr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GB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sz="2000" i="1">
                                        <a:latin typeface="Cambria Math" panose="02040503050406030204" pitchFamily="18" charset="0"/>
                                      </a:rPr>
                                      <m:t>𝜈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sub>
                        </m:sSub>
                      </m:e>
                    </m:d>
                    <m:sSubSup>
                      <m:sSubSup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00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sSubSup>
                      <m:sSubSup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0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</m:sSub>
                    <m:r>
                      <a:rPr lang="en-GB" sz="200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  <m:sSubSup>
                      <m:sSubSup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  <m:sup>
                        <m:r>
                          <a:rPr lang="en-GB" sz="200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GB" sz="20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(3−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GB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GB" sz="2000" i="1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acc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GB" sz="2000" dirty="0"/>
                  <a:t>)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GB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GB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</m:sub>
                      <m:sup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en-TH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TH" sz="2400" dirty="0"/>
                  <a:t>From the first run paper, JUNO seems to favor NMO, but this is only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TH" sz="2400" dirty="0"/>
                  <a:t> confidence level.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TH" dirty="0"/>
              </a:p>
              <a:p>
                <a:endParaRPr lang="en-TH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TH" dirty="0"/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73068CB-9899-9404-522F-5B1F948E3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20" y="1594963"/>
                <a:ext cx="9846280" cy="5054411"/>
              </a:xfrm>
              <a:prstGeom prst="rect">
                <a:avLst/>
              </a:prstGeom>
              <a:blipFill>
                <a:blip r:embed="rId3"/>
                <a:stretch>
                  <a:fillRect l="-901" t="-1003" b="-2005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29CB493-3DEA-9C29-16A9-EE0FFCF42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6A7F73-5192-3743-8408-6931E283C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23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8C28-AE3A-05D8-2DD5-A551A9A93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Supernova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67FDB-A10F-848E-20EE-BC43A5443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91" y="2984387"/>
            <a:ext cx="3712027" cy="39489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TH" dirty="0"/>
              <a:t>Pre-SN</a:t>
            </a:r>
          </a:p>
          <a:p>
            <a:r>
              <a:rPr lang="en-TH" sz="2400" dirty="0"/>
              <a:t>Provide info of late state stellar evolution.</a:t>
            </a:r>
          </a:p>
          <a:p>
            <a:r>
              <a:rPr lang="en-TH" sz="2400" dirty="0"/>
              <a:t>Start emitting neutrino days before SN explosion</a:t>
            </a:r>
          </a:p>
          <a:p>
            <a:r>
              <a:rPr lang="en-TH" sz="2400" dirty="0"/>
              <a:t>Three different models are in used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TH" sz="2000" dirty="0">
                <a:solidFill>
                  <a:srgbClr val="0070C0"/>
                </a:solidFill>
              </a:rPr>
              <a:t>Guo: </a:t>
            </a:r>
            <a:r>
              <a:rPr lang="en-TH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pair process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TH" sz="2000" dirty="0">
                <a:solidFill>
                  <a:srgbClr val="0070C0"/>
                </a:solidFill>
              </a:rPr>
              <a:t>Kato: </a:t>
            </a:r>
            <a:r>
              <a:rPr lang="en-TH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pair process + weak interaction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TH" sz="2000" dirty="0">
                <a:solidFill>
                  <a:srgbClr val="0070C0"/>
                </a:solidFill>
              </a:rPr>
              <a:t>Patton: </a:t>
            </a:r>
            <a:r>
              <a:rPr lang="en-TH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pair + beta process</a:t>
            </a:r>
            <a:endParaRPr lang="en-TH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TH" dirty="0"/>
          </a:p>
          <a:p>
            <a:endParaRPr lang="en-TH" dirty="0"/>
          </a:p>
          <a:p>
            <a:pPr marL="0" indent="0">
              <a:buNone/>
            </a:pPr>
            <a:endParaRPr lang="en-TH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7C1D5F-5268-DD8B-F6FB-5F0779880A6C}"/>
              </a:ext>
            </a:extLst>
          </p:cNvPr>
          <p:cNvSpPr txBox="1"/>
          <p:nvPr/>
        </p:nvSpPr>
        <p:spPr>
          <a:xfrm>
            <a:off x="8645551" y="4599555"/>
            <a:ext cx="2782402" cy="707886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TH" sz="2000" dirty="0"/>
              <a:t>The model in blue text already in used by JUNO</a:t>
            </a:r>
          </a:p>
        </p:txBody>
      </p:sp>
      <p:sp>
        <p:nvSpPr>
          <p:cNvPr id="13" name="Left Arrow 12">
            <a:extLst>
              <a:ext uri="{FF2B5EF4-FFF2-40B4-BE49-F238E27FC236}">
                <a16:creationId xmlns:a16="http://schemas.microsoft.com/office/drawing/2014/main" id="{0954079D-3630-F6F5-487E-3B52FA671313}"/>
              </a:ext>
            </a:extLst>
          </p:cNvPr>
          <p:cNvSpPr/>
          <p:nvPr/>
        </p:nvSpPr>
        <p:spPr>
          <a:xfrm rot="1363080">
            <a:off x="7871565" y="4244802"/>
            <a:ext cx="544286" cy="38755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83316530-9C08-18B7-58BE-7DBD5934FDF7}"/>
              </a:ext>
            </a:extLst>
          </p:cNvPr>
          <p:cNvSpPr/>
          <p:nvPr/>
        </p:nvSpPr>
        <p:spPr>
          <a:xfrm rot="5400000">
            <a:off x="6095965" y="5297931"/>
            <a:ext cx="368530" cy="387550"/>
          </a:xfrm>
          <a:prstGeom prst="leftArrow">
            <a:avLst/>
          </a:prstGeom>
          <a:solidFill>
            <a:srgbClr val="75BC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CE71BF-0D6D-B423-B488-6087DD7408A6}"/>
              </a:ext>
            </a:extLst>
          </p:cNvPr>
          <p:cNvGrpSpPr/>
          <p:nvPr/>
        </p:nvGrpSpPr>
        <p:grpSpPr>
          <a:xfrm>
            <a:off x="8443410" y="1544634"/>
            <a:ext cx="3535060" cy="2440903"/>
            <a:chOff x="7206341" y="1690688"/>
            <a:chExt cx="3124202" cy="26050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0F2D5C-F556-D9F0-9E88-8C39034A67BF}"/>
                </a:ext>
              </a:extLst>
            </p:cNvPr>
            <p:cNvSpPr txBox="1"/>
            <p:nvPr/>
          </p:nvSpPr>
          <p:spPr>
            <a:xfrm>
              <a:off x="7456714" y="2939144"/>
              <a:ext cx="2677886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/>
                <a:t>JUNO SN generator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55F309-C68C-4844-E198-1BC5B6819CCA}"/>
                </a:ext>
              </a:extLst>
            </p:cNvPr>
            <p:cNvSpPr txBox="1"/>
            <p:nvPr/>
          </p:nvSpPr>
          <p:spPr>
            <a:xfrm>
              <a:off x="7641770" y="3926454"/>
              <a:ext cx="2275115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/>
                <a:t>Signal in detector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FA8249-3208-48F4-4FC6-45C6B5035E41}"/>
                </a:ext>
              </a:extLst>
            </p:cNvPr>
            <p:cNvSpPr txBox="1"/>
            <p:nvPr/>
          </p:nvSpPr>
          <p:spPr>
            <a:xfrm>
              <a:off x="7206341" y="1690688"/>
              <a:ext cx="3124202" cy="64633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/>
                <a:t>Simulated neutrino flux/energy from models</a:t>
              </a:r>
            </a:p>
          </p:txBody>
        </p:sp>
        <p:sp>
          <p:nvSpPr>
            <p:cNvPr id="22" name="Down Arrow 21">
              <a:extLst>
                <a:ext uri="{FF2B5EF4-FFF2-40B4-BE49-F238E27FC236}">
                  <a16:creationId xmlns:a16="http://schemas.microsoft.com/office/drawing/2014/main" id="{9B988ADA-8623-7FF3-9F1F-2DF0469C1DC7}"/>
                </a:ext>
              </a:extLst>
            </p:cNvPr>
            <p:cNvSpPr/>
            <p:nvPr/>
          </p:nvSpPr>
          <p:spPr>
            <a:xfrm>
              <a:off x="8490855" y="2450184"/>
              <a:ext cx="576943" cy="359229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/>
            </a:p>
          </p:txBody>
        </p:sp>
        <p:sp>
          <p:nvSpPr>
            <p:cNvPr id="23" name="Down Arrow 22">
              <a:extLst>
                <a:ext uri="{FF2B5EF4-FFF2-40B4-BE49-F238E27FC236}">
                  <a16:creationId xmlns:a16="http://schemas.microsoft.com/office/drawing/2014/main" id="{D46FED91-0BC1-A35B-35ED-5CEEE6C7F6A1}"/>
                </a:ext>
              </a:extLst>
            </p:cNvPr>
            <p:cNvSpPr/>
            <p:nvPr/>
          </p:nvSpPr>
          <p:spPr>
            <a:xfrm>
              <a:off x="8469982" y="3438324"/>
              <a:ext cx="576943" cy="359229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TH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6739D5C-17CE-7CBA-96C2-D8D4CF33FD09}"/>
              </a:ext>
            </a:extLst>
          </p:cNvPr>
          <p:cNvSpPr txBox="1"/>
          <p:nvPr/>
        </p:nvSpPr>
        <p:spPr>
          <a:xfrm>
            <a:off x="4313152" y="2891614"/>
            <a:ext cx="433612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TH" sz="2800" dirty="0"/>
              <a:t>SN model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sz="2400" dirty="0">
                <a:solidFill>
                  <a:srgbClr val="0070C0"/>
                </a:solidFill>
              </a:rPr>
              <a:t>Garching model (MPA)  </a:t>
            </a:r>
          </a:p>
          <a:p>
            <a:r>
              <a:rPr lang="en-TH" sz="2400" dirty="0">
                <a:solidFill>
                  <a:srgbClr val="0070C0"/>
                </a:solidFill>
              </a:rPr>
              <a:t>    </a:t>
            </a:r>
            <a:r>
              <a:rPr lang="en-TH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no neutrino anisotropy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sz="2400" dirty="0">
                <a:solidFill>
                  <a:srgbClr val="0070C0"/>
                </a:solidFill>
              </a:rPr>
              <a:t>Nakazato model </a:t>
            </a:r>
          </a:p>
          <a:p>
            <a:endParaRPr lang="en-TH" sz="2400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sz="2400" dirty="0">
                <a:solidFill>
                  <a:srgbClr val="92D050"/>
                </a:solidFill>
              </a:rPr>
              <a:t>Fornax (Princeton group)</a:t>
            </a:r>
          </a:p>
          <a:p>
            <a:endParaRPr lang="en-TH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A3B14C0-1C64-F2F1-8635-ECFBEAAF0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4027B1B-62AF-D39B-C007-74F11956C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0F92790-F63C-A086-8486-1159551A0B30}"/>
              </a:ext>
            </a:extLst>
          </p:cNvPr>
          <p:cNvSpPr txBox="1"/>
          <p:nvPr/>
        </p:nvSpPr>
        <p:spPr>
          <a:xfrm>
            <a:off x="741290" y="1399671"/>
            <a:ext cx="7471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H" sz="2400" dirty="0"/>
              <a:t>Both Pre-SN and SN event are very hard to simulate. It requires powerful computing power.  JUNO software does not generate these event, but use the generated data existing in the literature </a:t>
            </a:r>
            <a:r>
              <a:rPr lang="en-US" sz="2400" dirty="0"/>
              <a:t>t</a:t>
            </a:r>
            <a:r>
              <a:rPr lang="en-TH" sz="2400" dirty="0"/>
              <a:t>o simulate detector signal.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BDC640-8560-85E2-79F8-8E6114B2D866}"/>
              </a:ext>
            </a:extLst>
          </p:cNvPr>
          <p:cNvSpPr txBox="1"/>
          <p:nvPr/>
        </p:nvSpPr>
        <p:spPr>
          <a:xfrm>
            <a:off x="4346135" y="5727924"/>
            <a:ext cx="3965567" cy="1015663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TH" sz="2400" dirty="0"/>
              <a:t>Include it into the framework: </a:t>
            </a:r>
          </a:p>
          <a:p>
            <a:r>
              <a:rPr lang="en-TH" sz="1800" dirty="0"/>
              <a:t>neutrino anisotropy which produce gravitational wave</a:t>
            </a:r>
          </a:p>
        </p:txBody>
      </p:sp>
    </p:spTree>
    <p:extLst>
      <p:ext uri="{BB962C8B-B14F-4D97-AF65-F5344CB8AC3E}">
        <p14:creationId xmlns:p14="http://schemas.microsoft.com/office/powerpoint/2010/main" val="2271123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34352-EEC0-E1FB-5172-D0FAB6F95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37020" cy="1066695"/>
          </a:xfrm>
        </p:spPr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Expected signal in detector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4DF75D-8633-D7B9-93D5-5BD4F1D8B50F}"/>
              </a:ext>
            </a:extLst>
          </p:cNvPr>
          <p:cNvGrpSpPr/>
          <p:nvPr/>
        </p:nvGrpSpPr>
        <p:grpSpPr>
          <a:xfrm>
            <a:off x="3243263" y="3819817"/>
            <a:ext cx="4121211" cy="2959709"/>
            <a:chOff x="7643960" y="1155225"/>
            <a:chExt cx="4121211" cy="295970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13A392E-FA6E-6FB3-6A94-0DBDA5C39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391" t="27036" r="33094" b="47310"/>
            <a:stretch/>
          </p:blipFill>
          <p:spPr>
            <a:xfrm>
              <a:off x="7643960" y="1155225"/>
              <a:ext cx="4121211" cy="25464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8450B6-7332-5423-C097-5AF2F0B4EF64}"/>
                </a:ext>
              </a:extLst>
            </p:cNvPr>
            <p:cNvSpPr txBox="1"/>
            <p:nvPr/>
          </p:nvSpPr>
          <p:spPr>
            <a:xfrm>
              <a:off x="8479423" y="3468603"/>
              <a:ext cx="26425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 dirty="0"/>
                <a:t>N</a:t>
              </a:r>
              <a:r>
                <a:rPr lang="en-TH" dirty="0"/>
                <a:t>eutrino – electron elastic scattering (</a:t>
              </a:r>
              <a:r>
                <a:rPr lang="en-TH" i="1" dirty="0"/>
                <a:t>e</a:t>
              </a:r>
              <a:r>
                <a:rPr lang="en-TH" dirty="0"/>
                <a:t>ES)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C910E50-AF9C-720C-187A-76167717BC3D}"/>
              </a:ext>
            </a:extLst>
          </p:cNvPr>
          <p:cNvGrpSpPr/>
          <p:nvPr/>
        </p:nvGrpSpPr>
        <p:grpSpPr>
          <a:xfrm>
            <a:off x="3070496" y="1521013"/>
            <a:ext cx="7771675" cy="2652402"/>
            <a:chOff x="680212" y="3914814"/>
            <a:chExt cx="8086209" cy="266293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E16A819-6FEA-1910-75CC-F1B7B54D93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650" t="1520" r="16906" b="62025"/>
            <a:stretch/>
          </p:blipFill>
          <p:spPr>
            <a:xfrm>
              <a:off x="680212" y="3975835"/>
              <a:ext cx="3625570" cy="21573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22A7ECC-A919-C1C3-F624-271A7853D0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0565" r="13650" b="12012"/>
            <a:stretch/>
          </p:blipFill>
          <p:spPr>
            <a:xfrm>
              <a:off x="4645209" y="3914814"/>
              <a:ext cx="4121212" cy="234520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CE23B0-B4DA-9206-EB9F-7FF9CA4CCC01}"/>
                </a:ext>
              </a:extLst>
            </p:cNvPr>
            <p:cNvSpPr txBox="1"/>
            <p:nvPr/>
          </p:nvSpPr>
          <p:spPr>
            <a:xfrm>
              <a:off x="2924626" y="5931417"/>
              <a:ext cx="33344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ctr">
                <a:buNone/>
              </a:pPr>
              <a:r>
                <a:rPr lang="en-TH" dirty="0"/>
                <a:t>Charge current (CC) interaction </a:t>
              </a:r>
            </a:p>
            <a:p>
              <a:pPr marL="0" indent="0" algn="ctr">
                <a:buNone/>
              </a:pPr>
              <a:r>
                <a:rPr lang="en-TH" dirty="0"/>
                <a:t>with carbon-12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105EDC-71C7-913A-3197-17EFF0E1A5EA}"/>
                </a:ext>
              </a:extLst>
            </p:cNvPr>
            <p:cNvSpPr txBox="1"/>
            <p:nvPr/>
          </p:nvSpPr>
          <p:spPr>
            <a:xfrm>
              <a:off x="4129464" y="4664597"/>
              <a:ext cx="6393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sz="3200" dirty="0">
                  <a:solidFill>
                    <a:schemeClr val="accent4">
                      <a:lumMod val="50000"/>
                    </a:schemeClr>
                  </a:solidFill>
                </a:rPr>
                <a:t>+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1ACAF87-AE5D-D913-59B1-C224B473B035}"/>
              </a:ext>
            </a:extLst>
          </p:cNvPr>
          <p:cNvGrpSpPr/>
          <p:nvPr/>
        </p:nvGrpSpPr>
        <p:grpSpPr>
          <a:xfrm>
            <a:off x="8073714" y="4113542"/>
            <a:ext cx="3469767" cy="2676873"/>
            <a:chOff x="8454714" y="3993799"/>
            <a:chExt cx="3469767" cy="267687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A8A8CEE-435A-AB9D-9465-6214D4623BFA}"/>
                </a:ext>
              </a:extLst>
            </p:cNvPr>
            <p:cNvGrpSpPr/>
            <p:nvPr/>
          </p:nvGrpSpPr>
          <p:grpSpPr>
            <a:xfrm>
              <a:off x="8454714" y="3993799"/>
              <a:ext cx="3469767" cy="2676873"/>
              <a:chOff x="8509144" y="4102656"/>
              <a:chExt cx="3469767" cy="267687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72EBA75B-19A2-5E91-0F6D-085FF3C912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15195" t="42027" r="30585" b="26516"/>
              <a:stretch/>
            </p:blipFill>
            <p:spPr>
              <a:xfrm>
                <a:off x="8828049" y="4102656"/>
                <a:ext cx="2831958" cy="2157363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84A69BF-B0D7-9E25-89CC-44C258626AB3}"/>
                  </a:ext>
                </a:extLst>
              </p:cNvPr>
              <p:cNvSpPr txBox="1"/>
              <p:nvPr/>
            </p:nvSpPr>
            <p:spPr>
              <a:xfrm>
                <a:off x="8509144" y="6133198"/>
                <a:ext cx="34697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 algn="ctr">
                  <a:buNone/>
                </a:pPr>
                <a:r>
                  <a:rPr lang="en-TH" dirty="0"/>
                  <a:t>Neutral current (NC) interaction </a:t>
                </a:r>
              </a:p>
              <a:p>
                <a:pPr marL="0" indent="0" algn="ctr">
                  <a:buNone/>
                </a:pPr>
                <a:r>
                  <a:rPr lang="en-TH" dirty="0"/>
                  <a:t>with carbon-12 (any neutrino)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C1906F0-044E-D76D-ABD7-0A31998A8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274" t="48557" r="81057" b="45854"/>
            <a:stretch/>
          </p:blipFill>
          <p:spPr>
            <a:xfrm>
              <a:off x="8855433" y="4152121"/>
              <a:ext cx="364768" cy="40138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2CD6EF8-6B24-9E9A-1252-655F7ADDFF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2274" t="48557" r="81057" b="45854"/>
            <a:stretch/>
          </p:blipFill>
          <p:spPr>
            <a:xfrm>
              <a:off x="11010804" y="4218020"/>
              <a:ext cx="364768" cy="40138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13B28A3-7FD9-D248-1CE8-419554A81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533" t="56641" r="80603" b="36629"/>
            <a:stretch/>
          </p:blipFill>
          <p:spPr>
            <a:xfrm>
              <a:off x="8454714" y="4140757"/>
              <a:ext cx="377014" cy="42364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0DC79C3-637D-2630-8AA6-7AC4D2D37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533" t="56641" r="80603" b="36629"/>
            <a:stretch/>
          </p:blipFill>
          <p:spPr>
            <a:xfrm>
              <a:off x="11399277" y="4206894"/>
              <a:ext cx="377014" cy="42364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B3A2B29-4791-6C3D-F24C-257933A3A099}"/>
              </a:ext>
            </a:extLst>
          </p:cNvPr>
          <p:cNvGrpSpPr/>
          <p:nvPr/>
        </p:nvGrpSpPr>
        <p:grpSpPr>
          <a:xfrm>
            <a:off x="703408" y="3905308"/>
            <a:ext cx="2268168" cy="2848641"/>
            <a:chOff x="507463" y="3948852"/>
            <a:chExt cx="2268168" cy="284864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02797F-8653-EC79-9C97-FAF94EC9DDDA}"/>
                </a:ext>
              </a:extLst>
            </p:cNvPr>
            <p:cNvSpPr txBox="1"/>
            <p:nvPr/>
          </p:nvSpPr>
          <p:spPr>
            <a:xfrm>
              <a:off x="507463" y="6151162"/>
              <a:ext cx="2268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ctr">
                <a:buNone/>
              </a:pPr>
              <a:r>
                <a:rPr lang="en-TH" dirty="0">
                  <a:solidFill>
                    <a:srgbClr val="75BC47"/>
                  </a:solidFill>
                </a:rPr>
                <a:t>Neutrino – proton elastic scattering (</a:t>
              </a:r>
              <a:r>
                <a:rPr lang="en-TH" i="1" dirty="0">
                  <a:solidFill>
                    <a:srgbClr val="75BC47"/>
                  </a:solidFill>
                </a:rPr>
                <a:t>p</a:t>
              </a:r>
              <a:r>
                <a:rPr lang="en-TH" dirty="0">
                  <a:solidFill>
                    <a:srgbClr val="75BC47"/>
                  </a:solidFill>
                </a:rPr>
                <a:t>ES)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D634740-61AE-7C21-9E84-8AAE6C15ED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2377" t="6422" r="20737" b="69928"/>
            <a:stretch/>
          </p:blipFill>
          <p:spPr>
            <a:xfrm>
              <a:off x="658622" y="3948852"/>
              <a:ext cx="1980341" cy="2287371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DC3F2DC-67B5-CD06-15ED-40541F6C0D5B}"/>
              </a:ext>
            </a:extLst>
          </p:cNvPr>
          <p:cNvGrpSpPr/>
          <p:nvPr/>
        </p:nvGrpSpPr>
        <p:grpSpPr>
          <a:xfrm>
            <a:off x="594552" y="1488355"/>
            <a:ext cx="2268168" cy="2523786"/>
            <a:chOff x="291127" y="1418125"/>
            <a:chExt cx="2268168" cy="25237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788DF1-EAEC-8629-4C2A-DB6711CC779D}"/>
                </a:ext>
              </a:extLst>
            </p:cNvPr>
            <p:cNvSpPr txBox="1"/>
            <p:nvPr/>
          </p:nvSpPr>
          <p:spPr>
            <a:xfrm>
              <a:off x="291127" y="3572579"/>
              <a:ext cx="22681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ctr">
                <a:buNone/>
              </a:pPr>
              <a:r>
                <a:rPr lang="en-TH" dirty="0">
                  <a:solidFill>
                    <a:srgbClr val="5A9036"/>
                  </a:solidFill>
                </a:rPr>
                <a:t>Inverse beta decay 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A9C6D8A-CBD1-14EF-1A36-FB5D181EA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3971" t="5997" r="59436" b="69105"/>
            <a:stretch/>
          </p:blipFill>
          <p:spPr>
            <a:xfrm>
              <a:off x="480722" y="1418125"/>
              <a:ext cx="1845434" cy="2268792"/>
            </a:xfrm>
            <a:prstGeom prst="rect">
              <a:avLst/>
            </a:prstGeom>
          </p:spPr>
        </p:pic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7DE5C298-9750-B630-F45F-05FF05F55B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377DDB9-8877-B6BA-A3B3-8AAE7D8E0A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08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1DBA7-A17F-E90B-2216-E92D94AE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37120" cy="1325563"/>
          </a:xfrm>
        </p:spPr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Detector simulation for JUNO: pre-SN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7B851-75AD-50AB-BBAE-533910956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endParaRPr lang="en-TH" dirty="0"/>
          </a:p>
          <a:p>
            <a:endParaRPr lang="en-TH" dirty="0"/>
          </a:p>
          <a:p>
            <a:endParaRPr lang="en-TH" dirty="0"/>
          </a:p>
          <a:p>
            <a:pPr marL="0" indent="0">
              <a:buNone/>
            </a:pPr>
            <a:endParaRPr lang="en-TH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E828D2-BCB3-6840-C21A-3109C20EA6E7}"/>
              </a:ext>
            </a:extLst>
          </p:cNvPr>
          <p:cNvGrpSpPr/>
          <p:nvPr/>
        </p:nvGrpSpPr>
        <p:grpSpPr>
          <a:xfrm>
            <a:off x="487884" y="1641663"/>
            <a:ext cx="5246914" cy="4393377"/>
            <a:chOff x="1860709" y="1353902"/>
            <a:chExt cx="4246279" cy="375755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A3169C8-ADA2-3CEE-CC33-5BF806E1C4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051"/>
            <a:stretch/>
          </p:blipFill>
          <p:spPr>
            <a:xfrm>
              <a:off x="1860709" y="1353902"/>
              <a:ext cx="4246279" cy="322186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EB6F58-A020-BA84-FDAD-0955613C51AB}"/>
                </a:ext>
              </a:extLst>
            </p:cNvPr>
            <p:cNvSpPr txBox="1"/>
            <p:nvPr/>
          </p:nvSpPr>
          <p:spPr>
            <a:xfrm>
              <a:off x="2766951" y="4465124"/>
              <a:ext cx="25620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/>
                <a:t>Pre-SN 3D plot: </a:t>
              </a:r>
            </a:p>
            <a:p>
              <a:pPr algn="ctr"/>
              <a:r>
                <a:rPr lang="en-TH" dirty="0"/>
                <a:t>counts vs time, energy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DD72117-A913-915B-49A0-78A7BC5C7B11}"/>
              </a:ext>
            </a:extLst>
          </p:cNvPr>
          <p:cNvSpPr txBox="1"/>
          <p:nvPr/>
        </p:nvSpPr>
        <p:spPr>
          <a:xfrm>
            <a:off x="5878286" y="1736408"/>
            <a:ext cx="524691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H" sz="2400" dirty="0"/>
              <a:t>Why interested in pre-SN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1">
                    <a:lumMod val="75000"/>
                  </a:schemeClr>
                </a:solidFill>
              </a:rPr>
              <a:t>Alert system</a:t>
            </a:r>
            <a:endParaRPr lang="th-TH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To effectively provide an alert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 MM trigger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</a:rPr>
              <a:t>Clustering of neutrino signal</a:t>
            </a:r>
            <a:endParaRPr lang="en-TH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TH" sz="2400" dirty="0"/>
          </a:p>
          <a:p>
            <a:r>
              <a:rPr lang="en-TH" sz="2400" dirty="0"/>
              <a:t>Simulated pre-SN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1">
                    <a:lumMod val="75000"/>
                  </a:schemeClr>
                </a:solidFill>
              </a:rPr>
              <a:t>10 days before SN explosion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1">
                    <a:lumMod val="75000"/>
                  </a:schemeClr>
                </a:solidFill>
              </a:rPr>
              <a:t>Counts vs time and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1">
                    <a:lumMod val="75000"/>
                  </a:schemeClr>
                </a:solidFill>
              </a:rPr>
              <a:t>Normal &amp; inverted hierarchy (NH, IH)</a:t>
            </a:r>
          </a:p>
          <a:p>
            <a:endParaRPr lang="en-TH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TH" sz="2400" dirty="0">
                <a:solidFill>
                  <a:schemeClr val="accent6">
                    <a:lumMod val="75000"/>
                  </a:schemeClr>
                </a:solidFill>
              </a:rPr>
              <a:t>Note that this is a simulated plot. In reality this plot has to be reconstructed from detector data.</a:t>
            </a:r>
          </a:p>
          <a:p>
            <a:endParaRPr lang="en-TH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167076-5F6C-1538-8373-BE2B178EC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A3B4EFA-052C-DA97-8C20-264CB2379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36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5DBA8256-7306-3F65-A5F9-BE9484D09731}"/>
              </a:ext>
            </a:extLst>
          </p:cNvPr>
          <p:cNvGrpSpPr/>
          <p:nvPr/>
        </p:nvGrpSpPr>
        <p:grpSpPr>
          <a:xfrm>
            <a:off x="3493707" y="3636836"/>
            <a:ext cx="4505035" cy="3152727"/>
            <a:chOff x="3493708" y="3684874"/>
            <a:chExt cx="4384710" cy="3093803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DAFB2ED-1D13-524C-C629-4EAAEFF67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93708" y="3684874"/>
              <a:ext cx="4384710" cy="2923141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A71A517-2ACF-11CB-75F8-6CC32F49C8C2}"/>
                </a:ext>
              </a:extLst>
            </p:cNvPr>
            <p:cNvSpPr txBox="1"/>
            <p:nvPr/>
          </p:nvSpPr>
          <p:spPr>
            <a:xfrm>
              <a:off x="5024618" y="6412081"/>
              <a:ext cx="1517249" cy="366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>
                  <a:solidFill>
                    <a:schemeClr val="accent1">
                      <a:lumMod val="75000"/>
                    </a:schemeClr>
                  </a:solidFill>
                </a:rPr>
                <a:t>Patton model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7E024DE-1364-BC10-7BEB-7C6C83078B31}"/>
              </a:ext>
            </a:extLst>
          </p:cNvPr>
          <p:cNvGrpSpPr/>
          <p:nvPr/>
        </p:nvGrpSpPr>
        <p:grpSpPr>
          <a:xfrm>
            <a:off x="7650400" y="3636836"/>
            <a:ext cx="4465402" cy="3141841"/>
            <a:chOff x="7650400" y="3526226"/>
            <a:chExt cx="4293485" cy="3045621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B322631-00FE-25F5-1D34-B5876CF35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50400" y="3526226"/>
              <a:ext cx="4293485" cy="2862323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E5DA69F-A097-3EE8-A481-836CB7CC603A}"/>
                </a:ext>
              </a:extLst>
            </p:cNvPr>
            <p:cNvSpPr txBox="1"/>
            <p:nvPr/>
          </p:nvSpPr>
          <p:spPr>
            <a:xfrm>
              <a:off x="9152862" y="6205251"/>
              <a:ext cx="1517249" cy="366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>
                  <a:solidFill>
                    <a:schemeClr val="bg1">
                      <a:lumMod val="50000"/>
                    </a:schemeClr>
                  </a:solidFill>
                </a:rPr>
                <a:t>Kato model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1728C5-255B-62A5-AF62-06D60FDA4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8" y="365125"/>
            <a:ext cx="6812200" cy="1325563"/>
          </a:xfrm>
        </p:spPr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Detector simulation: Pre-SN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68DD9D-4048-810E-F63F-3F503111D5DA}"/>
                  </a:ext>
                </a:extLst>
              </p:cNvPr>
              <p:cNvSpPr txBox="1"/>
              <p:nvPr/>
            </p:nvSpPr>
            <p:spPr>
              <a:xfrm>
                <a:off x="838200" y="1533190"/>
                <a:ext cx="6112382" cy="2875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TH" sz="2000" dirty="0"/>
                  <a:t>JUNO Pre-SN generator produce signal that will be seen in the detector </a:t>
                </a:r>
              </a:p>
              <a:p>
                <a:endParaRPr lang="en-TH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TH" sz="2000" dirty="0"/>
                  <a:t>Interaction listed in the previous slide</a:t>
                </a:r>
              </a:p>
              <a:p>
                <a:endParaRPr lang="en-TH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TH" sz="2000" dirty="0"/>
                  <a:t>The plots on the right shown result from </a:t>
                </a:r>
                <a:r>
                  <a:rPr lang="en-TH" sz="2000" dirty="0">
                    <a:solidFill>
                      <a:schemeClr val="accent2">
                        <a:lumMod val="75000"/>
                      </a:schemeClr>
                    </a:solidFill>
                  </a:rPr>
                  <a:t>Guo</a:t>
                </a:r>
                <a:r>
                  <a:rPr lang="en-TH" sz="2000" dirty="0"/>
                  <a:t>, </a:t>
                </a:r>
                <a:r>
                  <a:rPr lang="en-TH" sz="2000" dirty="0">
                    <a:solidFill>
                      <a:schemeClr val="accent1">
                        <a:lumMod val="75000"/>
                      </a:schemeClr>
                    </a:solidFill>
                  </a:rPr>
                  <a:t>Kato </a:t>
                </a:r>
                <a:r>
                  <a:rPr lang="en-TH" sz="2000" dirty="0"/>
                  <a:t>and </a:t>
                </a:r>
                <a:r>
                  <a:rPr lang="en-TH" sz="2000" dirty="0">
                    <a:solidFill>
                      <a:schemeClr val="accent3">
                        <a:lumMod val="75000"/>
                      </a:schemeClr>
                    </a:solidFill>
                  </a:rPr>
                  <a:t>Patton</a:t>
                </a:r>
                <a:r>
                  <a:rPr lang="en-TH" sz="2000" dirty="0"/>
                  <a:t> for progenator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⊙</m:t>
                        </m:r>
                      </m:sub>
                    </m:sSub>
                  </m:oMath>
                </a14:m>
                <a:r>
                  <a:rPr lang="en-TH" sz="2000" dirty="0"/>
                  <a:t> distance 0.2 kpc</a:t>
                </a:r>
              </a:p>
              <a:p>
                <a:endParaRPr lang="en-TH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TH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68DD9D-4048-810E-F63F-3F503111D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33190"/>
                <a:ext cx="6112382" cy="2875659"/>
              </a:xfrm>
              <a:prstGeom prst="rect">
                <a:avLst/>
              </a:prstGeom>
              <a:blipFill>
                <a:blip r:embed="rId4"/>
                <a:stretch>
                  <a:fillRect l="-1037" t="-877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BBD275AB-8B34-4D9B-447F-55E84C7044BE}"/>
              </a:ext>
            </a:extLst>
          </p:cNvPr>
          <p:cNvGrpSpPr/>
          <p:nvPr/>
        </p:nvGrpSpPr>
        <p:grpSpPr>
          <a:xfrm>
            <a:off x="1166605" y="4019405"/>
            <a:ext cx="2255908" cy="2610807"/>
            <a:chOff x="4334348" y="3821593"/>
            <a:chExt cx="2255908" cy="261080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6F8A9F-C1D3-C518-4444-EE41ADE7BDAB}"/>
                </a:ext>
              </a:extLst>
            </p:cNvPr>
            <p:cNvSpPr txBox="1"/>
            <p:nvPr/>
          </p:nvSpPr>
          <p:spPr>
            <a:xfrm>
              <a:off x="4334348" y="3821593"/>
              <a:ext cx="1779763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H" sz="2400" dirty="0">
                  <a:solidFill>
                    <a:schemeClr val="accent2">
                      <a:lumMod val="75000"/>
                    </a:schemeClr>
                  </a:solidFill>
                </a:rPr>
                <a:t>Particle ID: </a:t>
              </a:r>
            </a:p>
            <a:p>
              <a:r>
                <a:rPr lang="en-TH" dirty="0"/>
                <a:t>electron (11)</a:t>
              </a:r>
            </a:p>
            <a:p>
              <a:r>
                <a:rPr lang="en-TH" dirty="0"/>
                <a:t> </a:t>
              </a:r>
            </a:p>
            <a:p>
              <a:r>
                <a:rPr lang="en-TH" dirty="0"/>
                <a:t>positron (-11)</a:t>
              </a:r>
            </a:p>
            <a:p>
              <a:r>
                <a:rPr lang="en-TH" dirty="0"/>
                <a:t> </a:t>
              </a:r>
            </a:p>
            <a:p>
              <a:r>
                <a:rPr lang="en-TH" dirty="0"/>
                <a:t>photon (22) </a:t>
              </a:r>
            </a:p>
            <a:p>
              <a:endParaRPr lang="en-TH" dirty="0"/>
            </a:p>
            <a:p>
              <a:r>
                <a:rPr lang="en-TH" dirty="0"/>
                <a:t>proton (2212)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CB2739A-2F57-337A-9195-66AA3C440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423" t="35148" r="78289" b="56122"/>
            <a:stretch/>
          </p:blipFill>
          <p:spPr>
            <a:xfrm>
              <a:off x="5836670" y="5667111"/>
              <a:ext cx="753586" cy="76528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EF26990-E0BB-C197-1274-F373A43EF1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3130" t="14921" r="79367" b="78571"/>
            <a:stretch/>
          </p:blipFill>
          <p:spPr>
            <a:xfrm>
              <a:off x="5795349" y="3947655"/>
              <a:ext cx="667105" cy="75975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C24EFAB-1763-B368-7180-53FC5346A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5497" t="25896" r="59457" b="70622"/>
            <a:stretch/>
          </p:blipFill>
          <p:spPr>
            <a:xfrm>
              <a:off x="5847431" y="5233648"/>
              <a:ext cx="465384" cy="42160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DA1EA40-7A3B-6C47-C5B8-9639FC5EE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5697" t="14503" r="58017" b="79685"/>
            <a:stretch/>
          </p:blipFill>
          <p:spPr>
            <a:xfrm>
              <a:off x="5845597" y="4532127"/>
              <a:ext cx="537028" cy="651993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EF416FF-7659-918E-E4E2-7C264C26D774}"/>
              </a:ext>
            </a:extLst>
          </p:cNvPr>
          <p:cNvGrpSpPr/>
          <p:nvPr/>
        </p:nvGrpSpPr>
        <p:grpSpPr>
          <a:xfrm>
            <a:off x="7580080" y="600187"/>
            <a:ext cx="4535722" cy="3233208"/>
            <a:chOff x="7277100" y="52388"/>
            <a:chExt cx="4914900" cy="3442573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EC14931-C687-4F6F-28EC-171F43A3E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77100" y="52388"/>
              <a:ext cx="4914900" cy="32766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65311C3-51C2-643A-0450-E69575CD4EC9}"/>
                </a:ext>
              </a:extLst>
            </p:cNvPr>
            <p:cNvSpPr txBox="1"/>
            <p:nvPr/>
          </p:nvSpPr>
          <p:spPr>
            <a:xfrm>
              <a:off x="9154886" y="3101713"/>
              <a:ext cx="1578428" cy="39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>
                  <a:solidFill>
                    <a:schemeClr val="accent2">
                      <a:lumMod val="75000"/>
                    </a:schemeClr>
                  </a:solidFill>
                </a:rPr>
                <a:t>Guo model</a:t>
              </a: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AB6BAC39-1EB2-606E-8750-ADD39334CB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6174" y="128985"/>
            <a:ext cx="879628" cy="53542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EDB1C41-FF51-0969-BB0D-CB0CC3F256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5798" y="141880"/>
            <a:ext cx="617166" cy="51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8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1DBA7-A17F-E90B-2216-E92D94AED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Detector simulation for JUNO: SN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7B851-75AD-50AB-BBAE-533910956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endParaRPr lang="en-TH" dirty="0"/>
          </a:p>
          <a:p>
            <a:endParaRPr lang="en-TH" dirty="0"/>
          </a:p>
          <a:p>
            <a:endParaRPr lang="en-TH" dirty="0"/>
          </a:p>
          <a:p>
            <a:pPr marL="0" indent="0">
              <a:buNone/>
            </a:pPr>
            <a:endParaRPr lang="en-TH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9F67ABE-0954-02BB-F94A-AD10301AE390}"/>
              </a:ext>
            </a:extLst>
          </p:cNvPr>
          <p:cNvGrpSpPr/>
          <p:nvPr/>
        </p:nvGrpSpPr>
        <p:grpSpPr>
          <a:xfrm>
            <a:off x="626318" y="1658031"/>
            <a:ext cx="5186653" cy="4666569"/>
            <a:chOff x="4946776" y="1202911"/>
            <a:chExt cx="3852840" cy="379542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7C98669-09ED-25C8-1EB9-7EACD88F55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4607" t="16616" r="12360" b="9854"/>
            <a:stretch/>
          </p:blipFill>
          <p:spPr>
            <a:xfrm>
              <a:off x="4946776" y="1202911"/>
              <a:ext cx="3852840" cy="310323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99670F-60EB-45D1-5B6E-6CE771552354}"/>
                </a:ext>
              </a:extLst>
            </p:cNvPr>
            <p:cNvSpPr txBox="1"/>
            <p:nvPr/>
          </p:nvSpPr>
          <p:spPr>
            <a:xfrm>
              <a:off x="5538404" y="4352001"/>
              <a:ext cx="2755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/>
                <a:t>Garching model SN 3D plot:</a:t>
              </a:r>
            </a:p>
            <a:p>
              <a:pPr algn="ctr"/>
              <a:r>
                <a:rPr lang="en-US" dirty="0"/>
                <a:t>C</a:t>
              </a:r>
              <a:r>
                <a:rPr lang="en-TH" dirty="0"/>
                <a:t>onts vs time, energy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65AC332-4AC4-E538-E50F-EAB5850B9A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912" b="28074"/>
          <a:stretch/>
        </p:blipFill>
        <p:spPr>
          <a:xfrm>
            <a:off x="6255464" y="2211022"/>
            <a:ext cx="4974769" cy="21849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302182-040D-8C1E-CB9A-180987BDB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782" y="4486958"/>
            <a:ext cx="5696204" cy="181312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85FD01-D6EC-1816-AE3C-6AB211E88B42}"/>
              </a:ext>
            </a:extLst>
          </p:cNvPr>
          <p:cNvSpPr txBox="1"/>
          <p:nvPr/>
        </p:nvSpPr>
        <p:spPr>
          <a:xfrm>
            <a:off x="6255464" y="1637581"/>
            <a:ext cx="4974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H" sz="2800" dirty="0"/>
              <a:t>Data format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25A95D-E0C7-9A1A-2D5F-1DB43BB8E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6C1DC00-536F-F2E1-D5E8-B9F9C3AFC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48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728C5-255B-62A5-AF62-06D60FDA4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Detector simulation: SN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87BF9C-51F7-987E-1E20-D31A25C0B23F}"/>
              </a:ext>
            </a:extLst>
          </p:cNvPr>
          <p:cNvGrpSpPr/>
          <p:nvPr/>
        </p:nvGrpSpPr>
        <p:grpSpPr>
          <a:xfrm>
            <a:off x="7298925" y="3722376"/>
            <a:ext cx="4743336" cy="3173218"/>
            <a:chOff x="843645" y="2395432"/>
            <a:chExt cx="4746172" cy="367512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5390DC6-63AD-C376-109C-29277AAA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3645" y="2395432"/>
              <a:ext cx="4746172" cy="316411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33D809-8FC4-58AA-042C-45F39A0FC15B}"/>
                </a:ext>
              </a:extLst>
            </p:cNvPr>
            <p:cNvSpPr txBox="1"/>
            <p:nvPr/>
          </p:nvSpPr>
          <p:spPr>
            <a:xfrm>
              <a:off x="1556657" y="5424229"/>
              <a:ext cx="34834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>
                  <a:solidFill>
                    <a:schemeClr val="accent2">
                      <a:lumMod val="75000"/>
                    </a:schemeClr>
                  </a:solidFill>
                </a:rPr>
                <a:t>Total energy vs time for </a:t>
              </a:r>
            </a:p>
            <a:p>
              <a:pPr algn="ctr"/>
              <a:endParaRPr lang="en-TH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453EC6-4235-7007-DCB7-B724C59F0B90}"/>
              </a:ext>
            </a:extLst>
          </p:cNvPr>
          <p:cNvGrpSpPr/>
          <p:nvPr/>
        </p:nvGrpSpPr>
        <p:grpSpPr>
          <a:xfrm>
            <a:off x="7277153" y="656246"/>
            <a:ext cx="4775972" cy="3163732"/>
            <a:chOff x="6172203" y="1997647"/>
            <a:chExt cx="5258706" cy="346132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58E8BD2-B567-950D-608D-3D696E4F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72203" y="1997647"/>
              <a:ext cx="5258706" cy="315522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A2E1F2-6BBC-190E-E5C5-24C4CBDEE25E}"/>
                </a:ext>
              </a:extLst>
            </p:cNvPr>
            <p:cNvSpPr txBox="1"/>
            <p:nvPr/>
          </p:nvSpPr>
          <p:spPr>
            <a:xfrm>
              <a:off x="6657578" y="5054897"/>
              <a:ext cx="4398860" cy="404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TH" dirty="0">
                  <a:solidFill>
                    <a:srgbClr val="92D050"/>
                  </a:solidFill>
                </a:rPr>
                <a:t>Energy spectrum of each particle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368DD9D-4048-810E-F63F-3F503111D5DA}"/>
              </a:ext>
            </a:extLst>
          </p:cNvPr>
          <p:cNvSpPr txBox="1"/>
          <p:nvPr/>
        </p:nvSpPr>
        <p:spPr>
          <a:xfrm>
            <a:off x="838200" y="1620277"/>
            <a:ext cx="61123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/>
              <a:t>JUNO SN generator produce signal that will be seen in the detector </a:t>
            </a:r>
          </a:p>
          <a:p>
            <a:endParaRPr lang="en-TH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/>
              <a:t>Interaction listed in the previous slide</a:t>
            </a:r>
          </a:p>
          <a:p>
            <a:endParaRPr lang="en-TH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/>
              <a:t>The plots on the right shown result from Garching Model</a:t>
            </a:r>
          </a:p>
          <a:p>
            <a:endParaRPr lang="en-TH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TH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BD275AB-8B34-4D9B-447F-55E84C7044BE}"/>
              </a:ext>
            </a:extLst>
          </p:cNvPr>
          <p:cNvGrpSpPr/>
          <p:nvPr/>
        </p:nvGrpSpPr>
        <p:grpSpPr>
          <a:xfrm>
            <a:off x="4968046" y="3882068"/>
            <a:ext cx="2255908" cy="2610807"/>
            <a:chOff x="4334348" y="3821593"/>
            <a:chExt cx="2255908" cy="261080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C6F8A9F-C1D3-C518-4444-EE41ADE7BDAB}"/>
                </a:ext>
              </a:extLst>
            </p:cNvPr>
            <p:cNvSpPr txBox="1"/>
            <p:nvPr/>
          </p:nvSpPr>
          <p:spPr>
            <a:xfrm>
              <a:off x="4334348" y="3821593"/>
              <a:ext cx="1779763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H" sz="2400" dirty="0">
                  <a:solidFill>
                    <a:schemeClr val="accent2">
                      <a:lumMod val="75000"/>
                    </a:schemeClr>
                  </a:solidFill>
                </a:rPr>
                <a:t>Particle ID: </a:t>
              </a:r>
            </a:p>
            <a:p>
              <a:r>
                <a:rPr lang="en-TH" dirty="0"/>
                <a:t>electron (11)</a:t>
              </a:r>
            </a:p>
            <a:p>
              <a:r>
                <a:rPr lang="en-TH" dirty="0"/>
                <a:t> </a:t>
              </a:r>
            </a:p>
            <a:p>
              <a:r>
                <a:rPr lang="en-TH" dirty="0"/>
                <a:t>positron (-11)</a:t>
              </a:r>
            </a:p>
            <a:p>
              <a:r>
                <a:rPr lang="en-TH" dirty="0"/>
                <a:t> </a:t>
              </a:r>
            </a:p>
            <a:p>
              <a:r>
                <a:rPr lang="en-TH" dirty="0"/>
                <a:t>photon (22) </a:t>
              </a:r>
            </a:p>
            <a:p>
              <a:endParaRPr lang="en-TH" dirty="0"/>
            </a:p>
            <a:p>
              <a:r>
                <a:rPr lang="en-TH" dirty="0"/>
                <a:t>proton (2212)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CB2739A-2F57-337A-9195-66AA3C4409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423" t="35148" r="78289" b="56122"/>
            <a:stretch/>
          </p:blipFill>
          <p:spPr>
            <a:xfrm>
              <a:off x="5836670" y="5667111"/>
              <a:ext cx="753586" cy="76528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EF26990-E0BB-C197-1274-F373A43EF1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130" t="14921" r="79367" b="78571"/>
            <a:stretch/>
          </p:blipFill>
          <p:spPr>
            <a:xfrm>
              <a:off x="5795349" y="3947655"/>
              <a:ext cx="667105" cy="75975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C24EFAB-1763-B368-7180-53FC5346A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497" t="25896" r="59457" b="70622"/>
            <a:stretch/>
          </p:blipFill>
          <p:spPr>
            <a:xfrm>
              <a:off x="5847431" y="5233648"/>
              <a:ext cx="465384" cy="42160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DA1EA40-7A3B-6C47-C5B8-9639FC5EEE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5697" t="14503" r="58017" b="79685"/>
            <a:stretch/>
          </p:blipFill>
          <p:spPr>
            <a:xfrm>
              <a:off x="5845597" y="4532127"/>
              <a:ext cx="537028" cy="65199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5DEF27D-E009-338F-19AB-D02092739C8B}"/>
              </a:ext>
            </a:extLst>
          </p:cNvPr>
          <p:cNvSpPr txBox="1"/>
          <p:nvPr/>
        </p:nvSpPr>
        <p:spPr>
          <a:xfrm>
            <a:off x="852153" y="3948093"/>
            <a:ext cx="39146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2">
                    <a:lumMod val="75000"/>
                  </a:schemeClr>
                </a:solidFill>
              </a:rPr>
              <a:t>Most of neutrino interactions result in IBD, and pES. </a:t>
            </a:r>
          </a:p>
          <a:p>
            <a:endParaRPr lang="en-TH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rgbClr val="68A73F"/>
                </a:solidFill>
              </a:rPr>
              <a:t>NC is good for detect other neutrino species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TH" sz="2000" dirty="0">
              <a:solidFill>
                <a:srgbClr val="68A73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rgbClr val="0070C0"/>
                </a:solidFill>
              </a:rPr>
              <a:t>NH and IH yield different distributions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48CBA2-31E8-8BB9-73B9-0D2978166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8420" y="177229"/>
            <a:ext cx="919629" cy="5597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CBD8EF-CBA3-8BFB-AA5C-5AFAC4367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9905" y="177229"/>
            <a:ext cx="645230" cy="5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97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819E9-76E2-0A5A-8F9B-0B41A8B6A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58316-3484-040B-7282-6CD67333E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TH" dirty="0"/>
              <a:t>Beyond SM</a:t>
            </a:r>
          </a:p>
          <a:p>
            <a:r>
              <a:rPr lang="en-TH" dirty="0"/>
              <a:t>Multi-messenger </a:t>
            </a:r>
          </a:p>
          <a:p>
            <a:r>
              <a:rPr lang="en-TH" dirty="0"/>
              <a:t>Core collapse supernova</a:t>
            </a:r>
          </a:p>
          <a:p>
            <a:r>
              <a:rPr lang="en-TH" dirty="0"/>
              <a:t>Standing Accretion Shock Instability (SASI) </a:t>
            </a:r>
          </a:p>
          <a:p>
            <a:r>
              <a:rPr lang="en-TH" dirty="0"/>
              <a:t>MSW effect</a:t>
            </a:r>
          </a:p>
          <a:p>
            <a:r>
              <a:rPr lang="en-TH" dirty="0"/>
              <a:t>Detector simulation</a:t>
            </a:r>
          </a:p>
          <a:p>
            <a:r>
              <a:rPr lang="en-TH" dirty="0"/>
              <a:t>What e</a:t>
            </a:r>
            <a:r>
              <a:rPr lang="en-US" dirty="0"/>
              <a:t>ls</a:t>
            </a:r>
            <a:r>
              <a:rPr lang="en-TH" dirty="0"/>
              <a:t>e can we add to simulation?</a:t>
            </a:r>
          </a:p>
          <a:p>
            <a:r>
              <a:rPr lang="en-US" dirty="0"/>
              <a:t>Summary</a:t>
            </a:r>
            <a:endParaRPr lang="en-T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E5A07-84E6-98E7-93D2-E314A31B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2BAD86-2552-BAD2-5BC7-87F460540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27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F1034-AE30-4380-B8C3-84AB58707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/>
              <a:t>SNEWPY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5B6F2-67DD-A85D-8170-1A836D4FA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906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TH" dirty="0"/>
              <a:t>Include many models: FORNAX, Nakazato, Bolling etc.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709E36-F7F8-8923-D95C-ACBCD8A0D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92" y="2263967"/>
            <a:ext cx="5653292" cy="3959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E657FE-F2C3-4FB0-54EF-C427366EB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099" y="2263967"/>
            <a:ext cx="5653293" cy="3959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0F2E11-5A9D-636F-5E6D-BA9794E98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8420" y="177229"/>
            <a:ext cx="919629" cy="5597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EAFE04-0D18-9E45-5E48-4DA0A43CA1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9905" y="177229"/>
            <a:ext cx="645230" cy="5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96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88BD-7AF3-D7DB-4814-0F98F5D89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9" y="142700"/>
            <a:ext cx="10515600" cy="1325563"/>
          </a:xfrm>
        </p:spPr>
        <p:txBody>
          <a:bodyPr/>
          <a:lstStyle/>
          <a:p>
            <a:r>
              <a:rPr lang="en-TH" b="1" dirty="0"/>
              <a:t>NMO vs IMO in different models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8EEAF3-CA67-A47F-F837-DD21BBA28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6989" y="1468263"/>
            <a:ext cx="4993310" cy="5043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63A113-BF69-9939-86EC-14A03D1477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4650"/>
          <a:stretch/>
        </p:blipFill>
        <p:spPr>
          <a:xfrm>
            <a:off x="648955" y="1242441"/>
            <a:ext cx="4953343" cy="27214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2A38F6-4BBB-2408-A8F8-970121BFD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54" y="3969069"/>
            <a:ext cx="4953343" cy="27834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BA83AA-2927-AB65-457C-B155C4371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8420" y="177229"/>
            <a:ext cx="919629" cy="5597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F88071-2B4F-B566-4498-A515C8309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9905" y="177229"/>
            <a:ext cx="645230" cy="5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31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72DA1-07EA-7173-F9E3-85849E68C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What else can we add to simulation?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3F7D3-A403-63D0-FC03-C4981D649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6404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Neutrino a</a:t>
            </a:r>
            <a:r>
              <a:rPr lang="en-TH" dirty="0"/>
              <a:t>nisotropy </a:t>
            </a:r>
          </a:p>
          <a:p>
            <a:pPr marL="0" indent="0">
              <a:buNone/>
            </a:pPr>
            <a:r>
              <a:rPr lang="en-TH" sz="2400" dirty="0"/>
              <a:t>    </a:t>
            </a:r>
            <a:r>
              <a:rPr lang="en-TH" dirty="0">
                <a:solidFill>
                  <a:srgbClr val="FBA6AE"/>
                </a:solidFill>
              </a:rPr>
              <a:t>FORNAX 2025 version but not the </a:t>
            </a:r>
          </a:p>
          <a:p>
            <a:pPr marL="0" indent="0">
              <a:buNone/>
            </a:pPr>
            <a:r>
              <a:rPr lang="en-TH" dirty="0">
                <a:solidFill>
                  <a:srgbClr val="FBA6AE"/>
                </a:solidFill>
              </a:rPr>
              <a:t>    current one available in SNEWPY</a:t>
            </a:r>
          </a:p>
          <a:p>
            <a:pPr marL="0" indent="0">
              <a:buNone/>
            </a:pPr>
            <a:endParaRPr lang="en-TH" dirty="0"/>
          </a:p>
          <a:p>
            <a:r>
              <a:rPr lang="en-TH" dirty="0"/>
              <a:t>Loop corrections</a:t>
            </a:r>
          </a:p>
          <a:p>
            <a:pPr marL="0" indent="0">
              <a:buNone/>
            </a:pPr>
            <a:r>
              <a:rPr lang="en-TH" dirty="0"/>
              <a:t>   </a:t>
            </a:r>
            <a:r>
              <a:rPr lang="en-TH" dirty="0">
                <a:solidFill>
                  <a:srgbClr val="FBA6AE"/>
                </a:solidFill>
              </a:rPr>
              <a:t>Adding</a:t>
            </a:r>
            <a:r>
              <a:rPr lang="en-TH" dirty="0"/>
              <a:t>  </a:t>
            </a:r>
            <a:r>
              <a:rPr lang="en-TH" dirty="0">
                <a:solidFill>
                  <a:srgbClr val="FBA6AE"/>
                </a:solidFill>
              </a:rPr>
              <a:t>correction to </a:t>
            </a:r>
          </a:p>
          <a:p>
            <a:pPr marL="0" indent="0">
              <a:buNone/>
            </a:pPr>
            <a:r>
              <a:rPr lang="en-US" dirty="0">
                <a:solidFill>
                  <a:srgbClr val="FBA6AE"/>
                </a:solidFill>
              </a:rPr>
              <a:t>   c</a:t>
            </a:r>
            <a:r>
              <a:rPr lang="en-TH" dirty="0">
                <a:solidFill>
                  <a:srgbClr val="FBA6AE"/>
                </a:solidFill>
              </a:rPr>
              <a:t>lassical theory</a:t>
            </a:r>
          </a:p>
          <a:p>
            <a:pPr marL="0" indent="0">
              <a:buNone/>
            </a:pPr>
            <a:endParaRPr lang="en-TH" dirty="0"/>
          </a:p>
          <a:p>
            <a:r>
              <a:rPr lang="en-TH" dirty="0"/>
              <a:t>Contribution from sterile neutrinos</a:t>
            </a:r>
          </a:p>
          <a:p>
            <a:pPr marL="0" indent="0">
              <a:buNone/>
            </a:pPr>
            <a:r>
              <a:rPr lang="en-TH" dirty="0"/>
              <a:t>   </a:t>
            </a:r>
            <a:r>
              <a:rPr lang="en-TH" dirty="0">
                <a:solidFill>
                  <a:srgbClr val="FBA6AE"/>
                </a:solidFill>
              </a:rPr>
              <a:t>Including a heavier particle –&gt; more </a:t>
            </a:r>
          </a:p>
          <a:p>
            <a:pPr marL="0" indent="0">
              <a:buNone/>
            </a:pPr>
            <a:r>
              <a:rPr lang="en-TH" dirty="0">
                <a:solidFill>
                  <a:srgbClr val="FBA6AE"/>
                </a:solidFill>
              </a:rPr>
              <a:t>   interaction at loop level</a:t>
            </a:r>
          </a:p>
          <a:p>
            <a:endParaRPr lang="en-TH" dirty="0"/>
          </a:p>
          <a:p>
            <a:endParaRPr lang="en-TH" dirty="0"/>
          </a:p>
          <a:p>
            <a:endParaRPr lang="en-T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0755E-1BD8-16ED-FE75-0C7D363A6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764" y="1522522"/>
            <a:ext cx="4165089" cy="2127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D51E23-2395-F474-FD14-B5CF52217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11" t="57572" r="21897" b="13922"/>
          <a:stretch/>
        </p:blipFill>
        <p:spPr>
          <a:xfrm>
            <a:off x="4055861" y="2882326"/>
            <a:ext cx="3368489" cy="19548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DDC579-488D-1145-AABD-D97F34CB54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17" t="30344" r="13577" b="18009"/>
          <a:stretch/>
        </p:blipFill>
        <p:spPr>
          <a:xfrm>
            <a:off x="7969343" y="4141502"/>
            <a:ext cx="3233505" cy="26513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DC5BA20-DF0D-F74B-EBFF-699BB08F22DD}"/>
              </a:ext>
            </a:extLst>
          </p:cNvPr>
          <p:cNvSpPr txBox="1"/>
          <p:nvPr/>
        </p:nvSpPr>
        <p:spPr>
          <a:xfrm>
            <a:off x="8120295" y="3784611"/>
            <a:ext cx="323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H" dirty="0"/>
              <a:t>[</a:t>
            </a:r>
            <a:r>
              <a:rPr lang="en-US" dirty="0"/>
              <a:t>Irene </a:t>
            </a:r>
            <a:r>
              <a:rPr lang="en-US" dirty="0" err="1"/>
              <a:t>Tamborra</a:t>
            </a:r>
            <a:r>
              <a:rPr lang="en-US" dirty="0"/>
              <a:t> et al.</a:t>
            </a:r>
            <a:r>
              <a:rPr lang="en-TH" dirty="0"/>
              <a:t> et 2014]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EABA1-5297-2529-ADEE-15CB9167F2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8420" y="177229"/>
            <a:ext cx="919629" cy="5597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9015CF-99C3-250C-914C-4D654A339F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9905" y="177229"/>
            <a:ext cx="645230" cy="5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53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94289-B2E0-BF46-68CD-6C9462A5A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Anisotropy</a:t>
            </a:r>
            <a:endParaRPr lang="en-TH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2C52F02-8A92-8356-A4CC-F0900EB6F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64958"/>
            <a:ext cx="6127910" cy="408527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D8BBDB-4802-ED98-4C6A-DAA0603A4479}"/>
              </a:ext>
            </a:extLst>
          </p:cNvPr>
          <p:cNvSpPr txBox="1"/>
          <p:nvPr/>
        </p:nvSpPr>
        <p:spPr>
          <a:xfrm>
            <a:off x="1577340" y="57150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H" dirty="0"/>
              <a:t>Simulation of boiling matter around newly form neutron star [</a:t>
            </a:r>
            <a:r>
              <a:rPr lang="en-US" dirty="0"/>
              <a:t>Irene </a:t>
            </a:r>
            <a:r>
              <a:rPr lang="en-US" dirty="0" err="1"/>
              <a:t>Tamborra</a:t>
            </a:r>
            <a:r>
              <a:rPr lang="en-US" dirty="0"/>
              <a:t> et al.</a:t>
            </a:r>
            <a:r>
              <a:rPr lang="en-TH" dirty="0"/>
              <a:t> et 2014]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DE158B-8C53-675F-6B64-756EC806FEF9}"/>
              </a:ext>
            </a:extLst>
          </p:cNvPr>
          <p:cNvSpPr txBox="1"/>
          <p:nvPr/>
        </p:nvSpPr>
        <p:spPr>
          <a:xfrm>
            <a:off x="7247177" y="1564958"/>
            <a:ext cx="45377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Neutrino transport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Neutron star is spherically symmetric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n-TH" sz="2000" dirty="0">
                <a:solidFill>
                  <a:schemeClr val="accent2">
                    <a:lumMod val="75000"/>
                  </a:schemeClr>
                </a:solidFill>
              </a:rPr>
              <a:t>eutrino – matter </a:t>
            </a:r>
            <a:r>
              <a:rPr lang="en-TH" sz="2000" dirty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 anisotropy</a:t>
            </a:r>
            <a:endParaRPr lang="en-US" sz="2000" dirty="0"/>
          </a:p>
          <a:p>
            <a:endParaRPr lang="en-US" sz="2000" dirty="0"/>
          </a:p>
          <a:p>
            <a:r>
              <a:rPr lang="en-US" sz="2800" dirty="0"/>
              <a:t>N</a:t>
            </a:r>
            <a:r>
              <a:rPr lang="en-TH" sz="2800" dirty="0"/>
              <a:t>eutrino anisotropy</a:t>
            </a:r>
            <a:endParaRPr lang="en-TH" sz="2000" dirty="0">
              <a:solidFill>
                <a:schemeClr val="accent2">
                  <a:lumMod val="75000"/>
                </a:schemeClr>
              </a:solidFill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Anisotropy from SASI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Lucida Grande" panose="020B0600040502020204" pitchFamily="34" charset="0"/>
              </a:rPr>
              <a:t>L</a:t>
            </a:r>
            <a:r>
              <a:rPr lang="en-US" sz="2000" b="0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Lucida Grande" panose="020B0600040502020204" pitchFamily="34" charset="0"/>
              </a:rPr>
              <a:t>epton-number emission self-sustained asymmetry (LESA)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2">
                    <a:lumMod val="75000"/>
                  </a:schemeClr>
                </a:solidFill>
              </a:rPr>
              <a:t>Updating SNEWPY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TH" sz="2000" dirty="0">
                <a:solidFill>
                  <a:schemeClr val="accent2">
                    <a:lumMod val="75000"/>
                  </a:schemeClr>
                </a:solidFill>
                <a:sym typeface="Wingdings" pitchFamily="2" charset="2"/>
              </a:rPr>
              <a:t>JUNO SN generator?</a:t>
            </a:r>
          </a:p>
          <a:p>
            <a:endParaRPr lang="en-TH" sz="2000" dirty="0">
              <a:solidFill>
                <a:srgbClr val="E4914B"/>
              </a:solidFill>
              <a:sym typeface="Wingdings" pitchFamily="2" charset="2"/>
            </a:endParaRPr>
          </a:p>
          <a:p>
            <a:r>
              <a:rPr lang="en-TH" sz="2800" dirty="0">
                <a:sym typeface="Wingdings" pitchFamily="2" charset="2"/>
              </a:rPr>
              <a:t>Anisotropy  Gravitational</a:t>
            </a:r>
            <a:endParaRPr lang="en-TH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5715CB-D6D4-049B-3DE8-008404D16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BC5247-12E4-DF13-4E92-46DD75C77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45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358A1-C5BF-62E3-4C86-9F0F2361B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065770" cy="1325563"/>
          </a:xfrm>
        </p:spPr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Gravitational wave driven by supernova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EA3D30-DB8F-DE10-F642-E5ED9F3824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2875" y="1977342"/>
                <a:ext cx="8495371" cy="5010173"/>
              </a:xfrm>
            </p:spPr>
            <p:txBody>
              <a:bodyPr>
                <a:normAutofit/>
              </a:bodyPr>
              <a:lstStyle/>
              <a:p>
                <a:r>
                  <a:rPr lang="en-US" sz="3000" dirty="0">
                    <a:solidFill>
                      <a:schemeClr val="accent1">
                        <a:lumMod val="75000"/>
                      </a:schemeClr>
                    </a:solidFill>
                  </a:rPr>
                  <a:t>Matter flow </a:t>
                </a:r>
                <a:r>
                  <a:rPr lang="en-US" sz="3000" dirty="0">
                    <a:solidFill>
                      <a:schemeClr val="accent1">
                        <a:lumMod val="75000"/>
                      </a:schemeClr>
                    </a:solidFill>
                    <a:sym typeface="Wingdings" pitchFamily="2" charset="2"/>
                  </a:rPr>
                  <a:t> GW  (</a:t>
                </a:r>
                <a:r>
                  <a:rPr lang="en-US" sz="3000" dirty="0" err="1">
                    <a:solidFill>
                      <a:schemeClr val="accent1">
                        <a:lumMod val="75000"/>
                      </a:schemeClr>
                    </a:solidFill>
                    <a:sym typeface="Wingdings" pitchFamily="2" charset="2"/>
                  </a:rPr>
                  <a:t>Garching</a:t>
                </a:r>
                <a:r>
                  <a:rPr lang="en-US" sz="3000" dirty="0">
                    <a:solidFill>
                      <a:schemeClr val="accent1">
                        <a:lumMod val="75000"/>
                      </a:schemeClr>
                    </a:solidFill>
                    <a:sym typeface="Wingdings" pitchFamily="2" charset="2"/>
                  </a:rPr>
                  <a:t>)</a:t>
                </a:r>
                <a:endParaRPr lang="en-US" sz="30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3000" dirty="0">
                    <a:solidFill>
                      <a:schemeClr val="accent1">
                        <a:lumMod val="75000"/>
                      </a:schemeClr>
                    </a:solidFill>
                  </a:rPr>
                  <a:t>N</a:t>
                </a:r>
                <a:r>
                  <a:rPr lang="en-TH" sz="3000" dirty="0">
                    <a:solidFill>
                      <a:schemeClr val="accent1">
                        <a:lumMod val="75000"/>
                      </a:schemeClr>
                    </a:solidFill>
                  </a:rPr>
                  <a:t>eutrino anisotropy </a:t>
                </a:r>
                <a:r>
                  <a:rPr lang="en-TH" sz="3000" dirty="0">
                    <a:solidFill>
                      <a:schemeClr val="accent1">
                        <a:lumMod val="75000"/>
                      </a:schemeClr>
                    </a:solidFill>
                    <a:sym typeface="Wingdings" pitchFamily="2" charset="2"/>
                  </a:rPr>
                  <a:t> GW 100 -  500 Hz (Fornax)</a:t>
                </a:r>
                <a:endParaRPr lang="en-TH" dirty="0"/>
              </a:p>
              <a:p>
                <a:pPr lvl="1"/>
                <a:r>
                  <a:rPr lang="en-GB" sz="2000" b="0" dirty="0"/>
                  <a:t>Angle dependent flux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m:rPr>
                                  <m:sty m:val="p"/>
                                </m:rPr>
                                <a:rPr lang="en-GB" sz="2000" b="0" i="0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den>
                          </m:f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TH" sz="2000" dirty="0"/>
              </a:p>
              <a:p>
                <a:pPr lvl="1"/>
                <a:endParaRPr lang="en-TH" sz="2000" dirty="0"/>
              </a:p>
              <a:p>
                <a:pPr lvl="1"/>
                <a:r>
                  <a:rPr lang="en-TH" sz="2000" dirty="0"/>
                  <a:t>Gravitational wave amplitude for observor in z-axis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den>
                          </m:f>
                        </m:e>
                      </m:rad>
                      <m:nary>
                        <m:nary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−∞ 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2,2</m:t>
                                  </m:r>
                                </m:sub>
                              </m:s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′)+</m:t>
                              </m:r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2,−2</m:t>
                                  </m:r>
                                </m:sub>
                              </m:s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′)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TH" sz="2000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num>
                        <m:den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sSup>
                            <m:sSup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den>
                          </m:f>
                        </m:e>
                      </m:rad>
                      <m:nary>
                        <m:nary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−∞ </m:t>
                          </m:r>
                        </m:sub>
                        <m:sup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2,2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GB" sz="2000" b="0" i="1" smtClean="0">
                                      <a:latin typeface="Cambria Math" panose="02040503050406030204" pitchFamily="18" charset="0"/>
                                    </a:rPr>
                                    <m:t>2,−2</m:t>
                                  </m:r>
                                </m:sub>
                              </m:s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′)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TH" sz="2000" dirty="0"/>
              </a:p>
              <a:p>
                <a:pPr marL="457200" lvl="1" indent="0">
                  <a:buNone/>
                </a:pPr>
                <a:endParaRPr lang="en-TH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EA3D30-DB8F-DE10-F642-E5ED9F3824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2875" y="1977342"/>
                <a:ext cx="8495371" cy="5010173"/>
              </a:xfrm>
              <a:blipFill>
                <a:blip r:embed="rId2"/>
                <a:stretch>
                  <a:fillRect l="-1493" t="-2525" b="-24495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7FD8009-79FC-C5F8-7B02-EA823E50197D}"/>
              </a:ext>
            </a:extLst>
          </p:cNvPr>
          <p:cNvSpPr txBox="1"/>
          <p:nvPr/>
        </p:nvSpPr>
        <p:spPr>
          <a:xfrm>
            <a:off x="7656513" y="3540512"/>
            <a:ext cx="4001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H" dirty="0">
                <a:solidFill>
                  <a:schemeClr val="accent4">
                    <a:lumMod val="75000"/>
                  </a:schemeClr>
                </a:solidFill>
              </a:rPr>
              <a:t>If we detect GW during the explosion we know that neutrino emission is not spherical symmetric!</a:t>
            </a:r>
          </a:p>
          <a:p>
            <a:endParaRPr lang="en-TH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TH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We can study the source of anisotropy which should originate from neutrino interaction with matter around the neutron star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CA653-7951-194B-1EA0-F8025BEF5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2BE318-8189-5C65-3584-AFDC93C5C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88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F88EE-DA7D-A808-EF2B-C8698262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496" y="584641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rgbClr val="00A87A"/>
                </a:solidFill>
              </a:rPr>
              <a:t>Gravitational waves effect on </a:t>
            </a:r>
            <a:br>
              <a:rPr lang="en-GB" b="1" dirty="0">
                <a:solidFill>
                  <a:srgbClr val="00A87A"/>
                </a:solidFill>
              </a:rPr>
            </a:br>
            <a:r>
              <a:rPr lang="en-GB" b="1" dirty="0">
                <a:solidFill>
                  <a:srgbClr val="00A87A"/>
                </a:solidFill>
              </a:rPr>
              <a:t>quantum systems</a:t>
            </a:r>
            <a:endParaRPr lang="en-TH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94E40-E717-1D86-FBA8-0EDEFE4C5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859" y="2117927"/>
            <a:ext cx="5236161" cy="2534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 are exploring GW interaction with systems that produces quantum effects e.g. Spectral broadening, </a:t>
            </a:r>
            <a:r>
              <a:rPr lang="en-GB" dirty="0" err="1"/>
              <a:t>Aharonov</a:t>
            </a:r>
            <a:r>
              <a:rPr lang="en-GB" dirty="0"/>
              <a:t>-Bohm effect</a:t>
            </a:r>
            <a:endParaRPr lang="th-TH" dirty="0"/>
          </a:p>
          <a:p>
            <a:pPr marL="0" indent="0">
              <a:buNone/>
            </a:pPr>
            <a:endParaRPr lang="th-TH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31E7E4-2987-B7A7-C952-2A9E13C71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6751" y="1962219"/>
            <a:ext cx="2832930" cy="2433192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3BA42F-8F29-758F-D317-A62CA384D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6751" y="4652532"/>
            <a:ext cx="2832930" cy="1971408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2A06B6-2267-3042-D13C-C20B116DF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1284" y="2311375"/>
            <a:ext cx="2635472" cy="3963834"/>
          </a:xfrm>
          <a:prstGeom prst="rect">
            <a:avLst/>
          </a:prstGeom>
          <a:ln w="28575">
            <a:solidFill>
              <a:srgbClr val="00A87A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1522066-8EC7-46BA-6C65-25EFA4B6056F}"/>
              </a:ext>
            </a:extLst>
          </p:cNvPr>
          <p:cNvSpPr txBox="1"/>
          <p:nvPr/>
        </p:nvSpPr>
        <p:spPr>
          <a:xfrm>
            <a:off x="843486" y="4245134"/>
            <a:ext cx="512717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TH" sz="2800" dirty="0"/>
              <a:t>Goal </a:t>
            </a:r>
            <a:r>
              <a:rPr lang="en-TH" sz="2800" dirty="0">
                <a:sym typeface="Wingdings" pitchFamily="2" charset="2"/>
              </a:rPr>
              <a:t></a:t>
            </a:r>
            <a:r>
              <a:rPr lang="en-TH" sz="2800" dirty="0"/>
              <a:t> alternative GW detection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TH" sz="2400" dirty="0">
                <a:solidFill>
                  <a:schemeClr val="accent5">
                    <a:lumMod val="75000"/>
                  </a:schemeClr>
                </a:solidFill>
              </a:rPr>
              <a:t>GW – Spectral broadening in Rydberg atoms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TH" sz="2400" dirty="0">
                <a:solidFill>
                  <a:srgbClr val="00A87A"/>
                </a:solidFill>
              </a:rPr>
              <a:t>GW – Geometric phase of fermions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TH" sz="2400" dirty="0"/>
              <a:t>GW – Rydberg EIT</a:t>
            </a:r>
          </a:p>
          <a:p>
            <a:endParaRPr lang="en-T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204332-5A5E-20EB-EE84-EBEEFFC10F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51608B-F0EF-A21F-2081-324610F2C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7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2AE2B8-EF92-5C8E-791D-C5D1120242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35" t="12833" r="6962" b="61500"/>
          <a:stretch/>
        </p:blipFill>
        <p:spPr>
          <a:xfrm>
            <a:off x="5493731" y="3813717"/>
            <a:ext cx="6402901" cy="2509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C734C5-4960-E488-F886-616134E9D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Loop correction &amp; Sterile neutrino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D81EE0-E4AC-FE67-C9AA-B07AC33318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48205"/>
                <a:ext cx="10869930" cy="519239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TH" dirty="0"/>
                  <a:t>The distributioin in previous slides wou</a:t>
                </a:r>
                <a:r>
                  <a:rPr lang="en-US" dirty="0" err="1"/>
                  <a:t>ld</a:t>
                </a:r>
                <a:r>
                  <a:rPr lang="en-US" dirty="0"/>
                  <a:t> have</a:t>
                </a:r>
                <a:r>
                  <a:rPr lang="en-TH" dirty="0"/>
                  <a:t> changed if:</a:t>
                </a:r>
                <a:endParaRPr lang="en-TH" sz="2800" dirty="0"/>
              </a:p>
              <a:p>
                <a:r>
                  <a:rPr lang="en-TH" sz="2800" dirty="0"/>
                  <a:t>eV scale sterile neutrino e.g.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smtClean="0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TH" sz="2000" i="1" smtClean="0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000" smtClean="0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type</m:t>
                          </m:r>
                          <m:r>
                            <a:rPr lang="en-GB" sz="2000" i="1" smtClean="0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000" smtClean="0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en-GB" sz="2000" i="1" smtClean="0">
                          <a:solidFill>
                            <a:srgbClr val="E4914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i="1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TH" sz="2000" i="1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GB" sz="2000" i="1" smtClean="0">
                              <a:solidFill>
                                <a:srgbClr val="E4914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𝑆𝑀</m:t>
                          </m:r>
                        </m:sub>
                      </m:sSub>
                      <m:r>
                        <a:rPr lang="en-GB" sz="2000" i="1" smtClean="0">
                          <a:solidFill>
                            <a:srgbClr val="E4914B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0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acc>
                        <m:accPr>
                          <m:chr m:val="̅"/>
                          <m:ctrlP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sSup>
                        <m:sSupPr>
                          <m:ctrlP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  <m:sSub>
                        <m:sSubPr>
                          <m:ctrlP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n-GB" sz="20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GB" sz="20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acc>
                            <m:accPr>
                              <m:chr m:val="̅"/>
                              <m:ctrlPr>
                                <a:rPr lang="en-GB" sz="2000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GB" sz="200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p>
                                  <m:r>
                                    <a:rPr lang="en-GB" sz="200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sup>
                              </m:sSup>
                            </m:e>
                          </m:acc>
                          <m:r>
                            <a:rPr lang="en-GB" sz="20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GB" sz="20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̅"/>
                              <m:ctrlP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acc>
                          <m:sSub>
                            <m:sSubPr>
                              <m:ctrlP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sub>
                          </m:sSub>
                          <m:acc>
                            <m:accPr>
                              <m:chr m:val="̃"/>
                              <m:ctrlP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200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20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</m:t>
                          </m:r>
                        </m:e>
                      </m:d>
                    </m:oMath>
                  </m:oMathPara>
                </a14:m>
                <a:endParaRPr lang="en-TH" sz="2000" dirty="0"/>
              </a:p>
              <a:p>
                <a:pPr marL="0" indent="0">
                  <a:buNone/>
                </a:pPr>
                <a:r>
                  <a:rPr lang="en-TH" sz="2400" dirty="0"/>
                  <a:t>          </a:t>
                </a:r>
                <a:r>
                  <a:rPr lang="en-TH" sz="2000" dirty="0">
                    <a:solidFill>
                      <a:srgbClr val="E4914B"/>
                    </a:solidFill>
                  </a:rPr>
                  <a:t>Compute effective action and include in simulation? A better constraint on </a:t>
                </a:r>
              </a:p>
              <a:p>
                <a:pPr marL="0" indent="0">
                  <a:buNone/>
                </a:pPr>
                <a:r>
                  <a:rPr lang="en-TH" sz="2000" dirty="0">
                    <a:solidFill>
                      <a:srgbClr val="E4914B"/>
                    </a:solidFill>
                  </a:rPr>
                  <a:t>             sterile neutrino</a:t>
                </a:r>
              </a:p>
              <a:p>
                <a:r>
                  <a:rPr lang="en-TH" sz="2800" dirty="0"/>
                  <a:t>Some loop correction effect 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TH" dirty="0"/>
                  <a:t>   </a:t>
                </a:r>
                <a:r>
                  <a:rPr lang="en-TH" sz="2400" dirty="0">
                    <a:solidFill>
                      <a:schemeClr val="accent2">
                        <a:lumMod val="50000"/>
                      </a:schemeClr>
                    </a:solidFill>
                  </a:rPr>
                  <a:t>matter around newly form neutron star could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sz="2400" dirty="0">
                    <a:solidFill>
                      <a:schemeClr val="accent2">
                        <a:lumMod val="50000"/>
                      </a:schemeClr>
                    </a:solidFill>
                  </a:rPr>
                  <a:t>    b</a:t>
                </a:r>
                <a:r>
                  <a:rPr lang="en-TH" sz="2400" dirty="0">
                    <a:solidFill>
                      <a:schemeClr val="accent2">
                        <a:lumMod val="50000"/>
                      </a:schemeClr>
                    </a:solidFill>
                  </a:rPr>
                  <a:t>e highly magnetized</a:t>
                </a:r>
              </a:p>
              <a:p>
                <a:pPr lvl="1">
                  <a:lnSpc>
                    <a:spcPct val="120000"/>
                  </a:lnSpc>
                </a:pPr>
                <a:r>
                  <a:rPr lang="en-TH" sz="2000" dirty="0">
                    <a:solidFill>
                      <a:srgbClr val="E4914B"/>
                    </a:solidFill>
                  </a:rPr>
                  <a:t>Electroweak Hall effect</a:t>
                </a:r>
              </a:p>
              <a:p>
                <a:pPr lvl="1"/>
                <a:r>
                  <a:rPr lang="en-TH" sz="2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Existence of sterile neutrino</a:t>
                </a:r>
              </a:p>
              <a:p>
                <a:pPr marL="457200" lvl="1" indent="0">
                  <a:buNone/>
                </a:pPr>
                <a:r>
                  <a:rPr lang="en-TH" sz="2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GB" sz="2000" b="0" i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sz="2000" b="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GB" sz="2000" b="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GB" sz="2000" b="0" i="1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GB" sz="2000" b="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GB" sz="2000" b="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TH" sz="2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of neutrino</a:t>
                </a:r>
                <a:r>
                  <a:rPr lang="en-TH" sz="2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sym typeface="Wingdings" pitchFamily="2" charset="2"/>
                  </a:rPr>
                  <a:t> larger</a:t>
                </a:r>
                <a:endParaRPr lang="en-TH" sz="2000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  <a:p>
                <a:pPr marL="457200" lvl="1" indent="0">
                  <a:buNone/>
                </a:pPr>
                <a:r>
                  <a:rPr lang="en-TH" sz="2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   could be measure in experiment </a:t>
                </a:r>
              </a:p>
              <a:p>
                <a:pPr marL="457200" lvl="1" indent="0">
                  <a:buNone/>
                </a:pPr>
                <a:r>
                  <a:rPr lang="en-TH" sz="2000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  [Carlo Giunti, et al. 2015]</a:t>
                </a:r>
                <a:endParaRPr lang="en-TH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D81EE0-E4AC-FE67-C9AA-B07AC33318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48205"/>
                <a:ext cx="10869930" cy="5192396"/>
              </a:xfrm>
              <a:blipFill>
                <a:blip r:embed="rId3"/>
                <a:stretch>
                  <a:fillRect l="-1050" t="-2195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E8FE371-A8D2-C37E-1735-14DD19540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A88A8B-C58E-D5CC-2D66-C9B1848149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89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87DD4-CB14-2731-F96F-A50E6AD3B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dirty="0"/>
              <a:t>Summary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D7E736-57AE-16EF-CE05-115E023A43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753812"/>
              </a:xfrm>
            </p:spPr>
            <p:txBody>
              <a:bodyPr>
                <a:normAutofit/>
              </a:bodyPr>
              <a:lstStyle/>
              <a:p>
                <a:r>
                  <a:rPr lang="en-TH" dirty="0">
                    <a:solidFill>
                      <a:schemeClr val="accent1">
                        <a:lumMod val="75000"/>
                      </a:schemeClr>
                    </a:solidFill>
                  </a:rPr>
                  <a:t>Supernova simulation is very hard to produce due to produce: need powerful computation power</a:t>
                </a:r>
              </a:p>
              <a:p>
                <a:r>
                  <a:rPr lang="en-TH" dirty="0">
                    <a:solidFill>
                      <a:schemeClr val="bg2">
                        <a:lumMod val="75000"/>
                      </a:schemeClr>
                    </a:solidFill>
                  </a:rPr>
                  <a:t>NMO and IMO can be infered from SN signal</a:t>
                </a:r>
              </a:p>
              <a:p>
                <a:r>
                  <a:rPr lang="en-TH" dirty="0">
                    <a:solidFill>
                      <a:schemeClr val="accent1">
                        <a:lumMod val="75000"/>
                      </a:schemeClr>
                    </a:solidFill>
                  </a:rPr>
                  <a:t>We can simulate pre-SN and SN signal in detectors using SNEWPY: using other people simulated data as well</a:t>
                </a:r>
              </a:p>
              <a:p>
                <a:r>
                  <a:rPr lang="en-TH" dirty="0">
                    <a:solidFill>
                      <a:schemeClr val="bg2">
                        <a:lumMod val="75000"/>
                      </a:schemeClr>
                    </a:solidFill>
                  </a:rPr>
                  <a:t>We plan to include more models into the JUNO framework</a:t>
                </a:r>
              </a:p>
              <a:p>
                <a:r>
                  <a:rPr lang="en-TH" dirty="0">
                    <a:solidFill>
                      <a:schemeClr val="accent1">
                        <a:lumMod val="75000"/>
                      </a:schemeClr>
                    </a:solidFill>
                  </a:rPr>
                  <a:t>Matching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TH" dirty="0">
                    <a:solidFill>
                      <a:schemeClr val="accent1">
                        <a:lumMod val="75000"/>
                      </a:schemeClr>
                    </a:solidFill>
                  </a:rPr>
                  <a:t>-signal &amp; GW signal is interesting</a:t>
                </a:r>
              </a:p>
              <a:p>
                <a:r>
                  <a:rPr lang="en-TH" dirty="0">
                    <a:solidFill>
                      <a:schemeClr val="bg2">
                        <a:lumMod val="75000"/>
                      </a:schemeClr>
                    </a:solidFill>
                  </a:rPr>
                  <a:t>To include the effect of sterile neutrino … need to contact people that produce SN simulation</a:t>
                </a:r>
              </a:p>
              <a:p>
                <a:endParaRPr lang="en-TH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D7E736-57AE-16EF-CE05-115E023A43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753812"/>
              </a:xfrm>
              <a:blipFill>
                <a:blip r:embed="rId2"/>
                <a:stretch>
                  <a:fillRect l="-1086" t="-2133" r="-1206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BC3ADD7-AE07-3E2E-A8B9-A9EDD90C8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64B693-4F4E-BC34-E45C-0C9FC1FC32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95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4149-76AF-E33D-9604-926F61F51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dirty="0"/>
              <a:t>Reference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BB7B1-EC07-42A2-9683-87784A0AB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26128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JUNO collaboration, “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JUNO physics 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detector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,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 Prog. Part.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Nucl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Phys. Vol.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123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103927 (2022)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Irene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Tamborra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 et al., “</a:t>
            </a:r>
            <a:r>
              <a:rPr lang="en-US" i="1" dirty="0">
                <a:solidFill>
                  <a:schemeClr val="bg1">
                    <a:lumMod val="65000"/>
                  </a:schemeClr>
                </a:solidFill>
              </a:rPr>
              <a:t>Self-sustained asymmetry of lepton-number emission: a new phenomenon during the supernova shock-accretion phase in three dimensions,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” 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ApJ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 Vol.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792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 96 (2014)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Carlo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Giunti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al., “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Neutrino electromagnetic interactions: a window to new physics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,” Rev. Mod. Phys. Vol.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87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513 (2015) </a:t>
            </a: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John M.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Blondin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et al., “Stability of Standing Accretion Shocks, With an Eye Toward Core Collapse Supernovae,” 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Astrophys.J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. 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584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, 971-980 (2003)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Thierry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Foglizzo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, “</a:t>
            </a:r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Shallow Water Analogue of the Standing Accretion Shock Instability: Experimental Demonstration and a Two-Dimensional Model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,” Phys. Rev. Lett.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108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051103 (2012)</a:t>
            </a: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Data archive: https://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wwwmpa.mpa-garching.mpg.de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/</a:t>
            </a:r>
            <a:br>
              <a:rPr lang="en-US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ccsnarchive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/</a:t>
            </a:r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archive.html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dirty="0">
              <a:solidFill>
                <a:srgbClr val="6C6C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6181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2E362-3287-A122-A145-7A9FAE47B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3072"/>
            <a:ext cx="10515600" cy="8184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TH" sz="9600" dirty="0">
                <a:solidFill>
                  <a:srgbClr val="5A9036"/>
                </a:solidFill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26466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EB77A-CBE3-57B7-9F82-CCAE50D9B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Beyond Standard Model Physics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6BBD1-7462-F7D5-111A-A83A4F636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945" y="2273503"/>
            <a:ext cx="6404727" cy="4378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N</a:t>
            </a:r>
            <a:r>
              <a:rPr lang="en-TH" dirty="0">
                <a:solidFill>
                  <a:srgbClr val="00B050"/>
                </a:solidFill>
              </a:rPr>
              <a:t>eutrino physics</a:t>
            </a:r>
          </a:p>
          <a:p>
            <a:pPr lvl="1"/>
            <a:r>
              <a:rPr lang="en-TH" sz="2800" dirty="0">
                <a:solidFill>
                  <a:srgbClr val="00B050"/>
                </a:solidFill>
              </a:rPr>
              <a:t>CP-violation (CP-phase from oscillation parameter)</a:t>
            </a:r>
          </a:p>
          <a:p>
            <a:pPr lvl="1"/>
            <a:r>
              <a:rPr lang="en-TH" sz="2800" dirty="0">
                <a:solidFill>
                  <a:srgbClr val="00B050"/>
                </a:solidFill>
              </a:rPr>
              <a:t>Normal/inverse Hirachy </a:t>
            </a:r>
          </a:p>
          <a:p>
            <a:pPr lvl="1"/>
            <a:r>
              <a:rPr lang="en-TH" sz="2800" dirty="0">
                <a:solidFill>
                  <a:srgbClr val="00B050"/>
                </a:solidFill>
              </a:rPr>
              <a:t>Dirac vs Majorana (double beta decay)</a:t>
            </a:r>
          </a:p>
          <a:p>
            <a:pPr marL="457200" lvl="1" indent="0">
              <a:buNone/>
            </a:pPr>
            <a:endParaRPr lang="en-TH" dirty="0"/>
          </a:p>
          <a:p>
            <a:pPr marL="0" indent="0">
              <a:buNone/>
            </a:pPr>
            <a:r>
              <a:rPr lang="en-TH" dirty="0">
                <a:solidFill>
                  <a:schemeClr val="accent2">
                    <a:lumMod val="50000"/>
                  </a:schemeClr>
                </a:solidFill>
              </a:rPr>
              <a:t>UV theory – sterile neutrino</a:t>
            </a:r>
          </a:p>
          <a:p>
            <a:pPr lvl="1"/>
            <a:r>
              <a:rPr lang="en-TH" dirty="0">
                <a:solidFill>
                  <a:schemeClr val="accent2">
                    <a:lumMod val="75000"/>
                  </a:schemeClr>
                </a:solidFill>
              </a:rPr>
              <a:t>See-saw mechanisms type I, II, III require new fundamental particles</a:t>
            </a:r>
          </a:p>
          <a:p>
            <a:pPr lvl="1"/>
            <a:r>
              <a:rPr lang="en-US" dirty="0">
                <a:solidFill>
                  <a:srgbClr val="E4914B"/>
                </a:solidFill>
              </a:rPr>
              <a:t>Theory with e</a:t>
            </a:r>
            <a:r>
              <a:rPr lang="en-TH" dirty="0">
                <a:solidFill>
                  <a:srgbClr val="E4914B"/>
                </a:solidFill>
              </a:rPr>
              <a:t>xtra dimension also produce more particle</a:t>
            </a:r>
          </a:p>
          <a:p>
            <a:pPr marL="457200" lvl="1" indent="0">
              <a:buNone/>
            </a:pPr>
            <a:endParaRPr lang="en-TH" dirty="0">
              <a:solidFill>
                <a:srgbClr val="E4914B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1C5BB-A692-D71C-43ED-7318417690DB}"/>
              </a:ext>
            </a:extLst>
          </p:cNvPr>
          <p:cNvSpPr txBox="1"/>
          <p:nvPr/>
        </p:nvSpPr>
        <p:spPr>
          <a:xfrm>
            <a:off x="643945" y="1533227"/>
            <a:ext cx="73103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F0"/>
                </a:solidFill>
              </a:rPr>
              <a:t>“Detectable” </a:t>
            </a:r>
            <a:r>
              <a:rPr lang="en-US" sz="2800" dirty="0"/>
              <a:t>beyond SM physics</a:t>
            </a:r>
          </a:p>
          <a:p>
            <a:endParaRPr lang="en-T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0F52B4-5ED8-CCD9-AF58-FF478EE4C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7F878A-871F-4C18-7CF7-395EC1C04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090328-CE4A-6E2F-C7A6-0E8DEAF1F1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70" t="5325" r="2724" b="52067"/>
          <a:stretch/>
        </p:blipFill>
        <p:spPr>
          <a:xfrm>
            <a:off x="7048672" y="3447928"/>
            <a:ext cx="5143328" cy="32040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09E29A-7C34-371D-66AD-986EE67CDC6D}"/>
              </a:ext>
            </a:extLst>
          </p:cNvPr>
          <p:cNvSpPr txBox="1"/>
          <p:nvPr/>
        </p:nvSpPr>
        <p:spPr>
          <a:xfrm>
            <a:off x="6662553" y="2175984"/>
            <a:ext cx="43289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TH" sz="2800" dirty="0">
                <a:solidFill>
                  <a:srgbClr val="7030A0"/>
                </a:solidFill>
              </a:rPr>
              <a:t>Dark matter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TH" sz="2400" dirty="0">
                <a:solidFill>
                  <a:srgbClr val="A54AED"/>
                </a:solidFill>
              </a:rPr>
              <a:t>WIMP produce neutrino</a:t>
            </a:r>
          </a:p>
        </p:txBody>
      </p:sp>
    </p:spTree>
    <p:extLst>
      <p:ext uri="{BB962C8B-B14F-4D97-AF65-F5344CB8AC3E}">
        <p14:creationId xmlns:p14="http://schemas.microsoft.com/office/powerpoint/2010/main" val="741074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B02DC-6CA5-D3A6-0C4B-3B362E094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235"/>
            <a:ext cx="10515600" cy="1325563"/>
          </a:xfrm>
        </p:spPr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Multi-messenger detection</a:t>
            </a:r>
            <a:endParaRPr lang="en-TH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6B7021-3ED8-C948-12FA-6C324B5DB6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476" t="17980" r="6784"/>
          <a:stretch/>
        </p:blipFill>
        <p:spPr>
          <a:xfrm>
            <a:off x="5792680" y="1307859"/>
            <a:ext cx="5685722" cy="27923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59E4CE-E55F-D119-FD05-B9CC22A8634C}"/>
              </a:ext>
            </a:extLst>
          </p:cNvPr>
          <p:cNvSpPr txBox="1"/>
          <p:nvPr/>
        </p:nvSpPr>
        <p:spPr>
          <a:xfrm>
            <a:off x="5792678" y="4107679"/>
            <a:ext cx="5685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H" dirty="0"/>
              <a:t>Jiangmen underground neutrino observatory (JUNO)</a:t>
            </a:r>
          </a:p>
          <a:p>
            <a:r>
              <a:rPr lang="en-US" dirty="0"/>
              <a:t>N</a:t>
            </a:r>
            <a:r>
              <a:rPr lang="en-TH" dirty="0"/>
              <a:t>eutrino energy keV - GeV</a:t>
            </a:r>
          </a:p>
          <a:p>
            <a:endParaRPr lang="en-TH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889E8D-40E1-AE1C-3E73-D83652C26B1A}"/>
              </a:ext>
            </a:extLst>
          </p:cNvPr>
          <p:cNvGrpSpPr/>
          <p:nvPr/>
        </p:nvGrpSpPr>
        <p:grpSpPr>
          <a:xfrm>
            <a:off x="823798" y="1337011"/>
            <a:ext cx="4180059" cy="3728288"/>
            <a:chOff x="1326718" y="1782781"/>
            <a:chExt cx="4180059" cy="372828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BC0CA9A-2C51-6CA1-0F8B-46D105CE6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6718" y="1782781"/>
              <a:ext cx="4172168" cy="278144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8EECE93-B2C7-C61C-38AA-815DE268CCC6}"/>
                </a:ext>
              </a:extLst>
            </p:cNvPr>
            <p:cNvSpPr txBox="1"/>
            <p:nvPr/>
          </p:nvSpPr>
          <p:spPr>
            <a:xfrm>
              <a:off x="1334609" y="4587739"/>
              <a:ext cx="41721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TH" dirty="0"/>
                <a:t>LIGO</a:t>
              </a:r>
            </a:p>
            <a:p>
              <a:r>
                <a:rPr lang="en-US" dirty="0"/>
                <a:t>C</a:t>
              </a:r>
              <a:r>
                <a:rPr lang="en-TH" dirty="0"/>
                <a:t>urrent detectable frequency range</a:t>
              </a:r>
            </a:p>
            <a:p>
              <a:r>
                <a:rPr lang="en-TH" dirty="0"/>
                <a:t>10 Hz – 10kHz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6E596B3-63DB-BB06-9FEF-FBEC547AFC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920" b="80920" l="36975" r="72847">
                        <a14:foregroundMark x1="41702" y1="77920" x2="41702" y2="77920"/>
                        <a14:foregroundMark x1="41702" y1="77920" x2="41702" y2="77920"/>
                        <a14:foregroundMark x1="37027" y1="62000" x2="37027" y2="62000"/>
                        <a14:foregroundMark x1="44853" y1="64240" x2="44538" y2="65240"/>
                        <a14:foregroundMark x1="43750" y1="66000" x2="43540" y2="64160"/>
                        <a14:foregroundMark x1="49317" y1="67800" x2="53466" y2="68080"/>
                        <a14:foregroundMark x1="61817" y1="69960" x2="62605" y2="69160"/>
                        <a14:foregroundMark x1="61292" y1="67080" x2="60662" y2="68160"/>
                        <a14:foregroundMark x1="63708" y1="72440" x2="64548" y2="77440"/>
                        <a14:foregroundMark x1="59559" y1="80400" x2="61817" y2="79160"/>
                        <a14:foregroundMark x1="67962" y1="79920" x2="67962" y2="79920"/>
                        <a14:foregroundMark x1="71324" y1="69880" x2="72847" y2="70880"/>
                        <a14:foregroundMark x1="40704" y1="80920" x2="46796" y2="79240"/>
                        <a14:foregroundMark x1="63393" y1="66240" x2="66176" y2="67800"/>
                      </a14:backgroundRemoval>
                    </a14:imgEffect>
                  </a14:imgLayer>
                </a14:imgProps>
              </a:ext>
            </a:extLst>
          </a:blip>
          <a:srcRect l="33535" t="57302" r="24991" b="16508"/>
          <a:stretch/>
        </p:blipFill>
        <p:spPr>
          <a:xfrm>
            <a:off x="8909159" y="5066645"/>
            <a:ext cx="2065668" cy="17127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0C95DB-5A63-2612-DD05-D46ED9CBA7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913" r="6005" b="1299"/>
          <a:stretch/>
        </p:blipFill>
        <p:spPr>
          <a:xfrm>
            <a:off x="5476604" y="5153423"/>
            <a:ext cx="1186852" cy="15265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EBC57D-8DB3-5260-B3F2-86E12CD57B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865" t="9040" r="9081" b="43934"/>
          <a:stretch/>
        </p:blipFill>
        <p:spPr>
          <a:xfrm>
            <a:off x="3888770" y="5161554"/>
            <a:ext cx="1186852" cy="1518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1076943-5089-5DB3-ED11-E21FAB0851A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8673" t="20458" r="28814" b="46061"/>
          <a:stretch/>
        </p:blipFill>
        <p:spPr>
          <a:xfrm rot="5400000">
            <a:off x="6859397" y="5318159"/>
            <a:ext cx="1536758" cy="11868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9B0DEC-F867-3CF7-8984-A4D2CC0DE2A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8579" b="1205"/>
          <a:stretch/>
        </p:blipFill>
        <p:spPr>
          <a:xfrm>
            <a:off x="2301285" y="5157393"/>
            <a:ext cx="1186852" cy="151841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1DA928-F8B1-CA5A-B1E6-C68DC4C0AFA1}"/>
              </a:ext>
            </a:extLst>
          </p:cNvPr>
          <p:cNvSpPr txBox="1"/>
          <p:nvPr/>
        </p:nvSpPr>
        <p:spPr>
          <a:xfrm>
            <a:off x="834390" y="5451816"/>
            <a:ext cx="1267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H" dirty="0"/>
              <a:t>The team working on this project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C6763E-DF24-0C68-18B0-D5D9BA8E28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02B6F1-38DA-E005-8156-6DBA2963BC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41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6B461-E313-F7A2-DB57-5C0D5FDC9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>
                <a:solidFill>
                  <a:schemeClr val="accent4">
                    <a:lumMod val="50000"/>
                  </a:schemeClr>
                </a:solidFill>
              </a:rPr>
              <a:t>Core Collapse Supernova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921AE5-48D8-23FA-0247-1C0CBC160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3424" y="1600536"/>
            <a:ext cx="3808533" cy="4351338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AD6059-F27F-563B-0154-AB41D5F8F81C}"/>
                  </a:ext>
                </a:extLst>
              </p:cNvPr>
              <p:cNvSpPr txBox="1"/>
              <p:nvPr/>
            </p:nvSpPr>
            <p:spPr>
              <a:xfrm>
                <a:off x="838200" y="1448132"/>
                <a:ext cx="6707067" cy="5015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Perfect target for multi-messenger astronomy</a:t>
                </a:r>
              </a:p>
              <a:p>
                <a:endParaRPr lang="en-US" sz="2400" dirty="0"/>
              </a:p>
              <a:p>
                <a:r>
                  <a:rPr lang="en-US" sz="2000" dirty="0"/>
                  <a:t>T</a:t>
                </a:r>
                <a:r>
                  <a:rPr lang="en-TH" sz="2000" dirty="0"/>
                  <a:t>urning the core into neutron star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f>
                      <m:fPr>
                        <m:ctrlP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f>
                      <m:fPr>
                        <m:ctrlP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sSubSup>
                          <m:sSubSupPr>
                            <m:ctrlP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  <m:sup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den>
                    </m:f>
                    <m:r>
                      <a:rPr lang="en-GB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=6.67×</m:t>
                    </m:r>
                    <m:sSup>
                      <m:sSupPr>
                        <m:ctrlP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−11</m:t>
                        </m:r>
                      </m:sup>
                    </m:sSup>
                    <m:r>
                      <a:rPr lang="en-GB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1.4</m:t>
                            </m:r>
                          </m:e>
                          <m:sup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Sup>
                          <m:sSubSupPr>
                            <m:ctrlP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⊙</m:t>
                            </m:r>
                          </m:sub>
                          <m:sup>
                            <m:r>
                              <a:rPr lang="en-GB" sz="20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𝑘𝑚</m:t>
                        </m:r>
                      </m:den>
                    </m:f>
                    <m:r>
                      <a:rPr lang="en-GB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20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sup>
                    </m:sSup>
                    <m:r>
                      <a:rPr lang="en-GB" sz="20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000" b="0" i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jules</m:t>
                    </m:r>
                  </m:oMath>
                </a14:m>
                <a:endParaRPr lang="en-TH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TH" sz="2000" dirty="0">
                    <a:solidFill>
                      <a:schemeClr val="accent1">
                        <a:lumMod val="75000"/>
                      </a:schemeClr>
                    </a:solidFill>
                  </a:rPr>
                  <a:t>99% goes to neutrino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accent1">
                        <a:lumMod val="75000"/>
                      </a:schemeClr>
                    </a:solidFill>
                  </a:rPr>
                  <a:t>E</a:t>
                </a:r>
                <a:r>
                  <a:rPr lang="en-TH" sz="2000" dirty="0">
                    <a:solidFill>
                      <a:schemeClr val="accent1">
                        <a:lumMod val="75000"/>
                      </a:schemeClr>
                    </a:solidFill>
                  </a:rPr>
                  <a:t>nergy up to around MeV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TH" dirty="0"/>
              </a:p>
              <a:p>
                <a:r>
                  <a:rPr lang="en-TH" sz="2000" dirty="0"/>
                  <a:t>Neutrino heating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N</a:t>
                </a:r>
                <a:r>
                  <a:rPr lang="en-TH" sz="20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eutrino energy transfer to matter </a:t>
                </a:r>
                <a:r>
                  <a:rPr lang="en-TH" sz="20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sym typeface="Wingdings" pitchFamily="2" charset="2"/>
                  </a:rPr>
                  <a:t> drive the explosion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TH" dirty="0">
                  <a:solidFill>
                    <a:schemeClr val="accent1">
                      <a:lumMod val="60000"/>
                      <a:lumOff val="40000"/>
                    </a:schemeClr>
                  </a:solidFill>
                  <a:sym typeface="Wingdings" pitchFamily="2" charset="2"/>
                </a:endParaRPr>
              </a:p>
              <a:p>
                <a:r>
                  <a:rPr lang="en-US" sz="2000" dirty="0"/>
                  <a:t>E</a:t>
                </a:r>
                <a:r>
                  <a:rPr lang="en-TH" sz="2000" dirty="0"/>
                  <a:t>xpected gravitational wave emission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TH" sz="2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rPr>
                  <a:t>Neutrino anisotropy</a:t>
                </a:r>
              </a:p>
              <a:p>
                <a:endParaRPr lang="en-TH" sz="2000" dirty="0"/>
              </a:p>
              <a:p>
                <a:r>
                  <a:rPr lang="en-TH" sz="2000" dirty="0"/>
                  <a:t>EM wave in various frequency bands i.e. gamma ray, radio, visible light etc. 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AD6059-F27F-563B-0154-AB41D5F8F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448132"/>
                <a:ext cx="6707067" cy="5015604"/>
              </a:xfrm>
              <a:prstGeom prst="rect">
                <a:avLst/>
              </a:prstGeom>
              <a:blipFill>
                <a:blip r:embed="rId3"/>
                <a:stretch>
                  <a:fillRect l="-1512" t="-1266" b="-1519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4FC8A262-B326-1382-7000-E958A3BB2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E6D9FA-9DC0-21FE-F9D4-7BA8B1427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67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9BFEA-C3BA-A0C8-6DA7-128A03EDA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235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</a:rPr>
              <a:t>The explosion processes</a:t>
            </a:r>
            <a:endParaRPr lang="en-T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3EF23F-527F-201B-44B1-4B7227445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920" t="60058" r="1828" b="5794"/>
          <a:stretch/>
        </p:blipFill>
        <p:spPr>
          <a:xfrm>
            <a:off x="4026473" y="1136328"/>
            <a:ext cx="3026091" cy="2871471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86A94476-9C48-1C3D-7C2E-BEC9F16E17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61" r="11256" b="40292"/>
          <a:stretch/>
        </p:blipFill>
        <p:spPr>
          <a:xfrm>
            <a:off x="7437863" y="1203660"/>
            <a:ext cx="4445527" cy="4412632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BB00F844-6CBF-6C8B-156F-ED8C76A68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72" t="65838" r="57359" b="8682"/>
          <a:stretch/>
        </p:blipFill>
        <p:spPr>
          <a:xfrm>
            <a:off x="838200" y="1334013"/>
            <a:ext cx="2282190" cy="21285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317A9A-B112-0FAF-7500-103D2CBD6D0A}"/>
              </a:ext>
            </a:extLst>
          </p:cNvPr>
          <p:cNvSpPr txBox="1"/>
          <p:nvPr/>
        </p:nvSpPr>
        <p:spPr>
          <a:xfrm>
            <a:off x="716280" y="3232048"/>
            <a:ext cx="27241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H" sz="2400" dirty="0">
                <a:solidFill>
                  <a:schemeClr val="accent1">
                    <a:lumMod val="75000"/>
                  </a:schemeClr>
                </a:solidFill>
              </a:rPr>
              <a:t>Neutronisation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dirty="0">
                <a:solidFill>
                  <a:schemeClr val="accent1">
                    <a:lumMod val="75000"/>
                  </a:schemeClr>
                </a:solidFill>
              </a:rPr>
              <a:t>proto-neutron star (PNS) cooling </a:t>
            </a:r>
          </a:p>
          <a:p>
            <a:endParaRPr lang="en-TH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</a:t>
            </a:r>
            <a:r>
              <a:rPr lang="en-TH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roduce gianormous amount of neutrino from electron capture</a:t>
            </a:r>
            <a:endParaRPr lang="en-TH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TH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TH" dirty="0">
                <a:solidFill>
                  <a:schemeClr val="accent1">
                    <a:lumMod val="75000"/>
                  </a:schemeClr>
                </a:solidFill>
              </a:rPr>
              <a:t>mission is spherical symmetric due to intense gravitational force acting on PNS</a:t>
            </a:r>
          </a:p>
          <a:p>
            <a:endParaRPr lang="en-TH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92795C-434F-A8E4-925C-DAA5AD973240}"/>
              </a:ext>
            </a:extLst>
          </p:cNvPr>
          <p:cNvSpPr txBox="1"/>
          <p:nvPr/>
        </p:nvSpPr>
        <p:spPr>
          <a:xfrm>
            <a:off x="4177443" y="3783704"/>
            <a:ext cx="272415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Accretion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Infalling matter stalling building up shock wave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TH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H" dirty="0">
                <a:solidFill>
                  <a:schemeClr val="accent2">
                    <a:lumMod val="75000"/>
                  </a:schemeClr>
                </a:solidFill>
              </a:rPr>
              <a:t>IBD and other processes, heating up the matter</a:t>
            </a:r>
          </a:p>
          <a:p>
            <a:endParaRPr lang="en-TH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Leads to violent </a:t>
            </a:r>
            <a:r>
              <a:rPr lang="en-TH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explosion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6D1CCE-8DD0-A823-AA34-AD57D9768705}"/>
              </a:ext>
            </a:extLst>
          </p:cNvPr>
          <p:cNvSpPr txBox="1"/>
          <p:nvPr/>
        </p:nvSpPr>
        <p:spPr>
          <a:xfrm>
            <a:off x="7873984" y="5167174"/>
            <a:ext cx="3899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Cooling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Single-flavour luminosity decay over time</a:t>
            </a:r>
            <a:endParaRPr lang="en-TH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26180E-2A9B-D481-E50F-60C4B5696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144601"/>
            <a:ext cx="1577591" cy="9602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17AFDD-8119-62F2-3506-CB155DD92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00506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0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9149D-5BA4-BD03-AE9C-F74082DF0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</a:rPr>
              <a:t>Standing Accretion Shock Instability (SASI)</a:t>
            </a:r>
            <a:endParaRPr lang="en-TH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ACE19-2D03-33FC-15FB-9594F01E8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454" y="1695805"/>
            <a:ext cx="7553446" cy="4721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H" sz="2600" dirty="0"/>
              <a:t>Hydrodynamics instability that is the key to SN explosion</a:t>
            </a:r>
          </a:p>
          <a:p>
            <a:r>
              <a:rPr lang="en-TH" sz="2600" dirty="0">
                <a:solidFill>
                  <a:srgbClr val="00B050"/>
                </a:solidFill>
              </a:rPr>
              <a:t>The infalling gas’s speed is a lot faster than the speed of sound</a:t>
            </a:r>
          </a:p>
          <a:p>
            <a:r>
              <a:rPr lang="en-TH" sz="2600" dirty="0">
                <a:solidFill>
                  <a:srgbClr val="92D050"/>
                </a:solidFill>
              </a:rPr>
              <a:t>Create shock waves</a:t>
            </a:r>
          </a:p>
          <a:p>
            <a:r>
              <a:rPr lang="en-TH" sz="2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For standing spherical accretion shock, there is instability</a:t>
            </a:r>
          </a:p>
          <a:p>
            <a:r>
              <a:rPr lang="en-GB" sz="2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Relatively small perturbation can drive the instability</a:t>
            </a:r>
            <a:endParaRPr lang="en-TH" sz="2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TH" sz="2600" dirty="0">
                <a:solidFill>
                  <a:schemeClr val="accent2">
                    <a:lumMod val="75000"/>
                  </a:schemeClr>
                </a:solidFill>
              </a:rPr>
              <a:t>Neutrino heating (neutrino transport)</a:t>
            </a:r>
          </a:p>
          <a:p>
            <a:r>
              <a:rPr lang="en-TH" sz="2600" dirty="0">
                <a:solidFill>
                  <a:srgbClr val="C00000"/>
                </a:solidFill>
              </a:rPr>
              <a:t>explosion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5DC14C-AF00-66E7-79CE-1A021C2A7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592" y="1930584"/>
            <a:ext cx="3538566" cy="2986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7C6551-0F25-CB66-7C4B-86097E83AE30}"/>
              </a:ext>
            </a:extLst>
          </p:cNvPr>
          <p:cNvSpPr txBox="1"/>
          <p:nvPr/>
        </p:nvSpPr>
        <p:spPr>
          <a:xfrm>
            <a:off x="8397592" y="5034988"/>
            <a:ext cx="3538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H" dirty="0"/>
              <a:t>Phys. Rev. Lett. </a:t>
            </a:r>
            <a:r>
              <a:rPr lang="en-TH" b="1" dirty="0"/>
              <a:t>108</a:t>
            </a:r>
            <a:r>
              <a:rPr lang="en-TH" dirty="0"/>
              <a:t>, </a:t>
            </a:r>
            <a:r>
              <a:rPr lang="en-US" dirty="0"/>
              <a:t>051103 (2012)</a:t>
            </a:r>
            <a:endParaRPr lang="en-T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92A05E-6F10-D2AD-FB1E-BC0A09AFC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8420" y="177229"/>
            <a:ext cx="919629" cy="5597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C7D4C7-22C6-05E9-25F1-F2E4D8022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905" y="177229"/>
            <a:ext cx="645230" cy="53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1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6BD720-3992-AE45-F60B-BC6BCD11F1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8408" y="1553227"/>
                <a:ext cx="10515600" cy="462373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TH" dirty="0">
                    <a:solidFill>
                      <a:srgbClr val="7030A0"/>
                    </a:solidFill>
                  </a:rPr>
                  <a:t>We will not discuss any further how SN explosion occur. Instead, we will focus on what we could learn about neutrinos.</a:t>
                </a:r>
              </a:p>
              <a:p>
                <a:pPr marL="0" indent="0">
                  <a:buNone/>
                </a:pPr>
                <a:r>
                  <a:rPr lang="en-TH" dirty="0"/>
                  <a:t>Let us begin with Schrodinger equation</a:t>
                </a:r>
              </a:p>
              <a:p>
                <a:pPr marL="0" indent="0">
                  <a:buNone/>
                </a:pPr>
                <a:endParaRPr lang="en-TH" dirty="0"/>
              </a:p>
              <a:p>
                <a:pPr marL="0" indent="0">
                  <a:buNone/>
                </a:pPr>
                <a:r>
                  <a:rPr lang="en-GB" b="0" dirty="0"/>
                  <a:t>                         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TH" dirty="0"/>
              </a:p>
              <a:p>
                <a:pPr marL="0" indent="0">
                  <a:buNone/>
                </a:pPr>
                <a:endParaRPr lang="en-TH" dirty="0"/>
              </a:p>
              <a:p>
                <a:pPr marL="0" indent="0">
                  <a:buNone/>
                </a:pPr>
                <a:r>
                  <a:rPr lang="en-TH" dirty="0"/>
                  <a:t>The Hamiltonian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𝑣𝑎𝑐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𝑀𝑆𝑊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𝜈𝜈</m:t>
                        </m:r>
                      </m:sub>
                    </m:sSub>
                  </m:oMath>
                </a14:m>
                <a:endParaRPr lang="en-GB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𝑣𝑎𝑐</m:t>
                        </m:r>
                      </m:sub>
                    </m:sSub>
                  </m:oMath>
                </a14:m>
                <a:r>
                  <a:rPr lang="en-TH" dirty="0">
                    <a:solidFill>
                      <a:srgbClr val="7030A0"/>
                    </a:solidFill>
                  </a:rPr>
                  <a:t> is free Hamiltonian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rgbClr val="A54AE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A54AED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solidFill>
                              <a:srgbClr val="A54AED"/>
                            </a:solidFill>
                            <a:latin typeface="Cambria Math" panose="02040503050406030204" pitchFamily="18" charset="0"/>
                          </a:rPr>
                          <m:t>𝑀𝑆𝑊</m:t>
                        </m:r>
                      </m:sub>
                    </m:sSub>
                  </m:oMath>
                </a14:m>
                <a:r>
                  <a:rPr lang="en-TH" dirty="0">
                    <a:solidFill>
                      <a:srgbClr val="A54AED"/>
                    </a:solidFill>
                  </a:rPr>
                  <a:t> interaction of neutrino with matter</a:t>
                </a:r>
                <a:endParaRPr lang="en-TH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rgbClr val="CA84F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CA84F7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solidFill>
                              <a:srgbClr val="CA84F7"/>
                            </a:solidFill>
                            <a:latin typeface="Cambria Math" panose="02040503050406030204" pitchFamily="18" charset="0"/>
                          </a:rPr>
                          <m:t>𝜈𝜈</m:t>
                        </m:r>
                      </m:sub>
                    </m:sSub>
                  </m:oMath>
                </a14:m>
                <a:r>
                  <a:rPr lang="en-TH" dirty="0">
                    <a:solidFill>
                      <a:srgbClr val="CA84F7"/>
                    </a:solidFill>
                  </a:rPr>
                  <a:t> neutrino self-interaction</a:t>
                </a:r>
                <a:endParaRPr lang="en-TH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6BD720-3992-AE45-F60B-BC6BCD11F1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408" y="1553227"/>
                <a:ext cx="10515600" cy="4623736"/>
              </a:xfrm>
              <a:blipFill>
                <a:blip r:embed="rId2"/>
                <a:stretch>
                  <a:fillRect l="-965" t="-2740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AF90162E-F89C-B43F-ABD7-E701BC198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/>
              <a:t>Neutrino Dynamics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6D7350-3FBE-076E-E631-00542DF56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11B050-0B16-2575-0BE5-BA4EECFD0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870996-4AE9-0645-5391-7E56198BA1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863" t="26621" r="18983" b="25114"/>
          <a:stretch/>
        </p:blipFill>
        <p:spPr>
          <a:xfrm>
            <a:off x="7753611" y="2524012"/>
            <a:ext cx="3525033" cy="36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42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7B31B-F3A6-375D-A3A5-485123F59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H" b="1" dirty="0"/>
              <a:t>Fast Flavour Conversion</a:t>
            </a:r>
            <a:endParaRPr lang="en-TH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F1CB74-516D-4B42-923F-88AEC17A77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1415"/>
                <a:ext cx="10911214" cy="491146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TH" dirty="0"/>
                  <a:t>In neutrino dense environment: self-interaction</a:t>
                </a:r>
              </a:p>
              <a:p>
                <a:r>
                  <a:rPr lang="en-TH" dirty="0"/>
                  <a:t>Dominate in SN core</a:t>
                </a:r>
                <a:br>
                  <a:rPr lang="en-TH" dirty="0"/>
                </a:br>
                <a:endParaRPr lang="en-TH" dirty="0"/>
              </a:p>
              <a:p>
                <a:pPr marL="0" indent="0">
                  <a:buNone/>
                </a:pPr>
                <a:r>
                  <a:rPr lang="en-TH" dirty="0"/>
                  <a:t>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𝜈𝜈</m:t>
                        </m:r>
                      </m:sub>
                    </m:sSub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∫</m:t>
                    </m:r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𝑑𝑣</m:t>
                    </m:r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′(1−</m:t>
                    </m:r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′)(</m:t>
                    </m:r>
                    <m:sSub>
                      <m:sSubPr>
                        <m:ctrlP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sSup>
                          <m:sSupPr>
                            <m:ctrlP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</m:acc>
                      </m:e>
                      <m:sub>
                        <m:sSup>
                          <m:sSupPr>
                            <m:ctrlP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b="0" i="1" dirty="0">
                    <a:latin typeface="Cambria Math" panose="02040503050406030204" pitchFamily="18" charset="0"/>
                  </a:rPr>
                  <a:t> , </a:t>
                </a:r>
              </a:p>
              <a:p>
                <a:pPr marL="0" indent="0">
                  <a:buNone/>
                </a:pPr>
                <a:r>
                  <a:rPr lang="en-GB" dirty="0"/>
                  <a:t>   with</a:t>
                </a:r>
                <a:r>
                  <a:rPr lang="en-GB" b="0" dirty="0"/>
                  <a:t>  </a:t>
                </a:r>
              </a:p>
              <a:p>
                <a:pPr marL="0" indent="0">
                  <a:buNone/>
                </a:pPr>
                <a:r>
                  <a:rPr lang="en-GB" b="0" dirty="0"/>
                  <a:t>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GB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≈</m:t>
                    </m:r>
                    <m:d>
                      <m:dPr>
                        <m:ctrlPr>
                          <a:rPr lang="en-GB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  <m:sup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mr>
                        </m:m>
                      </m:e>
                    </m:d>
                    <m:r>
                      <a:rPr lang="en-GB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b="0" dirty="0"/>
                  <a:t> </a:t>
                </a:r>
              </a:p>
              <a:p>
                <a:pPr marL="0" indent="0">
                  <a:buNone/>
                </a:pPr>
                <a:r>
                  <a:rPr lang="en-GB" b="0" dirty="0"/>
                  <a:t>   the perturbation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GB" b="0" dirty="0"/>
                  <a:t> responsible for flavour conversion</a:t>
                </a:r>
              </a:p>
              <a:p>
                <a:r>
                  <a:rPr lang="en-TH" dirty="0"/>
                  <a:t>Fast Flavour conversion (FFC): </a:t>
                </a:r>
              </a:p>
              <a:p>
                <a:pPr marL="0" indent="0">
                  <a:buNone/>
                </a:pPr>
                <a:r>
                  <a:rPr lang="en-TH" dirty="0"/>
                  <a:t>   solving the equation </a:t>
                </a:r>
                <a:r>
                  <a:rPr lang="en-GB" b="0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  <m: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TH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func>
                          <m:funcPr>
                            <m:ctrlPr>
                              <a:rPr lang="en-GB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b="0" i="0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r>
                              <a:rPr lang="en-GB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sub>
                    </m:sSub>
                    <m:r>
                      <a:rPr lang="en-GB" b="0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~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sSub>
                      <m:sSubPr>
                        <m:ctrlP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GB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</m:oMath>
                </a14:m>
                <a:endParaRPr lang="en-TH" dirty="0"/>
              </a:p>
              <a:p>
                <a:r>
                  <a:rPr lang="en-US" dirty="0"/>
                  <a:t>N</a:t>
                </a:r>
                <a:r>
                  <a:rPr lang="en-TH" dirty="0"/>
                  <a:t>onlinear interaction</a:t>
                </a:r>
              </a:p>
              <a:p>
                <a:r>
                  <a:rPr lang="en-TH" dirty="0"/>
                  <a:t>Flavour change in submillimeter scale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F1CB74-516D-4B42-923F-88AEC17A77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1415"/>
                <a:ext cx="10911214" cy="4911460"/>
              </a:xfrm>
              <a:blipFill>
                <a:blip r:embed="rId2"/>
                <a:stretch>
                  <a:fillRect l="-1048" t="-3093"/>
                </a:stretch>
              </a:blipFill>
            </p:spPr>
            <p:txBody>
              <a:bodyPr/>
              <a:lstStyle/>
              <a:p>
                <a:r>
                  <a:rPr lang="en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108E149-C6B8-2973-0AD2-0AA1AC78F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748" y="222658"/>
            <a:ext cx="1577591" cy="9602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76C76A-591A-5F5D-3DB6-64F54D1ED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4070" y="278563"/>
            <a:ext cx="1106870" cy="92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77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13551</TotalTime>
  <Words>1868</Words>
  <Application>Microsoft Macintosh PowerPoint</Application>
  <PresentationFormat>Widescreen</PresentationFormat>
  <Paragraphs>326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Figtree</vt:lpstr>
      <vt:lpstr>Arial</vt:lpstr>
      <vt:lpstr>Calibri</vt:lpstr>
      <vt:lpstr>Calibri Light</vt:lpstr>
      <vt:lpstr>Cambria Math</vt:lpstr>
      <vt:lpstr>Courier New</vt:lpstr>
      <vt:lpstr>Lucida Grande</vt:lpstr>
      <vt:lpstr>Office Theme</vt:lpstr>
      <vt:lpstr>Supernova Neutrino Sino-Thai International Summer School  on HighEnergy Physics and Astrophysics</vt:lpstr>
      <vt:lpstr>OUTLINE</vt:lpstr>
      <vt:lpstr>Beyond Standard Model Physics</vt:lpstr>
      <vt:lpstr>Multi-messenger detection</vt:lpstr>
      <vt:lpstr>Core Collapse Supernova</vt:lpstr>
      <vt:lpstr>The explosion processes</vt:lpstr>
      <vt:lpstr>Standing Accretion Shock Instability (SASI)</vt:lpstr>
      <vt:lpstr>Neutrino Dynamics</vt:lpstr>
      <vt:lpstr>Fast Flavour Conversion</vt:lpstr>
      <vt:lpstr>Neutrino Oscillation</vt:lpstr>
      <vt:lpstr>Neutrino Oscillation in Matter</vt:lpstr>
      <vt:lpstr>High and Low resonace</vt:lpstr>
      <vt:lpstr>NMO and IMO</vt:lpstr>
      <vt:lpstr>Supernova modeling</vt:lpstr>
      <vt:lpstr>Expected signal in detector</vt:lpstr>
      <vt:lpstr>Detector simulation for JUNO: pre-SN</vt:lpstr>
      <vt:lpstr>Detector simulation: Pre-SN </vt:lpstr>
      <vt:lpstr>Detector simulation for JUNO: SN</vt:lpstr>
      <vt:lpstr>Detector simulation: SN </vt:lpstr>
      <vt:lpstr>SNEWPY</vt:lpstr>
      <vt:lpstr>NMO vs IMO in different models</vt:lpstr>
      <vt:lpstr>What else can we add to simulation?</vt:lpstr>
      <vt:lpstr>Anisotropy</vt:lpstr>
      <vt:lpstr>Gravitational wave driven by supernova</vt:lpstr>
      <vt:lpstr>Gravitational waves effect on  quantum systems</vt:lpstr>
      <vt:lpstr>Loop correction &amp; Sterile neutrino</vt:lpstr>
      <vt:lpstr>Summary</vt:lpstr>
      <vt:lpstr>Reference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 Collapse Supernovae and Beyond Standard Model from Multi-Messenger Detections</dc:title>
  <dc:creator>อภิมุข วัชรางกูร</dc:creator>
  <cp:lastModifiedBy>อภิมุข วัชรางกูร</cp:lastModifiedBy>
  <cp:revision>34</cp:revision>
  <dcterms:created xsi:type="dcterms:W3CDTF">2025-11-05T04:08:33Z</dcterms:created>
  <dcterms:modified xsi:type="dcterms:W3CDTF">2026-07-15T19:05:01Z</dcterms:modified>
</cp:coreProperties>
</file>