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1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10.xml"/>
  <Override ContentType="application/vnd.openxmlformats-officedocument.presentationml.comments+xml" PartName="/ppt/comments/comment8.xml"/>
  <Override ContentType="application/vnd.openxmlformats-officedocument.presentationml.comments+xml" PartName="/ppt/comments/comment5.xml"/>
  <Override ContentType="application/vnd.openxmlformats-officedocument.presentationml.comments+xml" PartName="/ppt/comments/comment6.xml"/>
  <Override ContentType="application/vnd.openxmlformats-officedocument.presentationml.comments+xml" PartName="/ppt/comments/comment7.xml"/>
  <Override ContentType="application/vnd.openxmlformats-officedocument.presentationml.comments+xml" PartName="/ppt/comments/comment4.xml"/>
  <Override ContentType="application/vnd.openxmlformats-officedocument.presentationml.comments+xml" PartName="/ppt/comments/comment9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70" r:id="rId6"/>
    <p:sldMasterId id="2147483671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5" name="Marian Stahl"/>
  <p:cmAuthor clrIdx="1" id="1" initials="" lastIdx="9" name="Dhruvanshu Parmar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9431C01-7EA0-4BCC-B815-F0EB43F87CCF}">
  <a:tblStyle styleId="{29431C01-7EA0-4BCC-B815-F0EB43F87CC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commentAuthors" Target="commentAuthors.xml"/><Relationship Id="rId6" Type="http://schemas.openxmlformats.org/officeDocument/2006/relationships/slideMaster" Target="slideMasters/slideMaster1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2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slide" Target="slides/slide25.xml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6-03-15T15:24:37.353">
    <p:pos x="6000" y="0"/>
    <p:text>The full decay chain is missing. 
You don't have a bullet point on the right plot, but it's fine to mention it while talking. It somehow needs to be clear that these are the P-wave states that are expected by the quark model</p:text>
  </p:cm>
  <p:cm authorId="0" idx="2" dt="2026-03-16T15:24:44.883">
    <p:pos x="153" y="232"/>
    <p:text>FIrst observation of the decay ... best suited for an analysis that measures the spin and parity of the excited Oc states observed in prompt production</p:text>
  </p:cm>
  <p:cm authorId="1" idx="1" dt="2026-03-16T15:24:44.883">
    <p:pos x="153" y="232"/>
    <p:text>Accordingly added as a bullet point</p:text>
  </p:cm>
  <p:cm authorId="0" idx="3" dt="2026-03-16T15:24:34.976">
    <p:pos x="153" y="332"/>
    <p:text>... in prompt production</p:text>
  </p:cm>
  <p:cm authorId="1" idx="2" dt="2026-03-16T15:24:34.976">
    <p:pos x="153" y="332"/>
    <p:text>Sentence edited accordingly</p:text>
  </p:cm>
</p:cmLst>
</file>

<file path=ppt/comments/comment10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4" dt="2026-03-16T14:11:35.006">
    <p:pos x="196" y="280"/>
    <p:text>too generic. can you be more specific?</p:text>
  </p:cm>
  <p:cm authorId="1" idx="8" dt="2026-03-16T14:11:35.006">
    <p:pos x="196" y="280"/>
    <p:text>Added some more comment to the bullet points</p:text>
  </p:cm>
</p:cmLst>
</file>

<file path=ppt/comments/comment1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5" dt="2026-03-16T14:18:12.911">
    <p:pos x="2972" y="303"/>
    <p:text>This is difficult to understand for the audience when they don't see the plot</p:text>
  </p:cm>
  <p:cm authorId="1" idx="9" dt="2026-03-16T14:18:12.911">
    <p:pos x="2972" y="303"/>
    <p:text>I wanted to go a bit slow to have a build up. As per Misha's suggestion as well, keeping this in backup and directly starting from the slide which talks about the mathematical expression of the model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4" dt="2026-03-16T14:09:56.420">
    <p:pos x="196" y="225"/>
    <p:text>Why?</p:text>
  </p:cm>
  <p:cm authorId="1" idx="3" dt="2026-03-16T14:09:56.420">
    <p:pos x="196" y="225"/>
    <p:text>Added two bullet points to explain a bit.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5" dt="2026-03-16T14:14:54.664">
    <p:pos x="6000" y="0"/>
    <p:text>this slide is a bit verbose for my taste. If you simply state that you remove two-track combinations with an opening angle less than 1 mrad, and that you remove multiple candidates, keeping those with higher BDT score</p:text>
  </p:cm>
  <p:cm authorId="1" idx="4" dt="2026-03-16T14:14:54.664">
    <p:pos x="6000" y="0"/>
    <p:text>Modified the slide accordingly, and added a copy of slide with detailed steps in backup</p:tex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6" dt="2026-03-16T14:39:29.674">
    <p:pos x="196" y="2055"/>
    <p:text>threshold enhancement? It was more prominent before, no? Is this a plotting issue?</p:text>
  </p:cm>
  <p:cm authorId="1" idx="5" dt="2026-03-16T14:39:29.674">
    <p:pos x="196" y="2055"/>
    <p:text>I think no, it looks like this because the plot is made without sWeights. With sWeights, the enhancement very clearly shows up. I have added a slide in backup which is what I showed you before.</p:text>
  </p:cm>
</p:cmLst>
</file>

<file path=ppt/comments/comment5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7" dt="2026-03-16T14:46:00.766">
    <p:pos x="211" y="32"/>
    <p:text>This is one of the nicest plots I've ever seen :D
1 total reaction
Dhruvanshu Parmar reacted with 😁 at 2026-03-16 14:18 PM</p:text>
  </p:cm>
  <p:cm authorId="0" idx="8" dt="2026-03-15T15:59:49.549">
    <p:pos x="211" y="32"/>
    <p:text>Honestly. It's WIP, but it's amazing. You should really highlight it. Maybe you can compare to Run2</p:text>
  </p:cm>
  <p:cm authorId="1" idx="6" dt="2026-03-16T14:46:00.766">
    <p:pos x="211" y="32"/>
    <p:text>The title was actually like a joke, that even though the plot is one of the prettiest, it was a pain to make this model work, and we still have to work on it :) . Yes indeed, I genuinely want to keep it because its a really good and 'hopeful' place to stop at.
Cool, I have added a reference plot from Run2</p:text>
  </p:cm>
</p:cmLst>
</file>

<file path=ppt/comments/comment6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9" dt="2026-03-16T14:46:00.766">
    <p:pos x="211" y="32"/>
    <p:text>This is one of the nicest plots I've ever seen :D
1 total reaction
Dhruvanshu Parmar reacted with 😁 at 2026-03-16 14:18 PM</p:text>
  </p:cm>
  <p:cm authorId="0" idx="10" dt="2026-03-15T15:59:49.549">
    <p:pos x="211" y="32"/>
    <p:text>Honestly. It's WIP, but it's amazing. You should really highlight it. Maybe you can compare to Run2</p:text>
  </p:cm>
  <p:cm authorId="1" idx="7" dt="2026-03-16T14:46:00.766">
    <p:pos x="211" y="32"/>
    <p:text>The title was actually like a joke, that even though the plot is one of the prettiest, it was a pain to make this model work, and we still have to work on it :) . Yes indeed, I genuinely want to keep it because its a really good and 'hopeful' place to stop at.
Cool, I have added a reference plot from Run2</p:text>
  </p:cm>
</p:cmLst>
</file>

<file path=ppt/comments/comment7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1" dt="2026-03-15T16:01:51.717">
    <p:pos x="196" y="393"/>
    <p:text>Next steps with Xic DP is missing.
Promising to measure J^P of known Omegac states with high fidelity</p:text>
  </p:cm>
</p:cmLst>
</file>

<file path=ppt/comments/comment8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2" dt="2026-03-15T15:30:09.591">
    <p:pos x="196" y="200"/>
    <p:text>This is hard to understand for people outside of LHCb. Even for LHCb people, there might not be enough time to digest this. Maybe you can summarize the selection in a few words, and have the details as backup</p:text>
  </p:cm>
</p:cmLst>
</file>

<file path=ppt/comments/comment9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3" dt="2026-03-15T15:33:06.966">
    <p:pos x="6000" y="0"/>
    <p:text>when you talk on this slide, it might be helpful to think about what you want to highlight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d00b94ba63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d00b94ba63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d00b94ba63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d00b94ba63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d00b94ba63_0_3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d00b94ba63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d00b94ba63_0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d00b94ba63_0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d09f79d1d6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3d09f79d1d6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d00b94ba63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3d00b94ba63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d0564c69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d0564c69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3d0564c69f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3d0564c69f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d00b94ba63_0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3d00b94ba63_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3d00b94ba63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3d00b94ba63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3d00b94ba63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3d00b94ba63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d00b94ba63_0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d00b94ba63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d0564c69f0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d0564c69f0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d0564c69f0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d0564c69f0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d0564c69f0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3d0564c69f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3d0564c69f0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3d0564c69f0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3d0564c69f0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3d0564c69f0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3d08b34f062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3d08b34f062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d00b94ba63_0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d00b94ba63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d09f79d1d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d09f79d1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d08b34f062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d08b34f062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d00b94ba63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d00b94ba63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d00b94ba63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d00b94ba63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d00b94ba63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d00b94ba63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d00b94ba63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d00b94ba63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2" name="Google Shape;62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❖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◆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◆"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500"/>
            </a:lvl1pPr>
            <a:lvl2pPr lvl="1">
              <a:buNone/>
              <a:defRPr sz="1500"/>
            </a:lvl2pPr>
            <a:lvl3pPr lvl="2">
              <a:buNone/>
              <a:defRPr sz="1500"/>
            </a:lvl3pPr>
            <a:lvl4pPr lvl="3">
              <a:buNone/>
              <a:defRPr sz="1500"/>
            </a:lvl4pPr>
            <a:lvl5pPr lvl="4">
              <a:buNone/>
              <a:defRPr sz="1500"/>
            </a:lvl5pPr>
            <a:lvl6pPr lvl="5">
              <a:buNone/>
              <a:defRPr sz="1500"/>
            </a:lvl6pPr>
            <a:lvl7pPr lvl="6">
              <a:buNone/>
              <a:defRPr sz="1500"/>
            </a:lvl7pPr>
            <a:lvl8pPr lvl="7">
              <a:buNone/>
              <a:defRPr sz="1500"/>
            </a:lvl8pPr>
            <a:lvl9pPr lvl="8">
              <a:buNone/>
              <a:defRPr sz="15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❖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➢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◆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➢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◆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❖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➢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◆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➢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◆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1" name="Google Shape;81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❖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➢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◆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➢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◆"/>
              <a:defRPr sz="1200"/>
            </a:lvl9pPr>
          </a:lstStyle>
          <a:p/>
        </p:txBody>
      </p:sp>
      <p:sp>
        <p:nvSpPr>
          <p:cNvPr id="82" name="Google Shape;82;p19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5" name="Google Shape;85;p20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9" name="Google Shape;89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0" name="Google Shape;90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❖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◆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◆"/>
              <a:defRPr/>
            </a:lvl9pPr>
          </a:lstStyle>
          <a:p/>
        </p:txBody>
      </p:sp>
      <p:sp>
        <p:nvSpPr>
          <p:cNvPr id="91" name="Google Shape;91;p21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4" name="Google Shape;94;p22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7" name="Google Shape;97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❖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◆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◆"/>
              <a:defRPr/>
            </a:lvl9pPr>
          </a:lstStyle>
          <a:p/>
        </p:txBody>
      </p:sp>
      <p:sp>
        <p:nvSpPr>
          <p:cNvPr id="98" name="Google Shape;98;p23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4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2800"/>
              <a:buNone/>
              <a:defRPr b="1" sz="2800">
                <a:solidFill>
                  <a:srgbClr val="17365C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2800"/>
              <a:buNone/>
              <a:defRPr b="1" sz="2800">
                <a:solidFill>
                  <a:srgbClr val="17365C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2800"/>
              <a:buNone/>
              <a:defRPr b="1" sz="2800">
                <a:solidFill>
                  <a:srgbClr val="17365C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2800"/>
              <a:buNone/>
              <a:defRPr b="1" sz="2800">
                <a:solidFill>
                  <a:srgbClr val="17365C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2800"/>
              <a:buNone/>
              <a:defRPr b="1" sz="2800">
                <a:solidFill>
                  <a:srgbClr val="17365C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2800"/>
              <a:buNone/>
              <a:defRPr b="1" sz="2800">
                <a:solidFill>
                  <a:srgbClr val="17365C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2800"/>
              <a:buNone/>
              <a:defRPr b="1" sz="2800">
                <a:solidFill>
                  <a:srgbClr val="17365C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2800"/>
              <a:buNone/>
              <a:defRPr b="1" sz="2800">
                <a:solidFill>
                  <a:srgbClr val="17365C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2800"/>
              <a:buNone/>
              <a:defRPr b="1" sz="2800">
                <a:solidFill>
                  <a:srgbClr val="17365C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  <a:defRPr sz="1800">
                <a:solidFill>
                  <a:srgbClr val="17365C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  <a:defRPr>
                <a:solidFill>
                  <a:srgbClr val="17365C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■"/>
              <a:defRPr>
                <a:solidFill>
                  <a:srgbClr val="17365C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●"/>
              <a:defRPr>
                <a:solidFill>
                  <a:srgbClr val="17365C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◆"/>
              <a:defRPr>
                <a:solidFill>
                  <a:srgbClr val="17365C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  <a:defRPr>
                <a:solidFill>
                  <a:srgbClr val="17365C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■"/>
              <a:defRPr>
                <a:solidFill>
                  <a:srgbClr val="17365C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●"/>
              <a:defRPr>
                <a:solidFill>
                  <a:srgbClr val="17365C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◆"/>
              <a:defRPr>
                <a:solidFill>
                  <a:srgbClr val="17365C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b="1" sz="1000">
                <a:solidFill>
                  <a:srgbClr val="17365C"/>
                </a:solidFill>
              </a:defRPr>
            </a:lvl1pPr>
            <a:lvl2pPr lvl="1" algn="r">
              <a:buNone/>
              <a:defRPr b="1" sz="1000">
                <a:solidFill>
                  <a:srgbClr val="17365C"/>
                </a:solidFill>
              </a:defRPr>
            </a:lvl2pPr>
            <a:lvl3pPr lvl="2" algn="r">
              <a:buNone/>
              <a:defRPr b="1" sz="1000">
                <a:solidFill>
                  <a:srgbClr val="17365C"/>
                </a:solidFill>
              </a:defRPr>
            </a:lvl3pPr>
            <a:lvl4pPr lvl="3" algn="r">
              <a:buNone/>
              <a:defRPr b="1" sz="1000">
                <a:solidFill>
                  <a:srgbClr val="17365C"/>
                </a:solidFill>
              </a:defRPr>
            </a:lvl4pPr>
            <a:lvl5pPr lvl="4" algn="r">
              <a:buNone/>
              <a:defRPr b="1" sz="1000">
                <a:solidFill>
                  <a:srgbClr val="17365C"/>
                </a:solidFill>
              </a:defRPr>
            </a:lvl5pPr>
            <a:lvl6pPr lvl="5" algn="r">
              <a:buNone/>
              <a:defRPr b="1" sz="1000">
                <a:solidFill>
                  <a:srgbClr val="17365C"/>
                </a:solidFill>
              </a:defRPr>
            </a:lvl6pPr>
            <a:lvl7pPr lvl="6" algn="r">
              <a:buNone/>
              <a:defRPr b="1" sz="1000">
                <a:solidFill>
                  <a:srgbClr val="17365C"/>
                </a:solidFill>
              </a:defRPr>
            </a:lvl7pPr>
            <a:lvl8pPr lvl="7" algn="r">
              <a:buNone/>
              <a:defRPr b="1" sz="1000">
                <a:solidFill>
                  <a:srgbClr val="17365C"/>
                </a:solidFill>
              </a:defRPr>
            </a:lvl8pPr>
            <a:lvl9pPr lvl="8" algn="r">
              <a:buNone/>
              <a:defRPr b="1" sz="1000">
                <a:solidFill>
                  <a:srgbClr val="17365C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" name="Google Shape;54;p13"/>
          <p:cNvSpPr/>
          <p:nvPr/>
        </p:nvSpPr>
        <p:spPr>
          <a:xfrm rot="5400000">
            <a:off x="4473600" y="473250"/>
            <a:ext cx="196800" cy="9143700"/>
          </a:xfrm>
          <a:prstGeom prst="rect">
            <a:avLst/>
          </a:prstGeom>
          <a:solidFill>
            <a:srgbClr val="8DAE1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55" name="Google Shape;55;p13"/>
          <p:cNvSpPr txBox="1"/>
          <p:nvPr/>
        </p:nvSpPr>
        <p:spPr>
          <a:xfrm>
            <a:off x="23425" y="4965500"/>
            <a:ext cx="1560000" cy="1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3425" y="4965500"/>
            <a:ext cx="1522500" cy="1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595959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-37500" y="4973750"/>
            <a:ext cx="1560000" cy="1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Dhruvanshu Parmar</a:t>
            </a:r>
            <a:endParaRPr b="1" sz="1200">
              <a:solidFill>
                <a:srgbClr val="17365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107550" y="4973750"/>
            <a:ext cx="2928900" cy="1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Analysis of Ω</a:t>
            </a:r>
            <a:r>
              <a:rPr b="1" baseline="-25000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b="1" baseline="30000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</a:t>
            </a:r>
            <a:r>
              <a:rPr b="1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→ 𝝣</a:t>
            </a:r>
            <a:r>
              <a:rPr b="1" baseline="-25000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b="1" baseline="30000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r>
              <a:rPr b="1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r>
              <a:rPr b="1" baseline="30000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</a:t>
            </a:r>
            <a:r>
              <a:rPr b="1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𝛑</a:t>
            </a:r>
            <a:r>
              <a:rPr b="1" baseline="30000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</a:t>
            </a:r>
            <a:endParaRPr b="1" baseline="30000" sz="1200">
              <a:solidFill>
                <a:srgbClr val="17365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6824625" y="4973750"/>
            <a:ext cx="2352000" cy="1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DPG </a:t>
            </a:r>
            <a:r>
              <a:rPr b="1" lang="en" sz="11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Frühjahrstagung</a:t>
            </a:r>
            <a:r>
              <a:rPr b="1" lang="en" sz="1100">
                <a:solidFill>
                  <a:schemeClr val="dk1"/>
                </a:solidFill>
              </a:rPr>
              <a:t> </a:t>
            </a:r>
            <a:r>
              <a:rPr b="1" lang="en" sz="1200">
                <a:solidFill>
                  <a:srgbClr val="1736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2026</a:t>
            </a:r>
            <a:endParaRPr b="1" sz="1200">
              <a:solidFill>
                <a:srgbClr val="17365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comments" Target="../comments/comment4.xml"/><Relationship Id="rId4" Type="http://schemas.openxmlformats.org/officeDocument/2006/relationships/image" Target="../media/image28.png"/><Relationship Id="rId5" Type="http://schemas.openxmlformats.org/officeDocument/2006/relationships/image" Target="../media/image20.png"/><Relationship Id="rId6" Type="http://schemas.openxmlformats.org/officeDocument/2006/relationships/image" Target="../media/image3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comments" Target="../comments/comment5.xml"/><Relationship Id="rId4" Type="http://schemas.openxmlformats.org/officeDocument/2006/relationships/image" Target="../media/image24.png"/><Relationship Id="rId5" Type="http://schemas.openxmlformats.org/officeDocument/2006/relationships/image" Target="../media/image22.png"/><Relationship Id="rId6" Type="http://schemas.openxmlformats.org/officeDocument/2006/relationships/image" Target="../media/image39.png"/><Relationship Id="rId7" Type="http://schemas.openxmlformats.org/officeDocument/2006/relationships/image" Target="../media/image17.png"/><Relationship Id="rId8" Type="http://schemas.openxmlformats.org/officeDocument/2006/relationships/hyperlink" Target="https://journals.aps.org/prd/abstract/10.1103/PhysRevD.104.L091102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comments" Target="../comments/comment6.xml"/><Relationship Id="rId4" Type="http://schemas.openxmlformats.org/officeDocument/2006/relationships/image" Target="../media/image24.png"/><Relationship Id="rId5" Type="http://schemas.openxmlformats.org/officeDocument/2006/relationships/image" Target="../media/image22.png"/><Relationship Id="rId6" Type="http://schemas.openxmlformats.org/officeDocument/2006/relationships/image" Target="../media/image39.png"/><Relationship Id="rId7" Type="http://schemas.openxmlformats.org/officeDocument/2006/relationships/image" Target="../media/image17.png"/><Relationship Id="rId8" Type="http://schemas.openxmlformats.org/officeDocument/2006/relationships/hyperlink" Target="https://journals.aps.org/prd/abstract/10.1103/PhysRevD.104.L091102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comments" Target="../comments/comment7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comments" Target="../comments/comment8.xml"/><Relationship Id="rId4" Type="http://schemas.openxmlformats.org/officeDocument/2006/relationships/image" Target="../media/image29.png"/><Relationship Id="rId5" Type="http://schemas.openxmlformats.org/officeDocument/2006/relationships/image" Target="../media/image2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comments" Target="../comments/comment9.xml"/><Relationship Id="rId4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comments" Target="../comments/comment1.xml"/><Relationship Id="rId4" Type="http://schemas.openxmlformats.org/officeDocument/2006/relationships/hyperlink" Target="https://journals.aps.org/prl/abstract/10.1103/PhysRevLett.118.182001" TargetMode="External"/><Relationship Id="rId11" Type="http://schemas.openxmlformats.org/officeDocument/2006/relationships/image" Target="../media/image12.png"/><Relationship Id="rId10" Type="http://schemas.openxmlformats.org/officeDocument/2006/relationships/hyperlink" Target="https://journals.aps.org/prl/abstract/10.1103/PhysRevLett.118.182001" TargetMode="External"/><Relationship Id="rId9" Type="http://schemas.openxmlformats.org/officeDocument/2006/relationships/image" Target="../media/image16.png"/><Relationship Id="rId5" Type="http://schemas.openxmlformats.org/officeDocument/2006/relationships/hyperlink" Target="https://journals.aps.org/prd/abstract/10.1103/PhysRevD.104.L091102" TargetMode="External"/><Relationship Id="rId6" Type="http://schemas.openxmlformats.org/officeDocument/2006/relationships/image" Target="../media/image15.png"/><Relationship Id="rId7" Type="http://schemas.openxmlformats.org/officeDocument/2006/relationships/image" Target="../media/image5.png"/><Relationship Id="rId8" Type="http://schemas.openxmlformats.org/officeDocument/2006/relationships/hyperlink" Target="https://doi.org/10.1103/PhysRevD.92.114029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comments" Target="../comments/comment10.xml"/><Relationship Id="rId4" Type="http://schemas.openxmlformats.org/officeDocument/2006/relationships/image" Target="../media/image30.png"/><Relationship Id="rId5" Type="http://schemas.openxmlformats.org/officeDocument/2006/relationships/image" Target="../media/image38.png"/><Relationship Id="rId6" Type="http://schemas.openxmlformats.org/officeDocument/2006/relationships/image" Target="../media/image4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comments" Target="../comments/comment11.xml"/><Relationship Id="rId4" Type="http://schemas.openxmlformats.org/officeDocument/2006/relationships/image" Target="../media/image40.png"/><Relationship Id="rId5" Type="http://schemas.openxmlformats.org/officeDocument/2006/relationships/image" Target="../media/image32.png"/><Relationship Id="rId6" Type="http://schemas.openxmlformats.org/officeDocument/2006/relationships/image" Target="../media/image3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3.png"/><Relationship Id="rId4" Type="http://schemas.openxmlformats.org/officeDocument/2006/relationships/hyperlink" Target="https://cds.cern.ch/record/2911006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21.png"/><Relationship Id="rId5" Type="http://schemas.openxmlformats.org/officeDocument/2006/relationships/hyperlink" Target="https://cds.cern.ch/record/2911006/" TargetMode="External"/><Relationship Id="rId6" Type="http://schemas.openxmlformats.org/officeDocument/2006/relationships/image" Target="../media/image17.png"/><Relationship Id="rId7" Type="http://schemas.openxmlformats.org/officeDocument/2006/relationships/hyperlink" Target="https://journals.aps.org/prd/abstract/10.1103/PhysRevD.104.L091102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Relationship Id="rId6" Type="http://schemas.openxmlformats.org/officeDocument/2006/relationships/hyperlink" Target="https://affine.ai/gradient-boosting-trees-for-classification-a-beginners-guide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2.xml"/><Relationship Id="rId4" Type="http://schemas.openxmlformats.org/officeDocument/2006/relationships/image" Target="../media/image25.png"/><Relationship Id="rId5" Type="http://schemas.openxmlformats.org/officeDocument/2006/relationships/image" Target="../media/image23.png"/><Relationship Id="rId6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comments" Target="../comments/comment3.xml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/>
          <p:nvPr>
            <p:ph type="ctrTitle"/>
          </p:nvPr>
        </p:nvSpPr>
        <p:spPr>
          <a:xfrm>
            <a:off x="-519600" y="26650"/>
            <a:ext cx="10183200" cy="152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Analysis of </a:t>
            </a:r>
            <a:r>
              <a:rPr lang="en" sz="4000"/>
              <a:t>Ω</a:t>
            </a:r>
            <a:r>
              <a:rPr baseline="-25000" lang="en" sz="4000"/>
              <a:t>b</a:t>
            </a:r>
            <a:r>
              <a:rPr baseline="30000" lang="en" sz="4000"/>
              <a:t>–</a:t>
            </a:r>
            <a:r>
              <a:rPr lang="en" sz="4000"/>
              <a:t> → Ξ</a:t>
            </a:r>
            <a:r>
              <a:rPr baseline="-25000" lang="en" sz="4000"/>
              <a:t>c</a:t>
            </a:r>
            <a:r>
              <a:rPr baseline="30000" lang="en" sz="4000"/>
              <a:t>+</a:t>
            </a:r>
            <a:r>
              <a:rPr lang="en" sz="4000"/>
              <a:t>K</a:t>
            </a:r>
            <a:r>
              <a:rPr baseline="30000" lang="en" sz="4000"/>
              <a:t>–</a:t>
            </a:r>
            <a:r>
              <a:rPr lang="en" sz="4000"/>
              <a:t>π</a:t>
            </a:r>
            <a:r>
              <a:rPr baseline="30000" lang="en" sz="4000"/>
              <a:t>–</a:t>
            </a:r>
            <a:r>
              <a:rPr lang="en" sz="4000"/>
              <a:t> at </a:t>
            </a:r>
            <a:r>
              <a:rPr b="1" lang="en" sz="4000">
                <a:latin typeface="Arial"/>
                <a:ea typeface="Arial"/>
                <a:cs typeface="Arial"/>
                <a:sym typeface="Arial"/>
              </a:rPr>
              <a:t>LHCb </a:t>
            </a:r>
            <a:endParaRPr b="1" sz="4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Arial"/>
                <a:ea typeface="Arial"/>
                <a:cs typeface="Arial"/>
                <a:sym typeface="Arial"/>
              </a:rPr>
              <a:t>using </a:t>
            </a:r>
            <a:r>
              <a:rPr lang="en" sz="4000"/>
              <a:t>Run 3</a:t>
            </a:r>
            <a:r>
              <a:rPr b="1" lang="en" sz="4000">
                <a:latin typeface="Arial"/>
                <a:ea typeface="Arial"/>
                <a:cs typeface="Arial"/>
                <a:sym typeface="Arial"/>
              </a:rPr>
              <a:t> data</a:t>
            </a:r>
            <a:endParaRPr b="1"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5"/>
          <p:cNvSpPr txBox="1"/>
          <p:nvPr>
            <p:ph idx="1" type="subTitle"/>
          </p:nvPr>
        </p:nvSpPr>
        <p:spPr>
          <a:xfrm>
            <a:off x="17250" y="1651388"/>
            <a:ext cx="9109500" cy="6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17365C"/>
                </a:solidFill>
              </a:rPr>
              <a:t>Dhruvanshu Parmar</a:t>
            </a:r>
            <a:r>
              <a:rPr lang="en">
                <a:solidFill>
                  <a:srgbClr val="17365C"/>
                </a:solidFill>
              </a:rPr>
              <a:t>,</a:t>
            </a:r>
            <a:r>
              <a:rPr lang="en"/>
              <a:t> </a:t>
            </a:r>
            <a:r>
              <a:rPr lang="en">
                <a:solidFill>
                  <a:srgbClr val="17365C"/>
                </a:solidFill>
              </a:rPr>
              <a:t>Mikhail Mikha</a:t>
            </a:r>
            <a:r>
              <a:rPr lang="en"/>
              <a:t>senko, Marian Stahl</a:t>
            </a:r>
            <a:endParaRPr>
              <a:solidFill>
                <a:srgbClr val="17365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7365C"/>
              </a:solidFill>
            </a:endParaRPr>
          </a:p>
        </p:txBody>
      </p:sp>
      <p:sp>
        <p:nvSpPr>
          <p:cNvPr id="107" name="Google Shape;107;p25"/>
          <p:cNvSpPr txBox="1"/>
          <p:nvPr>
            <p:ph idx="1" type="subTitle"/>
          </p:nvPr>
        </p:nvSpPr>
        <p:spPr>
          <a:xfrm>
            <a:off x="17250" y="2670700"/>
            <a:ext cx="9109500" cy="59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DPG </a:t>
            </a:r>
            <a:r>
              <a:rPr lang="en" sz="2200">
                <a:solidFill>
                  <a:srgbClr val="17365C"/>
                </a:solidFill>
              </a:rPr>
              <a:t>Frühjahrstagung</a:t>
            </a:r>
            <a:r>
              <a:rPr lang="en" sz="2200">
                <a:solidFill>
                  <a:srgbClr val="17365C"/>
                </a:solidFill>
              </a:rPr>
              <a:t>, 2026</a:t>
            </a:r>
            <a:endParaRPr sz="2200">
              <a:solidFill>
                <a:srgbClr val="17365C"/>
              </a:solidFill>
            </a:endParaRPr>
          </a:p>
        </p:txBody>
      </p:sp>
      <p:pic>
        <p:nvPicPr>
          <p:cNvPr id="108" name="Google Shape;10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2050" y="3843923"/>
            <a:ext cx="1755500" cy="105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8968" y="3843927"/>
            <a:ext cx="2689221" cy="1053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71225" y="3843925"/>
            <a:ext cx="1053329" cy="105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92119" y="3855662"/>
            <a:ext cx="1874169" cy="105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29625" y="3843925"/>
            <a:ext cx="1149013" cy="107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5"/>
          <p:cNvSpPr txBox="1"/>
          <p:nvPr>
            <p:ph idx="1" type="subTitle"/>
          </p:nvPr>
        </p:nvSpPr>
        <p:spPr>
          <a:xfrm>
            <a:off x="17250" y="2156813"/>
            <a:ext cx="9109500" cy="6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/>
              <a:t>Ruhr-Universität Bochum</a:t>
            </a:r>
            <a:endParaRPr i="1" sz="2500">
              <a:solidFill>
                <a:srgbClr val="17365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17365C"/>
              </a:solidFill>
            </a:endParaRPr>
          </a:p>
        </p:txBody>
      </p:sp>
      <p:sp>
        <p:nvSpPr>
          <p:cNvPr id="114" name="Google Shape;114;p25"/>
          <p:cNvSpPr txBox="1"/>
          <p:nvPr>
            <p:ph idx="1" type="subTitle"/>
          </p:nvPr>
        </p:nvSpPr>
        <p:spPr>
          <a:xfrm>
            <a:off x="17250" y="3102063"/>
            <a:ext cx="9109500" cy="59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18 March 2026</a:t>
            </a:r>
            <a:endParaRPr sz="1800">
              <a:solidFill>
                <a:srgbClr val="17365C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4"/>
          <p:cNvSpPr txBox="1"/>
          <p:nvPr>
            <p:ph type="title"/>
          </p:nvPr>
        </p:nvSpPr>
        <p:spPr>
          <a:xfrm>
            <a:off x="2905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2500"/>
              <a:t>Ξ</a:t>
            </a:r>
            <a:r>
              <a:rPr baseline="-25000" lang="en" sz="2500"/>
              <a:t>c</a:t>
            </a:r>
            <a:r>
              <a:rPr baseline="30000" lang="en" sz="2500"/>
              <a:t>+</a:t>
            </a:r>
            <a:r>
              <a:rPr lang="en" sz="2500"/>
              <a:t>K</a:t>
            </a:r>
            <a:r>
              <a:rPr baseline="30000" lang="en" sz="2500"/>
              <a:t>–</a:t>
            </a:r>
            <a:r>
              <a:rPr lang="en" sz="2500"/>
              <a:t>π</a:t>
            </a:r>
            <a:r>
              <a:rPr baseline="30000" lang="en" sz="2500"/>
              <a:t>–</a:t>
            </a:r>
            <a:r>
              <a:rPr lang="en" sz="2500"/>
              <a:t> mass spectrum</a:t>
            </a:r>
            <a:endParaRPr/>
          </a:p>
        </p:txBody>
      </p:sp>
      <p:sp>
        <p:nvSpPr>
          <p:cNvPr id="245" name="Google Shape;245;p34"/>
          <p:cNvSpPr txBox="1"/>
          <p:nvPr>
            <p:ph idx="1" type="body"/>
          </p:nvPr>
        </p:nvSpPr>
        <p:spPr>
          <a:xfrm>
            <a:off x="290500" y="445025"/>
            <a:ext cx="8572800" cy="128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An extended negative log likelihood (extended-nll) fit is performed in the fit range of (5850,6350) MeV.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Signal yield per </a:t>
            </a:r>
            <a:r>
              <a:rPr lang="en"/>
              <a:t>luminosity</a:t>
            </a:r>
            <a:r>
              <a:rPr lang="en"/>
              <a:t> is roughly </a:t>
            </a:r>
            <a:r>
              <a:rPr b="1" lang="en"/>
              <a:t>2.5x</a:t>
            </a:r>
            <a:r>
              <a:rPr lang="en"/>
              <a:t> more compared to Run 2.</a:t>
            </a:r>
            <a:endParaRPr baseline="30000"/>
          </a:p>
        </p:txBody>
      </p:sp>
      <p:graphicFrame>
        <p:nvGraphicFramePr>
          <p:cNvPr id="246" name="Google Shape;246;p34"/>
          <p:cNvGraphicFramePr/>
          <p:nvPr/>
        </p:nvGraphicFramePr>
        <p:xfrm>
          <a:off x="4745088" y="18817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{29431C01-7EA0-4BCC-B815-F0EB43F87CCF}</a:tableStyleId>
              </a:tblPr>
              <a:tblGrid>
                <a:gridCol w="382850"/>
                <a:gridCol w="1355775"/>
              </a:tblGrid>
              <a:tr h="210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μ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6044.52 ± 0.75 MeV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0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σ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74.48 ± 3.45 MeV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0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λ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0.0027 ± 0.0003 MeV</a:t>
                      </a:r>
                      <a:r>
                        <a:rPr baseline="30000" lang="en" sz="800">
                          <a:solidFill>
                            <a:srgbClr val="17365C"/>
                          </a:solidFill>
                        </a:rPr>
                        <a:t>–1</a:t>
                      </a:r>
                      <a:endParaRPr baseline="30000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0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N</a:t>
                      </a:r>
                      <a:r>
                        <a:rPr b="1" baseline="-25000" lang="en" sz="800">
                          <a:solidFill>
                            <a:srgbClr val="17365C"/>
                          </a:solidFill>
                        </a:rPr>
                        <a:t>sig</a:t>
                      </a:r>
                      <a:endParaRPr b="1" baseline="-25000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1464.22 ± 65.78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0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N</a:t>
                      </a:r>
                      <a:r>
                        <a:rPr b="1" baseline="-25000" lang="en" sz="800">
                          <a:solidFill>
                            <a:srgbClr val="17365C"/>
                          </a:solidFill>
                        </a:rPr>
                        <a:t>bkg</a:t>
                      </a:r>
                      <a:endParaRPr b="1" baseline="-25000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1982.5 ± 79.03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0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N</a:t>
                      </a:r>
                      <a:r>
                        <a:rPr b="1" baseline="-25000" lang="en" sz="800">
                          <a:solidFill>
                            <a:srgbClr val="17365C"/>
                          </a:solidFill>
                        </a:rPr>
                        <a:t>Ξ’</a:t>
                      </a:r>
                      <a:endParaRPr b="1" baseline="-25000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343.45 ± 104.8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0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N</a:t>
                      </a:r>
                      <a:r>
                        <a:rPr b="1" baseline="-25000" lang="en" sz="800">
                          <a:solidFill>
                            <a:srgbClr val="17365C"/>
                          </a:solidFill>
                        </a:rPr>
                        <a:t>⍴</a:t>
                      </a:r>
                      <a:endParaRPr b="1" baseline="-25000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281.73 ± 58.63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0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N</a:t>
                      </a:r>
                      <a:r>
                        <a:rPr b="1" baseline="-25000" lang="en" sz="800">
                          <a:solidFill>
                            <a:srgbClr val="17365C"/>
                          </a:solidFill>
                        </a:rPr>
                        <a:t>K</a:t>
                      </a:r>
                      <a:endParaRPr b="1" baseline="-25000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105.06 ± 79.75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7" name="Google Shape;247;p34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8" name="Google Shape;24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375" y="1702225"/>
            <a:ext cx="4488475" cy="29912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49" name="Google Shape;249;p34"/>
          <p:cNvGraphicFramePr/>
          <p:nvPr/>
        </p:nvGraphicFramePr>
        <p:xfrm>
          <a:off x="6584950" y="20340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{29431C01-7EA0-4BCC-B815-F0EB43F87CCF}</a:tableStyleId>
              </a:tblPr>
              <a:tblGrid>
                <a:gridCol w="901600"/>
                <a:gridCol w="743525"/>
                <a:gridCol w="831950"/>
              </a:tblGrid>
              <a:tr h="362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LHCb sample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Signal Yield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Signal Yield per fb</a:t>
                      </a:r>
                      <a:r>
                        <a:rPr b="1" baseline="30000" lang="en" sz="800">
                          <a:solidFill>
                            <a:srgbClr val="17365C"/>
                          </a:solidFill>
                        </a:rPr>
                        <a:t>–1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Run 1 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(3 fb</a:t>
                      </a:r>
                      <a:r>
                        <a:rPr baseline="30000" lang="en" sz="800">
                          <a:solidFill>
                            <a:srgbClr val="17365C"/>
                          </a:solidFill>
                        </a:rPr>
                        <a:t>–1</a:t>
                      </a:r>
                      <a:r>
                        <a:rPr lang="en" sz="800">
                          <a:solidFill>
                            <a:srgbClr val="17365C"/>
                          </a:solidFill>
                        </a:rPr>
                        <a:t>)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44 ± 5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15 ± 2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Run 2 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(6 fb</a:t>
                      </a:r>
                      <a:r>
                        <a:rPr baseline="30000" lang="en" sz="800">
                          <a:solidFill>
                            <a:srgbClr val="17365C"/>
                          </a:solidFill>
                        </a:rPr>
                        <a:t>–1</a:t>
                      </a:r>
                      <a:r>
                        <a:rPr lang="en" sz="800">
                          <a:solidFill>
                            <a:srgbClr val="17365C"/>
                          </a:solidFill>
                        </a:rPr>
                        <a:t>)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199 ± 13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33 ± 2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Run 1 + Run</a:t>
                      </a:r>
                      <a:r>
                        <a:rPr lang="en" sz="800">
                          <a:solidFill>
                            <a:srgbClr val="17365C"/>
                          </a:solidFill>
                        </a:rPr>
                        <a:t> </a:t>
                      </a:r>
                      <a:r>
                        <a:rPr lang="en" sz="800">
                          <a:solidFill>
                            <a:srgbClr val="17365C"/>
                          </a:solidFill>
                        </a:rPr>
                        <a:t>2 (9 fb</a:t>
                      </a:r>
                      <a:r>
                        <a:rPr baseline="30000" lang="en" sz="800">
                          <a:solidFill>
                            <a:srgbClr val="17365C"/>
                          </a:solidFill>
                        </a:rPr>
                        <a:t>–1</a:t>
                      </a:r>
                      <a:r>
                        <a:rPr lang="en" sz="800">
                          <a:solidFill>
                            <a:srgbClr val="17365C"/>
                          </a:solidFill>
                        </a:rPr>
                        <a:t>)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240 ± 17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27 ± 1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Run 3 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(~ 17.8 fb</a:t>
                      </a:r>
                      <a:r>
                        <a:rPr b="1" baseline="30000" lang="en" sz="800">
                          <a:solidFill>
                            <a:srgbClr val="17365C"/>
                          </a:solidFill>
                        </a:rPr>
                        <a:t>–1</a:t>
                      </a: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) 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1464 ± 66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82 ± 4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7365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50" name="Google Shape;250;p34"/>
          <p:cNvSpPr txBox="1"/>
          <p:nvPr/>
        </p:nvSpPr>
        <p:spPr>
          <a:xfrm>
            <a:off x="504950" y="1406725"/>
            <a:ext cx="1587000" cy="3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17365C"/>
                </a:solidFill>
              </a:rPr>
              <a:t>Preliminary</a:t>
            </a:r>
            <a:endParaRPr b="1" i="1" sz="1800">
              <a:solidFill>
                <a:srgbClr val="17365C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5"/>
          <p:cNvSpPr txBox="1"/>
          <p:nvPr>
            <p:ph type="title"/>
          </p:nvPr>
        </p:nvSpPr>
        <p:spPr>
          <a:xfrm>
            <a:off x="223600" y="51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/>
              <a:t>Ξ</a:t>
            </a:r>
            <a:r>
              <a:rPr baseline="-25000" lang="en" sz="2500"/>
              <a:t>c</a:t>
            </a:r>
            <a:r>
              <a:rPr baseline="30000" lang="en" sz="2500"/>
              <a:t>+</a:t>
            </a:r>
            <a:r>
              <a:rPr lang="en" sz="2500"/>
              <a:t>K</a:t>
            </a:r>
            <a:r>
              <a:rPr baseline="30000" lang="en" sz="2500"/>
              <a:t>– </a:t>
            </a:r>
            <a:r>
              <a:rPr lang="en" sz="2500"/>
              <a:t>spectrum</a:t>
            </a:r>
            <a:endParaRPr sz="2500"/>
          </a:p>
        </p:txBody>
      </p:sp>
      <p:sp>
        <p:nvSpPr>
          <p:cNvPr id="256" name="Google Shape;256;p35"/>
          <p:cNvSpPr txBox="1"/>
          <p:nvPr>
            <p:ph idx="1" type="body"/>
          </p:nvPr>
        </p:nvSpPr>
        <p:spPr>
          <a:xfrm>
            <a:off x="311700" y="3262825"/>
            <a:ext cx="8725200" cy="16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All excited Ω</a:t>
            </a:r>
            <a:r>
              <a:rPr baseline="-25000" lang="en"/>
              <a:t>c</a:t>
            </a:r>
            <a:r>
              <a:rPr baseline="30000" lang="en"/>
              <a:t>0</a:t>
            </a:r>
            <a:r>
              <a:rPr lang="en"/>
              <a:t> resonances appear in a small region of the spectrum: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Observed </a:t>
            </a:r>
            <a:r>
              <a:rPr lang="en"/>
              <a:t>resonances </a:t>
            </a:r>
            <a:r>
              <a:rPr lang="en">
                <a:solidFill>
                  <a:srgbClr val="17365C"/>
                </a:solidFill>
              </a:rPr>
              <a:t>incomplete set of quantum numbers. 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U</a:t>
            </a:r>
            <a:r>
              <a:rPr lang="en">
                <a:solidFill>
                  <a:srgbClr val="17365C"/>
                </a:solidFill>
              </a:rPr>
              <a:t>nexplained </a:t>
            </a:r>
            <a:r>
              <a:rPr lang="en">
                <a:solidFill>
                  <a:srgbClr val="FF0000"/>
                </a:solidFill>
              </a:rPr>
              <a:t>peaking</a:t>
            </a:r>
            <a:r>
              <a:rPr lang="en">
                <a:solidFill>
                  <a:srgbClr val="17365C"/>
                </a:solidFill>
              </a:rPr>
              <a:t> structures that ‘maybe’ are resonances.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>
                <a:solidFill>
                  <a:srgbClr val="17365C"/>
                </a:solidFill>
              </a:rPr>
              <a:t>The </a:t>
            </a:r>
            <a:r>
              <a:rPr lang="en"/>
              <a:t>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K</a:t>
            </a:r>
            <a:r>
              <a:rPr baseline="30000" lang="en"/>
              <a:t>– </a:t>
            </a:r>
            <a:r>
              <a:rPr lang="en">
                <a:solidFill>
                  <a:srgbClr val="FF9900"/>
                </a:solidFill>
              </a:rPr>
              <a:t>threshold</a:t>
            </a:r>
            <a:r>
              <a:rPr lang="en"/>
              <a:t> enhancement considered </a:t>
            </a:r>
            <a:r>
              <a:rPr lang="en"/>
              <a:t>for study.</a:t>
            </a:r>
            <a:endParaRPr>
              <a:solidFill>
                <a:srgbClr val="17365C"/>
              </a:solidFill>
            </a:endParaRPr>
          </a:p>
        </p:txBody>
      </p:sp>
      <p:sp>
        <p:nvSpPr>
          <p:cNvPr id="257" name="Google Shape;257;p35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8" name="Google Shape;258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7350" y="653925"/>
            <a:ext cx="4133224" cy="2608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5"/>
          <p:cNvPicPr preferRelativeResize="0"/>
          <p:nvPr/>
        </p:nvPicPr>
        <p:blipFill rotWithShape="1">
          <a:blip r:embed="rId5">
            <a:alphaModFix/>
          </a:blip>
          <a:srcRect b="0" l="0" r="0" t="1458"/>
          <a:stretch/>
        </p:blipFill>
        <p:spPr>
          <a:xfrm>
            <a:off x="5877630" y="90075"/>
            <a:ext cx="1978007" cy="1332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1700" y="750625"/>
            <a:ext cx="3775950" cy="24740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1" name="Google Shape;261;p35"/>
          <p:cNvCxnSpPr/>
          <p:nvPr/>
        </p:nvCxnSpPr>
        <p:spPr>
          <a:xfrm>
            <a:off x="872475" y="799375"/>
            <a:ext cx="0" cy="2013000"/>
          </a:xfrm>
          <a:prstGeom prst="straightConnector1">
            <a:avLst/>
          </a:prstGeom>
          <a:noFill/>
          <a:ln cap="flat" cmpd="sng" w="9525">
            <a:solidFill>
              <a:srgbClr val="8DAE1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62" name="Google Shape;262;p35"/>
          <p:cNvCxnSpPr/>
          <p:nvPr/>
        </p:nvCxnSpPr>
        <p:spPr>
          <a:xfrm>
            <a:off x="1166225" y="799375"/>
            <a:ext cx="0" cy="2013000"/>
          </a:xfrm>
          <a:prstGeom prst="straightConnector1">
            <a:avLst/>
          </a:prstGeom>
          <a:noFill/>
          <a:ln cap="flat" cmpd="sng" w="9525">
            <a:solidFill>
              <a:srgbClr val="8DAE1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63" name="Google Shape;263;p35"/>
          <p:cNvCxnSpPr/>
          <p:nvPr/>
        </p:nvCxnSpPr>
        <p:spPr>
          <a:xfrm>
            <a:off x="1260150" y="799375"/>
            <a:ext cx="0" cy="2013000"/>
          </a:xfrm>
          <a:prstGeom prst="straightConnector1">
            <a:avLst/>
          </a:prstGeom>
          <a:noFill/>
          <a:ln cap="flat" cmpd="sng" w="9525">
            <a:solidFill>
              <a:srgbClr val="8DAE1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64" name="Google Shape;264;p35"/>
          <p:cNvCxnSpPr/>
          <p:nvPr/>
        </p:nvCxnSpPr>
        <p:spPr>
          <a:xfrm>
            <a:off x="1402800" y="799375"/>
            <a:ext cx="0" cy="2013000"/>
          </a:xfrm>
          <a:prstGeom prst="straightConnector1">
            <a:avLst/>
          </a:prstGeom>
          <a:noFill/>
          <a:ln cap="flat" cmpd="sng" w="9525">
            <a:solidFill>
              <a:srgbClr val="8DAE1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65" name="Google Shape;265;p35"/>
          <p:cNvCxnSpPr/>
          <p:nvPr/>
        </p:nvCxnSpPr>
        <p:spPr>
          <a:xfrm>
            <a:off x="2773750" y="799375"/>
            <a:ext cx="0" cy="2013000"/>
          </a:xfrm>
          <a:prstGeom prst="straightConnector1">
            <a:avLst/>
          </a:prstGeom>
          <a:noFill/>
          <a:ln cap="flat" cmpd="sng" w="9525">
            <a:solidFill>
              <a:srgbClr val="8DAE1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66" name="Google Shape;266;p35"/>
          <p:cNvCxnSpPr/>
          <p:nvPr/>
        </p:nvCxnSpPr>
        <p:spPr>
          <a:xfrm>
            <a:off x="2248625" y="799375"/>
            <a:ext cx="0" cy="2013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67" name="Google Shape;267;p35"/>
          <p:cNvCxnSpPr/>
          <p:nvPr/>
        </p:nvCxnSpPr>
        <p:spPr>
          <a:xfrm>
            <a:off x="2054950" y="799375"/>
            <a:ext cx="0" cy="2013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68" name="Google Shape;268;p35"/>
          <p:cNvCxnSpPr/>
          <p:nvPr/>
        </p:nvCxnSpPr>
        <p:spPr>
          <a:xfrm>
            <a:off x="662225" y="829925"/>
            <a:ext cx="0" cy="20130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6"/>
          <p:cNvSpPr txBox="1"/>
          <p:nvPr>
            <p:ph idx="1" type="body"/>
          </p:nvPr>
        </p:nvSpPr>
        <p:spPr>
          <a:xfrm>
            <a:off x="335700" y="3015800"/>
            <a:ext cx="8472600" cy="19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/>
              <a:t>To fit spectrum</a:t>
            </a:r>
            <a:r>
              <a:rPr lang="en">
                <a:solidFill>
                  <a:srgbClr val="17365C"/>
                </a:solidFill>
              </a:rPr>
              <a:t> :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/>
              <a:t>Resonance peaks : Relativistic Breit Wigner (RBW) ⊗ Resolution. 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/>
              <a:t>Combinatorial background : Exponential x Phase space function.</a:t>
            </a:r>
            <a:endParaRPr>
              <a:solidFill>
                <a:srgbClr val="17365C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/>
              <a:t>Extremely narrow peaks dominated by resolution.</a:t>
            </a:r>
            <a:endParaRPr>
              <a:solidFill>
                <a:srgbClr val="17365C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>
                <a:solidFill>
                  <a:srgbClr val="17365C"/>
                </a:solidFill>
              </a:rPr>
              <a:t>Resolution model </a:t>
            </a:r>
            <a:r>
              <a:rPr lang="en"/>
              <a:t>is to be investigated.</a:t>
            </a:r>
            <a:endParaRPr>
              <a:solidFill>
                <a:srgbClr val="17365C"/>
              </a:solidFill>
            </a:endParaRPr>
          </a:p>
        </p:txBody>
      </p:sp>
      <p:sp>
        <p:nvSpPr>
          <p:cNvPr id="274" name="Google Shape;274;p36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5" name="Google Shape;275;p36"/>
          <p:cNvSpPr txBox="1"/>
          <p:nvPr>
            <p:ph type="title"/>
          </p:nvPr>
        </p:nvSpPr>
        <p:spPr>
          <a:xfrm>
            <a:off x="335700" y="51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/>
              <a:t>Fitting </a:t>
            </a:r>
            <a:r>
              <a:rPr lang="en" sz="2500"/>
              <a:t>Ξ</a:t>
            </a:r>
            <a:r>
              <a:rPr baseline="-25000" lang="en" sz="2500"/>
              <a:t>c</a:t>
            </a:r>
            <a:r>
              <a:rPr baseline="30000" lang="en" sz="2500"/>
              <a:t>+</a:t>
            </a:r>
            <a:r>
              <a:rPr lang="en" sz="2500"/>
              <a:t>K</a:t>
            </a:r>
            <a:r>
              <a:rPr baseline="30000" lang="en" sz="2500"/>
              <a:t>– </a:t>
            </a:r>
            <a:r>
              <a:rPr lang="en" sz="2500"/>
              <a:t>spectrum … </a:t>
            </a:r>
            <a:r>
              <a:rPr lang="en" sz="2500"/>
              <a:t>not so pretty!</a:t>
            </a:r>
            <a:endParaRPr sz="2500"/>
          </a:p>
        </p:txBody>
      </p:sp>
      <p:pic>
        <p:nvPicPr>
          <p:cNvPr id="276" name="Google Shape;276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8575" y="572425"/>
            <a:ext cx="4321076" cy="2533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48730" y="1107981"/>
            <a:ext cx="1387350" cy="138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51847" y="1361175"/>
            <a:ext cx="887677" cy="802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6" title="Screenshot from 2026-03-17 04-22-13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07375" y="580225"/>
            <a:ext cx="2671201" cy="244285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6"/>
          <p:cNvSpPr txBox="1"/>
          <p:nvPr/>
        </p:nvSpPr>
        <p:spPr>
          <a:xfrm rot="5400000">
            <a:off x="7425025" y="1494450"/>
            <a:ext cx="19254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[</a:t>
            </a:r>
            <a:r>
              <a:rPr i="1" lang="en" sz="8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PhysRevD.104.L091102</a:t>
            </a:r>
            <a:r>
              <a:rPr lang="en" sz="800">
                <a:solidFill>
                  <a:schemeClr val="dk1"/>
                </a:solidFill>
              </a:rPr>
              <a:t>]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281" name="Google Shape;281;p36"/>
          <p:cNvSpPr txBox="1"/>
          <p:nvPr/>
        </p:nvSpPr>
        <p:spPr>
          <a:xfrm rot="-5400000">
            <a:off x="6158175" y="1999525"/>
            <a:ext cx="7557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B7B7B7"/>
                </a:solidFill>
              </a:rPr>
              <a:t>Ω</a:t>
            </a:r>
            <a:r>
              <a:rPr b="1" baseline="-25000" lang="en" sz="1000">
                <a:solidFill>
                  <a:srgbClr val="B7B7B7"/>
                </a:solidFill>
              </a:rPr>
              <a:t>c</a:t>
            </a:r>
            <a:r>
              <a:rPr b="1" lang="en" sz="1000">
                <a:solidFill>
                  <a:srgbClr val="B7B7B7"/>
                </a:solidFill>
              </a:rPr>
              <a:t>(3000)</a:t>
            </a:r>
            <a:endParaRPr b="1" sz="1000">
              <a:solidFill>
                <a:srgbClr val="B7B7B7"/>
              </a:solidFill>
            </a:endParaRPr>
          </a:p>
        </p:txBody>
      </p:sp>
      <p:sp>
        <p:nvSpPr>
          <p:cNvPr id="282" name="Google Shape;282;p36"/>
          <p:cNvSpPr txBox="1"/>
          <p:nvPr/>
        </p:nvSpPr>
        <p:spPr>
          <a:xfrm rot="-5400000">
            <a:off x="6619300" y="1332975"/>
            <a:ext cx="7593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ADFDF"/>
                </a:solidFill>
              </a:rPr>
              <a:t>Ω</a:t>
            </a:r>
            <a:r>
              <a:rPr b="1" baseline="-25000" lang="en" sz="1000">
                <a:solidFill>
                  <a:srgbClr val="3ADFDF"/>
                </a:solidFill>
              </a:rPr>
              <a:t>c</a:t>
            </a:r>
            <a:r>
              <a:rPr b="1" lang="en" sz="1000">
                <a:solidFill>
                  <a:srgbClr val="3ADFDF"/>
                </a:solidFill>
              </a:rPr>
              <a:t>(3050)</a:t>
            </a:r>
            <a:endParaRPr b="1" sz="1000">
              <a:solidFill>
                <a:srgbClr val="3ADFDF"/>
              </a:solidFill>
            </a:endParaRPr>
          </a:p>
        </p:txBody>
      </p:sp>
      <p:sp>
        <p:nvSpPr>
          <p:cNvPr id="283" name="Google Shape;283;p36"/>
          <p:cNvSpPr txBox="1"/>
          <p:nvPr/>
        </p:nvSpPr>
        <p:spPr>
          <a:xfrm rot="-5400000">
            <a:off x="6828625" y="1665300"/>
            <a:ext cx="7557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674EA7"/>
                </a:solidFill>
              </a:rPr>
              <a:t>Ω</a:t>
            </a:r>
            <a:r>
              <a:rPr b="1" baseline="-25000" lang="en" sz="1000">
                <a:solidFill>
                  <a:srgbClr val="674EA7"/>
                </a:solidFill>
              </a:rPr>
              <a:t>c</a:t>
            </a:r>
            <a:r>
              <a:rPr b="1" lang="en" sz="1000">
                <a:solidFill>
                  <a:srgbClr val="674EA7"/>
                </a:solidFill>
              </a:rPr>
              <a:t>(3065)</a:t>
            </a:r>
            <a:endParaRPr b="1" sz="1000">
              <a:solidFill>
                <a:srgbClr val="674EA7"/>
              </a:solidFill>
            </a:endParaRPr>
          </a:p>
        </p:txBody>
      </p:sp>
      <p:sp>
        <p:nvSpPr>
          <p:cNvPr id="284" name="Google Shape;284;p36"/>
          <p:cNvSpPr txBox="1"/>
          <p:nvPr/>
        </p:nvSpPr>
        <p:spPr>
          <a:xfrm rot="-5400000">
            <a:off x="7084025" y="1999525"/>
            <a:ext cx="7557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B4A7D6"/>
                </a:solidFill>
              </a:rPr>
              <a:t>Ω</a:t>
            </a:r>
            <a:r>
              <a:rPr b="1" baseline="-25000" lang="en" sz="1000">
                <a:solidFill>
                  <a:srgbClr val="B4A7D6"/>
                </a:solidFill>
              </a:rPr>
              <a:t>c</a:t>
            </a:r>
            <a:r>
              <a:rPr b="1" lang="en" sz="1000">
                <a:solidFill>
                  <a:srgbClr val="B4A7D6"/>
                </a:solidFill>
              </a:rPr>
              <a:t>(3090)</a:t>
            </a:r>
            <a:endParaRPr b="1" sz="1000">
              <a:solidFill>
                <a:srgbClr val="B4A7D6"/>
              </a:solidFill>
            </a:endParaRPr>
          </a:p>
        </p:txBody>
      </p:sp>
      <p:sp>
        <p:nvSpPr>
          <p:cNvPr id="285" name="Google Shape;285;p36"/>
          <p:cNvSpPr txBox="1"/>
          <p:nvPr/>
        </p:nvSpPr>
        <p:spPr>
          <a:xfrm>
            <a:off x="6646225" y="359713"/>
            <a:ext cx="1020600" cy="2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7365C"/>
                </a:solidFill>
              </a:rPr>
              <a:t>Run1 + Run2</a:t>
            </a:r>
            <a:endParaRPr sz="1000" u="sng">
              <a:solidFill>
                <a:srgbClr val="17365C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7"/>
          <p:cNvSpPr txBox="1"/>
          <p:nvPr>
            <p:ph idx="1" type="body"/>
          </p:nvPr>
        </p:nvSpPr>
        <p:spPr>
          <a:xfrm>
            <a:off x="335700" y="3015800"/>
            <a:ext cx="8472600" cy="19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/>
              <a:t>To fit spectrum</a:t>
            </a:r>
            <a:r>
              <a:rPr lang="en">
                <a:solidFill>
                  <a:srgbClr val="17365C"/>
                </a:solidFill>
              </a:rPr>
              <a:t> :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/>
              <a:t>Resonance peaks : Relativistic Breit Wigner (RBW) ⊗ Resolution. 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/>
              <a:t>Combinatorial background : Exponential x Phase space function.</a:t>
            </a:r>
            <a:endParaRPr>
              <a:solidFill>
                <a:srgbClr val="17365C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/>
              <a:t>Extremely narrow peaks dominated by resolution.</a:t>
            </a:r>
            <a:endParaRPr>
              <a:solidFill>
                <a:srgbClr val="17365C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>
                <a:solidFill>
                  <a:srgbClr val="17365C"/>
                </a:solidFill>
              </a:rPr>
              <a:t>Resolution model </a:t>
            </a:r>
            <a:r>
              <a:rPr lang="en"/>
              <a:t>is to be investigated.</a:t>
            </a:r>
            <a:endParaRPr>
              <a:solidFill>
                <a:srgbClr val="17365C"/>
              </a:solidFill>
            </a:endParaRPr>
          </a:p>
        </p:txBody>
      </p:sp>
      <p:sp>
        <p:nvSpPr>
          <p:cNvPr id="291" name="Google Shape;291;p37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2" name="Google Shape;292;p37"/>
          <p:cNvSpPr txBox="1"/>
          <p:nvPr>
            <p:ph type="title"/>
          </p:nvPr>
        </p:nvSpPr>
        <p:spPr>
          <a:xfrm>
            <a:off x="335700" y="51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/>
              <a:t>Fitting Ξ</a:t>
            </a:r>
            <a:r>
              <a:rPr baseline="-25000" lang="en" sz="2500"/>
              <a:t>c</a:t>
            </a:r>
            <a:r>
              <a:rPr baseline="30000" lang="en" sz="2500"/>
              <a:t>+</a:t>
            </a:r>
            <a:r>
              <a:rPr lang="en" sz="2500"/>
              <a:t>K</a:t>
            </a:r>
            <a:r>
              <a:rPr baseline="30000" lang="en" sz="2500"/>
              <a:t>– </a:t>
            </a:r>
            <a:r>
              <a:rPr lang="en" sz="2500"/>
              <a:t>spectrum … </a:t>
            </a:r>
            <a:r>
              <a:rPr lang="en" sz="2500"/>
              <a:t>not so pretty!</a:t>
            </a:r>
            <a:endParaRPr sz="2500"/>
          </a:p>
        </p:txBody>
      </p:sp>
      <p:pic>
        <p:nvPicPr>
          <p:cNvPr id="293" name="Google Shape;29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8575" y="572425"/>
            <a:ext cx="4321076" cy="2533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48730" y="1107981"/>
            <a:ext cx="1387350" cy="138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51847" y="1361175"/>
            <a:ext cx="887677" cy="802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37" title="Screenshot from 2026-03-17 04-22-13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07375" y="580225"/>
            <a:ext cx="2671201" cy="244285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7"/>
          <p:cNvSpPr txBox="1"/>
          <p:nvPr/>
        </p:nvSpPr>
        <p:spPr>
          <a:xfrm rot="5400000">
            <a:off x="7425025" y="1494450"/>
            <a:ext cx="19254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[</a:t>
            </a:r>
            <a:r>
              <a:rPr i="1" lang="en" sz="8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PhysRevD.104.L091102</a:t>
            </a:r>
            <a:r>
              <a:rPr lang="en" sz="800">
                <a:solidFill>
                  <a:schemeClr val="dk1"/>
                </a:solidFill>
              </a:rPr>
              <a:t>]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298" name="Google Shape;298;p37"/>
          <p:cNvSpPr txBox="1"/>
          <p:nvPr/>
        </p:nvSpPr>
        <p:spPr>
          <a:xfrm rot="-5400000">
            <a:off x="6158175" y="1999525"/>
            <a:ext cx="7557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B7B7B7"/>
                </a:solidFill>
              </a:rPr>
              <a:t>Ω</a:t>
            </a:r>
            <a:r>
              <a:rPr b="1" baseline="-25000" lang="en" sz="1000">
                <a:solidFill>
                  <a:srgbClr val="B7B7B7"/>
                </a:solidFill>
              </a:rPr>
              <a:t>c</a:t>
            </a:r>
            <a:r>
              <a:rPr b="1" lang="en" sz="1000">
                <a:solidFill>
                  <a:srgbClr val="B7B7B7"/>
                </a:solidFill>
              </a:rPr>
              <a:t>(3000)</a:t>
            </a:r>
            <a:endParaRPr b="1" sz="1000">
              <a:solidFill>
                <a:srgbClr val="B7B7B7"/>
              </a:solidFill>
            </a:endParaRPr>
          </a:p>
        </p:txBody>
      </p:sp>
      <p:sp>
        <p:nvSpPr>
          <p:cNvPr id="299" name="Google Shape;299;p37"/>
          <p:cNvSpPr txBox="1"/>
          <p:nvPr/>
        </p:nvSpPr>
        <p:spPr>
          <a:xfrm rot="-5400000">
            <a:off x="6619300" y="1332975"/>
            <a:ext cx="7593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ADFDF"/>
                </a:solidFill>
              </a:rPr>
              <a:t>Ω</a:t>
            </a:r>
            <a:r>
              <a:rPr b="1" baseline="-25000" lang="en" sz="1000">
                <a:solidFill>
                  <a:srgbClr val="3ADFDF"/>
                </a:solidFill>
              </a:rPr>
              <a:t>c</a:t>
            </a:r>
            <a:r>
              <a:rPr b="1" lang="en" sz="1000">
                <a:solidFill>
                  <a:srgbClr val="3ADFDF"/>
                </a:solidFill>
              </a:rPr>
              <a:t>(3050)</a:t>
            </a:r>
            <a:endParaRPr b="1" sz="1000">
              <a:solidFill>
                <a:srgbClr val="3ADFDF"/>
              </a:solidFill>
            </a:endParaRPr>
          </a:p>
        </p:txBody>
      </p:sp>
      <p:sp>
        <p:nvSpPr>
          <p:cNvPr id="300" name="Google Shape;300;p37"/>
          <p:cNvSpPr txBox="1"/>
          <p:nvPr/>
        </p:nvSpPr>
        <p:spPr>
          <a:xfrm rot="-5400000">
            <a:off x="6828625" y="1665300"/>
            <a:ext cx="7557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674EA7"/>
                </a:solidFill>
              </a:rPr>
              <a:t>Ω</a:t>
            </a:r>
            <a:r>
              <a:rPr b="1" baseline="-25000" lang="en" sz="1000">
                <a:solidFill>
                  <a:srgbClr val="674EA7"/>
                </a:solidFill>
              </a:rPr>
              <a:t>c</a:t>
            </a:r>
            <a:r>
              <a:rPr b="1" lang="en" sz="1000">
                <a:solidFill>
                  <a:srgbClr val="674EA7"/>
                </a:solidFill>
              </a:rPr>
              <a:t>(3065)</a:t>
            </a:r>
            <a:endParaRPr b="1" sz="1000">
              <a:solidFill>
                <a:srgbClr val="674EA7"/>
              </a:solidFill>
            </a:endParaRPr>
          </a:p>
        </p:txBody>
      </p:sp>
      <p:sp>
        <p:nvSpPr>
          <p:cNvPr id="301" name="Google Shape;301;p37"/>
          <p:cNvSpPr txBox="1"/>
          <p:nvPr/>
        </p:nvSpPr>
        <p:spPr>
          <a:xfrm rot="-5400000">
            <a:off x="7084025" y="1999525"/>
            <a:ext cx="7557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B4A7D6"/>
                </a:solidFill>
              </a:rPr>
              <a:t>Ω</a:t>
            </a:r>
            <a:r>
              <a:rPr b="1" baseline="-25000" lang="en" sz="1000">
                <a:solidFill>
                  <a:srgbClr val="B4A7D6"/>
                </a:solidFill>
              </a:rPr>
              <a:t>c</a:t>
            </a:r>
            <a:r>
              <a:rPr b="1" lang="en" sz="1000">
                <a:solidFill>
                  <a:srgbClr val="B4A7D6"/>
                </a:solidFill>
              </a:rPr>
              <a:t>(3090)</a:t>
            </a:r>
            <a:endParaRPr b="1" sz="1000">
              <a:solidFill>
                <a:srgbClr val="B4A7D6"/>
              </a:solidFill>
            </a:endParaRPr>
          </a:p>
        </p:txBody>
      </p:sp>
      <p:sp>
        <p:nvSpPr>
          <p:cNvPr id="302" name="Google Shape;302;p37"/>
          <p:cNvSpPr txBox="1"/>
          <p:nvPr/>
        </p:nvSpPr>
        <p:spPr>
          <a:xfrm>
            <a:off x="6646225" y="359713"/>
            <a:ext cx="1020600" cy="2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7365C"/>
                </a:solidFill>
              </a:rPr>
              <a:t>Run1 + Run2</a:t>
            </a:r>
            <a:endParaRPr sz="1000" u="sng">
              <a:solidFill>
                <a:srgbClr val="17365C"/>
              </a:solidFill>
            </a:endParaRPr>
          </a:p>
        </p:txBody>
      </p:sp>
      <p:sp>
        <p:nvSpPr>
          <p:cNvPr id="303" name="Google Shape;303;p37"/>
          <p:cNvSpPr txBox="1"/>
          <p:nvPr/>
        </p:nvSpPr>
        <p:spPr>
          <a:xfrm>
            <a:off x="6848100" y="4537900"/>
            <a:ext cx="2295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7365C"/>
                </a:solidFill>
              </a:rPr>
              <a:t>To be continued …</a:t>
            </a:r>
            <a:endParaRPr>
              <a:solidFill>
                <a:srgbClr val="17365C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8"/>
          <p:cNvSpPr txBox="1"/>
          <p:nvPr>
            <p:ph type="title"/>
          </p:nvPr>
        </p:nvSpPr>
        <p:spPr>
          <a:xfrm>
            <a:off x="311700" y="51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and next steps</a:t>
            </a:r>
            <a:endParaRPr/>
          </a:p>
        </p:txBody>
      </p:sp>
      <p:sp>
        <p:nvSpPr>
          <p:cNvPr id="309" name="Google Shape;309;p38"/>
          <p:cNvSpPr txBox="1"/>
          <p:nvPr>
            <p:ph idx="1" type="body"/>
          </p:nvPr>
        </p:nvSpPr>
        <p:spPr>
          <a:xfrm>
            <a:off x="311700" y="624125"/>
            <a:ext cx="8520600" cy="427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Run 3 data looks </a:t>
            </a:r>
            <a:r>
              <a:rPr lang="en"/>
              <a:t>promising</a:t>
            </a:r>
            <a:r>
              <a:rPr lang="en"/>
              <a:t> for studying </a:t>
            </a:r>
            <a:r>
              <a:rPr lang="en"/>
              <a:t>Ω</a:t>
            </a:r>
            <a:r>
              <a:rPr baseline="-25000" lang="en"/>
              <a:t>b</a:t>
            </a:r>
            <a:r>
              <a:rPr baseline="30000" lang="en"/>
              <a:t>–</a:t>
            </a:r>
            <a:r>
              <a:rPr lang="en"/>
              <a:t> → 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K</a:t>
            </a:r>
            <a:r>
              <a:rPr baseline="30000" lang="en"/>
              <a:t>–</a:t>
            </a:r>
            <a:r>
              <a:rPr lang="en"/>
              <a:t>π</a:t>
            </a:r>
            <a:r>
              <a:rPr baseline="30000" lang="en"/>
              <a:t>–</a:t>
            </a:r>
            <a:r>
              <a:rPr lang="en"/>
              <a:t> process to study excited states of </a:t>
            </a:r>
            <a:r>
              <a:rPr lang="en"/>
              <a:t>Ω</a:t>
            </a:r>
            <a:r>
              <a:rPr baseline="-25000" lang="en"/>
              <a:t>c</a:t>
            </a:r>
            <a:r>
              <a:rPr baseline="30000" lang="en"/>
              <a:t>0</a:t>
            </a:r>
            <a:r>
              <a:rPr lang="en"/>
              <a:t> 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Data is now clean enough with background substantially reduced after careful multivariate selection and removal of unwanted events.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K</a:t>
            </a:r>
            <a:r>
              <a:rPr baseline="30000" lang="en"/>
              <a:t>–</a:t>
            </a:r>
            <a:r>
              <a:rPr lang="en"/>
              <a:t>π</a:t>
            </a:r>
            <a:r>
              <a:rPr baseline="30000" lang="en"/>
              <a:t>–  </a:t>
            </a:r>
            <a:r>
              <a:rPr lang="en"/>
              <a:t>spectrum is understood well.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Resonances in the 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K</a:t>
            </a:r>
            <a:r>
              <a:rPr baseline="30000" lang="en"/>
              <a:t>– </a:t>
            </a:r>
            <a:r>
              <a:rPr lang="en"/>
              <a:t> spectra are under study, promising to measure J</a:t>
            </a:r>
            <a:r>
              <a:rPr baseline="30000" lang="en"/>
              <a:t>P</a:t>
            </a:r>
            <a:r>
              <a:rPr lang="en"/>
              <a:t> of these states with high fidelity.</a:t>
            </a:r>
            <a:endParaRPr/>
          </a:p>
        </p:txBody>
      </p:sp>
      <p:sp>
        <p:nvSpPr>
          <p:cNvPr id="310" name="Google Shape;310;p38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9"/>
          <p:cNvSpPr txBox="1"/>
          <p:nvPr>
            <p:ph type="title"/>
          </p:nvPr>
        </p:nvSpPr>
        <p:spPr>
          <a:xfrm>
            <a:off x="311700" y="1967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  <p:sp>
        <p:nvSpPr>
          <p:cNvPr id="316" name="Google Shape;316;p39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0"/>
          <p:cNvSpPr txBox="1"/>
          <p:nvPr>
            <p:ph type="title"/>
          </p:nvPr>
        </p:nvSpPr>
        <p:spPr>
          <a:xfrm>
            <a:off x="311700" y="-42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Discriminating variables for BDTs</a:t>
            </a:r>
            <a:endParaRPr/>
          </a:p>
        </p:txBody>
      </p:sp>
      <p:pic>
        <p:nvPicPr>
          <p:cNvPr id="322" name="Google Shape;322;p40" title="DiscriminatingVariable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9663" y="481150"/>
            <a:ext cx="4564674" cy="4417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40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1"/>
          <p:cNvSpPr txBox="1"/>
          <p:nvPr>
            <p:ph type="title"/>
          </p:nvPr>
        </p:nvSpPr>
        <p:spPr>
          <a:xfrm>
            <a:off x="311700" y="-86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Data</a:t>
            </a:r>
            <a:endParaRPr b="1"/>
          </a:p>
        </p:txBody>
      </p:sp>
      <p:sp>
        <p:nvSpPr>
          <p:cNvPr id="329" name="Google Shape;329;p41"/>
          <p:cNvSpPr txBox="1"/>
          <p:nvPr>
            <p:ph idx="1" type="body"/>
          </p:nvPr>
        </p:nvSpPr>
        <p:spPr>
          <a:xfrm>
            <a:off x="311700" y="318475"/>
            <a:ext cx="8802900" cy="290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>
                <a:solidFill>
                  <a:srgbClr val="17365C"/>
                </a:solidFill>
              </a:rPr>
              <a:t>Data from 2024 and 2025 (partial) of Run 3 as tabulated below.</a:t>
            </a:r>
            <a:endParaRPr>
              <a:solidFill>
                <a:srgbClr val="17365C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/>
              <a:t>Pre-selection for data done at trigger level and ntuple generation level are tabulated below.</a:t>
            </a:r>
            <a:endParaRPr>
              <a:solidFill>
                <a:srgbClr val="17365C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>
                <a:solidFill>
                  <a:srgbClr val="17365C"/>
                </a:solidFill>
              </a:rPr>
              <a:t>Following cuts were applied to the generated ntuples: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>
                <a:solidFill>
                  <a:srgbClr val="17365C"/>
                </a:solidFill>
              </a:rPr>
              <a:t>log(Xicp_rho) &gt; -2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>
                <a:solidFill>
                  <a:srgbClr val="17365C"/>
                </a:solidFill>
              </a:rPr>
              <a:t>p_Xicp_PROBNN_P &gt; 0.4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>
                <a:solidFill>
                  <a:srgbClr val="17365C"/>
                </a:solidFill>
              </a:rPr>
              <a:t>log(Minimum_IPCHI2_XicDau) &gt; 2.0</a:t>
            </a:r>
            <a:endParaRPr>
              <a:solidFill>
                <a:srgbClr val="17365C"/>
              </a:solidFill>
            </a:endParaRPr>
          </a:p>
        </p:txBody>
      </p:sp>
      <p:sp>
        <p:nvSpPr>
          <p:cNvPr id="330" name="Google Shape;330;p41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1" name="Google Shape;331;p41" title="Screenshot from 2025-06-04 02-21-14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1100" y="1761300"/>
            <a:ext cx="2151100" cy="3168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41" title="Screenshot from 2025-06-04 02-22-2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78825" y="3075275"/>
            <a:ext cx="1852275" cy="165810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41"/>
          <p:cNvSpPr txBox="1"/>
          <p:nvPr/>
        </p:nvSpPr>
        <p:spPr>
          <a:xfrm>
            <a:off x="4848813" y="2890875"/>
            <a:ext cx="2238900" cy="2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800" u="sng">
                <a:solidFill>
                  <a:srgbClr val="17365C"/>
                </a:solidFill>
              </a:rPr>
              <a:t>Selection criteria </a:t>
            </a:r>
            <a:r>
              <a:rPr b="1" i="1" lang="en" sz="800" u="sng">
                <a:solidFill>
                  <a:srgbClr val="17365C"/>
                </a:solidFill>
              </a:rPr>
              <a:t>while making ntuples</a:t>
            </a:r>
            <a:endParaRPr b="1" i="1" sz="800" u="sng">
              <a:solidFill>
                <a:srgbClr val="17365C"/>
              </a:solidFill>
            </a:endParaRPr>
          </a:p>
        </p:txBody>
      </p:sp>
      <p:sp>
        <p:nvSpPr>
          <p:cNvPr id="334" name="Google Shape;334;p41"/>
          <p:cNvSpPr txBox="1"/>
          <p:nvPr/>
        </p:nvSpPr>
        <p:spPr>
          <a:xfrm>
            <a:off x="7170500" y="1553550"/>
            <a:ext cx="1852200" cy="2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800" u="sng">
                <a:solidFill>
                  <a:srgbClr val="17365C"/>
                </a:solidFill>
              </a:rPr>
              <a:t>Selection criteria at </a:t>
            </a:r>
            <a:r>
              <a:rPr b="1" i="1" lang="en" sz="800" u="sng">
                <a:solidFill>
                  <a:srgbClr val="17365C"/>
                </a:solidFill>
              </a:rPr>
              <a:t>trigger level</a:t>
            </a:r>
            <a:endParaRPr b="1" i="1" sz="800" u="sng">
              <a:solidFill>
                <a:srgbClr val="17365C"/>
              </a:solidFill>
            </a:endParaRPr>
          </a:p>
        </p:txBody>
      </p:sp>
      <p:graphicFrame>
        <p:nvGraphicFramePr>
          <p:cNvPr id="335" name="Google Shape;335;p41"/>
          <p:cNvGraphicFramePr/>
          <p:nvPr/>
        </p:nvGraphicFramePr>
        <p:xfrm>
          <a:off x="2112550" y="2452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{29431C01-7EA0-4BCC-B815-F0EB43F87CCF}</a:tableStyleId>
              </a:tblPr>
              <a:tblGrid>
                <a:gridCol w="1329625"/>
                <a:gridCol w="1329625"/>
              </a:tblGrid>
              <a:tr h="302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Data block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Luminosity (fb</a:t>
                      </a:r>
                      <a:r>
                        <a:rPr b="1" baseline="30000" lang="en" sz="800">
                          <a:solidFill>
                            <a:srgbClr val="17365C"/>
                          </a:solidFill>
                        </a:rPr>
                        <a:t>–1</a:t>
                      </a:r>
                      <a:r>
                        <a:rPr b="1" lang="en" sz="800">
                          <a:solidFill>
                            <a:srgbClr val="17365C"/>
                          </a:solidFill>
                        </a:rPr>
                        <a:t>)</a:t>
                      </a:r>
                      <a:endParaRPr b="1"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02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Sprucing24c2a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3.192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02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Sprucing24c3a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2.087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02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Sprucing24c4a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1.146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02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Sprucing25c1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2.018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02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Sprucing25c2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~4.282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02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Sprucing25c3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~2.676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02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Sprucing25c4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17365C"/>
                          </a:solidFill>
                        </a:rPr>
                        <a:t>2.407</a:t>
                      </a:r>
                      <a:endParaRPr sz="8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2"/>
          <p:cNvSpPr txBox="1"/>
          <p:nvPr>
            <p:ph type="title"/>
          </p:nvPr>
        </p:nvSpPr>
        <p:spPr>
          <a:xfrm>
            <a:off x="311700" y="1112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Multivariate s</a:t>
            </a:r>
            <a:r>
              <a:rPr lang="en" sz="2500"/>
              <a:t>election statistics</a:t>
            </a:r>
            <a:endParaRPr sz="2500"/>
          </a:p>
        </p:txBody>
      </p:sp>
      <p:sp>
        <p:nvSpPr>
          <p:cNvPr id="341" name="Google Shape;341;p42"/>
          <p:cNvSpPr txBox="1"/>
          <p:nvPr>
            <p:ph idx="1" type="body"/>
          </p:nvPr>
        </p:nvSpPr>
        <p:spPr>
          <a:xfrm>
            <a:off x="311700" y="292925"/>
            <a:ext cx="8832300" cy="42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For training the models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2024 MC is used for signal events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Sidebands from 2024 data are used for background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(2508,2518) MeV for Xicp_BDT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(6250,6350) MeV for Ombm_BDT</a:t>
            </a:r>
            <a:endParaRPr/>
          </a:p>
        </p:txBody>
      </p:sp>
      <p:graphicFrame>
        <p:nvGraphicFramePr>
          <p:cNvPr id="342" name="Google Shape;342;p42"/>
          <p:cNvGraphicFramePr/>
          <p:nvPr/>
        </p:nvGraphicFramePr>
        <p:xfrm>
          <a:off x="2520675" y="2317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{29431C01-7EA0-4BCC-B815-F0EB43F87CCF}</a:tableStyleId>
              </a:tblPr>
              <a:tblGrid>
                <a:gridCol w="1367550"/>
                <a:gridCol w="1367550"/>
                <a:gridCol w="1367550"/>
              </a:tblGrid>
              <a:tr h="276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17365C"/>
                          </a:solidFill>
                        </a:rPr>
                        <a:t>Training Set</a:t>
                      </a:r>
                      <a:endParaRPr b="1" sz="10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17365C"/>
                          </a:solidFill>
                        </a:rPr>
                        <a:t>Validation Set</a:t>
                      </a:r>
                      <a:endParaRPr b="1" sz="10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276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17365C"/>
                          </a:solidFill>
                        </a:rPr>
                        <a:t>Xicp_BDT</a:t>
                      </a:r>
                      <a:endParaRPr b="1" sz="10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7365C"/>
                          </a:solidFill>
                        </a:rPr>
                        <a:t>Signal : 105240</a:t>
                      </a:r>
                      <a:endParaRPr sz="1000">
                        <a:solidFill>
                          <a:srgbClr val="17365C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7365C"/>
                          </a:solidFill>
                        </a:rPr>
                        <a:t>Background : </a:t>
                      </a:r>
                      <a:r>
                        <a:rPr lang="en" sz="1000">
                          <a:solidFill>
                            <a:srgbClr val="17365C"/>
                          </a:solidFill>
                        </a:rPr>
                        <a:t>87349</a:t>
                      </a:r>
                      <a:endParaRPr sz="10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7365C"/>
                          </a:solidFill>
                        </a:rPr>
                        <a:t>Signal : 11694</a:t>
                      </a:r>
                      <a:endParaRPr sz="1000">
                        <a:solidFill>
                          <a:srgbClr val="17365C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7365C"/>
                          </a:solidFill>
                        </a:rPr>
                        <a:t>Background : 9707</a:t>
                      </a:r>
                      <a:endParaRPr sz="10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276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17365C"/>
                          </a:solidFill>
                        </a:rPr>
                        <a:t>Ombm_BDT</a:t>
                      </a:r>
                      <a:endParaRPr b="1" sz="10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7365C"/>
                          </a:solidFill>
                        </a:rPr>
                        <a:t>Signal : 13337</a:t>
                      </a:r>
                      <a:endParaRPr sz="1000">
                        <a:solidFill>
                          <a:srgbClr val="17365C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7365C"/>
                          </a:solidFill>
                        </a:rPr>
                        <a:t>Background : 13337</a:t>
                      </a:r>
                      <a:endParaRPr sz="10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7365C"/>
                          </a:solidFill>
                        </a:rPr>
                        <a:t>Signal : 1483</a:t>
                      </a:r>
                      <a:endParaRPr sz="1000">
                        <a:solidFill>
                          <a:srgbClr val="17365C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7365C"/>
                          </a:solidFill>
                        </a:rPr>
                        <a:t>Background : 1482</a:t>
                      </a:r>
                      <a:endParaRPr sz="10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43" name="Google Shape;343;p42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3"/>
          <p:cNvSpPr txBox="1"/>
          <p:nvPr>
            <p:ph type="title"/>
          </p:nvPr>
        </p:nvSpPr>
        <p:spPr>
          <a:xfrm>
            <a:off x="311700" y="-74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Xicp_BDT features</a:t>
            </a:r>
            <a:endParaRPr/>
          </a:p>
        </p:txBody>
      </p:sp>
      <p:sp>
        <p:nvSpPr>
          <p:cNvPr id="349" name="Google Shape;349;p43"/>
          <p:cNvSpPr txBox="1"/>
          <p:nvPr>
            <p:ph idx="1" type="body"/>
          </p:nvPr>
        </p:nvSpPr>
        <p:spPr>
          <a:xfrm>
            <a:off x="264900" y="312575"/>
            <a:ext cx="5197200" cy="463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Feature importance: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log(Maximum_IPCHI2_XicDau)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log(Xicp_OWNPVIPCHI2)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log(Minimum_IPCHI2_XicDau)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log(Xicp_rho)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➢"/>
            </a:pPr>
            <a:r>
              <a:rPr lang="en">
                <a:solidFill>
                  <a:srgbClr val="FF0000"/>
                </a:solidFill>
              </a:rPr>
              <a:t>p_Xicp_PROBNN_P</a:t>
            </a:r>
            <a:endParaRPr>
              <a:solidFill>
                <a:srgbClr val="FF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➢"/>
            </a:pPr>
            <a:r>
              <a:rPr lang="en">
                <a:solidFill>
                  <a:srgbClr val="FF0000"/>
                </a:solidFill>
              </a:rPr>
              <a:t>Km_Xicp_PROBNN_K</a:t>
            </a:r>
            <a:endParaRPr>
              <a:solidFill>
                <a:srgbClr val="FF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➢"/>
            </a:pPr>
            <a:r>
              <a:rPr lang="en">
                <a:solidFill>
                  <a:srgbClr val="FF0000"/>
                </a:solidFill>
              </a:rPr>
              <a:t>log(p_Xicp_PID_P)</a:t>
            </a:r>
            <a:endParaRPr>
              <a:solidFill>
                <a:srgbClr val="FF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log(Xicp_OWNPVFDCHI2)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log(p_Xicp_PT)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log(Minimum_PT_XicDau) 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log(pip_Xicp_PT)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log(pip_Xicp_OWNPVIPCHI2)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log(Xicp_PT)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➢"/>
            </a:pPr>
            <a:r>
              <a:rPr lang="en">
                <a:solidFill>
                  <a:srgbClr val="FF0000"/>
                </a:solidFill>
              </a:rPr>
              <a:t>pip_Xicp_PROBNN_PI </a:t>
            </a:r>
            <a:endParaRPr>
              <a:solidFill>
                <a:srgbClr val="FF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log(Maximum_PT_XicDau)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log(Km_Xicp_PT)</a:t>
            </a:r>
            <a:r>
              <a:rPr lang="en"/>
              <a:t>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log(Km_Xicp_OWNPVIPCHI2)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log(p_Xicp_OWNPVIPCHI2)</a:t>
            </a:r>
            <a:endParaRPr>
              <a:solidFill>
                <a:srgbClr val="8DAE10"/>
              </a:solidFill>
            </a:endParaRPr>
          </a:p>
        </p:txBody>
      </p:sp>
      <p:pic>
        <p:nvPicPr>
          <p:cNvPr id="350" name="Google Shape;350;p43" title="XIcp_BDT_feature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8943" y="0"/>
            <a:ext cx="3347931" cy="494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3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6"/>
          <p:cNvSpPr txBox="1"/>
          <p:nvPr>
            <p:ph type="title"/>
          </p:nvPr>
        </p:nvSpPr>
        <p:spPr>
          <a:xfrm>
            <a:off x="311700" y="-38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Physics motivation</a:t>
            </a:r>
            <a:endParaRPr b="1"/>
          </a:p>
        </p:txBody>
      </p:sp>
      <p:sp>
        <p:nvSpPr>
          <p:cNvPr id="120" name="Google Shape;120;p26"/>
          <p:cNvSpPr txBox="1"/>
          <p:nvPr>
            <p:ph idx="1" type="body"/>
          </p:nvPr>
        </p:nvSpPr>
        <p:spPr>
          <a:xfrm>
            <a:off x="243100" y="369775"/>
            <a:ext cx="6750600" cy="27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❖"/>
            </a:pPr>
            <a:r>
              <a:rPr lang="en">
                <a:solidFill>
                  <a:srgbClr val="17365C"/>
                </a:solidFill>
              </a:rPr>
              <a:t>Five new narrow Ω</a:t>
            </a:r>
            <a:r>
              <a:rPr baseline="-25000" lang="en">
                <a:solidFill>
                  <a:srgbClr val="17365C"/>
                </a:solidFill>
              </a:rPr>
              <a:t>c</a:t>
            </a:r>
            <a:r>
              <a:rPr baseline="30000" lang="en">
                <a:solidFill>
                  <a:srgbClr val="17365C"/>
                </a:solidFill>
              </a:rPr>
              <a:t>0 </a:t>
            </a:r>
            <a:r>
              <a:rPr lang="en">
                <a:solidFill>
                  <a:srgbClr val="17365C"/>
                </a:solidFill>
              </a:rPr>
              <a:t> states</a:t>
            </a:r>
            <a:r>
              <a:rPr lang="en"/>
              <a:t> in prompt production</a:t>
            </a:r>
            <a:r>
              <a:rPr lang="en">
                <a:solidFill>
                  <a:srgbClr val="17365C"/>
                </a:solidFill>
              </a:rPr>
              <a:t> observed by the LHCb coll</a:t>
            </a:r>
            <a:r>
              <a:rPr lang="en">
                <a:solidFill>
                  <a:srgbClr val="17365C"/>
                </a:solidFill>
              </a:rPr>
              <a:t>aboration</a:t>
            </a:r>
            <a:r>
              <a:rPr lang="en">
                <a:solidFill>
                  <a:srgbClr val="17365C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[</a:t>
            </a:r>
            <a:r>
              <a:rPr i="1" lang="en" u="sng">
                <a:solidFill>
                  <a:schemeClr val="hlink"/>
                </a:solidFill>
                <a:hlinkClick r:id="rId4"/>
              </a:rPr>
              <a:t>Phys. Rev. Lett. 118 (2017) 182001</a:t>
            </a:r>
            <a:r>
              <a:rPr lang="en">
                <a:solidFill>
                  <a:schemeClr val="dk1"/>
                </a:solidFill>
              </a:rPr>
              <a:t>].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❖"/>
            </a:pPr>
            <a:r>
              <a:rPr lang="en"/>
              <a:t>Same states o</a:t>
            </a:r>
            <a:r>
              <a:rPr lang="en">
                <a:solidFill>
                  <a:srgbClr val="17365C"/>
                </a:solidFill>
              </a:rPr>
              <a:t>bserved in decay Ω</a:t>
            </a:r>
            <a:r>
              <a:rPr baseline="-25000" lang="en">
                <a:solidFill>
                  <a:srgbClr val="17365C"/>
                </a:solidFill>
              </a:rPr>
              <a:t>b</a:t>
            </a:r>
            <a:r>
              <a:rPr baseline="30000" lang="en">
                <a:solidFill>
                  <a:srgbClr val="17365C"/>
                </a:solidFill>
              </a:rPr>
              <a:t>–</a:t>
            </a:r>
            <a:r>
              <a:rPr baseline="-25000" lang="en">
                <a:solidFill>
                  <a:srgbClr val="17365C"/>
                </a:solidFill>
              </a:rPr>
              <a:t> </a:t>
            </a:r>
            <a:r>
              <a:rPr lang="en">
                <a:solidFill>
                  <a:srgbClr val="17365C"/>
                </a:solidFill>
              </a:rPr>
              <a:t>→ Ξ</a:t>
            </a:r>
            <a:r>
              <a:rPr baseline="-25000" lang="en">
                <a:solidFill>
                  <a:srgbClr val="17365C"/>
                </a:solidFill>
              </a:rPr>
              <a:t>c</a:t>
            </a:r>
            <a:r>
              <a:rPr baseline="30000" lang="en">
                <a:solidFill>
                  <a:srgbClr val="17365C"/>
                </a:solidFill>
              </a:rPr>
              <a:t>+</a:t>
            </a:r>
            <a:r>
              <a:rPr lang="en"/>
              <a:t>(→ p K</a:t>
            </a:r>
            <a:r>
              <a:rPr baseline="30000" lang="en"/>
              <a:t>–</a:t>
            </a:r>
            <a:r>
              <a:rPr lang="en"/>
              <a:t> π</a:t>
            </a:r>
            <a:r>
              <a:rPr baseline="30000" lang="en"/>
              <a:t>+</a:t>
            </a:r>
            <a:r>
              <a:rPr lang="en"/>
              <a:t>)</a:t>
            </a:r>
            <a:r>
              <a:rPr baseline="30000" lang="en">
                <a:solidFill>
                  <a:srgbClr val="17365C"/>
                </a:solidFill>
              </a:rPr>
              <a:t> </a:t>
            </a:r>
            <a:r>
              <a:rPr lang="en">
                <a:solidFill>
                  <a:srgbClr val="17365C"/>
                </a:solidFill>
              </a:rPr>
              <a:t>K</a:t>
            </a:r>
            <a:r>
              <a:rPr baseline="30000" lang="en">
                <a:solidFill>
                  <a:srgbClr val="17365C"/>
                </a:solidFill>
              </a:rPr>
              <a:t>–  </a:t>
            </a:r>
            <a:r>
              <a:rPr lang="en">
                <a:solidFill>
                  <a:srgbClr val="17365C"/>
                </a:solidFill>
              </a:rPr>
              <a:t>π</a:t>
            </a:r>
            <a:r>
              <a:rPr baseline="30000" lang="en">
                <a:solidFill>
                  <a:srgbClr val="17365C"/>
                </a:solidFill>
              </a:rPr>
              <a:t>–</a:t>
            </a:r>
            <a:r>
              <a:rPr baseline="30000" lang="en">
                <a:solidFill>
                  <a:schemeClr val="dk1"/>
                </a:solidFill>
              </a:rPr>
              <a:t>  </a:t>
            </a:r>
            <a:r>
              <a:rPr lang="en">
                <a:solidFill>
                  <a:schemeClr val="dk1"/>
                </a:solidFill>
              </a:rPr>
              <a:t>[</a:t>
            </a:r>
            <a:r>
              <a:rPr i="1" lang="en" u="sng">
                <a:solidFill>
                  <a:schemeClr val="hlink"/>
                </a:solidFill>
                <a:hlinkClick r:id="rId5"/>
              </a:rPr>
              <a:t>PhysRevD.104.L091102</a:t>
            </a:r>
            <a:r>
              <a:rPr lang="en">
                <a:solidFill>
                  <a:schemeClr val="dk1"/>
                </a:solidFill>
              </a:rPr>
              <a:t>].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>
                <a:solidFill>
                  <a:srgbClr val="17365C"/>
                </a:solidFill>
              </a:rPr>
              <a:t>Best suited for analysis to study spin and parity.</a:t>
            </a:r>
            <a:endParaRPr sz="1800">
              <a:solidFill>
                <a:srgbClr val="17365C"/>
              </a:solidFill>
            </a:endParaRPr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 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21" name="Google Shape;121;p26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2" name="Google Shape;122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84822" y="394827"/>
            <a:ext cx="1735341" cy="3575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87150" y="159025"/>
            <a:ext cx="520163" cy="3477863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6"/>
          <p:cNvSpPr/>
          <p:nvPr/>
        </p:nvSpPr>
        <p:spPr>
          <a:xfrm>
            <a:off x="7703407" y="1680759"/>
            <a:ext cx="1404600" cy="434400"/>
          </a:xfrm>
          <a:prstGeom prst="ellipse">
            <a:avLst/>
          </a:prstGeom>
          <a:noFill/>
          <a:ln cap="flat" cmpd="sng" w="9025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6650" lIns="86650" spcFirstLastPara="1" rIns="86650" wrap="square" tIns="866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27"/>
          </a:p>
        </p:txBody>
      </p:sp>
      <p:sp>
        <p:nvSpPr>
          <p:cNvPr id="125" name="Google Shape;125;p26"/>
          <p:cNvSpPr txBox="1"/>
          <p:nvPr/>
        </p:nvSpPr>
        <p:spPr>
          <a:xfrm>
            <a:off x="7547525" y="159025"/>
            <a:ext cx="12432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</a:t>
            </a:r>
            <a:r>
              <a:rPr i="1" lang="en" sz="800" u="sng">
                <a:solidFill>
                  <a:schemeClr val="hlink"/>
                </a:solidFill>
                <a:hlinkClick r:id="rId8"/>
              </a:rPr>
              <a:t>PhysRevD.92.114029</a:t>
            </a:r>
            <a:r>
              <a:rPr lang="en" sz="800">
                <a:solidFill>
                  <a:srgbClr val="17365C"/>
                </a:solidFill>
              </a:rPr>
              <a:t>]</a:t>
            </a:r>
            <a:endParaRPr sz="800">
              <a:solidFill>
                <a:srgbClr val="17365C"/>
              </a:solidFill>
            </a:endParaRPr>
          </a:p>
        </p:txBody>
      </p:sp>
      <p:pic>
        <p:nvPicPr>
          <p:cNvPr id="126" name="Google Shape;126;p26" title="Screenshot from 2025-06-05 14-18-42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77474" y="2942300"/>
            <a:ext cx="2135525" cy="1911426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6"/>
          <p:cNvSpPr txBox="1"/>
          <p:nvPr/>
        </p:nvSpPr>
        <p:spPr>
          <a:xfrm>
            <a:off x="5022316" y="2792275"/>
            <a:ext cx="1857600" cy="2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86250" lIns="86250" spcFirstLastPara="1" rIns="86250" wrap="square" tIns="862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54">
                <a:solidFill>
                  <a:schemeClr val="dk1"/>
                </a:solidFill>
              </a:rPr>
              <a:t>[</a:t>
            </a:r>
            <a:r>
              <a:rPr i="1" lang="en" sz="754" u="sng">
                <a:solidFill>
                  <a:schemeClr val="accent5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Phys. Rev. Lett. 118 (2017) 182001</a:t>
            </a:r>
            <a:r>
              <a:rPr lang="en" sz="754">
                <a:solidFill>
                  <a:schemeClr val="dk1"/>
                </a:solidFill>
              </a:rPr>
              <a:t>]</a:t>
            </a:r>
            <a:endParaRPr sz="754">
              <a:solidFill>
                <a:schemeClr val="dk1"/>
              </a:solidFill>
            </a:endParaRPr>
          </a:p>
        </p:txBody>
      </p:sp>
      <p:sp>
        <p:nvSpPr>
          <p:cNvPr id="128" name="Google Shape;128;p26"/>
          <p:cNvSpPr txBox="1"/>
          <p:nvPr>
            <p:ph idx="1" type="body"/>
          </p:nvPr>
        </p:nvSpPr>
        <p:spPr>
          <a:xfrm>
            <a:off x="243100" y="2208950"/>
            <a:ext cx="5215800" cy="22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/>
              <a:t>Aim for p</a:t>
            </a:r>
            <a:r>
              <a:rPr lang="en"/>
              <a:t>recise measurements of quantum numbers with Run 3 data.</a:t>
            </a:r>
            <a:endParaRPr>
              <a:solidFill>
                <a:srgbClr val="17365C"/>
              </a:solidFill>
            </a:endParaRPr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 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29" name="Google Shape;129;p2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11700" y="3553610"/>
            <a:ext cx="3918925" cy="977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4"/>
          <p:cNvSpPr txBox="1"/>
          <p:nvPr>
            <p:ph type="title"/>
          </p:nvPr>
        </p:nvSpPr>
        <p:spPr>
          <a:xfrm>
            <a:off x="311700" y="582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Ombm_BDT features</a:t>
            </a:r>
            <a:endParaRPr/>
          </a:p>
        </p:txBody>
      </p:sp>
      <p:sp>
        <p:nvSpPr>
          <p:cNvPr id="357" name="Google Shape;357;p44"/>
          <p:cNvSpPr txBox="1"/>
          <p:nvPr>
            <p:ph idx="1" type="body"/>
          </p:nvPr>
        </p:nvSpPr>
        <p:spPr>
          <a:xfrm>
            <a:off x="311700" y="630975"/>
            <a:ext cx="4366200" cy="4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Feature importance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b="1" lang="en"/>
              <a:t>BDT_Xicp (Xicp_BDT score)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log(Maximum_IPCHI2_OmegaDau) 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log(Minimum_PT_OmegaDau)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log(Ombm_rho) 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➢"/>
            </a:pPr>
            <a:r>
              <a:rPr lang="en">
                <a:solidFill>
                  <a:srgbClr val="FF0000"/>
                </a:solidFill>
              </a:rPr>
              <a:t>Km_Ombm_PROBNN_K </a:t>
            </a:r>
            <a:endParaRPr>
              <a:solidFill>
                <a:srgbClr val="FF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log(Ombm_PT) 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log(Ombm_OWNPVIPCHI2)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log(pim_Ombm_PT)</a:t>
            </a:r>
            <a:r>
              <a:rPr lang="en"/>
              <a:t>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log(Km_Ombm_OWNPVIPCHI2) 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log(Ombm_OWNPVFDCHI2) 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log(Km_Ombm_PT)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log(Maximum_PT_OmegaDau)</a:t>
            </a:r>
            <a:endParaRPr>
              <a:solidFill>
                <a:srgbClr val="0000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➢"/>
            </a:pPr>
            <a:r>
              <a:rPr lang="en">
                <a:solidFill>
                  <a:srgbClr val="FF0000"/>
                </a:solidFill>
              </a:rPr>
              <a:t>pim_Ombm_PROBNN_PI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358" name="Google Shape;358;p44" title="Ombm_BDT_feature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23175"/>
            <a:ext cx="4538899" cy="4359726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44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5"/>
          <p:cNvSpPr txBox="1"/>
          <p:nvPr>
            <p:ph type="title"/>
          </p:nvPr>
        </p:nvSpPr>
        <p:spPr>
          <a:xfrm>
            <a:off x="311700" y="-38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Ω</a:t>
            </a:r>
            <a:r>
              <a:rPr baseline="-25000" lang="en"/>
              <a:t>b</a:t>
            </a:r>
            <a:r>
              <a:rPr baseline="30000" lang="en"/>
              <a:t>–</a:t>
            </a:r>
            <a:r>
              <a:rPr lang="en"/>
              <a:t> BDT performance</a:t>
            </a:r>
            <a:endParaRPr/>
          </a:p>
        </p:txBody>
      </p:sp>
      <p:sp>
        <p:nvSpPr>
          <p:cNvPr id="365" name="Google Shape;365;p45"/>
          <p:cNvSpPr txBox="1"/>
          <p:nvPr>
            <p:ph idx="1" type="body"/>
          </p:nvPr>
        </p:nvSpPr>
        <p:spPr>
          <a:xfrm>
            <a:off x="311700" y="445025"/>
            <a:ext cx="4557000" cy="19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BDT performance is good just like in 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 BDT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Quite reduced background for high scores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Ω</a:t>
            </a:r>
            <a:r>
              <a:rPr baseline="-25000" lang="en"/>
              <a:t>b</a:t>
            </a:r>
            <a:r>
              <a:rPr baseline="30000" lang="en"/>
              <a:t>–</a:t>
            </a:r>
            <a:r>
              <a:rPr lang="en"/>
              <a:t> signal distinctly visible at expected PDG value</a:t>
            </a:r>
            <a:endParaRPr/>
          </a:p>
        </p:txBody>
      </p:sp>
      <p:pic>
        <p:nvPicPr>
          <p:cNvPr id="366" name="Google Shape;366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1600" y="2330850"/>
            <a:ext cx="3597200" cy="239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2110" y="2541700"/>
            <a:ext cx="3358590" cy="213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72139" y="272175"/>
            <a:ext cx="3358561" cy="213305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45"/>
          <p:cNvSpPr txBox="1"/>
          <p:nvPr/>
        </p:nvSpPr>
        <p:spPr>
          <a:xfrm>
            <a:off x="2696575" y="2659475"/>
            <a:ext cx="15681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Ombm_BDT score &gt; 0.9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370" name="Google Shape;370;p45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6"/>
          <p:cNvSpPr txBox="1"/>
          <p:nvPr>
            <p:ph type="title"/>
          </p:nvPr>
        </p:nvSpPr>
        <p:spPr>
          <a:xfrm>
            <a:off x="311700" y="47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00"/>
              <a:t>Fit model for the Ξ</a:t>
            </a:r>
            <a:r>
              <a:rPr baseline="-25000" lang="en" sz="2500"/>
              <a:t>c</a:t>
            </a:r>
            <a:r>
              <a:rPr baseline="30000" lang="en" sz="2500"/>
              <a:t>+</a:t>
            </a:r>
            <a:r>
              <a:rPr lang="en" sz="2500"/>
              <a:t>K</a:t>
            </a:r>
            <a:r>
              <a:rPr baseline="30000" lang="en" sz="2500"/>
              <a:t>–</a:t>
            </a:r>
            <a:r>
              <a:rPr lang="en" sz="2500"/>
              <a:t>π</a:t>
            </a:r>
            <a:r>
              <a:rPr baseline="30000" lang="en" sz="2500"/>
              <a:t>–</a:t>
            </a:r>
            <a:r>
              <a:rPr lang="en" sz="2500"/>
              <a:t> mass spectrum </a:t>
            </a:r>
            <a:endParaRPr sz="2500"/>
          </a:p>
        </p:txBody>
      </p:sp>
      <p:sp>
        <p:nvSpPr>
          <p:cNvPr id="376" name="Google Shape;376;p46"/>
          <p:cNvSpPr txBox="1"/>
          <p:nvPr>
            <p:ph idx="1" type="body"/>
          </p:nvPr>
        </p:nvSpPr>
        <p:spPr>
          <a:xfrm>
            <a:off x="4719125" y="482100"/>
            <a:ext cx="4312200" cy="4445400"/>
          </a:xfrm>
          <a:prstGeom prst="rect">
            <a:avLst/>
          </a:prstGeom>
        </p:spPr>
        <p:txBody>
          <a:bodyPr anchorCtr="0" anchor="t" bIns="91425" lIns="91425" spcFirstLastPara="1" rIns="0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The fit model to describe the 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K</a:t>
            </a:r>
            <a:r>
              <a:rPr baseline="30000" lang="en"/>
              <a:t>–</a:t>
            </a:r>
            <a:r>
              <a:rPr lang="en"/>
              <a:t>π</a:t>
            </a:r>
            <a:r>
              <a:rPr baseline="30000" lang="en"/>
              <a:t>–</a:t>
            </a:r>
            <a:r>
              <a:rPr lang="en"/>
              <a:t> spectra comprises of three components: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Double Gaussian signal model with ratio of widths and fit fraction fixed from MC.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Exponential function for the combinatorial background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Lineshapes for feed-down backgrounds.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The double gaussian fit for 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K</a:t>
            </a:r>
            <a:r>
              <a:rPr baseline="30000" lang="en"/>
              <a:t>–</a:t>
            </a:r>
            <a:r>
              <a:rPr lang="en"/>
              <a:t>π</a:t>
            </a:r>
            <a:r>
              <a:rPr baseline="30000" lang="en"/>
              <a:t>–</a:t>
            </a:r>
            <a:r>
              <a:rPr lang="en"/>
              <a:t> spectra is shown for MC. From fit data, we get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Fit fraction (f</a:t>
            </a:r>
            <a:r>
              <a:rPr baseline="-25000" lang="en"/>
              <a:t>MC</a:t>
            </a:r>
            <a:r>
              <a:rPr lang="en"/>
              <a:t>) = 0.94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Effective width (σ</a:t>
            </a:r>
            <a:r>
              <a:rPr baseline="-25000" lang="en"/>
              <a:t>MC</a:t>
            </a:r>
            <a:r>
              <a:rPr lang="en"/>
              <a:t>) = 22.11 MeV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σ</a:t>
            </a:r>
            <a:r>
              <a:rPr baseline="-25000" lang="en"/>
              <a:t>ratio</a:t>
            </a:r>
            <a:r>
              <a:rPr lang="en"/>
              <a:t> = σ</a:t>
            </a:r>
            <a:r>
              <a:rPr baseline="-25000" lang="en"/>
              <a:t>1</a:t>
            </a:r>
            <a:r>
              <a:rPr lang="en"/>
              <a:t>/σ</a:t>
            </a:r>
            <a:r>
              <a:rPr baseline="-25000" lang="en"/>
              <a:t>2</a:t>
            </a:r>
            <a:r>
              <a:rPr lang="en"/>
              <a:t> = 0.19 </a:t>
            </a:r>
            <a:endParaRPr/>
          </a:p>
        </p:txBody>
      </p:sp>
      <p:pic>
        <p:nvPicPr>
          <p:cNvPr id="377" name="Google Shape;377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900" y="620400"/>
            <a:ext cx="3906899" cy="2562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62600" y="4171599"/>
            <a:ext cx="2141500" cy="438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79" name="Google Shape;379;p46"/>
          <p:cNvGraphicFramePr/>
          <p:nvPr/>
        </p:nvGraphicFramePr>
        <p:xfrm>
          <a:off x="2771488" y="121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{29431C01-7EA0-4BCC-B815-F0EB43F87CCF}</a:tableStyleId>
              </a:tblPr>
              <a:tblGrid>
                <a:gridCol w="382850"/>
                <a:gridCol w="907200"/>
              </a:tblGrid>
              <a:tr h="238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17365C"/>
                          </a:solidFill>
                        </a:rPr>
                        <a:t>μ</a:t>
                      </a:r>
                      <a:endParaRPr b="1"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rgbClr val="17365C"/>
                          </a:solidFill>
                        </a:rPr>
                        <a:t>6045.15 ± 0.04 MeV</a:t>
                      </a:r>
                      <a:endParaRPr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8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17365C"/>
                          </a:solidFill>
                        </a:rPr>
                        <a:t>σ</a:t>
                      </a:r>
                      <a:r>
                        <a:rPr b="1" baseline="-25000" lang="en" sz="600">
                          <a:solidFill>
                            <a:srgbClr val="17365C"/>
                          </a:solidFill>
                        </a:rPr>
                        <a:t>1</a:t>
                      </a:r>
                      <a:endParaRPr b="1" baseline="-25000"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rgbClr val="17365C"/>
                          </a:solidFill>
                        </a:rPr>
                        <a:t>14.23 ± 0.04 MeV</a:t>
                      </a:r>
                      <a:endParaRPr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8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17365C"/>
                          </a:solidFill>
                        </a:rPr>
                        <a:t>N</a:t>
                      </a:r>
                      <a:r>
                        <a:rPr b="1" baseline="-25000" lang="en" sz="600">
                          <a:solidFill>
                            <a:srgbClr val="17365C"/>
                          </a:solidFill>
                        </a:rPr>
                        <a:t>1</a:t>
                      </a:r>
                      <a:endParaRPr b="1" baseline="-25000"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rgbClr val="17365C"/>
                          </a:solidFill>
                        </a:rPr>
                        <a:t>230935.10 ± 719.49 </a:t>
                      </a:r>
                      <a:endParaRPr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8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600">
                          <a:solidFill>
                            <a:srgbClr val="17365C"/>
                          </a:solidFill>
                        </a:rPr>
                        <a:t>σ</a:t>
                      </a:r>
                      <a:r>
                        <a:rPr b="1" baseline="-25000" lang="en" sz="600">
                          <a:solidFill>
                            <a:srgbClr val="17365C"/>
                          </a:solidFill>
                        </a:rPr>
                        <a:t>2</a:t>
                      </a:r>
                      <a:endParaRPr b="1"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rgbClr val="17365C"/>
                          </a:solidFill>
                        </a:rPr>
                        <a:t>71.76 ± 0.81 MeV</a:t>
                      </a:r>
                      <a:endParaRPr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8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17365C"/>
                          </a:solidFill>
                        </a:rPr>
                        <a:t>N</a:t>
                      </a:r>
                      <a:r>
                        <a:rPr b="1" baseline="-25000" lang="en" sz="600">
                          <a:solidFill>
                            <a:srgbClr val="17365C"/>
                          </a:solidFill>
                        </a:rPr>
                        <a:t>2</a:t>
                      </a:r>
                      <a:endParaRPr b="1"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rgbClr val="17365C"/>
                          </a:solidFill>
                        </a:rPr>
                        <a:t>14225.70 ± 288.81</a:t>
                      </a:r>
                      <a:endParaRPr sz="6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80" name="Google Shape;380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1350" y="3394044"/>
            <a:ext cx="1424000" cy="497136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46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7"/>
          <p:cNvSpPr txBox="1"/>
          <p:nvPr>
            <p:ph type="title"/>
          </p:nvPr>
        </p:nvSpPr>
        <p:spPr>
          <a:xfrm>
            <a:off x="311700" y="37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Cloned tracks and multiple candidates</a:t>
            </a:r>
            <a:endParaRPr/>
          </a:p>
        </p:txBody>
      </p:sp>
      <p:sp>
        <p:nvSpPr>
          <p:cNvPr id="387" name="Google Shape;387;p47"/>
          <p:cNvSpPr txBox="1"/>
          <p:nvPr>
            <p:ph idx="1" type="body"/>
          </p:nvPr>
        </p:nvSpPr>
        <p:spPr>
          <a:xfrm>
            <a:off x="311700" y="466200"/>
            <a:ext cx="8763300" cy="42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After multivariate selection, further cleaning of data is done.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Cloned tracks are looked for using δθ distributions.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δθ is the angle measured between two tracks using their momenta.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Tracks with very small δθ are more prone to be ‘cloned’.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Remove these events if δθ &lt; 1 mrad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For multiple candidates,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Define UniqueID = EventNumber + 10</a:t>
            </a:r>
            <a:r>
              <a:rPr baseline="30000" lang="en"/>
              <a:t>9</a:t>
            </a:r>
            <a:r>
              <a:rPr lang="en"/>
              <a:t>xRunNumber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Events with same UniqueID are counted as multiple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candidates.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From this set, select events with highest Ombm BDT score.</a:t>
            </a:r>
            <a:endParaRPr/>
          </a:p>
        </p:txBody>
      </p:sp>
      <p:sp>
        <p:nvSpPr>
          <p:cNvPr id="388" name="Google Shape;388;p47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8"/>
          <p:cNvSpPr txBox="1"/>
          <p:nvPr>
            <p:ph type="title"/>
          </p:nvPr>
        </p:nvSpPr>
        <p:spPr>
          <a:xfrm>
            <a:off x="311700" y="51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/>
              <a:t>Ξ</a:t>
            </a:r>
            <a:r>
              <a:rPr baseline="-25000" lang="en" sz="2500"/>
              <a:t>c</a:t>
            </a:r>
            <a:r>
              <a:rPr baseline="30000" lang="en" sz="2500"/>
              <a:t>+</a:t>
            </a:r>
            <a:r>
              <a:rPr lang="en" sz="2500"/>
              <a:t>K</a:t>
            </a:r>
            <a:r>
              <a:rPr baseline="30000" lang="en" sz="2500"/>
              <a:t>– </a:t>
            </a:r>
            <a:r>
              <a:rPr lang="en" sz="2500"/>
              <a:t>spectrum</a:t>
            </a:r>
            <a:endParaRPr/>
          </a:p>
        </p:txBody>
      </p:sp>
      <p:sp>
        <p:nvSpPr>
          <p:cNvPr id="394" name="Google Shape;394;p48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5" name="Google Shape;395;p48" title="Screenshot from 2026-03-17 04-35-2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6825" y="689950"/>
            <a:ext cx="6350242" cy="4214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9"/>
          <p:cNvSpPr txBox="1"/>
          <p:nvPr>
            <p:ph type="title"/>
          </p:nvPr>
        </p:nvSpPr>
        <p:spPr>
          <a:xfrm>
            <a:off x="311700" y="-38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Analysis goals</a:t>
            </a:r>
            <a:endParaRPr b="1"/>
          </a:p>
        </p:txBody>
      </p:sp>
      <p:sp>
        <p:nvSpPr>
          <p:cNvPr id="401" name="Google Shape;401;p49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02" name="Google Shape;402;p49" title="Screenshot from 2025-06-05 08-01-02.png"/>
          <p:cNvPicPr preferRelativeResize="0"/>
          <p:nvPr/>
        </p:nvPicPr>
        <p:blipFill rotWithShape="1">
          <a:blip r:embed="rId3">
            <a:alphaModFix/>
          </a:blip>
          <a:srcRect b="0" l="0" r="50264" t="0"/>
          <a:stretch/>
        </p:blipFill>
        <p:spPr>
          <a:xfrm>
            <a:off x="614050" y="953900"/>
            <a:ext cx="3723062" cy="2420675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49"/>
          <p:cNvSpPr txBox="1"/>
          <p:nvPr/>
        </p:nvSpPr>
        <p:spPr>
          <a:xfrm rot="5400000">
            <a:off x="8264325" y="905850"/>
            <a:ext cx="1318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[</a:t>
            </a:r>
            <a:r>
              <a:rPr i="1" lang="en" sz="600" u="sng">
                <a:solidFill>
                  <a:schemeClr val="hlink"/>
                </a:solidFill>
                <a:hlinkClick r:id="rId4"/>
              </a:rPr>
              <a:t>LHCB-PAPER-2024-034-001</a:t>
            </a:r>
            <a:r>
              <a:rPr lang="en" sz="600">
                <a:solidFill>
                  <a:schemeClr val="dk1"/>
                </a:solidFill>
              </a:rPr>
              <a:t>]</a:t>
            </a:r>
            <a:endParaRPr sz="600"/>
          </a:p>
        </p:txBody>
      </p:sp>
      <p:pic>
        <p:nvPicPr>
          <p:cNvPr id="404" name="Google Shape;404;p49" title="Screenshot from 2025-06-05 08-01-02.png"/>
          <p:cNvPicPr preferRelativeResize="0"/>
          <p:nvPr/>
        </p:nvPicPr>
        <p:blipFill rotWithShape="1">
          <a:blip r:embed="rId3">
            <a:alphaModFix/>
          </a:blip>
          <a:srcRect b="0" l="49313" r="0" t="0"/>
          <a:stretch/>
        </p:blipFill>
        <p:spPr>
          <a:xfrm>
            <a:off x="4452700" y="953900"/>
            <a:ext cx="3794198" cy="242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/>
          <p:nvPr>
            <p:ph type="title"/>
          </p:nvPr>
        </p:nvSpPr>
        <p:spPr>
          <a:xfrm>
            <a:off x="311700" y="-38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Analysis goals</a:t>
            </a:r>
            <a:endParaRPr b="1"/>
          </a:p>
        </p:txBody>
      </p:sp>
      <p:sp>
        <p:nvSpPr>
          <p:cNvPr id="135" name="Google Shape;135;p27"/>
          <p:cNvSpPr txBox="1"/>
          <p:nvPr>
            <p:ph idx="1" type="body"/>
          </p:nvPr>
        </p:nvSpPr>
        <p:spPr>
          <a:xfrm>
            <a:off x="311700" y="445025"/>
            <a:ext cx="6234300" cy="46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>
                <a:solidFill>
                  <a:srgbClr val="17365C"/>
                </a:solidFill>
              </a:rPr>
              <a:t>Spectroscopy of charm hadrons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Studying excited states of Ω</a:t>
            </a:r>
            <a:r>
              <a:rPr baseline="-25000" lang="en"/>
              <a:t>c</a:t>
            </a:r>
            <a:r>
              <a:rPr baseline="30000" lang="en"/>
              <a:t>0</a:t>
            </a:r>
            <a:r>
              <a:rPr lang="en"/>
              <a:t>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Measure mass, widths and fit fractions.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Spin properties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rgbClr val="17365C"/>
                </a:solidFill>
              </a:rPr>
              <a:t>Studying sensitivity of helicity amplitudes on                polarization of </a:t>
            </a:r>
            <a:r>
              <a:rPr lang="en">
                <a:solidFill>
                  <a:srgbClr val="17365C"/>
                </a:solidFill>
              </a:rPr>
              <a:t>Ξ</a:t>
            </a:r>
            <a:r>
              <a:rPr baseline="-25000" lang="en">
                <a:solidFill>
                  <a:srgbClr val="17365C"/>
                </a:solidFill>
              </a:rPr>
              <a:t>c</a:t>
            </a:r>
            <a:r>
              <a:rPr baseline="30000" lang="en">
                <a:solidFill>
                  <a:srgbClr val="17365C"/>
                </a:solidFill>
              </a:rPr>
              <a:t>+</a:t>
            </a:r>
            <a:r>
              <a:rPr lang="en">
                <a:solidFill>
                  <a:srgbClr val="17365C"/>
                </a:solidFill>
              </a:rPr>
              <a:t> decay products.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rgbClr val="17365C"/>
                </a:solidFill>
              </a:rPr>
              <a:t>Include established amplitude models for Ξ</a:t>
            </a:r>
            <a:r>
              <a:rPr baseline="-25000" lang="en">
                <a:solidFill>
                  <a:srgbClr val="17365C"/>
                </a:solidFill>
              </a:rPr>
              <a:t>c</a:t>
            </a:r>
            <a:r>
              <a:rPr baseline="30000" lang="en">
                <a:solidFill>
                  <a:srgbClr val="17365C"/>
                </a:solidFill>
              </a:rPr>
              <a:t>+</a:t>
            </a:r>
            <a:r>
              <a:rPr baseline="-25000" lang="en">
                <a:solidFill>
                  <a:srgbClr val="17365C"/>
                </a:solidFill>
              </a:rPr>
              <a:t> </a:t>
            </a:r>
            <a:r>
              <a:rPr lang="en">
                <a:solidFill>
                  <a:srgbClr val="17365C"/>
                </a:solidFill>
              </a:rPr>
              <a:t>→p</a:t>
            </a:r>
            <a:r>
              <a:rPr baseline="30000" lang="en">
                <a:solidFill>
                  <a:srgbClr val="17365C"/>
                </a:solidFill>
              </a:rPr>
              <a:t> </a:t>
            </a:r>
            <a:r>
              <a:rPr lang="en">
                <a:solidFill>
                  <a:srgbClr val="17365C"/>
                </a:solidFill>
              </a:rPr>
              <a:t>K</a:t>
            </a:r>
            <a:r>
              <a:rPr baseline="30000" lang="en">
                <a:solidFill>
                  <a:srgbClr val="17365C"/>
                </a:solidFill>
              </a:rPr>
              <a:t>–  </a:t>
            </a:r>
            <a:r>
              <a:rPr lang="en">
                <a:solidFill>
                  <a:srgbClr val="17365C"/>
                </a:solidFill>
              </a:rPr>
              <a:t>π</a:t>
            </a:r>
            <a:r>
              <a:rPr baseline="30000" lang="en">
                <a:solidFill>
                  <a:srgbClr val="17365C"/>
                </a:solidFill>
              </a:rPr>
              <a:t>+ </a:t>
            </a:r>
            <a:r>
              <a:rPr lang="en">
                <a:solidFill>
                  <a:srgbClr val="17365C"/>
                </a:solidFill>
              </a:rPr>
              <a:t>. </a:t>
            </a:r>
            <a:endParaRPr>
              <a:solidFill>
                <a:srgbClr val="17365C"/>
              </a:solidFill>
            </a:endParaRPr>
          </a:p>
          <a:p>
            <a:pPr indent="0" lvl="0" marL="1371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7365C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17365C"/>
              </a:solidFill>
            </a:endParaRPr>
          </a:p>
        </p:txBody>
      </p:sp>
      <p:sp>
        <p:nvSpPr>
          <p:cNvPr id="136" name="Google Shape;136;p27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7" name="Google Shape;137;p27" title="OmegabDeca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9325" y="2584835"/>
            <a:ext cx="3838050" cy="19239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8" name="Google Shape;138;p27"/>
          <p:cNvGrpSpPr/>
          <p:nvPr/>
        </p:nvGrpSpPr>
        <p:grpSpPr>
          <a:xfrm>
            <a:off x="1886482" y="2439678"/>
            <a:ext cx="2867160" cy="2374068"/>
            <a:chOff x="6242683" y="-76200"/>
            <a:chExt cx="2304050" cy="1907801"/>
          </a:xfrm>
        </p:grpSpPr>
        <p:pic>
          <p:nvPicPr>
            <p:cNvPr id="139" name="Google Shape;139;p27" title="Screenshot from 2025-06-05 08-07-31.png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42683" y="118773"/>
              <a:ext cx="2304050" cy="17128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0" name="Google Shape;140;p27"/>
            <p:cNvSpPr txBox="1"/>
            <p:nvPr/>
          </p:nvSpPr>
          <p:spPr>
            <a:xfrm>
              <a:off x="6754612" y="-76200"/>
              <a:ext cx="15090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13775" lIns="113775" spcFirstLastPara="1" rIns="113775" wrap="square" tIns="113775">
              <a:sp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493"/>
                </a:spcAft>
                <a:buNone/>
              </a:pPr>
              <a:r>
                <a:rPr lang="en" sz="1617">
                  <a:solidFill>
                    <a:srgbClr val="17365C"/>
                  </a:solidFill>
                </a:rPr>
                <a:t>Ξ</a:t>
              </a:r>
              <a:r>
                <a:rPr baseline="-25000" lang="en" sz="1617">
                  <a:solidFill>
                    <a:srgbClr val="17365C"/>
                  </a:solidFill>
                </a:rPr>
                <a:t>c</a:t>
              </a:r>
              <a:r>
                <a:rPr baseline="30000" lang="en" sz="1617">
                  <a:solidFill>
                    <a:srgbClr val="17365C"/>
                  </a:solidFill>
                </a:rPr>
                <a:t>+</a:t>
              </a:r>
              <a:r>
                <a:rPr baseline="-25000" lang="en" sz="1617">
                  <a:solidFill>
                    <a:srgbClr val="17365C"/>
                  </a:solidFill>
                </a:rPr>
                <a:t> </a:t>
              </a:r>
              <a:r>
                <a:rPr lang="en" sz="1617">
                  <a:solidFill>
                    <a:srgbClr val="17365C"/>
                  </a:solidFill>
                </a:rPr>
                <a:t>→p</a:t>
              </a:r>
              <a:r>
                <a:rPr baseline="30000" lang="en" sz="1617">
                  <a:solidFill>
                    <a:srgbClr val="17365C"/>
                  </a:solidFill>
                </a:rPr>
                <a:t> </a:t>
              </a:r>
              <a:r>
                <a:rPr lang="en" sz="1617">
                  <a:solidFill>
                    <a:srgbClr val="17365C"/>
                  </a:solidFill>
                </a:rPr>
                <a:t>K</a:t>
              </a:r>
              <a:r>
                <a:rPr baseline="30000" lang="en" sz="1617">
                  <a:solidFill>
                    <a:srgbClr val="17365C"/>
                  </a:solidFill>
                </a:rPr>
                <a:t>–  </a:t>
              </a:r>
              <a:r>
                <a:rPr lang="en" sz="1617">
                  <a:solidFill>
                    <a:srgbClr val="17365C"/>
                  </a:solidFill>
                </a:rPr>
                <a:t>π</a:t>
              </a:r>
              <a:r>
                <a:rPr baseline="30000" lang="en" sz="1617">
                  <a:solidFill>
                    <a:srgbClr val="17365C"/>
                  </a:solidFill>
                </a:rPr>
                <a:t>+</a:t>
              </a:r>
              <a:endParaRPr sz="1368">
                <a:solidFill>
                  <a:srgbClr val="17365C"/>
                </a:solidFill>
              </a:endParaRPr>
            </a:p>
          </p:txBody>
        </p:sp>
      </p:grpSp>
      <p:sp>
        <p:nvSpPr>
          <p:cNvPr id="141" name="Google Shape;141;p27"/>
          <p:cNvSpPr txBox="1"/>
          <p:nvPr/>
        </p:nvSpPr>
        <p:spPr>
          <a:xfrm rot="5400000">
            <a:off x="4202025" y="3511362"/>
            <a:ext cx="12639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125" lIns="76125" spcFirstLastPara="1" rIns="76125" wrap="square" tIns="761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999"/>
              </a:spcAft>
              <a:buNone/>
            </a:pPr>
            <a:r>
              <a:rPr lang="en" sz="499">
                <a:solidFill>
                  <a:schemeClr val="dk1"/>
                </a:solidFill>
              </a:rPr>
              <a:t>[</a:t>
            </a:r>
            <a:r>
              <a:rPr i="1" lang="en" sz="499" u="sng">
                <a:solidFill>
                  <a:schemeClr val="hlink"/>
                </a:solidFill>
                <a:hlinkClick r:id="rId5"/>
              </a:rPr>
              <a:t>LHCB-PAPER-2024-034-001</a:t>
            </a:r>
            <a:r>
              <a:rPr lang="en" sz="499">
                <a:solidFill>
                  <a:schemeClr val="dk1"/>
                </a:solidFill>
              </a:rPr>
              <a:t>]</a:t>
            </a:r>
            <a:endParaRPr sz="499"/>
          </a:p>
        </p:txBody>
      </p:sp>
      <p:pic>
        <p:nvPicPr>
          <p:cNvPr id="142" name="Google Shape;142;p27" title="Screenshot from 2026-03-17 04-22-13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42250" y="51425"/>
            <a:ext cx="2545603" cy="232798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7"/>
          <p:cNvSpPr txBox="1"/>
          <p:nvPr/>
        </p:nvSpPr>
        <p:spPr>
          <a:xfrm rot="5400000">
            <a:off x="7329525" y="973919"/>
            <a:ext cx="2040000" cy="3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875" lIns="96875" spcFirstLastPara="1" rIns="96875" wrap="square" tIns="968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47">
                <a:solidFill>
                  <a:schemeClr val="dk1"/>
                </a:solidFill>
              </a:rPr>
              <a:t>[</a:t>
            </a:r>
            <a:r>
              <a:rPr i="1" lang="en" sz="847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PhysRevD.104.L091102</a:t>
            </a:r>
            <a:r>
              <a:rPr lang="en" sz="847">
                <a:solidFill>
                  <a:schemeClr val="dk1"/>
                </a:solidFill>
              </a:rPr>
              <a:t>]</a:t>
            </a:r>
            <a:endParaRPr sz="847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311700" y="51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 selection of events</a:t>
            </a:r>
            <a:endParaRPr/>
          </a:p>
        </p:txBody>
      </p:sp>
      <p:sp>
        <p:nvSpPr>
          <p:cNvPr id="149" name="Google Shape;149;p28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0" name="Google Shape;150;p28"/>
          <p:cNvSpPr/>
          <p:nvPr/>
        </p:nvSpPr>
        <p:spPr>
          <a:xfrm>
            <a:off x="2532075" y="1403075"/>
            <a:ext cx="2640300" cy="1839900"/>
          </a:xfrm>
          <a:prstGeom prst="rect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8"/>
          <p:cNvSpPr/>
          <p:nvPr/>
        </p:nvSpPr>
        <p:spPr>
          <a:xfrm>
            <a:off x="2647475" y="1731400"/>
            <a:ext cx="1024500" cy="1071300"/>
          </a:xfrm>
          <a:prstGeom prst="ellipse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7365C"/>
                </a:solidFill>
              </a:rPr>
              <a:t>Ξ</a:t>
            </a:r>
            <a:r>
              <a:rPr baseline="-25000" lang="en" sz="1200">
                <a:solidFill>
                  <a:srgbClr val="17365C"/>
                </a:solidFill>
              </a:rPr>
              <a:t>c</a:t>
            </a:r>
            <a:r>
              <a:rPr baseline="30000" lang="en" sz="1200">
                <a:solidFill>
                  <a:srgbClr val="17365C"/>
                </a:solidFill>
              </a:rPr>
              <a:t>+</a:t>
            </a:r>
            <a:endParaRPr baseline="30000" sz="1200">
              <a:solidFill>
                <a:srgbClr val="17365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200">
                <a:solidFill>
                  <a:srgbClr val="17365C"/>
                </a:solidFill>
              </a:rPr>
              <a:t> </a:t>
            </a:r>
            <a:r>
              <a:rPr lang="en" sz="1200">
                <a:solidFill>
                  <a:srgbClr val="17365C"/>
                </a:solidFill>
              </a:rPr>
              <a:t>BDT</a:t>
            </a:r>
            <a:endParaRPr sz="1200">
              <a:solidFill>
                <a:srgbClr val="17365C"/>
              </a:solidFill>
            </a:endParaRPr>
          </a:p>
        </p:txBody>
      </p:sp>
      <p:sp>
        <p:nvSpPr>
          <p:cNvPr id="152" name="Google Shape;152;p28"/>
          <p:cNvSpPr/>
          <p:nvPr/>
        </p:nvSpPr>
        <p:spPr>
          <a:xfrm>
            <a:off x="4055075" y="1731400"/>
            <a:ext cx="1024500" cy="1071300"/>
          </a:xfrm>
          <a:prstGeom prst="ellipse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7365C"/>
                </a:solidFill>
              </a:rPr>
              <a:t>Ω</a:t>
            </a:r>
            <a:r>
              <a:rPr baseline="-25000" lang="en" sz="1200">
                <a:solidFill>
                  <a:srgbClr val="17365C"/>
                </a:solidFill>
              </a:rPr>
              <a:t>b</a:t>
            </a:r>
            <a:r>
              <a:rPr baseline="30000" lang="en" sz="1200">
                <a:solidFill>
                  <a:srgbClr val="17365C"/>
                </a:solidFill>
              </a:rPr>
              <a:t>– </a:t>
            </a:r>
            <a:r>
              <a:rPr lang="en" sz="1200">
                <a:solidFill>
                  <a:srgbClr val="17365C"/>
                </a:solidFill>
              </a:rPr>
              <a:t>BDT</a:t>
            </a:r>
            <a:endParaRPr sz="1200">
              <a:solidFill>
                <a:srgbClr val="17365C"/>
              </a:solidFill>
            </a:endParaRPr>
          </a:p>
        </p:txBody>
      </p:sp>
      <p:sp>
        <p:nvSpPr>
          <p:cNvPr id="153" name="Google Shape;153;p28"/>
          <p:cNvSpPr/>
          <p:nvPr/>
        </p:nvSpPr>
        <p:spPr>
          <a:xfrm>
            <a:off x="5672176" y="1385075"/>
            <a:ext cx="2513100" cy="1875900"/>
          </a:xfrm>
          <a:prstGeom prst="rect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8"/>
          <p:cNvSpPr/>
          <p:nvPr/>
        </p:nvSpPr>
        <p:spPr>
          <a:xfrm>
            <a:off x="5707100" y="1774600"/>
            <a:ext cx="1024500" cy="984900"/>
          </a:xfrm>
          <a:prstGeom prst="ellipse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7365C"/>
                </a:solidFill>
              </a:rPr>
              <a:t>Cloned tracks?</a:t>
            </a:r>
            <a:endParaRPr sz="1200">
              <a:solidFill>
                <a:srgbClr val="17365C"/>
              </a:solidFill>
            </a:endParaRPr>
          </a:p>
        </p:txBody>
      </p:sp>
      <p:sp>
        <p:nvSpPr>
          <p:cNvPr id="155" name="Google Shape;155;p28"/>
          <p:cNvSpPr/>
          <p:nvPr/>
        </p:nvSpPr>
        <p:spPr>
          <a:xfrm>
            <a:off x="7084000" y="1774600"/>
            <a:ext cx="1024500" cy="98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7365C"/>
                </a:solidFill>
              </a:rPr>
              <a:t>Any multiple candidates?</a:t>
            </a:r>
            <a:endParaRPr sz="1200">
              <a:solidFill>
                <a:srgbClr val="17365C"/>
              </a:solidFill>
            </a:endParaRPr>
          </a:p>
        </p:txBody>
      </p:sp>
      <p:sp>
        <p:nvSpPr>
          <p:cNvPr id="156" name="Google Shape;156;p28"/>
          <p:cNvSpPr/>
          <p:nvPr/>
        </p:nvSpPr>
        <p:spPr>
          <a:xfrm>
            <a:off x="1039325" y="1902700"/>
            <a:ext cx="1161600" cy="728700"/>
          </a:xfrm>
          <a:prstGeom prst="rect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7365C"/>
                </a:solidFill>
              </a:rPr>
              <a:t>Preselection</a:t>
            </a:r>
            <a:endParaRPr sz="1200">
              <a:solidFill>
                <a:srgbClr val="17365C"/>
              </a:solidFill>
            </a:endParaRPr>
          </a:p>
        </p:txBody>
      </p:sp>
      <p:sp>
        <p:nvSpPr>
          <p:cNvPr id="157" name="Google Shape;157;p28"/>
          <p:cNvSpPr/>
          <p:nvPr/>
        </p:nvSpPr>
        <p:spPr>
          <a:xfrm>
            <a:off x="192775" y="1357900"/>
            <a:ext cx="454500" cy="1818300"/>
          </a:xfrm>
          <a:prstGeom prst="ellipse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7365C"/>
                </a:solidFill>
              </a:rPr>
              <a:t>Da</a:t>
            </a:r>
            <a:endParaRPr b="1" sz="1200">
              <a:solidFill>
                <a:srgbClr val="17365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7365C"/>
                </a:solidFill>
              </a:rPr>
              <a:t>t</a:t>
            </a:r>
            <a:endParaRPr b="1" sz="1200">
              <a:solidFill>
                <a:srgbClr val="17365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7365C"/>
                </a:solidFill>
              </a:rPr>
              <a:t>a</a:t>
            </a:r>
            <a:endParaRPr b="1" sz="1200">
              <a:solidFill>
                <a:srgbClr val="17365C"/>
              </a:solidFill>
            </a:endParaRPr>
          </a:p>
        </p:txBody>
      </p:sp>
      <p:sp>
        <p:nvSpPr>
          <p:cNvPr id="158" name="Google Shape;158;p28"/>
          <p:cNvSpPr/>
          <p:nvPr/>
        </p:nvSpPr>
        <p:spPr>
          <a:xfrm>
            <a:off x="8586675" y="1399500"/>
            <a:ext cx="454500" cy="1818300"/>
          </a:xfrm>
          <a:prstGeom prst="ellipse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7365C"/>
                </a:solidFill>
              </a:rPr>
              <a:t>Readyyy!</a:t>
            </a:r>
            <a:endParaRPr b="1" sz="1200">
              <a:solidFill>
                <a:srgbClr val="17365C"/>
              </a:solidFill>
            </a:endParaRPr>
          </a:p>
        </p:txBody>
      </p:sp>
      <p:sp>
        <p:nvSpPr>
          <p:cNvPr id="159" name="Google Shape;159;p28"/>
          <p:cNvSpPr/>
          <p:nvPr/>
        </p:nvSpPr>
        <p:spPr>
          <a:xfrm>
            <a:off x="2251150" y="2222100"/>
            <a:ext cx="2814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8"/>
          <p:cNvSpPr/>
          <p:nvPr/>
        </p:nvSpPr>
        <p:spPr>
          <a:xfrm>
            <a:off x="3722825" y="2180500"/>
            <a:ext cx="2814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8"/>
          <p:cNvSpPr/>
          <p:nvPr/>
        </p:nvSpPr>
        <p:spPr>
          <a:xfrm>
            <a:off x="5247316" y="2180500"/>
            <a:ext cx="3615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8"/>
          <p:cNvSpPr/>
          <p:nvPr/>
        </p:nvSpPr>
        <p:spPr>
          <a:xfrm>
            <a:off x="6767100" y="2180500"/>
            <a:ext cx="2814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8"/>
          <p:cNvSpPr/>
          <p:nvPr/>
        </p:nvSpPr>
        <p:spPr>
          <a:xfrm>
            <a:off x="8231925" y="2180500"/>
            <a:ext cx="2814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8"/>
          <p:cNvSpPr/>
          <p:nvPr/>
        </p:nvSpPr>
        <p:spPr>
          <a:xfrm>
            <a:off x="707700" y="2180500"/>
            <a:ext cx="2814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8"/>
          <p:cNvSpPr/>
          <p:nvPr/>
        </p:nvSpPr>
        <p:spPr>
          <a:xfrm rot="5400000">
            <a:off x="3019025" y="2901125"/>
            <a:ext cx="2814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8"/>
          <p:cNvSpPr txBox="1"/>
          <p:nvPr/>
        </p:nvSpPr>
        <p:spPr>
          <a:xfrm>
            <a:off x="3472500" y="1774600"/>
            <a:ext cx="7863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Score </a:t>
            </a:r>
            <a:endParaRPr sz="1000">
              <a:solidFill>
                <a:srgbClr val="17365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ok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67" name="Google Shape;167;p28"/>
          <p:cNvSpPr txBox="1"/>
          <p:nvPr/>
        </p:nvSpPr>
        <p:spPr>
          <a:xfrm>
            <a:off x="3073175" y="2711675"/>
            <a:ext cx="7863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Score </a:t>
            </a:r>
            <a:endParaRPr sz="1000">
              <a:solidFill>
                <a:srgbClr val="17365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Not ok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68" name="Google Shape;168;p28"/>
          <p:cNvSpPr txBox="1"/>
          <p:nvPr/>
        </p:nvSpPr>
        <p:spPr>
          <a:xfrm>
            <a:off x="5034925" y="1774600"/>
            <a:ext cx="7863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Score </a:t>
            </a:r>
            <a:endParaRPr sz="1000">
              <a:solidFill>
                <a:srgbClr val="17365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ok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69" name="Google Shape;169;p28"/>
          <p:cNvSpPr txBox="1"/>
          <p:nvPr/>
        </p:nvSpPr>
        <p:spPr>
          <a:xfrm>
            <a:off x="4459425" y="2711675"/>
            <a:ext cx="7863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Score </a:t>
            </a:r>
            <a:endParaRPr sz="1000">
              <a:solidFill>
                <a:srgbClr val="17365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Not ok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70" name="Google Shape;170;p28"/>
          <p:cNvSpPr/>
          <p:nvPr/>
        </p:nvSpPr>
        <p:spPr>
          <a:xfrm rot="5400000">
            <a:off x="4426625" y="2901125"/>
            <a:ext cx="2814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8"/>
          <p:cNvSpPr/>
          <p:nvPr/>
        </p:nvSpPr>
        <p:spPr>
          <a:xfrm rot="5403669">
            <a:off x="6078800" y="2901123"/>
            <a:ext cx="2811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8"/>
          <p:cNvSpPr/>
          <p:nvPr/>
        </p:nvSpPr>
        <p:spPr>
          <a:xfrm rot="5403669">
            <a:off x="7481225" y="2901123"/>
            <a:ext cx="2811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8"/>
          <p:cNvSpPr/>
          <p:nvPr/>
        </p:nvSpPr>
        <p:spPr>
          <a:xfrm rot="5403714">
            <a:off x="1172825" y="3089504"/>
            <a:ext cx="8331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8"/>
          <p:cNvSpPr txBox="1"/>
          <p:nvPr/>
        </p:nvSpPr>
        <p:spPr>
          <a:xfrm>
            <a:off x="6202375" y="2779325"/>
            <a:ext cx="4545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Yes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75" name="Google Shape;175;p28"/>
          <p:cNvSpPr txBox="1"/>
          <p:nvPr/>
        </p:nvSpPr>
        <p:spPr>
          <a:xfrm>
            <a:off x="6656863" y="1936900"/>
            <a:ext cx="4545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No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76" name="Google Shape;176;p28"/>
          <p:cNvSpPr txBox="1"/>
          <p:nvPr/>
        </p:nvSpPr>
        <p:spPr>
          <a:xfrm>
            <a:off x="7613513" y="2779325"/>
            <a:ext cx="4545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 Yes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77" name="Google Shape;177;p28"/>
          <p:cNvSpPr txBox="1"/>
          <p:nvPr/>
        </p:nvSpPr>
        <p:spPr>
          <a:xfrm>
            <a:off x="8143988" y="1902700"/>
            <a:ext cx="4545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 No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78" name="Google Shape;178;p28"/>
          <p:cNvSpPr txBox="1"/>
          <p:nvPr/>
        </p:nvSpPr>
        <p:spPr>
          <a:xfrm>
            <a:off x="1676375" y="2898300"/>
            <a:ext cx="5487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Not ok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79" name="Google Shape;179;p28"/>
          <p:cNvSpPr txBox="1"/>
          <p:nvPr/>
        </p:nvSpPr>
        <p:spPr>
          <a:xfrm>
            <a:off x="2142125" y="1936900"/>
            <a:ext cx="4545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7365C"/>
                </a:solidFill>
              </a:rPr>
              <a:t> Ok</a:t>
            </a:r>
            <a:endParaRPr sz="1000">
              <a:solidFill>
                <a:srgbClr val="17365C"/>
              </a:solidFill>
            </a:endParaRPr>
          </a:p>
        </p:txBody>
      </p:sp>
      <p:sp>
        <p:nvSpPr>
          <p:cNvPr id="180" name="Google Shape;180;p28"/>
          <p:cNvSpPr/>
          <p:nvPr/>
        </p:nvSpPr>
        <p:spPr>
          <a:xfrm rot="5402671">
            <a:off x="3672900" y="3392177"/>
            <a:ext cx="3861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8"/>
          <p:cNvSpPr/>
          <p:nvPr/>
        </p:nvSpPr>
        <p:spPr>
          <a:xfrm rot="5402671">
            <a:off x="6625250" y="3392177"/>
            <a:ext cx="386100" cy="1731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1736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8"/>
          <p:cNvSpPr/>
          <p:nvPr/>
        </p:nvSpPr>
        <p:spPr>
          <a:xfrm>
            <a:off x="1429125" y="3714475"/>
            <a:ext cx="7084200" cy="416700"/>
          </a:xfrm>
          <a:prstGeom prst="rect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7365C"/>
                </a:solidFill>
              </a:rPr>
              <a:t>Discard</a:t>
            </a:r>
            <a:endParaRPr b="1">
              <a:solidFill>
                <a:srgbClr val="17365C"/>
              </a:solidFill>
            </a:endParaRPr>
          </a:p>
        </p:txBody>
      </p:sp>
      <p:sp>
        <p:nvSpPr>
          <p:cNvPr id="183" name="Google Shape;183;p28"/>
          <p:cNvSpPr txBox="1"/>
          <p:nvPr/>
        </p:nvSpPr>
        <p:spPr>
          <a:xfrm>
            <a:off x="2701725" y="1079275"/>
            <a:ext cx="23010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17365C"/>
                </a:solidFill>
              </a:rPr>
              <a:t>Multivariate selection</a:t>
            </a:r>
            <a:endParaRPr b="1" i="1">
              <a:solidFill>
                <a:srgbClr val="17365C"/>
              </a:solidFill>
            </a:endParaRPr>
          </a:p>
        </p:txBody>
      </p:sp>
      <p:sp>
        <p:nvSpPr>
          <p:cNvPr id="184" name="Google Shape;184;p28"/>
          <p:cNvSpPr txBox="1"/>
          <p:nvPr/>
        </p:nvSpPr>
        <p:spPr>
          <a:xfrm>
            <a:off x="5672175" y="1058825"/>
            <a:ext cx="25599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17365C"/>
                </a:solidFill>
              </a:rPr>
              <a:t>Post </a:t>
            </a:r>
            <a:r>
              <a:rPr b="1" i="1" lang="en">
                <a:solidFill>
                  <a:srgbClr val="17365C"/>
                </a:solidFill>
              </a:rPr>
              <a:t>Multivariate selection</a:t>
            </a:r>
            <a:endParaRPr b="1" i="1">
              <a:solidFill>
                <a:srgbClr val="17365C"/>
              </a:solidFill>
            </a:endParaRPr>
          </a:p>
        </p:txBody>
      </p:sp>
      <p:sp>
        <p:nvSpPr>
          <p:cNvPr id="185" name="Google Shape;185;p28"/>
          <p:cNvSpPr/>
          <p:nvPr/>
        </p:nvSpPr>
        <p:spPr>
          <a:xfrm>
            <a:off x="7085025" y="1816275"/>
            <a:ext cx="983100" cy="943200"/>
          </a:xfrm>
          <a:prstGeom prst="ellipse">
            <a:avLst/>
          </a:prstGeom>
          <a:noFill/>
          <a:ln cap="flat" cmpd="sng" w="19050">
            <a:solidFill>
              <a:srgbClr val="8DAE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 txBox="1"/>
          <p:nvPr>
            <p:ph idx="1" type="body"/>
          </p:nvPr>
        </p:nvSpPr>
        <p:spPr>
          <a:xfrm>
            <a:off x="311700" y="548250"/>
            <a:ext cx="4579200" cy="43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/>
              <a:t>Decision trees (DTs) use simple decision rules from data features to make inferences.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/>
              <a:t>Gradient boosting is combining such ‘weaker’ trees for improved performance</a:t>
            </a:r>
            <a:r>
              <a:rPr lang="en">
                <a:solidFill>
                  <a:srgbClr val="17365C"/>
                </a:solidFill>
              </a:rPr>
              <a:t>.</a:t>
            </a:r>
            <a:endParaRPr>
              <a:solidFill>
                <a:srgbClr val="17365C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>
                <a:solidFill>
                  <a:srgbClr val="17365C"/>
                </a:solidFill>
              </a:rPr>
              <a:t>For this analysis: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400"/>
              <a:buChar char="➢"/>
            </a:pPr>
            <a:r>
              <a:rPr lang="en"/>
              <a:t>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baseline="-25000" lang="en"/>
              <a:t> </a:t>
            </a:r>
            <a:r>
              <a:rPr lang="en">
                <a:solidFill>
                  <a:srgbClr val="17365C"/>
                </a:solidFill>
              </a:rPr>
              <a:t>BDT </a:t>
            </a:r>
            <a:r>
              <a:rPr lang="en"/>
              <a:t>for </a:t>
            </a:r>
            <a:r>
              <a:rPr lang="en"/>
              <a:t>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 → pK</a:t>
            </a:r>
            <a:r>
              <a:rPr baseline="30000" lang="en"/>
              <a:t>–</a:t>
            </a:r>
            <a:r>
              <a:rPr lang="en"/>
              <a:t>π</a:t>
            </a:r>
            <a:r>
              <a:rPr baseline="30000" lang="en"/>
              <a:t>+</a:t>
            </a:r>
            <a:r>
              <a:rPr lang="en"/>
              <a:t> decays.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Ω</a:t>
            </a:r>
            <a:r>
              <a:rPr baseline="-25000" lang="en"/>
              <a:t>b</a:t>
            </a:r>
            <a:r>
              <a:rPr baseline="30000" lang="en"/>
              <a:t>– </a:t>
            </a:r>
            <a:r>
              <a:rPr lang="en"/>
              <a:t>BDT Ω</a:t>
            </a:r>
            <a:r>
              <a:rPr baseline="-25000" lang="en"/>
              <a:t>b</a:t>
            </a:r>
            <a:r>
              <a:rPr baseline="30000" lang="en"/>
              <a:t>–</a:t>
            </a:r>
            <a:r>
              <a:rPr lang="en"/>
              <a:t> → 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K</a:t>
            </a:r>
            <a:r>
              <a:rPr baseline="30000" lang="en"/>
              <a:t>–</a:t>
            </a:r>
            <a:r>
              <a:rPr lang="en"/>
              <a:t>π</a:t>
            </a:r>
            <a:r>
              <a:rPr baseline="30000" lang="en"/>
              <a:t>–</a:t>
            </a:r>
            <a:r>
              <a:rPr lang="en"/>
              <a:t> decays.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7365C"/>
              </a:buClr>
              <a:buSzPts val="1800"/>
              <a:buChar char="❖"/>
            </a:pPr>
            <a:r>
              <a:rPr lang="en">
                <a:solidFill>
                  <a:srgbClr val="17365C"/>
                </a:solidFill>
              </a:rPr>
              <a:t>The features for training can be categorized into 3 parts:</a:t>
            </a:r>
            <a:endParaRPr>
              <a:solidFill>
                <a:srgbClr val="17365C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8DAE10"/>
              </a:buClr>
              <a:buSzPts val="1400"/>
              <a:buChar char="➢"/>
            </a:pPr>
            <a:r>
              <a:rPr lang="en">
                <a:solidFill>
                  <a:srgbClr val="8DAE10"/>
                </a:solidFill>
              </a:rPr>
              <a:t>Geometrical features (R</a:t>
            </a:r>
            <a:r>
              <a:rPr lang="en">
                <a:solidFill>
                  <a:srgbClr val="8DAE10"/>
                </a:solidFill>
              </a:rPr>
              <a:t>adial distance</a:t>
            </a:r>
            <a:r>
              <a:rPr lang="en">
                <a:solidFill>
                  <a:srgbClr val="8DAE10"/>
                </a:solidFill>
              </a:rPr>
              <a:t>, IPCHI2).</a:t>
            </a:r>
            <a:endParaRPr>
              <a:solidFill>
                <a:srgbClr val="8DAE1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➢"/>
            </a:pPr>
            <a:r>
              <a:rPr lang="en">
                <a:solidFill>
                  <a:srgbClr val="FF0000"/>
                </a:solidFill>
              </a:rPr>
              <a:t>PID features (PROBNNs,PID).</a:t>
            </a:r>
            <a:endParaRPr>
              <a:solidFill>
                <a:srgbClr val="FF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➢"/>
            </a:pPr>
            <a:r>
              <a:rPr lang="en">
                <a:solidFill>
                  <a:srgbClr val="0000FF"/>
                </a:solidFill>
              </a:rPr>
              <a:t>Kinematic features (pT,mass).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91" name="Google Shape;191;p29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2" name="Google Shape;19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3400" y="385175"/>
            <a:ext cx="3765900" cy="273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9" title="Screenshot from 2026-03-18 05-58-34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8725" y="3218162"/>
            <a:ext cx="2446650" cy="16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9"/>
          <p:cNvSpPr txBox="1"/>
          <p:nvPr>
            <p:ph type="title"/>
          </p:nvPr>
        </p:nvSpPr>
        <p:spPr>
          <a:xfrm>
            <a:off x="311700" y="51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Multivariate selection using GBDTs</a:t>
            </a:r>
            <a:endParaRPr/>
          </a:p>
        </p:txBody>
      </p:sp>
      <p:pic>
        <p:nvPicPr>
          <p:cNvPr id="195" name="Google Shape;195;p29" title="Screenshot from 2026-03-18 06-01-14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05390" y="3218150"/>
            <a:ext cx="2407159" cy="160872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9"/>
          <p:cNvSpPr txBox="1"/>
          <p:nvPr/>
        </p:nvSpPr>
        <p:spPr>
          <a:xfrm rot="5400000">
            <a:off x="8048475" y="1430063"/>
            <a:ext cx="1478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6"/>
              </a:rPr>
              <a:t>Image source</a:t>
            </a:r>
            <a:endParaRPr sz="1200">
              <a:solidFill>
                <a:srgbClr val="17365C"/>
              </a:solidFill>
            </a:endParaRPr>
          </a:p>
        </p:txBody>
      </p:sp>
      <p:sp>
        <p:nvSpPr>
          <p:cNvPr id="197" name="Google Shape;197;p29"/>
          <p:cNvSpPr txBox="1"/>
          <p:nvPr/>
        </p:nvSpPr>
        <p:spPr>
          <a:xfrm>
            <a:off x="7169350" y="3394375"/>
            <a:ext cx="677100" cy="11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6875" lIns="96875" spcFirstLastPara="1" rIns="96875" wrap="square" tIns="96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1"/>
                </a:solidFill>
              </a:rPr>
              <a:t>Background</a:t>
            </a:r>
            <a:endParaRPr sz="500">
              <a:solidFill>
                <a:schemeClr val="dk1"/>
              </a:solidFill>
            </a:endParaRPr>
          </a:p>
        </p:txBody>
      </p:sp>
      <p:sp>
        <p:nvSpPr>
          <p:cNvPr id="198" name="Google Shape;198;p29"/>
          <p:cNvSpPr txBox="1"/>
          <p:nvPr/>
        </p:nvSpPr>
        <p:spPr>
          <a:xfrm>
            <a:off x="7169350" y="3311250"/>
            <a:ext cx="642900" cy="11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6875" lIns="96875" spcFirstLastPara="1" rIns="96875" wrap="square" tIns="96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1"/>
                </a:solidFill>
              </a:rPr>
              <a:t>Signal</a:t>
            </a:r>
            <a:endParaRPr sz="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/>
          <p:nvPr>
            <p:ph type="title"/>
          </p:nvPr>
        </p:nvSpPr>
        <p:spPr>
          <a:xfrm>
            <a:off x="311700" y="-38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Ξ</a:t>
            </a:r>
            <a:r>
              <a:rPr baseline="-25000" lang="en" sz="2500"/>
              <a:t>c</a:t>
            </a:r>
            <a:r>
              <a:rPr baseline="30000" lang="en" sz="2500"/>
              <a:t>+</a:t>
            </a:r>
            <a:r>
              <a:rPr baseline="-25000" lang="en" sz="2500"/>
              <a:t> </a:t>
            </a:r>
            <a:r>
              <a:rPr baseline="30000" lang="en" sz="2500"/>
              <a:t> </a:t>
            </a:r>
            <a:r>
              <a:rPr lang="en" sz="2500"/>
              <a:t>B</a:t>
            </a:r>
            <a:r>
              <a:rPr lang="en" sz="2500"/>
              <a:t>DT performance</a:t>
            </a:r>
            <a:endParaRPr sz="2500"/>
          </a:p>
        </p:txBody>
      </p:sp>
      <p:sp>
        <p:nvSpPr>
          <p:cNvPr id="204" name="Google Shape;204;p30"/>
          <p:cNvSpPr txBox="1"/>
          <p:nvPr>
            <p:ph idx="1" type="body"/>
          </p:nvPr>
        </p:nvSpPr>
        <p:spPr>
          <a:xfrm>
            <a:off x="311700" y="357425"/>
            <a:ext cx="5574000" cy="231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BDT performance is goo</a:t>
            </a:r>
            <a:r>
              <a:rPr lang="en"/>
              <a:t>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Nice separation of signal and background.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No visible traces of overfitting.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Apply conditions for sufficient 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 candidates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b="1" baseline="30000" lang="en"/>
              <a:t> </a:t>
            </a:r>
            <a:r>
              <a:rPr lang="en"/>
              <a:t>BDT score &gt; 0.1 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Select candidates in 2σ window around Ξ</a:t>
            </a:r>
            <a:r>
              <a:rPr baseline="-25000" lang="en"/>
              <a:t>c</a:t>
            </a:r>
            <a:r>
              <a:rPr baseline="30000" lang="en"/>
              <a:t>+</a:t>
            </a:r>
            <a:r>
              <a:rPr lang="en"/>
              <a:t> mass       peak.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Ξ</a:t>
            </a:r>
            <a:r>
              <a:rPr baseline="-25000" lang="en"/>
              <a:t>c</a:t>
            </a:r>
            <a:r>
              <a:rPr baseline="30000" lang="en"/>
              <a:t>+ </a:t>
            </a:r>
            <a:r>
              <a:rPr lang="en"/>
              <a:t>BDT score as input feature for Ω</a:t>
            </a:r>
            <a:r>
              <a:rPr baseline="-25000" lang="en"/>
              <a:t>b</a:t>
            </a:r>
            <a:r>
              <a:rPr baseline="30000" lang="en"/>
              <a:t>–</a:t>
            </a:r>
            <a:r>
              <a:rPr lang="en"/>
              <a:t> BDT.</a:t>
            </a:r>
            <a:endParaRPr/>
          </a:p>
        </p:txBody>
      </p:sp>
      <p:pic>
        <p:nvPicPr>
          <p:cNvPr id="205" name="Google Shape;20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1306" y="2571749"/>
            <a:ext cx="3571469" cy="2242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46788" y="357325"/>
            <a:ext cx="3360499" cy="2109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06150" y="2671800"/>
            <a:ext cx="3360475" cy="2240324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0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09" name="Google Shape;209;p30"/>
          <p:cNvCxnSpPr/>
          <p:nvPr/>
        </p:nvCxnSpPr>
        <p:spPr>
          <a:xfrm>
            <a:off x="3346135" y="3135218"/>
            <a:ext cx="19800" cy="1549500"/>
          </a:xfrm>
          <a:prstGeom prst="straightConnector1">
            <a:avLst/>
          </a:prstGeom>
          <a:noFill/>
          <a:ln cap="flat" cmpd="sng" w="860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10" name="Google Shape;210;p30"/>
          <p:cNvCxnSpPr/>
          <p:nvPr/>
        </p:nvCxnSpPr>
        <p:spPr>
          <a:xfrm>
            <a:off x="2371209" y="3135218"/>
            <a:ext cx="19800" cy="1549500"/>
          </a:xfrm>
          <a:prstGeom prst="straightConnector1">
            <a:avLst/>
          </a:prstGeom>
          <a:noFill/>
          <a:ln cap="flat" cmpd="sng" w="860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1"/>
          <p:cNvSpPr txBox="1"/>
          <p:nvPr>
            <p:ph type="title"/>
          </p:nvPr>
        </p:nvSpPr>
        <p:spPr>
          <a:xfrm>
            <a:off x="311700" y="52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Optimization of Ω</a:t>
            </a:r>
            <a:r>
              <a:rPr baseline="-25000" lang="en"/>
              <a:t>b</a:t>
            </a:r>
            <a:r>
              <a:rPr baseline="30000" lang="en"/>
              <a:t>– </a:t>
            </a:r>
            <a:r>
              <a:rPr lang="en"/>
              <a:t>BDT</a:t>
            </a:r>
            <a:endParaRPr/>
          </a:p>
        </p:txBody>
      </p:sp>
      <p:sp>
        <p:nvSpPr>
          <p:cNvPr id="216" name="Google Shape;216;p31"/>
          <p:cNvSpPr txBox="1"/>
          <p:nvPr>
            <p:ph idx="1" type="body"/>
          </p:nvPr>
        </p:nvSpPr>
        <p:spPr>
          <a:xfrm>
            <a:off x="332900" y="625675"/>
            <a:ext cx="4461600" cy="44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Procedure 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Scan through a range of BDT scores.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Select events with scores larger than this set value (BDT cut).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Evaluate signal (S) and background (B) yields in a fixed 2σ interval around Ω</a:t>
            </a:r>
            <a:r>
              <a:rPr baseline="-25000" lang="en"/>
              <a:t>b</a:t>
            </a:r>
            <a:r>
              <a:rPr baseline="30000" lang="en"/>
              <a:t>–</a:t>
            </a:r>
            <a:r>
              <a:rPr lang="en"/>
              <a:t> mass. 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Ξ</a:t>
            </a:r>
            <a:r>
              <a:rPr baseline="-25000" lang="en"/>
              <a:t>c</a:t>
            </a:r>
            <a:r>
              <a:rPr baseline="30000" lang="en"/>
              <a:t>+ </a:t>
            </a:r>
            <a:r>
              <a:rPr lang="en"/>
              <a:t>BDT do not need to be optimized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For systematics :)</a:t>
            </a:r>
            <a:endParaRPr/>
          </a:p>
        </p:txBody>
      </p:sp>
      <p:pic>
        <p:nvPicPr>
          <p:cNvPr id="217" name="Google Shape;217;p31" title="Optimize_BD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4500" y="1592938"/>
            <a:ext cx="4240599" cy="27851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8" name="Google Shape;218;p31"/>
          <p:cNvCxnSpPr/>
          <p:nvPr/>
        </p:nvCxnSpPr>
        <p:spPr>
          <a:xfrm>
            <a:off x="8112075" y="1684700"/>
            <a:ext cx="14700" cy="2447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219" name="Google Shape;21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34200" y="1097374"/>
            <a:ext cx="2315125" cy="495575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1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2"/>
          <p:cNvSpPr txBox="1"/>
          <p:nvPr>
            <p:ph type="title"/>
          </p:nvPr>
        </p:nvSpPr>
        <p:spPr>
          <a:xfrm>
            <a:off x="311700" y="37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Cloned tracks and multiple candidates</a:t>
            </a:r>
            <a:endParaRPr/>
          </a:p>
        </p:txBody>
      </p:sp>
      <p:sp>
        <p:nvSpPr>
          <p:cNvPr id="226" name="Google Shape;226;p32"/>
          <p:cNvSpPr txBox="1"/>
          <p:nvPr>
            <p:ph idx="1" type="body"/>
          </p:nvPr>
        </p:nvSpPr>
        <p:spPr>
          <a:xfrm>
            <a:off x="311700" y="466200"/>
            <a:ext cx="4788000" cy="467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Cloned tracks are removed if two-track combinations have opening angles (δθ) less than 1 mrad.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Multiple candidates are removed by selecting </a:t>
            </a:r>
            <a:r>
              <a:rPr lang="en"/>
              <a:t>candidate</a:t>
            </a:r>
            <a:r>
              <a:rPr lang="en"/>
              <a:t> with highest BDT score.</a:t>
            </a:r>
            <a:r>
              <a:rPr lang="en"/>
              <a:t> </a:t>
            </a:r>
            <a:endParaRPr/>
          </a:p>
        </p:txBody>
      </p:sp>
      <p:graphicFrame>
        <p:nvGraphicFramePr>
          <p:cNvPr id="227" name="Google Shape;227;p32"/>
          <p:cNvGraphicFramePr/>
          <p:nvPr/>
        </p:nvGraphicFramePr>
        <p:xfrm>
          <a:off x="1310875" y="316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{29431C01-7EA0-4BCC-B815-F0EB43F87CCF}</a:tableStyleId>
              </a:tblPr>
              <a:tblGrid>
                <a:gridCol w="1096475"/>
                <a:gridCol w="1096475"/>
                <a:gridCol w="1096475"/>
                <a:gridCol w="1096475"/>
                <a:gridCol w="1096475"/>
                <a:gridCol w="1096475"/>
              </a:tblGrid>
              <a:tr h="8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Year</a:t>
                      </a:r>
                      <a:endParaRPr b="1"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Pre-BDT</a:t>
                      </a:r>
                      <a:endParaRPr b="1"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Ξ</a:t>
                      </a:r>
                      <a:r>
                        <a:rPr b="1" baseline="-25000" lang="en" sz="1200">
                          <a:solidFill>
                            <a:srgbClr val="17365C"/>
                          </a:solidFill>
                        </a:rPr>
                        <a:t>c</a:t>
                      </a:r>
                      <a:r>
                        <a:rPr b="1" baseline="30000" lang="en" sz="1200">
                          <a:solidFill>
                            <a:srgbClr val="17365C"/>
                          </a:solidFill>
                        </a:rPr>
                        <a:t>+</a:t>
                      </a: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 </a:t>
                      </a: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BDT</a:t>
                      </a:r>
                      <a:endParaRPr b="1"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Optimized</a:t>
                      </a: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 Ω</a:t>
                      </a:r>
                      <a:r>
                        <a:rPr b="1" baseline="-25000" lang="en" sz="1200">
                          <a:solidFill>
                            <a:srgbClr val="17365C"/>
                          </a:solidFill>
                        </a:rPr>
                        <a:t>b</a:t>
                      </a:r>
                      <a:r>
                        <a:rPr b="1" baseline="30000" lang="en" sz="1200">
                          <a:solidFill>
                            <a:srgbClr val="17365C"/>
                          </a:solidFill>
                        </a:rPr>
                        <a:t>– </a:t>
                      </a: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BDT</a:t>
                      </a:r>
                      <a:endParaRPr b="1"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Remove cloned tracks</a:t>
                      </a:r>
                      <a:endParaRPr b="1"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Remove multiple candidates</a:t>
                      </a:r>
                      <a:endParaRPr b="1"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438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2024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22,739,305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1,048,882 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1976 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1784 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1739</a:t>
                      </a:r>
                      <a:endParaRPr b="1"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438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2025 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114,942,557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3,996,614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2906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17365C"/>
                          </a:solidFill>
                        </a:rPr>
                        <a:t>2488</a:t>
                      </a:r>
                      <a:endParaRPr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17365C"/>
                          </a:solidFill>
                        </a:rPr>
                        <a:t>2438</a:t>
                      </a:r>
                      <a:endParaRPr b="1" sz="1200">
                        <a:solidFill>
                          <a:srgbClr val="17365C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28" name="Google Shape;228;p32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9" name="Google Shape;22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9700" y="527500"/>
            <a:ext cx="3836625" cy="255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3"/>
          <p:cNvSpPr txBox="1"/>
          <p:nvPr>
            <p:ph idx="1" type="body"/>
          </p:nvPr>
        </p:nvSpPr>
        <p:spPr>
          <a:xfrm>
            <a:off x="340350" y="543163"/>
            <a:ext cx="8520600" cy="12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The complete model can be written as:</a:t>
            </a:r>
            <a:endParaRPr/>
          </a:p>
        </p:txBody>
      </p:sp>
      <p:sp>
        <p:nvSpPr>
          <p:cNvPr id="235" name="Google Shape;235;p33"/>
          <p:cNvSpPr txBox="1"/>
          <p:nvPr>
            <p:ph type="title"/>
          </p:nvPr>
        </p:nvSpPr>
        <p:spPr>
          <a:xfrm>
            <a:off x="311700" y="47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00"/>
              <a:t>Fit model for the Ξ</a:t>
            </a:r>
            <a:r>
              <a:rPr baseline="-25000" lang="en" sz="2500"/>
              <a:t>c</a:t>
            </a:r>
            <a:r>
              <a:rPr baseline="30000" lang="en" sz="2500"/>
              <a:t>+</a:t>
            </a:r>
            <a:r>
              <a:rPr lang="en" sz="2500"/>
              <a:t>K</a:t>
            </a:r>
            <a:r>
              <a:rPr baseline="30000" lang="en" sz="2500"/>
              <a:t>–</a:t>
            </a:r>
            <a:r>
              <a:rPr lang="en" sz="2500"/>
              <a:t>π</a:t>
            </a:r>
            <a:r>
              <a:rPr baseline="30000" lang="en" sz="2500"/>
              <a:t>–</a:t>
            </a:r>
            <a:r>
              <a:rPr lang="en" sz="2500"/>
              <a:t> mass spectrum </a:t>
            </a:r>
            <a:endParaRPr sz="2500"/>
          </a:p>
        </p:txBody>
      </p:sp>
      <p:pic>
        <p:nvPicPr>
          <p:cNvPr id="236" name="Google Shape;236;p33"/>
          <p:cNvPicPr preferRelativeResize="0"/>
          <p:nvPr/>
        </p:nvPicPr>
        <p:blipFill rotWithShape="1">
          <a:blip r:embed="rId3">
            <a:alphaModFix/>
          </a:blip>
          <a:srcRect b="5446" l="0" r="0" t="0"/>
          <a:stretch/>
        </p:blipFill>
        <p:spPr>
          <a:xfrm>
            <a:off x="1471675" y="952950"/>
            <a:ext cx="6418848" cy="827625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3"/>
          <p:cNvSpPr txBox="1"/>
          <p:nvPr>
            <p:ph idx="1" type="body"/>
          </p:nvPr>
        </p:nvSpPr>
        <p:spPr>
          <a:xfrm>
            <a:off x="340350" y="1780075"/>
            <a:ext cx="4015800" cy="30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Parameter</a:t>
            </a:r>
            <a:r>
              <a:rPr lang="en"/>
              <a:t>s f</a:t>
            </a:r>
            <a:r>
              <a:rPr baseline="-25000" lang="en"/>
              <a:t>MC</a:t>
            </a:r>
            <a:r>
              <a:rPr baseline="30000" lang="en"/>
              <a:t> </a:t>
            </a:r>
            <a:r>
              <a:rPr lang="en"/>
              <a:t>and σ</a:t>
            </a:r>
            <a:r>
              <a:rPr baseline="-25000" lang="en"/>
              <a:t>ratio</a:t>
            </a:r>
            <a:r>
              <a:rPr lang="en"/>
              <a:t> fixed from MC, rest all parameters are floated.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‘L’ are different lineshapes for feed-down backgrounds.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Modeled using simulated data from RapidSim.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All components normalized to fit range.</a:t>
            </a:r>
            <a:endParaRPr/>
          </a:p>
        </p:txBody>
      </p:sp>
      <p:pic>
        <p:nvPicPr>
          <p:cNvPr id="238" name="Google Shape;238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6150" y="1886412"/>
            <a:ext cx="4573151" cy="3025238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3"/>
          <p:cNvSpPr txBox="1"/>
          <p:nvPr>
            <p:ph idx="12" type="sldNum"/>
          </p:nvPr>
        </p:nvSpPr>
        <p:spPr>
          <a:xfrm>
            <a:off x="8513333" y="51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yConferenceTemplat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