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6E3349-171A-9C41-878F-AAABC2926252}" v="2" dt="2026-05-16T17:11:21.1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lat, Fulvia C." userId="49906fff-a06b-4fb3-9a8e-be011ae1fc7b" providerId="ADAL" clId="{C3E5F582-B631-5023-BACD-9766D8BE91F2}"/>
    <pc:docChg chg="modSld">
      <pc:chgData name="Pilat, Fulvia C." userId="49906fff-a06b-4fb3-9a8e-be011ae1fc7b" providerId="ADAL" clId="{C3E5F582-B631-5023-BACD-9766D8BE91F2}" dt="2026-05-19T14:20:08.886" v="9" actId="207"/>
      <pc:docMkLst>
        <pc:docMk/>
      </pc:docMkLst>
      <pc:sldChg chg="modSp mod">
        <pc:chgData name="Pilat, Fulvia C." userId="49906fff-a06b-4fb3-9a8e-be011ae1fc7b" providerId="ADAL" clId="{C3E5F582-B631-5023-BACD-9766D8BE91F2}" dt="2026-05-19T14:18:20.569" v="5" actId="14100"/>
        <pc:sldMkLst>
          <pc:docMk/>
          <pc:sldMk cId="1238585893" sldId="257"/>
        </pc:sldMkLst>
        <pc:spChg chg="mod">
          <ac:chgData name="Pilat, Fulvia C." userId="49906fff-a06b-4fb3-9a8e-be011ae1fc7b" providerId="ADAL" clId="{C3E5F582-B631-5023-BACD-9766D8BE91F2}" dt="2026-05-19T14:18:20.569" v="5" actId="14100"/>
          <ac:spMkLst>
            <pc:docMk/>
            <pc:sldMk cId="1238585893" sldId="257"/>
            <ac:spMk id="2" creationId="{06E16457-6FD9-F4C8-1E18-79B1C870685D}"/>
          </ac:spMkLst>
        </pc:spChg>
      </pc:sldChg>
      <pc:sldChg chg="modSp mod">
        <pc:chgData name="Pilat, Fulvia C." userId="49906fff-a06b-4fb3-9a8e-be011ae1fc7b" providerId="ADAL" clId="{C3E5F582-B631-5023-BACD-9766D8BE91F2}" dt="2026-05-19T14:20:08.886" v="9" actId="207"/>
        <pc:sldMkLst>
          <pc:docMk/>
          <pc:sldMk cId="1254806244" sldId="258"/>
        </pc:sldMkLst>
        <pc:spChg chg="mod">
          <ac:chgData name="Pilat, Fulvia C." userId="49906fff-a06b-4fb3-9a8e-be011ae1fc7b" providerId="ADAL" clId="{C3E5F582-B631-5023-BACD-9766D8BE91F2}" dt="2026-05-19T14:20:08.886" v="9" actId="207"/>
          <ac:spMkLst>
            <pc:docMk/>
            <pc:sldMk cId="1254806244" sldId="258"/>
            <ac:spMk id="3" creationId="{7E5DB76C-A3B5-8E12-6203-5EBB6637F55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C2807-64C0-07F9-BB3E-8745D5098C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IUPAP Standing Committee on Major Neutron Sources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CC6596-1171-72DF-73AB-1187C6F92F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Fulvia Pilat, ORNL</a:t>
            </a:r>
          </a:p>
          <a:p>
            <a:r>
              <a:rPr lang="en-US" dirty="0"/>
              <a:t>WG14 Meeting, IPAC’26, May 20 2026</a:t>
            </a:r>
          </a:p>
        </p:txBody>
      </p:sp>
    </p:spTree>
    <p:extLst>
      <p:ext uri="{BB962C8B-B14F-4D97-AF65-F5344CB8AC3E}">
        <p14:creationId xmlns:p14="http://schemas.microsoft.com/office/powerpoint/2010/main" val="3653276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16457-6FD9-F4C8-1E18-79B1C8706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9193450" cy="1280890"/>
          </a:xfrm>
        </p:spPr>
        <p:txBody>
          <a:bodyPr>
            <a:normAutofit/>
          </a:bodyPr>
          <a:lstStyle/>
          <a:p>
            <a:r>
              <a:rPr lang="en-US" sz="2400" dirty="0"/>
              <a:t>Outcome from the 34</a:t>
            </a:r>
            <a:r>
              <a:rPr lang="en-US" sz="2400" baseline="30000" dirty="0"/>
              <a:t>th</a:t>
            </a:r>
            <a:r>
              <a:rPr lang="en-US" sz="2400" dirty="0"/>
              <a:t> General Assembly, October 31,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F73ACC-15AD-83C8-D70A-7AA78B213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2958" y="1233377"/>
            <a:ext cx="9193450" cy="5231218"/>
          </a:xfrm>
        </p:spPr>
        <p:txBody>
          <a:bodyPr>
            <a:normAutofit fontScale="85000" lnSpcReduction="20000"/>
          </a:bodyPr>
          <a:lstStyle/>
          <a:p>
            <a:r>
              <a:rPr lang="en-US" sz="1900" b="1" dirty="0"/>
              <a:t>5.5 Resolution to create the Standing Committee on Major Neutron Research Facilities</a:t>
            </a:r>
            <a:endParaRPr lang="en-US" sz="1900" dirty="0"/>
          </a:p>
          <a:p>
            <a:r>
              <a:rPr lang="en-US" sz="1900" dirty="0"/>
              <a:t> In view of: </a:t>
            </a:r>
          </a:p>
          <a:p>
            <a:r>
              <a:rPr lang="en-US" sz="1900" dirty="0"/>
              <a:t>the proposal submitted by the USA Liaison Committee for the consideration of the 33rd IUPAP General Assembly to create a Working Group in the Field of Major Neutron Research Facilities, </a:t>
            </a:r>
          </a:p>
          <a:p>
            <a:r>
              <a:rPr lang="en-US" sz="1900" dirty="0"/>
              <a:t>the resolution of the 33rd IUPAP General Assembly to postpone a decision in this regard in view of the rejuvenation process that the IUPAP was then about to start, </a:t>
            </a:r>
          </a:p>
          <a:p>
            <a:r>
              <a:rPr lang="en-US" sz="1900" dirty="0"/>
              <a:t>the fact that </a:t>
            </a:r>
            <a:r>
              <a:rPr lang="en-US" sz="1900" dirty="0">
                <a:solidFill>
                  <a:schemeClr val="tx1"/>
                </a:solidFill>
              </a:rPr>
              <a:t>the proposed WG fits within the characteristics of the recently approved category of Standing Committee </a:t>
            </a:r>
            <a:r>
              <a:rPr lang="en-US" sz="1900" dirty="0"/>
              <a:t>under a Commission,  </a:t>
            </a:r>
          </a:p>
          <a:p>
            <a:r>
              <a:rPr lang="en-US" sz="1900" dirty="0"/>
              <a:t>that researchers in the field of condensed matter are frequent users of Neutron Research Facilities, </a:t>
            </a:r>
          </a:p>
          <a:p>
            <a:r>
              <a:rPr lang="en-US" sz="1900" dirty="0">
                <a:solidFill>
                  <a:srgbClr val="C00000"/>
                </a:solidFill>
              </a:rPr>
              <a:t>the 34th IUPAP General Assembly resolves to create the Standing Committee on Major Neutron Research Facilities </a:t>
            </a:r>
            <a:r>
              <a:rPr lang="en-US" sz="1900" dirty="0"/>
              <a:t>with the aims of: </a:t>
            </a:r>
          </a:p>
          <a:p>
            <a:r>
              <a:rPr lang="en-US" sz="1900" dirty="0"/>
              <a:t>bringing together key stakeholders for existing, new, and planned neutron sources to better coordinate plans; </a:t>
            </a:r>
          </a:p>
          <a:p>
            <a:r>
              <a:rPr lang="en-US" sz="1900" dirty="0"/>
              <a:t>generating more science opportunities for the global science community </a:t>
            </a:r>
          </a:p>
          <a:p>
            <a:r>
              <a:rPr lang="en-US" sz="1900" dirty="0"/>
              <a:t>advocating for and promote those opportunities. </a:t>
            </a:r>
          </a:p>
          <a:p>
            <a:r>
              <a:rPr lang="en-US" sz="1900" dirty="0"/>
              <a:t>For the time being, this Standing Committee will work under </a:t>
            </a:r>
            <a:r>
              <a:rPr lang="en-US" sz="1900" dirty="0">
                <a:solidFill>
                  <a:srgbClr val="C00000"/>
                </a:solidFill>
              </a:rPr>
              <a:t>Commission C10</a:t>
            </a:r>
            <a:r>
              <a:rPr lang="en-US" sz="1900" dirty="0"/>
              <a:t>, </a:t>
            </a:r>
            <a:r>
              <a:rPr lang="en-US" sz="1900" dirty="0">
                <a:solidFill>
                  <a:srgbClr val="C00000"/>
                </a:solidFill>
              </a:rPr>
              <a:t>Structure and Dynamics of Condensed Matter.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38585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42E77-FE50-2EE7-D4E1-731CC8E93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94327"/>
          </a:xfrm>
        </p:spPr>
        <p:txBody>
          <a:bodyPr/>
          <a:lstStyle/>
          <a:p>
            <a:r>
              <a:rPr lang="en-US" dirty="0"/>
              <a:t>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5DB76C-A3B5-8E12-6203-5EBB6637F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435395"/>
            <a:ext cx="8915400" cy="4475827"/>
          </a:xfrm>
        </p:spPr>
        <p:txBody>
          <a:bodyPr/>
          <a:lstStyle/>
          <a:p>
            <a:r>
              <a:rPr lang="en-US" dirty="0"/>
              <a:t>Met with IUPAP Leadership to plan SC (Silvina Ponce Dawson, President, Shobhana Narashiman, Chair of Commission C10, Sekazi Mtingwa, Advisor, Christine Darve, Chair of WG14)</a:t>
            </a:r>
          </a:p>
          <a:p>
            <a:r>
              <a:rPr lang="en-US" dirty="0"/>
              <a:t>Develop a </a:t>
            </a:r>
            <a:r>
              <a:rPr lang="en-US" dirty="0">
                <a:solidFill>
                  <a:srgbClr val="C00000"/>
                </a:solidFill>
              </a:rPr>
              <a:t>list of Committee Members</a:t>
            </a:r>
            <a:r>
              <a:rPr lang="en-US" dirty="0"/>
              <a:t>. Advice: wide roster of neutron facilities, more restricted (rotating) executive committee</a:t>
            </a:r>
          </a:p>
          <a:p>
            <a:r>
              <a:rPr lang="en-US" dirty="0"/>
              <a:t>Invite Committee Members to serve</a:t>
            </a:r>
          </a:p>
          <a:p>
            <a:r>
              <a:rPr lang="en-US" dirty="0"/>
              <a:t>Develop </a:t>
            </a:r>
            <a:r>
              <a:rPr lang="en-US" dirty="0">
                <a:solidFill>
                  <a:srgbClr val="C00000"/>
                </a:solidFill>
              </a:rPr>
              <a:t>Term of Reference (TOR) </a:t>
            </a:r>
            <a:r>
              <a:rPr lang="en-US" dirty="0"/>
              <a:t>document (mission + bylaws). Reference example: ICFA, International Committee of Future Accelerators  (transitioned from WG to SC under Commission 11 in 2025)</a:t>
            </a:r>
          </a:p>
          <a:p>
            <a:r>
              <a:rPr lang="en-US" dirty="0"/>
              <a:t>Submit TOR to be presented at the </a:t>
            </a:r>
            <a:r>
              <a:rPr lang="en-US" dirty="0">
                <a:solidFill>
                  <a:srgbClr val="C00000"/>
                </a:solidFill>
              </a:rPr>
              <a:t>2026 General Assembly </a:t>
            </a:r>
            <a:r>
              <a:rPr lang="en-US" dirty="0"/>
              <a:t>(October 2026)</a:t>
            </a:r>
          </a:p>
          <a:p>
            <a:r>
              <a:rPr lang="en-US" dirty="0"/>
              <a:t>Convene SC. Meetings 3 times/year, 2 remote meetings, 1 in person (leveraging appropriate international neutron conference)</a:t>
            </a:r>
          </a:p>
        </p:txBody>
      </p:sp>
    </p:spTree>
    <p:extLst>
      <p:ext uri="{BB962C8B-B14F-4D97-AF65-F5344CB8AC3E}">
        <p14:creationId xmlns:p14="http://schemas.microsoft.com/office/powerpoint/2010/main" val="125480624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Metadata/LabelInfo.xml><?xml version="1.0" encoding="utf-8"?>
<clbl:labelList xmlns:clbl="http://schemas.microsoft.com/office/2020/mipLabelMetadata">
  <clbl:label id="{db3dbd43-4c4b-4544-9f8a-0553f9f5f25e}" enabled="0" method="" siteId="{db3dbd43-4c4b-4544-9f8a-0553f9f5f25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</TotalTime>
  <Words>356</Words>
  <Application>Microsoft Macintosh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IUPAP Standing Committee on Major Neutron Sources</vt:lpstr>
      <vt:lpstr>Outcome from the 34th General Assembly, October 31, 2025</vt:lpstr>
      <vt:lpstr>Plan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Pilat, Fulvia C.</dc:creator>
  <cp:lastModifiedBy>Pilat, Fulvia C.</cp:lastModifiedBy>
  <cp:revision>1</cp:revision>
  <dcterms:created xsi:type="dcterms:W3CDTF">2026-05-16T16:48:57Z</dcterms:created>
  <dcterms:modified xsi:type="dcterms:W3CDTF">2026-05-19T14:20:18Z</dcterms:modified>
</cp:coreProperties>
</file>