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media/image34.jpg" ContentType="image/jpg"/>
  <Override PartName="/ppt/notesSlides/notesSlide25.xml" ContentType="application/vnd.openxmlformats-officedocument.presentationml.notesSlide+xml"/>
  <Override PartName="/ppt/media/image35.jpg" ContentType="image/jpg"/>
  <Override PartName="/ppt/notesSlides/notesSlide26.xml" ContentType="application/vnd.openxmlformats-officedocument.presentationml.notesSlide+xml"/>
  <Override PartName="/ppt/media/image36.jpg" ContentType="image/jpg"/>
  <Override PartName="/ppt/notesSlides/notesSlide27.xml" ContentType="application/vnd.openxmlformats-officedocument.presentationml.notesSlide+xml"/>
  <Override PartName="/ppt/media/image38.jpg" ContentType="image/jpg"/>
  <Override PartName="/ppt/media/image41.jpg" ContentType="image/jpg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348" r:id="rId3"/>
    <p:sldId id="346" r:id="rId4"/>
    <p:sldId id="349" r:id="rId5"/>
    <p:sldId id="350" r:id="rId6"/>
    <p:sldId id="354" r:id="rId7"/>
    <p:sldId id="351" r:id="rId8"/>
    <p:sldId id="352" r:id="rId9"/>
    <p:sldId id="381" r:id="rId10"/>
    <p:sldId id="374" r:id="rId11"/>
    <p:sldId id="386" r:id="rId12"/>
    <p:sldId id="362" r:id="rId13"/>
    <p:sldId id="353" r:id="rId14"/>
    <p:sldId id="376" r:id="rId15"/>
    <p:sldId id="375" r:id="rId16"/>
    <p:sldId id="377" r:id="rId17"/>
    <p:sldId id="378" r:id="rId18"/>
    <p:sldId id="357" r:id="rId19"/>
    <p:sldId id="358" r:id="rId20"/>
    <p:sldId id="359" r:id="rId21"/>
    <p:sldId id="360" r:id="rId22"/>
    <p:sldId id="361" r:id="rId23"/>
    <p:sldId id="379" r:id="rId24"/>
    <p:sldId id="382" r:id="rId25"/>
    <p:sldId id="383" r:id="rId26"/>
    <p:sldId id="384" r:id="rId27"/>
    <p:sldId id="385" r:id="rId28"/>
    <p:sldId id="356" r:id="rId29"/>
    <p:sldId id="380" r:id="rId30"/>
    <p:sldId id="259" r:id="rId3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0066"/>
    <a:srgbClr val="FCADDA"/>
    <a:srgbClr val="0563C1"/>
    <a:srgbClr val="F1F1F1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5D2A4E-6022-4174-95BE-AE90EDA4201B}" v="13" dt="2026-05-27T13:36:11.872"/>
    <p1510:client id="{D9045271-5E6E-46B4-8F3A-906028C438E6}" v="3" dt="2026-05-27T14:09:42.482"/>
  </p1510:revLst>
</p1510:revInfo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139" autoAdjust="0"/>
  </p:normalViewPr>
  <p:slideViewPr>
    <p:cSldViewPr snapToGrid="0">
      <p:cViewPr>
        <p:scale>
          <a:sx n="100" d="100"/>
          <a:sy n="100" d="100"/>
        </p:scale>
        <p:origin x="9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o Mansano" userId="b88f146617191cc0" providerId="LiveId" clId="{23805E72-5DCC-4698-9EBF-7F75566CEDE7}"/>
    <pc:docChg chg="undo custSel addSld delSld modSld sldOrd">
      <pc:chgData name="Ronaldo Mansano" userId="b88f146617191cc0" providerId="LiveId" clId="{23805E72-5DCC-4698-9EBF-7F75566CEDE7}" dt="2026-05-27T14:10:33.060" v="742" actId="1076"/>
      <pc:docMkLst>
        <pc:docMk/>
      </pc:docMkLst>
      <pc:sldChg chg="modSp mod">
        <pc:chgData name="Ronaldo Mansano" userId="b88f146617191cc0" providerId="LiveId" clId="{23805E72-5DCC-4698-9EBF-7F75566CEDE7}" dt="2026-05-27T14:10:33.060" v="742" actId="1076"/>
        <pc:sldMkLst>
          <pc:docMk/>
          <pc:sldMk cId="1260272607" sldId="257"/>
        </pc:sldMkLst>
        <pc:spChg chg="mod">
          <ac:chgData name="Ronaldo Mansano" userId="b88f146617191cc0" providerId="LiveId" clId="{23805E72-5DCC-4698-9EBF-7F75566CEDE7}" dt="2026-05-27T14:10:33.060" v="742" actId="1076"/>
          <ac:spMkLst>
            <pc:docMk/>
            <pc:sldMk cId="1260272607" sldId="257"/>
            <ac:spMk id="9" creationId="{5D3F29D1-27E1-8691-30E4-96B91DED1330}"/>
          </ac:spMkLst>
        </pc:spChg>
        <pc:spChg chg="mod">
          <ac:chgData name="Ronaldo Mansano" userId="b88f146617191cc0" providerId="LiveId" clId="{23805E72-5DCC-4698-9EBF-7F75566CEDE7}" dt="2026-05-27T14:10:29.932" v="741" actId="1076"/>
          <ac:spMkLst>
            <pc:docMk/>
            <pc:sldMk cId="1260272607" sldId="257"/>
            <ac:spMk id="10" creationId="{00000000-0000-0000-0000-000000000000}"/>
          </ac:spMkLst>
        </pc:spChg>
      </pc:sldChg>
      <pc:sldChg chg="add">
        <pc:chgData name="Ronaldo Mansano" userId="b88f146617191cc0" providerId="LiveId" clId="{23805E72-5DCC-4698-9EBF-7F75566CEDE7}" dt="2026-05-27T12:48:34.439" v="0"/>
        <pc:sldMkLst>
          <pc:docMk/>
          <pc:sldMk cId="2977652779" sldId="280"/>
        </pc:sldMkLst>
      </pc:sldChg>
      <pc:sldChg chg="add">
        <pc:chgData name="Ronaldo Mansano" userId="b88f146617191cc0" providerId="LiveId" clId="{23805E72-5DCC-4698-9EBF-7F75566CEDE7}" dt="2026-05-27T12:48:35.692" v="1"/>
        <pc:sldMkLst>
          <pc:docMk/>
          <pc:sldMk cId="4222246882" sldId="281"/>
        </pc:sldMkLst>
      </pc:sldChg>
      <pc:sldChg chg="add">
        <pc:chgData name="Ronaldo Mansano" userId="b88f146617191cc0" providerId="LiveId" clId="{23805E72-5DCC-4698-9EBF-7F75566CEDE7}" dt="2026-05-27T12:48:36.555" v="2"/>
        <pc:sldMkLst>
          <pc:docMk/>
          <pc:sldMk cId="4072345901" sldId="282"/>
        </pc:sldMkLst>
      </pc:sldChg>
      <pc:sldChg chg="add">
        <pc:chgData name="Ronaldo Mansano" userId="b88f146617191cc0" providerId="LiveId" clId="{23805E72-5DCC-4698-9EBF-7F75566CEDE7}" dt="2026-05-27T12:48:37.458" v="3"/>
        <pc:sldMkLst>
          <pc:docMk/>
          <pc:sldMk cId="3031969899" sldId="283"/>
        </pc:sldMkLst>
      </pc:sldChg>
      <pc:sldChg chg="add">
        <pc:chgData name="Ronaldo Mansano" userId="b88f146617191cc0" providerId="LiveId" clId="{23805E72-5DCC-4698-9EBF-7F75566CEDE7}" dt="2026-05-27T12:48:37.969" v="4"/>
        <pc:sldMkLst>
          <pc:docMk/>
          <pc:sldMk cId="1857213629" sldId="284"/>
        </pc:sldMkLst>
      </pc:sldChg>
      <pc:sldChg chg="modSp mod ord">
        <pc:chgData name="Ronaldo Mansano" userId="b88f146617191cc0" providerId="LiveId" clId="{23805E72-5DCC-4698-9EBF-7F75566CEDE7}" dt="2026-05-27T14:07:15.816" v="592" actId="20577"/>
        <pc:sldMkLst>
          <pc:docMk/>
          <pc:sldMk cId="1962031567" sldId="353"/>
        </pc:sldMkLst>
        <pc:spChg chg="mod">
          <ac:chgData name="Ronaldo Mansano" userId="b88f146617191cc0" providerId="LiveId" clId="{23805E72-5DCC-4698-9EBF-7F75566CEDE7}" dt="2026-05-27T14:07:15.816" v="592" actId="20577"/>
          <ac:spMkLst>
            <pc:docMk/>
            <pc:sldMk cId="1962031567" sldId="353"/>
            <ac:spMk id="19" creationId="{00000000-0000-0000-0000-000000000000}"/>
          </ac:spMkLst>
        </pc:spChg>
      </pc:sldChg>
      <pc:sldChg chg="del">
        <pc:chgData name="Ronaldo Mansano" userId="b88f146617191cc0" providerId="LiveId" clId="{23805E72-5DCC-4698-9EBF-7F75566CEDE7}" dt="2026-05-27T13:28:39.322" v="215" actId="2696"/>
        <pc:sldMkLst>
          <pc:docMk/>
          <pc:sldMk cId="4040596475" sldId="355"/>
        </pc:sldMkLst>
      </pc:sldChg>
      <pc:sldChg chg="modSp mod">
        <pc:chgData name="Ronaldo Mansano" userId="b88f146617191cc0" providerId="LiveId" clId="{23805E72-5DCC-4698-9EBF-7F75566CEDE7}" dt="2026-05-27T13:29:51.499" v="253" actId="20577"/>
        <pc:sldMkLst>
          <pc:docMk/>
          <pc:sldMk cId="1667639220" sldId="356"/>
        </pc:sldMkLst>
        <pc:spChg chg="mod">
          <ac:chgData name="Ronaldo Mansano" userId="b88f146617191cc0" providerId="LiveId" clId="{23805E72-5DCC-4698-9EBF-7F75566CEDE7}" dt="2026-05-27T13:29:51.499" v="253" actId="20577"/>
          <ac:spMkLst>
            <pc:docMk/>
            <pc:sldMk cId="1667639220" sldId="356"/>
            <ac:spMk id="4" creationId="{71A286A2-7526-7152-72D9-4929092BD686}"/>
          </ac:spMkLst>
        </pc:spChg>
      </pc:sldChg>
      <pc:sldChg chg="ord">
        <pc:chgData name="Ronaldo Mansano" userId="b88f146617191cc0" providerId="LiveId" clId="{23805E72-5DCC-4698-9EBF-7F75566CEDE7}" dt="2026-05-27T12:48:48.151" v="6"/>
        <pc:sldMkLst>
          <pc:docMk/>
          <pc:sldMk cId="1816773520" sldId="361"/>
        </pc:sldMkLst>
      </pc:sldChg>
      <pc:sldChg chg="addSp modSp new mod">
        <pc:chgData name="Ronaldo Mansano" userId="b88f146617191cc0" providerId="LiveId" clId="{23805E72-5DCC-4698-9EBF-7F75566CEDE7}" dt="2026-05-27T13:17:05.818" v="25" actId="1076"/>
        <pc:sldMkLst>
          <pc:docMk/>
          <pc:sldMk cId="1794035758" sldId="363"/>
        </pc:sldMkLst>
        <pc:spChg chg="add mod">
          <ac:chgData name="Ronaldo Mansano" userId="b88f146617191cc0" providerId="LiveId" clId="{23805E72-5DCC-4698-9EBF-7F75566CEDE7}" dt="2026-05-27T13:17:04.711" v="24" actId="14100"/>
          <ac:spMkLst>
            <pc:docMk/>
            <pc:sldMk cId="1794035758" sldId="363"/>
            <ac:spMk id="5" creationId="{18C21A92-F107-FADD-21E6-F7FF5DA6D520}"/>
          </ac:spMkLst>
        </pc:spChg>
        <pc:picChg chg="add mod">
          <ac:chgData name="Ronaldo Mansano" userId="b88f146617191cc0" providerId="LiveId" clId="{23805E72-5DCC-4698-9EBF-7F75566CEDE7}" dt="2026-05-27T13:17:05.818" v="25" actId="1076"/>
          <ac:picMkLst>
            <pc:docMk/>
            <pc:sldMk cId="1794035758" sldId="363"/>
            <ac:picMk id="3" creationId="{328CD84B-4DA2-590D-F3A6-572438487263}"/>
          </ac:picMkLst>
        </pc:picChg>
      </pc:sldChg>
      <pc:sldChg chg="add del ord">
        <pc:chgData name="Ronaldo Mansano" userId="b88f146617191cc0" providerId="LiveId" clId="{23805E72-5DCC-4698-9EBF-7F75566CEDE7}" dt="2026-05-27T13:37:14.616" v="580" actId="2696"/>
        <pc:sldMkLst>
          <pc:docMk/>
          <pc:sldMk cId="4197979550" sldId="364"/>
        </pc:sldMkLst>
      </pc:sldChg>
      <pc:sldChg chg="add del ord">
        <pc:chgData name="Ronaldo Mansano" userId="b88f146617191cc0" providerId="LiveId" clId="{23805E72-5DCC-4698-9EBF-7F75566CEDE7}" dt="2026-05-27T13:37:10.442" v="579" actId="2696"/>
        <pc:sldMkLst>
          <pc:docMk/>
          <pc:sldMk cId="958453083" sldId="365"/>
        </pc:sldMkLst>
      </pc:sldChg>
      <pc:sldChg chg="add del">
        <pc:chgData name="Ronaldo Mansano" userId="b88f146617191cc0" providerId="LiveId" clId="{23805E72-5DCC-4698-9EBF-7F75566CEDE7}" dt="2026-05-27T13:37:06.896" v="578" actId="2696"/>
        <pc:sldMkLst>
          <pc:docMk/>
          <pc:sldMk cId="126563484" sldId="366"/>
        </pc:sldMkLst>
      </pc:sldChg>
      <pc:sldChg chg="addSp delSp modSp new mod">
        <pc:chgData name="Ronaldo Mansano" userId="b88f146617191cc0" providerId="LiveId" clId="{23805E72-5DCC-4698-9EBF-7F75566CEDE7}" dt="2026-05-27T13:26:35.994" v="130" actId="5793"/>
        <pc:sldMkLst>
          <pc:docMk/>
          <pc:sldMk cId="1424686156" sldId="367"/>
        </pc:sldMkLst>
        <pc:spChg chg="add mod">
          <ac:chgData name="Ronaldo Mansano" userId="b88f146617191cc0" providerId="LiveId" clId="{23805E72-5DCC-4698-9EBF-7F75566CEDE7}" dt="2026-05-27T13:26:35.994" v="130" actId="5793"/>
          <ac:spMkLst>
            <pc:docMk/>
            <pc:sldMk cId="1424686156" sldId="367"/>
            <ac:spMk id="6" creationId="{F4A39AF7-31DC-15CC-78DC-FBF8B8DA64A1}"/>
          </ac:spMkLst>
        </pc:spChg>
        <pc:spChg chg="add del mod">
          <ac:chgData name="Ronaldo Mansano" userId="b88f146617191cc0" providerId="LiveId" clId="{23805E72-5DCC-4698-9EBF-7F75566CEDE7}" dt="2026-05-27T13:25:48.849" v="94"/>
          <ac:spMkLst>
            <pc:docMk/>
            <pc:sldMk cId="1424686156" sldId="367"/>
            <ac:spMk id="8" creationId="{D304D145-79F8-5FA0-5962-281DB0FAD0E5}"/>
          </ac:spMkLst>
        </pc:spChg>
        <pc:picChg chg="add mod">
          <ac:chgData name="Ronaldo Mansano" userId="b88f146617191cc0" providerId="LiveId" clId="{23805E72-5DCC-4698-9EBF-7F75566CEDE7}" dt="2026-05-27T13:25:28.770" v="43" actId="1076"/>
          <ac:picMkLst>
            <pc:docMk/>
            <pc:sldMk cId="1424686156" sldId="367"/>
            <ac:picMk id="4" creationId="{898308AC-3589-5D7F-EBC2-92A4D641A5E6}"/>
          </ac:picMkLst>
        </pc:picChg>
      </pc:sldChg>
      <pc:sldChg chg="modSp new mod">
        <pc:chgData name="Ronaldo Mansano" userId="b88f146617191cc0" providerId="LiveId" clId="{23805E72-5DCC-4698-9EBF-7F75566CEDE7}" dt="2026-05-27T13:28:02.862" v="214" actId="20577"/>
        <pc:sldMkLst>
          <pc:docMk/>
          <pc:sldMk cId="3305698869" sldId="368"/>
        </pc:sldMkLst>
        <pc:spChg chg="mod">
          <ac:chgData name="Ronaldo Mansano" userId="b88f146617191cc0" providerId="LiveId" clId="{23805E72-5DCC-4698-9EBF-7F75566CEDE7}" dt="2026-05-27T13:28:02.862" v="214" actId="20577"/>
          <ac:spMkLst>
            <pc:docMk/>
            <pc:sldMk cId="3305698869" sldId="368"/>
            <ac:spMk id="2" creationId="{A48EFBFD-4E08-3FC6-0E57-1F16867A4393}"/>
          </ac:spMkLst>
        </pc:spChg>
      </pc:sldChg>
      <pc:sldChg chg="new del">
        <pc:chgData name="Ronaldo Mansano" userId="b88f146617191cc0" providerId="LiveId" clId="{23805E72-5DCC-4698-9EBF-7F75566CEDE7}" dt="2026-05-27T13:30:15.058" v="256" actId="2696"/>
        <pc:sldMkLst>
          <pc:docMk/>
          <pc:sldMk cId="199477475" sldId="369"/>
        </pc:sldMkLst>
      </pc:sldChg>
      <pc:sldChg chg="modSp new mod">
        <pc:chgData name="Ronaldo Mansano" userId="b88f146617191cc0" providerId="LiveId" clId="{23805E72-5DCC-4698-9EBF-7F75566CEDE7}" dt="2026-05-27T13:32:23.853" v="509" actId="20577"/>
        <pc:sldMkLst>
          <pc:docMk/>
          <pc:sldMk cId="3053055749" sldId="370"/>
        </pc:sldMkLst>
        <pc:spChg chg="mod">
          <ac:chgData name="Ronaldo Mansano" userId="b88f146617191cc0" providerId="LiveId" clId="{23805E72-5DCC-4698-9EBF-7F75566CEDE7}" dt="2026-05-27T13:30:22.575" v="275" actId="20577"/>
          <ac:spMkLst>
            <pc:docMk/>
            <pc:sldMk cId="3053055749" sldId="370"/>
            <ac:spMk id="2" creationId="{85A56FD9-78D4-4EF4-B5A1-A2CD19A504E0}"/>
          </ac:spMkLst>
        </pc:spChg>
        <pc:spChg chg="mod">
          <ac:chgData name="Ronaldo Mansano" userId="b88f146617191cc0" providerId="LiveId" clId="{23805E72-5DCC-4698-9EBF-7F75566CEDE7}" dt="2026-05-27T13:32:23.853" v="509" actId="20577"/>
          <ac:spMkLst>
            <pc:docMk/>
            <pc:sldMk cId="3053055749" sldId="370"/>
            <ac:spMk id="3" creationId="{04003182-12C4-10CF-2FC4-384FAD1BA11C}"/>
          </ac:spMkLst>
        </pc:spChg>
      </pc:sldChg>
      <pc:sldChg chg="modSp new mod">
        <pc:chgData name="Ronaldo Mansano" userId="b88f146617191cc0" providerId="LiveId" clId="{23805E72-5DCC-4698-9EBF-7F75566CEDE7}" dt="2026-05-27T13:33:02.941" v="552" actId="20577"/>
        <pc:sldMkLst>
          <pc:docMk/>
          <pc:sldMk cId="893154270" sldId="371"/>
        </pc:sldMkLst>
        <pc:spChg chg="mod">
          <ac:chgData name="Ronaldo Mansano" userId="b88f146617191cc0" providerId="LiveId" clId="{23805E72-5DCC-4698-9EBF-7F75566CEDE7}" dt="2026-05-27T13:33:02.941" v="552" actId="20577"/>
          <ac:spMkLst>
            <pc:docMk/>
            <pc:sldMk cId="893154270" sldId="371"/>
            <ac:spMk id="2" creationId="{D737461D-7168-5F03-E797-034F42315794}"/>
          </ac:spMkLst>
        </pc:spChg>
      </pc:sldChg>
      <pc:sldChg chg="addSp modSp new mod">
        <pc:chgData name="Ronaldo Mansano" userId="b88f146617191cc0" providerId="LiveId" clId="{23805E72-5DCC-4698-9EBF-7F75566CEDE7}" dt="2026-05-27T13:36:36.566" v="573" actId="1076"/>
        <pc:sldMkLst>
          <pc:docMk/>
          <pc:sldMk cId="757249091" sldId="372"/>
        </pc:sldMkLst>
        <pc:spChg chg="add mod">
          <ac:chgData name="Ronaldo Mansano" userId="b88f146617191cc0" providerId="LiveId" clId="{23805E72-5DCC-4698-9EBF-7F75566CEDE7}" dt="2026-05-27T13:35:06.184" v="559" actId="1076"/>
          <ac:spMkLst>
            <pc:docMk/>
            <pc:sldMk cId="757249091" sldId="372"/>
            <ac:spMk id="5" creationId="{E527BB1B-C4EC-60CF-3B29-CB56A383053A}"/>
          </ac:spMkLst>
        </pc:spChg>
        <pc:picChg chg="add mod">
          <ac:chgData name="Ronaldo Mansano" userId="b88f146617191cc0" providerId="LiveId" clId="{23805E72-5DCC-4698-9EBF-7F75566CEDE7}" dt="2026-05-27T13:36:36.566" v="573" actId="1076"/>
          <ac:picMkLst>
            <pc:docMk/>
            <pc:sldMk cId="757249091" sldId="372"/>
            <ac:picMk id="3" creationId="{4DD288FF-6B80-2700-EEEF-95C65F55CA20}"/>
          </ac:picMkLst>
        </pc:picChg>
      </pc:sldChg>
      <pc:sldChg chg="addSp modSp new mod">
        <pc:chgData name="Ronaldo Mansano" userId="b88f146617191cc0" providerId="LiveId" clId="{23805E72-5DCC-4698-9EBF-7F75566CEDE7}" dt="2026-05-27T13:36:31.677" v="572" actId="1076"/>
        <pc:sldMkLst>
          <pc:docMk/>
          <pc:sldMk cId="1818125271" sldId="373"/>
        </pc:sldMkLst>
        <pc:spChg chg="add mod">
          <ac:chgData name="Ronaldo Mansano" userId="b88f146617191cc0" providerId="LiveId" clId="{23805E72-5DCC-4698-9EBF-7F75566CEDE7}" dt="2026-05-27T13:36:23.380" v="569" actId="20577"/>
          <ac:spMkLst>
            <pc:docMk/>
            <pc:sldMk cId="1818125271" sldId="373"/>
            <ac:spMk id="4" creationId="{D8907001-1E2D-2E9E-5E0D-114CDC2AE04C}"/>
          </ac:spMkLst>
        </pc:spChg>
        <pc:picChg chg="add mod">
          <ac:chgData name="Ronaldo Mansano" userId="b88f146617191cc0" providerId="LiveId" clId="{23805E72-5DCC-4698-9EBF-7F75566CEDE7}" dt="2026-05-27T13:36:31.677" v="572" actId="1076"/>
          <ac:picMkLst>
            <pc:docMk/>
            <pc:sldMk cId="1818125271" sldId="373"/>
            <ac:picMk id="5" creationId="{6F5017EB-AB49-0713-65F1-F388EF38437D}"/>
          </ac:picMkLst>
        </pc:picChg>
        <pc:picChg chg="add mod">
          <ac:chgData name="Ronaldo Mansano" userId="b88f146617191cc0" providerId="LiveId" clId="{23805E72-5DCC-4698-9EBF-7F75566CEDE7}" dt="2026-05-27T13:36:30.023" v="571" actId="1076"/>
          <ac:picMkLst>
            <pc:docMk/>
            <pc:sldMk cId="1818125271" sldId="373"/>
            <ac:picMk id="6" creationId="{1117BFBD-34DF-61A7-B177-6E2A8A6F74A1}"/>
          </ac:picMkLst>
        </pc:picChg>
      </pc:sldChg>
      <pc:sldChg chg="ord">
        <pc:chgData name="Ronaldo Mansano" userId="b88f146617191cc0" providerId="LiveId" clId="{23805E72-5DCC-4698-9EBF-7F75566CEDE7}" dt="2026-05-27T14:06:55.400" v="586"/>
        <pc:sldMkLst>
          <pc:docMk/>
          <pc:sldMk cId="4000635461" sldId="374"/>
        </pc:sldMkLst>
      </pc:sldChg>
      <pc:sldChg chg="ord">
        <pc:chgData name="Ronaldo Mansano" userId="b88f146617191cc0" providerId="LiveId" clId="{23805E72-5DCC-4698-9EBF-7F75566CEDE7}" dt="2026-05-27T14:06:18.721" v="582"/>
        <pc:sldMkLst>
          <pc:docMk/>
          <pc:sldMk cId="817644680" sldId="3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7197B-D310-4D04-9457-E86B037A5767}" type="datetimeFigureOut">
              <a:rPr lang="pt-BR" smtClean="0"/>
              <a:t>27/05/2026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47F4A-6CAD-40E6-AAA8-5094CDA79EB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7721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12868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51148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1970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8230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3435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7873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44541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552672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09415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89650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9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508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32681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5103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31150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97948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73563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15642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92393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51773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62816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29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8539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73223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582DD21-10EF-3767-66CB-BDC9961FC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3399EE17-EB67-8A3D-3298-7D13CE9F93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EDB78571-47EE-7DAF-9A8E-6272929BBC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C274F5A-A79B-78DC-2299-C20E483AD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30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491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5145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8254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14976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3558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3422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966BD50-78C0-4CF5-77A9-8C091D6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103A875-44D4-184F-105B-121D24A68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03AA8784-F291-A6E3-6FD4-9EF939C4A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FC769BD-3FB5-7364-1EFA-B89FC26C0F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447F4A-6CAD-40E6-AAA8-5094CDA79EBC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6467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E449C30-DF8C-0DD2-D41E-C256E4EF7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DAD7B0F-D3D4-D0DD-EE79-EA7365E761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1495242E-D2B1-2EF0-5F3A-8B2FAD594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82C9-45DF-42E7-9C35-C55EEBAAE506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9F98724-E66C-C0DF-497B-391F129DD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B120D1B-5E45-0DB9-972E-77F7C73D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284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025EBEB-B464-E788-0DA9-8270FC37D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CCFB2518-A00A-C37D-E4C6-A744D92726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DE82BBDA-3C2A-C9D6-9D52-224EF40D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B65FD-347E-4FB7-9E5E-5476E15F57E0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B3E59798-F877-5949-5F75-136329DE8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D13C770B-1528-C2E2-4F28-CEDF03E05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9276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F38A5E29-AFCB-DC20-8C4F-ACC67A967D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FEB305F0-C2EE-B263-F89C-95DA2F23D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30668D0-2505-C834-B729-7F12923E2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3E54-BD02-4DAA-8DCA-2FAB9732FA54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AE138A3-818F-ABC9-A30C-C81C225BE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7CC7A1A-DECB-036F-12D4-8D847A4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1523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79206-1317-44CF-96B9-7E3B24B3BA0C}" type="datetime1">
              <a:rPr lang="en-US" smtClean="0"/>
              <a:t>5/27/2026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2403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2CFEF2C-6A2C-9B7C-3C57-E5EC01C70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4804A217-81E8-ED5E-F62F-615F789CD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977B64AA-15A0-F073-F282-30607F778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74BF-75EF-4EEA-9C44-AA641F2E6E3E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B307212B-5C7A-F0FC-CCBD-0B01A0569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2CD3B61A-CE4A-10F5-1E7F-D0FEAA975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3944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605744C-C3C6-FD27-1FE3-ECAA4DF7A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264C3672-6F90-A602-729A-CB326B11E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871D415-3329-E700-2C6E-16F2CE821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38BF-AD71-407A-B7F8-07D948D9EEB3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F8D2677-E631-4684-1659-D41C72B2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667A9DAF-706D-09FB-A0CC-0ED6063E5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9716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C755005-E8EC-EA4F-98FD-5EFDEDEA5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3CF01AF-44EB-D24D-D9A4-0C884E16CD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ED120A90-58BB-3F23-010E-1035F44E7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ABD9F6A8-ACE3-B48C-9D23-BB1DA0187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3CC96-B172-4F35-B685-496CB778BAB8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F17F67D4-B5DC-F8BA-C7FA-08336CBF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B7B7A231-473B-C7B2-D5C4-CD0FA3357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903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8FAA3F1-90ED-DE83-C4ED-41797278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1EAA4436-763B-6515-C49B-E226CE63F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677FFAA7-75DC-C576-546F-9F99C787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A9FDB606-8A5A-1897-614D-2B8FC55E12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BDA184C2-F4CB-D019-02F1-30270D8E0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FA900D22-7216-6327-0A26-A02AA4C3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C0DAF-DDBA-4155-B41C-A9EF64B57862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04C88801-F8B5-57E8-22F6-371A8FFA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D648382E-DAA8-6D95-15B5-21A925A7D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888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47A168-F48C-FE6E-DA01-A564829FF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37DDB47A-7D70-F8E0-F6B4-C9974D8DE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E6DA-6436-4257-A883-BE13DF515F66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E8A84E56-4695-6DDB-AE23-1609D08F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3238A237-D964-7A0D-7EF7-E116985D5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897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7C986F7D-21FA-62D4-70AA-008F8256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BCB4-438E-4783-A1C6-02E0F659829B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FA79D68C-3C89-954F-157C-085EAAFA6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5E0BA377-8EC8-C2A0-FF51-B1FD6BF23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543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4409D4-CF37-FA0D-AF8E-AC79FA5B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FDC3AA5-403F-4B87-7B0E-EA160D06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D7DF3E66-4C1C-95D1-D928-9765A0643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7449A6CA-9F7A-9553-E0EC-F910B0669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2728-1DD7-4C4C-A12B-17E70221C2B8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0CE7D81-D46F-BC3A-E2FE-FBDDB731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1129E4B5-1AD3-E72A-EB4A-3A5265857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90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D9F5AE4-5972-DCE6-01F2-DA93EDEA4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E26AE236-3F7F-BFC1-4187-E1B971DE89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B4FD0CD6-3C2A-9C96-C0F2-5F79E6A4C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1D915D32-EBD5-8993-A0A6-79146C61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464D4-0276-4A09-B950-7D6862F76843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D5F6BE9A-D770-7606-ED61-2E2E2DEA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9CBF9AF3-D782-5C97-36E3-CBBABED18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271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2B01E578-474A-C9B4-10F7-BED5A5A6A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A4F4D216-1F3D-9539-BCF0-FCF62F1AD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0BAB3C3-2A06-22A4-1729-B86D72ACD3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CB238B-1310-44C7-9889-AA5E7E55F5CF}" type="datetime1">
              <a:rPr lang="en-US" smtClean="0"/>
              <a:t>5/27/2026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5622706-AC95-6B3E-0A3E-1E2EC041C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1A854A2-504D-123E-206A-10759BE0A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4E3C16-C113-4232-A183-3A90313E746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1670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1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1.pn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33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.png"/><Relationship Id="rId7" Type="http://schemas.openxmlformats.org/officeDocument/2006/relationships/image" Target="../media/image3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42.png"/><Relationship Id="rId5" Type="http://schemas.openxmlformats.org/officeDocument/2006/relationships/image" Target="../media/image2.png"/><Relationship Id="rId10" Type="http://schemas.openxmlformats.org/officeDocument/2006/relationships/image" Target="../media/image41.jpg"/><Relationship Id="rId4" Type="http://schemas.microsoft.com/office/2007/relationships/hdphoto" Target="../media/hdphoto1.wdp"/><Relationship Id="rId9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47.png"/><Relationship Id="rId5" Type="http://schemas.openxmlformats.org/officeDocument/2006/relationships/image" Target="../media/image2.png"/><Relationship Id="rId10" Type="http://schemas.openxmlformats.org/officeDocument/2006/relationships/image" Target="../media/image46.png"/><Relationship Id="rId4" Type="http://schemas.microsoft.com/office/2007/relationships/hdphoto" Target="../media/hdphoto1.wdp"/><Relationship Id="rId9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9.jpeg"/><Relationship Id="rId5" Type="http://schemas.openxmlformats.org/officeDocument/2006/relationships/image" Target="../media/image2.png"/><Relationship Id="rId10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A0DD55DC-2BE6-4D4E-BE8A-6DE3D3CDBA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228086"/>
            <a:ext cx="1683108" cy="849665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-2" y="1284254"/>
            <a:ext cx="12192000" cy="1469230"/>
          </a:xfrm>
          <a:prstGeom prst="rect">
            <a:avLst/>
          </a:prstGeom>
          <a:solidFill>
            <a:srgbClr val="F1F1F1"/>
          </a:solidFill>
          <a:ln>
            <a:solidFill>
              <a:srgbClr val="F1F1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5635" algn="ctr"/>
            <a:r>
              <a:rPr lang="pt-BR" sz="32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Física e Instrumentação de Altas Energias com o LHC-CERN (20/04867-2) – Temático FAPESP</a:t>
            </a:r>
            <a:endParaRPr lang="en-US" sz="3200" b="1" i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315788" y="228086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228084"/>
            <a:ext cx="1269696" cy="849665"/>
          </a:xfrm>
          <a:prstGeom prst="rect">
            <a:avLst/>
          </a:prstGeom>
        </p:spPr>
      </p:pic>
      <p:pic>
        <p:nvPicPr>
          <p:cNvPr id="7" name="Google Shape;1312;p70"/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139335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5D3F29D1-27E1-8691-30E4-96B91DED1330}"/>
              </a:ext>
            </a:extLst>
          </p:cNvPr>
          <p:cNvSpPr txBox="1"/>
          <p:nvPr/>
        </p:nvSpPr>
        <p:spPr>
          <a:xfrm>
            <a:off x="2534972" y="2871238"/>
            <a:ext cx="6554708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635" algn="ctr"/>
            <a:r>
              <a:rPr lang="pt-BR" sz="2000" b="1" dirty="0">
                <a:solidFill>
                  <a:srgbClr val="FF0000"/>
                </a:solidFill>
                <a:latin typeface="Comic Sans MS" panose="030F0702030302020204" pitchFamily="66" charset="0"/>
                <a:cs typeface="Arial"/>
              </a:rPr>
              <a:t>Authors: </a:t>
            </a:r>
          </a:p>
          <a:p>
            <a:pPr marL="635635"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Henrique Chaves </a:t>
            </a:r>
            <a:r>
              <a:rPr lang="pt-BR" sz="24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GULINO</a:t>
            </a:r>
            <a:r>
              <a:rPr lang="pt-BR" sz="2400" b="1" i="1" kern="100" baseline="30000" dirty="0">
                <a:solidFill>
                  <a:srgbClr val="000066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</a:p>
          <a:p>
            <a:pPr marL="635635"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Pedro Ian Soares de ALMEIDA</a:t>
            </a:r>
            <a:r>
              <a:rPr lang="pt-BR" sz="2400" b="1" i="1" kern="100" baseline="30000" dirty="0">
                <a:solidFill>
                  <a:srgbClr val="000066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</a:p>
          <a:p>
            <a:pPr marL="635635"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Carlos Eduardo BRAVO</a:t>
            </a:r>
            <a:r>
              <a:rPr lang="pt-BR" sz="2400" b="1" i="1" kern="100" baseline="30000" dirty="0">
                <a:solidFill>
                  <a:srgbClr val="000066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</a:p>
          <a:p>
            <a:pPr marL="635635"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Bruno SANCHES</a:t>
            </a:r>
            <a:r>
              <a:rPr lang="pt-BR" sz="2400" b="1" i="1" kern="100" baseline="30000" dirty="0">
                <a:solidFill>
                  <a:srgbClr val="000066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endParaRPr lang="pt-BR" sz="24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  <a:p>
            <a:pPr marL="635635"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Luís da Silva </a:t>
            </a:r>
            <a:r>
              <a:rPr lang="pt-BR" sz="24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ZAMBOM</a:t>
            </a:r>
            <a:r>
              <a:rPr lang="pt-BR" sz="2400" b="1" i="1" kern="100" baseline="30000" dirty="0">
                <a:solidFill>
                  <a:srgbClr val="000066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</a:p>
          <a:p>
            <a:pPr marL="635635"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Ronaldo Domingues </a:t>
            </a:r>
            <a:r>
              <a:rPr lang="pt-BR" sz="24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MANSANO</a:t>
            </a:r>
            <a:r>
              <a:rPr lang="pt-BR" sz="2800" b="1" i="1" kern="100" baseline="30000" dirty="0">
                <a:solidFill>
                  <a:srgbClr val="000066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endParaRPr lang="pt-BR" sz="24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  <a:p>
            <a:pPr marL="635635" algn="just"/>
            <a:endParaRPr lang="en-US" sz="2000" b="1" i="1" dirty="0">
              <a:solidFill>
                <a:srgbClr val="FF0000"/>
              </a:solidFill>
              <a:latin typeface="Comic Sans MS" panose="030F0702030302020204" pitchFamily="66" charset="0"/>
              <a:cs typeface="Arial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1AD224AD-3521-31C1-9A7D-516C718D3386}"/>
              </a:ext>
            </a:extLst>
          </p:cNvPr>
          <p:cNvSpPr txBox="1"/>
          <p:nvPr/>
        </p:nvSpPr>
        <p:spPr>
          <a:xfrm>
            <a:off x="2331289" y="5626573"/>
            <a:ext cx="7529419" cy="1231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b="1" i="1" kern="100" baseline="300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r>
              <a:rPr lang="pt-BR" b="1" i="1" kern="1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Escola Politécnica da Universidade de São Paulo - EPUSP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b="1" i="1" kern="100" baseline="300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lang="pt-BR" b="1" i="1" kern="1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Instituto de Física da Universidade de São Paulo - IFUSP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b="1" i="1" kern="100" baseline="300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r>
              <a:rPr lang="pt-BR" b="1" i="1" kern="1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Faculdade de Tecnologia de São Paulo - CEETEPS</a:t>
            </a:r>
          </a:p>
        </p:txBody>
      </p:sp>
    </p:spTree>
    <p:extLst>
      <p:ext uri="{BB962C8B-B14F-4D97-AF65-F5344CB8AC3E}">
        <p14:creationId xmlns:p14="http://schemas.microsoft.com/office/powerpoint/2010/main" val="1260272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10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225267" y="1289885"/>
            <a:ext cx="11812777" cy="10180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293737" y="1537317"/>
            <a:ext cx="117443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Montagem para testes de irradiação no IPEN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 t="9902" r="9480" b="15907"/>
          <a:stretch/>
        </p:blipFill>
        <p:spPr>
          <a:xfrm>
            <a:off x="293736" y="2555401"/>
            <a:ext cx="4188977" cy="401741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 rot="365582">
            <a:off x="791761" y="3282727"/>
            <a:ext cx="2693668" cy="1284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" t="3583" r="6651" b="4495"/>
          <a:stretch/>
        </p:blipFill>
        <p:spPr>
          <a:xfrm>
            <a:off x="4747036" y="2555401"/>
            <a:ext cx="3516465" cy="401741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823" y="2555400"/>
            <a:ext cx="2446696" cy="4017415"/>
          </a:xfrm>
          <a:prstGeom prst="rect">
            <a:avLst/>
          </a:prstGeom>
          <a:ln w="76200">
            <a:solidFill>
              <a:srgbClr val="0000FF"/>
            </a:solidFill>
          </a:ln>
        </p:spPr>
      </p:pic>
      <p:sp>
        <p:nvSpPr>
          <p:cNvPr id="12" name="Retângulo 11"/>
          <p:cNvSpPr/>
          <p:nvPr/>
        </p:nvSpPr>
        <p:spPr>
          <a:xfrm>
            <a:off x="7587496" y="3811508"/>
            <a:ext cx="676006" cy="1195057"/>
          </a:xfrm>
          <a:prstGeom prst="rect">
            <a:avLst/>
          </a:prstGeom>
          <a:noFill/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6" name="Conector reto 15"/>
          <p:cNvCxnSpPr/>
          <p:nvPr/>
        </p:nvCxnSpPr>
        <p:spPr>
          <a:xfrm flipH="1">
            <a:off x="8263501" y="2544571"/>
            <a:ext cx="572322" cy="126693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flipH="1" flipV="1">
            <a:off x="8263501" y="5006565"/>
            <a:ext cx="572322" cy="1577079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eta em curva para baixo 20"/>
          <p:cNvSpPr/>
          <p:nvPr/>
        </p:nvSpPr>
        <p:spPr>
          <a:xfrm rot="20758942">
            <a:off x="3707032" y="2778090"/>
            <a:ext cx="1551363" cy="973253"/>
          </a:xfrm>
          <a:prstGeom prst="curvedDownArrow">
            <a:avLst/>
          </a:prstGeom>
          <a:solidFill>
            <a:srgbClr val="FFFF00"/>
          </a:solidFill>
          <a:ln w="762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35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11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225267" y="1289885"/>
            <a:ext cx="11812777" cy="10180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293737" y="1537317"/>
            <a:ext cx="117443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Montagem para testes de irradiação no IPEN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3" t="24200" r="13561" b="10321"/>
          <a:stretch/>
        </p:blipFill>
        <p:spPr>
          <a:xfrm>
            <a:off x="88711" y="2475607"/>
            <a:ext cx="3513970" cy="4199830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27510" r="27734" b="23117"/>
          <a:stretch/>
        </p:blipFill>
        <p:spPr>
          <a:xfrm>
            <a:off x="3743325" y="2502388"/>
            <a:ext cx="2358192" cy="419983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148" r="18750" b="13518"/>
          <a:stretch/>
        </p:blipFill>
        <p:spPr>
          <a:xfrm>
            <a:off x="6418187" y="3408884"/>
            <a:ext cx="4921606" cy="3266553"/>
          </a:xfrm>
          <a:prstGeom prst="rect">
            <a:avLst/>
          </a:prstGeom>
        </p:spPr>
      </p:pic>
      <p:sp>
        <p:nvSpPr>
          <p:cNvPr id="20" name="Retângulo de cantos arredondados 19"/>
          <p:cNvSpPr/>
          <p:nvPr/>
        </p:nvSpPr>
        <p:spPr>
          <a:xfrm>
            <a:off x="6844633" y="2516569"/>
            <a:ext cx="4068713" cy="72836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Novas versões...</a:t>
            </a:r>
            <a:endParaRPr lang="pt-BR" sz="32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545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12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pic>
        <p:nvPicPr>
          <p:cNvPr id="2050" name="Picture 2" descr="INAC-ENAN GRAPH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59" y="1943100"/>
            <a:ext cx="5925432" cy="4785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6707" y="2503863"/>
            <a:ext cx="5801338" cy="1265746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6272580" y="3785209"/>
            <a:ext cx="5765465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Experimental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characterization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12x12 mm PIN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diode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(a)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Radiation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dose as a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function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exposure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time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showing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linear response; (b)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Dark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current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stability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measured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across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exposure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intervals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(c)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Photocurrent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generated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X-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ray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irradiation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pumping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current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(d) Recovery dynamics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showing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discharge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time as a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function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applied</a:t>
            </a:r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dose.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405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de cantos arredondados 16"/>
          <p:cNvSpPr/>
          <p:nvPr/>
        </p:nvSpPr>
        <p:spPr>
          <a:xfrm>
            <a:off x="963816" y="3727593"/>
            <a:ext cx="10587353" cy="93008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13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sp>
        <p:nvSpPr>
          <p:cNvPr id="9" name="Retângulo 8"/>
          <p:cNvSpPr/>
          <p:nvPr/>
        </p:nvSpPr>
        <p:spPr>
          <a:xfrm>
            <a:off x="476941" y="2157232"/>
            <a:ext cx="11561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RADECS (</a:t>
            </a:r>
            <a:r>
              <a:rPr lang="en-US" sz="2800" b="1" dirty="0" err="1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RADiation</a:t>
            </a: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and its Effects on Components and Systems Conference) 2026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1697627" y="5423089"/>
            <a:ext cx="91197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Trabalho desenvolvido com o CTI-RA e FEI no âmbito do projeto CPSAE/CNPq #422360/2023-6</a:t>
            </a:r>
          </a:p>
        </p:txBody>
      </p:sp>
      <p:sp>
        <p:nvSpPr>
          <p:cNvPr id="5" name="Retângulo 4"/>
          <p:cNvSpPr/>
          <p:nvPr/>
        </p:nvSpPr>
        <p:spPr>
          <a:xfrm>
            <a:off x="385339" y="3698537"/>
            <a:ext cx="117443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Design and Response Evaluation of a Brazilian Proton</a:t>
            </a:r>
          </a:p>
          <a:p>
            <a:pPr algn="ctr"/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Burst Detection System for Satellite Radiation Monitoring</a:t>
            </a:r>
            <a:endParaRPr lang="pt-BR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22" name="Conector de seta reta 21"/>
          <p:cNvCxnSpPr/>
          <p:nvPr/>
        </p:nvCxnSpPr>
        <p:spPr>
          <a:xfrm flipH="1">
            <a:off x="6165891" y="3204439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 flipH="1">
            <a:off x="6165890" y="4838844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031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14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898308AC-3589-5D7F-EBC2-92A4D641A5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5939" y="1687646"/>
            <a:ext cx="7891562" cy="4217524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F4A39AF7-31DC-15CC-78DC-FBF8B8DA64A1}"/>
              </a:ext>
            </a:extLst>
          </p:cNvPr>
          <p:cNvSpPr txBox="1"/>
          <p:nvPr/>
        </p:nvSpPr>
        <p:spPr>
          <a:xfrm>
            <a:off x="-31056" y="1857029"/>
            <a:ext cx="4306995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0000FF"/>
                </a:solidFill>
                <a:latin typeface="Comic Sans MS" panose="030F0702030302020204" pitchFamily="66" charset="0"/>
              </a:rPr>
              <a:t>O layout físico do circuito foi elaborado com o auxílio de uma ferramenta open </a:t>
            </a:r>
            <a:r>
              <a:rPr lang="pt-BR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source</a:t>
            </a:r>
            <a:r>
              <a:rPr lang="pt-BR" b="1" dirty="0">
                <a:solidFill>
                  <a:srgbClr val="0000FF"/>
                </a:solidFill>
                <a:latin typeface="Comic Sans MS" panose="030F0702030302020204" pitchFamily="66" charset="0"/>
              </a:rPr>
              <a:t>, a fim de viabilizar sua submissão a um </a:t>
            </a:r>
            <a:r>
              <a:rPr lang="pt-BR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tapeout</a:t>
            </a:r>
            <a:r>
              <a:rPr lang="pt-BR" b="1" dirty="0">
                <a:solidFill>
                  <a:srgbClr val="0000FF"/>
                </a:solidFill>
                <a:latin typeface="Comic Sans MS" panose="030F0702030302020204" pitchFamily="66" charset="0"/>
              </a:rPr>
              <a:t> gratuito promovido por uma iniciativa de fomento ao uso de ferramentas de código aberto na microeletrônica. Por meio dessa parceria internacional, o projeto foi enviado à Alemanha, onde passou por análise técnica e já recebeu aprovação para fabricação. Os chips já estão no Brasil e foram utilizados nos testes de analises com prótons.</a:t>
            </a: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51081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15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image2.png">
            <a:extLst>
              <a:ext uri="{FF2B5EF4-FFF2-40B4-BE49-F238E27FC236}">
                <a16:creationId xmlns:a16="http://schemas.microsoft.com/office/drawing/2014/main" xmlns="" id="{328CD84B-4DA2-590D-F3A6-572438487263}"/>
              </a:ext>
            </a:extLst>
          </p:cNvPr>
          <p:cNvPicPr/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3252348" y="1565188"/>
            <a:ext cx="8915399" cy="4670425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18C21A92-F107-FADD-21E6-F7FF5DA6D520}"/>
              </a:ext>
            </a:extLst>
          </p:cNvPr>
          <p:cNvSpPr txBox="1"/>
          <p:nvPr/>
        </p:nvSpPr>
        <p:spPr>
          <a:xfrm>
            <a:off x="-27954" y="1542020"/>
            <a:ext cx="3198145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  <a:buNone/>
            </a:pPr>
            <a:r>
              <a:rPr lang="pt-BR" sz="2000" b="1" dirty="0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Arial" panose="020B0604020202020204" pitchFamily="34" charset="0"/>
              </a:rPr>
              <a:t>No período recente, foi desenvolvido um amplificador de </a:t>
            </a:r>
            <a:r>
              <a:rPr lang="pt-BR" sz="2000" b="1" dirty="0" err="1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Arial" panose="020B0604020202020204" pitchFamily="34" charset="0"/>
              </a:rPr>
              <a:t>transimpedância</a:t>
            </a:r>
            <a:r>
              <a:rPr lang="pt-BR" sz="2000" b="1" dirty="0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Arial" panose="020B0604020202020204" pitchFamily="34" charset="0"/>
              </a:rPr>
              <a:t> (TIA) com base em um projeto de referência fornecido pelo professor Bruno Sanches. A concepção inicial do circuito foi realizada no ambiente profissional </a:t>
            </a:r>
            <a:r>
              <a:rPr lang="pt-BR" sz="2000" b="1" dirty="0" err="1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Arial" panose="020B0604020202020204" pitchFamily="34" charset="0"/>
              </a:rPr>
              <a:t>Cadence</a:t>
            </a:r>
            <a:r>
              <a:rPr lang="pt-BR" sz="2000" b="1" dirty="0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Arial" panose="020B0604020202020204" pitchFamily="34" charset="0"/>
              </a:rPr>
              <a:t> Virtuoso, conforme ilustrado abaixo:</a:t>
            </a:r>
          </a:p>
        </p:txBody>
      </p:sp>
    </p:spTree>
    <p:extLst>
      <p:ext uri="{BB962C8B-B14F-4D97-AF65-F5344CB8AC3E}">
        <p14:creationId xmlns:p14="http://schemas.microsoft.com/office/powerpoint/2010/main" val="817644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16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19" name="image3.png">
            <a:extLst>
              <a:ext uri="{FF2B5EF4-FFF2-40B4-BE49-F238E27FC236}">
                <a16:creationId xmlns:a16="http://schemas.microsoft.com/office/drawing/2014/main" xmlns="" id="{6F5017EB-AB49-0713-65F1-F388EF38437D}"/>
              </a:ext>
            </a:extLst>
          </p:cNvPr>
          <p:cNvPicPr/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133051" y="4393332"/>
            <a:ext cx="5721790" cy="2446943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22" name="image6.png">
            <a:extLst>
              <a:ext uri="{FF2B5EF4-FFF2-40B4-BE49-F238E27FC236}">
                <a16:creationId xmlns:a16="http://schemas.microsoft.com/office/drawing/2014/main" xmlns="" id="{1117BFBD-34DF-61A7-B177-6E2A8A6F74A1}"/>
              </a:ext>
            </a:extLst>
          </p:cNvPr>
          <p:cNvPicPr/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165891" y="1946389"/>
            <a:ext cx="5721790" cy="2446943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2" name="Retângulo 1"/>
          <p:cNvSpPr/>
          <p:nvPr/>
        </p:nvSpPr>
        <p:spPr>
          <a:xfrm>
            <a:off x="69891" y="2653609"/>
            <a:ext cx="6096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  <a:buNone/>
            </a:pPr>
            <a:r>
              <a:rPr lang="pt-BR" sz="2000" b="1" dirty="0">
                <a:solidFill>
                  <a:srgbClr val="0000FF"/>
                </a:solidFill>
                <a:latin typeface="Comic Sans MS" panose="030F0702030302020204" pitchFamily="66" charset="0"/>
                <a:ea typeface="Arial" panose="020B0604020202020204" pitchFamily="34" charset="0"/>
              </a:rPr>
              <a:t>	As principais características de desempenho do circuito projetado são:</a:t>
            </a: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buFont typeface="Arial" panose="020B0604020202020204" pitchFamily="34" charset="0"/>
              <a:buChar char="●"/>
            </a:pPr>
            <a:r>
              <a:rPr lang="pt-BR" sz="2000" b="1" dirty="0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omic Sans MS" panose="030F0702030302020204" pitchFamily="66" charset="0"/>
                <a:ea typeface="Arial" panose="020B0604020202020204" pitchFamily="34" charset="0"/>
              </a:rPr>
              <a:t>Ganho </a:t>
            </a:r>
            <a:r>
              <a:rPr lang="pt-BR" sz="2000" b="1" dirty="0" err="1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omic Sans MS" panose="030F0702030302020204" pitchFamily="66" charset="0"/>
                <a:ea typeface="Arial" panose="020B0604020202020204" pitchFamily="34" charset="0"/>
              </a:rPr>
              <a:t>transimpedância</a:t>
            </a:r>
            <a:r>
              <a:rPr lang="pt-BR" sz="2000" b="1" dirty="0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omic Sans MS" panose="030F0702030302020204" pitchFamily="66" charset="0"/>
                <a:ea typeface="Arial" panose="020B0604020202020204" pitchFamily="34" charset="0"/>
              </a:rPr>
              <a:t> máximo: 78 dB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●"/>
            </a:pPr>
            <a:r>
              <a:rPr lang="pt-BR" sz="2000" b="1" dirty="0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omic Sans MS" panose="030F0702030302020204" pitchFamily="66" charset="0"/>
                <a:ea typeface="Arial" panose="020B0604020202020204" pitchFamily="34" charset="0"/>
              </a:rPr>
              <a:t>Frequência máxima de operação: 1,4 GHz</a:t>
            </a:r>
          </a:p>
          <a:p>
            <a:pPr marL="342900" lvl="0" indent="-342900" algn="just">
              <a:lnSpc>
                <a:spcPct val="115000"/>
              </a:lnSpc>
              <a:spcAft>
                <a:spcPts val="1200"/>
              </a:spcAft>
              <a:buFont typeface="Arial" panose="020B0604020202020204" pitchFamily="34" charset="0"/>
              <a:buChar char="●"/>
            </a:pPr>
            <a:r>
              <a:rPr lang="pt-BR" sz="2000" b="1" dirty="0">
                <a:solidFill>
                  <a:srgbClr val="0000FF"/>
                </a:solidFill>
                <a:uFill>
                  <a:solidFill>
                    <a:srgbClr val="000000"/>
                  </a:solidFill>
                </a:uFill>
                <a:latin typeface="Comic Sans MS" panose="030F0702030302020204" pitchFamily="66" charset="0"/>
                <a:ea typeface="Arial" panose="020B0604020202020204" pitchFamily="34" charset="0"/>
              </a:rPr>
              <a:t>Compatibilidade com diferentes valores de impedância de entrada, conferindo versatilidade ao uso do circuito em diversas aplicações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DESEMPENHO</a:t>
            </a:r>
          </a:p>
        </p:txBody>
      </p:sp>
    </p:spTree>
    <p:extLst>
      <p:ext uri="{BB962C8B-B14F-4D97-AF65-F5344CB8AC3E}">
        <p14:creationId xmlns:p14="http://schemas.microsoft.com/office/powerpoint/2010/main" val="2087368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17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SINAIS DE ENTRADA E SAÍDA</a:t>
            </a:r>
          </a:p>
        </p:txBody>
      </p:sp>
      <p:pic>
        <p:nvPicPr>
          <p:cNvPr id="12" name="image4.png">
            <a:extLst>
              <a:ext uri="{FF2B5EF4-FFF2-40B4-BE49-F238E27FC236}">
                <a16:creationId xmlns:a16="http://schemas.microsoft.com/office/drawing/2014/main" xmlns="" id="{4DD288FF-6B80-2700-EEEF-95C65F55CA20}"/>
              </a:ext>
            </a:extLst>
          </p:cNvPr>
          <p:cNvPicPr/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859655" y="2068483"/>
            <a:ext cx="10384750" cy="4473544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757368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de cantos arredondados 23"/>
          <p:cNvSpPr/>
          <p:nvPr/>
        </p:nvSpPr>
        <p:spPr>
          <a:xfrm>
            <a:off x="9387206" y="6023097"/>
            <a:ext cx="2495124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6598908" y="6034107"/>
            <a:ext cx="2259342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18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pic>
        <p:nvPicPr>
          <p:cNvPr id="13" name="Imagem 12" descr="Tela de jogo de vídeo game&#10;&#10;O conteúdo gerado por IA pode estar incorreto.">
            <a:extLst>
              <a:ext uri="{FF2B5EF4-FFF2-40B4-BE49-F238E27FC236}">
                <a16:creationId xmlns:a16="http://schemas.microsoft.com/office/drawing/2014/main" xmlns="" id="{FC51D413-4796-52C9-5F22-D495F8E555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24222" y="2886443"/>
            <a:ext cx="4567213" cy="2931296"/>
          </a:xfrm>
          <a:prstGeom prst="rect">
            <a:avLst/>
          </a:prstGeom>
        </p:spPr>
      </p:pic>
      <p:pic>
        <p:nvPicPr>
          <p:cNvPr id="14" name="Imagem 13" descr="Tela de computador">
            <a:extLst>
              <a:ext uri="{FF2B5EF4-FFF2-40B4-BE49-F238E27FC236}">
                <a16:creationId xmlns:a16="http://schemas.microsoft.com/office/drawing/2014/main" xmlns="" id="{4F0B4968-E9E1-8E0A-2818-D9D9FDB6C5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91319" y="2851384"/>
            <a:ext cx="4567214" cy="3001415"/>
          </a:xfrm>
          <a:prstGeom prst="rect">
            <a:avLst/>
          </a:prstGeom>
        </p:spPr>
      </p:pic>
      <p:pic>
        <p:nvPicPr>
          <p:cNvPr id="15" name="Imagem 14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xmlns="" id="{06D43BE1-D9E2-3CA5-8A18-61E47EFE91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3" t="38371" r="26559" b="18131"/>
          <a:stretch>
            <a:fillRect/>
          </a:stretch>
        </p:blipFill>
        <p:spPr>
          <a:xfrm rot="16200000">
            <a:off x="7390497" y="1109283"/>
            <a:ext cx="3465807" cy="5384209"/>
          </a:xfrm>
          <a:prstGeom prst="rect">
            <a:avLst/>
          </a:prstGeom>
        </p:spPr>
      </p:pic>
      <p:cxnSp>
        <p:nvCxnSpPr>
          <p:cNvPr id="16" name="Conector de Seta Reta 13">
            <a:extLst>
              <a:ext uri="{FF2B5EF4-FFF2-40B4-BE49-F238E27FC236}">
                <a16:creationId xmlns:a16="http://schemas.microsoft.com/office/drawing/2014/main" xmlns="" id="{558F58C4-3AB3-AEEB-E8A6-3C7E35969E63}"/>
              </a:ext>
            </a:extLst>
          </p:cNvPr>
          <p:cNvCxnSpPr>
            <a:cxnSpLocks/>
          </p:cNvCxnSpPr>
          <p:nvPr/>
        </p:nvCxnSpPr>
        <p:spPr>
          <a:xfrm>
            <a:off x="7512232" y="3671137"/>
            <a:ext cx="0" cy="23949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6BECFBF0-2EFF-4237-7A46-184631AFFE3D}"/>
              </a:ext>
            </a:extLst>
          </p:cNvPr>
          <p:cNvSpPr txBox="1"/>
          <p:nvPr/>
        </p:nvSpPr>
        <p:spPr>
          <a:xfrm>
            <a:off x="6694535" y="6066103"/>
            <a:ext cx="21637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4 x 4 mm </a:t>
            </a:r>
          </a:p>
        </p:txBody>
      </p:sp>
      <p:cxnSp>
        <p:nvCxnSpPr>
          <p:cNvPr id="18" name="Conector de Seta Reta 18">
            <a:extLst>
              <a:ext uri="{FF2B5EF4-FFF2-40B4-BE49-F238E27FC236}">
                <a16:creationId xmlns:a16="http://schemas.microsoft.com/office/drawing/2014/main" xmlns="" id="{D5782A50-1688-1314-4113-1E24E59A5FE5}"/>
              </a:ext>
            </a:extLst>
          </p:cNvPr>
          <p:cNvCxnSpPr>
            <a:cxnSpLocks/>
          </p:cNvCxnSpPr>
          <p:nvPr/>
        </p:nvCxnSpPr>
        <p:spPr>
          <a:xfrm>
            <a:off x="10671735" y="3671137"/>
            <a:ext cx="0" cy="23949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C07D6D9E-1C28-8B39-B480-FBE1B026FEB1}"/>
              </a:ext>
            </a:extLst>
          </p:cNvPr>
          <p:cNvSpPr txBox="1"/>
          <p:nvPr/>
        </p:nvSpPr>
        <p:spPr>
          <a:xfrm>
            <a:off x="9356092" y="6066103"/>
            <a:ext cx="26625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12 x 12 mm </a:t>
            </a:r>
          </a:p>
        </p:txBody>
      </p:sp>
    </p:spTree>
    <p:extLst>
      <p:ext uri="{BB962C8B-B14F-4D97-AF65-F5344CB8AC3E}">
        <p14:creationId xmlns:p14="http://schemas.microsoft.com/office/powerpoint/2010/main" val="377646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de cantos arredondados 23"/>
          <p:cNvSpPr/>
          <p:nvPr/>
        </p:nvSpPr>
        <p:spPr>
          <a:xfrm>
            <a:off x="8252588" y="5018636"/>
            <a:ext cx="3716093" cy="95410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de cantos arredondados 21"/>
          <p:cNvSpPr/>
          <p:nvPr/>
        </p:nvSpPr>
        <p:spPr>
          <a:xfrm>
            <a:off x="8086421" y="2813623"/>
            <a:ext cx="3951624" cy="14872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19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pic>
        <p:nvPicPr>
          <p:cNvPr id="19" name="Imagem 18" descr="Pessoas na frente de um balcão">
            <a:extLst>
              <a:ext uri="{FF2B5EF4-FFF2-40B4-BE49-F238E27FC236}">
                <a16:creationId xmlns:a16="http://schemas.microsoft.com/office/drawing/2014/main" xmlns="" id="{BD59BE29-F430-1293-5526-AE1F0922FB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56"/>
          <a:stretch>
            <a:fillRect/>
          </a:stretch>
        </p:blipFill>
        <p:spPr>
          <a:xfrm>
            <a:off x="293737" y="2002768"/>
            <a:ext cx="7537009" cy="4669636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xmlns="" id="{00023E15-F36C-8CB3-5F7B-000AF46C0D5E}"/>
              </a:ext>
            </a:extLst>
          </p:cNvPr>
          <p:cNvSpPr txBox="1"/>
          <p:nvPr/>
        </p:nvSpPr>
        <p:spPr>
          <a:xfrm>
            <a:off x="7732522" y="2959270"/>
            <a:ext cx="46111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Irradiação com prótons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8252588" y="5080192"/>
            <a:ext cx="37160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Paul </a:t>
            </a:r>
            <a:r>
              <a:rPr lang="pt-BR" sz="2400" b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Scherrer</a:t>
            </a:r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 </a:t>
            </a:r>
            <a:r>
              <a:rPr lang="pt-BR" sz="2400" b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Institute</a:t>
            </a:r>
            <a:r>
              <a:rPr lang="pt-BR" sz="24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 (PSI), </a:t>
            </a:r>
            <a:r>
              <a:rPr lang="pt-BR" sz="2400" b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Suiça</a:t>
            </a:r>
            <a:endParaRPr lang="pt-BR" sz="24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</p:txBody>
      </p:sp>
      <p:cxnSp>
        <p:nvCxnSpPr>
          <p:cNvPr id="25" name="Conector de seta reta 24"/>
          <p:cNvCxnSpPr/>
          <p:nvPr/>
        </p:nvCxnSpPr>
        <p:spPr>
          <a:xfrm flipH="1">
            <a:off x="10038092" y="4446490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1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A0DD55DC-2BE6-4D4E-BE8A-6DE3D3CDBA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228086"/>
            <a:ext cx="1683108" cy="849665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0" y="2986401"/>
            <a:ext cx="12192000" cy="1469230"/>
          </a:xfrm>
          <a:prstGeom prst="rect">
            <a:avLst/>
          </a:prstGeom>
          <a:solidFill>
            <a:srgbClr val="F1F1F1"/>
          </a:solidFill>
          <a:ln>
            <a:solidFill>
              <a:srgbClr val="F1F1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5635" algn="ctr"/>
            <a:r>
              <a:rPr lang="pt-BR" sz="32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PIN </a:t>
            </a:r>
            <a:r>
              <a:rPr lang="pt-BR" sz="3200" b="1" i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Diodes</a:t>
            </a:r>
            <a:r>
              <a:rPr lang="pt-BR" sz="32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: </a:t>
            </a:r>
            <a:r>
              <a:rPr lang="pt-BR" sz="3200" b="1" i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Fabrication</a:t>
            </a:r>
            <a:r>
              <a:rPr lang="pt-BR" sz="32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, </a:t>
            </a:r>
            <a:r>
              <a:rPr lang="pt-BR" sz="3200" b="1" i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Integration</a:t>
            </a:r>
            <a:r>
              <a:rPr lang="pt-BR" sz="32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 </a:t>
            </a:r>
            <a:r>
              <a:rPr lang="pt-BR" sz="3200" b="1" i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and</a:t>
            </a:r>
            <a:r>
              <a:rPr lang="pt-BR" sz="32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 </a:t>
            </a:r>
            <a:r>
              <a:rPr lang="pt-BR" sz="3200" b="1" i="1" dirty="0" err="1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Applications</a:t>
            </a:r>
            <a:endParaRPr lang="en-US" sz="3200" b="1" i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315788" y="228086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228084"/>
            <a:ext cx="1269696" cy="849665"/>
          </a:xfrm>
          <a:prstGeom prst="rect">
            <a:avLst/>
          </a:prstGeom>
        </p:spPr>
      </p:pic>
      <p:pic>
        <p:nvPicPr>
          <p:cNvPr id="7" name="Google Shape;1312;p70"/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139335"/>
            <a:ext cx="1047749" cy="1027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8724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20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66" y="2255613"/>
            <a:ext cx="6096143" cy="4327796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2344" y="1910797"/>
            <a:ext cx="5688950" cy="458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551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21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7"/>
          <a:srcRect b="52224"/>
          <a:stretch/>
        </p:blipFill>
        <p:spPr>
          <a:xfrm>
            <a:off x="151066" y="2477698"/>
            <a:ext cx="5927725" cy="3249085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 rotWithShape="1">
          <a:blip r:embed="rId7"/>
          <a:srcRect t="48040"/>
          <a:stretch/>
        </p:blipFill>
        <p:spPr>
          <a:xfrm>
            <a:off x="6078791" y="2477698"/>
            <a:ext cx="6003934" cy="357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22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22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6316" y="3021311"/>
            <a:ext cx="73533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3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de cantos arredondados 9"/>
          <p:cNvSpPr/>
          <p:nvPr/>
        </p:nvSpPr>
        <p:spPr>
          <a:xfrm>
            <a:off x="2710594" y="3176076"/>
            <a:ext cx="6722322" cy="14872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23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INTEGRAÇÃO</a:t>
            </a:r>
          </a:p>
        </p:txBody>
      </p:sp>
      <p:sp>
        <p:nvSpPr>
          <p:cNvPr id="5" name="Retângulo 4"/>
          <p:cNvSpPr/>
          <p:nvPr/>
        </p:nvSpPr>
        <p:spPr>
          <a:xfrm>
            <a:off x="2646316" y="3504188"/>
            <a:ext cx="67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Desenvolvimento de sistema de aquisição para </a:t>
            </a:r>
            <a:r>
              <a:rPr lang="pt-BR" sz="24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multi-sensores</a:t>
            </a:r>
            <a:r>
              <a:rPr lang="pt-BR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4x4 pixels</a:t>
            </a:r>
          </a:p>
        </p:txBody>
      </p:sp>
    </p:spTree>
    <p:extLst>
      <p:ext uri="{BB962C8B-B14F-4D97-AF65-F5344CB8AC3E}">
        <p14:creationId xmlns:p14="http://schemas.microsoft.com/office/powerpoint/2010/main" val="773089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46" y="3807761"/>
            <a:ext cx="6736664" cy="1505843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24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INTEGRAÇÃO</a:t>
            </a:r>
          </a:p>
        </p:txBody>
      </p:sp>
      <p:sp>
        <p:nvSpPr>
          <p:cNvPr id="12" name="object 2"/>
          <p:cNvSpPr/>
          <p:nvPr/>
        </p:nvSpPr>
        <p:spPr>
          <a:xfrm>
            <a:off x="7431336" y="2412492"/>
            <a:ext cx="4082345" cy="41458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86405"/>
            <a:endParaRPr sz="1154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547684" y="403369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846" marR="8145" indent="4887" algn="ctr" defTabSz="586405"/>
            <a:r>
              <a:rPr lang="pt-BR" sz="2400" b="1" spc="-10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PCI-MIO-16E-4 </a:t>
            </a:r>
            <a:r>
              <a:rPr lang="pt-BR" sz="2400" b="1" spc="-22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(PCI-6040E), sistema </a:t>
            </a:r>
            <a:r>
              <a:rPr lang="pt-BR" sz="2400" b="1" spc="-32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de </a:t>
            </a:r>
            <a:r>
              <a:rPr lang="pt-BR" sz="2400" b="1" spc="-26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aquisição </a:t>
            </a:r>
            <a:r>
              <a:rPr lang="pt-BR" sz="2400" b="1" spc="-32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de </a:t>
            </a:r>
            <a:r>
              <a:rPr lang="pt-BR" sz="2400" b="1" spc="-26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dados </a:t>
            </a:r>
            <a:r>
              <a:rPr lang="pt-BR" sz="2400" b="1" spc="-19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da </a:t>
            </a:r>
          </a:p>
          <a:p>
            <a:pPr marL="13846" marR="8145" indent="4887" algn="ctr" defTabSz="586405"/>
            <a:r>
              <a:rPr lang="pt-BR" sz="2400" b="1" i="1" spc="6" dirty="0" err="1">
                <a:solidFill>
                  <a:srgbClr val="0000FF"/>
                </a:solidFill>
                <a:latin typeface="Comic Sans MS" panose="030F0702030302020204" pitchFamily="66" charset="0"/>
                <a:cs typeface="Book Antiqua"/>
              </a:rPr>
              <a:t>National</a:t>
            </a:r>
            <a:r>
              <a:rPr lang="pt-BR" sz="2400" b="1" i="1" spc="6" dirty="0">
                <a:solidFill>
                  <a:srgbClr val="0000FF"/>
                </a:solidFill>
                <a:latin typeface="Comic Sans MS" panose="030F0702030302020204" pitchFamily="66" charset="0"/>
                <a:cs typeface="Book Antiqua"/>
              </a:rPr>
              <a:t>  </a:t>
            </a:r>
            <a:r>
              <a:rPr lang="pt-BR" sz="2400" b="1" i="1" spc="3" dirty="0" err="1">
                <a:solidFill>
                  <a:srgbClr val="0000FF"/>
                </a:solidFill>
                <a:latin typeface="Comic Sans MS" panose="030F0702030302020204" pitchFamily="66" charset="0"/>
                <a:cs typeface="Book Antiqua"/>
              </a:rPr>
              <a:t>Instruments</a:t>
            </a:r>
            <a:endParaRPr lang="pt-BR" sz="2400" b="1" dirty="0">
              <a:solidFill>
                <a:srgbClr val="0000FF"/>
              </a:solidFill>
              <a:latin typeface="Comic Sans MS" panose="030F0702030302020204" pitchFamily="66" charset="0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155008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1440907" y="2043486"/>
            <a:ext cx="9327442" cy="68888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25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INTEGRAÇÃO</a:t>
            </a:r>
          </a:p>
        </p:txBody>
      </p:sp>
      <p:sp>
        <p:nvSpPr>
          <p:cNvPr id="13" name="object 2"/>
          <p:cNvSpPr/>
          <p:nvPr/>
        </p:nvSpPr>
        <p:spPr>
          <a:xfrm>
            <a:off x="2236985" y="2953366"/>
            <a:ext cx="7997286" cy="372207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86405"/>
            <a:endParaRPr sz="1154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01161" y="2157097"/>
            <a:ext cx="10423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698" algn="just" defTabSz="586405"/>
            <a:r>
              <a:rPr lang="pt-BR" sz="2400" b="1" spc="-19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Painel </a:t>
            </a:r>
            <a:r>
              <a:rPr lang="pt-BR" sz="2400" b="1" spc="-22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frontal </a:t>
            </a:r>
            <a:r>
              <a:rPr lang="pt-BR" sz="2400" b="1" spc="-35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do </a:t>
            </a:r>
            <a:r>
              <a:rPr lang="pt-BR" sz="2400" b="1" spc="6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VI </a:t>
            </a:r>
            <a:r>
              <a:rPr lang="pt-BR" sz="2400" b="1" spc="-35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do </a:t>
            </a:r>
            <a:r>
              <a:rPr lang="pt-BR" sz="2400" b="1" spc="-13" dirty="0" err="1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LabView</a:t>
            </a:r>
            <a:r>
              <a:rPr lang="pt-BR" sz="2400" b="1" spc="-13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 </a:t>
            </a:r>
            <a:r>
              <a:rPr lang="pt-BR" sz="2400" b="1" spc="-29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desenvolvido </a:t>
            </a:r>
            <a:r>
              <a:rPr lang="pt-BR" sz="2400" b="1" spc="-22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para </a:t>
            </a:r>
            <a:r>
              <a:rPr lang="pt-BR" sz="2400" b="1" spc="-42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o</a:t>
            </a:r>
            <a:r>
              <a:rPr lang="pt-BR" sz="2400" b="1" spc="73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 </a:t>
            </a:r>
            <a:r>
              <a:rPr lang="pt-BR" sz="2400" b="1" spc="-16" dirty="0">
                <a:solidFill>
                  <a:srgbClr val="0000FF"/>
                </a:solidFill>
                <a:latin typeface="Comic Sans MS" panose="030F0702030302020204" pitchFamily="66" charset="0"/>
                <a:cs typeface="Georgia"/>
              </a:rPr>
              <a:t>projeto</a:t>
            </a:r>
            <a:endParaRPr lang="pt-BR" sz="2400" b="1" dirty="0">
              <a:solidFill>
                <a:srgbClr val="0000FF"/>
              </a:solidFill>
              <a:latin typeface="Comic Sans MS" panose="030F0702030302020204" pitchFamily="66" charset="0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481121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26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INTEGRAÇÃO</a:t>
            </a: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xmlns="" id="{1BFCB7D8-42AA-1FCA-ED76-89B6A9A4A08F}"/>
              </a:ext>
            </a:extLst>
          </p:cNvPr>
          <p:cNvSpPr/>
          <p:nvPr/>
        </p:nvSpPr>
        <p:spPr>
          <a:xfrm>
            <a:off x="408720" y="2305177"/>
            <a:ext cx="5413935" cy="40830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0862AF65-562B-9E7A-F432-F81D2FABF4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887675" y="1350068"/>
            <a:ext cx="4021029" cy="599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0824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de cantos arredondados 18"/>
          <p:cNvSpPr/>
          <p:nvPr/>
        </p:nvSpPr>
        <p:spPr>
          <a:xfrm>
            <a:off x="6093464" y="2720778"/>
            <a:ext cx="5544094" cy="3269309"/>
          </a:xfrm>
          <a:prstGeom prst="roundRect">
            <a:avLst>
              <a:gd name="adj" fmla="val 42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27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INTEGRAÇÃO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xmlns="" id="{FFB41A03-657C-3563-C620-B206AD4E980E}"/>
              </a:ext>
            </a:extLst>
          </p:cNvPr>
          <p:cNvSpPr/>
          <p:nvPr/>
        </p:nvSpPr>
        <p:spPr>
          <a:xfrm>
            <a:off x="3158341" y="1930882"/>
            <a:ext cx="2387506" cy="237158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269756F5-4B46-AA2C-1CA4-0232FE67A6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0191" y="4356534"/>
            <a:ext cx="2386358" cy="2396449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2F81F120-983B-A80A-77F3-971FA45BDC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8534" y="4355433"/>
            <a:ext cx="2387555" cy="2397650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xmlns="" id="{AE172412-9FE6-129E-1A67-F5C022B65EAA}"/>
              </a:ext>
            </a:extLst>
          </p:cNvPr>
          <p:cNvSpPr/>
          <p:nvPr/>
        </p:nvSpPr>
        <p:spPr>
          <a:xfrm>
            <a:off x="727587" y="1930882"/>
            <a:ext cx="2387555" cy="237158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xmlns="" id="{EF850336-009F-5A18-CAB7-4C0C2C9F1CA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1749" t="19908" r="5638" b="20593"/>
          <a:stretch/>
        </p:blipFill>
        <p:spPr>
          <a:xfrm>
            <a:off x="6489341" y="3063757"/>
            <a:ext cx="4804193" cy="25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325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3327149" y="4947475"/>
            <a:ext cx="5830431" cy="133563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3548959" y="3677849"/>
            <a:ext cx="5386812" cy="9596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de cantos arredondados 1"/>
          <p:cNvSpPr/>
          <p:nvPr/>
        </p:nvSpPr>
        <p:spPr>
          <a:xfrm>
            <a:off x="3548959" y="2408223"/>
            <a:ext cx="5386812" cy="9596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28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RESUMO DAS APLICAÇÕES ATUAIS</a:t>
            </a:r>
          </a:p>
        </p:txBody>
      </p:sp>
      <p:sp>
        <p:nvSpPr>
          <p:cNvPr id="5" name="Retângulo 4"/>
          <p:cNvSpPr/>
          <p:nvPr/>
        </p:nvSpPr>
        <p:spPr>
          <a:xfrm>
            <a:off x="370211" y="2618801"/>
            <a:ext cx="117443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Aplicações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em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Satélites</a:t>
            </a:r>
            <a:endParaRPr lang="en-US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Aplicações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Dosimétricas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Aplicações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em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Altas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Energias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 </a:t>
            </a:r>
          </a:p>
          <a:p>
            <a:pPr algn="ctr"/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altas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doses</a:t>
            </a:r>
            <a:endParaRPr lang="pt-BR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639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de cantos arredondados 12"/>
          <p:cNvSpPr/>
          <p:nvPr/>
        </p:nvSpPr>
        <p:spPr>
          <a:xfrm>
            <a:off x="1071916" y="1939920"/>
            <a:ext cx="10272075" cy="4813966"/>
          </a:xfrm>
          <a:prstGeom prst="roundRect">
            <a:avLst>
              <a:gd name="adj" fmla="val 42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29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ATIVIDADES FUTURAS</a:t>
            </a:r>
          </a:p>
        </p:txBody>
      </p:sp>
      <p:sp>
        <p:nvSpPr>
          <p:cNvPr id="9" name="Retângulo 8"/>
          <p:cNvSpPr/>
          <p:nvPr/>
        </p:nvSpPr>
        <p:spPr>
          <a:xfrm>
            <a:off x="1194030" y="1872695"/>
            <a:ext cx="99437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Novo conjunto de máscaras </a:t>
            </a:r>
            <a:r>
              <a:rPr lang="pt-BR" sz="3200" dirty="0" err="1">
                <a:solidFill>
                  <a:srgbClr val="0000FF"/>
                </a:solidFill>
                <a:latin typeface="Comic Sans MS" panose="030F0702030302020204" pitchFamily="66" charset="0"/>
              </a:rPr>
              <a:t>fotolitográficas</a:t>
            </a: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Estudo de diferentes materiais;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Testes de dopagem para formação de junção rasa N-P na estruturas N-P, </a:t>
            </a:r>
            <a:r>
              <a:rPr lang="pt-BR" sz="3200" dirty="0" err="1">
                <a:solidFill>
                  <a:srgbClr val="0000FF"/>
                </a:solidFill>
                <a:latin typeface="Comic Sans MS" panose="030F0702030302020204" pitchFamily="66" charset="0"/>
              </a:rPr>
              <a:t>Intrinsico</a:t>
            </a: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, P;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Projeto e Fabricação do LGAD;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3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rgbClr val="0000FF"/>
                </a:solidFill>
                <a:latin typeface="Comic Sans MS" panose="030F0702030302020204" pitchFamily="66" charset="0"/>
              </a:rPr>
              <a:t>Testes de funcionamento do LGAD;</a:t>
            </a:r>
          </a:p>
        </p:txBody>
      </p:sp>
    </p:spTree>
    <p:extLst>
      <p:ext uri="{BB962C8B-B14F-4D97-AF65-F5344CB8AC3E}">
        <p14:creationId xmlns:p14="http://schemas.microsoft.com/office/powerpoint/2010/main" val="190446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3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ESTRUTURA DO DIODO PIN</a:t>
            </a:r>
          </a:p>
        </p:txBody>
      </p:sp>
      <p:pic>
        <p:nvPicPr>
          <p:cNvPr id="21" name="Imagem 20" descr="Ícone">
            <a:extLst>
              <a:ext uri="{FF2B5EF4-FFF2-40B4-BE49-F238E27FC236}">
                <a16:creationId xmlns:a16="http://schemas.microsoft.com/office/drawing/2014/main" xmlns="" id="{4E7BA3DA-D55A-1B1C-E0AB-3F16FB95AD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91" y="2386607"/>
            <a:ext cx="8810155" cy="380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9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90CF11A-8B1B-ED6A-2E86-54BA70391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7CC4C2C7-3DB8-E879-0299-EFE23480E8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228086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2A42DF04-71D6-637B-6F8D-5D7B0CCC1577}"/>
              </a:ext>
            </a:extLst>
          </p:cNvPr>
          <p:cNvSpPr/>
          <p:nvPr/>
        </p:nvSpPr>
        <p:spPr>
          <a:xfrm>
            <a:off x="3315788" y="228086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ESCOLA POLITÉCNICA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206CC244-ECE9-94F5-7345-1C151BDA19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228084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CD11A4FF-E902-4FE0-BDFD-CA6E79DFDC9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139335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F1E95CFB-66E0-DF03-3CA2-B3F3FCF993AF}"/>
              </a:ext>
            </a:extLst>
          </p:cNvPr>
          <p:cNvSpPr/>
          <p:nvPr/>
        </p:nvSpPr>
        <p:spPr>
          <a:xfrm>
            <a:off x="0" y="1244322"/>
            <a:ext cx="12192000" cy="572060"/>
          </a:xfrm>
          <a:prstGeom prst="rect">
            <a:avLst/>
          </a:prstGeom>
          <a:solidFill>
            <a:srgbClr val="F1F1F1"/>
          </a:solidFill>
          <a:ln>
            <a:solidFill>
              <a:srgbClr val="F1F1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5635" algn="ctr"/>
            <a:r>
              <a:rPr lang="pt-BR" sz="3200" b="1" dirty="0">
                <a:solidFill>
                  <a:srgbClr val="FF0000"/>
                </a:solidFill>
                <a:latin typeface="Comic Sans MS" panose="030F0702030302020204" pitchFamily="66" charset="0"/>
                <a:cs typeface="Arial"/>
              </a:rPr>
              <a:t>ACKNOWLEDGMENTS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  <a:cs typeface="Arial"/>
            </a:endParaRP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1C785B59-0F11-5A53-F524-1FF82DF3F5F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30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Google Shape;1310;p70" descr="cnpq.gif">
            <a:extLst>
              <a:ext uri="{FF2B5EF4-FFF2-40B4-BE49-F238E27FC236}">
                <a16:creationId xmlns:a16="http://schemas.microsoft.com/office/drawing/2014/main" xmlns="" id="{FE6C7149-0E8F-41F7-6EE5-53364DF3917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98088" y="4840099"/>
            <a:ext cx="3100805" cy="1372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12;p70">
            <a:extLst>
              <a:ext uri="{FF2B5EF4-FFF2-40B4-BE49-F238E27FC236}">
                <a16:creationId xmlns:a16="http://schemas.microsoft.com/office/drawing/2014/main" xmlns="" id="{3CAA3720-B26B-4CB6-6F2A-29621C90811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4058868" y="2337205"/>
            <a:ext cx="1685070" cy="1651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EE852AC5-6DD1-6E56-B40F-A058A71C825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26" y="4509991"/>
            <a:ext cx="2084568" cy="1887691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5943DC0C-83D8-4060-3FD1-B2A3EAC23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491" y="2388307"/>
            <a:ext cx="2351618" cy="1549759"/>
          </a:xfrm>
          <a:prstGeom prst="rect">
            <a:avLst/>
          </a:prstGeom>
        </p:spPr>
      </p:pic>
      <p:pic>
        <p:nvPicPr>
          <p:cNvPr id="5" name="Google Shape;1311;p70">
            <a:extLst>
              <a:ext uri="{FF2B5EF4-FFF2-40B4-BE49-F238E27FC236}">
                <a16:creationId xmlns:a16="http://schemas.microsoft.com/office/drawing/2014/main" xmlns="" id="{8AD2535A-5977-36A8-3A76-EDB0FE8C04F2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1506" t="3058" r="2290"/>
          <a:stretch/>
        </p:blipFill>
        <p:spPr>
          <a:xfrm>
            <a:off x="605150" y="2401890"/>
            <a:ext cx="3181548" cy="1574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99536" y="5138303"/>
            <a:ext cx="3549652" cy="776486"/>
          </a:xfrm>
          <a:prstGeom prst="rect">
            <a:avLst/>
          </a:prstGeom>
        </p:spPr>
      </p:pic>
      <p:pic>
        <p:nvPicPr>
          <p:cNvPr id="1026" name="Picture 2" descr="Agora sou IFUSP – Instituto de Física da USP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108" y="2491959"/>
            <a:ext cx="3160213" cy="124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25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4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PROCESSOS DE MICROFABRICAÇÃO </a:t>
            </a:r>
          </a:p>
        </p:txBody>
      </p:sp>
      <p:pic>
        <p:nvPicPr>
          <p:cNvPr id="9" name="Imagem 8" descr="Uma imagem contendo no interior, mesa, comida, vidro&#10;&#10;O conteúdo gerado por IA pode estar incorreto.">
            <a:extLst>
              <a:ext uri="{FF2B5EF4-FFF2-40B4-BE49-F238E27FC236}">
                <a16:creationId xmlns:a16="http://schemas.microsoft.com/office/drawing/2014/main" xmlns="" id="{660D3F4F-9F4A-C4BD-894D-5B44C74D54A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1" t="18818" r="42115" b="1768"/>
          <a:stretch/>
        </p:blipFill>
        <p:spPr>
          <a:xfrm rot="11166776">
            <a:off x="9708435" y="2406387"/>
            <a:ext cx="2277460" cy="3537041"/>
          </a:xfrm>
          <a:prstGeom prst="rect">
            <a:avLst/>
          </a:prstGeom>
        </p:spPr>
      </p:pic>
      <p:pic>
        <p:nvPicPr>
          <p:cNvPr id="10" name="Imagem 9" descr="Uma imagem contendo no interior, mesa, comida, deitado&#10;&#10;O conteúdo gerado por IA pode estar incorreto.">
            <a:extLst>
              <a:ext uri="{FF2B5EF4-FFF2-40B4-BE49-F238E27FC236}">
                <a16:creationId xmlns:a16="http://schemas.microsoft.com/office/drawing/2014/main" xmlns="" id="{35A35064-B350-B09B-3B8C-5BB2BBC751D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0" t="30498" r="29761" b="19702"/>
          <a:stretch/>
        </p:blipFill>
        <p:spPr>
          <a:xfrm rot="4765597">
            <a:off x="7252391" y="3601513"/>
            <a:ext cx="3546003" cy="2175951"/>
          </a:xfrm>
          <a:prstGeom prst="rect">
            <a:avLst/>
          </a:prstGeom>
        </p:spPr>
      </p:pic>
      <p:pic>
        <p:nvPicPr>
          <p:cNvPr id="12" name="Imagem 11" descr="Uma imagem contendo no interior, pia, sujo, hidrante&#10;&#10;O conteúdo gerado por IA pode estar incorreto.">
            <a:extLst>
              <a:ext uri="{FF2B5EF4-FFF2-40B4-BE49-F238E27FC236}">
                <a16:creationId xmlns:a16="http://schemas.microsoft.com/office/drawing/2014/main" xmlns="" id="{301A1A3B-236E-54ED-CD48-1116184BA0C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3" t="35351" r="27906" b="30307"/>
          <a:stretch/>
        </p:blipFill>
        <p:spPr>
          <a:xfrm rot="5202503">
            <a:off x="5423993" y="2969286"/>
            <a:ext cx="3542983" cy="2037266"/>
          </a:xfrm>
          <a:prstGeom prst="rect">
            <a:avLst/>
          </a:prstGeom>
        </p:spPr>
      </p:pic>
      <p:pic>
        <p:nvPicPr>
          <p:cNvPr id="13" name="Imagem 12" descr="Uma imagem contendo laranja, no interior, luz, mesa&#10;&#10;O conteúdo gerado por IA pode estar incorreto.">
            <a:extLst>
              <a:ext uri="{FF2B5EF4-FFF2-40B4-BE49-F238E27FC236}">
                <a16:creationId xmlns:a16="http://schemas.microsoft.com/office/drawing/2014/main" xmlns="" id="{9CADDCD1-8EA4-D7E0-A6EF-5C7A26CD1FB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0" t="32099"/>
          <a:stretch/>
        </p:blipFill>
        <p:spPr>
          <a:xfrm rot="4831724">
            <a:off x="-327626" y="3548959"/>
            <a:ext cx="3557692" cy="2209846"/>
          </a:xfrm>
          <a:prstGeom prst="rect">
            <a:avLst/>
          </a:prstGeom>
        </p:spPr>
      </p:pic>
      <p:pic>
        <p:nvPicPr>
          <p:cNvPr id="14" name="Imagem 13" descr="Uma imagem contendo no interior, espelho, janela, grande&#10;&#10;O conteúdo gerado por IA pode estar incorreto.">
            <a:extLst>
              <a:ext uri="{FF2B5EF4-FFF2-40B4-BE49-F238E27FC236}">
                <a16:creationId xmlns:a16="http://schemas.microsoft.com/office/drawing/2014/main" xmlns="" id="{C7FC2BBF-6460-5A91-2FF9-CE21EAA19EF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7" t="25927" r="36991" b="23667"/>
          <a:stretch/>
        </p:blipFill>
        <p:spPr>
          <a:xfrm rot="5769885">
            <a:off x="1652615" y="2693494"/>
            <a:ext cx="3540419" cy="2543012"/>
          </a:xfrm>
          <a:prstGeom prst="rect">
            <a:avLst/>
          </a:prstGeom>
        </p:spPr>
      </p:pic>
      <p:pic>
        <p:nvPicPr>
          <p:cNvPr id="15" name="Imagem 14" descr="Uma imagem contendo no interior, geladeira, cozinha, pequeno&#10;&#10;O conteúdo gerado por IA pode estar incorreto.">
            <a:extLst>
              <a:ext uri="{FF2B5EF4-FFF2-40B4-BE49-F238E27FC236}">
                <a16:creationId xmlns:a16="http://schemas.microsoft.com/office/drawing/2014/main" xmlns="" id="{8065C2D0-C6CF-AEEC-9B31-2F582223B72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4" t="22553" r="24819" b="19979"/>
          <a:stretch/>
        </p:blipFill>
        <p:spPr>
          <a:xfrm rot="6023115">
            <a:off x="3697045" y="3512340"/>
            <a:ext cx="3542981" cy="238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38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5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RESULTADO FINAL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11" y="2157232"/>
            <a:ext cx="9261360" cy="449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392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de cantos arredondados 13"/>
          <p:cNvSpPr/>
          <p:nvPr/>
        </p:nvSpPr>
        <p:spPr>
          <a:xfrm>
            <a:off x="4232599" y="5448507"/>
            <a:ext cx="3658959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4232599" y="3450917"/>
            <a:ext cx="3658959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232599" y="4449712"/>
            <a:ext cx="3658959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4218915" y="2553079"/>
            <a:ext cx="3658959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6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DIMENSÕES</a:t>
            </a:r>
            <a:r>
              <a:rPr kumimoji="0" lang="pt-BR" altLang="pt-BR" sz="2800" b="1" i="0" u="none" strike="noStrike" cap="none" normalizeH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DOS DIODOS</a:t>
            </a:r>
            <a:endParaRPr kumimoji="0" lang="pt-BR" altLang="pt-BR" sz="2800" b="1" i="0" u="none" strike="noStrike" cap="none" normalizeH="0" baseline="0" dirty="0">
              <a:ln>
                <a:noFill/>
              </a:ln>
              <a:solidFill>
                <a:srgbClr val="000066"/>
              </a:solidFill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C883D38F-9A4D-C6E8-932F-2092BE5DBF4B}"/>
              </a:ext>
            </a:extLst>
          </p:cNvPr>
          <p:cNvSpPr txBox="1"/>
          <p:nvPr/>
        </p:nvSpPr>
        <p:spPr>
          <a:xfrm>
            <a:off x="4901951" y="2068483"/>
            <a:ext cx="319184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32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2 x 2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4 x 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8 x 8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b="1" dirty="0">
              <a:solidFill>
                <a:srgbClr val="000066"/>
              </a:solidFill>
              <a:latin typeface="Comic Sans MS" panose="030F0702030302020204" pitchFamily="66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b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12 x 12 mm</a:t>
            </a:r>
            <a:endParaRPr lang="pt-BR" sz="3200" dirty="0">
              <a:solidFill>
                <a:srgbClr val="000066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57248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ângulo de cantos arredondados 21"/>
          <p:cNvSpPr/>
          <p:nvPr/>
        </p:nvSpPr>
        <p:spPr>
          <a:xfrm>
            <a:off x="847174" y="5905341"/>
            <a:ext cx="11081986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2646315" y="3180589"/>
            <a:ext cx="7804696" cy="651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7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</a:t>
            </a:r>
          </a:p>
        </p:txBody>
      </p:sp>
      <p:sp>
        <p:nvSpPr>
          <p:cNvPr id="9" name="Retângulo 8"/>
          <p:cNvSpPr/>
          <p:nvPr/>
        </p:nvSpPr>
        <p:spPr>
          <a:xfrm>
            <a:off x="1461052" y="2068483"/>
            <a:ext cx="994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XXV International Symposium on Solid State Dosimetry</a:t>
            </a:r>
            <a:endParaRPr lang="pt-BR" sz="2800" b="1" dirty="0">
              <a:solidFill>
                <a:srgbClr val="000066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12" name="Conector de seta reta 11"/>
          <p:cNvCxnSpPr>
            <a:stCxn id="9" idx="2"/>
          </p:cNvCxnSpPr>
          <p:nvPr/>
        </p:nvCxnSpPr>
        <p:spPr>
          <a:xfrm flipH="1">
            <a:off x="6432124" y="2591703"/>
            <a:ext cx="1" cy="531743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1461052" y="4178409"/>
            <a:ext cx="99421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2025 </a:t>
            </a:r>
            <a:r>
              <a:rPr lang="en-US" sz="2800" b="1" dirty="0" err="1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SBFoton</a:t>
            </a: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International Optics and Photonics Conference (</a:t>
            </a:r>
            <a:r>
              <a:rPr lang="en-US" sz="2800" b="1" dirty="0" err="1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SBFoton</a:t>
            </a: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IOPC)</a:t>
            </a:r>
            <a:endParaRPr lang="pt-BR" sz="2800" b="1" dirty="0">
              <a:solidFill>
                <a:srgbClr val="000066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18" name="Conector de seta reta 17"/>
          <p:cNvCxnSpPr/>
          <p:nvPr/>
        </p:nvCxnSpPr>
        <p:spPr>
          <a:xfrm flipH="1">
            <a:off x="6432123" y="5233372"/>
            <a:ext cx="1" cy="531743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tângulo 18"/>
          <p:cNvSpPr/>
          <p:nvPr/>
        </p:nvSpPr>
        <p:spPr>
          <a:xfrm>
            <a:off x="935085" y="5969655"/>
            <a:ext cx="10994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https://doi.org/10.1109/SBFotonIOPC66433.2025.11218323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2704980" y="3244903"/>
            <a:ext cx="7746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https://inis.iaea.org/records/2peem-j2h07</a:t>
            </a:r>
          </a:p>
        </p:txBody>
      </p:sp>
    </p:spTree>
    <p:extLst>
      <p:ext uri="{BB962C8B-B14F-4D97-AF65-F5344CB8AC3E}">
        <p14:creationId xmlns:p14="http://schemas.microsoft.com/office/powerpoint/2010/main" val="387439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de cantos arredondados 23"/>
          <p:cNvSpPr/>
          <p:nvPr/>
        </p:nvSpPr>
        <p:spPr>
          <a:xfrm>
            <a:off x="225267" y="3946808"/>
            <a:ext cx="11812777" cy="10180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8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sp>
        <p:nvSpPr>
          <p:cNvPr id="9" name="Retângulo 8"/>
          <p:cNvSpPr/>
          <p:nvPr/>
        </p:nvSpPr>
        <p:spPr>
          <a:xfrm>
            <a:off x="1423382" y="2068483"/>
            <a:ext cx="1001748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INAC 2026 – International Nuclear Atlantic Conference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0066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2572341" y="5552090"/>
            <a:ext cx="761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Trabalho desenvolvido com o CETER-IPEN</a:t>
            </a:r>
          </a:p>
        </p:txBody>
      </p:sp>
      <p:sp>
        <p:nvSpPr>
          <p:cNvPr id="2" name="Retângulo 1"/>
          <p:cNvSpPr/>
          <p:nvPr/>
        </p:nvSpPr>
        <p:spPr>
          <a:xfrm>
            <a:off x="2273773" y="3022590"/>
            <a:ext cx="8316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XVII Meeting on Nuclear Applications (ENAN)</a:t>
            </a:r>
            <a:endParaRPr lang="pt-BR" sz="2800" b="1" dirty="0">
              <a:solidFill>
                <a:srgbClr val="000066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93737" y="4010785"/>
            <a:ext cx="117443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Development of Brazilian Low-Cost PIN Diodes for </a:t>
            </a:r>
            <a:r>
              <a:rPr lang="en-US" sz="2800" b="1" dirty="0" err="1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Radiodiagnosis</a:t>
            </a:r>
            <a:r>
              <a:rPr lang="en-US" sz="28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: Linearity and SNR Analysis in Low-Energy X-Ray Beam</a:t>
            </a:r>
            <a:endParaRPr lang="pt-BR" sz="2800" b="1" dirty="0">
              <a:solidFill>
                <a:srgbClr val="0000FF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16" name="Conector de seta reta 15"/>
          <p:cNvCxnSpPr/>
          <p:nvPr/>
        </p:nvCxnSpPr>
        <p:spPr>
          <a:xfrm flipH="1">
            <a:off x="6175426" y="2621592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 flipH="1">
            <a:off x="6165891" y="3577798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 flipH="1">
            <a:off x="6165890" y="5057992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61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D800EE0-2958-8399-198D-A0DAD530B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de cantos arredondados 23"/>
          <p:cNvSpPr/>
          <p:nvPr/>
        </p:nvSpPr>
        <p:spPr>
          <a:xfrm>
            <a:off x="293737" y="3386431"/>
            <a:ext cx="11812777" cy="10180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Irradiação dos Diodos PIN, com altas doses &gt;50 </a:t>
            </a:r>
            <a:r>
              <a:rPr lang="pt-BR" sz="32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Grays</a:t>
            </a:r>
            <a:r>
              <a:rPr lang="pt-BR" sz="3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– dias 26,27 e 28 de Maio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65EF33A3-CBBE-7D00-4D44-8D110E85C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9844" l="2153" r="97652">
                        <a14:foregroundMark x1="21135" y1="15625" x2="30724" y2="15234"/>
                        <a14:foregroundMark x1="3131" y1="6250" x2="94716" y2="30859"/>
                        <a14:foregroundMark x1="85323" y1="12109" x2="98043" y2="64063"/>
                        <a14:foregroundMark x1="67515" y1="52344" x2="26810" y2="64844"/>
                        <a14:foregroundMark x1="5088" y1="21094" x2="5088" y2="82422"/>
                        <a14:foregroundMark x1="79452" y1="12500" x2="70450" y2="76953"/>
                        <a14:foregroundMark x1="15656" y1="84766" x2="82583" y2="79297"/>
                        <a14:foregroundMark x1="58317" y1="58594" x2="64384" y2="73438"/>
                        <a14:foregroundMark x1="5284" y1="17578" x2="91389" y2="11328"/>
                        <a14:foregroundMark x1="95108" y1="14063" x2="95499" y2="81641"/>
                        <a14:foregroundMark x1="68885" y1="25000" x2="92564" y2="71094"/>
                        <a14:foregroundMark x1="60274" y1="23047" x2="32094" y2="57031"/>
                        <a14:foregroundMark x1="33072" y1="26172" x2="16047" y2="46094"/>
                        <a14:foregroundMark x1="15068" y1="23047" x2="5675" y2="49609"/>
                        <a14:foregroundMark x1="6458" y1="25781" x2="6067" y2="78125"/>
                        <a14:foregroundMark x1="3131" y1="44922" x2="2348" y2="23438"/>
                        <a14:foregroundMark x1="11546" y1="7031" x2="93542" y2="3125"/>
                        <a14:foregroundMark x1="88258" y1="30859" x2="81213" y2="76563"/>
                        <a14:foregroundMark x1="58708" y1="26563" x2="58708" y2="58203"/>
                        <a14:foregroundMark x1="26419" y1="28906" x2="35029" y2="64844"/>
                        <a14:foregroundMark x1="14481" y1="35547" x2="12916" y2="83984"/>
                      </a14:backgroundRemoval>
                    </a14:imgEffect>
                  </a14:imgLayer>
                </a14:imgProps>
              </a:ext>
            </a:extLst>
          </a:blip>
          <a:srcRect l="1506" t="3058" r="2291"/>
          <a:stretch/>
        </p:blipFill>
        <p:spPr>
          <a:xfrm>
            <a:off x="293737" y="114869"/>
            <a:ext cx="1683108" cy="84966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4427A5CD-C9EE-C02A-54C2-F1C73C3F8886}"/>
              </a:ext>
            </a:extLst>
          </p:cNvPr>
          <p:cNvSpPr/>
          <p:nvPr/>
        </p:nvSpPr>
        <p:spPr>
          <a:xfrm>
            <a:off x="3315788" y="114869"/>
            <a:ext cx="7306964" cy="849665"/>
          </a:xfrm>
          <a:prstGeom prst="rect">
            <a:avLst/>
          </a:prstGeom>
          <a:solidFill>
            <a:srgbClr val="DDDDDD"/>
          </a:solidFill>
          <a:ln>
            <a:solidFill>
              <a:srgbClr val="F1F1F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96875" algn="ctr">
              <a:spcBef>
                <a:spcPts val="1745"/>
              </a:spcBef>
            </a:pPr>
            <a:r>
              <a:rPr lang="en-US" sz="4000" b="1" i="1" dirty="0">
                <a:solidFill>
                  <a:srgbClr val="000066"/>
                </a:solidFill>
                <a:latin typeface="Comic Sans MS" panose="030F0702030302020204" pitchFamily="66" charset="0"/>
                <a:cs typeface="Arial"/>
              </a:rPr>
              <a:t>University of São Paulo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AF5D0D9-7C59-E1F7-E0DC-FA03FF0E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8349" y="114867"/>
            <a:ext cx="1269696" cy="849665"/>
          </a:xfrm>
          <a:prstGeom prst="rect">
            <a:avLst/>
          </a:prstGeom>
        </p:spPr>
      </p:pic>
      <p:pic>
        <p:nvPicPr>
          <p:cNvPr id="7" name="Google Shape;1312;p70">
            <a:extLst>
              <a:ext uri="{FF2B5EF4-FFF2-40B4-BE49-F238E27FC236}">
                <a16:creationId xmlns:a16="http://schemas.microsoft.com/office/drawing/2014/main" xmlns="" id="{7ABADD92-05CF-F600-39EE-D1404FA0867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80" t="960" r="727" b="553"/>
          <a:stretch/>
        </p:blipFill>
        <p:spPr>
          <a:xfrm>
            <a:off x="2122442" y="26118"/>
            <a:ext cx="1047749" cy="1027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7783B905-D22B-E799-4D6B-344483CEB3B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854841" y="6492875"/>
            <a:ext cx="312906" cy="365125"/>
          </a:xfrm>
        </p:spPr>
        <p:txBody>
          <a:bodyPr/>
          <a:lstStyle/>
          <a:p>
            <a:pPr algn="ctr"/>
            <a:fld id="{B6F15528-21DE-4FAA-801E-634DDDAF4B2B}" type="slidenum">
              <a:rPr lang="pt-BR" sz="1800" b="1" smtClean="0">
                <a:solidFill>
                  <a:srgbClr val="000066"/>
                </a:solidFill>
                <a:latin typeface="Comic Sans MS" panose="030F0702030302020204" pitchFamily="66" charset="0"/>
              </a:rPr>
              <a:pPr algn="ctr"/>
              <a:t>9</a:t>
            </a:fld>
            <a:endParaRPr lang="pt-BR" sz="1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A286A2-7526-7152-72D9-4929092B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37" y="1299273"/>
            <a:ext cx="11744308" cy="523220"/>
          </a:xfrm>
          <a:prstGeom prst="rect">
            <a:avLst/>
          </a:prstGeom>
          <a:noFill/>
          <a:ln w="76200">
            <a:solidFill>
              <a:srgbClr val="0000FF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PUBLICAÇÕES EM ANDAMENTO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2572341" y="5144684"/>
            <a:ext cx="761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Trabalho desenvolvido com o CETER-IPEN</a:t>
            </a:r>
          </a:p>
        </p:txBody>
      </p:sp>
      <p:cxnSp>
        <p:nvCxnSpPr>
          <p:cNvPr id="23" name="Conector de seta reta 22"/>
          <p:cNvCxnSpPr/>
          <p:nvPr/>
        </p:nvCxnSpPr>
        <p:spPr>
          <a:xfrm flipH="1">
            <a:off x="6165890" y="4650586"/>
            <a:ext cx="1" cy="40099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4215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12448</TotalTime>
  <Words>759</Words>
  <Application>Microsoft Office PowerPoint</Application>
  <PresentationFormat>Widescreen</PresentationFormat>
  <Paragraphs>181</Paragraphs>
  <Slides>30</Slides>
  <Notes>30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9" baseType="lpstr">
      <vt:lpstr>Aptos</vt:lpstr>
      <vt:lpstr>Aptos Display</vt:lpstr>
      <vt:lpstr>Arial</vt:lpstr>
      <vt:lpstr>Book Antiqua</vt:lpstr>
      <vt:lpstr>Calibri</vt:lpstr>
      <vt:lpstr>Comic Sans MS</vt:lpstr>
      <vt:lpstr>Georgia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Henrique Gulino</dc:creator>
  <cp:lastModifiedBy>Henrique Chaves Gulino</cp:lastModifiedBy>
  <cp:revision>129</cp:revision>
  <dcterms:created xsi:type="dcterms:W3CDTF">2025-12-24T21:55:02Z</dcterms:created>
  <dcterms:modified xsi:type="dcterms:W3CDTF">2026-05-27T16:11:31Z</dcterms:modified>
</cp:coreProperties>
</file>