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2" r:id="rId2"/>
    <p:sldId id="328" r:id="rId3"/>
    <p:sldId id="319" r:id="rId4"/>
    <p:sldId id="326" r:id="rId5"/>
    <p:sldId id="323" r:id="rId6"/>
    <p:sldId id="320" r:id="rId7"/>
    <p:sldId id="322" r:id="rId8"/>
    <p:sldId id="324" r:id="rId9"/>
    <p:sldId id="321" r:id="rId10"/>
    <p:sldId id="313" r:id="rId11"/>
    <p:sldId id="316" r:id="rId12"/>
    <p:sldId id="317" r:id="rId13"/>
    <p:sldId id="318" r:id="rId14"/>
    <p:sldId id="327" r:id="rId15"/>
    <p:sldId id="312" r:id="rId16"/>
    <p:sldId id="325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NE CAEIRO LEITE MINGUTA" initials="ACLM" lastIdx="1" clrIdx="0">
    <p:extLst>
      <p:ext uri="{19B8F6BF-5375-455C-9EA6-DF929625EA0E}">
        <p15:presenceInfo xmlns:p15="http://schemas.microsoft.com/office/powerpoint/2012/main" userId="ALINE CAEIRO LEITE MINGU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9FC7A0-82A4-4CC3-FD3B-E1091827281A}" v="3796" dt="2026-07-22T13:24:00.9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68"/>
  </p:normalViewPr>
  <p:slideViewPr>
    <p:cSldViewPr snapToGrid="0">
      <p:cViewPr varScale="1">
        <p:scale>
          <a:sx n="119" d="100"/>
          <a:sy n="119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063F7-794E-48EE-82F6-5943AB18EF6F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C1F18-AC50-4EAC-A171-DCAF43113FA4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313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E6C14-914F-141F-5900-D8AA79C0F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498375E-1F94-9205-C543-05CD5F452D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3C67AB0-ED5A-B4B8-ED86-5FBE764555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A470092-CA4E-AA32-D766-67A871313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C1F18-AC50-4EAC-A171-DCAF43113FA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90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7A8B5-B15C-D259-7118-8B6EADCA1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960B220-5CA8-67C7-9C15-E4B1D05C8C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B82ACB-DD32-5A84-C6E0-BEA80F61D0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162193B-FC73-7698-B009-771A6BD227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C1F18-AC50-4EAC-A171-DCAF43113FA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4586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C1F18-AC50-4EAC-A171-DCAF43113FA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040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4209C-930C-404E-AAFD-8E2A033F6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B81AE0C-21E1-5006-8636-3E1D7D2B34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FB91AED-A874-3642-66BC-1ED4E305A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A86A99-136E-EBA8-842C-18BC583F4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C1F18-AC50-4EAC-A171-DCAF43113FA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3439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8484D-B516-DD33-0661-8710488B9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D43F738-A9E4-7AB8-B85E-95BAA12AB9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893A77E-D5F5-503F-D0A0-8BBF840BDC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9A59C07-1D85-D082-5485-AE0E722FE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C1F18-AC50-4EAC-A171-DCAF43113FA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503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A3A7D-1148-E5C7-1A16-7B0BFA9FC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5217EFA-D78D-319F-90B1-70FAB2166D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E738E5C-1D0A-48B9-E7C9-9CAD39C637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067681-5532-2A07-A57B-D1B5D08CC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C1F18-AC50-4EAC-A171-DCAF43113FA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779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1527D-B7CB-6EAF-68F3-97074CA2D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8B81C5B-37D9-F732-DAFC-AE886B1E58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4397C4E-49EF-E177-6422-CB5FE5FAF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6F7DCF-0A72-204B-C2C1-D0179BEC38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C1F18-AC50-4EAC-A171-DCAF43113FA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340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57496-77E4-D069-5555-92E7240B8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450A6A5-8441-46C7-EB3D-FCAD71BE39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DED3B66-B156-A957-A3DE-D2C8C868F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3A692E7-DC56-785F-59DB-53BA980C97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C1F18-AC50-4EAC-A171-DCAF43113FA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770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19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7">
            <a:extLst>
              <a:ext uri="{FF2B5EF4-FFF2-40B4-BE49-F238E27FC236}">
                <a16:creationId xmlns:a16="http://schemas.microsoft.com/office/drawing/2014/main" id="{B823C4D6-598B-8DDC-7E1B-6FCABD1F3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tângulo 6">
            <a:extLst>
              <a:ext uri="{FF2B5EF4-FFF2-40B4-BE49-F238E27FC236}">
                <a16:creationId xmlns:a16="http://schemas.microsoft.com/office/drawing/2014/main" id="{B29A1488-36CA-7106-2735-7A20736C9239}"/>
              </a:ext>
            </a:extLst>
          </p:cNvPr>
          <p:cNvSpPr/>
          <p:nvPr userDrawn="1"/>
        </p:nvSpPr>
        <p:spPr>
          <a:xfrm>
            <a:off x="314325" y="0"/>
            <a:ext cx="1187767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m 11">
            <a:extLst>
              <a:ext uri="{FF2B5EF4-FFF2-40B4-BE49-F238E27FC236}">
                <a16:creationId xmlns:a16="http://schemas.microsoft.com/office/drawing/2014/main" id="{BD6688CF-6060-8449-FF0F-F2ED6BBC2D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06755" y="6099573"/>
            <a:ext cx="3075424" cy="653529"/>
          </a:xfrm>
          <a:prstGeom prst="rect">
            <a:avLst/>
          </a:prstGeom>
        </p:spPr>
      </p:pic>
      <p:pic>
        <p:nvPicPr>
          <p:cNvPr id="16" name="Imagem 1" descr="RENAFAE ]">
            <a:extLst>
              <a:ext uri="{FF2B5EF4-FFF2-40B4-BE49-F238E27FC236}">
                <a16:creationId xmlns:a16="http://schemas.microsoft.com/office/drawing/2014/main" id="{D0031DED-1FF1-BED2-622F-E6AFE33E98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06935" y="104898"/>
            <a:ext cx="1406687" cy="127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2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47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022B56C3-AFF6-D6E6-D962-6AA209B74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tângulo 6">
            <a:extLst>
              <a:ext uri="{FF2B5EF4-FFF2-40B4-BE49-F238E27FC236}">
                <a16:creationId xmlns:a16="http://schemas.microsoft.com/office/drawing/2014/main" id="{59550153-B74F-4224-087F-16A7539F1A56}"/>
              </a:ext>
            </a:extLst>
          </p:cNvPr>
          <p:cNvSpPr/>
          <p:nvPr userDrawn="1"/>
        </p:nvSpPr>
        <p:spPr>
          <a:xfrm>
            <a:off x="314325" y="0"/>
            <a:ext cx="11877675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m 1" descr="RENAFAE ]">
            <a:extLst>
              <a:ext uri="{FF2B5EF4-FFF2-40B4-BE49-F238E27FC236}">
                <a16:creationId xmlns:a16="http://schemas.microsoft.com/office/drawing/2014/main" id="{AE9C9649-82F8-7C2F-6384-13F39916F41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741770" y="78010"/>
            <a:ext cx="1323573" cy="119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0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go.mctic.gov.br/mctic/opencms/legislacao/portarias/Portaria_MCTI_n_9127_de_29042025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lanalto.gov.br/ccivil_03/_ato2023-2026/2024/decreto/d11943.htm" TargetMode="External"/><Relationship Id="rId4" Type="http://schemas.openxmlformats.org/officeDocument/2006/relationships/hyperlink" Target="https://antigo.mctic.gov.br/mctic/opencms/legislacao/portarias/migracao/Portaria_MCT_n_321_de_2805_2008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F2698-CA09-59FC-D938-DC9F3D9A0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E9B2EE-76CA-47F3-9977-3F2FCB7FD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739239"/>
            <a:ext cx="0" cy="32004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 descr="RENAFAE">
            <a:extLst>
              <a:ext uri="{FF2B5EF4-FFF2-40B4-BE49-F238E27FC236}">
                <a16:creationId xmlns:a16="http://schemas.microsoft.com/office/drawing/2014/main" id="{E9148808-0697-5C27-2B52-4D2A9D561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0" y="1682778"/>
            <a:ext cx="3073574" cy="3256861"/>
          </a:xfrm>
          <a:prstGeom prst="rect">
            <a:avLst/>
          </a:prstGeom>
        </p:spPr>
      </p:pic>
      <p:pic>
        <p:nvPicPr>
          <p:cNvPr id="3" name="Imagem 1">
            <a:extLst>
              <a:ext uri="{FF2B5EF4-FFF2-40B4-BE49-F238E27FC236}">
                <a16:creationId xmlns:a16="http://schemas.microsoft.com/office/drawing/2014/main" id="{CFA43118-7974-3E4A-356D-353087CDA0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17" r="-2" b="-2"/>
          <a:stretch/>
        </p:blipFill>
        <p:spPr>
          <a:xfrm>
            <a:off x="5035168" y="1696845"/>
            <a:ext cx="6082711" cy="3920044"/>
          </a:xfrm>
          <a:custGeom>
            <a:avLst/>
            <a:gdLst/>
            <a:ahLst/>
            <a:cxnLst/>
            <a:rect l="l" t="t" r="r" b="b"/>
            <a:pathLst>
              <a:path w="6082711" h="3920044">
                <a:moveTo>
                  <a:pt x="0" y="0"/>
                </a:moveTo>
                <a:lnTo>
                  <a:pt x="6082711" y="0"/>
                </a:lnTo>
                <a:lnTo>
                  <a:pt x="6082711" y="3103225"/>
                </a:lnTo>
                <a:lnTo>
                  <a:pt x="4614930" y="3103225"/>
                </a:lnTo>
                <a:lnTo>
                  <a:pt x="4614930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145EBA9-213F-3879-3EA2-9BBA3AE20F60}"/>
              </a:ext>
            </a:extLst>
          </p:cNvPr>
          <p:cNvSpPr/>
          <p:nvPr/>
        </p:nvSpPr>
        <p:spPr>
          <a:xfrm>
            <a:off x="6897716" y="3602419"/>
            <a:ext cx="3418448" cy="942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82A3373-0B48-FC3B-E9A2-4970CDF42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7689" y="3580204"/>
            <a:ext cx="4644528" cy="98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29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4401C-F460-15F3-165B-223CB241F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O supercomputador Santos Dumont, do Laboratório Nacional de Computação Científica (LNCC), em Petrópolis">
            <a:extLst>
              <a:ext uri="{FF2B5EF4-FFF2-40B4-BE49-F238E27FC236}">
                <a16:creationId xmlns:a16="http://schemas.microsoft.com/office/drawing/2014/main" id="{E7D89A91-36D9-9140-9590-99B410529B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 descr="RENAFAE ]">
            <a:extLst>
              <a:ext uri="{FF2B5EF4-FFF2-40B4-BE49-F238E27FC236}">
                <a16:creationId xmlns:a16="http://schemas.microsoft.com/office/drawing/2014/main" id="{B6BA0D2C-3D50-2DAF-DFB7-5B8176642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20" y="37678"/>
            <a:ext cx="1721715" cy="1557966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D0A0DCF-5982-FA53-76B5-D35525AE47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092" y="1225324"/>
            <a:ext cx="4537530" cy="265838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659B1F9-5586-7E32-B2A4-1F87282C30F9}"/>
              </a:ext>
            </a:extLst>
          </p:cNvPr>
          <p:cNvSpPr txBox="1"/>
          <p:nvPr/>
        </p:nvSpPr>
        <p:spPr>
          <a:xfrm>
            <a:off x="2042580" y="331229"/>
            <a:ext cx="3201883" cy="1048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C35F481-D6F5-B352-2104-5401CD545DB2}"/>
              </a:ext>
            </a:extLst>
          </p:cNvPr>
          <p:cNvSpPr txBox="1"/>
          <p:nvPr/>
        </p:nvSpPr>
        <p:spPr>
          <a:xfrm>
            <a:off x="1252531" y="1235037"/>
            <a:ext cx="4781979" cy="24860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</a:pPr>
            <a:r>
              <a:rPr lang="pt-BR" sz="2000" b="1" dirty="0"/>
              <a:t>    2024</a:t>
            </a:r>
            <a:r>
              <a:rPr lang="pt-BR" b="1" dirty="0"/>
              <a:t> – Criação da área das Ciências Exatas no âmbito da Secretaria de Políticas e Programas Estratégicos (SEPPE)</a:t>
            </a:r>
            <a:r>
              <a:rPr lang="pt-BR" dirty="0"/>
              <a:t> - Coordenação-Geral de Bioeconomia e Ciências Exatas, Humanas e Sociais (CGHS) é o ponto focal da área no MCTI, do Departamento de Programas Temáticos (DEPTE).</a:t>
            </a:r>
          </a:p>
        </p:txBody>
      </p:sp>
      <p:pic>
        <p:nvPicPr>
          <p:cNvPr id="8" name="Imagem 7" descr="Página 21 | Imágenes de Fisica altas energias - Descarga gratuita en  Magnific (antes Freepik)">
            <a:extLst>
              <a:ext uri="{FF2B5EF4-FFF2-40B4-BE49-F238E27FC236}">
                <a16:creationId xmlns:a16="http://schemas.microsoft.com/office/drawing/2014/main" id="{CA9EC1A9-7A34-31EC-47F0-84F021A7CB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6285" y="3915827"/>
            <a:ext cx="4731657" cy="258208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7B6281F-5232-0736-EC44-F2231CEC2406}"/>
              </a:ext>
            </a:extLst>
          </p:cNvPr>
          <p:cNvSpPr txBox="1"/>
          <p:nvPr/>
        </p:nvSpPr>
        <p:spPr>
          <a:xfrm>
            <a:off x="6530773" y="4137399"/>
            <a:ext cx="4682167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000" b="1" dirty="0"/>
              <a:t>04/2024</a:t>
            </a:r>
            <a:r>
              <a:rPr lang="pt-BR" b="1" dirty="0"/>
              <a:t> - </a:t>
            </a:r>
            <a:r>
              <a:rPr lang="pt-BR" dirty="0"/>
              <a:t>SEPPE/MCTI organizou, em colaboração com a RENAFAE e o INCT CERN-Brasil, a </a:t>
            </a:r>
            <a:r>
              <a:rPr lang="pt-BR" b="1" dirty="0"/>
              <a:t>Conferência Livre MCTI de Física de Altas Energias</a:t>
            </a:r>
            <a:r>
              <a:rPr lang="pt-BR" dirty="0"/>
              <a:t>, </a:t>
            </a:r>
            <a:r>
              <a:rPr lang="pt-BR" dirty="0">
                <a:ea typeface="+mn-lt"/>
                <a:cs typeface="+mn-lt"/>
              </a:rPr>
              <a:t>para debater infraestrutura e financiamento em grandes colaborações Internacionais </a:t>
            </a:r>
            <a:endParaRPr lang="pt-BR" dirty="0"/>
          </a:p>
        </p:txBody>
      </p:sp>
      <p:sp>
        <p:nvSpPr>
          <p:cNvPr id="5" name="CaixaDeTexto 9">
            <a:extLst>
              <a:ext uri="{FF2B5EF4-FFF2-40B4-BE49-F238E27FC236}">
                <a16:creationId xmlns:a16="http://schemas.microsoft.com/office/drawing/2014/main" id="{C21FD27C-68EC-F7A6-CCE7-1BBC1EEDB2D9}"/>
              </a:ext>
            </a:extLst>
          </p:cNvPr>
          <p:cNvSpPr txBox="1"/>
          <p:nvPr/>
        </p:nvSpPr>
        <p:spPr>
          <a:xfrm>
            <a:off x="1785768" y="281130"/>
            <a:ext cx="8990083" cy="535531"/>
          </a:xfrm>
          <a:prstGeom prst="rect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>
              <a:lnSpc>
                <a:spcPct val="90000"/>
              </a:lnSpc>
              <a:spcBef>
                <a:spcPts val="100"/>
              </a:spcBef>
            </a:pPr>
            <a:r>
              <a:rPr lang="pt-B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A SEPPE E A RENAFAE   </a:t>
            </a:r>
            <a:r>
              <a:rPr lang="pt-BR" sz="3200" b="1" u="sng" dirty="0">
                <a:solidFill>
                  <a:schemeClr val="bg1"/>
                </a:solidFill>
              </a:rPr>
              <a:t>TIME LINE</a:t>
            </a:r>
            <a:endParaRPr lang="pt-BR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459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29482-7065-CA3C-785F-D95BAB789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3EAE531-3571-32A6-58CB-5DD991DAC0B9}"/>
              </a:ext>
            </a:extLst>
          </p:cNvPr>
          <p:cNvSpPr txBox="1"/>
          <p:nvPr/>
        </p:nvSpPr>
        <p:spPr>
          <a:xfrm>
            <a:off x="2042580" y="331229"/>
            <a:ext cx="3201883" cy="1048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8FC3E4E-E695-6DAE-88B8-537AEB7EEB82}"/>
              </a:ext>
            </a:extLst>
          </p:cNvPr>
          <p:cNvSpPr txBox="1"/>
          <p:nvPr/>
        </p:nvSpPr>
        <p:spPr>
          <a:xfrm>
            <a:off x="5702597" y="3921620"/>
            <a:ext cx="4912610" cy="18439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2025 -  SEPPE, em colaboração com a comunidade científica de Física de Altas Energias, reestruturou e instituiu a nova RENAFAE – MCTI, 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formalizada pela 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Portaria MCTI nº 9.127, de 29.04.2025</a:t>
            </a: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82AF037-E344-9CBD-C1E1-D35A19EA53B6}"/>
              </a:ext>
            </a:extLst>
          </p:cNvPr>
          <p:cNvSpPr txBox="1"/>
          <p:nvPr/>
        </p:nvSpPr>
        <p:spPr>
          <a:xfrm>
            <a:off x="330050" y="281130"/>
            <a:ext cx="10445802" cy="535531"/>
          </a:xfrm>
          <a:prstGeom prst="rect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>
              <a:lnSpc>
                <a:spcPct val="90000"/>
              </a:lnSpc>
              <a:spcBef>
                <a:spcPts val="100"/>
              </a:spcBef>
            </a:pPr>
            <a:r>
              <a:rPr lang="pt-B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A SEPPE E A RENAFAE   </a:t>
            </a:r>
            <a:r>
              <a:rPr lang="pt-BR" sz="3200" b="1" u="sng" dirty="0">
                <a:solidFill>
                  <a:schemeClr val="bg1"/>
                </a:solidFill>
              </a:rPr>
              <a:t>TIME LINE</a:t>
            </a:r>
            <a:endParaRPr lang="pt-BR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04D632F-3813-1D8C-A2A1-6463CEBDEF00}"/>
              </a:ext>
            </a:extLst>
          </p:cNvPr>
          <p:cNvSpPr/>
          <p:nvPr/>
        </p:nvSpPr>
        <p:spPr>
          <a:xfrm>
            <a:off x="507841" y="1048789"/>
            <a:ext cx="4920342" cy="24366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t-B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06/2024 - Presidência da RENAFAE enviou à SEPPE proposta de reestruturação da Rede, 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 o objetivo de tornar a RENAFAE mais ágil na coordenação da comunidade de Física de Altas Energias (FAE) do Brasil e na intermediação entre a comunidade científica e o MCTI.</a:t>
            </a:r>
          </a:p>
        </p:txBody>
      </p:sp>
      <p:pic>
        <p:nvPicPr>
          <p:cNvPr id="11" name="Imagem 10" descr="Física de Altas Energías">
            <a:extLst>
              <a:ext uri="{FF2B5EF4-FFF2-40B4-BE49-F238E27FC236}">
                <a16:creationId xmlns:a16="http://schemas.microsoft.com/office/drawing/2014/main" id="{BB9E7A8F-4764-9FDC-7641-FDE48AD9F0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6665" y="1048789"/>
            <a:ext cx="4920342" cy="2543099"/>
          </a:xfrm>
          <a:prstGeom prst="rect">
            <a:avLst/>
          </a:prstGeom>
        </p:spPr>
      </p:pic>
      <p:pic>
        <p:nvPicPr>
          <p:cNvPr id="14" name="Imagem 13" descr="Física das Altas Energias (HEP-High Energy Physics) – Técnico ULisboa">
            <a:extLst>
              <a:ext uri="{FF2B5EF4-FFF2-40B4-BE49-F238E27FC236}">
                <a16:creationId xmlns:a16="http://schemas.microsoft.com/office/drawing/2014/main" id="{DDB0C0CA-8A08-9BA5-4674-B56B411B4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26" y="3956643"/>
            <a:ext cx="4833257" cy="28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32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7FD9E-423F-3B70-1256-8DEC13817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CB98A28-76E8-E740-CD60-D4E0DBCC1CF1}"/>
              </a:ext>
            </a:extLst>
          </p:cNvPr>
          <p:cNvSpPr txBox="1"/>
          <p:nvPr/>
        </p:nvSpPr>
        <p:spPr>
          <a:xfrm>
            <a:off x="2042580" y="331229"/>
            <a:ext cx="3201883" cy="1048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F217E04-7BC2-3ADF-E872-A106238E0A09}"/>
              </a:ext>
            </a:extLst>
          </p:cNvPr>
          <p:cNvSpPr txBox="1"/>
          <p:nvPr/>
        </p:nvSpPr>
        <p:spPr>
          <a:xfrm>
            <a:off x="5570126" y="4272171"/>
            <a:ext cx="4513466" cy="18603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t-BR" b="1" dirty="0">
                <a:latin typeface="Aptos"/>
                <a:ea typeface="Calibri"/>
                <a:cs typeface="Times New Roman"/>
              </a:rPr>
              <a:t>12/2025 - </a:t>
            </a:r>
            <a:r>
              <a:rPr lang="pt-BR" dirty="0">
                <a:latin typeface="Aptos"/>
                <a:ea typeface="Calibri"/>
                <a:cs typeface="Times New Roman"/>
              </a:rPr>
              <a:t>SEPPE realiza transferência de recursos, via CNPq, para </a:t>
            </a:r>
            <a:r>
              <a:rPr lang="pt-BR" b="1" dirty="0">
                <a:latin typeface="Aptos"/>
                <a:ea typeface="Calibri"/>
                <a:cs typeface="Times New Roman"/>
              </a:rPr>
              <a:t>quitação de parte das taxas de Manutenção e Operação (M&amp;O), dos anos de 2024 e 2025, </a:t>
            </a:r>
            <a:r>
              <a:rPr lang="pt-BR" dirty="0">
                <a:latin typeface="Aptos"/>
                <a:ea typeface="Calibri"/>
                <a:cs typeface="Times New Roman"/>
              </a:rPr>
              <a:t>relativas a participação brasileira no experimento </a:t>
            </a:r>
            <a:r>
              <a:rPr lang="pt-BR" b="1" i="1" dirty="0">
                <a:latin typeface="Aptos"/>
                <a:ea typeface="Calibri"/>
                <a:cs typeface="Times New Roman"/>
              </a:rPr>
              <a:t>ALICE</a:t>
            </a:r>
            <a:r>
              <a:rPr lang="pt-BR" b="1" dirty="0">
                <a:latin typeface="Aptos"/>
                <a:ea typeface="Calibri"/>
                <a:cs typeface="Times New Roman"/>
              </a:rPr>
              <a:t>, do CERN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5A6DA83-8CF7-05E3-9626-C37A1185975D}"/>
              </a:ext>
            </a:extLst>
          </p:cNvPr>
          <p:cNvSpPr/>
          <p:nvPr/>
        </p:nvSpPr>
        <p:spPr>
          <a:xfrm>
            <a:off x="777386" y="1183855"/>
            <a:ext cx="4325257" cy="2453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t-BR" b="1" dirty="0">
                <a:latin typeface="Aptos"/>
                <a:ea typeface="Calibri"/>
                <a:cs typeface="Times New Roman"/>
              </a:rPr>
              <a:t>06/2025 - </a:t>
            </a:r>
            <a:r>
              <a:rPr lang="pt-BR" dirty="0">
                <a:latin typeface="Aptos"/>
                <a:ea typeface="Calibri"/>
                <a:cs typeface="Times New Roman"/>
              </a:rPr>
              <a:t>SEPPE, em colaboração com a Coordenação-Geral da RENAFAE à época, apoiou o processo de consulta à comunidade científica de Física de Altas Energias para  formação do</a:t>
            </a:r>
            <a:r>
              <a:rPr lang="pt-BR" b="1" dirty="0">
                <a:latin typeface="Aptos"/>
                <a:ea typeface="Calibri"/>
                <a:cs typeface="Times New Roman"/>
              </a:rPr>
              <a:t> novo Comitê Técnico-Científico da RENAFAE, instituído pela </a:t>
            </a:r>
            <a:r>
              <a:rPr lang="pt-BR" b="1" u="sng" dirty="0">
                <a:latin typeface="Aptos"/>
                <a:ea typeface="Calibri"/>
                <a:cs typeface="Times New Roman"/>
              </a:rPr>
              <a:t>Portaria MCTI Nº 9.488, de 07.10.2025</a:t>
            </a:r>
            <a:r>
              <a:rPr lang="pt-BR" b="1" dirty="0">
                <a:latin typeface="Aptos"/>
                <a:ea typeface="Calibri"/>
                <a:cs typeface="Times New Roman"/>
              </a:rPr>
              <a:t>.</a:t>
            </a:r>
            <a:endParaRPr lang="pt-BR" b="1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557DFF3-D500-E2B8-1B99-26E50B095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381" y="1320756"/>
            <a:ext cx="4506687" cy="2788557"/>
          </a:xfrm>
          <a:prstGeom prst="rect">
            <a:avLst/>
          </a:prstGeom>
        </p:spPr>
      </p:pic>
      <p:pic>
        <p:nvPicPr>
          <p:cNvPr id="5" name="Imagem 4" descr="ALICE's dark side – CERN Courier">
            <a:extLst>
              <a:ext uri="{FF2B5EF4-FFF2-40B4-BE49-F238E27FC236}">
                <a16:creationId xmlns:a16="http://schemas.microsoft.com/office/drawing/2014/main" id="{2AA78228-54A3-E295-5047-78EB0586F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632" y="4041200"/>
            <a:ext cx="4310742" cy="2485571"/>
          </a:xfrm>
          <a:prstGeom prst="rect">
            <a:avLst/>
          </a:prstGeom>
        </p:spPr>
      </p:pic>
      <p:sp>
        <p:nvSpPr>
          <p:cNvPr id="8" name="CaixaDeTexto 9">
            <a:extLst>
              <a:ext uri="{FF2B5EF4-FFF2-40B4-BE49-F238E27FC236}">
                <a16:creationId xmlns:a16="http://schemas.microsoft.com/office/drawing/2014/main" id="{ED5FC15B-5BF3-928D-5C3E-73EB438D4281}"/>
              </a:ext>
            </a:extLst>
          </p:cNvPr>
          <p:cNvSpPr txBox="1"/>
          <p:nvPr/>
        </p:nvSpPr>
        <p:spPr>
          <a:xfrm>
            <a:off x="306028" y="312874"/>
            <a:ext cx="10469824" cy="535531"/>
          </a:xfrm>
          <a:prstGeom prst="rect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>
              <a:lnSpc>
                <a:spcPct val="90000"/>
              </a:lnSpc>
              <a:spcBef>
                <a:spcPts val="100"/>
              </a:spcBef>
            </a:pPr>
            <a:r>
              <a:rPr lang="pt-B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A SEPPE E A RENAFAE – TIME LINE</a:t>
            </a:r>
          </a:p>
        </p:txBody>
      </p:sp>
    </p:spTree>
    <p:extLst>
      <p:ext uri="{BB962C8B-B14F-4D97-AF65-F5344CB8AC3E}">
        <p14:creationId xmlns:p14="http://schemas.microsoft.com/office/powerpoint/2010/main" val="3051680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FEB06-3670-3DB3-AC4D-B25BC79A5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E4D63D4-DA22-D5AF-FB4F-4EE0D7E46AAE}"/>
              </a:ext>
            </a:extLst>
          </p:cNvPr>
          <p:cNvSpPr txBox="1"/>
          <p:nvPr/>
        </p:nvSpPr>
        <p:spPr>
          <a:xfrm>
            <a:off x="2042580" y="331229"/>
            <a:ext cx="3201883" cy="1048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26FE0AC-861F-A5E3-C87E-B22903249D3C}"/>
              </a:ext>
            </a:extLst>
          </p:cNvPr>
          <p:cNvSpPr/>
          <p:nvPr/>
        </p:nvSpPr>
        <p:spPr>
          <a:xfrm>
            <a:off x="755980" y="1083266"/>
            <a:ext cx="4796971" cy="24860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pt-BR" sz="2000" b="1" dirty="0">
                <a:latin typeface="Aptos"/>
                <a:ea typeface="Calibri"/>
                <a:cs typeface="Times New Roman"/>
              </a:rPr>
              <a:t>06/2026</a:t>
            </a:r>
            <a:r>
              <a:rPr lang="pt-BR" b="1" dirty="0">
                <a:latin typeface="Aptos"/>
                <a:ea typeface="Calibri"/>
                <a:cs typeface="Times New Roman"/>
              </a:rPr>
              <a:t> - </a:t>
            </a:r>
            <a:r>
              <a:rPr lang="pt-BR" dirty="0">
                <a:latin typeface="Aptos"/>
                <a:ea typeface="Calibri"/>
                <a:cs typeface="Times New Roman"/>
              </a:rPr>
              <a:t>SEPPE reativa o Plano Orçamentário 0002 – </a:t>
            </a:r>
            <a:r>
              <a:rPr lang="pt-BR" i="1" dirty="0">
                <a:latin typeface="Aptos"/>
                <a:ea typeface="Calibri"/>
                <a:cs typeface="Times New Roman"/>
              </a:rPr>
              <a:t>Apoio a Redes e Laboratórios de Pesquisas em Física de Altas Energias com</a:t>
            </a:r>
            <a:r>
              <a:rPr lang="pt-BR" dirty="0">
                <a:latin typeface="Aptos"/>
                <a:ea typeface="Calibri"/>
                <a:cs typeface="Times New Roman"/>
              </a:rPr>
              <a:t> suplementação orçamentária, efetivada para o ano de 2026 - R$ 400.000,00. Os recursos destinam-se à apoiar o projeto </a:t>
            </a:r>
            <a:r>
              <a:rPr lang="pt-BR" b="1" i="1" dirty="0">
                <a:latin typeface="Aptos"/>
                <a:ea typeface="Calibri"/>
                <a:cs typeface="Times New Roman"/>
              </a:rPr>
              <a:t>"Frente de Atuação da RENAFAE junto ao CERN"</a:t>
            </a:r>
            <a:endParaRPr lang="pt-BR" b="1" dirty="0">
              <a:ea typeface="Calibri"/>
              <a:cs typeface="Times New Roman"/>
            </a:endParaRPr>
          </a:p>
        </p:txBody>
      </p:sp>
      <p:pic>
        <p:nvPicPr>
          <p:cNvPr id="8" name="Imagem 7" descr="Lula assina decreto que promulga adesão do Brasil ao CERN| Sociedade  Brasileira de Física">
            <a:extLst>
              <a:ext uri="{FF2B5EF4-FFF2-40B4-BE49-F238E27FC236}">
                <a16:creationId xmlns:a16="http://schemas.microsoft.com/office/drawing/2014/main" id="{63DEF23D-E895-BDCE-34F3-5350E22BBC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486" y="1185667"/>
            <a:ext cx="4338319" cy="262229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3B0BC3D-5675-26D6-7FB9-02B9D83ADB36}"/>
              </a:ext>
            </a:extLst>
          </p:cNvPr>
          <p:cNvSpPr txBox="1"/>
          <p:nvPr/>
        </p:nvSpPr>
        <p:spPr>
          <a:xfrm>
            <a:off x="6025660" y="3956718"/>
            <a:ext cx="4462145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b="1" dirty="0"/>
              <a:t>06/2026</a:t>
            </a:r>
            <a:r>
              <a:rPr lang="pt-BR" dirty="0"/>
              <a:t> – SEPPE/ASPAR/MCTI solicita ao Dep. Inácio Arruda uma audiência pública sobre a RENAFAE na Comissão de Ciência, Tecnologia e Inovação da Câmara dos Deputados (CCTI). A solicitação foi aprovada e está prevista para acontecer no mês de agosto.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76A548C-E611-A7A6-DDA7-EC8E5F392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65" y="3902885"/>
            <a:ext cx="4673600" cy="2446565"/>
          </a:xfrm>
          <a:prstGeom prst="rect">
            <a:avLst/>
          </a:prstGeom>
        </p:spPr>
      </p:pic>
      <p:sp>
        <p:nvSpPr>
          <p:cNvPr id="5" name="CaixaDeTexto 9">
            <a:extLst>
              <a:ext uri="{FF2B5EF4-FFF2-40B4-BE49-F238E27FC236}">
                <a16:creationId xmlns:a16="http://schemas.microsoft.com/office/drawing/2014/main" id="{BC352C05-18CE-CF8B-1DDF-92E22493157F}"/>
              </a:ext>
            </a:extLst>
          </p:cNvPr>
          <p:cNvSpPr txBox="1"/>
          <p:nvPr/>
        </p:nvSpPr>
        <p:spPr>
          <a:xfrm>
            <a:off x="330050" y="281130"/>
            <a:ext cx="10445802" cy="535531"/>
          </a:xfrm>
          <a:prstGeom prst="rect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>
              <a:lnSpc>
                <a:spcPct val="90000"/>
              </a:lnSpc>
              <a:spcBef>
                <a:spcPts val="100"/>
              </a:spcBef>
            </a:pPr>
            <a:r>
              <a:rPr lang="pt-B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A SEPPE E A RENAFAE</a:t>
            </a:r>
          </a:p>
        </p:txBody>
      </p:sp>
    </p:spTree>
    <p:extLst>
      <p:ext uri="{BB962C8B-B14F-4D97-AF65-F5344CB8AC3E}">
        <p14:creationId xmlns:p14="http://schemas.microsoft.com/office/powerpoint/2010/main" val="3621077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9">
            <a:extLst>
              <a:ext uri="{FF2B5EF4-FFF2-40B4-BE49-F238E27FC236}">
                <a16:creationId xmlns:a16="http://schemas.microsoft.com/office/drawing/2014/main" id="{34C8BEBC-8B92-B0C6-3D35-42AA071B611F}"/>
              </a:ext>
            </a:extLst>
          </p:cNvPr>
          <p:cNvSpPr txBox="1"/>
          <p:nvPr/>
        </p:nvSpPr>
        <p:spPr>
          <a:xfrm>
            <a:off x="330050" y="281130"/>
            <a:ext cx="10445802" cy="535531"/>
          </a:xfrm>
          <a:prstGeom prst="rect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>
              <a:lnSpc>
                <a:spcPct val="90000"/>
              </a:lnSpc>
              <a:spcBef>
                <a:spcPts val="100"/>
              </a:spcBef>
            </a:pPr>
            <a:r>
              <a:rPr lang="pt-B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CHALLENGES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61E54-A4C5-2261-9D05-B5CEE26546E5}"/>
              </a:ext>
            </a:extLst>
          </p:cNvPr>
          <p:cNvSpPr txBox="1"/>
          <p:nvPr/>
        </p:nvSpPr>
        <p:spPr>
          <a:xfrm>
            <a:off x="5006315" y="2184413"/>
            <a:ext cx="623542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en-GB" sz="2000" dirty="0"/>
              <a:t>A </a:t>
            </a:r>
            <a:r>
              <a:rPr lang="en-GB" sz="2000" dirty="0" err="1"/>
              <a:t>comunidade</a:t>
            </a:r>
            <a:r>
              <a:rPr lang="en-GB" sz="2000" dirty="0"/>
              <a:t> </a:t>
            </a:r>
            <a:r>
              <a:rPr lang="en-GB" sz="2000" dirty="0" err="1"/>
              <a:t>científica</a:t>
            </a:r>
            <a:r>
              <a:rPr lang="en-GB" sz="2000" dirty="0"/>
              <a:t> da </a:t>
            </a:r>
            <a:r>
              <a:rPr lang="en-GB" sz="2000" dirty="0" err="1"/>
              <a:t>Física</a:t>
            </a:r>
            <a:r>
              <a:rPr lang="en-GB" sz="2000" dirty="0"/>
              <a:t> de Altas </a:t>
            </a:r>
            <a:r>
              <a:rPr lang="en-GB" sz="2000" dirty="0" err="1"/>
              <a:t>Energias</a:t>
            </a:r>
            <a:r>
              <a:rPr lang="en-GB" sz="2000" dirty="0"/>
              <a:t>, </a:t>
            </a:r>
            <a:r>
              <a:rPr lang="en-GB" sz="2000" dirty="0" err="1"/>
              <a:t>já</a:t>
            </a:r>
            <a:r>
              <a:rPr lang="en-GB" sz="2000" dirty="0"/>
              <a:t> </a:t>
            </a:r>
            <a:r>
              <a:rPr lang="en-GB" sz="2000" dirty="0" err="1"/>
              <a:t>provou</a:t>
            </a:r>
            <a:r>
              <a:rPr lang="en-GB" sz="2000" dirty="0"/>
              <a:t> </a:t>
            </a:r>
            <a:r>
              <a:rPr lang="en-GB" sz="2000" dirty="0" err="1"/>
              <a:t>que</a:t>
            </a:r>
            <a:r>
              <a:rPr lang="en-GB" sz="2000" dirty="0"/>
              <a:t> o </a:t>
            </a:r>
            <a:r>
              <a:rPr lang="en-GB" sz="2000" dirty="0" err="1"/>
              <a:t>Brasil</a:t>
            </a:r>
            <a:r>
              <a:rPr lang="en-GB" sz="2000" dirty="0"/>
              <a:t> </a:t>
            </a:r>
            <a:r>
              <a:rPr lang="en-GB" sz="2000" dirty="0" err="1"/>
              <a:t>é</a:t>
            </a:r>
            <a:r>
              <a:rPr lang="en-GB" sz="2000" dirty="0"/>
              <a:t> </a:t>
            </a:r>
            <a:r>
              <a:rPr lang="en-GB" sz="2000" dirty="0" err="1"/>
              <a:t>capaz</a:t>
            </a:r>
            <a:r>
              <a:rPr lang="en-GB" sz="2000" dirty="0"/>
              <a:t> de </a:t>
            </a:r>
            <a:r>
              <a:rPr lang="en-GB" sz="2000" dirty="0" err="1"/>
              <a:t>participar</a:t>
            </a:r>
            <a:r>
              <a:rPr lang="en-GB" sz="2000" dirty="0"/>
              <a:t> da BIG SCIENCE</a:t>
            </a:r>
          </a:p>
          <a:p>
            <a:endParaRPr lang="en-GB" dirty="0"/>
          </a:p>
          <a:p>
            <a:pPr marL="285750" indent="-285750">
              <a:buFont typeface="Wingdings" pitchFamily="2" charset="2"/>
              <a:buChar char="q"/>
            </a:pPr>
            <a:r>
              <a:rPr lang="en-GB" sz="2000" dirty="0"/>
              <a:t>“</a:t>
            </a:r>
            <a:r>
              <a:rPr lang="en-GB" sz="2000" dirty="0" err="1"/>
              <a:t>Precisamos</a:t>
            </a:r>
            <a:r>
              <a:rPr lang="en-GB" sz="2000" dirty="0"/>
              <a:t> </a:t>
            </a:r>
            <a:r>
              <a:rPr lang="en-GB" sz="2000" dirty="0" err="1"/>
              <a:t>construir</a:t>
            </a:r>
            <a:r>
              <a:rPr lang="en-GB" sz="2000" dirty="0"/>
              <a:t> as </a:t>
            </a:r>
            <a:r>
              <a:rPr lang="en-GB" sz="2000" dirty="0" err="1"/>
              <a:t>condições</a:t>
            </a:r>
            <a:r>
              <a:rPr lang="en-GB" sz="2000" dirty="0"/>
              <a:t> POLÍTICAS e INSTITUCIONAIS </a:t>
            </a:r>
            <a:r>
              <a:rPr lang="en-GB" sz="2000" dirty="0" err="1"/>
              <a:t>necessárias</a:t>
            </a:r>
            <a:r>
              <a:rPr lang="en-GB" sz="2000" dirty="0"/>
              <a:t> para </a:t>
            </a:r>
            <a:r>
              <a:rPr lang="en-GB" sz="2000" dirty="0" err="1"/>
              <a:t>que</a:t>
            </a:r>
            <a:r>
              <a:rPr lang="en-GB" sz="2000" dirty="0"/>
              <a:t> </a:t>
            </a:r>
            <a:r>
              <a:rPr lang="en-GB" sz="2000" dirty="0" err="1"/>
              <a:t>essa</a:t>
            </a:r>
            <a:r>
              <a:rPr lang="en-GB" sz="2000" dirty="0"/>
              <a:t> </a:t>
            </a:r>
            <a:r>
              <a:rPr lang="en-GB" sz="2000" dirty="0" err="1"/>
              <a:t>participação</a:t>
            </a:r>
            <a:r>
              <a:rPr lang="en-GB" sz="2000" dirty="0"/>
              <a:t> </a:t>
            </a:r>
            <a:r>
              <a:rPr lang="en-GB" sz="2000" dirty="0" err="1"/>
              <a:t>deixe</a:t>
            </a:r>
            <a:r>
              <a:rPr lang="en-GB" sz="2000" dirty="0"/>
              <a:t> de </a:t>
            </a:r>
            <a:r>
              <a:rPr lang="en-GB" sz="2000" dirty="0" err="1"/>
              <a:t>depender</a:t>
            </a:r>
            <a:r>
              <a:rPr lang="en-GB" sz="2000" dirty="0"/>
              <a:t>  da </a:t>
            </a:r>
            <a:r>
              <a:rPr lang="en-GB" sz="2000" dirty="0" err="1"/>
              <a:t>improvisação</a:t>
            </a:r>
            <a:r>
              <a:rPr lang="en-GB" sz="2000" dirty="0"/>
              <a:t> e se </a:t>
            </a:r>
            <a:r>
              <a:rPr lang="en-GB" sz="2000" dirty="0" err="1"/>
              <a:t>torne</a:t>
            </a:r>
            <a:r>
              <a:rPr lang="en-GB" sz="2000" dirty="0"/>
              <a:t>  </a:t>
            </a:r>
            <a:r>
              <a:rPr lang="en-GB" sz="2000" dirty="0" err="1"/>
              <a:t>efetivamente</a:t>
            </a:r>
            <a:r>
              <a:rPr lang="en-GB" sz="2000" dirty="0"/>
              <a:t> </a:t>
            </a:r>
            <a:r>
              <a:rPr lang="en-GB" sz="2000" dirty="0" err="1"/>
              <a:t>sustentável</a:t>
            </a:r>
            <a:r>
              <a:rPr lang="en-GB" sz="2000" dirty="0"/>
              <a:t> no </a:t>
            </a:r>
            <a:r>
              <a:rPr lang="en-GB" sz="2000" dirty="0" err="1"/>
              <a:t>longo</a:t>
            </a:r>
            <a:r>
              <a:rPr lang="en-GB" sz="2000" dirty="0"/>
              <a:t> </a:t>
            </a:r>
            <a:r>
              <a:rPr lang="en-GB" sz="2000" dirty="0" err="1"/>
              <a:t>prazo</a:t>
            </a:r>
            <a:r>
              <a:rPr lang="en-GB" sz="2000" dirty="0"/>
              <a:t>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699DE-A9A7-AA6D-0903-3960666A5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15" y="1592132"/>
            <a:ext cx="3948531" cy="50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78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F2698-CA09-59FC-D938-DC9F3D9A0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NAFAE">
            <a:extLst>
              <a:ext uri="{FF2B5EF4-FFF2-40B4-BE49-F238E27FC236}">
                <a16:creationId xmlns:a16="http://schemas.microsoft.com/office/drawing/2014/main" id="{ABD082C8-8E1D-58C6-86AF-B19D30978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681493"/>
            <a:ext cx="3292524" cy="348886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C6AAE25-BD23-41B5-AAE4-1DA5898C2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573887"/>
            <a:ext cx="0" cy="3710227"/>
          </a:xfrm>
          <a:prstGeom prst="line">
            <a:avLst/>
          </a:prstGeom>
          <a:ln w="19050">
            <a:solidFill>
              <a:srgbClr val="ED3C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682A3373-0B48-FC3B-E9A2-4970CDF42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676" y="2768814"/>
            <a:ext cx="6184580" cy="131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3194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48067C-198D-1299-F3CC-2F7521770847}"/>
              </a:ext>
            </a:extLst>
          </p:cNvPr>
          <p:cNvSpPr txBox="1"/>
          <p:nvPr/>
        </p:nvSpPr>
        <p:spPr>
          <a:xfrm>
            <a:off x="3052689" y="3247851"/>
            <a:ext cx="6105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/>
          </a:p>
        </p:txBody>
      </p:sp>
      <p:grpSp>
        <p:nvGrpSpPr>
          <p:cNvPr id="2" name="Group 21">
            <a:extLst>
              <a:ext uri="{FF2B5EF4-FFF2-40B4-BE49-F238E27FC236}">
                <a16:creationId xmlns:a16="http://schemas.microsoft.com/office/drawing/2014/main" id="{2EB660A1-F158-EAA4-55D7-9F2555831B03}"/>
              </a:ext>
            </a:extLst>
          </p:cNvPr>
          <p:cNvGrpSpPr/>
          <p:nvPr/>
        </p:nvGrpSpPr>
        <p:grpSpPr>
          <a:xfrm>
            <a:off x="666135" y="138223"/>
            <a:ext cx="2880512" cy="2872323"/>
            <a:chOff x="0" y="0"/>
            <a:chExt cx="2336610" cy="2698090"/>
          </a:xfrm>
        </p:grpSpPr>
        <p:sp>
          <p:nvSpPr>
            <p:cNvPr id="4" name="Freeform 22">
              <a:extLst>
                <a:ext uri="{FF2B5EF4-FFF2-40B4-BE49-F238E27FC236}">
                  <a16:creationId xmlns:a16="http://schemas.microsoft.com/office/drawing/2014/main" id="{E7162C19-1D8E-5790-7A5C-39D3ACEC01C0}"/>
                </a:ext>
              </a:extLst>
            </p:cNvPr>
            <p:cNvSpPr/>
            <p:nvPr/>
          </p:nvSpPr>
          <p:spPr>
            <a:xfrm>
              <a:off x="0" y="0"/>
              <a:ext cx="2336546" cy="2698115"/>
            </a:xfrm>
            <a:custGeom>
              <a:avLst/>
              <a:gdLst/>
              <a:ahLst/>
              <a:cxnLst/>
              <a:rect l="l" t="t" r="r" b="b"/>
              <a:pathLst>
                <a:path w="2336546" h="2698115">
                  <a:moveTo>
                    <a:pt x="1168273" y="0"/>
                  </a:moveTo>
                  <a:lnTo>
                    <a:pt x="0" y="674497"/>
                  </a:lnTo>
                  <a:lnTo>
                    <a:pt x="0" y="2023618"/>
                  </a:lnTo>
                  <a:lnTo>
                    <a:pt x="1168273" y="2698115"/>
                  </a:lnTo>
                  <a:lnTo>
                    <a:pt x="2336546" y="2023618"/>
                  </a:lnTo>
                  <a:lnTo>
                    <a:pt x="2336546" y="674497"/>
                  </a:lnTo>
                  <a:lnTo>
                    <a:pt x="1168273" y="0"/>
                  </a:lnTo>
                  <a:close/>
                </a:path>
              </a:pathLst>
            </a:custGeom>
            <a:blipFill>
              <a:blip r:embed="rId2"/>
              <a:stretch>
                <a:fillRect l="-733" t="-281" r="-745" b="-250"/>
              </a:stretch>
            </a:blipFill>
          </p:spPr>
          <p:txBody>
            <a:bodyPr/>
            <a:lstStyle/>
            <a:p>
              <a:endParaRPr lang="en-BR"/>
            </a:p>
          </p:txBody>
        </p:sp>
      </p:grpSp>
      <p:sp>
        <p:nvSpPr>
          <p:cNvPr id="5" name="TextBox 44">
            <a:extLst>
              <a:ext uri="{FF2B5EF4-FFF2-40B4-BE49-F238E27FC236}">
                <a16:creationId xmlns:a16="http://schemas.microsoft.com/office/drawing/2014/main" id="{D4B6B26E-BCFD-F5F6-B809-F77907D6FF39}"/>
              </a:ext>
            </a:extLst>
          </p:cNvPr>
          <p:cNvSpPr txBox="1"/>
          <p:nvPr/>
        </p:nvSpPr>
        <p:spPr>
          <a:xfrm>
            <a:off x="3797850" y="138223"/>
            <a:ext cx="1347502" cy="1079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99"/>
              </a:lnSpc>
            </a:pPr>
            <a:r>
              <a:rPr lang="en-US" sz="1200" spc="-22" dirty="0">
                <a:solidFill>
                  <a:srgbClr val="000000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22 MARCH</a:t>
            </a:r>
          </a:p>
          <a:p>
            <a:pPr algn="l">
              <a:lnSpc>
                <a:spcPts val="1199"/>
              </a:lnSpc>
            </a:pPr>
            <a:r>
              <a:rPr lang="en-US" sz="900" spc="-7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Brazil becomes a CERN Associate Member State, the first country in the Americas to do so.</a:t>
            </a:r>
          </a:p>
          <a:p>
            <a:pPr algn="l">
              <a:lnSpc>
                <a:spcPts val="933"/>
              </a:lnSpc>
            </a:pPr>
            <a:r>
              <a:rPr lang="en-US" sz="699" spc="-5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(CERN-PHOTO-202403-061-10)</a:t>
            </a:r>
          </a:p>
        </p:txBody>
      </p:sp>
      <p:grpSp>
        <p:nvGrpSpPr>
          <p:cNvPr id="94" name="Group 8">
            <a:extLst>
              <a:ext uri="{FF2B5EF4-FFF2-40B4-BE49-F238E27FC236}">
                <a16:creationId xmlns:a16="http://schemas.microsoft.com/office/drawing/2014/main" id="{AD69BD2E-9401-DB3B-67B1-C349DF770BD5}"/>
              </a:ext>
            </a:extLst>
          </p:cNvPr>
          <p:cNvGrpSpPr/>
          <p:nvPr/>
        </p:nvGrpSpPr>
        <p:grpSpPr>
          <a:xfrm>
            <a:off x="4582634" y="1350335"/>
            <a:ext cx="7392140" cy="4482561"/>
            <a:chOff x="0" y="0"/>
            <a:chExt cx="8544001" cy="4908804"/>
          </a:xfrm>
        </p:grpSpPr>
        <p:sp>
          <p:nvSpPr>
            <p:cNvPr id="95" name="Freeform 9">
              <a:extLst>
                <a:ext uri="{FF2B5EF4-FFF2-40B4-BE49-F238E27FC236}">
                  <a16:creationId xmlns:a16="http://schemas.microsoft.com/office/drawing/2014/main" id="{6FA6E0E2-1E84-84EC-3DC7-FE11DE5A8C32}"/>
                </a:ext>
              </a:extLst>
            </p:cNvPr>
            <p:cNvSpPr/>
            <p:nvPr/>
          </p:nvSpPr>
          <p:spPr>
            <a:xfrm>
              <a:off x="0" y="0"/>
              <a:ext cx="8544052" cy="4908804"/>
            </a:xfrm>
            <a:custGeom>
              <a:avLst/>
              <a:gdLst/>
              <a:ahLst/>
              <a:cxnLst/>
              <a:rect l="l" t="t" r="r" b="b"/>
              <a:pathLst>
                <a:path w="8544052" h="4908804">
                  <a:moveTo>
                    <a:pt x="0" y="0"/>
                  </a:moveTo>
                  <a:lnTo>
                    <a:pt x="8544052" y="0"/>
                  </a:lnTo>
                  <a:lnTo>
                    <a:pt x="8544052" y="4908804"/>
                  </a:lnTo>
                  <a:lnTo>
                    <a:pt x="0" y="49088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05" t="-351" r="-204" b="-354"/>
              </a:stretch>
            </a:blipFill>
          </p:spPr>
          <p:txBody>
            <a:bodyPr/>
            <a:lstStyle/>
            <a:p>
              <a:endParaRPr lang="en-BR"/>
            </a:p>
          </p:txBody>
        </p:sp>
      </p:grpSp>
    </p:spTree>
    <p:extLst>
      <p:ext uri="{BB962C8B-B14F-4D97-AF65-F5344CB8AC3E}">
        <p14:creationId xmlns:p14="http://schemas.microsoft.com/office/powerpoint/2010/main" val="1045891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8ACBC3-3A1F-C65F-ACEE-F6849C913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68" y="0"/>
            <a:ext cx="531613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F0AE77-898E-9118-1C6D-3680A215D95E}"/>
              </a:ext>
            </a:extLst>
          </p:cNvPr>
          <p:cNvSpPr txBox="1"/>
          <p:nvPr/>
        </p:nvSpPr>
        <p:spPr>
          <a:xfrm>
            <a:off x="6160547" y="1277117"/>
            <a:ext cx="555453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buNone/>
            </a:pPr>
            <a:r>
              <a:rPr lang="en-US" sz="2000" dirty="0">
                <a:solidFill>
                  <a:srgbClr val="0070C0"/>
                </a:solidFill>
                <a:effectLst/>
                <a:latin typeface="Helvetica" pitchFamily="2" charset="0"/>
              </a:rPr>
              <a:t>II.6 </a:t>
            </a:r>
            <a:r>
              <a:rPr lang="en-US" sz="2000" dirty="0" err="1">
                <a:solidFill>
                  <a:srgbClr val="0070C0"/>
                </a:solidFill>
                <a:effectLst/>
                <a:latin typeface="Helvetica" pitchFamily="2" charset="0"/>
              </a:rPr>
              <a:t>Políticas</a:t>
            </a:r>
            <a:r>
              <a:rPr lang="en-US" sz="2000" dirty="0">
                <a:solidFill>
                  <a:srgbClr val="0070C0"/>
                </a:solidFill>
                <a:effectLst/>
                <a:latin typeface="Helvetica" pitchFamily="2" charset="0"/>
              </a:rPr>
              <a:t> para a </a:t>
            </a:r>
            <a:r>
              <a:rPr lang="en-US" sz="2000" dirty="0" err="1">
                <a:solidFill>
                  <a:srgbClr val="0070C0"/>
                </a:solidFill>
                <a:effectLst/>
                <a:latin typeface="Helvetica" pitchFamily="2" charset="0"/>
              </a:rPr>
              <a:t>Física</a:t>
            </a:r>
            <a:r>
              <a:rPr lang="en-US" sz="2000" dirty="0">
                <a:solidFill>
                  <a:srgbClr val="0070C0"/>
                </a:solidFill>
                <a:effectLst/>
                <a:latin typeface="Helvetica" pitchFamily="2" charset="0"/>
              </a:rPr>
              <a:t> de Altas </a:t>
            </a:r>
            <a:r>
              <a:rPr lang="en-US" sz="2000" dirty="0" err="1">
                <a:solidFill>
                  <a:srgbClr val="0070C0"/>
                </a:solidFill>
                <a:effectLst/>
                <a:latin typeface="Helvetica" pitchFamily="2" charset="0"/>
              </a:rPr>
              <a:t>Energias</a:t>
            </a:r>
            <a:endParaRPr lang="en-US" sz="2000" dirty="0">
              <a:solidFill>
                <a:srgbClr val="0070C0"/>
              </a:solidFill>
              <a:effectLst/>
              <a:latin typeface="Helvetica" pitchFamily="2" charset="0"/>
            </a:endParaRPr>
          </a:p>
          <a:p>
            <a:pPr marL="0" marR="0" algn="just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marR="0" algn="just">
              <a:buNone/>
            </a:pPr>
            <a:r>
              <a:rPr lang="en-US" sz="1800" dirty="0">
                <a:solidFill>
                  <a:srgbClr val="000000"/>
                </a:solidFill>
                <a:effectLst/>
              </a:rPr>
              <a:t>A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Física</a:t>
            </a:r>
            <a:r>
              <a:rPr lang="en-US" sz="1800" dirty="0">
                <a:solidFill>
                  <a:srgbClr val="000000"/>
                </a:solidFill>
                <a:effectLst/>
              </a:rPr>
              <a:t> de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Partículas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costuma</a:t>
            </a:r>
            <a:r>
              <a:rPr lang="en-US" sz="1800" dirty="0">
                <a:solidFill>
                  <a:srgbClr val="000000"/>
                </a:solidFill>
                <a:effectLst/>
              </a:rPr>
              <a:t> ser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apresentada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como</a:t>
            </a:r>
            <a:r>
              <a:rPr lang="en-US" sz="1800" dirty="0">
                <a:solidFill>
                  <a:srgbClr val="000000"/>
                </a:solidFill>
                <a:effectLst/>
              </a:rPr>
              <a:t> um dos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exemplos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mais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emblemáticos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</a:rPr>
              <a:t>da Big Science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contemporânea</a:t>
            </a:r>
            <a:r>
              <a:rPr lang="en-US" sz="1800" dirty="0">
                <a:solidFill>
                  <a:srgbClr val="000000"/>
                </a:solidFill>
                <a:effectLst/>
              </a:rPr>
              <a:t>. De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fato</a:t>
            </a:r>
            <a:r>
              <a:rPr lang="en-US" sz="1800" dirty="0">
                <a:solidFill>
                  <a:srgbClr val="000000"/>
                </a:solidFill>
                <a:effectLst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poucas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áreas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científicas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mobilizam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infraestruturas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tão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sofisticadas</a:t>
            </a:r>
            <a:r>
              <a:rPr lang="en-US" sz="1800" dirty="0">
                <a:solidFill>
                  <a:srgbClr val="000000"/>
                </a:solidFill>
                <a:effectLst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investimentos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tão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elevados</a:t>
            </a:r>
            <a:r>
              <a:rPr lang="en-US" sz="1800" dirty="0">
                <a:solidFill>
                  <a:srgbClr val="000000"/>
                </a:solidFill>
                <a:effectLst/>
              </a:rPr>
              <a:t> e,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em</a:t>
            </a:r>
            <a:r>
              <a:rPr lang="en-US" sz="1800" dirty="0">
                <a:solidFill>
                  <a:srgbClr val="000000"/>
                </a:solidFill>
                <a:effectLst/>
              </a:rPr>
              <a:t> especial,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colaborações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internacionais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tão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complexas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quanto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aquelas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associadas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ao</a:t>
            </a:r>
            <a:r>
              <a:rPr lang="en-US" sz="1800" dirty="0">
                <a:solidFill>
                  <a:srgbClr val="000000"/>
                </a:solidFill>
                <a:effectLst/>
              </a:rPr>
              <a:t> CERN.</a:t>
            </a:r>
          </a:p>
          <a:p>
            <a:pPr marL="0" marR="0" algn="just">
              <a:buNone/>
            </a:pPr>
            <a:r>
              <a:rPr lang="en-US" sz="1800" dirty="0">
                <a:solidFill>
                  <a:srgbClr val="000000"/>
                </a:solidFill>
                <a:effectLst/>
              </a:rPr>
              <a:t>A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experiência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histórica</a:t>
            </a:r>
            <a:r>
              <a:rPr lang="en-US" sz="1800" dirty="0">
                <a:solidFill>
                  <a:srgbClr val="000000"/>
                </a:solidFill>
                <a:effectLst/>
              </a:rPr>
              <a:t> da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participação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brasileira</a:t>
            </a:r>
            <a:r>
              <a:rPr lang="en-US" sz="1800" dirty="0">
                <a:solidFill>
                  <a:srgbClr val="000000"/>
                </a:solidFill>
                <a:effectLst/>
              </a:rPr>
              <a:t> no CERN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torna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evidente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que</a:t>
            </a:r>
            <a:r>
              <a:rPr lang="en-US" sz="1800" dirty="0">
                <a:solidFill>
                  <a:srgbClr val="000000"/>
                </a:solidFill>
                <a:effectLst/>
              </a:rPr>
              <a:t> a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Física</a:t>
            </a:r>
            <a:r>
              <a:rPr lang="en-US" sz="1800" dirty="0">
                <a:solidFill>
                  <a:srgbClr val="000000"/>
                </a:solidFill>
                <a:effectLst/>
              </a:rPr>
              <a:t> de Altas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Energias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não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constitui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apenas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mais</a:t>
            </a:r>
            <a:r>
              <a:rPr lang="en-US" sz="1800" dirty="0">
                <a:solidFill>
                  <a:srgbClr val="000000"/>
                </a:solidFill>
                <a:effectLst/>
              </a:rPr>
              <a:t> um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exemplo</a:t>
            </a:r>
            <a:r>
              <a:rPr lang="en-US" sz="1800" dirty="0">
                <a:solidFill>
                  <a:srgbClr val="000000"/>
                </a:solidFill>
                <a:effectLst/>
              </a:rPr>
              <a:t> de </a:t>
            </a:r>
            <a:r>
              <a:rPr lang="en-US" sz="1800" b="1" dirty="0">
                <a:solidFill>
                  <a:srgbClr val="0070C0"/>
                </a:solidFill>
                <a:effectLst/>
              </a:rPr>
              <a:t>Big Science</a:t>
            </a:r>
            <a:r>
              <a:rPr lang="en-US" sz="1800" dirty="0">
                <a:solidFill>
                  <a:srgbClr val="000000"/>
                </a:solidFill>
                <a:effectLst/>
              </a:rPr>
              <a:t>, mas um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tipo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bastante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específico</a:t>
            </a:r>
            <a:r>
              <a:rPr lang="en-US" sz="1800" dirty="0">
                <a:solidFill>
                  <a:srgbClr val="000000"/>
                </a:solidFill>
                <a:effectLst/>
              </a:rPr>
              <a:t> dela,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cujas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formas de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organização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científica</a:t>
            </a:r>
            <a:r>
              <a:rPr lang="en-US" sz="1800" dirty="0">
                <a:solidFill>
                  <a:srgbClr val="000000"/>
                </a:solidFill>
                <a:effectLst/>
              </a:rPr>
              <a:t> e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institucional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possuem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características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próprias</a:t>
            </a:r>
            <a:r>
              <a:rPr lang="en-US" sz="1800" dirty="0">
                <a:solidFill>
                  <a:srgbClr val="000000"/>
                </a:solidFill>
                <a:effectLst/>
              </a:rPr>
              <a:t>.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Compreender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essa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especificidade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é</a:t>
            </a:r>
            <a:r>
              <a:rPr lang="en-US" sz="1800" dirty="0">
                <a:solidFill>
                  <a:srgbClr val="000000"/>
                </a:solidFill>
                <a:effectLst/>
              </a:rPr>
              <a:t> fundamental para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pensar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políticas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científicas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adequadas</a:t>
            </a:r>
            <a:r>
              <a:rPr lang="en-US" sz="1800" dirty="0">
                <a:solidFill>
                  <a:srgbClr val="000000"/>
                </a:solidFill>
                <a:effectLst/>
              </a:rPr>
              <a:t> à </a:t>
            </a:r>
            <a:r>
              <a:rPr lang="en-US" sz="1800" dirty="0" err="1">
                <a:solidFill>
                  <a:srgbClr val="000000"/>
                </a:solidFill>
                <a:effectLst/>
              </a:rPr>
              <a:t>área</a:t>
            </a:r>
            <a:r>
              <a:rPr lang="en-US" sz="1800" dirty="0">
                <a:solidFill>
                  <a:srgbClr val="000000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3420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E2C57-2097-5AF8-A028-3F4C80A7D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O supercomputador Santos Dumont, do Laboratório Nacional de Computação Científica (LNCC), em Petrópolis">
            <a:extLst>
              <a:ext uri="{FF2B5EF4-FFF2-40B4-BE49-F238E27FC236}">
                <a16:creationId xmlns:a16="http://schemas.microsoft.com/office/drawing/2014/main" id="{1AD3EADC-4BC3-5D14-0CD1-07933C8757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 descr="RENAFAE ]">
            <a:extLst>
              <a:ext uri="{FF2B5EF4-FFF2-40B4-BE49-F238E27FC236}">
                <a16:creationId xmlns:a16="http://schemas.microsoft.com/office/drawing/2014/main" id="{1D9B8F36-0660-FA6D-1B0B-545DE6381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1772" y="0"/>
            <a:ext cx="2184352" cy="1976602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0EDFC74-73B8-3455-D420-F7D540B25CB0}"/>
              </a:ext>
            </a:extLst>
          </p:cNvPr>
          <p:cNvSpPr txBox="1"/>
          <p:nvPr/>
        </p:nvSpPr>
        <p:spPr>
          <a:xfrm>
            <a:off x="2042580" y="331229"/>
            <a:ext cx="3201883" cy="1048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72021C0-8F55-0C34-27D2-295AD68DCE1C}"/>
              </a:ext>
            </a:extLst>
          </p:cNvPr>
          <p:cNvSpPr txBox="1"/>
          <p:nvPr/>
        </p:nvSpPr>
        <p:spPr>
          <a:xfrm>
            <a:off x="1159829" y="1179103"/>
            <a:ext cx="9506248" cy="51788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2000" dirty="0"/>
              <a:t>A comunidade científica brasileira em física de altas energias apresenta uma trajetória de expansão consolidada e amadurecimento institucional. O marco inicial desse desenvolvimento remonta à década de 1980, período no qual se estabeleceram as primeiras colaborações oficiais com laboratórios de referência global, como a Organização Europeia para a Pesquisa Nuclear (CERN).</a:t>
            </a:r>
          </a:p>
          <a:p>
            <a:pPr marL="342900" indent="-34290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2000" dirty="0"/>
              <a:t>Em </a:t>
            </a:r>
            <a:r>
              <a:rPr lang="pt-BR" sz="2000" b="1" dirty="0">
                <a:solidFill>
                  <a:srgbClr val="C00000"/>
                </a:solidFill>
              </a:rPr>
              <a:t>2008, </a:t>
            </a:r>
            <a:r>
              <a:rPr lang="pt-BR" sz="2000" dirty="0"/>
              <a:t>a governança do setor foi substancialmente fortalecida com a criação da Rede Nacional de Física de Altas Energias (</a:t>
            </a:r>
            <a:r>
              <a:rPr lang="pt-BR" sz="2000" b="1" dirty="0">
                <a:solidFill>
                  <a:srgbClr val="C00000"/>
                </a:solidFill>
              </a:rPr>
              <a:t>RENAFAE</a:t>
            </a:r>
            <a:r>
              <a:rPr lang="pt-BR" sz="2000" dirty="0"/>
              <a:t>), </a:t>
            </a:r>
            <a:r>
              <a:rPr lang="pt-BR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Portaria MCT nº 321, de 28.05.2008</a:t>
            </a:r>
            <a:r>
              <a:rPr lang="pt-BR" sz="2000" dirty="0"/>
              <a:t>, no âmbito do (CBPF).  </a:t>
            </a:r>
          </a:p>
          <a:p>
            <a:pPr marL="342900" indent="-34290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2000" dirty="0"/>
              <a:t>A instituição da rede permitiu alinhar o avanço científico básico às demandas de inovação tecnológica, impulsionando marcos históricos subsequentes, como a ascensão do Brasil a Estado Membro Associado do CERN por meio do </a:t>
            </a:r>
            <a:r>
              <a:rPr lang="pt-BR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Decreto nº 11.943, de 12.03.2024</a:t>
            </a:r>
            <a:r>
              <a:rPr lang="pt-BR" sz="2000" dirty="0"/>
              <a:t> . A adesão formalizou um marco estratégico, viabilizando o aprofundamento da cooperação científica em Pesquisa e Desenvolvimento (P&amp;D) de aceleradores e detectores.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24C8398-FEA1-F818-B8DF-158F16AC6F5A}"/>
              </a:ext>
            </a:extLst>
          </p:cNvPr>
          <p:cNvSpPr txBox="1"/>
          <p:nvPr/>
        </p:nvSpPr>
        <p:spPr>
          <a:xfrm>
            <a:off x="309490" y="275281"/>
            <a:ext cx="10438227" cy="535531"/>
          </a:xfrm>
          <a:prstGeom prst="rect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algn="ctr">
              <a:lnSpc>
                <a:spcPct val="90000"/>
              </a:lnSpc>
              <a:spcBef>
                <a:spcPts val="100"/>
              </a:spcBef>
            </a:pPr>
            <a:r>
              <a:rPr lang="pt-BR" sz="2800" b="1" u="sng" dirty="0">
                <a:latin typeface="+mj-lt"/>
                <a:ea typeface="+mj-ea"/>
                <a:cs typeface="+mj-cs"/>
              </a:rPr>
              <a:t> </a:t>
            </a:r>
            <a:r>
              <a:rPr lang="pt-BR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CONTEXTO E RELEVÂNCIA ESTRATÉGICA</a:t>
            </a:r>
          </a:p>
        </p:txBody>
      </p:sp>
    </p:spTree>
    <p:extLst>
      <p:ext uri="{BB962C8B-B14F-4D97-AF65-F5344CB8AC3E}">
        <p14:creationId xmlns:p14="http://schemas.microsoft.com/office/powerpoint/2010/main" val="1590010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2CED2358-6CC3-9399-DD80-66E82F622E78}"/>
              </a:ext>
            </a:extLst>
          </p:cNvPr>
          <p:cNvSpPr txBox="1">
            <a:spLocks/>
          </p:cNvSpPr>
          <p:nvPr/>
        </p:nvSpPr>
        <p:spPr>
          <a:xfrm>
            <a:off x="681079" y="1066268"/>
            <a:ext cx="10689754" cy="519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4765" indent="0" algn="ctr">
              <a:lnSpc>
                <a:spcPct val="100000"/>
              </a:lnSpc>
              <a:spcBef>
                <a:spcPts val="100"/>
              </a:spcBef>
              <a:buNone/>
            </a:pPr>
            <a:r>
              <a:rPr lang="en-US" dirty="0"/>
              <a:t>Organization and </a:t>
            </a:r>
            <a:r>
              <a:rPr lang="en-US" spc="-10" dirty="0"/>
              <a:t>Funding</a:t>
            </a:r>
          </a:p>
          <a:p>
            <a:pPr marR="24765" algn="ctr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q"/>
            </a:pPr>
            <a:endParaRPr lang="en-US" spc="-10" dirty="0"/>
          </a:p>
          <a:p>
            <a:pPr marL="162560" marR="245745" indent="-342900">
              <a:lnSpc>
                <a:spcPct val="100000"/>
              </a:lnSpc>
              <a:spcBef>
                <a:spcPts val="2395"/>
              </a:spcBef>
              <a:buFont typeface="Wingdings" pitchFamily="2" charset="2"/>
              <a:buChar char="q"/>
            </a:pPr>
            <a:r>
              <a:rPr lang="en-US" sz="2000" u="sng" dirty="0">
                <a:solidFill>
                  <a:srgbClr val="051AA2"/>
                </a:solidFill>
                <a:uFill>
                  <a:solidFill>
                    <a:srgbClr val="051AA2"/>
                  </a:solidFill>
                </a:uFill>
              </a:rPr>
              <a:t>Brazilian</a:t>
            </a:r>
            <a:r>
              <a:rPr lang="en-US" sz="2000" u="sng" spc="-20" dirty="0">
                <a:solidFill>
                  <a:srgbClr val="051AA2"/>
                </a:solidFill>
                <a:uFill>
                  <a:solidFill>
                    <a:srgbClr val="051AA2"/>
                  </a:solidFill>
                </a:uFill>
              </a:rPr>
              <a:t> </a:t>
            </a:r>
            <a:r>
              <a:rPr lang="en-US" sz="2000" u="sng" dirty="0">
                <a:solidFill>
                  <a:srgbClr val="051AA2"/>
                </a:solidFill>
                <a:uFill>
                  <a:solidFill>
                    <a:srgbClr val="051AA2"/>
                  </a:solidFill>
                </a:uFill>
              </a:rPr>
              <a:t>Network</a:t>
            </a:r>
            <a:r>
              <a:rPr lang="en-US" sz="2000" u="sng" spc="-15" dirty="0">
                <a:solidFill>
                  <a:srgbClr val="051AA2"/>
                </a:solidFill>
                <a:uFill>
                  <a:solidFill>
                    <a:srgbClr val="051AA2"/>
                  </a:solidFill>
                </a:uFill>
              </a:rPr>
              <a:t> </a:t>
            </a:r>
            <a:r>
              <a:rPr lang="en-US" sz="2000" u="sng" dirty="0">
                <a:solidFill>
                  <a:srgbClr val="051AA2"/>
                </a:solidFill>
                <a:uFill>
                  <a:solidFill>
                    <a:srgbClr val="051AA2"/>
                  </a:solidFill>
                </a:uFill>
              </a:rPr>
              <a:t>for</a:t>
            </a:r>
            <a:r>
              <a:rPr lang="en-US" sz="2000" u="sng" spc="-20" dirty="0">
                <a:solidFill>
                  <a:srgbClr val="051AA2"/>
                </a:solidFill>
                <a:uFill>
                  <a:solidFill>
                    <a:srgbClr val="051AA2"/>
                  </a:solidFill>
                </a:uFill>
              </a:rPr>
              <a:t> </a:t>
            </a:r>
            <a:r>
              <a:rPr lang="en-US" sz="2000" u="sng" dirty="0">
                <a:solidFill>
                  <a:srgbClr val="051AA2"/>
                </a:solidFill>
                <a:uFill>
                  <a:solidFill>
                    <a:srgbClr val="051AA2"/>
                  </a:solidFill>
                </a:uFill>
              </a:rPr>
              <a:t>HEP</a:t>
            </a:r>
            <a:r>
              <a:rPr lang="en-US" sz="2000" spc="-5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–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spc="-20" dirty="0">
                <a:solidFill>
                  <a:srgbClr val="051AA2"/>
                </a:solidFill>
              </a:rPr>
              <a:t>RENAFAE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-</a:t>
            </a:r>
            <a:r>
              <a:rPr lang="en-US" sz="2000" spc="-2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established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by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the</a:t>
            </a:r>
            <a:r>
              <a:rPr lang="en-US" sz="2000" spc="-20" dirty="0">
                <a:solidFill>
                  <a:srgbClr val="051AA2"/>
                </a:solidFill>
              </a:rPr>
              <a:t> </a:t>
            </a:r>
            <a:r>
              <a:rPr lang="en-US" sz="2000" spc="-10" dirty="0">
                <a:solidFill>
                  <a:srgbClr val="051AA2"/>
                </a:solidFill>
              </a:rPr>
              <a:t>Ministry </a:t>
            </a:r>
            <a:r>
              <a:rPr lang="en-US" sz="2000" dirty="0">
                <a:solidFill>
                  <a:srgbClr val="051AA2"/>
                </a:solidFill>
              </a:rPr>
              <a:t>of</a:t>
            </a:r>
            <a:r>
              <a:rPr lang="en-US" sz="2000" spc="-3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Science</a:t>
            </a:r>
            <a:r>
              <a:rPr lang="en-US" sz="2000" spc="-3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and </a:t>
            </a:r>
            <a:r>
              <a:rPr lang="en-US" sz="2000" spc="-35" dirty="0">
                <a:solidFill>
                  <a:srgbClr val="051AA2"/>
                </a:solidFill>
              </a:rPr>
              <a:t> </a:t>
            </a:r>
            <a:r>
              <a:rPr lang="en-US" sz="2000" spc="-20" dirty="0">
                <a:solidFill>
                  <a:srgbClr val="051AA2"/>
                </a:solidFill>
              </a:rPr>
              <a:t>Technology</a:t>
            </a:r>
            <a:r>
              <a:rPr lang="en-US" sz="2000" spc="-3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in</a:t>
            </a:r>
            <a:r>
              <a:rPr lang="en-US" sz="2000" spc="-35" dirty="0">
                <a:solidFill>
                  <a:srgbClr val="051AA2"/>
                </a:solidFill>
              </a:rPr>
              <a:t> </a:t>
            </a:r>
            <a:r>
              <a:rPr lang="en-US" sz="2000" spc="-10" dirty="0">
                <a:solidFill>
                  <a:srgbClr val="051AA2"/>
                </a:solidFill>
              </a:rPr>
              <a:t>2008.</a:t>
            </a:r>
            <a:endParaRPr lang="en-US" sz="2000" spc="-10" dirty="0"/>
          </a:p>
          <a:p>
            <a:pPr marL="162560" marR="245745" indent="-342900">
              <a:lnSpc>
                <a:spcPct val="100000"/>
              </a:lnSpc>
              <a:spcBef>
                <a:spcPts val="2395"/>
              </a:spcBef>
              <a:buFont typeface="Wingdings" pitchFamily="2" charset="2"/>
              <a:buChar char="q"/>
            </a:pPr>
            <a:r>
              <a:rPr lang="en-US" sz="2000" dirty="0">
                <a:solidFill>
                  <a:srgbClr val="051AA2"/>
                </a:solidFill>
              </a:rPr>
              <a:t>Better</a:t>
            </a:r>
            <a:r>
              <a:rPr lang="en-US" sz="2000" spc="-1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coordination</a:t>
            </a:r>
            <a:r>
              <a:rPr lang="en-US" sz="2000" spc="-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of</a:t>
            </a:r>
            <a:r>
              <a:rPr lang="en-US" sz="2000" spc="-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national</a:t>
            </a:r>
            <a:r>
              <a:rPr lang="en-US" sz="2000" spc="-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HEP</a:t>
            </a:r>
            <a:r>
              <a:rPr lang="en-US" sz="2000" spc="-4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activities,</a:t>
            </a:r>
            <a:r>
              <a:rPr lang="en-US" sz="2000" spc="-1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in</a:t>
            </a:r>
            <a:r>
              <a:rPr lang="en-US" sz="2000" spc="-5" dirty="0">
                <a:solidFill>
                  <a:srgbClr val="051AA2"/>
                </a:solidFill>
              </a:rPr>
              <a:t> </a:t>
            </a:r>
            <a:r>
              <a:rPr lang="en-US" sz="2000" spc="-10" dirty="0">
                <a:solidFill>
                  <a:srgbClr val="051AA2"/>
                </a:solidFill>
              </a:rPr>
              <a:t>particular </a:t>
            </a:r>
            <a:r>
              <a:rPr lang="en-US" sz="2000" dirty="0">
                <a:solidFill>
                  <a:srgbClr val="051AA2"/>
                </a:solidFill>
              </a:rPr>
              <a:t>international </a:t>
            </a:r>
            <a:r>
              <a:rPr lang="en-US" sz="2000" spc="-10" dirty="0">
                <a:solidFill>
                  <a:srgbClr val="051AA2"/>
                </a:solidFill>
              </a:rPr>
              <a:t>collaborations.</a:t>
            </a:r>
            <a:endParaRPr lang="en-US" sz="2000" spc="-10" dirty="0"/>
          </a:p>
          <a:p>
            <a:pPr marL="162560" marR="245745" indent="-342900">
              <a:lnSpc>
                <a:spcPct val="100000"/>
              </a:lnSpc>
              <a:spcBef>
                <a:spcPts val="2395"/>
              </a:spcBef>
              <a:buFont typeface="Wingdings" pitchFamily="2" charset="2"/>
              <a:buChar char="q"/>
            </a:pPr>
            <a:r>
              <a:rPr lang="en-US" sz="2000" dirty="0">
                <a:solidFill>
                  <a:srgbClr val="051AA2"/>
                </a:solidFill>
              </a:rPr>
              <a:t>Articulation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of</a:t>
            </a:r>
            <a:r>
              <a:rPr lang="en-US" sz="2000" spc="-1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financial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support</a:t>
            </a:r>
            <a:r>
              <a:rPr lang="en-US" sz="2000" spc="-1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from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different</a:t>
            </a:r>
            <a:r>
              <a:rPr lang="en-US" sz="2000" spc="-10" dirty="0">
                <a:solidFill>
                  <a:srgbClr val="051AA2"/>
                </a:solidFill>
              </a:rPr>
              <a:t> government </a:t>
            </a:r>
            <a:r>
              <a:rPr lang="en-US" sz="2000" dirty="0">
                <a:solidFill>
                  <a:srgbClr val="051AA2"/>
                </a:solidFill>
              </a:rPr>
              <a:t>agencies</a:t>
            </a:r>
            <a:r>
              <a:rPr lang="en-US" sz="2000" spc="-6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for</a:t>
            </a:r>
            <a:r>
              <a:rPr lang="en-US" sz="2000" spc="-6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approved</a:t>
            </a:r>
            <a:r>
              <a:rPr lang="en-US" sz="2000" spc="-60" dirty="0">
                <a:solidFill>
                  <a:srgbClr val="051AA2"/>
                </a:solidFill>
              </a:rPr>
              <a:t> </a:t>
            </a:r>
            <a:r>
              <a:rPr lang="en-US" sz="2000" spc="-10" dirty="0">
                <a:solidFill>
                  <a:srgbClr val="051AA2"/>
                </a:solidFill>
              </a:rPr>
              <a:t>projects.</a:t>
            </a:r>
            <a:endParaRPr lang="en-US" sz="2000" dirty="0"/>
          </a:p>
          <a:p>
            <a:pPr marL="162560" marR="245745" indent="-342900">
              <a:lnSpc>
                <a:spcPct val="100000"/>
              </a:lnSpc>
              <a:spcBef>
                <a:spcPts val="2395"/>
              </a:spcBef>
              <a:buFont typeface="Wingdings" pitchFamily="2" charset="2"/>
              <a:buChar char="q"/>
            </a:pPr>
            <a:r>
              <a:rPr lang="en-US" sz="2000" spc="-10" dirty="0">
                <a:solidFill>
                  <a:srgbClr val="051AA2"/>
                </a:solidFill>
              </a:rPr>
              <a:t>Recommendation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of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initiatives</a:t>
            </a:r>
            <a:r>
              <a:rPr lang="en-US" sz="2000" spc="-1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and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future</a:t>
            </a:r>
            <a:r>
              <a:rPr lang="en-US" sz="2000" spc="-10" dirty="0">
                <a:solidFill>
                  <a:srgbClr val="051AA2"/>
                </a:solidFill>
              </a:rPr>
              <a:t> developments.</a:t>
            </a:r>
            <a:endParaRPr lang="en-US" sz="2000" spc="-10" dirty="0"/>
          </a:p>
          <a:p>
            <a:pPr marL="162560" marR="245745" indent="-342900">
              <a:lnSpc>
                <a:spcPct val="100000"/>
              </a:lnSpc>
              <a:spcBef>
                <a:spcPts val="2395"/>
              </a:spcBef>
              <a:buFont typeface="Wingdings" pitchFamily="2" charset="2"/>
              <a:buChar char="q"/>
            </a:pPr>
            <a:r>
              <a:rPr lang="en-US" sz="2000" dirty="0">
                <a:solidFill>
                  <a:srgbClr val="051AA2"/>
                </a:solidFill>
              </a:rPr>
              <a:t>Signing,</a:t>
            </a:r>
            <a:r>
              <a:rPr lang="en-US" sz="2000" spc="-2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overseeing</a:t>
            </a:r>
            <a:r>
              <a:rPr lang="en-US" sz="2000" spc="-2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execution,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and</a:t>
            </a:r>
            <a:r>
              <a:rPr lang="en-US" sz="2000" spc="-2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representing</a:t>
            </a:r>
            <a:r>
              <a:rPr lang="en-US" sz="2000" spc="-1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the</a:t>
            </a:r>
            <a:r>
              <a:rPr lang="en-US" sz="2000" spc="-2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Ministry</a:t>
            </a:r>
            <a:r>
              <a:rPr lang="en-US" sz="2000" spc="-20" dirty="0">
                <a:solidFill>
                  <a:srgbClr val="051AA2"/>
                </a:solidFill>
              </a:rPr>
              <a:t>  </a:t>
            </a:r>
            <a:r>
              <a:rPr lang="en-US" sz="2000" spc="-25" dirty="0">
                <a:solidFill>
                  <a:srgbClr val="051AA2"/>
                </a:solidFill>
              </a:rPr>
              <a:t>in </a:t>
            </a:r>
            <a:r>
              <a:rPr lang="en-US" sz="2000" dirty="0">
                <a:solidFill>
                  <a:srgbClr val="051AA2"/>
                </a:solidFill>
              </a:rPr>
              <a:t>international agreements for </a:t>
            </a:r>
            <a:r>
              <a:rPr lang="en-US" sz="2000" spc="-20" dirty="0">
                <a:solidFill>
                  <a:srgbClr val="051AA2"/>
                </a:solidFill>
              </a:rPr>
              <a:t>HEP.</a:t>
            </a:r>
            <a:endParaRPr lang="en-US" sz="2000" spc="-20" dirty="0"/>
          </a:p>
          <a:p>
            <a:pPr marL="162560" marR="245745" indent="-342900">
              <a:lnSpc>
                <a:spcPct val="100000"/>
              </a:lnSpc>
              <a:spcBef>
                <a:spcPts val="2395"/>
              </a:spcBef>
              <a:buFont typeface="Wingdings" pitchFamily="2" charset="2"/>
              <a:buChar char="q"/>
            </a:pPr>
            <a:r>
              <a:rPr lang="en-US" sz="2000" dirty="0">
                <a:solidFill>
                  <a:srgbClr val="051AA2"/>
                </a:solidFill>
              </a:rPr>
              <a:t>Stimulation</a:t>
            </a:r>
            <a:r>
              <a:rPr lang="en-US" sz="2000" spc="-1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of</a:t>
            </a:r>
            <a:r>
              <a:rPr lang="en-US" sz="2000" spc="-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industrial</a:t>
            </a:r>
            <a:r>
              <a:rPr lang="en-US" sz="2000" spc="-10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involvement</a:t>
            </a:r>
            <a:r>
              <a:rPr lang="en-US" sz="2000" spc="-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in</a:t>
            </a:r>
            <a:r>
              <a:rPr lang="en-US" sz="2000" spc="-5" dirty="0">
                <a:solidFill>
                  <a:srgbClr val="051AA2"/>
                </a:solidFill>
              </a:rPr>
              <a:t> </a:t>
            </a:r>
            <a:r>
              <a:rPr lang="en-US" sz="2000" dirty="0">
                <a:solidFill>
                  <a:srgbClr val="051AA2"/>
                </a:solidFill>
              </a:rPr>
              <a:t>HEP</a:t>
            </a:r>
            <a:r>
              <a:rPr lang="en-US" sz="2000" spc="-55" dirty="0">
                <a:solidFill>
                  <a:srgbClr val="051AA2"/>
                </a:solidFill>
              </a:rPr>
              <a:t> </a:t>
            </a:r>
            <a:r>
              <a:rPr lang="en-US" sz="2000" spc="-10" dirty="0">
                <a:solidFill>
                  <a:srgbClr val="051AA2"/>
                </a:solidFill>
              </a:rPr>
              <a:t>activities.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C9AA2E-6A22-5D0D-8033-5C6FE05AAB0C}"/>
              </a:ext>
            </a:extLst>
          </p:cNvPr>
          <p:cNvSpPr txBox="1"/>
          <p:nvPr/>
        </p:nvSpPr>
        <p:spPr>
          <a:xfrm>
            <a:off x="809934" y="244549"/>
            <a:ext cx="474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BR" dirty="0"/>
              <a:t>APRESENTAÇÃO do Galvão no CERN em 2009</a:t>
            </a:r>
          </a:p>
        </p:txBody>
      </p:sp>
    </p:spTree>
    <p:extLst>
      <p:ext uri="{BB962C8B-B14F-4D97-AF65-F5344CB8AC3E}">
        <p14:creationId xmlns:p14="http://schemas.microsoft.com/office/powerpoint/2010/main" val="182116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B6F4FB-91B1-F61B-20C5-7E9714492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49994">
            <a:off x="304106" y="2144183"/>
            <a:ext cx="3095244" cy="20756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544E75-C13D-72F6-11DE-54D377B606DE}"/>
              </a:ext>
            </a:extLst>
          </p:cNvPr>
          <p:cNvSpPr txBox="1"/>
          <p:nvPr/>
        </p:nvSpPr>
        <p:spPr>
          <a:xfrm>
            <a:off x="590842" y="45814"/>
            <a:ext cx="9678573" cy="1611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Aft>
                <a:spcPts val="2400"/>
              </a:spcAft>
              <a:buNone/>
            </a:pPr>
            <a:r>
              <a:rPr lang="pt-BR" sz="3135" b="0" i="0" dirty="0">
                <a:solidFill>
                  <a:srgbClr val="333333"/>
                </a:solidFill>
                <a:effectLst/>
                <a:latin typeface="rawline"/>
              </a:rPr>
              <a:t>Em seus 10 anos de vida, Renafae discute o futuro da física de altas energias                                         </a:t>
            </a:r>
            <a:r>
              <a:rPr lang="pt-BR" sz="1600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Publicado em 04/06/2018 00:00</a:t>
            </a:r>
          </a:p>
          <a:p>
            <a:pPr marL="0" marR="0" indent="0" algn="l">
              <a:spcAft>
                <a:spcPts val="2400"/>
              </a:spcAft>
              <a:buNone/>
            </a:pPr>
            <a:r>
              <a:rPr lang="pt-BR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 e 31/07/2018 IF/USP</a:t>
            </a:r>
            <a:endParaRPr lang="pt-B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7C3797-446B-F1B2-DEFD-AE39EFAE8FC0}"/>
              </a:ext>
            </a:extLst>
          </p:cNvPr>
          <p:cNvSpPr txBox="1"/>
          <p:nvPr/>
        </p:nvSpPr>
        <p:spPr>
          <a:xfrm rot="1681109">
            <a:off x="5321556" y="1975499"/>
            <a:ext cx="711356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Aft>
                <a:spcPts val="1200"/>
              </a:spcAft>
              <a:buNone/>
            </a:pPr>
            <a:r>
              <a:rPr lang="pt-BR" b="0" i="0" dirty="0">
                <a:solidFill>
                  <a:srgbClr val="333333"/>
                </a:solidFill>
                <a:effectLst/>
              </a:rPr>
              <a:t>“Nestes dez anos de existência da Renafae, tivemos um crescimento substancial, praticamente dobrando tanto o número de participantes envolvidos em experimentos de física de altas energias quanto o de instituições de ensino e pesquisa atuantes na rede”, </a:t>
            </a:r>
            <a:r>
              <a:rPr lang="pt-BR" b="1" i="0" dirty="0">
                <a:solidFill>
                  <a:srgbClr val="002060"/>
                </a:solidFill>
                <a:effectLst/>
              </a:rPr>
              <a:t>Ignácio Bediaga</a:t>
            </a:r>
            <a:r>
              <a:rPr lang="pt-BR" b="0" i="0" dirty="0">
                <a:solidFill>
                  <a:srgbClr val="333333"/>
                </a:solidFill>
                <a:effectLst/>
              </a:rPr>
              <a:t>,  CBPF, RJ,  presidente do CTC da Renafae.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7171C-2AD2-D30F-0F45-8B5520734DA4}"/>
              </a:ext>
            </a:extLst>
          </p:cNvPr>
          <p:cNvSpPr txBox="1"/>
          <p:nvPr/>
        </p:nvSpPr>
        <p:spPr>
          <a:xfrm rot="1619326">
            <a:off x="3057969" y="2862203"/>
            <a:ext cx="831400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Aft>
                <a:spcPts val="1200"/>
              </a:spcAft>
              <a:buNone/>
            </a:pPr>
            <a:r>
              <a:rPr lang="pt-BR" sz="1800" b="0" i="0" dirty="0">
                <a:solidFill>
                  <a:srgbClr val="333333"/>
                </a:solidFill>
                <a:effectLst/>
              </a:rPr>
              <a:t>“Apesar das várias dificuldades que vivenciamos nesta década de vida, a unidade dos vários grupos participantes foi mantida em torno da Renafae, o que, sem dúvida, foi fator determinante para sua manutenção e seu fortalecimento ao longo deste período. Para os próximos anos, esperamos operar mudanças importantes no funcionamento da rede, de forma a adequá-la à sua importância e às suas novas dimensões no contexto da física brasileira</a:t>
            </a:r>
            <a:r>
              <a:rPr lang="pt-BR" sz="1800" b="1" i="0" dirty="0">
                <a:solidFill>
                  <a:srgbClr val="002060"/>
                </a:solidFill>
                <a:effectLst/>
              </a:rPr>
              <a:t>”, Ignácio Bediaga</a:t>
            </a:r>
            <a:r>
              <a:rPr lang="pt-BR" sz="1800" b="0" i="0" dirty="0">
                <a:solidFill>
                  <a:srgbClr val="333333"/>
                </a:solidFill>
                <a:effectLst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D9226-9CCF-BAE8-29C3-452614C137DF}"/>
              </a:ext>
            </a:extLst>
          </p:cNvPr>
          <p:cNvSpPr txBox="1"/>
          <p:nvPr/>
        </p:nvSpPr>
        <p:spPr>
          <a:xfrm rot="20809989">
            <a:off x="537054" y="3882913"/>
            <a:ext cx="64202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spcAft>
                <a:spcPts val="1200"/>
              </a:spcAft>
              <a:buNone/>
            </a:pPr>
            <a:r>
              <a:rPr lang="pt-BR" sz="1800" b="0" i="0" dirty="0">
                <a:solidFill>
                  <a:srgbClr val="333333"/>
                </a:solidFill>
                <a:effectLst/>
              </a:rPr>
              <a:t>"Nossa expectativa é que esse encontro ajude a fortalecer ainda mais a Renafae e seu papel agregador dos vários grupos de pesquisa de física de altas energias atuantes no Brasil. Realizando um balanço dos últimos 10 anos e estimulando uma discussão aberta e plural sobre o futuro da rede, esperamos fortalecer o engajamento dos pesquisadores na condução dos rumos da Renafae”</a:t>
            </a:r>
            <a:r>
              <a:rPr lang="pt-BR" sz="1800" dirty="0">
                <a:solidFill>
                  <a:srgbClr val="333333"/>
                </a:solidFill>
              </a:rPr>
              <a:t>.</a:t>
            </a:r>
            <a:r>
              <a:rPr lang="pt-BR" sz="1800" b="0" i="0" dirty="0">
                <a:solidFill>
                  <a:srgbClr val="333333"/>
                </a:solidFill>
                <a:effectLst/>
              </a:rPr>
              <a:t> </a:t>
            </a:r>
            <a:r>
              <a:rPr lang="pt-BR" sz="1800" b="1" i="0" dirty="0">
                <a:solidFill>
                  <a:srgbClr val="002060"/>
                </a:solidFill>
                <a:effectLst/>
              </a:rPr>
              <a:t>Marcelo Munhoz</a:t>
            </a:r>
            <a:r>
              <a:rPr lang="pt-BR" sz="1800" b="0" i="0" dirty="0">
                <a:solidFill>
                  <a:srgbClr val="333333"/>
                </a:solidFill>
                <a:effectLst/>
              </a:rPr>
              <a:t>, IF/USP, membro do CTC Renafae.</a:t>
            </a:r>
          </a:p>
        </p:txBody>
      </p:sp>
    </p:spTree>
    <p:extLst>
      <p:ext uri="{BB962C8B-B14F-4D97-AF65-F5344CB8AC3E}">
        <p14:creationId xmlns:p14="http://schemas.microsoft.com/office/powerpoint/2010/main" val="1735082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BCD6A-241A-1756-5A94-DF4BD3972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O supercomputador Santos Dumont, do Laboratório Nacional de Computação Científica (LNCC), em Petrópolis">
            <a:extLst>
              <a:ext uri="{FF2B5EF4-FFF2-40B4-BE49-F238E27FC236}">
                <a16:creationId xmlns:a16="http://schemas.microsoft.com/office/drawing/2014/main" id="{2B6D8EC3-65AE-BEB4-9B60-F3CDECBDB9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A25491A-D8A8-12F0-385A-20DDC53CC20E}"/>
              </a:ext>
            </a:extLst>
          </p:cNvPr>
          <p:cNvSpPr txBox="1"/>
          <p:nvPr/>
        </p:nvSpPr>
        <p:spPr>
          <a:xfrm>
            <a:off x="2042580" y="331229"/>
            <a:ext cx="3201883" cy="1048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7F3DCFD-0C33-F963-42E7-D84575F01A80}"/>
              </a:ext>
            </a:extLst>
          </p:cNvPr>
          <p:cNvSpPr txBox="1"/>
          <p:nvPr/>
        </p:nvSpPr>
        <p:spPr>
          <a:xfrm>
            <a:off x="744110" y="1370599"/>
            <a:ext cx="3201883" cy="12007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2800" dirty="0"/>
              <a:t>RENAFAE</a:t>
            </a:r>
            <a:r>
              <a:rPr lang="pt-BR" sz="2000" dirty="0"/>
              <a:t> conta com aproximadamente </a:t>
            </a:r>
            <a:r>
              <a:rPr lang="pt-BR" sz="2000" b="1" dirty="0">
                <a:solidFill>
                  <a:srgbClr val="C00000"/>
                </a:solidFill>
              </a:rPr>
              <a:t>370 colaboradores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669A91D-1C02-E908-D5F2-5E5DA6BC0ABB}"/>
              </a:ext>
            </a:extLst>
          </p:cNvPr>
          <p:cNvSpPr txBox="1"/>
          <p:nvPr/>
        </p:nvSpPr>
        <p:spPr>
          <a:xfrm>
            <a:off x="322438" y="331229"/>
            <a:ext cx="10411211" cy="480131"/>
          </a:xfrm>
          <a:prstGeom prst="rect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>
              <a:lnSpc>
                <a:spcPct val="90000"/>
              </a:lnSpc>
              <a:spcBef>
                <a:spcPts val="100"/>
              </a:spcBef>
            </a:pPr>
            <a:r>
              <a:rPr lang="pt-BR" sz="2800" b="1" u="sng" dirty="0">
                <a:latin typeface="+mj-lt"/>
                <a:ea typeface="+mj-ea"/>
                <a:cs typeface="+mj-cs"/>
              </a:rPr>
              <a:t>      </a:t>
            </a:r>
            <a:r>
              <a:rPr lang="pt-B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CONTEXTO E RELEVÂNCIA ESTRATÉGICA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DFA382-41F0-5B0E-6861-358535983CCD}"/>
              </a:ext>
            </a:extLst>
          </p:cNvPr>
          <p:cNvSpPr txBox="1"/>
          <p:nvPr/>
        </p:nvSpPr>
        <p:spPr>
          <a:xfrm>
            <a:off x="5001231" y="1424158"/>
            <a:ext cx="5611225" cy="1659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2400" dirty="0"/>
              <a:t>A comunidade brasileira de física de altas energias apresenta uma atuação consolidada e diversificada nos principais experimentos do CERN. </a:t>
            </a:r>
          </a:p>
        </p:txBody>
      </p:sp>
      <p:pic>
        <p:nvPicPr>
          <p:cNvPr id="9" name="Picture 8" descr="Design Do ícone Escolar Do Instituto De Ensino Universitário Ilustração do Vetor - Ilustração de isolado, elevado: 186929915">
            <a:extLst>
              <a:ext uri="{FF2B5EF4-FFF2-40B4-BE49-F238E27FC236}">
                <a16:creationId xmlns:a16="http://schemas.microsoft.com/office/drawing/2014/main" id="{4AC26DBF-7854-BCDA-9228-CE5932AAB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3133" y="2978418"/>
            <a:ext cx="1705573" cy="170557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71A21BD-F798-2AFD-D14B-4F04513D408D}"/>
              </a:ext>
            </a:extLst>
          </p:cNvPr>
          <p:cNvSpPr txBox="1"/>
          <p:nvPr/>
        </p:nvSpPr>
        <p:spPr>
          <a:xfrm>
            <a:off x="8451449" y="4787511"/>
            <a:ext cx="37405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/>
              <a:t>33</a:t>
            </a:r>
            <a:r>
              <a:rPr lang="pt-BR" dirty="0"/>
              <a:t> institutos de pesquisa &amp; </a:t>
            </a:r>
          </a:p>
          <a:p>
            <a:r>
              <a:rPr lang="pt-BR" dirty="0"/>
              <a:t>univ. em todo o território nacional</a:t>
            </a:r>
          </a:p>
        </p:txBody>
      </p:sp>
      <p:pic>
        <p:nvPicPr>
          <p:cNvPr id="14" name="Picture 13" descr="Ícone De Conectividade De Ciência Global Para Projeto De Vetor De Rede De  Pesquisa Mundial (AI) Genérica Ilustração do Vetor - Illustration of vetor,  ideal: 389244623">
            <a:extLst>
              <a:ext uri="{FF2B5EF4-FFF2-40B4-BE49-F238E27FC236}">
                <a16:creationId xmlns:a16="http://schemas.microsoft.com/office/drawing/2014/main" id="{A0560751-E505-312B-54C6-E45C8B0CE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012" y="3272262"/>
            <a:ext cx="2230639" cy="125473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29E4FB-8C8A-D281-E67F-C9885FFDFC99}"/>
              </a:ext>
            </a:extLst>
          </p:cNvPr>
          <p:cNvSpPr txBox="1"/>
          <p:nvPr/>
        </p:nvSpPr>
        <p:spPr>
          <a:xfrm>
            <a:off x="4907433" y="4813087"/>
            <a:ext cx="28994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/>
              <a:t>9 </a:t>
            </a:r>
            <a:r>
              <a:rPr lang="pt-BR" sz="2000" dirty="0"/>
              <a:t>colaborações científicas</a:t>
            </a:r>
          </a:p>
          <a:p>
            <a:r>
              <a:rPr lang="pt-BR" sz="2000" dirty="0"/>
              <a:t> globais</a:t>
            </a:r>
            <a:endParaRPr lang="pt-BR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50EA116-6FC5-A5B2-4BE7-7456034816D2}"/>
              </a:ext>
            </a:extLst>
          </p:cNvPr>
          <p:cNvSpPr txBox="1"/>
          <p:nvPr/>
        </p:nvSpPr>
        <p:spPr>
          <a:xfrm>
            <a:off x="935418" y="2847859"/>
            <a:ext cx="3305908" cy="983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</a:pPr>
            <a:r>
              <a:rPr lang="pt-BR" sz="2000" b="1" dirty="0"/>
              <a:t>200</a:t>
            </a:r>
            <a:r>
              <a:rPr lang="pt-BR" sz="2000" dirty="0"/>
              <a:t> pesquisadores diretos</a:t>
            </a:r>
          </a:p>
          <a:p>
            <a:pPr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</a:pPr>
            <a:r>
              <a:rPr lang="pt-BR" sz="2000" b="1" dirty="0"/>
              <a:t>170</a:t>
            </a:r>
            <a:r>
              <a:rPr lang="pt-BR" sz="2000" dirty="0"/>
              <a:t> técnicos e estudantes</a:t>
            </a:r>
          </a:p>
        </p:txBody>
      </p:sp>
    </p:spTree>
    <p:extLst>
      <p:ext uri="{BB962C8B-B14F-4D97-AF65-F5344CB8AC3E}">
        <p14:creationId xmlns:p14="http://schemas.microsoft.com/office/powerpoint/2010/main" val="856746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F3499F-37EE-F14C-01E6-40F97D8FA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06" y="2916702"/>
            <a:ext cx="5365418" cy="35769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087F56-17E5-957E-8825-C1C4A9ECA416}"/>
              </a:ext>
            </a:extLst>
          </p:cNvPr>
          <p:cNvSpPr txBox="1"/>
          <p:nvPr/>
        </p:nvSpPr>
        <p:spPr>
          <a:xfrm>
            <a:off x="998806" y="552539"/>
            <a:ext cx="5365418" cy="2054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2400" dirty="0"/>
              <a:t>O Brasil tem consolidado sua cooperação em grandes consórcios científicos internacionais por meio do desenvolvimento de tecnologias de alta complexidade</a:t>
            </a:r>
            <a:r>
              <a:rPr lang="pt-BR" sz="1800" dirty="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75D554-1B1F-C64D-8B6F-ACC1ECAADE11}"/>
              </a:ext>
            </a:extLst>
          </p:cNvPr>
          <p:cNvSpPr txBox="1"/>
          <p:nvPr/>
        </p:nvSpPr>
        <p:spPr>
          <a:xfrm>
            <a:off x="6447693" y="2308244"/>
            <a:ext cx="574430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dirty="0"/>
              <a:t>E</a:t>
            </a:r>
            <a:r>
              <a:rPr lang="pt-BR" sz="1800" dirty="0"/>
              <a:t>vidência desse protagonismo</a:t>
            </a:r>
            <a:r>
              <a:rPr lang="pt-BR" dirty="0"/>
              <a:t> - </a:t>
            </a:r>
            <a:r>
              <a:rPr lang="pt-BR" sz="1800" dirty="0"/>
              <a:t>três contribuições fundamentais para o CERN: 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pt-BR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2400" dirty="0">
                <a:solidFill>
                  <a:srgbClr val="C00000"/>
                </a:solidFill>
              </a:rPr>
              <a:t>chip Sampa</a:t>
            </a:r>
            <a:r>
              <a:rPr lang="pt-BR" sz="1800" dirty="0"/>
              <a:t>, para o sistema de detecção</a:t>
            </a:r>
          </a:p>
          <a:p>
            <a:r>
              <a:rPr lang="pt-BR" sz="1800" dirty="0"/>
              <a:t>           do </a:t>
            </a:r>
            <a:r>
              <a:rPr lang="pt-BR" sz="1800" b="1" dirty="0"/>
              <a:t>ALICE</a:t>
            </a:r>
            <a:r>
              <a:rPr lang="pt-BR" sz="1800" dirty="0"/>
              <a:t>;</a:t>
            </a:r>
          </a:p>
          <a:p>
            <a:endParaRPr lang="pt-BR" sz="18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2400" dirty="0">
                <a:solidFill>
                  <a:srgbClr val="C00000"/>
                </a:solidFill>
              </a:rPr>
              <a:t>placa para teste da nova eletrônica </a:t>
            </a:r>
            <a:r>
              <a:rPr lang="pt-BR" sz="1800" dirty="0"/>
              <a:t>empregada no detector </a:t>
            </a:r>
            <a:r>
              <a:rPr lang="pt-BR" sz="1800" b="1" dirty="0"/>
              <a:t>LHCb</a:t>
            </a:r>
            <a:r>
              <a:rPr lang="pt-BR" sz="1800" dirty="0"/>
              <a:t>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t-BR" sz="2400" dirty="0">
                <a:solidFill>
                  <a:srgbClr val="C00000"/>
                </a:solidFill>
              </a:rPr>
              <a:t>sistema de filtragem online de elétrons </a:t>
            </a:r>
            <a:r>
              <a:rPr lang="pt-BR" sz="1800" dirty="0"/>
              <a:t>do </a:t>
            </a:r>
            <a:r>
              <a:rPr lang="pt-BR" sz="1800" b="1" dirty="0"/>
              <a:t>ATLAS</a:t>
            </a:r>
            <a:r>
              <a:rPr lang="pt-BR" sz="1800" dirty="0"/>
              <a:t>.</a:t>
            </a:r>
            <a:endParaRPr lang="pt-B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E38E0F-9EC0-9DDE-37D8-523FB6402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693" y="552539"/>
            <a:ext cx="2929128" cy="135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30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BD0DFA-65D7-E78D-6734-0262F720823D}"/>
              </a:ext>
            </a:extLst>
          </p:cNvPr>
          <p:cNvSpPr txBox="1"/>
          <p:nvPr/>
        </p:nvSpPr>
        <p:spPr>
          <a:xfrm>
            <a:off x="5038992" y="2094354"/>
            <a:ext cx="6682153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itchFamily="2" charset="2"/>
              <a:buChar char="q"/>
            </a:pPr>
            <a:r>
              <a:rPr lang="pt-BR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Marco de mudanças:  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2017</a:t>
            </a:r>
            <a:endParaRPr lang="pt-BR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indent="0" algn="l">
              <a:buNone/>
            </a:pPr>
            <a:r>
              <a:rPr lang="pt-BR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Nesta época, foram organizados grupos transversais a partir da técnica utilizada em detectores, agrupando cientistas de diferentes experimentos nessa filosofia. </a:t>
            </a:r>
            <a:endParaRPr lang="pt-BR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indent="0" algn="l">
              <a:buNone/>
            </a:pPr>
            <a:endParaRPr lang="pt-BR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indent="0" algn="l">
              <a:buNone/>
            </a:pPr>
            <a:endParaRPr lang="pt-BR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indent="0" algn="l">
              <a:buNone/>
            </a:pP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</a:rPr>
              <a:t>A grande </a:t>
            </a:r>
            <a:r>
              <a:rPr lang="pt-BR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organização da rede:  </a:t>
            </a:r>
            <a:endParaRPr lang="pt-BR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indent="0" algn="l">
              <a:buNone/>
            </a:pPr>
            <a:endParaRPr lang="pt-BR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marL="285750" indent="-285750" algn="l">
              <a:buFont typeface="Wingdings" pitchFamily="2" charset="2"/>
              <a:buChar char="q"/>
            </a:pPr>
            <a:r>
              <a:rPr lang="pt-BR" dirty="0">
                <a:solidFill>
                  <a:srgbClr val="000000"/>
                </a:solidFill>
                <a:latin typeface="Open Sans" panose="020B0606030504020204" pitchFamily="34" charset="0"/>
              </a:rPr>
              <a:t>Final de </a:t>
            </a:r>
            <a:r>
              <a:rPr lang="pt-BR" sz="2400" b="1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2022 </a:t>
            </a:r>
            <a:r>
              <a:rPr lang="pt-BR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- aprovada a criação do Instituto Nacional de Ciência e Tecnologia </a:t>
            </a:r>
            <a:r>
              <a:rPr lang="pt-BR" sz="2000" b="1" i="0" dirty="0">
                <a:solidFill>
                  <a:srgbClr val="C00000"/>
                </a:solidFill>
                <a:effectLst/>
                <a:latin typeface="Open Sans" panose="020B0606030504020204" pitchFamily="34" charset="0"/>
              </a:rPr>
              <a:t>(INCT)-CERN-Brasil</a:t>
            </a:r>
          </a:p>
        </p:txBody>
      </p:sp>
      <p:pic>
        <p:nvPicPr>
          <p:cNvPr id="4" name="Picture 3" descr="Ignacio Bediaga, presidente do INCT CER-Brasil, realiza apresentação durante a Mesa Redonda “A Associação do Brasil ao CERN: Status e Perspectivas”, durante o Simpósio “Dos Raios Cósmicos aos Aceleradores de Partículas”, realizado na semana passada no Instituto de Física da Universidade de São Paulo. (Crédito: IFUSP)">
            <a:extLst>
              <a:ext uri="{FF2B5EF4-FFF2-40B4-BE49-F238E27FC236}">
                <a16:creationId xmlns:a16="http://schemas.microsoft.com/office/drawing/2014/main" id="{56E46C50-51A8-902C-794B-812B24BA7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74" y="2206144"/>
            <a:ext cx="4089010" cy="30667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FBB612-F497-714F-F826-01D97A8FAFA0}"/>
              </a:ext>
            </a:extLst>
          </p:cNvPr>
          <p:cNvSpPr txBox="1"/>
          <p:nvPr/>
        </p:nvSpPr>
        <p:spPr>
          <a:xfrm>
            <a:off x="567674" y="5468173"/>
            <a:ext cx="40890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Apresentação durante a Mesa Redonda “A Associação do Brasil ao CERN: Status e Perspectivas”, durante o Simpósio “Dos Raios Cósmicos aos Aceleradores de Partículas”, 07/2024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3301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53ADF-F7B7-7D86-1DED-82285D565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O supercomputador Santos Dumont, do Laboratório Nacional de Computação Científica (LNCC), em Petrópolis">
            <a:extLst>
              <a:ext uri="{FF2B5EF4-FFF2-40B4-BE49-F238E27FC236}">
                <a16:creationId xmlns:a16="http://schemas.microsoft.com/office/drawing/2014/main" id="{3543D483-8DD2-BF3D-832A-969C9A8E07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Imagem 1" descr="RENAFAE ]">
            <a:extLst>
              <a:ext uri="{FF2B5EF4-FFF2-40B4-BE49-F238E27FC236}">
                <a16:creationId xmlns:a16="http://schemas.microsoft.com/office/drawing/2014/main" id="{E0902C4A-0A97-3B01-71B7-C4B127FCC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455" y="331229"/>
            <a:ext cx="1973576" cy="1785873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A6773EA-2115-4805-8D06-1F71506C825C}"/>
              </a:ext>
            </a:extLst>
          </p:cNvPr>
          <p:cNvSpPr txBox="1"/>
          <p:nvPr/>
        </p:nvSpPr>
        <p:spPr>
          <a:xfrm>
            <a:off x="2042580" y="331229"/>
            <a:ext cx="3201883" cy="1048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D651A47-BAC0-5535-6B48-DE1D4188AA64}"/>
              </a:ext>
            </a:extLst>
          </p:cNvPr>
          <p:cNvSpPr txBox="1"/>
          <p:nvPr/>
        </p:nvSpPr>
        <p:spPr>
          <a:xfrm>
            <a:off x="706615" y="2446936"/>
            <a:ext cx="5783465" cy="40798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sz="2400" dirty="0"/>
              <a:t>o Brasil participa (</a:t>
            </a:r>
            <a:r>
              <a:rPr lang="pt-BR" sz="2400" b="1" dirty="0">
                <a:solidFill>
                  <a:srgbClr val="C00000"/>
                </a:solidFill>
              </a:rPr>
              <a:t>ALICE, ATLAS, CMS, LHCb e ALPHA</a:t>
            </a:r>
            <a:r>
              <a:rPr lang="pt-BR" sz="2400" dirty="0"/>
              <a:t>). </a:t>
            </a:r>
          </a:p>
          <a:p>
            <a:pPr marL="285750" indent="-285750" algn="just">
              <a:lnSpc>
                <a:spcPct val="107000"/>
              </a:lnSpc>
              <a:spcBef>
                <a:spcPts val="1105"/>
              </a:spcBef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pt-BR" dirty="0"/>
              <a:t>Sob esta ótica, a </a:t>
            </a:r>
            <a:r>
              <a:rPr lang="pt-BR" sz="2000" b="1" dirty="0">
                <a:solidFill>
                  <a:srgbClr val="C00000"/>
                </a:solidFill>
              </a:rPr>
              <a:t>ENCTI 2024-2034 </a:t>
            </a:r>
            <a:r>
              <a:rPr lang="pt-BR" dirty="0"/>
              <a:t>em seu Eixo Estruturante I, intitulado “Expansão, Consolidação e Integração do SNCTI”, destaca que a cooperação internacional do Brasil em CT&amp;I deve ser ampliada e diversificada, envolvendo países de múltiplas regiões e com diferenciados modelos de desenvolvimento, refletindo a nova geografia do conhecimento global. Trata-se de dimensão estratégica para o fortalecimento da soberania nacional e para a inserção ativa do Brasil nos grandes desafios globais.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529BD82-9C6F-07BC-77E5-4C936DFE141C}"/>
              </a:ext>
            </a:extLst>
          </p:cNvPr>
          <p:cNvSpPr txBox="1"/>
          <p:nvPr/>
        </p:nvSpPr>
        <p:spPr>
          <a:xfrm>
            <a:off x="308373" y="209296"/>
            <a:ext cx="10369005" cy="480131"/>
          </a:xfrm>
          <a:prstGeom prst="rect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algn="ctr">
              <a:lnSpc>
                <a:spcPct val="90000"/>
              </a:lnSpc>
              <a:spcBef>
                <a:spcPts val="100"/>
              </a:spcBef>
            </a:pPr>
            <a:r>
              <a:rPr lang="pt-BR" sz="2800" b="1" u="sng" dirty="0">
                <a:latin typeface="+mj-lt"/>
                <a:ea typeface="+mj-ea"/>
                <a:cs typeface="+mj-cs"/>
              </a:rPr>
              <a:t> </a:t>
            </a:r>
            <a:r>
              <a:rPr lang="pt-B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CONTEXTO E RELEVÂNCIA ESTRATÉGICA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45C046B-D273-C055-775E-61F194E47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760" y="855675"/>
            <a:ext cx="3945618" cy="394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14850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Escritório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3138</TotalTime>
  <Words>1375</Words>
  <Application>Microsoft Macintosh PowerPoint</Application>
  <PresentationFormat>Widescreen</PresentationFormat>
  <Paragraphs>77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Aptos</vt:lpstr>
      <vt:lpstr>Arial</vt:lpstr>
      <vt:lpstr>Calibri</vt:lpstr>
      <vt:lpstr>Helvetica</vt:lpstr>
      <vt:lpstr>IBM Plex Sans</vt:lpstr>
      <vt:lpstr>IBM Plex Sans Condensed</vt:lpstr>
      <vt:lpstr>Open Sans</vt:lpstr>
      <vt:lpstr>rawline</vt:lpstr>
      <vt:lpstr>Tahoma</vt:lpstr>
      <vt:lpstr>Wingdings</vt:lpstr>
      <vt:lpstr>1_Tema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 Armando Mendonca de Alencar Junior</dc:creator>
  <cp:lastModifiedBy>Andrea Latge</cp:lastModifiedBy>
  <cp:revision>781</cp:revision>
  <dcterms:created xsi:type="dcterms:W3CDTF">2026-06-23T14:45:41Z</dcterms:created>
  <dcterms:modified xsi:type="dcterms:W3CDTF">2026-07-29T10:24:12Z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2026-06-23T17:16:58Z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19ab8292-8d11-4a8c-8ddc-56aa6752c4ad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