
<file path=[Content_Types].xml><?xml version="1.0" encoding="utf-8"?>
<Types xmlns="http://schemas.openxmlformats.org/package/2006/content-types">
  <Default ContentType="application/vnd.openxmlformats-officedocument.oleObject" Extension="bin"/>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Hatton Bold" charset="1" panose="00000800000000000000"/>
      <p:regular r:id="rId16"/>
    </p:embeddedFont>
    <p:embeddedFont>
      <p:font typeface="Hatton" charset="1" panose="00000500000000000000"/>
      <p:regular r:id="rId17"/>
    </p:embeddedFont>
    <p:embeddedFont>
      <p:font typeface="Assistant" charset="1" panose="00000500000000000000"/>
      <p:regular r:id="rId18"/>
    </p:embeddedFont>
    <p:embeddedFont>
      <p:font typeface="Assistant Semi-Bold" charset="1" panose="00000700000000000000"/>
      <p:regular r:id="rId19"/>
    </p:embeddedFont>
    <p:embeddedFont>
      <p:font typeface="Assistant Bold" charset="1" panose="000008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png" Type="http://schemas.openxmlformats.org/officeDocument/2006/relationships/image"/><Relationship Id="rId4" Target="../media/image6.png" Type="http://schemas.openxmlformats.org/officeDocument/2006/relationships/image"/><Relationship Id="rId5" Target="../media/image7.png" Type="http://schemas.openxmlformats.org/officeDocument/2006/relationships/image"/><Relationship Id="rId6" Target="../media/image8.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jpeg" Type="http://schemas.openxmlformats.org/officeDocument/2006/relationships/image"/><Relationship Id="rId3" Target="../media/image10.png" Type="http://schemas.openxmlformats.org/officeDocument/2006/relationships/image"/><Relationship Id="rId4" Target="https://www.letraria.net/cruzando-fronteiras/" TargetMode="External" Type="http://schemas.openxmlformats.org/officeDocument/2006/relationships/hyperlink"/><Relationship Id="rId5" Target="https://www.letraria.net/cruzando-fronteiras/" TargetMode="External" Type="http://schemas.openxmlformats.org/officeDocument/2006/relationships/hyperlink"/></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embeddings/oleObject1.bin" Type="http://schemas.openxmlformats.org/officeDocument/2006/relationships/oleObjec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1F0EE"/>
        </a:solidFill>
      </p:bgPr>
    </p:bg>
    <p:spTree>
      <p:nvGrpSpPr>
        <p:cNvPr id="1" name=""/>
        <p:cNvGrpSpPr/>
        <p:nvPr/>
      </p:nvGrpSpPr>
      <p:grpSpPr>
        <a:xfrm>
          <a:off x="0" y="0"/>
          <a:ext cx="0" cy="0"/>
          <a:chOff x="0" y="0"/>
          <a:chExt cx="0" cy="0"/>
        </a:xfrm>
      </p:grpSpPr>
      <p:grpSp>
        <p:nvGrpSpPr>
          <p:cNvPr name="Group 2" id="2"/>
          <p:cNvGrpSpPr/>
          <p:nvPr/>
        </p:nvGrpSpPr>
        <p:grpSpPr>
          <a:xfrm rot="0">
            <a:off x="0" y="3925364"/>
            <a:ext cx="18322493" cy="5332936"/>
            <a:chOff x="0" y="0"/>
            <a:chExt cx="24429991" cy="7110582"/>
          </a:xfrm>
        </p:grpSpPr>
        <p:sp>
          <p:nvSpPr>
            <p:cNvPr name="AutoShape 3" id="3"/>
            <p:cNvSpPr/>
            <p:nvPr/>
          </p:nvSpPr>
          <p:spPr>
            <a:xfrm rot="0">
              <a:off x="0" y="3548941"/>
              <a:ext cx="24429991" cy="12700"/>
            </a:xfrm>
            <a:prstGeom prst="rect">
              <a:avLst/>
            </a:prstGeom>
            <a:solidFill>
              <a:srgbClr val="2B2A2A"/>
            </a:solidFill>
          </p:spPr>
        </p:sp>
        <p:sp>
          <p:nvSpPr>
            <p:cNvPr name="TextBox 4" id="4"/>
            <p:cNvSpPr txBox="true"/>
            <p:nvPr/>
          </p:nvSpPr>
          <p:spPr>
            <a:xfrm rot="0">
              <a:off x="2067563" y="971550"/>
              <a:ext cx="20294866" cy="2203450"/>
            </a:xfrm>
            <a:prstGeom prst="rect">
              <a:avLst/>
            </a:prstGeom>
          </p:spPr>
          <p:txBody>
            <a:bodyPr anchor="t" rtlCol="false" tIns="0" lIns="0" bIns="0" rIns="0">
              <a:spAutoFit/>
            </a:bodyPr>
            <a:lstStyle/>
            <a:p>
              <a:pPr algn="ctr">
                <a:lnSpc>
                  <a:spcPts val="12480"/>
                </a:lnSpc>
              </a:pPr>
              <a:r>
                <a:rPr lang="en-US" b="true" sz="10400">
                  <a:solidFill>
                    <a:srgbClr val="2B2A2A"/>
                  </a:solidFill>
                  <a:latin typeface="Hatton Bold"/>
                  <a:ea typeface="Hatton Bold"/>
                  <a:cs typeface="Hatton Bold"/>
                  <a:sym typeface="Hatton Bold"/>
                </a:rPr>
                <a:t>RELATÓRIO</a:t>
              </a:r>
            </a:p>
          </p:txBody>
        </p:sp>
        <p:sp>
          <p:nvSpPr>
            <p:cNvPr name="TextBox 5" id="5"/>
            <p:cNvSpPr txBox="true"/>
            <p:nvPr/>
          </p:nvSpPr>
          <p:spPr>
            <a:xfrm rot="0">
              <a:off x="2067563" y="4337050"/>
              <a:ext cx="20294866" cy="2203450"/>
            </a:xfrm>
            <a:prstGeom prst="rect">
              <a:avLst/>
            </a:prstGeom>
          </p:spPr>
          <p:txBody>
            <a:bodyPr anchor="t" rtlCol="false" tIns="0" lIns="0" bIns="0" rIns="0">
              <a:spAutoFit/>
            </a:bodyPr>
            <a:lstStyle/>
            <a:p>
              <a:pPr algn="ctr">
                <a:lnSpc>
                  <a:spcPts val="12480"/>
                </a:lnSpc>
              </a:pPr>
              <a:r>
                <a:rPr lang="en-US" b="true" sz="10400">
                  <a:solidFill>
                    <a:srgbClr val="2B2A2A"/>
                  </a:solidFill>
                  <a:latin typeface="Hatton Bold"/>
                  <a:ea typeface="Hatton Bold"/>
                  <a:cs typeface="Hatton Bold"/>
                  <a:sym typeface="Hatton Bold"/>
                </a:rPr>
                <a:t>2025/2026</a:t>
              </a:r>
            </a:p>
          </p:txBody>
        </p:sp>
        <p:sp>
          <p:nvSpPr>
            <p:cNvPr name="AutoShape 6" id="6"/>
            <p:cNvSpPr/>
            <p:nvPr/>
          </p:nvSpPr>
          <p:spPr>
            <a:xfrm rot="0">
              <a:off x="0" y="0"/>
              <a:ext cx="24429991" cy="12700"/>
            </a:xfrm>
            <a:prstGeom prst="rect">
              <a:avLst/>
            </a:prstGeom>
            <a:solidFill>
              <a:srgbClr val="2B2A2A"/>
            </a:solidFill>
          </p:spPr>
        </p:sp>
        <p:sp>
          <p:nvSpPr>
            <p:cNvPr name="AutoShape 7" id="7"/>
            <p:cNvSpPr/>
            <p:nvPr/>
          </p:nvSpPr>
          <p:spPr>
            <a:xfrm rot="0">
              <a:off x="0" y="7097882"/>
              <a:ext cx="24429991" cy="12700"/>
            </a:xfrm>
            <a:prstGeom prst="rect">
              <a:avLst/>
            </a:prstGeom>
            <a:solidFill>
              <a:srgbClr val="2B2A2A"/>
            </a:solidFill>
          </p:spPr>
        </p:sp>
      </p:grpSp>
      <p:sp>
        <p:nvSpPr>
          <p:cNvPr name="Freeform 8" id="8"/>
          <p:cNvSpPr/>
          <p:nvPr/>
        </p:nvSpPr>
        <p:spPr>
          <a:xfrm flipH="false" flipV="false" rot="0">
            <a:off x="1945028" y="-2182397"/>
            <a:ext cx="13708378" cy="7710963"/>
          </a:xfrm>
          <a:custGeom>
            <a:avLst/>
            <a:gdLst/>
            <a:ahLst/>
            <a:cxnLst/>
            <a:rect r="r" b="b" t="t" l="l"/>
            <a:pathLst>
              <a:path h="7710963" w="13708378">
                <a:moveTo>
                  <a:pt x="0" y="0"/>
                </a:moveTo>
                <a:lnTo>
                  <a:pt x="13708378" y="0"/>
                </a:lnTo>
                <a:lnTo>
                  <a:pt x="13708378" y="7710963"/>
                </a:lnTo>
                <a:lnTo>
                  <a:pt x="0" y="7710963"/>
                </a:lnTo>
                <a:lnTo>
                  <a:pt x="0" y="0"/>
                </a:lnTo>
                <a:close/>
              </a:path>
            </a:pathLst>
          </a:custGeom>
          <a:blipFill>
            <a:blip r:embed="rId2"/>
            <a:stretch>
              <a:fillRect l="0" t="0" r="0" b="0"/>
            </a:stretch>
          </a:blipFill>
        </p:spPr>
      </p:sp>
      <p:sp>
        <p:nvSpPr>
          <p:cNvPr name="TextBox 9" id="9"/>
          <p:cNvSpPr txBox="true"/>
          <p:nvPr/>
        </p:nvSpPr>
        <p:spPr>
          <a:xfrm rot="0">
            <a:off x="2634594" y="9488317"/>
            <a:ext cx="13018812" cy="552450"/>
          </a:xfrm>
          <a:prstGeom prst="rect">
            <a:avLst/>
          </a:prstGeom>
        </p:spPr>
        <p:txBody>
          <a:bodyPr anchor="t" rtlCol="false" tIns="0" lIns="0" bIns="0" rIns="0">
            <a:spAutoFit/>
          </a:bodyPr>
          <a:lstStyle/>
          <a:p>
            <a:pPr algn="ctr">
              <a:lnSpc>
                <a:spcPts val="4200"/>
              </a:lnSpc>
            </a:pPr>
            <a:r>
              <a:rPr lang="en-US" sz="3000">
                <a:solidFill>
                  <a:srgbClr val="2B2A2A"/>
                </a:solidFill>
                <a:latin typeface="Hatton"/>
                <a:ea typeface="Hatton"/>
                <a:cs typeface="Hatton"/>
                <a:sym typeface="Hatton"/>
              </a:rPr>
              <a:t>GT8 - Divulgação e Ensino de Física de Partículas </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F1F0EE"/>
        </a:solidFill>
      </p:bgPr>
    </p:bg>
    <p:spTree>
      <p:nvGrpSpPr>
        <p:cNvPr id="1" name=""/>
        <p:cNvGrpSpPr/>
        <p:nvPr/>
      </p:nvGrpSpPr>
      <p:grpSpPr>
        <a:xfrm>
          <a:off x="0" y="0"/>
          <a:ext cx="0" cy="0"/>
          <a:chOff x="0" y="0"/>
          <a:chExt cx="0" cy="0"/>
        </a:xfrm>
      </p:grpSpPr>
      <p:sp>
        <p:nvSpPr>
          <p:cNvPr name="AutoShape 2" id="2"/>
          <p:cNvSpPr/>
          <p:nvPr/>
        </p:nvSpPr>
        <p:spPr>
          <a:xfrm rot="0">
            <a:off x="17249775" y="0"/>
            <a:ext cx="9525" cy="10287000"/>
          </a:xfrm>
          <a:prstGeom prst="rect">
            <a:avLst/>
          </a:prstGeom>
          <a:solidFill>
            <a:srgbClr val="2B2A2A"/>
          </a:solidFill>
        </p:spPr>
      </p:sp>
      <p:sp>
        <p:nvSpPr>
          <p:cNvPr name="AutoShape 3" id="3"/>
          <p:cNvSpPr/>
          <p:nvPr/>
        </p:nvSpPr>
        <p:spPr>
          <a:xfrm rot="0">
            <a:off x="11314908" y="0"/>
            <a:ext cx="9525" cy="10287000"/>
          </a:xfrm>
          <a:prstGeom prst="rect">
            <a:avLst/>
          </a:prstGeom>
          <a:solidFill>
            <a:srgbClr val="2B2A2A"/>
          </a:solidFill>
        </p:spPr>
      </p:sp>
      <p:grpSp>
        <p:nvGrpSpPr>
          <p:cNvPr name="Group 4" id="4"/>
          <p:cNvGrpSpPr/>
          <p:nvPr/>
        </p:nvGrpSpPr>
        <p:grpSpPr>
          <a:xfrm rot="0">
            <a:off x="1028700" y="3045708"/>
            <a:ext cx="8816684" cy="4195584"/>
            <a:chOff x="0" y="0"/>
            <a:chExt cx="11755578" cy="5594112"/>
          </a:xfrm>
        </p:grpSpPr>
        <p:sp>
          <p:nvSpPr>
            <p:cNvPr name="TextBox 5" id="5"/>
            <p:cNvSpPr txBox="true"/>
            <p:nvPr/>
          </p:nvSpPr>
          <p:spPr>
            <a:xfrm rot="0">
              <a:off x="0" y="-257175"/>
              <a:ext cx="11755578" cy="4124748"/>
            </a:xfrm>
            <a:prstGeom prst="rect">
              <a:avLst/>
            </a:prstGeom>
          </p:spPr>
          <p:txBody>
            <a:bodyPr anchor="t" rtlCol="false" tIns="0" lIns="0" bIns="0" rIns="0">
              <a:spAutoFit/>
            </a:bodyPr>
            <a:lstStyle/>
            <a:p>
              <a:pPr algn="l">
                <a:lnSpc>
                  <a:spcPts val="12319"/>
                </a:lnSpc>
              </a:pPr>
              <a:r>
                <a:rPr lang="en-US" sz="8800">
                  <a:solidFill>
                    <a:srgbClr val="2B2A2A"/>
                  </a:solidFill>
                  <a:latin typeface="Hatton"/>
                  <a:ea typeface="Hatton"/>
                  <a:cs typeface="Hatton"/>
                  <a:sym typeface="Hatton"/>
                </a:rPr>
                <a:t>Próximos passos</a:t>
              </a:r>
            </a:p>
          </p:txBody>
        </p:sp>
        <p:sp>
          <p:nvSpPr>
            <p:cNvPr name="TextBox 6" id="6"/>
            <p:cNvSpPr txBox="true"/>
            <p:nvPr/>
          </p:nvSpPr>
          <p:spPr>
            <a:xfrm rot="0">
              <a:off x="0" y="4298712"/>
              <a:ext cx="11755578" cy="1295400"/>
            </a:xfrm>
            <a:prstGeom prst="rect">
              <a:avLst/>
            </a:prstGeom>
          </p:spPr>
          <p:txBody>
            <a:bodyPr anchor="t" rtlCol="false" tIns="0" lIns="0" bIns="0" rIns="0">
              <a:spAutoFit/>
            </a:bodyPr>
            <a:lstStyle/>
            <a:p>
              <a:pPr algn="l">
                <a:lnSpc>
                  <a:spcPts val="3840"/>
                </a:lnSpc>
              </a:pPr>
              <a:r>
                <a:rPr lang="en-US" sz="3200">
                  <a:solidFill>
                    <a:srgbClr val="2B2A2A"/>
                  </a:solidFill>
                  <a:latin typeface="Assistant"/>
                  <a:ea typeface="Assistant"/>
                  <a:cs typeface="Assistant"/>
                  <a:sym typeface="Assistant"/>
                </a:rPr>
                <a:t>Foco nos impactos da exposição com o público escolar e geral</a:t>
              </a:r>
            </a:p>
          </p:txBody>
        </p:sp>
      </p:grpSp>
      <p:grpSp>
        <p:nvGrpSpPr>
          <p:cNvPr name="Group 7" id="7"/>
          <p:cNvGrpSpPr/>
          <p:nvPr/>
        </p:nvGrpSpPr>
        <p:grpSpPr>
          <a:xfrm rot="0">
            <a:off x="12148671" y="2701893"/>
            <a:ext cx="4423484" cy="1981000"/>
            <a:chOff x="0" y="0"/>
            <a:chExt cx="5897979" cy="2641334"/>
          </a:xfrm>
        </p:grpSpPr>
        <p:sp>
          <p:nvSpPr>
            <p:cNvPr name="TextBox 8" id="8"/>
            <p:cNvSpPr txBox="true"/>
            <p:nvPr/>
          </p:nvSpPr>
          <p:spPr>
            <a:xfrm rot="0">
              <a:off x="0" y="-47625"/>
              <a:ext cx="5897979" cy="609812"/>
            </a:xfrm>
            <a:prstGeom prst="rect">
              <a:avLst/>
            </a:prstGeom>
          </p:spPr>
          <p:txBody>
            <a:bodyPr anchor="t" rtlCol="false" tIns="0" lIns="0" bIns="0" rIns="0">
              <a:spAutoFit/>
            </a:bodyPr>
            <a:lstStyle/>
            <a:p>
              <a:pPr algn="l">
                <a:lnSpc>
                  <a:spcPts val="3640"/>
                </a:lnSpc>
              </a:pPr>
              <a:r>
                <a:rPr lang="en-US" sz="2800">
                  <a:solidFill>
                    <a:srgbClr val="2B2A2A"/>
                  </a:solidFill>
                  <a:latin typeface="Hatton"/>
                  <a:ea typeface="Hatton"/>
                  <a:cs typeface="Hatton"/>
                  <a:sym typeface="Hatton"/>
                </a:rPr>
                <a:t>Pesquisa</a:t>
              </a:r>
            </a:p>
          </p:txBody>
        </p:sp>
        <p:sp>
          <p:nvSpPr>
            <p:cNvPr name="TextBox 9" id="9"/>
            <p:cNvSpPr txBox="true"/>
            <p:nvPr/>
          </p:nvSpPr>
          <p:spPr>
            <a:xfrm rot="0">
              <a:off x="0" y="716014"/>
              <a:ext cx="5897979" cy="1925320"/>
            </a:xfrm>
            <a:prstGeom prst="rect">
              <a:avLst/>
            </a:prstGeom>
          </p:spPr>
          <p:txBody>
            <a:bodyPr anchor="t" rtlCol="false" tIns="0" lIns="0" bIns="0" rIns="0">
              <a:spAutoFit/>
            </a:bodyPr>
            <a:lstStyle/>
            <a:p>
              <a:pPr algn="l">
                <a:lnSpc>
                  <a:spcPts val="3900"/>
                </a:lnSpc>
              </a:pPr>
              <a:r>
                <a:rPr lang="en-US" sz="2600">
                  <a:solidFill>
                    <a:srgbClr val="2B2A2A"/>
                  </a:solidFill>
                  <a:latin typeface="Assistant"/>
                  <a:ea typeface="Assistant"/>
                  <a:cs typeface="Assistant"/>
                  <a:sym typeface="Assistant"/>
                </a:rPr>
                <a:t>Alunos de pós-graduação que irão focar no estudo dos impactos da exposição</a:t>
              </a:r>
            </a:p>
          </p:txBody>
        </p:sp>
      </p:grpSp>
      <p:grpSp>
        <p:nvGrpSpPr>
          <p:cNvPr name="Group 10" id="10"/>
          <p:cNvGrpSpPr/>
          <p:nvPr/>
        </p:nvGrpSpPr>
        <p:grpSpPr>
          <a:xfrm rot="0">
            <a:off x="12148671" y="6594707"/>
            <a:ext cx="4423484" cy="2476300"/>
            <a:chOff x="0" y="0"/>
            <a:chExt cx="5897979" cy="3301734"/>
          </a:xfrm>
        </p:grpSpPr>
        <p:sp>
          <p:nvSpPr>
            <p:cNvPr name="TextBox 11" id="11"/>
            <p:cNvSpPr txBox="true"/>
            <p:nvPr/>
          </p:nvSpPr>
          <p:spPr>
            <a:xfrm rot="0">
              <a:off x="0" y="-47625"/>
              <a:ext cx="5897979" cy="609812"/>
            </a:xfrm>
            <a:prstGeom prst="rect">
              <a:avLst/>
            </a:prstGeom>
          </p:spPr>
          <p:txBody>
            <a:bodyPr anchor="t" rtlCol="false" tIns="0" lIns="0" bIns="0" rIns="0">
              <a:spAutoFit/>
            </a:bodyPr>
            <a:lstStyle/>
            <a:p>
              <a:pPr algn="l">
                <a:lnSpc>
                  <a:spcPts val="3640"/>
                </a:lnSpc>
              </a:pPr>
              <a:r>
                <a:rPr lang="en-US" sz="2800">
                  <a:solidFill>
                    <a:srgbClr val="2B2A2A"/>
                  </a:solidFill>
                  <a:latin typeface="Hatton"/>
                  <a:ea typeface="Hatton"/>
                  <a:cs typeface="Hatton"/>
                  <a:sym typeface="Hatton"/>
                </a:rPr>
                <a:t>Inovação</a:t>
              </a:r>
            </a:p>
          </p:txBody>
        </p:sp>
        <p:sp>
          <p:nvSpPr>
            <p:cNvPr name="TextBox 12" id="12"/>
            <p:cNvSpPr txBox="true"/>
            <p:nvPr/>
          </p:nvSpPr>
          <p:spPr>
            <a:xfrm rot="0">
              <a:off x="0" y="716014"/>
              <a:ext cx="5897979" cy="2585720"/>
            </a:xfrm>
            <a:prstGeom prst="rect">
              <a:avLst/>
            </a:prstGeom>
          </p:spPr>
          <p:txBody>
            <a:bodyPr anchor="t" rtlCol="false" tIns="0" lIns="0" bIns="0" rIns="0">
              <a:spAutoFit/>
            </a:bodyPr>
            <a:lstStyle/>
            <a:p>
              <a:pPr algn="l">
                <a:lnSpc>
                  <a:spcPts val="3900"/>
                </a:lnSpc>
              </a:pPr>
              <a:r>
                <a:rPr lang="en-US" sz="2600">
                  <a:solidFill>
                    <a:srgbClr val="2B2A2A"/>
                  </a:solidFill>
                  <a:latin typeface="Assistant"/>
                  <a:ea typeface="Assistant"/>
                  <a:cs typeface="Assistant"/>
                  <a:sym typeface="Assistant"/>
                </a:rPr>
                <a:t>Proposta do grupo em inovação educacionais e de divulgação da ciência através de propostas formativas para mediadores </a:t>
              </a:r>
            </a:p>
          </p:txBody>
        </p:sp>
      </p:grpSp>
      <p:sp>
        <p:nvSpPr>
          <p:cNvPr name="TextBox 13" id="13"/>
          <p:cNvSpPr txBox="true"/>
          <p:nvPr/>
        </p:nvSpPr>
        <p:spPr>
          <a:xfrm rot="5400000">
            <a:off x="17348668" y="1255416"/>
            <a:ext cx="750612" cy="297180"/>
          </a:xfrm>
          <a:prstGeom prst="rect">
            <a:avLst/>
          </a:prstGeom>
        </p:spPr>
        <p:txBody>
          <a:bodyPr anchor="t" rtlCol="false" tIns="0" lIns="0" bIns="0" rIns="0">
            <a:spAutoFit/>
          </a:bodyPr>
          <a:lstStyle/>
          <a:p>
            <a:pPr algn="l">
              <a:lnSpc>
                <a:spcPts val="2520"/>
              </a:lnSpc>
            </a:pPr>
            <a:r>
              <a:rPr lang="en-US" sz="1800" b="true">
                <a:solidFill>
                  <a:srgbClr val="2B2A2A"/>
                </a:solidFill>
                <a:latin typeface="Assistant Semi-Bold"/>
                <a:ea typeface="Assistant Semi-Bold"/>
                <a:cs typeface="Assistant Semi-Bold"/>
                <a:sym typeface="Assistant Semi-Bold"/>
              </a:rPr>
              <a:t>15/15</a:t>
            </a:r>
          </a:p>
        </p:txBody>
      </p:sp>
    </p:spTree>
  </p:cSld>
  <p:clrMapOvr>
    <a:masterClrMapping/>
  </p:clrMapOvr>
</p:sld>
</file>

<file path=ppt/slides/slide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015185" y="1344449"/>
            <a:ext cx="6102771" cy="7901940"/>
          </a:xfrm>
          <a:prstGeom prst="rect">
            <a:avLst/>
          </a:prstGeom>
        </p:spPr>
        <p:txBody>
          <a:bodyPr anchor="t" rtlCol="false" tIns="0" lIns="0" bIns="0" rIns="0">
            <a:spAutoFit/>
          </a:bodyPr>
          <a:lstStyle/>
          <a:p>
            <a:pPr algn="l" marL="561341" indent="-280670" lvl="1">
              <a:lnSpc>
                <a:spcPts val="3900"/>
              </a:lnSpc>
              <a:buFont typeface="Arial"/>
              <a:buChar char="•"/>
            </a:pPr>
            <a:r>
              <a:rPr lang="en-US" sz="2600">
                <a:solidFill>
                  <a:srgbClr val="2B2A2A"/>
                </a:solidFill>
                <a:latin typeface="Assistant"/>
                <a:ea typeface="Assistant"/>
                <a:cs typeface="Assistant"/>
                <a:sym typeface="Assistant"/>
              </a:rPr>
              <a:t>Adriana Pugliese (UFABC)</a:t>
            </a:r>
          </a:p>
          <a:p>
            <a:pPr algn="l" marL="561341" indent="-280670" lvl="1">
              <a:lnSpc>
                <a:spcPts val="3900"/>
              </a:lnSpc>
              <a:buFont typeface="Arial"/>
              <a:buChar char="•"/>
            </a:pPr>
            <a:r>
              <a:rPr lang="en-US" sz="2600">
                <a:solidFill>
                  <a:srgbClr val="2B2A2A"/>
                </a:solidFill>
                <a:latin typeface="Assistant"/>
                <a:ea typeface="Assistant"/>
                <a:cs typeface="Assistant"/>
                <a:sym typeface="Assistant"/>
              </a:rPr>
              <a:t>Alber</a:t>
            </a:r>
            <a:r>
              <a:rPr lang="en-US" sz="2600">
                <a:solidFill>
                  <a:srgbClr val="2B2A2A"/>
                </a:solidFill>
                <a:latin typeface="Assistant"/>
                <a:ea typeface="Assistant"/>
                <a:cs typeface="Assistant"/>
                <a:sym typeface="Assistant"/>
              </a:rPr>
              <a:t>to Correia dos Reis (CBPF)</a:t>
            </a:r>
          </a:p>
          <a:p>
            <a:pPr algn="l" marL="561341" indent="-280670" lvl="1">
              <a:lnSpc>
                <a:spcPts val="3900"/>
              </a:lnSpc>
              <a:buFont typeface="Arial"/>
              <a:buChar char="•"/>
            </a:pPr>
            <a:r>
              <a:rPr lang="en-US" sz="2600">
                <a:solidFill>
                  <a:srgbClr val="2B2A2A"/>
                </a:solidFill>
                <a:latin typeface="Assistant"/>
                <a:ea typeface="Assistant"/>
                <a:cs typeface="Assistant"/>
                <a:sym typeface="Assistant"/>
              </a:rPr>
              <a:t>Diego Torres Machado (CBPF)</a:t>
            </a:r>
          </a:p>
          <a:p>
            <a:pPr algn="l" marL="561341" indent="-280670" lvl="1">
              <a:lnSpc>
                <a:spcPts val="3900"/>
              </a:lnSpc>
              <a:buFont typeface="Arial"/>
              <a:buChar char="•"/>
            </a:pPr>
            <a:r>
              <a:rPr lang="en-US" sz="2600">
                <a:solidFill>
                  <a:srgbClr val="2B2A2A"/>
                </a:solidFill>
                <a:latin typeface="Assistant"/>
                <a:ea typeface="Assistant"/>
                <a:cs typeface="Assistant"/>
                <a:sym typeface="Assistant"/>
              </a:rPr>
              <a:t>Graciella Watanabe (UFABC)</a:t>
            </a:r>
          </a:p>
          <a:p>
            <a:pPr algn="l" marL="561341" indent="-280670" lvl="1">
              <a:lnSpc>
                <a:spcPts val="3900"/>
              </a:lnSpc>
              <a:buFont typeface="Arial"/>
              <a:buChar char="•"/>
            </a:pPr>
            <a:r>
              <a:rPr lang="en-US" sz="2600">
                <a:solidFill>
                  <a:srgbClr val="2B2A2A"/>
                </a:solidFill>
                <a:latin typeface="Assistant"/>
                <a:ea typeface="Assistant"/>
                <a:cs typeface="Assistant"/>
                <a:sym typeface="Assistant"/>
              </a:rPr>
              <a:t>Gustavo Gil da Silveira (CBPF)</a:t>
            </a:r>
          </a:p>
          <a:p>
            <a:pPr algn="l" marL="561341" indent="-280670" lvl="1">
              <a:lnSpc>
                <a:spcPts val="3900"/>
              </a:lnSpc>
              <a:buFont typeface="Arial"/>
              <a:buChar char="•"/>
            </a:pPr>
            <a:r>
              <a:rPr lang="en-US" sz="2600">
                <a:solidFill>
                  <a:srgbClr val="2B2A2A"/>
                </a:solidFill>
                <a:latin typeface="Assistant"/>
                <a:ea typeface="Assistant"/>
                <a:cs typeface="Assistant"/>
                <a:sym typeface="Assistant"/>
              </a:rPr>
              <a:t>Ivã Gurgel (USP)</a:t>
            </a:r>
          </a:p>
          <a:p>
            <a:pPr algn="l" marL="561340" indent="-280670" lvl="1">
              <a:lnSpc>
                <a:spcPts val="3900"/>
              </a:lnSpc>
              <a:buFont typeface="Arial"/>
              <a:buChar char="•"/>
            </a:pPr>
            <a:r>
              <a:rPr lang="en-US" sz="2600">
                <a:solidFill>
                  <a:srgbClr val="2B2A2A"/>
                </a:solidFill>
                <a:latin typeface="Assistant"/>
                <a:ea typeface="Assistant"/>
                <a:cs typeface="Assistant"/>
                <a:sym typeface="Assistant"/>
              </a:rPr>
              <a:t>José Manoel de Seixas (Coppe - UFRJ)</a:t>
            </a:r>
          </a:p>
          <a:p>
            <a:pPr algn="l" marL="561340" indent="-280670" lvl="1">
              <a:lnSpc>
                <a:spcPts val="3900"/>
              </a:lnSpc>
              <a:buFont typeface="Arial"/>
              <a:buChar char="•"/>
            </a:pPr>
            <a:r>
              <a:rPr lang="en-US" sz="2600">
                <a:solidFill>
                  <a:srgbClr val="2B2A2A"/>
                </a:solidFill>
                <a:latin typeface="Assistant"/>
                <a:ea typeface="Assistant"/>
                <a:cs typeface="Assistant"/>
                <a:sym typeface="Assistant"/>
              </a:rPr>
              <a:t>Miriam Gandelman (LAPE-UFRJ)</a:t>
            </a:r>
          </a:p>
          <a:p>
            <a:pPr algn="l" marL="561341" indent="-280670" lvl="1">
              <a:lnSpc>
                <a:spcPts val="3900"/>
              </a:lnSpc>
              <a:buFont typeface="Arial"/>
              <a:buChar char="•"/>
            </a:pPr>
            <a:r>
              <a:rPr lang="en-US" sz="2600">
                <a:solidFill>
                  <a:srgbClr val="2B2A2A"/>
                </a:solidFill>
                <a:latin typeface="Assistant"/>
                <a:ea typeface="Assistant"/>
                <a:cs typeface="Assistant"/>
                <a:sym typeface="Assistant"/>
              </a:rPr>
              <a:t>Maxwell Siqueira (UFSM)</a:t>
            </a:r>
          </a:p>
          <a:p>
            <a:pPr algn="l" marL="561341" indent="-280670" lvl="1">
              <a:lnSpc>
                <a:spcPts val="3900"/>
              </a:lnSpc>
              <a:buFont typeface="Arial"/>
              <a:buChar char="•"/>
            </a:pPr>
            <a:r>
              <a:rPr lang="en-US" sz="2600">
                <a:solidFill>
                  <a:srgbClr val="2B2A2A"/>
                </a:solidFill>
                <a:latin typeface="Assistant"/>
                <a:ea typeface="Assistant"/>
                <a:cs typeface="Assistant"/>
                <a:sym typeface="Assistant"/>
              </a:rPr>
              <a:t>Márcia Begalli (UERJ)</a:t>
            </a:r>
          </a:p>
          <a:p>
            <a:pPr algn="l" marL="561341" indent="-280670" lvl="1">
              <a:lnSpc>
                <a:spcPts val="3900"/>
              </a:lnSpc>
              <a:buFont typeface="Arial"/>
              <a:buChar char="•"/>
            </a:pPr>
            <a:r>
              <a:rPr lang="en-US" sz="2600">
                <a:solidFill>
                  <a:srgbClr val="2B2A2A"/>
                </a:solidFill>
                <a:latin typeface="Assistant"/>
                <a:ea typeface="Assistant"/>
                <a:cs typeface="Assistant"/>
                <a:sym typeface="Assistant"/>
              </a:rPr>
              <a:t>Marcelo Gameiro Munhoz (USP)</a:t>
            </a:r>
          </a:p>
          <a:p>
            <a:pPr algn="l" marL="561341" indent="-280670" lvl="1">
              <a:lnSpc>
                <a:spcPts val="3900"/>
              </a:lnSpc>
              <a:buFont typeface="Arial"/>
              <a:buChar char="•"/>
            </a:pPr>
            <a:r>
              <a:rPr lang="en-US" sz="2600">
                <a:solidFill>
                  <a:srgbClr val="2B2A2A"/>
                </a:solidFill>
                <a:latin typeface="Assistant"/>
                <a:ea typeface="Assistant"/>
                <a:cs typeface="Assistant"/>
                <a:sym typeface="Assistant"/>
              </a:rPr>
              <a:t>Marisilvia Donadelli (UERJ)</a:t>
            </a:r>
          </a:p>
          <a:p>
            <a:pPr algn="l" marL="561341" indent="-280670" lvl="1">
              <a:lnSpc>
                <a:spcPts val="3900"/>
              </a:lnSpc>
              <a:buFont typeface="Arial"/>
              <a:buChar char="•"/>
            </a:pPr>
            <a:r>
              <a:rPr lang="en-US" sz="2600">
                <a:solidFill>
                  <a:srgbClr val="2B2A2A"/>
                </a:solidFill>
                <a:latin typeface="Assistant"/>
                <a:ea typeface="Assistant"/>
                <a:cs typeface="Assistant"/>
                <a:sym typeface="Assistant"/>
              </a:rPr>
              <a:t>Marco Aurélio Lisboa Leite (USP)</a:t>
            </a:r>
          </a:p>
          <a:p>
            <a:pPr algn="l" marL="561341" indent="-280670" lvl="1">
              <a:lnSpc>
                <a:spcPts val="3900"/>
              </a:lnSpc>
              <a:buFont typeface="Arial"/>
              <a:buChar char="•"/>
            </a:pPr>
            <a:r>
              <a:rPr lang="en-US" sz="2600">
                <a:solidFill>
                  <a:srgbClr val="2B2A2A"/>
                </a:solidFill>
                <a:latin typeface="Assistant"/>
                <a:ea typeface="Assistant"/>
                <a:cs typeface="Assistant"/>
                <a:sym typeface="Assistant"/>
              </a:rPr>
              <a:t>Patrícia Rebello Telles (CBPF)</a:t>
            </a:r>
          </a:p>
          <a:p>
            <a:pPr algn="l" marL="561341" indent="-280670" lvl="1">
              <a:lnSpc>
                <a:spcPts val="3900"/>
              </a:lnSpc>
              <a:buFont typeface="Arial"/>
              <a:buChar char="•"/>
            </a:pPr>
            <a:r>
              <a:rPr lang="en-US" sz="2600">
                <a:solidFill>
                  <a:srgbClr val="2B2A2A"/>
                </a:solidFill>
                <a:latin typeface="Assistant"/>
                <a:ea typeface="Assistant"/>
                <a:cs typeface="Assistant"/>
                <a:sym typeface="Assistant"/>
              </a:rPr>
              <a:t>Sérgio Leal (UFABC)</a:t>
            </a:r>
          </a:p>
          <a:p>
            <a:pPr algn="l" marL="561340" indent="-280670" lvl="1">
              <a:lnSpc>
                <a:spcPts val="3900"/>
              </a:lnSpc>
              <a:buFont typeface="Arial"/>
              <a:buChar char="•"/>
            </a:pPr>
            <a:r>
              <a:rPr lang="en-US" sz="2600">
                <a:solidFill>
                  <a:srgbClr val="2B2A2A"/>
                </a:solidFill>
                <a:latin typeface="Assistant"/>
                <a:ea typeface="Assistant"/>
                <a:cs typeface="Assistant"/>
                <a:sym typeface="Assistant"/>
              </a:rPr>
              <a:t>Tassiana Carvalho (UFPE)</a:t>
            </a:r>
          </a:p>
        </p:txBody>
      </p:sp>
      <p:grpSp>
        <p:nvGrpSpPr>
          <p:cNvPr name="Group 3" id="3"/>
          <p:cNvGrpSpPr/>
          <p:nvPr/>
        </p:nvGrpSpPr>
        <p:grpSpPr>
          <a:xfrm rot="0">
            <a:off x="1028700" y="4303811"/>
            <a:ext cx="6191284" cy="2059415"/>
            <a:chOff x="0" y="0"/>
            <a:chExt cx="8255045" cy="2745887"/>
          </a:xfrm>
        </p:grpSpPr>
        <p:sp>
          <p:nvSpPr>
            <p:cNvPr name="TextBox 4" id="4"/>
            <p:cNvSpPr txBox="true"/>
            <p:nvPr/>
          </p:nvSpPr>
          <p:spPr>
            <a:xfrm rot="0">
              <a:off x="0" y="-257175"/>
              <a:ext cx="8255045" cy="2041948"/>
            </a:xfrm>
            <a:prstGeom prst="rect">
              <a:avLst/>
            </a:prstGeom>
          </p:spPr>
          <p:txBody>
            <a:bodyPr anchor="t" rtlCol="false" tIns="0" lIns="0" bIns="0" rIns="0">
              <a:spAutoFit/>
            </a:bodyPr>
            <a:lstStyle/>
            <a:p>
              <a:pPr algn="l">
                <a:lnSpc>
                  <a:spcPts val="12319"/>
                </a:lnSpc>
              </a:pPr>
              <a:r>
                <a:rPr lang="en-US" sz="8800">
                  <a:solidFill>
                    <a:srgbClr val="2B2A2A"/>
                  </a:solidFill>
                  <a:latin typeface="Hatton"/>
                  <a:ea typeface="Hatton"/>
                  <a:cs typeface="Hatton"/>
                  <a:sym typeface="Hatton"/>
                </a:rPr>
                <a:t>Grupo</a:t>
              </a:r>
            </a:p>
          </p:txBody>
        </p:sp>
        <p:sp>
          <p:nvSpPr>
            <p:cNvPr name="TextBox 5" id="5"/>
            <p:cNvSpPr txBox="true"/>
            <p:nvPr/>
          </p:nvSpPr>
          <p:spPr>
            <a:xfrm rot="0">
              <a:off x="0" y="2098187"/>
              <a:ext cx="8255045" cy="647700"/>
            </a:xfrm>
            <a:prstGeom prst="rect">
              <a:avLst/>
            </a:prstGeom>
          </p:spPr>
          <p:txBody>
            <a:bodyPr anchor="t" rtlCol="false" tIns="0" lIns="0" bIns="0" rIns="0">
              <a:spAutoFit/>
            </a:bodyPr>
            <a:lstStyle/>
            <a:p>
              <a:pPr algn="l">
                <a:lnSpc>
                  <a:spcPts val="3840"/>
                </a:lnSpc>
              </a:pPr>
              <a:r>
                <a:rPr lang="en-US" sz="3200">
                  <a:solidFill>
                    <a:srgbClr val="2B2A2A"/>
                  </a:solidFill>
                  <a:latin typeface="Assistant"/>
                  <a:ea typeface="Assistant"/>
                  <a:cs typeface="Assistant"/>
                  <a:sym typeface="Assistant"/>
                </a:rPr>
                <a:t>Pesquisadores</a:t>
              </a:r>
            </a:p>
          </p:txBody>
        </p:sp>
      </p:grpSp>
      <p:sp>
        <p:nvSpPr>
          <p:cNvPr name="AutoShape 6" id="6"/>
          <p:cNvSpPr/>
          <p:nvPr/>
        </p:nvSpPr>
        <p:spPr>
          <a:xfrm rot="0">
            <a:off x="17249775" y="0"/>
            <a:ext cx="9525" cy="10287000"/>
          </a:xfrm>
          <a:prstGeom prst="rect">
            <a:avLst/>
          </a:prstGeom>
          <a:solidFill>
            <a:srgbClr val="2B2A2A"/>
          </a:solidFill>
        </p:spPr>
      </p:sp>
      <p:sp>
        <p:nvSpPr>
          <p:cNvPr name="AutoShape 7" id="7"/>
          <p:cNvSpPr/>
          <p:nvPr/>
        </p:nvSpPr>
        <p:spPr>
          <a:xfrm rot="0">
            <a:off x="8665042" y="0"/>
            <a:ext cx="9525" cy="10287000"/>
          </a:xfrm>
          <a:prstGeom prst="rect">
            <a:avLst/>
          </a:prstGeom>
          <a:solidFill>
            <a:srgbClr val="2B2A2A"/>
          </a:solidFill>
        </p:spPr>
      </p:sp>
    </p:spTree>
  </p:cSld>
  <p:clrMapOvr>
    <a:masterClrMapping/>
  </p:clrMapOvr>
</p:sld>
</file>

<file path=ppt/slides/slide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79892" y="94810"/>
            <a:ext cx="6808364" cy="3157855"/>
          </a:xfrm>
          <a:prstGeom prst="rect">
            <a:avLst/>
          </a:prstGeom>
        </p:spPr>
        <p:txBody>
          <a:bodyPr anchor="t" rtlCol="false" tIns="0" lIns="0" bIns="0" rIns="0">
            <a:spAutoFit/>
          </a:bodyPr>
          <a:lstStyle/>
          <a:p>
            <a:pPr algn="l">
              <a:lnSpc>
                <a:spcPts val="12319"/>
              </a:lnSpc>
            </a:pPr>
            <a:r>
              <a:rPr lang="en-US" sz="8800">
                <a:solidFill>
                  <a:srgbClr val="2B2A2A"/>
                </a:solidFill>
                <a:latin typeface="Hatton"/>
                <a:ea typeface="Hatton"/>
                <a:cs typeface="Hatton"/>
                <a:sym typeface="Hatton"/>
              </a:rPr>
              <a:t>Objetivos do GT8</a:t>
            </a:r>
          </a:p>
        </p:txBody>
      </p:sp>
      <p:grpSp>
        <p:nvGrpSpPr>
          <p:cNvPr name="Group 3" id="3"/>
          <p:cNvGrpSpPr/>
          <p:nvPr/>
        </p:nvGrpSpPr>
        <p:grpSpPr>
          <a:xfrm rot="0">
            <a:off x="5309769" y="2818270"/>
            <a:ext cx="6228997" cy="7542432"/>
            <a:chOff x="0" y="0"/>
            <a:chExt cx="8305329" cy="10056576"/>
          </a:xfrm>
        </p:grpSpPr>
        <p:sp>
          <p:nvSpPr>
            <p:cNvPr name="TextBox 4" id="4"/>
            <p:cNvSpPr txBox="true"/>
            <p:nvPr/>
          </p:nvSpPr>
          <p:spPr>
            <a:xfrm rot="0">
              <a:off x="0" y="-47625"/>
              <a:ext cx="8305329" cy="609812"/>
            </a:xfrm>
            <a:prstGeom prst="rect">
              <a:avLst/>
            </a:prstGeom>
          </p:spPr>
          <p:txBody>
            <a:bodyPr anchor="t" rtlCol="false" tIns="0" lIns="0" bIns="0" rIns="0">
              <a:spAutoFit/>
            </a:bodyPr>
            <a:lstStyle/>
            <a:p>
              <a:pPr algn="l">
                <a:lnSpc>
                  <a:spcPts val="3640"/>
                </a:lnSpc>
              </a:pPr>
              <a:r>
                <a:rPr lang="en-US" sz="2800">
                  <a:solidFill>
                    <a:srgbClr val="2B2A2A"/>
                  </a:solidFill>
                  <a:latin typeface="Hatton"/>
                  <a:ea typeface="Hatton"/>
                  <a:cs typeface="Hatton"/>
                  <a:sym typeface="Hatton"/>
                </a:rPr>
                <a:t>21</a:t>
              </a:r>
            </a:p>
          </p:txBody>
        </p:sp>
        <p:sp>
          <p:nvSpPr>
            <p:cNvPr name="TextBox 5" id="5"/>
            <p:cNvSpPr txBox="true"/>
            <p:nvPr/>
          </p:nvSpPr>
          <p:spPr>
            <a:xfrm rot="0">
              <a:off x="0" y="866856"/>
              <a:ext cx="8305329" cy="9189720"/>
            </a:xfrm>
            <a:prstGeom prst="rect">
              <a:avLst/>
            </a:prstGeom>
          </p:spPr>
          <p:txBody>
            <a:bodyPr anchor="t" rtlCol="false" tIns="0" lIns="0" bIns="0" rIns="0">
              <a:spAutoFit/>
            </a:bodyPr>
            <a:lstStyle/>
            <a:p>
              <a:pPr algn="l" marL="561341" indent="-280670" lvl="1">
                <a:lnSpc>
                  <a:spcPts val="3900"/>
                </a:lnSpc>
                <a:buFont typeface="Arial"/>
                <a:buChar char="•"/>
              </a:pPr>
              <a:r>
                <a:rPr lang="en-US" sz="2600">
                  <a:solidFill>
                    <a:srgbClr val="2B2A2A"/>
                  </a:solidFill>
                  <a:latin typeface="Assistant"/>
                  <a:ea typeface="Assistant"/>
                  <a:cs typeface="Assistant"/>
                  <a:sym typeface="Assistant"/>
                </a:rPr>
                <a:t>Dissemina</a:t>
              </a:r>
              <a:r>
                <a:rPr lang="en-US" sz="2600">
                  <a:solidFill>
                    <a:srgbClr val="2B2A2A"/>
                  </a:solidFill>
                  <a:latin typeface="Assistant"/>
                  <a:ea typeface="Assistant"/>
                  <a:cs typeface="Assistant"/>
                  <a:sym typeface="Assistant"/>
                </a:rPr>
                <a:t>r a atividade Masterclasses Hands On Particle Physics e a Rede Escolar de Detetores de Raios Cósmicos para diferentes regiões do país. Ambas as atividades têm como objetivo principal fazer com que os participantes vivenciem a atividade científica a partir da análise de dados reais dos experimentos do LHC disponibilizados pelo CERN ou através de dados coletados usando os detetores de raios cósmicos especialmente desenvolvidos pelos grupos brasileiros para uso escolar.</a:t>
              </a:r>
            </a:p>
            <a:p>
              <a:pPr algn="l">
                <a:lnSpc>
                  <a:spcPts val="3900"/>
                </a:lnSpc>
              </a:pPr>
            </a:p>
          </p:txBody>
        </p:sp>
      </p:grpSp>
      <p:grpSp>
        <p:nvGrpSpPr>
          <p:cNvPr name="Group 6" id="6"/>
          <p:cNvGrpSpPr/>
          <p:nvPr/>
        </p:nvGrpSpPr>
        <p:grpSpPr>
          <a:xfrm rot="0">
            <a:off x="11760635" y="2818270"/>
            <a:ext cx="6228997" cy="7047132"/>
            <a:chOff x="0" y="0"/>
            <a:chExt cx="8305329" cy="9396176"/>
          </a:xfrm>
        </p:grpSpPr>
        <p:sp>
          <p:nvSpPr>
            <p:cNvPr name="TextBox 7" id="7"/>
            <p:cNvSpPr txBox="true"/>
            <p:nvPr/>
          </p:nvSpPr>
          <p:spPr>
            <a:xfrm rot="0">
              <a:off x="0" y="-47625"/>
              <a:ext cx="8305329" cy="609812"/>
            </a:xfrm>
            <a:prstGeom prst="rect">
              <a:avLst/>
            </a:prstGeom>
          </p:spPr>
          <p:txBody>
            <a:bodyPr anchor="t" rtlCol="false" tIns="0" lIns="0" bIns="0" rIns="0">
              <a:spAutoFit/>
            </a:bodyPr>
            <a:lstStyle/>
            <a:p>
              <a:pPr algn="l">
                <a:lnSpc>
                  <a:spcPts val="3640"/>
                </a:lnSpc>
              </a:pPr>
              <a:r>
                <a:rPr lang="en-US" sz="2800">
                  <a:solidFill>
                    <a:srgbClr val="2B2A2A"/>
                  </a:solidFill>
                  <a:latin typeface="Hatton"/>
                  <a:ea typeface="Hatton"/>
                  <a:cs typeface="Hatton"/>
                  <a:sym typeface="Hatton"/>
                </a:rPr>
                <a:t>22</a:t>
              </a:r>
            </a:p>
          </p:txBody>
        </p:sp>
        <p:sp>
          <p:nvSpPr>
            <p:cNvPr name="TextBox 8" id="8"/>
            <p:cNvSpPr txBox="true"/>
            <p:nvPr/>
          </p:nvSpPr>
          <p:spPr>
            <a:xfrm rot="0">
              <a:off x="0" y="866856"/>
              <a:ext cx="8305329" cy="8529320"/>
            </a:xfrm>
            <a:prstGeom prst="rect">
              <a:avLst/>
            </a:prstGeom>
          </p:spPr>
          <p:txBody>
            <a:bodyPr anchor="t" rtlCol="false" tIns="0" lIns="0" bIns="0" rIns="0">
              <a:spAutoFit/>
            </a:bodyPr>
            <a:lstStyle/>
            <a:p>
              <a:pPr algn="l" marL="561341" indent="-280670" lvl="1">
                <a:lnSpc>
                  <a:spcPts val="3900"/>
                </a:lnSpc>
                <a:buFont typeface="Arial"/>
                <a:buChar char="•"/>
              </a:pPr>
              <a:r>
                <a:rPr lang="en-US" sz="2600">
                  <a:solidFill>
                    <a:srgbClr val="2B2A2A"/>
                  </a:solidFill>
                  <a:latin typeface="Assistant"/>
                  <a:ea typeface="Assistant"/>
                  <a:cs typeface="Assistant"/>
                  <a:sym typeface="Assistant"/>
                </a:rPr>
                <a:t>22 - Cria</a:t>
              </a:r>
              <a:r>
                <a:rPr lang="en-US" sz="2600">
                  <a:solidFill>
                    <a:srgbClr val="2B2A2A"/>
                  </a:solidFill>
                  <a:latin typeface="Assistant"/>
                  <a:ea typeface="Assistant"/>
                  <a:cs typeface="Assistant"/>
                  <a:sym typeface="Assistant"/>
                </a:rPr>
                <a:t>r um exposição itinerante, combinado o Lhc Interactive Tunnel (LIT) e painéis explicativos sobre a Física de Partículas. O LIT disponibiliza uma série de atividades científicas de forma bastante lúdica e divertida. Combinado com painéis explicativos sobre a Física de Partículas e suas tecnologias associadas, esta atividade buscará engajar os participantes e promover o conhecimento sobre essa área da física de forma bastante efetiva.</a:t>
              </a:r>
            </a:p>
            <a:p>
              <a:pPr algn="l">
                <a:lnSpc>
                  <a:spcPts val="3900"/>
                </a:lnSpc>
              </a:pPr>
            </a:p>
          </p:txBody>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74740" y="1932473"/>
            <a:ext cx="16112882" cy="7004294"/>
          </a:xfrm>
          <a:custGeom>
            <a:avLst/>
            <a:gdLst/>
            <a:ahLst/>
            <a:cxnLst/>
            <a:rect r="r" b="b" t="t" l="l"/>
            <a:pathLst>
              <a:path h="7004294" w="16112882">
                <a:moveTo>
                  <a:pt x="0" y="0"/>
                </a:moveTo>
                <a:lnTo>
                  <a:pt x="16112882" y="0"/>
                </a:lnTo>
                <a:lnTo>
                  <a:pt x="16112882" y="7004293"/>
                </a:lnTo>
                <a:lnTo>
                  <a:pt x="0" y="7004293"/>
                </a:lnTo>
                <a:lnTo>
                  <a:pt x="0" y="0"/>
                </a:lnTo>
                <a:close/>
              </a:path>
            </a:pathLst>
          </a:custGeom>
          <a:blipFill>
            <a:blip r:embed="rId2"/>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1F0EE"/>
        </a:solidFill>
      </p:bgPr>
    </p:bg>
    <p:spTree>
      <p:nvGrpSpPr>
        <p:cNvPr id="1" name=""/>
        <p:cNvGrpSpPr/>
        <p:nvPr/>
      </p:nvGrpSpPr>
      <p:grpSpPr>
        <a:xfrm>
          <a:off x="0" y="0"/>
          <a:ext cx="0" cy="0"/>
          <a:chOff x="0" y="0"/>
          <a:chExt cx="0" cy="0"/>
        </a:xfrm>
      </p:grpSpPr>
      <p:sp>
        <p:nvSpPr>
          <p:cNvPr name="AutoShape 2" id="2"/>
          <p:cNvSpPr/>
          <p:nvPr/>
        </p:nvSpPr>
        <p:spPr>
          <a:xfrm rot="0">
            <a:off x="-34493" y="5963132"/>
            <a:ext cx="18322493" cy="9525"/>
          </a:xfrm>
          <a:prstGeom prst="rect">
            <a:avLst/>
          </a:prstGeom>
          <a:solidFill>
            <a:srgbClr val="2B2A2A"/>
          </a:solidFill>
        </p:spPr>
      </p:sp>
      <p:sp>
        <p:nvSpPr>
          <p:cNvPr name="AutoShape 3" id="3"/>
          <p:cNvSpPr/>
          <p:nvPr/>
        </p:nvSpPr>
        <p:spPr>
          <a:xfrm rot="0">
            <a:off x="17249775" y="0"/>
            <a:ext cx="9525" cy="10287000"/>
          </a:xfrm>
          <a:prstGeom prst="rect">
            <a:avLst/>
          </a:prstGeom>
          <a:solidFill>
            <a:srgbClr val="2B2A2A"/>
          </a:solidFill>
        </p:spPr>
      </p:sp>
      <p:sp>
        <p:nvSpPr>
          <p:cNvPr name="Freeform 4" id="4"/>
          <p:cNvSpPr/>
          <p:nvPr/>
        </p:nvSpPr>
        <p:spPr>
          <a:xfrm flipH="false" flipV="false" rot="0">
            <a:off x="0" y="125399"/>
            <a:ext cx="7963318" cy="10161601"/>
          </a:xfrm>
          <a:custGeom>
            <a:avLst/>
            <a:gdLst/>
            <a:ahLst/>
            <a:cxnLst/>
            <a:rect r="r" b="b" t="t" l="l"/>
            <a:pathLst>
              <a:path h="10161601" w="7963318">
                <a:moveTo>
                  <a:pt x="0" y="0"/>
                </a:moveTo>
                <a:lnTo>
                  <a:pt x="7963318" y="0"/>
                </a:lnTo>
                <a:lnTo>
                  <a:pt x="7963318" y="10161601"/>
                </a:lnTo>
                <a:lnTo>
                  <a:pt x="0" y="10161601"/>
                </a:lnTo>
                <a:lnTo>
                  <a:pt x="0" y="0"/>
                </a:lnTo>
                <a:close/>
              </a:path>
            </a:pathLst>
          </a:custGeom>
          <a:blipFill>
            <a:blip r:embed="rId2"/>
            <a:stretch>
              <a:fillRect l="0" t="0" r="0" b="0"/>
            </a:stretch>
          </a:blipFill>
        </p:spPr>
      </p:sp>
      <p:sp>
        <p:nvSpPr>
          <p:cNvPr name="TextBox 5" id="5"/>
          <p:cNvSpPr txBox="true"/>
          <p:nvPr/>
        </p:nvSpPr>
        <p:spPr>
          <a:xfrm rot="0">
            <a:off x="8071892" y="771525"/>
            <a:ext cx="8065978" cy="4719956"/>
          </a:xfrm>
          <a:prstGeom prst="rect">
            <a:avLst/>
          </a:prstGeom>
        </p:spPr>
        <p:txBody>
          <a:bodyPr anchor="t" rtlCol="false" tIns="0" lIns="0" bIns="0" rIns="0">
            <a:spAutoFit/>
          </a:bodyPr>
          <a:lstStyle/>
          <a:p>
            <a:pPr algn="l">
              <a:lnSpc>
                <a:spcPts val="12319"/>
              </a:lnSpc>
            </a:pPr>
            <a:r>
              <a:rPr lang="en-US" sz="8799">
                <a:solidFill>
                  <a:srgbClr val="2B2A2A"/>
                </a:solidFill>
                <a:latin typeface="Hatton"/>
                <a:ea typeface="Hatton"/>
                <a:cs typeface="Hatton"/>
                <a:sym typeface="Hatton"/>
              </a:rPr>
              <a:t>Exposição: arquitetura e cenografia</a:t>
            </a:r>
          </a:p>
        </p:txBody>
      </p:sp>
      <p:grpSp>
        <p:nvGrpSpPr>
          <p:cNvPr name="Group 6" id="6"/>
          <p:cNvGrpSpPr/>
          <p:nvPr/>
        </p:nvGrpSpPr>
        <p:grpSpPr>
          <a:xfrm rot="0">
            <a:off x="8071892" y="6820514"/>
            <a:ext cx="7430200" cy="2933086"/>
            <a:chOff x="0" y="0"/>
            <a:chExt cx="9906933" cy="3910781"/>
          </a:xfrm>
        </p:grpSpPr>
        <p:sp>
          <p:nvSpPr>
            <p:cNvPr name="TextBox 7" id="7"/>
            <p:cNvSpPr txBox="true"/>
            <p:nvPr/>
          </p:nvSpPr>
          <p:spPr>
            <a:xfrm rot="0">
              <a:off x="0" y="0"/>
              <a:ext cx="9906933" cy="647700"/>
            </a:xfrm>
            <a:prstGeom prst="rect">
              <a:avLst/>
            </a:prstGeom>
          </p:spPr>
          <p:txBody>
            <a:bodyPr anchor="t" rtlCol="false" tIns="0" lIns="0" bIns="0" rIns="0">
              <a:spAutoFit/>
            </a:bodyPr>
            <a:lstStyle/>
            <a:p>
              <a:pPr algn="l">
                <a:lnSpc>
                  <a:spcPts val="3840"/>
                </a:lnSpc>
              </a:pPr>
              <a:r>
                <a:rPr lang="en-US" sz="3200">
                  <a:solidFill>
                    <a:srgbClr val="2B2A2A"/>
                  </a:solidFill>
                  <a:latin typeface="Assistant"/>
                  <a:ea typeface="Assistant"/>
                  <a:cs typeface="Assistant"/>
                  <a:sym typeface="Assistant"/>
                </a:rPr>
                <a:t>Arquitetura a partir dos roteiros </a:t>
              </a:r>
            </a:p>
          </p:txBody>
        </p:sp>
        <p:sp>
          <p:nvSpPr>
            <p:cNvPr name="TextBox 8" id="8"/>
            <p:cNvSpPr txBox="true"/>
            <p:nvPr/>
          </p:nvSpPr>
          <p:spPr>
            <a:xfrm rot="0">
              <a:off x="0" y="1325061"/>
              <a:ext cx="9906933" cy="2585720"/>
            </a:xfrm>
            <a:prstGeom prst="rect">
              <a:avLst/>
            </a:prstGeom>
          </p:spPr>
          <p:txBody>
            <a:bodyPr anchor="t" rtlCol="false" tIns="0" lIns="0" bIns="0" rIns="0">
              <a:spAutoFit/>
            </a:bodyPr>
            <a:lstStyle/>
            <a:p>
              <a:pPr algn="l">
                <a:lnSpc>
                  <a:spcPts val="3900"/>
                </a:lnSpc>
              </a:pPr>
              <a:r>
                <a:rPr lang="en-US" sz="2600">
                  <a:solidFill>
                    <a:srgbClr val="2B2A2A"/>
                  </a:solidFill>
                  <a:latin typeface="Assistant"/>
                  <a:ea typeface="Assistant"/>
                  <a:cs typeface="Assistant"/>
                  <a:sym typeface="Assistant"/>
                </a:rPr>
                <a:t>4 módulos: história da ciência, os conhecimentos da física de nuclear e de partículas, os experimentos do LHC e o CERN na sociedade. Módulo extra de experimentos.</a:t>
              </a:r>
            </a:p>
          </p:txBody>
        </p:sp>
      </p:grpSp>
      <p:sp>
        <p:nvSpPr>
          <p:cNvPr name="TextBox 9" id="9"/>
          <p:cNvSpPr txBox="true"/>
          <p:nvPr/>
        </p:nvSpPr>
        <p:spPr>
          <a:xfrm rot="5400000">
            <a:off x="15853244" y="7238980"/>
            <a:ext cx="3741462" cy="297180"/>
          </a:xfrm>
          <a:prstGeom prst="rect">
            <a:avLst/>
          </a:prstGeom>
        </p:spPr>
        <p:txBody>
          <a:bodyPr anchor="t" rtlCol="false" tIns="0" lIns="0" bIns="0" rIns="0">
            <a:spAutoFit/>
          </a:bodyPr>
          <a:lstStyle/>
          <a:p>
            <a:pPr algn="r">
              <a:lnSpc>
                <a:spcPts val="2520"/>
              </a:lnSpc>
            </a:pPr>
            <a:r>
              <a:rPr lang="en-US" sz="1800">
                <a:solidFill>
                  <a:srgbClr val="2B2A2A"/>
                </a:solidFill>
                <a:latin typeface="Assistant"/>
                <a:ea typeface="Assistant"/>
                <a:cs typeface="Assistant"/>
                <a:sym typeface="Assistant"/>
              </a:rPr>
              <a:t>Projeto de Revitalização</a:t>
            </a:r>
          </a:p>
        </p:txBody>
      </p:sp>
      <p:sp>
        <p:nvSpPr>
          <p:cNvPr name="TextBox 10" id="10"/>
          <p:cNvSpPr txBox="true"/>
          <p:nvPr/>
        </p:nvSpPr>
        <p:spPr>
          <a:xfrm rot="5400000">
            <a:off x="17348668" y="1255416"/>
            <a:ext cx="750612" cy="297180"/>
          </a:xfrm>
          <a:prstGeom prst="rect">
            <a:avLst/>
          </a:prstGeom>
        </p:spPr>
        <p:txBody>
          <a:bodyPr anchor="t" rtlCol="false" tIns="0" lIns="0" bIns="0" rIns="0">
            <a:spAutoFit/>
          </a:bodyPr>
          <a:lstStyle/>
          <a:p>
            <a:pPr algn="l">
              <a:lnSpc>
                <a:spcPts val="2520"/>
              </a:lnSpc>
            </a:pPr>
            <a:r>
              <a:rPr lang="en-US" sz="1800" b="true">
                <a:solidFill>
                  <a:srgbClr val="2B2A2A"/>
                </a:solidFill>
                <a:latin typeface="Assistant Semi-Bold"/>
                <a:ea typeface="Assistant Semi-Bold"/>
                <a:cs typeface="Assistant Semi-Bold"/>
                <a:sym typeface="Assistant Semi-Bold"/>
              </a:rPr>
              <a:t>03/15</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1F0EE"/>
        </a:solidFill>
      </p:bgPr>
    </p:bg>
    <p:spTree>
      <p:nvGrpSpPr>
        <p:cNvPr id="1" name=""/>
        <p:cNvGrpSpPr/>
        <p:nvPr/>
      </p:nvGrpSpPr>
      <p:grpSpPr>
        <a:xfrm>
          <a:off x="0" y="0"/>
          <a:ext cx="0" cy="0"/>
          <a:chOff x="0" y="0"/>
          <a:chExt cx="0" cy="0"/>
        </a:xfrm>
      </p:grpSpPr>
      <p:grpSp>
        <p:nvGrpSpPr>
          <p:cNvPr name="Group 2" id="2"/>
          <p:cNvGrpSpPr/>
          <p:nvPr/>
        </p:nvGrpSpPr>
        <p:grpSpPr>
          <a:xfrm rot="0">
            <a:off x="-17247" y="2133600"/>
            <a:ext cx="18288000" cy="3799943"/>
            <a:chOff x="0" y="0"/>
            <a:chExt cx="24384000" cy="5066591"/>
          </a:xfrm>
        </p:grpSpPr>
        <p:pic>
          <p:nvPicPr>
            <p:cNvPr name="Picture 3" id="3"/>
            <p:cNvPicPr>
              <a:picLocks noChangeAspect="true"/>
            </p:cNvPicPr>
            <p:nvPr/>
          </p:nvPicPr>
          <p:blipFill>
            <a:blip r:embed="rId2"/>
            <a:srcRect l="0" t="20565" r="0" b="20565"/>
            <a:stretch>
              <a:fillRect/>
            </a:stretch>
          </p:blipFill>
          <p:spPr>
            <a:xfrm flipH="false" flipV="false">
              <a:off x="0" y="0"/>
              <a:ext cx="8043333" cy="5066591"/>
            </a:xfrm>
            <a:prstGeom prst="rect">
              <a:avLst/>
            </a:prstGeom>
          </p:spPr>
        </p:pic>
        <p:pic>
          <p:nvPicPr>
            <p:cNvPr name="Picture 4" id="4"/>
            <p:cNvPicPr>
              <a:picLocks noChangeAspect="true"/>
            </p:cNvPicPr>
            <p:nvPr/>
          </p:nvPicPr>
          <p:blipFill>
            <a:blip r:embed="rId3"/>
            <a:srcRect l="0" t="20191" r="0" b="20191"/>
            <a:stretch>
              <a:fillRect/>
            </a:stretch>
          </p:blipFill>
          <p:spPr>
            <a:xfrm flipH="false" flipV="false">
              <a:off x="8170333" y="0"/>
              <a:ext cx="8043333" cy="5066591"/>
            </a:xfrm>
            <a:prstGeom prst="rect">
              <a:avLst/>
            </a:prstGeom>
          </p:spPr>
        </p:pic>
        <p:pic>
          <p:nvPicPr>
            <p:cNvPr name="Picture 5" id="5"/>
            <p:cNvPicPr>
              <a:picLocks noChangeAspect="true"/>
            </p:cNvPicPr>
            <p:nvPr/>
          </p:nvPicPr>
          <p:blipFill>
            <a:blip r:embed="rId4"/>
            <a:srcRect l="5350" t="0" r="5350" b="0"/>
            <a:stretch>
              <a:fillRect/>
            </a:stretch>
          </p:blipFill>
          <p:spPr>
            <a:xfrm flipH="false" flipV="false">
              <a:off x="16340667" y="0"/>
              <a:ext cx="8043333" cy="5066591"/>
            </a:xfrm>
            <a:prstGeom prst="rect">
              <a:avLst/>
            </a:prstGeom>
          </p:spPr>
        </p:pic>
      </p:grpSp>
      <p:grpSp>
        <p:nvGrpSpPr>
          <p:cNvPr name="Group 6" id="6"/>
          <p:cNvGrpSpPr/>
          <p:nvPr/>
        </p:nvGrpSpPr>
        <p:grpSpPr>
          <a:xfrm rot="0">
            <a:off x="-17247" y="6809843"/>
            <a:ext cx="18322493" cy="2292839"/>
            <a:chOff x="0" y="0"/>
            <a:chExt cx="24429991" cy="3057119"/>
          </a:xfrm>
        </p:grpSpPr>
        <p:sp>
          <p:nvSpPr>
            <p:cNvPr name="TextBox 7" id="7"/>
            <p:cNvSpPr txBox="true"/>
            <p:nvPr/>
          </p:nvSpPr>
          <p:spPr>
            <a:xfrm rot="0">
              <a:off x="5010717" y="368284"/>
              <a:ext cx="14408557" cy="1295400"/>
            </a:xfrm>
            <a:prstGeom prst="rect">
              <a:avLst/>
            </a:prstGeom>
          </p:spPr>
          <p:txBody>
            <a:bodyPr anchor="t" rtlCol="false" tIns="0" lIns="0" bIns="0" rIns="0">
              <a:spAutoFit/>
            </a:bodyPr>
            <a:lstStyle/>
            <a:p>
              <a:pPr algn="ctr">
                <a:lnSpc>
                  <a:spcPts val="3840"/>
                </a:lnSpc>
              </a:pPr>
              <a:r>
                <a:rPr lang="en-US" sz="3200">
                  <a:solidFill>
                    <a:srgbClr val="2B2A2A"/>
                  </a:solidFill>
                  <a:latin typeface="Assistant"/>
                  <a:ea typeface="Assistant"/>
                  <a:cs typeface="Assistant"/>
                  <a:sym typeface="Assistant"/>
                </a:rPr>
                <a:t>Design, Identidade, Roteiros, Aprofundamento dos Conhecimentos</a:t>
              </a:r>
            </a:p>
          </p:txBody>
        </p:sp>
        <p:sp>
          <p:nvSpPr>
            <p:cNvPr name="TextBox 8" id="8"/>
            <p:cNvSpPr txBox="true"/>
            <p:nvPr/>
          </p:nvSpPr>
          <p:spPr>
            <a:xfrm rot="0">
              <a:off x="5010717" y="2452599"/>
              <a:ext cx="14408557" cy="604520"/>
            </a:xfrm>
            <a:prstGeom prst="rect">
              <a:avLst/>
            </a:prstGeom>
          </p:spPr>
          <p:txBody>
            <a:bodyPr anchor="t" rtlCol="false" tIns="0" lIns="0" bIns="0" rIns="0">
              <a:spAutoFit/>
            </a:bodyPr>
            <a:lstStyle/>
            <a:p>
              <a:pPr algn="ctr">
                <a:lnSpc>
                  <a:spcPts val="3900"/>
                </a:lnSpc>
              </a:pPr>
              <a:r>
                <a:rPr lang="en-US" sz="2600">
                  <a:solidFill>
                    <a:srgbClr val="2B2A2A"/>
                  </a:solidFill>
                  <a:latin typeface="Assistant"/>
                  <a:ea typeface="Assistant"/>
                  <a:cs typeface="Assistant"/>
                  <a:sym typeface="Assistant"/>
                </a:rPr>
                <a:t>Desenvolvimento de materiais, elaoboração de objetos expográficos e mídias</a:t>
              </a:r>
            </a:p>
          </p:txBody>
        </p:sp>
        <p:sp>
          <p:nvSpPr>
            <p:cNvPr name="AutoShape 9" id="9"/>
            <p:cNvSpPr/>
            <p:nvPr/>
          </p:nvSpPr>
          <p:spPr>
            <a:xfrm rot="0">
              <a:off x="0" y="0"/>
              <a:ext cx="24429991" cy="12700"/>
            </a:xfrm>
            <a:prstGeom prst="rect">
              <a:avLst/>
            </a:prstGeom>
            <a:solidFill>
              <a:srgbClr val="2B2A2A"/>
            </a:solidFill>
          </p:spPr>
        </p:sp>
        <p:sp>
          <p:nvSpPr>
            <p:cNvPr name="AutoShape 10" id="10"/>
            <p:cNvSpPr/>
            <p:nvPr/>
          </p:nvSpPr>
          <p:spPr>
            <a:xfrm rot="0">
              <a:off x="0" y="2120900"/>
              <a:ext cx="24429991" cy="12700"/>
            </a:xfrm>
            <a:prstGeom prst="rect">
              <a:avLst/>
            </a:prstGeom>
            <a:solidFill>
              <a:srgbClr val="2B2A2A"/>
            </a:solidFill>
          </p:spPr>
        </p:sp>
      </p:grpSp>
      <p:sp>
        <p:nvSpPr>
          <p:cNvPr name="Freeform 11" id="11"/>
          <p:cNvSpPr/>
          <p:nvPr/>
        </p:nvSpPr>
        <p:spPr>
          <a:xfrm flipH="false" flipV="false" rot="0">
            <a:off x="408246" y="6206193"/>
            <a:ext cx="3837229" cy="2896489"/>
          </a:xfrm>
          <a:custGeom>
            <a:avLst/>
            <a:gdLst/>
            <a:ahLst/>
            <a:cxnLst/>
            <a:rect r="r" b="b" t="t" l="l"/>
            <a:pathLst>
              <a:path h="2896489" w="3837229">
                <a:moveTo>
                  <a:pt x="0" y="0"/>
                </a:moveTo>
                <a:lnTo>
                  <a:pt x="3837229" y="0"/>
                </a:lnTo>
                <a:lnTo>
                  <a:pt x="3837229" y="2896490"/>
                </a:lnTo>
                <a:lnTo>
                  <a:pt x="0" y="2896490"/>
                </a:lnTo>
                <a:lnTo>
                  <a:pt x="0" y="0"/>
                </a:lnTo>
                <a:close/>
              </a:path>
            </a:pathLst>
          </a:custGeom>
          <a:blipFill>
            <a:blip r:embed="rId5"/>
            <a:stretch>
              <a:fillRect l="0" t="0" r="0" b="0"/>
            </a:stretch>
          </a:blipFill>
        </p:spPr>
      </p:sp>
      <p:sp>
        <p:nvSpPr>
          <p:cNvPr name="Freeform 12" id="12"/>
          <p:cNvSpPr/>
          <p:nvPr/>
        </p:nvSpPr>
        <p:spPr>
          <a:xfrm flipH="false" flipV="false" rot="0">
            <a:off x="14289301" y="7224378"/>
            <a:ext cx="3981452" cy="1463769"/>
          </a:xfrm>
          <a:custGeom>
            <a:avLst/>
            <a:gdLst/>
            <a:ahLst/>
            <a:cxnLst/>
            <a:rect r="r" b="b" t="t" l="l"/>
            <a:pathLst>
              <a:path h="1463769" w="3981452">
                <a:moveTo>
                  <a:pt x="0" y="0"/>
                </a:moveTo>
                <a:lnTo>
                  <a:pt x="3981452" y="0"/>
                </a:lnTo>
                <a:lnTo>
                  <a:pt x="3981452" y="1463769"/>
                </a:lnTo>
                <a:lnTo>
                  <a:pt x="0" y="1463769"/>
                </a:lnTo>
                <a:lnTo>
                  <a:pt x="0" y="0"/>
                </a:lnTo>
                <a:close/>
              </a:path>
            </a:pathLst>
          </a:custGeom>
          <a:blipFill>
            <a:blip r:embed="rId6"/>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1F0EE"/>
        </a:solidFill>
      </p:bgPr>
    </p:bg>
    <p:spTree>
      <p:nvGrpSpPr>
        <p:cNvPr id="1" name=""/>
        <p:cNvGrpSpPr/>
        <p:nvPr/>
      </p:nvGrpSpPr>
      <p:grpSpPr>
        <a:xfrm>
          <a:off x="0" y="0"/>
          <a:ext cx="0" cy="0"/>
          <a:chOff x="0" y="0"/>
          <a:chExt cx="0" cy="0"/>
        </a:xfrm>
      </p:grpSpPr>
      <p:sp>
        <p:nvSpPr>
          <p:cNvPr name="AutoShape 2" id="2"/>
          <p:cNvSpPr/>
          <p:nvPr/>
        </p:nvSpPr>
        <p:spPr>
          <a:xfrm rot="0">
            <a:off x="-34493" y="3102763"/>
            <a:ext cx="18322493" cy="9525"/>
          </a:xfrm>
          <a:prstGeom prst="rect">
            <a:avLst/>
          </a:prstGeom>
          <a:solidFill>
            <a:srgbClr val="2B2A2A"/>
          </a:solidFill>
        </p:spPr>
      </p:sp>
      <p:sp>
        <p:nvSpPr>
          <p:cNvPr name="Freeform 3" id="3"/>
          <p:cNvSpPr/>
          <p:nvPr/>
        </p:nvSpPr>
        <p:spPr>
          <a:xfrm flipH="false" flipV="false" rot="0">
            <a:off x="10312207" y="0"/>
            <a:ext cx="7975793" cy="10287000"/>
          </a:xfrm>
          <a:custGeom>
            <a:avLst/>
            <a:gdLst/>
            <a:ahLst/>
            <a:cxnLst/>
            <a:rect r="r" b="b" t="t" l="l"/>
            <a:pathLst>
              <a:path h="10287000" w="7975793">
                <a:moveTo>
                  <a:pt x="0" y="0"/>
                </a:moveTo>
                <a:lnTo>
                  <a:pt x="7975793" y="0"/>
                </a:lnTo>
                <a:lnTo>
                  <a:pt x="7975793" y="10287000"/>
                </a:lnTo>
                <a:lnTo>
                  <a:pt x="0" y="10287000"/>
                </a:lnTo>
                <a:lnTo>
                  <a:pt x="0" y="0"/>
                </a:lnTo>
                <a:close/>
              </a:path>
            </a:pathLst>
          </a:custGeom>
          <a:blipFill>
            <a:blip r:embed="rId2"/>
            <a:stretch>
              <a:fillRect l="0" t="0" r="0" b="0"/>
            </a:stretch>
          </a:blipFill>
        </p:spPr>
      </p:sp>
      <p:pic>
        <p:nvPicPr>
          <p:cNvPr name="Picture 4" id="4"/>
          <p:cNvPicPr>
            <a:picLocks noChangeAspect="true"/>
          </p:cNvPicPr>
          <p:nvPr/>
        </p:nvPicPr>
        <p:blipFill>
          <a:blip r:embed="rId3"/>
          <a:stretch>
            <a:fillRect/>
          </a:stretch>
        </p:blipFill>
        <p:spPr>
          <a:xfrm rot="0">
            <a:off x="5632469" y="5607262"/>
            <a:ext cx="5105168" cy="5105168"/>
          </a:xfrm>
          <a:prstGeom prst="rect">
            <a:avLst/>
          </a:prstGeom>
        </p:spPr>
      </p:pic>
      <p:sp>
        <p:nvSpPr>
          <p:cNvPr name="TextBox 5" id="5"/>
          <p:cNvSpPr txBox="true"/>
          <p:nvPr/>
        </p:nvSpPr>
        <p:spPr>
          <a:xfrm rot="0">
            <a:off x="1045947" y="-257175"/>
            <a:ext cx="8098053" cy="3157855"/>
          </a:xfrm>
          <a:prstGeom prst="rect">
            <a:avLst/>
          </a:prstGeom>
        </p:spPr>
        <p:txBody>
          <a:bodyPr anchor="t" rtlCol="false" tIns="0" lIns="0" bIns="0" rIns="0">
            <a:spAutoFit/>
          </a:bodyPr>
          <a:lstStyle/>
          <a:p>
            <a:pPr algn="l">
              <a:lnSpc>
                <a:spcPts val="12319"/>
              </a:lnSpc>
            </a:pPr>
            <a:r>
              <a:rPr lang="en-US" sz="8800">
                <a:solidFill>
                  <a:srgbClr val="2B2A2A"/>
                </a:solidFill>
                <a:latin typeface="Hatton"/>
                <a:ea typeface="Hatton"/>
                <a:cs typeface="Hatton"/>
                <a:sym typeface="Hatton"/>
              </a:rPr>
              <a:t>Livro (Bilíngue)</a:t>
            </a:r>
          </a:p>
        </p:txBody>
      </p:sp>
      <p:grpSp>
        <p:nvGrpSpPr>
          <p:cNvPr name="Group 6" id="6"/>
          <p:cNvGrpSpPr/>
          <p:nvPr/>
        </p:nvGrpSpPr>
        <p:grpSpPr>
          <a:xfrm rot="0">
            <a:off x="1028700" y="3112288"/>
            <a:ext cx="6938100" cy="2965809"/>
            <a:chOff x="0" y="0"/>
            <a:chExt cx="9250800" cy="3954412"/>
          </a:xfrm>
        </p:grpSpPr>
        <p:sp>
          <p:nvSpPr>
            <p:cNvPr name="TextBox 7" id="7"/>
            <p:cNvSpPr txBox="true"/>
            <p:nvPr/>
          </p:nvSpPr>
          <p:spPr>
            <a:xfrm rot="0">
              <a:off x="0" y="0"/>
              <a:ext cx="9250800" cy="647700"/>
            </a:xfrm>
            <a:prstGeom prst="rect">
              <a:avLst/>
            </a:prstGeom>
          </p:spPr>
          <p:txBody>
            <a:bodyPr anchor="t" rtlCol="false" tIns="0" lIns="0" bIns="0" rIns="0">
              <a:spAutoFit/>
            </a:bodyPr>
            <a:lstStyle/>
            <a:p>
              <a:pPr algn="l">
                <a:lnSpc>
                  <a:spcPts val="3840"/>
                </a:lnSpc>
              </a:pPr>
              <a:r>
                <a:rPr lang="en-US" sz="3200">
                  <a:solidFill>
                    <a:srgbClr val="2B2A2A"/>
                  </a:solidFill>
                  <a:latin typeface="Assistant"/>
                  <a:ea typeface="Assistant"/>
                  <a:cs typeface="Assistant"/>
                  <a:sym typeface="Assistant"/>
                </a:rPr>
                <a:t>A aliança entre tradição e modernidade</a:t>
              </a:r>
            </a:p>
          </p:txBody>
        </p:sp>
        <p:sp>
          <p:nvSpPr>
            <p:cNvPr name="TextBox 8" id="8"/>
            <p:cNvSpPr txBox="true"/>
            <p:nvPr/>
          </p:nvSpPr>
          <p:spPr>
            <a:xfrm rot="0">
              <a:off x="0" y="1368692"/>
              <a:ext cx="9250800" cy="2585720"/>
            </a:xfrm>
            <a:prstGeom prst="rect">
              <a:avLst/>
            </a:prstGeom>
          </p:spPr>
          <p:txBody>
            <a:bodyPr anchor="t" rtlCol="false" tIns="0" lIns="0" bIns="0" rIns="0">
              <a:spAutoFit/>
            </a:bodyPr>
            <a:lstStyle/>
            <a:p>
              <a:pPr algn="l">
                <a:lnSpc>
                  <a:spcPts val="3900"/>
                </a:lnSpc>
              </a:pPr>
              <a:r>
                <a:rPr lang="en-US" sz="2600">
                  <a:solidFill>
                    <a:srgbClr val="2B2A2A"/>
                  </a:solidFill>
                  <a:latin typeface="Assistant"/>
                  <a:ea typeface="Assistant"/>
                  <a:cs typeface="Assistant"/>
                  <a:sym typeface="Assistant"/>
                </a:rPr>
                <a:t>O Projeto </a:t>
              </a:r>
              <a:r>
                <a:rPr lang="en-US" sz="2600" u="sng">
                  <a:solidFill>
                    <a:srgbClr val="2B2A2A"/>
                  </a:solidFill>
                  <a:latin typeface="Assistant"/>
                  <a:ea typeface="Assistant"/>
                  <a:cs typeface="Assistant"/>
                  <a:sym typeface="Assistant"/>
                  <a:hlinkClick r:id="rId4" tooltip="https://www.letraria.net/cruzando-fronteiras/"/>
                </a:rPr>
                <a:t> Hi</a:t>
              </a:r>
              <a:r>
                <a:rPr lang="en-US" sz="2600" u="sng">
                  <a:solidFill>
                    <a:srgbClr val="2B2A2A"/>
                  </a:solidFill>
                  <a:latin typeface="Assistant"/>
                  <a:ea typeface="Assistant"/>
                  <a:cs typeface="Assistant"/>
                  <a:sym typeface="Assistant"/>
                  <a:hlinkClick r:id="rId5" tooltip="https://www.letraria.net/cruzando-fronteiras/"/>
                </a:rPr>
                <a:t>stória</a:t>
              </a:r>
              <a:r>
                <a:rPr lang="en-US" sz="2600">
                  <a:solidFill>
                    <a:srgbClr val="2B2A2A"/>
                  </a:solidFill>
                  <a:latin typeface="Assistant"/>
                  <a:ea typeface="Assistant"/>
                  <a:cs typeface="Assistant"/>
                  <a:sym typeface="Assistant"/>
                </a:rPr>
                <a:t> da Participação Brasileira no CERN compõe as atividades do Grupo de Trabalho de Divulgação Científica do Instituto Nacional de Ciência e Tecnologia CERN-Brasil.</a:t>
              </a:r>
            </a:p>
          </p:txBody>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0">
            <a:off x="-34493" y="5444155"/>
            <a:ext cx="18322493" cy="9525"/>
          </a:xfrm>
          <a:prstGeom prst="rect">
            <a:avLst/>
          </a:prstGeom>
          <a:solidFill>
            <a:srgbClr val="2B2A2A"/>
          </a:solidFill>
        </p:spPr>
      </p:sp>
      <p:sp>
        <p:nvSpPr>
          <p:cNvPr name="AutoShape 3" id="3"/>
          <p:cNvSpPr/>
          <p:nvPr/>
        </p:nvSpPr>
        <p:spPr>
          <a:xfrm rot="0">
            <a:off x="6159316" y="5444155"/>
            <a:ext cx="9525" cy="6181725"/>
          </a:xfrm>
          <a:prstGeom prst="rect">
            <a:avLst/>
          </a:prstGeom>
          <a:solidFill>
            <a:srgbClr val="2B2A2A"/>
          </a:solidFill>
        </p:spPr>
      </p:sp>
      <p:sp>
        <p:nvSpPr>
          <p:cNvPr name="AutoShape 4" id="4"/>
          <p:cNvSpPr/>
          <p:nvPr/>
        </p:nvSpPr>
        <p:spPr>
          <a:xfrm rot="0">
            <a:off x="12119159" y="5444155"/>
            <a:ext cx="9525" cy="6181725"/>
          </a:xfrm>
          <a:prstGeom prst="rect">
            <a:avLst/>
          </a:prstGeom>
          <a:solidFill>
            <a:srgbClr val="2B2A2A"/>
          </a:solidFill>
        </p:spPr>
      </p:sp>
      <p:graphicFrame>
        <p:nvGraphicFramePr>
          <p:cNvPr name="Object 5" id="5"/>
          <p:cNvGraphicFramePr/>
          <p:nvPr/>
        </p:nvGraphicFramePr>
        <p:xfrm>
          <a:off x="2837973" y="148562"/>
          <a:ext cx="8801100" cy="10896600"/>
        </p:xfrm>
        <a:graphic>
          <a:graphicData uri="http://schemas.openxmlformats.org/presentationml/2006/ole">
            <p:oleObj imgW="10972800" imgH="13068300" r:id="rId3" progId="Excel.Sheet.12" name="Worksheet">
              <p:embed/>
              <p:pic>
                <p:nvPicPr>
                  <p:cNvPr name="" id="0"/>
                  <p:cNvPicPr/>
                  <p:nvPr/>
                </p:nvPicPr>
                <p:blipFill>
                  <a:blip r:embed="rId2"/>
                  <a:stretch>
                    <a:fillRect/>
                  </a:stretch>
                </p:blipFill>
                <p:spPr>
                  <a:xfrm>
                    <a:off x="1270000" y="1270000"/>
                    <a:ext cx="1270000" cy="1270000"/>
                  </a:xfrm>
                  <a:prstGeom prst="rect"/>
                </p:spPr>
              </p:pic>
            </p:oleObj>
          </a:graphicData>
        </a:graphic>
      </p:graphicFrame>
      <p:grpSp>
        <p:nvGrpSpPr>
          <p:cNvPr name="Group 6" id="6"/>
          <p:cNvGrpSpPr/>
          <p:nvPr/>
        </p:nvGrpSpPr>
        <p:grpSpPr>
          <a:xfrm rot="0">
            <a:off x="148101" y="255222"/>
            <a:ext cx="2007982" cy="8472982"/>
            <a:chOff x="0" y="0"/>
            <a:chExt cx="2677309" cy="11297309"/>
          </a:xfrm>
        </p:grpSpPr>
        <p:sp>
          <p:nvSpPr>
            <p:cNvPr name="TextBox 7" id="7"/>
            <p:cNvSpPr txBox="true"/>
            <p:nvPr/>
          </p:nvSpPr>
          <p:spPr>
            <a:xfrm rot="-5400000">
              <a:off x="-4404204" y="4147029"/>
              <a:ext cx="10336005" cy="2041948"/>
            </a:xfrm>
            <a:prstGeom prst="rect">
              <a:avLst/>
            </a:prstGeom>
          </p:spPr>
          <p:txBody>
            <a:bodyPr anchor="t" rtlCol="false" tIns="0" lIns="0" bIns="0" rIns="0">
              <a:spAutoFit/>
            </a:bodyPr>
            <a:lstStyle/>
            <a:p>
              <a:pPr algn="l">
                <a:lnSpc>
                  <a:spcPts val="12319"/>
                </a:lnSpc>
              </a:pPr>
              <a:r>
                <a:rPr lang="en-US" sz="8800">
                  <a:solidFill>
                    <a:srgbClr val="2B2A2A"/>
                  </a:solidFill>
                  <a:latin typeface="Hatton"/>
                  <a:ea typeface="Hatton"/>
                  <a:cs typeface="Hatton"/>
                  <a:sym typeface="Hatton"/>
                </a:rPr>
                <a:t>Despesas</a:t>
              </a:r>
            </a:p>
          </p:txBody>
        </p:sp>
        <p:sp>
          <p:nvSpPr>
            <p:cNvPr name="TextBox 8" id="8"/>
            <p:cNvSpPr txBox="true"/>
            <p:nvPr/>
          </p:nvSpPr>
          <p:spPr>
            <a:xfrm rot="-5400000">
              <a:off x="-2193773" y="6426227"/>
              <a:ext cx="9094464" cy="647700"/>
            </a:xfrm>
            <a:prstGeom prst="rect">
              <a:avLst/>
            </a:prstGeom>
          </p:spPr>
          <p:txBody>
            <a:bodyPr anchor="t" rtlCol="false" tIns="0" lIns="0" bIns="0" rIns="0">
              <a:spAutoFit/>
            </a:bodyPr>
            <a:lstStyle/>
            <a:p>
              <a:pPr algn="l">
                <a:lnSpc>
                  <a:spcPts val="3840"/>
                </a:lnSpc>
              </a:pPr>
              <a:r>
                <a:rPr lang="en-US" sz="3200">
                  <a:solidFill>
                    <a:srgbClr val="2B2A2A"/>
                  </a:solidFill>
                  <a:latin typeface="Assistant"/>
                  <a:ea typeface="Assistant"/>
                  <a:cs typeface="Assistant"/>
                  <a:sym typeface="Assistant"/>
                </a:rPr>
                <a:t>Orçamento em 2023/2026</a:t>
              </a:r>
            </a:p>
          </p:txBody>
        </p:sp>
      </p:grpSp>
    </p:spTree>
  </p:cSld>
  <p:clrMapOvr>
    <a:masterClrMapping/>
  </p:clrMapOvr>
</p:sld>
</file>

<file path=ppt/slides/slide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rot="0">
            <a:off x="0" y="4411759"/>
            <a:ext cx="18322493" cy="9525"/>
          </a:xfrm>
          <a:prstGeom prst="rect">
            <a:avLst/>
          </a:prstGeom>
          <a:solidFill>
            <a:srgbClr val="2B2A2A"/>
          </a:solidFill>
        </p:spPr>
      </p:sp>
      <p:sp>
        <p:nvSpPr>
          <p:cNvPr name="AutoShape 3" id="3"/>
          <p:cNvSpPr/>
          <p:nvPr/>
        </p:nvSpPr>
        <p:spPr>
          <a:xfrm rot="0">
            <a:off x="0" y="5635676"/>
            <a:ext cx="18322493" cy="9525"/>
          </a:xfrm>
          <a:prstGeom prst="rect">
            <a:avLst/>
          </a:prstGeom>
          <a:solidFill>
            <a:srgbClr val="2B2A2A"/>
          </a:solidFill>
        </p:spPr>
      </p:sp>
      <p:sp>
        <p:nvSpPr>
          <p:cNvPr name="AutoShape 4" id="4"/>
          <p:cNvSpPr/>
          <p:nvPr/>
        </p:nvSpPr>
        <p:spPr>
          <a:xfrm rot="0">
            <a:off x="3713541" y="4449178"/>
            <a:ext cx="9525" cy="6801837"/>
          </a:xfrm>
          <a:prstGeom prst="rect">
            <a:avLst/>
          </a:prstGeom>
          <a:solidFill>
            <a:srgbClr val="2B2A2A"/>
          </a:solidFill>
        </p:spPr>
      </p:sp>
      <p:grpSp>
        <p:nvGrpSpPr>
          <p:cNvPr name="Group 5" id="5"/>
          <p:cNvGrpSpPr/>
          <p:nvPr/>
        </p:nvGrpSpPr>
        <p:grpSpPr>
          <a:xfrm rot="0">
            <a:off x="1028700" y="1138722"/>
            <a:ext cx="16230600" cy="2171784"/>
            <a:chOff x="0" y="0"/>
            <a:chExt cx="21640800" cy="2895713"/>
          </a:xfrm>
        </p:grpSpPr>
        <p:sp>
          <p:nvSpPr>
            <p:cNvPr name="TextBox 6" id="6"/>
            <p:cNvSpPr txBox="true"/>
            <p:nvPr/>
          </p:nvSpPr>
          <p:spPr>
            <a:xfrm rot="0">
              <a:off x="0" y="-257175"/>
              <a:ext cx="21640800" cy="2041948"/>
            </a:xfrm>
            <a:prstGeom prst="rect">
              <a:avLst/>
            </a:prstGeom>
          </p:spPr>
          <p:txBody>
            <a:bodyPr anchor="t" rtlCol="false" tIns="0" lIns="0" bIns="0" rIns="0">
              <a:spAutoFit/>
            </a:bodyPr>
            <a:lstStyle/>
            <a:p>
              <a:pPr algn="ctr">
                <a:lnSpc>
                  <a:spcPts val="12319"/>
                </a:lnSpc>
              </a:pPr>
              <a:r>
                <a:rPr lang="en-US" sz="8800">
                  <a:solidFill>
                    <a:srgbClr val="2B2A2A"/>
                  </a:solidFill>
                  <a:latin typeface="Hatton"/>
                  <a:ea typeface="Hatton"/>
                  <a:cs typeface="Hatton"/>
                  <a:sym typeface="Hatton"/>
                </a:rPr>
                <a:t>Cronograma da itinerância</a:t>
              </a:r>
            </a:p>
          </p:txBody>
        </p:sp>
        <p:sp>
          <p:nvSpPr>
            <p:cNvPr name="TextBox 7" id="7"/>
            <p:cNvSpPr txBox="true"/>
            <p:nvPr/>
          </p:nvSpPr>
          <p:spPr>
            <a:xfrm rot="0">
              <a:off x="0" y="2248013"/>
              <a:ext cx="21640800" cy="647700"/>
            </a:xfrm>
            <a:prstGeom prst="rect">
              <a:avLst/>
            </a:prstGeom>
          </p:spPr>
          <p:txBody>
            <a:bodyPr anchor="t" rtlCol="false" tIns="0" lIns="0" bIns="0" rIns="0">
              <a:spAutoFit/>
            </a:bodyPr>
            <a:lstStyle/>
            <a:p>
              <a:pPr algn="ctr">
                <a:lnSpc>
                  <a:spcPts val="3840"/>
                </a:lnSpc>
              </a:pPr>
              <a:r>
                <a:rPr lang="en-US" sz="3200">
                  <a:solidFill>
                    <a:srgbClr val="2B2A2A"/>
                  </a:solidFill>
                  <a:latin typeface="Assistant"/>
                  <a:ea typeface="Assistant"/>
                  <a:cs typeface="Assistant"/>
                  <a:sym typeface="Assistant"/>
                </a:rPr>
                <a:t>Próximos passos do GT 8</a:t>
              </a:r>
            </a:p>
          </p:txBody>
        </p:sp>
      </p:grpSp>
      <p:sp>
        <p:nvSpPr>
          <p:cNvPr name="TextBox 8" id="8"/>
          <p:cNvSpPr txBox="true"/>
          <p:nvPr/>
        </p:nvSpPr>
        <p:spPr>
          <a:xfrm rot="0">
            <a:off x="568460" y="4813293"/>
            <a:ext cx="2738342" cy="472349"/>
          </a:xfrm>
          <a:prstGeom prst="rect">
            <a:avLst/>
          </a:prstGeom>
        </p:spPr>
        <p:txBody>
          <a:bodyPr anchor="t" rtlCol="false" tIns="0" lIns="0" bIns="0" rIns="0">
            <a:spAutoFit/>
          </a:bodyPr>
          <a:lstStyle/>
          <a:p>
            <a:pPr algn="ctr">
              <a:lnSpc>
                <a:spcPts val="3640"/>
              </a:lnSpc>
            </a:pPr>
            <a:r>
              <a:rPr lang="en-US" sz="2800">
                <a:solidFill>
                  <a:srgbClr val="2B2A2A"/>
                </a:solidFill>
                <a:latin typeface="Hatton"/>
                <a:ea typeface="Hatton"/>
                <a:cs typeface="Hatton"/>
                <a:sym typeface="Hatton"/>
              </a:rPr>
              <a:t>Agosto</a:t>
            </a:r>
          </a:p>
        </p:txBody>
      </p:sp>
      <p:grpSp>
        <p:nvGrpSpPr>
          <p:cNvPr name="Group 9" id="9"/>
          <p:cNvGrpSpPr/>
          <p:nvPr/>
        </p:nvGrpSpPr>
        <p:grpSpPr>
          <a:xfrm rot="0">
            <a:off x="568460" y="6307477"/>
            <a:ext cx="2738342" cy="1311925"/>
            <a:chOff x="0" y="0"/>
            <a:chExt cx="3651122" cy="1749233"/>
          </a:xfrm>
        </p:grpSpPr>
        <p:sp>
          <p:nvSpPr>
            <p:cNvPr name="TextBox 10" id="10"/>
            <p:cNvSpPr txBox="true"/>
            <p:nvPr/>
          </p:nvSpPr>
          <p:spPr>
            <a:xfrm rot="0">
              <a:off x="0" y="791653"/>
              <a:ext cx="3651122" cy="957580"/>
            </a:xfrm>
            <a:prstGeom prst="rect">
              <a:avLst/>
            </a:prstGeom>
          </p:spPr>
          <p:txBody>
            <a:bodyPr anchor="t" rtlCol="false" tIns="0" lIns="0" bIns="0" rIns="0">
              <a:spAutoFit/>
            </a:bodyPr>
            <a:lstStyle/>
            <a:p>
              <a:pPr algn="ctr">
                <a:lnSpc>
                  <a:spcPts val="2940"/>
                </a:lnSpc>
              </a:pPr>
              <a:r>
                <a:rPr lang="en-US" sz="2100">
                  <a:solidFill>
                    <a:srgbClr val="2B2A2A"/>
                  </a:solidFill>
                  <a:latin typeface="Assistant"/>
                  <a:ea typeface="Assistant"/>
                  <a:cs typeface="Assistant"/>
                  <a:sym typeface="Assistant"/>
                </a:rPr>
                <a:t>Exposição ficará no campi de Natal  </a:t>
              </a:r>
            </a:p>
          </p:txBody>
        </p:sp>
        <p:sp>
          <p:nvSpPr>
            <p:cNvPr name="TextBox 11" id="11"/>
            <p:cNvSpPr txBox="true"/>
            <p:nvPr/>
          </p:nvSpPr>
          <p:spPr>
            <a:xfrm rot="0">
              <a:off x="0" y="-38100"/>
              <a:ext cx="3651122" cy="459962"/>
            </a:xfrm>
            <a:prstGeom prst="rect">
              <a:avLst/>
            </a:prstGeom>
          </p:spPr>
          <p:txBody>
            <a:bodyPr anchor="t" rtlCol="false" tIns="0" lIns="0" bIns="0" rIns="0">
              <a:spAutoFit/>
            </a:bodyPr>
            <a:lstStyle/>
            <a:p>
              <a:pPr algn="ctr">
                <a:lnSpc>
                  <a:spcPts val="2940"/>
                </a:lnSpc>
              </a:pPr>
              <a:r>
                <a:rPr lang="en-US" b="true" sz="2100">
                  <a:solidFill>
                    <a:srgbClr val="2B2A2A"/>
                  </a:solidFill>
                  <a:latin typeface="Assistant Semi-Bold"/>
                  <a:ea typeface="Assistant Semi-Bold"/>
                  <a:cs typeface="Assistant Semi-Bold"/>
                  <a:sym typeface="Assistant Semi-Bold"/>
                </a:rPr>
                <a:t>IFRN</a:t>
              </a:r>
            </a:p>
          </p:txBody>
        </p:sp>
      </p:grpSp>
      <p:sp>
        <p:nvSpPr>
          <p:cNvPr name="TextBox 12" id="12"/>
          <p:cNvSpPr txBox="true"/>
          <p:nvPr/>
        </p:nvSpPr>
        <p:spPr>
          <a:xfrm rot="0">
            <a:off x="4129805" y="4813293"/>
            <a:ext cx="2905702" cy="472349"/>
          </a:xfrm>
          <a:prstGeom prst="rect">
            <a:avLst/>
          </a:prstGeom>
        </p:spPr>
        <p:txBody>
          <a:bodyPr anchor="t" rtlCol="false" tIns="0" lIns="0" bIns="0" rIns="0">
            <a:spAutoFit/>
          </a:bodyPr>
          <a:lstStyle/>
          <a:p>
            <a:pPr algn="ctr">
              <a:lnSpc>
                <a:spcPts val="3640"/>
              </a:lnSpc>
            </a:pPr>
            <a:r>
              <a:rPr lang="en-US" sz="2800">
                <a:solidFill>
                  <a:srgbClr val="2B2A2A"/>
                </a:solidFill>
                <a:latin typeface="Hatton"/>
                <a:ea typeface="Hatton"/>
                <a:cs typeface="Hatton"/>
                <a:sym typeface="Hatton"/>
              </a:rPr>
              <a:t>Outubro</a:t>
            </a:r>
          </a:p>
        </p:txBody>
      </p:sp>
      <p:grpSp>
        <p:nvGrpSpPr>
          <p:cNvPr name="Group 13" id="13"/>
          <p:cNvGrpSpPr/>
          <p:nvPr/>
        </p:nvGrpSpPr>
        <p:grpSpPr>
          <a:xfrm rot="0">
            <a:off x="4129805" y="6307477"/>
            <a:ext cx="2905702" cy="1678185"/>
            <a:chOff x="0" y="0"/>
            <a:chExt cx="3874269" cy="2237579"/>
          </a:xfrm>
        </p:grpSpPr>
        <p:sp>
          <p:nvSpPr>
            <p:cNvPr name="TextBox 14" id="14"/>
            <p:cNvSpPr txBox="true"/>
            <p:nvPr/>
          </p:nvSpPr>
          <p:spPr>
            <a:xfrm rot="0">
              <a:off x="0" y="791653"/>
              <a:ext cx="3874269" cy="1445926"/>
            </a:xfrm>
            <a:prstGeom prst="rect">
              <a:avLst/>
            </a:prstGeom>
          </p:spPr>
          <p:txBody>
            <a:bodyPr anchor="t" rtlCol="false" tIns="0" lIns="0" bIns="0" rIns="0">
              <a:spAutoFit/>
            </a:bodyPr>
            <a:lstStyle/>
            <a:p>
              <a:pPr algn="ctr">
                <a:lnSpc>
                  <a:spcPts val="2940"/>
                </a:lnSpc>
              </a:pPr>
              <a:r>
                <a:rPr lang="en-US" sz="2100">
                  <a:solidFill>
                    <a:srgbClr val="2B2A2A"/>
                  </a:solidFill>
                  <a:latin typeface="Assistant"/>
                  <a:ea typeface="Assistant"/>
                  <a:cs typeface="Assistant"/>
                  <a:sym typeface="Assistant"/>
                </a:rPr>
                <a:t>Exposição ficará no Instituto de Física de Caruaru</a:t>
              </a:r>
            </a:p>
          </p:txBody>
        </p:sp>
        <p:sp>
          <p:nvSpPr>
            <p:cNvPr name="TextBox 15" id="15"/>
            <p:cNvSpPr txBox="true"/>
            <p:nvPr/>
          </p:nvSpPr>
          <p:spPr>
            <a:xfrm rot="0">
              <a:off x="0" y="-38100"/>
              <a:ext cx="3874269" cy="459962"/>
            </a:xfrm>
            <a:prstGeom prst="rect">
              <a:avLst/>
            </a:prstGeom>
          </p:spPr>
          <p:txBody>
            <a:bodyPr anchor="t" rtlCol="false" tIns="0" lIns="0" bIns="0" rIns="0">
              <a:spAutoFit/>
            </a:bodyPr>
            <a:lstStyle/>
            <a:p>
              <a:pPr algn="ctr">
                <a:lnSpc>
                  <a:spcPts val="2940"/>
                </a:lnSpc>
              </a:pPr>
              <a:r>
                <a:rPr lang="en-US" b="true" sz="2100">
                  <a:solidFill>
                    <a:srgbClr val="2B2A2A"/>
                  </a:solidFill>
                  <a:latin typeface="Assistant Semi-Bold"/>
                  <a:ea typeface="Assistant Semi-Bold"/>
                  <a:cs typeface="Assistant Semi-Bold"/>
                  <a:sym typeface="Assistant Semi-Bold"/>
                </a:rPr>
                <a:t>UFPE</a:t>
              </a:r>
            </a:p>
          </p:txBody>
        </p:sp>
      </p:grpSp>
      <p:sp>
        <p:nvSpPr>
          <p:cNvPr name="TextBox 16" id="16"/>
          <p:cNvSpPr txBox="true"/>
          <p:nvPr/>
        </p:nvSpPr>
        <p:spPr>
          <a:xfrm rot="0">
            <a:off x="7858509" y="4813293"/>
            <a:ext cx="2738342" cy="472349"/>
          </a:xfrm>
          <a:prstGeom prst="rect">
            <a:avLst/>
          </a:prstGeom>
        </p:spPr>
        <p:txBody>
          <a:bodyPr anchor="t" rtlCol="false" tIns="0" lIns="0" bIns="0" rIns="0">
            <a:spAutoFit/>
          </a:bodyPr>
          <a:lstStyle/>
          <a:p>
            <a:pPr algn="ctr">
              <a:lnSpc>
                <a:spcPts val="3640"/>
              </a:lnSpc>
            </a:pPr>
            <a:r>
              <a:rPr lang="en-US" sz="2800">
                <a:solidFill>
                  <a:srgbClr val="2B2A2A"/>
                </a:solidFill>
                <a:latin typeface="Hatton"/>
                <a:ea typeface="Hatton"/>
                <a:cs typeface="Hatton"/>
                <a:sym typeface="Hatton"/>
              </a:rPr>
              <a:t>Novembro</a:t>
            </a:r>
          </a:p>
        </p:txBody>
      </p:sp>
      <p:grpSp>
        <p:nvGrpSpPr>
          <p:cNvPr name="Group 17" id="17"/>
          <p:cNvGrpSpPr/>
          <p:nvPr/>
        </p:nvGrpSpPr>
        <p:grpSpPr>
          <a:xfrm rot="0">
            <a:off x="7858509" y="6307477"/>
            <a:ext cx="2738342" cy="2787394"/>
            <a:chOff x="0" y="0"/>
            <a:chExt cx="3651122" cy="3716526"/>
          </a:xfrm>
        </p:grpSpPr>
        <p:sp>
          <p:nvSpPr>
            <p:cNvPr name="TextBox 18" id="18"/>
            <p:cNvSpPr txBox="true"/>
            <p:nvPr/>
          </p:nvSpPr>
          <p:spPr>
            <a:xfrm rot="0">
              <a:off x="0" y="791653"/>
              <a:ext cx="3651122" cy="2924872"/>
            </a:xfrm>
            <a:prstGeom prst="rect">
              <a:avLst/>
            </a:prstGeom>
          </p:spPr>
          <p:txBody>
            <a:bodyPr anchor="t" rtlCol="false" tIns="0" lIns="0" bIns="0" rIns="0">
              <a:spAutoFit/>
            </a:bodyPr>
            <a:lstStyle/>
            <a:p>
              <a:pPr algn="ctr">
                <a:lnSpc>
                  <a:spcPts val="2940"/>
                </a:lnSpc>
              </a:pPr>
              <a:r>
                <a:rPr lang="en-US" sz="2100">
                  <a:solidFill>
                    <a:srgbClr val="2B2A2A"/>
                  </a:solidFill>
                  <a:latin typeface="Assistant"/>
                  <a:ea typeface="Assistant"/>
                  <a:cs typeface="Assistant"/>
                  <a:sym typeface="Assistant"/>
                </a:rPr>
                <a:t>Há possibilidade de exposição ficar em Salvador e em Santa Cruz. Aguardando resposta dos orçamento da itinerância</a:t>
              </a:r>
            </a:p>
          </p:txBody>
        </p:sp>
        <p:sp>
          <p:nvSpPr>
            <p:cNvPr name="TextBox 19" id="19"/>
            <p:cNvSpPr txBox="true"/>
            <p:nvPr/>
          </p:nvSpPr>
          <p:spPr>
            <a:xfrm rot="0">
              <a:off x="0" y="-38100"/>
              <a:ext cx="3651122" cy="459962"/>
            </a:xfrm>
            <a:prstGeom prst="rect">
              <a:avLst/>
            </a:prstGeom>
          </p:spPr>
          <p:txBody>
            <a:bodyPr anchor="t" rtlCol="false" tIns="0" lIns="0" bIns="0" rIns="0">
              <a:spAutoFit/>
            </a:bodyPr>
            <a:lstStyle/>
            <a:p>
              <a:pPr algn="ctr">
                <a:lnSpc>
                  <a:spcPts val="2940"/>
                </a:lnSpc>
              </a:pPr>
              <a:r>
                <a:rPr lang="en-US" b="true" sz="2100">
                  <a:solidFill>
                    <a:srgbClr val="2B2A2A"/>
                  </a:solidFill>
                  <a:latin typeface="Assistant Bold"/>
                  <a:ea typeface="Assistant Bold"/>
                  <a:cs typeface="Assistant Bold"/>
                  <a:sym typeface="Assistant Bold"/>
                </a:rPr>
                <a:t>UFBA/UESC</a:t>
              </a:r>
            </a:p>
          </p:txBody>
        </p:sp>
      </p:grpSp>
      <p:sp>
        <p:nvSpPr>
          <p:cNvPr name="TextBox 20" id="20"/>
          <p:cNvSpPr txBox="true"/>
          <p:nvPr/>
        </p:nvSpPr>
        <p:spPr>
          <a:xfrm rot="0">
            <a:off x="11419854" y="4813293"/>
            <a:ext cx="2738342" cy="472349"/>
          </a:xfrm>
          <a:prstGeom prst="rect">
            <a:avLst/>
          </a:prstGeom>
        </p:spPr>
        <p:txBody>
          <a:bodyPr anchor="t" rtlCol="false" tIns="0" lIns="0" bIns="0" rIns="0">
            <a:spAutoFit/>
          </a:bodyPr>
          <a:lstStyle/>
          <a:p>
            <a:pPr algn="ctr">
              <a:lnSpc>
                <a:spcPts val="3640"/>
              </a:lnSpc>
            </a:pPr>
            <a:r>
              <a:rPr lang="en-US" sz="2800">
                <a:solidFill>
                  <a:srgbClr val="2B2A2A"/>
                </a:solidFill>
                <a:latin typeface="Hatton"/>
                <a:ea typeface="Hatton"/>
                <a:cs typeface="Hatton"/>
                <a:sym typeface="Hatton"/>
              </a:rPr>
              <a:t>Fevereiro/27</a:t>
            </a:r>
          </a:p>
        </p:txBody>
      </p:sp>
      <p:grpSp>
        <p:nvGrpSpPr>
          <p:cNvPr name="Group 21" id="21"/>
          <p:cNvGrpSpPr/>
          <p:nvPr/>
        </p:nvGrpSpPr>
        <p:grpSpPr>
          <a:xfrm rot="0">
            <a:off x="11419854" y="6307477"/>
            <a:ext cx="2738342" cy="2047921"/>
            <a:chOff x="0" y="0"/>
            <a:chExt cx="3651122" cy="2730561"/>
          </a:xfrm>
        </p:grpSpPr>
        <p:sp>
          <p:nvSpPr>
            <p:cNvPr name="TextBox 22" id="22"/>
            <p:cNvSpPr txBox="true"/>
            <p:nvPr/>
          </p:nvSpPr>
          <p:spPr>
            <a:xfrm rot="0">
              <a:off x="0" y="791653"/>
              <a:ext cx="3651122" cy="1938908"/>
            </a:xfrm>
            <a:prstGeom prst="rect">
              <a:avLst/>
            </a:prstGeom>
          </p:spPr>
          <p:txBody>
            <a:bodyPr anchor="t" rtlCol="false" tIns="0" lIns="0" bIns="0" rIns="0">
              <a:spAutoFit/>
            </a:bodyPr>
            <a:lstStyle/>
            <a:p>
              <a:pPr algn="ctr">
                <a:lnSpc>
                  <a:spcPts val="2940"/>
                </a:lnSpc>
              </a:pPr>
              <a:r>
                <a:rPr lang="en-US" sz="2100">
                  <a:solidFill>
                    <a:srgbClr val="2B2A2A"/>
                  </a:solidFill>
                  <a:latin typeface="Assistant"/>
                  <a:ea typeface="Assistant"/>
                  <a:cs typeface="Assistant"/>
                  <a:sym typeface="Assistant"/>
                </a:rPr>
                <a:t>UFABC e USP recebem a exposição na cidade de Santo André e São Paulo no ano de 2027</a:t>
              </a:r>
            </a:p>
          </p:txBody>
        </p:sp>
        <p:sp>
          <p:nvSpPr>
            <p:cNvPr name="TextBox 23" id="23"/>
            <p:cNvSpPr txBox="true"/>
            <p:nvPr/>
          </p:nvSpPr>
          <p:spPr>
            <a:xfrm rot="0">
              <a:off x="0" y="-38100"/>
              <a:ext cx="3651122" cy="459962"/>
            </a:xfrm>
            <a:prstGeom prst="rect">
              <a:avLst/>
            </a:prstGeom>
          </p:spPr>
          <p:txBody>
            <a:bodyPr anchor="t" rtlCol="false" tIns="0" lIns="0" bIns="0" rIns="0">
              <a:spAutoFit/>
            </a:bodyPr>
            <a:lstStyle/>
            <a:p>
              <a:pPr algn="ctr">
                <a:lnSpc>
                  <a:spcPts val="2940"/>
                </a:lnSpc>
              </a:pPr>
              <a:r>
                <a:rPr lang="en-US" b="true" sz="2100">
                  <a:solidFill>
                    <a:srgbClr val="2B2A2A"/>
                  </a:solidFill>
                  <a:latin typeface="Assistant Semi-Bold"/>
                  <a:ea typeface="Assistant Semi-Bold"/>
                  <a:cs typeface="Assistant Semi-Bold"/>
                  <a:sym typeface="Assistant Semi-Bold"/>
                </a:rPr>
                <a:t>São Paulo</a:t>
              </a:r>
            </a:p>
          </p:txBody>
        </p:sp>
      </p:grpSp>
      <p:sp>
        <p:nvSpPr>
          <p:cNvPr name="TextBox 24" id="24"/>
          <p:cNvSpPr txBox="true"/>
          <p:nvPr/>
        </p:nvSpPr>
        <p:spPr>
          <a:xfrm rot="0">
            <a:off x="14981198" y="4813293"/>
            <a:ext cx="2738342" cy="472349"/>
          </a:xfrm>
          <a:prstGeom prst="rect">
            <a:avLst/>
          </a:prstGeom>
        </p:spPr>
        <p:txBody>
          <a:bodyPr anchor="t" rtlCol="false" tIns="0" lIns="0" bIns="0" rIns="0">
            <a:spAutoFit/>
          </a:bodyPr>
          <a:lstStyle/>
          <a:p>
            <a:pPr algn="ctr">
              <a:lnSpc>
                <a:spcPts val="3640"/>
              </a:lnSpc>
            </a:pPr>
            <a:r>
              <a:rPr lang="en-US" sz="2800">
                <a:solidFill>
                  <a:srgbClr val="2B2A2A"/>
                </a:solidFill>
                <a:latin typeface="Hatton"/>
                <a:ea typeface="Hatton"/>
                <a:cs typeface="Hatton"/>
                <a:sym typeface="Hatton"/>
              </a:rPr>
              <a:t>Junho/27</a:t>
            </a:r>
          </a:p>
        </p:txBody>
      </p:sp>
      <p:grpSp>
        <p:nvGrpSpPr>
          <p:cNvPr name="Group 25" id="25"/>
          <p:cNvGrpSpPr/>
          <p:nvPr/>
        </p:nvGrpSpPr>
        <p:grpSpPr>
          <a:xfrm rot="0">
            <a:off x="14981198" y="6307477"/>
            <a:ext cx="2738342" cy="2787394"/>
            <a:chOff x="0" y="0"/>
            <a:chExt cx="3651122" cy="3716526"/>
          </a:xfrm>
        </p:grpSpPr>
        <p:sp>
          <p:nvSpPr>
            <p:cNvPr name="TextBox 26" id="26"/>
            <p:cNvSpPr txBox="true"/>
            <p:nvPr/>
          </p:nvSpPr>
          <p:spPr>
            <a:xfrm rot="0">
              <a:off x="0" y="791653"/>
              <a:ext cx="3651122" cy="2924872"/>
            </a:xfrm>
            <a:prstGeom prst="rect">
              <a:avLst/>
            </a:prstGeom>
          </p:spPr>
          <p:txBody>
            <a:bodyPr anchor="t" rtlCol="false" tIns="0" lIns="0" bIns="0" rIns="0">
              <a:spAutoFit/>
            </a:bodyPr>
            <a:lstStyle/>
            <a:p>
              <a:pPr algn="ctr">
                <a:lnSpc>
                  <a:spcPts val="2940"/>
                </a:lnSpc>
              </a:pPr>
              <a:r>
                <a:rPr lang="en-US" sz="2100">
                  <a:solidFill>
                    <a:srgbClr val="2B2A2A"/>
                  </a:solidFill>
                  <a:latin typeface="Assistant"/>
                  <a:ea typeface="Assistant"/>
                  <a:cs typeface="Assistant"/>
                  <a:sym typeface="Assistant"/>
                </a:rPr>
                <a:t>Exposição ganha casa definitiva no CBPF, podendo ser emprestada para as instituições que desejarem recebe-la</a:t>
              </a:r>
            </a:p>
          </p:txBody>
        </p:sp>
        <p:sp>
          <p:nvSpPr>
            <p:cNvPr name="TextBox 27" id="27"/>
            <p:cNvSpPr txBox="true"/>
            <p:nvPr/>
          </p:nvSpPr>
          <p:spPr>
            <a:xfrm rot="0">
              <a:off x="0" y="-38100"/>
              <a:ext cx="3651122" cy="459962"/>
            </a:xfrm>
            <a:prstGeom prst="rect">
              <a:avLst/>
            </a:prstGeom>
          </p:spPr>
          <p:txBody>
            <a:bodyPr anchor="t" rtlCol="false" tIns="0" lIns="0" bIns="0" rIns="0">
              <a:spAutoFit/>
            </a:bodyPr>
            <a:lstStyle/>
            <a:p>
              <a:pPr algn="ctr">
                <a:lnSpc>
                  <a:spcPts val="2940"/>
                </a:lnSpc>
              </a:pPr>
              <a:r>
                <a:rPr lang="en-US" b="true" sz="2100">
                  <a:solidFill>
                    <a:srgbClr val="2B2A2A"/>
                  </a:solidFill>
                  <a:latin typeface="Assistant Bold"/>
                  <a:ea typeface="Assistant Bold"/>
                  <a:cs typeface="Assistant Bold"/>
                  <a:sym typeface="Assistant Bold"/>
                </a:rPr>
                <a:t>Rio de Janeiro</a:t>
              </a:r>
            </a:p>
          </p:txBody>
        </p:sp>
      </p:grpSp>
      <p:sp>
        <p:nvSpPr>
          <p:cNvPr name="AutoShape 28" id="28"/>
          <p:cNvSpPr/>
          <p:nvPr/>
        </p:nvSpPr>
        <p:spPr>
          <a:xfrm rot="0">
            <a:off x="7442245" y="4449178"/>
            <a:ext cx="9525" cy="6801837"/>
          </a:xfrm>
          <a:prstGeom prst="rect">
            <a:avLst/>
          </a:prstGeom>
          <a:solidFill>
            <a:srgbClr val="2B2A2A"/>
          </a:solidFill>
        </p:spPr>
      </p:sp>
      <p:sp>
        <p:nvSpPr>
          <p:cNvPr name="AutoShape 29" id="29"/>
          <p:cNvSpPr/>
          <p:nvPr/>
        </p:nvSpPr>
        <p:spPr>
          <a:xfrm rot="0">
            <a:off x="11003590" y="4449178"/>
            <a:ext cx="9525" cy="6801837"/>
          </a:xfrm>
          <a:prstGeom prst="rect">
            <a:avLst/>
          </a:prstGeom>
          <a:solidFill>
            <a:srgbClr val="2B2A2A"/>
          </a:solidFill>
        </p:spPr>
      </p:sp>
      <p:sp>
        <p:nvSpPr>
          <p:cNvPr name="AutoShape 30" id="30"/>
          <p:cNvSpPr/>
          <p:nvPr/>
        </p:nvSpPr>
        <p:spPr>
          <a:xfrm rot="0">
            <a:off x="14564934" y="4449178"/>
            <a:ext cx="9525" cy="6801837"/>
          </a:xfrm>
          <a:prstGeom prst="rect">
            <a:avLst/>
          </a:prstGeom>
          <a:solidFill>
            <a:srgbClr val="2B2A2A"/>
          </a:solid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DAHQnGOWDPU</dc:identifier>
  <dcterms:modified xsi:type="dcterms:W3CDTF">2011-08-01T06:04:30Z</dcterms:modified>
  <cp:revision>1</cp:revision>
  <dc:title>2025/2026</dc:title>
</cp:coreProperties>
</file>