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9"/>
  </p:notesMasterIdLst>
  <p:sldIdLst>
    <p:sldId id="1635" r:id="rId2"/>
    <p:sldId id="1604" r:id="rId3"/>
    <p:sldId id="1636" r:id="rId4"/>
    <p:sldId id="1638" r:id="rId5"/>
    <p:sldId id="1640" r:id="rId6"/>
    <p:sldId id="1637" r:id="rId7"/>
    <p:sldId id="1669" r:id="rId8"/>
    <p:sldId id="1658" r:id="rId9"/>
    <p:sldId id="1641" r:id="rId10"/>
    <p:sldId id="1650" r:id="rId11"/>
    <p:sldId id="1651" r:id="rId12"/>
    <p:sldId id="1647" r:id="rId13"/>
    <p:sldId id="1652" r:id="rId14"/>
    <p:sldId id="1670" r:id="rId15"/>
    <p:sldId id="1644" r:id="rId16"/>
    <p:sldId id="1655" r:id="rId17"/>
    <p:sldId id="1659" r:id="rId18"/>
    <p:sldId id="1628" r:id="rId19"/>
    <p:sldId id="1602" r:id="rId20"/>
    <p:sldId id="1611" r:id="rId21"/>
    <p:sldId id="1622" r:id="rId22"/>
    <p:sldId id="1666" r:id="rId23"/>
    <p:sldId id="1625" r:id="rId24"/>
    <p:sldId id="1626" r:id="rId25"/>
    <p:sldId id="1667" r:id="rId26"/>
    <p:sldId id="1620" r:id="rId27"/>
    <p:sldId id="1672" r:id="rId28"/>
    <p:sldId id="1673" r:id="rId29"/>
    <p:sldId id="1657" r:id="rId30"/>
    <p:sldId id="1627" r:id="rId31"/>
    <p:sldId id="1662" r:id="rId32"/>
    <p:sldId id="374" r:id="rId33"/>
    <p:sldId id="1654" r:id="rId34"/>
    <p:sldId id="1668" r:id="rId35"/>
    <p:sldId id="1656" r:id="rId36"/>
    <p:sldId id="256" r:id="rId37"/>
    <p:sldId id="1661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DE7"/>
    <a:srgbClr val="087736"/>
    <a:srgbClr val="244135"/>
    <a:srgbClr val="A01F88"/>
    <a:srgbClr val="797979"/>
    <a:srgbClr val="FF30E7"/>
    <a:srgbClr val="826EF7"/>
    <a:srgbClr val="929292"/>
    <a:srgbClr val="5E5E5E"/>
    <a:srgbClr val="B17F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99"/>
    <p:restoredTop sz="94719"/>
  </p:normalViewPr>
  <p:slideViewPr>
    <p:cSldViewPr snapToGrid="0" snapToObjects="1">
      <p:cViewPr varScale="1">
        <p:scale>
          <a:sx n="120" d="100"/>
          <a:sy n="120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EA68D-CEC8-1546-A162-147C454759DF}" type="datetimeFigureOut">
              <a:rPr lang="en-US" smtClean="0"/>
              <a:t>9/8/24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24CDA-012F-774F-9DBE-8627FA453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366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Spin entanglement detected from measurement of observable 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inferred from the angle between the charged leptons in their parent top- and </a:t>
            </a:r>
            <a:r>
              <a:rPr lang="en-GB" sz="12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antitop</a:t>
            </a:r>
            <a:r>
              <a:rPr lang="en-GB" sz="1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-quark rest frames.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924CDA-012F-774F-9DBE-8627FA4538A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36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924CDA-012F-774F-9DBE-8627FA4538A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75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FPGA-based track finding needed to have ability to reconstruct all charged particle tracks with transverse momentum above 2–3 GeV within 4 µs so they can be used in the Level-1 trigger decision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924CDA-012F-774F-9DBE-8627FA4538A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044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D75032-18BA-B944-8B7E-7BBB1273DD91}"/>
              </a:ext>
            </a:extLst>
          </p:cNvPr>
          <p:cNvSpPr/>
          <p:nvPr userDrawn="1"/>
        </p:nvSpPr>
        <p:spPr>
          <a:xfrm>
            <a:off x="9320" y="19256"/>
            <a:ext cx="225287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7F754F5-1508-9B4E-8DED-FAF456319790}"/>
              </a:ext>
            </a:extLst>
          </p:cNvPr>
          <p:cNvSpPr/>
          <p:nvPr userDrawn="1"/>
        </p:nvSpPr>
        <p:spPr>
          <a:xfrm>
            <a:off x="0" y="0"/>
            <a:ext cx="145774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Text"/>
          <p:cNvSpPr txBox="1">
            <a:spLocks noGrp="1"/>
          </p:cNvSpPr>
          <p:nvPr>
            <p:ph type="title"/>
          </p:nvPr>
        </p:nvSpPr>
        <p:spPr>
          <a:xfrm>
            <a:off x="1190625" y="178594"/>
            <a:ext cx="9810750" cy="884039"/>
          </a:xfrm>
          <a:prstGeom prst="rect">
            <a:avLst/>
          </a:prstGeom>
          <a:solidFill>
            <a:srgbClr val="D6D6D6"/>
          </a:solidFill>
          <a:ln>
            <a:solidFill>
              <a:srgbClr val="929292"/>
            </a:solidFill>
          </a:ln>
        </p:spPr>
        <p:txBody>
          <a:bodyPr/>
          <a:lstStyle>
            <a:lvl1pPr>
              <a:defRPr sz="5906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54" name="Body Level One…"/>
          <p:cNvSpPr txBox="1">
            <a:spLocks noGrp="1"/>
          </p:cNvSpPr>
          <p:nvPr>
            <p:ph type="body" idx="1"/>
          </p:nvPr>
        </p:nvSpPr>
        <p:spPr>
          <a:xfrm>
            <a:off x="690562" y="1410890"/>
            <a:ext cx="11179969" cy="4670227"/>
          </a:xfrm>
          <a:prstGeom prst="rect">
            <a:avLst/>
          </a:prstGeom>
        </p:spPr>
        <p:txBody>
          <a:bodyPr anchor="t"/>
          <a:lstStyle>
            <a:lvl1pPr marL="625056" indent="-401822">
              <a:spcBef>
                <a:spcPts val="1687"/>
              </a:spcBef>
              <a:buSzPct val="100000"/>
              <a:defRPr sz="2953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1004554" indent="-468792">
              <a:spcBef>
                <a:spcPts val="1687"/>
              </a:spcBef>
              <a:buSzPct val="100000"/>
              <a:buChar char="-"/>
              <a:defRPr sz="2953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451023" indent="-602732">
              <a:spcBef>
                <a:spcPts val="1687"/>
              </a:spcBef>
              <a:buSzPct val="100000"/>
              <a:buChar char="-"/>
              <a:defRPr sz="2953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64006" indent="-703188">
              <a:spcBef>
                <a:spcPts val="1687"/>
              </a:spcBef>
              <a:buSzPct val="100000"/>
              <a:buChar char="-"/>
              <a:defRPr sz="2953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176534" indent="-703188">
              <a:spcBef>
                <a:spcPts val="1687"/>
              </a:spcBef>
              <a:buSzPct val="100000"/>
              <a:buChar char="-"/>
              <a:defRPr sz="2953"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22906" y="8930"/>
            <a:ext cx="321470" cy="258961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721434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1E391FF-04DB-A744-92B8-92F2BD26DE00}"/>
              </a:ext>
            </a:extLst>
          </p:cNvPr>
          <p:cNvSpPr/>
          <p:nvPr userDrawn="1"/>
        </p:nvSpPr>
        <p:spPr>
          <a:xfrm>
            <a:off x="9320" y="19256"/>
            <a:ext cx="225287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9" y="24406"/>
            <a:ext cx="11938753" cy="781878"/>
          </a:xfrm>
          <a:noFill/>
          <a:ln w="19050">
            <a:noFill/>
          </a:ln>
        </p:spPr>
        <p:txBody>
          <a:bodyPr>
            <a:normAutofit/>
          </a:bodyPr>
          <a:lstStyle>
            <a:lvl1pPr>
              <a:defRPr sz="3600" b="1">
                <a:solidFill>
                  <a:srgbClr val="244135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073" y="806284"/>
            <a:ext cx="12028179" cy="5667335"/>
          </a:xfrm>
          <a:noFill/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49281" y="6475035"/>
            <a:ext cx="1442720" cy="370396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486186"/>
            <a:ext cx="7619999" cy="365125"/>
          </a:xfr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4972" y="6473619"/>
            <a:ext cx="779767" cy="365125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2D59B6-1B1C-3147-A0E4-DB09F6A16673}"/>
              </a:ext>
            </a:extLst>
          </p:cNvPr>
          <p:cNvSpPr/>
          <p:nvPr userDrawn="1"/>
        </p:nvSpPr>
        <p:spPr>
          <a:xfrm>
            <a:off x="0" y="0"/>
            <a:ext cx="145774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6B00FFE-CC58-1C42-81AF-B18415B77F57}"/>
              </a:ext>
            </a:extLst>
          </p:cNvPr>
          <p:cNvCxnSpPr>
            <a:cxnSpLocks/>
          </p:cNvCxnSpPr>
          <p:nvPr userDrawn="1"/>
        </p:nvCxnSpPr>
        <p:spPr>
          <a:xfrm flipV="1">
            <a:off x="234607" y="649356"/>
            <a:ext cx="11970645" cy="1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  <p:sldLayoutId id="2147483665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tif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science/article/pii/S0370269323007104" TargetMode="External"/><Relationship Id="rId3" Type="http://schemas.openxmlformats.org/officeDocument/2006/relationships/hyperlink" Target="https://link.springer.com/article/10.1140/epjc/s10052-024-12439-9" TargetMode="External"/><Relationship Id="rId7" Type="http://schemas.openxmlformats.org/officeDocument/2006/relationships/hyperlink" Target="https://link.springer.com/article/10.1007/JHEP09(2023)199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007/JHEP09(2023)199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0" Type="http://schemas.openxmlformats.org/officeDocument/2006/relationships/hyperlink" Target="https://link.springer.com/article/10.1140/epjc/s10052-023-11573-0" TargetMode="External"/><Relationship Id="rId4" Type="http://schemas.openxmlformats.org/officeDocument/2006/relationships/hyperlink" Target="https://link.springer.com/article/10.1140/epjc/s10052-024-12439-9" TargetMode="External"/><Relationship Id="rId9" Type="http://schemas.openxmlformats.org/officeDocument/2006/relationships/hyperlink" Target="https://arxiv.org/abs/2311.07288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8.png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hyperlink" Target="https://cds.cern.ch/record/2905263" TargetMode="External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007/JHEP02(2024)128" TargetMode="External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ciencedirect.com/science/article/pii/S0370269323005063" TargetMode="External"/><Relationship Id="rId11" Type="http://schemas.openxmlformats.org/officeDocument/2006/relationships/hyperlink" Target="https://link.springer.com/article/10.1140/epjc/s10052-024-12902-7?utm_source=rct_congratemailt&amp;utm_medium=email&amp;utm_campaign=oa_20240722&amp;utm_content=10.1140/epjc/s10052-024-12902-7" TargetMode="External"/><Relationship Id="rId5" Type="http://schemas.openxmlformats.org/officeDocument/2006/relationships/image" Target="../media/image37.png"/><Relationship Id="rId10" Type="http://schemas.openxmlformats.org/officeDocument/2006/relationships/image" Target="../media/image40.png"/><Relationship Id="rId4" Type="http://schemas.openxmlformats.org/officeDocument/2006/relationships/image" Target="../media/image36.png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physletb.2023.138076" TargetMode="External"/><Relationship Id="rId7" Type="http://schemas.openxmlformats.org/officeDocument/2006/relationships/image" Target="../media/image44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ature.com/articles/s41586-022-04892-x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hyperlink" Target="http://arxiv.org/abs/2405.13778" TargetMode="External"/><Relationship Id="rId7" Type="http://schemas.openxmlformats.org/officeDocument/2006/relationships/hyperlink" Target="http://dx.doi.org/10.1007/JHEP03(2024)105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303.14185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52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892328/files/CERN-FASER-CONF-2024-001.pdf" TargetMode="External"/><Relationship Id="rId5" Type="http://schemas.openxmlformats.org/officeDocument/2006/relationships/image" Target="../media/image51.png"/><Relationship Id="rId10" Type="http://schemas.openxmlformats.org/officeDocument/2006/relationships/image" Target="../media/image53.png"/><Relationship Id="rId4" Type="http://schemas.openxmlformats.org/officeDocument/2006/relationships/hyperlink" Target="https://doi.org/10.1016/j.physletb.2023.138378" TargetMode="External"/><Relationship Id="rId9" Type="http://schemas.openxmlformats.org/officeDocument/2006/relationships/hyperlink" Target="https://arxiv.org/abs/2403.12520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5.emf"/><Relationship Id="rId7" Type="http://schemas.openxmlformats.org/officeDocument/2006/relationships/image" Target="../media/image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59.emf"/><Relationship Id="rId5" Type="http://schemas.openxmlformats.org/officeDocument/2006/relationships/image" Target="../media/image4.tiff"/><Relationship Id="rId10" Type="http://schemas.openxmlformats.org/officeDocument/2006/relationships/image" Target="../media/image58.jpeg"/><Relationship Id="rId4" Type="http://schemas.openxmlformats.org/officeDocument/2006/relationships/image" Target="../media/image56.jpeg"/><Relationship Id="rId9" Type="http://schemas.openxmlformats.org/officeDocument/2006/relationships/image" Target="../media/image5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03572" TargetMode="External"/><Relationship Id="rId7" Type="http://schemas.openxmlformats.org/officeDocument/2006/relationships/image" Target="../media/image64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5" Type="http://schemas.openxmlformats.org/officeDocument/2006/relationships/image" Target="../media/image62.png"/><Relationship Id="rId4" Type="http://schemas.openxmlformats.org/officeDocument/2006/relationships/image" Target="../media/image6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hyperlink" Target="https://iopscience.iop.org/article/10.1088/1748-0221/12/12/P12019" TargetMode="External"/><Relationship Id="rId4" Type="http://schemas.openxmlformats.org/officeDocument/2006/relationships/image" Target="../media/image8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erncourier.com/a/atlas-turbocharges-event-simulation/" TargetMode="External"/><Relationship Id="rId4" Type="http://schemas.openxmlformats.org/officeDocument/2006/relationships/hyperlink" Target="https://atlas.web.cern.ch/Atlas/GROUPS/PHYSICS/UPGRADE/CERN-LHCC-2022-005/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5.emf"/><Relationship Id="rId7" Type="http://schemas.openxmlformats.org/officeDocument/2006/relationships/image" Target="../media/image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59.emf"/><Relationship Id="rId5" Type="http://schemas.openxmlformats.org/officeDocument/2006/relationships/image" Target="../media/image4.tiff"/><Relationship Id="rId10" Type="http://schemas.openxmlformats.org/officeDocument/2006/relationships/image" Target="../media/image58.jpeg"/><Relationship Id="rId4" Type="http://schemas.openxmlformats.org/officeDocument/2006/relationships/image" Target="../media/image56.jpeg"/><Relationship Id="rId9" Type="http://schemas.openxmlformats.org/officeDocument/2006/relationships/image" Target="../media/image57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50.emf"/><Relationship Id="rId7" Type="http://schemas.openxmlformats.org/officeDocument/2006/relationships/image" Target="../media/image98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emf"/><Relationship Id="rId5" Type="http://schemas.openxmlformats.org/officeDocument/2006/relationships/image" Target="../media/image96.emf"/><Relationship Id="rId10" Type="http://schemas.openxmlformats.org/officeDocument/2006/relationships/hyperlink" Target="https://cds.cern.ch/record/2892328/files/CERN-FASER-CONF-2024-001.pdf" TargetMode="External"/><Relationship Id="rId4" Type="http://schemas.openxmlformats.org/officeDocument/2006/relationships/hyperlink" Target="https://doi.org/10.1016/j.physletb.2023.138378" TargetMode="External"/><Relationship Id="rId9" Type="http://schemas.openxmlformats.org/officeDocument/2006/relationships/image" Target="../media/image9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7" Type="http://schemas.openxmlformats.org/officeDocument/2006/relationships/image" Target="../media/image53.png"/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403.12520" TargetMode="External"/><Relationship Id="rId5" Type="http://schemas.openxmlformats.org/officeDocument/2006/relationships/image" Target="../media/image102.emf"/><Relationship Id="rId4" Type="http://schemas.openxmlformats.org/officeDocument/2006/relationships/hyperlink" Target="https://arxiv.org/abs/2303.14185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5.emf"/><Relationship Id="rId7" Type="http://schemas.openxmlformats.org/officeDocument/2006/relationships/image" Target="../media/image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hyperlink" Target="https://cms.cern/news/same-lhc-same-cms-more-physics" TargetMode="External"/><Relationship Id="rId4" Type="http://schemas.openxmlformats.org/officeDocument/2006/relationships/image" Target="../media/image16.emf"/><Relationship Id="rId9" Type="http://schemas.openxmlformats.org/officeDocument/2006/relationships/hyperlink" Target="http://arxiv.org/abs/2403.16134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tiff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hyperlink" Target="https://link.springer.com/article/10.1007/JHEP12(2023)107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hyperlink" Target="https://link.springer.com/article/10.1007/JHEP04(2024)026" TargetMode="External"/><Relationship Id="rId4" Type="http://schemas.openxmlformats.org/officeDocument/2006/relationships/hyperlink" Target="https://arxiv.org/abs/2403.1508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297C331-86A2-4594-7803-0ECE1517B0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6"/>
          <a:stretch/>
        </p:blipFill>
        <p:spPr bwMode="auto">
          <a:xfrm>
            <a:off x="5683619" y="495258"/>
            <a:ext cx="6508381" cy="364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32D4C9-B54D-8782-0B09-D3254346A31F}"/>
              </a:ext>
            </a:extLst>
          </p:cNvPr>
          <p:cNvSpPr txBox="1"/>
          <p:nvPr/>
        </p:nvSpPr>
        <p:spPr>
          <a:xfrm>
            <a:off x="9632966" y="551801"/>
            <a:ext cx="2559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</a:rPr>
              <a:t>CMS Run 3 event with 55 vertices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CBBBDB6D-4485-40A6-B3C9-38AE043F9E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"/>
          <a:stretch/>
        </p:blipFill>
        <p:spPr bwMode="auto">
          <a:xfrm>
            <a:off x="0" y="517079"/>
            <a:ext cx="5737610" cy="5858189"/>
          </a:xfrm>
          <a:prstGeom prst="rect">
            <a:avLst/>
          </a:prstGeom>
          <a:noFill/>
          <a:effectLst>
            <a:glow rad="127000">
              <a:schemeClr val="accent1">
                <a:alpha val="48000"/>
              </a:schemeClr>
            </a:glow>
            <a:outerShdw dist="50800" sx="1000" sy="1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FASER measures high-energy neutrino interaction strength">
            <a:extLst>
              <a:ext uri="{FF2B5EF4-FFF2-40B4-BE49-F238E27FC236}">
                <a16:creationId xmlns:a16="http://schemas.microsoft.com/office/drawing/2014/main" id="{995A2A19-49AA-57FE-04D2-CED5964A85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2"/>
          <a:stretch/>
        </p:blipFill>
        <p:spPr bwMode="auto">
          <a:xfrm>
            <a:off x="5700951" y="4116336"/>
            <a:ext cx="6491049" cy="225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A37B75-97FD-2FE9-0096-0CB4019E1D98}"/>
              </a:ext>
            </a:extLst>
          </p:cNvPr>
          <p:cNvSpPr/>
          <p:nvPr/>
        </p:nvSpPr>
        <p:spPr>
          <a:xfrm>
            <a:off x="0" y="-71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A0C434-8D61-6EA8-4110-A5CD4C6877E2}"/>
              </a:ext>
            </a:extLst>
          </p:cNvPr>
          <p:cNvSpPr/>
          <p:nvPr/>
        </p:nvSpPr>
        <p:spPr>
          <a:xfrm>
            <a:off x="0" y="63453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B9DD14-8B6E-5CA3-21AC-9EE9A21C3B4A}"/>
              </a:ext>
            </a:extLst>
          </p:cNvPr>
          <p:cNvSpPr txBox="1"/>
          <p:nvPr/>
        </p:nvSpPr>
        <p:spPr>
          <a:xfrm>
            <a:off x="931864" y="6428692"/>
            <a:ext cx="9957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232203-D27C-1F3F-D3B6-B4415851BDD6}"/>
              </a:ext>
            </a:extLst>
          </p:cNvPr>
          <p:cNvSpPr txBox="1"/>
          <p:nvPr/>
        </p:nvSpPr>
        <p:spPr>
          <a:xfrm>
            <a:off x="2363841" y="19933"/>
            <a:ext cx="73569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R-ECFA Visit to the UK, Royal Society London, 13/9/2024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615BE20F-0B14-5B3A-2F97-48F8F060E2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2862" y="2606957"/>
            <a:ext cx="7923211" cy="2229719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br>
              <a:rPr lang="en-GB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frontier</a:t>
            </a:r>
            <a:r>
              <a:rPr lang="en-GB" b="1" dirty="0">
                <a:solidFill>
                  <a:schemeClr val="bg2">
                    <a:lumMod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GB" b="1" dirty="0">
                <a:solidFill>
                  <a:schemeClr val="bg2">
                    <a:lumMod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b="1" dirty="0">
                <a:solidFill>
                  <a:schemeClr val="bg2">
                    <a:lumMod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ATLAS and CMS (+FASER) </a:t>
            </a:r>
            <a:br>
              <a:rPr lang="en-GB" sz="4400" b="1" dirty="0">
                <a:solidFill>
                  <a:schemeClr val="bg2">
                    <a:lumMod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b="1" dirty="0">
                <a:solidFill>
                  <a:schemeClr val="bg2">
                    <a:lumMod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their upgrades</a:t>
            </a:r>
            <a:endParaRPr lang="en-US" i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155B365-A94E-04E5-151A-4F2D38F380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278" y="6399468"/>
            <a:ext cx="1810547" cy="45853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582F57A-7535-AA19-82DF-CA244F9662B8}"/>
              </a:ext>
            </a:extLst>
          </p:cNvPr>
          <p:cNvSpPr txBox="1"/>
          <p:nvPr/>
        </p:nvSpPr>
        <p:spPr>
          <a:xfrm>
            <a:off x="2412384" y="6445484"/>
            <a:ext cx="64910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Monica D’Onofrio, University of Liverpool </a:t>
            </a:r>
          </a:p>
        </p:txBody>
      </p:sp>
      <p:pic>
        <p:nvPicPr>
          <p:cNvPr id="26" name="Picture 25" descr="ATLAS Visual Identity Design Guidelines">
            <a:extLst>
              <a:ext uri="{FF2B5EF4-FFF2-40B4-BE49-F238E27FC236}">
                <a16:creationId xmlns:a16="http://schemas.microsoft.com/office/drawing/2014/main" id="{E16CC044-392E-CEC4-B4C2-8ECB723BD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96"/>
            <a:ext cx="899453" cy="47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MS-doc-3045-v3: CMS Logo">
            <a:extLst>
              <a:ext uri="{FF2B5EF4-FFF2-40B4-BE49-F238E27FC236}">
                <a16:creationId xmlns:a16="http://schemas.microsoft.com/office/drawing/2014/main" id="{34CF1805-DD8C-3045-C4DD-B13F98578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144" y="7290"/>
            <a:ext cx="499856" cy="4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faser · GitLab">
            <a:extLst>
              <a:ext uri="{FF2B5EF4-FFF2-40B4-BE49-F238E27FC236}">
                <a16:creationId xmlns:a16="http://schemas.microsoft.com/office/drawing/2014/main" id="{F5FF1F46-541A-9F4D-6ACB-9464B1C0B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561" y="6367887"/>
            <a:ext cx="1420167" cy="47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192B512-6956-4E93-5A51-1760014C8373}"/>
              </a:ext>
            </a:extLst>
          </p:cNvPr>
          <p:cNvSpPr txBox="1"/>
          <p:nvPr/>
        </p:nvSpPr>
        <p:spPr>
          <a:xfrm>
            <a:off x="10730706" y="4177814"/>
            <a:ext cx="1415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</a:rPr>
              <a:t>FASER neutrinos</a:t>
            </a:r>
          </a:p>
        </p:txBody>
      </p:sp>
    </p:spTree>
    <p:extLst>
      <p:ext uri="{BB962C8B-B14F-4D97-AF65-F5344CB8AC3E}">
        <p14:creationId xmlns:p14="http://schemas.microsoft.com/office/powerpoint/2010/main" val="2156958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A216A-FF6F-8103-3624-F9BDF9E59A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F079917-9D4D-D87A-7629-B6B465F49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060" y="3952057"/>
            <a:ext cx="2874531" cy="256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D50E9F-6394-533C-FB7D-FBD8DA371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Highlights: ATLAS B and Top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B9436-AF2A-5808-D05A-653F9847A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233" y="722063"/>
            <a:ext cx="5667567" cy="5667335"/>
          </a:xfrm>
        </p:spPr>
        <p:txBody>
          <a:bodyPr/>
          <a:lstStyle/>
          <a:p>
            <a:r>
              <a:rPr lang="en-US" b="1" dirty="0">
                <a:solidFill>
                  <a:srgbClr val="244DE7"/>
                </a:solidFill>
              </a:rPr>
              <a:t>B physics:</a:t>
            </a:r>
            <a:r>
              <a:rPr lang="en-US" dirty="0">
                <a:solidFill>
                  <a:srgbClr val="244DE7"/>
                </a:solidFill>
              </a:rPr>
              <a:t> </a:t>
            </a:r>
            <a:r>
              <a:rPr lang="en-US" sz="1800" dirty="0"/>
              <a:t>UK-led flagship analyses such as </a:t>
            </a:r>
            <a:r>
              <a:rPr lang="en-GB" sz="1800" b="1" dirty="0">
                <a:effectLst/>
              </a:rPr>
              <a:t>B</a:t>
            </a:r>
            <a:r>
              <a:rPr lang="en-GB" sz="1800" b="1" baseline="-25000" dirty="0">
                <a:effectLst/>
              </a:rPr>
              <a:t>s</a:t>
            </a:r>
            <a:r>
              <a:rPr lang="en-GB" sz="1800" b="1" baseline="30000" dirty="0">
                <a:effectLst/>
              </a:rPr>
              <a:t>0</a:t>
            </a:r>
            <a:r>
              <a:rPr lang="en-GB" sz="1800" b="1" dirty="0">
                <a:effectLst/>
              </a:rPr>
              <a:t> → </a:t>
            </a:r>
            <a:r>
              <a:rPr lang="el-GR" sz="1800" b="1" dirty="0" err="1">
                <a:effectLst/>
              </a:rPr>
              <a:t>μ+μ</a:t>
            </a:r>
            <a:r>
              <a:rPr lang="el-GR" sz="1800" b="1" dirty="0">
                <a:effectLst/>
              </a:rPr>
              <a:t>− </a:t>
            </a:r>
            <a:r>
              <a:rPr lang="en-GB" sz="1800" b="1" dirty="0">
                <a:effectLst/>
              </a:rPr>
              <a:t>effective lifetime </a:t>
            </a:r>
            <a:r>
              <a:rPr lang="en-GB" sz="1800" dirty="0">
                <a:effectLst/>
              </a:rPr>
              <a:t>and measurements of the production cross-sections of </a:t>
            </a:r>
            <a:r>
              <a:rPr lang="en-GB" sz="1800" b="1" dirty="0">
                <a:effectLst/>
              </a:rPr>
              <a:t>J/</a:t>
            </a:r>
            <a:r>
              <a:rPr lang="el-GR" sz="1800" b="1" dirty="0">
                <a:effectLst/>
              </a:rPr>
              <a:t>ψ </a:t>
            </a:r>
            <a:r>
              <a:rPr lang="en-GB" sz="1800" dirty="0">
                <a:effectLst/>
              </a:rPr>
              <a:t>and </a:t>
            </a:r>
            <a:r>
              <a:rPr lang="el-GR" sz="1800" b="1" dirty="0">
                <a:effectLst/>
              </a:rPr>
              <a:t>ψ(2</a:t>
            </a:r>
            <a:r>
              <a:rPr lang="en-GB" sz="1800" b="1" dirty="0">
                <a:effectLst/>
              </a:rPr>
              <a:t>S) mesons </a:t>
            </a:r>
            <a:r>
              <a:rPr lang="en-GB" sz="1800" dirty="0">
                <a:effectLst/>
              </a:rPr>
              <a:t>(widest momenta range to date). </a:t>
            </a:r>
            <a:endParaRPr lang="en-GB" sz="1400" dirty="0"/>
          </a:p>
          <a:p>
            <a:endParaRPr lang="en-GB" sz="1800" dirty="0"/>
          </a:p>
          <a:p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000" b="1" dirty="0">
              <a:solidFill>
                <a:srgbClr val="244DE7"/>
              </a:solidFill>
            </a:endParaRPr>
          </a:p>
          <a:p>
            <a:r>
              <a:rPr lang="en-US" b="1" dirty="0">
                <a:solidFill>
                  <a:srgbClr val="244DE7"/>
                </a:solidFill>
              </a:rPr>
              <a:t>Top physics: 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sz="500" dirty="0"/>
          </a:p>
          <a:p>
            <a:pPr lvl="1"/>
            <a:r>
              <a:rPr lang="en-GB" b="1" dirty="0"/>
              <a:t>Run 3</a:t>
            </a:r>
            <a:r>
              <a:rPr lang="en-GB" dirty="0"/>
              <a:t> top-pair cross section and ratio with Z production cross section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01FE5-7243-2805-FC92-BB2D06D93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12C49-2849-F262-2824-F632EEB6A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4F1A4-2AF3-2A00-91FA-6EC8E8F64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3EC664-574B-4B75-F38C-7B549A9D8DCA}"/>
              </a:ext>
            </a:extLst>
          </p:cNvPr>
          <p:cNvSpPr txBox="1"/>
          <p:nvPr/>
        </p:nvSpPr>
        <p:spPr>
          <a:xfrm>
            <a:off x="1590731" y="6123731"/>
            <a:ext cx="4276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Edinburgh, Lancaster, QMUL, Sussex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9775C7-67AB-FA9B-EEB2-3FC2E5269415}"/>
              </a:ext>
            </a:extLst>
          </p:cNvPr>
          <p:cNvSpPr txBox="1"/>
          <p:nvPr/>
        </p:nvSpPr>
        <p:spPr>
          <a:xfrm>
            <a:off x="10646638" y="2115751"/>
            <a:ext cx="1470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Lancaster, RAL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32EAFA-8B98-CDD1-DCCE-33E0F6DC31CF}"/>
              </a:ext>
            </a:extLst>
          </p:cNvPr>
          <p:cNvSpPr txBox="1"/>
          <p:nvPr/>
        </p:nvSpPr>
        <p:spPr>
          <a:xfrm>
            <a:off x="10923391" y="806284"/>
            <a:ext cx="11858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3"/>
              </a:rPr>
              <a:t>Eur. Phys. J. C 84 (2024) 169</a:t>
            </a:r>
            <a:endParaRPr lang="en-US" sz="1000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2392079F-32DB-3322-239F-5FA802C3D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78" y="692716"/>
            <a:ext cx="2207369" cy="312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0F0725E4-1136-D7EC-F7B4-DF36C252D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327" y="675067"/>
            <a:ext cx="2219840" cy="314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2DFAB28-F937-22DB-5909-9620F3C2B08A}"/>
              </a:ext>
            </a:extLst>
          </p:cNvPr>
          <p:cNvSpPr txBox="1"/>
          <p:nvPr/>
        </p:nvSpPr>
        <p:spPr>
          <a:xfrm>
            <a:off x="7628429" y="1909248"/>
            <a:ext cx="798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A01F88"/>
                </a:solidFill>
                <a:effectLst/>
              </a:rPr>
              <a:t>J/</a:t>
            </a:r>
            <a:r>
              <a:rPr lang="el-GR" sz="1800" dirty="0">
                <a:solidFill>
                  <a:srgbClr val="A01F88"/>
                </a:solidFill>
                <a:effectLst/>
              </a:rPr>
              <a:t>ψ</a:t>
            </a:r>
            <a:endParaRPr lang="en-US" dirty="0">
              <a:solidFill>
                <a:srgbClr val="A01F88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8CE3A2-4D0C-4790-0A10-AB0FFD076DD6}"/>
              </a:ext>
            </a:extLst>
          </p:cNvPr>
          <p:cNvSpPr txBox="1"/>
          <p:nvPr/>
        </p:nvSpPr>
        <p:spPr>
          <a:xfrm>
            <a:off x="9831423" y="1925960"/>
            <a:ext cx="8903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solidFill>
                  <a:srgbClr val="A01F88"/>
                </a:solidFill>
                <a:effectLst/>
              </a:rPr>
              <a:t>ψ(2</a:t>
            </a:r>
            <a:r>
              <a:rPr lang="en-GB" sz="1800" dirty="0">
                <a:solidFill>
                  <a:srgbClr val="A01F88"/>
                </a:solidFill>
                <a:effectLst/>
              </a:rPr>
              <a:t>S) </a:t>
            </a:r>
            <a:endParaRPr lang="en-US" dirty="0">
              <a:solidFill>
                <a:srgbClr val="A01F88"/>
              </a:solidFill>
            </a:endParaRPr>
          </a:p>
        </p:txBody>
      </p:sp>
      <p:pic>
        <p:nvPicPr>
          <p:cNvPr id="10246" name="Picture 6">
            <a:extLst>
              <a:ext uri="{FF2B5EF4-FFF2-40B4-BE49-F238E27FC236}">
                <a16:creationId xmlns:a16="http://schemas.microsoft.com/office/drawing/2014/main" id="{2AA04B7D-FCEF-D998-7106-3B32EC90F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92" y="1937780"/>
            <a:ext cx="2590205" cy="177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0397BFA-E3C3-1601-81B1-AEA42CE7681C}"/>
              </a:ext>
            </a:extLst>
          </p:cNvPr>
          <p:cNvSpPr txBox="1"/>
          <p:nvPr/>
        </p:nvSpPr>
        <p:spPr>
          <a:xfrm>
            <a:off x="4039504" y="2462466"/>
            <a:ext cx="987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Sussex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D01547-6000-8343-BBB7-D3FC973E27F2}"/>
              </a:ext>
            </a:extLst>
          </p:cNvPr>
          <p:cNvSpPr txBox="1"/>
          <p:nvPr/>
        </p:nvSpPr>
        <p:spPr>
          <a:xfrm>
            <a:off x="3729221" y="2156793"/>
            <a:ext cx="16135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7"/>
              </a:rPr>
              <a:t>JHEP 09 (2023) 199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01996F-6289-601E-623B-079B4DF472D6}"/>
              </a:ext>
            </a:extLst>
          </p:cNvPr>
          <p:cNvSpPr txBox="1"/>
          <p:nvPr/>
        </p:nvSpPr>
        <p:spPr>
          <a:xfrm>
            <a:off x="104135" y="4106319"/>
            <a:ext cx="58568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Strong involvement in top physics from the UK (UK sub-group and group conveners for long time)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23A3F8-20B2-120C-7909-49BB31F755B6}"/>
              </a:ext>
            </a:extLst>
          </p:cNvPr>
          <p:cNvSpPr txBox="1"/>
          <p:nvPr/>
        </p:nvSpPr>
        <p:spPr>
          <a:xfrm>
            <a:off x="1544357" y="4695902"/>
            <a:ext cx="3482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Edinburgh, Lancaster, QMUL, Manchester, RHUL, Sussex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51C050-1B69-3210-390E-C3502CBD77EA}"/>
              </a:ext>
            </a:extLst>
          </p:cNvPr>
          <p:cNvSpPr txBox="1"/>
          <p:nvPr/>
        </p:nvSpPr>
        <p:spPr>
          <a:xfrm>
            <a:off x="3520652" y="5848018"/>
            <a:ext cx="247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none" strike="noStrike" dirty="0">
                <a:solidFill>
                  <a:srgbClr val="063F7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Phys. Lett. B 848 (2024) 138376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A65A78D-CEF2-15D7-F99E-7A44669B8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2258" y="3941490"/>
            <a:ext cx="2321985" cy="236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839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B1146-4451-3C79-CD69-6D9FEF948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>
            <a:extLst>
              <a:ext uri="{FF2B5EF4-FFF2-40B4-BE49-F238E27FC236}">
                <a16:creationId xmlns:a16="http://schemas.microsoft.com/office/drawing/2014/main" id="{EBAFB15D-67A1-A2E6-D5DA-F90C933B2D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472" y="3943276"/>
            <a:ext cx="2895478" cy="280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710A33-4A1D-BEA8-0D2E-A32430F0D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Highlights: ATLAS B and Top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4B214-DBF2-33F6-2458-867315C6E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233" y="722063"/>
            <a:ext cx="5667567" cy="5667335"/>
          </a:xfrm>
        </p:spPr>
        <p:txBody>
          <a:bodyPr/>
          <a:lstStyle/>
          <a:p>
            <a:r>
              <a:rPr lang="en-US" b="1" dirty="0">
                <a:solidFill>
                  <a:srgbClr val="244DE7"/>
                </a:solidFill>
              </a:rPr>
              <a:t>B physics:</a:t>
            </a:r>
            <a:r>
              <a:rPr lang="en-US" dirty="0">
                <a:solidFill>
                  <a:srgbClr val="244DE7"/>
                </a:solidFill>
              </a:rPr>
              <a:t> </a:t>
            </a:r>
            <a:r>
              <a:rPr lang="en-US" sz="1800" dirty="0"/>
              <a:t>UK-led flagship analyses such as </a:t>
            </a:r>
            <a:r>
              <a:rPr lang="en-GB" sz="1800" b="1" dirty="0">
                <a:effectLst/>
              </a:rPr>
              <a:t>B</a:t>
            </a:r>
            <a:r>
              <a:rPr lang="en-GB" sz="1800" b="1" baseline="-25000" dirty="0">
                <a:effectLst/>
              </a:rPr>
              <a:t>s</a:t>
            </a:r>
            <a:r>
              <a:rPr lang="en-GB" sz="1800" b="1" baseline="30000" dirty="0">
                <a:effectLst/>
              </a:rPr>
              <a:t>0</a:t>
            </a:r>
            <a:r>
              <a:rPr lang="en-GB" sz="1800" b="1" dirty="0">
                <a:effectLst/>
              </a:rPr>
              <a:t> → </a:t>
            </a:r>
            <a:r>
              <a:rPr lang="el-GR" sz="1800" b="1" dirty="0" err="1">
                <a:effectLst/>
              </a:rPr>
              <a:t>μ+μ</a:t>
            </a:r>
            <a:r>
              <a:rPr lang="el-GR" sz="1800" b="1" dirty="0">
                <a:effectLst/>
              </a:rPr>
              <a:t>− </a:t>
            </a:r>
            <a:r>
              <a:rPr lang="en-GB" sz="1800" b="1" dirty="0">
                <a:effectLst/>
              </a:rPr>
              <a:t>effective lifetime </a:t>
            </a:r>
            <a:r>
              <a:rPr lang="en-GB" sz="1800" dirty="0">
                <a:effectLst/>
              </a:rPr>
              <a:t>and measurements of the production cross-sections of </a:t>
            </a:r>
            <a:r>
              <a:rPr lang="en-GB" sz="1800" b="1" dirty="0">
                <a:effectLst/>
              </a:rPr>
              <a:t>J/</a:t>
            </a:r>
            <a:r>
              <a:rPr lang="el-GR" sz="1800" b="1" dirty="0">
                <a:effectLst/>
              </a:rPr>
              <a:t>ψ </a:t>
            </a:r>
            <a:r>
              <a:rPr lang="en-GB" sz="1800" dirty="0">
                <a:effectLst/>
              </a:rPr>
              <a:t>and </a:t>
            </a:r>
            <a:r>
              <a:rPr lang="el-GR" sz="1800" b="1" dirty="0">
                <a:effectLst/>
              </a:rPr>
              <a:t>ψ(2</a:t>
            </a:r>
            <a:r>
              <a:rPr lang="en-GB" sz="1800" b="1" dirty="0">
                <a:effectLst/>
              </a:rPr>
              <a:t>S) mesons </a:t>
            </a:r>
            <a:r>
              <a:rPr lang="en-GB" sz="1800" dirty="0">
                <a:effectLst/>
              </a:rPr>
              <a:t>(widest momenta range to date). </a:t>
            </a:r>
            <a:endParaRPr lang="en-GB" sz="1400" dirty="0"/>
          </a:p>
          <a:p>
            <a:endParaRPr lang="en-GB" sz="1800" dirty="0"/>
          </a:p>
          <a:p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000" b="1" dirty="0">
              <a:solidFill>
                <a:srgbClr val="244DE7"/>
              </a:solidFill>
            </a:endParaRPr>
          </a:p>
          <a:p>
            <a:r>
              <a:rPr lang="en-US" b="1" dirty="0">
                <a:solidFill>
                  <a:srgbClr val="244DE7"/>
                </a:solidFill>
              </a:rPr>
              <a:t>Top physics:</a:t>
            </a:r>
          </a:p>
          <a:p>
            <a:pPr lvl="1">
              <a:spcBef>
                <a:spcPts val="0"/>
              </a:spcBef>
            </a:pPr>
            <a:endParaRPr lang="en-GB" sz="1000" b="0" i="0" dirty="0">
              <a:effectLst/>
            </a:endParaRPr>
          </a:p>
          <a:p>
            <a:pPr lvl="1">
              <a:spcBef>
                <a:spcPts val="0"/>
              </a:spcBef>
            </a:pPr>
            <a:r>
              <a:rPr lang="en-GB" b="0" i="0" dirty="0">
                <a:effectLst/>
              </a:rPr>
              <a:t>Observation of </a:t>
            </a:r>
            <a:r>
              <a:rPr lang="en-GB" b="1" i="0" dirty="0">
                <a:effectLst/>
              </a:rPr>
              <a:t>4-top process 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b="1" i="0" dirty="0">
              <a:effectLst/>
            </a:endParaRPr>
          </a:p>
          <a:p>
            <a:pPr lvl="1">
              <a:spcBef>
                <a:spcPts val="0"/>
              </a:spcBef>
            </a:pPr>
            <a:endParaRPr lang="en-GB" b="0" i="0" dirty="0">
              <a:effectLst/>
            </a:endParaRPr>
          </a:p>
          <a:p>
            <a:pPr lvl="1">
              <a:spcBef>
                <a:spcPts val="0"/>
              </a:spcBef>
            </a:pPr>
            <a:r>
              <a:rPr lang="en-GB" b="0" i="0" dirty="0">
                <a:effectLst/>
              </a:rPr>
              <a:t>Observation of </a:t>
            </a:r>
            <a:r>
              <a:rPr lang="en-GB" b="1" i="0" dirty="0">
                <a:effectLst/>
              </a:rPr>
              <a:t>quantum entanglement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b="0" i="0" dirty="0">
                <a:effectLst/>
              </a:rPr>
              <a:t>in top-quark pairs 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980A3-5790-DC67-4CD7-DF77E10B0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8C11A-5D1B-2A4B-0DA6-FA3BE5EE3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162DD-AF16-4759-EA37-265CF1C01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1642D6-5391-3E96-D2BE-0DFBC44A5C8C}"/>
              </a:ext>
            </a:extLst>
          </p:cNvPr>
          <p:cNvSpPr txBox="1"/>
          <p:nvPr/>
        </p:nvSpPr>
        <p:spPr>
          <a:xfrm>
            <a:off x="1684136" y="6006231"/>
            <a:ext cx="3834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Glasgow, Manchester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4EEFE9-AFF2-64BC-1229-7844DB0048A0}"/>
              </a:ext>
            </a:extLst>
          </p:cNvPr>
          <p:cNvSpPr txBox="1"/>
          <p:nvPr/>
        </p:nvSpPr>
        <p:spPr>
          <a:xfrm>
            <a:off x="10683344" y="1952229"/>
            <a:ext cx="1412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Lancaster, RAL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D30758-8011-65B8-8FAD-B3960EE77A20}"/>
              </a:ext>
            </a:extLst>
          </p:cNvPr>
          <p:cNvSpPr txBox="1"/>
          <p:nvPr/>
        </p:nvSpPr>
        <p:spPr>
          <a:xfrm>
            <a:off x="10923391" y="806284"/>
            <a:ext cx="11858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4"/>
              </a:rPr>
              <a:t>Eur. Phys. J. C 84 (2024) 169</a:t>
            </a:r>
            <a:endParaRPr lang="en-US" sz="1000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4CB0D4CD-7DE6-BCE1-F4AE-98F6405E1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78" y="692716"/>
            <a:ext cx="2207369" cy="312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665CCDBE-F7FF-BA62-7E0B-717B0E38D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327" y="675067"/>
            <a:ext cx="2219840" cy="314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424FCC9-D773-7201-0464-7C5BAF63B6F1}"/>
              </a:ext>
            </a:extLst>
          </p:cNvPr>
          <p:cNvSpPr txBox="1"/>
          <p:nvPr/>
        </p:nvSpPr>
        <p:spPr>
          <a:xfrm>
            <a:off x="7628429" y="1909248"/>
            <a:ext cx="798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A01F88"/>
                </a:solidFill>
                <a:effectLst/>
              </a:rPr>
              <a:t>J/</a:t>
            </a:r>
            <a:r>
              <a:rPr lang="el-GR" sz="1800" dirty="0">
                <a:solidFill>
                  <a:srgbClr val="A01F88"/>
                </a:solidFill>
                <a:effectLst/>
              </a:rPr>
              <a:t>ψ</a:t>
            </a:r>
            <a:endParaRPr lang="en-US" dirty="0">
              <a:solidFill>
                <a:srgbClr val="A01F88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7ED0B9-3943-E2D2-61A5-036928517590}"/>
              </a:ext>
            </a:extLst>
          </p:cNvPr>
          <p:cNvSpPr txBox="1"/>
          <p:nvPr/>
        </p:nvSpPr>
        <p:spPr>
          <a:xfrm>
            <a:off x="9831423" y="1925960"/>
            <a:ext cx="8903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solidFill>
                  <a:srgbClr val="A01F88"/>
                </a:solidFill>
                <a:effectLst/>
              </a:rPr>
              <a:t>ψ(2</a:t>
            </a:r>
            <a:r>
              <a:rPr lang="en-GB" sz="1800" dirty="0">
                <a:solidFill>
                  <a:srgbClr val="A01F88"/>
                </a:solidFill>
                <a:effectLst/>
              </a:rPr>
              <a:t>S) </a:t>
            </a:r>
            <a:endParaRPr lang="en-US" dirty="0">
              <a:solidFill>
                <a:srgbClr val="A01F88"/>
              </a:solidFill>
            </a:endParaRPr>
          </a:p>
        </p:txBody>
      </p:sp>
      <p:pic>
        <p:nvPicPr>
          <p:cNvPr id="10246" name="Picture 6">
            <a:extLst>
              <a:ext uri="{FF2B5EF4-FFF2-40B4-BE49-F238E27FC236}">
                <a16:creationId xmlns:a16="http://schemas.microsoft.com/office/drawing/2014/main" id="{34EC9C7B-478A-A8B4-D25F-0C8CA4321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92" y="1937780"/>
            <a:ext cx="2590205" cy="177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D16A3AE-30CF-BDEE-E106-A60B8B333D8B}"/>
              </a:ext>
            </a:extLst>
          </p:cNvPr>
          <p:cNvSpPr txBox="1"/>
          <p:nvPr/>
        </p:nvSpPr>
        <p:spPr>
          <a:xfrm>
            <a:off x="4039504" y="2462466"/>
            <a:ext cx="987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Sussex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053CF6-0199-FA3F-CDC0-8F321F56FA1A}"/>
              </a:ext>
            </a:extLst>
          </p:cNvPr>
          <p:cNvSpPr txBox="1"/>
          <p:nvPr/>
        </p:nvSpPr>
        <p:spPr>
          <a:xfrm>
            <a:off x="3729221" y="2156793"/>
            <a:ext cx="16135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8"/>
              </a:rPr>
              <a:t>JHEP 09 (2023) 199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B322C4-0904-357A-B720-DBB0AA0C0A0F}"/>
              </a:ext>
            </a:extLst>
          </p:cNvPr>
          <p:cNvSpPr txBox="1"/>
          <p:nvPr/>
        </p:nvSpPr>
        <p:spPr>
          <a:xfrm>
            <a:off x="953560" y="5698454"/>
            <a:ext cx="16935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400" i="0" u="none" strike="noStrike" dirty="0">
                <a:solidFill>
                  <a:srgbClr val="3CA0E7"/>
                </a:solidFill>
                <a:effectLst/>
                <a:latin typeface="arial" panose="020B0604020202020204" pitchFamily="34" charset="0"/>
                <a:hlinkClick r:id="rId9"/>
              </a:rPr>
              <a:t>arXiv:2311.07288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277710-8F71-CB1C-C95C-4C70223E51B3}"/>
              </a:ext>
            </a:extLst>
          </p:cNvPr>
          <p:cNvSpPr txBox="1"/>
          <p:nvPr/>
        </p:nvSpPr>
        <p:spPr>
          <a:xfrm>
            <a:off x="987644" y="4446057"/>
            <a:ext cx="26135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10"/>
              </a:rPr>
              <a:t>Eur. Phys. J. C 83 (2023) 496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1F543E-ED01-7578-3F8A-BCFC2F1029C4}"/>
              </a:ext>
            </a:extLst>
          </p:cNvPr>
          <p:cNvSpPr txBox="1"/>
          <p:nvPr/>
        </p:nvSpPr>
        <p:spPr>
          <a:xfrm>
            <a:off x="1684136" y="4714123"/>
            <a:ext cx="235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Manchester</a:t>
            </a:r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id="{5E8F218F-E4E2-56AB-6D3F-8B5159F93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740" y="3912934"/>
            <a:ext cx="2359933" cy="265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B14265E-8186-2EDF-257F-6D1FED6EF5AD}"/>
              </a:ext>
            </a:extLst>
          </p:cNvPr>
          <p:cNvSpPr txBox="1"/>
          <p:nvPr/>
        </p:nvSpPr>
        <p:spPr>
          <a:xfrm>
            <a:off x="5728577" y="3673591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4-top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3676-E641-19F8-DB87-AC4CE43ECEF4}"/>
              </a:ext>
            </a:extLst>
          </p:cNvPr>
          <p:cNvSpPr txBox="1"/>
          <p:nvPr/>
        </p:nvSpPr>
        <p:spPr>
          <a:xfrm>
            <a:off x="8553546" y="3697468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Entanglement in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493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2A84A-7196-00AB-40C2-308EDC6C4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2E0F5-564B-0194-6D20-42CB49C84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highlights: Higgs physics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4B3D9-06E8-98AE-BFBD-D8BDBE8FF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072" y="670426"/>
            <a:ext cx="7439149" cy="5667335"/>
          </a:xfrm>
        </p:spPr>
        <p:txBody>
          <a:bodyPr>
            <a:normAutofit/>
          </a:bodyPr>
          <a:lstStyle/>
          <a:p>
            <a:r>
              <a:rPr lang="en-US" sz="2000" dirty="0"/>
              <a:t>Simultaneous measurement of </a:t>
            </a:r>
            <a:r>
              <a:rPr lang="en-US" sz="2000" b="1" dirty="0">
                <a:solidFill>
                  <a:srgbClr val="244DE7"/>
                </a:solidFill>
              </a:rPr>
              <a:t>WH/ZH with Higgs to cc/bb </a:t>
            </a:r>
            <a:r>
              <a:rPr lang="en-US" sz="2000" dirty="0">
                <a:sym typeface="Wingdings" pitchFamily="2" charset="2"/>
              </a:rPr>
              <a:t> legacy of Run 2 results exploiting new tagging techniques:</a:t>
            </a:r>
          </a:p>
          <a:p>
            <a:pPr lvl="1"/>
            <a:r>
              <a:rPr lang="en-GB" sz="1800" i="0" dirty="0" err="1">
                <a:effectLst/>
              </a:rPr>
              <a:t>H→bb</a:t>
            </a:r>
            <a:r>
              <a:rPr lang="en-GB" sz="1800" i="0" dirty="0">
                <a:effectLst/>
              </a:rPr>
              <a:t> improved by </a:t>
            </a:r>
            <a:r>
              <a:rPr lang="en-GB" sz="1800" b="1" i="0" dirty="0">
                <a:solidFill>
                  <a:srgbClr val="244DE7"/>
                </a:solidFill>
                <a:effectLst/>
              </a:rPr>
              <a:t>15%,</a:t>
            </a:r>
            <a:r>
              <a:rPr lang="en-GB" sz="1800" i="0" dirty="0">
                <a:effectLst/>
              </a:rPr>
              <a:t> </a:t>
            </a:r>
            <a:r>
              <a:rPr lang="en-GB" sz="1800" i="0" dirty="0" err="1">
                <a:effectLst/>
              </a:rPr>
              <a:t>H→cc</a:t>
            </a:r>
            <a:r>
              <a:rPr lang="en-GB" sz="1800" i="0" dirty="0">
                <a:effectLst/>
              </a:rPr>
              <a:t> by </a:t>
            </a:r>
            <a:r>
              <a:rPr lang="en-GB" sz="1800" b="1" i="0" dirty="0">
                <a:solidFill>
                  <a:srgbClr val="244DE7"/>
                </a:solidFill>
                <a:effectLst/>
              </a:rPr>
              <a:t>a factor of 3</a:t>
            </a:r>
            <a:r>
              <a:rPr lang="en-GB" sz="1800" i="0" dirty="0">
                <a:effectLst/>
              </a:rPr>
              <a:t>.</a:t>
            </a:r>
            <a:r>
              <a:rPr lang="en-US" sz="1800" dirty="0">
                <a:sym typeface="Wingdings" pitchFamily="2" charset="2"/>
              </a:rPr>
              <a:t> </a:t>
            </a:r>
          </a:p>
          <a:p>
            <a:pPr lvl="1"/>
            <a:r>
              <a:rPr lang="en-US" sz="1800" dirty="0">
                <a:sym typeface="Wingdings" pitchFamily="2" charset="2"/>
              </a:rPr>
              <a:t>Cross section measurements in bins of </a:t>
            </a:r>
            <a:r>
              <a:rPr lang="en-US" sz="1800" dirty="0" err="1">
                <a:sym typeface="Wingdings" pitchFamily="2" charset="2"/>
              </a:rPr>
              <a:t>p</a:t>
            </a:r>
            <a:r>
              <a:rPr lang="en-US" sz="1800" baseline="-25000" dirty="0" err="1">
                <a:sym typeface="Wingdings" pitchFamily="2" charset="2"/>
              </a:rPr>
              <a:t>T</a:t>
            </a:r>
            <a:r>
              <a:rPr lang="en-US" sz="1800" dirty="0">
                <a:sym typeface="Wingdings" pitchFamily="2" charset="2"/>
              </a:rPr>
              <a:t> boson </a:t>
            </a:r>
          </a:p>
          <a:p>
            <a:pPr lvl="1"/>
            <a:endParaRPr lang="en-US" sz="1800" dirty="0">
              <a:sym typeface="Wingdings" pitchFamily="2" charset="2"/>
            </a:endParaRPr>
          </a:p>
          <a:p>
            <a:pPr lvl="1"/>
            <a:endParaRPr lang="en-US" sz="1800" dirty="0">
              <a:sym typeface="Wingdings" pitchFamily="2" charset="2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UK leadership also in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ttH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; H</a:t>
            </a:r>
            <a:r>
              <a:rPr lang="en-GB" sz="20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→ </a:t>
            </a:r>
            <a:r>
              <a:rPr lang="en-US" sz="2000" dirty="0" err="1">
                <a:latin typeface="Symbol" pitchFamily="2" charset="2"/>
                <a:sym typeface="Wingdings" pitchFamily="2" charset="2"/>
              </a:rPr>
              <a:t>tt</a:t>
            </a:r>
            <a:r>
              <a:rPr lang="en-US" sz="2000" dirty="0">
                <a:latin typeface="Symbol" pitchFamily="2" charset="2"/>
                <a:sym typeface="Wingdings" pitchFamily="2" charset="2"/>
              </a:rPr>
              <a:t>, </a:t>
            </a:r>
            <a:r>
              <a:rPr lang="en-US" sz="2000" dirty="0">
                <a:sym typeface="Wingdings" pitchFamily="2" charset="2"/>
              </a:rPr>
              <a:t>rare H decays </a:t>
            </a:r>
            <a:endParaRPr lang="en-US" sz="2000" b="1" dirty="0">
              <a:solidFill>
                <a:srgbClr val="244DE7"/>
              </a:solidFill>
              <a:sym typeface="Wingdings" pitchFamily="2" charset="2"/>
            </a:endParaRPr>
          </a:p>
          <a:p>
            <a:r>
              <a:rPr lang="en-US" sz="2000" b="1" dirty="0">
                <a:solidFill>
                  <a:srgbClr val="244DE7"/>
                </a:solidFill>
                <a:sym typeface="Wingdings" pitchFamily="2" charset="2"/>
              </a:rPr>
              <a:t>EWSB and Higgs-self coupling: </a:t>
            </a:r>
            <a:r>
              <a:rPr lang="en-US" sz="2000" dirty="0">
                <a:sym typeface="Wingdings" pitchFamily="2" charset="2"/>
              </a:rPr>
              <a:t>a flagship analysis, with strong commitment from UK institutes in Run 2 and now in Run 3  </a:t>
            </a:r>
            <a:r>
              <a:rPr lang="en-US" sz="1800" b="1" dirty="0"/>
              <a:t>Focus mostly on Run-3 bb and </a:t>
            </a:r>
            <a:r>
              <a:rPr lang="en-US" sz="1800" b="1" dirty="0" err="1">
                <a:latin typeface="Symbol" pitchFamily="2" charset="2"/>
              </a:rPr>
              <a:t>tt</a:t>
            </a:r>
            <a:r>
              <a:rPr lang="en-US" sz="1800" b="1" dirty="0">
                <a:latin typeface="Symbol" pitchFamily="2" charset="2"/>
              </a:rPr>
              <a:t> </a:t>
            </a:r>
            <a:r>
              <a:rPr lang="en-US" sz="1800" b="1" dirty="0"/>
              <a:t>decays (4b, </a:t>
            </a:r>
            <a:r>
              <a:rPr lang="en-US" sz="1800" b="1" dirty="0" err="1"/>
              <a:t>bb</a:t>
            </a:r>
            <a:r>
              <a:rPr lang="en-US" sz="1800" b="1" dirty="0" err="1">
                <a:latin typeface="Symbol" pitchFamily="2" charset="2"/>
              </a:rPr>
              <a:t>tt</a:t>
            </a:r>
            <a:r>
              <a:rPr lang="en-US" sz="1800" b="1" dirty="0"/>
              <a:t>)</a:t>
            </a:r>
          </a:p>
          <a:p>
            <a:pPr marL="457200" lvl="1" indent="0">
              <a:buNone/>
            </a:pPr>
            <a:endParaRPr lang="en-US" sz="1600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7D9CB-17CD-5518-EA83-01641F692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7298B-53DA-1F0B-3719-8097374AD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F8A64-3EC2-5C62-429E-9B5D3B776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5364" name="Picture 4">
            <a:extLst>
              <a:ext uri="{FF2B5EF4-FFF2-40B4-BE49-F238E27FC236}">
                <a16:creationId xmlns:a16="http://schemas.microsoft.com/office/drawing/2014/main" id="{3CE6868D-CE54-EE61-209F-9E1385BBB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13" y="634943"/>
            <a:ext cx="4076565" cy="275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00F179-D4CA-4D2D-151A-E048F6533B55}"/>
              </a:ext>
            </a:extLst>
          </p:cNvPr>
          <p:cNvSpPr txBox="1"/>
          <p:nvPr/>
        </p:nvSpPr>
        <p:spPr>
          <a:xfrm>
            <a:off x="4127318" y="2286074"/>
            <a:ext cx="3215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Glasgow, Liverpool, QMUL, Oxford, Sheffield, UCL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5E4EE5-5E0A-26D5-911A-6DAB3FC2BFDB}"/>
              </a:ext>
            </a:extLst>
          </p:cNvPr>
          <p:cNvSpPr txBox="1"/>
          <p:nvPr/>
        </p:nvSpPr>
        <p:spPr>
          <a:xfrm>
            <a:off x="1473952" y="2392578"/>
            <a:ext cx="23949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4"/>
              </a:rPr>
              <a:t>ATLAS-CONF-2024-010</a:t>
            </a:r>
            <a:endParaRPr lang="en-US" sz="1400" dirty="0"/>
          </a:p>
        </p:txBody>
      </p:sp>
      <p:pic>
        <p:nvPicPr>
          <p:cNvPr id="15" name="Picture 14" descr="Diagram, schematic&#10;&#10;Description automatically generated">
            <a:extLst>
              <a:ext uri="{FF2B5EF4-FFF2-40B4-BE49-F238E27FC236}">
                <a16:creationId xmlns:a16="http://schemas.microsoft.com/office/drawing/2014/main" id="{7C522AA5-FB43-CAD8-518B-3205454F7777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877" y="4902204"/>
            <a:ext cx="1363144" cy="1457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2">
            <a:extLst>
              <a:ext uri="{FF2B5EF4-FFF2-40B4-BE49-F238E27FC236}">
                <a16:creationId xmlns:a16="http://schemas.microsoft.com/office/drawing/2014/main" id="{16D1FBF3-E55B-3E3A-1B21-2840FA40590C}"/>
              </a:ext>
            </a:extLst>
          </p:cNvPr>
          <p:cNvGrpSpPr>
            <a:grpSpLocks/>
          </p:cNvGrpSpPr>
          <p:nvPr/>
        </p:nvGrpSpPr>
        <p:grpSpPr bwMode="auto">
          <a:xfrm>
            <a:off x="561007" y="5352591"/>
            <a:ext cx="2284412" cy="557213"/>
            <a:chOff x="4656108" y="2273096"/>
            <a:chExt cx="2283744" cy="558614"/>
          </a:xfrm>
        </p:grpSpPr>
        <p:pic>
          <p:nvPicPr>
            <p:cNvPr id="17" name="Picture 18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27BF8B16-E934-F678-1DF1-718C118C72BE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108" y="2273096"/>
              <a:ext cx="2283744" cy="558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Oval 1">
              <a:extLst>
                <a:ext uri="{FF2B5EF4-FFF2-40B4-BE49-F238E27FC236}">
                  <a16:creationId xmlns:a16="http://schemas.microsoft.com/office/drawing/2014/main" id="{6C3F3D44-9327-F63D-8544-612BA19AD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8989" y="2273096"/>
              <a:ext cx="468000" cy="558614"/>
            </a:xfrm>
            <a:prstGeom prst="ellipse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CH" altLang="en-CH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6E0AAEF5-4CC5-CBF3-4759-B8D37A82A77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1031"/>
          <a:stretch/>
        </p:blipFill>
        <p:spPr>
          <a:xfrm>
            <a:off x="4618678" y="5229786"/>
            <a:ext cx="3215753" cy="64426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1381C4A-4D46-8559-7D7A-F14629E47B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65479" y="5900281"/>
            <a:ext cx="1384120" cy="48234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0C99AA5-A7BF-2D61-408C-C38118BC9FB8}"/>
              </a:ext>
            </a:extLst>
          </p:cNvPr>
          <p:cNvSpPr txBox="1"/>
          <p:nvPr/>
        </p:nvSpPr>
        <p:spPr>
          <a:xfrm>
            <a:off x="6298977" y="5902329"/>
            <a:ext cx="1601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coupling modifier parameters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758832-0B30-B1DD-ED38-C959BD89FCB1}"/>
              </a:ext>
            </a:extLst>
          </p:cNvPr>
          <p:cNvSpPr txBox="1"/>
          <p:nvPr/>
        </p:nvSpPr>
        <p:spPr>
          <a:xfrm>
            <a:off x="5596742" y="4943664"/>
            <a:ext cx="1316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Self-coupling</a:t>
            </a:r>
          </a:p>
        </p:txBody>
      </p:sp>
      <p:pic>
        <p:nvPicPr>
          <p:cNvPr id="15366" name="Picture 6">
            <a:extLst>
              <a:ext uri="{FF2B5EF4-FFF2-40B4-BE49-F238E27FC236}">
                <a16:creationId xmlns:a16="http://schemas.microsoft.com/office/drawing/2014/main" id="{6B50FF41-3633-F617-F9E0-69BF447B0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231" y="3442150"/>
            <a:ext cx="3453761" cy="3085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768948E-078C-616E-F3D2-42800F9EF098}"/>
              </a:ext>
            </a:extLst>
          </p:cNvPr>
          <p:cNvSpPr txBox="1"/>
          <p:nvPr/>
        </p:nvSpPr>
        <p:spPr>
          <a:xfrm>
            <a:off x="508301" y="4461872"/>
            <a:ext cx="2585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Cambridge, Liverpool, Oxford, RHUL, UCL</a:t>
            </a:r>
          </a:p>
        </p:txBody>
      </p:sp>
    </p:spTree>
    <p:extLst>
      <p:ext uri="{BB962C8B-B14F-4D97-AF65-F5344CB8AC3E}">
        <p14:creationId xmlns:p14="http://schemas.microsoft.com/office/powerpoint/2010/main" val="1710727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A5017-7600-54A1-E4F4-5485D191B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49330-081B-BD6C-D2C7-3A087E3F6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Highlights: ATLAS Searches for new physics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E21DD-688A-5CC2-FFAA-4BAE616DB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107" y="682376"/>
            <a:ext cx="11938753" cy="1151874"/>
          </a:xfrm>
        </p:spPr>
        <p:txBody>
          <a:bodyPr>
            <a:normAutofit/>
          </a:bodyPr>
          <a:lstStyle/>
          <a:p>
            <a:r>
              <a:rPr lang="en-GB" sz="1900" dirty="0">
                <a:effectLst/>
              </a:rPr>
              <a:t>Vast programme of BSM searches for supersymmetry, leptoquarks, exotic Higgs boson decays, long-lived particles (LLP) and other unconventional signatures (‘dark jets’ or ‘lepton-jets’) predicted in dark-sectors. </a:t>
            </a:r>
          </a:p>
          <a:p>
            <a:r>
              <a:rPr lang="en-GB" sz="1900" b="1" dirty="0">
                <a:solidFill>
                  <a:srgbClr val="244DE7"/>
                </a:solidFill>
              </a:rPr>
              <a:t>SUSY: </a:t>
            </a:r>
          </a:p>
          <a:p>
            <a:endParaRPr lang="en-GB" sz="1900" b="1" dirty="0">
              <a:solidFill>
                <a:srgbClr val="244DE7"/>
              </a:solidFill>
            </a:endParaRPr>
          </a:p>
          <a:p>
            <a:endParaRPr lang="en-GB" sz="1900" b="1" dirty="0">
              <a:solidFill>
                <a:srgbClr val="244DE7"/>
              </a:solidFill>
            </a:endParaRPr>
          </a:p>
          <a:p>
            <a:endParaRPr lang="en-GB" sz="1900" b="1" dirty="0">
              <a:solidFill>
                <a:srgbClr val="244DE7"/>
              </a:solidFill>
            </a:endParaRPr>
          </a:p>
          <a:p>
            <a:endParaRPr lang="en-GB" sz="1900" b="1" dirty="0">
              <a:solidFill>
                <a:srgbClr val="244DE7"/>
              </a:solidFill>
            </a:endParaRPr>
          </a:p>
          <a:p>
            <a:endParaRPr lang="en-GB" sz="1900" b="1" dirty="0">
              <a:solidFill>
                <a:srgbClr val="244DE7"/>
              </a:solidFill>
            </a:endParaRPr>
          </a:p>
          <a:p>
            <a:pPr marL="0" indent="0">
              <a:buNone/>
            </a:pPr>
            <a:endParaRPr lang="en-GB" sz="1900" b="1" dirty="0">
              <a:solidFill>
                <a:srgbClr val="244DE7"/>
              </a:solidFill>
            </a:endParaRPr>
          </a:p>
          <a:p>
            <a:pPr lvl="1"/>
            <a:endParaRPr lang="en-GB" sz="15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C6951-1EC8-1E03-1220-E49BFC365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6440C-C0CF-95E4-B14C-0AB6A3D6E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2B06E-F67B-A269-CEF1-DB63CECED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0F938CC-6D28-BC53-3DA6-6D8F557E5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1082" y="4281997"/>
            <a:ext cx="3646496" cy="22483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55073-CABA-0504-72F5-F1A02FBAD253}"/>
              </a:ext>
            </a:extLst>
          </p:cNvPr>
          <p:cNvSpPr txBox="1"/>
          <p:nvPr/>
        </p:nvSpPr>
        <p:spPr>
          <a:xfrm>
            <a:off x="6042356" y="5002297"/>
            <a:ext cx="20778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Higgs decaying through </a:t>
            </a:r>
            <a:r>
              <a:rPr lang="en-US" sz="16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photons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use lepton-jets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CB4CA33-1AC1-B62D-A44A-B6D97D0E258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1383" y="3983876"/>
            <a:ext cx="1332319" cy="971092"/>
          </a:xfrm>
          <a:prstGeom prst="rect">
            <a:avLst/>
          </a:prstGeom>
        </p:spPr>
      </p:pic>
      <p:pic>
        <p:nvPicPr>
          <p:cNvPr id="16388" name="Picture 4">
            <a:extLst>
              <a:ext uri="{FF2B5EF4-FFF2-40B4-BE49-F238E27FC236}">
                <a16:creationId xmlns:a16="http://schemas.microsoft.com/office/drawing/2014/main" id="{6B7BDE37-4B21-6342-4111-3B13A60B5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594" y="1319222"/>
            <a:ext cx="3910213" cy="253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1BF34F-1FF7-6837-46C2-5A23DE76EF55}"/>
              </a:ext>
            </a:extLst>
          </p:cNvPr>
          <p:cNvSpPr txBox="1">
            <a:spLocks/>
          </p:cNvSpPr>
          <p:nvPr/>
        </p:nvSpPr>
        <p:spPr>
          <a:xfrm>
            <a:off x="122740" y="1785479"/>
            <a:ext cx="3950967" cy="110990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500" dirty="0"/>
              <a:t>Since Run-1, several UK-led searches for </a:t>
            </a:r>
            <a:r>
              <a:rPr lang="en-GB" sz="1500" b="1" dirty="0"/>
              <a:t>top and bottom squarks, </a:t>
            </a:r>
            <a:r>
              <a:rPr lang="en-GB" sz="1500" b="1" dirty="0" err="1"/>
              <a:t>charginos</a:t>
            </a:r>
            <a:r>
              <a:rPr lang="en-GB" sz="1500" b="1" dirty="0"/>
              <a:t> and neutralinos, </a:t>
            </a:r>
            <a:r>
              <a:rPr lang="en-GB" sz="1500" dirty="0"/>
              <a:t>and</a:t>
            </a:r>
            <a:r>
              <a:rPr lang="en-GB" sz="1500" b="1" dirty="0"/>
              <a:t> </a:t>
            </a:r>
            <a:r>
              <a:rPr lang="en-GB" sz="1500" b="1" dirty="0" err="1"/>
              <a:t>sleptons</a:t>
            </a:r>
            <a:endParaRPr lang="en-GB" sz="15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394DD0-4406-84B0-0BE6-B684616E658F}"/>
              </a:ext>
            </a:extLst>
          </p:cNvPr>
          <p:cNvSpPr txBox="1"/>
          <p:nvPr/>
        </p:nvSpPr>
        <p:spPr>
          <a:xfrm>
            <a:off x="1446836" y="2904235"/>
            <a:ext cx="2844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Cambridge, Edinburgh, Liverpool, Oxford, QMUL, Sheffield, Sussex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A904B0F-297D-D4FD-9F1F-E9B41227454E}"/>
              </a:ext>
            </a:extLst>
          </p:cNvPr>
          <p:cNvSpPr txBox="1">
            <a:spLocks/>
          </p:cNvSpPr>
          <p:nvPr/>
        </p:nvSpPr>
        <p:spPr>
          <a:xfrm>
            <a:off x="257178" y="3748602"/>
            <a:ext cx="5236755" cy="110990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00" b="1" dirty="0">
                <a:solidFill>
                  <a:srgbClr val="244DE7"/>
                </a:solidFill>
              </a:rPr>
              <a:t>Dark-matter</a:t>
            </a:r>
            <a:r>
              <a:rPr lang="en-GB" sz="1900" dirty="0"/>
              <a:t> and </a:t>
            </a:r>
            <a:r>
              <a:rPr lang="en-GB" sz="1900" b="1" dirty="0">
                <a:solidFill>
                  <a:srgbClr val="244DE7"/>
                </a:solidFill>
              </a:rPr>
              <a:t>hidden sectors </a:t>
            </a:r>
            <a:r>
              <a:rPr lang="en-GB" sz="1900" b="1" dirty="0">
                <a:solidFill>
                  <a:srgbClr val="244DE7"/>
                </a:solidFill>
                <a:sym typeface="Wingdings" pitchFamily="2" charset="2"/>
              </a:rPr>
              <a:t> LLP</a:t>
            </a:r>
            <a:endParaRPr lang="en-GB" sz="1900" b="1" dirty="0">
              <a:solidFill>
                <a:srgbClr val="244DE7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E667F7A-A669-C7AD-D13D-3A5C505E12F8}"/>
              </a:ext>
            </a:extLst>
          </p:cNvPr>
          <p:cNvSpPr txBox="1"/>
          <p:nvPr/>
        </p:nvSpPr>
        <p:spPr>
          <a:xfrm>
            <a:off x="6086895" y="6128962"/>
            <a:ext cx="25039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Edinburgh, Liverpool </a:t>
            </a:r>
            <a:endParaRPr lang="en-US" sz="1400" dirty="0"/>
          </a:p>
        </p:txBody>
      </p:sp>
      <p:pic>
        <p:nvPicPr>
          <p:cNvPr id="16390" name="Picture 6">
            <a:extLst>
              <a:ext uri="{FF2B5EF4-FFF2-40B4-BE49-F238E27FC236}">
                <a16:creationId xmlns:a16="http://schemas.microsoft.com/office/drawing/2014/main" id="{819AB9AE-5335-E60B-1440-93D1AC882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693" y="1315296"/>
            <a:ext cx="2435506" cy="234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B53A22A-F726-7145-75C9-BD9EDCBD2423}"/>
              </a:ext>
            </a:extLst>
          </p:cNvPr>
          <p:cNvSpPr txBox="1"/>
          <p:nvPr/>
        </p:nvSpPr>
        <p:spPr>
          <a:xfrm>
            <a:off x="8876254" y="3561907"/>
            <a:ext cx="27126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millimeter-displaced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slepton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880DB4-123C-7F38-0710-8AE86B5CC2BD}"/>
              </a:ext>
            </a:extLst>
          </p:cNvPr>
          <p:cNvSpPr txBox="1"/>
          <p:nvPr/>
        </p:nvSpPr>
        <p:spPr>
          <a:xfrm>
            <a:off x="10996804" y="2596458"/>
            <a:ext cx="10806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Lancaster</a:t>
            </a:r>
            <a:endParaRPr lang="en-US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2CD89F2-931E-6166-FC7F-E18BB5DF0DF9}"/>
              </a:ext>
            </a:extLst>
          </p:cNvPr>
          <p:cNvSpPr txBox="1"/>
          <p:nvPr/>
        </p:nvSpPr>
        <p:spPr>
          <a:xfrm>
            <a:off x="10882223" y="2154230"/>
            <a:ext cx="13097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6"/>
              </a:rPr>
              <a:t>Phys. Lett. B 846 (2023) 138172</a:t>
            </a: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5D30A9-D83E-1FEE-9AF3-84C53653528B}"/>
              </a:ext>
            </a:extLst>
          </p:cNvPr>
          <p:cNvSpPr txBox="1"/>
          <p:nvPr/>
        </p:nvSpPr>
        <p:spPr>
          <a:xfrm>
            <a:off x="3672813" y="4134508"/>
            <a:ext cx="19361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Manchester, QMUL </a:t>
            </a:r>
            <a:endParaRPr lang="en-US" sz="1400" dirty="0"/>
          </a:p>
        </p:txBody>
      </p:sp>
      <p:pic>
        <p:nvPicPr>
          <p:cNvPr id="16392" name="Picture 8" descr="Physics,ATLAS">
            <a:extLst>
              <a:ext uri="{FF2B5EF4-FFF2-40B4-BE49-F238E27FC236}">
                <a16:creationId xmlns:a16="http://schemas.microsoft.com/office/drawing/2014/main" id="{ADDBC11D-0895-9D2F-FA9F-DC790ED01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22" y="4123666"/>
            <a:ext cx="1311905" cy="84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7D5B0C0-ABA1-D5FF-6CB0-70733F28ADA6}"/>
              </a:ext>
            </a:extLst>
          </p:cNvPr>
          <p:cNvSpPr txBox="1"/>
          <p:nvPr/>
        </p:nvSpPr>
        <p:spPr>
          <a:xfrm>
            <a:off x="1840845" y="4102613"/>
            <a:ext cx="149886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8"/>
              </a:rPr>
              <a:t>JHEP 02 (2024) 128</a:t>
            </a:r>
            <a:endParaRPr lang="en-US" sz="1000" dirty="0"/>
          </a:p>
        </p:txBody>
      </p:sp>
      <p:pic>
        <p:nvPicPr>
          <p:cNvPr id="16394" name="Picture 10">
            <a:extLst>
              <a:ext uri="{FF2B5EF4-FFF2-40B4-BE49-F238E27FC236}">
                <a16:creationId xmlns:a16="http://schemas.microsoft.com/office/drawing/2014/main" id="{7C9B4826-9EAC-1C21-A0BA-9C425879F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8" y="5007217"/>
            <a:ext cx="2160228" cy="146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71C0AEA-8393-A282-FFBF-1292A4714932}"/>
              </a:ext>
            </a:extLst>
          </p:cNvPr>
          <p:cNvSpPr txBox="1"/>
          <p:nvPr/>
        </p:nvSpPr>
        <p:spPr>
          <a:xfrm>
            <a:off x="1185899" y="5762845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Dark jets</a:t>
            </a:r>
          </a:p>
        </p:txBody>
      </p:sp>
      <p:pic>
        <p:nvPicPr>
          <p:cNvPr id="16396" name="Picture 12">
            <a:extLst>
              <a:ext uri="{FF2B5EF4-FFF2-40B4-BE49-F238E27FC236}">
                <a16:creationId xmlns:a16="http://schemas.microsoft.com/office/drawing/2014/main" id="{421BBEF6-9EBD-0C65-6BD5-716DB7025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315" y="4411519"/>
            <a:ext cx="3280072" cy="222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29F509-BFCF-C10B-5AC6-B8630F9DAF4C}"/>
              </a:ext>
            </a:extLst>
          </p:cNvPr>
          <p:cNvCxnSpPr/>
          <p:nvPr/>
        </p:nvCxnSpPr>
        <p:spPr>
          <a:xfrm>
            <a:off x="5847907" y="3900461"/>
            <a:ext cx="0" cy="2585725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62DB193-9DC0-40FE-14D2-9B5AC19826B4}"/>
              </a:ext>
            </a:extLst>
          </p:cNvPr>
          <p:cNvSpPr txBox="1"/>
          <p:nvPr/>
        </p:nvSpPr>
        <p:spPr>
          <a:xfrm>
            <a:off x="9959642" y="4051214"/>
            <a:ext cx="217477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11"/>
              </a:rPr>
              <a:t>Eur. Phys. J. C 84 (2024) 719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58303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4DC48-BFD2-80D2-370E-355AC77C0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6021E-C367-87C6-B2BD-6CBF626C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strengths and highlights: CMS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3F08C-FA04-3BE8-7BD6-498003288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9" y="713051"/>
            <a:ext cx="12028179" cy="1520864"/>
          </a:xfrm>
        </p:spPr>
        <p:txBody>
          <a:bodyPr>
            <a:normAutofit/>
          </a:bodyPr>
          <a:lstStyle/>
          <a:p>
            <a:r>
              <a:rPr lang="en-US" sz="2200" dirty="0"/>
              <a:t>UK-CMS is strongly engaged in </a:t>
            </a:r>
            <a:r>
              <a:rPr lang="en-GB" sz="2200" dirty="0">
                <a:latin typeface="Helvetica Neue" panose="02000503000000020004" pitchFamily="2" charset="0"/>
              </a:rPr>
              <a:t>t</a:t>
            </a:r>
            <a:r>
              <a:rPr lang="en-GB" sz="2200" dirty="0">
                <a:effectLst/>
                <a:latin typeface="Helvetica Neue" panose="02000503000000020004" pitchFamily="2" charset="0"/>
              </a:rPr>
              <a:t>op physics (</a:t>
            </a:r>
            <a:r>
              <a:rPr lang="en-GB" sz="2200" dirty="0">
                <a:solidFill>
                  <a:srgbClr val="244DE7"/>
                </a:solidFill>
                <a:effectLst/>
                <a:latin typeface="Helvetica Neue" panose="02000503000000020004" pitchFamily="2" charset="0"/>
              </a:rPr>
              <a:t>Brunel, Bristol, RAL</a:t>
            </a:r>
            <a:r>
              <a:rPr lang="en-GB" sz="2200" dirty="0">
                <a:effectLst/>
                <a:latin typeface="Helvetica Neue" panose="02000503000000020004" pitchFamily="2" charset="0"/>
              </a:rPr>
              <a:t>), Higgs physics (</a:t>
            </a:r>
            <a:r>
              <a:rPr lang="en-GB" sz="2200" dirty="0">
                <a:solidFill>
                  <a:srgbClr val="244DE7"/>
                </a:solidFill>
                <a:effectLst/>
                <a:latin typeface="Helvetica Neue" panose="02000503000000020004" pitchFamily="2" charset="0"/>
              </a:rPr>
              <a:t>Imperial</a:t>
            </a:r>
            <a:r>
              <a:rPr lang="en-GB" sz="2200" dirty="0">
                <a:effectLst/>
                <a:latin typeface="Helvetica Neue" panose="02000503000000020004" pitchFamily="2" charset="0"/>
              </a:rPr>
              <a:t>), and searches for new physics (</a:t>
            </a:r>
            <a:r>
              <a:rPr lang="en-GB" sz="2200" dirty="0">
                <a:solidFill>
                  <a:srgbClr val="244DE7"/>
                </a:solidFill>
                <a:effectLst/>
                <a:latin typeface="Helvetica Neue" panose="02000503000000020004" pitchFamily="2" charset="0"/>
              </a:rPr>
              <a:t>Bristol, Imperial, RAL</a:t>
            </a:r>
            <a:r>
              <a:rPr lang="en-GB" sz="2200" dirty="0">
                <a:effectLst/>
                <a:latin typeface="Helvetica Neue" panose="02000503000000020004" pitchFamily="2" charset="0"/>
              </a:rPr>
              <a:t>) including SUSY, dark matter, extended Higgs-sectors, long-lived particles and new resonances</a:t>
            </a:r>
          </a:p>
          <a:p>
            <a:pPr lvl="1"/>
            <a:r>
              <a:rPr lang="en-GB" sz="1800" dirty="0">
                <a:latin typeface="Helvetica Neue" panose="02000503000000020004" pitchFamily="2" charset="0"/>
              </a:rPr>
              <a:t>Thanks also to huge advancement in techniques and</a:t>
            </a:r>
            <a:r>
              <a:rPr lang="en-GB" sz="1800" dirty="0">
                <a:effectLst/>
                <a:latin typeface="Helvetica Neue" panose="02000503000000020004" pitchFamily="2" charset="0"/>
              </a:rPr>
              <a:t> close collaboration with UK phenomenologists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1346-A861-4160-DFDA-983DEAEDD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91F39-768D-20EB-80F5-8DA017E63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BEB77-C8DB-0B61-E77D-8E5B93FC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F12FD2B-7947-ADAF-EF33-69ECC85C765C}"/>
              </a:ext>
            </a:extLst>
          </p:cNvPr>
          <p:cNvSpPr txBox="1">
            <a:spLocks/>
          </p:cNvSpPr>
          <p:nvPr/>
        </p:nvSpPr>
        <p:spPr>
          <a:xfrm>
            <a:off x="10749281" y="6475035"/>
            <a:ext cx="1442720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C21BA7-7A43-47CF-4BE1-BDC8B80F9A22}"/>
              </a:ext>
            </a:extLst>
          </p:cNvPr>
          <p:cNvSpPr txBox="1"/>
          <p:nvPr/>
        </p:nvSpPr>
        <p:spPr>
          <a:xfrm>
            <a:off x="726742" y="4470197"/>
            <a:ext cx="17637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Bristol, Brunel</a:t>
            </a:r>
          </a:p>
        </p:txBody>
      </p:sp>
      <p:pic>
        <p:nvPicPr>
          <p:cNvPr id="27654" name="Picture 6" descr="Fig. 3">
            <a:extLst>
              <a:ext uri="{FF2B5EF4-FFF2-40B4-BE49-F238E27FC236}">
                <a16:creationId xmlns:a16="http://schemas.microsoft.com/office/drawing/2014/main" id="{02EC2CA6-42FA-E346-2FED-8F1293D1C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985" y="4075547"/>
            <a:ext cx="3545224" cy="238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33079F-B390-3937-4631-66516A1D80A8}"/>
              </a:ext>
            </a:extLst>
          </p:cNvPr>
          <p:cNvSpPr txBox="1"/>
          <p:nvPr/>
        </p:nvSpPr>
        <p:spPr>
          <a:xfrm>
            <a:off x="506557" y="4065880"/>
            <a:ext cx="1824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PLB.2023.138076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B65145-C2B8-03AB-8FDF-A85F2DE447AF}"/>
              </a:ext>
            </a:extLst>
          </p:cNvPr>
          <p:cNvSpPr txBox="1">
            <a:spLocks/>
          </p:cNvSpPr>
          <p:nvPr/>
        </p:nvSpPr>
        <p:spPr>
          <a:xfrm>
            <a:off x="250188" y="2298135"/>
            <a:ext cx="6245561" cy="176030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rgbClr val="244DE7"/>
                </a:solidFill>
              </a:rPr>
              <a:t>Top physics:</a:t>
            </a:r>
            <a:r>
              <a:rPr lang="en-US" sz="2200" dirty="0"/>
              <a:t> </a:t>
            </a:r>
            <a:r>
              <a:rPr lang="en-US" sz="1800" dirty="0"/>
              <a:t>long-standing contributions on top-pair and single-top cross sections, top MC modelling etc.  </a:t>
            </a:r>
          </a:p>
          <a:p>
            <a:r>
              <a:rPr lang="en-US" sz="1800" dirty="0"/>
              <a:t>Recent highlight – </a:t>
            </a:r>
            <a:r>
              <a:rPr lang="en-US" sz="1800" b="1" dirty="0"/>
              <a:t>4-top process </a:t>
            </a:r>
          </a:p>
          <a:p>
            <a:pPr lvl="1"/>
            <a:r>
              <a:rPr lang="en-US" sz="1600" b="1" dirty="0"/>
              <a:t>UK-led </a:t>
            </a:r>
            <a:r>
              <a:rPr lang="en-US" sz="1600" dirty="0"/>
              <a:t>first evidence of this important process (later superseded by observation)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B2015F-5388-A562-20F9-362404EF8EC9}"/>
                  </a:ext>
                </a:extLst>
              </p:cNvPr>
              <p:cNvSpPr txBox="1"/>
              <p:nvPr/>
            </p:nvSpPr>
            <p:spPr>
              <a:xfrm>
                <a:off x="297427" y="5115484"/>
                <a:ext cx="2361235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dirty="0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observed </a:t>
                </a:r>
                <a:r>
                  <a:rPr lang="en-GB" sz="1600" dirty="0">
                    <a:solidFill>
                      <a:srgbClr val="1F1F1F"/>
                    </a:solidFill>
                    <a:latin typeface="Symbol" pitchFamily="2" charset="2"/>
                    <a:cs typeface="Arial" panose="020B0604020202020204" pitchFamily="34" charset="0"/>
                  </a:rPr>
                  <a:t>s</a:t>
                </a:r>
                <a:r>
                  <a:rPr lang="en-GB" sz="1600" dirty="0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17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rgbClr val="1F1F1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GB" sz="1600" dirty="0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4(stat)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rgbClr val="1F1F1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GB" sz="1600" dirty="0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3(</a:t>
                </a:r>
                <a:r>
                  <a:rPr lang="en-GB" sz="1600" dirty="0" err="1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syst</a:t>
                </a:r>
                <a:r>
                  <a:rPr lang="en-GB" sz="1600" dirty="0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fb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B2015F-5388-A562-20F9-362404EF8E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427" y="5115484"/>
                <a:ext cx="2361235" cy="584775"/>
              </a:xfrm>
              <a:prstGeom prst="rect">
                <a:avLst/>
              </a:prstGeom>
              <a:blipFill>
                <a:blip r:embed="rId4"/>
                <a:stretch>
                  <a:fillRect l="-1604" t="-2128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87215B9-B5EF-981D-6F11-123F44413D34}"/>
              </a:ext>
            </a:extLst>
          </p:cNvPr>
          <p:cNvSpPr txBox="1">
            <a:spLocks/>
          </p:cNvSpPr>
          <p:nvPr/>
        </p:nvSpPr>
        <p:spPr>
          <a:xfrm>
            <a:off x="6271268" y="2304178"/>
            <a:ext cx="5801127" cy="21002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rgbClr val="244DE7"/>
                </a:solidFill>
              </a:rPr>
              <a:t>Higgs physics:</a:t>
            </a:r>
            <a:r>
              <a:rPr lang="en-US" sz="2200" dirty="0"/>
              <a:t> </a:t>
            </a:r>
            <a:r>
              <a:rPr lang="en-US" sz="1800" dirty="0"/>
              <a:t>strongly engaged in </a:t>
            </a:r>
            <a:r>
              <a:rPr lang="en-US" sz="1800" dirty="0" err="1"/>
              <a:t>H</a:t>
            </a:r>
            <a:r>
              <a:rPr lang="en-US" sz="1800" dirty="0" err="1">
                <a:sym typeface="Wingdings" pitchFamily="2" charset="2"/>
              </a:rPr>
              <a:t></a:t>
            </a:r>
            <a:r>
              <a:rPr lang="en-US" sz="1800" dirty="0" err="1">
                <a:latin typeface="Symbol" pitchFamily="2" charset="2"/>
                <a:sym typeface="Wingdings" pitchFamily="2" charset="2"/>
              </a:rPr>
              <a:t>gg</a:t>
            </a:r>
            <a:r>
              <a:rPr lang="en-US" sz="1800" dirty="0">
                <a:latin typeface="Symbol" pitchFamily="2" charset="2"/>
                <a:sym typeface="Wingdings" pitchFamily="2" charset="2"/>
              </a:rPr>
              <a:t>, </a:t>
            </a:r>
            <a:r>
              <a:rPr lang="en-US" sz="1800" dirty="0" err="1">
                <a:latin typeface="Symbol" pitchFamily="2" charset="2"/>
                <a:sym typeface="Wingdings" pitchFamily="2" charset="2"/>
              </a:rPr>
              <a:t>tt</a:t>
            </a:r>
            <a:r>
              <a:rPr lang="en-US" sz="1800" dirty="0">
                <a:latin typeface="Symbol" pitchFamily="2" charset="2"/>
                <a:sym typeface="Wingdings" pitchFamily="2" charset="2"/>
              </a:rPr>
              <a:t>, </a:t>
            </a:r>
            <a:r>
              <a:rPr lang="en-US" sz="1800" dirty="0" err="1">
                <a:sym typeface="Wingdings" pitchFamily="2" charset="2"/>
              </a:rPr>
              <a:t>e</a:t>
            </a:r>
            <a:r>
              <a:rPr lang="en-US" sz="1800" baseline="30000" dirty="0" err="1">
                <a:sym typeface="Wingdings" pitchFamily="2" charset="2"/>
              </a:rPr>
              <a:t>+</a:t>
            </a:r>
            <a:r>
              <a:rPr lang="en-US" sz="1800" dirty="0" err="1">
                <a:sym typeface="Wingdings" pitchFamily="2" charset="2"/>
              </a:rPr>
              <a:t>e</a:t>
            </a:r>
            <a:r>
              <a:rPr lang="en-US" sz="1800" baseline="30000" dirty="0">
                <a:sym typeface="Wingdings" pitchFamily="2" charset="2"/>
              </a:rPr>
              <a:t>-</a:t>
            </a:r>
            <a:r>
              <a:rPr lang="en-US" sz="1800" dirty="0">
                <a:sym typeface="Wingdings" pitchFamily="2" charset="2"/>
              </a:rPr>
              <a:t>, the UK has also led every </a:t>
            </a:r>
            <a:r>
              <a:rPr lang="en-US" sz="1800" b="1" dirty="0">
                <a:sym typeface="Wingdings" pitchFamily="2" charset="2"/>
              </a:rPr>
              <a:t>single-Higgs combination </a:t>
            </a:r>
            <a:r>
              <a:rPr lang="en-US" sz="1800" dirty="0">
                <a:sym typeface="Wingdings" pitchFamily="2" charset="2"/>
              </a:rPr>
              <a:t>effort since Higgs discovery </a:t>
            </a:r>
            <a:endParaRPr lang="en-US" sz="18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DE3D2F7-0F56-F363-E36C-D24F034E68F9}"/>
              </a:ext>
            </a:extLst>
          </p:cNvPr>
          <p:cNvCxnSpPr/>
          <p:nvPr/>
        </p:nvCxnSpPr>
        <p:spPr>
          <a:xfrm>
            <a:off x="6155520" y="2419109"/>
            <a:ext cx="0" cy="4044038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Fig. 3">
            <a:extLst>
              <a:ext uri="{FF2B5EF4-FFF2-40B4-BE49-F238E27FC236}">
                <a16:creationId xmlns:a16="http://schemas.microsoft.com/office/drawing/2014/main" id="{AE1B1D8A-CF9F-6921-453F-2CDDE0566C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88" t="-2682"/>
          <a:stretch/>
        </p:blipFill>
        <p:spPr bwMode="auto">
          <a:xfrm>
            <a:off x="6298305" y="3281797"/>
            <a:ext cx="3186389" cy="312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C8E217-F684-B54D-AEEA-74C944144A4B}"/>
              </a:ext>
            </a:extLst>
          </p:cNvPr>
          <p:cNvSpPr txBox="1"/>
          <p:nvPr/>
        </p:nvSpPr>
        <p:spPr>
          <a:xfrm>
            <a:off x="8681033" y="6248740"/>
            <a:ext cx="8738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Imperial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30F884-954A-C19E-9F3A-5ED4435F8438}"/>
              </a:ext>
            </a:extLst>
          </p:cNvPr>
          <p:cNvSpPr txBox="1"/>
          <p:nvPr/>
        </p:nvSpPr>
        <p:spPr>
          <a:xfrm>
            <a:off x="9694126" y="5556012"/>
            <a:ext cx="24333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Nature 607, pages60–68 (2022)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Volume 607 Issue 7917">
            <a:extLst>
              <a:ext uri="{FF2B5EF4-FFF2-40B4-BE49-F238E27FC236}">
                <a16:creationId xmlns:a16="http://schemas.microsoft.com/office/drawing/2014/main" id="{0E74CA1E-8945-C1A7-EB74-19151130C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9946" y="3041255"/>
            <a:ext cx="1801907" cy="2387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C1C3139-F40D-E332-4D93-65436106FF56}"/>
              </a:ext>
            </a:extLst>
          </p:cNvPr>
          <p:cNvSpPr txBox="1"/>
          <p:nvPr/>
        </p:nvSpPr>
        <p:spPr>
          <a:xfrm>
            <a:off x="10062472" y="5833421"/>
            <a:ext cx="1719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(featuring with ATLAS)</a:t>
            </a:r>
          </a:p>
        </p:txBody>
      </p:sp>
    </p:spTree>
    <p:extLst>
      <p:ext uri="{BB962C8B-B14F-4D97-AF65-F5344CB8AC3E}">
        <p14:creationId xmlns:p14="http://schemas.microsoft.com/office/powerpoint/2010/main" val="1177612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B1C1F-9B1D-C375-6EA9-97C7727D86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first">
            <a:extLst>
              <a:ext uri="{FF2B5EF4-FFF2-40B4-BE49-F238E27FC236}">
                <a16:creationId xmlns:a16="http://schemas.microsoft.com/office/drawing/2014/main" id="{5F2305BF-D90C-8AAE-D378-F495B0D95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58" y="1449057"/>
            <a:ext cx="4492346" cy="306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E6FE43-BD33-50BE-5F9D-1A84CE030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strengths and highlights: CMS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1C786-0A23-F7B8-BACC-83BA1404C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34DC2-5788-957A-1B41-40D5E0BEF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F15B4-2B99-2935-2476-F73A60B72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F43A1E-0475-1E92-F66D-115B9D542BFD}"/>
              </a:ext>
            </a:extLst>
          </p:cNvPr>
          <p:cNvSpPr txBox="1"/>
          <p:nvPr/>
        </p:nvSpPr>
        <p:spPr>
          <a:xfrm>
            <a:off x="3708376" y="3927994"/>
            <a:ext cx="16998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3"/>
              </a:rPr>
              <a:t>arXiv:2405.13778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A6757C-150D-E0F4-86A0-5D0A16925508}"/>
              </a:ext>
            </a:extLst>
          </p:cNvPr>
          <p:cNvSpPr txBox="1"/>
          <p:nvPr/>
        </p:nvSpPr>
        <p:spPr>
          <a:xfrm>
            <a:off x="5925167" y="1349071"/>
            <a:ext cx="5523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Include Higgs decaying in WIMP-like DM (</a:t>
            </a:r>
            <a:r>
              <a:rPr lang="en-US" sz="16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Higgs-portal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A05FB00-2A94-7ADC-956C-14E5269EE4B5}"/>
              </a:ext>
            </a:extLst>
          </p:cNvPr>
          <p:cNvSpPr txBox="1">
            <a:spLocks/>
          </p:cNvSpPr>
          <p:nvPr/>
        </p:nvSpPr>
        <p:spPr>
          <a:xfrm>
            <a:off x="10749281" y="6475035"/>
            <a:ext cx="1442720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13/09/2024</a:t>
            </a: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4F2E51-BC5C-8216-EC41-91E36BC3B8B5}"/>
              </a:ext>
            </a:extLst>
          </p:cNvPr>
          <p:cNvGrpSpPr/>
          <p:nvPr/>
        </p:nvGrpSpPr>
        <p:grpSpPr>
          <a:xfrm>
            <a:off x="5967933" y="1777993"/>
            <a:ext cx="6224066" cy="2249206"/>
            <a:chOff x="5693852" y="1974076"/>
            <a:chExt cx="7653960" cy="2753312"/>
          </a:xfrm>
        </p:grpSpPr>
        <p:pic>
          <p:nvPicPr>
            <p:cNvPr id="17410" name="Picture 2">
              <a:extLst>
                <a:ext uri="{FF2B5EF4-FFF2-40B4-BE49-F238E27FC236}">
                  <a16:creationId xmlns:a16="http://schemas.microsoft.com/office/drawing/2014/main" id="{36F3F2BD-82D1-5D31-800C-9600898679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3852" y="1991366"/>
              <a:ext cx="3155655" cy="271724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14" name="Picture 6">
              <a:extLst>
                <a:ext uri="{FF2B5EF4-FFF2-40B4-BE49-F238E27FC236}">
                  <a16:creationId xmlns:a16="http://schemas.microsoft.com/office/drawing/2014/main" id="{85A01E7D-22CA-CFF5-8B3F-3035C9160C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9307" y="1974076"/>
              <a:ext cx="2805576" cy="2753312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2888A11-607D-932C-3CFB-A1853AE8EA30}"/>
                </a:ext>
              </a:extLst>
            </p:cNvPr>
            <p:cNvSpPr txBox="1"/>
            <p:nvPr/>
          </p:nvSpPr>
          <p:spPr>
            <a:xfrm>
              <a:off x="12073840" y="2726232"/>
              <a:ext cx="1273972" cy="5651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Bristol, Imperial</a:t>
              </a:r>
              <a:endParaRPr lang="en-US" sz="1200" dirty="0"/>
            </a:p>
          </p:txBody>
        </p: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19E6CD3-AAA0-13F8-ED06-B8BB3EF96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9" y="713051"/>
            <a:ext cx="12028179" cy="736006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Among </a:t>
            </a:r>
            <a:r>
              <a:rPr lang="en-US" sz="20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searches for new physics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UK led recent report 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dark sectors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huge effort to map over 40 results and produce new interpretations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C93BBC-EC83-1D96-5043-2D3A137B9EF1}"/>
              </a:ext>
            </a:extLst>
          </p:cNvPr>
          <p:cNvSpPr txBox="1"/>
          <p:nvPr/>
        </p:nvSpPr>
        <p:spPr>
          <a:xfrm>
            <a:off x="3705757" y="4235771"/>
            <a:ext cx="8738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Imperial</a:t>
            </a:r>
            <a:endParaRPr lang="en-US" sz="12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19E919-A61A-BF35-4A3F-C53DD5F6D5E0}"/>
              </a:ext>
            </a:extLst>
          </p:cNvPr>
          <p:cNvSpPr/>
          <p:nvPr/>
        </p:nvSpPr>
        <p:spPr>
          <a:xfrm>
            <a:off x="2604980" y="2456118"/>
            <a:ext cx="457200" cy="48909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2981163-7F53-C7F3-428C-4DCFA8FDCBB4}"/>
              </a:ext>
            </a:extLst>
          </p:cNvPr>
          <p:cNvCxnSpPr>
            <a:cxnSpLocks/>
          </p:cNvCxnSpPr>
          <p:nvPr/>
        </p:nvCxnSpPr>
        <p:spPr>
          <a:xfrm>
            <a:off x="3062180" y="2828260"/>
            <a:ext cx="2862987" cy="58639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32EA28F-A1CF-9AF2-C20A-46E375F99009}"/>
              </a:ext>
            </a:extLst>
          </p:cNvPr>
          <p:cNvSpPr txBox="1">
            <a:spLocks/>
          </p:cNvSpPr>
          <p:nvPr/>
        </p:nvSpPr>
        <p:spPr>
          <a:xfrm>
            <a:off x="257180" y="4667490"/>
            <a:ext cx="6685880" cy="73600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Other searches include e.g. </a:t>
            </a:r>
            <a:r>
              <a:rPr lang="en-GB" sz="20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000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eavy neutrinos </a:t>
            </a:r>
            <a:r>
              <a:rPr lang="en-GB" sz="1800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(HNL)</a:t>
            </a:r>
            <a:endParaRPr lang="en-US" sz="2000" dirty="0"/>
          </a:p>
          <a:p>
            <a:pPr marL="0" indent="0">
              <a:buFont typeface="Wingdings 3" charset="2"/>
              <a:buNone/>
            </a:pPr>
            <a:endParaRPr lang="en-US" sz="20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05D5251-BCB4-704E-5CD3-D80767852E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1921" y="4122447"/>
            <a:ext cx="3184021" cy="271114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8B655AC-B9AF-3BC8-A1B2-C9DC306B542A}"/>
              </a:ext>
            </a:extLst>
          </p:cNvPr>
          <p:cNvSpPr txBox="1"/>
          <p:nvPr/>
        </p:nvSpPr>
        <p:spPr>
          <a:xfrm>
            <a:off x="807497" y="5189447"/>
            <a:ext cx="3624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based on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special “parked data” stream collected in 2018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81FE17E-A849-6C22-F2A9-00B27EF31751}"/>
              </a:ext>
            </a:extLst>
          </p:cNvPr>
          <p:cNvSpPr txBox="1"/>
          <p:nvPr/>
        </p:nvSpPr>
        <p:spPr>
          <a:xfrm>
            <a:off x="1438004" y="6209680"/>
            <a:ext cx="13955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Imperial </a:t>
            </a:r>
            <a:endParaRPr lang="en-US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B0B6F0D-8596-105C-3D91-52881E663364}"/>
              </a:ext>
            </a:extLst>
          </p:cNvPr>
          <p:cNvSpPr txBox="1"/>
          <p:nvPr/>
        </p:nvSpPr>
        <p:spPr>
          <a:xfrm>
            <a:off x="1186058" y="5933173"/>
            <a:ext cx="16475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1" u="sng" strike="noStrike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7"/>
              </a:rPr>
              <a:t>JHEP 03 (2024) 105</a:t>
            </a:r>
            <a:endParaRPr lang="en-US" sz="12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9FD6B56-3B40-FDE3-E1C3-7FA560BB77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8618" y="4993954"/>
            <a:ext cx="2687744" cy="103791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3B3A48D-4F1F-7DBE-BC9B-73E25C07E0B4}"/>
              </a:ext>
            </a:extLst>
          </p:cNvPr>
          <p:cNvSpPr txBox="1"/>
          <p:nvPr/>
        </p:nvSpPr>
        <p:spPr>
          <a:xfrm>
            <a:off x="4931557" y="6055024"/>
            <a:ext cx="31892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 long-lived, constraints depending on couplings and mass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7971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55AE336C-17AD-50CB-94B3-37EB40351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645" y="4082922"/>
            <a:ext cx="2700018" cy="23750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EEB391-083A-D4E9-02D1-BD8A585B8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highlights: FASER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CFC65-B0A9-0489-7303-91BF5DB19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967" y="685261"/>
            <a:ext cx="11757747" cy="5667335"/>
          </a:xfrm>
        </p:spPr>
        <p:txBody>
          <a:bodyPr/>
          <a:lstStyle/>
          <a:p>
            <a:r>
              <a:rPr lang="en-GB" sz="1900" dirty="0">
                <a:effectLst/>
              </a:rPr>
              <a:t>Built in 2021, in operation since 2022 Run 3 sta</a:t>
            </a:r>
            <a:r>
              <a:rPr lang="en-GB" sz="1900" dirty="0"/>
              <a:t>rt, FASER targets new light, weakly interactive particles and high-energy neutrinos produced at the ATLAS collision point </a:t>
            </a:r>
            <a:endParaRPr lang="en-GB" sz="1900" dirty="0">
              <a:effectLst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A2FCA-D171-4464-F6DA-4AA4D29AB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E1018-15DD-93BC-6E3F-23612902A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CF375-48DC-92D9-B6F5-0266F0D4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D3C75A-F6B9-5155-4E7C-5983A855996F}"/>
              </a:ext>
            </a:extLst>
          </p:cNvPr>
          <p:cNvSpPr txBox="1">
            <a:spLocks/>
          </p:cNvSpPr>
          <p:nvPr/>
        </p:nvSpPr>
        <p:spPr>
          <a:xfrm>
            <a:off x="210880" y="3389507"/>
            <a:ext cx="4776905" cy="55982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effectLst/>
                <a:latin typeface="Helvetica" pitchFamily="2" charset="0"/>
              </a:rPr>
              <a:t>Search for </a:t>
            </a:r>
            <a:r>
              <a:rPr lang="en-GB" sz="1800" b="1" dirty="0">
                <a:solidFill>
                  <a:srgbClr val="244DE7"/>
                </a:solidFill>
                <a:effectLst/>
                <a:latin typeface="Helvetica" pitchFamily="2" charset="0"/>
              </a:rPr>
              <a:t>dark photon (A’) in </a:t>
            </a:r>
            <a:r>
              <a:rPr lang="en-GB" sz="1800" b="1" i="1" dirty="0" err="1">
                <a:solidFill>
                  <a:srgbClr val="244DE7"/>
                </a:solidFill>
                <a:effectLst/>
                <a:latin typeface="Helvetica" pitchFamily="2" charset="0"/>
              </a:rPr>
              <a:t>e</a:t>
            </a:r>
            <a:r>
              <a:rPr lang="en-GB" sz="1800" b="1" i="1" baseline="30000" dirty="0" err="1">
                <a:solidFill>
                  <a:srgbClr val="244DE7"/>
                </a:solidFill>
                <a:effectLst/>
                <a:latin typeface="Helvetica" pitchFamily="2" charset="0"/>
              </a:rPr>
              <a:t>+</a:t>
            </a:r>
            <a:r>
              <a:rPr lang="en-GB" sz="1800" b="1" i="1" dirty="0" err="1">
                <a:solidFill>
                  <a:srgbClr val="244DE7"/>
                </a:solidFill>
                <a:effectLst/>
                <a:latin typeface="Helvetica" pitchFamily="2" charset="0"/>
              </a:rPr>
              <a:t>e</a:t>
            </a:r>
            <a:r>
              <a:rPr lang="en-GB" sz="1800" b="1" i="1" baseline="30000" dirty="0">
                <a:solidFill>
                  <a:srgbClr val="244DE7"/>
                </a:solidFill>
                <a:effectLst/>
                <a:latin typeface="Helvetica" pitchFamily="2" charset="0"/>
              </a:rPr>
              <a:t>-</a:t>
            </a:r>
            <a:endParaRPr lang="en-GB" sz="1800" b="1" i="1" dirty="0">
              <a:solidFill>
                <a:srgbClr val="244DE7"/>
              </a:solidFill>
              <a:effectLst/>
              <a:latin typeface="Helvetica" pitchFamily="2" charset="0"/>
            </a:endParaRPr>
          </a:p>
          <a:p>
            <a:pPr lvl="1"/>
            <a:endParaRPr lang="en-US" sz="1200" dirty="0"/>
          </a:p>
          <a:p>
            <a:endParaRPr lang="en-US" sz="1600" b="1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B1F0C8-219D-5B5D-E261-57C67F9E1F18}"/>
              </a:ext>
            </a:extLst>
          </p:cNvPr>
          <p:cNvGrpSpPr/>
          <p:nvPr/>
        </p:nvGrpSpPr>
        <p:grpSpPr>
          <a:xfrm>
            <a:off x="322415" y="1461249"/>
            <a:ext cx="6839885" cy="1852395"/>
            <a:chOff x="1442588" y="1542274"/>
            <a:chExt cx="6839885" cy="1852395"/>
          </a:xfrm>
        </p:grpSpPr>
        <p:pic>
          <p:nvPicPr>
            <p:cNvPr id="9" name="Picture 10" descr="What is the ATLAS experiment? | Live Science">
              <a:extLst>
                <a:ext uri="{FF2B5EF4-FFF2-40B4-BE49-F238E27FC236}">
                  <a16:creationId xmlns:a16="http://schemas.microsoft.com/office/drawing/2014/main" id="{B67AD9FE-F1CD-6235-ED5E-DE07919E41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57"/>
            <a:stretch/>
          </p:blipFill>
          <p:spPr bwMode="auto">
            <a:xfrm>
              <a:off x="1442588" y="1542274"/>
              <a:ext cx="3108145" cy="18523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338FA66-3AD3-CB26-D1CE-AEBD2ED79FAD}"/>
                </a:ext>
              </a:extLst>
            </p:cNvPr>
            <p:cNvCxnSpPr>
              <a:cxnSpLocks/>
            </p:cNvCxnSpPr>
            <p:nvPr/>
          </p:nvCxnSpPr>
          <p:spPr>
            <a:xfrm>
              <a:off x="3179134" y="2489737"/>
              <a:ext cx="5103339" cy="966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117A2E4-01EB-2AEF-6274-5A2B275CEE01}"/>
                </a:ext>
              </a:extLst>
            </p:cNvPr>
            <p:cNvCxnSpPr>
              <a:cxnSpLocks/>
            </p:cNvCxnSpPr>
            <p:nvPr/>
          </p:nvCxnSpPr>
          <p:spPr>
            <a:xfrm>
              <a:off x="3179134" y="2489737"/>
              <a:ext cx="5081997" cy="1791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7D3373E-FC88-E606-7CA0-43AFEE3636B6}"/>
                </a:ext>
              </a:extLst>
            </p:cNvPr>
            <p:cNvCxnSpPr>
              <a:cxnSpLocks/>
            </p:cNvCxnSpPr>
            <p:nvPr/>
          </p:nvCxnSpPr>
          <p:spPr>
            <a:xfrm>
              <a:off x="3283449" y="2502305"/>
              <a:ext cx="4999024" cy="2130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E9ADDC7-FA71-BE2A-D7E3-441DBDFD69A8}"/>
                </a:ext>
              </a:extLst>
            </p:cNvPr>
            <p:cNvSpPr txBox="1"/>
            <p:nvPr/>
          </p:nvSpPr>
          <p:spPr>
            <a:xfrm>
              <a:off x="4356726" y="2540699"/>
              <a:ext cx="934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244135"/>
                  </a:solidFill>
                  <a:latin typeface="Symbol" pitchFamily="2" charset="2"/>
                  <a:cs typeface="Arial" panose="020B0604020202020204" pitchFamily="34" charset="0"/>
                </a:rPr>
                <a:t>n</a:t>
              </a:r>
              <a:r>
                <a:rPr lang="en-US" b="1" baseline="-25000" dirty="0">
                  <a:solidFill>
                    <a:srgbClr val="24413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b="1" dirty="0">
                  <a:solidFill>
                    <a:srgbClr val="24413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b="1" dirty="0">
                  <a:solidFill>
                    <a:srgbClr val="244135"/>
                  </a:solidFill>
                  <a:latin typeface="Symbol" pitchFamily="2" charset="2"/>
                  <a:cs typeface="Arial" panose="020B0604020202020204" pitchFamily="34" charset="0"/>
                </a:rPr>
                <a:t>n</a:t>
              </a:r>
              <a:r>
                <a:rPr lang="en-US" b="1" baseline="-25000" dirty="0">
                  <a:solidFill>
                    <a:srgbClr val="244135"/>
                  </a:solidFill>
                  <a:latin typeface="Symbol" pitchFamily="2" charset="2"/>
                  <a:cs typeface="Arial" panose="020B0604020202020204" pitchFamily="34" charset="0"/>
                </a:rPr>
                <a:t>m</a:t>
              </a:r>
              <a:r>
                <a:rPr lang="en-US" b="1" dirty="0">
                  <a:solidFill>
                    <a:srgbClr val="24413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b="1" dirty="0" err="1">
                  <a:solidFill>
                    <a:srgbClr val="244135"/>
                  </a:solidFill>
                  <a:latin typeface="Symbol" pitchFamily="2" charset="2"/>
                  <a:cs typeface="Arial" panose="020B0604020202020204" pitchFamily="34" charset="0"/>
                </a:rPr>
                <a:t>n</a:t>
              </a:r>
              <a:r>
                <a:rPr lang="en-US" b="1" baseline="-25000" dirty="0" err="1">
                  <a:solidFill>
                    <a:srgbClr val="244135"/>
                  </a:solidFill>
                  <a:latin typeface="Symbol" pitchFamily="2" charset="2"/>
                  <a:cs typeface="Arial" panose="020B0604020202020204" pitchFamily="34" charset="0"/>
                </a:rPr>
                <a:t>t</a:t>
              </a:r>
              <a:endParaRPr lang="en-US" b="1" baseline="-25000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A761EF7-38E7-6745-DFEB-844468F4FD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7841" y="3038707"/>
              <a:ext cx="4178109" cy="1971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4F8199D-2720-C38D-26F7-A6F367C5D9E2}"/>
                </a:ext>
              </a:extLst>
            </p:cNvPr>
            <p:cNvSpPr txBox="1"/>
            <p:nvPr/>
          </p:nvSpPr>
          <p:spPr>
            <a:xfrm>
              <a:off x="5601136" y="2681420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480 m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3D6E55E-67AE-5F42-E155-F0A21CACC8F7}"/>
                </a:ext>
              </a:extLst>
            </p:cNvPr>
            <p:cNvSpPr txBox="1"/>
            <p:nvPr/>
          </p:nvSpPr>
          <p:spPr>
            <a:xfrm>
              <a:off x="3575587" y="2107838"/>
              <a:ext cx="376790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Symbol" pitchFamily="2" charset="2"/>
                  <a:cs typeface="Arial" panose="020B0604020202020204" pitchFamily="34" charset="0"/>
                </a:rPr>
                <a:t>p</a:t>
              </a: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, K, D, B </a:t>
              </a: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 LLP(A’, ALPs…)</a:t>
              </a: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b="1" dirty="0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A9EB2E3-B630-E534-C324-7B443372545B}"/>
                </a:ext>
              </a:extLst>
            </p:cNvPr>
            <p:cNvCxnSpPr>
              <a:cxnSpLocks/>
            </p:cNvCxnSpPr>
            <p:nvPr/>
          </p:nvCxnSpPr>
          <p:spPr>
            <a:xfrm>
              <a:off x="3423683" y="2477170"/>
              <a:ext cx="4785617" cy="18830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DD26BDCF-8C46-2185-F256-6EA7B5C62D1D}"/>
              </a:ext>
            </a:extLst>
          </p:cNvPr>
          <p:cNvSpPr txBox="1"/>
          <p:nvPr/>
        </p:nvSpPr>
        <p:spPr>
          <a:xfrm>
            <a:off x="3156515" y="1376202"/>
            <a:ext cx="3991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877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high-rate: forward-peaked meson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877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magnets and 100 m of rock shielding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08996A-A268-6FFE-4ABC-0C3536FE7F3B}"/>
              </a:ext>
            </a:extLst>
          </p:cNvPr>
          <p:cNvSpPr txBox="1"/>
          <p:nvPr/>
        </p:nvSpPr>
        <p:spPr>
          <a:xfrm>
            <a:off x="224950" y="5442184"/>
            <a:ext cx="170941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Helvetica" pitchFamily="2" charset="0"/>
              </a:rPr>
              <a:t>First constraint in </a:t>
            </a:r>
            <a:r>
              <a:rPr lang="en-GB" sz="1400" dirty="0">
                <a:latin typeface="Helvetica" pitchFamily="2" charset="0"/>
              </a:rPr>
              <a:t>DM </a:t>
            </a:r>
            <a:r>
              <a:rPr lang="en-GB" sz="1400" dirty="0">
                <a:effectLst/>
                <a:latin typeface="Helvetica" pitchFamily="2" charset="0"/>
              </a:rPr>
              <a:t>thermal relic region @ low coupling for 30 </a:t>
            </a:r>
            <a:r>
              <a:rPr lang="en-GB" sz="1400" dirty="0" err="1">
                <a:effectLst/>
                <a:latin typeface="Helvetica" pitchFamily="2" charset="0"/>
              </a:rPr>
              <a:t>yrs</a:t>
            </a:r>
            <a:r>
              <a:rPr lang="en-GB" sz="1400" dirty="0">
                <a:effectLst/>
                <a:latin typeface="Helvetica" pitchFamily="2" charset="0"/>
              </a:rPr>
              <a:t>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9F9AE0-A892-B455-DBF0-391B1825C3C8}"/>
              </a:ext>
            </a:extLst>
          </p:cNvPr>
          <p:cNvSpPr txBox="1"/>
          <p:nvPr/>
        </p:nvSpPr>
        <p:spPr>
          <a:xfrm>
            <a:off x="1263313" y="3671172"/>
            <a:ext cx="234711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Phys. Lett. B 848 (2024) 138378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8F2E55A-C6C8-3636-9342-274498494651}"/>
              </a:ext>
            </a:extLst>
          </p:cNvPr>
          <p:cNvSpPr txBox="1"/>
          <p:nvPr/>
        </p:nvSpPr>
        <p:spPr>
          <a:xfrm>
            <a:off x="289592" y="4042712"/>
            <a:ext cx="165536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Liverpool, Manchester, Sussex</a:t>
            </a:r>
            <a:endParaRPr lang="en-US" sz="1400" dirty="0">
              <a:solidFill>
                <a:srgbClr val="244135"/>
              </a:solidFill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774293A6-3AA9-56AC-D883-3662F3E5BB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802" y="1696764"/>
            <a:ext cx="1522264" cy="14605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99BF30-1D4D-08E9-36FB-684BEC8D46D7}"/>
              </a:ext>
            </a:extLst>
          </p:cNvPr>
          <p:cNvSpPr txBox="1"/>
          <p:nvPr/>
        </p:nvSpPr>
        <p:spPr>
          <a:xfrm>
            <a:off x="8801158" y="1475754"/>
            <a:ext cx="3345135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Built with left-over, e.g. ATLAS SCT modules for tracker </a:t>
            </a:r>
          </a:p>
          <a:p>
            <a:endParaRPr lang="en-US" sz="1700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UK contributions 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STFC-funding PhDs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UK institutes also on ATLAS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B7D31D7-1C5D-48DC-8A8F-D4C618766033}"/>
              </a:ext>
            </a:extLst>
          </p:cNvPr>
          <p:cNvSpPr txBox="1">
            <a:spLocks/>
          </p:cNvSpPr>
          <p:nvPr/>
        </p:nvSpPr>
        <p:spPr>
          <a:xfrm>
            <a:off x="4417104" y="3412646"/>
            <a:ext cx="2961070" cy="55982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effectLst/>
                <a:latin typeface="Helvetica" pitchFamily="2" charset="0"/>
              </a:rPr>
              <a:t>Search for</a:t>
            </a:r>
            <a:r>
              <a:rPr lang="en-GB" sz="1800" b="1" dirty="0">
                <a:effectLst/>
                <a:latin typeface="Helvetica" pitchFamily="2" charset="0"/>
              </a:rPr>
              <a:t> </a:t>
            </a:r>
            <a:r>
              <a:rPr lang="en-GB" sz="1800" b="1" dirty="0">
                <a:solidFill>
                  <a:srgbClr val="244DE7"/>
                </a:solidFill>
                <a:effectLst/>
                <a:latin typeface="Helvetica" pitchFamily="2" charset="0"/>
              </a:rPr>
              <a:t>axion-like particles (ALPs) in </a:t>
            </a:r>
            <a:r>
              <a:rPr lang="en-GB" sz="1800" b="1" dirty="0">
                <a:solidFill>
                  <a:srgbClr val="244DE7"/>
                </a:solidFill>
                <a:effectLst/>
                <a:latin typeface="Symbol" pitchFamily="2" charset="2"/>
              </a:rPr>
              <a:t>gg</a:t>
            </a:r>
          </a:p>
          <a:p>
            <a:pPr lvl="1"/>
            <a:endParaRPr lang="en-US" sz="1200" dirty="0"/>
          </a:p>
          <a:p>
            <a:endParaRPr lang="en-US" sz="16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21AE05-57C0-3CAA-A02D-58D82AC552DB}"/>
              </a:ext>
            </a:extLst>
          </p:cNvPr>
          <p:cNvSpPr txBox="1"/>
          <p:nvPr/>
        </p:nvSpPr>
        <p:spPr>
          <a:xfrm>
            <a:off x="5306829" y="3975256"/>
            <a:ext cx="215204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CERN-FASER-CONF-2024-001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B6EC693-AF5B-C95D-0480-0289F013229B}"/>
              </a:ext>
            </a:extLst>
          </p:cNvPr>
          <p:cNvCxnSpPr/>
          <p:nvPr/>
        </p:nvCxnSpPr>
        <p:spPr>
          <a:xfrm>
            <a:off x="4375596" y="3429000"/>
            <a:ext cx="0" cy="3057186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8AAA5B1-FA01-794E-6004-7AECC5EDB96E}"/>
              </a:ext>
            </a:extLst>
          </p:cNvPr>
          <p:cNvCxnSpPr/>
          <p:nvPr/>
        </p:nvCxnSpPr>
        <p:spPr>
          <a:xfrm>
            <a:off x="7480970" y="3450601"/>
            <a:ext cx="0" cy="3057186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2934521-84E1-6AA7-757C-B6BE44A60109}"/>
              </a:ext>
            </a:extLst>
          </p:cNvPr>
          <p:cNvSpPr txBox="1"/>
          <p:nvPr/>
        </p:nvSpPr>
        <p:spPr>
          <a:xfrm>
            <a:off x="4456298" y="3944084"/>
            <a:ext cx="20545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</a:t>
            </a:r>
            <a:endParaRPr lang="en-US" sz="1400" dirty="0">
              <a:solidFill>
                <a:srgbClr val="244135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D218D31-724F-58F9-0844-8F24974BE4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7859" y="4293649"/>
            <a:ext cx="2991328" cy="19690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2829DB8-D224-4469-C933-4005E5A94EA1}"/>
              </a:ext>
            </a:extLst>
          </p:cNvPr>
          <p:cNvSpPr txBox="1"/>
          <p:nvPr/>
        </p:nvSpPr>
        <p:spPr>
          <a:xfrm>
            <a:off x="4547843" y="6205731"/>
            <a:ext cx="288548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effectLst/>
                <a:latin typeface="Helvetica" pitchFamily="2" charset="0"/>
              </a:rPr>
              <a:t>Acces</a:t>
            </a:r>
            <a:r>
              <a:rPr lang="en-GB" sz="1500" dirty="0">
                <a:latin typeface="Helvetica" pitchFamily="2" charset="0"/>
              </a:rPr>
              <a:t>s very challenging region</a:t>
            </a:r>
            <a:endParaRPr lang="en-GB" sz="1500" dirty="0">
              <a:effectLst/>
              <a:latin typeface="Helvetica" pitchFamily="2" charset="0"/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97B213C5-D453-4A76-0BA7-D14C5A3D85C4}"/>
              </a:ext>
            </a:extLst>
          </p:cNvPr>
          <p:cNvSpPr txBox="1">
            <a:spLocks/>
          </p:cNvSpPr>
          <p:nvPr/>
        </p:nvSpPr>
        <p:spPr>
          <a:xfrm>
            <a:off x="7562754" y="3389660"/>
            <a:ext cx="4642899" cy="9161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Helvetica" pitchFamily="2" charset="0"/>
              </a:rPr>
              <a:t>First </a:t>
            </a:r>
            <a:r>
              <a:rPr lang="en-GB" sz="1800" b="1" dirty="0">
                <a:solidFill>
                  <a:srgbClr val="244DE7"/>
                </a:solidFill>
                <a:latin typeface="Helvetica" pitchFamily="2" charset="0"/>
              </a:rPr>
              <a:t>d</a:t>
            </a:r>
            <a:r>
              <a:rPr lang="en-US" sz="1800" b="1" dirty="0" err="1">
                <a:solidFill>
                  <a:srgbClr val="244DE7"/>
                </a:solidFill>
              </a:rPr>
              <a:t>irect</a:t>
            </a:r>
            <a:r>
              <a:rPr lang="en-US" sz="1800" b="1" dirty="0">
                <a:solidFill>
                  <a:srgbClr val="244DE7"/>
                </a:solidFill>
              </a:rPr>
              <a:t> observation of </a:t>
            </a:r>
            <a:r>
              <a:rPr lang="en-US" sz="1800" b="1" dirty="0">
                <a:solidFill>
                  <a:srgbClr val="244DE7"/>
                </a:solidFill>
                <a:latin typeface="Symbol" pitchFamily="2" charset="2"/>
                <a:cs typeface="Arial" panose="020B0604020202020204" pitchFamily="34" charset="0"/>
              </a:rPr>
              <a:t>n </a:t>
            </a:r>
            <a:r>
              <a:rPr lang="en-US" sz="1800" dirty="0"/>
              <a:t>and </a:t>
            </a:r>
            <a:r>
              <a:rPr lang="en-US" sz="1800" b="1" dirty="0">
                <a:solidFill>
                  <a:srgbClr val="244DE7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1800" b="1" baseline="-25000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8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800" b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244DE7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1800" b="1" baseline="-25000" dirty="0">
                <a:solidFill>
                  <a:srgbClr val="244DE7"/>
                </a:solidFill>
                <a:latin typeface="Symbol" pitchFamily="2" charset="2"/>
                <a:cs typeface="Arial" panose="020B0604020202020204" pitchFamily="34" charset="0"/>
              </a:rPr>
              <a:t>m </a:t>
            </a:r>
            <a:r>
              <a:rPr lang="en-US" sz="1800" dirty="0"/>
              <a:t>interaction measurements </a:t>
            </a:r>
            <a:endParaRPr lang="en-GB" sz="1800" b="1" dirty="0">
              <a:solidFill>
                <a:srgbClr val="244DE7"/>
              </a:solidFill>
              <a:effectLst/>
              <a:latin typeface="Symbol" pitchFamily="2" charset="2"/>
            </a:endParaRPr>
          </a:p>
          <a:p>
            <a:pPr lvl="1"/>
            <a:endParaRPr lang="en-US" sz="1200" dirty="0"/>
          </a:p>
          <a:p>
            <a:endParaRPr lang="en-US" sz="16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4DCCA8-0AF1-C87C-CD85-86AEF1543EF9}"/>
              </a:ext>
            </a:extLst>
          </p:cNvPr>
          <p:cNvSpPr txBox="1"/>
          <p:nvPr/>
        </p:nvSpPr>
        <p:spPr>
          <a:xfrm>
            <a:off x="10091744" y="4021746"/>
            <a:ext cx="20545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Liverpool, Manchester,</a:t>
            </a:r>
          </a:p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RHUL, Sussex</a:t>
            </a:r>
            <a:endParaRPr lang="en-US" sz="1400" dirty="0">
              <a:solidFill>
                <a:srgbClr val="244135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775FCA8-B51C-3EAA-B13B-CB8BBD5ABD05}"/>
              </a:ext>
            </a:extLst>
          </p:cNvPr>
          <p:cNvSpPr txBox="1"/>
          <p:nvPr/>
        </p:nvSpPr>
        <p:spPr>
          <a:xfrm>
            <a:off x="7668310" y="4021746"/>
            <a:ext cx="244283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PRL 131 (2023) 3, 031801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628F4D-2F30-C5D8-D8A1-D1BA667D6693}"/>
              </a:ext>
            </a:extLst>
          </p:cNvPr>
          <p:cNvSpPr txBox="1"/>
          <p:nvPr/>
        </p:nvSpPr>
        <p:spPr>
          <a:xfrm>
            <a:off x="7686350" y="4264446"/>
            <a:ext cx="238831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PRL. 133, 021802 (2024)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1A8D7D0-1C9D-804F-E187-1E962248D5A6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254"/>
          <a:stretch/>
        </p:blipFill>
        <p:spPr>
          <a:xfrm>
            <a:off x="7528898" y="4578623"/>
            <a:ext cx="4674830" cy="166042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CE8CF7E-2927-F9D9-2913-A69FBC3A16E4}"/>
              </a:ext>
            </a:extLst>
          </p:cNvPr>
          <p:cNvSpPr txBox="1"/>
          <p:nvPr/>
        </p:nvSpPr>
        <p:spPr>
          <a:xfrm>
            <a:off x="7840895" y="6189984"/>
            <a:ext cx="419781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4</a:t>
            </a:r>
            <a:r>
              <a:rPr lang="en-US" sz="1500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1500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 </a:t>
            </a:r>
            <a:r>
              <a:rPr lang="en-US" sz="15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8</a:t>
            </a:r>
            <a:r>
              <a:rPr lang="en-US" sz="1500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1500" b="1" baseline="-25000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m</a:t>
            </a:r>
            <a:r>
              <a:rPr lang="en-US" sz="1500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/>
              <a:t>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candidates observed in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range</a:t>
            </a:r>
          </a:p>
        </p:txBody>
      </p:sp>
    </p:spTree>
    <p:extLst>
      <p:ext uri="{BB962C8B-B14F-4D97-AF65-F5344CB8AC3E}">
        <p14:creationId xmlns:p14="http://schemas.microsoft.com/office/powerpoint/2010/main" val="185363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6" grpId="0"/>
      <p:bldP spid="38" grpId="0"/>
      <p:bldP spid="39" grpId="0"/>
      <p:bldP spid="14" grpId="0"/>
      <p:bldP spid="16" grpId="0"/>
      <p:bldP spid="22" grpId="0"/>
      <p:bldP spid="26" grpId="0"/>
      <p:bldP spid="27" grpId="0"/>
      <p:bldP spid="28" grpId="0"/>
      <p:bldP spid="30" grpId="0"/>
      <p:bldP spid="32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344FF-32B9-31F6-4694-9EEBF8BB2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92" name="Picture 16" descr="ATLAS Event Display: HL-LHC simulated event inside the ITk detector - CERN  Document Server">
            <a:extLst>
              <a:ext uri="{FF2B5EF4-FFF2-40B4-BE49-F238E27FC236}">
                <a16:creationId xmlns:a16="http://schemas.microsoft.com/office/drawing/2014/main" id="{ADFCB8A2-CAEC-EED2-0D4A-C4D08DDF9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0" y="2457352"/>
            <a:ext cx="6172137" cy="403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2C5BA0F-54E3-AE15-123B-CC6794E6D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2286697"/>
            <a:ext cx="6080746" cy="4187129"/>
          </a:xfrm>
          <a:prstGeom prst="rect">
            <a:avLst/>
          </a:prstGeom>
        </p:spPr>
      </p:pic>
      <p:pic>
        <p:nvPicPr>
          <p:cNvPr id="24582" name="Picture 6">
            <a:extLst>
              <a:ext uri="{FF2B5EF4-FFF2-40B4-BE49-F238E27FC236}">
                <a16:creationId xmlns:a16="http://schemas.microsoft.com/office/drawing/2014/main" id="{552EC598-1F68-8C19-606B-538BE87FD5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64"/>
          <a:stretch/>
        </p:blipFill>
        <p:spPr bwMode="auto">
          <a:xfrm>
            <a:off x="6003235" y="491764"/>
            <a:ext cx="2851247" cy="249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619C15B-E1DA-090F-9C26-713E5B905020}"/>
              </a:ext>
            </a:extLst>
          </p:cNvPr>
          <p:cNvSpPr/>
          <p:nvPr/>
        </p:nvSpPr>
        <p:spPr>
          <a:xfrm>
            <a:off x="0" y="-71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A9E342-B808-4648-63F8-14126F884558}"/>
              </a:ext>
            </a:extLst>
          </p:cNvPr>
          <p:cNvSpPr/>
          <p:nvPr/>
        </p:nvSpPr>
        <p:spPr>
          <a:xfrm>
            <a:off x="0" y="63453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FECE46-B52A-C088-649A-E25A40ED093D}"/>
              </a:ext>
            </a:extLst>
          </p:cNvPr>
          <p:cNvSpPr txBox="1"/>
          <p:nvPr/>
        </p:nvSpPr>
        <p:spPr>
          <a:xfrm>
            <a:off x="931864" y="6428692"/>
            <a:ext cx="9957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D6422DE-C0BE-FD1A-4EAE-8DF21735E7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278" y="6399468"/>
            <a:ext cx="1810547" cy="458532"/>
          </a:xfrm>
          <a:prstGeom prst="rect">
            <a:avLst/>
          </a:prstGeom>
        </p:spPr>
      </p:pic>
      <p:pic>
        <p:nvPicPr>
          <p:cNvPr id="26" name="Picture 25" descr="ATLAS Visual Identity Design Guidelines">
            <a:extLst>
              <a:ext uri="{FF2B5EF4-FFF2-40B4-BE49-F238E27FC236}">
                <a16:creationId xmlns:a16="http://schemas.microsoft.com/office/drawing/2014/main" id="{BFA8E450-AC69-11A0-7DAC-14B9C0097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96"/>
            <a:ext cx="899453" cy="47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MS-doc-3045-v3: CMS Logo">
            <a:extLst>
              <a:ext uri="{FF2B5EF4-FFF2-40B4-BE49-F238E27FC236}">
                <a16:creationId xmlns:a16="http://schemas.microsoft.com/office/drawing/2014/main" id="{9EDE5777-B6BE-1A53-ACC9-F15CE54E2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144" y="7290"/>
            <a:ext cx="499856" cy="4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faser · GitLab">
            <a:extLst>
              <a:ext uri="{FF2B5EF4-FFF2-40B4-BE49-F238E27FC236}">
                <a16:creationId xmlns:a16="http://schemas.microsoft.com/office/drawing/2014/main" id="{BEE1FD72-2957-4E99-A573-3D450A4C5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561" y="6367887"/>
            <a:ext cx="1420167" cy="47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992F81-C474-8D24-1027-2C94CED1444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1706"/>
          <a:stretch/>
        </p:blipFill>
        <p:spPr>
          <a:xfrm>
            <a:off x="8795507" y="507146"/>
            <a:ext cx="3396493" cy="2440634"/>
          </a:xfrm>
          <a:prstGeom prst="rect">
            <a:avLst/>
          </a:prstGeom>
        </p:spPr>
      </p:pic>
      <p:pic>
        <p:nvPicPr>
          <p:cNvPr id="24586" name="Picture 10" descr="Major milestone in ATLAS tracker upgrade | University of Oxford Department  of Physics">
            <a:extLst>
              <a:ext uri="{FF2B5EF4-FFF2-40B4-BE49-F238E27FC236}">
                <a16:creationId xmlns:a16="http://schemas.microsoft.com/office/drawing/2014/main" id="{AE564C68-775D-7AEB-47A5-CDA0801E2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700" y="517113"/>
            <a:ext cx="3577535" cy="238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B359D8-3F2A-E2BC-F6F3-85519262C15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54" y="510577"/>
            <a:ext cx="2738361" cy="2385024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2E4AA93A-E9CE-91F9-C769-8D2BC7F4A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8828" y="2572259"/>
            <a:ext cx="7810303" cy="85216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Phase II upgrades</a:t>
            </a:r>
            <a:endParaRPr lang="en-US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047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E4619-2C1A-5C6B-D997-6DAFF0A36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Pushing towards the energy frontier: HL-LHC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E599A-F474-57E3-7A4E-8A34F6040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29943-79DF-7AE6-E768-7FFE193AD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F1BB6-E933-2710-E961-AD5FBF80B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28C1D72-CD17-F9B7-BB92-86F1C24E75AE}"/>
              </a:ext>
            </a:extLst>
          </p:cNvPr>
          <p:cNvSpPr txBox="1">
            <a:spLocks/>
          </p:cNvSpPr>
          <p:nvPr/>
        </p:nvSpPr>
        <p:spPr>
          <a:xfrm>
            <a:off x="289078" y="692428"/>
            <a:ext cx="11677642" cy="362881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HL-LHC prospect studies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done also to understand the impact of the detectors' performance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strong engagement of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UK-ATLAS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and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UK-CMS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for the Yellow Book reports (2017-19)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From SM precision measurements to di-Higgs and new physics searches, huge potential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928C1E-62A8-F9B9-6980-DBE6914459FE}"/>
              </a:ext>
            </a:extLst>
          </p:cNvPr>
          <p:cNvSpPr txBox="1"/>
          <p:nvPr/>
        </p:nvSpPr>
        <p:spPr>
          <a:xfrm>
            <a:off x="10412667" y="2553580"/>
            <a:ext cx="1763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For NP, increase the present reach in mass and coupling by 20-50%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D6D607-0DB4-5530-E018-B665650C3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6619" y="4321247"/>
            <a:ext cx="3108359" cy="224568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0289464-0126-306E-953F-98B120938478}"/>
              </a:ext>
            </a:extLst>
          </p:cNvPr>
          <p:cNvSpPr txBox="1"/>
          <p:nvPr/>
        </p:nvSpPr>
        <p:spPr>
          <a:xfrm>
            <a:off x="575087" y="1984757"/>
            <a:ext cx="27991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sng" dirty="0">
                <a:solidFill>
                  <a:srgbClr val="1B5C7F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Report on the Physics at the HL-LHC, and Perspectives for the HE-LHC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E952FD-8001-7FB8-96AF-9693B5B8D9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8630" y="1813788"/>
            <a:ext cx="2694028" cy="2464423"/>
          </a:xfrm>
          <a:prstGeom prst="rect">
            <a:avLst/>
          </a:prstGeom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51FF2701-24DA-1B07-84C2-897343A83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16" y="2768678"/>
            <a:ext cx="3098756" cy="233013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B692314-F47A-D955-B1F9-CE82B0E807DA}"/>
              </a:ext>
            </a:extLst>
          </p:cNvPr>
          <p:cNvSpPr txBox="1"/>
          <p:nvPr/>
        </p:nvSpPr>
        <p:spPr>
          <a:xfrm>
            <a:off x="424116" y="5123845"/>
            <a:ext cx="3098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At least a factor of 2 expected in precision for W mass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9329E59-107C-04C7-006F-1CCCE85EAA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4771" y="2880349"/>
            <a:ext cx="4382117" cy="30298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B286E5B-D678-C08E-2127-062CEB67D5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9691" y="1897989"/>
            <a:ext cx="1452467" cy="9428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8D86786-E8E8-CE18-F338-9A17F6FF365E}"/>
              </a:ext>
            </a:extLst>
          </p:cNvPr>
          <p:cNvSpPr txBox="1"/>
          <p:nvPr/>
        </p:nvSpPr>
        <p:spPr>
          <a:xfrm>
            <a:off x="334404" y="5785457"/>
            <a:ext cx="3531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Contribution of many UK institutes…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9E66CB-9140-1FED-C5F6-9C6130BC83E8}"/>
              </a:ext>
            </a:extLst>
          </p:cNvPr>
          <p:cNvSpPr txBox="1"/>
          <p:nvPr/>
        </p:nvSpPr>
        <p:spPr>
          <a:xfrm>
            <a:off x="4390902" y="5718564"/>
            <a:ext cx="2824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EWKS and Higgs-self coupling evidence</a:t>
            </a:r>
          </a:p>
        </p:txBody>
      </p:sp>
    </p:spTree>
    <p:extLst>
      <p:ext uri="{BB962C8B-B14F-4D97-AF65-F5344CB8AC3E}">
        <p14:creationId xmlns:p14="http://schemas.microsoft.com/office/powerpoint/2010/main" val="2682665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BB1AE-2273-460F-95A2-2DD2F789D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Phase II upgrades timeline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C3C9BA-73D4-B993-1CB8-9AB5BFD536B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7180" y="1093940"/>
                <a:ext cx="3989700" cy="2829878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LS3 (2025-2029) – could shift by 6-9 months </a:t>
                </a:r>
              </a:p>
              <a:p>
                <a:r>
                  <a:rPr lang="en-US" sz="2000" dirty="0"/>
                  <a:t>Run 4 and beyond (HL-LHC): ~10 years </a:t>
                </a:r>
                <a:r>
                  <a:rPr lang="en-US" sz="2000" dirty="0" err="1"/>
                  <a:t>programme</a:t>
                </a:r>
                <a:r>
                  <a:rPr lang="en-US" sz="2000" dirty="0"/>
                  <a:t> with an LS4 shutdown in 2033+</a:t>
                </a:r>
                <a:r>
                  <a:rPr lang="en-US" sz="2000" dirty="0">
                    <a:sym typeface="Wingdings" pitchFamily="2" charset="2"/>
                  </a:rPr>
                  <a:t> </a:t>
                </a:r>
              </a:p>
              <a:p>
                <a:pPr lvl="1"/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Inst </a:t>
                </a:r>
                <a:r>
                  <a:rPr lang="en-US" sz="1600" b="1" dirty="0" err="1">
                    <a:solidFill>
                      <a:srgbClr val="244DE7"/>
                    </a:solidFill>
                    <a:sym typeface="Wingdings" pitchFamily="2" charset="2"/>
                  </a:rPr>
                  <a:t>lumi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: 5-7.5 x 10</a:t>
                </a:r>
                <a:r>
                  <a:rPr lang="en-US" sz="1600" b="1" baseline="30000" dirty="0">
                    <a:solidFill>
                      <a:srgbClr val="244DE7"/>
                    </a:solidFill>
                    <a:sym typeface="Wingdings" pitchFamily="2" charset="2"/>
                  </a:rPr>
                  <a:t>34 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cm</a:t>
                </a:r>
                <a:r>
                  <a:rPr lang="en-US" sz="1600" b="1" baseline="30000" dirty="0">
                    <a:solidFill>
                      <a:srgbClr val="244DE7"/>
                    </a:solidFill>
                    <a:sym typeface="Wingdings" pitchFamily="2" charset="2"/>
                  </a:rPr>
                  <a:t>-2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 s</a:t>
                </a:r>
                <a:r>
                  <a:rPr lang="en-US" sz="1600" b="1" baseline="30000" dirty="0">
                    <a:solidFill>
                      <a:srgbClr val="244DE7"/>
                    </a:solidFill>
                    <a:sym typeface="Wingdings" pitchFamily="2" charset="2"/>
                  </a:rPr>
                  <a:t>-1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 </a:t>
                </a:r>
              </a:p>
              <a:p>
                <a:pPr lvl="1"/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3 ab</a:t>
                </a:r>
                <a:r>
                  <a:rPr lang="en-US" sz="1600" b="1" baseline="30000" dirty="0">
                    <a:solidFill>
                      <a:srgbClr val="244DE7"/>
                    </a:solidFill>
                    <a:sym typeface="Wingdings" pitchFamily="2" charset="2"/>
                  </a:rPr>
                  <a:t>-1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 / exp. of integrated </a:t>
                </a:r>
                <a:r>
                  <a:rPr lang="en-US" sz="1600" b="1" dirty="0" err="1">
                    <a:solidFill>
                      <a:srgbClr val="244DE7"/>
                    </a:solidFill>
                    <a:sym typeface="Wingdings" pitchFamily="2" charset="2"/>
                  </a:rPr>
                  <a:t>lumi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1" i="1" smtClean="0">
                            <a:solidFill>
                              <a:srgbClr val="244DE7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radPr>
                      <m:deg/>
                      <m:e>
                        <m:r>
                          <a:rPr lang="en-GB" sz="1600" b="1" i="1" smtClean="0">
                            <a:solidFill>
                              <a:srgbClr val="244DE7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𝒔</m:t>
                        </m:r>
                      </m:e>
                    </m:rad>
                    <m:r>
                      <a:rPr lang="en-GB" sz="1600" b="1" i="1" smtClean="0">
                        <a:solidFill>
                          <a:srgbClr val="244DE7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</m:oMath>
                </a14:m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14 </a:t>
                </a:r>
                <a:r>
                  <a:rPr lang="en-US" sz="1600" b="1" dirty="0" err="1">
                    <a:solidFill>
                      <a:srgbClr val="244DE7"/>
                    </a:solidFill>
                    <a:sym typeface="Wingdings" pitchFamily="2" charset="2"/>
                  </a:rPr>
                  <a:t>TeV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 expected </a:t>
                </a:r>
                <a:endParaRPr lang="en-US" sz="1600" b="1" dirty="0">
                  <a:solidFill>
                    <a:srgbClr val="244DE7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C3C9BA-73D4-B993-1CB8-9AB5BFD536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7180" y="1093940"/>
                <a:ext cx="3989700" cy="2829878"/>
              </a:xfrm>
              <a:blipFill>
                <a:blip r:embed="rId2"/>
                <a:stretch>
                  <a:fillRect l="-1587" t="-889" r="-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9FB9C-567F-A338-CA7E-3657F1E5C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9396F-19B1-E324-C3ED-8391D6B47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D6A76-088B-FA86-0215-A77C3A82D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1FA71F-8C70-35DD-47CC-88A80F332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78" y="4270394"/>
            <a:ext cx="4220467" cy="21554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4213A65-FE51-9563-09D6-4060D554B9A7}"/>
              </a:ext>
            </a:extLst>
          </p:cNvPr>
          <p:cNvSpPr txBox="1"/>
          <p:nvPr/>
        </p:nvSpPr>
        <p:spPr>
          <a:xfrm>
            <a:off x="4860141" y="4715990"/>
            <a:ext cx="7174653" cy="166199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 instantaneous </a:t>
            </a:r>
            <a:r>
              <a:rPr lang="en-GB" sz="1700" dirty="0" err="1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(pileup) 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improve </a:t>
            </a:r>
            <a:r>
              <a:rPr lang="en-GB" sz="1700" b="1" dirty="0">
                <a:solidFill>
                  <a:srgbClr val="244DE7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granularity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and </a:t>
            </a:r>
            <a:r>
              <a:rPr lang="en-GB" sz="1700" b="1" dirty="0">
                <a:solidFill>
                  <a:srgbClr val="244DE7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timing 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information  </a:t>
            </a:r>
            <a:endParaRPr lang="en-GB" sz="1700" dirty="0"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 integrated </a:t>
            </a:r>
            <a:r>
              <a:rPr lang="en-GB" sz="1700" dirty="0" err="1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= 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 radiation environment 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replacement of </a:t>
            </a:r>
            <a:r>
              <a:rPr lang="en-GB" sz="1700" b="1" dirty="0">
                <a:solidFill>
                  <a:srgbClr val="244DE7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tracker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and </a:t>
            </a:r>
            <a:r>
              <a:rPr lang="en-GB" sz="1700" b="1" dirty="0">
                <a:solidFill>
                  <a:srgbClr val="244DE7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endcap calorimeter </a:t>
            </a:r>
            <a:endParaRPr lang="en-GB" sz="1700" b="1" dirty="0">
              <a:solidFill>
                <a:srgbClr val="244DE7"/>
              </a:solidFill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Huge amount of data (computing, storage) </a:t>
            </a:r>
            <a:r>
              <a:rPr lang="en-GB" sz="1700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1700" b="1" dirty="0">
                <a:solidFill>
                  <a:srgbClr val="244DE7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new trigger &amp;</a:t>
            </a:r>
            <a:r>
              <a:rPr lang="en-GB" sz="1700" b="1" dirty="0">
                <a:solidFill>
                  <a:srgbClr val="244DE7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DAQ 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endParaRPr lang="en-GB" sz="1700" b="1" dirty="0">
              <a:solidFill>
                <a:srgbClr val="C00000"/>
              </a:solidFill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606" name="Picture 6">
            <a:extLst>
              <a:ext uri="{FF2B5EF4-FFF2-40B4-BE49-F238E27FC236}">
                <a16:creationId xmlns:a16="http://schemas.microsoft.com/office/drawing/2014/main" id="{7F245FC5-8134-9934-DDE4-495DC7D51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879" y="806284"/>
            <a:ext cx="7787915" cy="341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CCF1EA6-8AD7-9199-915A-E55C58374F29}"/>
              </a:ext>
            </a:extLst>
          </p:cNvPr>
          <p:cNvCxnSpPr/>
          <p:nvPr/>
        </p:nvCxnSpPr>
        <p:spPr>
          <a:xfrm>
            <a:off x="11546841" y="364545"/>
            <a:ext cx="0" cy="14642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3F208CA-9E5A-D6D3-D9C6-C5D59ED4C146}"/>
              </a:ext>
            </a:extLst>
          </p:cNvPr>
          <p:cNvSpPr txBox="1"/>
          <p:nvPr/>
        </p:nvSpPr>
        <p:spPr>
          <a:xfrm>
            <a:off x="10537643" y="315318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HL-LHC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A3CED6-84A5-1D01-F5F5-3959A8BC62D3}"/>
              </a:ext>
            </a:extLst>
          </p:cNvPr>
          <p:cNvSpPr txBox="1"/>
          <p:nvPr/>
        </p:nvSpPr>
        <p:spPr>
          <a:xfrm>
            <a:off x="9722818" y="3069847"/>
            <a:ext cx="23925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rgbClr val="6D6D6D"/>
                </a:solidFill>
                <a:effectLst/>
                <a:latin typeface="Arial" panose="020B0604020202020204" pitchFamily="34" charset="0"/>
              </a:rPr>
              <a:t>lhc-commissioning.web.cern.ch</a:t>
            </a:r>
            <a:endParaRPr lang="en-GB" sz="1200" dirty="0">
              <a:solidFill>
                <a:srgbClr val="6D6D6D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D79975-C3EF-26F2-05F5-F28E3BA8C9F7}"/>
              </a:ext>
            </a:extLst>
          </p:cNvPr>
          <p:cNvSpPr txBox="1"/>
          <p:nvPr/>
        </p:nvSpPr>
        <p:spPr>
          <a:xfrm>
            <a:off x="4802056" y="4260756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 and solutions</a:t>
            </a:r>
          </a:p>
        </p:txBody>
      </p:sp>
    </p:spTree>
    <p:extLst>
      <p:ext uri="{BB962C8B-B14F-4D97-AF65-F5344CB8AC3E}">
        <p14:creationId xmlns:p14="http://schemas.microsoft.com/office/powerpoint/2010/main" val="2861974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C143E-1C6B-7766-147B-D00A8CDCD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017CC-A518-8624-B6D3-DFB916AD8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08668-D720-A55D-ABBA-8D471A9E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5D60F9-CFA5-30C7-D125-3ACC6A3EB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 descr="The 3 Reasons Why CERN's Large Hadron Collider Can't Make Particles Go  Faster">
            <a:extLst>
              <a:ext uri="{FF2B5EF4-FFF2-40B4-BE49-F238E27FC236}">
                <a16:creationId xmlns:a16="http://schemas.microsoft.com/office/drawing/2014/main" id="{0E930A51-2556-D3D2-01C0-7F0CA04794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18" t="7407" r="-4826" b="11384"/>
          <a:stretch/>
        </p:blipFill>
        <p:spPr bwMode="auto">
          <a:xfrm>
            <a:off x="25620" y="35221"/>
            <a:ext cx="12179632" cy="680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28FADBF-0DFA-2DBC-C5FF-2CDE806807A3}"/>
              </a:ext>
            </a:extLst>
          </p:cNvPr>
          <p:cNvSpPr/>
          <p:nvPr/>
        </p:nvSpPr>
        <p:spPr>
          <a:xfrm>
            <a:off x="-25171" y="10581"/>
            <a:ext cx="512851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6EC1B2-AF4F-B0AC-6CEC-03C3250390E9}"/>
              </a:ext>
            </a:extLst>
          </p:cNvPr>
          <p:cNvSpPr/>
          <p:nvPr/>
        </p:nvSpPr>
        <p:spPr>
          <a:xfrm>
            <a:off x="11587258" y="35221"/>
            <a:ext cx="604742" cy="679837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What is the ATLAS experiment? | Live Science">
            <a:extLst>
              <a:ext uri="{FF2B5EF4-FFF2-40B4-BE49-F238E27FC236}">
                <a16:creationId xmlns:a16="http://schemas.microsoft.com/office/drawing/2014/main" id="{C6E602FC-0504-DA83-18DD-75A046E4BF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7"/>
          <a:stretch/>
        </p:blipFill>
        <p:spPr bwMode="auto">
          <a:xfrm>
            <a:off x="7593994" y="302460"/>
            <a:ext cx="3755546" cy="214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0057AB-719B-E716-1264-A3A630F4099E}"/>
              </a:ext>
            </a:extLst>
          </p:cNvPr>
          <p:cNvSpPr txBox="1"/>
          <p:nvPr/>
        </p:nvSpPr>
        <p:spPr>
          <a:xfrm>
            <a:off x="7701982" y="270869"/>
            <a:ext cx="1185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ATLAS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2FB2AB-58EF-CC3F-731F-721F24108448}"/>
              </a:ext>
            </a:extLst>
          </p:cNvPr>
          <p:cNvSpPr txBox="1"/>
          <p:nvPr/>
        </p:nvSpPr>
        <p:spPr>
          <a:xfrm>
            <a:off x="831676" y="1169457"/>
            <a:ext cx="6550283" cy="23237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ATLAS, CMS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FASER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experiments in Run 3: </a:t>
            </a:r>
          </a:p>
          <a:p>
            <a:pPr marL="742950" lvl="1" indent="-285750">
              <a:buFontTx/>
              <a:buChar char="-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status and physics highlights </a:t>
            </a:r>
          </a:p>
          <a:p>
            <a:pPr marL="285750" indent="-285750">
              <a:buFontTx/>
              <a:buChar char="-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Towards the HL-LHC: </a:t>
            </a:r>
          </a:p>
          <a:p>
            <a:pPr marL="742950" lvl="1" indent="-285750">
              <a:buFontTx/>
              <a:buChar char="-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exploitation of the physics potential  </a:t>
            </a:r>
          </a:p>
          <a:p>
            <a:pPr marL="742950" lvl="1" indent="-285750">
              <a:buFontTx/>
              <a:buChar char="-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Phase II upgrades  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with a detailed view of UK efforts and contributions </a:t>
            </a:r>
          </a:p>
        </p:txBody>
      </p:sp>
      <p:pic>
        <p:nvPicPr>
          <p:cNvPr id="4100" name="Picture 4" descr="FASER experiment - Wikipedia">
            <a:extLst>
              <a:ext uri="{FF2B5EF4-FFF2-40B4-BE49-F238E27FC236}">
                <a16:creationId xmlns:a16="http://schemas.microsoft.com/office/drawing/2014/main" id="{4751E477-D7FE-5A9F-480B-09254357B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4832" y="3164480"/>
            <a:ext cx="2671376" cy="135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irect Searches and Dark Matter | School of Physics | University of Bristol">
            <a:extLst>
              <a:ext uri="{FF2B5EF4-FFF2-40B4-BE49-F238E27FC236}">
                <a16:creationId xmlns:a16="http://schemas.microsoft.com/office/drawing/2014/main" id="{E6AA7A8B-ECCA-FED8-1B78-E762F8F579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4"/>
          <a:stretch/>
        </p:blipFill>
        <p:spPr bwMode="auto">
          <a:xfrm>
            <a:off x="487680" y="4093249"/>
            <a:ext cx="3304813" cy="217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250962-CEE4-55B2-6D71-C48A0FAB9930}"/>
              </a:ext>
            </a:extLst>
          </p:cNvPr>
          <p:cNvSpPr txBox="1"/>
          <p:nvPr/>
        </p:nvSpPr>
        <p:spPr>
          <a:xfrm>
            <a:off x="2841305" y="4155409"/>
            <a:ext cx="957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C3D302-77A1-5DB6-46BB-84444710F853}"/>
              </a:ext>
            </a:extLst>
          </p:cNvPr>
          <p:cNvSpPr txBox="1"/>
          <p:nvPr/>
        </p:nvSpPr>
        <p:spPr>
          <a:xfrm>
            <a:off x="8956546" y="3159712"/>
            <a:ext cx="837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FASER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BF9BD6-E07C-FEA9-CB4F-59B775B144CC}"/>
              </a:ext>
            </a:extLst>
          </p:cNvPr>
          <p:cNvSpPr txBox="1"/>
          <p:nvPr/>
        </p:nvSpPr>
        <p:spPr>
          <a:xfrm>
            <a:off x="488334" y="4106521"/>
            <a:ext cx="251425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 2014 J. Phys.: Conf. Ser. 513 (2014) 022032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A10F08-2478-940D-773C-1DB4BDA9E678}"/>
              </a:ext>
            </a:extLst>
          </p:cNvPr>
          <p:cNvSpPr txBox="1"/>
          <p:nvPr/>
        </p:nvSpPr>
        <p:spPr>
          <a:xfrm>
            <a:off x="9492873" y="334264"/>
            <a:ext cx="18477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https://</a:t>
            </a:r>
            <a:r>
              <a:rPr lang="en-GB" sz="800" dirty="0" err="1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cds.cern.ch</a:t>
            </a:r>
            <a:r>
              <a:rPr lang="en-GB" sz="80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/record/1095924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1CF598-EA33-9E7A-8198-479258EA7DA9}"/>
              </a:ext>
            </a:extLst>
          </p:cNvPr>
          <p:cNvSpPr txBox="1"/>
          <p:nvPr/>
        </p:nvSpPr>
        <p:spPr>
          <a:xfrm>
            <a:off x="9733099" y="3118846"/>
            <a:ext cx="167702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7979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en-US" sz="800" dirty="0" err="1">
                <a:solidFill>
                  <a:srgbClr val="7979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arxiv.org</a:t>
            </a:r>
            <a:r>
              <a:rPr lang="en-US" sz="800" dirty="0">
                <a:solidFill>
                  <a:srgbClr val="7979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/pdf/2207.11427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3BB231A-1243-E2B6-8C74-23634C6D9A4E}"/>
              </a:ext>
            </a:extLst>
          </p:cNvPr>
          <p:cNvSpPr txBox="1"/>
          <p:nvPr/>
        </p:nvSpPr>
        <p:spPr>
          <a:xfrm>
            <a:off x="6304546" y="6077193"/>
            <a:ext cx="526945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The UK has also a small participation in SND@LHC (UCL, Imperial) - see W. Barter’s talk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58AA23FE-3E67-9CEC-1D70-6E2B0CCE636B}"/>
              </a:ext>
            </a:extLst>
          </p:cNvPr>
          <p:cNvSpPr txBox="1">
            <a:spLocks/>
          </p:cNvSpPr>
          <p:nvPr/>
        </p:nvSpPr>
        <p:spPr>
          <a:xfrm>
            <a:off x="517308" y="35221"/>
            <a:ext cx="11034477" cy="781878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244135"/>
                </a:solidFill>
                <a:latin typeface="Book Antiqua" panose="02040602050305030304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/>
              <a:t>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7E6B2D-E8E1-722A-763D-28EB7563130E}"/>
              </a:ext>
            </a:extLst>
          </p:cNvPr>
          <p:cNvSpPr txBox="1"/>
          <p:nvPr/>
        </p:nvSpPr>
        <p:spPr>
          <a:xfrm>
            <a:off x="487680" y="6276435"/>
            <a:ext cx="331143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~ 6300 active members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(2166 scientific authors,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247 Institutes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167264-F267-FCA6-F9F1-79412FCB2509}"/>
              </a:ext>
            </a:extLst>
          </p:cNvPr>
          <p:cNvSpPr txBox="1"/>
          <p:nvPr/>
        </p:nvSpPr>
        <p:spPr>
          <a:xfrm>
            <a:off x="7593993" y="2377888"/>
            <a:ext cx="375554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5900 active members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(2870 scientific authors,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183 Institutes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2420E-BA5E-5447-C447-0D4E9A3F6407}"/>
              </a:ext>
            </a:extLst>
          </p:cNvPr>
          <p:cNvSpPr txBox="1"/>
          <p:nvPr/>
        </p:nvSpPr>
        <p:spPr>
          <a:xfrm>
            <a:off x="8910246" y="4516358"/>
            <a:ext cx="266468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102 active members 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(27 Institutes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77124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03717-0DC1-3E2D-D623-D2BE09632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GPDs upgrade programs at glance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DF417-D0DA-CD38-E4E8-29746FAF2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9" y="5585738"/>
            <a:ext cx="12028179" cy="437603"/>
          </a:xfrm>
        </p:spPr>
        <p:txBody>
          <a:bodyPr>
            <a:normAutofit fontScale="92500"/>
          </a:bodyPr>
          <a:lstStyle/>
          <a:p>
            <a:r>
              <a:rPr lang="en-US" sz="2000" b="1" dirty="0"/>
              <a:t>Funding</a:t>
            </a:r>
            <a:r>
              <a:rPr lang="en-US" sz="2000" dirty="0"/>
              <a:t>: mainly STFC, </a:t>
            </a:r>
            <a:r>
              <a:rPr lang="en-GB" sz="2000" dirty="0">
                <a:effectLst/>
              </a:rPr>
              <a:t>capital contribution to upgrade in line with fair share. Current (being extended):</a:t>
            </a:r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77D54-E273-E478-3FBB-F4F5137DA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B8D5B-0B24-919F-054D-E0D3E10CE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17B4D-F9C5-8950-4C2F-E33B32821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661688-FBD5-C550-1C91-3FB8503C9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050" y="720615"/>
            <a:ext cx="10281962" cy="4847005"/>
          </a:xfrm>
          <a:prstGeom prst="rect">
            <a:avLst/>
          </a:prstGeom>
        </p:spPr>
      </p:pic>
      <p:sp>
        <p:nvSpPr>
          <p:cNvPr id="11" name="5-point Star 10">
            <a:extLst>
              <a:ext uri="{FF2B5EF4-FFF2-40B4-BE49-F238E27FC236}">
                <a16:creationId xmlns:a16="http://schemas.microsoft.com/office/drawing/2014/main" id="{7E370689-76AC-F040-ECD9-238C5EA59BDA}"/>
              </a:ext>
            </a:extLst>
          </p:cNvPr>
          <p:cNvSpPr/>
          <p:nvPr/>
        </p:nvSpPr>
        <p:spPr>
          <a:xfrm>
            <a:off x="9052087" y="4922359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3D65485B-930B-679C-DBC5-3819BE3F823D}"/>
              </a:ext>
            </a:extLst>
          </p:cNvPr>
          <p:cNvSpPr/>
          <p:nvPr/>
        </p:nvSpPr>
        <p:spPr>
          <a:xfrm>
            <a:off x="10749281" y="1143101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06FC2C18-BE62-2779-A959-E1871F835B60}"/>
              </a:ext>
            </a:extLst>
          </p:cNvPr>
          <p:cNvSpPr/>
          <p:nvPr/>
        </p:nvSpPr>
        <p:spPr>
          <a:xfrm>
            <a:off x="6399211" y="3665750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14994807-84A0-3720-9EA8-38AFE99FED3B}"/>
              </a:ext>
            </a:extLst>
          </p:cNvPr>
          <p:cNvSpPr/>
          <p:nvPr/>
        </p:nvSpPr>
        <p:spPr>
          <a:xfrm>
            <a:off x="5481320" y="1113808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2778B916-A7AA-5F12-3A92-9467DCE8C5EB}"/>
              </a:ext>
            </a:extLst>
          </p:cNvPr>
          <p:cNvSpPr/>
          <p:nvPr/>
        </p:nvSpPr>
        <p:spPr>
          <a:xfrm>
            <a:off x="4619519" y="4496926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197D1EA0-10AB-A954-0106-0B587F4EB122}"/>
              </a:ext>
            </a:extLst>
          </p:cNvPr>
          <p:cNvSpPr/>
          <p:nvPr/>
        </p:nvSpPr>
        <p:spPr>
          <a:xfrm>
            <a:off x="5162438" y="4496925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5738420-6AB7-88D8-0F35-D35D5D1C25CD}"/>
              </a:ext>
            </a:extLst>
          </p:cNvPr>
          <p:cNvSpPr txBox="1">
            <a:spLocks/>
          </p:cNvSpPr>
          <p:nvPr/>
        </p:nvSpPr>
        <p:spPr>
          <a:xfrm>
            <a:off x="937939" y="6004752"/>
            <a:ext cx="5071741" cy="43760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ATLAS</a:t>
            </a:r>
            <a:r>
              <a:rPr lang="en-US" sz="2000" dirty="0"/>
              <a:t>: </a:t>
            </a:r>
            <a:r>
              <a:rPr lang="en-GB" sz="2000" dirty="0">
                <a:effectLst/>
              </a:rPr>
              <a:t>£128M for 12 years (2014-2026) </a:t>
            </a:r>
            <a:endParaRPr lang="en-GB" sz="2000" dirty="0"/>
          </a:p>
          <a:p>
            <a:pPr marL="457200" lvl="1" indent="0">
              <a:buFont typeface="Wingdings 3" charset="2"/>
              <a:buNone/>
            </a:pPr>
            <a:endParaRPr lang="en-US" sz="1600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03DB847F-B41A-0D45-8118-E268220CBED8}"/>
              </a:ext>
            </a:extLst>
          </p:cNvPr>
          <p:cNvSpPr txBox="1">
            <a:spLocks/>
          </p:cNvSpPr>
          <p:nvPr/>
        </p:nvSpPr>
        <p:spPr>
          <a:xfrm>
            <a:off x="6768875" y="6002873"/>
            <a:ext cx="4915125" cy="43760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CMS</a:t>
            </a:r>
            <a:r>
              <a:rPr lang="en-US" sz="2000" dirty="0"/>
              <a:t>: </a:t>
            </a:r>
            <a:r>
              <a:rPr lang="en-GB" sz="2000" dirty="0">
                <a:solidFill>
                  <a:srgbClr val="000000"/>
                </a:solidFill>
                <a:effectLst/>
              </a:rPr>
              <a:t>£13.6M for 6 years (2019-2025)  </a:t>
            </a:r>
          </a:p>
          <a:p>
            <a:endParaRPr lang="en-GB" sz="2000" dirty="0"/>
          </a:p>
          <a:p>
            <a:pPr marL="457200" lvl="1" indent="0">
              <a:buFont typeface="Wingdings 3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7887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BC25A1B-6503-E5A8-AE22-562187D60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502" y="3022523"/>
            <a:ext cx="5813879" cy="34510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EAD3C0-59B6-6F96-2A8F-6D67FA376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upgrade: Inner Tracking Detector (</a:t>
            </a:r>
            <a:r>
              <a:rPr lang="en-US" dirty="0" err="1"/>
              <a:t>ITk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E6C9E-1B1B-98FD-10BB-D96069431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074" y="806284"/>
            <a:ext cx="6750737" cy="3057186"/>
          </a:xfrm>
        </p:spPr>
        <p:txBody>
          <a:bodyPr>
            <a:normAutofit/>
          </a:bodyPr>
          <a:lstStyle/>
          <a:p>
            <a:r>
              <a:rPr lang="en-US" dirty="0"/>
              <a:t>One of the </a:t>
            </a:r>
            <a:r>
              <a:rPr lang="en-US" b="1" dirty="0">
                <a:solidFill>
                  <a:srgbClr val="244DE7"/>
                </a:solidFill>
              </a:rPr>
              <a:t>main UK deliverables for ATLAS</a:t>
            </a:r>
          </a:p>
          <a:p>
            <a:pPr lvl="1">
              <a:spcBef>
                <a:spcPts val="500"/>
              </a:spcBef>
            </a:pPr>
            <a:r>
              <a:rPr lang="en-US" sz="1800" dirty="0"/>
              <a:t>Complete replacement of the current inner detector </a:t>
            </a:r>
          </a:p>
          <a:p>
            <a:pPr lvl="2">
              <a:spcBef>
                <a:spcPts val="500"/>
              </a:spcBef>
            </a:pPr>
            <a:r>
              <a:rPr lang="en-US" sz="1600" dirty="0"/>
              <a:t>Larger angular coverage (</a:t>
            </a:r>
            <a:r>
              <a:rPr lang="en-US" sz="1600" dirty="0">
                <a:latin typeface="Symbol" pitchFamily="2" charset="2"/>
              </a:rPr>
              <a:t>h: 2.5 </a:t>
            </a:r>
            <a:r>
              <a:rPr lang="en-US" sz="1600" dirty="0">
                <a:latin typeface="Symbol" pitchFamily="2" charset="2"/>
                <a:sym typeface="Wingdings" pitchFamily="2" charset="2"/>
              </a:rPr>
              <a:t></a:t>
            </a:r>
            <a:r>
              <a:rPr lang="en-US" sz="1600" dirty="0">
                <a:latin typeface="Symbol" pitchFamily="2" charset="2"/>
              </a:rPr>
              <a:t> </a:t>
            </a:r>
            <a:r>
              <a:rPr lang="en-US" sz="1600" dirty="0"/>
              <a:t>4)</a:t>
            </a:r>
          </a:p>
          <a:p>
            <a:pPr lvl="2">
              <a:spcBef>
                <a:spcPts val="500"/>
              </a:spcBef>
            </a:pPr>
            <a:r>
              <a:rPr lang="en-US" sz="1600" dirty="0"/>
              <a:t>High radiation tolerance (up to 1 x 10</a:t>
            </a:r>
            <a:r>
              <a:rPr lang="en-US" sz="1600" baseline="30000" dirty="0"/>
              <a:t>16</a:t>
            </a:r>
            <a:r>
              <a:rPr lang="en-US" sz="1600" dirty="0"/>
              <a:t> </a:t>
            </a:r>
            <a:r>
              <a:rPr lang="en-US" sz="1600" dirty="0" err="1"/>
              <a:t>neq</a:t>
            </a:r>
            <a:r>
              <a:rPr lang="en-US" sz="1600" dirty="0"/>
              <a:t>/cm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</a:p>
          <a:p>
            <a:pPr lvl="2">
              <a:spcBef>
                <a:spcPts val="500"/>
              </a:spcBef>
            </a:pPr>
            <a:r>
              <a:rPr lang="en-US" sz="1600" dirty="0"/>
              <a:t>Reduced material budget</a:t>
            </a:r>
          </a:p>
          <a:p>
            <a:pPr lvl="1">
              <a:spcBef>
                <a:spcPts val="500"/>
              </a:spcBef>
            </a:pPr>
            <a:r>
              <a:rPr lang="en-US" sz="1800" dirty="0"/>
              <a:t>Very large total surface for Pixel and Strip sensors</a:t>
            </a:r>
          </a:p>
          <a:p>
            <a:pPr lvl="2">
              <a:spcBef>
                <a:spcPts val="500"/>
              </a:spcBef>
            </a:pPr>
            <a:endParaRPr lang="en-US" sz="1700" b="1" dirty="0">
              <a:solidFill>
                <a:srgbClr val="244DE7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AB650-7146-4F40-491E-64380B6EA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2D688-91BA-92E1-8496-52EB92589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77DBE-9403-DFA6-6B87-7E2E253D8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52CCB4-4DBC-347F-D20C-24C36C6275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67" b="49366"/>
          <a:stretch/>
        </p:blipFill>
        <p:spPr>
          <a:xfrm>
            <a:off x="7007916" y="734744"/>
            <a:ext cx="4670965" cy="31287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02FF4E8-8E6F-7D4C-A30F-CF78348FD3D2}"/>
              </a:ext>
            </a:extLst>
          </p:cNvPr>
          <p:cNvSpPr txBox="1"/>
          <p:nvPr/>
        </p:nvSpPr>
        <p:spPr>
          <a:xfrm>
            <a:off x="6106633" y="3963690"/>
            <a:ext cx="5918926" cy="2159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UK is responsible to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uild </a:t>
            </a:r>
            <a:r>
              <a:rPr lang="en-GB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40% of the strip modules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50% of the strip local supports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(cores) + strip service modules 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UK deliverables in pixel include assemble and test </a:t>
            </a:r>
            <a:r>
              <a:rPr lang="en-GB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20% of ATLAS Pixel modules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build </a:t>
            </a:r>
            <a:r>
              <a:rPr lang="en-GB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one endcap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providing a lot of the leadership in the </a:t>
            </a:r>
            <a:r>
              <a:rPr lang="en-GB" b="1" dirty="0" err="1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GB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951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CAA06-4BD1-CD8F-649A-46547D6A6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Inner Tracking Detector (</a:t>
            </a:r>
            <a:r>
              <a:rPr lang="en-US" dirty="0" err="1"/>
              <a:t>ITk</a:t>
            </a:r>
            <a:r>
              <a:rPr lang="en-US" dirty="0"/>
              <a:t>): status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A7D18-F676-6F1A-552B-EDB0F8FC1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074" y="660400"/>
            <a:ext cx="11674936" cy="60325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Schedule remains challenging, but lot of good progress has been made</a:t>
            </a:r>
          </a:p>
          <a:p>
            <a:pPr lvl="1"/>
            <a:r>
              <a:rPr lang="en-US" b="1" dirty="0">
                <a:solidFill>
                  <a:srgbClr val="244DE7"/>
                </a:solidFill>
              </a:rPr>
              <a:t>ITK strips:</a:t>
            </a:r>
            <a:endParaRPr lang="en-US" dirty="0"/>
          </a:p>
          <a:p>
            <a:pPr lvl="2"/>
            <a:r>
              <a:rPr lang="en-US" dirty="0">
                <a:sym typeface="Wingdings" pitchFamily="2" charset="2"/>
              </a:rPr>
              <a:t>huge work to understand and solve module cracking problems in collaboration with US and other institutes</a:t>
            </a:r>
          </a:p>
          <a:p>
            <a:pPr lvl="2"/>
            <a:r>
              <a:rPr lang="en-US" dirty="0">
                <a:sym typeface="Wingdings" pitchFamily="2" charset="2"/>
              </a:rPr>
              <a:t>UK Institutes ready for production –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now on track to start bulk production before the end of 2024</a:t>
            </a:r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b="1" dirty="0">
              <a:solidFill>
                <a:srgbClr val="244DE7"/>
              </a:solidFill>
              <a:sym typeface="Wingdings" pitchFamily="2" charset="2"/>
            </a:endParaRPr>
          </a:p>
          <a:p>
            <a:pPr lvl="1"/>
            <a:endParaRPr lang="en-US" b="1" dirty="0">
              <a:solidFill>
                <a:srgbClr val="244DE7"/>
              </a:solidFill>
              <a:sym typeface="Wingdings" pitchFamily="2" charset="2"/>
            </a:endParaRPr>
          </a:p>
          <a:p>
            <a:pPr lvl="1"/>
            <a:r>
              <a:rPr lang="en-US" b="1" dirty="0">
                <a:solidFill>
                  <a:srgbClr val="244DE7"/>
                </a:solidFill>
                <a:sym typeface="Wingdings" pitchFamily="2" charset="2"/>
              </a:rPr>
              <a:t>ITK pixels: </a:t>
            </a:r>
          </a:p>
          <a:p>
            <a:pPr lvl="2"/>
            <a:r>
              <a:rPr lang="en-US" dirty="0">
                <a:sym typeface="Wingdings" pitchFamily="2" charset="2"/>
              </a:rPr>
              <a:t>Assembly site, construction processes and quality insurance tests in place at all sites  - PRR November  </a:t>
            </a:r>
          </a:p>
          <a:p>
            <a:pPr lvl="2"/>
            <a:r>
              <a:rPr lang="en-US" dirty="0">
                <a:sym typeface="Wingdings" pitchFamily="2" charset="2"/>
              </a:rPr>
              <a:t>Joint task force ATLAS-CMS expert for ASICs to study challenges in hybridization process and ASICs  </a:t>
            </a:r>
          </a:p>
          <a:p>
            <a:r>
              <a:rPr lang="en-US" sz="2600" dirty="0">
                <a:sym typeface="Wingdings" pitchFamily="2" charset="2"/>
              </a:rPr>
              <a:t>Preparation in SR1 in full progress with deliverables from UK getting to CERN…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B397F-A3CF-4B97-825C-D84CED6F3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2C4AC-B84C-535B-979B-E0E78002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5F760-E951-F603-FC80-FE0090629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F5F699-95B4-E10F-816D-731E0F78B6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807" r="3565"/>
          <a:stretch/>
        </p:blipFill>
        <p:spPr>
          <a:xfrm>
            <a:off x="257179" y="2449755"/>
            <a:ext cx="5642588" cy="18181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58192E-93CB-A618-774A-0419FA15DA47}"/>
              </a:ext>
            </a:extLst>
          </p:cNvPr>
          <p:cNvSpPr txBox="1"/>
          <p:nvPr/>
        </p:nvSpPr>
        <p:spPr>
          <a:xfrm>
            <a:off x="269879" y="2076885"/>
            <a:ext cx="4405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“Interposer” solution, module design modified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4DD3B8-CCE9-5E12-372F-7283252C8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886942"/>
            <a:ext cx="3189416" cy="18181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924B34-12E4-1E48-8D34-8D766CFD2706}"/>
              </a:ext>
            </a:extLst>
          </p:cNvPr>
          <p:cNvSpPr txBox="1"/>
          <p:nvPr/>
        </p:nvSpPr>
        <p:spPr>
          <a:xfrm>
            <a:off x="6022734" y="2383125"/>
            <a:ext cx="5939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14 interposed modules on stave under Cold tests in UK (-70</a:t>
            </a:r>
            <a:r>
              <a:rPr lang="en-US" sz="16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  <a:p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C22DE-C305-6632-0EC3-7B13021F24FE}"/>
              </a:ext>
            </a:extLst>
          </p:cNvPr>
          <p:cNvSpPr txBox="1"/>
          <p:nvPr/>
        </p:nvSpPr>
        <p:spPr>
          <a:xfrm>
            <a:off x="7390275" y="960237"/>
            <a:ext cx="41775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Birmingham, Cambridge, Glasgow, Lancaster, Liverpool, Oxford, QMUL, RAL PP, RAL TD, Sheffield, UCL, Warwick </a:t>
            </a:r>
          </a:p>
          <a:p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CD1535-5374-E81D-D2F6-52D534615D32}"/>
              </a:ext>
            </a:extLst>
          </p:cNvPr>
          <p:cNvSpPr txBox="1"/>
          <p:nvPr/>
        </p:nvSpPr>
        <p:spPr>
          <a:xfrm>
            <a:off x="2670934" y="4841818"/>
            <a:ext cx="52467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Edinburgh, Glasgow, Lancaster, Liverpool, Manchester, Oxford, QMUL, RAL PP, RAL TD, Sheffield, UCL, Warwick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A2C846-AF43-EA35-9E88-BA30CDFC6F20}"/>
              </a:ext>
            </a:extLst>
          </p:cNvPr>
          <p:cNvSpPr txBox="1"/>
          <p:nvPr/>
        </p:nvSpPr>
        <p:spPr>
          <a:xfrm>
            <a:off x="650629" y="2436722"/>
            <a:ext cx="38306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Interposers fabricated in the UK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98E0356-515F-C5BC-312E-77332C0FA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0612" y="2800846"/>
            <a:ext cx="2809600" cy="148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777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A323B-E5DE-ED71-322D-690647FA5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for I&amp;C in SR1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D2EBC-4599-48B5-091B-63A4ECFB5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DB464-0E25-9DA9-903E-F50844DC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CFEE02-17A9-C53A-C90A-658E0B38D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D4404DD6-7155-13F2-7EEE-E9C7472BF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35" y="701220"/>
            <a:ext cx="5064273" cy="2856939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8F738C4-EFDE-E0D1-A05E-AD6CF6B1B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3308" y="3661009"/>
            <a:ext cx="3603218" cy="27024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27C10B-38E6-5B05-53DD-B3F2D85E2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3804" y="701220"/>
            <a:ext cx="2726134" cy="28547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4F6537-3E6F-4843-61B6-F3CFD847C5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9" y="3631834"/>
            <a:ext cx="4916111" cy="2768109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B7CF3132-FE9E-9C65-BCBE-F30F23FA5D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676" y="810837"/>
            <a:ext cx="3603218" cy="27024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3346DF-4BB7-E903-6C92-F5BBA57B6411}"/>
              </a:ext>
            </a:extLst>
          </p:cNvPr>
          <p:cNvSpPr txBox="1"/>
          <p:nvPr/>
        </p:nvSpPr>
        <p:spPr>
          <a:xfrm>
            <a:off x="8966526" y="3947746"/>
            <a:ext cx="32658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Cylinders made in US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dressed in UK, sent to CERN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stave loading into cylinders in the UK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Sent to CERN end of 2024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Loading starts in Q1-2025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UK provide service modules</a:t>
            </a:r>
          </a:p>
        </p:txBody>
      </p:sp>
    </p:spTree>
    <p:extLst>
      <p:ext uri="{BB962C8B-B14F-4D97-AF65-F5344CB8AC3E}">
        <p14:creationId xmlns:p14="http://schemas.microsoft.com/office/powerpoint/2010/main" val="1343068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30D04-71E7-73DF-9989-EA3F1F701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upgrade: Trigger and DAQ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4135A-3BE3-4005-B185-30DD53923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Another </a:t>
            </a:r>
            <a:r>
              <a:rPr lang="en-US" sz="2000" b="1" dirty="0">
                <a:solidFill>
                  <a:srgbClr val="244DE7"/>
                </a:solidFill>
              </a:rPr>
              <a:t>major UK deliverable</a:t>
            </a:r>
          </a:p>
          <a:p>
            <a:r>
              <a:rPr lang="en-US" sz="2000" dirty="0"/>
              <a:t>Phase II TDAQ specifications are challenging: </a:t>
            </a:r>
          </a:p>
          <a:p>
            <a:pPr lvl="1"/>
            <a:r>
              <a:rPr lang="en-US" sz="1800" dirty="0"/>
              <a:t>L0 rate 1 MHz with 10us latency </a:t>
            </a:r>
          </a:p>
          <a:p>
            <a:pPr lvl="1"/>
            <a:r>
              <a:rPr lang="en-US" sz="1800" dirty="0"/>
              <a:t>EF output rate 10 kHz</a:t>
            </a:r>
          </a:p>
          <a:p>
            <a:pPr lvl="1"/>
            <a:r>
              <a:rPr lang="en-US" sz="1800" dirty="0"/>
              <a:t>Estimate event size of 4.6 MB </a:t>
            </a:r>
          </a:p>
          <a:p>
            <a:pPr marL="457200" lvl="1" indent="0">
              <a:buNone/>
            </a:pPr>
            <a:r>
              <a:rPr lang="en-US" sz="18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BAB3B-8EF7-A2B4-277A-E04AD2985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4988A-1F82-7C1C-C25E-4CDBFFA15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6C29E-1F85-2298-990F-4A9D0EA3A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C6C534-D608-A621-568E-EA9995B622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01" t="30835" r="63276"/>
          <a:stretch/>
        </p:blipFill>
        <p:spPr>
          <a:xfrm>
            <a:off x="951846" y="2861793"/>
            <a:ext cx="3079940" cy="36600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7FDF64-E18C-24FE-B154-4AC0E97185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303" t="-1544" b="18044"/>
          <a:stretch/>
        </p:blipFill>
        <p:spPr>
          <a:xfrm>
            <a:off x="7599866" y="2187165"/>
            <a:ext cx="4036228" cy="42990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8B88B1-0E11-6644-C2E8-52261C46BE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930" b="50826"/>
          <a:stretch/>
        </p:blipFill>
        <p:spPr>
          <a:xfrm>
            <a:off x="4506777" y="3717257"/>
            <a:ext cx="2503850" cy="26861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8B2980-E9B0-A545-B703-1DF9F788928B}"/>
              </a:ext>
            </a:extLst>
          </p:cNvPr>
          <p:cNvSpPr txBox="1"/>
          <p:nvPr/>
        </p:nvSpPr>
        <p:spPr>
          <a:xfrm>
            <a:off x="4457959" y="3058359"/>
            <a:ext cx="2857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L0 Trigger</a:t>
            </a:r>
            <a:r>
              <a:rPr lang="en-US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prototyping and testing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87A7A4-D100-FE52-2E27-E1D840F65255}"/>
              </a:ext>
            </a:extLst>
          </p:cNvPr>
          <p:cNvSpPr txBox="1"/>
          <p:nvPr/>
        </p:nvSpPr>
        <p:spPr>
          <a:xfrm>
            <a:off x="7315200" y="758061"/>
            <a:ext cx="46997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DAQ: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FELIX prototype testing on-going</a:t>
            </a:r>
          </a:p>
          <a:p>
            <a:endParaRPr lang="en-US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Event filter: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demonstrators progressing well and on track, very good progress on GPU and FPGA support in ATLAS software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4C5358-C9CD-CDC8-6D06-B1EAD2B8E847}"/>
              </a:ext>
            </a:extLst>
          </p:cNvPr>
          <p:cNvSpPr txBox="1"/>
          <p:nvPr/>
        </p:nvSpPr>
        <p:spPr>
          <a:xfrm>
            <a:off x="4393626" y="2072854"/>
            <a:ext cx="27312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RHUL, UCL, RAL, QMUL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23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E53D2-8904-5ECA-9599-C5162F25D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769B0-FBE1-53FF-F012-0EC805960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upgrade: Trigger and DAQ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493FF-2FBE-23E7-8B86-40F627634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Another </a:t>
            </a:r>
            <a:r>
              <a:rPr lang="en-US" sz="2000" b="1" dirty="0">
                <a:solidFill>
                  <a:srgbClr val="244DE7"/>
                </a:solidFill>
              </a:rPr>
              <a:t>major UK deliverable</a:t>
            </a:r>
          </a:p>
          <a:p>
            <a:r>
              <a:rPr lang="en-US" sz="2000" dirty="0"/>
              <a:t>Phase II TDAQ specifications are challenging: </a:t>
            </a:r>
          </a:p>
          <a:p>
            <a:pPr lvl="1"/>
            <a:r>
              <a:rPr lang="en-US" sz="1800" dirty="0"/>
              <a:t>L0 rate 1 MHz with 10us latency </a:t>
            </a:r>
          </a:p>
          <a:p>
            <a:pPr lvl="1"/>
            <a:r>
              <a:rPr lang="en-US" sz="1800" dirty="0"/>
              <a:t>EF output rate 10 kHz</a:t>
            </a:r>
          </a:p>
          <a:p>
            <a:pPr lvl="1"/>
            <a:r>
              <a:rPr lang="en-US" sz="1800" dirty="0"/>
              <a:t>Estimate event size of 4.6 MB </a:t>
            </a:r>
          </a:p>
          <a:p>
            <a:pPr marL="457200" lvl="1" indent="0">
              <a:buNone/>
            </a:pPr>
            <a:r>
              <a:rPr lang="en-US" sz="18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BA2E1-C968-9014-297B-EDAAB8EBE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28BC6-97D9-2728-0C18-048F204D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62601-2355-5D15-AF7C-D7D0BAC7D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24D815-8688-2EAC-8B78-1550A652A9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01" t="30835" r="63276"/>
          <a:stretch/>
        </p:blipFill>
        <p:spPr>
          <a:xfrm>
            <a:off x="951846" y="2861793"/>
            <a:ext cx="3079940" cy="36600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128633-E1F4-B0F2-9A67-2BAB76E193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303" t="-1544" b="18044"/>
          <a:stretch/>
        </p:blipFill>
        <p:spPr>
          <a:xfrm>
            <a:off x="7599866" y="2187165"/>
            <a:ext cx="4036228" cy="42990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8C339D-0C8C-E11E-D5CA-F9F5A7D42F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930" b="50826"/>
          <a:stretch/>
        </p:blipFill>
        <p:spPr>
          <a:xfrm>
            <a:off x="4506777" y="3717257"/>
            <a:ext cx="2503850" cy="26861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E771DB0-9B36-F792-CFD4-2F75B9B1AF51}"/>
              </a:ext>
            </a:extLst>
          </p:cNvPr>
          <p:cNvSpPr txBox="1"/>
          <p:nvPr/>
        </p:nvSpPr>
        <p:spPr>
          <a:xfrm>
            <a:off x="4457959" y="3058359"/>
            <a:ext cx="2857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L0 Trigger</a:t>
            </a:r>
            <a:r>
              <a:rPr lang="en-US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prototyping and testing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AC8A06-3D65-73CF-3C98-C0D0C1F0DD07}"/>
              </a:ext>
            </a:extLst>
          </p:cNvPr>
          <p:cNvSpPr txBox="1"/>
          <p:nvPr/>
        </p:nvSpPr>
        <p:spPr>
          <a:xfrm>
            <a:off x="7315200" y="758061"/>
            <a:ext cx="46997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DAQ: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FELIX prototype testing on-going</a:t>
            </a:r>
          </a:p>
          <a:p>
            <a:endParaRPr lang="en-US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Event filter: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demonstrators progressing well and on track, very good progress on GPU and FPGA support in ATLAS software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E6223D-E074-24C8-DB7D-21D328AC7247}"/>
              </a:ext>
            </a:extLst>
          </p:cNvPr>
          <p:cNvSpPr txBox="1"/>
          <p:nvPr/>
        </p:nvSpPr>
        <p:spPr>
          <a:xfrm>
            <a:off x="4393626" y="2072854"/>
            <a:ext cx="27312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RHUL, UCL, RAL, QMUL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BC33DA5-F10A-8AC1-C411-FC29465490F5}"/>
              </a:ext>
            </a:extLst>
          </p:cNvPr>
          <p:cNvSpPr txBox="1">
            <a:spLocks/>
          </p:cNvSpPr>
          <p:nvPr/>
        </p:nvSpPr>
        <p:spPr>
          <a:xfrm>
            <a:off x="790469" y="2263952"/>
            <a:ext cx="10801386" cy="26762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Overall: </a:t>
            </a:r>
            <a:r>
              <a:rPr lang="en-US" dirty="0"/>
              <a:t>ALTAS-Phase II upgrade work is also relevant for </a:t>
            </a:r>
          </a:p>
          <a:p>
            <a:pPr lvl="1"/>
            <a:r>
              <a:rPr lang="en-US" sz="2400" b="1" dirty="0">
                <a:solidFill>
                  <a:srgbClr val="244DE7"/>
                </a:solidFill>
              </a:rPr>
              <a:t>training of qualified personnel</a:t>
            </a:r>
            <a:r>
              <a:rPr lang="en-US" sz="2400" b="1" dirty="0"/>
              <a:t>:</a:t>
            </a:r>
            <a:r>
              <a:rPr lang="en-US" sz="2400" dirty="0"/>
              <a:t> 55 PhD students have graduated in the past 5 years with activities on upgrade, apprenticeship programs for technical staff, research and development spin-off..</a:t>
            </a:r>
          </a:p>
          <a:p>
            <a:pPr lvl="1"/>
            <a:r>
              <a:rPr lang="en-US" sz="2400" b="1" dirty="0">
                <a:solidFill>
                  <a:srgbClr val="244DE7"/>
                </a:solidFill>
              </a:rPr>
              <a:t>Industry engagement: </a:t>
            </a:r>
            <a:r>
              <a:rPr lang="en-US" sz="2400" dirty="0"/>
              <a:t>collaborations with national and international partners, including Micron Superconductor, ZOT, Graphic, INTEL … </a:t>
            </a:r>
          </a:p>
        </p:txBody>
      </p:sp>
    </p:spTree>
    <p:extLst>
      <p:ext uri="{BB962C8B-B14F-4D97-AF65-F5344CB8AC3E}">
        <p14:creationId xmlns:p14="http://schemas.microsoft.com/office/powerpoint/2010/main" val="35279724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BC9764E2-0A90-0030-2C23-B7B5499D2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953" y="5106603"/>
            <a:ext cx="3179141" cy="1496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8CFE7D-BE8A-8443-A200-781C80848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upgrade UK 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AD9D3-E5C0-7971-3837-2C2C6C679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879" y="702407"/>
            <a:ext cx="12028179" cy="5667335"/>
          </a:xfrm>
        </p:spPr>
        <p:txBody>
          <a:bodyPr>
            <a:normAutofit/>
          </a:bodyPr>
          <a:lstStyle/>
          <a:p>
            <a:r>
              <a:rPr lang="en-GB" sz="2000" dirty="0">
                <a:effectLst/>
              </a:rPr>
              <a:t>The CMS detector upgrade for HL-LHC comprises a totally new tracking system with hardware trigger capability and a new High-granularity calorimetry (HGCAL)</a:t>
            </a:r>
            <a:endParaRPr lang="en-US" sz="2000" b="1" dirty="0"/>
          </a:p>
          <a:p>
            <a:r>
              <a:rPr lang="en-US" sz="2000" b="1" dirty="0"/>
              <a:t>Main UK-deliverable: </a:t>
            </a:r>
            <a:r>
              <a:rPr lang="en-GB" sz="2000" dirty="0">
                <a:effectLst/>
              </a:rPr>
              <a:t>common </a:t>
            </a:r>
            <a:r>
              <a:rPr lang="en-GB" sz="2000" b="1" dirty="0">
                <a:solidFill>
                  <a:srgbClr val="244DE7"/>
                </a:solidFill>
                <a:effectLst/>
              </a:rPr>
              <a:t>electronics platform</a:t>
            </a:r>
            <a:r>
              <a:rPr lang="en-GB" sz="2000" dirty="0">
                <a:effectLst/>
              </a:rPr>
              <a:t> contributing to </a:t>
            </a:r>
            <a:r>
              <a:rPr lang="en-GB" sz="2000" b="1" dirty="0">
                <a:effectLst/>
              </a:rPr>
              <a:t>tracker, barrel electromagnetic calorimeter, and endcap calorimeter(s), </a:t>
            </a:r>
            <a:r>
              <a:rPr lang="en-GB" sz="2000" dirty="0">
                <a:effectLst/>
              </a:rPr>
              <a:t>and to </a:t>
            </a:r>
            <a:r>
              <a:rPr lang="en-GB" sz="2000" b="1" dirty="0">
                <a:solidFill>
                  <a:srgbClr val="087736"/>
                </a:solidFill>
                <a:effectLst/>
              </a:rPr>
              <a:t>L1 trigger </a:t>
            </a:r>
            <a:endParaRPr lang="en-US" sz="2000" b="1" dirty="0">
              <a:solidFill>
                <a:srgbClr val="087736"/>
              </a:solidFill>
            </a:endParaRPr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17F0F-FD7C-E58A-0386-3DAA4678E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CE317C-0BAD-2868-A8A7-38C7B3EA6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B02BE-C86E-0EEA-E20E-FDC4B8C73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FA2578-559C-9E93-A9AB-B0D8A7C5E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677" y="2099974"/>
            <a:ext cx="7125586" cy="3159703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6F9BC95-69DA-5F94-EA00-A66A810F0FEF}"/>
              </a:ext>
            </a:extLst>
          </p:cNvPr>
          <p:cNvSpPr/>
          <p:nvPr/>
        </p:nvSpPr>
        <p:spPr>
          <a:xfrm>
            <a:off x="2307268" y="3923407"/>
            <a:ext cx="3753293" cy="467833"/>
          </a:xfrm>
          <a:prstGeom prst="roundRect">
            <a:avLst/>
          </a:prstGeom>
          <a:noFill/>
          <a:ln w="28575">
            <a:solidFill>
              <a:srgbClr val="244DE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44DE7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E3B5D96-B0BA-E396-6066-8528AF944A6C}"/>
              </a:ext>
            </a:extLst>
          </p:cNvPr>
          <p:cNvSpPr/>
          <p:nvPr/>
        </p:nvSpPr>
        <p:spPr>
          <a:xfrm>
            <a:off x="2307268" y="2888471"/>
            <a:ext cx="3753294" cy="467833"/>
          </a:xfrm>
          <a:prstGeom prst="roundRect">
            <a:avLst/>
          </a:prstGeom>
          <a:noFill/>
          <a:ln w="28575">
            <a:solidFill>
              <a:srgbClr val="244DE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44DE7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94856E0-D08E-3831-5C9D-D3BCB3F30DF4}"/>
              </a:ext>
            </a:extLst>
          </p:cNvPr>
          <p:cNvSpPr/>
          <p:nvPr/>
        </p:nvSpPr>
        <p:spPr>
          <a:xfrm>
            <a:off x="3727120" y="3405939"/>
            <a:ext cx="2333441" cy="467833"/>
          </a:xfrm>
          <a:prstGeom prst="roundRect">
            <a:avLst/>
          </a:prstGeom>
          <a:noFill/>
          <a:ln w="28575">
            <a:solidFill>
              <a:srgbClr val="244DE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BADC754-0B49-1EB7-CA31-2A1FB1A44204}"/>
              </a:ext>
            </a:extLst>
          </p:cNvPr>
          <p:cNvSpPr/>
          <p:nvPr/>
        </p:nvSpPr>
        <p:spPr>
          <a:xfrm>
            <a:off x="6347766" y="3122387"/>
            <a:ext cx="967437" cy="467833"/>
          </a:xfrm>
          <a:prstGeom prst="roundRect">
            <a:avLst/>
          </a:prstGeom>
          <a:noFill/>
          <a:ln w="28575">
            <a:solidFill>
              <a:srgbClr val="087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723964-7D49-CDD1-7AA7-D7137AD4F5F4}"/>
              </a:ext>
            </a:extLst>
          </p:cNvPr>
          <p:cNvSpPr txBox="1"/>
          <p:nvPr/>
        </p:nvSpPr>
        <p:spPr>
          <a:xfrm>
            <a:off x="7538609" y="2376424"/>
            <a:ext cx="46309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Based on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8 years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R&amp;D activities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Successfully UK-delivered “building-blocks”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MP7 processor board (Phase 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time-multiplexed trigger Architecture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FPGA-based track finding</a:t>
            </a:r>
            <a:r>
              <a:rPr lang="en-GB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A99091-1DC7-634C-2BA8-819DBD124129}"/>
              </a:ext>
            </a:extLst>
          </p:cNvPr>
          <p:cNvSpPr txBox="1"/>
          <p:nvPr/>
        </p:nvSpPr>
        <p:spPr>
          <a:xfrm>
            <a:off x="8611670" y="4563023"/>
            <a:ext cx="17357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JINST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 </a:t>
            </a:r>
            <a:r>
              <a:rPr lang="en-GB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12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 P12019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5B024D-5D9E-6ACE-E461-3F23501835BE}"/>
              </a:ext>
            </a:extLst>
          </p:cNvPr>
          <p:cNvSpPr txBox="1"/>
          <p:nvPr/>
        </p:nvSpPr>
        <p:spPr>
          <a:xfrm>
            <a:off x="10726877" y="4504801"/>
            <a:ext cx="14427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Bristol,Brunel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, Imperial, RAL</a:t>
            </a:r>
            <a:endParaRPr lang="en-US" sz="12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C9469C4-4582-85C5-351B-719D849ACCA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6379" t="24774" r="-1" b="22476"/>
          <a:stretch/>
        </p:blipFill>
        <p:spPr>
          <a:xfrm>
            <a:off x="6060561" y="5190482"/>
            <a:ext cx="3179141" cy="138044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01AB9A7-7F96-E671-C1F6-22991188D5D5}"/>
              </a:ext>
            </a:extLst>
          </p:cNvPr>
          <p:cNvSpPr txBox="1"/>
          <p:nvPr/>
        </p:nvSpPr>
        <p:spPr>
          <a:xfrm>
            <a:off x="383994" y="559796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Outer tracker</a:t>
            </a: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DBF88F57-E7E5-CE67-7BE1-9501E2BC476E}"/>
              </a:ext>
            </a:extLst>
          </p:cNvPr>
          <p:cNvSpPr/>
          <p:nvPr/>
        </p:nvSpPr>
        <p:spPr>
          <a:xfrm>
            <a:off x="5337544" y="5561101"/>
            <a:ext cx="361507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8472BD-EE3A-89BB-6482-3477C0BC1C86}"/>
              </a:ext>
            </a:extLst>
          </p:cNvPr>
          <p:cNvSpPr txBox="1"/>
          <p:nvPr/>
        </p:nvSpPr>
        <p:spPr>
          <a:xfrm>
            <a:off x="6096000" y="5008998"/>
            <a:ext cx="209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-modules on OT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56D7310-8797-360A-9B9D-CA3B1B74FE52}"/>
              </a:ext>
            </a:extLst>
          </p:cNvPr>
          <p:cNvSpPr txBox="1"/>
          <p:nvPr/>
        </p:nvSpPr>
        <p:spPr>
          <a:xfrm>
            <a:off x="9538327" y="5459460"/>
            <a:ext cx="23837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shown to work in 2017!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Since then ..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7565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E575E-6BE6-54A8-762A-C29D4A1F6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31A32-35A8-C362-996C-DBC1E3AE0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CMS upgrade UK contributions: ASICs and board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0D7AA-D74B-1A54-F8F2-4F373CD6E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5" y="710587"/>
            <a:ext cx="11938753" cy="566733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ASICs successfully delivered by UK</a:t>
            </a:r>
          </a:p>
          <a:p>
            <a:pPr lvl="1"/>
            <a:r>
              <a:rPr lang="en-US" dirty="0"/>
              <a:t>QA of all wafers completed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Common technology: </a:t>
            </a:r>
            <a:r>
              <a:rPr lang="en-GB" dirty="0">
                <a:solidFill>
                  <a:srgbClr val="000000"/>
                </a:solidFill>
                <a:effectLst/>
              </a:rPr>
              <a:t>off-detector electronics board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600" dirty="0">
                <a:effectLst/>
              </a:rPr>
              <a:t>Founded </a:t>
            </a:r>
            <a:r>
              <a:rPr lang="en-GB" sz="1600" b="1" dirty="0">
                <a:effectLst/>
              </a:rPr>
              <a:t>Serenity</a:t>
            </a:r>
            <a:r>
              <a:rPr lang="en-GB" sz="1600" dirty="0">
                <a:effectLst/>
              </a:rPr>
              <a:t> Collaboration (UK-led)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600" b="1" i="0" dirty="0">
                <a:effectLst/>
              </a:rPr>
              <a:t>Serenity board </a:t>
            </a:r>
            <a:r>
              <a:rPr lang="en-GB" sz="1600" b="0" i="0" dirty="0">
                <a:effectLst/>
              </a:rPr>
              <a:t>can be used in different capacities across many sub-detectors</a:t>
            </a:r>
            <a:endParaRPr lang="en-GB" sz="1600" dirty="0">
              <a:effectLst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600" dirty="0">
                <a:effectLst/>
              </a:rPr>
              <a:t>Produced 27 prototypes with partners, currently in pre-production 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600" dirty="0">
                <a:effectLst/>
              </a:rPr>
              <a:t>Used in test-beam for </a:t>
            </a:r>
            <a:r>
              <a:rPr lang="en-GB" sz="1600" b="1" dirty="0">
                <a:effectLst/>
              </a:rPr>
              <a:t>tracker </a:t>
            </a:r>
            <a:r>
              <a:rPr lang="en-GB" sz="1600" dirty="0">
                <a:effectLst/>
              </a:rPr>
              <a:t>and </a:t>
            </a:r>
            <a:r>
              <a:rPr lang="en-GB" sz="1600" b="1" dirty="0">
                <a:effectLst/>
              </a:rPr>
              <a:t>HGCAL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600" dirty="0">
                <a:effectLst/>
              </a:rPr>
              <a:t>Being integrated with detector components</a:t>
            </a:r>
          </a:p>
          <a:p>
            <a:pPr lvl="1">
              <a:spcBef>
                <a:spcPts val="0"/>
              </a:spcBef>
            </a:pPr>
            <a:endParaRPr lang="en-GB" sz="1600" dirty="0">
              <a:effectLst/>
            </a:endParaRPr>
          </a:p>
          <a:p>
            <a:pPr marL="457200" lvl="1" indent="0">
              <a:buNone/>
            </a:pPr>
            <a:endParaRPr lang="en-GB" dirty="0">
              <a:solidFill>
                <a:srgbClr val="000000"/>
              </a:solidFill>
              <a:effectLst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BA3852-F0F1-D74D-605C-94B205069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4DF60-0BDB-E16F-DB48-E582004FD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A022D-8B53-6A7F-F4E7-9920BE78B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01BB87-2D25-19F0-4EB5-381C8C79E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7670" y="3649928"/>
            <a:ext cx="2482951" cy="28994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DBDAD0-17CE-707F-06EC-D6415F0A8ACF}"/>
              </a:ext>
            </a:extLst>
          </p:cNvPr>
          <p:cNvSpPr txBox="1"/>
          <p:nvPr/>
        </p:nvSpPr>
        <p:spPr>
          <a:xfrm>
            <a:off x="2364904" y="6021157"/>
            <a:ext cx="45782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Large UK involvement including students</a:t>
            </a:r>
            <a:endParaRPr lang="en-US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7E0C45-61BA-3E2E-17A8-C2DE452FB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410" y="861798"/>
            <a:ext cx="5739809" cy="26166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8EB4AE-75F3-6EA7-A029-3D0B7567D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586" y="1523881"/>
            <a:ext cx="4350488" cy="20913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38EB9C5-0FB3-5D87-0928-328C16FC0722}"/>
              </a:ext>
            </a:extLst>
          </p:cNvPr>
          <p:cNvSpPr txBox="1"/>
          <p:nvPr/>
        </p:nvSpPr>
        <p:spPr>
          <a:xfrm>
            <a:off x="1514267" y="1779539"/>
            <a:ext cx="27272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production yields meet expectation  </a:t>
            </a:r>
          </a:p>
        </p:txBody>
      </p:sp>
    </p:spTree>
    <p:extLst>
      <p:ext uri="{BB962C8B-B14F-4D97-AF65-F5344CB8AC3E}">
        <p14:creationId xmlns:p14="http://schemas.microsoft.com/office/powerpoint/2010/main" val="1524181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076EA5-0C54-82BF-8EA4-8BAA7BA22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1D19B-CDD2-CFD6-17EF-8AB4FFC0D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CMS upgrade UK contributions: work ahead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D125-1C5E-A0B6-675C-0697E2345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196" y="849136"/>
            <a:ext cx="7393306" cy="5637050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/>
              <a:t>Complete delivery of common off-detector electronic board Serenity </a:t>
            </a:r>
          </a:p>
          <a:p>
            <a:r>
              <a:rPr lang="en-US" sz="1900" dirty="0"/>
              <a:t>For </a:t>
            </a:r>
            <a:r>
              <a:rPr lang="en-US" sz="1900" b="1" dirty="0"/>
              <a:t>Tracker:</a:t>
            </a: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Install back-end system, complete development and validation for the Trigger Primitive Generator systems</a:t>
            </a: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Complete development and validation of the online software needed to coordinate, commission and operate the systems</a:t>
            </a: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Testing and </a:t>
            </a:r>
            <a:r>
              <a:rPr lang="en-GB" sz="1600" dirty="0" err="1">
                <a:solidFill>
                  <a:srgbClr val="000000"/>
                </a:solidFill>
                <a:effectLst/>
              </a:rPr>
              <a:t>commissionning</a:t>
            </a:r>
            <a:r>
              <a:rPr lang="en-GB" sz="1600" dirty="0">
                <a:solidFill>
                  <a:srgbClr val="000000"/>
                </a:solidFill>
                <a:effectLst/>
              </a:rPr>
              <a:t> before/after installation</a:t>
            </a:r>
          </a:p>
          <a:p>
            <a:r>
              <a:rPr lang="en-GB" sz="1900" dirty="0">
                <a:solidFill>
                  <a:srgbClr val="000000"/>
                </a:solidFill>
              </a:rPr>
              <a:t>For </a:t>
            </a:r>
            <a:r>
              <a:rPr lang="en-GB" sz="1900" b="1" dirty="0">
                <a:solidFill>
                  <a:srgbClr val="000000"/>
                </a:solidFill>
              </a:rPr>
              <a:t>ECAL </a:t>
            </a: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/>
              <a:t>Algorithm firmware </a:t>
            </a:r>
            <a:r>
              <a:rPr lang="en-GB" sz="1600" dirty="0">
                <a:sym typeface="Wingdings" pitchFamily="2" charset="2"/>
              </a:rPr>
              <a:t> key UK-deliverables </a:t>
            </a:r>
            <a:r>
              <a:rPr lang="en-GB" sz="1600" dirty="0"/>
              <a:t>to reject APD spikes at L1</a:t>
            </a:r>
            <a:endParaRPr lang="en-GB" sz="1600" dirty="0">
              <a:solidFill>
                <a:srgbClr val="000000"/>
              </a:solidFill>
              <a:effectLst/>
            </a:endParaRP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</a:rPr>
              <a:t>I</a:t>
            </a:r>
            <a:r>
              <a:rPr lang="en-GB" sz="1600" dirty="0">
                <a:solidFill>
                  <a:srgbClr val="000000"/>
                </a:solidFill>
                <a:effectLst/>
              </a:rPr>
              <a:t>nstallation of new readout electronics and associated service	 (2026-27) </a:t>
            </a: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</a:rPr>
              <a:t>I</a:t>
            </a:r>
            <a:r>
              <a:rPr lang="en-GB" sz="1600" dirty="0">
                <a:solidFill>
                  <a:srgbClr val="000000"/>
                </a:solidFill>
                <a:effectLst/>
              </a:rPr>
              <a:t>nstallation and commissioning of </a:t>
            </a:r>
            <a:r>
              <a:rPr lang="en-GB" sz="1600" dirty="0">
                <a:solidFill>
                  <a:srgbClr val="000000"/>
                </a:solidFill>
              </a:rPr>
              <a:t>o</a:t>
            </a:r>
            <a:r>
              <a:rPr lang="en-GB" sz="1600" dirty="0"/>
              <a:t>ptical fibre router to transmit crystal data between off-detector boards</a:t>
            </a:r>
            <a:endParaRPr lang="en-US" sz="1600" dirty="0"/>
          </a:p>
          <a:p>
            <a:r>
              <a:rPr lang="en-US" sz="1900" dirty="0"/>
              <a:t>For </a:t>
            </a:r>
            <a:r>
              <a:rPr lang="en-US" sz="1900" b="1" dirty="0"/>
              <a:t>HGCAL </a:t>
            </a:r>
          </a:p>
          <a:p>
            <a:pPr lvl="1"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Install the Trigger Primitive Generator system in final location</a:t>
            </a:r>
          </a:p>
          <a:p>
            <a:pPr lvl="1"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Test and commission the full system thoroughly</a:t>
            </a:r>
          </a:p>
          <a:p>
            <a:pPr>
              <a:spcBef>
                <a:spcPts val="500"/>
              </a:spcBef>
            </a:pPr>
            <a:r>
              <a:rPr lang="en-GB" sz="1900" dirty="0">
                <a:solidFill>
                  <a:srgbClr val="000000"/>
                </a:solidFill>
              </a:rPr>
              <a:t>For </a:t>
            </a:r>
            <a:r>
              <a:rPr lang="en-GB" sz="1900" b="1" dirty="0">
                <a:solidFill>
                  <a:srgbClr val="000000"/>
                </a:solidFill>
              </a:rPr>
              <a:t>L1 Trigger</a:t>
            </a:r>
          </a:p>
          <a:p>
            <a:pPr lvl="1"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Fully test, install and commission the 36 Serenity boards for the Global Track Trigger and Correlator L1T subsystems</a:t>
            </a:r>
          </a:p>
          <a:p>
            <a:pPr lvl="1"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Operate and commission system and algorithms ready for beam</a:t>
            </a:r>
            <a:endParaRPr lang="en-US" sz="16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lvl="1">
              <a:spcBef>
                <a:spcPts val="0"/>
              </a:spcBef>
            </a:pPr>
            <a:endParaRPr lang="en-GB" sz="1400" dirty="0">
              <a:effectLst/>
            </a:endParaRPr>
          </a:p>
          <a:p>
            <a:pPr marL="457200" lvl="1" indent="0">
              <a:buNone/>
            </a:pPr>
            <a:endParaRPr lang="en-GB" sz="1600" dirty="0">
              <a:solidFill>
                <a:srgbClr val="000000"/>
              </a:solidFill>
              <a:effectLst/>
            </a:endParaRP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D8188-AC36-83AB-440A-DF2C5C79F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DA6B3-C15E-EF4C-A4D2-78BF9171E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20327-49E0-0C1D-9D18-13595D2B2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83EE7B-77AF-772C-B2BE-4467B8CB0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609" y="3772965"/>
            <a:ext cx="3891419" cy="27132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BB8A45-8D77-7054-C0E6-BFD1C566B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2423" y="1084521"/>
            <a:ext cx="3903647" cy="258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811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2D326-63DA-70A0-7D98-3AE4677E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@ HL-LHC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CE14B-EB1B-13F1-A749-B42BFD81C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9" y="800001"/>
            <a:ext cx="12028179" cy="5667335"/>
          </a:xfrm>
        </p:spPr>
        <p:txBody>
          <a:bodyPr>
            <a:normAutofit/>
          </a:bodyPr>
          <a:lstStyle/>
          <a:p>
            <a:r>
              <a:rPr lang="en-US" sz="2000" dirty="0"/>
              <a:t>FASER has been recently approved to run in Run 4 </a:t>
            </a:r>
            <a:r>
              <a:rPr lang="en-US" sz="2000" b="1" dirty="0"/>
              <a:t>as is</a:t>
            </a:r>
            <a:r>
              <a:rPr lang="en-US" sz="2000" dirty="0"/>
              <a:t>. Great additional physics potential in studies of hidden sectors and measurements of high-energy neutrino. </a:t>
            </a:r>
            <a:r>
              <a:rPr lang="en-US" sz="2000" b="1" dirty="0"/>
              <a:t>No major upgrades foreseen BUT</a:t>
            </a:r>
            <a:r>
              <a:rPr lang="en-US" sz="2000" dirty="0"/>
              <a:t>: </a:t>
            </a:r>
          </a:p>
          <a:p>
            <a:pPr lvl="1"/>
            <a:r>
              <a:rPr lang="en-US" sz="1800" dirty="0"/>
              <a:t>New </a:t>
            </a:r>
            <a:r>
              <a:rPr lang="en-US" sz="1800" b="1" dirty="0">
                <a:solidFill>
                  <a:srgbClr val="244DE7"/>
                </a:solidFill>
              </a:rPr>
              <a:t>pre-shower system </a:t>
            </a:r>
            <a:r>
              <a:rPr lang="en-US" sz="1800" dirty="0"/>
              <a:t>would have been operational since 2025 by then 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r>
              <a:rPr lang="en-US" sz="1800" dirty="0" err="1"/>
              <a:t>FASER</a:t>
            </a:r>
            <a:r>
              <a:rPr lang="en-US" sz="1800" dirty="0" err="1">
                <a:latin typeface="Symbol" pitchFamily="2" charset="2"/>
              </a:rPr>
              <a:t>n</a:t>
            </a:r>
            <a:r>
              <a:rPr lang="en-US" sz="1800" dirty="0"/>
              <a:t> emulsion detector not as efficient – discussions about replacements/alternatives in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361B4-1633-F09E-4E1B-ACD8EC543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3DC94-F364-B593-E10B-5D8727DD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C2D9D-9862-A4AE-F0C4-CB37AC173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AE82FF-AD31-D0A1-F922-059A4E644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850" y="4331035"/>
            <a:ext cx="3619500" cy="203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1777DD-3181-F102-68DF-6A406D039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855" y="1916898"/>
            <a:ext cx="4701187" cy="8350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F1EF6D-58F1-3BD8-DE7D-29B228556D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100" y="1916898"/>
            <a:ext cx="6553200" cy="20684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7CD766A-730B-D940-1727-F37F6BA841AD}"/>
              </a:ext>
            </a:extLst>
          </p:cNvPr>
          <p:cNvSpPr txBox="1"/>
          <p:nvPr/>
        </p:nvSpPr>
        <p:spPr>
          <a:xfrm>
            <a:off x="564855" y="2909109"/>
            <a:ext cx="47011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Resolve diphoton events 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Improve sensitivity for searches of </a:t>
            </a:r>
            <a:r>
              <a:rPr lang="en-GB" sz="1800" dirty="0" err="1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LLP</a:t>
            </a:r>
            <a:r>
              <a:rPr lang="en-GB" sz="1800" dirty="0" err="1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en-GB" sz="1800" dirty="0" err="1">
                <a:solidFill>
                  <a:srgbClr val="244DE7"/>
                </a:solidFill>
                <a:effectLst/>
                <a:latin typeface="Symbol" pitchFamily="2" charset="2"/>
                <a:cs typeface="Arial" panose="020B0604020202020204" pitchFamily="34" charset="0"/>
                <a:sym typeface="Wingdings" pitchFamily="2" charset="2"/>
              </a:rPr>
              <a:t>gg</a:t>
            </a:r>
            <a:endParaRPr lang="en-GB" dirty="0">
              <a:solidFill>
                <a:srgbClr val="244DE7"/>
              </a:solidFill>
              <a:effectLst/>
              <a:latin typeface="Symbol" pitchFamily="2" charset="2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B5A9F4-9146-264B-87EB-38426CD56A56}"/>
              </a:ext>
            </a:extLst>
          </p:cNvPr>
          <p:cNvSpPr txBox="1"/>
          <p:nvPr/>
        </p:nvSpPr>
        <p:spPr>
          <a:xfrm>
            <a:off x="9562754" y="1581879"/>
            <a:ext cx="26292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 supporting Geneva (Lead)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772A04-7145-84D0-51E9-38F1F6EA4760}"/>
              </a:ext>
            </a:extLst>
          </p:cNvPr>
          <p:cNvSpPr txBox="1"/>
          <p:nvPr/>
        </p:nvSpPr>
        <p:spPr>
          <a:xfrm>
            <a:off x="564855" y="4813300"/>
            <a:ext cx="1409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Current emulsion detector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88DD2E-42D4-AA65-4C74-50634F47C3B9}"/>
              </a:ext>
            </a:extLst>
          </p:cNvPr>
          <p:cNvSpPr/>
          <p:nvPr/>
        </p:nvSpPr>
        <p:spPr>
          <a:xfrm>
            <a:off x="1949450" y="5879112"/>
            <a:ext cx="349250" cy="372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F5A498-C097-387A-3ACD-9CDF76FB1A49}"/>
              </a:ext>
            </a:extLst>
          </p:cNvPr>
          <p:cNvSpPr txBox="1"/>
          <p:nvPr/>
        </p:nvSpPr>
        <p:spPr>
          <a:xfrm>
            <a:off x="6104891" y="4367558"/>
            <a:ext cx="5691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Several ideas from UK groups, in particular the possibility of a </a:t>
            </a:r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silicon/tungsten emulsion detector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using uninstalled SCT modules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165D88-B879-0DB9-AE99-C3CCAADDAAAB}"/>
              </a:ext>
            </a:extLst>
          </p:cNvPr>
          <p:cNvSpPr txBox="1"/>
          <p:nvPr/>
        </p:nvSpPr>
        <p:spPr>
          <a:xfrm>
            <a:off x="9527932" y="4787900"/>
            <a:ext cx="24426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200" i="1" dirty="0">
              <a:solidFill>
                <a:srgbClr val="2441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(being studied by Manchester)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C3B228-863A-9FD9-033C-6851FD645043}"/>
              </a:ext>
            </a:extLst>
          </p:cNvPr>
          <p:cNvSpPr txBox="1"/>
          <p:nvPr/>
        </p:nvSpPr>
        <p:spPr>
          <a:xfrm>
            <a:off x="6142992" y="5551133"/>
            <a:ext cx="5691064" cy="646331"/>
          </a:xfrm>
          <a:prstGeom prst="rect">
            <a:avLst/>
          </a:prstGeom>
          <a:noFill/>
          <a:ln>
            <a:solidFill>
              <a:srgbClr val="087736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 different scenario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Forward Physics Facility (FPF)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will be supported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FASER-2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(see back-up)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4E7C76-35BB-BE72-B591-F52F64D77BBD}"/>
              </a:ext>
            </a:extLst>
          </p:cNvPr>
          <p:cNvSpPr txBox="1"/>
          <p:nvPr/>
        </p:nvSpPr>
        <p:spPr>
          <a:xfrm>
            <a:off x="7228823" y="6216314"/>
            <a:ext cx="3710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Liverpool, Manchester, Oxford, RAL, RHUL, Sussex</a:t>
            </a:r>
          </a:p>
        </p:txBody>
      </p:sp>
    </p:spTree>
    <p:extLst>
      <p:ext uri="{BB962C8B-B14F-4D97-AF65-F5344CB8AC3E}">
        <p14:creationId xmlns:p14="http://schemas.microsoft.com/office/powerpoint/2010/main" val="168053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462A2-0D32-00C1-EECF-159BC4633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 Institutions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A5B58-B185-8B3A-3C88-D8603A28F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3326" y="755210"/>
            <a:ext cx="5673379" cy="1334571"/>
          </a:xfrm>
          <a:solidFill>
            <a:srgbClr val="FF0000">
              <a:alpha val="15000"/>
            </a:srgbClr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universities + STFC Rutherford Lab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11.7%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ATLAS active authors 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261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Physicists and 108 engineer/tech/admin  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142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current doctoral students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06452-D863-451E-D2A9-4A08DB304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E1A68-DBE3-B3F1-F869-11319A0CA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54366-7197-6D72-C7A0-B0E836E75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122" name="Picture 2" descr="UK University Map | Choose Your University | SI-UK">
            <a:extLst>
              <a:ext uri="{FF2B5EF4-FFF2-40B4-BE49-F238E27FC236}">
                <a16:creationId xmlns:a16="http://schemas.microsoft.com/office/drawing/2014/main" id="{C0AFC178-E2C3-7050-122E-4DB147B2D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26" y="818851"/>
            <a:ext cx="4855561" cy="536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TLAS Visual Identity Design Guidelines">
            <a:extLst>
              <a:ext uri="{FF2B5EF4-FFF2-40B4-BE49-F238E27FC236}">
                <a16:creationId xmlns:a16="http://schemas.microsoft.com/office/drawing/2014/main" id="{6FD20785-EE9A-87EE-DA7B-5C21BCC59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950" y="1119604"/>
            <a:ext cx="1194773" cy="6286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MS-doc-3045-v3: CMS Logo">
            <a:extLst>
              <a:ext uri="{FF2B5EF4-FFF2-40B4-BE49-F238E27FC236}">
                <a16:creationId xmlns:a16="http://schemas.microsoft.com/office/drawing/2014/main" id="{B37DA794-DCF0-16AD-4C32-C28C88BCB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996" y="2560507"/>
            <a:ext cx="658882" cy="658882"/>
          </a:xfrm>
          <a:prstGeom prst="rect">
            <a:avLst/>
          </a:prstGeom>
          <a:noFill/>
          <a:ln w="28575">
            <a:solidFill>
              <a:srgbClr val="08773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faser · GitLab">
            <a:extLst>
              <a:ext uri="{FF2B5EF4-FFF2-40B4-BE49-F238E27FC236}">
                <a16:creationId xmlns:a16="http://schemas.microsoft.com/office/drawing/2014/main" id="{0114F631-9F6F-9D79-E995-DF8063A94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597" y="4416775"/>
            <a:ext cx="1080107" cy="359052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DF76202-4107-99CA-FC31-A09C1089F037}"/>
              </a:ext>
            </a:extLst>
          </p:cNvPr>
          <p:cNvSpPr/>
          <p:nvPr/>
        </p:nvSpPr>
        <p:spPr>
          <a:xfrm>
            <a:off x="3260909" y="2635346"/>
            <a:ext cx="485180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EE0D681-DB38-EB6A-F883-32D29FD18597}"/>
              </a:ext>
            </a:extLst>
          </p:cNvPr>
          <p:cNvSpPr/>
          <p:nvPr/>
        </p:nvSpPr>
        <p:spPr>
          <a:xfrm>
            <a:off x="2964958" y="3943495"/>
            <a:ext cx="450583" cy="17752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8331B92-73F6-27A9-AC63-8071D38E5ACD}"/>
              </a:ext>
            </a:extLst>
          </p:cNvPr>
          <p:cNvSpPr/>
          <p:nvPr/>
        </p:nvSpPr>
        <p:spPr>
          <a:xfrm>
            <a:off x="2585386" y="4028446"/>
            <a:ext cx="330968" cy="14325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B5228C7-4AA0-C7EE-E884-8C765A17587B}"/>
              </a:ext>
            </a:extLst>
          </p:cNvPr>
          <p:cNvSpPr/>
          <p:nvPr/>
        </p:nvSpPr>
        <p:spPr>
          <a:xfrm>
            <a:off x="3173854" y="4203414"/>
            <a:ext cx="342365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EFA27B-8545-0EF0-30A6-E64C7E4FBFD7}"/>
              </a:ext>
            </a:extLst>
          </p:cNvPr>
          <p:cNvSpPr/>
          <p:nvPr/>
        </p:nvSpPr>
        <p:spPr>
          <a:xfrm>
            <a:off x="3000556" y="4817785"/>
            <a:ext cx="397471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92809975-9241-F1C2-91B8-BA5522112E5C}"/>
              </a:ext>
            </a:extLst>
          </p:cNvPr>
          <p:cNvSpPr/>
          <p:nvPr/>
        </p:nvSpPr>
        <p:spPr>
          <a:xfrm>
            <a:off x="3391926" y="4877612"/>
            <a:ext cx="342365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4E70920-6A8A-6139-7154-99D0E4DA1476}"/>
              </a:ext>
            </a:extLst>
          </p:cNvPr>
          <p:cNvSpPr/>
          <p:nvPr/>
        </p:nvSpPr>
        <p:spPr>
          <a:xfrm>
            <a:off x="4183231" y="4669147"/>
            <a:ext cx="397471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30439E6-FC9C-DAD6-B039-3895115F3F41}"/>
              </a:ext>
            </a:extLst>
          </p:cNvPr>
          <p:cNvSpPr/>
          <p:nvPr/>
        </p:nvSpPr>
        <p:spPr>
          <a:xfrm>
            <a:off x="4254357" y="5684840"/>
            <a:ext cx="342365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0A1CB37-8C9E-507F-A6AE-FEDCE5CF07DD}"/>
              </a:ext>
            </a:extLst>
          </p:cNvPr>
          <p:cNvSpPr/>
          <p:nvPr/>
        </p:nvSpPr>
        <p:spPr>
          <a:xfrm>
            <a:off x="2542623" y="3772516"/>
            <a:ext cx="371658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40712148-D6B4-3AEC-FAAF-34DA3D7BAAFB}"/>
              </a:ext>
            </a:extLst>
          </p:cNvPr>
          <p:cNvSpPr/>
          <p:nvPr/>
        </p:nvSpPr>
        <p:spPr>
          <a:xfrm>
            <a:off x="3821552" y="4893172"/>
            <a:ext cx="342365" cy="14325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8FC25DC-548C-B3D8-4BC2-76B5C1C09ADB}"/>
              </a:ext>
            </a:extLst>
          </p:cNvPr>
          <p:cNvCxnSpPr/>
          <p:nvPr/>
        </p:nvCxnSpPr>
        <p:spPr>
          <a:xfrm>
            <a:off x="4183231" y="4961035"/>
            <a:ext cx="55169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ED01E495-7A35-7D02-1D85-E5E15AF16E4E}"/>
              </a:ext>
            </a:extLst>
          </p:cNvPr>
          <p:cNvSpPr/>
          <p:nvPr/>
        </p:nvSpPr>
        <p:spPr>
          <a:xfrm>
            <a:off x="4720781" y="4835482"/>
            <a:ext cx="600437" cy="34414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C6B4AD-1DCA-7F3C-F7DC-92DE59BB9ABE}"/>
              </a:ext>
            </a:extLst>
          </p:cNvPr>
          <p:cNvSpPr txBox="1"/>
          <p:nvPr/>
        </p:nvSpPr>
        <p:spPr>
          <a:xfrm>
            <a:off x="4679304" y="4798368"/>
            <a:ext cx="8253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1"/>
                </a:solidFill>
                <a:highlight>
                  <a:srgbClr val="929292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UCL</a:t>
            </a:r>
          </a:p>
          <a:p>
            <a:r>
              <a:rPr lang="en-US" sz="700" dirty="0">
                <a:solidFill>
                  <a:schemeClr val="bg1"/>
                </a:solidFill>
                <a:highlight>
                  <a:srgbClr val="929292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RHUL</a:t>
            </a:r>
          </a:p>
          <a:p>
            <a:r>
              <a:rPr lang="en-US" sz="700" dirty="0">
                <a:solidFill>
                  <a:schemeClr val="bg1"/>
                </a:solidFill>
                <a:highlight>
                  <a:srgbClr val="929292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Queen Mary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B39D1815-08F9-552E-A504-139FE74D18FE}"/>
              </a:ext>
            </a:extLst>
          </p:cNvPr>
          <p:cNvSpPr/>
          <p:nvPr/>
        </p:nvSpPr>
        <p:spPr>
          <a:xfrm>
            <a:off x="2236264" y="2635346"/>
            <a:ext cx="397471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B924E6C-EE4C-E1E3-0861-B8C6B74B9547}"/>
              </a:ext>
            </a:extLst>
          </p:cNvPr>
          <p:cNvSpPr/>
          <p:nvPr/>
        </p:nvSpPr>
        <p:spPr>
          <a:xfrm>
            <a:off x="3530611" y="5069539"/>
            <a:ext cx="295341" cy="13394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525642-1734-9330-6142-BCA55DA09C1F}"/>
              </a:ext>
            </a:extLst>
          </p:cNvPr>
          <p:cNvSpPr txBox="1"/>
          <p:nvPr/>
        </p:nvSpPr>
        <p:spPr>
          <a:xfrm>
            <a:off x="3506244" y="5044176"/>
            <a:ext cx="31290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highlight>
                  <a:srgbClr val="929292"/>
                </a:highlight>
              </a:rPr>
              <a:t>RAL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A586EEA-C5EF-D78F-BAE1-C6303D3078BD}"/>
              </a:ext>
            </a:extLst>
          </p:cNvPr>
          <p:cNvSpPr/>
          <p:nvPr/>
        </p:nvSpPr>
        <p:spPr>
          <a:xfrm>
            <a:off x="2797642" y="5302456"/>
            <a:ext cx="371658" cy="143250"/>
          </a:xfrm>
          <a:prstGeom prst="roundRect">
            <a:avLst/>
          </a:prstGeom>
          <a:noFill/>
          <a:ln w="28575">
            <a:solidFill>
              <a:srgbClr val="087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922659D-56F5-BF46-BE62-4E51DEB3981D}"/>
              </a:ext>
            </a:extLst>
          </p:cNvPr>
          <p:cNvSpPr/>
          <p:nvPr/>
        </p:nvSpPr>
        <p:spPr>
          <a:xfrm>
            <a:off x="4739387" y="5212586"/>
            <a:ext cx="580919" cy="299783"/>
          </a:xfrm>
          <a:prstGeom prst="roundRect">
            <a:avLst/>
          </a:prstGeom>
          <a:noFill/>
          <a:ln w="28575">
            <a:solidFill>
              <a:srgbClr val="087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4E94EBC-072D-D1BD-8D5A-FC8EEAFB3B16}"/>
              </a:ext>
            </a:extLst>
          </p:cNvPr>
          <p:cNvSpPr txBox="1"/>
          <p:nvPr/>
        </p:nvSpPr>
        <p:spPr>
          <a:xfrm>
            <a:off x="4720268" y="5203942"/>
            <a:ext cx="82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1"/>
                </a:solidFill>
                <a:highlight>
                  <a:srgbClr val="929292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Imperial</a:t>
            </a:r>
          </a:p>
          <a:p>
            <a:r>
              <a:rPr lang="en-US" sz="700" dirty="0">
                <a:solidFill>
                  <a:schemeClr val="bg1"/>
                </a:solidFill>
                <a:highlight>
                  <a:srgbClr val="929292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Brunel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939130A-D4C2-1A8A-934C-DBD3D5E448DD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4163917" y="5052101"/>
            <a:ext cx="556351" cy="305730"/>
          </a:xfrm>
          <a:prstGeom prst="straightConnector1">
            <a:avLst/>
          </a:prstGeom>
          <a:ln>
            <a:solidFill>
              <a:srgbClr val="08773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0DE71AB3-1426-E736-56B8-CCC375CC06FB}"/>
              </a:ext>
            </a:extLst>
          </p:cNvPr>
          <p:cNvSpPr/>
          <p:nvPr/>
        </p:nvSpPr>
        <p:spPr>
          <a:xfrm>
            <a:off x="3788466" y="4879069"/>
            <a:ext cx="407463" cy="184665"/>
          </a:xfrm>
          <a:prstGeom prst="roundRect">
            <a:avLst/>
          </a:prstGeom>
          <a:noFill/>
          <a:ln w="28575">
            <a:solidFill>
              <a:srgbClr val="087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5A401FDE-3A30-2EE8-534D-B86F1CDDED79}"/>
              </a:ext>
            </a:extLst>
          </p:cNvPr>
          <p:cNvSpPr/>
          <p:nvPr/>
        </p:nvSpPr>
        <p:spPr>
          <a:xfrm>
            <a:off x="3147328" y="4493186"/>
            <a:ext cx="397471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731E23C-A8BC-C55A-FF65-A18452079F4B}"/>
              </a:ext>
            </a:extLst>
          </p:cNvPr>
          <p:cNvSpPr txBox="1"/>
          <p:nvPr/>
        </p:nvSpPr>
        <p:spPr>
          <a:xfrm>
            <a:off x="4223275" y="5664132"/>
            <a:ext cx="47160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highlight>
                  <a:srgbClr val="929292"/>
                </a:highlight>
              </a:rPr>
              <a:t> Sussex  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BA5D891-AF9B-9EBF-5397-746FD54A0D39}"/>
              </a:ext>
            </a:extLst>
          </p:cNvPr>
          <p:cNvSpPr/>
          <p:nvPr/>
        </p:nvSpPr>
        <p:spPr>
          <a:xfrm>
            <a:off x="3759943" y="4861707"/>
            <a:ext cx="473535" cy="22116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99CA3803-4F48-C78E-FD3D-478113B400ED}"/>
              </a:ext>
            </a:extLst>
          </p:cNvPr>
          <p:cNvSpPr/>
          <p:nvPr/>
        </p:nvSpPr>
        <p:spPr>
          <a:xfrm>
            <a:off x="4223288" y="5660203"/>
            <a:ext cx="406746" cy="20116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176337C2-18B5-7780-52C8-12183AB8B9C8}"/>
              </a:ext>
            </a:extLst>
          </p:cNvPr>
          <p:cNvSpPr/>
          <p:nvPr/>
        </p:nvSpPr>
        <p:spPr>
          <a:xfrm>
            <a:off x="2548799" y="3999490"/>
            <a:ext cx="397470" cy="20116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222B9047-5A9F-44BE-7937-E39D55D5A7BE}"/>
              </a:ext>
            </a:extLst>
          </p:cNvPr>
          <p:cNvSpPr/>
          <p:nvPr/>
        </p:nvSpPr>
        <p:spPr>
          <a:xfrm>
            <a:off x="4754020" y="4949557"/>
            <a:ext cx="238834" cy="108864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6355BB97-74E1-1E5D-51B9-784595B9B143}"/>
              </a:ext>
            </a:extLst>
          </p:cNvPr>
          <p:cNvSpPr/>
          <p:nvPr/>
        </p:nvSpPr>
        <p:spPr>
          <a:xfrm>
            <a:off x="2981843" y="3962238"/>
            <a:ext cx="416183" cy="13478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62CCBF47-2F44-C696-2BD9-99B214816A8D}"/>
              </a:ext>
            </a:extLst>
          </p:cNvPr>
          <p:cNvSpPr/>
          <p:nvPr/>
        </p:nvSpPr>
        <p:spPr>
          <a:xfrm>
            <a:off x="3500793" y="5047015"/>
            <a:ext cx="342365" cy="169286"/>
          </a:xfrm>
          <a:prstGeom prst="roundRect">
            <a:avLst/>
          </a:prstGeom>
          <a:noFill/>
          <a:ln w="28575">
            <a:solidFill>
              <a:srgbClr val="087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236032AA-989E-7EE2-0C14-0805BD11EBC1}"/>
              </a:ext>
            </a:extLst>
          </p:cNvPr>
          <p:cNvSpPr txBox="1">
            <a:spLocks/>
          </p:cNvSpPr>
          <p:nvPr/>
        </p:nvSpPr>
        <p:spPr>
          <a:xfrm>
            <a:off x="6843483" y="4073081"/>
            <a:ext cx="5255275" cy="1046441"/>
          </a:xfrm>
          <a:prstGeom prst="rect">
            <a:avLst/>
          </a:prstGeom>
          <a:solidFill>
            <a:srgbClr val="FFC000">
              <a:alpha val="14828"/>
            </a:srgb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universities</a:t>
            </a:r>
          </a:p>
          <a:p>
            <a:pPr>
              <a:spcBef>
                <a:spcPts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~6.3%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of FASER authors </a:t>
            </a:r>
          </a:p>
          <a:p>
            <a:pPr>
              <a:spcBef>
                <a:spcPts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5(6)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Physicists,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current doctoral students  </a:t>
            </a:r>
          </a:p>
          <a:p>
            <a:pPr marL="457200" lvl="1" indent="0">
              <a:buFont typeface="Wingdings 3" charset="2"/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612DDF29-116D-6B46-188A-387C1592373B}"/>
              </a:ext>
            </a:extLst>
          </p:cNvPr>
          <p:cNvSpPr txBox="1">
            <a:spLocks/>
          </p:cNvSpPr>
          <p:nvPr/>
        </p:nvSpPr>
        <p:spPr>
          <a:xfrm>
            <a:off x="6226555" y="2234915"/>
            <a:ext cx="5533686" cy="1334571"/>
          </a:xfrm>
          <a:prstGeom prst="rect">
            <a:avLst/>
          </a:prstGeom>
          <a:solidFill>
            <a:srgbClr val="087736">
              <a:alpha val="15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universities + STFC Rutherford Lab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3.6%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CMS active authors 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Physicists and 38 engineer/tech/admin 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current doctoral students </a:t>
            </a:r>
          </a:p>
          <a:p>
            <a:pPr marL="0" indent="0">
              <a:buFont typeface="Wingdings 3" charset="2"/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Font typeface="Wingdings 3" charset="2"/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1639631-A032-D506-8E8C-B864B102A4E3}"/>
              </a:ext>
            </a:extLst>
          </p:cNvPr>
          <p:cNvSpPr txBox="1"/>
          <p:nvPr/>
        </p:nvSpPr>
        <p:spPr>
          <a:xfrm>
            <a:off x="6132095" y="3644951"/>
            <a:ext cx="5673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around 6-7 “associated” institutes (mostly CMS)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D62C311-EE0B-268F-E95B-47E234E13B80}"/>
              </a:ext>
            </a:extLst>
          </p:cNvPr>
          <p:cNvSpPr txBox="1"/>
          <p:nvPr/>
        </p:nvSpPr>
        <p:spPr>
          <a:xfrm>
            <a:off x="6167907" y="5341076"/>
            <a:ext cx="5770658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Project Funding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mainly from STFC</a:t>
            </a: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Additional funding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EPSRC, UKRI, </a:t>
            </a:r>
            <a:r>
              <a:rPr lang="en-GB" sz="1600" dirty="0">
                <a:effectLst/>
                <a:latin typeface="Helvetica Neue" panose="02000503000000020004" pitchFamily="2" charset="0"/>
              </a:rPr>
              <a:t>Royal Society,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ERC, </a:t>
            </a:r>
            <a:r>
              <a:rPr lang="en-GB" sz="1600" dirty="0">
                <a:effectLst/>
                <a:latin typeface="Helvetica Neue" panose="02000503000000020004" pitchFamily="2" charset="0"/>
              </a:rPr>
              <a:t>Marie Curie, Schmidt Family Foundation, Leverhulme Trust 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2179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5BD4-2546-9DE6-0F8A-CCC001F46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Phase-II Computing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47C76-F1CF-BE88-1FC7-EA1306C87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7" y="680853"/>
            <a:ext cx="7712335" cy="5667335"/>
          </a:xfrm>
        </p:spPr>
        <p:txBody>
          <a:bodyPr>
            <a:normAutofit/>
          </a:bodyPr>
          <a:lstStyle/>
          <a:p>
            <a:r>
              <a:rPr lang="en-US" sz="2000" dirty="0"/>
              <a:t>The HL-LHC presents significant computing challenge </a:t>
            </a:r>
          </a:p>
          <a:p>
            <a:pPr lvl="1"/>
            <a:r>
              <a:rPr lang="en-US" sz="1800" dirty="0"/>
              <a:t>A lot of work on-going to address this </a:t>
            </a:r>
            <a:r>
              <a:rPr lang="en-US" sz="1800" dirty="0">
                <a:sym typeface="Wingdings" pitchFamily="2" charset="2"/>
              </a:rPr>
              <a:t> manageable, exploiting rapidly changing technology landscape (see Davide’s talk)</a:t>
            </a:r>
          </a:p>
          <a:p>
            <a:pPr lvl="1"/>
            <a:r>
              <a:rPr lang="en-US" sz="1800" dirty="0">
                <a:sym typeface="Wingdings" pitchFamily="2" charset="2"/>
              </a:rPr>
              <a:t>In UK, coordinated efforts (i.e. within the </a:t>
            </a:r>
            <a:r>
              <a:rPr lang="en-US" sz="1800" b="1" dirty="0">
                <a:solidFill>
                  <a:srgbClr val="244DE7"/>
                </a:solidFill>
                <a:sym typeface="Wingdings" pitchFamily="2" charset="2"/>
              </a:rPr>
              <a:t>SWIFT-HEP</a:t>
            </a:r>
            <a:r>
              <a:rPr lang="en-US" sz="1800" dirty="0">
                <a:sym typeface="Wingdings" pitchFamily="2" charset="2"/>
              </a:rPr>
              <a:t> project) to address challenges from various perspectives  efficient MC production, efficient analysis software etc.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720A3-F7ED-AF5F-8EA9-24619A904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DEFB2-366C-F210-6B22-5CB488FF9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EEAE2-46EF-B277-D5CD-6CB07471E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C29A98-DF04-B3AC-23FD-4F4308287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415" y="2697888"/>
            <a:ext cx="4891902" cy="3002094"/>
          </a:xfrm>
          <a:prstGeom prst="rect">
            <a:avLst/>
          </a:prstGeom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782CC04E-326C-8D9E-1024-DBDAAA025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514" y="652910"/>
            <a:ext cx="4003509" cy="287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4BB8ED-0BED-48DA-B43B-7259B7E26D09}"/>
              </a:ext>
            </a:extLst>
          </p:cNvPr>
          <p:cNvSpPr txBox="1"/>
          <p:nvPr/>
        </p:nvSpPr>
        <p:spPr>
          <a:xfrm>
            <a:off x="8467202" y="194261"/>
            <a:ext cx="36398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linkClick r:id="rId4"/>
              </a:rPr>
              <a:t>https://atlas.web.cern.ch/Atlas/GROUPS/PHYSICS/UPGRADE/CERN-LHCC-2022-005/</a:t>
            </a:r>
            <a:endParaRPr lang="en-US" sz="1100" dirty="0"/>
          </a:p>
          <a:p>
            <a:endParaRPr lang="en-US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1EB16D-30EB-49FF-D8F8-287AC84DB983}"/>
              </a:ext>
            </a:extLst>
          </p:cNvPr>
          <p:cNvSpPr txBox="1"/>
          <p:nvPr/>
        </p:nvSpPr>
        <p:spPr>
          <a:xfrm>
            <a:off x="337720" y="4332052"/>
            <a:ext cx="1626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CERN courier article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6F0884-FAF3-6ED6-6750-7C05A1B30D2E}"/>
              </a:ext>
            </a:extLst>
          </p:cNvPr>
          <p:cNvSpPr txBox="1"/>
          <p:nvPr/>
        </p:nvSpPr>
        <p:spPr>
          <a:xfrm>
            <a:off x="7074517" y="3406594"/>
            <a:ext cx="50056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But also: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extensive use of GPUs needed for development and deployment of new AI-based approaches for trigger and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e.g.: </a:t>
            </a:r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improved c</a:t>
            </a:r>
            <a:r>
              <a:rPr lang="en-GB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omputing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capabilities of the HLT system exploiting GPUs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crucial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UK-led data scouting approach </a:t>
            </a:r>
            <a:endParaRPr lang="en-GB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0C7FAE-07B4-7334-C972-03CFE3C5F788}"/>
              </a:ext>
            </a:extLst>
          </p:cNvPr>
          <p:cNvSpPr txBox="1"/>
          <p:nvPr/>
        </p:nvSpPr>
        <p:spPr>
          <a:xfrm>
            <a:off x="-47917" y="3159356"/>
            <a:ext cx="24932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E.g.: </a:t>
            </a:r>
            <a:r>
              <a:rPr lang="en-US" sz="18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MC simulation improvement (for Run 3)</a:t>
            </a:r>
            <a:endParaRPr lang="en-US" sz="1800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A13B1A-BFD5-841B-D733-0E39F0B3DA27}"/>
              </a:ext>
            </a:extLst>
          </p:cNvPr>
          <p:cNvSpPr txBox="1"/>
          <p:nvPr/>
        </p:nvSpPr>
        <p:spPr>
          <a:xfrm>
            <a:off x="591749" y="5777416"/>
            <a:ext cx="1124166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877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 (infrastructure/software) is essential to exploit future experiments and UK play a key role within the international LHC community</a:t>
            </a:r>
            <a:endParaRPr lang="en-US" sz="2000" dirty="0">
              <a:solidFill>
                <a:srgbClr val="0877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5058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F8EDC-2AB1-6844-F76C-8AA82FAA4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92" name="Picture 16" descr="ATLAS Event Display: HL-LHC simulated event inside the ITk detector - CERN  Document Server">
            <a:extLst>
              <a:ext uri="{FF2B5EF4-FFF2-40B4-BE49-F238E27FC236}">
                <a16:creationId xmlns:a16="http://schemas.microsoft.com/office/drawing/2014/main" id="{5C60BEB8-64DB-201F-000F-92143A8A85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0" y="2457352"/>
            <a:ext cx="6172137" cy="403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DC37AC2-DAD5-0A10-B0D1-F3FACC339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2286697"/>
            <a:ext cx="6080746" cy="4187129"/>
          </a:xfrm>
          <a:prstGeom prst="rect">
            <a:avLst/>
          </a:prstGeom>
        </p:spPr>
      </p:pic>
      <p:pic>
        <p:nvPicPr>
          <p:cNvPr id="24582" name="Picture 6">
            <a:extLst>
              <a:ext uri="{FF2B5EF4-FFF2-40B4-BE49-F238E27FC236}">
                <a16:creationId xmlns:a16="http://schemas.microsoft.com/office/drawing/2014/main" id="{0A869E6F-F91A-DAFF-EB07-9E41F37D08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64"/>
          <a:stretch/>
        </p:blipFill>
        <p:spPr bwMode="auto">
          <a:xfrm>
            <a:off x="6003235" y="491764"/>
            <a:ext cx="2851247" cy="249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6772483-AD7A-CF63-8385-1D22159029D0}"/>
              </a:ext>
            </a:extLst>
          </p:cNvPr>
          <p:cNvSpPr/>
          <p:nvPr/>
        </p:nvSpPr>
        <p:spPr>
          <a:xfrm>
            <a:off x="0" y="-71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2D2FC3-F099-5F16-171F-16EF9149DDA0}"/>
              </a:ext>
            </a:extLst>
          </p:cNvPr>
          <p:cNvSpPr/>
          <p:nvPr/>
        </p:nvSpPr>
        <p:spPr>
          <a:xfrm>
            <a:off x="0" y="63453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C08085-1C14-37AB-392A-6CC2E5A9D266}"/>
              </a:ext>
            </a:extLst>
          </p:cNvPr>
          <p:cNvSpPr txBox="1"/>
          <p:nvPr/>
        </p:nvSpPr>
        <p:spPr>
          <a:xfrm>
            <a:off x="931864" y="6428692"/>
            <a:ext cx="9957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F281938-FBF0-62B7-C460-A19A842AB8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278" y="6399468"/>
            <a:ext cx="1810547" cy="458532"/>
          </a:xfrm>
          <a:prstGeom prst="rect">
            <a:avLst/>
          </a:prstGeom>
        </p:spPr>
      </p:pic>
      <p:pic>
        <p:nvPicPr>
          <p:cNvPr id="26" name="Picture 25" descr="ATLAS Visual Identity Design Guidelines">
            <a:extLst>
              <a:ext uri="{FF2B5EF4-FFF2-40B4-BE49-F238E27FC236}">
                <a16:creationId xmlns:a16="http://schemas.microsoft.com/office/drawing/2014/main" id="{2422A62C-CD2A-A9FB-4F45-2288A7A2A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96"/>
            <a:ext cx="899453" cy="47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MS-doc-3045-v3: CMS Logo">
            <a:extLst>
              <a:ext uri="{FF2B5EF4-FFF2-40B4-BE49-F238E27FC236}">
                <a16:creationId xmlns:a16="http://schemas.microsoft.com/office/drawing/2014/main" id="{42C5F593-73CB-58FD-7A2D-B07E85BFE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144" y="7290"/>
            <a:ext cx="499856" cy="4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faser · GitLab">
            <a:extLst>
              <a:ext uri="{FF2B5EF4-FFF2-40B4-BE49-F238E27FC236}">
                <a16:creationId xmlns:a16="http://schemas.microsoft.com/office/drawing/2014/main" id="{5F191DC0-5328-E60D-434D-DE5F9561E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561" y="6367887"/>
            <a:ext cx="1420167" cy="47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39DDE6-6E5D-92E0-8973-7102674318E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1706"/>
          <a:stretch/>
        </p:blipFill>
        <p:spPr>
          <a:xfrm>
            <a:off x="8795507" y="507146"/>
            <a:ext cx="3396493" cy="2440634"/>
          </a:xfrm>
          <a:prstGeom prst="rect">
            <a:avLst/>
          </a:prstGeom>
        </p:spPr>
      </p:pic>
      <p:pic>
        <p:nvPicPr>
          <p:cNvPr id="24586" name="Picture 10" descr="Major milestone in ATLAS tracker upgrade | University of Oxford Department  of Physics">
            <a:extLst>
              <a:ext uri="{FF2B5EF4-FFF2-40B4-BE49-F238E27FC236}">
                <a16:creationId xmlns:a16="http://schemas.microsoft.com/office/drawing/2014/main" id="{77AC59C5-166A-9972-2325-CFF665D0A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700" y="517113"/>
            <a:ext cx="3577535" cy="238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AEBF78-9A96-72B3-1F77-3C54CFE48B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54" y="510577"/>
            <a:ext cx="2738361" cy="238502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ECC560E-AEAC-D9C0-4D55-F0BF40AB64D6}"/>
              </a:ext>
            </a:extLst>
          </p:cNvPr>
          <p:cNvSpPr txBox="1">
            <a:spLocks/>
          </p:cNvSpPr>
          <p:nvPr/>
        </p:nvSpPr>
        <p:spPr>
          <a:xfrm>
            <a:off x="319992" y="1223682"/>
            <a:ext cx="11737549" cy="46095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US" sz="3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&amp; Outlook 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community contributes crucially to ATLAS, CMS and FASER, in operations and maintenance, and producing many results key to understand the SM and explore beyond 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The UK is a very dynamic community, with ECR fora and initiatives, exploitation of cutting-edge techniques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[not discussed here]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Scientific outcomes can be ‘enriched’ with additional small experiments ‘using’ GPDs, with UK-initiatives such as ANUBIS 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Physics prospects for HL-LHC offer incredible opportunities:</a:t>
            </a:r>
          </a:p>
          <a:p>
            <a:pPr marL="742950" lvl="1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Upgrades of the ATLAS and CMS detectors progressing, UK-deliverables substantial but well on-track; strong engagement of UK institutes also on FASER @ HL-LHC </a:t>
            </a:r>
          </a:p>
          <a:p>
            <a:pPr marL="742950" lvl="1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Computing is a challenge which the UK is targeting through collaborative efforts 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5000"/>
              </a:lnSpc>
            </a:pP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105000"/>
              </a:lnSpc>
            </a:pP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5000"/>
              </a:lnSpc>
            </a:pP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2B9450-F09D-2FC9-67ED-B225A4D57A42}"/>
              </a:ext>
            </a:extLst>
          </p:cNvPr>
          <p:cNvSpPr txBox="1"/>
          <p:nvPr/>
        </p:nvSpPr>
        <p:spPr>
          <a:xfrm>
            <a:off x="2132020" y="5997968"/>
            <a:ext cx="81366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Huge thanks to (alphabetic order) Joel Goldstein, Steve McMahon, Claire Shepherd-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Themistocleous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, Alex Tapper, Pedro Teixeira-Dias, Sarah Williams </a:t>
            </a:r>
          </a:p>
        </p:txBody>
      </p:sp>
    </p:spTree>
    <p:extLst>
      <p:ext uri="{BB962C8B-B14F-4D97-AF65-F5344CB8AC3E}">
        <p14:creationId xmlns:p14="http://schemas.microsoft.com/office/powerpoint/2010/main" val="10978220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85CC93F-2275-B047-8006-0D958AF28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86BC859-DFAA-7F4F-AB13-4D0B3478D2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D5ADD-D16C-1942-B32C-D99BBAF75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12B4D-484C-B949-A8D6-FF4A3A06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689DA-4ABE-4C49-BB60-EC2E3507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6501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95F5F-AEB7-8731-2C47-E3D904DE2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23F89-7112-3657-7A7F-D5589CC8F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strengths and highlights: CMS dark sectors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E729D6-9921-8C93-0B95-EF85A1B0B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3EF1D-36F2-CF5F-9C20-6270D8862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AF03C-116D-1AB2-F247-817246343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E41A2D0D-DC95-596F-1E25-4D2A8EE63B7B}"/>
              </a:ext>
            </a:extLst>
          </p:cNvPr>
          <p:cNvSpPr txBox="1">
            <a:spLocks/>
          </p:cNvSpPr>
          <p:nvPr/>
        </p:nvSpPr>
        <p:spPr>
          <a:xfrm>
            <a:off x="10749281" y="6475035"/>
            <a:ext cx="1442720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13/09/2024</a:t>
            </a:r>
            <a:endParaRPr lang="en-US" dirty="0"/>
          </a:p>
        </p:txBody>
      </p:sp>
      <p:pic>
        <p:nvPicPr>
          <p:cNvPr id="21" name="Picture 4" descr="third">
            <a:extLst>
              <a:ext uri="{FF2B5EF4-FFF2-40B4-BE49-F238E27FC236}">
                <a16:creationId xmlns:a16="http://schemas.microsoft.com/office/drawing/2014/main" id="{93A2D9EA-316C-D58D-38FC-DF0AAFA3D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958" y="643105"/>
            <a:ext cx="9938084" cy="5830514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4917C9-D822-835C-2AF7-00DA4D1B7698}"/>
              </a:ext>
            </a:extLst>
          </p:cNvPr>
          <p:cNvSpPr txBox="1"/>
          <p:nvPr/>
        </p:nvSpPr>
        <p:spPr>
          <a:xfrm>
            <a:off x="10910814" y="5874790"/>
            <a:ext cx="8738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Imperial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389322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D97E0-7CA3-0EBA-74EF-7756CBA313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C2F9C505-DCA7-1920-ECDA-4C817EB9F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670" y="832462"/>
            <a:ext cx="1444385" cy="113179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79BF10C-7BD0-FC1C-561A-71CE709B3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645" y="688862"/>
            <a:ext cx="3534107" cy="3108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F0EE28-31E5-7498-3E02-22D4E65FE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179" y="24405"/>
            <a:ext cx="11938753" cy="3115159"/>
          </a:xfrm>
        </p:spPr>
        <p:txBody>
          <a:bodyPr/>
          <a:lstStyle/>
          <a:p>
            <a:r>
              <a:rPr lang="en-US" dirty="0"/>
              <a:t>Physics highlights: FASER searches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500C9-30A0-0C6F-3E0B-09C4E9EAD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BF15D-73B3-3F39-B889-B49EC927F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38437-5D22-1D10-950F-4E89BAAE6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4A775ED-E01F-FCEE-44B6-27882AAD35C3}"/>
              </a:ext>
            </a:extLst>
          </p:cNvPr>
          <p:cNvSpPr txBox="1">
            <a:spLocks/>
          </p:cNvSpPr>
          <p:nvPr/>
        </p:nvSpPr>
        <p:spPr>
          <a:xfrm>
            <a:off x="208633" y="688862"/>
            <a:ext cx="8622074" cy="280482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effectLst/>
              </a:rPr>
              <a:t>Search for </a:t>
            </a:r>
            <a:r>
              <a:rPr lang="en-GB" sz="2000" b="1" dirty="0">
                <a:solidFill>
                  <a:srgbClr val="244DE7"/>
                </a:solidFill>
                <a:effectLst/>
              </a:rPr>
              <a:t>Dark Photon (A’) in </a:t>
            </a:r>
            <a:r>
              <a:rPr lang="en-GB" sz="2000" b="1" dirty="0" err="1">
                <a:solidFill>
                  <a:srgbClr val="244DE7"/>
                </a:solidFill>
                <a:effectLst/>
              </a:rPr>
              <a:t>e+e</a:t>
            </a:r>
            <a:r>
              <a:rPr lang="en-GB" sz="2000" b="1" dirty="0">
                <a:solidFill>
                  <a:srgbClr val="244DE7"/>
                </a:solidFill>
                <a:effectLst/>
              </a:rPr>
              <a:t>-</a:t>
            </a:r>
            <a:endParaRPr lang="en-US" sz="1600" dirty="0"/>
          </a:p>
          <a:p>
            <a:endParaRPr lang="en-US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5E6323-A9A2-B96D-6525-6E8B97AA07C0}"/>
              </a:ext>
            </a:extLst>
          </p:cNvPr>
          <p:cNvSpPr txBox="1"/>
          <p:nvPr/>
        </p:nvSpPr>
        <p:spPr>
          <a:xfrm>
            <a:off x="2792371" y="3209606"/>
            <a:ext cx="59674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Helvetica" pitchFamily="2" charset="0"/>
              </a:rPr>
              <a:t>First constraint in thermal relic region @ low coupling for 30 </a:t>
            </a:r>
            <a:r>
              <a:rPr lang="en-GB" sz="1600" dirty="0" err="1">
                <a:effectLst/>
                <a:latin typeface="Helvetica" pitchFamily="2" charset="0"/>
              </a:rPr>
              <a:t>yrs</a:t>
            </a:r>
            <a:r>
              <a:rPr lang="en-GB" sz="1600" dirty="0">
                <a:effectLst/>
                <a:latin typeface="Helvetica" pitchFamily="2" charset="0"/>
              </a:rPr>
              <a:t>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6E14DA-02BF-0B7C-EF79-CED2DE7674C2}"/>
              </a:ext>
            </a:extLst>
          </p:cNvPr>
          <p:cNvSpPr txBox="1"/>
          <p:nvPr/>
        </p:nvSpPr>
        <p:spPr>
          <a:xfrm>
            <a:off x="912382" y="1116907"/>
            <a:ext cx="28973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Phys. Lett. B 848 (2024) 138378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0BD73DB-B23E-03E5-EF75-5773C79A854D}"/>
              </a:ext>
            </a:extLst>
          </p:cNvPr>
          <p:cNvSpPr txBox="1"/>
          <p:nvPr/>
        </p:nvSpPr>
        <p:spPr>
          <a:xfrm>
            <a:off x="894534" y="1424684"/>
            <a:ext cx="27384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Liverpool, Manchester, Sussex</a:t>
            </a:r>
            <a:endParaRPr lang="en-US" sz="1400" dirty="0">
              <a:solidFill>
                <a:srgbClr val="244135"/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B948CF2-2ED0-36DE-A437-C07BB21419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070" y="1999277"/>
            <a:ext cx="5288046" cy="110586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A3496E7-725D-6168-33F6-EDE5E01A5D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7007" y="1163136"/>
            <a:ext cx="2636638" cy="16717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92F0FA-74EB-167D-3CA4-AC2C058950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371" y="4753264"/>
            <a:ext cx="2057400" cy="1346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8B0DF1-7B15-4551-F18A-777F254B13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5211" y="3832149"/>
            <a:ext cx="4070743" cy="26796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EA00F9-B085-54B7-0C0C-A75FC23ECE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90242" y="4232322"/>
            <a:ext cx="3437879" cy="23177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EF96FFC-B55B-809D-5BC2-C4F4E43AD097}"/>
              </a:ext>
            </a:extLst>
          </p:cNvPr>
          <p:cNvSpPr txBox="1"/>
          <p:nvPr/>
        </p:nvSpPr>
        <p:spPr>
          <a:xfrm>
            <a:off x="576046" y="4442965"/>
            <a:ext cx="20545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</a:t>
            </a:r>
            <a:endParaRPr lang="en-US" sz="1400" dirty="0">
              <a:solidFill>
                <a:srgbClr val="244135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E5EDFE-DB8F-EE3B-9E6F-EA948A02C657}"/>
              </a:ext>
            </a:extLst>
          </p:cNvPr>
          <p:cNvSpPr txBox="1"/>
          <p:nvPr/>
        </p:nvSpPr>
        <p:spPr>
          <a:xfrm>
            <a:off x="576046" y="4227521"/>
            <a:ext cx="27287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CERN-FASER-CONF-2024-001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E1436FD-C83E-2B93-0DB5-46CAEAD3B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816" y="3558852"/>
            <a:ext cx="11465845" cy="1626759"/>
          </a:xfrm>
        </p:spPr>
        <p:txBody>
          <a:bodyPr/>
          <a:lstStyle/>
          <a:p>
            <a:r>
              <a:rPr lang="en-US" sz="2100" dirty="0"/>
              <a:t>Search for </a:t>
            </a:r>
            <a:r>
              <a:rPr lang="en-US" sz="2100" b="1" dirty="0">
                <a:solidFill>
                  <a:srgbClr val="244DE7"/>
                </a:solidFill>
              </a:rPr>
              <a:t>axion-like particles (ALPs)</a:t>
            </a:r>
            <a:r>
              <a:rPr lang="en-US" sz="2100" dirty="0"/>
              <a:t> in </a:t>
            </a:r>
            <a:r>
              <a:rPr lang="en-US" sz="2100" dirty="0">
                <a:latin typeface="Symbol" pitchFamily="2" charset="2"/>
              </a:rPr>
              <a:t>gg</a:t>
            </a:r>
          </a:p>
          <a:p>
            <a:endParaRPr lang="en-US" dirty="0">
              <a:latin typeface="Symbol" pitchFamily="2" charset="2"/>
            </a:endParaRPr>
          </a:p>
          <a:p>
            <a:endParaRPr lang="en-US" dirty="0">
              <a:latin typeface="Symbol" pitchFamily="2" charset="2"/>
            </a:endParaRPr>
          </a:p>
          <a:p>
            <a:endParaRPr lang="en-US" dirty="0">
              <a:latin typeface="Symbol" pitchFamily="2" charset="2"/>
            </a:endParaRPr>
          </a:p>
          <a:p>
            <a:pPr marL="0" indent="0">
              <a:buNone/>
            </a:pPr>
            <a:endParaRPr lang="en-US" dirty="0">
              <a:latin typeface="Symbol" pitchFamily="2" charset="2"/>
            </a:endParaRPr>
          </a:p>
          <a:p>
            <a:pPr marL="0" indent="0">
              <a:buNone/>
            </a:pPr>
            <a:endParaRPr lang="en-US" sz="1000" dirty="0"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098055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AF585A-CA48-8370-9452-44F369A0B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F6FF9-B6C0-156F-225D-D49BE5F4E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highlights: FASER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2BC3D-C26A-3A40-ED1B-DBE723E73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391" y="688545"/>
            <a:ext cx="12028179" cy="5667335"/>
          </a:xfrm>
        </p:spPr>
        <p:txBody>
          <a:bodyPr/>
          <a:lstStyle/>
          <a:p>
            <a:r>
              <a:rPr lang="en-US" sz="2100" dirty="0"/>
              <a:t>First direct observation of neutrinos and measurement of </a:t>
            </a:r>
            <a:r>
              <a:rPr lang="en-US" sz="2100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2100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100" b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100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2100" b="1" baseline="-25000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m</a:t>
            </a:r>
            <a:r>
              <a:rPr lang="en-US" sz="2100" dirty="0"/>
              <a:t>  interactions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A601F5-D1AC-8CFC-73B6-2014371EC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316B7-1A84-F158-E37A-5CBB6EAA3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4C732-A434-76BD-6B15-98720B0C0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45C68F-5715-E637-F4C4-A8147CEE4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909" y="1204527"/>
            <a:ext cx="2663272" cy="24791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6176797-8F36-1E9E-3AD6-01DB0C4069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750" y="1479372"/>
            <a:ext cx="2082800" cy="16891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4E163C6-F9A8-E96C-95FF-CD5A753BF811}"/>
              </a:ext>
            </a:extLst>
          </p:cNvPr>
          <p:cNvSpPr txBox="1"/>
          <p:nvPr/>
        </p:nvSpPr>
        <p:spPr>
          <a:xfrm>
            <a:off x="903247" y="3532185"/>
            <a:ext cx="4071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Observed: 153+12-13 </a:t>
            </a:r>
            <a:r>
              <a:rPr lang="en-US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interactions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5DBAC7-C710-37B6-462B-C97A3B00EC6B}"/>
              </a:ext>
            </a:extLst>
          </p:cNvPr>
          <p:cNvSpPr txBox="1"/>
          <p:nvPr/>
        </p:nvSpPr>
        <p:spPr>
          <a:xfrm>
            <a:off x="7303046" y="1255158"/>
            <a:ext cx="4220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Interactions in emulsion detectors 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FASER</a:t>
            </a:r>
            <a:r>
              <a:rPr lang="en-US" sz="1600" dirty="0" err="1">
                <a:latin typeface="Symbol" pitchFamily="2" charset="2"/>
              </a:rPr>
              <a:t>n</a:t>
            </a:r>
            <a:r>
              <a:rPr lang="en-US" sz="1600" dirty="0"/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DA3B90-F033-D164-5FA7-A84B2C7311B6}"/>
              </a:ext>
            </a:extLst>
          </p:cNvPr>
          <p:cNvSpPr txBox="1"/>
          <p:nvPr/>
        </p:nvSpPr>
        <p:spPr>
          <a:xfrm>
            <a:off x="428443" y="1172538"/>
            <a:ext cx="244283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PRL 131 (2023) 3, 031801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34CD8D-060B-FE41-630A-7BDF4E714BD0}"/>
              </a:ext>
            </a:extLst>
          </p:cNvPr>
          <p:cNvSpPr txBox="1"/>
          <p:nvPr/>
        </p:nvSpPr>
        <p:spPr>
          <a:xfrm>
            <a:off x="6641391" y="3471152"/>
            <a:ext cx="5544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 </a:t>
            </a:r>
            <a:r>
              <a:rPr lang="en-US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8</a:t>
            </a:r>
            <a:r>
              <a:rPr lang="en-US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b="1" baseline="-25000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m</a:t>
            </a:r>
            <a:r>
              <a:rPr lang="en-US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candidates observed, also in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range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D9C753A-938B-5029-5E42-413D4E5BE9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7358" y="1608801"/>
            <a:ext cx="5411351" cy="189220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B05CCF5-AEEB-8B28-862C-8F836775D370}"/>
              </a:ext>
            </a:extLst>
          </p:cNvPr>
          <p:cNvSpPr txBox="1"/>
          <p:nvPr/>
        </p:nvSpPr>
        <p:spPr>
          <a:xfrm>
            <a:off x="5401204" y="2299957"/>
            <a:ext cx="1219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PRL. 133, 021802 (2024)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9960BD-3020-FE77-D41B-1AE328E41E72}"/>
              </a:ext>
            </a:extLst>
          </p:cNvPr>
          <p:cNvSpPr txBox="1"/>
          <p:nvPr/>
        </p:nvSpPr>
        <p:spPr>
          <a:xfrm>
            <a:off x="5280989" y="1303343"/>
            <a:ext cx="145416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Liverpool, Manchester,</a:t>
            </a:r>
          </a:p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RHUL, Sussex</a:t>
            </a:r>
            <a:endParaRPr lang="en-US" sz="1400" dirty="0">
              <a:solidFill>
                <a:srgbClr val="244135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83B7B-16F5-3160-36C3-698B74D8D7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4870" y="3871799"/>
            <a:ext cx="7619999" cy="267258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CB560D-6D8F-FD1E-E7EF-12CB6DB1E9A6}"/>
              </a:ext>
            </a:extLst>
          </p:cNvPr>
          <p:cNvSpPr txBox="1"/>
          <p:nvPr/>
        </p:nvSpPr>
        <p:spPr>
          <a:xfrm>
            <a:off x="9486704" y="4675332"/>
            <a:ext cx="2410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First cross section measurements in the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range</a:t>
            </a:r>
          </a:p>
        </p:txBody>
      </p:sp>
    </p:spTree>
    <p:extLst>
      <p:ext uri="{BB962C8B-B14F-4D97-AF65-F5344CB8AC3E}">
        <p14:creationId xmlns:p14="http://schemas.microsoft.com/office/powerpoint/2010/main" val="40175318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1330" y="3817626"/>
            <a:ext cx="3163226" cy="252533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6" name="Group"/>
          <p:cNvGrpSpPr/>
          <p:nvPr/>
        </p:nvGrpSpPr>
        <p:grpSpPr>
          <a:xfrm>
            <a:off x="7771319" y="585013"/>
            <a:ext cx="3163226" cy="2887960"/>
            <a:chOff x="0" y="0"/>
            <a:chExt cx="4498809" cy="4107319"/>
          </a:xfrm>
        </p:grpSpPr>
        <p:pic>
          <p:nvPicPr>
            <p:cNvPr id="192" name="spike_pulse_shape_upgrade.pdf" descr="spike_pulse_shape_upgrad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194616" cy="40466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3" name="Rectangle"/>
            <p:cNvSpPr/>
            <p:nvPr/>
          </p:nvSpPr>
          <p:spPr>
            <a:xfrm>
              <a:off x="970271" y="3526928"/>
              <a:ext cx="3285049" cy="53843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547"/>
            </a:p>
          </p:txBody>
        </p:sp>
        <p:sp>
          <p:nvSpPr>
            <p:cNvPr id="194" name="50               75                100              125"/>
            <p:cNvSpPr txBox="1"/>
            <p:nvPr/>
          </p:nvSpPr>
          <p:spPr>
            <a:xfrm>
              <a:off x="441525" y="3447610"/>
              <a:ext cx="4057285" cy="370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l">
                <a:defRPr sz="10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703"/>
                <a:t>50               75                100              125 </a:t>
              </a:r>
            </a:p>
          </p:txBody>
        </p:sp>
        <p:sp>
          <p:nvSpPr>
            <p:cNvPr id="195" name="Time [ns]"/>
            <p:cNvSpPr txBox="1"/>
            <p:nvPr/>
          </p:nvSpPr>
          <p:spPr>
            <a:xfrm>
              <a:off x="3260036" y="3677493"/>
              <a:ext cx="1145424" cy="4298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1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773"/>
                <a:t>Time [ns]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86B93B-B0C1-7FD6-45B4-CE5B52AA2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074" y="806284"/>
            <a:ext cx="7178313" cy="5667335"/>
          </a:xfrm>
        </p:spPr>
        <p:txBody>
          <a:bodyPr>
            <a:normAutofit lnSpcReduction="10000"/>
          </a:bodyPr>
          <a:lstStyle/>
          <a:p>
            <a:pPr marL="625056" indent="-401822">
              <a:spcBef>
                <a:spcPts val="633"/>
              </a:spcBef>
              <a:buSzPct val="100000"/>
              <a:buChar char="•"/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109" dirty="0"/>
              <a:t>ECAL Barrel upgrade for Phase 2</a:t>
            </a:r>
          </a:p>
          <a:p>
            <a:pPr marL="937584" lvl="1" indent="-401822"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b="1" dirty="0"/>
              <a:t>New on-detector and off-detector electronics</a:t>
            </a:r>
          </a:p>
          <a:p>
            <a:pPr marL="1250112" lvl="2" indent="-401822">
              <a:spcBef>
                <a:spcPts val="633"/>
              </a:spcBef>
              <a:buSzPct val="100000"/>
              <a:buChar char="•"/>
              <a:defRPr sz="2600" b="1" i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shorter pulse shaping and faster sampling</a:t>
            </a:r>
          </a:p>
          <a:p>
            <a:pPr marL="1562640" lvl="3" indent="-401822">
              <a:lnSpc>
                <a:spcPts val="1828"/>
              </a:lnSpc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improved pileup suppression and precise timing measurements, targeting 𝛔</a:t>
            </a:r>
            <a:r>
              <a:rPr lang="en-GB" sz="1828" baseline="-5999" dirty="0"/>
              <a:t>t </a:t>
            </a:r>
            <a:r>
              <a:rPr lang="en-GB" sz="1828" dirty="0"/>
              <a:t>~ 30ps for H→𝛾𝛾 photons</a:t>
            </a:r>
          </a:p>
          <a:p>
            <a:pPr marL="1562640" lvl="3" indent="-401822"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much improved rejection of APD spikes</a:t>
            </a:r>
          </a:p>
          <a:p>
            <a:pPr marL="1250112" lvl="2" indent="-401822">
              <a:spcBef>
                <a:spcPts val="633"/>
              </a:spcBef>
              <a:buSzPct val="100000"/>
              <a:buChar char="•"/>
              <a:defRPr sz="2600" b="1" i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finer granularity information available at L1</a:t>
            </a:r>
          </a:p>
          <a:p>
            <a:pPr marL="1562640" lvl="3" indent="-401822">
              <a:lnSpc>
                <a:spcPts val="1828"/>
              </a:lnSpc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allows for improved algorithms in more powerful FPGA boards</a:t>
            </a:r>
          </a:p>
          <a:p>
            <a:pPr marL="1160818" lvl="3" indent="0">
              <a:spcBef>
                <a:spcPts val="633"/>
              </a:spcBef>
              <a:buSzPct val="100000"/>
              <a:buNone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endParaRPr lang="en-GB" sz="1477" dirty="0"/>
          </a:p>
          <a:p>
            <a:pPr marL="625056" indent="-401822">
              <a:spcBef>
                <a:spcPts val="633"/>
              </a:spcBef>
              <a:buSzPct val="100000"/>
              <a:buChar char="•"/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109" dirty="0">
                <a:solidFill>
                  <a:srgbClr val="244DE7"/>
                </a:solidFill>
              </a:rPr>
              <a:t>UK contributions</a:t>
            </a:r>
          </a:p>
          <a:p>
            <a:pPr marL="937584" lvl="1" indent="-401822"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b="1" dirty="0"/>
              <a:t>Algorithm firmware to reject APD spikes at L1</a:t>
            </a:r>
          </a:p>
          <a:p>
            <a:pPr marL="1250112" lvl="2" indent="-401822">
              <a:spcBef>
                <a:spcPts val="633"/>
              </a:spcBef>
              <a:buSzPct val="100000"/>
              <a:buChar char="•"/>
              <a:defRPr sz="2600" i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using improved pulse shape discrimination</a:t>
            </a:r>
          </a:p>
          <a:p>
            <a:pPr marL="937584" lvl="1" indent="-401822"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b="1" dirty="0"/>
              <a:t>Optical fibre router to transmit crystal data between off-detector boards</a:t>
            </a:r>
          </a:p>
          <a:p>
            <a:pPr marL="1250112" lvl="2" indent="-401822">
              <a:lnSpc>
                <a:spcPts val="1828"/>
              </a:lnSpc>
              <a:spcBef>
                <a:spcPts val="633"/>
              </a:spcBef>
              <a:buSzPct val="100000"/>
              <a:buChar char="•"/>
              <a:defRPr sz="2600" i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to allow for the computation of more advanced shower-shape/cluster variables at L1 </a:t>
            </a:r>
          </a:p>
          <a:p>
            <a:endParaRPr lang="en-US" dirty="0"/>
          </a:p>
        </p:txBody>
      </p:sp>
      <p:sp>
        <p:nvSpPr>
          <p:cNvPr id="202" name="APD spike"/>
          <p:cNvSpPr txBox="1"/>
          <p:nvPr/>
        </p:nvSpPr>
        <p:spPr>
          <a:xfrm>
            <a:off x="8185936" y="4789895"/>
            <a:ext cx="873637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 b="1">
                <a:solidFill>
                  <a:srgbClr val="FF9D8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APD spike</a:t>
            </a:r>
          </a:p>
        </p:txBody>
      </p:sp>
      <p:sp>
        <p:nvSpPr>
          <p:cNvPr id="203" name="Signal"/>
          <p:cNvSpPr txBox="1"/>
          <p:nvPr/>
        </p:nvSpPr>
        <p:spPr>
          <a:xfrm>
            <a:off x="9295279" y="4789895"/>
            <a:ext cx="559449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 b="1">
                <a:solidFill>
                  <a:srgbClr val="92A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Signal</a:t>
            </a:r>
          </a:p>
        </p:txBody>
      </p:sp>
      <p:sp>
        <p:nvSpPr>
          <p:cNvPr id="204" name="The upgrades described previously will also provide improved information to the Level-1 trigger…"/>
          <p:cNvSpPr txBox="1"/>
          <p:nvPr/>
        </p:nvSpPr>
        <p:spPr>
          <a:xfrm>
            <a:off x="1423126" y="833664"/>
            <a:ext cx="6250764" cy="5833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/>
          <a:lstStyle/>
          <a:p>
            <a:pPr marL="625056" indent="-401822">
              <a:spcBef>
                <a:spcPts val="633"/>
              </a:spcBef>
              <a:buSzPct val="100000"/>
              <a:buChar char="•"/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endParaRPr sz="1828" dirty="0"/>
          </a:p>
        </p:txBody>
      </p:sp>
      <p:sp>
        <p:nvSpPr>
          <p:cNvPr id="205" name="APD spike and EM signal pulse shapes"/>
          <p:cNvSpPr txBox="1"/>
          <p:nvPr/>
        </p:nvSpPr>
        <p:spPr>
          <a:xfrm>
            <a:off x="8102531" y="3337202"/>
            <a:ext cx="2134370" cy="483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900" b="1" u="sng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336" dirty="0"/>
              <a:t>APD spike and EM signal pulse shapes</a:t>
            </a:r>
          </a:p>
        </p:txBody>
      </p:sp>
      <p:sp>
        <p:nvSpPr>
          <p:cNvPr id="206" name="Spike rejection via pulse shape discrimination"/>
          <p:cNvSpPr txBox="1"/>
          <p:nvPr/>
        </p:nvSpPr>
        <p:spPr>
          <a:xfrm>
            <a:off x="8081766" y="6279631"/>
            <a:ext cx="2846565" cy="483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900" b="1" u="sng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336" dirty="0"/>
              <a:t>Spike rejection via pulse shape discrimination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F7F8F12-AF1C-B5EB-D4F1-A166A0C0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99" y="0"/>
            <a:ext cx="11938753" cy="781878"/>
          </a:xfrm>
        </p:spPr>
        <p:txBody>
          <a:bodyPr/>
          <a:lstStyle/>
          <a:p>
            <a:r>
              <a:rPr lang="en-US" dirty="0"/>
              <a:t>CMS ECAL upgrade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3D9777-721D-81E1-8420-37A67F013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0B48B8-7384-B974-5552-2FD6E1C2F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ADCB13-5265-1AF0-66C8-95D79802E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B6986-00E6-E4BB-8662-07C0C1340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95901-F288-3DA6-4A45-9E68844B1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@ HL-LHC: a totally different scenario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370FC-2BE2-8F80-A3E7-555EE741C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80" y="800001"/>
            <a:ext cx="11677642" cy="5667335"/>
          </a:xfrm>
        </p:spPr>
        <p:txBody>
          <a:bodyPr>
            <a:normAutofit/>
          </a:bodyPr>
          <a:lstStyle/>
          <a:p>
            <a:r>
              <a:rPr lang="en-US" sz="2000" dirty="0"/>
              <a:t>FASER has been recently approved to run in Run 4 </a:t>
            </a:r>
            <a:r>
              <a:rPr lang="en-US" sz="2000" b="1" dirty="0"/>
              <a:t>as is</a:t>
            </a:r>
            <a:r>
              <a:rPr lang="en-US" sz="2000" dirty="0"/>
              <a:t>. Nonetheless: </a:t>
            </a:r>
          </a:p>
          <a:p>
            <a:r>
              <a:rPr lang="en-US" sz="2000" dirty="0"/>
              <a:t>In the assumption that a totally new facility, the Forward Physics Facility, is supported and goes ahead, a totally new, different scenario of opportunities arise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3E166-BF68-AD03-95B4-FF18DE5F9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D25AD-1901-654C-3E12-BD5D07464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1CA7B-9FDA-81BC-9095-5D489C19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28674" name="Picture 2" descr="The Forward Physics Facility: Sites, experiments, and physics potential -  ScienceDirect">
            <a:extLst>
              <a:ext uri="{FF2B5EF4-FFF2-40B4-BE49-F238E27FC236}">
                <a16:creationId xmlns:a16="http://schemas.microsoft.com/office/drawing/2014/main" id="{65B1B7AF-B5FB-0C6B-EE95-EA8A6285B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70" y="1955800"/>
            <a:ext cx="3689350" cy="251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E49F8A-2207-E985-6C22-9DE838028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734" y="1955800"/>
            <a:ext cx="5669656" cy="1465192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051F078-5570-A957-D444-351F52FB600C}"/>
              </a:ext>
            </a:extLst>
          </p:cNvPr>
          <p:cNvSpPr/>
          <p:nvPr/>
        </p:nvSpPr>
        <p:spPr>
          <a:xfrm>
            <a:off x="8064500" y="3784600"/>
            <a:ext cx="1384300" cy="69112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01B3467-4EED-9CE6-9920-55663CA18185}"/>
              </a:ext>
            </a:extLst>
          </p:cNvPr>
          <p:cNvCxnSpPr>
            <a:cxnSpLocks/>
          </p:cNvCxnSpPr>
          <p:nvPr/>
        </p:nvCxnSpPr>
        <p:spPr>
          <a:xfrm flipH="1" flipV="1">
            <a:off x="7302500" y="3314700"/>
            <a:ext cx="801481" cy="4699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38D3DD0-0147-6427-BD1A-6DD1CF1ACB33}"/>
              </a:ext>
            </a:extLst>
          </p:cNvPr>
          <p:cNvSpPr txBox="1"/>
          <p:nvPr/>
        </p:nvSpPr>
        <p:spPr>
          <a:xfrm>
            <a:off x="5787992" y="4719171"/>
            <a:ext cx="6404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FASER-2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as part of a suite of experiments host at the FPF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Feasibility and potential detector layout studies carried out by UK-FASER institutes, Oxford, RAL.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3E824FD-390F-DE9E-B261-1BE39FE9E9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084" y="3680742"/>
            <a:ext cx="4587908" cy="280544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550EE9E-035D-F6D7-BE33-F8ECB9FFA659}"/>
              </a:ext>
            </a:extLst>
          </p:cNvPr>
          <p:cNvSpPr txBox="1"/>
          <p:nvPr/>
        </p:nvSpPr>
        <p:spPr>
          <a:xfrm>
            <a:off x="257178" y="2182890"/>
            <a:ext cx="1247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FASER-2</a:t>
            </a:r>
            <a:r>
              <a:rPr lang="en-US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244DE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922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75E0A-F343-DBF7-0DDB-31EE64542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 major commitments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ED8CA-F7D7-C613-3F09-0F1E4FC21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01414-440A-15E8-A82A-FF622E558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87825-5587-D18E-2286-1202935E4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ATLAS Visual Identity Design Guidelines">
            <a:extLst>
              <a:ext uri="{FF2B5EF4-FFF2-40B4-BE49-F238E27FC236}">
                <a16:creationId xmlns:a16="http://schemas.microsoft.com/office/drawing/2014/main" id="{110F0EC6-0197-2317-8A5F-9D5FB5F46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94" y="2024656"/>
            <a:ext cx="1194773" cy="6286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MS-doc-3045-v3: CMS Logo">
            <a:extLst>
              <a:ext uri="{FF2B5EF4-FFF2-40B4-BE49-F238E27FC236}">
                <a16:creationId xmlns:a16="http://schemas.microsoft.com/office/drawing/2014/main" id="{947C9BDE-B89E-A9D1-A021-07BD1A213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92" y="3824980"/>
            <a:ext cx="658882" cy="658882"/>
          </a:xfrm>
          <a:prstGeom prst="rect">
            <a:avLst/>
          </a:prstGeom>
          <a:noFill/>
          <a:ln w="28575">
            <a:solidFill>
              <a:srgbClr val="08773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A4904D8-4B20-D8A4-9635-67463EDA8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2861" y="4805732"/>
            <a:ext cx="10202777" cy="86092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700" b="1" dirty="0"/>
              <a:t>Commissioning and Run 3:</a:t>
            </a:r>
            <a:r>
              <a:rPr lang="en-US" sz="1700" dirty="0"/>
              <a:t> </a:t>
            </a:r>
            <a:r>
              <a:rPr lang="en-US" sz="1600" dirty="0"/>
              <a:t>test beam 2021-22</a:t>
            </a:r>
            <a:r>
              <a:rPr lang="en-US" sz="1700" dirty="0"/>
              <a:t>, </a:t>
            </a:r>
            <a:r>
              <a:rPr lang="en-GB" sz="1600" dirty="0">
                <a:effectLst/>
              </a:rPr>
              <a:t>scintillator veto system for trigger, ECAL, tracking spectrometer, new pre-shower in preparation for 2025 </a:t>
            </a:r>
            <a:r>
              <a:rPr lang="en-GB" sz="1600" dirty="0">
                <a:effectLst/>
                <a:sym typeface="Wingdings" pitchFamily="2" charset="2"/>
              </a:rPr>
              <a:t> no major upgrades foreseen for Run 4 </a:t>
            </a:r>
            <a:r>
              <a:rPr lang="en-GB" sz="1600" dirty="0">
                <a:effectLst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700" b="1" dirty="0"/>
              <a:t>Operations and Physics performance: </a:t>
            </a:r>
            <a:r>
              <a:rPr lang="en-GB" sz="1600" dirty="0"/>
              <a:t>Run coordinators, Track </a:t>
            </a:r>
            <a:r>
              <a:rPr lang="en-GB" sz="1600" dirty="0" err="1"/>
              <a:t>reco</a:t>
            </a:r>
            <a:r>
              <a:rPr lang="en-GB" sz="1600" dirty="0"/>
              <a:t>, e/</a:t>
            </a:r>
            <a:r>
              <a:rPr lang="en-GB" sz="1600" dirty="0">
                <a:latin typeface="Symbol" pitchFamily="2" charset="2"/>
              </a:rPr>
              <a:t>g</a:t>
            </a:r>
            <a:r>
              <a:rPr lang="en-GB" sz="1600" dirty="0"/>
              <a:t> </a:t>
            </a:r>
            <a:r>
              <a:rPr lang="en-GB" sz="1600" dirty="0" err="1"/>
              <a:t>reco</a:t>
            </a:r>
            <a:r>
              <a:rPr lang="en-GB" sz="1600" dirty="0"/>
              <a:t>/ID</a:t>
            </a:r>
            <a:endParaRPr lang="en-GB" sz="1700" dirty="0"/>
          </a:p>
        </p:txBody>
      </p:sp>
      <p:pic>
        <p:nvPicPr>
          <p:cNvPr id="12" name="Picture 14" descr="faser · GitLab">
            <a:extLst>
              <a:ext uri="{FF2B5EF4-FFF2-40B4-BE49-F238E27FC236}">
                <a16:creationId xmlns:a16="http://schemas.microsoft.com/office/drawing/2014/main" id="{9A60F1CC-0EEE-87AA-4953-BFD6AE77B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94" y="5038632"/>
            <a:ext cx="1080107" cy="359052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4E6B96B-7FD6-D3CD-931F-8C388DAE0D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458155"/>
              </p:ext>
            </p:extLst>
          </p:nvPr>
        </p:nvGraphicFramePr>
        <p:xfrm>
          <a:off x="1852862" y="703385"/>
          <a:ext cx="10202778" cy="4086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0984">
                  <a:extLst>
                    <a:ext uri="{9D8B030D-6E8A-4147-A177-3AD203B41FA5}">
                      <a16:colId xmlns:a16="http://schemas.microsoft.com/office/drawing/2014/main" val="264544983"/>
                    </a:ext>
                  </a:extLst>
                </a:gridCol>
                <a:gridCol w="5021794">
                  <a:extLst>
                    <a:ext uri="{9D8B030D-6E8A-4147-A177-3AD203B41FA5}">
                      <a16:colId xmlns:a16="http://schemas.microsoft.com/office/drawing/2014/main" val="2486627936"/>
                    </a:ext>
                  </a:extLst>
                </a:gridCol>
              </a:tblGrid>
              <a:tr h="640477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 3 Operations and performance 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(include Phase I upgrade)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 4: Phase II upgrade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828682"/>
                  </a:ext>
                </a:extLst>
              </a:tr>
              <a:tr h="2072578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I: 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hardware, firmware and software upgrades for L1Calo and HLT&amp;DAQ systems 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GB" sz="17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Operations: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Tracker (SCT), L1 trigger, , </a:t>
                      </a: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HLT &amp; DAQ systems,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quality, alignment, forward detector  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GB" sz="17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Physics performance: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luminosity, beam background, Monte Carlo generators, e/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/ID, flavour tagging and </a:t>
                      </a:r>
                      <a:r>
                        <a:rPr lang="en-GB" sz="16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b/c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calibration, global particle flow, machine learning  </a:t>
                      </a:r>
                      <a:endParaRPr lang="en-US" sz="1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ITk</a:t>
                      </a: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-Pixels</a:t>
                      </a:r>
                      <a:endParaRPr lang="en-GB" sz="16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rtl="0"/>
                      <a:r>
                        <a:rPr lang="en-GB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ITk</a:t>
                      </a: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-Strips</a:t>
                      </a:r>
                      <a:endParaRPr lang="en-GB" sz="16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rtl="0"/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Calorimeter Trigger (</a:t>
                      </a:r>
                      <a:r>
                        <a:rPr lang="en-GB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eFEX</a:t>
                      </a: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&amp; Global)</a:t>
                      </a:r>
                      <a:endParaRPr lang="en-GB" sz="16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rtl="0"/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High Level Triggering &amp; DAQ</a:t>
                      </a:r>
                      <a:endParaRPr lang="en-GB" sz="16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rtl="0"/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Upgrade software</a:t>
                      </a:r>
                      <a:endParaRPr lang="en-GB" sz="16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651148"/>
                  </a:ext>
                </a:extLst>
              </a:tr>
              <a:tr h="1357712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I: 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L1 Trigger</a:t>
                      </a:r>
                      <a:endParaRPr lang="en-US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Operations: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Silicon Strip tracker, ECAL,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Calorimeter trigger system </a:t>
                      </a:r>
                      <a:endParaRPr lang="en-US" sz="1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Physics performance: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e/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g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 t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reconstruction and ID, statistics tools, machine learning 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ASICs for new tracking system 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Electronics and algorithms for trigger for: Tracker, ECAL, high granularity endcap calorimeter and L1 trigger</a:t>
                      </a:r>
                    </a:p>
                    <a:p>
                      <a:pPr algn="ctr"/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9341756"/>
                  </a:ext>
                </a:extLst>
              </a:tr>
            </a:tbl>
          </a:graphicData>
        </a:graphic>
      </p:graphicFrame>
      <p:sp>
        <p:nvSpPr>
          <p:cNvPr id="16" name="Content Placeholder 10">
            <a:extLst>
              <a:ext uri="{FF2B5EF4-FFF2-40B4-BE49-F238E27FC236}">
                <a16:creationId xmlns:a16="http://schemas.microsoft.com/office/drawing/2014/main" id="{64D7242F-3281-526E-CD09-038A4C7996C0}"/>
              </a:ext>
            </a:extLst>
          </p:cNvPr>
          <p:cNvSpPr txBox="1">
            <a:spLocks/>
          </p:cNvSpPr>
          <p:nvPr/>
        </p:nvSpPr>
        <p:spPr>
          <a:xfrm>
            <a:off x="321307" y="5739650"/>
            <a:ext cx="11810495" cy="72401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dirty="0"/>
              <a:t>Computing:</a:t>
            </a:r>
            <a:r>
              <a:rPr lang="en-US" sz="2000" dirty="0"/>
              <a:t> </a:t>
            </a:r>
            <a:r>
              <a:rPr lang="en-US" sz="1900" dirty="0"/>
              <a:t>underpins all our research </a:t>
            </a:r>
            <a:r>
              <a:rPr lang="en-US" sz="1900" dirty="0">
                <a:sym typeface="Wingdings" pitchFamily="2" charset="2"/>
              </a:rPr>
              <a:t> Tier1 and Tier2 centers, core support, software development, also through coordinated projects relevant for HL-LHC and beyond (see D. Costanzo’s talk) 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011388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CB32B-E7D6-A777-3B9A-24F068D41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and coordination roles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4C1A0-601C-44CF-45F8-DE5C97A56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9" y="674393"/>
            <a:ext cx="11853305" cy="5811793"/>
          </a:xfrm>
        </p:spPr>
        <p:txBody>
          <a:bodyPr>
            <a:normAutofit lnSpcReduction="10000"/>
          </a:bodyPr>
          <a:lstStyle/>
          <a:p>
            <a:r>
              <a:rPr lang="en-US" sz="2200" b="1" dirty="0"/>
              <a:t>Major roles (management) </a:t>
            </a:r>
          </a:p>
          <a:p>
            <a:pPr lvl="1">
              <a:spcBef>
                <a:spcPts val="500"/>
              </a:spcBef>
            </a:pPr>
            <a:r>
              <a:rPr lang="en-US" b="1" dirty="0">
                <a:solidFill>
                  <a:srgbClr val="244DE7"/>
                </a:solidFill>
              </a:rPr>
              <a:t>ATLAS:</a:t>
            </a:r>
            <a:r>
              <a:rPr lang="en-US" b="1" dirty="0"/>
              <a:t>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Spokesperson: Dave Charlton (2013-2017, deputy 2009-2013) 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Physics Coordinator: Dan Tovey (2016-2017); Bill Murray (2014-2015); Dave Charlton (2008-2009)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Collaboration Board Chair: UK provided 3 out of the 14 CB Chairs, latest: Max Klein (2017-2020) 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Project leaders for Inner Tracker, ITK, Trigger and Run coordinators </a:t>
            </a:r>
          </a:p>
          <a:p>
            <a:pPr lvl="1">
              <a:spcBef>
                <a:spcPts val="500"/>
              </a:spcBef>
            </a:pPr>
            <a:r>
              <a:rPr lang="en-US" b="1" dirty="0">
                <a:solidFill>
                  <a:srgbClr val="244DE7"/>
                </a:solidFill>
              </a:rPr>
              <a:t>CMS: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Spokesperson: Jim </a:t>
            </a:r>
            <a:r>
              <a:rPr lang="en-US" dirty="0" err="1"/>
              <a:t>Virdee</a:t>
            </a:r>
            <a:r>
              <a:rPr lang="en-US" dirty="0"/>
              <a:t> (2007-2009, deputy 1993-2006) 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Collaboration Board Deputy Chair: Claire Shepherd-</a:t>
            </a:r>
            <a:r>
              <a:rPr lang="en-US" dirty="0" err="1"/>
              <a:t>Themistocleous</a:t>
            </a:r>
            <a:r>
              <a:rPr lang="en-US" dirty="0"/>
              <a:t> (2014), Gavin </a:t>
            </a:r>
            <a:r>
              <a:rPr lang="en-US" dirty="0" err="1"/>
              <a:t>Devies</a:t>
            </a:r>
            <a:r>
              <a:rPr lang="en-US" dirty="0"/>
              <a:t> (2017-2019)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Project leaders for L1-Trigger, HLT, HGCAL, ECAL and Run coordinators </a:t>
            </a:r>
          </a:p>
          <a:p>
            <a:pPr lvl="1">
              <a:spcBef>
                <a:spcPts val="500"/>
              </a:spcBef>
            </a:pPr>
            <a:r>
              <a:rPr lang="en-US" b="1" dirty="0">
                <a:solidFill>
                  <a:srgbClr val="244DE7"/>
                </a:solidFill>
              </a:rPr>
              <a:t>FASER: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Physics Coordinator: Carl </a:t>
            </a:r>
            <a:r>
              <a:rPr lang="en-US" dirty="0" err="1"/>
              <a:t>Gwilliam</a:t>
            </a:r>
            <a:r>
              <a:rPr lang="en-US" dirty="0"/>
              <a:t> (2022-2024) </a:t>
            </a:r>
          </a:p>
          <a:p>
            <a:r>
              <a:rPr lang="en-US" sz="2200" b="1" dirty="0"/>
              <a:t>Impact on international physics and upgrade activities through coordination:  </a:t>
            </a:r>
          </a:p>
          <a:p>
            <a:pPr lvl="1"/>
            <a:r>
              <a:rPr lang="en-US" sz="1800" b="1" i="1" dirty="0"/>
              <a:t>Since 01/2021</a:t>
            </a:r>
            <a:r>
              <a:rPr lang="en-US" sz="1800" b="1" dirty="0"/>
              <a:t>: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244DE7"/>
                </a:solidFill>
              </a:rPr>
              <a:t>ATLAS</a:t>
            </a:r>
            <a:r>
              <a:rPr lang="en-US" sz="1800" dirty="0"/>
              <a:t> counts 14 Level-1 coordinators, 15 </a:t>
            </a:r>
            <a:r>
              <a:rPr lang="en-GB" sz="1800" dirty="0">
                <a:effectLst/>
              </a:rPr>
              <a:t>Physics and Combined Performance group conveners (and &gt;40 sub-grou</a:t>
            </a:r>
            <a:r>
              <a:rPr lang="en-GB" sz="1800" dirty="0"/>
              <a:t>p conveners) in diverse areas</a:t>
            </a:r>
            <a:r>
              <a:rPr lang="en-GB" sz="1800" dirty="0">
                <a:effectLst/>
              </a:rPr>
              <a:t>, ~55 Level-3 coordinators; </a:t>
            </a:r>
            <a:r>
              <a:rPr lang="en-GB" sz="1800" b="1" dirty="0">
                <a:solidFill>
                  <a:srgbClr val="244DE7"/>
                </a:solidFill>
                <a:effectLst/>
              </a:rPr>
              <a:t>CMS</a:t>
            </a:r>
            <a:r>
              <a:rPr lang="en-GB" sz="1800" dirty="0">
                <a:effectLst/>
              </a:rPr>
              <a:t> counts 2 Level-1 coordinators and 4 operations and physics group coordinators around trigger and searches for new physics, plus &gt;10 L3 coordinators. In </a:t>
            </a:r>
            <a:r>
              <a:rPr lang="en-GB" sz="1800" b="1" dirty="0">
                <a:solidFill>
                  <a:srgbClr val="244DE7"/>
                </a:solidFill>
                <a:effectLst/>
              </a:rPr>
              <a:t>FASER</a:t>
            </a:r>
            <a:r>
              <a:rPr lang="en-GB" sz="1800" dirty="0">
                <a:effectLst/>
              </a:rPr>
              <a:t>, the UK counts 1 Run Coordinator, 2 Physics </a:t>
            </a:r>
            <a:r>
              <a:rPr lang="en-GB" sz="1800" dirty="0"/>
              <a:t>A</a:t>
            </a:r>
            <a:r>
              <a:rPr lang="en-GB" sz="1800" dirty="0">
                <a:effectLst/>
              </a:rPr>
              <a:t>nalysis leads  </a:t>
            </a: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7DF68-DB13-6B80-CA67-4F73AD9BE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86585-1330-A3BA-EDA5-AA13C2F20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814CE-E062-2222-2AC8-EFF8E93BD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33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182AB-B544-8221-D824-3455281AE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Engagement, ECR and PhD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EA70E-49E1-163B-A367-7C2E59C84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a very </a:t>
            </a:r>
            <a:r>
              <a:rPr lang="en-US" b="1" dirty="0">
                <a:solidFill>
                  <a:srgbClr val="087736"/>
                </a:solidFill>
              </a:rPr>
              <a:t>dynamic</a:t>
            </a:r>
            <a:r>
              <a:rPr lang="en-US" dirty="0"/>
              <a:t> community, engaged in developing new ideas at all levels </a:t>
            </a:r>
          </a:p>
          <a:p>
            <a:pPr lvl="1"/>
            <a:r>
              <a:rPr lang="en-US" dirty="0"/>
              <a:t>Shown also through awarded European Research Council Advanced grants, individual fellowships from UKRI (Future Leader), STFC (ERF) and Royal Society (URF)  </a:t>
            </a:r>
          </a:p>
          <a:p>
            <a:r>
              <a:rPr lang="en-US" b="1" dirty="0"/>
              <a:t>E</a:t>
            </a:r>
            <a:r>
              <a:rPr lang="en-US" dirty="0"/>
              <a:t>arly </a:t>
            </a:r>
            <a:r>
              <a:rPr lang="en-US" b="1" dirty="0"/>
              <a:t>C</a:t>
            </a:r>
            <a:r>
              <a:rPr lang="en-US" dirty="0"/>
              <a:t>areer </a:t>
            </a:r>
            <a:r>
              <a:rPr lang="en-US" b="1" dirty="0"/>
              <a:t>R</a:t>
            </a:r>
            <a:r>
              <a:rPr lang="en-US" dirty="0"/>
              <a:t>esearches actively participate in operations and maintenance as well as in the physics </a:t>
            </a:r>
            <a:r>
              <a:rPr lang="en-US" dirty="0" err="1"/>
              <a:t>programme</a:t>
            </a:r>
            <a:r>
              <a:rPr lang="en-US" dirty="0"/>
              <a:t>: regular UK physics meetings, dedicated workshops </a:t>
            </a:r>
            <a:r>
              <a:rPr lang="en-US" sz="2000" dirty="0"/>
              <a:t>etc.</a:t>
            </a:r>
            <a:endParaRPr lang="en-US" dirty="0"/>
          </a:p>
          <a:p>
            <a:r>
              <a:rPr lang="en-US" b="1" dirty="0"/>
              <a:t>PhD students</a:t>
            </a:r>
            <a:r>
              <a:rPr lang="en-US" dirty="0"/>
              <a:t>: a healthy profile overall</a:t>
            </a:r>
          </a:p>
          <a:p>
            <a:pPr lvl="1"/>
            <a:r>
              <a:rPr lang="en-US" dirty="0"/>
              <a:t>Number of PhD students enrolled in </a:t>
            </a:r>
            <a:r>
              <a:rPr lang="en-US" b="1" dirty="0"/>
              <a:t>ATLAS-UK</a:t>
            </a:r>
            <a:r>
              <a:rPr lang="en-US" dirty="0"/>
              <a:t> each year since 2005 </a:t>
            </a:r>
            <a:r>
              <a:rPr lang="en-US" dirty="0">
                <a:sym typeface="Wingdings" pitchFamily="2" charset="2"/>
              </a:rPr>
              <a:t> considering length of PhD of 3.5 </a:t>
            </a:r>
            <a:r>
              <a:rPr lang="en-US" dirty="0" err="1">
                <a:sym typeface="Wingdings" pitchFamily="2" charset="2"/>
              </a:rPr>
              <a:t>yr</a:t>
            </a:r>
            <a:r>
              <a:rPr lang="en-US" dirty="0">
                <a:sym typeface="Wingdings" pitchFamily="2" charset="2"/>
              </a:rPr>
              <a:t>, this corresponds to </a:t>
            </a:r>
            <a:r>
              <a:rPr lang="en-US" b="1" dirty="0">
                <a:sym typeface="Wingdings" pitchFamily="2" charset="2"/>
              </a:rPr>
              <a:t>~ 650 students </a:t>
            </a:r>
            <a:r>
              <a:rPr lang="en-US" dirty="0">
                <a:sym typeface="Wingdings" pitchFamily="2" charset="2"/>
              </a:rPr>
              <a:t>awarded PhD in the past decade 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E9C6D-87F0-E34A-681E-0CADEDCCD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609B8-96DE-24D9-4F93-8F214362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18A2A-68D7-116A-1A19-F47BA2A8E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16C1C5F0-8FF9-A86E-B977-73F392491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245" y="4422754"/>
            <a:ext cx="6181068" cy="204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928481D-4683-8481-3655-FCA939CBD0B3}"/>
              </a:ext>
            </a:extLst>
          </p:cNvPr>
          <p:cNvSpPr txBox="1">
            <a:spLocks/>
          </p:cNvSpPr>
          <p:nvPr/>
        </p:nvSpPr>
        <p:spPr>
          <a:xfrm>
            <a:off x="620504" y="4147377"/>
            <a:ext cx="4865898" cy="146965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More than 110 PhD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students enrolled in CMS in the past decade </a:t>
            </a:r>
            <a:endParaRPr lang="en-US" sz="2000" dirty="0"/>
          </a:p>
          <a:p>
            <a:r>
              <a:rPr lang="en-US" sz="1900" b="1" dirty="0"/>
              <a:t>6 PhD </a:t>
            </a:r>
            <a:r>
              <a:rPr lang="en-US" sz="1900" dirty="0"/>
              <a:t>enrolled in FASER</a:t>
            </a:r>
            <a:r>
              <a:rPr lang="en-US" sz="1900" b="1" dirty="0"/>
              <a:t> </a:t>
            </a:r>
            <a:r>
              <a:rPr lang="en-US" sz="1900" dirty="0"/>
              <a:t>students since 2020 (1 graduated, 1 finishing)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D2C671-612B-6D6F-8187-871E5E774699}"/>
              </a:ext>
            </a:extLst>
          </p:cNvPr>
          <p:cNvSpPr txBox="1"/>
          <p:nvPr/>
        </p:nvSpPr>
        <p:spPr>
          <a:xfrm>
            <a:off x="6096000" y="4493272"/>
            <a:ext cx="225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87736"/>
                </a:solidFill>
                <a:latin typeface="+mj-lt"/>
              </a:rPr>
              <a:t>N PhD/year - ATLAS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9AEAD6-038E-38F3-1B7F-EF7EA0A2C000}"/>
              </a:ext>
            </a:extLst>
          </p:cNvPr>
          <p:cNvSpPr txBox="1"/>
          <p:nvPr/>
        </p:nvSpPr>
        <p:spPr>
          <a:xfrm>
            <a:off x="640600" y="5709684"/>
            <a:ext cx="4601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Supported also through partnerships (e.g. RAL, DESY, industry) and STFC-CDT </a:t>
            </a:r>
            <a:r>
              <a:rPr lang="en-US" sz="1600" dirty="0" err="1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r>
              <a:rPr lang="en-US" sz="1600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67254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C8397-486E-0067-52BB-B33F5480B3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EE676A2-4904-DD4C-1084-99F34ED48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9680" y="1779756"/>
            <a:ext cx="3229610" cy="22507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17634C-700E-C959-DA87-6FA0B2AA3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ideas and cutting-edge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638FB-96B6-40D7-FAE9-3B2145182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873" y="664044"/>
            <a:ext cx="12028179" cy="5667335"/>
          </a:xfrm>
        </p:spPr>
        <p:txBody>
          <a:bodyPr/>
          <a:lstStyle/>
          <a:p>
            <a:r>
              <a:rPr lang="en-US" dirty="0"/>
              <a:t>Amazing results achieved thanks to deployment of new ideas of UK members, e.g.: 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6FDE7-E7C2-D23E-BBC2-62987E9F4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6213-DF1F-F36C-F303-4DFA58214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4C0D7-5E59-758D-F37D-585BC2B03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04BE3B-4BBF-765B-6AB1-A3F3B0E018BD}"/>
              </a:ext>
            </a:extLst>
          </p:cNvPr>
          <p:cNvSpPr txBox="1"/>
          <p:nvPr/>
        </p:nvSpPr>
        <p:spPr>
          <a:xfrm>
            <a:off x="5720732" y="1237466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Flavour</a:t>
            </a:r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tagging: b and c jets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26CFC51-11FF-1DCF-3640-BE1D3C528C1F}"/>
              </a:ext>
            </a:extLst>
          </p:cNvPr>
          <p:cNvCxnSpPr>
            <a:cxnSpLocks/>
          </p:cNvCxnSpPr>
          <p:nvPr/>
        </p:nvCxnSpPr>
        <p:spPr>
          <a:xfrm flipH="1">
            <a:off x="5543024" y="1179161"/>
            <a:ext cx="48556" cy="52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F54C02D-2E5D-9639-1DA3-01EB78596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861" y="3495803"/>
            <a:ext cx="2992438" cy="28355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593045-BEA3-532E-7163-FBB60E566AA9}"/>
              </a:ext>
            </a:extLst>
          </p:cNvPr>
          <p:cNvSpPr txBox="1"/>
          <p:nvPr/>
        </p:nvSpPr>
        <p:spPr>
          <a:xfrm>
            <a:off x="5754793" y="3204750"/>
            <a:ext cx="29692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118D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ATL-PHYS-PUB-2022-027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C20869-1CB3-D224-2170-F2650BD8C127}"/>
              </a:ext>
            </a:extLst>
          </p:cNvPr>
          <p:cNvSpPr txBox="1"/>
          <p:nvPr/>
        </p:nvSpPr>
        <p:spPr>
          <a:xfrm>
            <a:off x="5665148" y="1722676"/>
            <a:ext cx="330799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Novel </a:t>
            </a: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Graph Neural Network approaches </a:t>
            </a: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optimised all the discriminating information for b-/c-jets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Auxiliary tasks: tracks classification and vertex association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EEBF1C-8F35-CCA4-B2F6-98170013CDB5}"/>
              </a:ext>
            </a:extLst>
          </p:cNvPr>
          <p:cNvSpPr txBox="1"/>
          <p:nvPr/>
        </p:nvSpPr>
        <p:spPr>
          <a:xfrm>
            <a:off x="9048391" y="3944271"/>
            <a:ext cx="3129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Significantly improved b-tag/c-tag efficiency and light-jet rejection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E40D52-6A9A-D3C9-B548-B4D8ACC96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5802" y="4437714"/>
            <a:ext cx="2458636" cy="23838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39E0525-8119-8588-7CA0-D363D1520FE6}"/>
              </a:ext>
            </a:extLst>
          </p:cNvPr>
          <p:cNvSpPr txBox="1"/>
          <p:nvPr/>
        </p:nvSpPr>
        <p:spPr>
          <a:xfrm>
            <a:off x="401802" y="5962966"/>
            <a:ext cx="47580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https://cms.cern/news/same-lhc-same-cms-more-physics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543E4AA-7F90-1AC9-3036-949C7BDC82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788" y="2961416"/>
            <a:ext cx="3692847" cy="29779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223D58-25AD-B9C9-69CE-12DFAA97DBAC}"/>
              </a:ext>
            </a:extLst>
          </p:cNvPr>
          <p:cNvSpPr txBox="1"/>
          <p:nvPr/>
        </p:nvSpPr>
        <p:spPr>
          <a:xfrm>
            <a:off x="292428" y="1283115"/>
            <a:ext cx="433807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Scouting/Trigger Level Analysis</a:t>
            </a:r>
          </a:p>
          <a:p>
            <a:endParaRPr lang="en-US" sz="500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Enhance sensitivity by pushing thresholds –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huge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UK involvement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Respect bandwidth limits by only storing </a:t>
            </a:r>
            <a:r>
              <a:rPr lang="en-US" sz="1400" b="1" dirty="0">
                <a:solidFill>
                  <a:srgbClr val="FF30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event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Analysis performed with trigger-level objects</a:t>
            </a:r>
          </a:p>
        </p:txBody>
      </p:sp>
      <p:pic>
        <p:nvPicPr>
          <p:cNvPr id="15" name="Picture 14" descr="ATLAS Visual Identity Design Guidelines">
            <a:extLst>
              <a:ext uri="{FF2B5EF4-FFF2-40B4-BE49-F238E27FC236}">
                <a16:creationId xmlns:a16="http://schemas.microsoft.com/office/drawing/2014/main" id="{837952A2-E27D-0474-0CB2-F30CA28B7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473" y="1179161"/>
            <a:ext cx="1194773" cy="6286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MS-doc-3045-v3: CMS Logo">
            <a:extLst>
              <a:ext uri="{FF2B5EF4-FFF2-40B4-BE49-F238E27FC236}">
                <a16:creationId xmlns:a16="http://schemas.microsoft.com/office/drawing/2014/main" id="{BD7CD93D-7EFA-EFDC-159B-0673FE74A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801" y="1244736"/>
            <a:ext cx="658882" cy="658882"/>
          </a:xfrm>
          <a:prstGeom prst="rect">
            <a:avLst/>
          </a:prstGeom>
          <a:noFill/>
          <a:ln w="28575">
            <a:solidFill>
              <a:srgbClr val="08773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54367F9-5B21-5BBA-EADF-181F004B28A5}"/>
              </a:ext>
            </a:extLst>
          </p:cNvPr>
          <p:cNvSpPr txBox="1"/>
          <p:nvPr/>
        </p:nvSpPr>
        <p:spPr>
          <a:xfrm>
            <a:off x="3615831" y="6238265"/>
            <a:ext cx="1867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Bristol, Imperial, RAL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4DD5A28-A693-5B11-DC86-386605D2C492}"/>
              </a:ext>
            </a:extLst>
          </p:cNvPr>
          <p:cNvSpPr txBox="1"/>
          <p:nvPr/>
        </p:nvSpPr>
        <p:spPr>
          <a:xfrm>
            <a:off x="5678991" y="6235576"/>
            <a:ext cx="27798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Liverpool, Oxford, UCL, Warwick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881ADE-8B15-72CA-6633-C954A08260BE}"/>
              </a:ext>
            </a:extLst>
          </p:cNvPr>
          <p:cNvSpPr txBox="1"/>
          <p:nvPr/>
        </p:nvSpPr>
        <p:spPr>
          <a:xfrm>
            <a:off x="3749638" y="2699844"/>
            <a:ext cx="17695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9"/>
              </a:rPr>
              <a:t>arXiv:2403.16134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5803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AABC49-4D1F-8EDC-CCEF-EB31D6E0A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2A32FF6-9956-A1CA-96BD-F107D4CD70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6"/>
          <a:stretch/>
        </p:blipFill>
        <p:spPr bwMode="auto">
          <a:xfrm>
            <a:off x="5683619" y="495258"/>
            <a:ext cx="6508381" cy="364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868D2F-E483-5AA9-A145-B34DF0386231}"/>
              </a:ext>
            </a:extLst>
          </p:cNvPr>
          <p:cNvSpPr txBox="1"/>
          <p:nvPr/>
        </p:nvSpPr>
        <p:spPr>
          <a:xfrm>
            <a:off x="9632966" y="551801"/>
            <a:ext cx="2559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</a:rPr>
              <a:t>CMS Run 3 event with 55 vertices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B1443626-E132-C9B9-2716-3DFD57969D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"/>
          <a:stretch/>
        </p:blipFill>
        <p:spPr bwMode="auto">
          <a:xfrm>
            <a:off x="0" y="517079"/>
            <a:ext cx="5737610" cy="5858189"/>
          </a:xfrm>
          <a:prstGeom prst="rect">
            <a:avLst/>
          </a:prstGeom>
          <a:noFill/>
          <a:effectLst>
            <a:glow rad="127000">
              <a:schemeClr val="accent1">
                <a:alpha val="48000"/>
              </a:schemeClr>
            </a:glow>
            <a:outerShdw dist="50800" sx="1000" sy="1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FASER measures high-energy neutrino interaction strength">
            <a:extLst>
              <a:ext uri="{FF2B5EF4-FFF2-40B4-BE49-F238E27FC236}">
                <a16:creationId xmlns:a16="http://schemas.microsoft.com/office/drawing/2014/main" id="{67B9697F-9220-80AD-39F6-D1495452FD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2"/>
          <a:stretch/>
        </p:blipFill>
        <p:spPr bwMode="auto">
          <a:xfrm>
            <a:off x="5700951" y="4116336"/>
            <a:ext cx="6491049" cy="225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51287EC-34A6-6D28-7464-05A318D20C94}"/>
              </a:ext>
            </a:extLst>
          </p:cNvPr>
          <p:cNvSpPr/>
          <p:nvPr/>
        </p:nvSpPr>
        <p:spPr>
          <a:xfrm>
            <a:off x="0" y="-71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1483A2-6D5C-F514-104E-2B41C6C4084A}"/>
              </a:ext>
            </a:extLst>
          </p:cNvPr>
          <p:cNvSpPr/>
          <p:nvPr/>
        </p:nvSpPr>
        <p:spPr>
          <a:xfrm>
            <a:off x="0" y="63453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0938BA-71B0-8873-8D56-A57BB6DE0EA3}"/>
              </a:ext>
            </a:extLst>
          </p:cNvPr>
          <p:cNvSpPr txBox="1"/>
          <p:nvPr/>
        </p:nvSpPr>
        <p:spPr>
          <a:xfrm>
            <a:off x="931864" y="6428692"/>
            <a:ext cx="9957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25770F3-6C4B-318B-FE38-A3EBE47B94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2331" y="2832618"/>
            <a:ext cx="7619999" cy="77806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highlights</a:t>
            </a:r>
            <a:endParaRPr lang="en-US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C53CE29-669D-E406-E7CA-EF680148DB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278" y="6399468"/>
            <a:ext cx="1810547" cy="458532"/>
          </a:xfrm>
          <a:prstGeom prst="rect">
            <a:avLst/>
          </a:prstGeom>
        </p:spPr>
      </p:pic>
      <p:pic>
        <p:nvPicPr>
          <p:cNvPr id="26" name="Picture 25" descr="ATLAS Visual Identity Design Guidelines">
            <a:extLst>
              <a:ext uri="{FF2B5EF4-FFF2-40B4-BE49-F238E27FC236}">
                <a16:creationId xmlns:a16="http://schemas.microsoft.com/office/drawing/2014/main" id="{614E6367-0B8B-08D1-D145-AF3D6D7C8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96"/>
            <a:ext cx="899453" cy="47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MS-doc-3045-v3: CMS Logo">
            <a:extLst>
              <a:ext uri="{FF2B5EF4-FFF2-40B4-BE49-F238E27FC236}">
                <a16:creationId xmlns:a16="http://schemas.microsoft.com/office/drawing/2014/main" id="{51094972-8125-3D01-F47C-C03D4B7A1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144" y="7290"/>
            <a:ext cx="499856" cy="4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faser · GitLab">
            <a:extLst>
              <a:ext uri="{FF2B5EF4-FFF2-40B4-BE49-F238E27FC236}">
                <a16:creationId xmlns:a16="http://schemas.microsoft.com/office/drawing/2014/main" id="{A3582843-F4F0-F871-8727-F0E88ADC4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561" y="6367887"/>
            <a:ext cx="1420167" cy="47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E7CEC9F-6912-29B3-B69C-B4CD5C69FC61}"/>
              </a:ext>
            </a:extLst>
          </p:cNvPr>
          <p:cNvSpPr txBox="1"/>
          <p:nvPr/>
        </p:nvSpPr>
        <p:spPr>
          <a:xfrm>
            <a:off x="10730706" y="4177814"/>
            <a:ext cx="1415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</a:rPr>
              <a:t>FASER neutrinos</a:t>
            </a:r>
          </a:p>
        </p:txBody>
      </p:sp>
    </p:spTree>
    <p:extLst>
      <p:ext uri="{BB962C8B-B14F-4D97-AF65-F5344CB8AC3E}">
        <p14:creationId xmlns:p14="http://schemas.microsoft.com/office/powerpoint/2010/main" val="1311417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1EA39F6F-8CD4-3797-6E35-9E7DE9E92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683" y="3517937"/>
            <a:ext cx="3088748" cy="308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F308D1-C1F5-502B-28B3-DD321B39B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strengths and highlights: ATLAS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233CE-0213-A75E-7474-9DD984F99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265" y="734092"/>
            <a:ext cx="12028179" cy="5667335"/>
          </a:xfrm>
        </p:spPr>
        <p:txBody>
          <a:bodyPr/>
          <a:lstStyle/>
          <a:p>
            <a:r>
              <a:rPr lang="en-US" sz="2200" dirty="0"/>
              <a:t>ATLAS-UK contributes to </a:t>
            </a:r>
            <a:r>
              <a:rPr lang="en-US" sz="2200" b="1" dirty="0">
                <a:solidFill>
                  <a:srgbClr val="244DE7"/>
                </a:solidFill>
              </a:rPr>
              <a:t>all areas of the physics </a:t>
            </a:r>
            <a:r>
              <a:rPr lang="en-US" sz="2200" b="1" dirty="0" err="1">
                <a:solidFill>
                  <a:srgbClr val="244DE7"/>
                </a:solidFill>
              </a:rPr>
              <a:t>programme</a:t>
            </a:r>
            <a:r>
              <a:rPr lang="en-US" sz="2200" dirty="0"/>
              <a:t>, from SM precision measurements to Higgs studies and searches for new physics:</a:t>
            </a:r>
          </a:p>
          <a:p>
            <a:pPr lvl="1"/>
            <a:r>
              <a:rPr lang="en-US" sz="1900" dirty="0"/>
              <a:t>Within the period 01/2021-12/2023, out of the 255 papers released by ATLAS, </a:t>
            </a:r>
            <a:r>
              <a:rPr lang="en-US" sz="1900" b="1" dirty="0"/>
              <a:t>50%</a:t>
            </a:r>
            <a:r>
              <a:rPr lang="en-US" sz="1900" dirty="0"/>
              <a:t> had UK members contributing, and </a:t>
            </a:r>
            <a:r>
              <a:rPr lang="en-US" sz="1900" b="1" dirty="0"/>
              <a:t>25% </a:t>
            </a:r>
            <a:r>
              <a:rPr lang="en-US" sz="1900" dirty="0"/>
              <a:t>had UK leadership </a:t>
            </a:r>
            <a:r>
              <a:rPr lang="en-GB" sz="19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GB" sz="1900" b="0" i="0" u="none" strike="noStrike" dirty="0">
                <a:solidFill>
                  <a:srgbClr val="244DE7"/>
                </a:solidFill>
                <a:effectLst/>
                <a:latin typeface="Arial" panose="020B0604020202020204" pitchFamily="34" charset="0"/>
              </a:rPr>
              <a:t>source: glance</a:t>
            </a:r>
            <a:r>
              <a:rPr lang="en-GB" sz="19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).</a:t>
            </a:r>
            <a:endParaRPr lang="en-GB" sz="1900" b="0" i="0" u="none" strike="noStrike" dirty="0">
              <a:solidFill>
                <a:srgbClr val="000000"/>
              </a:solidFill>
              <a:effectLst/>
            </a:endParaRPr>
          </a:p>
          <a:p>
            <a:pPr lvl="1"/>
            <a:r>
              <a:rPr lang="en-GB" sz="1900" dirty="0"/>
              <a:t>Strong support to </a:t>
            </a:r>
            <a:r>
              <a:rPr lang="en-GB" sz="1900" dirty="0">
                <a:effectLst/>
              </a:rPr>
              <a:t>tasks crucial for optimising and measuring physics object performance and dedicated involvement in computing and software  </a:t>
            </a:r>
            <a:endParaRPr lang="en-GB" sz="1900" dirty="0"/>
          </a:p>
          <a:p>
            <a:pPr marL="457200" lvl="1" indent="0">
              <a:buNone/>
            </a:pPr>
            <a:br>
              <a:rPr lang="en-GB" dirty="0"/>
            </a:br>
            <a:br>
              <a:rPr lang="en-GB" dirty="0"/>
            </a:br>
            <a:r>
              <a:rPr lang="en-US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AFAC1-4E82-569A-5F62-0A0BA824B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0CEF-625B-4136-B682-A382726D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2FD3B-E735-C916-1B75-A3D17AD9B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666F6C-997D-D3C6-54B0-F741A1E647B8}"/>
              </a:ext>
            </a:extLst>
          </p:cNvPr>
          <p:cNvSpPr txBox="1"/>
          <p:nvPr/>
        </p:nvSpPr>
        <p:spPr>
          <a:xfrm>
            <a:off x="257179" y="2904176"/>
            <a:ext cx="38331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 precision measurements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2A2F68-0F82-B0E2-F23A-926775199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746" y="3893401"/>
            <a:ext cx="3654724" cy="25707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B1943A-5662-29EB-DB5E-B283B6B1189D}"/>
              </a:ext>
            </a:extLst>
          </p:cNvPr>
          <p:cNvSpPr txBox="1"/>
          <p:nvPr/>
        </p:nvSpPr>
        <p:spPr>
          <a:xfrm>
            <a:off x="257179" y="3331706"/>
            <a:ext cx="4089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 boson mass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first </a:t>
            </a:r>
            <a:r>
              <a:rPr lang="en-GB" sz="1600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width 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measurement at the LHC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1A0043-8B58-F7BD-F942-14D60C8A1811}"/>
              </a:ext>
            </a:extLst>
          </p:cNvPr>
          <p:cNvSpPr txBox="1"/>
          <p:nvPr/>
        </p:nvSpPr>
        <p:spPr>
          <a:xfrm>
            <a:off x="1118199" y="6283115"/>
            <a:ext cx="235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Liverpool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0FC9AB-372B-9DE6-A83A-2BFB5E44A7D7}"/>
              </a:ext>
            </a:extLst>
          </p:cNvPr>
          <p:cNvSpPr txBox="1"/>
          <p:nvPr/>
        </p:nvSpPr>
        <p:spPr>
          <a:xfrm>
            <a:off x="7179209" y="2852529"/>
            <a:ext cx="333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Multi-boson measurements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93DE75-0115-DD98-3900-D59F832608D6}"/>
              </a:ext>
            </a:extLst>
          </p:cNvPr>
          <p:cNvSpPr txBox="1"/>
          <p:nvPr/>
        </p:nvSpPr>
        <p:spPr>
          <a:xfrm>
            <a:off x="3223297" y="3697133"/>
            <a:ext cx="1404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4"/>
              </a:rPr>
              <a:t>2403.15085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EADB56-0765-A4C0-5EB3-796F5332F30E}"/>
              </a:ext>
            </a:extLst>
          </p:cNvPr>
          <p:cNvSpPr txBox="1"/>
          <p:nvPr/>
        </p:nvSpPr>
        <p:spPr>
          <a:xfrm>
            <a:off x="8556096" y="3132502"/>
            <a:ext cx="36231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Same-sign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WWjj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VBF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C1E621-9AA9-EA0E-9AB3-03F945D51926}"/>
              </a:ext>
            </a:extLst>
          </p:cNvPr>
          <p:cNvSpPr txBox="1"/>
          <p:nvPr/>
        </p:nvSpPr>
        <p:spPr>
          <a:xfrm>
            <a:off x="10342302" y="3414887"/>
            <a:ext cx="152412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5"/>
              </a:rPr>
              <a:t>JHEP 04 (2024) 026</a:t>
            </a:r>
            <a:endParaRPr lang="en-US" sz="1100" dirty="0"/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431C9BDC-ACFB-6793-01E2-9B07658D5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967" y="3911146"/>
            <a:ext cx="3188859" cy="262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792378C-96A6-0F77-1084-095EFE964197}"/>
              </a:ext>
            </a:extLst>
          </p:cNvPr>
          <p:cNvSpPr txBox="1"/>
          <p:nvPr/>
        </p:nvSpPr>
        <p:spPr>
          <a:xfrm>
            <a:off x="5073110" y="3164436"/>
            <a:ext cx="33346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Evidence of l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ongitudinally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polarised vector bosons 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ZZ to 4l)</a:t>
            </a:r>
            <a:endParaRPr lang="en-GB" sz="16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0AA481-364E-FCE9-8A30-D39038C2F925}"/>
              </a:ext>
            </a:extLst>
          </p:cNvPr>
          <p:cNvSpPr txBox="1"/>
          <p:nvPr/>
        </p:nvSpPr>
        <p:spPr>
          <a:xfrm>
            <a:off x="6744102" y="3774850"/>
            <a:ext cx="165561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7"/>
              </a:rPr>
              <a:t>JHEP 12 (2023) 107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FFE097D-FCA2-1467-14F3-BB141C1252DA}"/>
              </a:ext>
            </a:extLst>
          </p:cNvPr>
          <p:cNvSpPr txBox="1"/>
          <p:nvPr/>
        </p:nvSpPr>
        <p:spPr>
          <a:xfrm>
            <a:off x="6085128" y="6310310"/>
            <a:ext cx="235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Manchester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D018C1-5EEE-47A2-FDF5-AD4191A5D979}"/>
              </a:ext>
            </a:extLst>
          </p:cNvPr>
          <p:cNvSpPr txBox="1"/>
          <p:nvPr/>
        </p:nvSpPr>
        <p:spPr>
          <a:xfrm>
            <a:off x="10006527" y="6283634"/>
            <a:ext cx="905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Warwick</a:t>
            </a:r>
          </a:p>
        </p:txBody>
      </p:sp>
    </p:spTree>
    <p:extLst>
      <p:ext uri="{BB962C8B-B14F-4D97-AF65-F5344CB8AC3E}">
        <p14:creationId xmlns:p14="http://schemas.microsoft.com/office/powerpoint/2010/main" val="375627346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{124C0F79-2421-4B41-827C-2A8A1FD4C7E0}tf10001069</Template>
  <TotalTime>29897</TotalTime>
  <Words>4565</Words>
  <Application>Microsoft Macintosh PowerPoint</Application>
  <PresentationFormat>Widescreen</PresentationFormat>
  <Paragraphs>603</Paragraphs>
  <Slides>37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2" baseType="lpstr">
      <vt:lpstr>Arial</vt:lpstr>
      <vt:lpstr>Arial</vt:lpstr>
      <vt:lpstr>Book Antiqua</vt:lpstr>
      <vt:lpstr>Calibri</vt:lpstr>
      <vt:lpstr>Cambria Math</vt:lpstr>
      <vt:lpstr>Garamond</vt:lpstr>
      <vt:lpstr>Gill Sans</vt:lpstr>
      <vt:lpstr>Helvetica</vt:lpstr>
      <vt:lpstr>Helvetica Neue</vt:lpstr>
      <vt:lpstr>Symbol</vt:lpstr>
      <vt:lpstr>Times New Roman</vt:lpstr>
      <vt:lpstr>Trebuchet MS</vt:lpstr>
      <vt:lpstr>Wingdings</vt:lpstr>
      <vt:lpstr>Wingdings 3</vt:lpstr>
      <vt:lpstr>Wisp</vt:lpstr>
      <vt:lpstr>  Energy frontier: ATLAS and CMS (+FASER)  and their upgrades</vt:lpstr>
      <vt:lpstr>PowerPoint Presentation</vt:lpstr>
      <vt:lpstr>UK Institutions </vt:lpstr>
      <vt:lpstr>UK major commitments </vt:lpstr>
      <vt:lpstr>Management and coordination roles </vt:lpstr>
      <vt:lpstr>Engagement, ECR and PhD students</vt:lpstr>
      <vt:lpstr>New ideas and cutting-edge technologies</vt:lpstr>
      <vt:lpstr>Physics highlights</vt:lpstr>
      <vt:lpstr>Physics strengths and highlights: ATLAS</vt:lpstr>
      <vt:lpstr>Highlights: ATLAS B and Top physics</vt:lpstr>
      <vt:lpstr>Highlights: ATLAS B and Top physics</vt:lpstr>
      <vt:lpstr>Physics highlights: Higgs physics </vt:lpstr>
      <vt:lpstr>Highlights: ATLAS Searches for new physics </vt:lpstr>
      <vt:lpstr>Physics strengths and highlights: CMS </vt:lpstr>
      <vt:lpstr>Physics strengths and highlights: CMS </vt:lpstr>
      <vt:lpstr>Physics highlights: FASER </vt:lpstr>
      <vt:lpstr>The Phase II upgrades</vt:lpstr>
      <vt:lpstr>Pushing towards the energy frontier: HL-LHC </vt:lpstr>
      <vt:lpstr>The Phase II upgrades timeline </vt:lpstr>
      <vt:lpstr>GPDs upgrade programs at glance </vt:lpstr>
      <vt:lpstr>ATLAS upgrade: Inner Tracking Detector (ITk)</vt:lpstr>
      <vt:lpstr>Inner Tracking Detector (ITk): status </vt:lpstr>
      <vt:lpstr>Preparation for I&amp;C in SR1 </vt:lpstr>
      <vt:lpstr>ATLAS upgrade: Trigger and DAQ</vt:lpstr>
      <vt:lpstr>ATLAS upgrade: Trigger and DAQ</vt:lpstr>
      <vt:lpstr>CMS upgrade UK contributions</vt:lpstr>
      <vt:lpstr>CMS upgrade UK contributions: ASICs and board </vt:lpstr>
      <vt:lpstr>CMS upgrade UK contributions: work ahead</vt:lpstr>
      <vt:lpstr>FASER @ HL-LHC </vt:lpstr>
      <vt:lpstr>Phase-II Computing </vt:lpstr>
      <vt:lpstr>PowerPoint Presentation</vt:lpstr>
      <vt:lpstr>Back up </vt:lpstr>
      <vt:lpstr>Physics strengths and highlights: CMS dark sectors</vt:lpstr>
      <vt:lpstr>Physics highlights: FASER searches </vt:lpstr>
      <vt:lpstr>Physics highlights: FASER (2)</vt:lpstr>
      <vt:lpstr>CMS ECAL upgrade </vt:lpstr>
      <vt:lpstr>FASER @ HL-LHC: a totally different scenario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Supersymmetry: what we can expect from experiments</dc:title>
  <dc:creator>D'Onofrio, Monica</dc:creator>
  <cp:lastModifiedBy>D'Onofrio, Monica</cp:lastModifiedBy>
  <cp:revision>502</cp:revision>
  <cp:lastPrinted>2019-05-13T15:32:04Z</cp:lastPrinted>
  <dcterms:created xsi:type="dcterms:W3CDTF">2019-05-05T18:57:37Z</dcterms:created>
  <dcterms:modified xsi:type="dcterms:W3CDTF">2024-09-09T07:15:56Z</dcterms:modified>
</cp:coreProperties>
</file>