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8" r:id="rId2"/>
    <p:sldId id="278" r:id="rId3"/>
    <p:sldId id="280" r:id="rId4"/>
    <p:sldId id="281" r:id="rId5"/>
    <p:sldId id="3427" r:id="rId6"/>
    <p:sldId id="291" r:id="rId7"/>
    <p:sldId id="3421" r:id="rId8"/>
    <p:sldId id="3406" r:id="rId9"/>
    <p:sldId id="3422" r:id="rId10"/>
    <p:sldId id="3428" r:id="rId11"/>
    <p:sldId id="285" r:id="rId12"/>
    <p:sldId id="3423" r:id="rId13"/>
    <p:sldId id="3415" r:id="rId14"/>
    <p:sldId id="286" r:id="rId15"/>
    <p:sldId id="289" r:id="rId16"/>
    <p:sldId id="3426" r:id="rId17"/>
    <p:sldId id="3424" r:id="rId18"/>
    <p:sldId id="3420" r:id="rId19"/>
    <p:sldId id="3416" r:id="rId20"/>
    <p:sldId id="287" r:id="rId21"/>
    <p:sldId id="3425" r:id="rId22"/>
    <p:sldId id="3418" r:id="rId23"/>
    <p:sldId id="3410" r:id="rId24"/>
    <p:sldId id="3411" r:id="rId25"/>
    <p:sldId id="3414" r:id="rId26"/>
    <p:sldId id="3413" r:id="rId27"/>
    <p:sldId id="3417" r:id="rId28"/>
    <p:sldId id="279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4A95"/>
    <a:srgbClr val="6B4C9D"/>
    <a:srgbClr val="E98E43"/>
    <a:srgbClr val="F1BD54"/>
    <a:srgbClr val="7AC892"/>
    <a:srgbClr val="5DB6D3"/>
    <a:srgbClr val="2E669A"/>
    <a:srgbClr val="9D3656"/>
    <a:srgbClr val="6A0009"/>
    <a:srgbClr val="481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46" autoAdjust="0"/>
    <p:restoredTop sz="94694" autoAdjust="0"/>
  </p:normalViewPr>
  <p:slideViewPr>
    <p:cSldViewPr>
      <p:cViewPr varScale="1">
        <p:scale>
          <a:sx n="106" d="100"/>
          <a:sy n="106" d="100"/>
        </p:scale>
        <p:origin x="192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20D-4B1B-4145-91F8-7E9E48006550}" type="datetimeFigureOut">
              <a:rPr lang="en-US" smtClean="0"/>
              <a:t>9/7/24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61B4C-6C64-7647-80F8-DF7EAE84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07/09/2024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E8D4E6-F64F-4999-AC2A-A008E685C04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65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07/09/2024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3848" y="6597352"/>
            <a:ext cx="3384376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dirty="0"/>
              <a:t>Chris Parkes,  DRD-UK, September 2023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8060432" cy="648072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91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92696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464" y="6597352"/>
            <a:ext cx="395536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0z/6p2d4bfx13x836pkm590j0tw0000gr/T/com.microsoft.Word/WebArchiveCopyPasteTempFiles/page5image50990336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rd.hep.ac.uk/" TargetMode="External"/><Relationship Id="rId2" Type="http://schemas.openxmlformats.org/officeDocument/2006/relationships/hyperlink" Target="mailto:uk-detector-rd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category/1762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1" y="1625600"/>
            <a:ext cx="44536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DRD-UK Activity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39552" y="2204864"/>
            <a:ext cx="2952328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73915" y="2316400"/>
            <a:ext cx="273344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UK </a:t>
            </a:r>
            <a:r>
              <a:rPr lang="en-US" sz="2400" dirty="0" err="1">
                <a:solidFill>
                  <a:schemeClr val="tx2"/>
                </a:solidFill>
              </a:rPr>
              <a:t>Organisation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Funding Status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5345C-E5BF-7449-8EF2-F961A1D360D6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42CCDD-80A4-3142-A683-2F1DC9C6F0AB}"/>
              </a:ext>
            </a:extLst>
          </p:cNvPr>
          <p:cNvSpPr txBox="1"/>
          <p:nvPr/>
        </p:nvSpPr>
        <p:spPr>
          <a:xfrm>
            <a:off x="0" y="5872239"/>
            <a:ext cx="9164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DRD: 1-Gas; 2-Liquid; 3-Solid State; 4-PID; 5- Quantum; 6-Calo; 7-Electronics/DAQ; 8- Integration </a:t>
            </a: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 Training, Industry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BEBD844-3EB4-7A4F-B6E1-BEF3955C6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7598">
            <a:off x="5339987" y="1233904"/>
            <a:ext cx="3353778" cy="223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K delivers new heart for CERN's ALICE detector – UKRI">
            <a:extLst>
              <a:ext uri="{FF2B5EF4-FFF2-40B4-BE49-F238E27FC236}">
                <a16:creationId xmlns:a16="http://schemas.microsoft.com/office/drawing/2014/main" id="{2401C2AD-23FB-9345-B266-0D52AE472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664" y="3293864"/>
            <a:ext cx="3275856" cy="21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EFC250-0FCC-B24D-A7CF-C3155F90A2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34"/>
          <a:stretch/>
        </p:blipFill>
        <p:spPr>
          <a:xfrm rot="20832102">
            <a:off x="3450958" y="2908120"/>
            <a:ext cx="2978350" cy="24660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BFF8D8-867D-2A48-9C06-8209DBD14BC0}"/>
              </a:ext>
            </a:extLst>
          </p:cNvPr>
          <p:cNvSpPr txBox="1"/>
          <p:nvPr/>
        </p:nvSpPr>
        <p:spPr>
          <a:xfrm>
            <a:off x="411454" y="1335393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Research &amp; Development</a:t>
            </a:r>
          </a:p>
        </p:txBody>
      </p:sp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CAFBF02C-9880-434B-8D65-B6BF4E682C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259" y="332337"/>
            <a:ext cx="3005951" cy="858843"/>
          </a:xfrm>
          <a:prstGeom prst="rect">
            <a:avLst/>
          </a:prstGeom>
        </p:spPr>
      </p:pic>
      <p:pic>
        <p:nvPicPr>
          <p:cNvPr id="13" name="Picture 12" descr="A white text with pink writing&#10;&#10;Description automatically generated with medium confidence">
            <a:extLst>
              <a:ext uri="{FF2B5EF4-FFF2-40B4-BE49-F238E27FC236}">
                <a16:creationId xmlns:a16="http://schemas.microsoft.com/office/drawing/2014/main" id="{145C91FA-EFB5-2947-9AEB-AD063DB972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6" y="3293864"/>
            <a:ext cx="2733441" cy="232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C5FC4-17A5-3044-AD35-D94CC1636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16633"/>
            <a:ext cx="8229600" cy="648072"/>
          </a:xfrm>
        </p:spPr>
        <p:txBody>
          <a:bodyPr/>
          <a:lstStyle/>
          <a:p>
            <a:r>
              <a:rPr lang="en-US" dirty="0"/>
              <a:t>Role of UK National Laboratories in R&amp;D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52165C-BA8B-3E47-8AAB-DCDAB842E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602BBF-1094-4E45-A14D-5BAAC7B25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253" y="891554"/>
            <a:ext cx="9004282" cy="5400600"/>
          </a:xfrm>
        </p:spPr>
        <p:txBody>
          <a:bodyPr/>
          <a:lstStyle/>
          <a:p>
            <a:r>
              <a:rPr lang="en-US" sz="2400" dirty="0"/>
              <a:t>RAL particle physics division (PPD)</a:t>
            </a:r>
          </a:p>
          <a:p>
            <a:r>
              <a:rPr lang="en-US" sz="2400" dirty="0"/>
              <a:t>RAL technical division (TD)</a:t>
            </a:r>
          </a:p>
          <a:p>
            <a:r>
              <a:rPr lang="en-US" sz="2400" dirty="0"/>
              <a:t>Daresbury laboratory </a:t>
            </a:r>
          </a:p>
          <a:p>
            <a:r>
              <a:rPr lang="en-US" sz="2400" dirty="0" err="1"/>
              <a:t>Boulby</a:t>
            </a:r>
            <a:r>
              <a:rPr lang="en-US" sz="2400" dirty="0"/>
              <a:t> underground laboratory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484A95"/>
                </a:solidFill>
              </a:rPr>
              <a:t>Play an important role in detector development alongside the larger university groups – equal partners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484A95"/>
                </a:solidFill>
              </a:rPr>
              <a:t>major infrastructure outside (e.g. Liverpool semiconductor </a:t>
            </a:r>
            <a:r>
              <a:rPr lang="en-US" sz="1400" dirty="0" err="1">
                <a:solidFill>
                  <a:srgbClr val="484A95"/>
                </a:solidFill>
              </a:rPr>
              <a:t>centre</a:t>
            </a:r>
            <a:r>
              <a:rPr lang="en-US" sz="1400" dirty="0">
                <a:solidFill>
                  <a:srgbClr val="484A95"/>
                </a:solidFill>
              </a:rPr>
              <a:t>, Birmingham Cyclotron)</a:t>
            </a:r>
          </a:p>
          <a:p>
            <a:pPr marL="0" indent="0">
              <a:buNone/>
            </a:pPr>
            <a:r>
              <a:rPr lang="en-US" sz="2400" dirty="0"/>
              <a:t>Expertise and facilities of TD available on contract basis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484A95"/>
                </a:solidFill>
              </a:rPr>
              <a:t>RAL PPD/TD impression more integrated with geographically closer region than the northern universities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484A95"/>
                </a:solidFill>
              </a:rPr>
              <a:t>Opportunity to level-up with Daresbury development?</a:t>
            </a:r>
          </a:p>
          <a:p>
            <a:pPr marL="0" indent="0">
              <a:buNone/>
            </a:pPr>
            <a:r>
              <a:rPr lang="en-US" sz="2400" dirty="0"/>
              <a:t>Important initiatives to build-up world-class science in low-background science (DRD2) at </a:t>
            </a:r>
            <a:r>
              <a:rPr lang="en-US" sz="2400" dirty="0" err="1"/>
              <a:t>Boulby</a:t>
            </a:r>
            <a:endParaRPr 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616A2B-6ED0-FE4B-B53B-C6A6A188E4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19219" r="7475" b="10824"/>
          <a:stretch/>
        </p:blipFill>
        <p:spPr bwMode="auto">
          <a:xfrm>
            <a:off x="5601073" y="995086"/>
            <a:ext cx="3085727" cy="165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927A22-43DA-2E42-9DFE-24EDA731A32E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53725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1783F-3504-A24F-9AA7-367FC3E2E5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UK Interests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9B0EFA-B524-F24F-A61F-FB394FB7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ED6F0-C3A2-3745-A6F5-0BD58012D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76" y="844193"/>
            <a:ext cx="8778824" cy="49657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Survey of UK particle physics groups through steering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D8EF1B-9D00-1D4A-BD78-060A0D1C7B62}"/>
              </a:ext>
            </a:extLst>
          </p:cNvPr>
          <p:cNvSpPr txBox="1"/>
          <p:nvPr/>
        </p:nvSpPr>
        <p:spPr>
          <a:xfrm>
            <a:off x="610992" y="5690641"/>
            <a:ext cx="7981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Caveats: DRD5&amp;8 were at earlier stage, numbers may not be representative</a:t>
            </a:r>
          </a:p>
          <a:p>
            <a:r>
              <a:rPr lang="en-US" dirty="0">
                <a:solidFill>
                  <a:schemeClr val="tx2"/>
                </a:solidFill>
              </a:rPr>
              <a:t>Opportunity to develop new areas </a:t>
            </a:r>
          </a:p>
          <a:p>
            <a:r>
              <a:rPr lang="en-US" dirty="0">
                <a:solidFill>
                  <a:schemeClr val="tx2"/>
                </a:solidFill>
              </a:rPr>
              <a:t>Presentations from most major UK projects on technology needs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A574B4-0912-1849-B5F2-4C5E87A75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389" y="1340768"/>
            <a:ext cx="7059591" cy="436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10DF46-5A23-6748-B01D-6E51FBB65FB5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003989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4614AD-B8A6-3B47-9AD1-35DDC2F1A446}"/>
              </a:ext>
            </a:extLst>
          </p:cNvPr>
          <p:cNvSpPr/>
          <p:nvPr/>
        </p:nvSpPr>
        <p:spPr>
          <a:xfrm>
            <a:off x="123830" y="2506592"/>
            <a:ext cx="8896340" cy="19971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6E2A48-D53B-AF4D-A4FC-9AC8F65264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Workplans &amp; Task Lists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1F9C41-3035-3941-B786-2934835FE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8744" y="6606643"/>
            <a:ext cx="395536" cy="260648"/>
          </a:xfrm>
        </p:spPr>
        <p:txBody>
          <a:bodyPr/>
          <a:lstStyle/>
          <a:p>
            <a:fld id="{10AD8A0A-4898-40BF-9009-4DA7E611EAC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BBB89-B7DB-D840-A3AC-1302E6501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174" y="790556"/>
            <a:ext cx="8536297" cy="864096"/>
          </a:xfrm>
        </p:spPr>
        <p:txBody>
          <a:bodyPr/>
          <a:lstStyle/>
          <a:p>
            <a:r>
              <a:rPr lang="en-US" sz="2000" dirty="0"/>
              <a:t>All DRD-UK groups have identified their task lists</a:t>
            </a:r>
          </a:p>
          <a:p>
            <a:r>
              <a:rPr lang="en-US" sz="2000" dirty="0"/>
              <a:t>Clearly too many / too wide for the available funding</a:t>
            </a:r>
          </a:p>
          <a:p>
            <a:r>
              <a:rPr lang="en-US" sz="2000" dirty="0"/>
              <a:t>Awaiting feedback from STFC on funding envelope that will then facilitate devising a tailored </a:t>
            </a:r>
            <a:r>
              <a:rPr lang="en-US" sz="2000" dirty="0" err="1"/>
              <a:t>programme</a:t>
            </a:r>
            <a:r>
              <a:rPr lang="en-US" sz="20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307C7F-405B-E542-AEDA-2AFD4842C7B1}"/>
              </a:ext>
            </a:extLst>
          </p:cNvPr>
          <p:cNvSpPr txBox="1"/>
          <p:nvPr/>
        </p:nvSpPr>
        <p:spPr>
          <a:xfrm>
            <a:off x="123830" y="220486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B4C9D"/>
                </a:solidFill>
              </a:rPr>
              <a:t>Examples: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42EF50-7EFC-6946-8E61-7B09CDB13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0" y="2578600"/>
            <a:ext cx="8369300" cy="444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1C439A-D47F-7742-9E00-618F73DAD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0" y="3016226"/>
            <a:ext cx="8369300" cy="5642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AA0496-9ECB-A24B-81B8-486DEA42AE07}"/>
              </a:ext>
            </a:extLst>
          </p:cNvPr>
          <p:cNvSpPr txBox="1"/>
          <p:nvPr/>
        </p:nvSpPr>
        <p:spPr>
          <a:xfrm>
            <a:off x="231051" y="3580448"/>
            <a:ext cx="87354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1. </a:t>
            </a:r>
            <a:r>
              <a:rPr lang="en-GB" dirty="0">
                <a:solidFill>
                  <a:schemeClr val="bg1"/>
                </a:solidFill>
                <a:latin typeface="CMBX12"/>
              </a:rPr>
              <a:t>L</a:t>
            </a:r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ight sensors; 2. </a:t>
            </a:r>
            <a:r>
              <a:rPr lang="en-GB" dirty="0">
                <a:solidFill>
                  <a:schemeClr val="bg1"/>
                </a:solidFill>
                <a:latin typeface="CMBX12"/>
              </a:rPr>
              <a:t>L</a:t>
            </a:r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ight collection and detection efficiency over a broad wave-length; 3. Development of charge-to-light and </a:t>
            </a:r>
            <a:r>
              <a:rPr lang="en-GB" sz="1800" dirty="0" err="1">
                <a:solidFill>
                  <a:schemeClr val="bg1"/>
                </a:solidFill>
                <a:effectLst/>
                <a:latin typeface="CMBX12"/>
              </a:rPr>
              <a:t>charge+light</a:t>
            </a:r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 readouts; 4. </a:t>
            </a:r>
            <a:r>
              <a:rPr lang="en-GB" dirty="0">
                <a:solidFill>
                  <a:schemeClr val="bg1"/>
                </a:solidFill>
                <a:latin typeface="CMBX12"/>
              </a:rPr>
              <a:t>M</a:t>
            </a:r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aterial screening and low-background materials.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D5D230-462A-5F41-87A1-421D47E46D10}"/>
              </a:ext>
            </a:extLst>
          </p:cNvPr>
          <p:cNvSpPr/>
          <p:nvPr/>
        </p:nvSpPr>
        <p:spPr>
          <a:xfrm>
            <a:off x="109528" y="4575786"/>
            <a:ext cx="8910642" cy="1881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A600DB-21CE-2D4E-8429-E1BF20A08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637181"/>
            <a:ext cx="54102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C5D00DA-CD4C-5B46-93F2-7E68632038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0" y="4982806"/>
            <a:ext cx="8369300" cy="6103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D393D5-45B4-9947-B5AE-F3AD78B29B6C}"/>
              </a:ext>
            </a:extLst>
          </p:cNvPr>
          <p:cNvSpPr txBox="1"/>
          <p:nvPr/>
        </p:nvSpPr>
        <p:spPr>
          <a:xfrm>
            <a:off x="188915" y="5677044"/>
            <a:ext cx="6937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Monolithic CMOS devices; 	2.   4D tracking systems.</a:t>
            </a:r>
          </a:p>
          <a:p>
            <a:r>
              <a:rPr lang="en-GB" sz="1800" dirty="0">
                <a:solidFill>
                  <a:schemeClr val="bg1"/>
                </a:solidFill>
                <a:effectLst/>
                <a:latin typeface="CMBX12"/>
              </a:rPr>
              <a:t>3.    3D stacked detectors.		4.   Extreme radiation tolerance. </a:t>
            </a:r>
            <a:endParaRPr lang="en-GB" sz="1800" dirty="0">
              <a:solidFill>
                <a:schemeClr val="bg1"/>
              </a:solidFill>
              <a:effectLst/>
              <a:latin typeface="CMR1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752676-A0ED-C143-9A01-69A102AA03CF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60895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35F93-E308-5C44-9F97-5F6675D038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Recent DRD-UK Documents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753DB-0C44-4D4C-AFCA-C0FF8A471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AAC7F2-6363-F045-8E7F-A38D28A41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92696"/>
            <a:ext cx="8964488" cy="3456384"/>
          </a:xfrm>
        </p:spPr>
        <p:txBody>
          <a:bodyPr/>
          <a:lstStyle/>
          <a:p>
            <a:r>
              <a:rPr lang="en-US" sz="2400" b="1" dirty="0"/>
              <a:t>Briefing Document </a:t>
            </a:r>
            <a:r>
              <a:rPr lang="en-US" sz="2400" dirty="0"/>
              <a:t>for STFC, Oct. 2023</a:t>
            </a:r>
          </a:p>
          <a:p>
            <a:pPr lvl="1"/>
            <a:r>
              <a:rPr lang="en-US" sz="1800" dirty="0"/>
              <a:t>Case for DRD-UK funding, positive feedback led to</a:t>
            </a:r>
          </a:p>
          <a:p>
            <a:r>
              <a:rPr lang="en-GB" sz="2400" dirty="0"/>
              <a:t>DRD-UK Particle Physics </a:t>
            </a:r>
            <a:r>
              <a:rPr lang="en-GB" sz="2400" b="1" dirty="0"/>
              <a:t>Consolidated Grant, </a:t>
            </a:r>
            <a:r>
              <a:rPr lang="en-GB" sz="2400" dirty="0"/>
              <a:t>Feb. 2024</a:t>
            </a:r>
          </a:p>
          <a:p>
            <a:pPr lvl="1"/>
            <a:r>
              <a:rPr lang="en-GB" sz="1800" dirty="0"/>
              <a:t>Experiment like proposal to foster community</a:t>
            </a:r>
          </a:p>
          <a:p>
            <a:pPr lvl="1"/>
            <a:r>
              <a:rPr lang="en-GB" sz="1800" dirty="0"/>
              <a:t>Request for fractions of (largely) existing core posts</a:t>
            </a:r>
          </a:p>
          <a:p>
            <a:pPr lvl="1"/>
            <a:r>
              <a:rPr lang="en-GB" sz="1800" dirty="0"/>
              <a:t>Travel funds, industry engagement fund, training</a:t>
            </a:r>
          </a:p>
          <a:p>
            <a:r>
              <a:rPr lang="en-GB" sz="2400" dirty="0"/>
              <a:t>DRD-UK Statement of Interest, submitted to STFC PPAN </a:t>
            </a:r>
            <a:r>
              <a:rPr lang="en-GB" sz="2400" b="1" dirty="0"/>
              <a:t>Science Board </a:t>
            </a:r>
            <a:r>
              <a:rPr lang="en-GB" sz="2400" dirty="0"/>
              <a:t>May 2024</a:t>
            </a:r>
          </a:p>
          <a:p>
            <a:pPr lvl="1"/>
            <a:r>
              <a:rPr lang="en-GB" sz="1800" dirty="0"/>
              <a:t>Request for DRD-UK project funding (level 5% of PP funds)</a:t>
            </a:r>
          </a:p>
          <a:p>
            <a:pPr lvl="1"/>
            <a:r>
              <a:rPr lang="en-GB" sz="1800" dirty="0"/>
              <a:t>Request for Doctoral training school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329B2F-6BD6-334C-8D40-CA23386F50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671" y="4285457"/>
            <a:ext cx="2976329" cy="2232247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1BE03AF-8202-2049-A6B9-2124AF1DB693}"/>
              </a:ext>
            </a:extLst>
          </p:cNvPr>
          <p:cNvSpPr txBox="1">
            <a:spLocks/>
          </p:cNvSpPr>
          <p:nvPr/>
        </p:nvSpPr>
        <p:spPr bwMode="auto">
          <a:xfrm>
            <a:off x="179512" y="3933056"/>
            <a:ext cx="5988159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r>
              <a:rPr lang="en-GB" sz="2400" dirty="0"/>
              <a:t>Five submissions to </a:t>
            </a:r>
            <a:r>
              <a:rPr lang="en-GB" sz="2400" b="1" dirty="0"/>
              <a:t>early stage R&amp;D </a:t>
            </a:r>
            <a:r>
              <a:rPr lang="en-GB" sz="2400" dirty="0"/>
              <a:t>research call, July 2024</a:t>
            </a:r>
          </a:p>
          <a:p>
            <a:pPr lvl="1"/>
            <a:r>
              <a:rPr lang="en-GB" sz="1800" dirty="0"/>
              <a:t>Photon detector for vacuum ultraviolet frontier; 4D tracking detectors; Radiation Tolerant monolithic pixels; novel vacuum photon detectors for PID; common interface ASIC</a:t>
            </a:r>
          </a:p>
          <a:p>
            <a:pPr lvl="1"/>
            <a:r>
              <a:rPr lang="en-GB" sz="1800" dirty="0"/>
              <a:t>No mid stage R&amp;D call – fit to existing call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31CA41-C0FB-174D-81F5-2FE9E8B2A0D7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111617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3B0FC-054E-0143-8002-7A5320912D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Industry / Infrastructure / Training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5F000B-F41B-354F-BEBC-B1E19B00A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BE8BF-D516-A64D-BA14-659D6BF5D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9" y="692697"/>
            <a:ext cx="5140925" cy="4248471"/>
          </a:xfrm>
        </p:spPr>
        <p:txBody>
          <a:bodyPr/>
          <a:lstStyle/>
          <a:p>
            <a:r>
              <a:rPr lang="en-US" sz="2400" dirty="0"/>
              <a:t>Training</a:t>
            </a:r>
          </a:p>
          <a:p>
            <a:pPr lvl="1"/>
            <a:r>
              <a:rPr lang="en-US" sz="2000" dirty="0"/>
              <a:t>UK system often generating physicists with limited instrumentation experience</a:t>
            </a:r>
          </a:p>
          <a:p>
            <a:pPr lvl="2"/>
            <a:r>
              <a:rPr lang="en-US" sz="2000" dirty="0"/>
              <a:t>Academic hires from tenure track fellowships – largely data analysis based</a:t>
            </a:r>
          </a:p>
          <a:p>
            <a:pPr lvl="1"/>
            <a:r>
              <a:rPr lang="en-US" sz="2000" dirty="0"/>
              <a:t>Need for </a:t>
            </a:r>
            <a:r>
              <a:rPr lang="en-US" sz="2000" b="1" dirty="0"/>
              <a:t>Doctorate Training </a:t>
            </a:r>
          </a:p>
          <a:p>
            <a:pPr lvl="1"/>
            <a:r>
              <a:rPr lang="en-US" sz="2000" b="1" dirty="0"/>
              <a:t>graduate training </a:t>
            </a:r>
            <a:r>
              <a:rPr lang="en-US" sz="2000" b="1" dirty="0" err="1"/>
              <a:t>programme</a:t>
            </a:r>
            <a:r>
              <a:rPr lang="en-US" sz="2000" dirty="0"/>
              <a:t> – summer school bid planned</a:t>
            </a:r>
          </a:p>
          <a:p>
            <a:r>
              <a:rPr lang="en-US" sz="2400" dirty="0"/>
              <a:t>Industrial engagement</a:t>
            </a:r>
          </a:p>
          <a:p>
            <a:pPr lvl="1"/>
            <a:r>
              <a:rPr lang="en-US" sz="2000" dirty="0"/>
              <a:t>CERN to UK industry return not well balanced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AC20220-44BF-4349-BAA1-6DE4FAA1BD1F}"/>
              </a:ext>
            </a:extLst>
          </p:cNvPr>
          <p:cNvSpPr txBox="1">
            <a:spLocks/>
          </p:cNvSpPr>
          <p:nvPr/>
        </p:nvSpPr>
        <p:spPr bwMode="auto">
          <a:xfrm>
            <a:off x="-9295" y="5805264"/>
            <a:ext cx="915111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Major Infrastructure identified</a:t>
            </a:r>
          </a:p>
          <a:p>
            <a:pPr lvl="1"/>
            <a:r>
              <a:rPr lang="en-US" sz="2000" dirty="0"/>
              <a:t>e.g. Diamond, ISIS, </a:t>
            </a:r>
            <a:r>
              <a:rPr lang="en-US" sz="2000" dirty="0" err="1"/>
              <a:t>B’ham</a:t>
            </a:r>
            <a:r>
              <a:rPr lang="en-US" sz="2000" dirty="0"/>
              <a:t> Cyclotron, </a:t>
            </a:r>
            <a:r>
              <a:rPr lang="en-US" sz="2000" dirty="0" err="1"/>
              <a:t>Boulby</a:t>
            </a:r>
            <a:endParaRPr lang="en-US" sz="2000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87ACA7C-1468-B447-9D0F-C6BC161FF278}"/>
              </a:ext>
            </a:extLst>
          </p:cNvPr>
          <p:cNvSpPr txBox="1">
            <a:spLocks/>
          </p:cNvSpPr>
          <p:nvPr/>
        </p:nvSpPr>
        <p:spPr bwMode="auto">
          <a:xfrm>
            <a:off x="-15896" y="5149347"/>
            <a:ext cx="89621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/>
              <a:t>CG submission recommends UK </a:t>
            </a:r>
            <a:r>
              <a:rPr lang="en-US" sz="2000" b="1" dirty="0"/>
              <a:t>industry </a:t>
            </a:r>
            <a:r>
              <a:rPr lang="en-US" sz="2000" b="1" dirty="0" err="1"/>
              <a:t>programme</a:t>
            </a:r>
            <a:r>
              <a:rPr lang="en-US" sz="2000" b="1" dirty="0"/>
              <a:t> board</a:t>
            </a:r>
            <a:r>
              <a:rPr lang="en-US" sz="2000" dirty="0"/>
              <a:t>, </a:t>
            </a:r>
            <a:r>
              <a:rPr lang="en-US" sz="2000" b="1" dirty="0"/>
              <a:t>database</a:t>
            </a:r>
            <a:r>
              <a:rPr lang="en-US" sz="2000" dirty="0"/>
              <a:t> UK ‘trusted’ </a:t>
            </a:r>
            <a:r>
              <a:rPr lang="en-US" sz="2000" b="1" dirty="0"/>
              <a:t>suppliers</a:t>
            </a:r>
            <a:r>
              <a:rPr lang="en-US" sz="2000" dirty="0"/>
              <a:t>, proof of concept </a:t>
            </a:r>
            <a:r>
              <a:rPr lang="en-US" sz="2000" b="1" dirty="0"/>
              <a:t>technology fund</a:t>
            </a:r>
          </a:p>
        </p:txBody>
      </p:sp>
      <p:pic>
        <p:nvPicPr>
          <p:cNvPr id="10" name="Picture 9" descr="A close-up of a text&#10;&#10;Description automatically generated">
            <a:extLst>
              <a:ext uri="{FF2B5EF4-FFF2-40B4-BE49-F238E27FC236}">
                <a16:creationId xmlns:a16="http://schemas.microsoft.com/office/drawing/2014/main" id="{C32768DE-CD34-7C4A-8927-AAE218B160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581" y="972884"/>
            <a:ext cx="4176691" cy="925281"/>
          </a:xfrm>
          <a:prstGeom prst="rect">
            <a:avLst/>
          </a:prstGeom>
          <a:ln w="44450">
            <a:solidFill>
              <a:schemeClr val="accent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C2D6E2-F403-F840-9491-309D2022E309}"/>
              </a:ext>
            </a:extLst>
          </p:cNvPr>
          <p:cNvSpPr txBox="1"/>
          <p:nvPr/>
        </p:nvSpPr>
        <p:spPr>
          <a:xfrm>
            <a:off x="7923933" y="92826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0E9CC7-11C8-7C4E-B5D8-5EA44D450AF9}"/>
              </a:ext>
            </a:extLst>
          </p:cNvPr>
          <p:cNvSpPr/>
          <p:nvPr/>
        </p:nvSpPr>
        <p:spPr>
          <a:xfrm>
            <a:off x="5436096" y="2636912"/>
            <a:ext cx="335217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 from summer school – have asked Daniel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F44CB4-FBB0-A041-911F-1854BE025632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578027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1B631-B7F7-9344-A4D1-FD0EFA8A7F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4578" y="116632"/>
            <a:ext cx="8060432" cy="648072"/>
          </a:xfrm>
          <a:solidFill>
            <a:srgbClr val="00B050"/>
          </a:solidFill>
        </p:spPr>
        <p:txBody>
          <a:bodyPr/>
          <a:lstStyle/>
          <a:p>
            <a:r>
              <a:rPr lang="en-US" dirty="0"/>
              <a:t>Sustainability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D884CB-4044-1142-94B0-60FEEE89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418" y="6624736"/>
            <a:ext cx="395536" cy="260648"/>
          </a:xfrm>
        </p:spPr>
        <p:txBody>
          <a:bodyPr/>
          <a:lstStyle/>
          <a:p>
            <a:fld id="{10AD8A0A-4898-40BF-9009-4DA7E611EAC1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7C6C31-0049-3D4E-BE07-39FCC976C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2520279"/>
          </a:xfrm>
        </p:spPr>
        <p:txBody>
          <a:bodyPr/>
          <a:lstStyle/>
          <a:p>
            <a:r>
              <a:rPr lang="en-US" sz="2400" dirty="0"/>
              <a:t>STFC considering sustainability policy, SOI options</a:t>
            </a:r>
          </a:p>
          <a:p>
            <a:r>
              <a:rPr lang="en-US" sz="2400" dirty="0"/>
              <a:t>DRD-UK: </a:t>
            </a:r>
          </a:p>
          <a:p>
            <a:pPr lvl="1"/>
            <a:r>
              <a:rPr lang="en-US" sz="2400" dirty="0"/>
              <a:t>low-GWP gases for detectors</a:t>
            </a:r>
          </a:p>
          <a:p>
            <a:pPr lvl="1"/>
            <a:r>
              <a:rPr lang="en-US" sz="2400" dirty="0"/>
              <a:t>Low-GWP and non-PFAS liquid coolants</a:t>
            </a:r>
          </a:p>
          <a:p>
            <a:pPr lvl="1"/>
            <a:r>
              <a:rPr lang="en-US" sz="2400" dirty="0"/>
              <a:t>(Computing farm power consumption) </a:t>
            </a:r>
          </a:p>
          <a:p>
            <a:endParaRPr lang="en-US" dirty="0"/>
          </a:p>
        </p:txBody>
      </p:sp>
      <p:pic>
        <p:nvPicPr>
          <p:cNvPr id="7" name="Picture 6" descr="A paper with text on it&#10;&#10;Description automatically generated">
            <a:extLst>
              <a:ext uri="{FF2B5EF4-FFF2-40B4-BE49-F238E27FC236}">
                <a16:creationId xmlns:a16="http://schemas.microsoft.com/office/drawing/2014/main" id="{772FA383-3CF3-E946-A71E-C8E0D36F78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8" y="3003305"/>
            <a:ext cx="1942048" cy="273630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83AB83E8-0C61-F443-92DD-914D5E0E93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299" y="2969906"/>
            <a:ext cx="1935701" cy="2763598"/>
          </a:xfrm>
          <a:prstGeom prst="rect">
            <a:avLst/>
          </a:prstGeom>
        </p:spPr>
      </p:pic>
      <p:pic>
        <p:nvPicPr>
          <p:cNvPr id="12" name="Picture 11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70CB6238-DF3C-714A-A843-7B649322BE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63"/>
          <a:stretch/>
        </p:blipFill>
        <p:spPr>
          <a:xfrm>
            <a:off x="7157760" y="1340768"/>
            <a:ext cx="1081567" cy="1542387"/>
          </a:xfrm>
          <a:prstGeom prst="rect">
            <a:avLst/>
          </a:prstGeom>
          <a:ln w="50800"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9A5DCA-74A4-A544-A619-B37BA78F9F6E}"/>
              </a:ext>
            </a:extLst>
          </p:cNvPr>
          <p:cNvSpPr txBox="1"/>
          <p:nvPr/>
        </p:nvSpPr>
        <p:spPr>
          <a:xfrm>
            <a:off x="103700" y="5783858"/>
            <a:ext cx="8981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aspects discussed in DRD PPAN Science Board SOI</a:t>
            </a:r>
          </a:p>
          <a:p>
            <a:r>
              <a:rPr lang="en-US" dirty="0"/>
              <a:t>Broad sustainability submission also made by community members (not DRD specific)</a:t>
            </a:r>
          </a:p>
          <a:p>
            <a:r>
              <a:rPr lang="en-US" dirty="0"/>
              <a:t>UK-HEP sustainability forum in November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D4E049-157B-A64D-8423-5317E9B92B6D}"/>
              </a:ext>
            </a:extLst>
          </p:cNvPr>
          <p:cNvSpPr txBox="1"/>
          <p:nvPr/>
        </p:nvSpPr>
        <p:spPr>
          <a:xfrm rot="19800741">
            <a:off x="620188" y="3872995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UK Leadership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277183-07A7-3943-9F21-69F00A77B554}"/>
              </a:ext>
            </a:extLst>
          </p:cNvPr>
          <p:cNvSpPr txBox="1"/>
          <p:nvPr/>
        </p:nvSpPr>
        <p:spPr>
          <a:xfrm rot="19800741">
            <a:off x="2945765" y="4804656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UK Leadership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F2E87B-7B25-7344-8E68-625D41638F21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6387224-7399-D847-AC7F-12EA087C2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094" y="3362707"/>
            <a:ext cx="3524049" cy="1977995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67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82872-0728-0D44-98EA-213999E9B9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Selected Take home messages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82434E-8701-4541-89BD-93C968587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D582E-A8E8-0141-BAB3-BE7E6F8DF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00600"/>
          </a:xfrm>
        </p:spPr>
        <p:txBody>
          <a:bodyPr/>
          <a:lstStyle/>
          <a:p>
            <a:r>
              <a:rPr lang="en-US" dirty="0"/>
              <a:t>UK </a:t>
            </a:r>
            <a:r>
              <a:rPr lang="en-US" dirty="0" err="1"/>
              <a:t>organisation</a:t>
            </a:r>
            <a:r>
              <a:rPr lang="en-US" dirty="0"/>
              <a:t> of DRD activities in place</a:t>
            </a:r>
          </a:p>
          <a:p>
            <a:r>
              <a:rPr lang="en-US" dirty="0"/>
              <a:t>Lack of </a:t>
            </a:r>
            <a:r>
              <a:rPr lang="en-US" dirty="0" err="1"/>
              <a:t>longterm</a:t>
            </a:r>
            <a:r>
              <a:rPr lang="en-US" dirty="0"/>
              <a:t> funding for mid-TRL R&amp;D in UK</a:t>
            </a:r>
          </a:p>
          <a:p>
            <a:r>
              <a:rPr lang="en-US" dirty="0"/>
              <a:t>Funding schemes </a:t>
            </a:r>
            <a:r>
              <a:rPr lang="en-US" dirty="0" err="1"/>
              <a:t>disfavour</a:t>
            </a:r>
            <a:r>
              <a:rPr lang="en-US" dirty="0"/>
              <a:t> academic hires in instrumentation</a:t>
            </a:r>
          </a:p>
          <a:p>
            <a:r>
              <a:rPr lang="en-US" dirty="0"/>
              <a:t>Awaiting feedback from STFC on proposals</a:t>
            </a:r>
          </a:p>
          <a:p>
            <a:pPr lvl="1"/>
            <a:r>
              <a:rPr lang="en-US" sz="2400" dirty="0"/>
              <a:t>facilitate progress with planning,  MoU commitments</a:t>
            </a: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1600" dirty="0"/>
              <a:t>Aware that with major construction projects ongoing, and schedule slippage, funds will need to ramp-up over time</a:t>
            </a:r>
          </a:p>
          <a:p>
            <a:r>
              <a:rPr lang="en-US" dirty="0"/>
              <a:t>Encourage early establishing of DRD RRB for cross-country funding agency </a:t>
            </a:r>
            <a:r>
              <a:rPr lang="en-US" dirty="0" err="1"/>
              <a:t>discusions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0CA8A9-86F1-E849-BB91-032974614A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07"/>
          <a:stretch/>
        </p:blipFill>
        <p:spPr>
          <a:xfrm>
            <a:off x="518864" y="4195675"/>
            <a:ext cx="8081120" cy="77677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CDCF76-B113-5948-A18B-75555E529154}"/>
              </a:ext>
            </a:extLst>
          </p:cNvPr>
          <p:cNvSpPr txBox="1"/>
          <p:nvPr/>
        </p:nvSpPr>
        <p:spPr>
          <a:xfrm>
            <a:off x="597508" y="3645024"/>
            <a:ext cx="5957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Strategic Review Particle Physics, December 2022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EAFE716-B5A2-CE4E-B6F2-5130C7FEE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718" y="3564267"/>
            <a:ext cx="668488" cy="55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9D0293-9729-9349-ADAD-E2858E0BA946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112298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7949E-1701-4848-BA2B-C15C08FC71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100CF8-C79E-FB4E-A04E-4C9B14F3B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650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7E902-C624-F044-A182-AE21A24D22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D791FB-1383-8B49-A2CA-37D23D58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96D5DC-4A3B-694A-AA89-B8E45011D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600200" indent="0">
              <a:buNone/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Group dimensions: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Number of members (doctoral students, senior members, technicians, engineers, etc.)</a:t>
            </a:r>
          </a:p>
          <a:p>
            <a:pPr marL="1600200" indent="0" algn="l">
              <a:buNone/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1828800" indent="-228600" algn="l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Group financing: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Details of funding over the last 7 years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1828800" indent="-228600" algn="l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Group responsibilities: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Key roles in collaborations and significant results from recent years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1828800" indent="-228600" algn="l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Scientific output: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Number and relevance of publications, coordination positions in collaborations, theses, etc.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1828800" indent="-228600" algn="l"/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Difficulties and limitations: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This is crucial as RECFA will make recommendations to the STFC, so it is important to present our challenges.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51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29AA-7081-AF4B-B52F-9E8C2305FC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Consolidated Grant – DRD-UK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D96BD7-66F4-C646-851B-48126D898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7FA8E8A-6F67-0F44-9932-D7EBC43E4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936104"/>
          </a:xfrm>
        </p:spPr>
        <p:txBody>
          <a:bodyPr/>
          <a:lstStyle/>
          <a:p>
            <a:r>
              <a:rPr lang="en-US" dirty="0"/>
              <a:t>Following briefing document, asked to submit to CG in an “experiment-like” proposal</a:t>
            </a:r>
          </a:p>
        </p:txBody>
      </p:sp>
      <p:pic>
        <p:nvPicPr>
          <p:cNvPr id="14" name="Picture 13" descr="A white background with blue text&#10;&#10;Description automatically generated">
            <a:extLst>
              <a:ext uri="{FF2B5EF4-FFF2-40B4-BE49-F238E27FC236}">
                <a16:creationId xmlns:a16="http://schemas.microsoft.com/office/drawing/2014/main" id="{13454160-17BD-A74F-9A00-F7E5BD0D2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340" y="2132856"/>
            <a:ext cx="7704856" cy="3096927"/>
          </a:xfrm>
          <a:prstGeom prst="rect">
            <a:avLst/>
          </a:prstGeom>
          <a:ln w="508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014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11A0-D28A-3E47-AB7C-99C6F86171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Concept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45FD9D-3791-704B-8530-27AAA06D3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273973-D527-3849-AD59-99DF53E63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1584176"/>
          </a:xfrm>
        </p:spPr>
        <p:txBody>
          <a:bodyPr/>
          <a:lstStyle/>
          <a:p>
            <a:pPr marL="0" indent="0">
              <a:buNone/>
            </a:pP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“The success of particle physics experiments relies on innovative instrumentation and state-of-the-art infrastructures. To prepare and realise future experimental research programmes, the community must maintain a strong focus on instrumentation...The community should define a global detector R&amp;D roadmap.”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European Particle Physics Strategy 2020 Update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5" descr="A blue and purple cover with white text&#10;&#10;Description automatically generated">
            <a:extLst>
              <a:ext uri="{FF2B5EF4-FFF2-40B4-BE49-F238E27FC236}">
                <a16:creationId xmlns:a16="http://schemas.microsoft.com/office/drawing/2014/main" id="{EA559B8A-F097-5D40-B821-36F313B910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068960"/>
            <a:ext cx="2607399" cy="36928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F57E03-364A-0340-BE20-5F9474C4B205}"/>
              </a:ext>
            </a:extLst>
          </p:cNvPr>
          <p:cNvSpPr txBox="1"/>
          <p:nvPr/>
        </p:nvSpPr>
        <p:spPr>
          <a:xfrm>
            <a:off x="480864" y="263691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Roadmap</a:t>
            </a:r>
          </a:p>
        </p:txBody>
      </p:sp>
      <p:pic>
        <p:nvPicPr>
          <p:cNvPr id="9" name="Picture 8" descr="A paper with text and words&#10;&#10;Description automatically generated">
            <a:extLst>
              <a:ext uri="{FF2B5EF4-FFF2-40B4-BE49-F238E27FC236}">
                <a16:creationId xmlns:a16="http://schemas.microsoft.com/office/drawing/2014/main" id="{2F8DEDD2-1405-B64A-A0A2-3648806ED7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204" y="3068960"/>
            <a:ext cx="2610564" cy="36928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E8214B-7B99-EB4B-BB3D-A9881EE844E8}"/>
              </a:ext>
            </a:extLst>
          </p:cNvPr>
          <p:cNvSpPr txBox="1"/>
          <p:nvPr/>
        </p:nvSpPr>
        <p:spPr>
          <a:xfrm>
            <a:off x="3167880" y="266261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Implementation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C996AA-8A6B-AA41-B166-81355368DF76}"/>
              </a:ext>
            </a:extLst>
          </p:cNvPr>
          <p:cNvSpPr txBox="1"/>
          <p:nvPr/>
        </p:nvSpPr>
        <p:spPr>
          <a:xfrm>
            <a:off x="5912768" y="3068960"/>
            <a:ext cx="32312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Strategic R&amp;D in detector systems for </a:t>
            </a:r>
            <a:r>
              <a:rPr lang="en-GB" sz="18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particle physics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GB" sz="18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particle astrophysics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and related </a:t>
            </a:r>
            <a:r>
              <a:rPr lang="en-GB" sz="18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nuclear physics 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etup under the auspices of ECFA, with CERN as host.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Expand upon and r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eplace  existing CERN RD collaborations</a:t>
            </a:r>
            <a:endParaRPr lang="en-GB" sz="1800" dirty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</a:rPr>
              <a:t>First collabs started Jan.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C6BB07-F6EE-2349-8769-749F66711095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833011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29AA-7081-AF4B-B52F-9E8C2305FC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Consolidated Grant – DRD-UK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D96BD7-66F4-C646-851B-48126D898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856A9-9BD1-9D41-873C-DF807388C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64705"/>
            <a:ext cx="8060432" cy="468525"/>
          </a:xfrm>
        </p:spPr>
        <p:txBody>
          <a:bodyPr/>
          <a:lstStyle/>
          <a:p>
            <a:r>
              <a:rPr lang="en-US" dirty="0"/>
              <a:t>CG submission</a:t>
            </a:r>
          </a:p>
          <a:p>
            <a:pPr lvl="1"/>
            <a:r>
              <a:rPr lang="en-US" dirty="0"/>
              <a:t>Fractions of posts to support detector R&amp;D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List of UK project activities for all DRDs </a:t>
            </a:r>
          </a:p>
          <a:p>
            <a:pPr lvl="1"/>
            <a:r>
              <a:rPr lang="en-GB" dirty="0"/>
              <a:t>T</a:t>
            </a:r>
            <a:r>
              <a:rPr lang="en-GB" sz="2800" b="0" i="0" u="none" strike="noStrike" dirty="0">
                <a:effectLst/>
              </a:rPr>
              <a:t>ravel</a:t>
            </a:r>
          </a:p>
          <a:p>
            <a:pPr lvl="2"/>
            <a:r>
              <a:rPr lang="en-GB" b="0" i="0" u="none" strike="noStrike" dirty="0">
                <a:effectLst/>
              </a:rPr>
              <a:t>DRD workshops</a:t>
            </a:r>
          </a:p>
          <a:p>
            <a:pPr lvl="2"/>
            <a:r>
              <a:rPr lang="en-GB" dirty="0"/>
              <a:t>Coordinators</a:t>
            </a:r>
          </a:p>
          <a:p>
            <a:pPr lvl="2"/>
            <a:r>
              <a:rPr lang="en-GB" b="0" i="0" u="none" strike="noStrike" dirty="0" err="1">
                <a:effectLst/>
              </a:rPr>
              <a:t>Testbeam</a:t>
            </a:r>
            <a:r>
              <a:rPr lang="en-GB" b="0" i="0" u="none" strike="noStrike" dirty="0">
                <a:effectLst/>
              </a:rPr>
              <a:t> &amp; irradiation</a:t>
            </a:r>
          </a:p>
          <a:p>
            <a:pPr lvl="1"/>
            <a:r>
              <a:rPr lang="en-GB" dirty="0"/>
              <a:t>T</a:t>
            </a:r>
            <a:r>
              <a:rPr lang="en-GB" sz="2800" b="0" i="0" u="none" strike="noStrike" dirty="0">
                <a:effectLst/>
              </a:rPr>
              <a:t>raining</a:t>
            </a:r>
          </a:p>
          <a:p>
            <a:pPr lvl="1"/>
            <a:r>
              <a:rPr lang="en-US" dirty="0"/>
              <a:t>Industry links</a:t>
            </a:r>
          </a:p>
        </p:txBody>
      </p:sp>
      <p:pic>
        <p:nvPicPr>
          <p:cNvPr id="6" name="Picture 5" descr="A document with text on it&#10;&#10;Description automatically generated">
            <a:extLst>
              <a:ext uri="{FF2B5EF4-FFF2-40B4-BE49-F238E27FC236}">
                <a16:creationId xmlns:a16="http://schemas.microsoft.com/office/drawing/2014/main" id="{92A8C071-E02C-8849-955A-79D947C032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903" y="3429000"/>
            <a:ext cx="3396220" cy="2880932"/>
          </a:xfrm>
          <a:prstGeom prst="rect">
            <a:avLst/>
          </a:prstGeom>
          <a:ln w="3175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Picture 7" descr="A table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23ECC7C6-759C-EE4E-B538-BBDF347410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103" y="1772816"/>
            <a:ext cx="4368800" cy="468525"/>
          </a:xfrm>
          <a:prstGeom prst="rect">
            <a:avLst/>
          </a:prstGeom>
        </p:spPr>
      </p:pic>
      <p:pic>
        <p:nvPicPr>
          <p:cNvPr id="9" name="Picture 8" descr="A table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5960BEB3-9084-E241-A327-52207BFC27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76"/>
          <a:stretch/>
        </p:blipFill>
        <p:spPr>
          <a:xfrm>
            <a:off x="1000355" y="2169333"/>
            <a:ext cx="4550760" cy="206515"/>
          </a:xfrm>
          <a:prstGeom prst="rect">
            <a:avLst/>
          </a:prstGeom>
        </p:spPr>
      </p:pic>
      <p:pic>
        <p:nvPicPr>
          <p:cNvPr id="10" name="Picture 9" descr="A table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47E14D3A-E33B-F449-ADFF-9F7C2C81EE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76"/>
          <a:stretch/>
        </p:blipFill>
        <p:spPr>
          <a:xfrm>
            <a:off x="971600" y="2169333"/>
            <a:ext cx="4550760" cy="206515"/>
          </a:xfrm>
          <a:prstGeom prst="rect">
            <a:avLst/>
          </a:prstGeom>
        </p:spPr>
      </p:pic>
      <p:pic>
        <p:nvPicPr>
          <p:cNvPr id="11" name="Picture 10" descr="A table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8008B549-8802-DC4C-A859-7CF0AA2FDD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76"/>
          <a:stretch/>
        </p:blipFill>
        <p:spPr>
          <a:xfrm>
            <a:off x="977351" y="2163582"/>
            <a:ext cx="4550760" cy="2065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BA4CE3-1FC2-A145-BDB3-25967A3A945E}"/>
              </a:ext>
            </a:extLst>
          </p:cNvPr>
          <p:cNvSpPr txBox="1"/>
          <p:nvPr/>
        </p:nvSpPr>
        <p:spPr>
          <a:xfrm>
            <a:off x="5402329" y="2152699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FTE </a:t>
            </a:r>
            <a:r>
              <a:rPr lang="en-US" sz="1200" dirty="0" err="1"/>
              <a:t>yrs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86C1B-7C10-044F-AFF1-95C2926AD7C5}"/>
              </a:ext>
            </a:extLst>
          </p:cNvPr>
          <p:cNvSpPr txBox="1"/>
          <p:nvPr/>
        </p:nvSpPr>
        <p:spPr>
          <a:xfrm>
            <a:off x="971600" y="2426121"/>
            <a:ext cx="589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Need dedicated project funds to effectively leverage</a:t>
            </a:r>
          </a:p>
        </p:txBody>
      </p:sp>
    </p:spTree>
    <p:extLst>
      <p:ext uri="{BB962C8B-B14F-4D97-AF65-F5344CB8AC3E}">
        <p14:creationId xmlns:p14="http://schemas.microsoft.com/office/powerpoint/2010/main" val="4143885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30A79-F1E3-0346-A0D3-5DA9D1341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PPAN Science Board SOI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8EDA0C-7DE4-DB49-AFCB-3699E1D40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7" name="Content Placeholder 6" descr="A close up of text&#10;&#10;Description automatically generated">
            <a:extLst>
              <a:ext uri="{FF2B5EF4-FFF2-40B4-BE49-F238E27FC236}">
                <a16:creationId xmlns:a16="http://schemas.microsoft.com/office/drawing/2014/main" id="{1B9DE9BC-526A-1343-8F0C-EC4252171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95"/>
          <a:stretch/>
        </p:blipFill>
        <p:spPr>
          <a:xfrm>
            <a:off x="518864" y="1277010"/>
            <a:ext cx="8060432" cy="1255351"/>
          </a:xfrm>
          <a:ln w="38100"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C867E5-755D-5746-B5AC-73331332AB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07"/>
          <a:stretch/>
        </p:blipFill>
        <p:spPr>
          <a:xfrm>
            <a:off x="498176" y="2674936"/>
            <a:ext cx="8081120" cy="77677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B0C05C2-114D-1F49-9140-B89041962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717" y="98943"/>
            <a:ext cx="1298691" cy="108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59B9D8-3B42-1B4C-9546-E6C759EFDB00}"/>
              </a:ext>
            </a:extLst>
          </p:cNvPr>
          <p:cNvSpPr txBox="1"/>
          <p:nvPr/>
        </p:nvSpPr>
        <p:spPr>
          <a:xfrm>
            <a:off x="467152" y="5923216"/>
            <a:ext cx="856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Recognition of need – big success of community efforts need to translate into funding – with </a:t>
            </a:r>
            <a:r>
              <a:rPr lang="en-US" b="1" dirty="0" err="1">
                <a:solidFill>
                  <a:schemeClr val="tx2"/>
                </a:solidFill>
              </a:rPr>
              <a:t>longterm</a:t>
            </a:r>
            <a:r>
              <a:rPr lang="en-US" b="1" dirty="0">
                <a:solidFill>
                  <a:schemeClr val="tx2"/>
                </a:solidFill>
              </a:rPr>
              <a:t> strategy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6C741A-955E-194D-9BF2-C78CDFCD0DC2}"/>
              </a:ext>
            </a:extLst>
          </p:cNvPr>
          <p:cNvSpPr txBox="1"/>
          <p:nvPr/>
        </p:nvSpPr>
        <p:spPr>
          <a:xfrm>
            <a:off x="2389950" y="308322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[ core ~£55m per annum thus 5% is £2.75m]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ABA1A2-F58A-8C43-83BA-5CA0B7262B9E}"/>
              </a:ext>
            </a:extLst>
          </p:cNvPr>
          <p:cNvSpPr txBox="1"/>
          <p:nvPr/>
        </p:nvSpPr>
        <p:spPr>
          <a:xfrm>
            <a:off x="446406" y="3551668"/>
            <a:ext cx="3871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PPAN Science Board, May 2024</a:t>
            </a:r>
          </a:p>
        </p:txBody>
      </p:sp>
      <p:pic>
        <p:nvPicPr>
          <p:cNvPr id="9" name="Picture 8" descr="A close-up of a list&#10;&#10;Description automatically generated">
            <a:extLst>
              <a:ext uri="{FF2B5EF4-FFF2-40B4-BE49-F238E27FC236}">
                <a16:creationId xmlns:a16="http://schemas.microsoft.com/office/drawing/2014/main" id="{254975C4-77BD-684A-AC33-173AE3128C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64" y="4052580"/>
            <a:ext cx="5280843" cy="1778928"/>
          </a:xfrm>
          <a:prstGeom prst="rect">
            <a:avLst/>
          </a:prstGeom>
          <a:ln w="44450">
            <a:solidFill>
              <a:schemeClr val="accent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3CF950F-1D47-EC4A-A8BE-FE3FCC080F86}"/>
              </a:ext>
            </a:extLst>
          </p:cNvPr>
          <p:cNvSpPr txBox="1"/>
          <p:nvPr/>
        </p:nvSpPr>
        <p:spPr>
          <a:xfrm>
            <a:off x="6015731" y="4043969"/>
            <a:ext cx="260940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Establish: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DRD-UK </a:t>
            </a:r>
          </a:p>
          <a:p>
            <a:r>
              <a:rPr lang="en-US" dirty="0"/>
              <a:t>Research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average 2.9M/</a:t>
            </a:r>
            <a:r>
              <a:rPr lang="en-US" dirty="0" err="1"/>
              <a:t>yr</a:t>
            </a:r>
            <a:r>
              <a:rPr lang="en-US" dirty="0"/>
              <a:t>, 4 </a:t>
            </a:r>
            <a:r>
              <a:rPr lang="en-US" dirty="0" err="1"/>
              <a:t>yrs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Centre for doctoral training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ADE1B1-0B5E-8B41-8AD6-7F002A679DDD}"/>
              </a:ext>
            </a:extLst>
          </p:cNvPr>
          <p:cNvSpPr txBox="1"/>
          <p:nvPr/>
        </p:nvSpPr>
        <p:spPr>
          <a:xfrm>
            <a:off x="467152" y="799702"/>
            <a:ext cx="5957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Strategic Review Particle Physics, December 2022</a:t>
            </a:r>
          </a:p>
        </p:txBody>
      </p:sp>
    </p:spTree>
    <p:extLst>
      <p:ext uri="{BB962C8B-B14F-4D97-AF65-F5344CB8AC3E}">
        <p14:creationId xmlns:p14="http://schemas.microsoft.com/office/powerpoint/2010/main" val="1963313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E33B0-117D-8245-B6F7-45D007CA0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05" y="116633"/>
            <a:ext cx="8800583" cy="648072"/>
          </a:xfrm>
        </p:spPr>
        <p:txBody>
          <a:bodyPr/>
          <a:lstStyle/>
          <a:p>
            <a:r>
              <a:rPr lang="en-US" dirty="0"/>
              <a:t>Early Stage R&amp;D- UK initial priority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B6EFF-6C99-3149-8E92-962BB750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C830D-9D6A-B74B-B336-032D07A3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861" y="766487"/>
            <a:ext cx="8964488" cy="446271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6B4C9D"/>
                </a:solidFill>
              </a:rPr>
              <a:t>Photon Detector for Vacuum Ultraviolet Frontier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6B4C9D"/>
                </a:solidFill>
                <a:latin typeface="Arial"/>
                <a:cs typeface="Arial"/>
              </a:rPr>
              <a:t>PI: Elena </a:t>
            </a:r>
            <a:r>
              <a:rPr lang="en-US" sz="2000" dirty="0" err="1">
                <a:solidFill>
                  <a:srgbClr val="6B4C9D"/>
                </a:solidFill>
                <a:latin typeface="Arial"/>
                <a:cs typeface="Arial"/>
              </a:rPr>
              <a:t>Gramellini</a:t>
            </a:r>
            <a:endParaRPr lang="en-US" sz="2000" dirty="0" err="1">
              <a:solidFill>
                <a:srgbClr val="6B4C9D"/>
              </a:solidFill>
            </a:endParaRPr>
          </a:p>
          <a:p>
            <a:r>
              <a:rPr lang="en-US" sz="2400" dirty="0">
                <a:latin typeface="Arial"/>
                <a:cs typeface="Arial"/>
              </a:rPr>
              <a:t>Most light emitted in argon and xenon is in the VUV (vacuum ultraviolet) range - DUNE, </a:t>
            </a:r>
            <a:r>
              <a:rPr lang="en-US" sz="2400" dirty="0" err="1">
                <a:latin typeface="Arial"/>
                <a:cs typeface="Arial"/>
              </a:rPr>
              <a:t>DarkSide</a:t>
            </a:r>
            <a:r>
              <a:rPr lang="en-US" sz="2400" dirty="0">
                <a:latin typeface="Arial"/>
                <a:cs typeface="Arial"/>
              </a:rPr>
              <a:t>, LZ, </a:t>
            </a:r>
            <a:r>
              <a:rPr lang="en-US" sz="2400" dirty="0" err="1">
                <a:latin typeface="Arial"/>
                <a:cs typeface="Arial"/>
              </a:rPr>
              <a:t>nEXO</a:t>
            </a:r>
            <a:r>
              <a:rPr lang="en-US" sz="2400" dirty="0">
                <a:latin typeface="Arial"/>
                <a:cs typeface="Arial"/>
              </a:rPr>
              <a:t>…</a:t>
            </a:r>
            <a:endParaRPr lang="en-US" sz="2400" dirty="0"/>
          </a:p>
          <a:p>
            <a:r>
              <a:rPr lang="en-US" sz="2400" dirty="0">
                <a:latin typeface="Arial"/>
                <a:cs typeface="Arial"/>
              </a:rPr>
              <a:t>Silicon Photomultipliers (</a:t>
            </a:r>
            <a:r>
              <a:rPr lang="en-US" sz="2400" dirty="0" err="1">
                <a:latin typeface="Arial"/>
                <a:cs typeface="Arial"/>
              </a:rPr>
              <a:t>SiPMs</a:t>
            </a:r>
            <a:r>
              <a:rPr lang="en-US" sz="2400" dirty="0">
                <a:latin typeface="Arial"/>
                <a:cs typeface="Arial"/>
              </a:rPr>
              <a:t>) have typical efficiency &lt; 20%:</a:t>
            </a:r>
          </a:p>
          <a:p>
            <a:pPr marL="914400" lvl="2" indent="0">
              <a:buNone/>
            </a:pPr>
            <a:r>
              <a:rPr lang="en-US" sz="2400" dirty="0">
                <a:latin typeface="Arial"/>
                <a:cs typeface="Arial"/>
              </a:rPr>
              <a:t>- aim for factor two (and potentially more) improvement</a:t>
            </a:r>
          </a:p>
          <a:p>
            <a:r>
              <a:rPr lang="en-US" sz="2400" dirty="0">
                <a:latin typeface="Arial"/>
                <a:cs typeface="Arial"/>
              </a:rPr>
              <a:t>Apply strategies proven in astro and medical: </a:t>
            </a:r>
            <a:br>
              <a:rPr lang="en-US" sz="2400" dirty="0">
                <a:latin typeface="Arial"/>
                <a:cs typeface="Arial"/>
              </a:rPr>
            </a:br>
            <a:r>
              <a:rPr lang="en-US" sz="2400" dirty="0">
                <a:latin typeface="Arial"/>
                <a:cs typeface="Arial"/>
              </a:rPr>
              <a:t> CCD, quantum optics, </a:t>
            </a:r>
            <a:br>
              <a:rPr lang="en-US" sz="2400" dirty="0">
                <a:latin typeface="Arial"/>
                <a:cs typeface="Arial"/>
              </a:rPr>
            </a:br>
            <a:r>
              <a:rPr lang="en-US" sz="2400" dirty="0">
                <a:latin typeface="Arial"/>
                <a:cs typeface="Arial"/>
              </a:rPr>
              <a:t>and digital mammography</a:t>
            </a:r>
          </a:p>
          <a:p>
            <a:r>
              <a:rPr lang="en-US" sz="2400" dirty="0">
                <a:latin typeface="Arial"/>
                <a:cs typeface="Arial"/>
              </a:rPr>
              <a:t>Use </a:t>
            </a:r>
            <a:r>
              <a:rPr lang="en-US" sz="2400" dirty="0" err="1">
                <a:latin typeface="Arial"/>
                <a:cs typeface="Arial"/>
              </a:rPr>
              <a:t>metasurfaces</a:t>
            </a:r>
            <a:r>
              <a:rPr lang="en-US" sz="2400" dirty="0">
                <a:latin typeface="Arial"/>
                <a:cs typeface="Arial"/>
              </a:rPr>
              <a:t> and </a:t>
            </a:r>
            <a:br>
              <a:rPr lang="en-US" sz="2400" dirty="0">
                <a:latin typeface="Arial"/>
                <a:cs typeface="Arial"/>
              </a:rPr>
            </a:br>
            <a:r>
              <a:rPr lang="en-US" sz="2400" dirty="0">
                <a:latin typeface="Arial"/>
                <a:cs typeface="Arial"/>
              </a:rPr>
              <a:t>novel graphene coatings </a:t>
            </a:r>
            <a:br>
              <a:rPr lang="en-US" sz="2400" dirty="0">
                <a:latin typeface="Arial"/>
                <a:cs typeface="Arial"/>
              </a:rPr>
            </a:br>
            <a:r>
              <a:rPr lang="en-US" sz="2400" dirty="0">
                <a:latin typeface="Arial"/>
                <a:cs typeface="Arial"/>
              </a:rPr>
              <a:t>on silicon and selenium</a:t>
            </a:r>
          </a:p>
        </p:txBody>
      </p:sp>
      <p:pic>
        <p:nvPicPr>
          <p:cNvPr id="5" name="Picture 4" descr="A close up of a circuit board&#10;&#10;Description automatically generated">
            <a:extLst>
              <a:ext uri="{FF2B5EF4-FFF2-40B4-BE49-F238E27FC236}">
                <a16:creationId xmlns:a16="http://schemas.microsoft.com/office/drawing/2014/main" id="{A1965581-DACD-5853-7207-7F6B44375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118" y="3870890"/>
            <a:ext cx="4572000" cy="273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12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E33B0-117D-8245-B6F7-45D007CA0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05" y="116633"/>
            <a:ext cx="8800583" cy="648072"/>
          </a:xfrm>
        </p:spPr>
        <p:txBody>
          <a:bodyPr/>
          <a:lstStyle/>
          <a:p>
            <a:r>
              <a:rPr lang="en-US" dirty="0"/>
              <a:t>Early Stage R&amp;D- UK initial priority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B6EFF-6C99-3149-8E92-962BB750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C830D-9D6A-B74B-B336-032D07A3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05" y="764705"/>
            <a:ext cx="8964488" cy="5400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6B4C9D"/>
                </a:solidFill>
              </a:rPr>
              <a:t>4D Tracking detectors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6B4C9D"/>
                </a:solidFill>
              </a:rPr>
              <a:t>PI: Richard Bates</a:t>
            </a:r>
          </a:p>
          <a:p>
            <a:r>
              <a:rPr lang="en-US" sz="2400" dirty="0"/>
              <a:t>Hybrid pixel detectors, LGADs,  with 10ps picosecond timing with few </a:t>
            </a:r>
            <a:r>
              <a:rPr lang="en-US" sz="2400" dirty="0" err="1"/>
              <a:t>micrometre</a:t>
            </a:r>
            <a:r>
              <a:rPr lang="en-US" sz="2400" dirty="0"/>
              <a:t> position resolution.</a:t>
            </a:r>
          </a:p>
          <a:p>
            <a:r>
              <a:rPr lang="en-US" sz="2400" dirty="0"/>
              <a:t>Detector with internal gain produced by impact </a:t>
            </a:r>
            <a:r>
              <a:rPr lang="en-US" sz="2400" dirty="0" err="1"/>
              <a:t>ionisation</a:t>
            </a:r>
            <a:r>
              <a:rPr lang="en-US" sz="2400" dirty="0"/>
              <a:t> operated at a bias where the signal to noise ratio is maximal.</a:t>
            </a:r>
          </a:p>
          <a:p>
            <a:r>
              <a:rPr lang="en-US" sz="2400" dirty="0"/>
              <a:t>UK industry: Teledyne e2v, Micron Semiconductor Ltd</a:t>
            </a:r>
          </a:p>
          <a:p>
            <a:r>
              <a:rPr lang="en-US" sz="2400" dirty="0"/>
              <a:t>UK companies produced LGADs with the required gain, though small pixel devices are non-trivial due to controlling the device’s high-field.</a:t>
            </a:r>
          </a:p>
        </p:txBody>
      </p:sp>
      <p:pic>
        <p:nvPicPr>
          <p:cNvPr id="6" name="Picture 5" descr="A diagram of a french type of structure&#10;&#10;Description automatically generated with medium confidence">
            <a:extLst>
              <a:ext uri="{FF2B5EF4-FFF2-40B4-BE49-F238E27FC236}">
                <a16:creationId xmlns:a16="http://schemas.microsoft.com/office/drawing/2014/main" id="{E9D84364-A6EE-B942-A87D-F8ED76C31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600224"/>
            <a:ext cx="4186572" cy="199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323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E33B0-117D-8245-B6F7-45D007CA0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05" y="116633"/>
            <a:ext cx="8800583" cy="648072"/>
          </a:xfrm>
        </p:spPr>
        <p:txBody>
          <a:bodyPr/>
          <a:lstStyle/>
          <a:p>
            <a:r>
              <a:rPr lang="en-US" dirty="0"/>
              <a:t>Early Stage R&amp;D- UK initial priority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B6EFF-6C99-3149-8E92-962BB750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C830D-9D6A-B74B-B336-032D07A3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111" y="764705"/>
            <a:ext cx="9020889" cy="5400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6B4C9D"/>
                </a:solidFill>
              </a:rPr>
              <a:t>RAD-PIX:RADiation-tolerant</a:t>
            </a:r>
            <a:r>
              <a:rPr lang="en-US" b="1" dirty="0">
                <a:solidFill>
                  <a:srgbClr val="6B4C9D"/>
                </a:solidFill>
              </a:rPr>
              <a:t> monolithic </a:t>
            </a:r>
            <a:r>
              <a:rPr lang="en-US" b="1" dirty="0" err="1">
                <a:solidFill>
                  <a:srgbClr val="6B4C9D"/>
                </a:solidFill>
              </a:rPr>
              <a:t>PIXel</a:t>
            </a:r>
            <a:r>
              <a:rPr lang="en-US" b="1" dirty="0">
                <a:solidFill>
                  <a:srgbClr val="6B4C9D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6B4C9D"/>
                </a:solidFill>
              </a:rPr>
              <a:t>PI: Eva </a:t>
            </a:r>
            <a:r>
              <a:rPr lang="en-US" sz="2000" dirty="0" err="1">
                <a:solidFill>
                  <a:srgbClr val="6B4C9D"/>
                </a:solidFill>
              </a:rPr>
              <a:t>Vilella</a:t>
            </a:r>
            <a:endParaRPr lang="en-US" sz="2000" dirty="0">
              <a:solidFill>
                <a:srgbClr val="6B4C9D"/>
              </a:solidFill>
            </a:endParaRPr>
          </a:p>
          <a:p>
            <a:r>
              <a:rPr lang="en-US" sz="2400" dirty="0"/>
              <a:t>CMOS MAPS widely recognized as future of tracking detectors </a:t>
            </a:r>
          </a:p>
          <a:p>
            <a:r>
              <a:rPr lang="en-US" sz="2400" dirty="0"/>
              <a:t>UK expertise in High Voltage CMOS sensor technology</a:t>
            </a:r>
          </a:p>
          <a:p>
            <a:r>
              <a:rPr lang="en-US" sz="2400" dirty="0"/>
              <a:t>High radiation tolerance (≥10</a:t>
            </a:r>
            <a:r>
              <a:rPr lang="en-US" sz="2400" baseline="30000" dirty="0"/>
              <a:t>16</a:t>
            </a:r>
            <a:r>
              <a:rPr lang="en-US" sz="2400" dirty="0"/>
              <a:t> </a:t>
            </a:r>
            <a:r>
              <a:rPr lang="en-US" sz="2400" dirty="0" err="1"/>
              <a:t>n</a:t>
            </a:r>
            <a:r>
              <a:rPr lang="en-US" sz="2400" baseline="-25000" dirty="0" err="1"/>
              <a:t>eq</a:t>
            </a:r>
            <a:r>
              <a:rPr lang="en-US" sz="2400" dirty="0"/>
              <a:t>/cm</a:t>
            </a:r>
            <a:r>
              <a:rPr lang="en-US" sz="2400" baseline="30000" dirty="0"/>
              <a:t>2</a:t>
            </a:r>
            <a:r>
              <a:rPr lang="en-US" sz="2400" dirty="0"/>
              <a:t>) and low-mass (200 </a:t>
            </a:r>
            <a:r>
              <a:rPr lang="el-GR" sz="2400" dirty="0"/>
              <a:t>μ</a:t>
            </a:r>
            <a:r>
              <a:rPr lang="en-US" sz="2400" dirty="0"/>
              <a:t>m), high spatial resolution, high data rate and low-power</a:t>
            </a:r>
          </a:p>
          <a:p>
            <a:r>
              <a:rPr lang="en-US" sz="2400" dirty="0"/>
              <a:t>Use cases: ATLAS inner tracking replacement beyond Phase II, </a:t>
            </a:r>
            <a:r>
              <a:rPr lang="en-US" sz="2400" dirty="0" err="1"/>
              <a:t>LHCb</a:t>
            </a:r>
            <a:r>
              <a:rPr lang="en-US" sz="2400" dirty="0"/>
              <a:t> Upgrade II (mighty tracker), proton therapy</a:t>
            </a:r>
          </a:p>
          <a:p>
            <a:r>
              <a:rPr lang="en-US" sz="2400" dirty="0"/>
              <a:t>Builds on/with RD50&amp;DRD-3 </a:t>
            </a:r>
          </a:p>
          <a:p>
            <a:pPr marL="0" indent="0">
              <a:buNone/>
            </a:pPr>
            <a:r>
              <a:rPr lang="en-US" sz="2400" dirty="0"/>
              <a:t>&amp; long relationship with CMOS foundry</a:t>
            </a:r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DFF095-BE89-F946-B933-C69E09113A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365105"/>
            <a:ext cx="2976329" cy="223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86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E33B0-117D-8245-B6F7-45D007CA0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05" y="116633"/>
            <a:ext cx="8800583" cy="648072"/>
          </a:xfrm>
        </p:spPr>
        <p:txBody>
          <a:bodyPr/>
          <a:lstStyle/>
          <a:p>
            <a:r>
              <a:rPr lang="en-US" dirty="0"/>
              <a:t>Early Stage R&amp;D- UK initial priority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B6EFF-6C99-3149-8E92-962BB750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C830D-9D6A-B74B-B336-032D07A3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05" y="908720"/>
            <a:ext cx="8800583" cy="5400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6B4C9D"/>
                </a:solidFill>
              </a:rPr>
              <a:t>Novel vacuum photon detectors for PID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6B4C9D"/>
                </a:solidFill>
              </a:rPr>
              <a:t>PI: Jon </a:t>
            </a:r>
            <a:r>
              <a:rPr lang="en-US" sz="2000" dirty="0" err="1">
                <a:solidFill>
                  <a:srgbClr val="6B4C9D"/>
                </a:solidFill>
              </a:rPr>
              <a:t>Lapington</a:t>
            </a:r>
            <a:endParaRPr lang="en-US" sz="2000" dirty="0">
              <a:solidFill>
                <a:srgbClr val="6B4C9D"/>
              </a:solidFill>
            </a:endParaRPr>
          </a:p>
          <a:p>
            <a:r>
              <a:rPr lang="en-US" sz="2400" dirty="0"/>
              <a:t>large area, good radiation hardness, excellent timing </a:t>
            </a:r>
            <a:r>
              <a:rPr lang="en-US" sz="2400" dirty="0" err="1"/>
              <a:t>resobut</a:t>
            </a:r>
            <a:r>
              <a:rPr lang="en-US" sz="2400" dirty="0"/>
              <a:t> limited lifetimes and rate capability.</a:t>
            </a:r>
          </a:p>
          <a:p>
            <a:r>
              <a:rPr lang="en-US" sz="2400" dirty="0"/>
              <a:t>Develop novel gain structures using transmission dynode geometries to address the limitations.</a:t>
            </a:r>
          </a:p>
          <a:p>
            <a:r>
              <a:rPr lang="en-US" sz="2400" dirty="0"/>
              <a:t>MCP-PMT with a single diamond transmission layer.</a:t>
            </a:r>
          </a:p>
          <a:p>
            <a:r>
              <a:rPr lang="en-US" sz="2400" dirty="0"/>
              <a:t>Use cases: </a:t>
            </a:r>
            <a:r>
              <a:rPr lang="en-US" sz="2000" dirty="0" err="1"/>
              <a:t>LHCb</a:t>
            </a:r>
            <a:r>
              <a:rPr lang="en-US" sz="2000" dirty="0"/>
              <a:t> Upgrade II (</a:t>
            </a:r>
            <a:r>
              <a:rPr lang="en-US" sz="1400" dirty="0"/>
              <a:t>TORCH</a:t>
            </a:r>
            <a:r>
              <a:rPr lang="en-US" sz="2000" dirty="0"/>
              <a:t>), Belle II, SHIP, non-HEP</a:t>
            </a:r>
          </a:p>
          <a:p>
            <a:r>
              <a:rPr lang="en-US" sz="2400" dirty="0"/>
              <a:t>Link to UK industry: </a:t>
            </a:r>
            <a:r>
              <a:rPr lang="en-US" sz="2400" dirty="0" err="1"/>
              <a:t>Photek</a:t>
            </a:r>
            <a:endParaRPr lang="en-US" sz="2400" dirty="0"/>
          </a:p>
        </p:txBody>
      </p:sp>
      <p:pic>
        <p:nvPicPr>
          <p:cNvPr id="6" name="Picture 5" descr="Diagram of a diagram of a dynode&#10;&#10;Description automatically generated">
            <a:extLst>
              <a:ext uri="{FF2B5EF4-FFF2-40B4-BE49-F238E27FC236}">
                <a16:creationId xmlns:a16="http://schemas.microsoft.com/office/drawing/2014/main" id="{EF75EE6B-EB6B-9044-82F9-8347413E6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315205"/>
            <a:ext cx="3817607" cy="229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18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E33B0-117D-8245-B6F7-45D007CA0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05" y="116633"/>
            <a:ext cx="8800583" cy="648072"/>
          </a:xfrm>
        </p:spPr>
        <p:txBody>
          <a:bodyPr/>
          <a:lstStyle/>
          <a:p>
            <a:r>
              <a:rPr lang="en-US" dirty="0"/>
              <a:t>Early Stage R&amp;D- UK initial priority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B6EFF-6C99-3149-8E92-962BB750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C830D-9D6A-B74B-B336-032D07A3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05" y="790499"/>
            <a:ext cx="8964488" cy="5400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6B4C9D"/>
                </a:solidFill>
              </a:rPr>
              <a:t>Common interface ASIC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6B4C9D"/>
                </a:solidFill>
              </a:rPr>
              <a:t>PI: Mark </a:t>
            </a:r>
            <a:r>
              <a:rPr lang="en-US" sz="2000" dirty="0" err="1">
                <a:solidFill>
                  <a:srgbClr val="6B4C9D"/>
                </a:solidFill>
              </a:rPr>
              <a:t>Prydderch</a:t>
            </a:r>
            <a:endParaRPr lang="en-US" sz="2000" dirty="0">
              <a:solidFill>
                <a:srgbClr val="6B4C9D"/>
              </a:solidFill>
            </a:endParaRPr>
          </a:p>
          <a:p>
            <a:r>
              <a:rPr lang="en-US" dirty="0"/>
              <a:t> </a:t>
            </a:r>
            <a:r>
              <a:rPr lang="en-US" sz="2400" dirty="0"/>
              <a:t>Interface ASIC for detector readout, timing, and control.</a:t>
            </a:r>
          </a:p>
          <a:p>
            <a:r>
              <a:rPr lang="en-US" sz="2400" dirty="0"/>
              <a:t> System-on-Chip (SoC) approach to the assembly of</a:t>
            </a:r>
          </a:p>
          <a:p>
            <a:pPr marL="0" indent="0">
              <a:buNone/>
            </a:pPr>
            <a:r>
              <a:rPr lang="en-US" sz="2400" dirty="0"/>
              <a:t>configurable, scalable interface ASICs from a library of verified sub-blocks.</a:t>
            </a:r>
          </a:p>
          <a:p>
            <a:r>
              <a:rPr lang="en-US" sz="2400" dirty="0"/>
              <a:t>Enable experiment tailored ASICs to connect a range of </a:t>
            </a:r>
            <a:r>
              <a:rPr lang="en-US" sz="2400" dirty="0" err="1"/>
              <a:t>specialised</a:t>
            </a:r>
            <a:r>
              <a:rPr lang="en-US" sz="2400" dirty="0"/>
              <a:t> front-end ASICs to a common industry-standard off-detector interface (Ethernet)</a:t>
            </a:r>
          </a:p>
          <a:p>
            <a:r>
              <a:rPr lang="en-US" sz="2400" dirty="0"/>
              <a:t>Use cases: </a:t>
            </a:r>
            <a:r>
              <a:rPr lang="en-GB" sz="2400" b="0" i="0" u="none" strike="noStrike" dirty="0">
                <a:effectLst/>
                <a:latin typeface="Aptos" panose="020B0004020202020204" pitchFamily="34" charset="0"/>
              </a:rPr>
              <a:t>SOLAIRE, next-generation </a:t>
            </a:r>
          </a:p>
          <a:p>
            <a:pPr marL="0" indent="0">
              <a:buNone/>
            </a:pPr>
            <a:r>
              <a:rPr lang="en-GB" sz="2400" b="0" i="0" u="none" strike="noStrike" dirty="0">
                <a:effectLst/>
                <a:latin typeface="Aptos" panose="020B0004020202020204" pitchFamily="34" charset="0"/>
              </a:rPr>
              <a:t>high-intensity fixed target experiments.</a:t>
            </a:r>
            <a:endParaRPr lang="en-US" sz="2400" dirty="0"/>
          </a:p>
        </p:txBody>
      </p:sp>
      <p:pic>
        <p:nvPicPr>
          <p:cNvPr id="5" name="Picture 4" descr="Close-up of a circuit board&#10;&#10;Description automatically generated">
            <a:extLst>
              <a:ext uri="{FF2B5EF4-FFF2-40B4-BE49-F238E27FC236}">
                <a16:creationId xmlns:a16="http://schemas.microsoft.com/office/drawing/2014/main" id="{91C0B2B2-8294-A949-89D8-02508F4F52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34" y="4581128"/>
            <a:ext cx="2706184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4318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30A79-F1E3-0346-A0D3-5DA9D1341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PPAN Science Board SOI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8EDA0C-7DE4-DB49-AFCB-3699E1D40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7" name="Content Placeholder 6" descr="A close up of text&#10;&#10;Description automatically generated">
            <a:extLst>
              <a:ext uri="{FF2B5EF4-FFF2-40B4-BE49-F238E27FC236}">
                <a16:creationId xmlns:a16="http://schemas.microsoft.com/office/drawing/2014/main" id="{1B9DE9BC-526A-1343-8F0C-EC4252171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95"/>
          <a:stretch/>
        </p:blipFill>
        <p:spPr>
          <a:xfrm>
            <a:off x="518864" y="1277010"/>
            <a:ext cx="8060432" cy="1255351"/>
          </a:xfrm>
          <a:ln w="38100"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C867E5-755D-5746-B5AC-73331332AB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07"/>
          <a:stretch/>
        </p:blipFill>
        <p:spPr>
          <a:xfrm>
            <a:off x="498176" y="2674936"/>
            <a:ext cx="8081120" cy="77677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B0C05C2-114D-1F49-9140-B89041962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717" y="98943"/>
            <a:ext cx="1298691" cy="108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59B9D8-3B42-1B4C-9546-E6C759EFDB00}"/>
              </a:ext>
            </a:extLst>
          </p:cNvPr>
          <p:cNvSpPr txBox="1"/>
          <p:nvPr/>
        </p:nvSpPr>
        <p:spPr>
          <a:xfrm>
            <a:off x="467152" y="5923216"/>
            <a:ext cx="856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Recognition of need – big success of community efforts need to translate into funding – with </a:t>
            </a:r>
            <a:r>
              <a:rPr lang="en-US" b="1" dirty="0" err="1">
                <a:solidFill>
                  <a:schemeClr val="tx2"/>
                </a:solidFill>
              </a:rPr>
              <a:t>longterm</a:t>
            </a:r>
            <a:r>
              <a:rPr lang="en-US" b="1" dirty="0">
                <a:solidFill>
                  <a:schemeClr val="tx2"/>
                </a:solidFill>
              </a:rPr>
              <a:t> strategy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6C741A-955E-194D-9BF2-C78CDFCD0DC2}"/>
              </a:ext>
            </a:extLst>
          </p:cNvPr>
          <p:cNvSpPr txBox="1"/>
          <p:nvPr/>
        </p:nvSpPr>
        <p:spPr>
          <a:xfrm>
            <a:off x="2389950" y="308322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[ core ~£55m per annum thus 5% is £2.75m]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ABA1A2-F58A-8C43-83BA-5CA0B7262B9E}"/>
              </a:ext>
            </a:extLst>
          </p:cNvPr>
          <p:cNvSpPr txBox="1"/>
          <p:nvPr/>
        </p:nvSpPr>
        <p:spPr>
          <a:xfrm>
            <a:off x="446406" y="3551668"/>
            <a:ext cx="3871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PPAN Science Board, May 2024</a:t>
            </a:r>
          </a:p>
        </p:txBody>
      </p:sp>
      <p:pic>
        <p:nvPicPr>
          <p:cNvPr id="9" name="Picture 8" descr="A close-up of a list&#10;&#10;Description automatically generated">
            <a:extLst>
              <a:ext uri="{FF2B5EF4-FFF2-40B4-BE49-F238E27FC236}">
                <a16:creationId xmlns:a16="http://schemas.microsoft.com/office/drawing/2014/main" id="{254975C4-77BD-684A-AC33-173AE3128C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64" y="4052580"/>
            <a:ext cx="5280843" cy="1778928"/>
          </a:xfrm>
          <a:prstGeom prst="rect">
            <a:avLst/>
          </a:prstGeom>
          <a:ln w="44450">
            <a:solidFill>
              <a:schemeClr val="accent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3CF950F-1D47-EC4A-A8BE-FE3FCC080F86}"/>
              </a:ext>
            </a:extLst>
          </p:cNvPr>
          <p:cNvSpPr txBox="1"/>
          <p:nvPr/>
        </p:nvSpPr>
        <p:spPr>
          <a:xfrm>
            <a:off x="6015731" y="4043969"/>
            <a:ext cx="260940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Establish: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DRD-UK </a:t>
            </a:r>
          </a:p>
          <a:p>
            <a:r>
              <a:rPr lang="en-US" dirty="0"/>
              <a:t>Research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average 2.9M/</a:t>
            </a:r>
            <a:r>
              <a:rPr lang="en-US" dirty="0" err="1"/>
              <a:t>yr</a:t>
            </a:r>
            <a:r>
              <a:rPr lang="en-US" dirty="0"/>
              <a:t>, 4 </a:t>
            </a:r>
            <a:r>
              <a:rPr lang="en-US" dirty="0" err="1"/>
              <a:t>yrs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Centre for doctoral training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ADE1B1-0B5E-8B41-8AD6-7F002A679DDD}"/>
              </a:ext>
            </a:extLst>
          </p:cNvPr>
          <p:cNvSpPr txBox="1"/>
          <p:nvPr/>
        </p:nvSpPr>
        <p:spPr>
          <a:xfrm>
            <a:off x="467152" y="799702"/>
            <a:ext cx="5957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Strategic Review Particle Physics, December 2022</a:t>
            </a:r>
          </a:p>
        </p:txBody>
      </p:sp>
    </p:spTree>
    <p:extLst>
      <p:ext uri="{BB962C8B-B14F-4D97-AF65-F5344CB8AC3E}">
        <p14:creationId xmlns:p14="http://schemas.microsoft.com/office/powerpoint/2010/main" val="1847331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30A79-F1E3-0346-A0D3-5DA9D1341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STFC Early Stage R&amp;D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8EDA0C-7DE4-DB49-AFCB-3699E1D40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B0C05C2-114D-1F49-9140-B89041962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717" y="98943"/>
            <a:ext cx="1298691" cy="108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E5DAFA4C-8C68-0944-A1A6-981D7B34EA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63886"/>
            <a:ext cx="3590774" cy="1024953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B9D8B2-F160-8343-8838-54C09D10095B}"/>
              </a:ext>
            </a:extLst>
          </p:cNvPr>
          <p:cNvSpPr txBox="1"/>
          <p:nvPr/>
        </p:nvSpPr>
        <p:spPr>
          <a:xfrm>
            <a:off x="107505" y="2060848"/>
            <a:ext cx="8838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Many thanks to STFC, advised to also use existing funding structures and make ~ five submissions.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</a:t>
            </a:r>
            <a:r>
              <a:rPr lang="en-GB" sz="2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ull community discussions by UK coordinators, lead to around 30 distinct proposals.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Steering board selected </a:t>
            </a:r>
            <a:r>
              <a:rPr lang="en-GB" sz="2400" b="1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five proposals 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on short time scale</a:t>
            </a:r>
            <a:endParaRPr lang="en-GB" sz="2400" dirty="0">
              <a:solidFill>
                <a:schemeClr val="tx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Took account of: strategic importance to UK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; </a:t>
            </a:r>
            <a:r>
              <a:rPr lang="en-GB" sz="2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scientific potential;  </a:t>
            </a:r>
          </a:p>
          <a:p>
            <a:r>
              <a:rPr lang="en-GB" sz="2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timeliness to UK. </a:t>
            </a:r>
            <a:endParaRPr lang="en-GB" sz="2400" dirty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</a:t>
            </a:r>
            <a:r>
              <a:rPr lang="en-GB" sz="2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roposals each have PI and core team and are integrated with and will support the full UK communities working in their areas.</a:t>
            </a:r>
          </a:p>
          <a:p>
            <a:endParaRPr lang="en-GB" sz="2400" dirty="0">
              <a:solidFill>
                <a:schemeClr val="tx2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This is not the DRD-UK programme – it is a first set of interests</a:t>
            </a:r>
          </a:p>
          <a:p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DRD is mid-TRL levels. Strategic long-term programme.</a:t>
            </a:r>
            <a:endParaRPr lang="en-GB" sz="2400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37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A318D-B5B6-2E48-9399-D8032798D4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? And why not 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051879-8D9D-C54E-9A8B-9DE5074C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3B1B20-3DBD-034C-86D3-1251E6027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864" y="692696"/>
            <a:ext cx="8229600" cy="6093295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Entering new Era –post-ATLAS/CMS U2 construction</a:t>
            </a:r>
          </a:p>
          <a:p>
            <a:pPr marL="0" indent="0">
              <a:buNone/>
            </a:pPr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Medium/small scale projects and, potentially,  FCC on 20+ </a:t>
            </a:r>
            <a:r>
              <a:rPr lang="en-GB" sz="2000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yr</a:t>
            </a:r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 horizon</a:t>
            </a:r>
          </a:p>
          <a:p>
            <a:pPr marL="0" indent="0">
              <a:buNone/>
            </a:pPr>
            <a:endParaRPr lang="en-GB" sz="2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Needs:</a:t>
            </a:r>
          </a:p>
          <a:p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osts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technology costs are rising rapidly while the field remains – by commercial standards – a low-volume, niche market with complex requirements.</a:t>
            </a:r>
          </a:p>
          <a:p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Complexity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pooling of resources needed, and negotiation with vendors as larger-scale organisations. </a:t>
            </a:r>
          </a:p>
          <a:p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L</a:t>
            </a:r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ong-term strategic 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funding programmes to sustain research and development in order for the technology to mature for FCC and other large-scale longer term projects</a:t>
            </a:r>
          </a:p>
          <a:p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DRD structures will have the necessary critical mass</a:t>
            </a:r>
          </a:p>
          <a:p>
            <a:pPr marL="0" indent="0">
              <a:buNone/>
            </a:pPr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Risks: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M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ust ensure that </a:t>
            </a:r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creativity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is maintained</a:t>
            </a:r>
          </a:p>
          <a:p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Must benefit the </a:t>
            </a:r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medium-term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 experiments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keep thriving community, learn through deploying technology</a:t>
            </a:r>
            <a:endParaRPr lang="en-GB" sz="2000" dirty="0">
              <a:solidFill>
                <a:schemeClr val="tx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71EB61-35F8-0844-B0D6-112859A20667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036408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F3B2D-DB25-6E4C-B47F-F7601FDF8A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DRD-UK Aims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8D911-FCF9-7D49-9E92-9E397D400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3A4D6-AF05-8C45-839A-22DF5D56A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11" y="853890"/>
            <a:ext cx="8229600" cy="2376264"/>
          </a:xfrm>
        </p:spPr>
        <p:txBody>
          <a:bodyPr/>
          <a:lstStyle/>
          <a:p>
            <a:pPr marL="0" indent="0" algn="just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R&amp;D programme will: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Provide 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international coordination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 identify and target common technological goals that will underpin the next generation of experiments facilitating long-term developments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Provide and coordinate instrumentation 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training and skill development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the next generation of experimental particle physicists, engineers and technical staff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Provide methods of establishing meaningful longer-term relationships with </a:t>
            </a:r>
            <a:r>
              <a:rPr lang="en-GB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industrial partners</a:t>
            </a:r>
          </a:p>
          <a:p>
            <a:pPr marL="0" lvl="0" indent="0">
              <a:buNone/>
            </a:pPr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What are Technology Readiness Levels (TRL)? - TWI">
            <a:extLst>
              <a:ext uri="{FF2B5EF4-FFF2-40B4-BE49-F238E27FC236}">
                <a16:creationId xmlns:a16="http://schemas.microsoft.com/office/drawing/2014/main" id="{141FCAEE-325C-0145-BB28-5CD4544CA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14791"/>
            <a:ext cx="3888432" cy="3538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E65781-8E84-6244-9C20-51576BBF9E54}"/>
              </a:ext>
            </a:extLst>
          </p:cNvPr>
          <p:cNvSpPr txBox="1"/>
          <p:nvPr/>
        </p:nvSpPr>
        <p:spPr>
          <a:xfrm>
            <a:off x="4075081" y="3356992"/>
            <a:ext cx="46733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DRD primarily aimed at mid-TRL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Development of technology to a level where it can then be applied by specific experiments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E7A6CD-F2F5-E341-A549-8F8C853AF16F}"/>
              </a:ext>
            </a:extLst>
          </p:cNvPr>
          <p:cNvSpPr txBox="1"/>
          <p:nvPr/>
        </p:nvSpPr>
        <p:spPr>
          <a:xfrm>
            <a:off x="4067944" y="4829685"/>
            <a:ext cx="474360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UK </a:t>
            </a:r>
            <a:r>
              <a:rPr lang="en-US" b="1" dirty="0">
                <a:solidFill>
                  <a:schemeClr val="tx2"/>
                </a:solidFill>
              </a:rPr>
              <a:t>strong</a:t>
            </a:r>
            <a:r>
              <a:rPr lang="en-US" dirty="0">
                <a:solidFill>
                  <a:schemeClr val="tx2"/>
                </a:solidFill>
              </a:rPr>
              <a:t> in recent / current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Falling behind</a:t>
            </a:r>
            <a:r>
              <a:rPr lang="en-US" dirty="0">
                <a:solidFill>
                  <a:schemeClr val="tx2"/>
                </a:solidFill>
              </a:rPr>
              <a:t> international competitors</a:t>
            </a:r>
          </a:p>
          <a:p>
            <a:r>
              <a:rPr lang="en-US" dirty="0">
                <a:solidFill>
                  <a:schemeClr val="tx2"/>
                </a:solidFill>
              </a:rPr>
              <a:t> in instrumentation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DRD is opportunity to catch-up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Lack of </a:t>
            </a:r>
            <a:r>
              <a:rPr lang="en-US" dirty="0" err="1">
                <a:solidFill>
                  <a:schemeClr val="tx2"/>
                </a:solidFill>
              </a:rPr>
              <a:t>longterm</a:t>
            </a:r>
            <a:r>
              <a:rPr lang="en-US" dirty="0">
                <a:solidFill>
                  <a:schemeClr val="tx2"/>
                </a:solidFill>
              </a:rPr>
              <a:t> R&amp;D funding at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this TRL level</a:t>
            </a:r>
          </a:p>
          <a:p>
            <a:r>
              <a:rPr lang="en-US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1A2D72-90F7-294F-8E7B-5B0E72919D03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46560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78E3C-6CA7-F449-BD33-006B30AF5A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UK R&amp;D Prior funding landscape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45F86C-7D09-4146-A7C4-8F82C6D90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F8461-C94F-5148-BD76-7CA836EA1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00600"/>
          </a:xfrm>
        </p:spPr>
        <p:txBody>
          <a:bodyPr/>
          <a:lstStyle/>
          <a:p>
            <a:r>
              <a:rPr lang="en-US" dirty="0"/>
              <a:t>Consolidated grant – fractions of staff with no formal UK wide coordination</a:t>
            </a:r>
          </a:p>
          <a:p>
            <a:r>
              <a:rPr lang="en-US" dirty="0"/>
              <a:t>Project R&amp;D call – annual 2/3 year R&amp;D call. was terminated in 2016. Early-stage R&amp;D call started in 2022.</a:t>
            </a:r>
          </a:p>
          <a:p>
            <a:r>
              <a:rPr lang="en-US" dirty="0"/>
              <a:t>Much of </a:t>
            </a:r>
            <a:r>
              <a:rPr lang="en-US" dirty="0" err="1"/>
              <a:t>longterm</a:t>
            </a:r>
            <a:r>
              <a:rPr lang="en-US" dirty="0"/>
              <a:t> R&amp;D was done under auspices of large construction </a:t>
            </a:r>
            <a:r>
              <a:rPr lang="en-US" dirty="0" err="1"/>
              <a:t>programmes</a:t>
            </a:r>
            <a:r>
              <a:rPr lang="en-US" dirty="0"/>
              <a:t>, particularly ATLAS.</a:t>
            </a:r>
          </a:p>
          <a:p>
            <a:pPr marL="0" indent="0">
              <a:buNone/>
            </a:pPr>
            <a:r>
              <a:rPr lang="en-US" dirty="0">
                <a:solidFill>
                  <a:srgbClr val="6B4C9D"/>
                </a:solidFill>
              </a:rPr>
              <a:t>Collider community clearly recognizes that detector R&amp;D has declined in past decade.</a:t>
            </a:r>
          </a:p>
          <a:p>
            <a:pPr marL="0" indent="0">
              <a:buNone/>
            </a:pPr>
            <a:r>
              <a:rPr lang="en-US" dirty="0">
                <a:solidFill>
                  <a:srgbClr val="6B4C9D"/>
                </a:solidFill>
              </a:rPr>
              <a:t>Balance with successful delivery of major detector construction projects in past years &amp; financial challenges.</a:t>
            </a:r>
          </a:p>
          <a:p>
            <a:pPr marL="0" indent="0">
              <a:buNone/>
            </a:pPr>
            <a:endParaRPr lang="en-US" dirty="0">
              <a:solidFill>
                <a:srgbClr val="6B4C9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BC0E0D-6C41-A64D-BCDC-B0742D50BE84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55245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02D41-75F4-A34F-A0FD-4556C8F82A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Organisation</a:t>
            </a:r>
            <a:r>
              <a:rPr lang="en-US" dirty="0"/>
              <a:t> - International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BBCB5E-1D99-894A-8EFA-D976778AA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E9C22-2BC9-544F-B22D-B31E5D929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03" y="764705"/>
            <a:ext cx="7919923" cy="1224136"/>
          </a:xfrm>
        </p:spPr>
        <p:txBody>
          <a:bodyPr/>
          <a:lstStyle/>
          <a:p>
            <a:r>
              <a:rPr lang="en-US" dirty="0"/>
              <a:t>DRD Collaborations – with coordinators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Major UK roles</a:t>
            </a:r>
          </a:p>
          <a:p>
            <a:r>
              <a:rPr lang="en-US" dirty="0"/>
              <a:t>DRDC Review committee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94044F2-F20A-654D-AFE3-B44BDD902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573855"/>
            <a:ext cx="1412691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" name="Picture 1" descr="page5image50990336">
            <a:extLst>
              <a:ext uri="{FF2B5EF4-FFF2-40B4-BE49-F238E27FC236}">
                <a16:creationId xmlns:a16="http://schemas.microsoft.com/office/drawing/2014/main" id="{525EECD3-57DF-DB4B-BEA6-DB12FE10B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12204"/>
            <a:ext cx="6855502" cy="31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FF54AF-60CA-104D-87E9-84D36E482807}"/>
              </a:ext>
            </a:extLst>
          </p:cNvPr>
          <p:cNvSpPr txBox="1"/>
          <p:nvPr/>
        </p:nvSpPr>
        <p:spPr>
          <a:xfrm>
            <a:off x="0" y="5445224"/>
            <a:ext cx="9097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Replaces collaborations such as:</a:t>
            </a:r>
          </a:p>
          <a:p>
            <a:r>
              <a:rPr lang="en-US" dirty="0"/>
              <a:t>RD50: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underpinned most silicon developments that enabled LHC detectors and beyond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RD53: where a common ATLAS/CMS Upgrade II pixel chip basis was developed</a:t>
            </a:r>
          </a:p>
          <a:p>
            <a:r>
              <a:rPr lang="en-GB" dirty="0"/>
              <a:t>RD42: Diamond detectors, </a:t>
            </a:r>
            <a:r>
              <a:rPr lang="en-GB" dirty="0">
                <a:effectLst/>
              </a:rPr>
              <a:t>  RD51: gaseous detectors…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87112C-52CB-534C-9CB5-B8DC455FA608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789773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3D362-0792-E24A-B781-44C8DFF3D3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Major Roles in International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D1C20A-43A8-0E4B-AE52-4EF2F8AAC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BC99F1-BE3C-2B4B-85C8-382D60ACD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87017"/>
            <a:ext cx="8964488" cy="5118247"/>
          </a:xfrm>
        </p:spPr>
        <p:txBody>
          <a:bodyPr/>
          <a:lstStyle/>
          <a:p>
            <a:r>
              <a:rPr lang="en-US" dirty="0"/>
              <a:t>ECFA Detector Panel: </a:t>
            </a:r>
            <a:r>
              <a:rPr lang="en-US" sz="1400" dirty="0"/>
              <a:t>Phil </a:t>
            </a:r>
            <a:r>
              <a:rPr lang="en-US" sz="1400" dirty="0" err="1"/>
              <a:t>Allport,Ian</a:t>
            </a:r>
            <a:r>
              <a:rPr lang="en-US" sz="1400" dirty="0"/>
              <a:t> </a:t>
            </a:r>
            <a:r>
              <a:rPr lang="en-US" sz="1400" dirty="0" err="1"/>
              <a:t>Shipsey</a:t>
            </a:r>
            <a:r>
              <a:rPr lang="en-US" sz="1400" dirty="0"/>
              <a:t> (ex-officio)</a:t>
            </a:r>
          </a:p>
          <a:p>
            <a:r>
              <a:rPr lang="en-US" dirty="0"/>
              <a:t>DRDC: </a:t>
            </a:r>
            <a:r>
              <a:rPr lang="en-US" sz="1400" dirty="0"/>
              <a:t>Mark </a:t>
            </a:r>
            <a:r>
              <a:rPr lang="en-US" sz="1400" dirty="0" err="1"/>
              <a:t>Pesaresi</a:t>
            </a:r>
            <a:r>
              <a:rPr lang="en-US" sz="1400" dirty="0"/>
              <a:t> </a:t>
            </a:r>
          </a:p>
          <a:p>
            <a:r>
              <a:rPr lang="en-US" dirty="0"/>
              <a:t>DRD1:</a:t>
            </a:r>
          </a:p>
          <a:p>
            <a:r>
              <a:rPr lang="en-US" dirty="0"/>
              <a:t>DRD2: </a:t>
            </a:r>
          </a:p>
          <a:p>
            <a:r>
              <a:rPr lang="en-US" dirty="0"/>
              <a:t>DRD3: </a:t>
            </a:r>
            <a:r>
              <a:rPr lang="en-US" sz="1400" dirty="0" err="1"/>
              <a:t>coord</a:t>
            </a:r>
            <a:r>
              <a:rPr lang="en-US" sz="1400" dirty="0"/>
              <a:t>: Eva </a:t>
            </a:r>
            <a:r>
              <a:rPr lang="en-US" sz="1400" dirty="0" err="1"/>
              <a:t>Vilella</a:t>
            </a:r>
            <a:r>
              <a:rPr lang="en-US" sz="1400" dirty="0"/>
              <a:t>, Alex Oh</a:t>
            </a:r>
            <a:r>
              <a:rPr lang="en-US" dirty="0"/>
              <a:t> </a:t>
            </a:r>
          </a:p>
          <a:p>
            <a:r>
              <a:rPr lang="en-US" dirty="0"/>
              <a:t>DRD4: </a:t>
            </a:r>
            <a:r>
              <a:rPr lang="en-US" sz="1400" dirty="0"/>
              <a:t>CB chair: Guy </a:t>
            </a:r>
            <a:r>
              <a:rPr lang="en-US" sz="1400" dirty="0" err="1"/>
              <a:t>Wikinson</a:t>
            </a:r>
            <a:r>
              <a:rPr lang="en-US" sz="1400" dirty="0"/>
              <a:t>,  </a:t>
            </a:r>
            <a:r>
              <a:rPr lang="en-US" sz="1400" dirty="0" err="1"/>
              <a:t>coord</a:t>
            </a:r>
            <a:r>
              <a:rPr lang="en-US" sz="1400" dirty="0"/>
              <a:t>: Jon </a:t>
            </a:r>
            <a:r>
              <a:rPr lang="en-US" sz="1400" dirty="0" err="1"/>
              <a:t>Lapington</a:t>
            </a:r>
            <a:r>
              <a:rPr lang="en-US" sz="1400" dirty="0"/>
              <a:t>, </a:t>
            </a:r>
            <a:r>
              <a:rPr lang="en-US" sz="1400" dirty="0" err="1"/>
              <a:t>Sajan</a:t>
            </a:r>
            <a:r>
              <a:rPr lang="en-US" sz="1400" dirty="0"/>
              <a:t> </a:t>
            </a:r>
            <a:r>
              <a:rPr lang="en-US" sz="1400" dirty="0" err="1"/>
              <a:t>Easo</a:t>
            </a:r>
            <a:endParaRPr lang="en-US" sz="1400" dirty="0"/>
          </a:p>
          <a:p>
            <a:r>
              <a:rPr lang="en-US" dirty="0"/>
              <a:t>DRD5:</a:t>
            </a:r>
          </a:p>
          <a:p>
            <a:r>
              <a:rPr lang="en-US" dirty="0"/>
              <a:t>DRD6:</a:t>
            </a:r>
          </a:p>
          <a:p>
            <a:r>
              <a:rPr lang="en-US" dirty="0"/>
              <a:t>DRD7: </a:t>
            </a:r>
            <a:r>
              <a:rPr lang="en-US" sz="1400" dirty="0"/>
              <a:t>Steer committee: Marcus French, </a:t>
            </a:r>
            <a:r>
              <a:rPr lang="en-US" sz="1400" dirty="0" err="1"/>
              <a:t>coord</a:t>
            </a:r>
            <a:r>
              <a:rPr lang="en-US" sz="1400" dirty="0"/>
              <a:t>: Iain Sedgwick, Mark Willoughby</a:t>
            </a:r>
          </a:p>
          <a:p>
            <a:r>
              <a:rPr lang="en-US" dirty="0"/>
              <a:t>DRD8: </a:t>
            </a:r>
            <a:r>
              <a:rPr lang="en-US" sz="1400" dirty="0"/>
              <a:t>Dep. Spokes: Georg </a:t>
            </a:r>
            <a:r>
              <a:rPr lang="en-US" sz="1400" dirty="0" err="1"/>
              <a:t>Viehhauser</a:t>
            </a:r>
            <a:r>
              <a:rPr lang="en-US" sz="1400" dirty="0"/>
              <a:t>, </a:t>
            </a:r>
            <a:r>
              <a:rPr lang="en-US" sz="1400" dirty="0" err="1"/>
              <a:t>coord</a:t>
            </a:r>
            <a:r>
              <a:rPr lang="en-US" sz="1400" dirty="0"/>
              <a:t>: Adam Lowe, Oscar </a:t>
            </a:r>
            <a:r>
              <a:rPr lang="en-GB" sz="1400" b="0" i="0" u="none" strike="noStrike" dirty="0">
                <a:effectLst/>
                <a:latin typeface="Calibri" panose="020F0502020204030204" pitchFamily="34" charset="0"/>
              </a:rPr>
              <a:t>Augusto De Aguiar Francisco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B26061-588E-5B48-9AF2-781F3588BB53}"/>
              </a:ext>
            </a:extLst>
          </p:cNvPr>
          <p:cNvSpPr txBox="1"/>
          <p:nvPr/>
        </p:nvSpPr>
        <p:spPr>
          <a:xfrm>
            <a:off x="251520" y="5801651"/>
            <a:ext cx="50650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Long-term Leadership of RD50: Gianluigi </a:t>
            </a:r>
            <a:r>
              <a:rPr lang="en-US" sz="1400" dirty="0" err="1"/>
              <a:t>Casse</a:t>
            </a:r>
            <a:endParaRPr lang="en-US" sz="1400" dirty="0"/>
          </a:p>
          <a:p>
            <a:r>
              <a:rPr lang="en-US" sz="1400" dirty="0"/>
              <a:t>ECFA Detector Panel Leadership in DRD process: Phil Allport</a:t>
            </a:r>
          </a:p>
          <a:p>
            <a:r>
              <a:rPr lang="en-US" sz="1400" dirty="0"/>
              <a:t>Deputy spokes </a:t>
            </a:r>
            <a:r>
              <a:rPr lang="en-US" sz="1400" dirty="0" err="1"/>
              <a:t>AIDAinnova</a:t>
            </a:r>
            <a:r>
              <a:rPr lang="en-US" sz="1400" dirty="0"/>
              <a:t>: Daniela </a:t>
            </a:r>
            <a:r>
              <a:rPr lang="en-US" sz="1400" dirty="0" err="1"/>
              <a:t>Bortoletto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D695D-9D98-1C46-A18D-88A7ED25035C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47AF22-25CF-874B-9A57-0CA1303EB838}"/>
              </a:ext>
            </a:extLst>
          </p:cNvPr>
          <p:cNvSpPr/>
          <p:nvPr/>
        </p:nvSpPr>
        <p:spPr>
          <a:xfrm>
            <a:off x="5575648" y="1261448"/>
            <a:ext cx="302433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Awaiting input</a:t>
            </a:r>
          </a:p>
        </p:txBody>
      </p:sp>
    </p:spTree>
    <p:extLst>
      <p:ext uri="{BB962C8B-B14F-4D97-AF65-F5344CB8AC3E}">
        <p14:creationId xmlns:p14="http://schemas.microsoft.com/office/powerpoint/2010/main" val="1896914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32C3D-B062-B046-A04A-C67ECD7405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DRD Collaborations (1-8)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50758A-71DB-6D49-9572-D01CFF314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F98E5C-6FB4-CD4A-ADB2-46D668AE4A0D}"/>
              </a:ext>
            </a:extLst>
          </p:cNvPr>
          <p:cNvSpPr/>
          <p:nvPr/>
        </p:nvSpPr>
        <p:spPr>
          <a:xfrm>
            <a:off x="179512" y="923696"/>
            <a:ext cx="2072574" cy="2793336"/>
          </a:xfrm>
          <a:prstGeom prst="roundRect">
            <a:avLst/>
          </a:prstGeom>
          <a:solidFill>
            <a:srgbClr val="9D36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B20381F-B787-084A-A929-205BBEFFBD1C}"/>
              </a:ext>
            </a:extLst>
          </p:cNvPr>
          <p:cNvSpPr/>
          <p:nvPr/>
        </p:nvSpPr>
        <p:spPr>
          <a:xfrm>
            <a:off x="2399360" y="923696"/>
            <a:ext cx="2072574" cy="2793336"/>
          </a:xfrm>
          <a:prstGeom prst="roundRect">
            <a:avLst/>
          </a:prstGeom>
          <a:solidFill>
            <a:srgbClr val="6B4C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DC385BC-DACB-6B49-A01E-FC49553EC36F}"/>
              </a:ext>
            </a:extLst>
          </p:cNvPr>
          <p:cNvSpPr/>
          <p:nvPr/>
        </p:nvSpPr>
        <p:spPr>
          <a:xfrm>
            <a:off x="4643248" y="939720"/>
            <a:ext cx="2072574" cy="2793336"/>
          </a:xfrm>
          <a:prstGeom prst="roundRect">
            <a:avLst/>
          </a:prstGeom>
          <a:solidFill>
            <a:srgbClr val="484A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9F0CFD0-A6DD-6D41-8DC3-E9EBE6E55470}"/>
              </a:ext>
            </a:extLst>
          </p:cNvPr>
          <p:cNvSpPr/>
          <p:nvPr/>
        </p:nvSpPr>
        <p:spPr>
          <a:xfrm>
            <a:off x="6873658" y="923696"/>
            <a:ext cx="2072574" cy="2793336"/>
          </a:xfrm>
          <a:prstGeom prst="roundRect">
            <a:avLst/>
          </a:prstGeom>
          <a:solidFill>
            <a:srgbClr val="2E66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0B0102C-6D16-2F4E-A524-4C155014384E}"/>
              </a:ext>
            </a:extLst>
          </p:cNvPr>
          <p:cNvSpPr/>
          <p:nvPr/>
        </p:nvSpPr>
        <p:spPr>
          <a:xfrm>
            <a:off x="164766" y="3892047"/>
            <a:ext cx="2072574" cy="2793336"/>
          </a:xfrm>
          <a:prstGeom prst="roundRect">
            <a:avLst/>
          </a:prstGeom>
          <a:solidFill>
            <a:srgbClr val="5DB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DD46C3C-9D63-F241-8FAA-F31F14BF0157}"/>
              </a:ext>
            </a:extLst>
          </p:cNvPr>
          <p:cNvSpPr/>
          <p:nvPr/>
        </p:nvSpPr>
        <p:spPr>
          <a:xfrm>
            <a:off x="2416020" y="3892047"/>
            <a:ext cx="2072574" cy="2793336"/>
          </a:xfrm>
          <a:prstGeom prst="roundRect">
            <a:avLst/>
          </a:prstGeom>
          <a:solidFill>
            <a:srgbClr val="7AC8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4B9011E-16B1-D645-ADBB-1722A6A1A9A7}"/>
              </a:ext>
            </a:extLst>
          </p:cNvPr>
          <p:cNvSpPr/>
          <p:nvPr/>
        </p:nvSpPr>
        <p:spPr>
          <a:xfrm>
            <a:off x="4662336" y="3892047"/>
            <a:ext cx="2072574" cy="2793336"/>
          </a:xfrm>
          <a:prstGeom prst="roundRect">
            <a:avLst/>
          </a:prstGeom>
          <a:solidFill>
            <a:srgbClr val="F1BD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6787ECF-DF4A-6A49-8EB1-17C3F362E220}"/>
              </a:ext>
            </a:extLst>
          </p:cNvPr>
          <p:cNvSpPr/>
          <p:nvPr/>
        </p:nvSpPr>
        <p:spPr>
          <a:xfrm>
            <a:off x="6892746" y="3876023"/>
            <a:ext cx="2072574" cy="2793336"/>
          </a:xfrm>
          <a:prstGeom prst="roundRect">
            <a:avLst/>
          </a:prstGeom>
          <a:solidFill>
            <a:srgbClr val="E98E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698488-9C29-9C48-AE8E-CEA38CB84A8C}"/>
              </a:ext>
            </a:extLst>
          </p:cNvPr>
          <p:cNvSpPr txBox="1"/>
          <p:nvPr/>
        </p:nvSpPr>
        <p:spPr>
          <a:xfrm>
            <a:off x="395536" y="105273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1. Gaseous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1F71B4-E9B5-0441-9241-9EB9B697E7A7}"/>
              </a:ext>
            </a:extLst>
          </p:cNvPr>
          <p:cNvSpPr txBox="1"/>
          <p:nvPr/>
        </p:nvSpPr>
        <p:spPr>
          <a:xfrm>
            <a:off x="2787077" y="105273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2. Liquid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B9371F-08EF-2143-89AB-649746271EAB}"/>
              </a:ext>
            </a:extLst>
          </p:cNvPr>
          <p:cNvSpPr txBox="1"/>
          <p:nvPr/>
        </p:nvSpPr>
        <p:spPr>
          <a:xfrm>
            <a:off x="4643248" y="1069152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3. Semiconductor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248160-206D-444B-A4BE-97D65801D4DB}"/>
              </a:ext>
            </a:extLst>
          </p:cNvPr>
          <p:cNvSpPr txBox="1"/>
          <p:nvPr/>
        </p:nvSpPr>
        <p:spPr>
          <a:xfrm>
            <a:off x="6969985" y="1087354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4. PID &amp; Photon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5D0BFC-4D4B-8941-9D77-803E148CC02A}"/>
              </a:ext>
            </a:extLst>
          </p:cNvPr>
          <p:cNvSpPr txBox="1"/>
          <p:nvPr/>
        </p:nvSpPr>
        <p:spPr>
          <a:xfrm>
            <a:off x="405178" y="407707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5. Quantum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EEE4B7-EF3A-7B43-A641-8E7525AC2B74}"/>
              </a:ext>
            </a:extLst>
          </p:cNvPr>
          <p:cNvSpPr txBox="1"/>
          <p:nvPr/>
        </p:nvSpPr>
        <p:spPr>
          <a:xfrm>
            <a:off x="2632427" y="407707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6. Calorimetry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81FABA-70AF-464D-9D8F-DE0566A629F1}"/>
              </a:ext>
            </a:extLst>
          </p:cNvPr>
          <p:cNvSpPr txBox="1"/>
          <p:nvPr/>
        </p:nvSpPr>
        <p:spPr>
          <a:xfrm>
            <a:off x="4831139" y="407707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7. Electronics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743A43-7FD3-E849-8462-098C2C1DC6B4}"/>
              </a:ext>
            </a:extLst>
          </p:cNvPr>
          <p:cNvSpPr txBox="1"/>
          <p:nvPr/>
        </p:nvSpPr>
        <p:spPr>
          <a:xfrm>
            <a:off x="7164288" y="407707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8. Integration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FDF611-140B-9F40-B1A3-9694C41BD7DF}"/>
              </a:ext>
            </a:extLst>
          </p:cNvPr>
          <p:cNvSpPr txBox="1"/>
          <p:nvPr/>
        </p:nvSpPr>
        <p:spPr>
          <a:xfrm>
            <a:off x="319508" y="1601021"/>
            <a:ext cx="1792581" cy="1805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72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e.g.</a:t>
            </a:r>
          </a:p>
          <a:p>
            <a:pPr marL="0" indent="0">
              <a:spcBef>
                <a:spcPts val="72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time/spatial </a:t>
            </a:r>
          </a:p>
          <a:p>
            <a:pPr marL="0" indent="0">
              <a:spcBef>
                <a:spcPts val="72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resolution; 	</a:t>
            </a:r>
          </a:p>
          <a:p>
            <a:pPr marL="0" indent="0">
              <a:spcBef>
                <a:spcPts val="72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environment </a:t>
            </a:r>
          </a:p>
          <a:p>
            <a:pPr marL="0" indent="0">
              <a:spcBef>
                <a:spcPts val="72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friendly gases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02F6914A-E860-8847-A8F7-EACC2FE6B393}"/>
              </a:ext>
            </a:extLst>
          </p:cNvPr>
          <p:cNvSpPr txBox="1">
            <a:spLocks/>
          </p:cNvSpPr>
          <p:nvPr/>
        </p:nvSpPr>
        <p:spPr bwMode="auto">
          <a:xfrm>
            <a:off x="2601617" y="1613053"/>
            <a:ext cx="1872208" cy="9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e.g. Light/charge readout; 	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low background materials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B6B4C308-1B3E-C94E-BD2D-565918F922F8}"/>
              </a:ext>
            </a:extLst>
          </p:cNvPr>
          <p:cNvSpPr txBox="1">
            <a:spLocks/>
          </p:cNvSpPr>
          <p:nvPr/>
        </p:nvSpPr>
        <p:spPr bwMode="auto">
          <a:xfrm>
            <a:off x="4820080" y="1484784"/>
            <a:ext cx="1757086" cy="9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e.g. 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CMOS pixel sensors; 	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High time resolution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(10s </a:t>
            </a:r>
            <a:r>
              <a:rPr lang="en-US" sz="1800" dirty="0" err="1">
                <a:solidFill>
                  <a:schemeClr val="bg1"/>
                </a:solidFill>
              </a:rPr>
              <a:t>ps</a:t>
            </a:r>
            <a:r>
              <a:rPr lang="en-US" sz="18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60E254-BC7A-104D-A9AD-8DC2A18A3038}"/>
              </a:ext>
            </a:extLst>
          </p:cNvPr>
          <p:cNvSpPr txBox="1"/>
          <p:nvPr/>
        </p:nvSpPr>
        <p:spPr>
          <a:xfrm>
            <a:off x="7093054" y="1516497"/>
            <a:ext cx="163378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e.g. 	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spectral range of photon sensors;</a:t>
            </a:r>
          </a:p>
          <a:p>
            <a:pPr marL="0" indent="0">
              <a:buFont typeface="Arial" pitchFamily="34" charset="0"/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Time resolution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DBB9F7-54C0-F94C-87C2-FD269841A058}"/>
              </a:ext>
            </a:extLst>
          </p:cNvPr>
          <p:cNvSpPr txBox="1"/>
          <p:nvPr/>
        </p:nvSpPr>
        <p:spPr>
          <a:xfrm>
            <a:off x="416075" y="4797152"/>
            <a:ext cx="182126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quantum sensors</a:t>
            </a:r>
          </a:p>
          <a:p>
            <a:r>
              <a:rPr lang="en-US" dirty="0">
                <a:solidFill>
                  <a:schemeClr val="bg1"/>
                </a:solidFill>
              </a:rPr>
              <a:t>- R&amp;D, incl. beyond QFTP in conventional detectors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5F35BF-8412-EC45-A277-EFEBC0C6DF6E}"/>
              </a:ext>
            </a:extLst>
          </p:cNvPr>
          <p:cNvSpPr txBox="1"/>
          <p:nvPr/>
        </p:nvSpPr>
        <p:spPr>
          <a:xfrm>
            <a:off x="2632302" y="4778464"/>
            <a:ext cx="18108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e.g.</a:t>
            </a:r>
          </a:p>
          <a:p>
            <a:r>
              <a:rPr lang="en-US" sz="1800" dirty="0">
                <a:solidFill>
                  <a:schemeClr val="bg1"/>
                </a:solidFill>
              </a:rPr>
              <a:t>Sandwich; </a:t>
            </a:r>
          </a:p>
          <a:p>
            <a:r>
              <a:rPr lang="en-US" sz="1800" dirty="0">
                <a:solidFill>
                  <a:schemeClr val="bg1"/>
                </a:solidFill>
              </a:rPr>
              <a:t>noble liquid; </a:t>
            </a:r>
          </a:p>
          <a:p>
            <a:r>
              <a:rPr lang="en-US" sz="1800" dirty="0">
                <a:solidFill>
                  <a:schemeClr val="bg1"/>
                </a:solidFill>
              </a:rPr>
              <a:t>optical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D0275B-C542-0E43-9A05-14D2E643A722}"/>
              </a:ext>
            </a:extLst>
          </p:cNvPr>
          <p:cNvSpPr txBox="1"/>
          <p:nvPr/>
        </p:nvSpPr>
        <p:spPr>
          <a:xfrm>
            <a:off x="4831139" y="4843318"/>
            <a:ext cx="14690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e.g.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ASICs; 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FPGAs; 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DAQ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80E60285-491C-8047-A9E1-F248A6D4D2CD}"/>
              </a:ext>
            </a:extLst>
          </p:cNvPr>
          <p:cNvSpPr txBox="1">
            <a:spLocks/>
          </p:cNvSpPr>
          <p:nvPr/>
        </p:nvSpPr>
        <p:spPr bwMode="auto">
          <a:xfrm>
            <a:off x="7164288" y="4902924"/>
            <a:ext cx="1723549" cy="43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>
                <a:solidFill>
                  <a:schemeClr val="bg1"/>
                </a:solidFill>
              </a:rPr>
              <a:t>tracking detector mechanics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rgbClr val="E98E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BB741-9448-F64B-97CB-E238BB5B35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DRD-UK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36C853-62E2-E745-BCBA-2FA41A5CE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CA0EB7-49A5-4946-91D5-674FF99E9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375263"/>
            <a:ext cx="2821197" cy="56535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481966"/>
                </a:solidFill>
              </a:rPr>
              <a:t>Steering Board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E9A7FE-4523-BD44-B04D-E224C826C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510901"/>
              </p:ext>
            </p:extLst>
          </p:nvPr>
        </p:nvGraphicFramePr>
        <p:xfrm>
          <a:off x="107504" y="1916832"/>
          <a:ext cx="4169620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147355237"/>
                    </a:ext>
                  </a:extLst>
                </a:gridCol>
                <a:gridCol w="3017492">
                  <a:extLst>
                    <a:ext uri="{9D8B030D-6E8A-4147-A177-3AD203B41FA5}">
                      <a16:colId xmlns:a16="http://schemas.microsoft.com/office/drawing/2014/main" val="24509381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Institution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Representative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6982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Birmingham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ALLPORT, Philip Patrick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0746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Bristol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GOLDSTEIN, Joel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0623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Brunel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KHAN, </a:t>
                      </a:r>
                      <a:r>
                        <a:rPr lang="en-GB" sz="1200" dirty="0" err="1">
                          <a:effectLst/>
                        </a:rPr>
                        <a:t>Akram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7261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Cambridge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WILLIAMS, Sarah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5185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Edinburgh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GAO, Yanyan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2255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Glasgow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BATES, Richard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8450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Imperial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TAPPER, Alex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778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King's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DI LODOVICO, Francesca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5233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Lancaster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O’KEEFFE, Helen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5856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Liverpool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VOSSEBELD, Joost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6580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Manchester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PARKES, Chris (UK PI)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99086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Oxford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BORTOLETTO, Daniela (UK Steering board Chair)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3385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QMUL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HOBSON, Peter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842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RAL – PPD &amp; DL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WILSON, Fergus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994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RAL - TD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FRENCH, Marcus Julian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5644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RHUL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BOISVERT, Veronique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64200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Sheffield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VICKEY, Trevor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3919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Sussex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HARTNELL, Jeffrey John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2585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UCL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KORN, Andreas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3998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Warwick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RAMACHERS, </a:t>
                      </a:r>
                      <a:r>
                        <a:rPr lang="en-GB" sz="1200" dirty="0" err="1">
                          <a:effectLst/>
                        </a:rPr>
                        <a:t>Yorck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77213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682B-0234-C14F-B13D-84D06D229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579806"/>
              </p:ext>
            </p:extLst>
          </p:nvPr>
        </p:nvGraphicFramePr>
        <p:xfrm>
          <a:off x="4423416" y="1916832"/>
          <a:ext cx="4533371" cy="3516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1520">
                  <a:extLst>
                    <a:ext uri="{9D8B030D-6E8A-4147-A177-3AD203B41FA5}">
                      <a16:colId xmlns:a16="http://schemas.microsoft.com/office/drawing/2014/main" val="3673231175"/>
                    </a:ext>
                  </a:extLst>
                </a:gridCol>
                <a:gridCol w="3251851">
                  <a:extLst>
                    <a:ext uri="{9D8B030D-6E8A-4147-A177-3AD203B41FA5}">
                      <a16:colId xmlns:a16="http://schemas.microsoft.com/office/drawing/2014/main" val="2550243543"/>
                    </a:ext>
                  </a:extLst>
                </a:gridCol>
              </a:tblGrid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Institution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Representative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6210140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DRD-1 [Gas]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BRANDT, Oleg; MAJEWSKI, Pawel;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5650209"/>
                  </a:ext>
                </a:extLst>
              </a:tr>
              <a:tr h="473195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DRD-2 [Liquid]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GUENETTE, Roxanne; MONROE, Jocelyn; SAAKYAN, Ruben; SCOVELL, Paul;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7148540"/>
                  </a:ext>
                </a:extLst>
              </a:tr>
              <a:tr h="473195"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DRD-3 [Si]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fr-FR" sz="1200">
                          <a:effectLst/>
                        </a:rPr>
                        <a:t>DOPKE, Jens; GONELLA, Laura; HYNDS, Daniel; VILELLA FIGUERAS, Eva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9976931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DRD-4 [PID]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BLAKE, Thomas; ROMANO, Angela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5018922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DRD-5 [Quantum]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BUCHMULLER, Oliver; DAW, Ed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594095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DRD-6 [Calo]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SALVATORE, Fabrizio; WATSON, Nigel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649745"/>
                  </a:ext>
                </a:extLst>
              </a:tr>
              <a:tr h="473195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DRD-7 [Electronics]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FITZPATRICK, Conor; FRENCH, Marcus; POTAMIANOS, Karolos; PRYDDERCH, Mark; ROSE, Andrew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0786068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DRD-8 [Systems]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GOLDSTEIN Joel; VIEHHAUSER, Georg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5873278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Training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LAZZERONI, Cristina; BATES, Richard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4155080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Industry Engagement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FARROW, Richard; CASSE, Gianluigi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9543394"/>
                  </a:ext>
                </a:extLst>
              </a:tr>
            </a:tbl>
          </a:graphicData>
        </a:graphic>
      </p:graphicFrame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FC0F879-7706-7245-AEAC-607D1DA824FE}"/>
              </a:ext>
            </a:extLst>
          </p:cNvPr>
          <p:cNvSpPr txBox="1">
            <a:spLocks/>
          </p:cNvSpPr>
          <p:nvPr/>
        </p:nvSpPr>
        <p:spPr bwMode="auto">
          <a:xfrm>
            <a:off x="4385062" y="1375263"/>
            <a:ext cx="2821197" cy="56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>
                <a:solidFill>
                  <a:srgbClr val="481966"/>
                </a:solidFill>
              </a:rPr>
              <a:t>Coordinators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A6C6E6C-CEE1-004C-8A77-BE6E934E0A64}"/>
              </a:ext>
            </a:extLst>
          </p:cNvPr>
          <p:cNvSpPr txBox="1">
            <a:spLocks/>
          </p:cNvSpPr>
          <p:nvPr/>
        </p:nvSpPr>
        <p:spPr bwMode="auto">
          <a:xfrm>
            <a:off x="107504" y="5925771"/>
            <a:ext cx="8060432" cy="127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600" dirty="0">
                <a:solidFill>
                  <a:srgbClr val="481966"/>
                </a:solidFill>
                <a:latin typeface="+mn-lt"/>
              </a:rPr>
              <a:t>Email list: </a:t>
            </a:r>
            <a:r>
              <a:rPr lang="en-US" sz="1600" dirty="0">
                <a:solidFill>
                  <a:srgbClr val="481966"/>
                </a:solidFill>
                <a:latin typeface="+mn-lt"/>
                <a:hlinkClick r:id="rId2"/>
              </a:rPr>
              <a:t>uk-detector-rd@cern.ch</a:t>
            </a:r>
            <a:endParaRPr lang="en-US" sz="1600" dirty="0">
              <a:solidFill>
                <a:srgbClr val="481966"/>
              </a:solidFill>
              <a:latin typeface="+mn-lt"/>
            </a:endParaRPr>
          </a:p>
          <a:p>
            <a:pPr marL="0" indent="0">
              <a:buFont typeface="Arial" pitchFamily="34" charset="0"/>
              <a:buNone/>
            </a:pPr>
            <a:r>
              <a:rPr lang="en-GB" sz="1600" dirty="0">
                <a:latin typeface="+mn-lt"/>
              </a:rPr>
              <a:t>Web site (with all submitted documents): 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+mn-lt"/>
              </a:rPr>
              <a:t> </a:t>
            </a:r>
            <a:r>
              <a:rPr lang="en-GB" sz="1600" b="0" i="0" u="sng" dirty="0">
                <a:solidFill>
                  <a:srgbClr val="0563C1"/>
                </a:solidFill>
                <a:effectLst/>
                <a:latin typeface="+mn-lt"/>
                <a:hlinkClick r:id="rId3" tooltip="https://drd.hep.ac.uk/"/>
              </a:rPr>
              <a:t>https://drd.hep.ac.uk/</a:t>
            </a:r>
            <a:endParaRPr lang="en-GB" sz="1600" b="0" i="0" u="sng" dirty="0">
              <a:solidFill>
                <a:srgbClr val="0563C1"/>
              </a:solidFill>
              <a:effectLst/>
              <a:latin typeface="+mn-lt"/>
            </a:endParaRPr>
          </a:p>
          <a:p>
            <a:pPr marL="0" indent="0">
              <a:buFont typeface="Arial" pitchFamily="34" charset="0"/>
              <a:buNone/>
            </a:pPr>
            <a:r>
              <a:rPr lang="en-GB" sz="1600" dirty="0">
                <a:solidFill>
                  <a:srgbClr val="0563C1"/>
                </a:solidFill>
                <a:latin typeface="+mn-lt"/>
              </a:rPr>
              <a:t>Meetings indico </a:t>
            </a:r>
            <a:r>
              <a:rPr lang="en-GB" sz="1600" dirty="0">
                <a:solidFill>
                  <a:srgbClr val="0563C1"/>
                </a:solidFill>
                <a:latin typeface="+mn-lt"/>
                <a:hlinkClick r:id="rId4"/>
              </a:rPr>
              <a:t>https://indico.cern.ch/category/17626/</a:t>
            </a:r>
            <a:endParaRPr lang="en-GB" sz="1600" dirty="0">
              <a:solidFill>
                <a:srgbClr val="0563C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8AF63-768B-1448-B258-39729D859E9F}"/>
              </a:ext>
            </a:extLst>
          </p:cNvPr>
          <p:cNvSpPr txBox="1"/>
          <p:nvPr/>
        </p:nvSpPr>
        <p:spPr>
          <a:xfrm>
            <a:off x="1453376" y="764705"/>
            <a:ext cx="5697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24 UK universities &amp; National Laboratories, </a:t>
            </a:r>
          </a:p>
          <a:p>
            <a:r>
              <a:rPr lang="en-US" sz="2000" dirty="0"/>
              <a:t>Particle, Astro-Particle &amp; (some) Nuclear physics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460094-DEB2-B242-B46C-8C261CAA1FA9}"/>
              </a:ext>
            </a:extLst>
          </p:cNvPr>
          <p:cNvSpPr txBox="1"/>
          <p:nvPr/>
        </p:nvSpPr>
        <p:spPr>
          <a:xfrm>
            <a:off x="4644008" y="5602605"/>
            <a:ext cx="4582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</a:rPr>
              <a:t>Contributions to all DRDs, though at different levels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FB1A4E-3AC4-5A4C-8A1B-5A22F2DABA72}"/>
              </a:ext>
            </a:extLst>
          </p:cNvPr>
          <p:cNvSpPr txBox="1"/>
          <p:nvPr/>
        </p:nvSpPr>
        <p:spPr>
          <a:xfrm>
            <a:off x="4939408" y="6597352"/>
            <a:ext cx="3608232" cy="276999"/>
          </a:xfrm>
          <a:prstGeom prst="rect">
            <a:avLst/>
          </a:prstGeom>
          <a:solidFill>
            <a:srgbClr val="481966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Chris Parkes, DRD-UK, RECFA, 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572709069"/>
      </p:ext>
    </p:extLst>
  </p:cSld>
  <p:clrMapOvr>
    <a:masterClrMapping/>
  </p:clrMapOvr>
</p:sld>
</file>

<file path=ppt/theme/theme1.xml><?xml version="1.0" encoding="utf-8"?>
<a:theme xmlns:a="http://schemas.openxmlformats.org/drawingml/2006/main" name="Chris Manches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35856</TotalTime>
  <Words>2657</Words>
  <Application>Microsoft Macintosh PowerPoint</Application>
  <PresentationFormat>On-screen Show (4:3)</PresentationFormat>
  <Paragraphs>394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Aptos</vt:lpstr>
      <vt:lpstr>Arial</vt:lpstr>
      <vt:lpstr>Calibri</vt:lpstr>
      <vt:lpstr>CMBX12</vt:lpstr>
      <vt:lpstr>CMR12</vt:lpstr>
      <vt:lpstr>Symbol</vt:lpstr>
      <vt:lpstr>Times New Roman</vt:lpstr>
      <vt:lpstr>Chris Manchester Theme</vt:lpstr>
      <vt:lpstr>PowerPoint Presentation</vt:lpstr>
      <vt:lpstr>Concept</vt:lpstr>
      <vt:lpstr>Why ? And why not ?</vt:lpstr>
      <vt:lpstr>DRD-UK Aims</vt:lpstr>
      <vt:lpstr>UK R&amp;D Prior funding landscape</vt:lpstr>
      <vt:lpstr>Organisation - International</vt:lpstr>
      <vt:lpstr>Major Roles in International Projects</vt:lpstr>
      <vt:lpstr>DRD Collaborations (1-8)</vt:lpstr>
      <vt:lpstr>DRD-UK Organisation</vt:lpstr>
      <vt:lpstr>Role of UK National Laboratories in R&amp;D</vt:lpstr>
      <vt:lpstr>UK Interests</vt:lpstr>
      <vt:lpstr>Workplans &amp; Task Lists</vt:lpstr>
      <vt:lpstr>Recent DRD-UK Documents</vt:lpstr>
      <vt:lpstr>Industry / Infrastructure / Training</vt:lpstr>
      <vt:lpstr>Sustainability</vt:lpstr>
      <vt:lpstr>Selected Take home messages</vt:lpstr>
      <vt:lpstr>Backup</vt:lpstr>
      <vt:lpstr>PowerPoint Presentation</vt:lpstr>
      <vt:lpstr>Consolidated Grant – DRD-UK</vt:lpstr>
      <vt:lpstr>Consolidated Grant – DRD-UK</vt:lpstr>
      <vt:lpstr>PPAN Science Board SOI </vt:lpstr>
      <vt:lpstr>Early Stage R&amp;D- UK initial priority projects</vt:lpstr>
      <vt:lpstr>Early Stage R&amp;D- UK initial priority projects</vt:lpstr>
      <vt:lpstr>Early Stage R&amp;D- UK initial priority projects</vt:lpstr>
      <vt:lpstr>Early Stage R&amp;D- UK initial priority projects</vt:lpstr>
      <vt:lpstr>Early Stage R&amp;D- UK initial priority projects</vt:lpstr>
      <vt:lpstr>PPAN Science Board SOI </vt:lpstr>
      <vt:lpstr>STFC Early Stage R&amp;D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Chris Parkes</cp:lastModifiedBy>
  <cp:revision>230</cp:revision>
  <dcterms:created xsi:type="dcterms:W3CDTF">2012-06-12T15:56:20Z</dcterms:created>
  <dcterms:modified xsi:type="dcterms:W3CDTF">2024-09-09T08:25:21Z</dcterms:modified>
</cp:coreProperties>
</file>