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3" r:id="rId4"/>
    <p:sldId id="265" r:id="rId5"/>
    <p:sldId id="264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281"/>
  </p:normalViewPr>
  <p:slideViewPr>
    <p:cSldViewPr snapToGrid="0">
      <p:cViewPr>
        <p:scale>
          <a:sx n="146" d="100"/>
          <a:sy n="146" d="100"/>
        </p:scale>
        <p:origin x="12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2C02F6-77BC-9F93-F5C2-35ADA6F528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BF10EF-D966-41CF-22BF-EF4CAC2122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20F989-DB7C-9F81-4838-057ACF0FF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C5834-281C-C944-B339-78BCF6419CB0}" type="datetimeFigureOut">
              <a:rPr lang="en-US" smtClean="0"/>
              <a:t>9/10/24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65C7E2-0BB7-7817-4A54-BADA1EA82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6D61E0-27F3-988E-98EC-1D6A3CAD2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D41C-1617-FF43-B2C8-066A6EDAD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157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D7707-F81F-7B21-C182-88C99F55F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AAA034-B33A-E65E-8D62-5C6509AA23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5BD6E3-A879-07F2-CF20-674E3D6E6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C5834-281C-C944-B339-78BCF6419CB0}" type="datetimeFigureOut">
              <a:rPr lang="en-US" smtClean="0"/>
              <a:t>9/10/24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1BF82-5BE0-0515-2DEE-CDD9CBD94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42DFD1-D357-D83A-7122-5E3470FE4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D41C-1617-FF43-B2C8-066A6EDAD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397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0BC1C4-F55E-218E-E789-1037422684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94EAB9-F22D-71A4-0B7B-096AC4F0F6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F29F14-48E3-5739-12C7-97917669C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C5834-281C-C944-B339-78BCF6419CB0}" type="datetimeFigureOut">
              <a:rPr lang="en-US" smtClean="0"/>
              <a:t>9/10/24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21572C-519F-F6A9-8723-154642DE6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5DD2B-154C-30E9-3E54-7422D7633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D41C-1617-FF43-B2C8-066A6EDAD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099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17D73-85AB-CBD7-969B-66F1C827B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24213-4752-4136-092E-C595FEFE1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DD9EA-9EED-1BF6-766E-CA110B7D2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C5834-281C-C944-B339-78BCF6419CB0}" type="datetimeFigureOut">
              <a:rPr lang="en-US" smtClean="0"/>
              <a:t>9/10/24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B7803-4A99-13E5-E1CE-913E0757A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9EC78A-49B3-C02D-8673-66875F0F2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D41C-1617-FF43-B2C8-066A6EDAD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41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02D28-D875-ECAF-9B71-CD41E5E6B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CB5858-222D-D2F2-B5A4-115621115E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959EA-D03C-B5B9-74A8-8525A9E5A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C5834-281C-C944-B339-78BCF6419CB0}" type="datetimeFigureOut">
              <a:rPr lang="en-US" smtClean="0"/>
              <a:t>9/10/24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4972B-0E89-727E-B74C-F5E8D4CC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484F3A-BB47-E344-DC30-1B9EFA536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D41C-1617-FF43-B2C8-066A6EDAD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398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511C5-3BB7-1AC8-E1C4-9277E7366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AB2E3C-7611-0BB2-0679-C7929CD76C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84C682-DDE5-FA22-4B53-20C162F35A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139904-4DFD-EA91-316B-FF70F01A3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C5834-281C-C944-B339-78BCF6419CB0}" type="datetimeFigureOut">
              <a:rPr lang="en-US" smtClean="0"/>
              <a:t>9/10/24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C12590-D7B2-02B8-CE5D-FDA446921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B1FBAF-D9F5-2C83-1F9E-7C564CD5C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D41C-1617-FF43-B2C8-066A6EDAD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126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A7205-60F6-D755-5A07-F01C9079C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41A26D-D845-173E-637F-F1515A891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0FD492-5428-AC16-E2CB-EB843EEA41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DFA975-E190-08BC-838E-47B24B0866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49A75E-0F2D-569D-FD89-CCDFDD71C8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B60035-62FD-F29A-1F82-84AFB4A66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C5834-281C-C944-B339-78BCF6419CB0}" type="datetimeFigureOut">
              <a:rPr lang="en-US" smtClean="0"/>
              <a:t>9/10/24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CC7C0-F624-B4CF-7689-F07E358A8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EE24BE-224A-F1AD-C6D3-686B6C689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D41C-1617-FF43-B2C8-066A6EDAD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460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B4EC9-8C7B-1C9B-AAB8-99C7F399D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2A1DEB-9961-9F33-060F-52853D5E0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C5834-281C-C944-B339-78BCF6419CB0}" type="datetimeFigureOut">
              <a:rPr lang="en-US" smtClean="0"/>
              <a:t>9/10/24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4927C6-3584-EED0-6D0E-873D3D6FE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366D0A-3DEB-1228-0D59-26167EFCA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D41C-1617-FF43-B2C8-066A6EDAD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857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C6ED33-DDEB-26F9-0C47-009C36217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C5834-281C-C944-B339-78BCF6419CB0}" type="datetimeFigureOut">
              <a:rPr lang="en-US" smtClean="0"/>
              <a:t>9/10/24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89EB44-0208-9E23-D286-7D8F5DC37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0C8981-E07A-A1B3-BA33-95C9DF670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D41C-1617-FF43-B2C8-066A6EDAD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963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D574F-0782-5001-C6D6-EA673FCAB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15253-8429-873E-222F-8981CD272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ED0CC0-4559-46F1-14E7-767B2F59F0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797FB6-7BD8-20A2-FD8D-585BBF3C6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C5834-281C-C944-B339-78BCF6419CB0}" type="datetimeFigureOut">
              <a:rPr lang="en-US" smtClean="0"/>
              <a:t>9/10/24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01889F-21BA-33CD-2E4D-70DD1DE68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830717-4BC4-DCDF-847E-03C2C1B63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D41C-1617-FF43-B2C8-066A6EDAD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894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DED2C-224F-A15E-941C-FBE8DACA7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F0614B-4E1B-CC4C-5D70-7D9B20A56F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B531C5-F7F4-59F0-BA6A-04B50916F5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4B1E80-8B23-78AE-3DBC-0DFC507B2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C5834-281C-C944-B339-78BCF6419CB0}" type="datetimeFigureOut">
              <a:rPr lang="en-US" smtClean="0"/>
              <a:t>9/10/24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78BB5C-CB34-2FA2-7FF0-B5F5DD8B3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E028BD-C710-7882-E49A-380B410EE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D41C-1617-FF43-B2C8-066A6EDAD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94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0F6D4E-DC1C-C49B-57E0-201986D3D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0E3BE4-AEF3-943A-5506-47E000B62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CEDB49-7CFF-E0CA-2158-BF20A9C0B6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C5834-281C-C944-B339-78BCF6419CB0}" type="datetimeFigureOut">
              <a:rPr lang="en-US" smtClean="0"/>
              <a:t>9/10/24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5549E8-E81E-F822-B1CB-303186068F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94776-9F0D-D61F-DA27-8E547A833E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CD41C-1617-FF43-B2C8-066A6EDAD4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477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13389/#7-science-government-and-bria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6EF64-20F7-911B-03EA-7C9D3E37F7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7572" y="945930"/>
            <a:ext cx="9070428" cy="4067504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      Science Government and Brian                                                     </a:t>
            </a:r>
            <a:br>
              <a:rPr lang="en-US" dirty="0"/>
            </a:br>
            <a:br>
              <a:rPr lang="en-US" dirty="0"/>
            </a:br>
            <a:r>
              <a:rPr lang="en-US" dirty="0" err="1"/>
              <a:t>FosterFest</a:t>
            </a:r>
            <a:r>
              <a:rPr lang="en-US" dirty="0"/>
              <a:t>, Oxford,2024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C2D4EC-94C3-A40E-3836-19BDF27430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V="1">
            <a:off x="1524000" y="4456386"/>
            <a:ext cx="9144000" cy="987972"/>
          </a:xfrm>
        </p:spPr>
        <p:txBody>
          <a:bodyPr>
            <a:normAutofit/>
          </a:bodyPr>
          <a:lstStyle/>
          <a:p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887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D520F-9435-23C1-C751-9DE77F10E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Scale: PPARC 1  1994-1998 Ken Pounds</a:t>
            </a:r>
            <a:br>
              <a:rPr lang="en-US" dirty="0"/>
            </a:br>
            <a:r>
              <a:rPr lang="en-US" dirty="0"/>
              <a:t>                     PPARC 2  1998-2005   IGH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3A1A58-A95E-7427-B35C-C3782B413F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PPARC 1:      LHC approved.  Chris and Roger take a bow.</a:t>
            </a:r>
          </a:p>
          <a:p>
            <a:pPr marL="0" indent="0">
              <a:buNone/>
            </a:pPr>
            <a:r>
              <a:rPr lang="en-US" dirty="0"/>
              <a:t>                         Royal Greenwich Observatory closed.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PPARC 2:       UK joins ESO  (2002)</a:t>
            </a:r>
          </a:p>
          <a:p>
            <a:pPr marL="0" indent="0">
              <a:buNone/>
            </a:pPr>
            <a:r>
              <a:rPr lang="en-US" dirty="0"/>
              <a:t>                          Enables ALMA  (USA/Japan/Europe) Rita Colwell</a:t>
            </a:r>
          </a:p>
        </p:txBody>
      </p:sp>
    </p:spTree>
    <p:extLst>
      <p:ext uri="{BB962C8B-B14F-4D97-AF65-F5344CB8AC3E}">
        <p14:creationId xmlns:p14="http://schemas.microsoft.com/office/powerpoint/2010/main" val="130978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178E0-2E30-8300-4477-BB003313B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PPARC  Halliday Foster regime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249FB-C408-37AA-8F34-5D8B351599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Inputs:  Brian  trust of community, wide international visibility.</a:t>
            </a:r>
          </a:p>
          <a:p>
            <a:r>
              <a:rPr lang="en-US" dirty="0"/>
              <a:t>Inputs:  Royal Greenwich Observatory closure. </a:t>
            </a:r>
          </a:p>
          <a:p>
            <a:pPr marL="0" indent="0">
              <a:buNone/>
            </a:pPr>
            <a:r>
              <a:rPr lang="en-US" dirty="0"/>
              <a:t>                 Wide supercomputing contacts.</a:t>
            </a:r>
          </a:p>
          <a:p>
            <a:r>
              <a:rPr lang="en-US" dirty="0"/>
              <a:t> John Taylor  DGRC ; HP background.</a:t>
            </a:r>
          </a:p>
          <a:p>
            <a:r>
              <a:rPr lang="en-US" dirty="0"/>
              <a:t> Blair Brown Government; Science Minister David Sainsbury.</a:t>
            </a:r>
          </a:p>
          <a:p>
            <a:r>
              <a:rPr lang="en-US" dirty="0"/>
              <a:t>Increasing science budget promised. Big science share???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709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FD193E-A1D7-0E2E-C172-54E60334D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Brian as support and source of energy.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21B93-F77B-87B2-4611-93DE6D9CC1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Greatly appreciated in all our debates whether  particle physics, astronomy, or whatever.</a:t>
            </a:r>
          </a:p>
          <a:p>
            <a:r>
              <a:rPr lang="en-US" dirty="0"/>
              <a:t>Greatly appreciated your efforts as Chair of Particle Physics Committee.</a:t>
            </a:r>
          </a:p>
          <a:p>
            <a:r>
              <a:rPr lang="en-US" dirty="0"/>
              <a:t>Greatly appreciated your presence behind me at CERN Council.  </a:t>
            </a:r>
          </a:p>
        </p:txBody>
      </p:sp>
    </p:spTree>
    <p:extLst>
      <p:ext uri="{BB962C8B-B14F-4D97-AF65-F5344CB8AC3E}">
        <p14:creationId xmlns:p14="http://schemas.microsoft.com/office/powerpoint/2010/main" val="2639013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03A23-6E81-FB52-C7F8-AE2F4CC76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703" y="365125"/>
            <a:ext cx="10639097" cy="1325563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Halliday as innocent theorist.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84ACD3-E1BF-5FB1-BE99-9701280AB3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Brian:  Take to DESY, Take to SLAC</a:t>
            </a:r>
          </a:p>
          <a:p>
            <a:r>
              <a:rPr lang="en-US" dirty="0"/>
              <a:t>Astronomers: Take to all possible telescope openings. </a:t>
            </a:r>
          </a:p>
          <a:p>
            <a:r>
              <a:rPr lang="en-US" dirty="0"/>
              <a:t>Never made it to space.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Brian as force of nature</a:t>
            </a:r>
            <a:r>
              <a:rPr lang="en-US" dirty="0"/>
              <a:t>. Forces seen and measured by their effects on others. Halliday as test particle. </a:t>
            </a:r>
          </a:p>
          <a:p>
            <a:endParaRPr lang="en-US" dirty="0"/>
          </a:p>
          <a:p>
            <a:r>
              <a:rPr lang="en-US" dirty="0"/>
              <a:t>First bump in the road:  </a:t>
            </a:r>
            <a:r>
              <a:rPr lang="en-US" dirty="0" err="1"/>
              <a:t>Cern</a:t>
            </a:r>
            <a:r>
              <a:rPr lang="en-US" dirty="0"/>
              <a:t> magnets ;  </a:t>
            </a:r>
            <a:r>
              <a:rPr lang="en-US" dirty="0" err="1"/>
              <a:t>swfr</a:t>
            </a:r>
            <a:r>
              <a:rPr lang="en-US" dirty="0"/>
              <a:t> 300 million.</a:t>
            </a:r>
          </a:p>
          <a:p>
            <a:r>
              <a:rPr lang="en-US" dirty="0"/>
              <a:t>Second bump in the road: Need £24 million more for LHC computing.</a:t>
            </a:r>
          </a:p>
        </p:txBody>
      </p:sp>
    </p:spTree>
    <p:extLst>
      <p:ext uri="{BB962C8B-B14F-4D97-AF65-F5344CB8AC3E}">
        <p14:creationId xmlns:p14="http://schemas.microsoft.com/office/powerpoint/2010/main" val="537665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0E36D-6C55-35BE-B431-845A0AA47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438D60-2F2C-F315-B0F2-4EE6CF648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Computing for LHC : 1999</a:t>
            </a:r>
          </a:p>
          <a:p>
            <a:r>
              <a:rPr lang="en-US" dirty="0"/>
              <a:t>£24 million  required</a:t>
            </a:r>
          </a:p>
          <a:p>
            <a:r>
              <a:rPr lang="en-US" dirty="0"/>
              <a:t>Detectors improved during delays to LHC; more data.</a:t>
            </a:r>
          </a:p>
          <a:p>
            <a:r>
              <a:rPr lang="en-US" dirty="0"/>
              <a:t>How?  Newish idea of grids.  Put tools on all physicists desks.</a:t>
            </a:r>
          </a:p>
          <a:p>
            <a:r>
              <a:rPr lang="en-US" dirty="0"/>
              <a:t>Sell to Government.  Sell to other sciences. </a:t>
            </a:r>
          </a:p>
          <a:p>
            <a:r>
              <a:rPr lang="en-US" dirty="0"/>
              <a:t>Luck: </a:t>
            </a:r>
            <a:r>
              <a:rPr lang="en-US" dirty="0" err="1"/>
              <a:t>RollsRoyce</a:t>
            </a:r>
            <a:r>
              <a:rPr lang="en-US" dirty="0"/>
              <a:t>, Welcome Trust  (genome data overload)</a:t>
            </a:r>
          </a:p>
          <a:p>
            <a:r>
              <a:rPr lang="en-US" dirty="0"/>
              <a:t>Got worried at overpromising: summoned by Patricia Hewitt.</a:t>
            </a:r>
          </a:p>
          <a:p>
            <a:r>
              <a:rPr lang="en-US" dirty="0"/>
              <a:t>Cabinet office : </a:t>
            </a:r>
            <a:r>
              <a:rPr lang="en-US" dirty="0" err="1"/>
              <a:t>Milliband</a:t>
            </a:r>
            <a:r>
              <a:rPr lang="en-US" dirty="0"/>
              <a:t> brothers. Breakfast with Blair???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302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561C-C6F6-C145-6F96-5911B2100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Accelerator Research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A9D1B8-5D28-03FB-B554-A46761E40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SLAC visit: Burt Richter telling off. </a:t>
            </a:r>
          </a:p>
          <a:p>
            <a:r>
              <a:rPr lang="en-US" dirty="0"/>
              <a:t>DESY visit: accelerator research manifest. </a:t>
            </a:r>
          </a:p>
          <a:p>
            <a:r>
              <a:rPr lang="en-US" dirty="0"/>
              <a:t>Universities vs Labs?  Space for innovative ideas?</a:t>
            </a:r>
          </a:p>
          <a:p>
            <a:r>
              <a:rPr lang="en-US" dirty="0"/>
              <a:t>PPARC decided to run competition.</a:t>
            </a:r>
          </a:p>
          <a:p>
            <a:r>
              <a:rPr lang="en-US" dirty="0"/>
              <a:t>Cockcroft and Adams Institutes the result. </a:t>
            </a:r>
          </a:p>
        </p:txBody>
      </p:sp>
    </p:spTree>
    <p:extLst>
      <p:ext uri="{BB962C8B-B14F-4D97-AF65-F5344CB8AC3E}">
        <p14:creationId xmlns:p14="http://schemas.microsoft.com/office/powerpoint/2010/main" val="2853229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5733A-2AFE-9912-5446-0C7DD463E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5CBA54-B867-0440-F864-BDFE171F39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Pushed by Brian.  European ILC leader.</a:t>
            </a:r>
          </a:p>
          <a:p>
            <a:r>
              <a:rPr lang="en-US" dirty="0"/>
              <a:t>Unexpected invitation to lunch with Ray Orbach (DOE Science Head).</a:t>
            </a:r>
          </a:p>
          <a:p>
            <a:r>
              <a:rPr lang="en-US" dirty="0"/>
              <a:t>DOE wanted to get global funding  agencies around the table.</a:t>
            </a:r>
          </a:p>
          <a:p>
            <a:r>
              <a:rPr lang="en-US" dirty="0"/>
              <a:t>Ray thought I was the man to do it.</a:t>
            </a:r>
          </a:p>
          <a:p>
            <a:r>
              <a:rPr lang="en-US" dirty="0"/>
              <a:t>Hoops: OK with Sainsbury?  OK with CERN Council?</a:t>
            </a:r>
          </a:p>
          <a:p>
            <a:r>
              <a:rPr lang="en-US" dirty="0"/>
              <a:t>FALC:  Japanese Government query? (</a:t>
            </a:r>
            <a:r>
              <a:rPr lang="en-US" dirty="0" err="1"/>
              <a:t>Tutsuya</a:t>
            </a:r>
            <a:r>
              <a:rPr lang="en-US" dirty="0"/>
              <a:t>, Tokyo formal</a:t>
            </a:r>
          </a:p>
          <a:p>
            <a:pPr marL="0" indent="0">
              <a:buNone/>
            </a:pPr>
            <a:r>
              <a:rPr lang="en-US" dirty="0"/>
              <a:t>              meeting)     ALMA as model?</a:t>
            </a:r>
          </a:p>
          <a:p>
            <a:pPr marL="0" indent="0">
              <a:buNone/>
            </a:pPr>
            <a:r>
              <a:rPr lang="en-US" dirty="0"/>
              <a:t>             </a:t>
            </a:r>
            <a:r>
              <a:rPr lang="en-US" dirty="0" err="1"/>
              <a:t>FermiLab</a:t>
            </a:r>
            <a:r>
              <a:rPr lang="en-US" dirty="0"/>
              <a:t>. Pierre </a:t>
            </a:r>
            <a:r>
              <a:rPr lang="en-US" dirty="0" err="1"/>
              <a:t>Oddone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PPARC 3 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F2DA56-C7B0-C876-9F32-0D385D9D87D9}"/>
              </a:ext>
            </a:extLst>
          </p:cNvPr>
          <p:cNvSpPr txBox="1"/>
          <p:nvPr/>
        </p:nvSpPr>
        <p:spPr>
          <a:xfrm>
            <a:off x="3048000" y="324651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0" u="none" strike="noStrike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Science, Government and Brian</a:t>
            </a:r>
            <a:r>
              <a:rPr lang="en-GB" b="1" i="0" u="none" strike="noStrike">
                <a:solidFill>
                  <a:srgbClr val="BBBBBB"/>
                </a:solidFill>
                <a:effectLst/>
                <a:latin typeface="Liberation Sans"/>
                <a:hlinkClick r:id="rId2"/>
              </a:rPr>
              <a:t>¶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137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1941</TotalTime>
  <Words>444</Words>
  <Application>Microsoft Macintosh PowerPoint</Application>
  <PresentationFormat>Widescreen</PresentationFormat>
  <Paragraphs>56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Liberation Sans</vt:lpstr>
      <vt:lpstr>Roboto</vt:lpstr>
      <vt:lpstr>Office Theme</vt:lpstr>
      <vt:lpstr>          Science Government and Brian                                                       FosterFest, Oxford,2024</vt:lpstr>
      <vt:lpstr>Time Scale: PPARC 1  1994-1998 Ken Pounds                      PPARC 2  1998-2005   IGH</vt:lpstr>
      <vt:lpstr>PPARC  Halliday Foster regime</vt:lpstr>
      <vt:lpstr>Brian as support and source of energy. </vt:lpstr>
      <vt:lpstr>Halliday as innocent theorist.</vt:lpstr>
      <vt:lpstr>Grids</vt:lpstr>
      <vt:lpstr>Accelerator Research</vt:lpstr>
      <vt:lpstr>ILC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Brian Foster                                                              FosterFest, Oxford</dc:title>
  <dc:creator>Ian Halliday</dc:creator>
  <cp:lastModifiedBy>Ian Halliday</cp:lastModifiedBy>
  <cp:revision>4</cp:revision>
  <dcterms:created xsi:type="dcterms:W3CDTF">2024-09-05T14:11:26Z</dcterms:created>
  <dcterms:modified xsi:type="dcterms:W3CDTF">2024-09-10T18:19:26Z</dcterms:modified>
</cp:coreProperties>
</file>