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1"/>
  </p:notesMasterIdLst>
  <p:handoutMasterIdLst>
    <p:handoutMasterId r:id="rId32"/>
  </p:handoutMasterIdLst>
  <p:sldIdLst>
    <p:sldId id="256" r:id="rId2"/>
    <p:sldId id="261" r:id="rId3"/>
    <p:sldId id="266" r:id="rId4"/>
    <p:sldId id="262" r:id="rId5"/>
    <p:sldId id="264" r:id="rId6"/>
    <p:sldId id="265" r:id="rId7"/>
    <p:sldId id="257" r:id="rId8"/>
    <p:sldId id="258" r:id="rId9"/>
    <p:sldId id="259" r:id="rId10"/>
    <p:sldId id="260" r:id="rId11"/>
    <p:sldId id="267" r:id="rId12"/>
    <p:sldId id="268" r:id="rId13"/>
    <p:sldId id="269" r:id="rId14"/>
    <p:sldId id="272" r:id="rId15"/>
    <p:sldId id="271" r:id="rId16"/>
    <p:sldId id="275" r:id="rId17"/>
    <p:sldId id="277" r:id="rId18"/>
    <p:sldId id="274" r:id="rId19"/>
    <p:sldId id="273" r:id="rId20"/>
    <p:sldId id="276" r:id="rId21"/>
    <p:sldId id="278" r:id="rId22"/>
    <p:sldId id="279" r:id="rId23"/>
    <p:sldId id="270" r:id="rId24"/>
    <p:sldId id="283" r:id="rId25"/>
    <p:sldId id="280" r:id="rId26"/>
    <p:sldId id="281" r:id="rId27"/>
    <p:sldId id="282" r:id="rId28"/>
    <p:sldId id="284" r:id="rId29"/>
    <p:sldId id="28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270"/>
    <p:restoredTop sz="94680"/>
  </p:normalViewPr>
  <p:slideViewPr>
    <p:cSldViewPr snapToGrid="0" snapToObjects="1">
      <p:cViewPr varScale="1">
        <p:scale>
          <a:sx n="121" d="100"/>
          <a:sy n="121" d="100"/>
        </p:scale>
        <p:origin x="200" y="3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09B493-65D4-47BC-A139-EC03F2DFA3BF}"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6C581161-DBCF-450D-89E0-15EBF9BC24EC}">
      <dgm:prSet/>
      <dgm:spPr/>
      <dgm:t>
        <a:bodyPr/>
        <a:lstStyle/>
        <a:p>
          <a:r>
            <a:rPr lang="en-US" dirty="0"/>
            <a:t>Introduction to </a:t>
          </a:r>
          <a:r>
            <a:rPr lang="en-US"/>
            <a:t>BaBar</a:t>
          </a:r>
        </a:p>
      </dgm:t>
    </dgm:pt>
    <dgm:pt modelId="{B8377B99-17EE-4B60-97DA-E38186398AC6}" type="parTrans" cxnId="{AE94178B-57FD-42F0-B21A-FE3FDE6AF8CD}">
      <dgm:prSet/>
      <dgm:spPr/>
      <dgm:t>
        <a:bodyPr/>
        <a:lstStyle/>
        <a:p>
          <a:endParaRPr lang="en-US"/>
        </a:p>
      </dgm:t>
    </dgm:pt>
    <dgm:pt modelId="{C1011EE8-7064-49FD-8E61-361FADE83FA6}" type="sibTrans" cxnId="{AE94178B-57FD-42F0-B21A-FE3FDE6AF8CD}">
      <dgm:prSet/>
      <dgm:spPr/>
      <dgm:t>
        <a:bodyPr/>
        <a:lstStyle/>
        <a:p>
          <a:endParaRPr lang="en-US"/>
        </a:p>
      </dgm:t>
    </dgm:pt>
    <dgm:pt modelId="{CBE453BD-21D9-4E29-98AC-43A9C7AEA413}">
      <dgm:prSet/>
      <dgm:spPr/>
      <dgm:t>
        <a:bodyPr/>
        <a:lstStyle/>
        <a:p>
          <a:r>
            <a:rPr lang="en-US"/>
            <a:t>The UK in BaBar</a:t>
          </a:r>
        </a:p>
      </dgm:t>
    </dgm:pt>
    <dgm:pt modelId="{9066AE80-8F1C-405E-B734-9C8ED63824CF}" type="parTrans" cxnId="{5633FDA8-FED5-45B3-9B67-4EF4DC9C33A6}">
      <dgm:prSet/>
      <dgm:spPr/>
      <dgm:t>
        <a:bodyPr/>
        <a:lstStyle/>
        <a:p>
          <a:endParaRPr lang="en-US"/>
        </a:p>
      </dgm:t>
    </dgm:pt>
    <dgm:pt modelId="{BFB1C97A-EE26-4981-B163-E40D59A30E39}" type="sibTrans" cxnId="{5633FDA8-FED5-45B3-9B67-4EF4DC9C33A6}">
      <dgm:prSet/>
      <dgm:spPr/>
      <dgm:t>
        <a:bodyPr/>
        <a:lstStyle/>
        <a:p>
          <a:endParaRPr lang="en-US"/>
        </a:p>
      </dgm:t>
    </dgm:pt>
    <dgm:pt modelId="{8A1CF565-5CD8-411A-ACB0-3278C5E87798}">
      <dgm:prSet/>
      <dgm:spPr/>
      <dgm:t>
        <a:bodyPr/>
        <a:lstStyle/>
        <a:p>
          <a:r>
            <a:rPr lang="en-US" dirty="0"/>
            <a:t>Brian’s contributions</a:t>
          </a:r>
        </a:p>
      </dgm:t>
    </dgm:pt>
    <dgm:pt modelId="{D70BA440-3BDB-437E-B4A9-B3D6F4E3CCDA}" type="parTrans" cxnId="{49031815-365A-4525-8846-20CF9C33C7FC}">
      <dgm:prSet/>
      <dgm:spPr/>
      <dgm:t>
        <a:bodyPr/>
        <a:lstStyle/>
        <a:p>
          <a:endParaRPr lang="en-US"/>
        </a:p>
      </dgm:t>
    </dgm:pt>
    <dgm:pt modelId="{9D9356D8-D361-4BF2-A3F0-9FF8F5588F17}" type="sibTrans" cxnId="{49031815-365A-4525-8846-20CF9C33C7FC}">
      <dgm:prSet/>
      <dgm:spPr/>
      <dgm:t>
        <a:bodyPr/>
        <a:lstStyle/>
        <a:p>
          <a:endParaRPr lang="en-US"/>
        </a:p>
      </dgm:t>
    </dgm:pt>
    <dgm:pt modelId="{2B8543AA-96DD-0E4C-ACDA-7C2DFE2C2EAE}" type="pres">
      <dgm:prSet presAssocID="{7F09B493-65D4-47BC-A139-EC03F2DFA3BF}" presName="diagram" presStyleCnt="0">
        <dgm:presLayoutVars>
          <dgm:dir/>
          <dgm:resizeHandles val="exact"/>
        </dgm:presLayoutVars>
      </dgm:prSet>
      <dgm:spPr/>
    </dgm:pt>
    <dgm:pt modelId="{CFD02CCE-D3B0-3E4B-A820-8876331BF80C}" type="pres">
      <dgm:prSet presAssocID="{6C581161-DBCF-450D-89E0-15EBF9BC24EC}" presName="node" presStyleLbl="node1" presStyleIdx="0" presStyleCnt="3">
        <dgm:presLayoutVars>
          <dgm:bulletEnabled val="1"/>
        </dgm:presLayoutVars>
      </dgm:prSet>
      <dgm:spPr/>
    </dgm:pt>
    <dgm:pt modelId="{1D73FBBC-4CD8-A54A-8175-5EFF4062E30A}" type="pres">
      <dgm:prSet presAssocID="{C1011EE8-7064-49FD-8E61-361FADE83FA6}" presName="sibTrans" presStyleCnt="0"/>
      <dgm:spPr/>
    </dgm:pt>
    <dgm:pt modelId="{2C7690C0-DE13-4441-8BC9-A1F51144598D}" type="pres">
      <dgm:prSet presAssocID="{CBE453BD-21D9-4E29-98AC-43A9C7AEA413}" presName="node" presStyleLbl="node1" presStyleIdx="1" presStyleCnt="3">
        <dgm:presLayoutVars>
          <dgm:bulletEnabled val="1"/>
        </dgm:presLayoutVars>
      </dgm:prSet>
      <dgm:spPr/>
    </dgm:pt>
    <dgm:pt modelId="{0B2BC429-F07E-6D4C-B00A-DAC5B430799B}" type="pres">
      <dgm:prSet presAssocID="{BFB1C97A-EE26-4981-B163-E40D59A30E39}" presName="sibTrans" presStyleCnt="0"/>
      <dgm:spPr/>
    </dgm:pt>
    <dgm:pt modelId="{F9C5F98D-826D-8042-AC1E-25879E461D0C}" type="pres">
      <dgm:prSet presAssocID="{8A1CF565-5CD8-411A-ACB0-3278C5E87798}" presName="node" presStyleLbl="node1" presStyleIdx="2" presStyleCnt="3">
        <dgm:presLayoutVars>
          <dgm:bulletEnabled val="1"/>
        </dgm:presLayoutVars>
      </dgm:prSet>
      <dgm:spPr/>
    </dgm:pt>
  </dgm:ptLst>
  <dgm:cxnLst>
    <dgm:cxn modelId="{42B9770A-3F20-8344-958C-2D3CC8254A43}" type="presOf" srcId="{CBE453BD-21D9-4E29-98AC-43A9C7AEA413}" destId="{2C7690C0-DE13-4441-8BC9-A1F51144598D}" srcOrd="0" destOrd="0" presId="urn:microsoft.com/office/officeart/2005/8/layout/default"/>
    <dgm:cxn modelId="{49031815-365A-4525-8846-20CF9C33C7FC}" srcId="{7F09B493-65D4-47BC-A139-EC03F2DFA3BF}" destId="{8A1CF565-5CD8-411A-ACB0-3278C5E87798}" srcOrd="2" destOrd="0" parTransId="{D70BA440-3BDB-437E-B4A9-B3D6F4E3CCDA}" sibTransId="{9D9356D8-D361-4BF2-A3F0-9FF8F5588F17}"/>
    <dgm:cxn modelId="{33328362-206A-9F4D-8E83-404F835EC61B}" type="presOf" srcId="{6C581161-DBCF-450D-89E0-15EBF9BC24EC}" destId="{CFD02CCE-D3B0-3E4B-A820-8876331BF80C}" srcOrd="0" destOrd="0" presId="urn:microsoft.com/office/officeart/2005/8/layout/default"/>
    <dgm:cxn modelId="{5BB1EC79-DA14-EE4C-BC6B-877C31DE6A7D}" type="presOf" srcId="{7F09B493-65D4-47BC-A139-EC03F2DFA3BF}" destId="{2B8543AA-96DD-0E4C-ACDA-7C2DFE2C2EAE}" srcOrd="0" destOrd="0" presId="urn:microsoft.com/office/officeart/2005/8/layout/default"/>
    <dgm:cxn modelId="{AE94178B-57FD-42F0-B21A-FE3FDE6AF8CD}" srcId="{7F09B493-65D4-47BC-A139-EC03F2DFA3BF}" destId="{6C581161-DBCF-450D-89E0-15EBF9BC24EC}" srcOrd="0" destOrd="0" parTransId="{B8377B99-17EE-4B60-97DA-E38186398AC6}" sibTransId="{C1011EE8-7064-49FD-8E61-361FADE83FA6}"/>
    <dgm:cxn modelId="{5633FDA8-FED5-45B3-9B67-4EF4DC9C33A6}" srcId="{7F09B493-65D4-47BC-A139-EC03F2DFA3BF}" destId="{CBE453BD-21D9-4E29-98AC-43A9C7AEA413}" srcOrd="1" destOrd="0" parTransId="{9066AE80-8F1C-405E-B734-9C8ED63824CF}" sibTransId="{BFB1C97A-EE26-4981-B163-E40D59A30E39}"/>
    <dgm:cxn modelId="{5DDE01B1-4A89-6C47-84CF-2D30A5A46C10}" type="presOf" srcId="{8A1CF565-5CD8-411A-ACB0-3278C5E87798}" destId="{F9C5F98D-826D-8042-AC1E-25879E461D0C}" srcOrd="0" destOrd="0" presId="urn:microsoft.com/office/officeart/2005/8/layout/default"/>
    <dgm:cxn modelId="{5171390C-89EA-7F4E-8D33-02ABFD0E1A06}" type="presParOf" srcId="{2B8543AA-96DD-0E4C-ACDA-7C2DFE2C2EAE}" destId="{CFD02CCE-D3B0-3E4B-A820-8876331BF80C}" srcOrd="0" destOrd="0" presId="urn:microsoft.com/office/officeart/2005/8/layout/default"/>
    <dgm:cxn modelId="{DE8A7C2F-4F1E-B24E-84B8-353256B3B521}" type="presParOf" srcId="{2B8543AA-96DD-0E4C-ACDA-7C2DFE2C2EAE}" destId="{1D73FBBC-4CD8-A54A-8175-5EFF4062E30A}" srcOrd="1" destOrd="0" presId="urn:microsoft.com/office/officeart/2005/8/layout/default"/>
    <dgm:cxn modelId="{09B87C45-2D59-BE42-BEFF-932BD8C4802A}" type="presParOf" srcId="{2B8543AA-96DD-0E4C-ACDA-7C2DFE2C2EAE}" destId="{2C7690C0-DE13-4441-8BC9-A1F51144598D}" srcOrd="2" destOrd="0" presId="urn:microsoft.com/office/officeart/2005/8/layout/default"/>
    <dgm:cxn modelId="{7E03DE3A-2E33-E947-991F-51E3D33B3AC6}" type="presParOf" srcId="{2B8543AA-96DD-0E4C-ACDA-7C2DFE2C2EAE}" destId="{0B2BC429-F07E-6D4C-B00A-DAC5B430799B}" srcOrd="3" destOrd="0" presId="urn:microsoft.com/office/officeart/2005/8/layout/default"/>
    <dgm:cxn modelId="{FB2592A5-7251-F841-B01B-6EB444391413}" type="presParOf" srcId="{2B8543AA-96DD-0E4C-ACDA-7C2DFE2C2EAE}" destId="{F9C5F98D-826D-8042-AC1E-25879E461D0C}"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D02CCE-D3B0-3E4B-A820-8876331BF80C}">
      <dsp:nvSpPr>
        <dsp:cNvPr id="0" name=""/>
        <dsp:cNvSpPr/>
      </dsp:nvSpPr>
      <dsp:spPr>
        <a:xfrm>
          <a:off x="0" y="787701"/>
          <a:ext cx="3406399" cy="2043839"/>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dirty="0"/>
            <a:t>Introduction to </a:t>
          </a:r>
          <a:r>
            <a:rPr lang="en-US" sz="4400" kern="1200"/>
            <a:t>BaBar</a:t>
          </a:r>
        </a:p>
      </dsp:txBody>
      <dsp:txXfrm>
        <a:off x="0" y="787701"/>
        <a:ext cx="3406399" cy="2043839"/>
      </dsp:txXfrm>
    </dsp:sp>
    <dsp:sp modelId="{2C7690C0-DE13-4441-8BC9-A1F51144598D}">
      <dsp:nvSpPr>
        <dsp:cNvPr id="0" name=""/>
        <dsp:cNvSpPr/>
      </dsp:nvSpPr>
      <dsp:spPr>
        <a:xfrm>
          <a:off x="3747038" y="787701"/>
          <a:ext cx="3406399" cy="2043839"/>
        </a:xfrm>
        <a:prstGeom prst="rect">
          <a:avLst/>
        </a:prstGeom>
        <a:solidFill>
          <a:schemeClr val="accent2">
            <a:hueOff val="19519"/>
            <a:satOff val="-13438"/>
            <a:lumOff val="-343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a:t>The UK in BaBar</a:t>
          </a:r>
        </a:p>
      </dsp:txBody>
      <dsp:txXfrm>
        <a:off x="3747038" y="787701"/>
        <a:ext cx="3406399" cy="2043839"/>
      </dsp:txXfrm>
    </dsp:sp>
    <dsp:sp modelId="{F9C5F98D-826D-8042-AC1E-25879E461D0C}">
      <dsp:nvSpPr>
        <dsp:cNvPr id="0" name=""/>
        <dsp:cNvSpPr/>
      </dsp:nvSpPr>
      <dsp:spPr>
        <a:xfrm>
          <a:off x="7494077" y="787701"/>
          <a:ext cx="3406399" cy="2043839"/>
        </a:xfrm>
        <a:prstGeom prst="rect">
          <a:avLst/>
        </a:prstGeom>
        <a:solidFill>
          <a:schemeClr val="accent2">
            <a:hueOff val="39038"/>
            <a:satOff val="-26876"/>
            <a:lumOff val="-686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dirty="0"/>
            <a:t>Brian’s contributions</a:t>
          </a:r>
        </a:p>
      </dsp:txBody>
      <dsp:txXfrm>
        <a:off x="7494077" y="787701"/>
        <a:ext cx="3406399" cy="20438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8DAB-E482-0044-8746-956A84EF9FCF}" type="datetimeFigureOut">
              <a:rPr lang="en-US" smtClean="0"/>
              <a:t>9/7/24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A78082-3148-6C45-8790-07111BBDBC35}" type="slidenum">
              <a:rPr lang="en-US" smtClean="0"/>
              <a:t>‹#›</a:t>
            </a:fld>
            <a:endParaRPr lang="en-US"/>
          </a:p>
        </p:txBody>
      </p:sp>
    </p:spTree>
    <p:extLst>
      <p:ext uri="{BB962C8B-B14F-4D97-AF65-F5344CB8AC3E}">
        <p14:creationId xmlns:p14="http://schemas.microsoft.com/office/powerpoint/2010/main" val="1497256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03D7AB-B52D-2946-BEE4-CA4C69D33F97}" type="datetimeFigureOut">
              <a:rPr lang="en-US" smtClean="0"/>
              <a:t>9/7/24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AACC4C-C4FE-3442-AA07-A3171FF98681}" type="slidenum">
              <a:rPr lang="en-US" smtClean="0"/>
              <a:t>‹#›</a:t>
            </a:fld>
            <a:endParaRPr lang="en-US"/>
          </a:p>
        </p:txBody>
      </p:sp>
    </p:spTree>
    <p:extLst>
      <p:ext uri="{BB962C8B-B14F-4D97-AF65-F5344CB8AC3E}">
        <p14:creationId xmlns:p14="http://schemas.microsoft.com/office/powerpoint/2010/main" val="122951832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AU"/>
              <a:t>J. Nash</a:t>
            </a:r>
            <a:endParaRPr lang="en-US"/>
          </a:p>
        </p:txBody>
      </p:sp>
      <p:sp>
        <p:nvSpPr>
          <p:cNvPr id="5" name="Footer Placeholder 4"/>
          <p:cNvSpPr>
            <a:spLocks noGrp="1"/>
          </p:cNvSpPr>
          <p:nvPr>
            <p:ph type="ftr" sz="quarter" idx="11"/>
          </p:nvPr>
        </p:nvSpPr>
        <p:spPr/>
        <p:txBody>
          <a:bodyPr/>
          <a:lstStyle/>
          <a:p>
            <a:r>
              <a:rPr lang="en-US"/>
              <a:t>Brian and BaBar</a:t>
            </a:r>
          </a:p>
        </p:txBody>
      </p:sp>
      <p:sp>
        <p:nvSpPr>
          <p:cNvPr id="6" name="Slide Number Placeholder 5"/>
          <p:cNvSpPr>
            <a:spLocks noGrp="1"/>
          </p:cNvSpPr>
          <p:nvPr>
            <p:ph type="sldNum" sz="quarter" idx="12"/>
          </p:nvPr>
        </p:nvSpPr>
        <p:spPr/>
        <p:txBody>
          <a:bodyPr/>
          <a:lstStyle/>
          <a:p>
            <a:fld id="{6B7EA952-6D0B-2144-A8BE-AD0CFBCA6BF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AU"/>
              <a:t>J. Nash</a:t>
            </a:r>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Brian and BaBar</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B7EA952-6D0B-2144-A8BE-AD0CFBCA6BF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accent2"/>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AU"/>
              <a:t>J. Nash</a:t>
            </a:r>
            <a:endParaRPr lang="en-US"/>
          </a:p>
        </p:txBody>
      </p:sp>
      <p:sp>
        <p:nvSpPr>
          <p:cNvPr id="6" name="Footer Placeholder 5"/>
          <p:cNvSpPr>
            <a:spLocks noGrp="1"/>
          </p:cNvSpPr>
          <p:nvPr>
            <p:ph type="ftr" sz="quarter" idx="11"/>
          </p:nvPr>
        </p:nvSpPr>
        <p:spPr/>
        <p:txBody>
          <a:bodyPr/>
          <a:lstStyle/>
          <a:p>
            <a:r>
              <a:rPr lang="en-US"/>
              <a:t>Brian and BaBar</a:t>
            </a:r>
          </a:p>
        </p:txBody>
      </p:sp>
      <p:sp>
        <p:nvSpPr>
          <p:cNvPr id="7" name="Slide Number Placeholder 6"/>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AU"/>
              <a:t>J. Nash</a:t>
            </a:r>
            <a:endParaRPr lang="en-US"/>
          </a:p>
        </p:txBody>
      </p:sp>
      <p:sp>
        <p:nvSpPr>
          <p:cNvPr id="5" name="Footer Placeholder 4"/>
          <p:cNvSpPr>
            <a:spLocks noGrp="1"/>
          </p:cNvSpPr>
          <p:nvPr>
            <p:ph type="ftr" sz="quarter" idx="11"/>
          </p:nvPr>
        </p:nvSpPr>
        <p:spPr/>
        <p:txBody>
          <a:bodyPr/>
          <a:lstStyle/>
          <a:p>
            <a:r>
              <a:rPr lang="en-US"/>
              <a:t>Brian and BaBar</a:t>
            </a:r>
          </a:p>
        </p:txBody>
      </p:sp>
      <p:sp>
        <p:nvSpPr>
          <p:cNvPr id="6" name="Slide Number Placeholder 5"/>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AU"/>
              <a:t>J. Nash</a:t>
            </a:r>
            <a:endParaRPr lang="en-US"/>
          </a:p>
        </p:txBody>
      </p:sp>
      <p:sp>
        <p:nvSpPr>
          <p:cNvPr id="5" name="Footer Placeholder 4"/>
          <p:cNvSpPr>
            <a:spLocks noGrp="1"/>
          </p:cNvSpPr>
          <p:nvPr>
            <p:ph type="ftr" sz="quarter" idx="11"/>
          </p:nvPr>
        </p:nvSpPr>
        <p:spPr/>
        <p:txBody>
          <a:bodyPr/>
          <a:lstStyle/>
          <a:p>
            <a:r>
              <a:rPr lang="en-US"/>
              <a:t>Brian and BaBar</a:t>
            </a:r>
          </a:p>
        </p:txBody>
      </p:sp>
      <p:sp>
        <p:nvSpPr>
          <p:cNvPr id="6" name="Slide Number Placeholder 5"/>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x-none"/>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x-none"/>
              <a:t>Click to edit Master text styles</a:t>
            </a:r>
          </a:p>
          <a:p>
            <a:pPr lvl="1" eaLnBrk="1" latinLnBrk="0" hangingPunct="1"/>
            <a:r>
              <a:rPr lang="x-none"/>
              <a:t>Second level</a:t>
            </a:r>
          </a:p>
          <a:p>
            <a:pPr lvl="2" eaLnBrk="1" latinLnBrk="0" hangingPunct="1"/>
            <a:r>
              <a:rPr lang="x-none"/>
              <a:t>Third level</a:t>
            </a:r>
          </a:p>
          <a:p>
            <a:pPr lvl="3" eaLnBrk="1" latinLnBrk="0" hangingPunct="1"/>
            <a:r>
              <a:rPr lang="x-none"/>
              <a:t>Fourth level</a:t>
            </a:r>
          </a:p>
          <a:p>
            <a:pPr lvl="4" eaLnBrk="1" latinLnBrk="0" hangingPunct="1"/>
            <a:r>
              <a:rPr lang="x-none"/>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AU"/>
              <a:t>J. Nash</a:t>
            </a:r>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Brian and BaBar</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102564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1211" y="2194741"/>
            <a:ext cx="1005840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p:cNvSpPr>
            <a:spLocks noGrp="1"/>
          </p:cNvSpPr>
          <p:nvPr>
            <p:ph type="title"/>
          </p:nvPr>
        </p:nvSpPr>
        <p:spPr/>
        <p:txBody>
          <a:bodyPr/>
          <a:lstStyle/>
          <a:p>
            <a:r>
              <a:rPr lang="en-US"/>
              <a:t>Click to edit Master title style</a:t>
            </a:r>
          </a:p>
        </p:txBody>
      </p:sp>
      <p:sp>
        <p:nvSpPr>
          <p:cNvPr id="9" name="Date Placeholder 8"/>
          <p:cNvSpPr>
            <a:spLocks noGrp="1"/>
          </p:cNvSpPr>
          <p:nvPr>
            <p:ph type="dt" sz="half" idx="10"/>
          </p:nvPr>
        </p:nvSpPr>
        <p:spPr/>
        <p:txBody>
          <a:bodyPr/>
          <a:lstStyle/>
          <a:p>
            <a:r>
              <a:rPr lang="en-AU"/>
              <a:t>J. Nash</a:t>
            </a:r>
            <a:endParaRPr lang="en-US"/>
          </a:p>
        </p:txBody>
      </p:sp>
      <p:sp>
        <p:nvSpPr>
          <p:cNvPr id="10" name="Footer Placeholder 9"/>
          <p:cNvSpPr>
            <a:spLocks noGrp="1"/>
          </p:cNvSpPr>
          <p:nvPr>
            <p:ph type="ftr" sz="quarter" idx="11"/>
          </p:nvPr>
        </p:nvSpPr>
        <p:spPr/>
        <p:txBody>
          <a:bodyPr/>
          <a:lstStyle/>
          <a:p>
            <a:r>
              <a:rPr lang="en-US"/>
              <a:t>Brian and BaBar</a:t>
            </a:r>
          </a:p>
        </p:txBody>
      </p:sp>
      <p:sp>
        <p:nvSpPr>
          <p:cNvPr id="11" name="Slide Number Placeholder 10"/>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083" y="833772"/>
            <a:ext cx="10058400" cy="53331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p:cNvSpPr>
            <a:spLocks noGrp="1"/>
          </p:cNvSpPr>
          <p:nvPr>
            <p:ph type="title"/>
          </p:nvPr>
        </p:nvSpPr>
        <p:spPr>
          <a:xfrm>
            <a:off x="1154083" y="0"/>
            <a:ext cx="10058400" cy="666307"/>
          </a:xfrm>
        </p:spPr>
        <p:txBody>
          <a:bodyPr/>
          <a:lstStyle/>
          <a:p>
            <a:r>
              <a:rPr lang="en-US"/>
              <a:t>Click to edit Master title style</a:t>
            </a:r>
          </a:p>
        </p:txBody>
      </p:sp>
      <p:sp>
        <p:nvSpPr>
          <p:cNvPr id="9" name="Date Placeholder 8"/>
          <p:cNvSpPr>
            <a:spLocks noGrp="1"/>
          </p:cNvSpPr>
          <p:nvPr>
            <p:ph type="dt" sz="half" idx="10"/>
          </p:nvPr>
        </p:nvSpPr>
        <p:spPr/>
        <p:txBody>
          <a:bodyPr/>
          <a:lstStyle/>
          <a:p>
            <a:r>
              <a:rPr lang="en-AU"/>
              <a:t>J. Nash</a:t>
            </a:r>
            <a:endParaRPr lang="en-US"/>
          </a:p>
        </p:txBody>
      </p:sp>
      <p:sp>
        <p:nvSpPr>
          <p:cNvPr id="10" name="Footer Placeholder 9"/>
          <p:cNvSpPr>
            <a:spLocks noGrp="1"/>
          </p:cNvSpPr>
          <p:nvPr>
            <p:ph type="ftr" sz="quarter" idx="11"/>
          </p:nvPr>
        </p:nvSpPr>
        <p:spPr/>
        <p:txBody>
          <a:bodyPr/>
          <a:lstStyle/>
          <a:p>
            <a:r>
              <a:rPr lang="en-US"/>
              <a:t>Brian and BaBar</a:t>
            </a:r>
          </a:p>
        </p:txBody>
      </p:sp>
      <p:sp>
        <p:nvSpPr>
          <p:cNvPr id="11" name="Slide Number Placeholder 10"/>
          <p:cNvSpPr>
            <a:spLocks noGrp="1"/>
          </p:cNvSpPr>
          <p:nvPr>
            <p:ph type="sldNum" sz="quarter" idx="12"/>
          </p:nvPr>
        </p:nvSpPr>
        <p:spPr/>
        <p:txBody>
          <a:bodyPr/>
          <a:lstStyle/>
          <a:p>
            <a:fld id="{6B7EA952-6D0B-2144-A8BE-AD0CFBCA6BF0}" type="slidenum">
              <a:rPr lang="en-US" smtClean="0"/>
              <a:t>‹#›</a:t>
            </a:fld>
            <a:endParaRPr lang="en-US"/>
          </a:p>
        </p:txBody>
      </p:sp>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userDrawn="1"/>
        </p:nvCxnSpPr>
        <p:spPr>
          <a:xfrm>
            <a:off x="1154083" y="671624"/>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sp>
        <p:nvSpPr>
          <p:cNvPr id="8" name="Title 7"/>
          <p:cNvSpPr>
            <a:spLocks noGrp="1"/>
          </p:cNvSpPr>
          <p:nvPr>
            <p:ph type="title"/>
          </p:nvPr>
        </p:nvSpPr>
        <p:spPr>
          <a:xfrm>
            <a:off x="1154083" y="0"/>
            <a:ext cx="10058400" cy="666307"/>
          </a:xfrm>
        </p:spPr>
        <p:txBody>
          <a:bodyPr/>
          <a:lstStyle/>
          <a:p>
            <a:r>
              <a:rPr lang="en-US"/>
              <a:t>Click to edit Master title style</a:t>
            </a:r>
          </a:p>
        </p:txBody>
      </p:sp>
      <p:sp>
        <p:nvSpPr>
          <p:cNvPr id="9" name="Date Placeholder 8"/>
          <p:cNvSpPr>
            <a:spLocks noGrp="1"/>
          </p:cNvSpPr>
          <p:nvPr>
            <p:ph type="dt" sz="half" idx="10"/>
          </p:nvPr>
        </p:nvSpPr>
        <p:spPr/>
        <p:txBody>
          <a:bodyPr/>
          <a:lstStyle/>
          <a:p>
            <a:r>
              <a:rPr lang="en-AU"/>
              <a:t>J. Nash</a:t>
            </a:r>
            <a:endParaRPr lang="en-US"/>
          </a:p>
        </p:txBody>
      </p:sp>
      <p:sp>
        <p:nvSpPr>
          <p:cNvPr id="10" name="Footer Placeholder 9"/>
          <p:cNvSpPr>
            <a:spLocks noGrp="1"/>
          </p:cNvSpPr>
          <p:nvPr>
            <p:ph type="ftr" sz="quarter" idx="11"/>
          </p:nvPr>
        </p:nvSpPr>
        <p:spPr/>
        <p:txBody>
          <a:bodyPr/>
          <a:lstStyle/>
          <a:p>
            <a:r>
              <a:rPr lang="en-US"/>
              <a:t>Brian and BaBar</a:t>
            </a:r>
          </a:p>
        </p:txBody>
      </p:sp>
      <p:sp>
        <p:nvSpPr>
          <p:cNvPr id="11" name="Slide Number Placeholder 10"/>
          <p:cNvSpPr>
            <a:spLocks noGrp="1"/>
          </p:cNvSpPr>
          <p:nvPr>
            <p:ph type="sldNum" sz="quarter" idx="12"/>
          </p:nvPr>
        </p:nvSpPr>
        <p:spPr/>
        <p:txBody>
          <a:bodyPr/>
          <a:lstStyle/>
          <a:p>
            <a:fld id="{6B7EA952-6D0B-2144-A8BE-AD0CFBCA6BF0}" type="slidenum">
              <a:rPr lang="en-US" smtClean="0"/>
              <a:t>‹#›</a:t>
            </a:fld>
            <a:endParaRPr lang="en-US"/>
          </a:p>
        </p:txBody>
      </p:sp>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userDrawn="1"/>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userDrawn="1"/>
        </p:nvCxnSpPr>
        <p:spPr>
          <a:xfrm>
            <a:off x="1154083" y="666307"/>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AU"/>
              <a:t>J. Nash</a:t>
            </a:r>
            <a:endParaRPr lang="en-US"/>
          </a:p>
        </p:txBody>
      </p:sp>
      <p:sp>
        <p:nvSpPr>
          <p:cNvPr id="5" name="Footer Placeholder 4"/>
          <p:cNvSpPr>
            <a:spLocks noGrp="1"/>
          </p:cNvSpPr>
          <p:nvPr>
            <p:ph type="ftr" sz="quarter" idx="11"/>
          </p:nvPr>
        </p:nvSpPr>
        <p:spPr/>
        <p:txBody>
          <a:bodyPr/>
          <a:lstStyle/>
          <a:p>
            <a:r>
              <a:rPr lang="en-US"/>
              <a:t>Brian and BaBar</a:t>
            </a:r>
          </a:p>
        </p:txBody>
      </p:sp>
      <p:sp>
        <p:nvSpPr>
          <p:cNvPr id="6" name="Slide Number Placeholder 5"/>
          <p:cNvSpPr>
            <a:spLocks noGrp="1"/>
          </p:cNvSpPr>
          <p:nvPr>
            <p:ph type="sldNum" sz="quarter" idx="12"/>
          </p:nvPr>
        </p:nvSpPr>
        <p:spPr/>
        <p:txBody>
          <a:bodyPr/>
          <a:lstStyle/>
          <a:p>
            <a:fld id="{6B7EA952-6D0B-2144-A8BE-AD0CFBCA6BF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AU"/>
              <a:t>J. Nash</a:t>
            </a:r>
            <a:endParaRPr lang="en-US"/>
          </a:p>
        </p:txBody>
      </p:sp>
      <p:sp>
        <p:nvSpPr>
          <p:cNvPr id="6" name="Footer Placeholder 5"/>
          <p:cNvSpPr>
            <a:spLocks noGrp="1"/>
          </p:cNvSpPr>
          <p:nvPr>
            <p:ph type="ftr" sz="quarter" idx="11"/>
          </p:nvPr>
        </p:nvSpPr>
        <p:spPr/>
        <p:txBody>
          <a:bodyPr/>
          <a:lstStyle/>
          <a:p>
            <a:r>
              <a:rPr lang="en-US"/>
              <a:t>Brian and BaBar</a:t>
            </a:r>
          </a:p>
        </p:txBody>
      </p:sp>
      <p:sp>
        <p:nvSpPr>
          <p:cNvPr id="7" name="Slide Number Placeholder 6"/>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AU"/>
              <a:t>J. Nash</a:t>
            </a:r>
            <a:endParaRPr lang="en-US"/>
          </a:p>
        </p:txBody>
      </p:sp>
      <p:sp>
        <p:nvSpPr>
          <p:cNvPr id="8" name="Footer Placeholder 7"/>
          <p:cNvSpPr>
            <a:spLocks noGrp="1"/>
          </p:cNvSpPr>
          <p:nvPr>
            <p:ph type="ftr" sz="quarter" idx="11"/>
          </p:nvPr>
        </p:nvSpPr>
        <p:spPr/>
        <p:txBody>
          <a:bodyPr/>
          <a:lstStyle/>
          <a:p>
            <a:r>
              <a:rPr lang="en-US"/>
              <a:t>Brian and BaBar</a:t>
            </a:r>
          </a:p>
        </p:txBody>
      </p:sp>
      <p:sp>
        <p:nvSpPr>
          <p:cNvPr id="9" name="Slide Number Placeholder 8"/>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AU"/>
              <a:t>J. Nash</a:t>
            </a:r>
            <a:endParaRPr lang="en-US"/>
          </a:p>
        </p:txBody>
      </p:sp>
      <p:sp>
        <p:nvSpPr>
          <p:cNvPr id="4" name="Footer Placeholder 3"/>
          <p:cNvSpPr>
            <a:spLocks noGrp="1"/>
          </p:cNvSpPr>
          <p:nvPr>
            <p:ph type="ftr" sz="quarter" idx="11"/>
          </p:nvPr>
        </p:nvSpPr>
        <p:spPr/>
        <p:txBody>
          <a:bodyPr/>
          <a:lstStyle/>
          <a:p>
            <a:r>
              <a:rPr lang="en-US"/>
              <a:t>Brian and BaBar</a:t>
            </a:r>
          </a:p>
        </p:txBody>
      </p:sp>
      <p:sp>
        <p:nvSpPr>
          <p:cNvPr id="5" name="Slide Number Placeholder 4"/>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AU"/>
              <a:t>J. Nash</a:t>
            </a:r>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Brian and BaBar</a:t>
            </a:r>
          </a:p>
        </p:txBody>
      </p:sp>
      <p:sp>
        <p:nvSpPr>
          <p:cNvPr id="9" name="Slide Number Placeholder 8"/>
          <p:cNvSpPr>
            <a:spLocks noGrp="1"/>
          </p:cNvSpPr>
          <p:nvPr>
            <p:ph type="sldNum" sz="quarter" idx="12"/>
          </p:nvPr>
        </p:nvSpPr>
        <p:spPr/>
        <p:txBody>
          <a:bodyPr/>
          <a:lstStyle/>
          <a:p>
            <a:fld id="{6B7EA952-6D0B-2144-A8BE-AD0CFBCA6BF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AU"/>
              <a:t>J. Nash</a:t>
            </a:r>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Brian and BaBar</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B7EA952-6D0B-2144-A8BE-AD0CFBCA6BF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68538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97" r:id="rId3"/>
    <p:sldLayoutId id="2147483698"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9" r:id="rId14"/>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3.xml"/><Relationship Id="rId4" Type="http://schemas.openxmlformats.org/officeDocument/2006/relationships/image" Target="../media/image38.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3.xml"/><Relationship Id="rId4" Type="http://schemas.openxmlformats.org/officeDocument/2006/relationships/image" Target="../media/image42.emf"/></Relationships>
</file>

<file path=ppt/slides/_rels/slide2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emf"/><Relationship Id="rId1" Type="http://schemas.openxmlformats.org/officeDocument/2006/relationships/slideLayout" Target="../slideLayouts/slideLayout10.xml"/><Relationship Id="rId4" Type="http://schemas.openxmlformats.org/officeDocument/2006/relationships/image" Target="../media/image47.jpg"/></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g"/><Relationship Id="rId2" Type="http://schemas.openxmlformats.org/officeDocument/2006/relationships/image" Target="../media/image48.jpeg"/><Relationship Id="rId1" Type="http://schemas.openxmlformats.org/officeDocument/2006/relationships/slideLayout" Target="../slideLayouts/slideLayout4.xml"/><Relationship Id="rId6" Type="http://schemas.openxmlformats.org/officeDocument/2006/relationships/image" Target="../media/image52.jpg"/><Relationship Id="rId5" Type="http://schemas.openxmlformats.org/officeDocument/2006/relationships/image" Target="../media/image51.jpg"/><Relationship Id="rId4" Type="http://schemas.openxmlformats.org/officeDocument/2006/relationships/image" Target="../media/image50.emf"/></Relationships>
</file>

<file path=ppt/slides/_rels/slide2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9.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3.emf"/><Relationship Id="rId4" Type="http://schemas.openxmlformats.org/officeDocument/2006/relationships/image" Target="../media/image58.png"/><Relationship Id="rId9"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8" Type="http://schemas.openxmlformats.org/officeDocument/2006/relationships/image" Target="../media/image68.emf"/><Relationship Id="rId13" Type="http://schemas.openxmlformats.org/officeDocument/2006/relationships/oleObject" Target="../embeddings/oleObject23.bin"/><Relationship Id="rId3" Type="http://schemas.openxmlformats.org/officeDocument/2006/relationships/image" Target="../media/image65.png"/><Relationship Id="rId7" Type="http://schemas.openxmlformats.org/officeDocument/2006/relationships/oleObject" Target="../embeddings/oleObject20.bin"/><Relationship Id="rId12" Type="http://schemas.openxmlformats.org/officeDocument/2006/relationships/image" Target="../media/image70.emf"/><Relationship Id="rId17" Type="http://schemas.openxmlformats.org/officeDocument/2006/relationships/image" Target="../media/image24.emf"/><Relationship Id="rId2" Type="http://schemas.openxmlformats.org/officeDocument/2006/relationships/image" Target="../media/image64.png"/><Relationship Id="rId16" Type="http://schemas.openxmlformats.org/officeDocument/2006/relationships/image" Target="../media/image72.emf"/><Relationship Id="rId1" Type="http://schemas.openxmlformats.org/officeDocument/2006/relationships/slideLayout" Target="../slideLayouts/slideLayout3.xml"/><Relationship Id="rId6" Type="http://schemas.openxmlformats.org/officeDocument/2006/relationships/image" Target="../media/image67.emf"/><Relationship Id="rId11" Type="http://schemas.openxmlformats.org/officeDocument/2006/relationships/oleObject" Target="../embeddings/oleObject22.bin"/><Relationship Id="rId5" Type="http://schemas.openxmlformats.org/officeDocument/2006/relationships/oleObject" Target="../embeddings/oleObject19.bin"/><Relationship Id="rId15" Type="http://schemas.openxmlformats.org/officeDocument/2006/relationships/oleObject" Target="../embeddings/oleObject24.bin"/><Relationship Id="rId10" Type="http://schemas.openxmlformats.org/officeDocument/2006/relationships/image" Target="../media/image69.emf"/><Relationship Id="rId4" Type="http://schemas.openxmlformats.org/officeDocument/2006/relationships/image" Target="../media/image66.png"/><Relationship Id="rId9" Type="http://schemas.openxmlformats.org/officeDocument/2006/relationships/oleObject" Target="../embeddings/oleObject21.bin"/><Relationship Id="rId14" Type="http://schemas.openxmlformats.org/officeDocument/2006/relationships/image" Target="../media/image71.emf"/></Relationships>
</file>

<file path=ppt/slides/_rels/slide2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13" Type="http://schemas.openxmlformats.org/officeDocument/2006/relationships/image" Target="../media/image12.emf"/><Relationship Id="rId18" Type="http://schemas.openxmlformats.org/officeDocument/2006/relationships/oleObject" Target="../embeddings/oleObject10.bin"/><Relationship Id="rId26" Type="http://schemas.openxmlformats.org/officeDocument/2006/relationships/oleObject" Target="../embeddings/oleObject14.bin"/><Relationship Id="rId3" Type="http://schemas.openxmlformats.org/officeDocument/2006/relationships/image" Target="../media/image7.emf"/><Relationship Id="rId21" Type="http://schemas.openxmlformats.org/officeDocument/2006/relationships/image" Target="../media/image16.emf"/><Relationship Id="rId34" Type="http://schemas.openxmlformats.org/officeDocument/2006/relationships/image" Target="../media/image23.emf"/><Relationship Id="rId7" Type="http://schemas.openxmlformats.org/officeDocument/2006/relationships/image" Target="../media/image9.emf"/><Relationship Id="rId12" Type="http://schemas.openxmlformats.org/officeDocument/2006/relationships/oleObject" Target="../embeddings/oleObject7.bin"/><Relationship Id="rId17" Type="http://schemas.openxmlformats.org/officeDocument/2006/relationships/image" Target="../media/image14.emf"/><Relationship Id="rId25" Type="http://schemas.openxmlformats.org/officeDocument/2006/relationships/image" Target="../media/image18.emf"/><Relationship Id="rId33" Type="http://schemas.openxmlformats.org/officeDocument/2006/relationships/oleObject" Target="../embeddings/oleObject17.bin"/><Relationship Id="rId2" Type="http://schemas.openxmlformats.org/officeDocument/2006/relationships/oleObject" Target="../embeddings/oleObject2.bin"/><Relationship Id="rId16" Type="http://schemas.openxmlformats.org/officeDocument/2006/relationships/oleObject" Target="../embeddings/oleObject9.bin"/><Relationship Id="rId20" Type="http://schemas.openxmlformats.org/officeDocument/2006/relationships/oleObject" Target="../embeddings/oleObject11.bin"/><Relationship Id="rId29" Type="http://schemas.openxmlformats.org/officeDocument/2006/relationships/image" Target="../media/image20.emf"/><Relationship Id="rId1" Type="http://schemas.openxmlformats.org/officeDocument/2006/relationships/slideLayout" Target="../slideLayouts/slideLayout10.xml"/><Relationship Id="rId6" Type="http://schemas.openxmlformats.org/officeDocument/2006/relationships/oleObject" Target="../embeddings/oleObject4.bin"/><Relationship Id="rId11" Type="http://schemas.openxmlformats.org/officeDocument/2006/relationships/image" Target="../media/image11.emf"/><Relationship Id="rId24" Type="http://schemas.openxmlformats.org/officeDocument/2006/relationships/oleObject" Target="../embeddings/oleObject13.bin"/><Relationship Id="rId32" Type="http://schemas.openxmlformats.org/officeDocument/2006/relationships/image" Target="../media/image22.png"/><Relationship Id="rId5" Type="http://schemas.openxmlformats.org/officeDocument/2006/relationships/image" Target="../media/image8.emf"/><Relationship Id="rId15" Type="http://schemas.openxmlformats.org/officeDocument/2006/relationships/image" Target="../media/image13.emf"/><Relationship Id="rId23" Type="http://schemas.openxmlformats.org/officeDocument/2006/relationships/image" Target="../media/image17.emf"/><Relationship Id="rId28" Type="http://schemas.openxmlformats.org/officeDocument/2006/relationships/oleObject" Target="../embeddings/oleObject15.bin"/><Relationship Id="rId10" Type="http://schemas.openxmlformats.org/officeDocument/2006/relationships/oleObject" Target="../embeddings/oleObject6.bin"/><Relationship Id="rId19" Type="http://schemas.openxmlformats.org/officeDocument/2006/relationships/image" Target="../media/image15.emf"/><Relationship Id="rId31" Type="http://schemas.openxmlformats.org/officeDocument/2006/relationships/image" Target="../media/image21.emf"/><Relationship Id="rId4" Type="http://schemas.openxmlformats.org/officeDocument/2006/relationships/oleObject" Target="../embeddings/oleObject3.bin"/><Relationship Id="rId9" Type="http://schemas.openxmlformats.org/officeDocument/2006/relationships/image" Target="../media/image10.emf"/><Relationship Id="rId14" Type="http://schemas.openxmlformats.org/officeDocument/2006/relationships/oleObject" Target="../embeddings/oleObject8.bin"/><Relationship Id="rId22" Type="http://schemas.openxmlformats.org/officeDocument/2006/relationships/oleObject" Target="../embeddings/oleObject12.bin"/><Relationship Id="rId27" Type="http://schemas.openxmlformats.org/officeDocument/2006/relationships/image" Target="../media/image19.emf"/><Relationship Id="rId30" Type="http://schemas.openxmlformats.org/officeDocument/2006/relationships/oleObject" Target="../embeddings/oleObject16.bin"/><Relationship Id="rId35" Type="http://schemas.openxmlformats.org/officeDocument/2006/relationships/image" Target="../media/image24.emf"/><Relationship Id="rId8"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4.xml"/><Relationship Id="rId5" Type="http://schemas.openxmlformats.org/officeDocument/2006/relationships/image" Target="../media/image29.emf"/><Relationship Id="rId4" Type="http://schemas.openxmlformats.org/officeDocument/2006/relationships/image" Target="../media/image28.emf"/></Relationships>
</file>

<file path=ppt/slides/_rels/slide9.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E568ED2-5E71-E71C-7450-4FD7C399CF2E}"/>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1D406FD9-E3EA-B247-C43A-03EDEAC9DDB8}"/>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741D136D-79A2-828E-70FB-A9139738C786}"/>
              </a:ext>
            </a:extLst>
          </p:cNvPr>
          <p:cNvSpPr>
            <a:spLocks noGrp="1"/>
          </p:cNvSpPr>
          <p:nvPr>
            <p:ph type="sldNum" sz="quarter" idx="12"/>
          </p:nvPr>
        </p:nvSpPr>
        <p:spPr/>
        <p:txBody>
          <a:bodyPr/>
          <a:lstStyle/>
          <a:p>
            <a:fld id="{6B7EA952-6D0B-2144-A8BE-AD0CFBCA6BF0}" type="slidenum">
              <a:rPr lang="en-US" smtClean="0"/>
              <a:t>1</a:t>
            </a:fld>
            <a:endParaRPr lang="en-US"/>
          </a:p>
        </p:txBody>
      </p:sp>
      <p:sp>
        <p:nvSpPr>
          <p:cNvPr id="2" name="Title 1">
            <a:extLst>
              <a:ext uri="{FF2B5EF4-FFF2-40B4-BE49-F238E27FC236}">
                <a16:creationId xmlns:a16="http://schemas.microsoft.com/office/drawing/2014/main" id="{C9886E94-3A6C-8F04-6B68-D3FA92F1E8D3}"/>
              </a:ext>
            </a:extLst>
          </p:cNvPr>
          <p:cNvSpPr>
            <a:spLocks noGrp="1"/>
          </p:cNvSpPr>
          <p:nvPr>
            <p:ph type="title" idx="4294967295"/>
          </p:nvPr>
        </p:nvSpPr>
        <p:spPr>
          <a:xfrm>
            <a:off x="3309373" y="444242"/>
            <a:ext cx="1075144" cy="666750"/>
          </a:xfrm>
        </p:spPr>
        <p:txBody>
          <a:bodyPr>
            <a:normAutofit fontScale="90000"/>
          </a:bodyPr>
          <a:lstStyle/>
          <a:p>
            <a:r>
              <a:rPr lang="en-US" dirty="0"/>
              <a:t>And</a:t>
            </a:r>
          </a:p>
        </p:txBody>
      </p:sp>
      <p:pic>
        <p:nvPicPr>
          <p:cNvPr id="7" name="Picture 6">
            <a:extLst>
              <a:ext uri="{FF2B5EF4-FFF2-40B4-BE49-F238E27FC236}">
                <a16:creationId xmlns:a16="http://schemas.microsoft.com/office/drawing/2014/main" id="{C2306ED0-6C9D-00C7-579F-500592D0539E}"/>
              </a:ext>
            </a:extLst>
          </p:cNvPr>
          <p:cNvPicPr>
            <a:picLocks noChangeAspect="1"/>
          </p:cNvPicPr>
          <p:nvPr/>
        </p:nvPicPr>
        <p:blipFill>
          <a:blip r:embed="rId2"/>
          <a:stretch>
            <a:fillRect/>
          </a:stretch>
        </p:blipFill>
        <p:spPr>
          <a:xfrm>
            <a:off x="274613" y="777617"/>
            <a:ext cx="2851968" cy="5019463"/>
          </a:xfrm>
          <a:prstGeom prst="rect">
            <a:avLst/>
          </a:prstGeom>
        </p:spPr>
      </p:pic>
      <p:pic>
        <p:nvPicPr>
          <p:cNvPr id="9" name="Picture 8">
            <a:extLst>
              <a:ext uri="{FF2B5EF4-FFF2-40B4-BE49-F238E27FC236}">
                <a16:creationId xmlns:a16="http://schemas.microsoft.com/office/drawing/2014/main" id="{84DF9F67-8B80-FEA5-A93D-2FFE5F675FF9}"/>
              </a:ext>
            </a:extLst>
          </p:cNvPr>
          <p:cNvPicPr>
            <a:picLocks noChangeAspect="1"/>
          </p:cNvPicPr>
          <p:nvPr/>
        </p:nvPicPr>
        <p:blipFill>
          <a:blip r:embed="rId3"/>
          <a:stretch>
            <a:fillRect/>
          </a:stretch>
        </p:blipFill>
        <p:spPr>
          <a:xfrm>
            <a:off x="8826987" y="1377971"/>
            <a:ext cx="3090400" cy="4102055"/>
          </a:xfrm>
          <a:prstGeom prst="rect">
            <a:avLst/>
          </a:prstGeom>
        </p:spPr>
      </p:pic>
      <p:pic>
        <p:nvPicPr>
          <p:cNvPr id="10" name="Picture 9">
            <a:extLst>
              <a:ext uri="{FF2B5EF4-FFF2-40B4-BE49-F238E27FC236}">
                <a16:creationId xmlns:a16="http://schemas.microsoft.com/office/drawing/2014/main" id="{2C465446-98D5-E398-6470-77495008B83D}"/>
              </a:ext>
            </a:extLst>
          </p:cNvPr>
          <p:cNvPicPr>
            <a:picLocks noChangeAspect="1"/>
          </p:cNvPicPr>
          <p:nvPr/>
        </p:nvPicPr>
        <p:blipFill>
          <a:blip r:embed="rId4"/>
          <a:stretch>
            <a:fillRect/>
          </a:stretch>
        </p:blipFill>
        <p:spPr>
          <a:xfrm>
            <a:off x="3208744" y="1377971"/>
            <a:ext cx="5536080" cy="3116421"/>
          </a:xfrm>
          <a:prstGeom prst="rect">
            <a:avLst/>
          </a:prstGeom>
        </p:spPr>
      </p:pic>
      <p:cxnSp>
        <p:nvCxnSpPr>
          <p:cNvPr id="8" name="Straight Arrow Connector 7">
            <a:extLst>
              <a:ext uri="{FF2B5EF4-FFF2-40B4-BE49-F238E27FC236}">
                <a16:creationId xmlns:a16="http://schemas.microsoft.com/office/drawing/2014/main" id="{369AA8B4-A216-A0EC-B6D3-3A51AC387F3B}"/>
              </a:ext>
            </a:extLst>
          </p:cNvPr>
          <p:cNvCxnSpPr>
            <a:cxnSpLocks/>
          </p:cNvCxnSpPr>
          <p:nvPr/>
        </p:nvCxnSpPr>
        <p:spPr>
          <a:xfrm flipH="1">
            <a:off x="4803228" y="872359"/>
            <a:ext cx="872358" cy="693682"/>
          </a:xfrm>
          <a:prstGeom prst="straightConnector1">
            <a:avLst/>
          </a:prstGeom>
          <a:ln>
            <a:headEnd type="none" w="med" len="med"/>
            <a:tailEnd type="arrow" w="med" len="med"/>
          </a:ln>
        </p:spPr>
        <p:style>
          <a:lnRef idx="3">
            <a:schemeClr val="accent2"/>
          </a:lnRef>
          <a:fillRef idx="0">
            <a:schemeClr val="accent2"/>
          </a:fillRef>
          <a:effectRef idx="2">
            <a:schemeClr val="accent2"/>
          </a:effectRef>
          <a:fontRef idx="minor">
            <a:schemeClr val="tx1"/>
          </a:fontRef>
        </p:style>
      </p:cxnSp>
      <p:sp>
        <p:nvSpPr>
          <p:cNvPr id="12" name="TextBox 11">
            <a:extLst>
              <a:ext uri="{FF2B5EF4-FFF2-40B4-BE49-F238E27FC236}">
                <a16:creationId xmlns:a16="http://schemas.microsoft.com/office/drawing/2014/main" id="{6B2E3B40-E35E-BBBB-92AE-B68B24AF3029}"/>
              </a:ext>
            </a:extLst>
          </p:cNvPr>
          <p:cNvSpPr txBox="1"/>
          <p:nvPr/>
        </p:nvSpPr>
        <p:spPr>
          <a:xfrm>
            <a:off x="5780690" y="662152"/>
            <a:ext cx="2354317" cy="369332"/>
          </a:xfrm>
          <a:prstGeom prst="rect">
            <a:avLst/>
          </a:prstGeom>
          <a:noFill/>
        </p:spPr>
        <p:txBody>
          <a:bodyPr wrap="square" rtlCol="0">
            <a:spAutoFit/>
          </a:bodyPr>
          <a:lstStyle/>
          <a:p>
            <a:r>
              <a:rPr lang="en-US" dirty="0"/>
              <a:t>N.B. ?!</a:t>
            </a:r>
          </a:p>
        </p:txBody>
      </p:sp>
    </p:spTree>
    <p:extLst>
      <p:ext uri="{BB962C8B-B14F-4D97-AF65-F5344CB8AC3E}">
        <p14:creationId xmlns:p14="http://schemas.microsoft.com/office/powerpoint/2010/main" val="75280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80BDD-CE85-CD8B-323A-F162CF061320}"/>
              </a:ext>
            </a:extLst>
          </p:cNvPr>
          <p:cNvSpPr>
            <a:spLocks noGrp="1"/>
          </p:cNvSpPr>
          <p:nvPr>
            <p:ph type="title"/>
          </p:nvPr>
        </p:nvSpPr>
        <p:spPr/>
        <p:txBody>
          <a:bodyPr>
            <a:normAutofit fontScale="90000"/>
          </a:bodyPr>
          <a:lstStyle/>
          <a:p>
            <a:r>
              <a:rPr lang="en-US" dirty="0"/>
              <a:t>Brian brings Bristol into </a:t>
            </a:r>
            <a:r>
              <a:rPr lang="en-US" dirty="0" err="1"/>
              <a:t>BaBar</a:t>
            </a:r>
            <a:r>
              <a:rPr lang="en-US" dirty="0"/>
              <a:t> – June 94</a:t>
            </a:r>
          </a:p>
        </p:txBody>
      </p:sp>
      <p:sp>
        <p:nvSpPr>
          <p:cNvPr id="3" name="Date Placeholder 2">
            <a:extLst>
              <a:ext uri="{FF2B5EF4-FFF2-40B4-BE49-F238E27FC236}">
                <a16:creationId xmlns:a16="http://schemas.microsoft.com/office/drawing/2014/main" id="{137D042B-4748-7F10-5EE2-9C6E37116CE7}"/>
              </a:ext>
            </a:extLst>
          </p:cNvPr>
          <p:cNvSpPr>
            <a:spLocks noGrp="1"/>
          </p:cNvSpPr>
          <p:nvPr>
            <p:ph type="dt" sz="half" idx="10"/>
          </p:nvPr>
        </p:nvSpPr>
        <p:spPr/>
        <p:txBody>
          <a:bodyPr/>
          <a:lstStyle/>
          <a:p>
            <a:r>
              <a:rPr lang="en-AU"/>
              <a:t>J. Nash</a:t>
            </a:r>
            <a:endParaRPr lang="en-US"/>
          </a:p>
        </p:txBody>
      </p:sp>
      <p:sp>
        <p:nvSpPr>
          <p:cNvPr id="4" name="Footer Placeholder 3">
            <a:extLst>
              <a:ext uri="{FF2B5EF4-FFF2-40B4-BE49-F238E27FC236}">
                <a16:creationId xmlns:a16="http://schemas.microsoft.com/office/drawing/2014/main" id="{C4BC2376-83C6-D317-E986-D71DA864261F}"/>
              </a:ext>
            </a:extLst>
          </p:cNvPr>
          <p:cNvSpPr>
            <a:spLocks noGrp="1"/>
          </p:cNvSpPr>
          <p:nvPr>
            <p:ph type="ftr" sz="quarter" idx="11"/>
          </p:nvPr>
        </p:nvSpPr>
        <p:spPr/>
        <p:txBody>
          <a:bodyPr/>
          <a:lstStyle/>
          <a:p>
            <a:r>
              <a:rPr lang="en-US"/>
              <a:t>Brian and BaBar</a:t>
            </a:r>
          </a:p>
        </p:txBody>
      </p:sp>
      <p:sp>
        <p:nvSpPr>
          <p:cNvPr id="5" name="Slide Number Placeholder 4">
            <a:extLst>
              <a:ext uri="{FF2B5EF4-FFF2-40B4-BE49-F238E27FC236}">
                <a16:creationId xmlns:a16="http://schemas.microsoft.com/office/drawing/2014/main" id="{FDFF5C8A-C790-A14A-A90C-462F0EA7BCE2}"/>
              </a:ext>
            </a:extLst>
          </p:cNvPr>
          <p:cNvSpPr>
            <a:spLocks noGrp="1"/>
          </p:cNvSpPr>
          <p:nvPr>
            <p:ph type="sldNum" sz="quarter" idx="12"/>
          </p:nvPr>
        </p:nvSpPr>
        <p:spPr/>
        <p:txBody>
          <a:bodyPr/>
          <a:lstStyle/>
          <a:p>
            <a:fld id="{6B7EA952-6D0B-2144-A8BE-AD0CFBCA6BF0}" type="slidenum">
              <a:rPr lang="en-US" smtClean="0"/>
              <a:t>10</a:t>
            </a:fld>
            <a:endParaRPr lang="en-US"/>
          </a:p>
        </p:txBody>
      </p:sp>
      <p:sp>
        <p:nvSpPr>
          <p:cNvPr id="7" name="TextBox 6">
            <a:extLst>
              <a:ext uri="{FF2B5EF4-FFF2-40B4-BE49-F238E27FC236}">
                <a16:creationId xmlns:a16="http://schemas.microsoft.com/office/drawing/2014/main" id="{8B70E508-1017-1064-7A96-F410C4190EE8}"/>
              </a:ext>
            </a:extLst>
          </p:cNvPr>
          <p:cNvSpPr txBox="1"/>
          <p:nvPr/>
        </p:nvSpPr>
        <p:spPr>
          <a:xfrm>
            <a:off x="246821" y="889843"/>
            <a:ext cx="11698357" cy="5632311"/>
          </a:xfrm>
          <a:prstGeom prst="rect">
            <a:avLst/>
          </a:prstGeom>
          <a:noFill/>
        </p:spPr>
        <p:txBody>
          <a:bodyPr wrap="square">
            <a:spAutoFit/>
          </a:bodyPr>
          <a:lstStyle/>
          <a:p>
            <a:r>
              <a:rPr lang="en-AU" b="0" i="0" u="none" strike="noStrike" dirty="0">
                <a:solidFill>
                  <a:srgbClr val="000000"/>
                </a:solidFill>
                <a:effectLst/>
                <a:latin typeface="Helvetica" pitchFamily="2" charset="0"/>
              </a:rPr>
              <a:t>I am circulating a contribution from Brian Foster outlining the expertise of the Bristol group and how it might be applied to the UK effort on DAQ/Trigger. </a:t>
            </a:r>
          </a:p>
          <a:p>
            <a:endParaRPr lang="en-AU" b="0" i="0" u="none" strike="noStrike" dirty="0">
              <a:solidFill>
                <a:srgbClr val="000000"/>
              </a:solidFill>
              <a:effectLst/>
              <a:latin typeface="Helvetica" pitchFamily="2" charset="0"/>
            </a:endParaRPr>
          </a:p>
          <a:p>
            <a:r>
              <a:rPr lang="en-AU" b="0" i="0" u="none" strike="noStrike" dirty="0">
                <a:solidFill>
                  <a:srgbClr val="000000"/>
                </a:solidFill>
                <a:effectLst/>
                <a:latin typeface="Helvetica" pitchFamily="2" charset="0"/>
              </a:rPr>
              <a:t>----------------------------Original message----------------------------</a:t>
            </a:r>
          </a:p>
          <a:p>
            <a:br>
              <a:rPr lang="en-AU" dirty="0"/>
            </a:br>
            <a:r>
              <a:rPr lang="en-AU" b="0" i="0" u="none" strike="noStrike" dirty="0">
                <a:solidFill>
                  <a:srgbClr val="000000"/>
                </a:solidFill>
                <a:effectLst/>
                <a:latin typeface="Helvetica" pitchFamily="2" charset="0"/>
              </a:rPr>
              <a:t>The bunch crossing period at PEP-II is 4 ns, so that pipelined data acquisition and triggering are essential. It is currently intended to use 60 - 120 MHz 8 bit pipelined FADCs to readout the central drift chamber, while the readout of the calorimeter is via a pipelined 1 - 10 MHz 8 - 10 bit FADC. </a:t>
            </a:r>
            <a:r>
              <a:rPr lang="en-AU" b="0" i="0" u="none" strike="noStrike" dirty="0">
                <a:solidFill>
                  <a:srgbClr val="000000"/>
                </a:solidFill>
                <a:effectLst/>
                <a:highlight>
                  <a:srgbClr val="FFFF00"/>
                </a:highlight>
                <a:latin typeface="Helvetica" pitchFamily="2" charset="0"/>
              </a:rPr>
              <a:t>Clearly the experience of the Bristol group in building and commissioning the ZEUS Central Tracking Detector FADC system which has many of the required features, although a shorter pipeline length, will be useful in these designs</a:t>
            </a:r>
            <a:r>
              <a:rPr lang="en-AU" b="0" i="0" u="none" strike="noStrike" dirty="0">
                <a:solidFill>
                  <a:srgbClr val="000000"/>
                </a:solidFill>
                <a:effectLst/>
                <a:latin typeface="Helvetica" pitchFamily="2" charset="0"/>
              </a:rPr>
              <a:t>.</a:t>
            </a:r>
            <a:br>
              <a:rPr lang="en-AU" dirty="0"/>
            </a:br>
            <a:br>
              <a:rPr lang="en-AU" dirty="0"/>
            </a:br>
            <a:r>
              <a:rPr lang="en-AU" b="0" i="0" u="none" strike="noStrike" dirty="0">
                <a:solidFill>
                  <a:srgbClr val="000000"/>
                </a:solidFill>
                <a:effectLst/>
                <a:latin typeface="Helvetica" pitchFamily="2" charset="0"/>
              </a:rPr>
              <a:t>Some aspects of the first level trigger are also likely to be implemented on the front end cards. Again, </a:t>
            </a:r>
            <a:r>
              <a:rPr lang="en-AU" b="0" i="0" u="none" strike="noStrike" dirty="0">
                <a:solidFill>
                  <a:srgbClr val="000000"/>
                </a:solidFill>
                <a:effectLst/>
                <a:highlight>
                  <a:srgbClr val="FFFF00"/>
                </a:highlight>
                <a:latin typeface="Helvetica" pitchFamily="2" charset="0"/>
              </a:rPr>
              <a:t>our experience in the design of the ZEUS CTD FLT, which is a pipelined first level trigger processor with 48 ns processing steps, will be very relevant</a:t>
            </a:r>
            <a:r>
              <a:rPr lang="en-AU" b="0" i="0" u="none" strike="noStrike" dirty="0">
                <a:solidFill>
                  <a:srgbClr val="000000"/>
                </a:solidFill>
                <a:effectLst/>
                <a:latin typeface="Helvetica" pitchFamily="2" charset="0"/>
              </a:rPr>
              <a:t>. Many of the problems which we have solved on ZEUS, such as interconnections between modules in order to cope with tracks crossing boundaries, also need to be solved here. The likely solution for the segment finding of the drift chamber involves programmable gate arrays, another area in which the ZEUS FLT has given us much relevant experience. Similar solutions are likely to be of use in the calorimeter first level trigger. We would wish to be involved in the calorimeter trigger, which fits in well with the UK's involvement in the </a:t>
            </a:r>
            <a:r>
              <a:rPr lang="en-AU" b="0" i="0" u="none" strike="noStrike" dirty="0" err="1">
                <a:solidFill>
                  <a:srgbClr val="000000"/>
                </a:solidFill>
                <a:effectLst/>
                <a:latin typeface="Helvetica" pitchFamily="2" charset="0"/>
              </a:rPr>
              <a:t>CsI</a:t>
            </a:r>
            <a:r>
              <a:rPr lang="en-AU" b="0" i="0" u="none" strike="noStrike" dirty="0">
                <a:solidFill>
                  <a:srgbClr val="000000"/>
                </a:solidFill>
                <a:effectLst/>
                <a:latin typeface="Helvetica" pitchFamily="2" charset="0"/>
              </a:rPr>
              <a:t> calorimeter construction.</a:t>
            </a:r>
            <a:br>
              <a:rPr lang="en-AU" dirty="0"/>
            </a:br>
            <a:endParaRPr lang="en-US" dirty="0"/>
          </a:p>
        </p:txBody>
      </p:sp>
    </p:spTree>
    <p:extLst>
      <p:ext uri="{BB962C8B-B14F-4D97-AF65-F5344CB8AC3E}">
        <p14:creationId xmlns:p14="http://schemas.microsoft.com/office/powerpoint/2010/main" val="35456421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4C4CEFA-6017-4BC5-4B4B-34BF86998AC7}"/>
              </a:ext>
            </a:extLst>
          </p:cNvPr>
          <p:cNvSpPr>
            <a:spLocks noGrp="1"/>
          </p:cNvSpPr>
          <p:nvPr>
            <p:ph idx="1"/>
          </p:nvPr>
        </p:nvSpPr>
        <p:spPr/>
        <p:txBody>
          <a:bodyPr>
            <a:normAutofit lnSpcReduction="10000"/>
          </a:bodyPr>
          <a:lstStyle/>
          <a:p>
            <a:pPr>
              <a:buFont typeface="Arial" panose="020B0604020202020204" pitchFamily="34" charset="0"/>
              <a:buChar char="•"/>
            </a:pPr>
            <a:r>
              <a:rPr lang="en-US" dirty="0"/>
              <a:t>Computing power was still growing rapidly in the early 90s and it was becoming possible to move to more digital solutions for front end electronics and triggers.</a:t>
            </a:r>
          </a:p>
          <a:p>
            <a:pPr>
              <a:buFont typeface="Arial" panose="020B0604020202020204" pitchFamily="34" charset="0"/>
              <a:buChar char="•"/>
            </a:pPr>
            <a:r>
              <a:rPr lang="en-US" dirty="0"/>
              <a:t>The proposed B factory had a very high luminosity (3 x 10^</a:t>
            </a:r>
            <a:r>
              <a:rPr lang="en-US" baseline="30000" dirty="0"/>
              <a:t>33 </a:t>
            </a:r>
            <a:r>
              <a:rPr lang="en-US" dirty="0"/>
              <a:t>cm</a:t>
            </a:r>
            <a:r>
              <a:rPr lang="en-US" baseline="30000" dirty="0"/>
              <a:t>-2</a:t>
            </a:r>
            <a:r>
              <a:rPr lang="en-US" dirty="0"/>
              <a:t> s</a:t>
            </a:r>
            <a:r>
              <a:rPr lang="en-US" baseline="30000" dirty="0"/>
              <a:t>-2</a:t>
            </a:r>
            <a:r>
              <a:rPr lang="en-US" dirty="0"/>
              <a:t>).  Bunch spacing was 1.2m.</a:t>
            </a:r>
          </a:p>
          <a:p>
            <a:pPr>
              <a:buFont typeface="Arial" panose="020B0604020202020204" pitchFamily="34" charset="0"/>
              <a:buChar char="•"/>
            </a:pPr>
            <a:r>
              <a:rPr lang="en-US" dirty="0"/>
              <a:t>The calorimeter needed excellent energy resolution to deliver the physics requirements.</a:t>
            </a:r>
          </a:p>
          <a:p>
            <a:pPr lvl="1">
              <a:buFont typeface="Arial" panose="020B0604020202020204" pitchFamily="34" charset="0"/>
              <a:buChar char="•"/>
            </a:pPr>
            <a:r>
              <a:rPr lang="en-US" dirty="0"/>
              <a:t>A crystal calorimeter was chosen to give this performance.</a:t>
            </a:r>
          </a:p>
          <a:p>
            <a:pPr>
              <a:buFont typeface="Arial" panose="020B0604020202020204" pitchFamily="34" charset="0"/>
              <a:buChar char="•"/>
            </a:pPr>
            <a:r>
              <a:rPr lang="en-US" dirty="0"/>
              <a:t>The high interaction rate meant that the dominant source of noise in the calorimeter was not the electronics, but rather background photons.</a:t>
            </a:r>
          </a:p>
          <a:p>
            <a:pPr>
              <a:buFont typeface="Arial" panose="020B0604020202020204" pitchFamily="34" charset="0"/>
              <a:buChar char="•"/>
            </a:pPr>
            <a:r>
              <a:rPr lang="en-US" dirty="0"/>
              <a:t>The high rate of backgrounds also meant the crystals would be damaged, and a low noise electronics was needed to calibrate the crystals to correct for this damage.</a:t>
            </a:r>
          </a:p>
          <a:p>
            <a:pPr lvl="1">
              <a:buFont typeface="Arial" panose="020B0604020202020204" pitchFamily="34" charset="0"/>
              <a:buChar char="•"/>
            </a:pPr>
            <a:r>
              <a:rPr lang="en-US" dirty="0"/>
              <a:t>A neutron gamma source was used to provide low energy calibration photons.</a:t>
            </a:r>
          </a:p>
          <a:p>
            <a:pPr>
              <a:buFont typeface="Arial" panose="020B0604020202020204" pitchFamily="34" charset="0"/>
              <a:buChar char="•"/>
            </a:pPr>
            <a:r>
              <a:rPr lang="en-US" dirty="0"/>
              <a:t>The electronics and trigger had to deal with both sets of requirements.</a:t>
            </a:r>
          </a:p>
          <a:p>
            <a:pPr>
              <a:buFont typeface="Arial" panose="020B0604020202020204" pitchFamily="34" charset="0"/>
              <a:buChar char="•"/>
            </a:pPr>
            <a:endParaRPr lang="en-US" dirty="0"/>
          </a:p>
        </p:txBody>
      </p:sp>
      <p:sp>
        <p:nvSpPr>
          <p:cNvPr id="2" name="Title 1">
            <a:extLst>
              <a:ext uri="{FF2B5EF4-FFF2-40B4-BE49-F238E27FC236}">
                <a16:creationId xmlns:a16="http://schemas.microsoft.com/office/drawing/2014/main" id="{95498110-CCD8-75EA-3F53-9A94EF0A85C3}"/>
              </a:ext>
            </a:extLst>
          </p:cNvPr>
          <p:cNvSpPr>
            <a:spLocks noGrp="1"/>
          </p:cNvSpPr>
          <p:nvPr>
            <p:ph type="title"/>
          </p:nvPr>
        </p:nvSpPr>
        <p:spPr/>
        <p:txBody>
          <a:bodyPr>
            <a:normAutofit fontScale="90000"/>
          </a:bodyPr>
          <a:lstStyle/>
          <a:p>
            <a:br>
              <a:rPr lang="en-US"/>
            </a:br>
            <a:r>
              <a:rPr lang="en-US"/>
              <a:t>Calorimeter readout and trigger in the early 90s a transition from analogue to digital</a:t>
            </a:r>
            <a:endParaRPr lang="en-US" dirty="0"/>
          </a:p>
        </p:txBody>
      </p:sp>
      <p:sp>
        <p:nvSpPr>
          <p:cNvPr id="3" name="Date Placeholder 2">
            <a:extLst>
              <a:ext uri="{FF2B5EF4-FFF2-40B4-BE49-F238E27FC236}">
                <a16:creationId xmlns:a16="http://schemas.microsoft.com/office/drawing/2014/main" id="{B736B826-4CB9-9731-FDA3-6943C5DBDE59}"/>
              </a:ext>
            </a:extLst>
          </p:cNvPr>
          <p:cNvSpPr>
            <a:spLocks noGrp="1"/>
          </p:cNvSpPr>
          <p:nvPr>
            <p:ph type="dt" sz="half" idx="10"/>
          </p:nvPr>
        </p:nvSpPr>
        <p:spPr/>
        <p:txBody>
          <a:bodyPr/>
          <a:lstStyle/>
          <a:p>
            <a:r>
              <a:rPr lang="en-AU"/>
              <a:t>J. Nash</a:t>
            </a:r>
            <a:endParaRPr lang="en-US"/>
          </a:p>
        </p:txBody>
      </p:sp>
      <p:sp>
        <p:nvSpPr>
          <p:cNvPr id="4" name="Footer Placeholder 3">
            <a:extLst>
              <a:ext uri="{FF2B5EF4-FFF2-40B4-BE49-F238E27FC236}">
                <a16:creationId xmlns:a16="http://schemas.microsoft.com/office/drawing/2014/main" id="{918562E0-454A-0073-ADBC-AFA999DB85FA}"/>
              </a:ext>
            </a:extLst>
          </p:cNvPr>
          <p:cNvSpPr>
            <a:spLocks noGrp="1"/>
          </p:cNvSpPr>
          <p:nvPr>
            <p:ph type="ftr" sz="quarter" idx="11"/>
          </p:nvPr>
        </p:nvSpPr>
        <p:spPr/>
        <p:txBody>
          <a:bodyPr/>
          <a:lstStyle/>
          <a:p>
            <a:r>
              <a:rPr lang="en-US"/>
              <a:t>Brian and BaBar</a:t>
            </a:r>
          </a:p>
        </p:txBody>
      </p:sp>
      <p:sp>
        <p:nvSpPr>
          <p:cNvPr id="5" name="Slide Number Placeholder 4">
            <a:extLst>
              <a:ext uri="{FF2B5EF4-FFF2-40B4-BE49-F238E27FC236}">
                <a16:creationId xmlns:a16="http://schemas.microsoft.com/office/drawing/2014/main" id="{2DC223CA-2A2D-9B23-E58E-4BD0946FCDA3}"/>
              </a:ext>
            </a:extLst>
          </p:cNvPr>
          <p:cNvSpPr>
            <a:spLocks noGrp="1"/>
          </p:cNvSpPr>
          <p:nvPr>
            <p:ph type="sldNum" sz="quarter" idx="12"/>
          </p:nvPr>
        </p:nvSpPr>
        <p:spPr/>
        <p:txBody>
          <a:bodyPr/>
          <a:lstStyle/>
          <a:p>
            <a:fld id="{6B7EA952-6D0B-2144-A8BE-AD0CFBCA6BF0}" type="slidenum">
              <a:rPr lang="en-US" smtClean="0"/>
              <a:t>11</a:t>
            </a:fld>
            <a:endParaRPr lang="en-US"/>
          </a:p>
        </p:txBody>
      </p:sp>
    </p:spTree>
    <p:extLst>
      <p:ext uri="{BB962C8B-B14F-4D97-AF65-F5344CB8AC3E}">
        <p14:creationId xmlns:p14="http://schemas.microsoft.com/office/powerpoint/2010/main" val="4000981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6625AF-3CF1-1C92-9582-34C97DF409DF}"/>
              </a:ext>
            </a:extLst>
          </p:cNvPr>
          <p:cNvSpPr>
            <a:spLocks noGrp="1"/>
          </p:cNvSpPr>
          <p:nvPr>
            <p:ph type="title"/>
          </p:nvPr>
        </p:nvSpPr>
        <p:spPr>
          <a:xfrm>
            <a:off x="1097280" y="286603"/>
            <a:ext cx="10058400" cy="702409"/>
          </a:xfrm>
        </p:spPr>
        <p:txBody>
          <a:bodyPr>
            <a:normAutofit fontScale="90000"/>
          </a:bodyPr>
          <a:lstStyle/>
          <a:p>
            <a:r>
              <a:rPr lang="en-US" dirty="0"/>
              <a:t>Solution: an all-digital electronics system</a:t>
            </a:r>
          </a:p>
        </p:txBody>
      </p:sp>
      <p:pic>
        <p:nvPicPr>
          <p:cNvPr id="10" name="Content Placeholder 9">
            <a:extLst>
              <a:ext uri="{FF2B5EF4-FFF2-40B4-BE49-F238E27FC236}">
                <a16:creationId xmlns:a16="http://schemas.microsoft.com/office/drawing/2014/main" id="{63B64851-EC60-9896-2D25-5DF76720C19E}"/>
              </a:ext>
            </a:extLst>
          </p:cNvPr>
          <p:cNvPicPr>
            <a:picLocks noGrp="1" noChangeAspect="1"/>
          </p:cNvPicPr>
          <p:nvPr>
            <p:ph sz="half" idx="1"/>
          </p:nvPr>
        </p:nvPicPr>
        <p:blipFill>
          <a:blip r:embed="rId2"/>
          <a:stretch>
            <a:fillRect/>
          </a:stretch>
        </p:blipFill>
        <p:spPr>
          <a:xfrm>
            <a:off x="970280" y="1160462"/>
            <a:ext cx="4414520" cy="5115744"/>
          </a:xfrm>
          <a:prstGeom prst="rect">
            <a:avLst/>
          </a:prstGeom>
        </p:spPr>
      </p:pic>
      <p:pic>
        <p:nvPicPr>
          <p:cNvPr id="12" name="Content Placeholder 11">
            <a:extLst>
              <a:ext uri="{FF2B5EF4-FFF2-40B4-BE49-F238E27FC236}">
                <a16:creationId xmlns:a16="http://schemas.microsoft.com/office/drawing/2014/main" id="{84716B13-AA89-20F9-A746-89AC7363DA2F}"/>
              </a:ext>
            </a:extLst>
          </p:cNvPr>
          <p:cNvPicPr>
            <a:picLocks noGrp="1" noChangeAspect="1"/>
          </p:cNvPicPr>
          <p:nvPr>
            <p:ph sz="half" idx="2"/>
          </p:nvPr>
        </p:nvPicPr>
        <p:blipFill>
          <a:blip r:embed="rId3"/>
          <a:stretch>
            <a:fillRect/>
          </a:stretch>
        </p:blipFill>
        <p:spPr>
          <a:xfrm>
            <a:off x="6433406" y="1172591"/>
            <a:ext cx="4151166" cy="5128372"/>
          </a:xfrm>
          <a:prstGeom prst="rect">
            <a:avLst/>
          </a:prstGeom>
        </p:spPr>
      </p:pic>
      <p:sp>
        <p:nvSpPr>
          <p:cNvPr id="4" name="Date Placeholder 3">
            <a:extLst>
              <a:ext uri="{FF2B5EF4-FFF2-40B4-BE49-F238E27FC236}">
                <a16:creationId xmlns:a16="http://schemas.microsoft.com/office/drawing/2014/main" id="{0F7DA83B-6BD8-B7DA-5DBF-6D56E29C4428}"/>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EAA2F1A4-11FC-6BE4-4AAF-26FD43088F73}"/>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2D607D77-28C8-DFEC-6214-0714A8930867}"/>
              </a:ext>
            </a:extLst>
          </p:cNvPr>
          <p:cNvSpPr>
            <a:spLocks noGrp="1"/>
          </p:cNvSpPr>
          <p:nvPr>
            <p:ph type="sldNum" sz="quarter" idx="12"/>
          </p:nvPr>
        </p:nvSpPr>
        <p:spPr/>
        <p:txBody>
          <a:bodyPr/>
          <a:lstStyle/>
          <a:p>
            <a:fld id="{6B7EA952-6D0B-2144-A8BE-AD0CFBCA6BF0}" type="slidenum">
              <a:rPr lang="en-US" smtClean="0"/>
              <a:t>12</a:t>
            </a:fld>
            <a:endParaRPr lang="en-US"/>
          </a:p>
        </p:txBody>
      </p:sp>
    </p:spTree>
    <p:extLst>
      <p:ext uri="{BB962C8B-B14F-4D97-AF65-F5344CB8AC3E}">
        <p14:creationId xmlns:p14="http://schemas.microsoft.com/office/powerpoint/2010/main" val="1652088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4D028CE-FE3B-BDE2-D25A-4228C8968DD7}"/>
              </a:ext>
            </a:extLst>
          </p:cNvPr>
          <p:cNvSpPr>
            <a:spLocks noGrp="1"/>
          </p:cNvSpPr>
          <p:nvPr>
            <p:ph type="title"/>
          </p:nvPr>
        </p:nvSpPr>
        <p:spPr/>
        <p:txBody>
          <a:bodyPr/>
          <a:lstStyle/>
          <a:p>
            <a:r>
              <a:rPr lang="en-US" dirty="0"/>
              <a:t>Digital filtering</a:t>
            </a:r>
          </a:p>
        </p:txBody>
      </p:sp>
      <p:pic>
        <p:nvPicPr>
          <p:cNvPr id="11" name="Content Placeholder 10">
            <a:extLst>
              <a:ext uri="{FF2B5EF4-FFF2-40B4-BE49-F238E27FC236}">
                <a16:creationId xmlns:a16="http://schemas.microsoft.com/office/drawing/2014/main" id="{3BF2D61C-56D9-4BF1-5E75-D7CBC0C42702}"/>
              </a:ext>
            </a:extLst>
          </p:cNvPr>
          <p:cNvPicPr>
            <a:picLocks noGrp="1" noChangeAspect="1"/>
          </p:cNvPicPr>
          <p:nvPr>
            <p:ph idx="1"/>
          </p:nvPr>
        </p:nvPicPr>
        <p:blipFill>
          <a:blip r:embed="rId2"/>
          <a:stretch>
            <a:fillRect/>
          </a:stretch>
        </p:blipFill>
        <p:spPr>
          <a:xfrm>
            <a:off x="5928453" y="731838"/>
            <a:ext cx="4237168" cy="5257800"/>
          </a:xfrm>
          <a:prstGeom prst="rect">
            <a:avLst/>
          </a:prstGeom>
        </p:spPr>
      </p:pic>
      <p:sp>
        <p:nvSpPr>
          <p:cNvPr id="10" name="Text Placeholder 9">
            <a:extLst>
              <a:ext uri="{FF2B5EF4-FFF2-40B4-BE49-F238E27FC236}">
                <a16:creationId xmlns:a16="http://schemas.microsoft.com/office/drawing/2014/main" id="{9CFF01C3-2552-186E-89DA-E1A9B34DBA0C}"/>
              </a:ext>
            </a:extLst>
          </p:cNvPr>
          <p:cNvSpPr>
            <a:spLocks noGrp="1"/>
          </p:cNvSpPr>
          <p:nvPr>
            <p:ph type="body" sz="half" idx="2"/>
          </p:nvPr>
        </p:nvSpPr>
        <p:spPr/>
        <p:txBody>
          <a:bodyPr/>
          <a:lstStyle/>
          <a:p>
            <a:r>
              <a:rPr lang="en-US" dirty="0"/>
              <a:t>Short shaping time in the pre-amplifier</a:t>
            </a:r>
          </a:p>
          <a:p>
            <a:r>
              <a:rPr lang="en-US" dirty="0" err="1"/>
              <a:t>Digitisation</a:t>
            </a:r>
            <a:r>
              <a:rPr lang="en-US" dirty="0"/>
              <a:t> on the front end (on detector)</a:t>
            </a:r>
          </a:p>
          <a:p>
            <a:r>
              <a:rPr lang="en-US" dirty="0"/>
              <a:t>Optical readout from the detector</a:t>
            </a:r>
          </a:p>
          <a:p>
            <a:r>
              <a:rPr lang="en-US" dirty="0"/>
              <a:t>Optimal filtering for data taking/triggering/calibration</a:t>
            </a:r>
          </a:p>
        </p:txBody>
      </p:sp>
      <p:sp>
        <p:nvSpPr>
          <p:cNvPr id="5" name="Date Placeholder 4">
            <a:extLst>
              <a:ext uri="{FF2B5EF4-FFF2-40B4-BE49-F238E27FC236}">
                <a16:creationId xmlns:a16="http://schemas.microsoft.com/office/drawing/2014/main" id="{2EA2F43D-78AD-8B1C-6B27-E3E6B53EF8BF}"/>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72BAF197-6105-3163-A63E-9A9BF0E71AC4}"/>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1943C8BA-C761-0554-E180-F788391B19C9}"/>
              </a:ext>
            </a:extLst>
          </p:cNvPr>
          <p:cNvSpPr>
            <a:spLocks noGrp="1"/>
          </p:cNvSpPr>
          <p:nvPr>
            <p:ph type="sldNum" sz="quarter" idx="12"/>
          </p:nvPr>
        </p:nvSpPr>
        <p:spPr/>
        <p:txBody>
          <a:bodyPr/>
          <a:lstStyle/>
          <a:p>
            <a:fld id="{6B7EA952-6D0B-2144-A8BE-AD0CFBCA6BF0}" type="slidenum">
              <a:rPr lang="en-US" smtClean="0"/>
              <a:t>13</a:t>
            </a:fld>
            <a:endParaRPr lang="en-US"/>
          </a:p>
        </p:txBody>
      </p:sp>
    </p:spTree>
    <p:extLst>
      <p:ext uri="{BB962C8B-B14F-4D97-AF65-F5344CB8AC3E}">
        <p14:creationId xmlns:p14="http://schemas.microsoft.com/office/powerpoint/2010/main" val="1022122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E0DAF-679F-853D-CC41-0C5765C558D8}"/>
              </a:ext>
            </a:extLst>
          </p:cNvPr>
          <p:cNvSpPr>
            <a:spLocks noGrp="1"/>
          </p:cNvSpPr>
          <p:nvPr>
            <p:ph type="title"/>
          </p:nvPr>
        </p:nvSpPr>
        <p:spPr/>
        <p:txBody>
          <a:bodyPr>
            <a:normAutofit fontScale="90000"/>
          </a:bodyPr>
          <a:lstStyle/>
          <a:p>
            <a:r>
              <a:rPr lang="en-US" dirty="0"/>
              <a:t>Defining the UK contributions to the </a:t>
            </a:r>
            <a:r>
              <a:rPr lang="en-US" dirty="0" err="1"/>
              <a:t>BaBar</a:t>
            </a:r>
            <a:r>
              <a:rPr lang="en-US" dirty="0"/>
              <a:t> electronics – 7/94</a:t>
            </a:r>
          </a:p>
        </p:txBody>
      </p:sp>
      <p:pic>
        <p:nvPicPr>
          <p:cNvPr id="8" name="Content Placeholder 7">
            <a:extLst>
              <a:ext uri="{FF2B5EF4-FFF2-40B4-BE49-F238E27FC236}">
                <a16:creationId xmlns:a16="http://schemas.microsoft.com/office/drawing/2014/main" id="{58646216-CD19-76FC-BDE5-3EE687C75D5D}"/>
              </a:ext>
            </a:extLst>
          </p:cNvPr>
          <p:cNvPicPr>
            <a:picLocks noGrp="1" noChangeAspect="1"/>
          </p:cNvPicPr>
          <p:nvPr>
            <p:ph idx="1"/>
          </p:nvPr>
        </p:nvPicPr>
        <p:blipFill>
          <a:blip r:embed="rId2"/>
          <a:stretch>
            <a:fillRect/>
          </a:stretch>
        </p:blipFill>
        <p:spPr>
          <a:xfrm>
            <a:off x="5777277" y="300013"/>
            <a:ext cx="4306523" cy="6159772"/>
          </a:xfrm>
          <a:prstGeom prst="rect">
            <a:avLst/>
          </a:prstGeom>
        </p:spPr>
      </p:pic>
      <p:sp>
        <p:nvSpPr>
          <p:cNvPr id="4" name="Text Placeholder 3">
            <a:extLst>
              <a:ext uri="{FF2B5EF4-FFF2-40B4-BE49-F238E27FC236}">
                <a16:creationId xmlns:a16="http://schemas.microsoft.com/office/drawing/2014/main" id="{5BE85624-BFF2-2C76-AC73-ECBF007D5474}"/>
              </a:ext>
            </a:extLst>
          </p:cNvPr>
          <p:cNvSpPr>
            <a:spLocks noGrp="1"/>
          </p:cNvSpPr>
          <p:nvPr>
            <p:ph type="body" sz="half" idx="2"/>
          </p:nvPr>
        </p:nvSpPr>
        <p:spPr/>
        <p:txBody>
          <a:bodyPr/>
          <a:lstStyle/>
          <a:p>
            <a:r>
              <a:rPr lang="en-US" dirty="0"/>
              <a:t>There was huge demand on RAL electronics expertise at this time (LHC prototype work for example)</a:t>
            </a:r>
          </a:p>
          <a:p>
            <a:r>
              <a:rPr lang="en-US" dirty="0"/>
              <a:t>Brian of course knew everyone – this was my first meeting with Peter Sharp who was head to TD at the time.</a:t>
            </a:r>
          </a:p>
          <a:p>
            <a:r>
              <a:rPr lang="en-US" dirty="0"/>
              <a:t>Peter was convinced that this was a good project for TD to be involved in,  and we scoped the involvement in the project.</a:t>
            </a:r>
          </a:p>
          <a:p>
            <a:r>
              <a:rPr lang="en-US" dirty="0"/>
              <a:t>In the end there were a lot of engineers involved!  (not FTE, just lots of different engineers)</a:t>
            </a:r>
          </a:p>
        </p:txBody>
      </p:sp>
      <p:sp>
        <p:nvSpPr>
          <p:cNvPr id="5" name="Date Placeholder 4">
            <a:extLst>
              <a:ext uri="{FF2B5EF4-FFF2-40B4-BE49-F238E27FC236}">
                <a16:creationId xmlns:a16="http://schemas.microsoft.com/office/drawing/2014/main" id="{4CFAE2E9-ED48-509D-BFEB-9EB0C4A81710}"/>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4408E13C-42BF-0731-4272-B9B97B9AF650}"/>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004DE2BD-B47C-87FA-0F94-55296E8CC3AB}"/>
              </a:ext>
            </a:extLst>
          </p:cNvPr>
          <p:cNvSpPr>
            <a:spLocks noGrp="1"/>
          </p:cNvSpPr>
          <p:nvPr>
            <p:ph type="sldNum" sz="quarter" idx="12"/>
          </p:nvPr>
        </p:nvSpPr>
        <p:spPr/>
        <p:txBody>
          <a:bodyPr/>
          <a:lstStyle/>
          <a:p>
            <a:fld id="{6B7EA952-6D0B-2144-A8BE-AD0CFBCA6BF0}" type="slidenum">
              <a:rPr lang="en-US" smtClean="0"/>
              <a:t>14</a:t>
            </a:fld>
            <a:endParaRPr lang="en-US"/>
          </a:p>
        </p:txBody>
      </p:sp>
    </p:spTree>
    <p:extLst>
      <p:ext uri="{BB962C8B-B14F-4D97-AF65-F5344CB8AC3E}">
        <p14:creationId xmlns:p14="http://schemas.microsoft.com/office/powerpoint/2010/main" val="156701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4F0EEFD4-12DC-766A-3591-2C232915F39A}"/>
              </a:ext>
            </a:extLst>
          </p:cNvPr>
          <p:cNvPicPr>
            <a:picLocks noGrp="1" noChangeAspect="1"/>
          </p:cNvPicPr>
          <p:nvPr>
            <p:ph idx="1"/>
          </p:nvPr>
        </p:nvPicPr>
        <p:blipFill>
          <a:blip r:embed="rId2"/>
          <a:stretch>
            <a:fillRect/>
          </a:stretch>
        </p:blipFill>
        <p:spPr>
          <a:xfrm>
            <a:off x="6756788" y="3090899"/>
            <a:ext cx="5233887" cy="3223348"/>
          </a:xfrm>
          <a:prstGeom prst="rect">
            <a:avLst/>
          </a:prstGeom>
        </p:spPr>
      </p:pic>
      <p:sp>
        <p:nvSpPr>
          <p:cNvPr id="9" name="Title 8">
            <a:extLst>
              <a:ext uri="{FF2B5EF4-FFF2-40B4-BE49-F238E27FC236}">
                <a16:creationId xmlns:a16="http://schemas.microsoft.com/office/drawing/2014/main" id="{45FCDE46-FBCC-1E89-52FB-A44BB284AF2D}"/>
              </a:ext>
            </a:extLst>
          </p:cNvPr>
          <p:cNvSpPr>
            <a:spLocks noGrp="1"/>
          </p:cNvSpPr>
          <p:nvPr>
            <p:ph type="title"/>
          </p:nvPr>
        </p:nvSpPr>
        <p:spPr/>
        <p:txBody>
          <a:bodyPr/>
          <a:lstStyle/>
          <a:p>
            <a:r>
              <a:rPr lang="en-US" dirty="0"/>
              <a:t>Collaborating with Bristol/RAL</a:t>
            </a:r>
          </a:p>
        </p:txBody>
      </p:sp>
      <p:sp>
        <p:nvSpPr>
          <p:cNvPr id="5" name="Date Placeholder 4">
            <a:extLst>
              <a:ext uri="{FF2B5EF4-FFF2-40B4-BE49-F238E27FC236}">
                <a16:creationId xmlns:a16="http://schemas.microsoft.com/office/drawing/2014/main" id="{25CC5388-DD0D-A824-610D-4D36279E17E8}"/>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654A2C72-2A7D-0596-0C49-B1976205327A}"/>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F5E118E4-1426-F11D-3C18-D74824DEC4B2}"/>
              </a:ext>
            </a:extLst>
          </p:cNvPr>
          <p:cNvSpPr>
            <a:spLocks noGrp="1"/>
          </p:cNvSpPr>
          <p:nvPr>
            <p:ph type="sldNum" sz="quarter" idx="12"/>
          </p:nvPr>
        </p:nvSpPr>
        <p:spPr/>
        <p:txBody>
          <a:bodyPr/>
          <a:lstStyle/>
          <a:p>
            <a:fld id="{6B7EA952-6D0B-2144-A8BE-AD0CFBCA6BF0}" type="slidenum">
              <a:rPr lang="en-US" smtClean="0"/>
              <a:t>15</a:t>
            </a:fld>
            <a:endParaRPr lang="en-US"/>
          </a:p>
        </p:txBody>
      </p:sp>
      <p:sp>
        <p:nvSpPr>
          <p:cNvPr id="12" name="TextBox 11">
            <a:extLst>
              <a:ext uri="{FF2B5EF4-FFF2-40B4-BE49-F238E27FC236}">
                <a16:creationId xmlns:a16="http://schemas.microsoft.com/office/drawing/2014/main" id="{BD12CAEE-99D8-B63C-CD4A-EBD5394F3A00}"/>
              </a:ext>
            </a:extLst>
          </p:cNvPr>
          <p:cNvSpPr txBox="1"/>
          <p:nvPr/>
        </p:nvSpPr>
        <p:spPr>
          <a:xfrm>
            <a:off x="95565" y="3597463"/>
            <a:ext cx="6542560" cy="2862322"/>
          </a:xfrm>
          <a:prstGeom prst="rect">
            <a:avLst/>
          </a:prstGeom>
          <a:noFill/>
        </p:spPr>
        <p:txBody>
          <a:bodyPr wrap="square" rtlCol="0">
            <a:spAutoFit/>
          </a:bodyPr>
          <a:lstStyle/>
          <a:p>
            <a:r>
              <a:rPr lang="en-AU" dirty="0">
                <a:solidFill>
                  <a:srgbClr val="000000"/>
                </a:solidFill>
                <a:effectLst/>
                <a:latin typeface="Helvetica Neue" panose="02000503000000020004" pitchFamily="2" charset="0"/>
              </a:rPr>
              <a:t>Date: 1 October 1995 at 3:58:40 pm AEST</a:t>
            </a:r>
          </a:p>
          <a:p>
            <a:r>
              <a:rPr lang="en-AU" dirty="0">
                <a:solidFill>
                  <a:srgbClr val="000000"/>
                </a:solidFill>
                <a:effectLst/>
                <a:latin typeface="Helvetica Neue" panose="02000503000000020004" pitchFamily="2" charset="0"/>
              </a:rPr>
              <a:t>To: </a:t>
            </a:r>
            <a:r>
              <a:rPr lang="en-AU" dirty="0" err="1">
                <a:solidFill>
                  <a:srgbClr val="000000"/>
                </a:solidFill>
                <a:effectLst/>
                <a:latin typeface="Helvetica Neue" panose="02000503000000020004" pitchFamily="2" charset="0"/>
              </a:rPr>
              <a:t>bf@siva.bris.ac.uk</a:t>
            </a:r>
            <a:r>
              <a:rPr lang="en-AU" dirty="0">
                <a:solidFill>
                  <a:srgbClr val="000000"/>
                </a:solidFill>
                <a:effectLst/>
                <a:latin typeface="Helvetica Neue" panose="02000503000000020004" pitchFamily="2" charset="0"/>
              </a:rPr>
              <a:t> (Brian Foster)</a:t>
            </a:r>
            <a:endParaRPr lang="en-AU" dirty="0">
              <a:solidFill>
                <a:srgbClr val="000000"/>
              </a:solidFill>
              <a:effectLst/>
              <a:latin typeface="Helvetica" pitchFamily="2" charset="0"/>
            </a:endParaRPr>
          </a:p>
          <a:p>
            <a:r>
              <a:rPr lang="en-AU" dirty="0">
                <a:solidFill>
                  <a:srgbClr val="000000"/>
                </a:solidFill>
                <a:effectLst/>
                <a:latin typeface="Helvetica" pitchFamily="2" charset="0"/>
              </a:rPr>
              <a:t>Hi Brian,</a:t>
            </a:r>
          </a:p>
          <a:p>
            <a:r>
              <a:rPr lang="en-AU" dirty="0">
                <a:solidFill>
                  <a:srgbClr val="000000"/>
                </a:solidFill>
                <a:effectLst/>
                <a:latin typeface="Helvetica" pitchFamily="2" charset="0"/>
              </a:rPr>
              <a:t>I managed to buy one of these little cameras from Fry's ($85 only), and also</a:t>
            </a:r>
            <a:r>
              <a:rPr lang="en-AU" dirty="0">
                <a:solidFill>
                  <a:srgbClr val="000000"/>
                </a:solidFill>
                <a:latin typeface="Helvetica" pitchFamily="2" charset="0"/>
              </a:rPr>
              <a:t> </a:t>
            </a:r>
            <a:r>
              <a:rPr lang="en-AU" dirty="0">
                <a:solidFill>
                  <a:srgbClr val="000000"/>
                </a:solidFill>
                <a:effectLst/>
                <a:latin typeface="Helvetica" pitchFamily="2" charset="0"/>
              </a:rPr>
              <a:t>to get the sound working.  The trick for getting the sound working with  CU-</a:t>
            </a:r>
            <a:r>
              <a:rPr lang="en-AU" dirty="0" err="1">
                <a:solidFill>
                  <a:srgbClr val="000000"/>
                </a:solidFill>
                <a:effectLst/>
                <a:latin typeface="Helvetica" pitchFamily="2" charset="0"/>
              </a:rPr>
              <a:t>Seeme</a:t>
            </a:r>
            <a:r>
              <a:rPr lang="en-AU" dirty="0">
                <a:solidFill>
                  <a:srgbClr val="000000"/>
                </a:solidFill>
                <a:effectLst/>
                <a:latin typeface="Helvetica" pitchFamily="2" charset="0"/>
              </a:rPr>
              <a:t> is to have something called sound manager 30 in your system folder (Extensions).  I also managed to get this reflector set up on our machine here and have tested it sending my picture to macs all over the lab.</a:t>
            </a:r>
          </a:p>
          <a:p>
            <a:endParaRPr lang="en-US" dirty="0"/>
          </a:p>
        </p:txBody>
      </p:sp>
      <p:sp>
        <p:nvSpPr>
          <p:cNvPr id="13" name="TextBox 12">
            <a:extLst>
              <a:ext uri="{FF2B5EF4-FFF2-40B4-BE49-F238E27FC236}">
                <a16:creationId xmlns:a16="http://schemas.microsoft.com/office/drawing/2014/main" id="{1B13DEA1-000B-FB95-0898-AF6B625980E4}"/>
              </a:ext>
            </a:extLst>
          </p:cNvPr>
          <p:cNvSpPr txBox="1"/>
          <p:nvPr/>
        </p:nvSpPr>
        <p:spPr>
          <a:xfrm>
            <a:off x="307127" y="2022031"/>
            <a:ext cx="6449661"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t>The rapid pace of the project meant frequent meetings.</a:t>
            </a:r>
          </a:p>
          <a:p>
            <a:r>
              <a:rPr lang="en-US" dirty="0"/>
              <a:t>We started using the video-conferencing between the three sites on a regular basis to meet more regularly.    </a:t>
            </a:r>
          </a:p>
        </p:txBody>
      </p:sp>
      <p:sp>
        <p:nvSpPr>
          <p:cNvPr id="2" name="TextBox 1">
            <a:extLst>
              <a:ext uri="{FF2B5EF4-FFF2-40B4-BE49-F238E27FC236}">
                <a16:creationId xmlns:a16="http://schemas.microsoft.com/office/drawing/2014/main" id="{BE447900-1665-CD12-1BA4-C6B164D31F94}"/>
              </a:ext>
            </a:extLst>
          </p:cNvPr>
          <p:cNvSpPr txBox="1"/>
          <p:nvPr/>
        </p:nvSpPr>
        <p:spPr>
          <a:xfrm>
            <a:off x="9825117" y="1418031"/>
            <a:ext cx="1387366"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t>Brian in the background doing emails</a:t>
            </a:r>
          </a:p>
        </p:txBody>
      </p:sp>
      <p:cxnSp>
        <p:nvCxnSpPr>
          <p:cNvPr id="4" name="Straight Arrow Connector 3">
            <a:extLst>
              <a:ext uri="{FF2B5EF4-FFF2-40B4-BE49-F238E27FC236}">
                <a16:creationId xmlns:a16="http://schemas.microsoft.com/office/drawing/2014/main" id="{A268FC9B-D53D-1DE4-7BE2-59B2A7688A98}"/>
              </a:ext>
            </a:extLst>
          </p:cNvPr>
          <p:cNvCxnSpPr>
            <a:stCxn id="2" idx="2"/>
          </p:cNvCxnSpPr>
          <p:nvPr/>
        </p:nvCxnSpPr>
        <p:spPr>
          <a:xfrm flipH="1">
            <a:off x="9900458" y="2341361"/>
            <a:ext cx="618342" cy="2598501"/>
          </a:xfrm>
          <a:prstGeom prst="straightConnector1">
            <a:avLst/>
          </a:prstGeom>
          <a:ln w="57150">
            <a:solidFill>
              <a:srgbClr val="FFC00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855865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547C3D72-C308-4A31-C624-0FA0BBDED1E8}"/>
              </a:ext>
            </a:extLst>
          </p:cNvPr>
          <p:cNvSpPr>
            <a:spLocks noGrp="1"/>
          </p:cNvSpPr>
          <p:nvPr>
            <p:ph idx="1"/>
          </p:nvPr>
        </p:nvSpPr>
        <p:spPr/>
        <p:txBody>
          <a:bodyPr>
            <a:normAutofit fontScale="92500" lnSpcReduction="10000"/>
          </a:bodyPr>
          <a:lstStyle/>
          <a:p>
            <a:r>
              <a:rPr lang="en-AU" dirty="0">
                <a:solidFill>
                  <a:srgbClr val="000000"/>
                </a:solidFill>
                <a:effectLst/>
                <a:latin typeface="Arial Narrow" panose="020B0604020202020204" pitchFamily="34" charset="0"/>
                <a:cs typeface="Arial Narrow" panose="020B0604020202020204" pitchFamily="34" charset="0"/>
              </a:rPr>
              <a:t>From: Brian Foster</a:t>
            </a:r>
          </a:p>
          <a:p>
            <a:r>
              <a:rPr lang="en-AU" dirty="0">
                <a:solidFill>
                  <a:srgbClr val="000000"/>
                </a:solidFill>
                <a:effectLst/>
                <a:latin typeface="Arial Narrow" panose="020B0604020202020204" pitchFamily="34" charset="0"/>
                <a:cs typeface="Arial Narrow" panose="020B0604020202020204" pitchFamily="34" charset="0"/>
              </a:rPr>
              <a:t>Subject: </a:t>
            </a:r>
            <a:r>
              <a:rPr lang="en-AU" dirty="0" err="1">
                <a:solidFill>
                  <a:srgbClr val="000000"/>
                </a:solidFill>
                <a:effectLst/>
                <a:latin typeface="Arial Narrow" panose="020B0604020202020204" pitchFamily="34" charset="0"/>
                <a:cs typeface="Arial Narrow" panose="020B0604020202020204" pitchFamily="34" charset="0"/>
              </a:rPr>
              <a:t>Disucssion</a:t>
            </a:r>
            <a:r>
              <a:rPr lang="en-AU" dirty="0">
                <a:solidFill>
                  <a:srgbClr val="000000"/>
                </a:solidFill>
                <a:effectLst/>
                <a:latin typeface="Arial Narrow" panose="020B0604020202020204" pitchFamily="34" charset="0"/>
                <a:cs typeface="Arial Narrow" panose="020B0604020202020204" pitchFamily="34" charset="0"/>
              </a:rPr>
              <a:t> with David Saxon...</a:t>
            </a:r>
          </a:p>
          <a:p>
            <a:r>
              <a:rPr lang="en-AU" dirty="0">
                <a:solidFill>
                  <a:srgbClr val="000000"/>
                </a:solidFill>
                <a:effectLst/>
                <a:latin typeface="Arial Narrow" panose="020B0604020202020204" pitchFamily="34" charset="0"/>
                <a:cs typeface="Arial Narrow" panose="020B0604020202020204" pitchFamily="34" charset="0"/>
              </a:rPr>
              <a:t>Date: 9 January 1995</a:t>
            </a:r>
          </a:p>
          <a:p>
            <a:r>
              <a:rPr lang="en-AU" dirty="0">
                <a:solidFill>
                  <a:srgbClr val="000000"/>
                </a:solidFill>
                <a:effectLst/>
                <a:latin typeface="Arial Narrow" panose="020B0604020202020204" pitchFamily="34" charset="0"/>
                <a:cs typeface="Arial Narrow" panose="020B0604020202020204" pitchFamily="34" charset="0"/>
              </a:rPr>
              <a:t>Dear All,</a:t>
            </a:r>
          </a:p>
          <a:p>
            <a:r>
              <a:rPr lang="en-AU" dirty="0">
                <a:solidFill>
                  <a:srgbClr val="000000"/>
                </a:solidFill>
                <a:effectLst/>
                <a:latin typeface="Arial Narrow" panose="020B0604020202020204" pitchFamily="34" charset="0"/>
                <a:cs typeface="Arial Narrow" panose="020B0604020202020204" pitchFamily="34" charset="0"/>
              </a:rPr>
              <a:t>         I had a chat to David Saxon yesterday about various things related to </a:t>
            </a:r>
            <a:r>
              <a:rPr lang="en-AU" dirty="0" err="1">
                <a:solidFill>
                  <a:srgbClr val="000000"/>
                </a:solidFill>
                <a:effectLst/>
                <a:latin typeface="Arial Narrow" panose="020B0604020202020204" pitchFamily="34" charset="0"/>
                <a:cs typeface="Arial Narrow" panose="020B0604020202020204" pitchFamily="34" charset="0"/>
              </a:rPr>
              <a:t>BaBar</a:t>
            </a:r>
            <a:r>
              <a:rPr lang="en-AU" dirty="0">
                <a:solidFill>
                  <a:srgbClr val="000000"/>
                </a:solidFill>
                <a:effectLst/>
                <a:latin typeface="Arial Narrow" panose="020B0604020202020204" pitchFamily="34" charset="0"/>
                <a:cs typeface="Arial Narrow" panose="020B0604020202020204" pitchFamily="34" charset="0"/>
              </a:rPr>
              <a:t>, some of which were of general interest which I thought I should pass on to you. Firstly we discussed the question of how worried we should be to ensure that individual group efforts should appear "viable". His feeling was that this was still an important point, though perhaps the rumours that were circulating a few months ago about Swindon coming down really hard on this were now not so strong. Obviously however, he encouraged us to maximise individual group efforts, to ensure that it was clearly indicated which areas groups would contribute to and that the effort seemed adequate to do them, and that if there were some question about this it might be sensible to try to "link together" groups, preferably with other groups which were geographically close, to bring their</a:t>
            </a:r>
            <a:r>
              <a:rPr lang="en-AU" dirty="0">
                <a:solidFill>
                  <a:srgbClr val="000000"/>
                </a:solidFill>
                <a:latin typeface="Arial Narrow" panose="020B0604020202020204" pitchFamily="34" charset="0"/>
                <a:cs typeface="Arial Narrow" panose="020B0604020202020204" pitchFamily="34" charset="0"/>
              </a:rPr>
              <a:t> </a:t>
            </a:r>
            <a:r>
              <a:rPr lang="en-AU" dirty="0">
                <a:solidFill>
                  <a:srgbClr val="000000"/>
                </a:solidFill>
                <a:effectLst/>
                <a:latin typeface="Arial Narrow" panose="020B0604020202020204" pitchFamily="34" charset="0"/>
                <a:cs typeface="Arial Narrow" panose="020B0604020202020204" pitchFamily="34" charset="0"/>
              </a:rPr>
              <a:t>effort up to some "critical mass". We then discussed </a:t>
            </a:r>
            <a:r>
              <a:rPr lang="en-AU" dirty="0">
                <a:solidFill>
                  <a:srgbClr val="000000"/>
                </a:solidFill>
                <a:effectLst/>
                <a:highlight>
                  <a:srgbClr val="FFFF00"/>
                </a:highlight>
                <a:latin typeface="Arial Narrow" panose="020B0604020202020204" pitchFamily="34" charset="0"/>
                <a:cs typeface="Arial Narrow" panose="020B0604020202020204" pitchFamily="34" charset="0"/>
              </a:rPr>
              <a:t>the question of the timescale for approval. I emphasised the serious consequences for us and for </a:t>
            </a:r>
            <a:r>
              <a:rPr lang="en-AU" dirty="0" err="1">
                <a:solidFill>
                  <a:srgbClr val="000000"/>
                </a:solidFill>
                <a:effectLst/>
                <a:highlight>
                  <a:srgbClr val="FFFF00"/>
                </a:highlight>
                <a:latin typeface="Arial Narrow" panose="020B0604020202020204" pitchFamily="34" charset="0"/>
                <a:cs typeface="Arial Narrow" panose="020B0604020202020204" pitchFamily="34" charset="0"/>
              </a:rPr>
              <a:t>BaBar</a:t>
            </a:r>
            <a:r>
              <a:rPr lang="en-AU" dirty="0">
                <a:solidFill>
                  <a:srgbClr val="000000"/>
                </a:solidFill>
                <a:effectLst/>
                <a:highlight>
                  <a:srgbClr val="FFFF00"/>
                </a:highlight>
                <a:latin typeface="Arial Narrow" panose="020B0604020202020204" pitchFamily="34" charset="0"/>
                <a:cs typeface="Arial Narrow" panose="020B0604020202020204" pitchFamily="34" charset="0"/>
              </a:rPr>
              <a:t> if PPARC could not move to an approval with all deliberate speed</a:t>
            </a:r>
            <a:r>
              <a:rPr lang="en-AU" dirty="0">
                <a:solidFill>
                  <a:srgbClr val="000000"/>
                </a:solidFill>
                <a:effectLst/>
                <a:latin typeface="Arial Narrow" panose="020B0604020202020204" pitchFamily="34" charset="0"/>
                <a:cs typeface="Arial Narrow" panose="020B0604020202020204" pitchFamily="34" charset="0"/>
              </a:rPr>
              <a:t>. He accepted this and gave the strong impression that he thought that as far as the PPESP/PPC end was concerned there should be no problem with this. </a:t>
            </a:r>
            <a:r>
              <a:rPr lang="en-AU" dirty="0">
                <a:solidFill>
                  <a:srgbClr val="000000"/>
                </a:solidFill>
                <a:effectLst/>
                <a:highlight>
                  <a:srgbClr val="FFFF00"/>
                </a:highlight>
                <a:latin typeface="Arial Narrow" panose="020B0604020202020204" pitchFamily="34" charset="0"/>
                <a:cs typeface="Arial Narrow" panose="020B0604020202020204" pitchFamily="34" charset="0"/>
              </a:rPr>
              <a:t>He was also rather upbeat about the possibility of PPARC itself coming to a conclusion before all the details of the LHC experiments were settled. There is certainly a feeling inside PPARC that there needs to be greater breadth of the particle physics programme and all the indications are that they in general and Ian Corbett in particular are well disposed in principle to </a:t>
            </a:r>
            <a:r>
              <a:rPr lang="en-AU" dirty="0" err="1">
                <a:solidFill>
                  <a:srgbClr val="000000"/>
                </a:solidFill>
                <a:effectLst/>
                <a:highlight>
                  <a:srgbClr val="FFFF00"/>
                </a:highlight>
                <a:latin typeface="Arial Narrow" panose="020B0604020202020204" pitchFamily="34" charset="0"/>
                <a:cs typeface="Arial Narrow" panose="020B0604020202020204" pitchFamily="34" charset="0"/>
              </a:rPr>
              <a:t>BaBar</a:t>
            </a:r>
            <a:r>
              <a:rPr lang="en-AU" dirty="0">
                <a:solidFill>
                  <a:srgbClr val="000000"/>
                </a:solidFill>
                <a:effectLst/>
                <a:highlight>
                  <a:srgbClr val="FFFF00"/>
                </a:highlight>
                <a:latin typeface="Arial Narrow" panose="020B0604020202020204" pitchFamily="34" charset="0"/>
                <a:cs typeface="Arial Narrow" panose="020B0604020202020204" pitchFamily="34" charset="0"/>
              </a:rPr>
              <a:t>, </a:t>
            </a:r>
          </a:p>
        </p:txBody>
      </p:sp>
      <p:sp>
        <p:nvSpPr>
          <p:cNvPr id="9" name="Title 8">
            <a:extLst>
              <a:ext uri="{FF2B5EF4-FFF2-40B4-BE49-F238E27FC236}">
                <a16:creationId xmlns:a16="http://schemas.microsoft.com/office/drawing/2014/main" id="{2943125C-2714-1234-E876-E54F0FA97362}"/>
              </a:ext>
            </a:extLst>
          </p:cNvPr>
          <p:cNvSpPr>
            <a:spLocks noGrp="1"/>
          </p:cNvSpPr>
          <p:nvPr>
            <p:ph type="title"/>
          </p:nvPr>
        </p:nvSpPr>
        <p:spPr/>
        <p:txBody>
          <a:bodyPr>
            <a:normAutofit fontScale="90000"/>
          </a:bodyPr>
          <a:lstStyle/>
          <a:p>
            <a:r>
              <a:rPr lang="en-US" dirty="0"/>
              <a:t>Brian working behind the scenes</a:t>
            </a:r>
          </a:p>
        </p:txBody>
      </p:sp>
      <p:sp>
        <p:nvSpPr>
          <p:cNvPr id="5" name="Date Placeholder 4">
            <a:extLst>
              <a:ext uri="{FF2B5EF4-FFF2-40B4-BE49-F238E27FC236}">
                <a16:creationId xmlns:a16="http://schemas.microsoft.com/office/drawing/2014/main" id="{616AF1BF-D1B0-C144-C7D4-864C6B219999}"/>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1E0D46FB-BEAB-9B72-ED44-6BE13F6BB374}"/>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5097810E-F79E-2877-2867-E27C8EB6FA79}"/>
              </a:ext>
            </a:extLst>
          </p:cNvPr>
          <p:cNvSpPr>
            <a:spLocks noGrp="1"/>
          </p:cNvSpPr>
          <p:nvPr>
            <p:ph type="sldNum" sz="quarter" idx="12"/>
          </p:nvPr>
        </p:nvSpPr>
        <p:spPr/>
        <p:txBody>
          <a:bodyPr/>
          <a:lstStyle/>
          <a:p>
            <a:fld id="{6B7EA952-6D0B-2144-A8BE-AD0CFBCA6BF0}" type="slidenum">
              <a:rPr lang="en-US" smtClean="0"/>
              <a:t>16</a:t>
            </a:fld>
            <a:endParaRPr lang="en-US"/>
          </a:p>
        </p:txBody>
      </p:sp>
    </p:spTree>
    <p:extLst>
      <p:ext uri="{BB962C8B-B14F-4D97-AF65-F5344CB8AC3E}">
        <p14:creationId xmlns:p14="http://schemas.microsoft.com/office/powerpoint/2010/main" val="26609948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9EC980-FDF3-6897-C6C2-C769CD4DE13A}"/>
              </a:ext>
            </a:extLst>
          </p:cNvPr>
          <p:cNvSpPr>
            <a:spLocks noGrp="1"/>
          </p:cNvSpPr>
          <p:nvPr>
            <p:ph type="title"/>
          </p:nvPr>
        </p:nvSpPr>
        <p:spPr/>
        <p:txBody>
          <a:bodyPr>
            <a:normAutofit fontScale="90000"/>
          </a:bodyPr>
          <a:lstStyle/>
          <a:p>
            <a:r>
              <a:rPr lang="en-US" dirty="0"/>
              <a:t>Presentation to the PPESP March 95</a:t>
            </a:r>
          </a:p>
        </p:txBody>
      </p:sp>
      <p:sp>
        <p:nvSpPr>
          <p:cNvPr id="4" name="Date Placeholder 3">
            <a:extLst>
              <a:ext uri="{FF2B5EF4-FFF2-40B4-BE49-F238E27FC236}">
                <a16:creationId xmlns:a16="http://schemas.microsoft.com/office/drawing/2014/main" id="{29C80D76-8D05-3AD8-B5CA-3D74D670DA85}"/>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B366F1E1-4D10-54BA-0852-D5960D766549}"/>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4CEB8D96-27EE-10E5-20D6-3399CDFCE2AB}"/>
              </a:ext>
            </a:extLst>
          </p:cNvPr>
          <p:cNvSpPr>
            <a:spLocks noGrp="1"/>
          </p:cNvSpPr>
          <p:nvPr>
            <p:ph type="sldNum" sz="quarter" idx="12"/>
          </p:nvPr>
        </p:nvSpPr>
        <p:spPr/>
        <p:txBody>
          <a:bodyPr/>
          <a:lstStyle/>
          <a:p>
            <a:fld id="{6B7EA952-6D0B-2144-A8BE-AD0CFBCA6BF0}" type="slidenum">
              <a:rPr lang="en-US" smtClean="0"/>
              <a:t>17</a:t>
            </a:fld>
            <a:endParaRPr lang="en-US"/>
          </a:p>
        </p:txBody>
      </p:sp>
      <p:pic>
        <p:nvPicPr>
          <p:cNvPr id="7" name="Picture 6">
            <a:extLst>
              <a:ext uri="{FF2B5EF4-FFF2-40B4-BE49-F238E27FC236}">
                <a16:creationId xmlns:a16="http://schemas.microsoft.com/office/drawing/2014/main" id="{E7AFFD45-6E22-BA5A-1561-5044522B2999}"/>
              </a:ext>
            </a:extLst>
          </p:cNvPr>
          <p:cNvPicPr>
            <a:picLocks noChangeAspect="1"/>
          </p:cNvPicPr>
          <p:nvPr/>
        </p:nvPicPr>
        <p:blipFill>
          <a:blip r:embed="rId2"/>
          <a:stretch>
            <a:fillRect/>
          </a:stretch>
        </p:blipFill>
        <p:spPr>
          <a:xfrm>
            <a:off x="388211" y="918634"/>
            <a:ext cx="3547344" cy="5020733"/>
          </a:xfrm>
          <a:prstGeom prst="rect">
            <a:avLst/>
          </a:prstGeom>
        </p:spPr>
      </p:pic>
      <p:pic>
        <p:nvPicPr>
          <p:cNvPr id="8" name="Picture 7">
            <a:extLst>
              <a:ext uri="{FF2B5EF4-FFF2-40B4-BE49-F238E27FC236}">
                <a16:creationId xmlns:a16="http://schemas.microsoft.com/office/drawing/2014/main" id="{08D819C9-8FBC-B15A-6C01-FD1A8149389A}"/>
              </a:ext>
            </a:extLst>
          </p:cNvPr>
          <p:cNvPicPr>
            <a:picLocks noChangeAspect="1"/>
          </p:cNvPicPr>
          <p:nvPr/>
        </p:nvPicPr>
        <p:blipFill>
          <a:blip r:embed="rId3"/>
          <a:stretch>
            <a:fillRect/>
          </a:stretch>
        </p:blipFill>
        <p:spPr>
          <a:xfrm>
            <a:off x="3935555" y="918632"/>
            <a:ext cx="3778645" cy="5020734"/>
          </a:xfrm>
          <a:prstGeom prst="rect">
            <a:avLst/>
          </a:prstGeom>
        </p:spPr>
      </p:pic>
      <p:pic>
        <p:nvPicPr>
          <p:cNvPr id="9" name="Picture 8">
            <a:extLst>
              <a:ext uri="{FF2B5EF4-FFF2-40B4-BE49-F238E27FC236}">
                <a16:creationId xmlns:a16="http://schemas.microsoft.com/office/drawing/2014/main" id="{22ED104B-22E1-4C0F-CD78-B434F47AD867}"/>
              </a:ext>
            </a:extLst>
          </p:cNvPr>
          <p:cNvPicPr>
            <a:picLocks noChangeAspect="1"/>
          </p:cNvPicPr>
          <p:nvPr/>
        </p:nvPicPr>
        <p:blipFill>
          <a:blip r:embed="rId4"/>
          <a:stretch>
            <a:fillRect/>
          </a:stretch>
        </p:blipFill>
        <p:spPr>
          <a:xfrm>
            <a:off x="7863956" y="918632"/>
            <a:ext cx="3939833" cy="5316785"/>
          </a:xfrm>
          <a:prstGeom prst="rect">
            <a:avLst/>
          </a:prstGeom>
        </p:spPr>
      </p:pic>
    </p:spTree>
    <p:extLst>
      <p:ext uri="{BB962C8B-B14F-4D97-AF65-F5344CB8AC3E}">
        <p14:creationId xmlns:p14="http://schemas.microsoft.com/office/powerpoint/2010/main" val="753051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D57B0D-D7F2-7576-7AE9-B5F46595104A}"/>
              </a:ext>
            </a:extLst>
          </p:cNvPr>
          <p:cNvSpPr>
            <a:spLocks noGrp="1"/>
          </p:cNvSpPr>
          <p:nvPr>
            <p:ph idx="1"/>
          </p:nvPr>
        </p:nvSpPr>
        <p:spPr/>
        <p:txBody>
          <a:bodyPr>
            <a:normAutofit lnSpcReduction="10000"/>
          </a:bodyPr>
          <a:lstStyle/>
          <a:p>
            <a:r>
              <a:rPr lang="en-AU" dirty="0">
                <a:solidFill>
                  <a:srgbClr val="000000"/>
                </a:solidFill>
                <a:effectLst/>
                <a:latin typeface="Helvetica" pitchFamily="2" charset="0"/>
              </a:rPr>
              <a:t>Dear David,</a:t>
            </a:r>
          </a:p>
          <a:p>
            <a:r>
              <a:rPr lang="en-AU" dirty="0">
                <a:solidFill>
                  <a:srgbClr val="000000"/>
                </a:solidFill>
                <a:effectLst/>
                <a:latin typeface="Helvetica" pitchFamily="2" charset="0"/>
              </a:rPr>
              <a:t>I am reporting to you the results of the UK meeting with Corbett and</a:t>
            </a:r>
          </a:p>
          <a:p>
            <a:r>
              <a:rPr lang="en-AU" dirty="0" err="1">
                <a:solidFill>
                  <a:srgbClr val="000000"/>
                </a:solidFill>
                <a:effectLst/>
                <a:latin typeface="Helvetica" pitchFamily="2" charset="0"/>
              </a:rPr>
              <a:t>Kalmus</a:t>
            </a:r>
            <a:r>
              <a:rPr lang="en-AU" dirty="0">
                <a:solidFill>
                  <a:srgbClr val="000000"/>
                </a:solidFill>
                <a:effectLst/>
                <a:latin typeface="Helvetica" pitchFamily="2" charset="0"/>
              </a:rPr>
              <a:t> on June 5 to discuss the UK funding of commitments.</a:t>
            </a:r>
          </a:p>
          <a:p>
            <a:r>
              <a:rPr lang="en-AU" dirty="0">
                <a:solidFill>
                  <a:srgbClr val="000000"/>
                </a:solidFill>
                <a:effectLst/>
                <a:latin typeface="Helvetica" pitchFamily="2" charset="0"/>
              </a:rPr>
              <a:t>1. The amount of money we have been given is 2.4 M pounds, and we can only make</a:t>
            </a:r>
          </a:p>
          <a:p>
            <a:r>
              <a:rPr lang="en-AU" dirty="0">
                <a:solidFill>
                  <a:srgbClr val="000000"/>
                </a:solidFill>
                <a:effectLst/>
                <a:latin typeface="Helvetica" pitchFamily="2" charset="0"/>
              </a:rPr>
              <a:t>  commitments for that amount of money. We can therefore make no commitment</a:t>
            </a:r>
          </a:p>
          <a:p>
            <a:r>
              <a:rPr lang="en-AU" dirty="0">
                <a:solidFill>
                  <a:srgbClr val="000000"/>
                </a:solidFill>
                <a:effectLst/>
                <a:latin typeface="Helvetica" pitchFamily="2" charset="0"/>
              </a:rPr>
              <a:t>  to stage any part of the detector.</a:t>
            </a:r>
          </a:p>
          <a:p>
            <a:r>
              <a:rPr lang="en-AU" dirty="0">
                <a:solidFill>
                  <a:srgbClr val="000000"/>
                </a:solidFill>
                <a:effectLst/>
                <a:latin typeface="Helvetica" pitchFamily="2" charset="0"/>
              </a:rPr>
              <a:t>2. This money allows us to finance in full our previously agreed electronics</a:t>
            </a:r>
          </a:p>
          <a:p>
            <a:r>
              <a:rPr lang="en-AU" dirty="0">
                <a:solidFill>
                  <a:srgbClr val="000000"/>
                </a:solidFill>
                <a:effectLst/>
                <a:latin typeface="Helvetica" pitchFamily="2" charset="0"/>
              </a:rPr>
              <a:t>  commitment, (excluding the CARE chip), the mechanics for the endcap together</a:t>
            </a:r>
          </a:p>
          <a:p>
            <a:r>
              <a:rPr lang="en-AU" dirty="0">
                <a:solidFill>
                  <a:srgbClr val="000000"/>
                </a:solidFill>
                <a:effectLst/>
                <a:latin typeface="Helvetica" pitchFamily="2" charset="0"/>
              </a:rPr>
              <a:t>  with some </a:t>
            </a:r>
            <a:r>
              <a:rPr lang="en-AU" dirty="0" err="1">
                <a:solidFill>
                  <a:srgbClr val="000000"/>
                </a:solidFill>
                <a:effectLst/>
                <a:latin typeface="Helvetica" pitchFamily="2" charset="0"/>
              </a:rPr>
              <a:t>beamtest</a:t>
            </a:r>
            <a:r>
              <a:rPr lang="en-AU" dirty="0">
                <a:solidFill>
                  <a:srgbClr val="000000"/>
                </a:solidFill>
                <a:effectLst/>
                <a:latin typeface="Helvetica" pitchFamily="2" charset="0"/>
              </a:rPr>
              <a:t> and radiation damage studies of crystals, and 315 of the</a:t>
            </a:r>
          </a:p>
          <a:p>
            <a:r>
              <a:rPr lang="en-AU" dirty="0">
                <a:solidFill>
                  <a:srgbClr val="000000"/>
                </a:solidFill>
                <a:effectLst/>
                <a:latin typeface="Helvetica" pitchFamily="2" charset="0"/>
              </a:rPr>
              <a:t>  900 crystals for the endcap.</a:t>
            </a:r>
          </a:p>
          <a:p>
            <a:r>
              <a:rPr lang="en-AU" dirty="0">
                <a:solidFill>
                  <a:srgbClr val="000000"/>
                </a:solidFill>
                <a:effectLst/>
                <a:latin typeface="Helvetica" pitchFamily="2" charset="0"/>
              </a:rPr>
              <a:t>3. The 585 unfunded crystals must be regarded as a shortfall</a:t>
            </a:r>
          </a:p>
          <a:p>
            <a:r>
              <a:rPr lang="en-AU" dirty="0">
                <a:solidFill>
                  <a:srgbClr val="000000"/>
                </a:solidFill>
                <a:effectLst/>
                <a:latin typeface="Helvetica" pitchFamily="2" charset="0"/>
              </a:rPr>
              <a:t>  for the collaboration as a whole and not solely the UK.</a:t>
            </a:r>
          </a:p>
          <a:p>
            <a:endParaRPr lang="en-US" dirty="0"/>
          </a:p>
        </p:txBody>
      </p:sp>
      <p:sp>
        <p:nvSpPr>
          <p:cNvPr id="3" name="Title 2">
            <a:extLst>
              <a:ext uri="{FF2B5EF4-FFF2-40B4-BE49-F238E27FC236}">
                <a16:creationId xmlns:a16="http://schemas.microsoft.com/office/drawing/2014/main" id="{1D2402F2-0355-CC80-C200-0EC865D45889}"/>
              </a:ext>
            </a:extLst>
          </p:cNvPr>
          <p:cNvSpPr>
            <a:spLocks noGrp="1"/>
          </p:cNvSpPr>
          <p:nvPr>
            <p:ph type="title"/>
          </p:nvPr>
        </p:nvSpPr>
        <p:spPr/>
        <p:txBody>
          <a:bodyPr>
            <a:normAutofit fontScale="90000"/>
          </a:bodyPr>
          <a:lstStyle/>
          <a:p>
            <a:r>
              <a:rPr lang="en-US" dirty="0"/>
              <a:t>1995 the first crack at budget</a:t>
            </a:r>
          </a:p>
        </p:txBody>
      </p:sp>
      <p:sp>
        <p:nvSpPr>
          <p:cNvPr id="4" name="Date Placeholder 3">
            <a:extLst>
              <a:ext uri="{FF2B5EF4-FFF2-40B4-BE49-F238E27FC236}">
                <a16:creationId xmlns:a16="http://schemas.microsoft.com/office/drawing/2014/main" id="{6473E822-F30A-48DE-3DD1-B8F558A1133D}"/>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E3100BEC-DC5C-04CF-C179-291FC1A29341}"/>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A956896B-B6BE-277E-E40F-250A77EFF019}"/>
              </a:ext>
            </a:extLst>
          </p:cNvPr>
          <p:cNvSpPr>
            <a:spLocks noGrp="1"/>
          </p:cNvSpPr>
          <p:nvPr>
            <p:ph type="sldNum" sz="quarter" idx="12"/>
          </p:nvPr>
        </p:nvSpPr>
        <p:spPr/>
        <p:txBody>
          <a:bodyPr/>
          <a:lstStyle/>
          <a:p>
            <a:fld id="{6B7EA952-6D0B-2144-A8BE-AD0CFBCA6BF0}" type="slidenum">
              <a:rPr lang="en-US" smtClean="0"/>
              <a:t>18</a:t>
            </a:fld>
            <a:endParaRPr lang="en-US"/>
          </a:p>
        </p:txBody>
      </p:sp>
      <p:sp>
        <p:nvSpPr>
          <p:cNvPr id="7" name="TextBox 6">
            <a:extLst>
              <a:ext uri="{FF2B5EF4-FFF2-40B4-BE49-F238E27FC236}">
                <a16:creationId xmlns:a16="http://schemas.microsoft.com/office/drawing/2014/main" id="{E365EFD8-2661-0E14-A7D8-53116C63D452}"/>
              </a:ext>
            </a:extLst>
          </p:cNvPr>
          <p:cNvSpPr txBox="1"/>
          <p:nvPr/>
        </p:nvSpPr>
        <p:spPr>
          <a:xfrm>
            <a:off x="9032318" y="372107"/>
            <a:ext cx="2778101"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t>Back in the day when George wrote a number on the blackboard …</a:t>
            </a:r>
          </a:p>
        </p:txBody>
      </p:sp>
      <p:sp>
        <p:nvSpPr>
          <p:cNvPr id="8" name="TextBox 7">
            <a:extLst>
              <a:ext uri="{FF2B5EF4-FFF2-40B4-BE49-F238E27FC236}">
                <a16:creationId xmlns:a16="http://schemas.microsoft.com/office/drawing/2014/main" id="{E0C934B7-4552-8F21-354B-6F87756196A7}"/>
              </a:ext>
            </a:extLst>
          </p:cNvPr>
          <p:cNvSpPr txBox="1"/>
          <p:nvPr/>
        </p:nvSpPr>
        <p:spPr>
          <a:xfrm>
            <a:off x="9815274" y="5243553"/>
            <a:ext cx="1696177" cy="92333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dirty="0"/>
              <a:t>Note from JRF to D. </a:t>
            </a:r>
            <a:r>
              <a:rPr lang="en-US" dirty="0" err="1"/>
              <a:t>Hitlin</a:t>
            </a:r>
            <a:r>
              <a:rPr lang="en-US" dirty="0"/>
              <a:t> – June 1995</a:t>
            </a:r>
          </a:p>
        </p:txBody>
      </p:sp>
    </p:spTree>
    <p:extLst>
      <p:ext uri="{BB962C8B-B14F-4D97-AF65-F5344CB8AC3E}">
        <p14:creationId xmlns:p14="http://schemas.microsoft.com/office/powerpoint/2010/main" val="2595307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824BCE7D-B460-D5CE-B42A-9CDC452C05F3}"/>
              </a:ext>
            </a:extLst>
          </p:cNvPr>
          <p:cNvSpPr>
            <a:spLocks noGrp="1"/>
          </p:cNvSpPr>
          <p:nvPr>
            <p:ph idx="1"/>
          </p:nvPr>
        </p:nvSpPr>
        <p:spPr>
          <a:xfrm>
            <a:off x="518889" y="805851"/>
            <a:ext cx="10306766" cy="1832246"/>
          </a:xfrm>
        </p:spPr>
        <p:txBody>
          <a:bodyPr>
            <a:normAutofit fontScale="92500" lnSpcReduction="10000"/>
          </a:bodyPr>
          <a:lstStyle/>
          <a:p>
            <a:r>
              <a:rPr lang="en-US" dirty="0"/>
              <a:t>There was tension between funding for the various parts of the project.</a:t>
            </a:r>
          </a:p>
          <a:p>
            <a:r>
              <a:rPr lang="en-US" dirty="0"/>
              <a:t>The UK would pay for the mechanics and some crystals for the endcap,  but couldn’t afford all the crystals.</a:t>
            </a:r>
          </a:p>
          <a:p>
            <a:r>
              <a:rPr lang="en-US" dirty="0"/>
              <a:t>Working on the electronics would bring much more to the UK than just paying for crystals.</a:t>
            </a:r>
          </a:p>
          <a:p>
            <a:r>
              <a:rPr lang="en-US" dirty="0"/>
              <a:t>Brian was essential in getting this message across to the collaboration and to Swindon …</a:t>
            </a:r>
          </a:p>
        </p:txBody>
      </p:sp>
      <p:sp>
        <p:nvSpPr>
          <p:cNvPr id="8" name="Title 7">
            <a:extLst>
              <a:ext uri="{FF2B5EF4-FFF2-40B4-BE49-F238E27FC236}">
                <a16:creationId xmlns:a16="http://schemas.microsoft.com/office/drawing/2014/main" id="{8A62E483-BC9B-CA14-BEAB-5BE2BEF1B2FB}"/>
              </a:ext>
            </a:extLst>
          </p:cNvPr>
          <p:cNvSpPr>
            <a:spLocks noGrp="1"/>
          </p:cNvSpPr>
          <p:nvPr>
            <p:ph type="title"/>
          </p:nvPr>
        </p:nvSpPr>
        <p:spPr/>
        <p:txBody>
          <a:bodyPr>
            <a:normAutofit fontScale="90000"/>
          </a:bodyPr>
          <a:lstStyle/>
          <a:p>
            <a:r>
              <a:rPr lang="en-US" dirty="0"/>
              <a:t>Getting the funding - 95</a:t>
            </a:r>
          </a:p>
        </p:txBody>
      </p:sp>
      <p:sp>
        <p:nvSpPr>
          <p:cNvPr id="5" name="Date Placeholder 4">
            <a:extLst>
              <a:ext uri="{FF2B5EF4-FFF2-40B4-BE49-F238E27FC236}">
                <a16:creationId xmlns:a16="http://schemas.microsoft.com/office/drawing/2014/main" id="{61781D58-A820-DD71-C9AD-19FAB181C638}"/>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BDA05EF1-9F7B-AA27-0052-03B7710BD956}"/>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4BEB3E83-63AD-ECDF-170C-BA5121CC1B4B}"/>
              </a:ext>
            </a:extLst>
          </p:cNvPr>
          <p:cNvSpPr>
            <a:spLocks noGrp="1"/>
          </p:cNvSpPr>
          <p:nvPr>
            <p:ph type="sldNum" sz="quarter" idx="12"/>
          </p:nvPr>
        </p:nvSpPr>
        <p:spPr/>
        <p:txBody>
          <a:bodyPr/>
          <a:lstStyle/>
          <a:p>
            <a:fld id="{6B7EA952-6D0B-2144-A8BE-AD0CFBCA6BF0}" type="slidenum">
              <a:rPr lang="en-US" smtClean="0"/>
              <a:t>19</a:t>
            </a:fld>
            <a:endParaRPr lang="en-US"/>
          </a:p>
        </p:txBody>
      </p:sp>
      <p:sp>
        <p:nvSpPr>
          <p:cNvPr id="10" name="TextBox 9">
            <a:extLst>
              <a:ext uri="{FF2B5EF4-FFF2-40B4-BE49-F238E27FC236}">
                <a16:creationId xmlns:a16="http://schemas.microsoft.com/office/drawing/2014/main" id="{12A76964-A9F2-D041-0F94-45E5664E4F52}"/>
              </a:ext>
            </a:extLst>
          </p:cNvPr>
          <p:cNvSpPr txBox="1"/>
          <p:nvPr/>
        </p:nvSpPr>
        <p:spPr>
          <a:xfrm>
            <a:off x="3253050" y="2722318"/>
            <a:ext cx="7670890" cy="3416320"/>
          </a:xfrm>
          <a:prstGeom prst="rect">
            <a:avLst/>
          </a:prstGeom>
          <a:noFill/>
        </p:spPr>
        <p:txBody>
          <a:bodyPr wrap="square" rtlCol="0">
            <a:spAutoFit/>
          </a:bodyPr>
          <a:lstStyle/>
          <a:p>
            <a:r>
              <a:rPr lang="en-AU" dirty="0">
                <a:solidFill>
                  <a:srgbClr val="000000"/>
                </a:solidFill>
                <a:effectLst/>
                <a:latin typeface="Helvetica Neue" panose="02000503000000020004" pitchFamily="2" charset="0"/>
              </a:rPr>
              <a:t>Date: 5 July 1995 at 7:01:56 pm AEST</a:t>
            </a:r>
          </a:p>
          <a:p>
            <a:r>
              <a:rPr lang="en-AU" dirty="0">
                <a:solidFill>
                  <a:srgbClr val="000000"/>
                </a:solidFill>
                <a:effectLst/>
                <a:latin typeface="Helvetica" pitchFamily="2" charset="0"/>
              </a:rPr>
              <a:t>Dear Jordan,</a:t>
            </a:r>
          </a:p>
          <a:p>
            <a:r>
              <a:rPr lang="en-AU" dirty="0">
                <a:solidFill>
                  <a:srgbClr val="000000"/>
                </a:solidFill>
                <a:effectLst/>
                <a:latin typeface="Helvetica" pitchFamily="2" charset="0"/>
              </a:rPr>
              <a:t>           I think we should now be very hard-nosed. This possible extra money on the "optimistic" line should go into crystals, with all provisos in case it doesn't turn up, allowing us to keep all the electronics we currently have. </a:t>
            </a:r>
            <a:r>
              <a:rPr lang="en-AU" dirty="0">
                <a:solidFill>
                  <a:srgbClr val="000000"/>
                </a:solidFill>
                <a:effectLst/>
                <a:highlight>
                  <a:srgbClr val="FFFF00"/>
                </a:highlight>
                <a:latin typeface="Helvetica" pitchFamily="2" charset="0"/>
              </a:rPr>
              <a:t>I know from my brief discussions at Swindon that Ian Corbett and the office are aware of the tendency</a:t>
            </a:r>
            <a:r>
              <a:rPr lang="en-AU" dirty="0">
                <a:solidFill>
                  <a:srgbClr val="000000"/>
                </a:solidFill>
                <a:highlight>
                  <a:srgbClr val="FFFF00"/>
                </a:highlight>
                <a:latin typeface="Helvetica" pitchFamily="2" charset="0"/>
              </a:rPr>
              <a:t> </a:t>
            </a:r>
            <a:r>
              <a:rPr lang="en-AU" dirty="0">
                <a:solidFill>
                  <a:srgbClr val="000000"/>
                </a:solidFill>
                <a:effectLst/>
                <a:highlight>
                  <a:srgbClr val="FFFF00"/>
                </a:highlight>
                <a:latin typeface="Helvetica" pitchFamily="2" charset="0"/>
              </a:rPr>
              <a:t>of SLAC to like to drag all the interesting things back and are concerned that all the UK money shouldn't go into crystals.</a:t>
            </a:r>
            <a:r>
              <a:rPr lang="en-AU" dirty="0">
                <a:solidFill>
                  <a:srgbClr val="000000"/>
                </a:solidFill>
                <a:effectLst/>
                <a:latin typeface="Helvetica" pitchFamily="2" charset="0"/>
              </a:rPr>
              <a:t> So I think we now are in a strong position vis a vis arbitrary demands based on money issues to transfer things back to US. However, we may still be under pressure </a:t>
            </a:r>
            <a:r>
              <a:rPr lang="en-AU" dirty="0" err="1">
                <a:solidFill>
                  <a:srgbClr val="000000"/>
                </a:solidFill>
                <a:effectLst/>
                <a:latin typeface="Helvetica" pitchFamily="2" charset="0"/>
              </a:rPr>
              <a:t>wrt</a:t>
            </a:r>
            <a:r>
              <a:rPr lang="en-AU" dirty="0">
                <a:solidFill>
                  <a:srgbClr val="000000"/>
                </a:solidFill>
                <a:effectLst/>
                <a:latin typeface="Helvetica" pitchFamily="2" charset="0"/>
              </a:rPr>
              <a:t> "commonality" type arguments and certainly the further we are ahead there the better. </a:t>
            </a:r>
          </a:p>
        </p:txBody>
      </p:sp>
    </p:spTree>
    <p:extLst>
      <p:ext uri="{BB962C8B-B14F-4D97-AF65-F5344CB8AC3E}">
        <p14:creationId xmlns:p14="http://schemas.microsoft.com/office/powerpoint/2010/main" val="743627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36D16D1E-4205-49F5-BD2A-DA769947C1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0" name="Rectangle 29">
            <a:extLst>
              <a:ext uri="{FF2B5EF4-FFF2-40B4-BE49-F238E27FC236}">
                <a16:creationId xmlns:a16="http://schemas.microsoft.com/office/drawing/2014/main" id="{012FD100-C039-4E03-B5E4-2EDFA7290A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4193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32" name="Straight Connector 31">
            <a:extLst>
              <a:ext uri="{FF2B5EF4-FFF2-40B4-BE49-F238E27FC236}">
                <a16:creationId xmlns:a16="http://schemas.microsoft.com/office/drawing/2014/main" id="{4418FCD2-8448-4A81-8EB4-72250F7827B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4" name="Rectangle 33">
            <a:extLst>
              <a:ext uri="{FF2B5EF4-FFF2-40B4-BE49-F238E27FC236}">
                <a16:creationId xmlns:a16="http://schemas.microsoft.com/office/drawing/2014/main" id="{F9E80720-23E6-4B89-B77E-04A7689F1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D1D3CA1-3EB6-41F3-A419-8424B56BE6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5" name="Title 4">
            <a:extLst>
              <a:ext uri="{FF2B5EF4-FFF2-40B4-BE49-F238E27FC236}">
                <a16:creationId xmlns:a16="http://schemas.microsoft.com/office/drawing/2014/main" id="{F3D4F95B-8289-8792-37AD-D0A971B78114}"/>
              </a:ext>
            </a:extLst>
          </p:cNvPr>
          <p:cNvSpPr>
            <a:spLocks noGrp="1"/>
          </p:cNvSpPr>
          <p:nvPr>
            <p:ph type="title"/>
          </p:nvPr>
        </p:nvSpPr>
        <p:spPr>
          <a:xfrm>
            <a:off x="1066800" y="5252936"/>
            <a:ext cx="10058400" cy="1028715"/>
          </a:xfrm>
        </p:spPr>
        <p:txBody>
          <a:bodyPr vert="horz" lIns="91440" tIns="45720" rIns="91440" bIns="45720" rtlCol="0" anchor="b">
            <a:normAutofit/>
          </a:bodyPr>
          <a:lstStyle/>
          <a:p>
            <a:pPr algn="ctr"/>
            <a:r>
              <a:rPr lang="en-US" sz="2300">
                <a:solidFill>
                  <a:srgbClr val="FFFFFF"/>
                </a:solidFill>
              </a:rPr>
              <a:t>Outline</a:t>
            </a:r>
            <a:br>
              <a:rPr lang="en-US" sz="2300">
                <a:solidFill>
                  <a:srgbClr val="FFFFFF"/>
                </a:solidFill>
              </a:rPr>
            </a:br>
            <a:br>
              <a:rPr lang="en-US" sz="2300">
                <a:solidFill>
                  <a:srgbClr val="FFFFFF"/>
                </a:solidFill>
              </a:rPr>
            </a:br>
            <a:r>
              <a:rPr lang="en-US" sz="2300">
                <a:solidFill>
                  <a:srgbClr val="FFFFFF"/>
                </a:solidFill>
              </a:rPr>
              <a:t>Not in order, but weaved throughout…</a:t>
            </a:r>
          </a:p>
        </p:txBody>
      </p:sp>
      <p:sp>
        <p:nvSpPr>
          <p:cNvPr id="38" name="Rectangle 37">
            <a:extLst>
              <a:ext uri="{FF2B5EF4-FFF2-40B4-BE49-F238E27FC236}">
                <a16:creationId xmlns:a16="http://schemas.microsoft.com/office/drawing/2014/main" id="{4D87F7B2-AA36-4B58-BC2C-1BBA135E8B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Date Placeholder 1">
            <a:extLst>
              <a:ext uri="{FF2B5EF4-FFF2-40B4-BE49-F238E27FC236}">
                <a16:creationId xmlns:a16="http://schemas.microsoft.com/office/drawing/2014/main" id="{091DAA9F-D95D-0BCC-C239-1400B5E62CF1}"/>
              </a:ext>
            </a:extLst>
          </p:cNvPr>
          <p:cNvSpPr>
            <a:spLocks noGrp="1"/>
          </p:cNvSpPr>
          <p:nvPr>
            <p:ph type="dt" sz="half" idx="10"/>
          </p:nvPr>
        </p:nvSpPr>
        <p:spPr>
          <a:xfrm>
            <a:off x="1097280" y="6459785"/>
            <a:ext cx="2472271" cy="365125"/>
          </a:xfrm>
        </p:spPr>
        <p:txBody>
          <a:bodyPr vert="horz" lIns="91440" tIns="45720" rIns="91440" bIns="45720" rtlCol="0" anchor="ctr">
            <a:normAutofit/>
          </a:bodyPr>
          <a:lstStyle/>
          <a:p>
            <a:pPr defTabSz="457200">
              <a:spcAft>
                <a:spcPts val="600"/>
              </a:spcAft>
            </a:pPr>
            <a:r>
              <a:rPr lang="en-US"/>
              <a:t>J. Nash</a:t>
            </a:r>
          </a:p>
        </p:txBody>
      </p:sp>
      <p:sp>
        <p:nvSpPr>
          <p:cNvPr id="3" name="Footer Placeholder 2">
            <a:extLst>
              <a:ext uri="{FF2B5EF4-FFF2-40B4-BE49-F238E27FC236}">
                <a16:creationId xmlns:a16="http://schemas.microsoft.com/office/drawing/2014/main" id="{6D703634-7869-1A2C-7082-D77F1A9D73D6}"/>
              </a:ext>
            </a:extLst>
          </p:cNvPr>
          <p:cNvSpPr>
            <a:spLocks noGrp="1"/>
          </p:cNvSpPr>
          <p:nvPr>
            <p:ph type="ftr" sz="quarter" idx="11"/>
          </p:nvPr>
        </p:nvSpPr>
        <p:spPr>
          <a:xfrm>
            <a:off x="3686185" y="6459785"/>
            <a:ext cx="4822804" cy="365125"/>
          </a:xfrm>
        </p:spPr>
        <p:txBody>
          <a:bodyPr vert="horz" lIns="91440" tIns="45720" rIns="91440" bIns="45720" rtlCol="0" anchor="ctr">
            <a:normAutofit/>
          </a:bodyPr>
          <a:lstStyle/>
          <a:p>
            <a:pPr defTabSz="457200">
              <a:spcAft>
                <a:spcPts val="600"/>
              </a:spcAft>
            </a:pPr>
            <a:r>
              <a:rPr lang="en-US" kern="1200" cap="all" baseline="0">
                <a:solidFill>
                  <a:srgbClr val="FFFFFF"/>
                </a:solidFill>
                <a:latin typeface="+mn-lt"/>
                <a:ea typeface="+mn-ea"/>
                <a:cs typeface="+mn-cs"/>
              </a:rPr>
              <a:t>Brian and BaBar</a:t>
            </a:r>
          </a:p>
        </p:txBody>
      </p:sp>
      <p:sp>
        <p:nvSpPr>
          <p:cNvPr id="4" name="Slide Number Placeholder 3">
            <a:extLst>
              <a:ext uri="{FF2B5EF4-FFF2-40B4-BE49-F238E27FC236}">
                <a16:creationId xmlns:a16="http://schemas.microsoft.com/office/drawing/2014/main" id="{BBF6C120-0988-AFC3-FF94-E82080834CD9}"/>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defTabSz="457200">
              <a:spcAft>
                <a:spcPts val="600"/>
              </a:spcAft>
            </a:pPr>
            <a:fld id="{6B7EA952-6D0B-2144-A8BE-AD0CFBCA6BF0}" type="slidenum">
              <a:rPr lang="en-US"/>
              <a:pPr defTabSz="457200">
                <a:spcAft>
                  <a:spcPts val="600"/>
                </a:spcAft>
              </a:pPr>
              <a:t>2</a:t>
            </a:fld>
            <a:endParaRPr lang="en-US"/>
          </a:p>
        </p:txBody>
      </p:sp>
      <p:graphicFrame>
        <p:nvGraphicFramePr>
          <p:cNvPr id="8" name="Content Placeholder 5">
            <a:extLst>
              <a:ext uri="{FF2B5EF4-FFF2-40B4-BE49-F238E27FC236}">
                <a16:creationId xmlns:a16="http://schemas.microsoft.com/office/drawing/2014/main" id="{4AFF8AB2-18D9-7B4D-B569-114C498C1896}"/>
              </a:ext>
            </a:extLst>
          </p:cNvPr>
          <p:cNvGraphicFramePr>
            <a:graphicFrameLocks noGrp="1"/>
          </p:cNvGraphicFramePr>
          <p:nvPr>
            <p:ph idx="1"/>
            <p:extLst>
              <p:ext uri="{D42A27DB-BD31-4B8C-83A1-F6EECF244321}">
                <p14:modId xmlns:p14="http://schemas.microsoft.com/office/powerpoint/2010/main" val="1816831210"/>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4676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100BDA-84B9-DD43-35BF-9733500E65B6}"/>
              </a:ext>
            </a:extLst>
          </p:cNvPr>
          <p:cNvSpPr>
            <a:spLocks noGrp="1"/>
          </p:cNvSpPr>
          <p:nvPr>
            <p:ph idx="1"/>
          </p:nvPr>
        </p:nvSpPr>
        <p:spPr>
          <a:xfrm>
            <a:off x="1154083" y="833773"/>
            <a:ext cx="10058400" cy="3110014"/>
          </a:xfrm>
        </p:spPr>
        <p:txBody>
          <a:bodyPr>
            <a:normAutofit/>
          </a:bodyPr>
          <a:lstStyle/>
          <a:p>
            <a:r>
              <a:rPr lang="en-AU" dirty="0">
                <a:solidFill>
                  <a:srgbClr val="000000"/>
                </a:solidFill>
                <a:effectLst/>
                <a:latin typeface="Helvetica" pitchFamily="2" charset="0"/>
              </a:rPr>
              <a:t>Dear Colleagues,</a:t>
            </a:r>
          </a:p>
          <a:p>
            <a:r>
              <a:rPr lang="en-AU" dirty="0">
                <a:solidFill>
                  <a:srgbClr val="000000"/>
                </a:solidFill>
                <a:effectLst/>
                <a:latin typeface="Helvetica" pitchFamily="2" charset="0"/>
              </a:rPr>
              <a:t>Whilst the news from PPARC Council is not the brightest, </a:t>
            </a:r>
            <a:r>
              <a:rPr lang="en-AU" dirty="0">
                <a:solidFill>
                  <a:srgbClr val="000000"/>
                </a:solidFill>
                <a:effectLst/>
                <a:highlight>
                  <a:srgbClr val="FFFF00"/>
                </a:highlight>
                <a:latin typeface="Helvetica" pitchFamily="2" charset="0"/>
              </a:rPr>
              <a:t>we should congratulate Brian Foster for doing a superb job in presenting and defending BABAR</a:t>
            </a:r>
            <a:r>
              <a:rPr lang="en-AU" dirty="0">
                <a:solidFill>
                  <a:srgbClr val="000000"/>
                </a:solidFill>
                <a:effectLst/>
                <a:latin typeface="Helvetica" pitchFamily="2" charset="0"/>
              </a:rPr>
              <a:t>. Approval in Principle was granted to us, and we should accept that for what it is.</a:t>
            </a:r>
          </a:p>
          <a:p>
            <a:r>
              <a:rPr lang="en-AU" dirty="0">
                <a:solidFill>
                  <a:srgbClr val="000000"/>
                </a:solidFill>
                <a:effectLst/>
                <a:latin typeface="Helvetica" pitchFamily="2" charset="0"/>
              </a:rPr>
              <a:t>Ian Corbett phoned me this morning and emphasised that he would do all he could to assist us. In particular, he said that if the PPC re-affirmed BABAR then he would give the OK from the Office and write to Ken Pounds with a firm recommendation for approval The timescale for achieving this is 4 to 6 weeks ... </a:t>
            </a:r>
            <a:r>
              <a:rPr lang="en-AU" dirty="0" err="1">
                <a:solidFill>
                  <a:srgbClr val="000000"/>
                </a:solidFill>
                <a:effectLst/>
                <a:latin typeface="Helvetica" pitchFamily="2" charset="0"/>
              </a:rPr>
              <a:t>ie</a:t>
            </a:r>
            <a:r>
              <a:rPr lang="en-AU" dirty="0">
                <a:solidFill>
                  <a:srgbClr val="000000"/>
                </a:solidFill>
                <a:effectLst/>
                <a:latin typeface="Helvetica" pitchFamily="2" charset="0"/>
              </a:rPr>
              <a:t> before the BABAR Collaboration meeting.</a:t>
            </a:r>
          </a:p>
          <a:p>
            <a:endParaRPr lang="en-US" dirty="0"/>
          </a:p>
        </p:txBody>
      </p:sp>
      <p:sp>
        <p:nvSpPr>
          <p:cNvPr id="3" name="Title 2">
            <a:extLst>
              <a:ext uri="{FF2B5EF4-FFF2-40B4-BE49-F238E27FC236}">
                <a16:creationId xmlns:a16="http://schemas.microsoft.com/office/drawing/2014/main" id="{419BBB26-DA8C-77F9-BF78-16839A5EBC79}"/>
              </a:ext>
            </a:extLst>
          </p:cNvPr>
          <p:cNvSpPr>
            <a:spLocks noGrp="1"/>
          </p:cNvSpPr>
          <p:nvPr>
            <p:ph type="title"/>
          </p:nvPr>
        </p:nvSpPr>
        <p:spPr/>
        <p:txBody>
          <a:bodyPr>
            <a:normAutofit fontScale="90000"/>
          </a:bodyPr>
          <a:lstStyle/>
          <a:p>
            <a:r>
              <a:rPr lang="en-US" dirty="0"/>
              <a:t>A hitch in funding …</a:t>
            </a:r>
          </a:p>
        </p:txBody>
      </p:sp>
      <p:sp>
        <p:nvSpPr>
          <p:cNvPr id="4" name="Date Placeholder 3">
            <a:extLst>
              <a:ext uri="{FF2B5EF4-FFF2-40B4-BE49-F238E27FC236}">
                <a16:creationId xmlns:a16="http://schemas.microsoft.com/office/drawing/2014/main" id="{D0CA17AB-B664-CBC7-1759-AE31466A2935}"/>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AABAB50F-9F97-DA2E-684B-A91F542FCA37}"/>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1525D6C8-F988-84B6-006C-2CC4CB3D2159}"/>
              </a:ext>
            </a:extLst>
          </p:cNvPr>
          <p:cNvSpPr>
            <a:spLocks noGrp="1"/>
          </p:cNvSpPr>
          <p:nvPr>
            <p:ph type="sldNum" sz="quarter" idx="12"/>
          </p:nvPr>
        </p:nvSpPr>
        <p:spPr/>
        <p:txBody>
          <a:bodyPr/>
          <a:lstStyle/>
          <a:p>
            <a:fld id="{6B7EA952-6D0B-2144-A8BE-AD0CFBCA6BF0}" type="slidenum">
              <a:rPr lang="en-US" smtClean="0"/>
              <a:t>20</a:t>
            </a:fld>
            <a:endParaRPr lang="en-US"/>
          </a:p>
        </p:txBody>
      </p:sp>
      <p:pic>
        <p:nvPicPr>
          <p:cNvPr id="7" name="Picture 6">
            <a:extLst>
              <a:ext uri="{FF2B5EF4-FFF2-40B4-BE49-F238E27FC236}">
                <a16:creationId xmlns:a16="http://schemas.microsoft.com/office/drawing/2014/main" id="{99BA7109-1350-85B3-9B26-508FBDD1A1F8}"/>
              </a:ext>
            </a:extLst>
          </p:cNvPr>
          <p:cNvPicPr>
            <a:picLocks noChangeAspect="1"/>
          </p:cNvPicPr>
          <p:nvPr/>
        </p:nvPicPr>
        <p:blipFill>
          <a:blip r:embed="rId2"/>
          <a:stretch>
            <a:fillRect/>
          </a:stretch>
        </p:blipFill>
        <p:spPr>
          <a:xfrm>
            <a:off x="2781397" y="3943787"/>
            <a:ext cx="6350000" cy="1371600"/>
          </a:xfrm>
          <a:prstGeom prst="rect">
            <a:avLst/>
          </a:prstGeom>
        </p:spPr>
      </p:pic>
      <p:sp>
        <p:nvSpPr>
          <p:cNvPr id="8" name="TextBox 7">
            <a:extLst>
              <a:ext uri="{FF2B5EF4-FFF2-40B4-BE49-F238E27FC236}">
                <a16:creationId xmlns:a16="http://schemas.microsoft.com/office/drawing/2014/main" id="{BF4001C1-456F-0C0D-E69B-D78285242925}"/>
              </a:ext>
            </a:extLst>
          </p:cNvPr>
          <p:cNvSpPr txBox="1"/>
          <p:nvPr/>
        </p:nvSpPr>
        <p:spPr>
          <a:xfrm>
            <a:off x="8508990" y="229541"/>
            <a:ext cx="3546376" cy="92333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a:t>Brian’s email to me told a slightly different story, but contains inappropriate language …</a:t>
            </a:r>
          </a:p>
        </p:txBody>
      </p:sp>
      <p:sp>
        <p:nvSpPr>
          <p:cNvPr id="9" name="TextBox 8">
            <a:extLst>
              <a:ext uri="{FF2B5EF4-FFF2-40B4-BE49-F238E27FC236}">
                <a16:creationId xmlns:a16="http://schemas.microsoft.com/office/drawing/2014/main" id="{752CC53D-80F2-8DA5-8AE5-CAB834862259}"/>
              </a:ext>
            </a:extLst>
          </p:cNvPr>
          <p:cNvSpPr txBox="1"/>
          <p:nvPr/>
        </p:nvSpPr>
        <p:spPr>
          <a:xfrm>
            <a:off x="498560" y="4718853"/>
            <a:ext cx="2665661"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r"/>
            <a:r>
              <a:rPr lang="en-US" dirty="0"/>
              <a:t>After a tense few weeks, funding was granted </a:t>
            </a:r>
          </a:p>
        </p:txBody>
      </p:sp>
    </p:spTree>
    <p:extLst>
      <p:ext uri="{BB962C8B-B14F-4D97-AF65-F5344CB8AC3E}">
        <p14:creationId xmlns:p14="http://schemas.microsoft.com/office/powerpoint/2010/main" val="4223833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14D16A-0FDF-72CA-FA30-1B43BF2F902A}"/>
              </a:ext>
            </a:extLst>
          </p:cNvPr>
          <p:cNvSpPr>
            <a:spLocks noGrp="1"/>
          </p:cNvSpPr>
          <p:nvPr>
            <p:ph type="title"/>
          </p:nvPr>
        </p:nvSpPr>
        <p:spPr/>
        <p:txBody>
          <a:bodyPr>
            <a:normAutofit fontScale="90000"/>
          </a:bodyPr>
          <a:lstStyle/>
          <a:p>
            <a:r>
              <a:rPr lang="en-US" dirty="0"/>
              <a:t>Building the electronics</a:t>
            </a:r>
          </a:p>
        </p:txBody>
      </p:sp>
      <p:sp>
        <p:nvSpPr>
          <p:cNvPr id="4" name="Date Placeholder 3">
            <a:extLst>
              <a:ext uri="{FF2B5EF4-FFF2-40B4-BE49-F238E27FC236}">
                <a16:creationId xmlns:a16="http://schemas.microsoft.com/office/drawing/2014/main" id="{701F320B-2FA7-ABE0-702C-EF5B11BE19D0}"/>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28361562-EC83-4C29-6B8D-2724F491275B}"/>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2D001DF9-A8BC-0BBC-59DD-5C36BEA6BC03}"/>
              </a:ext>
            </a:extLst>
          </p:cNvPr>
          <p:cNvSpPr>
            <a:spLocks noGrp="1"/>
          </p:cNvSpPr>
          <p:nvPr>
            <p:ph type="sldNum" sz="quarter" idx="12"/>
          </p:nvPr>
        </p:nvSpPr>
        <p:spPr/>
        <p:txBody>
          <a:bodyPr/>
          <a:lstStyle/>
          <a:p>
            <a:fld id="{6B7EA952-6D0B-2144-A8BE-AD0CFBCA6BF0}" type="slidenum">
              <a:rPr lang="en-US" smtClean="0"/>
              <a:t>21</a:t>
            </a:fld>
            <a:endParaRPr lang="en-US"/>
          </a:p>
        </p:txBody>
      </p:sp>
      <p:pic>
        <p:nvPicPr>
          <p:cNvPr id="7" name="Picture 6">
            <a:extLst>
              <a:ext uri="{FF2B5EF4-FFF2-40B4-BE49-F238E27FC236}">
                <a16:creationId xmlns:a16="http://schemas.microsoft.com/office/drawing/2014/main" id="{DABF9A58-0428-FAE3-AE5B-3D6CA6AEFF46}"/>
              </a:ext>
            </a:extLst>
          </p:cNvPr>
          <p:cNvPicPr>
            <a:picLocks noChangeAspect="1"/>
          </p:cNvPicPr>
          <p:nvPr/>
        </p:nvPicPr>
        <p:blipFill>
          <a:blip r:embed="rId2"/>
          <a:stretch>
            <a:fillRect/>
          </a:stretch>
        </p:blipFill>
        <p:spPr>
          <a:xfrm>
            <a:off x="267569" y="939800"/>
            <a:ext cx="3657557" cy="4025356"/>
          </a:xfrm>
          <a:prstGeom prst="rect">
            <a:avLst/>
          </a:prstGeom>
        </p:spPr>
      </p:pic>
      <p:pic>
        <p:nvPicPr>
          <p:cNvPr id="8" name="Picture 7">
            <a:extLst>
              <a:ext uri="{FF2B5EF4-FFF2-40B4-BE49-F238E27FC236}">
                <a16:creationId xmlns:a16="http://schemas.microsoft.com/office/drawing/2014/main" id="{E39ED062-C0FA-AB8D-152C-B8DADDA9D3EA}"/>
              </a:ext>
            </a:extLst>
          </p:cNvPr>
          <p:cNvPicPr>
            <a:picLocks noChangeAspect="1"/>
          </p:cNvPicPr>
          <p:nvPr/>
        </p:nvPicPr>
        <p:blipFill>
          <a:blip r:embed="rId3"/>
          <a:stretch>
            <a:fillRect/>
          </a:stretch>
        </p:blipFill>
        <p:spPr>
          <a:xfrm>
            <a:off x="3925126" y="939800"/>
            <a:ext cx="3763030" cy="3933457"/>
          </a:xfrm>
          <a:prstGeom prst="rect">
            <a:avLst/>
          </a:prstGeom>
        </p:spPr>
      </p:pic>
      <p:pic>
        <p:nvPicPr>
          <p:cNvPr id="9" name="Picture 8">
            <a:extLst>
              <a:ext uri="{FF2B5EF4-FFF2-40B4-BE49-F238E27FC236}">
                <a16:creationId xmlns:a16="http://schemas.microsoft.com/office/drawing/2014/main" id="{F4F68B8C-2625-AA3F-A3EA-897EF47E2276}"/>
              </a:ext>
            </a:extLst>
          </p:cNvPr>
          <p:cNvPicPr>
            <a:picLocks noChangeAspect="1"/>
          </p:cNvPicPr>
          <p:nvPr/>
        </p:nvPicPr>
        <p:blipFill>
          <a:blip r:embed="rId4"/>
          <a:stretch>
            <a:fillRect/>
          </a:stretch>
        </p:blipFill>
        <p:spPr>
          <a:xfrm>
            <a:off x="7873025" y="787400"/>
            <a:ext cx="4207156" cy="5283200"/>
          </a:xfrm>
          <a:prstGeom prst="rect">
            <a:avLst/>
          </a:prstGeom>
        </p:spPr>
      </p:pic>
      <p:sp>
        <p:nvSpPr>
          <p:cNvPr id="10" name="TextBox 9">
            <a:extLst>
              <a:ext uri="{FF2B5EF4-FFF2-40B4-BE49-F238E27FC236}">
                <a16:creationId xmlns:a16="http://schemas.microsoft.com/office/drawing/2014/main" id="{78F6C022-796D-3625-E48D-0B5C7DDA133D}"/>
              </a:ext>
            </a:extLst>
          </p:cNvPr>
          <p:cNvSpPr txBox="1"/>
          <p:nvPr/>
        </p:nvSpPr>
        <p:spPr>
          <a:xfrm>
            <a:off x="4523243" y="5310308"/>
            <a:ext cx="2751666"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dirty="0"/>
              <a:t>No Analog signal cables coming from the detector</a:t>
            </a:r>
          </a:p>
        </p:txBody>
      </p:sp>
    </p:spTree>
    <p:extLst>
      <p:ext uri="{BB962C8B-B14F-4D97-AF65-F5344CB8AC3E}">
        <p14:creationId xmlns:p14="http://schemas.microsoft.com/office/powerpoint/2010/main" val="1032836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408F78-8699-04E5-DC02-5EF405D74B25}"/>
              </a:ext>
            </a:extLst>
          </p:cNvPr>
          <p:cNvSpPr>
            <a:spLocks noGrp="1"/>
          </p:cNvSpPr>
          <p:nvPr>
            <p:ph type="title"/>
          </p:nvPr>
        </p:nvSpPr>
        <p:spPr/>
        <p:txBody>
          <a:bodyPr>
            <a:normAutofit fontScale="90000"/>
          </a:bodyPr>
          <a:lstStyle/>
          <a:p>
            <a:r>
              <a:rPr lang="en-US" dirty="0"/>
              <a:t>Triggering using the digital data stream</a:t>
            </a:r>
          </a:p>
        </p:txBody>
      </p:sp>
      <p:sp>
        <p:nvSpPr>
          <p:cNvPr id="4" name="Date Placeholder 3">
            <a:extLst>
              <a:ext uri="{FF2B5EF4-FFF2-40B4-BE49-F238E27FC236}">
                <a16:creationId xmlns:a16="http://schemas.microsoft.com/office/drawing/2014/main" id="{EDC2E67D-F7AC-432B-27E5-031A4B94E2FF}"/>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D9DE2DE5-F37F-BC93-B8CC-572761797AC4}"/>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167B554A-4115-441A-2C03-0B52E2C4256B}"/>
              </a:ext>
            </a:extLst>
          </p:cNvPr>
          <p:cNvSpPr>
            <a:spLocks noGrp="1"/>
          </p:cNvSpPr>
          <p:nvPr>
            <p:ph type="sldNum" sz="quarter" idx="12"/>
          </p:nvPr>
        </p:nvSpPr>
        <p:spPr/>
        <p:txBody>
          <a:bodyPr/>
          <a:lstStyle/>
          <a:p>
            <a:fld id="{6B7EA952-6D0B-2144-A8BE-AD0CFBCA6BF0}" type="slidenum">
              <a:rPr lang="en-US" smtClean="0"/>
              <a:t>22</a:t>
            </a:fld>
            <a:endParaRPr lang="en-US"/>
          </a:p>
        </p:txBody>
      </p:sp>
      <p:pic>
        <p:nvPicPr>
          <p:cNvPr id="7" name="Picture 6">
            <a:extLst>
              <a:ext uri="{FF2B5EF4-FFF2-40B4-BE49-F238E27FC236}">
                <a16:creationId xmlns:a16="http://schemas.microsoft.com/office/drawing/2014/main" id="{8F549A51-CC9D-F810-FD8E-12EFF85506A8}"/>
              </a:ext>
            </a:extLst>
          </p:cNvPr>
          <p:cNvPicPr>
            <a:picLocks noChangeAspect="1"/>
          </p:cNvPicPr>
          <p:nvPr/>
        </p:nvPicPr>
        <p:blipFill>
          <a:blip r:embed="rId2"/>
          <a:stretch>
            <a:fillRect/>
          </a:stretch>
        </p:blipFill>
        <p:spPr>
          <a:xfrm>
            <a:off x="986680" y="949301"/>
            <a:ext cx="4485759" cy="5335948"/>
          </a:xfrm>
          <a:prstGeom prst="rect">
            <a:avLst/>
          </a:prstGeom>
        </p:spPr>
      </p:pic>
      <p:pic>
        <p:nvPicPr>
          <p:cNvPr id="8" name="Picture 7">
            <a:extLst>
              <a:ext uri="{FF2B5EF4-FFF2-40B4-BE49-F238E27FC236}">
                <a16:creationId xmlns:a16="http://schemas.microsoft.com/office/drawing/2014/main" id="{9759A53C-1D7B-0E03-2E04-059231F0BFA7}"/>
              </a:ext>
            </a:extLst>
          </p:cNvPr>
          <p:cNvPicPr>
            <a:picLocks noChangeAspect="1"/>
          </p:cNvPicPr>
          <p:nvPr/>
        </p:nvPicPr>
        <p:blipFill>
          <a:blip r:embed="rId3"/>
          <a:stretch>
            <a:fillRect/>
          </a:stretch>
        </p:blipFill>
        <p:spPr>
          <a:xfrm>
            <a:off x="6409097" y="840843"/>
            <a:ext cx="4068112" cy="5443248"/>
          </a:xfrm>
          <a:prstGeom prst="rect">
            <a:avLst/>
          </a:prstGeom>
        </p:spPr>
      </p:pic>
    </p:spTree>
    <p:extLst>
      <p:ext uri="{BB962C8B-B14F-4D97-AF65-F5344CB8AC3E}">
        <p14:creationId xmlns:p14="http://schemas.microsoft.com/office/powerpoint/2010/main" val="1650126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5B09049-B5E5-9617-66EA-54698229EDA0}"/>
              </a:ext>
            </a:extLst>
          </p:cNvPr>
          <p:cNvSpPr>
            <a:spLocks noGrp="1"/>
          </p:cNvSpPr>
          <p:nvPr>
            <p:ph type="title"/>
          </p:nvPr>
        </p:nvSpPr>
        <p:spPr/>
        <p:txBody>
          <a:bodyPr/>
          <a:lstStyle/>
          <a:p>
            <a:r>
              <a:rPr lang="en-US" dirty="0"/>
              <a:t>Innovation </a:t>
            </a:r>
          </a:p>
        </p:txBody>
      </p:sp>
      <p:pic>
        <p:nvPicPr>
          <p:cNvPr id="11" name="Content Placeholder 10">
            <a:extLst>
              <a:ext uri="{FF2B5EF4-FFF2-40B4-BE49-F238E27FC236}">
                <a16:creationId xmlns:a16="http://schemas.microsoft.com/office/drawing/2014/main" id="{92908BC4-17DA-5261-C745-D63B7590FCC4}"/>
              </a:ext>
            </a:extLst>
          </p:cNvPr>
          <p:cNvPicPr>
            <a:picLocks noGrp="1" noChangeAspect="1"/>
          </p:cNvPicPr>
          <p:nvPr>
            <p:ph idx="1"/>
          </p:nvPr>
        </p:nvPicPr>
        <p:blipFill>
          <a:blip r:embed="rId2"/>
          <a:stretch>
            <a:fillRect/>
          </a:stretch>
        </p:blipFill>
        <p:spPr>
          <a:xfrm>
            <a:off x="4217110" y="105673"/>
            <a:ext cx="3162063" cy="4424286"/>
          </a:xfrm>
          <a:prstGeom prst="rect">
            <a:avLst/>
          </a:prstGeom>
        </p:spPr>
      </p:pic>
      <p:sp>
        <p:nvSpPr>
          <p:cNvPr id="10" name="Text Placeholder 9">
            <a:extLst>
              <a:ext uri="{FF2B5EF4-FFF2-40B4-BE49-F238E27FC236}">
                <a16:creationId xmlns:a16="http://schemas.microsoft.com/office/drawing/2014/main" id="{2F527A97-0895-A859-0A52-258FBFF02B3C}"/>
              </a:ext>
            </a:extLst>
          </p:cNvPr>
          <p:cNvSpPr>
            <a:spLocks noGrp="1"/>
          </p:cNvSpPr>
          <p:nvPr>
            <p:ph type="body" sz="half" idx="2"/>
          </p:nvPr>
        </p:nvSpPr>
        <p:spPr/>
        <p:txBody>
          <a:bodyPr/>
          <a:lstStyle/>
          <a:p>
            <a:r>
              <a:rPr lang="en-US" dirty="0" err="1"/>
              <a:t>Fibre</a:t>
            </a:r>
            <a:r>
              <a:rPr lang="en-US" dirty="0"/>
              <a:t>-optic readout of all front end data.</a:t>
            </a:r>
          </a:p>
          <a:p>
            <a:r>
              <a:rPr lang="en-US" dirty="0"/>
              <a:t>100s of optical </a:t>
            </a:r>
            <a:r>
              <a:rPr lang="en-US" dirty="0" err="1"/>
              <a:t>fibres</a:t>
            </a:r>
            <a:r>
              <a:rPr lang="en-US" dirty="0"/>
              <a:t> from the detector</a:t>
            </a:r>
          </a:p>
          <a:p>
            <a:r>
              <a:rPr lang="en-US" dirty="0"/>
              <a:t>Pipelines, filtering, DAQ all performed in custom Read Out Modules  (PPC commercial modules with a custom mezzanine)</a:t>
            </a:r>
          </a:p>
          <a:p>
            <a:r>
              <a:rPr lang="en-US" dirty="0"/>
              <a:t>RAL Engineering a key piece of making this happen.</a:t>
            </a:r>
          </a:p>
        </p:txBody>
      </p:sp>
      <p:sp>
        <p:nvSpPr>
          <p:cNvPr id="5" name="Date Placeholder 4">
            <a:extLst>
              <a:ext uri="{FF2B5EF4-FFF2-40B4-BE49-F238E27FC236}">
                <a16:creationId xmlns:a16="http://schemas.microsoft.com/office/drawing/2014/main" id="{216E9C71-F541-D3CB-7AA0-108B16B1C97D}"/>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258AE03D-E5E7-2F02-1372-1019AC6C33A6}"/>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C767317F-A724-43E7-66C7-166C873AB6AA}"/>
              </a:ext>
            </a:extLst>
          </p:cNvPr>
          <p:cNvSpPr>
            <a:spLocks noGrp="1"/>
          </p:cNvSpPr>
          <p:nvPr>
            <p:ph type="sldNum" sz="quarter" idx="12"/>
          </p:nvPr>
        </p:nvSpPr>
        <p:spPr/>
        <p:txBody>
          <a:bodyPr/>
          <a:lstStyle/>
          <a:p>
            <a:fld id="{6B7EA952-6D0B-2144-A8BE-AD0CFBCA6BF0}" type="slidenum">
              <a:rPr lang="en-US" smtClean="0"/>
              <a:t>23</a:t>
            </a:fld>
            <a:endParaRPr lang="en-US"/>
          </a:p>
        </p:txBody>
      </p:sp>
      <p:pic>
        <p:nvPicPr>
          <p:cNvPr id="3" name="Picture 2" descr="A close-up of a circuit board&#10;&#10;Description automatically generated">
            <a:extLst>
              <a:ext uri="{FF2B5EF4-FFF2-40B4-BE49-F238E27FC236}">
                <a16:creationId xmlns:a16="http://schemas.microsoft.com/office/drawing/2014/main" id="{65F22847-01E9-734B-1425-EC8545C0C116}"/>
              </a:ext>
            </a:extLst>
          </p:cNvPr>
          <p:cNvPicPr>
            <a:picLocks noChangeAspect="1"/>
          </p:cNvPicPr>
          <p:nvPr/>
        </p:nvPicPr>
        <p:blipFill>
          <a:blip r:embed="rId3"/>
          <a:stretch>
            <a:fillRect/>
          </a:stretch>
        </p:blipFill>
        <p:spPr>
          <a:xfrm>
            <a:off x="7419140" y="169260"/>
            <a:ext cx="4665133" cy="3498850"/>
          </a:xfrm>
          <a:prstGeom prst="rect">
            <a:avLst/>
          </a:prstGeom>
        </p:spPr>
      </p:pic>
      <p:pic>
        <p:nvPicPr>
          <p:cNvPr id="9" name="Picture 8" descr="A close-up of a computer chip&#10;&#10;Description automatically generated">
            <a:extLst>
              <a:ext uri="{FF2B5EF4-FFF2-40B4-BE49-F238E27FC236}">
                <a16:creationId xmlns:a16="http://schemas.microsoft.com/office/drawing/2014/main" id="{A4D2C5B0-C252-0B80-32A6-BC41D07ADD31}"/>
              </a:ext>
            </a:extLst>
          </p:cNvPr>
          <p:cNvPicPr>
            <a:picLocks noChangeAspect="1"/>
          </p:cNvPicPr>
          <p:nvPr/>
        </p:nvPicPr>
        <p:blipFill>
          <a:blip r:embed="rId4"/>
          <a:stretch>
            <a:fillRect/>
          </a:stretch>
        </p:blipFill>
        <p:spPr>
          <a:xfrm>
            <a:off x="7662951" y="3904904"/>
            <a:ext cx="3711781" cy="2783836"/>
          </a:xfrm>
          <a:prstGeom prst="rect">
            <a:avLst/>
          </a:prstGeom>
        </p:spPr>
      </p:pic>
      <p:sp>
        <p:nvSpPr>
          <p:cNvPr id="12" name="TextBox 11">
            <a:extLst>
              <a:ext uri="{FF2B5EF4-FFF2-40B4-BE49-F238E27FC236}">
                <a16:creationId xmlns:a16="http://schemas.microsoft.com/office/drawing/2014/main" id="{C20D9BC6-A001-0355-3825-0A4FBB2306B0}"/>
              </a:ext>
            </a:extLst>
          </p:cNvPr>
          <p:cNvSpPr txBox="1"/>
          <p:nvPr/>
        </p:nvSpPr>
        <p:spPr>
          <a:xfrm>
            <a:off x="8244493" y="6387493"/>
            <a:ext cx="2618511"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a:t>Front end digitizer card</a:t>
            </a:r>
          </a:p>
        </p:txBody>
      </p:sp>
      <p:sp>
        <p:nvSpPr>
          <p:cNvPr id="13" name="TextBox 12">
            <a:extLst>
              <a:ext uri="{FF2B5EF4-FFF2-40B4-BE49-F238E27FC236}">
                <a16:creationId xmlns:a16="http://schemas.microsoft.com/office/drawing/2014/main" id="{862D6381-1FED-D596-89DE-7567BEB59822}"/>
              </a:ext>
            </a:extLst>
          </p:cNvPr>
          <p:cNvSpPr txBox="1"/>
          <p:nvPr/>
        </p:nvSpPr>
        <p:spPr>
          <a:xfrm>
            <a:off x="4351020" y="4694616"/>
            <a:ext cx="2618511"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a:t>Prototype Optical Link</a:t>
            </a:r>
          </a:p>
        </p:txBody>
      </p:sp>
      <p:sp>
        <p:nvSpPr>
          <p:cNvPr id="14" name="TextBox 13">
            <a:extLst>
              <a:ext uri="{FF2B5EF4-FFF2-40B4-BE49-F238E27FC236}">
                <a16:creationId xmlns:a16="http://schemas.microsoft.com/office/drawing/2014/main" id="{DA16715C-DF2B-7F8D-901C-AF7E44EB7207}"/>
              </a:ext>
            </a:extLst>
          </p:cNvPr>
          <p:cNvSpPr txBox="1"/>
          <p:nvPr/>
        </p:nvSpPr>
        <p:spPr>
          <a:xfrm>
            <a:off x="7938683" y="3244334"/>
            <a:ext cx="2618511"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a:t>IO Board</a:t>
            </a:r>
          </a:p>
        </p:txBody>
      </p:sp>
    </p:spTree>
    <p:extLst>
      <p:ext uri="{BB962C8B-B14F-4D97-AF65-F5344CB8AC3E}">
        <p14:creationId xmlns:p14="http://schemas.microsoft.com/office/powerpoint/2010/main" val="231418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8E174-2411-55A6-A449-E80CFF1141F3}"/>
              </a:ext>
            </a:extLst>
          </p:cNvPr>
          <p:cNvSpPr>
            <a:spLocks noGrp="1"/>
          </p:cNvSpPr>
          <p:nvPr>
            <p:ph type="title"/>
          </p:nvPr>
        </p:nvSpPr>
        <p:spPr>
          <a:xfrm>
            <a:off x="184570" y="46918"/>
            <a:ext cx="10058400" cy="666307"/>
          </a:xfrm>
        </p:spPr>
        <p:txBody>
          <a:bodyPr>
            <a:normAutofit fontScale="90000"/>
          </a:bodyPr>
          <a:lstStyle/>
          <a:p>
            <a:r>
              <a:rPr lang="en-US" dirty="0"/>
              <a:t>Installation and completing the detector</a:t>
            </a:r>
          </a:p>
        </p:txBody>
      </p:sp>
      <p:sp>
        <p:nvSpPr>
          <p:cNvPr id="5" name="Date Placeholder 4">
            <a:extLst>
              <a:ext uri="{FF2B5EF4-FFF2-40B4-BE49-F238E27FC236}">
                <a16:creationId xmlns:a16="http://schemas.microsoft.com/office/drawing/2014/main" id="{6E6E324C-2BEE-A978-CE44-16969955FD85}"/>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07CDA053-D6CB-F08C-1B50-F4C838C43616}"/>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C6916AD1-E13F-35A0-B1AA-7AB0FD4F2037}"/>
              </a:ext>
            </a:extLst>
          </p:cNvPr>
          <p:cNvSpPr>
            <a:spLocks noGrp="1"/>
          </p:cNvSpPr>
          <p:nvPr>
            <p:ph type="sldNum" sz="quarter" idx="12"/>
          </p:nvPr>
        </p:nvSpPr>
        <p:spPr/>
        <p:txBody>
          <a:bodyPr/>
          <a:lstStyle/>
          <a:p>
            <a:fld id="{6B7EA952-6D0B-2144-A8BE-AD0CFBCA6BF0}" type="slidenum">
              <a:rPr lang="en-US" smtClean="0"/>
              <a:t>24</a:t>
            </a:fld>
            <a:endParaRPr lang="en-US"/>
          </a:p>
        </p:txBody>
      </p:sp>
      <p:pic>
        <p:nvPicPr>
          <p:cNvPr id="2050" name="Picture 2">
            <a:extLst>
              <a:ext uri="{FF2B5EF4-FFF2-40B4-BE49-F238E27FC236}">
                <a16:creationId xmlns:a16="http://schemas.microsoft.com/office/drawing/2014/main" id="{C46EFCB5-6491-36E2-9A4B-F7F13F8D5A87}"/>
              </a:ext>
            </a:extLst>
          </p:cNvPr>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8085138" y="3773863"/>
            <a:ext cx="4106862" cy="27257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907483C-46FE-3AE3-A05A-AD02B2B887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841" y="702715"/>
            <a:ext cx="4095107" cy="272628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1B99F8A6-AA8E-B371-513D-5E98C9DF90C4}"/>
              </a:ext>
            </a:extLst>
          </p:cNvPr>
          <p:cNvPicPr>
            <a:picLocks noChangeAspect="1"/>
          </p:cNvPicPr>
          <p:nvPr/>
        </p:nvPicPr>
        <p:blipFill>
          <a:blip r:embed="rId4"/>
          <a:stretch>
            <a:fillRect/>
          </a:stretch>
        </p:blipFill>
        <p:spPr>
          <a:xfrm>
            <a:off x="8740896" y="157517"/>
            <a:ext cx="3264263" cy="2847549"/>
          </a:xfrm>
          <a:prstGeom prst="rect">
            <a:avLst/>
          </a:prstGeom>
        </p:spPr>
      </p:pic>
      <p:pic>
        <p:nvPicPr>
          <p:cNvPr id="8" name="Picture 7" descr="Hands holding a black rectangular object&#10;&#10;Description automatically generated">
            <a:extLst>
              <a:ext uri="{FF2B5EF4-FFF2-40B4-BE49-F238E27FC236}">
                <a16:creationId xmlns:a16="http://schemas.microsoft.com/office/drawing/2014/main" id="{8F237AE1-1B6C-7D31-DDE8-5B8B4E29B81B}"/>
              </a:ext>
            </a:extLst>
          </p:cNvPr>
          <p:cNvPicPr>
            <a:picLocks noChangeAspect="1"/>
          </p:cNvPicPr>
          <p:nvPr/>
        </p:nvPicPr>
        <p:blipFill>
          <a:blip r:embed="rId5"/>
          <a:stretch>
            <a:fillRect/>
          </a:stretch>
        </p:blipFill>
        <p:spPr>
          <a:xfrm>
            <a:off x="4454717" y="702715"/>
            <a:ext cx="3824317" cy="2868238"/>
          </a:xfrm>
          <a:prstGeom prst="rect">
            <a:avLst/>
          </a:prstGeom>
        </p:spPr>
      </p:pic>
      <p:pic>
        <p:nvPicPr>
          <p:cNvPr id="11" name="Picture 10" descr="Close-up of a circuit board&#10;&#10;Description automatically generated">
            <a:extLst>
              <a:ext uri="{FF2B5EF4-FFF2-40B4-BE49-F238E27FC236}">
                <a16:creationId xmlns:a16="http://schemas.microsoft.com/office/drawing/2014/main" id="{B7F0AE84-D1D5-6D30-74C7-D89631C89CD1}"/>
              </a:ext>
            </a:extLst>
          </p:cNvPr>
          <p:cNvPicPr>
            <a:picLocks noChangeAspect="1"/>
          </p:cNvPicPr>
          <p:nvPr/>
        </p:nvPicPr>
        <p:blipFill>
          <a:blip r:embed="rId6"/>
          <a:stretch>
            <a:fillRect/>
          </a:stretch>
        </p:blipFill>
        <p:spPr>
          <a:xfrm>
            <a:off x="4331112" y="3660570"/>
            <a:ext cx="3983257" cy="2987442"/>
          </a:xfrm>
          <a:prstGeom prst="rect">
            <a:avLst/>
          </a:prstGeom>
        </p:spPr>
      </p:pic>
      <p:pic>
        <p:nvPicPr>
          <p:cNvPr id="13" name="Picture 12" descr="Men working on a machine&#10;&#10;Description automatically generated">
            <a:extLst>
              <a:ext uri="{FF2B5EF4-FFF2-40B4-BE49-F238E27FC236}">
                <a16:creationId xmlns:a16="http://schemas.microsoft.com/office/drawing/2014/main" id="{DBFA96C8-10C4-129C-6445-14A5824EF654}"/>
              </a:ext>
            </a:extLst>
          </p:cNvPr>
          <p:cNvPicPr>
            <a:picLocks noChangeAspect="1"/>
          </p:cNvPicPr>
          <p:nvPr/>
        </p:nvPicPr>
        <p:blipFill>
          <a:blip r:embed="rId7"/>
          <a:stretch>
            <a:fillRect/>
          </a:stretch>
        </p:blipFill>
        <p:spPr>
          <a:xfrm>
            <a:off x="184570" y="3596659"/>
            <a:ext cx="4106862" cy="3080146"/>
          </a:xfrm>
          <a:prstGeom prst="rect">
            <a:avLst/>
          </a:prstGeom>
        </p:spPr>
      </p:pic>
    </p:spTree>
    <p:extLst>
      <p:ext uri="{BB962C8B-B14F-4D97-AF65-F5344CB8AC3E}">
        <p14:creationId xmlns:p14="http://schemas.microsoft.com/office/powerpoint/2010/main" val="4222309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18DD4-F509-0C43-0361-52EF66664F4B}"/>
              </a:ext>
            </a:extLst>
          </p:cNvPr>
          <p:cNvSpPr>
            <a:spLocks noGrp="1"/>
          </p:cNvSpPr>
          <p:nvPr>
            <p:ph type="title"/>
          </p:nvPr>
        </p:nvSpPr>
        <p:spPr/>
        <p:txBody>
          <a:bodyPr/>
          <a:lstStyle/>
          <a:p>
            <a:r>
              <a:rPr lang="en-US" dirty="0"/>
              <a:t>Data Arrives</a:t>
            </a:r>
          </a:p>
        </p:txBody>
      </p:sp>
      <p:pic>
        <p:nvPicPr>
          <p:cNvPr id="8" name="Content Placeholder 7">
            <a:extLst>
              <a:ext uri="{FF2B5EF4-FFF2-40B4-BE49-F238E27FC236}">
                <a16:creationId xmlns:a16="http://schemas.microsoft.com/office/drawing/2014/main" id="{15D91FFC-3A23-9E41-E222-F3E24DC2C067}"/>
              </a:ext>
            </a:extLst>
          </p:cNvPr>
          <p:cNvPicPr>
            <a:picLocks noGrp="1" noChangeAspect="1"/>
          </p:cNvPicPr>
          <p:nvPr>
            <p:ph idx="1"/>
          </p:nvPr>
        </p:nvPicPr>
        <p:blipFill>
          <a:blip r:embed="rId2"/>
          <a:stretch>
            <a:fillRect/>
          </a:stretch>
        </p:blipFill>
        <p:spPr>
          <a:xfrm>
            <a:off x="5981196" y="731838"/>
            <a:ext cx="4131683" cy="5257800"/>
          </a:xfrm>
          <a:prstGeom prst="rect">
            <a:avLst/>
          </a:prstGeom>
        </p:spPr>
      </p:pic>
      <p:sp>
        <p:nvSpPr>
          <p:cNvPr id="4" name="Text Placeholder 3">
            <a:extLst>
              <a:ext uri="{FF2B5EF4-FFF2-40B4-BE49-F238E27FC236}">
                <a16:creationId xmlns:a16="http://schemas.microsoft.com/office/drawing/2014/main" id="{E34E89CD-4AC9-DC22-EED3-BD3584F22500}"/>
              </a:ext>
            </a:extLst>
          </p:cNvPr>
          <p:cNvSpPr>
            <a:spLocks noGrp="1"/>
          </p:cNvSpPr>
          <p:nvPr>
            <p:ph type="body" sz="half" idx="2"/>
          </p:nvPr>
        </p:nvSpPr>
        <p:spPr/>
        <p:txBody>
          <a:bodyPr/>
          <a:lstStyle/>
          <a:p>
            <a:r>
              <a:rPr lang="en-US" dirty="0"/>
              <a:t>First collisions were seen in May 1999</a:t>
            </a:r>
          </a:p>
          <a:p>
            <a:r>
              <a:rPr lang="en-US" dirty="0"/>
              <a:t>By the end of 1999, the accelerator was up and running, and in early 2000 data taking began in earnest.</a:t>
            </a:r>
          </a:p>
          <a:p>
            <a:r>
              <a:rPr lang="en-US" dirty="0"/>
              <a:t>There was a long saga with object- oriented databases (“objectivity”) which couldn’t cope with our data volumes and the collaboration moved to using Root.</a:t>
            </a:r>
          </a:p>
        </p:txBody>
      </p:sp>
      <p:sp>
        <p:nvSpPr>
          <p:cNvPr id="5" name="Date Placeholder 4">
            <a:extLst>
              <a:ext uri="{FF2B5EF4-FFF2-40B4-BE49-F238E27FC236}">
                <a16:creationId xmlns:a16="http://schemas.microsoft.com/office/drawing/2014/main" id="{FC658708-C4FC-404D-EBD4-780D7DE172AB}"/>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16AB7FE7-FF20-DFC1-915E-399D83824326}"/>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1A13D5D2-1A17-831B-1271-D43BEB68DF0A}"/>
              </a:ext>
            </a:extLst>
          </p:cNvPr>
          <p:cNvSpPr>
            <a:spLocks noGrp="1"/>
          </p:cNvSpPr>
          <p:nvPr>
            <p:ph type="sldNum" sz="quarter" idx="12"/>
          </p:nvPr>
        </p:nvSpPr>
        <p:spPr/>
        <p:txBody>
          <a:bodyPr/>
          <a:lstStyle/>
          <a:p>
            <a:fld id="{6B7EA952-6D0B-2144-A8BE-AD0CFBCA6BF0}" type="slidenum">
              <a:rPr lang="en-US" smtClean="0"/>
              <a:t>25</a:t>
            </a:fld>
            <a:endParaRPr lang="en-US"/>
          </a:p>
        </p:txBody>
      </p:sp>
      <p:sp>
        <p:nvSpPr>
          <p:cNvPr id="9" name="TextBox 8">
            <a:extLst>
              <a:ext uri="{FF2B5EF4-FFF2-40B4-BE49-F238E27FC236}">
                <a16:creationId xmlns:a16="http://schemas.microsoft.com/office/drawing/2014/main" id="{6C558C4F-0A5A-AD8F-2F73-96CA55899CC1}"/>
              </a:ext>
            </a:extLst>
          </p:cNvPr>
          <p:cNvSpPr txBox="1"/>
          <p:nvPr/>
        </p:nvSpPr>
        <p:spPr>
          <a:xfrm>
            <a:off x="4266618" y="1151725"/>
            <a:ext cx="1714578" cy="923330"/>
          </a:xfrm>
          <a:prstGeom prst="rect">
            <a:avLst/>
          </a:prstGeom>
          <a:noFill/>
        </p:spPr>
        <p:txBody>
          <a:bodyPr wrap="square" rtlCol="0">
            <a:spAutoFit/>
          </a:bodyPr>
          <a:lstStyle/>
          <a:p>
            <a:r>
              <a:rPr lang="en-US" dirty="0"/>
              <a:t>Early 2000</a:t>
            </a:r>
          </a:p>
          <a:p>
            <a:r>
              <a:rPr lang="en-US" dirty="0"/>
              <a:t>Look at </a:t>
            </a:r>
            <a:r>
              <a:rPr lang="en-US" dirty="0">
                <a:latin typeface="Symbol" pitchFamily="2" charset="2"/>
              </a:rPr>
              <a:t>p</a:t>
            </a:r>
            <a:r>
              <a:rPr lang="en-US" baseline="30000" dirty="0"/>
              <a:t>0</a:t>
            </a:r>
            <a:r>
              <a:rPr lang="en-US" dirty="0"/>
              <a:t> s in the Calorimeter</a:t>
            </a:r>
          </a:p>
        </p:txBody>
      </p:sp>
    </p:spTree>
    <p:extLst>
      <p:ext uri="{BB962C8B-B14F-4D97-AF65-F5344CB8AC3E}">
        <p14:creationId xmlns:p14="http://schemas.microsoft.com/office/powerpoint/2010/main" val="33405616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3F3B8-DD06-AB3C-7876-25D73564375B}"/>
              </a:ext>
            </a:extLst>
          </p:cNvPr>
          <p:cNvSpPr>
            <a:spLocks noGrp="1"/>
          </p:cNvSpPr>
          <p:nvPr>
            <p:ph type="title"/>
          </p:nvPr>
        </p:nvSpPr>
        <p:spPr/>
        <p:txBody>
          <a:bodyPr/>
          <a:lstStyle/>
          <a:p>
            <a:r>
              <a:rPr lang="en-US" dirty="0"/>
              <a:t>Measuring CP Violation</a:t>
            </a:r>
          </a:p>
        </p:txBody>
      </p:sp>
      <p:sp>
        <p:nvSpPr>
          <p:cNvPr id="4" name="Text Placeholder 3">
            <a:extLst>
              <a:ext uri="{FF2B5EF4-FFF2-40B4-BE49-F238E27FC236}">
                <a16:creationId xmlns:a16="http://schemas.microsoft.com/office/drawing/2014/main" id="{7742B044-DACA-144B-CCFF-F87BEC85B807}"/>
              </a:ext>
            </a:extLst>
          </p:cNvPr>
          <p:cNvSpPr>
            <a:spLocks noGrp="1"/>
          </p:cNvSpPr>
          <p:nvPr>
            <p:ph type="body" sz="half" idx="2"/>
          </p:nvPr>
        </p:nvSpPr>
        <p:spPr/>
        <p:txBody>
          <a:bodyPr/>
          <a:lstStyle/>
          <a:p>
            <a:r>
              <a:rPr lang="en-US" dirty="0"/>
              <a:t>By the time of the summer conferences in 2001, the collaboration was showing results observing CP violation.</a:t>
            </a:r>
          </a:p>
        </p:txBody>
      </p:sp>
      <p:sp>
        <p:nvSpPr>
          <p:cNvPr id="5" name="Date Placeholder 4">
            <a:extLst>
              <a:ext uri="{FF2B5EF4-FFF2-40B4-BE49-F238E27FC236}">
                <a16:creationId xmlns:a16="http://schemas.microsoft.com/office/drawing/2014/main" id="{E2CA8672-FADA-7EFB-545A-840B49A60AA6}"/>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F6EEA56F-6103-6782-16AF-71E1FE9D0C93}"/>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70B55DA8-1772-68D1-F4D8-4E0345143971}"/>
              </a:ext>
            </a:extLst>
          </p:cNvPr>
          <p:cNvSpPr>
            <a:spLocks noGrp="1"/>
          </p:cNvSpPr>
          <p:nvPr>
            <p:ph type="sldNum" sz="quarter" idx="12"/>
          </p:nvPr>
        </p:nvSpPr>
        <p:spPr/>
        <p:txBody>
          <a:bodyPr/>
          <a:lstStyle/>
          <a:p>
            <a:fld id="{6B7EA952-6D0B-2144-A8BE-AD0CFBCA6BF0}" type="slidenum">
              <a:rPr lang="en-US" smtClean="0"/>
              <a:t>26</a:t>
            </a:fld>
            <a:endParaRPr lang="en-US"/>
          </a:p>
        </p:txBody>
      </p:sp>
      <p:pic>
        <p:nvPicPr>
          <p:cNvPr id="8" name="Picture 1027">
            <a:extLst>
              <a:ext uri="{FF2B5EF4-FFF2-40B4-BE49-F238E27FC236}">
                <a16:creationId xmlns:a16="http://schemas.microsoft.com/office/drawing/2014/main" id="{FA61205A-A2ED-07E6-60CA-F79674A94BF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5152" b="15152"/>
          <a:stretch>
            <a:fillRect/>
          </a:stretch>
        </p:blipFill>
        <p:spPr bwMode="auto">
          <a:xfrm>
            <a:off x="5132347" y="731838"/>
            <a:ext cx="582938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9595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ABC04897-F19A-8E72-2A82-C06EE05C1E86}"/>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21B1BDB8-DE34-F0D4-11F8-9A345A72ABE5}"/>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63B0F0D7-22C5-0A5C-FA85-F651462903BB}"/>
              </a:ext>
            </a:extLst>
          </p:cNvPr>
          <p:cNvSpPr>
            <a:spLocks noGrp="1"/>
          </p:cNvSpPr>
          <p:nvPr>
            <p:ph type="sldNum" sz="quarter" idx="12"/>
          </p:nvPr>
        </p:nvSpPr>
        <p:spPr/>
        <p:txBody>
          <a:bodyPr/>
          <a:lstStyle/>
          <a:p>
            <a:fld id="{6B7EA952-6D0B-2144-A8BE-AD0CFBCA6BF0}" type="slidenum">
              <a:rPr lang="en-US" smtClean="0"/>
              <a:t>27</a:t>
            </a:fld>
            <a:endParaRPr lang="en-US"/>
          </a:p>
        </p:txBody>
      </p:sp>
      <p:pic>
        <p:nvPicPr>
          <p:cNvPr id="52" name="Picture 2050">
            <a:extLst>
              <a:ext uri="{FF2B5EF4-FFF2-40B4-BE49-F238E27FC236}">
                <a16:creationId xmlns:a16="http://schemas.microsoft.com/office/drawing/2014/main" id="{D473859C-698E-9006-334D-1F31D3C7BB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03551" y="2853901"/>
            <a:ext cx="3048000" cy="165735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051">
            <a:extLst>
              <a:ext uri="{FF2B5EF4-FFF2-40B4-BE49-F238E27FC236}">
                <a16:creationId xmlns:a16="http://schemas.microsoft.com/office/drawing/2014/main" id="{1C80966C-5F82-7DFE-25EF-52A00D232F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48001" y="1596601"/>
            <a:ext cx="3079750" cy="1317625"/>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052">
            <a:extLst>
              <a:ext uri="{FF2B5EF4-FFF2-40B4-BE49-F238E27FC236}">
                <a16:creationId xmlns:a16="http://schemas.microsoft.com/office/drawing/2014/main" id="{E646D4F7-3BF1-B654-D5E3-443964CA9B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1951" y="1596601"/>
            <a:ext cx="3003550" cy="1317625"/>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053">
            <a:extLst>
              <a:ext uri="{FF2B5EF4-FFF2-40B4-BE49-F238E27FC236}">
                <a16:creationId xmlns:a16="http://schemas.microsoft.com/office/drawing/2014/main" id="{E72369CB-D0D7-20B7-D5A5-B99F5783C4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8001" y="339301"/>
            <a:ext cx="3079750" cy="131762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054">
            <a:extLst>
              <a:ext uri="{FF2B5EF4-FFF2-40B4-BE49-F238E27FC236}">
                <a16:creationId xmlns:a16="http://schemas.microsoft.com/office/drawing/2014/main" id="{80EB4AE9-6C75-0D40-913D-F07E723B8367}"/>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21951" y="339301"/>
            <a:ext cx="3003550" cy="131762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055">
            <a:extLst>
              <a:ext uri="{FF2B5EF4-FFF2-40B4-BE49-F238E27FC236}">
                <a16:creationId xmlns:a16="http://schemas.microsoft.com/office/drawing/2014/main" id="{CB7EB998-2E8F-B67B-70B3-2DD163DAA5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1951" y="3079326"/>
            <a:ext cx="3003550" cy="1317625"/>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2057">
            <a:extLst>
              <a:ext uri="{FF2B5EF4-FFF2-40B4-BE49-F238E27FC236}">
                <a16:creationId xmlns:a16="http://schemas.microsoft.com/office/drawing/2014/main" id="{F0E518A3-663A-3719-5DFB-4ED5638C948B}"/>
              </a:ext>
            </a:extLst>
          </p:cNvPr>
          <p:cNvSpPr>
            <a:spLocks noChangeArrowheads="1"/>
          </p:cNvSpPr>
          <p:nvPr/>
        </p:nvSpPr>
        <p:spPr bwMode="auto">
          <a:xfrm>
            <a:off x="3569551" y="3996901"/>
            <a:ext cx="4165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20000"/>
              </a:spcBef>
            </a:pPr>
            <a:endParaRPr lang="en-US" altLang="en-US" sz="2000">
              <a:solidFill>
                <a:srgbClr val="CC0000"/>
              </a:solidFill>
              <a:latin typeface="Comic Sans MS" panose="030F0902030302020204" pitchFamily="66" charset="0"/>
            </a:endParaRPr>
          </a:p>
        </p:txBody>
      </p:sp>
      <p:graphicFrame>
        <p:nvGraphicFramePr>
          <p:cNvPr id="59" name="Group 2121">
            <a:extLst>
              <a:ext uri="{FF2B5EF4-FFF2-40B4-BE49-F238E27FC236}">
                <a16:creationId xmlns:a16="http://schemas.microsoft.com/office/drawing/2014/main" id="{3B9C43B3-BED4-0C84-B373-9C9E1128B7BE}"/>
              </a:ext>
            </a:extLst>
          </p:cNvPr>
          <p:cNvGraphicFramePr>
            <a:graphicFrameLocks noGrp="1"/>
          </p:cNvGraphicFramePr>
          <p:nvPr>
            <p:extLst>
              <p:ext uri="{D42A27DB-BD31-4B8C-83A1-F6EECF244321}">
                <p14:modId xmlns:p14="http://schemas.microsoft.com/office/powerpoint/2010/main" val="1083853444"/>
              </p:ext>
            </p:extLst>
          </p:nvPr>
        </p:nvGraphicFramePr>
        <p:xfrm>
          <a:off x="5322151" y="4490613"/>
          <a:ext cx="5105400" cy="1524000"/>
        </p:xfrm>
        <a:graphic>
          <a:graphicData uri="http://schemas.openxmlformats.org/drawingml/2006/table">
            <a:tbl>
              <a:tblPr/>
              <a:tblGrid>
                <a:gridCol w="1776413">
                  <a:extLst>
                    <a:ext uri="{9D8B030D-6E8A-4147-A177-3AD203B41FA5}">
                      <a16:colId xmlns:a16="http://schemas.microsoft.com/office/drawing/2014/main" val="1054033484"/>
                    </a:ext>
                  </a:extLst>
                </a:gridCol>
                <a:gridCol w="1347787">
                  <a:extLst>
                    <a:ext uri="{9D8B030D-6E8A-4147-A177-3AD203B41FA5}">
                      <a16:colId xmlns:a16="http://schemas.microsoft.com/office/drawing/2014/main" val="435408469"/>
                    </a:ext>
                  </a:extLst>
                </a:gridCol>
                <a:gridCol w="955675">
                  <a:extLst>
                    <a:ext uri="{9D8B030D-6E8A-4147-A177-3AD203B41FA5}">
                      <a16:colId xmlns:a16="http://schemas.microsoft.com/office/drawing/2014/main" val="2859150961"/>
                    </a:ext>
                  </a:extLst>
                </a:gridCol>
                <a:gridCol w="1025525">
                  <a:extLst>
                    <a:ext uri="{9D8B030D-6E8A-4147-A177-3AD203B41FA5}">
                      <a16:colId xmlns:a16="http://schemas.microsoft.com/office/drawing/2014/main" val="544071549"/>
                    </a:ext>
                  </a:extLst>
                </a:gridCol>
              </a:tblGrid>
              <a:tr h="273050">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6600"/>
                          </a:solidFill>
                          <a:effectLst>
                            <a:outerShdw blurRad="38100" dist="38100" dir="2700000" algn="tl">
                              <a:srgbClr val="C0C0C0"/>
                            </a:outerShdw>
                          </a:effectLst>
                          <a:latin typeface="Times New Roman" panose="02020603050405020304" pitchFamily="18" charset="0"/>
                        </a:rPr>
                        <a:t>Sample</a:t>
                      </a:r>
                    </a:p>
                  </a:txBody>
                  <a:tcPr horzOverflow="overflow">
                    <a:lnL w="28575"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28575"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6600"/>
                          </a:solidFill>
                          <a:effectLst>
                            <a:outerShdw blurRad="38100" dist="38100" dir="2700000" algn="tl">
                              <a:srgbClr val="C0C0C0"/>
                            </a:outerShdw>
                          </a:effectLst>
                          <a:latin typeface="Times New Roman" panose="02020603050405020304" pitchFamily="18" charset="0"/>
                        </a:rPr>
                        <a:t>tagged events</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28575"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6600"/>
                          </a:solidFill>
                          <a:effectLst>
                            <a:outerShdw blurRad="38100" dist="38100" dir="2700000" algn="tl">
                              <a:srgbClr val="C0C0C0"/>
                            </a:outerShdw>
                          </a:effectLst>
                          <a:latin typeface="Times New Roman" panose="02020603050405020304" pitchFamily="18" charset="0"/>
                        </a:rPr>
                        <a:t>Purity</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28575"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1" u="none" strike="noStrike" cap="none" normalizeH="0" baseline="0">
                          <a:ln>
                            <a:noFill/>
                          </a:ln>
                          <a:solidFill>
                            <a:srgbClr val="006600"/>
                          </a:solidFill>
                          <a:effectLst>
                            <a:outerShdw blurRad="38100" dist="38100" dir="2700000" algn="tl">
                              <a:srgbClr val="C0C0C0"/>
                            </a:outerShdw>
                          </a:effectLst>
                          <a:latin typeface="Times New Roman" panose="02020603050405020304" pitchFamily="18" charset="0"/>
                        </a:rPr>
                        <a:t>CP</a:t>
                      </a:r>
                    </a:p>
                  </a:txBody>
                  <a:tcPr horzOverflow="overflow">
                    <a:lnL w="12700" cap="flat" cmpd="tri" algn="ctr">
                      <a:solidFill>
                        <a:schemeClr val="tx1"/>
                      </a:solidFill>
                      <a:prstDash val="solid"/>
                      <a:round/>
                      <a:headEnd type="none" w="med" len="med"/>
                      <a:tailEnd type="none" w="med" len="med"/>
                    </a:lnL>
                    <a:lnR w="28575" cap="flat" cmpd="tri" algn="ctr">
                      <a:solidFill>
                        <a:schemeClr val="tx1"/>
                      </a:solidFill>
                      <a:prstDash val="solid"/>
                      <a:round/>
                      <a:headEnd type="none" w="med" len="med"/>
                      <a:tailEnd type="none" w="med" len="med"/>
                    </a:lnR>
                    <a:lnT w="28575"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22515065"/>
                  </a:ext>
                </a:extLst>
              </a:tr>
              <a:tr h="273050">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l"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[J/</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sym typeface="Symbol" pitchFamily="2" charset="2"/>
                        </a:rPr>
                        <a:t></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 </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sym typeface="Symbol" pitchFamily="2" charset="2"/>
                        </a:rPr>
                        <a:t></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(2S), </a:t>
                      </a:r>
                      <a:r>
                        <a:rPr kumimoji="0" lang="en-US" altLang="en-US" sz="1400" b="1" i="0" u="none" strike="noStrike" cap="none" normalizeH="0" baseline="0">
                          <a:ln>
                            <a:noFill/>
                          </a:ln>
                          <a:solidFill>
                            <a:srgbClr val="000099"/>
                          </a:solidFill>
                          <a:effectLst/>
                          <a:latin typeface="Symbol" pitchFamily="2" charset="2"/>
                        </a:rPr>
                        <a:t>c</a:t>
                      </a:r>
                      <a:r>
                        <a:rPr kumimoji="0" lang="en-US" altLang="en-US" sz="1400" b="1" i="0" u="none" strike="noStrike" cap="none" normalizeH="0" baseline="-25000">
                          <a:ln>
                            <a:noFill/>
                          </a:ln>
                          <a:solidFill>
                            <a:srgbClr val="000099"/>
                          </a:solidFill>
                          <a:effectLst/>
                          <a:latin typeface="Comic Sans MS" panose="030F0902030302020204" pitchFamily="66" charset="0"/>
                        </a:rPr>
                        <a:t>c1</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 K</a:t>
                      </a:r>
                      <a:r>
                        <a:rPr kumimoji="0" lang="en-US" altLang="en-US" sz="1400" b="1" i="0" u="none" strike="noStrike" cap="none" normalizeH="0" baseline="-25000">
                          <a:ln>
                            <a:noFill/>
                          </a:ln>
                          <a:solidFill>
                            <a:srgbClr val="000099"/>
                          </a:solidFill>
                          <a:effectLst>
                            <a:outerShdw blurRad="38100" dist="38100" dir="2700000" algn="tl">
                              <a:srgbClr val="C0C0C0"/>
                            </a:outerShdw>
                          </a:effectLst>
                          <a:latin typeface="Times New Roman" panose="02020603050405020304" pitchFamily="18" charset="0"/>
                        </a:rPr>
                        <a:t>S</a:t>
                      </a:r>
                    </a:p>
                  </a:txBody>
                  <a:tcPr horzOverflow="overflow">
                    <a:lnL w="28575"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480</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96%</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-1</a:t>
                      </a:r>
                    </a:p>
                  </a:txBody>
                  <a:tcPr horzOverflow="overflow">
                    <a:lnL w="12700" cap="flat" cmpd="tri" algn="ctr">
                      <a:solidFill>
                        <a:schemeClr val="tx1"/>
                      </a:solidFill>
                      <a:prstDash val="solid"/>
                      <a:round/>
                      <a:headEnd type="none" w="med" len="med"/>
                      <a:tailEnd type="none" w="med" len="med"/>
                    </a:lnL>
                    <a:lnR w="28575"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53859969"/>
                  </a:ext>
                </a:extLst>
              </a:tr>
              <a:tr h="285750">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l"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J/</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sym typeface="Symbol" pitchFamily="2" charset="2"/>
                        </a:rPr>
                        <a:t></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 K</a:t>
                      </a:r>
                      <a:r>
                        <a:rPr kumimoji="0" lang="en-US" altLang="en-US" sz="1400" b="1" i="0" u="none" strike="noStrike" cap="none" normalizeH="0" baseline="-25000">
                          <a:ln>
                            <a:noFill/>
                          </a:ln>
                          <a:solidFill>
                            <a:srgbClr val="000099"/>
                          </a:solidFill>
                          <a:effectLst>
                            <a:outerShdw blurRad="38100" dist="38100" dir="2700000" algn="tl">
                              <a:srgbClr val="C0C0C0"/>
                            </a:outerShdw>
                          </a:effectLst>
                          <a:latin typeface="Times New Roman" panose="02020603050405020304" pitchFamily="18" charset="0"/>
                        </a:rPr>
                        <a:t>L</a:t>
                      </a:r>
                    </a:p>
                  </a:txBody>
                  <a:tcPr horzOverflow="overflow">
                    <a:lnL w="28575"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273</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51%</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+1</a:t>
                      </a:r>
                    </a:p>
                  </a:txBody>
                  <a:tcPr horzOverflow="overflow">
                    <a:lnL w="12700" cap="flat" cmpd="tri" algn="ctr">
                      <a:solidFill>
                        <a:schemeClr val="tx1"/>
                      </a:solidFill>
                      <a:prstDash val="solid"/>
                      <a:round/>
                      <a:headEnd type="none" w="med" len="med"/>
                      <a:tailEnd type="none" w="med" len="med"/>
                    </a:lnL>
                    <a:lnR w="28575"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61685505"/>
                  </a:ext>
                </a:extLst>
              </a:tr>
              <a:tr h="273050">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l"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J/</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sym typeface="Symbol" pitchFamily="2" charset="2"/>
                        </a:rPr>
                        <a:t></a:t>
                      </a: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 </a:t>
                      </a:r>
                      <a:r>
                        <a:rPr kumimoji="0" lang="en-GB"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K*</a:t>
                      </a:r>
                      <a:r>
                        <a:rPr kumimoji="0" lang="en-GB" altLang="en-US" sz="1400" b="1" i="0" u="none" strike="noStrike" cap="none" normalizeH="0" baseline="30000">
                          <a:ln>
                            <a:noFill/>
                          </a:ln>
                          <a:solidFill>
                            <a:srgbClr val="000099"/>
                          </a:solidFill>
                          <a:effectLst>
                            <a:outerShdw blurRad="38100" dist="38100" dir="2700000" algn="tl">
                              <a:srgbClr val="C0C0C0"/>
                            </a:outerShdw>
                          </a:effectLst>
                          <a:latin typeface="Times New Roman" panose="02020603050405020304" pitchFamily="18" charset="0"/>
                        </a:rPr>
                        <a:t>0</a:t>
                      </a:r>
                      <a:r>
                        <a:rPr kumimoji="0" lang="en-GB"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(K</a:t>
                      </a:r>
                      <a:r>
                        <a:rPr kumimoji="0" lang="en-GB" altLang="en-US" sz="1400" b="1" i="0" u="none" strike="noStrike" cap="none" normalizeH="0" baseline="-25000">
                          <a:ln>
                            <a:noFill/>
                          </a:ln>
                          <a:solidFill>
                            <a:srgbClr val="000099"/>
                          </a:solidFill>
                          <a:effectLst>
                            <a:outerShdw blurRad="38100" dist="38100" dir="2700000" algn="tl">
                              <a:srgbClr val="C0C0C0"/>
                            </a:outerShdw>
                          </a:effectLst>
                          <a:latin typeface="Times New Roman" panose="02020603050405020304" pitchFamily="18" charset="0"/>
                        </a:rPr>
                        <a:t>S</a:t>
                      </a:r>
                      <a:r>
                        <a:rPr kumimoji="0" lang="en-GB" altLang="en-US" sz="1400" b="1" i="0" u="none" strike="noStrike" cap="none" normalizeH="0" baseline="0">
                          <a:ln>
                            <a:noFill/>
                          </a:ln>
                          <a:solidFill>
                            <a:srgbClr val="000099"/>
                          </a:solidFill>
                          <a:effectLst>
                            <a:outerShdw blurRad="38100" dist="38100" dir="2700000" algn="tl">
                              <a:srgbClr val="C0C0C0"/>
                            </a:outerShdw>
                          </a:effectLst>
                          <a:latin typeface="Symbol" pitchFamily="2" charset="2"/>
                        </a:rPr>
                        <a:t>p</a:t>
                      </a:r>
                      <a:r>
                        <a:rPr kumimoji="0" lang="en-GB" altLang="en-US" sz="1400" b="1" i="0" u="none" strike="noStrike" cap="none" normalizeH="0" baseline="30000">
                          <a:ln>
                            <a:noFill/>
                          </a:ln>
                          <a:solidFill>
                            <a:srgbClr val="000099"/>
                          </a:solidFill>
                          <a:effectLst>
                            <a:outerShdw blurRad="38100" dist="38100" dir="2700000" algn="tl">
                              <a:srgbClr val="C0C0C0"/>
                            </a:outerShdw>
                          </a:effectLst>
                          <a:latin typeface="Times New Roman" panose="02020603050405020304" pitchFamily="18" charset="0"/>
                        </a:rPr>
                        <a:t>0</a:t>
                      </a:r>
                      <a:r>
                        <a:rPr kumimoji="0" lang="en-GB"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a:t>
                      </a:r>
                      <a:endPar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endParaRPr>
                    </a:p>
                  </a:txBody>
                  <a:tcPr horzOverflow="overflow">
                    <a:lnL w="28575"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50</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74%</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000099"/>
                          </a:solidFill>
                          <a:effectLst>
                            <a:outerShdw blurRad="38100" dist="38100" dir="2700000" algn="tl">
                              <a:srgbClr val="C0C0C0"/>
                            </a:outerShdw>
                          </a:effectLst>
                          <a:latin typeface="Times New Roman" panose="02020603050405020304" pitchFamily="18" charset="0"/>
                        </a:rPr>
                        <a:t>mixed</a:t>
                      </a:r>
                    </a:p>
                  </a:txBody>
                  <a:tcPr horzOverflow="overflow">
                    <a:lnL w="12700" cap="flat" cmpd="tri" algn="ctr">
                      <a:solidFill>
                        <a:schemeClr val="tx1"/>
                      </a:solidFill>
                      <a:prstDash val="solid"/>
                      <a:round/>
                      <a:headEnd type="none" w="med" len="med"/>
                      <a:tailEnd type="none" w="med" len="med"/>
                    </a:lnL>
                    <a:lnR w="28575"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12700" cap="flat" cmpd="tri"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96993082"/>
                  </a:ext>
                </a:extLst>
              </a:tr>
              <a:tr h="273050">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l"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FF0000"/>
                          </a:solidFill>
                          <a:effectLst>
                            <a:outerShdw blurRad="38100" dist="38100" dir="2700000" algn="tl">
                              <a:srgbClr val="C0C0C0"/>
                            </a:outerShdw>
                          </a:effectLst>
                          <a:latin typeface="Times New Roman" panose="02020603050405020304" pitchFamily="18" charset="0"/>
                        </a:rPr>
                        <a:t>Full CP sample</a:t>
                      </a:r>
                    </a:p>
                  </a:txBody>
                  <a:tcPr horzOverflow="overflow">
                    <a:lnL w="28575"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28575"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FF0000"/>
                          </a:solidFill>
                          <a:effectLst>
                            <a:outerShdw blurRad="38100" dist="38100" dir="2700000" algn="tl">
                              <a:srgbClr val="C0C0C0"/>
                            </a:outerShdw>
                          </a:effectLst>
                          <a:latin typeface="Times New Roman" panose="02020603050405020304" pitchFamily="18" charset="0"/>
                        </a:rPr>
                        <a:t>803</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28575"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r>
                        <a:rPr kumimoji="0" lang="en-US" altLang="en-US" sz="1400" b="1" i="0" u="none" strike="noStrike" cap="none" normalizeH="0" baseline="0">
                          <a:ln>
                            <a:noFill/>
                          </a:ln>
                          <a:solidFill>
                            <a:srgbClr val="FF0000"/>
                          </a:solidFill>
                          <a:effectLst>
                            <a:outerShdw blurRad="38100" dist="38100" dir="2700000" algn="tl">
                              <a:srgbClr val="C0C0C0"/>
                            </a:outerShdw>
                          </a:effectLst>
                          <a:latin typeface="Times New Roman" panose="02020603050405020304" pitchFamily="18" charset="0"/>
                        </a:rPr>
                        <a:t>80%</a:t>
                      </a:r>
                    </a:p>
                  </a:txBody>
                  <a:tcPr horzOverflow="overflow">
                    <a:lnL w="12700" cap="flat" cmpd="tri" algn="ctr">
                      <a:solidFill>
                        <a:schemeClr val="tx1"/>
                      </a:solidFill>
                      <a:prstDash val="solid"/>
                      <a:round/>
                      <a:headEnd type="none" w="med" len="med"/>
                      <a:tailEnd type="none" w="med" len="med"/>
                    </a:lnL>
                    <a:lnR w="12700"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28575" cap="flat" cmpd="tri" algn="ctr">
                      <a:solidFill>
                        <a:schemeClr val="tx1"/>
                      </a:solidFill>
                      <a:prstDash val="solid"/>
                      <a:round/>
                      <a:headEnd type="none" w="med" len="med"/>
                      <a:tailEnd type="none" w="med" len="med"/>
                    </a:lnB>
                    <a:lnTlToBr>
                      <a:noFill/>
                    </a:lnTlToBr>
                    <a:lnBlToTr>
                      <a:noFill/>
                    </a:lnBlToTr>
                    <a:noFill/>
                  </a:tcPr>
                </a:tc>
                <a:tc>
                  <a:txBody>
                    <a:bodyPr/>
                    <a:lstStyle>
                      <a:lvl1pPr>
                        <a:spcBef>
                          <a:spcPct val="45000"/>
                        </a:spcBef>
                        <a:buClr>
                          <a:srgbClr val="006600"/>
                        </a:buClr>
                        <a:buSzPct val="65000"/>
                        <a:buFont typeface="Wingdings" pitchFamily="2" charset="2"/>
                        <a:defRPr b="1">
                          <a:solidFill>
                            <a:srgbClr val="006600"/>
                          </a:solidFill>
                          <a:effectLst>
                            <a:outerShdw blurRad="38100" dist="38100" dir="2700000" algn="tl">
                              <a:srgbClr val="C0C0C0"/>
                            </a:outerShdw>
                          </a:effectLst>
                          <a:latin typeface="Times New Roman" panose="02020603050405020304" pitchFamily="18" charset="0"/>
                        </a:defRPr>
                      </a:lvl1pPr>
                      <a:lvl2pPr>
                        <a:spcBef>
                          <a:spcPct val="45000"/>
                        </a:spcBef>
                        <a:buClr>
                          <a:srgbClr val="006600"/>
                        </a:buClr>
                        <a:buSzPct val="65000"/>
                        <a:buFont typeface="Wingdings" pitchFamily="2" charset="2"/>
                        <a:defRPr sz="1600" b="1">
                          <a:solidFill>
                            <a:srgbClr val="006600"/>
                          </a:solidFill>
                          <a:latin typeface="Times New Roman" panose="02020603050405020304" pitchFamily="18" charset="0"/>
                        </a:defRPr>
                      </a:lvl2pPr>
                      <a:lvl3pPr>
                        <a:spcBef>
                          <a:spcPct val="45000"/>
                        </a:spcBef>
                        <a:buClr>
                          <a:srgbClr val="800000"/>
                        </a:buClr>
                        <a:buFont typeface="Monotype Sorts" pitchFamily="2" charset="2"/>
                        <a:defRPr sz="1400">
                          <a:solidFill>
                            <a:srgbClr val="800000"/>
                          </a:solidFill>
                          <a:latin typeface="Times New Roman" panose="02020603050405020304" pitchFamily="18" charset="0"/>
                        </a:defRPr>
                      </a:lvl3pPr>
                      <a:lvl4pPr>
                        <a:spcBef>
                          <a:spcPct val="45000"/>
                        </a:spcBef>
                        <a:buClr>
                          <a:srgbClr val="003366"/>
                        </a:buClr>
                        <a:defRPr sz="1200">
                          <a:solidFill>
                            <a:srgbClr val="003366"/>
                          </a:solidFill>
                          <a:latin typeface="Times New Roman" panose="02020603050405020304" pitchFamily="18" charset="0"/>
                        </a:defRPr>
                      </a:lvl4pPr>
                      <a:lvl5pPr>
                        <a:spcBef>
                          <a:spcPct val="45000"/>
                        </a:spcBef>
                        <a:defRPr sz="1200">
                          <a:solidFill>
                            <a:srgbClr val="003366"/>
                          </a:solidFill>
                          <a:latin typeface="Times New Roman" panose="02020603050405020304" pitchFamily="18" charset="0"/>
                        </a:defRPr>
                      </a:lvl5pPr>
                      <a:lvl6pPr eaLnBrk="0" fontAlgn="base" hangingPunct="0">
                        <a:spcBef>
                          <a:spcPct val="45000"/>
                        </a:spcBef>
                        <a:spcAft>
                          <a:spcPct val="0"/>
                        </a:spcAft>
                        <a:defRPr sz="1200">
                          <a:solidFill>
                            <a:srgbClr val="003366"/>
                          </a:solidFill>
                          <a:latin typeface="Times New Roman" panose="02020603050405020304" pitchFamily="18" charset="0"/>
                        </a:defRPr>
                      </a:lvl6pPr>
                      <a:lvl7pPr eaLnBrk="0" fontAlgn="base" hangingPunct="0">
                        <a:spcBef>
                          <a:spcPct val="45000"/>
                        </a:spcBef>
                        <a:spcAft>
                          <a:spcPct val="0"/>
                        </a:spcAft>
                        <a:defRPr sz="1200">
                          <a:solidFill>
                            <a:srgbClr val="003366"/>
                          </a:solidFill>
                          <a:latin typeface="Times New Roman" panose="02020603050405020304" pitchFamily="18" charset="0"/>
                        </a:defRPr>
                      </a:lvl7pPr>
                      <a:lvl8pPr eaLnBrk="0" fontAlgn="base" hangingPunct="0">
                        <a:spcBef>
                          <a:spcPct val="45000"/>
                        </a:spcBef>
                        <a:spcAft>
                          <a:spcPct val="0"/>
                        </a:spcAft>
                        <a:defRPr sz="1200">
                          <a:solidFill>
                            <a:srgbClr val="003366"/>
                          </a:solidFill>
                          <a:latin typeface="Times New Roman" panose="02020603050405020304" pitchFamily="18" charset="0"/>
                        </a:defRPr>
                      </a:lvl8pPr>
                      <a:lvl9pPr eaLnBrk="0" fontAlgn="base" hangingPunct="0">
                        <a:spcBef>
                          <a:spcPct val="45000"/>
                        </a:spcBef>
                        <a:spcAft>
                          <a:spcPct val="0"/>
                        </a:spcAft>
                        <a:defRPr sz="1200">
                          <a:solidFill>
                            <a:srgbClr val="003366"/>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45000"/>
                        </a:spcBef>
                        <a:spcAft>
                          <a:spcPct val="0"/>
                        </a:spcAft>
                        <a:buClr>
                          <a:srgbClr val="006600"/>
                        </a:buClr>
                        <a:buSzPct val="65000"/>
                        <a:buFont typeface="Wingdings" pitchFamily="2" charset="2"/>
                        <a:buNone/>
                        <a:tabLst/>
                      </a:pPr>
                      <a:endParaRPr kumimoji="0" lang="en-US" altLang="en-US" sz="1400" b="1" i="0" u="none" strike="noStrike" cap="none" normalizeH="0" baseline="0">
                        <a:ln>
                          <a:noFill/>
                        </a:ln>
                        <a:solidFill>
                          <a:srgbClr val="FF0000"/>
                        </a:solidFill>
                        <a:effectLst>
                          <a:outerShdw blurRad="38100" dist="38100" dir="2700000" algn="tl">
                            <a:srgbClr val="C0C0C0"/>
                          </a:outerShdw>
                        </a:effectLst>
                        <a:latin typeface="Times New Roman" panose="02020603050405020304" pitchFamily="18" charset="0"/>
                      </a:endParaRPr>
                    </a:p>
                  </a:txBody>
                  <a:tcPr horzOverflow="overflow">
                    <a:lnL w="12700" cap="flat" cmpd="tri" algn="ctr">
                      <a:solidFill>
                        <a:schemeClr val="tx1"/>
                      </a:solidFill>
                      <a:prstDash val="solid"/>
                      <a:round/>
                      <a:headEnd type="none" w="med" len="med"/>
                      <a:tailEnd type="none" w="med" len="med"/>
                    </a:lnL>
                    <a:lnR w="28575" cap="flat" cmpd="tri" algn="ctr">
                      <a:solidFill>
                        <a:schemeClr val="tx1"/>
                      </a:solidFill>
                      <a:prstDash val="solid"/>
                      <a:round/>
                      <a:headEnd type="none" w="med" len="med"/>
                      <a:tailEnd type="none" w="med" len="med"/>
                    </a:lnR>
                    <a:lnT w="12700" cap="flat" cmpd="tri" algn="ctr">
                      <a:solidFill>
                        <a:schemeClr val="tx1"/>
                      </a:solidFill>
                      <a:prstDash val="solid"/>
                      <a:round/>
                      <a:headEnd type="none" w="med" len="med"/>
                      <a:tailEnd type="none" w="med" len="med"/>
                    </a:lnT>
                    <a:lnB w="28575" cap="flat" cmpd="tri"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94703939"/>
                  </a:ext>
                </a:extLst>
              </a:tr>
            </a:tbl>
          </a:graphicData>
        </a:graphic>
      </p:graphicFrame>
      <p:sp>
        <p:nvSpPr>
          <p:cNvPr id="60" name="Rectangle 2090">
            <a:extLst>
              <a:ext uri="{FF2B5EF4-FFF2-40B4-BE49-F238E27FC236}">
                <a16:creationId xmlns:a16="http://schemas.microsoft.com/office/drawing/2014/main" id="{C32254F7-2B97-93A8-C3F4-49760E4F345D}"/>
              </a:ext>
            </a:extLst>
          </p:cNvPr>
          <p:cNvSpPr>
            <a:spLocks noChangeArrowheads="1"/>
          </p:cNvSpPr>
          <p:nvPr/>
        </p:nvSpPr>
        <p:spPr bwMode="auto">
          <a:xfrm>
            <a:off x="6846151" y="2534813"/>
            <a:ext cx="1981200" cy="9144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GB" altLang="en-US" sz="1800" b="1">
                <a:solidFill>
                  <a:srgbClr val="006600"/>
                </a:solidFill>
              </a:rPr>
              <a:t>1999-2001 data </a:t>
            </a:r>
            <a:r>
              <a:rPr lang="en-GB" altLang="en-US" sz="1800" b="1">
                <a:solidFill>
                  <a:srgbClr val="FF0000"/>
                </a:solidFill>
              </a:rPr>
              <a:t>32x10</a:t>
            </a:r>
            <a:r>
              <a:rPr lang="en-GB" altLang="en-US" sz="1800" b="1" baseline="30000">
                <a:solidFill>
                  <a:srgbClr val="FF0000"/>
                </a:solidFill>
              </a:rPr>
              <a:t>6</a:t>
            </a:r>
            <a:r>
              <a:rPr lang="en-GB" altLang="en-US" sz="1800" b="1">
                <a:solidFill>
                  <a:srgbClr val="FF0000"/>
                </a:solidFill>
              </a:rPr>
              <a:t> BB</a:t>
            </a:r>
            <a:r>
              <a:rPr lang="en-GB" altLang="en-US" sz="1800" b="1">
                <a:solidFill>
                  <a:srgbClr val="006600"/>
                </a:solidFill>
              </a:rPr>
              <a:t> pairs, 29fb</a:t>
            </a:r>
            <a:r>
              <a:rPr lang="en-GB" altLang="en-US" sz="1800" b="1" baseline="30000">
                <a:solidFill>
                  <a:srgbClr val="006600"/>
                </a:solidFill>
              </a:rPr>
              <a:t>-1</a:t>
            </a:r>
            <a:r>
              <a:rPr lang="en-GB" altLang="en-US" sz="1800" b="1">
                <a:solidFill>
                  <a:srgbClr val="006600"/>
                </a:solidFill>
              </a:rPr>
              <a:t> on peak</a:t>
            </a:r>
          </a:p>
        </p:txBody>
      </p:sp>
      <p:sp>
        <p:nvSpPr>
          <p:cNvPr id="61" name="Text Box 2091">
            <a:extLst>
              <a:ext uri="{FF2B5EF4-FFF2-40B4-BE49-F238E27FC236}">
                <a16:creationId xmlns:a16="http://schemas.microsoft.com/office/drawing/2014/main" id="{EE15A608-4CED-6362-25B6-DFA012D79FD9}"/>
              </a:ext>
            </a:extLst>
          </p:cNvPr>
          <p:cNvSpPr txBox="1">
            <a:spLocks noChangeArrowheads="1"/>
          </p:cNvSpPr>
          <p:nvPr/>
        </p:nvSpPr>
        <p:spPr bwMode="auto">
          <a:xfrm>
            <a:off x="6009539" y="1890288"/>
            <a:ext cx="1446212" cy="4572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400">
                <a:solidFill>
                  <a:srgbClr val="FF0000"/>
                </a:solidFill>
                <a:latin typeface="Symbol" pitchFamily="2" charset="2"/>
              </a:rPr>
              <a:t>y</a:t>
            </a:r>
            <a:r>
              <a:rPr lang="en-US" altLang="en-US" sz="2400">
                <a:solidFill>
                  <a:srgbClr val="FF0000"/>
                </a:solidFill>
              </a:rPr>
              <a:t>(2S) K</a:t>
            </a:r>
            <a:r>
              <a:rPr lang="en-US" altLang="en-US" sz="2400" baseline="-25000">
                <a:solidFill>
                  <a:srgbClr val="FF0000"/>
                </a:solidFill>
              </a:rPr>
              <a:t>S</a:t>
            </a:r>
          </a:p>
        </p:txBody>
      </p:sp>
      <p:sp>
        <p:nvSpPr>
          <p:cNvPr id="62" name="Text Box 2092">
            <a:extLst>
              <a:ext uri="{FF2B5EF4-FFF2-40B4-BE49-F238E27FC236}">
                <a16:creationId xmlns:a16="http://schemas.microsoft.com/office/drawing/2014/main" id="{AB0E8846-1A41-7062-0E93-FA562B8451CA}"/>
              </a:ext>
            </a:extLst>
          </p:cNvPr>
          <p:cNvSpPr txBox="1">
            <a:spLocks noChangeArrowheads="1"/>
          </p:cNvSpPr>
          <p:nvPr/>
        </p:nvSpPr>
        <p:spPr bwMode="auto">
          <a:xfrm>
            <a:off x="8289189" y="2034751"/>
            <a:ext cx="1300162" cy="457200"/>
          </a:xfrm>
          <a:prstGeom prst="rect">
            <a:avLst/>
          </a:prstGeom>
          <a:solidFill>
            <a:schemeClr val="bg1"/>
          </a:solidFill>
          <a:ln>
            <a:noFill/>
          </a:ln>
          <a:effectLst/>
          <a:extLs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400" b="1">
                <a:solidFill>
                  <a:schemeClr val="accent2"/>
                </a:solidFill>
                <a:latin typeface="Symbol" pitchFamily="2" charset="2"/>
              </a:rPr>
              <a:t>c</a:t>
            </a:r>
            <a:r>
              <a:rPr lang="en-US" altLang="en-US" sz="2400" b="1" baseline="-25000">
                <a:solidFill>
                  <a:schemeClr val="accent2"/>
                </a:solidFill>
                <a:latin typeface="Comic Sans MS" panose="030F0902030302020204" pitchFamily="66" charset="0"/>
              </a:rPr>
              <a:t>c1</a:t>
            </a:r>
            <a:r>
              <a:rPr lang="en-US" altLang="en-US" sz="2400" b="1">
                <a:solidFill>
                  <a:schemeClr val="accent2"/>
                </a:solidFill>
              </a:rPr>
              <a:t> K</a:t>
            </a:r>
            <a:r>
              <a:rPr lang="en-US" altLang="en-US" sz="2400" b="1" baseline="-25000">
                <a:solidFill>
                  <a:schemeClr val="accent2"/>
                </a:solidFill>
              </a:rPr>
              <a:t>S</a:t>
            </a:r>
          </a:p>
        </p:txBody>
      </p:sp>
      <p:sp>
        <p:nvSpPr>
          <p:cNvPr id="63" name="Text Box 2093">
            <a:extLst>
              <a:ext uri="{FF2B5EF4-FFF2-40B4-BE49-F238E27FC236}">
                <a16:creationId xmlns:a16="http://schemas.microsoft.com/office/drawing/2014/main" id="{0198438A-BEC1-552A-F9F9-33D2BFEB1676}"/>
              </a:ext>
            </a:extLst>
          </p:cNvPr>
          <p:cNvSpPr txBox="1">
            <a:spLocks noChangeArrowheads="1"/>
          </p:cNvSpPr>
          <p:nvPr/>
        </p:nvSpPr>
        <p:spPr bwMode="auto">
          <a:xfrm>
            <a:off x="6233376" y="3558751"/>
            <a:ext cx="1095375" cy="457200"/>
          </a:xfrm>
          <a:prstGeom prst="rect">
            <a:avLst/>
          </a:prstGeom>
          <a:solidFill>
            <a:schemeClr val="bg1"/>
          </a:solidFill>
          <a:ln>
            <a:noFill/>
          </a:ln>
          <a:effectLst/>
          <a:extLs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2400" b="1">
                <a:solidFill>
                  <a:schemeClr val="accent2"/>
                </a:solidFill>
              </a:rPr>
              <a:t>J/</a:t>
            </a:r>
            <a:r>
              <a:rPr lang="en-US" altLang="en-US" sz="2400" b="1">
                <a:solidFill>
                  <a:schemeClr val="accent2"/>
                </a:solidFill>
                <a:latin typeface="Symbol" pitchFamily="2" charset="2"/>
              </a:rPr>
              <a:t>y</a:t>
            </a:r>
            <a:r>
              <a:rPr lang="en-US" altLang="en-US" sz="2400" b="1">
                <a:solidFill>
                  <a:schemeClr val="accent2"/>
                </a:solidFill>
              </a:rPr>
              <a:t> K*</a:t>
            </a:r>
            <a:endParaRPr lang="en-US" altLang="en-US" sz="2400" b="1" baseline="-25000">
              <a:solidFill>
                <a:schemeClr val="accent2"/>
              </a:solidFill>
            </a:endParaRPr>
          </a:p>
        </p:txBody>
      </p:sp>
      <p:sp>
        <p:nvSpPr>
          <p:cNvPr id="64" name="Text Box 2094">
            <a:extLst>
              <a:ext uri="{FF2B5EF4-FFF2-40B4-BE49-F238E27FC236}">
                <a16:creationId xmlns:a16="http://schemas.microsoft.com/office/drawing/2014/main" id="{4EDDCA2A-7AC8-D6CE-49B1-0A94E9A8DBC7}"/>
              </a:ext>
            </a:extLst>
          </p:cNvPr>
          <p:cNvSpPr txBox="1">
            <a:spLocks noChangeArrowheads="1"/>
          </p:cNvSpPr>
          <p:nvPr/>
        </p:nvSpPr>
        <p:spPr bwMode="auto">
          <a:xfrm>
            <a:off x="8308239" y="3482551"/>
            <a:ext cx="1357312" cy="4572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400">
                <a:solidFill>
                  <a:srgbClr val="FF0000"/>
                </a:solidFill>
              </a:rPr>
              <a:t>J/</a:t>
            </a:r>
            <a:r>
              <a:rPr lang="en-US" altLang="en-US" sz="2400">
                <a:solidFill>
                  <a:srgbClr val="FF0000"/>
                </a:solidFill>
                <a:latin typeface="Symbol" pitchFamily="2" charset="2"/>
              </a:rPr>
              <a:t>y</a:t>
            </a:r>
            <a:r>
              <a:rPr lang="en-US" altLang="en-US" sz="2400">
                <a:solidFill>
                  <a:srgbClr val="FF0000"/>
                </a:solidFill>
              </a:rPr>
              <a:t> K</a:t>
            </a:r>
            <a:r>
              <a:rPr lang="en-US" altLang="en-US" sz="2400" baseline="-25000">
                <a:solidFill>
                  <a:srgbClr val="FF0000"/>
                </a:solidFill>
              </a:rPr>
              <a:t>L</a:t>
            </a:r>
          </a:p>
        </p:txBody>
      </p:sp>
      <p:sp>
        <p:nvSpPr>
          <p:cNvPr id="65" name="Text Box 2095">
            <a:extLst>
              <a:ext uri="{FF2B5EF4-FFF2-40B4-BE49-F238E27FC236}">
                <a16:creationId xmlns:a16="http://schemas.microsoft.com/office/drawing/2014/main" id="{F82996F7-F3FE-213E-2283-C7C92DAC3EE7}"/>
              </a:ext>
            </a:extLst>
          </p:cNvPr>
          <p:cNvSpPr txBox="1">
            <a:spLocks noChangeArrowheads="1"/>
          </p:cNvSpPr>
          <p:nvPr/>
        </p:nvSpPr>
        <p:spPr bwMode="auto">
          <a:xfrm>
            <a:off x="6236551" y="891751"/>
            <a:ext cx="1600200" cy="457200"/>
          </a:xfrm>
          <a:prstGeom prst="rect">
            <a:avLst/>
          </a:prstGeom>
          <a:solidFill>
            <a:schemeClr val="bg1"/>
          </a:solidFill>
          <a:ln>
            <a:noFill/>
          </a:ln>
          <a:effectLst/>
          <a:extLs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400" dirty="0" err="1">
                <a:solidFill>
                  <a:srgbClr val="CC0000"/>
                </a:solidFill>
              </a:rPr>
              <a:t>K</a:t>
            </a:r>
            <a:r>
              <a:rPr lang="en-US" altLang="en-US" sz="2400" baseline="-25000" dirty="0" err="1">
                <a:solidFill>
                  <a:srgbClr val="CC0000"/>
                </a:solidFill>
              </a:rPr>
              <a:t>S</a:t>
            </a:r>
            <a:r>
              <a:rPr lang="en-US" altLang="en-US" sz="2400" dirty="0" err="1">
                <a:solidFill>
                  <a:srgbClr val="CC0000"/>
                </a:solidFill>
                <a:sym typeface="Symbol" pitchFamily="2" charset="2"/>
              </a:rPr>
              <a:t></a:t>
            </a:r>
            <a:r>
              <a:rPr lang="en-US" altLang="en-US" sz="2400" dirty="0" err="1">
                <a:solidFill>
                  <a:srgbClr val="CC0000"/>
                </a:solidFill>
                <a:latin typeface="Symbol" pitchFamily="2" charset="2"/>
              </a:rPr>
              <a:t>p</a:t>
            </a:r>
            <a:r>
              <a:rPr lang="en-US" altLang="en-US" sz="2400" baseline="30000" dirty="0">
                <a:solidFill>
                  <a:srgbClr val="CC0000"/>
                </a:solidFill>
              </a:rPr>
              <a:t>+ </a:t>
            </a:r>
            <a:r>
              <a:rPr lang="en-US" altLang="en-US" sz="2400" dirty="0">
                <a:solidFill>
                  <a:srgbClr val="CC0000"/>
                </a:solidFill>
                <a:latin typeface="Symbol" pitchFamily="2" charset="2"/>
              </a:rPr>
              <a:t>p</a:t>
            </a:r>
            <a:r>
              <a:rPr lang="en-US" altLang="en-US" sz="2400" baseline="30000" dirty="0">
                <a:solidFill>
                  <a:srgbClr val="CC0000"/>
                </a:solidFill>
              </a:rPr>
              <a:t>-</a:t>
            </a:r>
          </a:p>
        </p:txBody>
      </p:sp>
      <p:sp>
        <p:nvSpPr>
          <p:cNvPr id="66" name="Text Box 2096">
            <a:extLst>
              <a:ext uri="{FF2B5EF4-FFF2-40B4-BE49-F238E27FC236}">
                <a16:creationId xmlns:a16="http://schemas.microsoft.com/office/drawing/2014/main" id="{B92D0455-20B4-5FA1-E9FC-BE3112A548D9}"/>
              </a:ext>
            </a:extLst>
          </p:cNvPr>
          <p:cNvSpPr txBox="1">
            <a:spLocks noChangeArrowheads="1"/>
          </p:cNvSpPr>
          <p:nvPr/>
        </p:nvSpPr>
        <p:spPr bwMode="auto">
          <a:xfrm>
            <a:off x="4072789" y="701251"/>
            <a:ext cx="1401762"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2000">
                <a:solidFill>
                  <a:schemeClr val="tx1"/>
                </a:solidFill>
              </a:rPr>
              <a:t>Events:</a:t>
            </a:r>
            <a:r>
              <a:rPr lang="en-US" altLang="en-US" sz="2000">
                <a:solidFill>
                  <a:srgbClr val="FF0000"/>
                </a:solidFill>
              </a:rPr>
              <a:t> 316</a:t>
            </a:r>
          </a:p>
          <a:p>
            <a:pPr algn="ctr" eaLnBrk="1" hangingPunct="1"/>
            <a:r>
              <a:rPr lang="en-US" altLang="en-US" sz="2000">
                <a:solidFill>
                  <a:schemeClr val="tx1"/>
                </a:solidFill>
              </a:rPr>
              <a:t>Purity:</a:t>
            </a:r>
            <a:r>
              <a:rPr lang="en-US" altLang="en-US" sz="2000">
                <a:solidFill>
                  <a:srgbClr val="FF0000"/>
                </a:solidFill>
              </a:rPr>
              <a:t> 98%</a:t>
            </a:r>
          </a:p>
        </p:txBody>
      </p:sp>
      <p:sp>
        <p:nvSpPr>
          <p:cNvPr id="67" name="Text Box 2097">
            <a:extLst>
              <a:ext uri="{FF2B5EF4-FFF2-40B4-BE49-F238E27FC236}">
                <a16:creationId xmlns:a16="http://schemas.microsoft.com/office/drawing/2014/main" id="{5F139E30-4DDA-C2B6-1CF7-CD827BC508AB}"/>
              </a:ext>
            </a:extLst>
          </p:cNvPr>
          <p:cNvSpPr txBox="1">
            <a:spLocks noChangeArrowheads="1"/>
          </p:cNvSpPr>
          <p:nvPr/>
        </p:nvSpPr>
        <p:spPr bwMode="auto">
          <a:xfrm>
            <a:off x="9490926" y="586951"/>
            <a:ext cx="1528763"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2000">
                <a:solidFill>
                  <a:schemeClr val="tx1"/>
                </a:solidFill>
              </a:rPr>
              <a:t>Events:</a:t>
            </a:r>
            <a:r>
              <a:rPr lang="en-US" altLang="en-US" sz="2000">
                <a:solidFill>
                  <a:srgbClr val="FF0000"/>
                </a:solidFill>
              </a:rPr>
              <a:t> 64</a:t>
            </a:r>
          </a:p>
          <a:p>
            <a:pPr algn="ctr" eaLnBrk="1" hangingPunct="1"/>
            <a:r>
              <a:rPr lang="en-US" altLang="en-US" sz="2000">
                <a:solidFill>
                  <a:schemeClr val="tx1"/>
                </a:solidFill>
              </a:rPr>
              <a:t>  Purity:</a:t>
            </a:r>
            <a:r>
              <a:rPr lang="en-US" altLang="en-US" sz="2000">
                <a:solidFill>
                  <a:srgbClr val="FF0000"/>
                </a:solidFill>
              </a:rPr>
              <a:t> 94%</a:t>
            </a:r>
          </a:p>
        </p:txBody>
      </p:sp>
      <p:sp>
        <p:nvSpPr>
          <p:cNvPr id="68" name="Text Box 2098">
            <a:extLst>
              <a:ext uri="{FF2B5EF4-FFF2-40B4-BE49-F238E27FC236}">
                <a16:creationId xmlns:a16="http://schemas.microsoft.com/office/drawing/2014/main" id="{70DBB6DA-3C13-2993-739B-5E7F20FE2240}"/>
              </a:ext>
            </a:extLst>
          </p:cNvPr>
          <p:cNvSpPr txBox="1">
            <a:spLocks noChangeArrowheads="1"/>
          </p:cNvSpPr>
          <p:nvPr/>
        </p:nvSpPr>
        <p:spPr bwMode="auto">
          <a:xfrm>
            <a:off x="3772751" y="1983951"/>
            <a:ext cx="1930400"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000">
                <a:solidFill>
                  <a:schemeClr val="tx1"/>
                </a:solidFill>
              </a:rPr>
              <a:t>Events:</a:t>
            </a:r>
            <a:r>
              <a:rPr lang="en-US" altLang="en-US" sz="2000">
                <a:solidFill>
                  <a:srgbClr val="FF0000"/>
                </a:solidFill>
              </a:rPr>
              <a:t> 67</a:t>
            </a:r>
          </a:p>
          <a:p>
            <a:pPr algn="ctr" eaLnBrk="1" hangingPunct="1"/>
            <a:r>
              <a:rPr lang="en-US" altLang="en-US" sz="2000">
                <a:solidFill>
                  <a:schemeClr val="tx1"/>
                </a:solidFill>
              </a:rPr>
              <a:t>  Purity:</a:t>
            </a:r>
            <a:r>
              <a:rPr lang="en-US" altLang="en-US" sz="2000">
                <a:solidFill>
                  <a:srgbClr val="FF0000"/>
                </a:solidFill>
              </a:rPr>
              <a:t> 98%</a:t>
            </a:r>
          </a:p>
        </p:txBody>
      </p:sp>
      <p:sp>
        <p:nvSpPr>
          <p:cNvPr id="69" name="Text Box 2099">
            <a:extLst>
              <a:ext uri="{FF2B5EF4-FFF2-40B4-BE49-F238E27FC236}">
                <a16:creationId xmlns:a16="http://schemas.microsoft.com/office/drawing/2014/main" id="{135013D6-6166-9928-2ACA-A61594DF9D20}"/>
              </a:ext>
            </a:extLst>
          </p:cNvPr>
          <p:cNvSpPr txBox="1">
            <a:spLocks noChangeArrowheads="1"/>
          </p:cNvSpPr>
          <p:nvPr/>
        </p:nvSpPr>
        <p:spPr bwMode="auto">
          <a:xfrm>
            <a:off x="9259151" y="1882351"/>
            <a:ext cx="1970088"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000">
                <a:solidFill>
                  <a:schemeClr val="tx1"/>
                </a:solidFill>
              </a:rPr>
              <a:t>Events:</a:t>
            </a:r>
            <a:r>
              <a:rPr lang="en-US" altLang="en-US" sz="2000">
                <a:solidFill>
                  <a:srgbClr val="FF0000"/>
                </a:solidFill>
              </a:rPr>
              <a:t> 33</a:t>
            </a:r>
          </a:p>
          <a:p>
            <a:pPr algn="ctr" eaLnBrk="1" hangingPunct="1"/>
            <a:r>
              <a:rPr lang="en-US" altLang="en-US" sz="2000">
                <a:solidFill>
                  <a:schemeClr val="tx1"/>
                </a:solidFill>
              </a:rPr>
              <a:t>  Purity:</a:t>
            </a:r>
            <a:r>
              <a:rPr lang="en-US" altLang="en-US" sz="2000">
                <a:solidFill>
                  <a:srgbClr val="FF0000"/>
                </a:solidFill>
              </a:rPr>
              <a:t> 97%</a:t>
            </a:r>
          </a:p>
        </p:txBody>
      </p:sp>
      <p:sp>
        <p:nvSpPr>
          <p:cNvPr id="70" name="Text Box 2100">
            <a:extLst>
              <a:ext uri="{FF2B5EF4-FFF2-40B4-BE49-F238E27FC236}">
                <a16:creationId xmlns:a16="http://schemas.microsoft.com/office/drawing/2014/main" id="{6151EACC-2AE2-5199-03AC-EED7F66EDDE8}"/>
              </a:ext>
            </a:extLst>
          </p:cNvPr>
          <p:cNvSpPr txBox="1">
            <a:spLocks noChangeArrowheads="1"/>
          </p:cNvSpPr>
          <p:nvPr/>
        </p:nvSpPr>
        <p:spPr bwMode="auto">
          <a:xfrm>
            <a:off x="3733064" y="3380951"/>
            <a:ext cx="2071687"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000">
                <a:solidFill>
                  <a:schemeClr val="tx1"/>
                </a:solidFill>
              </a:rPr>
              <a:t>Events:</a:t>
            </a:r>
            <a:r>
              <a:rPr lang="en-US" altLang="en-US" sz="2000">
                <a:solidFill>
                  <a:srgbClr val="FF0000"/>
                </a:solidFill>
              </a:rPr>
              <a:t> 50</a:t>
            </a:r>
          </a:p>
          <a:p>
            <a:pPr algn="ctr" eaLnBrk="1" hangingPunct="1"/>
            <a:r>
              <a:rPr lang="en-US" altLang="en-US" sz="2000">
                <a:solidFill>
                  <a:schemeClr val="tx1"/>
                </a:solidFill>
              </a:rPr>
              <a:t>  Purity:</a:t>
            </a:r>
            <a:r>
              <a:rPr lang="en-US" altLang="en-US" sz="2000">
                <a:solidFill>
                  <a:srgbClr val="FF0000"/>
                </a:solidFill>
              </a:rPr>
              <a:t> 74%</a:t>
            </a:r>
          </a:p>
        </p:txBody>
      </p:sp>
      <p:sp>
        <p:nvSpPr>
          <p:cNvPr id="71" name="Text Box 2101">
            <a:extLst>
              <a:ext uri="{FF2B5EF4-FFF2-40B4-BE49-F238E27FC236}">
                <a16:creationId xmlns:a16="http://schemas.microsoft.com/office/drawing/2014/main" id="{21A03579-3723-6F0A-6253-51BA1D1EC551}"/>
              </a:ext>
            </a:extLst>
          </p:cNvPr>
          <p:cNvSpPr txBox="1">
            <a:spLocks noChangeArrowheads="1"/>
          </p:cNvSpPr>
          <p:nvPr/>
        </p:nvSpPr>
        <p:spPr bwMode="auto">
          <a:xfrm>
            <a:off x="10073539" y="3139651"/>
            <a:ext cx="1528762" cy="7016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2000">
                <a:solidFill>
                  <a:schemeClr val="tx1"/>
                </a:solidFill>
              </a:rPr>
              <a:t>Events:</a:t>
            </a:r>
            <a:r>
              <a:rPr lang="en-US" altLang="en-US" sz="2000">
                <a:solidFill>
                  <a:srgbClr val="FF0000"/>
                </a:solidFill>
              </a:rPr>
              <a:t> 273</a:t>
            </a:r>
          </a:p>
          <a:p>
            <a:pPr algn="ctr" eaLnBrk="1" hangingPunct="1"/>
            <a:r>
              <a:rPr lang="en-US" altLang="en-US" sz="2000">
                <a:solidFill>
                  <a:srgbClr val="FF0000"/>
                </a:solidFill>
              </a:rPr>
              <a:t> </a:t>
            </a:r>
            <a:r>
              <a:rPr lang="en-US" altLang="en-US" sz="2000">
                <a:solidFill>
                  <a:schemeClr val="tx1"/>
                </a:solidFill>
              </a:rPr>
              <a:t>Purity:</a:t>
            </a:r>
            <a:r>
              <a:rPr lang="en-US" altLang="en-US" sz="2000">
                <a:solidFill>
                  <a:srgbClr val="FF0000"/>
                </a:solidFill>
              </a:rPr>
              <a:t>  51%</a:t>
            </a:r>
          </a:p>
        </p:txBody>
      </p:sp>
      <p:sp>
        <p:nvSpPr>
          <p:cNvPr id="72" name="Text Box 2102">
            <a:extLst>
              <a:ext uri="{FF2B5EF4-FFF2-40B4-BE49-F238E27FC236}">
                <a16:creationId xmlns:a16="http://schemas.microsoft.com/office/drawing/2014/main" id="{CEC9490C-FB15-7A92-C7E5-C1FF3D07CFCE}"/>
              </a:ext>
            </a:extLst>
          </p:cNvPr>
          <p:cNvSpPr txBox="1">
            <a:spLocks noChangeArrowheads="1"/>
          </p:cNvSpPr>
          <p:nvPr/>
        </p:nvSpPr>
        <p:spPr bwMode="auto">
          <a:xfrm>
            <a:off x="7339864" y="434551"/>
            <a:ext cx="1055687" cy="457200"/>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US" altLang="en-US" sz="2400" b="1" dirty="0">
                <a:solidFill>
                  <a:srgbClr val="FF0000"/>
                </a:solidFill>
              </a:rPr>
              <a:t>J/</a:t>
            </a:r>
            <a:r>
              <a:rPr lang="en-US" altLang="en-US" sz="2400" b="1" dirty="0">
                <a:solidFill>
                  <a:srgbClr val="FF0000"/>
                </a:solidFill>
                <a:latin typeface="Symbol" pitchFamily="2" charset="2"/>
              </a:rPr>
              <a:t>y</a:t>
            </a:r>
            <a:r>
              <a:rPr lang="en-US" altLang="en-US" sz="2400" b="1" dirty="0">
                <a:solidFill>
                  <a:srgbClr val="FF0000"/>
                </a:solidFill>
              </a:rPr>
              <a:t> K</a:t>
            </a:r>
            <a:r>
              <a:rPr lang="en-US" altLang="en-US" sz="2400" b="1" baseline="-25000" dirty="0">
                <a:solidFill>
                  <a:srgbClr val="FF0000"/>
                </a:solidFill>
              </a:rPr>
              <a:t>S</a:t>
            </a:r>
          </a:p>
        </p:txBody>
      </p:sp>
      <p:sp>
        <p:nvSpPr>
          <p:cNvPr id="73" name="Text Box 2103">
            <a:extLst>
              <a:ext uri="{FF2B5EF4-FFF2-40B4-BE49-F238E27FC236}">
                <a16:creationId xmlns:a16="http://schemas.microsoft.com/office/drawing/2014/main" id="{EA277542-A944-DED1-3A64-B77C2C3263AA}"/>
              </a:ext>
            </a:extLst>
          </p:cNvPr>
          <p:cNvSpPr txBox="1">
            <a:spLocks noChangeArrowheads="1"/>
          </p:cNvSpPr>
          <p:nvPr/>
        </p:nvSpPr>
        <p:spPr bwMode="auto">
          <a:xfrm>
            <a:off x="7836751" y="891751"/>
            <a:ext cx="1752600" cy="457200"/>
          </a:xfrm>
          <a:prstGeom prst="rect">
            <a:avLst/>
          </a:prstGeom>
          <a:solidFill>
            <a:schemeClr val="bg1"/>
          </a:solidFill>
          <a:ln>
            <a:noFill/>
          </a:ln>
          <a:effectLst/>
          <a:extLst>
            <a:ext uri="{91240B29-F687-4F45-9708-019B960494DF}">
              <a14:hiddenLine xmlns:a14="http://schemas.microsoft.com/office/drawing/2010/main" w="76200" cmpd="tri">
                <a:solidFill>
                  <a:srgbClr val="33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en-US" altLang="en-US" sz="2400">
                <a:solidFill>
                  <a:srgbClr val="CC0000"/>
                </a:solidFill>
              </a:rPr>
              <a:t>K</a:t>
            </a:r>
            <a:r>
              <a:rPr lang="en-US" altLang="en-US" sz="2400" baseline="-25000">
                <a:solidFill>
                  <a:srgbClr val="CC0000"/>
                </a:solidFill>
              </a:rPr>
              <a:t>S </a:t>
            </a:r>
            <a:r>
              <a:rPr lang="en-US" altLang="en-US" sz="2400">
                <a:solidFill>
                  <a:srgbClr val="CC0000"/>
                </a:solidFill>
                <a:sym typeface="Symbol" pitchFamily="2" charset="2"/>
              </a:rPr>
              <a:t></a:t>
            </a:r>
            <a:r>
              <a:rPr lang="en-US" altLang="en-US" sz="2400">
                <a:solidFill>
                  <a:srgbClr val="CC0000"/>
                </a:solidFill>
              </a:rPr>
              <a:t> </a:t>
            </a:r>
            <a:r>
              <a:rPr lang="en-US" altLang="en-US" sz="2400">
                <a:solidFill>
                  <a:srgbClr val="CC0000"/>
                </a:solidFill>
                <a:latin typeface="Symbol" pitchFamily="2" charset="2"/>
              </a:rPr>
              <a:t>p</a:t>
            </a:r>
            <a:r>
              <a:rPr lang="en-US" altLang="en-US" sz="2400" baseline="30000">
                <a:solidFill>
                  <a:srgbClr val="CC0000"/>
                </a:solidFill>
              </a:rPr>
              <a:t>0 </a:t>
            </a:r>
            <a:r>
              <a:rPr lang="en-US" altLang="en-US" sz="2400">
                <a:solidFill>
                  <a:srgbClr val="CC0000"/>
                </a:solidFill>
                <a:latin typeface="Symbol" pitchFamily="2" charset="2"/>
              </a:rPr>
              <a:t>p</a:t>
            </a:r>
            <a:r>
              <a:rPr lang="en-US" altLang="en-US" sz="2400" baseline="30000">
                <a:solidFill>
                  <a:srgbClr val="CC0000"/>
                </a:solidFill>
              </a:rPr>
              <a:t>0</a:t>
            </a:r>
          </a:p>
        </p:txBody>
      </p:sp>
      <p:pic>
        <p:nvPicPr>
          <p:cNvPr id="74" name="Picture 1027">
            <a:extLst>
              <a:ext uri="{FF2B5EF4-FFF2-40B4-BE49-F238E27FC236}">
                <a16:creationId xmlns:a16="http://schemas.microsoft.com/office/drawing/2014/main" id="{214BE0A3-C96B-CF8D-C75B-0A67A34BFAB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988" y="577729"/>
            <a:ext cx="3455988" cy="531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Text Box 1030">
            <a:extLst>
              <a:ext uri="{FF2B5EF4-FFF2-40B4-BE49-F238E27FC236}">
                <a16:creationId xmlns:a16="http://schemas.microsoft.com/office/drawing/2014/main" id="{A48EBA64-68E3-9EE0-1F35-20BE67C9FA18}"/>
              </a:ext>
            </a:extLst>
          </p:cNvPr>
          <p:cNvSpPr txBox="1">
            <a:spLocks noChangeAspect="1" noChangeArrowheads="1"/>
          </p:cNvSpPr>
          <p:nvPr/>
        </p:nvSpPr>
        <p:spPr bwMode="auto">
          <a:xfrm>
            <a:off x="2274151" y="373942"/>
            <a:ext cx="1295400" cy="788987"/>
          </a:xfrm>
          <a:prstGeom prst="rect">
            <a:avLst/>
          </a:prstGeom>
          <a:solidFill>
            <a:schemeClr val="bg1"/>
          </a:solidFill>
          <a:ln w="25400">
            <a:solidFill>
              <a:schemeClr val="hlink"/>
            </a:solidFill>
            <a:miter lim="800000"/>
            <a:headEnd/>
            <a:tailEnd/>
          </a:ln>
          <a:effectLst>
            <a:outerShdw dist="53882" dir="2700000" algn="ctr" rotWithShape="0">
              <a:schemeClr val="bg2"/>
            </a:outerShdw>
          </a:effectLst>
        </p:spPr>
        <p:txBody>
          <a:bodyPr wrap="none">
            <a:spAutoFit/>
          </a:bodyPr>
          <a:lstStyle/>
          <a:p>
            <a:pPr algn="ctr"/>
            <a:r>
              <a:rPr lang="en-US" altLang="en-US" b="1" i="1">
                <a:solidFill>
                  <a:schemeClr val="accent2"/>
                </a:solidFill>
                <a:effectLst>
                  <a:outerShdw blurRad="38100" dist="38100" dir="2700000" algn="tl">
                    <a:srgbClr val="C0C0C0"/>
                  </a:outerShdw>
                </a:effectLst>
                <a:latin typeface="Times" pitchFamily="18" charset="0"/>
              </a:rPr>
              <a:t>B</a:t>
            </a:r>
            <a:r>
              <a:rPr lang="en-US" altLang="en-US" sz="2400" b="1" i="1">
                <a:solidFill>
                  <a:schemeClr val="accent2"/>
                </a:solidFill>
                <a:effectLst>
                  <a:outerShdw blurRad="38100" dist="38100" dir="2700000" algn="tl">
                    <a:srgbClr val="C0C0C0"/>
                  </a:outerShdw>
                </a:effectLst>
                <a:latin typeface="Times" pitchFamily="18" charset="0"/>
              </a:rPr>
              <a:t>A</a:t>
            </a:r>
            <a:r>
              <a:rPr lang="en-US" altLang="en-US" b="1" i="1">
                <a:solidFill>
                  <a:schemeClr val="accent2"/>
                </a:solidFill>
                <a:effectLst>
                  <a:outerShdw blurRad="38100" dist="38100" dir="2700000" algn="tl">
                    <a:srgbClr val="C0C0C0"/>
                  </a:outerShdw>
                </a:effectLst>
                <a:latin typeface="Times" pitchFamily="18" charset="0"/>
              </a:rPr>
              <a:t>B</a:t>
            </a:r>
            <a:r>
              <a:rPr lang="en-US" altLang="en-US" sz="2400" b="1" i="1">
                <a:solidFill>
                  <a:schemeClr val="accent2"/>
                </a:solidFill>
                <a:effectLst>
                  <a:outerShdw blurRad="38100" dist="38100" dir="2700000" algn="tl">
                    <a:srgbClr val="C0C0C0"/>
                  </a:outerShdw>
                </a:effectLst>
                <a:latin typeface="Times" pitchFamily="18" charset="0"/>
              </a:rPr>
              <a:t>AR</a:t>
            </a:r>
          </a:p>
          <a:p>
            <a:pPr algn="ctr">
              <a:lnSpc>
                <a:spcPct val="80000"/>
              </a:lnSpc>
            </a:pPr>
            <a:r>
              <a:rPr lang="en-US" altLang="en-US" sz="2000">
                <a:solidFill>
                  <a:schemeClr val="tx1"/>
                </a:solidFill>
                <a:effectLst>
                  <a:outerShdw blurRad="38100" dist="38100" dir="2700000" algn="tl">
                    <a:srgbClr val="C0C0C0"/>
                  </a:outerShdw>
                </a:effectLst>
              </a:rPr>
              <a:t>29 fb</a:t>
            </a:r>
            <a:r>
              <a:rPr lang="en-US" altLang="en-US" sz="2000" baseline="30000">
                <a:solidFill>
                  <a:schemeClr val="tx1"/>
                </a:solidFill>
                <a:effectLst>
                  <a:outerShdw blurRad="38100" dist="38100" dir="2700000" algn="tl">
                    <a:srgbClr val="C0C0C0"/>
                  </a:outerShdw>
                </a:effectLst>
                <a:latin typeface="Symbol" pitchFamily="2" charset="2"/>
              </a:rPr>
              <a:t>-1</a:t>
            </a:r>
            <a:endParaRPr lang="fr-FR" altLang="en-US" sz="2000" baseline="30000">
              <a:solidFill>
                <a:schemeClr val="tx1"/>
              </a:solidFill>
              <a:effectLst>
                <a:outerShdw blurRad="38100" dist="38100" dir="2700000" algn="tl">
                  <a:srgbClr val="C0C0C0"/>
                </a:outerShdw>
              </a:effectLst>
              <a:latin typeface="Symbol" pitchFamily="2" charset="2"/>
            </a:endParaRPr>
          </a:p>
        </p:txBody>
      </p:sp>
      <p:sp>
        <p:nvSpPr>
          <p:cNvPr id="76" name="Text Box 1031">
            <a:extLst>
              <a:ext uri="{FF2B5EF4-FFF2-40B4-BE49-F238E27FC236}">
                <a16:creationId xmlns:a16="http://schemas.microsoft.com/office/drawing/2014/main" id="{97BBC3FA-85FB-6647-79C9-16A0A35A4517}"/>
              </a:ext>
            </a:extLst>
          </p:cNvPr>
          <p:cNvSpPr txBox="1">
            <a:spLocks noChangeArrowheads="1"/>
          </p:cNvSpPr>
          <p:nvPr/>
        </p:nvSpPr>
        <p:spPr bwMode="auto">
          <a:xfrm>
            <a:off x="1237513" y="4741741"/>
            <a:ext cx="19335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ltLang="en-US" sz="2000" b="1">
                <a:solidFill>
                  <a:schemeClr val="accent2"/>
                </a:solidFill>
              </a:rPr>
              <a:t>sin2</a:t>
            </a:r>
            <a:r>
              <a:rPr lang="en-US" altLang="en-US" sz="2000" b="1">
                <a:solidFill>
                  <a:schemeClr val="accent2"/>
                </a:solidFill>
                <a:latin typeface="Symbol" pitchFamily="2" charset="2"/>
              </a:rPr>
              <a:t>b</a:t>
            </a:r>
            <a:r>
              <a:rPr lang="en-US" altLang="en-US" sz="2000" b="1">
                <a:solidFill>
                  <a:schemeClr val="accent2"/>
                </a:solidFill>
              </a:rPr>
              <a:t>=0.56±0.15</a:t>
            </a:r>
            <a:endParaRPr lang="en-GB" altLang="en-US" sz="2000" b="1">
              <a:solidFill>
                <a:schemeClr val="accent2"/>
              </a:solidFill>
            </a:endParaRPr>
          </a:p>
        </p:txBody>
      </p:sp>
      <p:graphicFrame>
        <p:nvGraphicFramePr>
          <p:cNvPr id="77" name="Object 1033">
            <a:extLst>
              <a:ext uri="{FF2B5EF4-FFF2-40B4-BE49-F238E27FC236}">
                <a16:creationId xmlns:a16="http://schemas.microsoft.com/office/drawing/2014/main" id="{718505C7-D2B7-617B-5F0B-5869246FD5A9}"/>
              </a:ext>
            </a:extLst>
          </p:cNvPr>
          <p:cNvGraphicFramePr>
            <a:graphicFrameLocks noChangeAspect="1"/>
          </p:cNvGraphicFramePr>
          <p:nvPr>
            <p:extLst>
              <p:ext uri="{D42A27DB-BD31-4B8C-83A1-F6EECF244321}">
                <p14:modId xmlns:p14="http://schemas.microsoft.com/office/powerpoint/2010/main" val="3788106019"/>
              </p:ext>
            </p:extLst>
          </p:nvPr>
        </p:nvGraphicFramePr>
        <p:xfrm>
          <a:off x="758088" y="3182816"/>
          <a:ext cx="1739900" cy="342900"/>
        </p:xfrm>
        <a:graphic>
          <a:graphicData uri="http://schemas.openxmlformats.org/presentationml/2006/ole">
            <mc:AlternateContent xmlns:mc="http://schemas.openxmlformats.org/markup-compatibility/2006">
              <mc:Choice xmlns:v="urn:schemas-microsoft-com:vml" Requires="v">
                <p:oleObj name="Equation" r:id="rId9" imgW="40081200" imgH="7899400" progId="Equation.3">
                  <p:embed/>
                </p:oleObj>
              </mc:Choice>
              <mc:Fallback>
                <p:oleObj name="Equation" r:id="rId9" imgW="40081200" imgH="7899400" progId="Equation.3">
                  <p:embed/>
                  <p:pic>
                    <p:nvPicPr>
                      <p:cNvPr id="269321" name="Object 1033">
                        <a:extLst>
                          <a:ext uri="{FF2B5EF4-FFF2-40B4-BE49-F238E27FC236}">
                            <a16:creationId xmlns:a16="http://schemas.microsoft.com/office/drawing/2014/main" id="{45A2E308-E1BF-1708-4FA4-05E274BA20E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8088" y="3182816"/>
                        <a:ext cx="1739900" cy="342900"/>
                      </a:xfrm>
                      <a:prstGeom prst="rect">
                        <a:avLst/>
                      </a:prstGeom>
                      <a:noFill/>
                      <a:ln>
                        <a:noFill/>
                      </a:ln>
                      <a:effectLst/>
                    </p:spPr>
                  </p:pic>
                </p:oleObj>
              </mc:Fallback>
            </mc:AlternateContent>
          </a:graphicData>
        </a:graphic>
      </p:graphicFrame>
      <p:sp>
        <p:nvSpPr>
          <p:cNvPr id="78" name="TextBox 77">
            <a:extLst>
              <a:ext uri="{FF2B5EF4-FFF2-40B4-BE49-F238E27FC236}">
                <a16:creationId xmlns:a16="http://schemas.microsoft.com/office/drawing/2014/main" id="{19F8A232-85D7-8B36-7463-5AD40AF86701}"/>
              </a:ext>
            </a:extLst>
          </p:cNvPr>
          <p:cNvSpPr txBox="1"/>
          <p:nvPr/>
        </p:nvSpPr>
        <p:spPr>
          <a:xfrm>
            <a:off x="607273" y="5887916"/>
            <a:ext cx="2563815" cy="373281"/>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dirty="0"/>
              <a:t>Raw Asymmetries</a:t>
            </a:r>
          </a:p>
        </p:txBody>
      </p:sp>
    </p:spTree>
    <p:extLst>
      <p:ext uri="{BB962C8B-B14F-4D97-AF65-F5344CB8AC3E}">
        <p14:creationId xmlns:p14="http://schemas.microsoft.com/office/powerpoint/2010/main" val="4239735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65EF4E6-D41E-987A-366D-E93A410F28A9}"/>
              </a:ext>
            </a:extLst>
          </p:cNvPr>
          <p:cNvSpPr>
            <a:spLocks noGrp="1"/>
          </p:cNvSpPr>
          <p:nvPr>
            <p:ph type="title"/>
          </p:nvPr>
        </p:nvSpPr>
        <p:spPr/>
        <p:txBody>
          <a:bodyPr>
            <a:normAutofit fontScale="90000"/>
          </a:bodyPr>
          <a:lstStyle/>
          <a:p>
            <a:r>
              <a:rPr lang="en-US" dirty="0"/>
              <a:t>Sin(2</a:t>
            </a:r>
            <a:r>
              <a:rPr lang="en-US" dirty="0">
                <a:latin typeface="Symbol" pitchFamily="2" charset="2"/>
              </a:rPr>
              <a:t>b</a:t>
            </a:r>
            <a:r>
              <a:rPr lang="en-US" dirty="0"/>
              <a:t>) result (2001)</a:t>
            </a:r>
          </a:p>
        </p:txBody>
      </p:sp>
      <p:sp>
        <p:nvSpPr>
          <p:cNvPr id="2" name="Date Placeholder 1">
            <a:extLst>
              <a:ext uri="{FF2B5EF4-FFF2-40B4-BE49-F238E27FC236}">
                <a16:creationId xmlns:a16="http://schemas.microsoft.com/office/drawing/2014/main" id="{C4A07F95-CCB2-2566-D78B-2059068E79EC}"/>
              </a:ext>
            </a:extLst>
          </p:cNvPr>
          <p:cNvSpPr>
            <a:spLocks noGrp="1"/>
          </p:cNvSpPr>
          <p:nvPr>
            <p:ph type="dt" sz="half" idx="10"/>
          </p:nvPr>
        </p:nvSpPr>
        <p:spPr/>
        <p:txBody>
          <a:bodyPr/>
          <a:lstStyle/>
          <a:p>
            <a:r>
              <a:rPr lang="en-AU"/>
              <a:t>J. Nash</a:t>
            </a:r>
            <a:endParaRPr lang="en-US"/>
          </a:p>
        </p:txBody>
      </p:sp>
      <p:sp>
        <p:nvSpPr>
          <p:cNvPr id="3" name="Footer Placeholder 2">
            <a:extLst>
              <a:ext uri="{FF2B5EF4-FFF2-40B4-BE49-F238E27FC236}">
                <a16:creationId xmlns:a16="http://schemas.microsoft.com/office/drawing/2014/main" id="{BCB1F7AA-E107-21BD-4F68-8834D9B07411}"/>
              </a:ext>
            </a:extLst>
          </p:cNvPr>
          <p:cNvSpPr>
            <a:spLocks noGrp="1"/>
          </p:cNvSpPr>
          <p:nvPr>
            <p:ph type="ftr" sz="quarter" idx="11"/>
          </p:nvPr>
        </p:nvSpPr>
        <p:spPr/>
        <p:txBody>
          <a:bodyPr/>
          <a:lstStyle/>
          <a:p>
            <a:r>
              <a:rPr lang="en-US"/>
              <a:t>Brian and BaBar</a:t>
            </a:r>
          </a:p>
        </p:txBody>
      </p:sp>
      <p:sp>
        <p:nvSpPr>
          <p:cNvPr id="4" name="Slide Number Placeholder 3">
            <a:extLst>
              <a:ext uri="{FF2B5EF4-FFF2-40B4-BE49-F238E27FC236}">
                <a16:creationId xmlns:a16="http://schemas.microsoft.com/office/drawing/2014/main" id="{7DBDBE47-52C0-5BA1-5AF5-3945AC16C1C0}"/>
              </a:ext>
            </a:extLst>
          </p:cNvPr>
          <p:cNvSpPr>
            <a:spLocks noGrp="1"/>
          </p:cNvSpPr>
          <p:nvPr>
            <p:ph type="sldNum" sz="quarter" idx="12"/>
          </p:nvPr>
        </p:nvSpPr>
        <p:spPr/>
        <p:txBody>
          <a:bodyPr/>
          <a:lstStyle/>
          <a:p>
            <a:fld id="{6B7EA952-6D0B-2144-A8BE-AD0CFBCA6BF0}" type="slidenum">
              <a:rPr lang="en-US" smtClean="0"/>
              <a:t>28</a:t>
            </a:fld>
            <a:endParaRPr lang="en-US"/>
          </a:p>
        </p:txBody>
      </p:sp>
      <p:grpSp>
        <p:nvGrpSpPr>
          <p:cNvPr id="12" name="Group 11">
            <a:extLst>
              <a:ext uri="{FF2B5EF4-FFF2-40B4-BE49-F238E27FC236}">
                <a16:creationId xmlns:a16="http://schemas.microsoft.com/office/drawing/2014/main" id="{5504A403-3B04-F54F-814F-297E141FDE68}"/>
              </a:ext>
            </a:extLst>
          </p:cNvPr>
          <p:cNvGrpSpPr/>
          <p:nvPr/>
        </p:nvGrpSpPr>
        <p:grpSpPr>
          <a:xfrm>
            <a:off x="191882" y="1441935"/>
            <a:ext cx="5231697" cy="3597735"/>
            <a:chOff x="1922959" y="1162729"/>
            <a:chExt cx="8458200" cy="4532313"/>
          </a:xfrm>
        </p:grpSpPr>
        <p:sp>
          <p:nvSpPr>
            <p:cNvPr id="9" name="Rectangle 4">
              <a:extLst>
                <a:ext uri="{FF2B5EF4-FFF2-40B4-BE49-F238E27FC236}">
                  <a16:creationId xmlns:a16="http://schemas.microsoft.com/office/drawing/2014/main" id="{39966335-B0F0-9F75-3761-3AA4CF179C76}"/>
                </a:ext>
              </a:extLst>
            </p:cNvPr>
            <p:cNvSpPr>
              <a:spLocks noChangeArrowheads="1"/>
            </p:cNvSpPr>
            <p:nvPr/>
          </p:nvSpPr>
          <p:spPr bwMode="auto">
            <a:xfrm>
              <a:off x="3167559" y="5175929"/>
              <a:ext cx="5943600" cy="519113"/>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r>
                <a:rPr lang="it-IT" altLang="en-US" b="1" dirty="0">
                  <a:solidFill>
                    <a:srgbClr val="FF0000"/>
                  </a:solidFill>
                </a:rPr>
                <a:t>sin(2</a:t>
              </a:r>
              <a:r>
                <a:rPr lang="it-IT" altLang="en-US" b="1" dirty="0">
                  <a:solidFill>
                    <a:srgbClr val="FF0000"/>
                  </a:solidFill>
                  <a:latin typeface="Symbol" pitchFamily="2" charset="2"/>
                </a:rPr>
                <a:t>b</a:t>
              </a:r>
              <a:r>
                <a:rPr lang="it-IT" altLang="en-US" b="1" dirty="0">
                  <a:solidFill>
                    <a:srgbClr val="FF0000"/>
                  </a:solidFill>
                </a:rPr>
                <a:t>) </a:t>
              </a:r>
              <a:r>
                <a:rPr lang="it-IT" altLang="en-US" b="1" dirty="0">
                  <a:solidFill>
                    <a:schemeClr val="tx1"/>
                  </a:solidFill>
                </a:rPr>
                <a:t>=</a:t>
              </a:r>
              <a:r>
                <a:rPr lang="it-IT" altLang="en-US" b="1" dirty="0">
                  <a:solidFill>
                    <a:srgbClr val="FF0000"/>
                  </a:solidFill>
                </a:rPr>
                <a:t> 0.59 </a:t>
              </a:r>
              <a:r>
                <a:rPr lang="it-IT" altLang="en-US" b="1" dirty="0">
                  <a:solidFill>
                    <a:schemeClr val="tx1"/>
                  </a:solidFill>
                </a:rPr>
                <a:t>±</a:t>
              </a:r>
              <a:r>
                <a:rPr lang="it-IT" altLang="en-US" b="1" dirty="0">
                  <a:solidFill>
                    <a:srgbClr val="FF0000"/>
                  </a:solidFill>
                </a:rPr>
                <a:t> 0.14</a:t>
              </a:r>
              <a:r>
                <a:rPr lang="it-IT" altLang="en-US" b="1" baseline="-25000" dirty="0">
                  <a:solidFill>
                    <a:schemeClr val="tx1"/>
                  </a:solidFill>
                </a:rPr>
                <a:t>stat</a:t>
              </a:r>
              <a:r>
                <a:rPr lang="it-IT" altLang="en-US" b="1" dirty="0">
                  <a:solidFill>
                    <a:srgbClr val="FF0000"/>
                  </a:solidFill>
                </a:rPr>
                <a:t> </a:t>
              </a:r>
              <a:r>
                <a:rPr lang="it-IT" altLang="en-US" b="1" dirty="0">
                  <a:solidFill>
                    <a:schemeClr val="tx1"/>
                  </a:solidFill>
                </a:rPr>
                <a:t>±</a:t>
              </a:r>
              <a:r>
                <a:rPr lang="it-IT" altLang="en-US" b="1" dirty="0">
                  <a:solidFill>
                    <a:srgbClr val="FF0000"/>
                  </a:solidFill>
                </a:rPr>
                <a:t> 0.05</a:t>
              </a:r>
              <a:r>
                <a:rPr lang="it-IT" altLang="en-US" b="1" baseline="-25000" dirty="0">
                  <a:solidFill>
                    <a:schemeClr val="tx1"/>
                  </a:solidFill>
                </a:rPr>
                <a:t>syst</a:t>
              </a:r>
              <a:endParaRPr lang="en-GB" altLang="en-US" b="1" baseline="-25000" dirty="0">
                <a:solidFill>
                  <a:schemeClr val="tx1"/>
                </a:solidFill>
                <a:sym typeface="MT Extra" pitchFamily="2" charset="77"/>
              </a:endParaRPr>
            </a:p>
          </p:txBody>
        </p:sp>
        <p:pic>
          <p:nvPicPr>
            <p:cNvPr id="10" name="Picture 5">
              <a:extLst>
                <a:ext uri="{FF2B5EF4-FFF2-40B4-BE49-F238E27FC236}">
                  <a16:creationId xmlns:a16="http://schemas.microsoft.com/office/drawing/2014/main" id="{2E4AE4AB-D270-D94C-CA1F-2D57D3E15C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605" r="9740"/>
            <a:stretch>
              <a:fillRect/>
            </a:stretch>
          </p:blipFill>
          <p:spPr bwMode="auto">
            <a:xfrm>
              <a:off x="1922959" y="1162729"/>
              <a:ext cx="41148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a:extLst>
                <a:ext uri="{FF2B5EF4-FFF2-40B4-BE49-F238E27FC236}">
                  <a16:creationId xmlns:a16="http://schemas.microsoft.com/office/drawing/2014/main" id="{44CED061-18C0-22ED-8D97-743EEC9ED1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148" r="12166" b="3847"/>
            <a:stretch>
              <a:fillRect/>
            </a:stretch>
          </p:blipFill>
          <p:spPr bwMode="auto">
            <a:xfrm>
              <a:off x="6266359" y="1315129"/>
              <a:ext cx="41148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7" name="Text Box 3">
            <a:extLst>
              <a:ext uri="{FF2B5EF4-FFF2-40B4-BE49-F238E27FC236}">
                <a16:creationId xmlns:a16="http://schemas.microsoft.com/office/drawing/2014/main" id="{11A2EEE8-134F-0B05-10C4-44E9A51F49E3}"/>
              </a:ext>
            </a:extLst>
          </p:cNvPr>
          <p:cNvSpPr txBox="1">
            <a:spLocks noChangeAspect="1" noChangeArrowheads="1"/>
          </p:cNvSpPr>
          <p:nvPr/>
        </p:nvSpPr>
        <p:spPr bwMode="auto">
          <a:xfrm>
            <a:off x="10461310" y="1695514"/>
            <a:ext cx="1295400" cy="788987"/>
          </a:xfrm>
          <a:prstGeom prst="rect">
            <a:avLst/>
          </a:prstGeom>
          <a:solidFill>
            <a:schemeClr val="bg1"/>
          </a:solidFill>
          <a:ln w="25400">
            <a:solidFill>
              <a:schemeClr val="hlink"/>
            </a:solidFill>
            <a:miter lim="800000"/>
            <a:headEnd/>
            <a:tailEnd/>
          </a:ln>
          <a:effectLst>
            <a:outerShdw dist="53882" dir="2700000" algn="ctr" rotWithShape="0">
              <a:schemeClr val="bg2"/>
            </a:outerShdw>
          </a:effectLst>
        </p:spPr>
        <p:txBody>
          <a:bodyPr wrap="none">
            <a:spAutoFit/>
          </a:bodyPr>
          <a:lstStyle/>
          <a:p>
            <a:pPr algn="ctr"/>
            <a:r>
              <a:rPr lang="en-US" altLang="en-US" b="1" i="1">
                <a:solidFill>
                  <a:schemeClr val="accent2"/>
                </a:solidFill>
                <a:effectLst>
                  <a:outerShdw blurRad="38100" dist="38100" dir="2700000" algn="tl">
                    <a:srgbClr val="C0C0C0"/>
                  </a:outerShdw>
                </a:effectLst>
                <a:latin typeface="Times" pitchFamily="18" charset="0"/>
              </a:rPr>
              <a:t>B</a:t>
            </a:r>
            <a:r>
              <a:rPr lang="en-US" altLang="en-US" sz="2400" b="1" i="1">
                <a:solidFill>
                  <a:schemeClr val="accent2"/>
                </a:solidFill>
                <a:effectLst>
                  <a:outerShdw blurRad="38100" dist="38100" dir="2700000" algn="tl">
                    <a:srgbClr val="C0C0C0"/>
                  </a:outerShdw>
                </a:effectLst>
                <a:latin typeface="Times" pitchFamily="18" charset="0"/>
              </a:rPr>
              <a:t>A</a:t>
            </a:r>
            <a:r>
              <a:rPr lang="en-US" altLang="en-US" b="1" i="1">
                <a:solidFill>
                  <a:schemeClr val="accent2"/>
                </a:solidFill>
                <a:effectLst>
                  <a:outerShdw blurRad="38100" dist="38100" dir="2700000" algn="tl">
                    <a:srgbClr val="C0C0C0"/>
                  </a:outerShdw>
                </a:effectLst>
                <a:latin typeface="Times" pitchFamily="18" charset="0"/>
              </a:rPr>
              <a:t>B</a:t>
            </a:r>
            <a:r>
              <a:rPr lang="en-US" altLang="en-US" sz="2400" b="1" i="1">
                <a:solidFill>
                  <a:schemeClr val="accent2"/>
                </a:solidFill>
                <a:effectLst>
                  <a:outerShdw blurRad="38100" dist="38100" dir="2700000" algn="tl">
                    <a:srgbClr val="C0C0C0"/>
                  </a:outerShdw>
                </a:effectLst>
                <a:latin typeface="Times" pitchFamily="18" charset="0"/>
              </a:rPr>
              <a:t>AR</a:t>
            </a:r>
          </a:p>
          <a:p>
            <a:pPr algn="ctr">
              <a:lnSpc>
                <a:spcPct val="80000"/>
              </a:lnSpc>
            </a:pPr>
            <a:r>
              <a:rPr lang="en-US" altLang="en-US" sz="2000">
                <a:solidFill>
                  <a:schemeClr val="tx1"/>
                </a:solidFill>
                <a:effectLst>
                  <a:outerShdw blurRad="38100" dist="38100" dir="2700000" algn="tl">
                    <a:srgbClr val="C0C0C0"/>
                  </a:outerShdw>
                </a:effectLst>
              </a:rPr>
              <a:t>29 fb</a:t>
            </a:r>
            <a:r>
              <a:rPr lang="en-US" altLang="en-US" sz="2000" baseline="30000">
                <a:solidFill>
                  <a:schemeClr val="tx1"/>
                </a:solidFill>
                <a:effectLst>
                  <a:outerShdw blurRad="38100" dist="38100" dir="2700000" algn="tl">
                    <a:srgbClr val="C0C0C0"/>
                  </a:outerShdw>
                </a:effectLst>
                <a:latin typeface="Symbol" pitchFamily="2" charset="2"/>
              </a:rPr>
              <a:t>-1</a:t>
            </a:r>
            <a:endParaRPr lang="fr-FR" altLang="en-US" sz="2000" baseline="30000">
              <a:solidFill>
                <a:schemeClr val="tx1"/>
              </a:solidFill>
              <a:effectLst>
                <a:outerShdw blurRad="38100" dist="38100" dir="2700000" algn="tl">
                  <a:srgbClr val="C0C0C0"/>
                </a:outerShdw>
              </a:effectLst>
              <a:latin typeface="Symbol" pitchFamily="2" charset="2"/>
            </a:endParaRPr>
          </a:p>
        </p:txBody>
      </p:sp>
      <p:sp>
        <p:nvSpPr>
          <p:cNvPr id="38" name="Text Box 4">
            <a:extLst>
              <a:ext uri="{FF2B5EF4-FFF2-40B4-BE49-F238E27FC236}">
                <a16:creationId xmlns:a16="http://schemas.microsoft.com/office/drawing/2014/main" id="{D1FA09C2-6146-1DCC-C081-82D5D5DD5920}"/>
              </a:ext>
            </a:extLst>
          </p:cNvPr>
          <p:cNvSpPr txBox="1">
            <a:spLocks noChangeAspect="1" noChangeArrowheads="1"/>
          </p:cNvSpPr>
          <p:nvPr/>
        </p:nvSpPr>
        <p:spPr bwMode="auto">
          <a:xfrm>
            <a:off x="7331698" y="5918370"/>
            <a:ext cx="11096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b="1" dirty="0">
                <a:solidFill>
                  <a:srgbClr val="5F5F5F"/>
                </a:solidFill>
                <a:effectLst>
                  <a:outerShdw blurRad="38100" dist="38100" dir="2700000" algn="tl">
                    <a:srgbClr val="C0C0C0"/>
                  </a:outerShdw>
                </a:effectLst>
              </a:rPr>
              <a:t>sin2</a:t>
            </a:r>
            <a:r>
              <a:rPr lang="en-US" altLang="en-US" sz="2400" b="1" dirty="0">
                <a:solidFill>
                  <a:srgbClr val="5F5F5F"/>
                </a:solidFill>
                <a:effectLst>
                  <a:outerShdw blurRad="38100" dist="38100" dir="2700000" algn="tl">
                    <a:srgbClr val="C0C0C0"/>
                  </a:outerShdw>
                </a:effectLst>
                <a:latin typeface="Symbol" pitchFamily="2" charset="2"/>
              </a:rPr>
              <a:t>b</a:t>
            </a:r>
          </a:p>
        </p:txBody>
      </p:sp>
      <p:grpSp>
        <p:nvGrpSpPr>
          <p:cNvPr id="48" name="Group 47">
            <a:extLst>
              <a:ext uri="{FF2B5EF4-FFF2-40B4-BE49-F238E27FC236}">
                <a16:creationId xmlns:a16="http://schemas.microsoft.com/office/drawing/2014/main" id="{94855608-17AA-5FA4-D2D9-1A59956400A5}"/>
              </a:ext>
            </a:extLst>
          </p:cNvPr>
          <p:cNvGrpSpPr/>
          <p:nvPr/>
        </p:nvGrpSpPr>
        <p:grpSpPr>
          <a:xfrm>
            <a:off x="5714491" y="515652"/>
            <a:ext cx="4476532" cy="5435114"/>
            <a:chOff x="2238375" y="373063"/>
            <a:chExt cx="4581525" cy="6332537"/>
          </a:xfrm>
        </p:grpSpPr>
        <p:pic>
          <p:nvPicPr>
            <p:cNvPr id="36" name="Picture 2">
              <a:extLst>
                <a:ext uri="{FF2B5EF4-FFF2-40B4-BE49-F238E27FC236}">
                  <a16:creationId xmlns:a16="http://schemas.microsoft.com/office/drawing/2014/main" id="{F5E83E94-6264-3D13-EBAC-8ECE91A014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104900"/>
              <a:ext cx="4000500" cy="560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9" name="Object 5">
              <a:extLst>
                <a:ext uri="{FF2B5EF4-FFF2-40B4-BE49-F238E27FC236}">
                  <a16:creationId xmlns:a16="http://schemas.microsoft.com/office/drawing/2014/main" id="{E71DA272-CA01-5BF5-1369-AE793D075CC0}"/>
                </a:ext>
              </a:extLst>
            </p:cNvPr>
            <p:cNvGraphicFramePr>
              <a:graphicFrameLocks noChangeAspect="1"/>
            </p:cNvGraphicFramePr>
            <p:nvPr>
              <p:extLst>
                <p:ext uri="{D42A27DB-BD31-4B8C-83A1-F6EECF244321}">
                  <p14:modId xmlns:p14="http://schemas.microsoft.com/office/powerpoint/2010/main" val="1765633584"/>
                </p:ext>
              </p:extLst>
            </p:nvPr>
          </p:nvGraphicFramePr>
          <p:xfrm>
            <a:off x="4267200" y="1625600"/>
            <a:ext cx="977900" cy="431800"/>
          </p:xfrm>
          <a:graphic>
            <a:graphicData uri="http://schemas.openxmlformats.org/presentationml/2006/ole">
              <mc:AlternateContent xmlns:mc="http://schemas.openxmlformats.org/markup-compatibility/2006">
                <mc:Choice xmlns:v="urn:schemas-microsoft-com:vml" Requires="v">
                  <p:oleObj name="Equation" r:id="rId5" imgW="22529800" imgH="9944100" progId="Equation.3">
                    <p:embed/>
                  </p:oleObj>
                </mc:Choice>
                <mc:Fallback>
                  <p:oleObj name="Equation" r:id="rId5" imgW="22529800" imgH="9944100" progId="Equation.3">
                    <p:embed/>
                    <p:pic>
                      <p:nvPicPr>
                        <p:cNvPr id="271365" name="Object 5">
                          <a:extLst>
                            <a:ext uri="{FF2B5EF4-FFF2-40B4-BE49-F238E27FC236}">
                              <a16:creationId xmlns:a16="http://schemas.microsoft.com/office/drawing/2014/main" id="{426A59C4-7547-F207-61D8-462D53C4A15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625600"/>
                          <a:ext cx="977900" cy="431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 name="Object 6">
              <a:extLst>
                <a:ext uri="{FF2B5EF4-FFF2-40B4-BE49-F238E27FC236}">
                  <a16:creationId xmlns:a16="http://schemas.microsoft.com/office/drawing/2014/main" id="{4695191C-190E-666B-63EE-7BBC6BCB8F95}"/>
                </a:ext>
              </a:extLst>
            </p:cNvPr>
            <p:cNvGraphicFramePr>
              <a:graphicFrameLocks noChangeAspect="1"/>
            </p:cNvGraphicFramePr>
            <p:nvPr>
              <p:extLst>
                <p:ext uri="{D42A27DB-BD31-4B8C-83A1-F6EECF244321}">
                  <p14:modId xmlns:p14="http://schemas.microsoft.com/office/powerpoint/2010/main" val="1438274414"/>
                </p:ext>
              </p:extLst>
            </p:nvPr>
          </p:nvGraphicFramePr>
          <p:xfrm>
            <a:off x="4695825" y="2328863"/>
            <a:ext cx="841375" cy="338137"/>
          </p:xfrm>
          <a:graphic>
            <a:graphicData uri="http://schemas.openxmlformats.org/presentationml/2006/ole">
              <mc:AlternateContent xmlns:mc="http://schemas.openxmlformats.org/markup-compatibility/2006">
                <mc:Choice xmlns:v="urn:schemas-microsoft-com:vml" Requires="v">
                  <p:oleObj name="Equation" r:id="rId7" imgW="23990300" imgH="9652000" progId="Equation.3">
                    <p:embed/>
                  </p:oleObj>
                </mc:Choice>
                <mc:Fallback>
                  <p:oleObj name="Equation" r:id="rId7" imgW="23990300" imgH="9652000" progId="Equation.3">
                    <p:embed/>
                    <p:pic>
                      <p:nvPicPr>
                        <p:cNvPr id="271366" name="Object 6">
                          <a:extLst>
                            <a:ext uri="{FF2B5EF4-FFF2-40B4-BE49-F238E27FC236}">
                              <a16:creationId xmlns:a16="http://schemas.microsoft.com/office/drawing/2014/main" id="{7DA7483E-0BEC-AB86-92DF-96F3A9D46E3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95825" y="2328863"/>
                          <a:ext cx="841375" cy="338137"/>
                        </a:xfrm>
                        <a:prstGeom prst="rect">
                          <a:avLst/>
                        </a:prstGeom>
                        <a:solidFill>
                          <a:schemeClr val="bg1"/>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 name="Object 7">
              <a:extLst>
                <a:ext uri="{FF2B5EF4-FFF2-40B4-BE49-F238E27FC236}">
                  <a16:creationId xmlns:a16="http://schemas.microsoft.com/office/drawing/2014/main" id="{3B3B720C-F833-1D59-D79D-EB2608317C72}"/>
                </a:ext>
              </a:extLst>
            </p:cNvPr>
            <p:cNvGraphicFramePr>
              <a:graphicFrameLocks noChangeAspect="1"/>
            </p:cNvGraphicFramePr>
            <p:nvPr>
              <p:extLst>
                <p:ext uri="{D42A27DB-BD31-4B8C-83A1-F6EECF244321}">
                  <p14:modId xmlns:p14="http://schemas.microsoft.com/office/powerpoint/2010/main" val="1313395014"/>
                </p:ext>
              </p:extLst>
            </p:nvPr>
          </p:nvGraphicFramePr>
          <p:xfrm>
            <a:off x="3889375" y="3005138"/>
            <a:ext cx="758825" cy="347662"/>
          </p:xfrm>
          <a:graphic>
            <a:graphicData uri="http://schemas.openxmlformats.org/presentationml/2006/ole">
              <mc:AlternateContent xmlns:mc="http://schemas.openxmlformats.org/markup-compatibility/2006">
                <mc:Choice xmlns:v="urn:schemas-microsoft-com:vml" Requires="v">
                  <p:oleObj name="Equation" r:id="rId9" imgW="21653500" imgH="9944100" progId="Equation.3">
                    <p:embed/>
                  </p:oleObj>
                </mc:Choice>
                <mc:Fallback>
                  <p:oleObj name="Equation" r:id="rId9" imgW="21653500" imgH="9944100" progId="Equation.3">
                    <p:embed/>
                    <p:pic>
                      <p:nvPicPr>
                        <p:cNvPr id="271367" name="Object 7">
                          <a:extLst>
                            <a:ext uri="{FF2B5EF4-FFF2-40B4-BE49-F238E27FC236}">
                              <a16:creationId xmlns:a16="http://schemas.microsoft.com/office/drawing/2014/main" id="{37E43261-A089-A285-D0B1-DD5EAEB2971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9375" y="3005138"/>
                          <a:ext cx="758825" cy="347662"/>
                        </a:xfrm>
                        <a:prstGeom prst="rect">
                          <a:avLst/>
                        </a:prstGeom>
                        <a:solidFill>
                          <a:schemeClr val="bg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2" name="Object 8">
              <a:extLst>
                <a:ext uri="{FF2B5EF4-FFF2-40B4-BE49-F238E27FC236}">
                  <a16:creationId xmlns:a16="http://schemas.microsoft.com/office/drawing/2014/main" id="{35B04CD0-C640-8607-957C-17878643ACB5}"/>
                </a:ext>
              </a:extLst>
            </p:cNvPr>
            <p:cNvGraphicFramePr>
              <a:graphicFrameLocks noChangeAspect="1"/>
            </p:cNvGraphicFramePr>
            <p:nvPr>
              <p:extLst>
                <p:ext uri="{D42A27DB-BD31-4B8C-83A1-F6EECF244321}">
                  <p14:modId xmlns:p14="http://schemas.microsoft.com/office/powerpoint/2010/main" val="3534235330"/>
                </p:ext>
              </p:extLst>
            </p:nvPr>
          </p:nvGraphicFramePr>
          <p:xfrm>
            <a:off x="4267200" y="3689350"/>
            <a:ext cx="1004888" cy="349250"/>
          </p:xfrm>
          <a:graphic>
            <a:graphicData uri="http://schemas.openxmlformats.org/presentationml/2006/ole">
              <mc:AlternateContent xmlns:mc="http://schemas.openxmlformats.org/markup-compatibility/2006">
                <mc:Choice xmlns:v="urn:schemas-microsoft-com:vml" Requires="v">
                  <p:oleObj name="Equation" r:id="rId11" imgW="28676600" imgH="9944100" progId="Equation.3">
                    <p:embed/>
                  </p:oleObj>
                </mc:Choice>
                <mc:Fallback>
                  <p:oleObj name="Equation" r:id="rId11" imgW="28676600" imgH="9944100" progId="Equation.3">
                    <p:embed/>
                    <p:pic>
                      <p:nvPicPr>
                        <p:cNvPr id="271368" name="Object 8">
                          <a:extLst>
                            <a:ext uri="{FF2B5EF4-FFF2-40B4-BE49-F238E27FC236}">
                              <a16:creationId xmlns:a16="http://schemas.microsoft.com/office/drawing/2014/main" id="{A6DA926D-E723-2072-A3FE-A4DC100399E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67200" y="3689350"/>
                          <a:ext cx="1004888" cy="349250"/>
                        </a:xfrm>
                        <a:prstGeom prst="rect">
                          <a:avLst/>
                        </a:prstGeom>
                        <a:solidFill>
                          <a:schemeClr val="bg1"/>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 name="Object 9">
              <a:extLst>
                <a:ext uri="{FF2B5EF4-FFF2-40B4-BE49-F238E27FC236}">
                  <a16:creationId xmlns:a16="http://schemas.microsoft.com/office/drawing/2014/main" id="{04E91C48-5909-93DF-A61C-26701AEFD857}"/>
                </a:ext>
              </a:extLst>
            </p:cNvPr>
            <p:cNvGraphicFramePr>
              <a:graphicFrameLocks noChangeAspect="1"/>
            </p:cNvGraphicFramePr>
            <p:nvPr>
              <p:extLst>
                <p:ext uri="{D42A27DB-BD31-4B8C-83A1-F6EECF244321}">
                  <p14:modId xmlns:p14="http://schemas.microsoft.com/office/powerpoint/2010/main" val="3781346007"/>
                </p:ext>
              </p:extLst>
            </p:nvPr>
          </p:nvGraphicFramePr>
          <p:xfrm>
            <a:off x="2238375" y="4375150"/>
            <a:ext cx="1343025" cy="349250"/>
          </p:xfrm>
          <a:graphic>
            <a:graphicData uri="http://schemas.openxmlformats.org/presentationml/2006/ole">
              <mc:AlternateContent xmlns:mc="http://schemas.openxmlformats.org/markup-compatibility/2006">
                <mc:Choice xmlns:v="urn:schemas-microsoft-com:vml" Requires="v">
                  <p:oleObj name="Equation" r:id="rId13" imgW="38328600" imgH="9944100" progId="Equation.3">
                    <p:embed/>
                  </p:oleObj>
                </mc:Choice>
                <mc:Fallback>
                  <p:oleObj name="Equation" r:id="rId13" imgW="38328600" imgH="9944100" progId="Equation.3">
                    <p:embed/>
                    <p:pic>
                      <p:nvPicPr>
                        <p:cNvPr id="271369" name="Object 9">
                          <a:extLst>
                            <a:ext uri="{FF2B5EF4-FFF2-40B4-BE49-F238E27FC236}">
                              <a16:creationId xmlns:a16="http://schemas.microsoft.com/office/drawing/2014/main" id="{DF2E09E3-EED7-16EF-F626-47B03E02169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38375" y="4375150"/>
                          <a:ext cx="1343025" cy="349250"/>
                        </a:xfrm>
                        <a:prstGeom prst="rect">
                          <a:avLst/>
                        </a:prstGeom>
                        <a:solidFill>
                          <a:schemeClr val="bg1"/>
                        </a:solidFill>
                        <a:ln w="9525">
                          <a:solidFill>
                            <a:srgbClr val="00FF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4" name="Object 10">
              <a:extLst>
                <a:ext uri="{FF2B5EF4-FFF2-40B4-BE49-F238E27FC236}">
                  <a16:creationId xmlns:a16="http://schemas.microsoft.com/office/drawing/2014/main" id="{0B805C8E-BDE1-9671-5330-3E64EDE44B28}"/>
                </a:ext>
              </a:extLst>
            </p:cNvPr>
            <p:cNvGraphicFramePr>
              <a:graphicFrameLocks noChangeAspect="1"/>
            </p:cNvGraphicFramePr>
            <p:nvPr>
              <p:extLst>
                <p:ext uri="{D42A27DB-BD31-4B8C-83A1-F6EECF244321}">
                  <p14:modId xmlns:p14="http://schemas.microsoft.com/office/powerpoint/2010/main" val="2712173459"/>
                </p:ext>
              </p:extLst>
            </p:nvPr>
          </p:nvGraphicFramePr>
          <p:xfrm>
            <a:off x="4076700" y="4978400"/>
            <a:ext cx="952500" cy="431800"/>
          </p:xfrm>
          <a:graphic>
            <a:graphicData uri="http://schemas.openxmlformats.org/presentationml/2006/ole">
              <mc:AlternateContent xmlns:mc="http://schemas.openxmlformats.org/markup-compatibility/2006">
                <mc:Choice xmlns:v="urn:schemas-microsoft-com:vml" Requires="v">
                  <p:oleObj name="Equation" r:id="rId15" imgW="21945600" imgH="9944100" progId="Equation.3">
                    <p:embed/>
                  </p:oleObj>
                </mc:Choice>
                <mc:Fallback>
                  <p:oleObj name="Equation" r:id="rId15" imgW="21945600" imgH="9944100" progId="Equation.3">
                    <p:embed/>
                    <p:pic>
                      <p:nvPicPr>
                        <p:cNvPr id="271370" name="Object 10">
                          <a:extLst>
                            <a:ext uri="{FF2B5EF4-FFF2-40B4-BE49-F238E27FC236}">
                              <a16:creationId xmlns:a16="http://schemas.microsoft.com/office/drawing/2014/main" id="{5F58DE19-0001-57C4-DA34-9FC6F5BD672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76700" y="4978400"/>
                          <a:ext cx="952500" cy="431800"/>
                        </a:xfrm>
                        <a:prstGeom prst="rect">
                          <a:avLst/>
                        </a:prstGeom>
                        <a:solidFill>
                          <a:schemeClr val="bg1"/>
                        </a:solidFill>
                        <a:ln w="9525">
                          <a:solidFill>
                            <a:srgbClr val="00FF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 name="Text Box 11">
              <a:extLst>
                <a:ext uri="{FF2B5EF4-FFF2-40B4-BE49-F238E27FC236}">
                  <a16:creationId xmlns:a16="http://schemas.microsoft.com/office/drawing/2014/main" id="{4515F6B1-30B8-7B6E-754C-CF09B589EF39}"/>
                </a:ext>
              </a:extLst>
            </p:cNvPr>
            <p:cNvSpPr txBox="1">
              <a:spLocks noChangeArrowheads="1"/>
            </p:cNvSpPr>
            <p:nvPr/>
          </p:nvSpPr>
          <p:spPr bwMode="auto">
            <a:xfrm>
              <a:off x="4092575" y="5867400"/>
              <a:ext cx="1393825" cy="439738"/>
            </a:xfrm>
            <a:prstGeom prst="rect">
              <a:avLst/>
            </a:prstGeom>
            <a:solidFill>
              <a:schemeClr val="bg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200">
                  <a:solidFill>
                    <a:schemeClr val="tx1"/>
                  </a:solidFill>
                  <a:latin typeface="Arial" panose="020B0604020202020204" pitchFamily="34" charset="0"/>
                </a:rPr>
                <a:t>all modes</a:t>
              </a:r>
            </a:p>
          </p:txBody>
        </p:sp>
        <p:sp>
          <p:nvSpPr>
            <p:cNvPr id="46" name="Text Box 12">
              <a:extLst>
                <a:ext uri="{FF2B5EF4-FFF2-40B4-BE49-F238E27FC236}">
                  <a16:creationId xmlns:a16="http://schemas.microsoft.com/office/drawing/2014/main" id="{593C4EC0-FAFF-5BB7-3898-E9B0DF790010}"/>
                </a:ext>
              </a:extLst>
            </p:cNvPr>
            <p:cNvSpPr txBox="1">
              <a:spLocks noChangeArrowheads="1"/>
            </p:cNvSpPr>
            <p:nvPr/>
          </p:nvSpPr>
          <p:spPr bwMode="auto">
            <a:xfrm>
              <a:off x="2578100" y="373063"/>
              <a:ext cx="39735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solidFill>
                    <a:srgbClr val="006600"/>
                  </a:solidFill>
                </a:rPr>
                <a:t> </a:t>
              </a:r>
              <a:r>
                <a:rPr lang="en-US" altLang="en-US" sz="3200" b="1">
                  <a:solidFill>
                    <a:srgbClr val="006600"/>
                  </a:solidFill>
                </a:rPr>
                <a:t>sin 2</a:t>
              </a:r>
              <a:r>
                <a:rPr lang="en-US" altLang="en-US" sz="3200" b="1">
                  <a:solidFill>
                    <a:srgbClr val="006600"/>
                  </a:solidFill>
                  <a:latin typeface="Symbol" pitchFamily="2" charset="2"/>
                </a:rPr>
                <a:t>b</a:t>
              </a:r>
              <a:r>
                <a:rPr lang="en-US" altLang="en-US" sz="3200" b="1">
                  <a:solidFill>
                    <a:srgbClr val="006600"/>
                  </a:solidFill>
                </a:rPr>
                <a:t> by decay mode</a:t>
              </a:r>
              <a:endParaRPr lang="en-CA" altLang="en-US" sz="3200" b="1">
                <a:solidFill>
                  <a:srgbClr val="006600"/>
                </a:solidFill>
              </a:endParaRPr>
            </a:p>
          </p:txBody>
        </p:sp>
      </p:grpSp>
      <p:sp>
        <p:nvSpPr>
          <p:cNvPr id="47" name="Text Box 13">
            <a:extLst>
              <a:ext uri="{FF2B5EF4-FFF2-40B4-BE49-F238E27FC236}">
                <a16:creationId xmlns:a16="http://schemas.microsoft.com/office/drawing/2014/main" id="{C5E9AE46-6B6E-DE98-0134-67ED463679C1}"/>
              </a:ext>
            </a:extLst>
          </p:cNvPr>
          <p:cNvSpPr txBox="1">
            <a:spLocks noChangeArrowheads="1"/>
          </p:cNvSpPr>
          <p:nvPr/>
        </p:nvSpPr>
        <p:spPr bwMode="auto">
          <a:xfrm>
            <a:off x="10055322" y="907234"/>
            <a:ext cx="1971675" cy="650875"/>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b="1">
                <a:solidFill>
                  <a:srgbClr val="006600"/>
                </a:solidFill>
              </a:rPr>
              <a:t>Submitted to PRL</a:t>
            </a:r>
          </a:p>
          <a:p>
            <a:r>
              <a:rPr lang="en-US" altLang="en-US" sz="1800" b="1">
                <a:solidFill>
                  <a:srgbClr val="006600"/>
                </a:solidFill>
              </a:rPr>
              <a:t>on July 5, 2001</a:t>
            </a:r>
          </a:p>
        </p:txBody>
      </p:sp>
      <p:pic>
        <p:nvPicPr>
          <p:cNvPr id="49" name="Picture 48">
            <a:extLst>
              <a:ext uri="{FF2B5EF4-FFF2-40B4-BE49-F238E27FC236}">
                <a16:creationId xmlns:a16="http://schemas.microsoft.com/office/drawing/2014/main" id="{6536D949-3706-CA4D-FBF0-E80A1E915595}"/>
              </a:ext>
            </a:extLst>
          </p:cNvPr>
          <p:cNvPicPr>
            <a:picLocks noChangeAspect="1"/>
          </p:cNvPicPr>
          <p:nvPr/>
        </p:nvPicPr>
        <p:blipFill>
          <a:blip r:embed="rId17"/>
          <a:stretch>
            <a:fillRect/>
          </a:stretch>
        </p:blipFill>
        <p:spPr>
          <a:xfrm>
            <a:off x="416130" y="5483878"/>
            <a:ext cx="3834570" cy="327665"/>
          </a:xfrm>
          <a:prstGeom prst="rect">
            <a:avLst/>
          </a:prstGeom>
        </p:spPr>
      </p:pic>
    </p:spTree>
    <p:extLst>
      <p:ext uri="{BB962C8B-B14F-4D97-AF65-F5344CB8AC3E}">
        <p14:creationId xmlns:p14="http://schemas.microsoft.com/office/powerpoint/2010/main" val="9905125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3D9C0CA-CDFE-DA5B-6105-7B3D6DAA2A88}"/>
              </a:ext>
            </a:extLst>
          </p:cNvPr>
          <p:cNvSpPr>
            <a:spLocks noGrp="1"/>
          </p:cNvSpPr>
          <p:nvPr>
            <p:ph type="title"/>
          </p:nvPr>
        </p:nvSpPr>
        <p:spPr>
          <a:xfrm>
            <a:off x="1013197" y="570802"/>
            <a:ext cx="5082803" cy="585756"/>
          </a:xfrm>
        </p:spPr>
        <p:txBody>
          <a:bodyPr>
            <a:normAutofit fontScale="90000"/>
          </a:bodyPr>
          <a:lstStyle/>
          <a:p>
            <a:r>
              <a:rPr lang="en-US" dirty="0"/>
              <a:t>Final Words</a:t>
            </a:r>
          </a:p>
        </p:txBody>
      </p:sp>
      <p:sp>
        <p:nvSpPr>
          <p:cNvPr id="4" name="Date Placeholder 3">
            <a:extLst>
              <a:ext uri="{FF2B5EF4-FFF2-40B4-BE49-F238E27FC236}">
                <a16:creationId xmlns:a16="http://schemas.microsoft.com/office/drawing/2014/main" id="{F7070B1C-2E76-4E55-46C6-C0384711D66A}"/>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C1E5E841-24F9-6625-E808-CB440004E51B}"/>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F1C5BF8E-CC86-6613-610C-B6950043461E}"/>
              </a:ext>
            </a:extLst>
          </p:cNvPr>
          <p:cNvSpPr>
            <a:spLocks noGrp="1"/>
          </p:cNvSpPr>
          <p:nvPr>
            <p:ph type="sldNum" sz="quarter" idx="12"/>
          </p:nvPr>
        </p:nvSpPr>
        <p:spPr/>
        <p:txBody>
          <a:bodyPr/>
          <a:lstStyle/>
          <a:p>
            <a:fld id="{6B7EA952-6D0B-2144-A8BE-AD0CFBCA6BF0}" type="slidenum">
              <a:rPr lang="en-US" smtClean="0"/>
              <a:t>29</a:t>
            </a:fld>
            <a:endParaRPr lang="en-US"/>
          </a:p>
        </p:txBody>
      </p:sp>
      <p:sp>
        <p:nvSpPr>
          <p:cNvPr id="2" name="Content Placeholder 1">
            <a:extLst>
              <a:ext uri="{FF2B5EF4-FFF2-40B4-BE49-F238E27FC236}">
                <a16:creationId xmlns:a16="http://schemas.microsoft.com/office/drawing/2014/main" id="{DD1CFE7A-2B69-11CC-0B7C-AEB548430747}"/>
              </a:ext>
            </a:extLst>
          </p:cNvPr>
          <p:cNvSpPr>
            <a:spLocks noGrp="1"/>
          </p:cNvSpPr>
          <p:nvPr>
            <p:ph sz="half" idx="4294967295"/>
          </p:nvPr>
        </p:nvSpPr>
        <p:spPr>
          <a:xfrm>
            <a:off x="0" y="3070225"/>
            <a:ext cx="11290300" cy="3398838"/>
          </a:xfrm>
        </p:spPr>
        <p:txBody>
          <a:bodyPr>
            <a:normAutofit lnSpcReduction="10000"/>
          </a:bodyPr>
          <a:lstStyle/>
          <a:p>
            <a:r>
              <a:rPr lang="en-US" dirty="0"/>
              <a:t>Participation on </a:t>
            </a:r>
            <a:r>
              <a:rPr lang="en-US" dirty="0" err="1"/>
              <a:t>BaBar</a:t>
            </a:r>
            <a:r>
              <a:rPr lang="en-US" dirty="0"/>
              <a:t> was the last project I worked on which moved on such a timescale, and those of us involved felt a real sense of achievement.</a:t>
            </a:r>
          </a:p>
          <a:p>
            <a:r>
              <a:rPr lang="en-US" dirty="0"/>
              <a:t>I had a great time working with Brian who was a colleague, mentor, and always willing to head off for a </a:t>
            </a:r>
            <a:r>
              <a:rPr lang="en-US" dirty="0" err="1"/>
              <a:t>swifty</a:t>
            </a:r>
            <a:r>
              <a:rPr lang="en-US" dirty="0"/>
              <a:t>.</a:t>
            </a:r>
          </a:p>
          <a:p>
            <a:r>
              <a:rPr lang="en-US" dirty="0"/>
              <a:t>With Brian’s help, I Learned about bringing a project into existence from concept, to building collaborations, to getting funding, to solving the technical and personnel issues, debugging, commissioning, and getting the data out.</a:t>
            </a:r>
          </a:p>
          <a:p>
            <a:r>
              <a:rPr lang="en-US" dirty="0"/>
              <a:t>I also learned the proper decorum to maintain for a day at Lord’s for the cricket…</a:t>
            </a:r>
          </a:p>
          <a:p>
            <a:r>
              <a:rPr lang="en-US" dirty="0"/>
              <a:t>Probably the latter influenced the quality of my memories of the former, but those that I still hold remain an excellent chapter of my physics journey.</a:t>
            </a:r>
          </a:p>
          <a:p>
            <a:pPr marL="0" indent="0">
              <a:buNone/>
            </a:pPr>
            <a:endParaRPr lang="en-US" dirty="0"/>
          </a:p>
          <a:p>
            <a:pPr marL="0" indent="0">
              <a:buNone/>
            </a:pPr>
            <a:endParaRPr lang="en-US" dirty="0"/>
          </a:p>
        </p:txBody>
      </p:sp>
      <p:pic>
        <p:nvPicPr>
          <p:cNvPr id="9" name="Picture 8">
            <a:extLst>
              <a:ext uri="{FF2B5EF4-FFF2-40B4-BE49-F238E27FC236}">
                <a16:creationId xmlns:a16="http://schemas.microsoft.com/office/drawing/2014/main" id="{10C952C7-3575-89C3-0276-8EC517110445}"/>
              </a:ext>
            </a:extLst>
          </p:cNvPr>
          <p:cNvPicPr>
            <a:picLocks noChangeAspect="1"/>
          </p:cNvPicPr>
          <p:nvPr/>
        </p:nvPicPr>
        <p:blipFill>
          <a:blip r:embed="rId2"/>
          <a:stretch>
            <a:fillRect/>
          </a:stretch>
        </p:blipFill>
        <p:spPr>
          <a:xfrm>
            <a:off x="7514896" y="33090"/>
            <a:ext cx="4456385" cy="2981968"/>
          </a:xfrm>
          <a:prstGeom prst="rect">
            <a:avLst/>
          </a:prstGeom>
        </p:spPr>
      </p:pic>
      <p:sp>
        <p:nvSpPr>
          <p:cNvPr id="11" name="TextBox 10">
            <a:extLst>
              <a:ext uri="{FF2B5EF4-FFF2-40B4-BE49-F238E27FC236}">
                <a16:creationId xmlns:a16="http://schemas.microsoft.com/office/drawing/2014/main" id="{9E856C81-468A-5ED3-EF69-F7F38EDF4478}"/>
              </a:ext>
            </a:extLst>
          </p:cNvPr>
          <p:cNvSpPr txBox="1"/>
          <p:nvPr/>
        </p:nvSpPr>
        <p:spPr>
          <a:xfrm>
            <a:off x="1013197" y="1723434"/>
            <a:ext cx="5770179" cy="1200329"/>
          </a:xfrm>
          <a:prstGeom prst="rect">
            <a:avLst/>
          </a:prstGeom>
          <a:noFill/>
        </p:spPr>
        <p:txBody>
          <a:bodyPr wrap="square" rtlCol="0">
            <a:spAutoFit/>
          </a:bodyPr>
          <a:lstStyle/>
          <a:p>
            <a:r>
              <a:rPr lang="en-US" dirty="0"/>
              <a:t>In 1999, Brian became Zeus spokesperson and was winding  back participation on </a:t>
            </a:r>
            <a:r>
              <a:rPr lang="en-US" dirty="0" err="1"/>
              <a:t>BaBar</a:t>
            </a:r>
            <a:r>
              <a:rPr lang="en-US" dirty="0"/>
              <a:t>.</a:t>
            </a:r>
          </a:p>
          <a:p>
            <a:r>
              <a:rPr lang="en-US" dirty="0"/>
              <a:t>Then he moved to in 2003 Oxford, and left </a:t>
            </a:r>
            <a:r>
              <a:rPr lang="en-US" dirty="0" err="1"/>
              <a:t>BaBar</a:t>
            </a:r>
            <a:r>
              <a:rPr lang="en-US" dirty="0"/>
              <a:t>.</a:t>
            </a:r>
          </a:p>
          <a:p>
            <a:r>
              <a:rPr lang="en-US" dirty="0"/>
              <a:t>I moved to CERN in 2003 to work on CMS and left </a:t>
            </a:r>
            <a:r>
              <a:rPr lang="en-US" dirty="0" err="1"/>
              <a:t>BaBar</a:t>
            </a:r>
            <a:r>
              <a:rPr lang="en-US" dirty="0"/>
              <a:t>.</a:t>
            </a:r>
          </a:p>
        </p:txBody>
      </p:sp>
    </p:spTree>
    <p:extLst>
      <p:ext uri="{BB962C8B-B14F-4D97-AF65-F5344CB8AC3E}">
        <p14:creationId xmlns:p14="http://schemas.microsoft.com/office/powerpoint/2010/main" val="804512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06E00448-4F3C-5EF9-1F58-29A3D92A72CF}"/>
              </a:ext>
            </a:extLst>
          </p:cNvPr>
          <p:cNvSpPr>
            <a:spLocks noGrp="1"/>
          </p:cNvSpPr>
          <p:nvPr>
            <p:ph idx="1"/>
          </p:nvPr>
        </p:nvSpPr>
        <p:spPr>
          <a:xfrm>
            <a:off x="1051211" y="2194741"/>
            <a:ext cx="5454692" cy="4023360"/>
          </a:xfrm>
        </p:spPr>
        <p:txBody>
          <a:bodyPr>
            <a:normAutofit fontScale="92500"/>
          </a:bodyPr>
          <a:lstStyle/>
          <a:p>
            <a:r>
              <a:rPr lang="en-US" dirty="0"/>
              <a:t>Like many physicists of my generation, I had an office full of file cabinets, full of transparencies, and photocopies of other people’s transparencies.  </a:t>
            </a:r>
          </a:p>
          <a:p>
            <a:r>
              <a:rPr lang="en-US" dirty="0"/>
              <a:t>This was the record of events, and we all lived in fear that some day we would have to give a talk like this, and having these old files would ease the burden of trying to remember what in the world happened thirty years ago in a </a:t>
            </a:r>
            <a:r>
              <a:rPr lang="en-US" dirty="0" err="1"/>
              <a:t>BaBar</a:t>
            </a:r>
            <a:r>
              <a:rPr lang="en-US" dirty="0"/>
              <a:t> meeting.</a:t>
            </a:r>
          </a:p>
          <a:p>
            <a:r>
              <a:rPr lang="en-US" dirty="0"/>
              <a:t>I of course had copies of every talk from every </a:t>
            </a:r>
            <a:r>
              <a:rPr lang="en-US" dirty="0" err="1"/>
              <a:t>BaBar</a:t>
            </a:r>
            <a:r>
              <a:rPr lang="en-US" dirty="0"/>
              <a:t> collaboration meeting since the first meetings.</a:t>
            </a:r>
          </a:p>
          <a:p>
            <a:r>
              <a:rPr lang="en-US" dirty="0"/>
              <a:t>Then I moved to Australia, and decided I really didn’t need to carry all this paper to the other side of the world. </a:t>
            </a:r>
          </a:p>
        </p:txBody>
      </p:sp>
      <p:sp>
        <p:nvSpPr>
          <p:cNvPr id="3" name="Title 2">
            <a:extLst>
              <a:ext uri="{FF2B5EF4-FFF2-40B4-BE49-F238E27FC236}">
                <a16:creationId xmlns:a16="http://schemas.microsoft.com/office/drawing/2014/main" id="{39DAC726-02F3-2C40-5483-4C30E5BDFE3D}"/>
              </a:ext>
            </a:extLst>
          </p:cNvPr>
          <p:cNvSpPr>
            <a:spLocks noGrp="1"/>
          </p:cNvSpPr>
          <p:nvPr>
            <p:ph type="title"/>
          </p:nvPr>
        </p:nvSpPr>
        <p:spPr/>
        <p:txBody>
          <a:bodyPr>
            <a:normAutofit/>
          </a:bodyPr>
          <a:lstStyle/>
          <a:p>
            <a:r>
              <a:rPr lang="en-US" dirty="0"/>
              <a:t>Preliminaries – a note on giving these sorts of talks</a:t>
            </a:r>
          </a:p>
        </p:txBody>
      </p:sp>
      <p:sp>
        <p:nvSpPr>
          <p:cNvPr id="4" name="Date Placeholder 3">
            <a:extLst>
              <a:ext uri="{FF2B5EF4-FFF2-40B4-BE49-F238E27FC236}">
                <a16:creationId xmlns:a16="http://schemas.microsoft.com/office/drawing/2014/main" id="{BB809803-62C3-503D-37F4-AA52F838B323}"/>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EAFFAA7E-838E-9079-5ED6-289835443166}"/>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89801F03-F67F-40A8-DBA6-34311B7699F9}"/>
              </a:ext>
            </a:extLst>
          </p:cNvPr>
          <p:cNvSpPr>
            <a:spLocks noGrp="1"/>
          </p:cNvSpPr>
          <p:nvPr>
            <p:ph type="sldNum" sz="quarter" idx="12"/>
          </p:nvPr>
        </p:nvSpPr>
        <p:spPr/>
        <p:txBody>
          <a:bodyPr/>
          <a:lstStyle/>
          <a:p>
            <a:fld id="{6B7EA952-6D0B-2144-A8BE-AD0CFBCA6BF0}" type="slidenum">
              <a:rPr lang="en-US" smtClean="0"/>
              <a:t>3</a:t>
            </a:fld>
            <a:endParaRPr lang="en-US"/>
          </a:p>
        </p:txBody>
      </p:sp>
      <p:pic>
        <p:nvPicPr>
          <p:cNvPr id="9" name="Picture 8">
            <a:extLst>
              <a:ext uri="{FF2B5EF4-FFF2-40B4-BE49-F238E27FC236}">
                <a16:creationId xmlns:a16="http://schemas.microsoft.com/office/drawing/2014/main" id="{93DCB127-FE8E-3C25-8DA9-E2601437715B}"/>
              </a:ext>
            </a:extLst>
          </p:cNvPr>
          <p:cNvPicPr>
            <a:picLocks noChangeAspect="1"/>
          </p:cNvPicPr>
          <p:nvPr/>
        </p:nvPicPr>
        <p:blipFill>
          <a:blip r:embed="rId2"/>
          <a:stretch>
            <a:fillRect/>
          </a:stretch>
        </p:blipFill>
        <p:spPr>
          <a:xfrm>
            <a:off x="7170683" y="1979044"/>
            <a:ext cx="4388242" cy="3330235"/>
          </a:xfrm>
          <a:prstGeom prst="rect">
            <a:avLst/>
          </a:prstGeom>
        </p:spPr>
      </p:pic>
      <p:sp>
        <p:nvSpPr>
          <p:cNvPr id="10" name="TextBox 9">
            <a:extLst>
              <a:ext uri="{FF2B5EF4-FFF2-40B4-BE49-F238E27FC236}">
                <a16:creationId xmlns:a16="http://schemas.microsoft.com/office/drawing/2014/main" id="{C11E5DF7-D2B1-B0AC-53C7-6A02618DF511}"/>
              </a:ext>
            </a:extLst>
          </p:cNvPr>
          <p:cNvSpPr txBox="1"/>
          <p:nvPr/>
        </p:nvSpPr>
        <p:spPr>
          <a:xfrm>
            <a:off x="7178566" y="5612524"/>
            <a:ext cx="4822804" cy="369332"/>
          </a:xfrm>
          <a:prstGeom prst="rect">
            <a:avLst/>
          </a:prstGeom>
          <a:noFill/>
        </p:spPr>
        <p:txBody>
          <a:bodyPr wrap="square" rtlCol="0">
            <a:spAutoFit/>
          </a:bodyPr>
          <a:lstStyle/>
          <a:p>
            <a:r>
              <a:rPr lang="en-US" dirty="0"/>
              <a:t>Happily my 1990s laptop was still able to boot …</a:t>
            </a:r>
          </a:p>
        </p:txBody>
      </p:sp>
    </p:spTree>
    <p:extLst>
      <p:ext uri="{BB962C8B-B14F-4D97-AF65-F5344CB8AC3E}">
        <p14:creationId xmlns:p14="http://schemas.microsoft.com/office/powerpoint/2010/main" val="1518441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5" name="Rectangle 14">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cxnSp>
        <p:nvCxnSpPr>
          <p:cNvPr id="17" name="Straight Connector 16">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9" name="Rectangle 18">
            <a:extLst>
              <a:ext uri="{FF2B5EF4-FFF2-40B4-BE49-F238E27FC236}">
                <a16:creationId xmlns:a16="http://schemas.microsoft.com/office/drawing/2014/main" id="{44CC594A-A820-450F-B363-C19201FCFE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9FAB3DA-E9ED-4574-ABCC-378BC0FF1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Title 2">
            <a:extLst>
              <a:ext uri="{FF2B5EF4-FFF2-40B4-BE49-F238E27FC236}">
                <a16:creationId xmlns:a16="http://schemas.microsoft.com/office/drawing/2014/main" id="{395892EB-E7AF-B4D5-A403-09C5915722A7}"/>
              </a:ext>
            </a:extLst>
          </p:cNvPr>
          <p:cNvSpPr>
            <a:spLocks noGrp="1"/>
          </p:cNvSpPr>
          <p:nvPr>
            <p:ph type="title"/>
          </p:nvPr>
        </p:nvSpPr>
        <p:spPr>
          <a:xfrm>
            <a:off x="492370" y="516835"/>
            <a:ext cx="3084844" cy="2103875"/>
          </a:xfrm>
        </p:spPr>
        <p:txBody>
          <a:bodyPr vert="horz" lIns="91440" tIns="45720" rIns="91440" bIns="45720" rtlCol="0" anchor="b">
            <a:normAutofit/>
          </a:bodyPr>
          <a:lstStyle/>
          <a:p>
            <a:r>
              <a:rPr lang="en-US" sz="3600">
                <a:solidFill>
                  <a:srgbClr val="FFFFFF"/>
                </a:solidFill>
              </a:rPr>
              <a:t>The BaBar Project</a:t>
            </a:r>
          </a:p>
        </p:txBody>
      </p:sp>
      <p:sp>
        <p:nvSpPr>
          <p:cNvPr id="2" name="Content Placeholder 1">
            <a:extLst>
              <a:ext uri="{FF2B5EF4-FFF2-40B4-BE49-F238E27FC236}">
                <a16:creationId xmlns:a16="http://schemas.microsoft.com/office/drawing/2014/main" id="{5BC1DE1C-E7EB-BF8C-0277-E19A84D8DA2E}"/>
              </a:ext>
            </a:extLst>
          </p:cNvPr>
          <p:cNvSpPr>
            <a:spLocks noGrp="1"/>
          </p:cNvSpPr>
          <p:nvPr>
            <p:ph idx="1"/>
          </p:nvPr>
        </p:nvSpPr>
        <p:spPr>
          <a:xfrm>
            <a:off x="492371" y="2653800"/>
            <a:ext cx="3084844" cy="3335519"/>
          </a:xfrm>
        </p:spPr>
        <p:txBody>
          <a:bodyPr vert="horz" lIns="0" tIns="45720" rIns="0" bIns="45720" rtlCol="0">
            <a:normAutofit/>
          </a:bodyPr>
          <a:lstStyle/>
          <a:p>
            <a:r>
              <a:rPr lang="en-US" sz="1500" dirty="0">
                <a:solidFill>
                  <a:srgbClr val="FFFFFF"/>
                </a:solidFill>
              </a:rPr>
              <a:t>In the late 1980s, early 1990s – the Stanford Linear Accelerator Center (SLAC) was looking for a new project to follow on from the PEP II Storage ring, and the Stanford Linear Collider (SLC).</a:t>
            </a:r>
          </a:p>
          <a:p>
            <a:r>
              <a:rPr lang="en-US" sz="1500" dirty="0">
                <a:solidFill>
                  <a:srgbClr val="FFFFFF"/>
                </a:solidFill>
              </a:rPr>
              <a:t>A study was launched to reuse PEPII as a high energy ring and build a new low energy ring in the same tunnel to create an asymmetric e</a:t>
            </a:r>
            <a:r>
              <a:rPr lang="en-US" sz="1500" baseline="30000" dirty="0">
                <a:solidFill>
                  <a:srgbClr val="FFFFFF"/>
                </a:solidFill>
              </a:rPr>
              <a:t>+</a:t>
            </a:r>
            <a:r>
              <a:rPr lang="en-US" sz="1500" dirty="0">
                <a:solidFill>
                  <a:srgbClr val="FFFFFF"/>
                </a:solidFill>
              </a:rPr>
              <a:t> e</a:t>
            </a:r>
            <a:r>
              <a:rPr lang="en-US" sz="1500" baseline="30000" dirty="0">
                <a:solidFill>
                  <a:srgbClr val="FFFFFF"/>
                </a:solidFill>
              </a:rPr>
              <a:t>-</a:t>
            </a:r>
            <a:r>
              <a:rPr lang="en-US" sz="1500" dirty="0">
                <a:solidFill>
                  <a:srgbClr val="FFFFFF"/>
                </a:solidFill>
              </a:rPr>
              <a:t> collider.</a:t>
            </a:r>
          </a:p>
          <a:p>
            <a:r>
              <a:rPr lang="en-US" sz="1500" dirty="0">
                <a:solidFill>
                  <a:srgbClr val="FFFFFF"/>
                </a:solidFill>
              </a:rPr>
              <a:t>This collider would produce pairs of B mesons at the Upsilon(4S) which would be boosted in the lab frame.</a:t>
            </a:r>
          </a:p>
        </p:txBody>
      </p:sp>
      <p:sp>
        <p:nvSpPr>
          <p:cNvPr id="23" name="Rectangle 22">
            <a:extLst>
              <a:ext uri="{FF2B5EF4-FFF2-40B4-BE49-F238E27FC236}">
                <a16:creationId xmlns:a16="http://schemas.microsoft.com/office/drawing/2014/main" id="{53B8D6B0-55D6-48DC-86D8-FD95D5F11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8" name="Picture 1028">
            <a:extLst>
              <a:ext uri="{FF2B5EF4-FFF2-40B4-BE49-F238E27FC236}">
                <a16:creationId xmlns:a16="http://schemas.microsoft.com/office/drawing/2014/main" id="{1F7301F6-CAB9-8D61-239A-421C6D21BF3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742017" y="2095270"/>
            <a:ext cx="6798082" cy="2667459"/>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a:extLst>
              <a:ext uri="{FF2B5EF4-FFF2-40B4-BE49-F238E27FC236}">
                <a16:creationId xmlns:a16="http://schemas.microsoft.com/office/drawing/2014/main" id="{5F75585C-BD99-E828-70E3-BDFAD7CCC170}"/>
              </a:ext>
            </a:extLst>
          </p:cNvPr>
          <p:cNvSpPr>
            <a:spLocks noGrp="1"/>
          </p:cNvSpPr>
          <p:nvPr>
            <p:ph type="ftr" sz="quarter" idx="11"/>
          </p:nvPr>
        </p:nvSpPr>
        <p:spPr>
          <a:xfrm>
            <a:off x="1089175" y="6459785"/>
            <a:ext cx="3757243" cy="365125"/>
          </a:xfrm>
        </p:spPr>
        <p:txBody>
          <a:bodyPr vert="horz" lIns="91440" tIns="45720" rIns="91440" bIns="45720" rtlCol="0" anchor="ctr">
            <a:normAutofit/>
          </a:bodyPr>
          <a:lstStyle/>
          <a:p>
            <a:pPr algn="l">
              <a:spcAft>
                <a:spcPts val="600"/>
              </a:spcAft>
            </a:pPr>
            <a:r>
              <a:rPr lang="en-US" kern="1200" cap="all" baseline="0">
                <a:solidFill>
                  <a:srgbClr val="FFFFFF"/>
                </a:solidFill>
                <a:latin typeface="+mn-lt"/>
                <a:ea typeface="+mn-ea"/>
                <a:cs typeface="+mn-cs"/>
              </a:rPr>
              <a:t>Brian and BaBar</a:t>
            </a:r>
          </a:p>
        </p:txBody>
      </p:sp>
      <p:sp>
        <p:nvSpPr>
          <p:cNvPr id="4" name="Date Placeholder 3">
            <a:extLst>
              <a:ext uri="{FF2B5EF4-FFF2-40B4-BE49-F238E27FC236}">
                <a16:creationId xmlns:a16="http://schemas.microsoft.com/office/drawing/2014/main" id="{879E1AD6-440E-2EA9-257B-60FDD49841D2}"/>
              </a:ext>
            </a:extLst>
          </p:cNvPr>
          <p:cNvSpPr>
            <a:spLocks noGrp="1"/>
          </p:cNvSpPr>
          <p:nvPr>
            <p:ph type="dt" sz="half" idx="10"/>
          </p:nvPr>
        </p:nvSpPr>
        <p:spPr>
          <a:xfrm>
            <a:off x="5364202" y="6459785"/>
            <a:ext cx="1735371" cy="365125"/>
          </a:xfrm>
        </p:spPr>
        <p:txBody>
          <a:bodyPr vert="horz" lIns="91440" tIns="45720" rIns="91440" bIns="45720" rtlCol="0" anchor="ctr">
            <a:normAutofit/>
          </a:bodyPr>
          <a:lstStyle/>
          <a:p>
            <a:pPr algn="r">
              <a:spcAft>
                <a:spcPts val="600"/>
              </a:spcAft>
            </a:pPr>
            <a:r>
              <a:rPr lang="en-US"/>
              <a:t>J. Nash</a:t>
            </a:r>
          </a:p>
        </p:txBody>
      </p:sp>
      <p:sp>
        <p:nvSpPr>
          <p:cNvPr id="6" name="Slide Number Placeholder 5">
            <a:extLst>
              <a:ext uri="{FF2B5EF4-FFF2-40B4-BE49-F238E27FC236}">
                <a16:creationId xmlns:a16="http://schemas.microsoft.com/office/drawing/2014/main" id="{A164B0A2-2246-D51F-4F91-376808F0100D}"/>
              </a:ext>
            </a:extLst>
          </p:cNvPr>
          <p:cNvSpPr>
            <a:spLocks noGrp="1"/>
          </p:cNvSpPr>
          <p:nvPr>
            <p:ph type="sldNum" sz="quarter" idx="12"/>
          </p:nvPr>
        </p:nvSpPr>
        <p:spPr>
          <a:xfrm>
            <a:off x="9900458" y="6459785"/>
            <a:ext cx="1312025" cy="365125"/>
          </a:xfrm>
        </p:spPr>
        <p:txBody>
          <a:bodyPr vert="horz" lIns="91440" tIns="45720" rIns="91440" bIns="45720" rtlCol="0" anchor="ctr">
            <a:normAutofit/>
          </a:bodyPr>
          <a:lstStyle/>
          <a:p>
            <a:pPr>
              <a:spcAft>
                <a:spcPts val="600"/>
              </a:spcAft>
            </a:pPr>
            <a:fld id="{6B7EA952-6D0B-2144-A8BE-AD0CFBCA6BF0}" type="slidenum">
              <a:rPr lang="en-US">
                <a:solidFill>
                  <a:schemeClr val="tx2"/>
                </a:solidFill>
              </a:rPr>
              <a:pPr>
                <a:spcAft>
                  <a:spcPts val="600"/>
                </a:spcAft>
              </a:pPr>
              <a:t>4</a:t>
            </a:fld>
            <a:endParaRPr lang="en-US">
              <a:solidFill>
                <a:schemeClr val="tx2"/>
              </a:solidFill>
            </a:endParaRPr>
          </a:p>
        </p:txBody>
      </p:sp>
      <p:graphicFrame>
        <p:nvGraphicFramePr>
          <p:cNvPr id="9" name="Object 1030">
            <a:extLst>
              <a:ext uri="{FF2B5EF4-FFF2-40B4-BE49-F238E27FC236}">
                <a16:creationId xmlns:a16="http://schemas.microsoft.com/office/drawing/2014/main" id="{580DA9A9-45E3-D0F3-1A5C-BBDA681E7119}"/>
              </a:ext>
            </a:extLst>
          </p:cNvPr>
          <p:cNvGraphicFramePr>
            <a:graphicFrameLocks noChangeAspect="1"/>
          </p:cNvGraphicFramePr>
          <p:nvPr>
            <p:extLst>
              <p:ext uri="{D42A27DB-BD31-4B8C-83A1-F6EECF244321}">
                <p14:modId xmlns:p14="http://schemas.microsoft.com/office/powerpoint/2010/main" val="259780803"/>
              </p:ext>
            </p:extLst>
          </p:nvPr>
        </p:nvGraphicFramePr>
        <p:xfrm>
          <a:off x="8034899" y="5145858"/>
          <a:ext cx="3505200" cy="611187"/>
        </p:xfrm>
        <a:graphic>
          <a:graphicData uri="http://schemas.openxmlformats.org/presentationml/2006/ole">
            <mc:AlternateContent xmlns:mc="http://schemas.openxmlformats.org/markup-compatibility/2006">
              <mc:Choice xmlns:v="urn:schemas-microsoft-com:vml" Requires="v">
                <p:oleObj name="Equation" r:id="rId3" imgW="33350200" imgH="5854700" progId="Equation.3">
                  <p:embed/>
                </p:oleObj>
              </mc:Choice>
              <mc:Fallback>
                <p:oleObj name="Equation" r:id="rId3" imgW="33350200" imgH="5854700" progId="Equation.3">
                  <p:embed/>
                  <p:pic>
                    <p:nvPicPr>
                      <p:cNvPr id="256006" name="Object 1030">
                        <a:extLst>
                          <a:ext uri="{FF2B5EF4-FFF2-40B4-BE49-F238E27FC236}">
                            <a16:creationId xmlns:a16="http://schemas.microsoft.com/office/drawing/2014/main" id="{2E230992-C483-405F-7B91-93B60A88E7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4899" y="5145858"/>
                        <a:ext cx="3505200" cy="611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08596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itle 49">
            <a:extLst>
              <a:ext uri="{FF2B5EF4-FFF2-40B4-BE49-F238E27FC236}">
                <a16:creationId xmlns:a16="http://schemas.microsoft.com/office/drawing/2014/main" id="{F7E9DE31-6E9F-57DB-7C70-2A952E72994E}"/>
              </a:ext>
            </a:extLst>
          </p:cNvPr>
          <p:cNvSpPr>
            <a:spLocks noGrp="1"/>
          </p:cNvSpPr>
          <p:nvPr>
            <p:ph type="title"/>
          </p:nvPr>
        </p:nvSpPr>
        <p:spPr/>
        <p:txBody>
          <a:bodyPr>
            <a:normAutofit fontScale="90000"/>
          </a:bodyPr>
          <a:lstStyle/>
          <a:p>
            <a:r>
              <a:rPr lang="en-US" dirty="0" err="1"/>
              <a:t>BaBar’s</a:t>
            </a:r>
            <a:r>
              <a:rPr lang="en-US" dirty="0"/>
              <a:t> primary physics goal </a:t>
            </a:r>
            <a:br>
              <a:rPr lang="en-US" dirty="0"/>
            </a:br>
            <a:r>
              <a:rPr lang="en-US" dirty="0"/>
              <a:t>Measuring CP Violation in b quark decay</a:t>
            </a:r>
          </a:p>
        </p:txBody>
      </p:sp>
      <p:sp>
        <p:nvSpPr>
          <p:cNvPr id="52" name="Text Placeholder 51">
            <a:extLst>
              <a:ext uri="{FF2B5EF4-FFF2-40B4-BE49-F238E27FC236}">
                <a16:creationId xmlns:a16="http://schemas.microsoft.com/office/drawing/2014/main" id="{137E2714-6874-EDD3-D08E-908E750FC8E9}"/>
              </a:ext>
            </a:extLst>
          </p:cNvPr>
          <p:cNvSpPr>
            <a:spLocks noGrp="1"/>
          </p:cNvSpPr>
          <p:nvPr>
            <p:ph type="body" sz="half" idx="2"/>
          </p:nvPr>
        </p:nvSpPr>
        <p:spPr/>
        <p:txBody>
          <a:bodyPr>
            <a:normAutofit fontScale="92500" lnSpcReduction="20000"/>
          </a:bodyPr>
          <a:lstStyle/>
          <a:p>
            <a:r>
              <a:rPr lang="en-US" dirty="0"/>
              <a:t>Very high luminosity, low background conditions.</a:t>
            </a:r>
          </a:p>
          <a:p>
            <a:r>
              <a:rPr lang="en-US" dirty="0"/>
              <a:t>Fully reconstruct B mesons (in CP eigenstates).</a:t>
            </a:r>
          </a:p>
          <a:p>
            <a:r>
              <a:rPr lang="en-US" dirty="0"/>
              <a:t>The boost due to the asymmetric collider separated the vertices of the decaying b mesons.</a:t>
            </a:r>
          </a:p>
          <a:p>
            <a:r>
              <a:rPr lang="en-US" altLang="en-US" b="1" dirty="0">
                <a:solidFill>
                  <a:schemeClr val="bg1"/>
                </a:solidFill>
              </a:rPr>
              <a:t>boost of Y(4S)</a:t>
            </a:r>
            <a:r>
              <a:rPr lang="en-US" altLang="en-US" b="1" dirty="0">
                <a:solidFill>
                  <a:schemeClr val="bg1"/>
                </a:solidFill>
                <a:latin typeface="Comic Sans MS" panose="030F0902030302020204" pitchFamily="66" charset="0"/>
              </a:rPr>
              <a:t> </a:t>
            </a:r>
            <a:r>
              <a:rPr lang="en-US" altLang="en-US" b="1" dirty="0">
                <a:solidFill>
                  <a:schemeClr val="bg1"/>
                </a:solidFill>
              </a:rPr>
              <a:t>in lab frame</a:t>
            </a:r>
            <a:r>
              <a:rPr lang="en-US" altLang="en-US" b="1" dirty="0">
                <a:solidFill>
                  <a:schemeClr val="bg1"/>
                </a:solidFill>
                <a:latin typeface="Comic Sans MS" panose="030F0902030302020204" pitchFamily="66" charset="0"/>
              </a:rPr>
              <a:t> : </a:t>
            </a:r>
            <a:r>
              <a:rPr lang="en-US" altLang="en-US" sz="1600" b="1" dirty="0" err="1">
                <a:solidFill>
                  <a:schemeClr val="bg1"/>
                </a:solidFill>
                <a:latin typeface="Symbol" pitchFamily="2" charset="2"/>
              </a:rPr>
              <a:t>bg</a:t>
            </a:r>
            <a:r>
              <a:rPr lang="en-US" altLang="en-US" b="1" dirty="0">
                <a:solidFill>
                  <a:schemeClr val="bg1"/>
                </a:solidFill>
              </a:rPr>
              <a:t>=0.56 (</a:t>
            </a:r>
            <a:r>
              <a:rPr lang="en-US" altLang="en-US" b="1" dirty="0" err="1">
                <a:solidFill>
                  <a:schemeClr val="bg1"/>
                </a:solidFill>
                <a:latin typeface="Symbol" pitchFamily="2" charset="2"/>
              </a:rPr>
              <a:t>D</a:t>
            </a:r>
            <a:r>
              <a:rPr lang="en-US" altLang="en-US" b="1" dirty="0" err="1">
                <a:solidFill>
                  <a:schemeClr val="bg1"/>
                </a:solidFill>
              </a:rPr>
              <a:t>z</a:t>
            </a:r>
            <a:r>
              <a:rPr lang="en-US" altLang="en-US" b="1" dirty="0">
                <a:solidFill>
                  <a:schemeClr val="bg1"/>
                </a:solidFill>
              </a:rPr>
              <a:t> ~ 250 </a:t>
            </a:r>
            <a:r>
              <a:rPr lang="en-US" altLang="en-US" b="1" dirty="0">
                <a:solidFill>
                  <a:schemeClr val="bg1"/>
                </a:solidFill>
                <a:latin typeface="Symbol" pitchFamily="2" charset="2"/>
              </a:rPr>
              <a:t>m</a:t>
            </a:r>
            <a:r>
              <a:rPr lang="en-US" altLang="en-US" b="1" dirty="0">
                <a:solidFill>
                  <a:schemeClr val="bg1"/>
                </a:solidFill>
              </a:rPr>
              <a:t>m)</a:t>
            </a:r>
            <a:endParaRPr lang="en-US" dirty="0">
              <a:solidFill>
                <a:schemeClr val="bg1"/>
              </a:solidFill>
            </a:endParaRPr>
          </a:p>
          <a:p>
            <a:r>
              <a:rPr lang="en-US" dirty="0" err="1"/>
              <a:t>Flavour</a:t>
            </a:r>
            <a:r>
              <a:rPr lang="en-US" dirty="0"/>
              <a:t> tagging in the other B meson to measure CP violation.</a:t>
            </a:r>
          </a:p>
          <a:p>
            <a:r>
              <a:rPr lang="en-US" dirty="0"/>
              <a:t>The decay rates to the different CP eigenstates with different tagged  are sensitive to  sin(2</a:t>
            </a:r>
            <a:r>
              <a:rPr lang="en-US" dirty="0">
                <a:latin typeface="Symbol" pitchFamily="2" charset="2"/>
              </a:rPr>
              <a:t>b</a:t>
            </a:r>
            <a:r>
              <a:rPr lang="en-US" dirty="0"/>
              <a:t>).</a:t>
            </a:r>
          </a:p>
          <a:p>
            <a:endParaRPr lang="en-US" dirty="0"/>
          </a:p>
        </p:txBody>
      </p:sp>
      <p:sp>
        <p:nvSpPr>
          <p:cNvPr id="4" name="Date Placeholder 3">
            <a:extLst>
              <a:ext uri="{FF2B5EF4-FFF2-40B4-BE49-F238E27FC236}">
                <a16:creationId xmlns:a16="http://schemas.microsoft.com/office/drawing/2014/main" id="{BFB2E1D2-67CD-630E-504D-E760F19B4ED2}"/>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26C21059-85AD-FA6F-711A-E3655976C199}"/>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F84E3CDD-32B9-BF5D-BF75-5DAAADCB366B}"/>
              </a:ext>
            </a:extLst>
          </p:cNvPr>
          <p:cNvSpPr>
            <a:spLocks noGrp="1"/>
          </p:cNvSpPr>
          <p:nvPr>
            <p:ph type="sldNum" sz="quarter" idx="12"/>
          </p:nvPr>
        </p:nvSpPr>
        <p:spPr/>
        <p:txBody>
          <a:bodyPr/>
          <a:lstStyle/>
          <a:p>
            <a:fld id="{6B7EA952-6D0B-2144-A8BE-AD0CFBCA6BF0}" type="slidenum">
              <a:rPr lang="en-US" smtClean="0"/>
              <a:t>5</a:t>
            </a:fld>
            <a:endParaRPr lang="en-US"/>
          </a:p>
        </p:txBody>
      </p:sp>
      <p:grpSp>
        <p:nvGrpSpPr>
          <p:cNvPr id="53" name="Group 52">
            <a:extLst>
              <a:ext uri="{FF2B5EF4-FFF2-40B4-BE49-F238E27FC236}">
                <a16:creationId xmlns:a16="http://schemas.microsoft.com/office/drawing/2014/main" id="{BEC2EAA3-EA18-F6EB-402C-7D6DFBCF902E}"/>
              </a:ext>
            </a:extLst>
          </p:cNvPr>
          <p:cNvGrpSpPr/>
          <p:nvPr/>
        </p:nvGrpSpPr>
        <p:grpSpPr>
          <a:xfrm>
            <a:off x="4709245" y="594359"/>
            <a:ext cx="7177954" cy="3639463"/>
            <a:chOff x="322263" y="1193800"/>
            <a:chExt cx="8590723" cy="4698046"/>
          </a:xfrm>
        </p:grpSpPr>
        <p:sp>
          <p:nvSpPr>
            <p:cNvPr id="54" name="AutoShape 2">
              <a:extLst>
                <a:ext uri="{FF2B5EF4-FFF2-40B4-BE49-F238E27FC236}">
                  <a16:creationId xmlns:a16="http://schemas.microsoft.com/office/drawing/2014/main" id="{F7F7F62B-9B08-C89E-3872-89AA55067153}"/>
                </a:ext>
              </a:extLst>
            </p:cNvPr>
            <p:cNvSpPr>
              <a:spLocks noChangeArrowheads="1"/>
            </p:cNvSpPr>
            <p:nvPr/>
          </p:nvSpPr>
          <p:spPr bwMode="auto">
            <a:xfrm flipH="1">
              <a:off x="3302000" y="1193800"/>
              <a:ext cx="3505200" cy="1905000"/>
            </a:xfrm>
            <a:prstGeom prst="leftArrowCallout">
              <a:avLst>
                <a:gd name="adj1" fmla="val 54176"/>
                <a:gd name="adj2" fmla="val 50000"/>
                <a:gd name="adj3" fmla="val 27327"/>
                <a:gd name="adj4" fmla="val 79167"/>
              </a:avLst>
            </a:prstGeom>
            <a:solidFill>
              <a:srgbClr val="FFFF99">
                <a:alpha val="50000"/>
              </a:srgbClr>
            </a:soli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 name="AutoShape 3">
              <a:extLst>
                <a:ext uri="{FF2B5EF4-FFF2-40B4-BE49-F238E27FC236}">
                  <a16:creationId xmlns:a16="http://schemas.microsoft.com/office/drawing/2014/main" id="{1C3BB0FA-1649-F31B-AF74-45EAE8386BA4}"/>
                </a:ext>
              </a:extLst>
            </p:cNvPr>
            <p:cNvSpPr>
              <a:spLocks noChangeArrowheads="1"/>
            </p:cNvSpPr>
            <p:nvPr/>
          </p:nvSpPr>
          <p:spPr bwMode="auto">
            <a:xfrm rot="16200000" flipV="1">
              <a:off x="3211513" y="3219450"/>
              <a:ext cx="1778000" cy="1587500"/>
            </a:xfrm>
            <a:prstGeom prst="leftArrowCallout">
              <a:avLst>
                <a:gd name="adj1" fmla="val 49657"/>
                <a:gd name="adj2" fmla="val 45894"/>
                <a:gd name="adj3" fmla="val 13653"/>
                <a:gd name="adj4" fmla="val 79940"/>
              </a:avLst>
            </a:prstGeom>
            <a:solidFill>
              <a:srgbClr val="FFFF99">
                <a:alpha val="50000"/>
              </a:srgbClr>
            </a:soli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 name="Line 4">
              <a:extLst>
                <a:ext uri="{FF2B5EF4-FFF2-40B4-BE49-F238E27FC236}">
                  <a16:creationId xmlns:a16="http://schemas.microsoft.com/office/drawing/2014/main" id="{06121732-F0D9-B012-C7CE-FB7016498C8D}"/>
                </a:ext>
              </a:extLst>
            </p:cNvPr>
            <p:cNvSpPr>
              <a:spLocks noChangeShapeType="1"/>
            </p:cNvSpPr>
            <p:nvPr/>
          </p:nvSpPr>
          <p:spPr bwMode="auto">
            <a:xfrm>
              <a:off x="1498600" y="2913063"/>
              <a:ext cx="1971675" cy="320675"/>
            </a:xfrm>
            <a:prstGeom prst="line">
              <a:avLst/>
            </a:prstGeom>
            <a:noFill/>
            <a:ln w="381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AutoShape 5">
              <a:extLst>
                <a:ext uri="{FF2B5EF4-FFF2-40B4-BE49-F238E27FC236}">
                  <a16:creationId xmlns:a16="http://schemas.microsoft.com/office/drawing/2014/main" id="{55A10E47-9F4A-E03E-4467-6973AFA445C6}"/>
                </a:ext>
              </a:extLst>
            </p:cNvPr>
            <p:cNvSpPr>
              <a:spLocks noChangeArrowheads="1"/>
            </p:cNvSpPr>
            <p:nvPr/>
          </p:nvSpPr>
          <p:spPr bwMode="auto">
            <a:xfrm rot="16200000" flipV="1">
              <a:off x="5233194" y="2820194"/>
              <a:ext cx="2132012" cy="2743200"/>
            </a:xfrm>
            <a:prstGeom prst="leftArrowCallout">
              <a:avLst>
                <a:gd name="adj1" fmla="val 63893"/>
                <a:gd name="adj2" fmla="val 59050"/>
                <a:gd name="adj3" fmla="val 12190"/>
                <a:gd name="adj4" fmla="val 79940"/>
              </a:avLst>
            </a:prstGeom>
            <a:solidFill>
              <a:srgbClr val="FFFF99">
                <a:alpha val="50000"/>
              </a:srgbClr>
            </a:solidFill>
            <a:ln w="9525">
              <a:solidFill>
                <a:srgbClr val="0066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 name="Line 6">
              <a:extLst>
                <a:ext uri="{FF2B5EF4-FFF2-40B4-BE49-F238E27FC236}">
                  <a16:creationId xmlns:a16="http://schemas.microsoft.com/office/drawing/2014/main" id="{83BC9664-5315-1FBE-10D6-7E7199412303}"/>
                </a:ext>
              </a:extLst>
            </p:cNvPr>
            <p:cNvSpPr>
              <a:spLocks noChangeShapeType="1"/>
            </p:cNvSpPr>
            <p:nvPr/>
          </p:nvSpPr>
          <p:spPr bwMode="auto">
            <a:xfrm>
              <a:off x="4775200" y="3435350"/>
              <a:ext cx="0" cy="1076325"/>
            </a:xfrm>
            <a:prstGeom prst="line">
              <a:avLst/>
            </a:prstGeom>
            <a:noFill/>
            <a:ln w="25400">
              <a:solidFill>
                <a:schemeClr val="accent2"/>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Line 7">
              <a:extLst>
                <a:ext uri="{FF2B5EF4-FFF2-40B4-BE49-F238E27FC236}">
                  <a16:creationId xmlns:a16="http://schemas.microsoft.com/office/drawing/2014/main" id="{5362E3BB-6D68-D110-A5A9-B6464A64AE17}"/>
                </a:ext>
              </a:extLst>
            </p:cNvPr>
            <p:cNvSpPr>
              <a:spLocks noChangeShapeType="1"/>
            </p:cNvSpPr>
            <p:nvPr/>
          </p:nvSpPr>
          <p:spPr bwMode="auto">
            <a:xfrm>
              <a:off x="3470275" y="4359275"/>
              <a:ext cx="1314450" cy="0"/>
            </a:xfrm>
            <a:prstGeom prst="line">
              <a:avLst/>
            </a:prstGeom>
            <a:noFill/>
            <a:ln w="254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0" name="Object 8">
              <a:extLst>
                <a:ext uri="{FF2B5EF4-FFF2-40B4-BE49-F238E27FC236}">
                  <a16:creationId xmlns:a16="http://schemas.microsoft.com/office/drawing/2014/main" id="{6307829A-BEAC-39B2-C98D-B18F7B904848}"/>
                </a:ext>
              </a:extLst>
            </p:cNvPr>
            <p:cNvGraphicFramePr>
              <a:graphicFrameLocks noChangeAspect="1"/>
            </p:cNvGraphicFramePr>
            <p:nvPr>
              <p:extLst>
                <p:ext uri="{D42A27DB-BD31-4B8C-83A1-F6EECF244321}">
                  <p14:modId xmlns:p14="http://schemas.microsoft.com/office/powerpoint/2010/main" val="3248962593"/>
                </p:ext>
              </p:extLst>
            </p:nvPr>
          </p:nvGraphicFramePr>
          <p:xfrm>
            <a:off x="3913188" y="4011613"/>
            <a:ext cx="420687" cy="346075"/>
          </p:xfrm>
          <a:graphic>
            <a:graphicData uri="http://schemas.openxmlformats.org/presentationml/2006/ole">
              <mc:AlternateContent xmlns:mc="http://schemas.openxmlformats.org/markup-compatibility/2006">
                <mc:Choice xmlns:v="urn:schemas-microsoft-com:vml" Requires="v">
                  <p:oleObj name="Equation" r:id="rId2" imgW="9652000" imgH="7899400" progId="Equation.3">
                    <p:embed/>
                  </p:oleObj>
                </mc:Choice>
                <mc:Fallback>
                  <p:oleObj name="Equation" r:id="rId2" imgW="9652000" imgH="7899400" progId="Equation.3">
                    <p:embed/>
                    <p:pic>
                      <p:nvPicPr>
                        <p:cNvPr id="13" name="Object 8">
                          <a:extLst>
                            <a:ext uri="{FF2B5EF4-FFF2-40B4-BE49-F238E27FC236}">
                              <a16:creationId xmlns:a16="http://schemas.microsoft.com/office/drawing/2014/main" id="{E228AB82-CB02-1883-A862-6263DCEE87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3188" y="4011613"/>
                          <a:ext cx="420687"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 name="Object 9">
              <a:extLst>
                <a:ext uri="{FF2B5EF4-FFF2-40B4-BE49-F238E27FC236}">
                  <a16:creationId xmlns:a16="http://schemas.microsoft.com/office/drawing/2014/main" id="{A9CBC810-1483-11EC-5DC2-BF7AC6025B20}"/>
                </a:ext>
              </a:extLst>
            </p:cNvPr>
            <p:cNvGraphicFramePr>
              <a:graphicFrameLocks noChangeAspect="1"/>
            </p:cNvGraphicFramePr>
            <p:nvPr>
              <p:extLst>
                <p:ext uri="{D42A27DB-BD31-4B8C-83A1-F6EECF244321}">
                  <p14:modId xmlns:p14="http://schemas.microsoft.com/office/powerpoint/2010/main" val="1776454149"/>
                </p:ext>
              </p:extLst>
            </p:nvPr>
          </p:nvGraphicFramePr>
          <p:xfrm>
            <a:off x="2695575" y="3163888"/>
            <a:ext cx="503238" cy="455612"/>
          </p:xfrm>
          <a:graphic>
            <a:graphicData uri="http://schemas.openxmlformats.org/presentationml/2006/ole">
              <mc:AlternateContent xmlns:mc="http://schemas.openxmlformats.org/markup-compatibility/2006">
                <mc:Choice xmlns:v="urn:schemas-microsoft-com:vml" Requires="v">
                  <p:oleObj name="Equation" r:id="rId4" imgW="11696700" imgH="10528300" progId="Equation.3">
                    <p:embed/>
                  </p:oleObj>
                </mc:Choice>
                <mc:Fallback>
                  <p:oleObj name="Equation" r:id="rId4" imgW="11696700" imgH="10528300" progId="Equation.3">
                    <p:embed/>
                    <p:pic>
                      <p:nvPicPr>
                        <p:cNvPr id="14" name="Object 9">
                          <a:extLst>
                            <a:ext uri="{FF2B5EF4-FFF2-40B4-BE49-F238E27FC236}">
                              <a16:creationId xmlns:a16="http://schemas.microsoft.com/office/drawing/2014/main" id="{969C12B5-2706-5FA2-31EA-935D2E3F14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5575" y="3163888"/>
                          <a:ext cx="503238"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2" name="Object 10">
              <a:extLst>
                <a:ext uri="{FF2B5EF4-FFF2-40B4-BE49-F238E27FC236}">
                  <a16:creationId xmlns:a16="http://schemas.microsoft.com/office/drawing/2014/main" id="{137027B6-0B3D-289F-B733-59A06CE24F42}"/>
                </a:ext>
              </a:extLst>
            </p:cNvPr>
            <p:cNvGraphicFramePr>
              <a:graphicFrameLocks noChangeAspect="1"/>
            </p:cNvGraphicFramePr>
            <p:nvPr>
              <p:extLst>
                <p:ext uri="{D42A27DB-BD31-4B8C-83A1-F6EECF244321}">
                  <p14:modId xmlns:p14="http://schemas.microsoft.com/office/powerpoint/2010/main" val="3125768547"/>
                </p:ext>
              </p:extLst>
            </p:nvPr>
          </p:nvGraphicFramePr>
          <p:xfrm>
            <a:off x="1779588" y="2957513"/>
            <a:ext cx="301625" cy="365125"/>
          </p:xfrm>
          <a:graphic>
            <a:graphicData uri="http://schemas.openxmlformats.org/presentationml/2006/ole">
              <mc:AlternateContent xmlns:mc="http://schemas.openxmlformats.org/markup-compatibility/2006">
                <mc:Choice xmlns:v="urn:schemas-microsoft-com:vml" Requires="v">
                  <p:oleObj name="Equation" r:id="rId6" imgW="7023100" imgH="8483600" progId="Equation.3">
                    <p:embed/>
                  </p:oleObj>
                </mc:Choice>
                <mc:Fallback>
                  <p:oleObj name="Equation" r:id="rId6" imgW="7023100" imgH="8483600" progId="Equation.3">
                    <p:embed/>
                    <p:pic>
                      <p:nvPicPr>
                        <p:cNvPr id="15" name="Object 10">
                          <a:extLst>
                            <a:ext uri="{FF2B5EF4-FFF2-40B4-BE49-F238E27FC236}">
                              <a16:creationId xmlns:a16="http://schemas.microsoft.com/office/drawing/2014/main" id="{C3B6279E-340E-BD78-ADE0-AD0C541C7D4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79588" y="2957513"/>
                          <a:ext cx="3016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3" name="Object 11">
              <a:extLst>
                <a:ext uri="{FF2B5EF4-FFF2-40B4-BE49-F238E27FC236}">
                  <a16:creationId xmlns:a16="http://schemas.microsoft.com/office/drawing/2014/main" id="{82F1AE87-1BF2-5440-6CAE-A4DA7219E94A}"/>
                </a:ext>
              </a:extLst>
            </p:cNvPr>
            <p:cNvGraphicFramePr>
              <a:graphicFrameLocks noChangeAspect="1"/>
            </p:cNvGraphicFramePr>
            <p:nvPr>
              <p:extLst>
                <p:ext uri="{D42A27DB-BD31-4B8C-83A1-F6EECF244321}">
                  <p14:modId xmlns:p14="http://schemas.microsoft.com/office/powerpoint/2010/main" val="133207714"/>
                </p:ext>
              </p:extLst>
            </p:nvPr>
          </p:nvGraphicFramePr>
          <p:xfrm>
            <a:off x="739775" y="2955925"/>
            <a:ext cx="301625" cy="363538"/>
          </p:xfrm>
          <a:graphic>
            <a:graphicData uri="http://schemas.openxmlformats.org/presentationml/2006/ole">
              <mc:AlternateContent xmlns:mc="http://schemas.openxmlformats.org/markup-compatibility/2006">
                <mc:Choice xmlns:v="urn:schemas-microsoft-com:vml" Requires="v">
                  <p:oleObj name="Equation" r:id="rId8" imgW="7023100" imgH="8483600" progId="Equation.3">
                    <p:embed/>
                  </p:oleObj>
                </mc:Choice>
                <mc:Fallback>
                  <p:oleObj name="Equation" r:id="rId8" imgW="7023100" imgH="8483600" progId="Equation.3">
                    <p:embed/>
                    <p:pic>
                      <p:nvPicPr>
                        <p:cNvPr id="16" name="Object 11">
                          <a:extLst>
                            <a:ext uri="{FF2B5EF4-FFF2-40B4-BE49-F238E27FC236}">
                              <a16:creationId xmlns:a16="http://schemas.microsoft.com/office/drawing/2014/main" id="{8E7A4B49-65FF-2BD7-DE43-2C60C8AF55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775" y="2955925"/>
                          <a:ext cx="30162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4" name="Object 12">
              <a:extLst>
                <a:ext uri="{FF2B5EF4-FFF2-40B4-BE49-F238E27FC236}">
                  <a16:creationId xmlns:a16="http://schemas.microsoft.com/office/drawing/2014/main" id="{3E8F3BA2-D1AC-5A28-995F-DC8382580924}"/>
                </a:ext>
              </a:extLst>
            </p:cNvPr>
            <p:cNvGraphicFramePr>
              <a:graphicFrameLocks noChangeAspect="1"/>
            </p:cNvGraphicFramePr>
            <p:nvPr>
              <p:extLst>
                <p:ext uri="{D42A27DB-BD31-4B8C-83A1-F6EECF244321}">
                  <p14:modId xmlns:p14="http://schemas.microsoft.com/office/powerpoint/2010/main" val="1839392215"/>
                </p:ext>
              </p:extLst>
            </p:nvPr>
          </p:nvGraphicFramePr>
          <p:xfrm>
            <a:off x="1031875" y="2463800"/>
            <a:ext cx="758825" cy="355600"/>
          </p:xfrm>
          <a:graphic>
            <a:graphicData uri="http://schemas.openxmlformats.org/presentationml/2006/ole">
              <mc:AlternateContent xmlns:mc="http://schemas.openxmlformats.org/markup-compatibility/2006">
                <mc:Choice xmlns:v="urn:schemas-microsoft-com:vml" Requires="v">
                  <p:oleObj name="Equation" r:id="rId10" imgW="17551400" imgH="8191500" progId="Equation.3">
                    <p:embed/>
                  </p:oleObj>
                </mc:Choice>
                <mc:Fallback>
                  <p:oleObj name="Equation" r:id="rId10" imgW="17551400" imgH="8191500" progId="Equation.3">
                    <p:embed/>
                    <p:pic>
                      <p:nvPicPr>
                        <p:cNvPr id="17" name="Object 12">
                          <a:extLst>
                            <a:ext uri="{FF2B5EF4-FFF2-40B4-BE49-F238E27FC236}">
                              <a16:creationId xmlns:a16="http://schemas.microsoft.com/office/drawing/2014/main" id="{868F7C6F-CD27-2B14-B589-841291041BD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31875" y="2463800"/>
                          <a:ext cx="758825"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5" name="Line 13">
              <a:extLst>
                <a:ext uri="{FF2B5EF4-FFF2-40B4-BE49-F238E27FC236}">
                  <a16:creationId xmlns:a16="http://schemas.microsoft.com/office/drawing/2014/main" id="{56B015BD-DB39-2DB8-3B7E-784EA83CAF45}"/>
                </a:ext>
              </a:extLst>
            </p:cNvPr>
            <p:cNvSpPr>
              <a:spLocks noChangeShapeType="1"/>
            </p:cNvSpPr>
            <p:nvPr/>
          </p:nvSpPr>
          <p:spPr bwMode="auto">
            <a:xfrm>
              <a:off x="4757738" y="3435350"/>
              <a:ext cx="1371600" cy="304800"/>
            </a:xfrm>
            <a:prstGeom prst="line">
              <a:avLst/>
            </a:prstGeom>
            <a:noFill/>
            <a:ln w="38100">
              <a:solidFill>
                <a:srgbClr val="B2B2B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6" name="Object 14">
              <a:extLst>
                <a:ext uri="{FF2B5EF4-FFF2-40B4-BE49-F238E27FC236}">
                  <a16:creationId xmlns:a16="http://schemas.microsoft.com/office/drawing/2014/main" id="{FEC279F4-6195-E8D3-B386-4B5121DA9867}"/>
                </a:ext>
              </a:extLst>
            </p:cNvPr>
            <p:cNvGraphicFramePr>
              <a:graphicFrameLocks noChangeAspect="1"/>
            </p:cNvGraphicFramePr>
            <p:nvPr>
              <p:extLst>
                <p:ext uri="{D42A27DB-BD31-4B8C-83A1-F6EECF244321}">
                  <p14:modId xmlns:p14="http://schemas.microsoft.com/office/powerpoint/2010/main" val="1612316159"/>
                </p:ext>
              </p:extLst>
            </p:nvPr>
          </p:nvGraphicFramePr>
          <p:xfrm>
            <a:off x="6946900" y="4327525"/>
            <a:ext cx="301625" cy="366713"/>
          </p:xfrm>
          <a:graphic>
            <a:graphicData uri="http://schemas.openxmlformats.org/presentationml/2006/ole">
              <mc:AlternateContent xmlns:mc="http://schemas.openxmlformats.org/markup-compatibility/2006">
                <mc:Choice xmlns:v="urn:schemas-microsoft-com:vml" Requires="v">
                  <p:oleObj name="Equation" r:id="rId12" imgW="7023100" imgH="8483600" progId="Equation.3">
                    <p:embed/>
                  </p:oleObj>
                </mc:Choice>
                <mc:Fallback>
                  <p:oleObj name="Equation" r:id="rId12" imgW="7023100" imgH="8483600" progId="Equation.3">
                    <p:embed/>
                    <p:pic>
                      <p:nvPicPr>
                        <p:cNvPr id="19" name="Object 14">
                          <a:extLst>
                            <a:ext uri="{FF2B5EF4-FFF2-40B4-BE49-F238E27FC236}">
                              <a16:creationId xmlns:a16="http://schemas.microsoft.com/office/drawing/2014/main" id="{4CD9BC8C-6ABB-17A2-25F9-476D77AB4B4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46900" y="4327525"/>
                          <a:ext cx="3016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7" name="Line 15">
              <a:extLst>
                <a:ext uri="{FF2B5EF4-FFF2-40B4-BE49-F238E27FC236}">
                  <a16:creationId xmlns:a16="http://schemas.microsoft.com/office/drawing/2014/main" id="{37A2B20E-741C-65A2-A06E-E8B4A776BF16}"/>
                </a:ext>
              </a:extLst>
            </p:cNvPr>
            <p:cNvSpPr>
              <a:spLocks noChangeShapeType="1"/>
            </p:cNvSpPr>
            <p:nvPr/>
          </p:nvSpPr>
          <p:spPr bwMode="auto">
            <a:xfrm>
              <a:off x="6142038" y="3740150"/>
              <a:ext cx="990600" cy="381000"/>
            </a:xfrm>
            <a:prstGeom prst="line">
              <a:avLst/>
            </a:prstGeom>
            <a:noFill/>
            <a:ln w="38100">
              <a:solidFill>
                <a:srgbClr val="96969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Line 16">
              <a:extLst>
                <a:ext uri="{FF2B5EF4-FFF2-40B4-BE49-F238E27FC236}">
                  <a16:creationId xmlns:a16="http://schemas.microsoft.com/office/drawing/2014/main" id="{6B8CD8D2-511B-7A17-0F8E-ADE26AEA6266}"/>
                </a:ext>
              </a:extLst>
            </p:cNvPr>
            <p:cNvSpPr>
              <a:spLocks noChangeShapeType="1"/>
            </p:cNvSpPr>
            <p:nvPr/>
          </p:nvSpPr>
          <p:spPr bwMode="auto">
            <a:xfrm flipV="1">
              <a:off x="6142038" y="3663950"/>
              <a:ext cx="1219200" cy="76200"/>
            </a:xfrm>
            <a:prstGeom prst="line">
              <a:avLst/>
            </a:prstGeom>
            <a:noFill/>
            <a:ln w="38100">
              <a:solidFill>
                <a:srgbClr val="C0C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9" name="Object 17">
              <a:extLst>
                <a:ext uri="{FF2B5EF4-FFF2-40B4-BE49-F238E27FC236}">
                  <a16:creationId xmlns:a16="http://schemas.microsoft.com/office/drawing/2014/main" id="{952E7A3F-EA49-C511-C236-8216893124E9}"/>
                </a:ext>
              </a:extLst>
            </p:cNvPr>
            <p:cNvGraphicFramePr>
              <a:graphicFrameLocks noChangeAspect="1"/>
            </p:cNvGraphicFramePr>
            <p:nvPr>
              <p:extLst>
                <p:ext uri="{D42A27DB-BD31-4B8C-83A1-F6EECF244321}">
                  <p14:modId xmlns:p14="http://schemas.microsoft.com/office/powerpoint/2010/main" val="3829094469"/>
                </p:ext>
              </p:extLst>
            </p:nvPr>
          </p:nvGraphicFramePr>
          <p:xfrm>
            <a:off x="7183438" y="3917950"/>
            <a:ext cx="411162" cy="361950"/>
          </p:xfrm>
          <a:graphic>
            <a:graphicData uri="http://schemas.openxmlformats.org/presentationml/2006/ole">
              <mc:AlternateContent xmlns:mc="http://schemas.openxmlformats.org/markup-compatibility/2006">
                <mc:Choice xmlns:v="urn:schemas-microsoft-com:vml" Requires="v">
                  <p:oleObj name="Equation" r:id="rId14" imgW="9359900" imgH="8191500" progId="Equation.3">
                    <p:embed/>
                  </p:oleObj>
                </mc:Choice>
                <mc:Fallback>
                  <p:oleObj name="Equation" r:id="rId14" imgW="9359900" imgH="8191500" progId="Equation.3">
                    <p:embed/>
                    <p:pic>
                      <p:nvPicPr>
                        <p:cNvPr id="22" name="Object 17">
                          <a:extLst>
                            <a:ext uri="{FF2B5EF4-FFF2-40B4-BE49-F238E27FC236}">
                              <a16:creationId xmlns:a16="http://schemas.microsoft.com/office/drawing/2014/main" id="{9D47D6E2-673E-39EA-530B-3E493B146C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83438" y="3917950"/>
                          <a:ext cx="411162"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0" name="Line 18">
              <a:extLst>
                <a:ext uri="{FF2B5EF4-FFF2-40B4-BE49-F238E27FC236}">
                  <a16:creationId xmlns:a16="http://schemas.microsoft.com/office/drawing/2014/main" id="{62D55B79-2C8A-4FE9-D9C5-BB5535D36065}"/>
                </a:ext>
              </a:extLst>
            </p:cNvPr>
            <p:cNvSpPr>
              <a:spLocks noChangeShapeType="1"/>
            </p:cNvSpPr>
            <p:nvPr/>
          </p:nvSpPr>
          <p:spPr bwMode="auto">
            <a:xfrm flipV="1">
              <a:off x="4767263" y="3230563"/>
              <a:ext cx="1295400" cy="228600"/>
            </a:xfrm>
            <a:prstGeom prst="line">
              <a:avLst/>
            </a:prstGeom>
            <a:noFill/>
            <a:ln w="38100">
              <a:solidFill>
                <a:srgbClr val="C0C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Line 19">
              <a:extLst>
                <a:ext uri="{FF2B5EF4-FFF2-40B4-BE49-F238E27FC236}">
                  <a16:creationId xmlns:a16="http://schemas.microsoft.com/office/drawing/2014/main" id="{0655DA0E-045A-BE8F-7601-91C50BE190E4}"/>
                </a:ext>
              </a:extLst>
            </p:cNvPr>
            <p:cNvSpPr>
              <a:spLocks noChangeShapeType="1"/>
            </p:cNvSpPr>
            <p:nvPr/>
          </p:nvSpPr>
          <p:spPr bwMode="auto">
            <a:xfrm>
              <a:off x="4770438" y="3463925"/>
              <a:ext cx="2105025" cy="1123950"/>
            </a:xfrm>
            <a:prstGeom prst="line">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2" name="Object 20">
              <a:extLst>
                <a:ext uri="{FF2B5EF4-FFF2-40B4-BE49-F238E27FC236}">
                  <a16:creationId xmlns:a16="http://schemas.microsoft.com/office/drawing/2014/main" id="{13751136-DFDF-E338-B660-7944907D7B82}"/>
                </a:ext>
              </a:extLst>
            </p:cNvPr>
            <p:cNvGraphicFramePr>
              <a:graphicFrameLocks noChangeAspect="1"/>
            </p:cNvGraphicFramePr>
            <p:nvPr>
              <p:extLst>
                <p:ext uri="{D42A27DB-BD31-4B8C-83A1-F6EECF244321}">
                  <p14:modId xmlns:p14="http://schemas.microsoft.com/office/powerpoint/2010/main" val="969818635"/>
                </p:ext>
              </p:extLst>
            </p:nvPr>
          </p:nvGraphicFramePr>
          <p:xfrm>
            <a:off x="2720975" y="2212975"/>
            <a:ext cx="473075" cy="387350"/>
          </p:xfrm>
          <a:graphic>
            <a:graphicData uri="http://schemas.openxmlformats.org/presentationml/2006/ole">
              <mc:AlternateContent xmlns:mc="http://schemas.openxmlformats.org/markup-compatibility/2006">
                <mc:Choice xmlns:v="urn:schemas-microsoft-com:vml" Requires="v">
                  <p:oleObj name="Equation" r:id="rId16" imgW="11112500" imgH="9067800" progId="Equation.3">
                    <p:embed/>
                  </p:oleObj>
                </mc:Choice>
                <mc:Fallback>
                  <p:oleObj name="Equation" r:id="rId16" imgW="11112500" imgH="9067800" progId="Equation.3">
                    <p:embed/>
                    <p:pic>
                      <p:nvPicPr>
                        <p:cNvPr id="25" name="Object 20">
                          <a:extLst>
                            <a:ext uri="{FF2B5EF4-FFF2-40B4-BE49-F238E27FC236}">
                              <a16:creationId xmlns:a16="http://schemas.microsoft.com/office/drawing/2014/main" id="{F1744245-9120-5A83-681E-25C943B41EE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720975" y="2212975"/>
                          <a:ext cx="47307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3" name="Line 21">
              <a:extLst>
                <a:ext uri="{FF2B5EF4-FFF2-40B4-BE49-F238E27FC236}">
                  <a16:creationId xmlns:a16="http://schemas.microsoft.com/office/drawing/2014/main" id="{1CBE58F8-EA18-2470-FEA7-5590C8E9A762}"/>
                </a:ext>
              </a:extLst>
            </p:cNvPr>
            <p:cNvSpPr>
              <a:spLocks noChangeShapeType="1"/>
            </p:cNvSpPr>
            <p:nvPr/>
          </p:nvSpPr>
          <p:spPr bwMode="auto">
            <a:xfrm flipV="1">
              <a:off x="6153150" y="3263900"/>
              <a:ext cx="1090613" cy="471488"/>
            </a:xfrm>
            <a:prstGeom prst="line">
              <a:avLst/>
            </a:prstGeom>
            <a:noFill/>
            <a:ln w="38100">
              <a:solidFill>
                <a:srgbClr val="C0C0C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 name="Text Box 22">
              <a:extLst>
                <a:ext uri="{FF2B5EF4-FFF2-40B4-BE49-F238E27FC236}">
                  <a16:creationId xmlns:a16="http://schemas.microsoft.com/office/drawing/2014/main" id="{272BBEE6-2AE7-D14F-D084-2E7AF568469E}"/>
                </a:ext>
              </a:extLst>
            </p:cNvPr>
            <p:cNvSpPr txBox="1">
              <a:spLocks noChangeArrowheads="1"/>
            </p:cNvSpPr>
            <p:nvPr/>
          </p:nvSpPr>
          <p:spPr bwMode="auto">
            <a:xfrm>
              <a:off x="5194299" y="5295900"/>
              <a:ext cx="2826536" cy="595946"/>
            </a:xfrm>
            <a:prstGeom prst="rect">
              <a:avLst/>
            </a:prstGeom>
            <a:solidFill>
              <a:srgbClr val="0066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solidFill>
                    <a:schemeClr val="bg1"/>
                  </a:solidFill>
                  <a:latin typeface="Georgia" panose="02040502050405020303" pitchFamily="18" charset="0"/>
                </a:rPr>
                <a:t> </a:t>
              </a:r>
              <a:r>
                <a:rPr lang="en-US" altLang="en-US" sz="1800" b="1">
                  <a:solidFill>
                    <a:schemeClr val="bg1"/>
                  </a:solidFill>
                </a:rPr>
                <a:t>B-Flavor Tagging</a:t>
              </a:r>
              <a:endParaRPr lang="fr-FR" altLang="en-US" sz="1800" b="1">
                <a:solidFill>
                  <a:schemeClr val="bg1"/>
                </a:solidFill>
              </a:endParaRPr>
            </a:p>
          </p:txBody>
        </p:sp>
        <p:graphicFrame>
          <p:nvGraphicFramePr>
            <p:cNvPr id="75" name="Object 23">
              <a:extLst>
                <a:ext uri="{FF2B5EF4-FFF2-40B4-BE49-F238E27FC236}">
                  <a16:creationId xmlns:a16="http://schemas.microsoft.com/office/drawing/2014/main" id="{D6336A36-6DCF-1506-53F5-45A11E352B9E}"/>
                </a:ext>
              </a:extLst>
            </p:cNvPr>
            <p:cNvGraphicFramePr>
              <a:graphicFrameLocks noChangeAspect="1"/>
            </p:cNvGraphicFramePr>
            <p:nvPr>
              <p:extLst>
                <p:ext uri="{D42A27DB-BD31-4B8C-83A1-F6EECF244321}">
                  <p14:modId xmlns:p14="http://schemas.microsoft.com/office/powerpoint/2010/main" val="821102970"/>
                </p:ext>
              </p:extLst>
            </p:nvPr>
          </p:nvGraphicFramePr>
          <p:xfrm>
            <a:off x="2906713" y="4945063"/>
            <a:ext cx="1908175" cy="333375"/>
          </p:xfrm>
          <a:graphic>
            <a:graphicData uri="http://schemas.openxmlformats.org/presentationml/2006/ole">
              <mc:AlternateContent xmlns:mc="http://schemas.openxmlformats.org/markup-compatibility/2006">
                <mc:Choice xmlns:v="urn:schemas-microsoft-com:vml" Requires="v">
                  <p:oleObj name="Equation" r:id="rId18" imgW="49149000" imgH="7607300" progId="Equation.3">
                    <p:embed/>
                  </p:oleObj>
                </mc:Choice>
                <mc:Fallback>
                  <p:oleObj name="Equation" r:id="rId18" imgW="49149000" imgH="7607300" progId="Equation.3">
                    <p:embed/>
                    <p:pic>
                      <p:nvPicPr>
                        <p:cNvPr id="28" name="Object 23">
                          <a:extLst>
                            <a:ext uri="{FF2B5EF4-FFF2-40B4-BE49-F238E27FC236}">
                              <a16:creationId xmlns:a16="http://schemas.microsoft.com/office/drawing/2014/main" id="{F0BB44C7-DDA6-7C54-E2B2-4EE132068502}"/>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06713" y="4945063"/>
                          <a:ext cx="1908175" cy="333375"/>
                        </a:xfrm>
                        <a:prstGeom prst="rect">
                          <a:avLst/>
                        </a:prstGeom>
                        <a:solidFill>
                          <a:srgbClr val="0066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6" name="Line 24">
              <a:extLst>
                <a:ext uri="{FF2B5EF4-FFF2-40B4-BE49-F238E27FC236}">
                  <a16:creationId xmlns:a16="http://schemas.microsoft.com/office/drawing/2014/main" id="{CDCE9CED-F61F-7994-AD39-B9A2AB19428D}"/>
                </a:ext>
              </a:extLst>
            </p:cNvPr>
            <p:cNvSpPr>
              <a:spLocks noChangeShapeType="1"/>
            </p:cNvSpPr>
            <p:nvPr/>
          </p:nvSpPr>
          <p:spPr bwMode="auto">
            <a:xfrm flipH="1">
              <a:off x="322263" y="2908300"/>
              <a:ext cx="1114425" cy="0"/>
            </a:xfrm>
            <a:prstGeom prst="line">
              <a:avLst/>
            </a:prstGeom>
            <a:noFill/>
            <a:ln w="38100">
              <a:solidFill>
                <a:srgbClr val="FF00FF"/>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Line 26">
              <a:extLst>
                <a:ext uri="{FF2B5EF4-FFF2-40B4-BE49-F238E27FC236}">
                  <a16:creationId xmlns:a16="http://schemas.microsoft.com/office/drawing/2014/main" id="{64F68636-5AE4-1721-7EF3-135221CC5754}"/>
                </a:ext>
              </a:extLst>
            </p:cNvPr>
            <p:cNvSpPr>
              <a:spLocks noChangeShapeType="1"/>
            </p:cNvSpPr>
            <p:nvPr/>
          </p:nvSpPr>
          <p:spPr bwMode="auto">
            <a:xfrm flipV="1">
              <a:off x="1498600" y="2606675"/>
              <a:ext cx="1981200" cy="304800"/>
            </a:xfrm>
            <a:prstGeom prst="line">
              <a:avLst/>
            </a:prstGeom>
            <a:noFill/>
            <a:ln w="381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Line 27">
              <a:extLst>
                <a:ext uri="{FF2B5EF4-FFF2-40B4-BE49-F238E27FC236}">
                  <a16:creationId xmlns:a16="http://schemas.microsoft.com/office/drawing/2014/main" id="{36AEB987-CECB-0FD6-463E-3B97ECB60570}"/>
                </a:ext>
              </a:extLst>
            </p:cNvPr>
            <p:cNvSpPr>
              <a:spLocks noChangeShapeType="1"/>
            </p:cNvSpPr>
            <p:nvPr/>
          </p:nvSpPr>
          <p:spPr bwMode="auto">
            <a:xfrm flipH="1">
              <a:off x="1447800" y="2911475"/>
              <a:ext cx="838200"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 name="Freeform 28">
              <a:extLst>
                <a:ext uri="{FF2B5EF4-FFF2-40B4-BE49-F238E27FC236}">
                  <a16:creationId xmlns:a16="http://schemas.microsoft.com/office/drawing/2014/main" id="{51785DB2-0038-2F9B-A397-D71E1DDDA269}"/>
                </a:ext>
              </a:extLst>
            </p:cNvPr>
            <p:cNvSpPr>
              <a:spLocks/>
            </p:cNvSpPr>
            <p:nvPr/>
          </p:nvSpPr>
          <p:spPr bwMode="auto">
            <a:xfrm>
              <a:off x="3481388" y="3140075"/>
              <a:ext cx="1270000" cy="330200"/>
            </a:xfrm>
            <a:custGeom>
              <a:avLst/>
              <a:gdLst>
                <a:gd name="T0" fmla="*/ 8 w 800"/>
                <a:gd name="T1" fmla="*/ 61 h 208"/>
                <a:gd name="T2" fmla="*/ 14 w 800"/>
                <a:gd name="T3" fmla="*/ 65 h 208"/>
                <a:gd name="T4" fmla="*/ 92 w 800"/>
                <a:gd name="T5" fmla="*/ 13 h 208"/>
                <a:gd name="T6" fmla="*/ 170 w 800"/>
                <a:gd name="T7" fmla="*/ 142 h 208"/>
                <a:gd name="T8" fmla="*/ 290 w 800"/>
                <a:gd name="T9" fmla="*/ 67 h 208"/>
                <a:gd name="T10" fmla="*/ 380 w 800"/>
                <a:gd name="T11" fmla="*/ 169 h 208"/>
                <a:gd name="T12" fmla="*/ 476 w 800"/>
                <a:gd name="T13" fmla="*/ 124 h 208"/>
                <a:gd name="T14" fmla="*/ 560 w 800"/>
                <a:gd name="T15" fmla="*/ 190 h 208"/>
                <a:gd name="T16" fmla="*/ 624 w 800"/>
                <a:gd name="T17" fmla="*/ 163 h 208"/>
                <a:gd name="T18" fmla="*/ 664 w 800"/>
                <a:gd name="T19" fmla="*/ 179 h 208"/>
                <a:gd name="T20" fmla="*/ 800 w 800"/>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0" h="208">
                  <a:moveTo>
                    <a:pt x="8" y="61"/>
                  </a:moveTo>
                  <a:cubicBezTo>
                    <a:pt x="9" y="61"/>
                    <a:pt x="0" y="73"/>
                    <a:pt x="14" y="65"/>
                  </a:cubicBezTo>
                  <a:cubicBezTo>
                    <a:pt x="28" y="57"/>
                    <a:pt x="66" y="0"/>
                    <a:pt x="92" y="13"/>
                  </a:cubicBezTo>
                  <a:cubicBezTo>
                    <a:pt x="118" y="26"/>
                    <a:pt x="137" y="133"/>
                    <a:pt x="170" y="142"/>
                  </a:cubicBezTo>
                  <a:cubicBezTo>
                    <a:pt x="203" y="151"/>
                    <a:pt x="255" y="63"/>
                    <a:pt x="290" y="67"/>
                  </a:cubicBezTo>
                  <a:cubicBezTo>
                    <a:pt x="325" y="71"/>
                    <a:pt x="349" y="160"/>
                    <a:pt x="380" y="169"/>
                  </a:cubicBezTo>
                  <a:cubicBezTo>
                    <a:pt x="411" y="178"/>
                    <a:pt x="446" y="121"/>
                    <a:pt x="476" y="124"/>
                  </a:cubicBezTo>
                  <a:cubicBezTo>
                    <a:pt x="506" y="127"/>
                    <a:pt x="535" y="184"/>
                    <a:pt x="560" y="190"/>
                  </a:cubicBezTo>
                  <a:cubicBezTo>
                    <a:pt x="585" y="196"/>
                    <a:pt x="607" y="165"/>
                    <a:pt x="624" y="163"/>
                  </a:cubicBezTo>
                  <a:cubicBezTo>
                    <a:pt x="641" y="161"/>
                    <a:pt x="635" y="172"/>
                    <a:pt x="664" y="179"/>
                  </a:cubicBezTo>
                  <a:cubicBezTo>
                    <a:pt x="693" y="186"/>
                    <a:pt x="772" y="202"/>
                    <a:pt x="800" y="208"/>
                  </a:cubicBezTo>
                </a:path>
              </a:pathLst>
            </a:custGeom>
            <a:noFill/>
            <a:ln w="38100" cap="flat">
              <a:solidFill>
                <a:schemeClr val="bg2"/>
              </a:solidFill>
              <a:prstDash val="solid"/>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0" name="Line 29">
              <a:extLst>
                <a:ext uri="{FF2B5EF4-FFF2-40B4-BE49-F238E27FC236}">
                  <a16:creationId xmlns:a16="http://schemas.microsoft.com/office/drawing/2014/main" id="{D227E3A1-6E88-C2DB-AB1F-DAAFE63722C8}"/>
                </a:ext>
              </a:extLst>
            </p:cNvPr>
            <p:cNvSpPr>
              <a:spLocks noChangeShapeType="1"/>
            </p:cNvSpPr>
            <p:nvPr/>
          </p:nvSpPr>
          <p:spPr bwMode="auto">
            <a:xfrm>
              <a:off x="3479800" y="2616200"/>
              <a:ext cx="0" cy="1895475"/>
            </a:xfrm>
            <a:prstGeom prst="line">
              <a:avLst/>
            </a:prstGeom>
            <a:noFill/>
            <a:ln w="25400">
              <a:solidFill>
                <a:schemeClr val="accent2"/>
              </a:solidFill>
              <a:prstDash val="lg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Text Box 30">
              <a:extLst>
                <a:ext uri="{FF2B5EF4-FFF2-40B4-BE49-F238E27FC236}">
                  <a16:creationId xmlns:a16="http://schemas.microsoft.com/office/drawing/2014/main" id="{B96A4A7F-A5AD-AC1A-162B-6AEBA25CB3A1}"/>
                </a:ext>
              </a:extLst>
            </p:cNvPr>
            <p:cNvSpPr txBox="1">
              <a:spLocks noChangeArrowheads="1"/>
            </p:cNvSpPr>
            <p:nvPr/>
          </p:nvSpPr>
          <p:spPr bwMode="auto">
            <a:xfrm>
              <a:off x="6858000" y="1803399"/>
              <a:ext cx="2054986" cy="984470"/>
            </a:xfrm>
            <a:prstGeom prst="rect">
              <a:avLst/>
            </a:prstGeom>
            <a:solidFill>
              <a:srgbClr val="0066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80000"/>
                </a:lnSpc>
                <a:spcBef>
                  <a:spcPct val="50000"/>
                </a:spcBef>
              </a:pPr>
              <a:r>
                <a:rPr lang="en-US" altLang="en-US" sz="1800" b="1" dirty="0">
                  <a:solidFill>
                    <a:schemeClr val="bg1"/>
                  </a:solidFill>
                </a:rPr>
                <a:t>Exclusive </a:t>
              </a:r>
              <a:br>
                <a:rPr lang="en-US" altLang="en-US" sz="1800" b="1" dirty="0">
                  <a:solidFill>
                    <a:schemeClr val="bg1"/>
                  </a:solidFill>
                </a:rPr>
              </a:br>
              <a:r>
                <a:rPr lang="en-US" altLang="en-US" sz="1800" b="1" dirty="0">
                  <a:solidFill>
                    <a:schemeClr val="bg1"/>
                  </a:solidFill>
                </a:rPr>
                <a:t>B Meson Reconstruction</a:t>
              </a:r>
              <a:endParaRPr lang="fr-FR" altLang="en-US" sz="1800" b="1" dirty="0">
                <a:solidFill>
                  <a:schemeClr val="bg1"/>
                </a:solidFill>
              </a:endParaRPr>
            </a:p>
          </p:txBody>
        </p:sp>
        <p:graphicFrame>
          <p:nvGraphicFramePr>
            <p:cNvPr id="82" name="Object 31">
              <a:extLst>
                <a:ext uri="{FF2B5EF4-FFF2-40B4-BE49-F238E27FC236}">
                  <a16:creationId xmlns:a16="http://schemas.microsoft.com/office/drawing/2014/main" id="{501AE295-7605-F92D-C390-7AADBE6F6256}"/>
                </a:ext>
              </a:extLst>
            </p:cNvPr>
            <p:cNvGraphicFramePr>
              <a:graphicFrameLocks noChangeAspect="1"/>
            </p:cNvGraphicFramePr>
            <p:nvPr>
              <p:extLst>
                <p:ext uri="{D42A27DB-BD31-4B8C-83A1-F6EECF244321}">
                  <p14:modId xmlns:p14="http://schemas.microsoft.com/office/powerpoint/2010/main" val="1765309173"/>
                </p:ext>
              </p:extLst>
            </p:nvPr>
          </p:nvGraphicFramePr>
          <p:xfrm>
            <a:off x="5027613" y="1638300"/>
            <a:ext cx="320675" cy="398463"/>
          </p:xfrm>
          <a:graphic>
            <a:graphicData uri="http://schemas.openxmlformats.org/presentationml/2006/ole">
              <mc:AlternateContent xmlns:mc="http://schemas.openxmlformats.org/markup-compatibility/2006">
                <mc:Choice xmlns:v="urn:schemas-microsoft-com:vml" Requires="v">
                  <p:oleObj name="Equation" r:id="rId20" imgW="7607300" imgH="9359900" progId="Equation.3">
                    <p:embed/>
                  </p:oleObj>
                </mc:Choice>
                <mc:Fallback>
                  <p:oleObj name="Equation" r:id="rId20" imgW="7607300" imgH="9359900" progId="Equation.3">
                    <p:embed/>
                    <p:pic>
                      <p:nvPicPr>
                        <p:cNvPr id="36" name="Object 31">
                          <a:extLst>
                            <a:ext uri="{FF2B5EF4-FFF2-40B4-BE49-F238E27FC236}">
                              <a16:creationId xmlns:a16="http://schemas.microsoft.com/office/drawing/2014/main" id="{98E11D18-5DBC-FF8C-6F23-E0DA953A6CA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27613" y="1638300"/>
                          <a:ext cx="320675"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3" name="Line 32">
              <a:extLst>
                <a:ext uri="{FF2B5EF4-FFF2-40B4-BE49-F238E27FC236}">
                  <a16:creationId xmlns:a16="http://schemas.microsoft.com/office/drawing/2014/main" id="{21E9C7F1-1C70-FDB7-E807-681F23F91B88}"/>
                </a:ext>
              </a:extLst>
            </p:cNvPr>
            <p:cNvSpPr>
              <a:spLocks noChangeShapeType="1"/>
            </p:cNvSpPr>
            <p:nvPr/>
          </p:nvSpPr>
          <p:spPr bwMode="auto">
            <a:xfrm>
              <a:off x="4957763" y="2486025"/>
              <a:ext cx="1143000" cy="7620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Line 33">
              <a:extLst>
                <a:ext uri="{FF2B5EF4-FFF2-40B4-BE49-F238E27FC236}">
                  <a16:creationId xmlns:a16="http://schemas.microsoft.com/office/drawing/2014/main" id="{0C748E83-F484-609C-EF6F-32806E776024}"/>
                </a:ext>
              </a:extLst>
            </p:cNvPr>
            <p:cNvSpPr>
              <a:spLocks noChangeShapeType="1"/>
            </p:cNvSpPr>
            <p:nvPr/>
          </p:nvSpPr>
          <p:spPr bwMode="auto">
            <a:xfrm flipV="1">
              <a:off x="4932363" y="2105025"/>
              <a:ext cx="1143000" cy="38100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5" name="Object 34">
              <a:extLst>
                <a:ext uri="{FF2B5EF4-FFF2-40B4-BE49-F238E27FC236}">
                  <a16:creationId xmlns:a16="http://schemas.microsoft.com/office/drawing/2014/main" id="{B1BD2C74-5BE2-0D19-9EC5-56FCA4A1C905}"/>
                </a:ext>
              </a:extLst>
            </p:cNvPr>
            <p:cNvGraphicFramePr>
              <a:graphicFrameLocks noChangeAspect="1"/>
            </p:cNvGraphicFramePr>
            <p:nvPr>
              <p:extLst>
                <p:ext uri="{D42A27DB-BD31-4B8C-83A1-F6EECF244321}">
                  <p14:modId xmlns:p14="http://schemas.microsoft.com/office/powerpoint/2010/main" val="3508217921"/>
                </p:ext>
              </p:extLst>
            </p:nvPr>
          </p:nvGraphicFramePr>
          <p:xfrm>
            <a:off x="5626100" y="2552700"/>
            <a:ext cx="320675" cy="360363"/>
          </p:xfrm>
          <a:graphic>
            <a:graphicData uri="http://schemas.openxmlformats.org/presentationml/2006/ole">
              <mc:AlternateContent xmlns:mc="http://schemas.openxmlformats.org/markup-compatibility/2006">
                <mc:Choice xmlns:v="urn:schemas-microsoft-com:vml" Requires="v">
                  <p:oleObj name="Equation" r:id="rId22" imgW="7315200" imgH="8191500" progId="Equation.3">
                    <p:embed/>
                  </p:oleObj>
                </mc:Choice>
                <mc:Fallback>
                  <p:oleObj name="Equation" r:id="rId22" imgW="7315200" imgH="8191500" progId="Equation.3">
                    <p:embed/>
                    <p:pic>
                      <p:nvPicPr>
                        <p:cNvPr id="39" name="Object 34">
                          <a:extLst>
                            <a:ext uri="{FF2B5EF4-FFF2-40B4-BE49-F238E27FC236}">
                              <a16:creationId xmlns:a16="http://schemas.microsoft.com/office/drawing/2014/main" id="{CB191DB9-0BB8-8713-2ADB-B750C45019A5}"/>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626100" y="2552700"/>
                          <a:ext cx="32067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6" name="Line 35">
              <a:extLst>
                <a:ext uri="{FF2B5EF4-FFF2-40B4-BE49-F238E27FC236}">
                  <a16:creationId xmlns:a16="http://schemas.microsoft.com/office/drawing/2014/main" id="{90222B4A-1712-9335-A1D1-AE0515A65EE3}"/>
                </a:ext>
              </a:extLst>
            </p:cNvPr>
            <p:cNvSpPr>
              <a:spLocks noChangeShapeType="1"/>
            </p:cNvSpPr>
            <p:nvPr/>
          </p:nvSpPr>
          <p:spPr bwMode="auto">
            <a:xfrm flipV="1">
              <a:off x="3475038" y="2482850"/>
              <a:ext cx="1452562" cy="123825"/>
            </a:xfrm>
            <a:prstGeom prst="line">
              <a:avLst/>
            </a:prstGeom>
            <a:noFill/>
            <a:ln w="38100">
              <a:solidFill>
                <a:srgbClr val="CC99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7" name="Object 36">
              <a:extLst>
                <a:ext uri="{FF2B5EF4-FFF2-40B4-BE49-F238E27FC236}">
                  <a16:creationId xmlns:a16="http://schemas.microsoft.com/office/drawing/2014/main" id="{0D665138-B6D2-D268-A9A5-BB1F15EC256C}"/>
                </a:ext>
              </a:extLst>
            </p:cNvPr>
            <p:cNvGraphicFramePr>
              <a:graphicFrameLocks noChangeAspect="1"/>
            </p:cNvGraphicFramePr>
            <p:nvPr>
              <p:extLst>
                <p:ext uri="{D42A27DB-BD31-4B8C-83A1-F6EECF244321}">
                  <p14:modId xmlns:p14="http://schemas.microsoft.com/office/powerpoint/2010/main" val="2250282154"/>
                </p:ext>
              </p:extLst>
            </p:nvPr>
          </p:nvGraphicFramePr>
          <p:xfrm>
            <a:off x="4786313" y="2495550"/>
            <a:ext cx="365125" cy="428625"/>
          </p:xfrm>
          <a:graphic>
            <a:graphicData uri="http://schemas.openxmlformats.org/presentationml/2006/ole">
              <mc:AlternateContent xmlns:mc="http://schemas.openxmlformats.org/markup-compatibility/2006">
                <mc:Choice xmlns:v="urn:schemas-microsoft-com:vml" Requires="v">
                  <p:oleObj name="Equation" r:id="rId24" imgW="8483600" imgH="9944100" progId="Equation.3">
                    <p:embed/>
                  </p:oleObj>
                </mc:Choice>
                <mc:Fallback>
                  <p:oleObj name="Equation" r:id="rId24" imgW="8483600" imgH="9944100" progId="Equation.3">
                    <p:embed/>
                    <p:pic>
                      <p:nvPicPr>
                        <p:cNvPr id="41" name="Object 36">
                          <a:extLst>
                            <a:ext uri="{FF2B5EF4-FFF2-40B4-BE49-F238E27FC236}">
                              <a16:creationId xmlns:a16="http://schemas.microsoft.com/office/drawing/2014/main" id="{43DB63FB-ECB2-6FA0-3B13-585FC2486EF8}"/>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786313" y="2495550"/>
                          <a:ext cx="365125"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8" name="Line 37">
              <a:extLst>
                <a:ext uri="{FF2B5EF4-FFF2-40B4-BE49-F238E27FC236}">
                  <a16:creationId xmlns:a16="http://schemas.microsoft.com/office/drawing/2014/main" id="{653CE293-46BB-C7D3-50BB-C2E12C7F008F}"/>
                </a:ext>
              </a:extLst>
            </p:cNvPr>
            <p:cNvSpPr>
              <a:spLocks noChangeShapeType="1"/>
            </p:cNvSpPr>
            <p:nvPr/>
          </p:nvSpPr>
          <p:spPr bwMode="auto">
            <a:xfrm flipV="1">
              <a:off x="3454400" y="1574800"/>
              <a:ext cx="1296988" cy="10160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Line 38">
              <a:extLst>
                <a:ext uri="{FF2B5EF4-FFF2-40B4-BE49-F238E27FC236}">
                  <a16:creationId xmlns:a16="http://schemas.microsoft.com/office/drawing/2014/main" id="{83F1CA17-D6F2-96A4-201E-04C7E5C58009}"/>
                </a:ext>
              </a:extLst>
            </p:cNvPr>
            <p:cNvSpPr>
              <a:spLocks noChangeShapeType="1"/>
            </p:cNvSpPr>
            <p:nvPr/>
          </p:nvSpPr>
          <p:spPr bwMode="auto">
            <a:xfrm flipV="1">
              <a:off x="3475038" y="1973263"/>
              <a:ext cx="1443037" cy="62071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0" name="Object 39">
              <a:extLst>
                <a:ext uri="{FF2B5EF4-FFF2-40B4-BE49-F238E27FC236}">
                  <a16:creationId xmlns:a16="http://schemas.microsoft.com/office/drawing/2014/main" id="{325438FC-08B9-2714-2B27-86B9D02374D5}"/>
                </a:ext>
              </a:extLst>
            </p:cNvPr>
            <p:cNvGraphicFramePr>
              <a:graphicFrameLocks noChangeAspect="1"/>
            </p:cNvGraphicFramePr>
            <p:nvPr>
              <p:extLst>
                <p:ext uri="{D42A27DB-BD31-4B8C-83A1-F6EECF244321}">
                  <p14:modId xmlns:p14="http://schemas.microsoft.com/office/powerpoint/2010/main" val="2754396666"/>
                </p:ext>
              </p:extLst>
            </p:nvPr>
          </p:nvGraphicFramePr>
          <p:xfrm>
            <a:off x="3708400" y="1590675"/>
            <a:ext cx="420688" cy="331788"/>
          </p:xfrm>
          <a:graphic>
            <a:graphicData uri="http://schemas.openxmlformats.org/presentationml/2006/ole">
              <mc:AlternateContent xmlns:mc="http://schemas.openxmlformats.org/markup-compatibility/2006">
                <mc:Choice xmlns:v="urn:schemas-microsoft-com:vml" Requires="v">
                  <p:oleObj name="Equation" r:id="rId26" imgW="9652000" imgH="7607300" progId="Equation.3">
                    <p:embed/>
                  </p:oleObj>
                </mc:Choice>
                <mc:Fallback>
                  <p:oleObj name="Equation" r:id="rId26" imgW="9652000" imgH="7607300" progId="Equation.3">
                    <p:embed/>
                    <p:pic>
                      <p:nvPicPr>
                        <p:cNvPr id="44" name="Object 39">
                          <a:extLst>
                            <a:ext uri="{FF2B5EF4-FFF2-40B4-BE49-F238E27FC236}">
                              <a16:creationId xmlns:a16="http://schemas.microsoft.com/office/drawing/2014/main" id="{BCE7F101-BFEB-0406-EF2F-EA4265B5860A}"/>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708400" y="1590675"/>
                          <a:ext cx="420688"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1" name="Object 40">
              <a:extLst>
                <a:ext uri="{FF2B5EF4-FFF2-40B4-BE49-F238E27FC236}">
                  <a16:creationId xmlns:a16="http://schemas.microsoft.com/office/drawing/2014/main" id="{2484B07F-5EBB-D41F-417C-51A6717A5E9F}"/>
                </a:ext>
              </a:extLst>
            </p:cNvPr>
            <p:cNvGraphicFramePr>
              <a:graphicFrameLocks noChangeAspect="1"/>
            </p:cNvGraphicFramePr>
            <p:nvPr>
              <p:extLst>
                <p:ext uri="{D42A27DB-BD31-4B8C-83A1-F6EECF244321}">
                  <p14:modId xmlns:p14="http://schemas.microsoft.com/office/powerpoint/2010/main" val="3763951945"/>
                </p:ext>
              </p:extLst>
            </p:nvPr>
          </p:nvGraphicFramePr>
          <p:xfrm>
            <a:off x="5834063" y="1716088"/>
            <a:ext cx="320675" cy="360362"/>
          </p:xfrm>
          <a:graphic>
            <a:graphicData uri="http://schemas.openxmlformats.org/presentationml/2006/ole">
              <mc:AlternateContent xmlns:mc="http://schemas.openxmlformats.org/markup-compatibility/2006">
                <mc:Choice xmlns:v="urn:schemas-microsoft-com:vml" Requires="v">
                  <p:oleObj name="Equation" r:id="rId28" imgW="7315200" imgH="8191500" progId="Equation.3">
                    <p:embed/>
                  </p:oleObj>
                </mc:Choice>
                <mc:Fallback>
                  <p:oleObj name="Equation" r:id="rId28" imgW="7315200" imgH="8191500" progId="Equation.3">
                    <p:embed/>
                    <p:pic>
                      <p:nvPicPr>
                        <p:cNvPr id="45" name="Object 40">
                          <a:extLst>
                            <a:ext uri="{FF2B5EF4-FFF2-40B4-BE49-F238E27FC236}">
                              <a16:creationId xmlns:a16="http://schemas.microsoft.com/office/drawing/2014/main" id="{67485FD6-794B-5F3C-A3B5-CF2A5B827694}"/>
                            </a:ext>
                          </a:extLst>
                        </p:cNvPr>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834063" y="1716088"/>
                          <a:ext cx="32067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 name="Object 41">
              <a:extLst>
                <a:ext uri="{FF2B5EF4-FFF2-40B4-BE49-F238E27FC236}">
                  <a16:creationId xmlns:a16="http://schemas.microsoft.com/office/drawing/2014/main" id="{9D084302-D0EE-79AC-DB51-4B746B943CC8}"/>
                </a:ext>
              </a:extLst>
            </p:cNvPr>
            <p:cNvGraphicFramePr>
              <a:graphicFrameLocks noChangeAspect="1"/>
            </p:cNvGraphicFramePr>
            <p:nvPr>
              <p:extLst>
                <p:ext uri="{D42A27DB-BD31-4B8C-83A1-F6EECF244321}">
                  <p14:modId xmlns:p14="http://schemas.microsoft.com/office/powerpoint/2010/main" val="2538090113"/>
                </p:ext>
              </p:extLst>
            </p:nvPr>
          </p:nvGraphicFramePr>
          <p:xfrm>
            <a:off x="4810125" y="1223963"/>
            <a:ext cx="311150" cy="401637"/>
          </p:xfrm>
          <a:graphic>
            <a:graphicData uri="http://schemas.openxmlformats.org/presentationml/2006/ole">
              <mc:AlternateContent xmlns:mc="http://schemas.openxmlformats.org/markup-compatibility/2006">
                <mc:Choice xmlns:v="urn:schemas-microsoft-com:vml" Requires="v">
                  <p:oleObj name="Equation" r:id="rId30" imgW="7315200" imgH="9359900" progId="Equation.3">
                    <p:embed/>
                  </p:oleObj>
                </mc:Choice>
                <mc:Fallback>
                  <p:oleObj name="Equation" r:id="rId30" imgW="7315200" imgH="9359900" progId="Equation.3">
                    <p:embed/>
                    <p:pic>
                      <p:nvPicPr>
                        <p:cNvPr id="46" name="Object 41">
                          <a:extLst>
                            <a:ext uri="{FF2B5EF4-FFF2-40B4-BE49-F238E27FC236}">
                              <a16:creationId xmlns:a16="http://schemas.microsoft.com/office/drawing/2014/main" id="{5AD65050-199C-19AB-9567-3B51F70F44B2}"/>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810125" y="1223963"/>
                          <a:ext cx="311150"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 name="Rectangle 71">
              <a:extLst>
                <a:ext uri="{FF2B5EF4-FFF2-40B4-BE49-F238E27FC236}">
                  <a16:creationId xmlns:a16="http://schemas.microsoft.com/office/drawing/2014/main" id="{62ABED9D-6ACE-A7A9-0819-F99DF3306B49}"/>
                </a:ext>
              </a:extLst>
            </p:cNvPr>
            <p:cNvSpPr>
              <a:spLocks noChangeArrowheads="1"/>
            </p:cNvSpPr>
            <p:nvPr/>
          </p:nvSpPr>
          <p:spPr bwMode="auto">
            <a:xfrm>
              <a:off x="1676400" y="5029200"/>
              <a:ext cx="381000"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pic>
        <p:nvPicPr>
          <p:cNvPr id="94" name="Picture 8">
            <a:extLst>
              <a:ext uri="{FF2B5EF4-FFF2-40B4-BE49-F238E27FC236}">
                <a16:creationId xmlns:a16="http://schemas.microsoft.com/office/drawing/2014/main" id="{21058150-7312-E611-A984-91EE5DBA5601}"/>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t="52972"/>
          <a:stretch>
            <a:fillRect/>
          </a:stretch>
        </p:blipFill>
        <p:spPr bwMode="auto">
          <a:xfrm>
            <a:off x="4709245" y="4190654"/>
            <a:ext cx="347345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5" name="Group 40">
            <a:extLst>
              <a:ext uri="{FF2B5EF4-FFF2-40B4-BE49-F238E27FC236}">
                <a16:creationId xmlns:a16="http://schemas.microsoft.com/office/drawing/2014/main" id="{CC2E8F72-6BD8-CCD7-157C-3DE93D548431}"/>
              </a:ext>
            </a:extLst>
          </p:cNvPr>
          <p:cNvGrpSpPr>
            <a:grpSpLocks/>
          </p:cNvGrpSpPr>
          <p:nvPr/>
        </p:nvGrpSpPr>
        <p:grpSpPr bwMode="auto">
          <a:xfrm>
            <a:off x="6844024" y="4914147"/>
            <a:ext cx="819150" cy="377825"/>
            <a:chOff x="2523" y="2090"/>
            <a:chExt cx="516" cy="238"/>
          </a:xfrm>
        </p:grpSpPr>
        <p:sp>
          <p:nvSpPr>
            <p:cNvPr id="96" name="Rectangle 41">
              <a:extLst>
                <a:ext uri="{FF2B5EF4-FFF2-40B4-BE49-F238E27FC236}">
                  <a16:creationId xmlns:a16="http://schemas.microsoft.com/office/drawing/2014/main" id="{60A4AF87-D1A7-CA2D-8471-0E228900B47E}"/>
                </a:ext>
              </a:extLst>
            </p:cNvPr>
            <p:cNvSpPr>
              <a:spLocks noChangeArrowheads="1"/>
            </p:cNvSpPr>
            <p:nvPr/>
          </p:nvSpPr>
          <p:spPr bwMode="auto">
            <a:xfrm>
              <a:off x="2983" y="209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b="1">
                  <a:solidFill>
                    <a:srgbClr val="FF0000"/>
                  </a:solidFill>
                </a:rPr>
                <a:t>0</a:t>
              </a:r>
              <a:endParaRPr lang="en-US" altLang="en-US" b="1">
                <a:solidFill>
                  <a:srgbClr val="FF0000"/>
                </a:solidFill>
              </a:endParaRPr>
            </a:p>
          </p:txBody>
        </p:sp>
        <p:sp>
          <p:nvSpPr>
            <p:cNvPr id="97" name="Rectangle 42">
              <a:extLst>
                <a:ext uri="{FF2B5EF4-FFF2-40B4-BE49-F238E27FC236}">
                  <a16:creationId xmlns:a16="http://schemas.microsoft.com/office/drawing/2014/main" id="{B97A6916-7259-14D4-12A9-71F25C7C273A}"/>
                </a:ext>
              </a:extLst>
            </p:cNvPr>
            <p:cNvSpPr>
              <a:spLocks noChangeArrowheads="1"/>
            </p:cNvSpPr>
            <p:nvPr/>
          </p:nvSpPr>
          <p:spPr bwMode="auto">
            <a:xfrm>
              <a:off x="2621" y="2090"/>
              <a:ext cx="5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b="1" dirty="0">
                  <a:solidFill>
                    <a:srgbClr val="FF0000"/>
                  </a:solidFill>
                </a:rPr>
                <a:t>0</a:t>
              </a:r>
              <a:endParaRPr lang="en-US" altLang="en-US" b="1" dirty="0">
                <a:solidFill>
                  <a:srgbClr val="FF0000"/>
                </a:solidFill>
              </a:endParaRPr>
            </a:p>
          </p:txBody>
        </p:sp>
        <p:sp>
          <p:nvSpPr>
            <p:cNvPr id="98" name="Rectangle 43">
              <a:extLst>
                <a:ext uri="{FF2B5EF4-FFF2-40B4-BE49-F238E27FC236}">
                  <a16:creationId xmlns:a16="http://schemas.microsoft.com/office/drawing/2014/main" id="{181ACF45-25F4-005E-2366-592DD345CFE0}"/>
                </a:ext>
              </a:extLst>
            </p:cNvPr>
            <p:cNvSpPr>
              <a:spLocks noChangeArrowheads="1"/>
            </p:cNvSpPr>
            <p:nvPr/>
          </p:nvSpPr>
          <p:spPr bwMode="auto">
            <a:xfrm>
              <a:off x="2885" y="2123"/>
              <a:ext cx="10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900" b="1">
                  <a:solidFill>
                    <a:srgbClr val="FF0000"/>
                  </a:solidFill>
                </a:rPr>
                <a:t>B</a:t>
              </a:r>
              <a:endParaRPr lang="en-US" altLang="en-US" b="1">
                <a:solidFill>
                  <a:srgbClr val="FF0000"/>
                </a:solidFill>
              </a:endParaRPr>
            </a:p>
          </p:txBody>
        </p:sp>
        <p:sp>
          <p:nvSpPr>
            <p:cNvPr id="99" name="Rectangle 44">
              <a:extLst>
                <a:ext uri="{FF2B5EF4-FFF2-40B4-BE49-F238E27FC236}">
                  <a16:creationId xmlns:a16="http://schemas.microsoft.com/office/drawing/2014/main" id="{3744E2D4-C340-B725-A253-FA75A5A167A9}"/>
                </a:ext>
              </a:extLst>
            </p:cNvPr>
            <p:cNvSpPr>
              <a:spLocks noChangeArrowheads="1"/>
            </p:cNvSpPr>
            <p:nvPr/>
          </p:nvSpPr>
          <p:spPr bwMode="auto">
            <a:xfrm>
              <a:off x="2523" y="2123"/>
              <a:ext cx="101"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900" b="1" dirty="0">
                  <a:solidFill>
                    <a:srgbClr val="FF0000"/>
                  </a:solidFill>
                </a:rPr>
                <a:t>B</a:t>
              </a:r>
              <a:endParaRPr lang="en-US" altLang="en-US" b="1" dirty="0">
                <a:solidFill>
                  <a:srgbClr val="FF0000"/>
                </a:solidFill>
              </a:endParaRPr>
            </a:p>
          </p:txBody>
        </p:sp>
        <p:sp>
          <p:nvSpPr>
            <p:cNvPr id="100" name="Rectangle 45">
              <a:extLst>
                <a:ext uri="{FF2B5EF4-FFF2-40B4-BE49-F238E27FC236}">
                  <a16:creationId xmlns:a16="http://schemas.microsoft.com/office/drawing/2014/main" id="{6613D237-BDEE-06A6-299E-0530EEDD2BF7}"/>
                </a:ext>
              </a:extLst>
            </p:cNvPr>
            <p:cNvSpPr>
              <a:spLocks noChangeArrowheads="1"/>
            </p:cNvSpPr>
            <p:nvPr/>
          </p:nvSpPr>
          <p:spPr bwMode="auto">
            <a:xfrm>
              <a:off x="2607" y="2194"/>
              <a:ext cx="14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b="1">
                  <a:solidFill>
                    <a:srgbClr val="FF0000"/>
                  </a:solidFill>
                </a:rPr>
                <a:t>tag</a:t>
              </a:r>
              <a:endParaRPr lang="en-US" altLang="en-US" b="1">
                <a:solidFill>
                  <a:srgbClr val="FF0000"/>
                </a:solidFill>
              </a:endParaRPr>
            </a:p>
          </p:txBody>
        </p:sp>
        <p:sp>
          <p:nvSpPr>
            <p:cNvPr id="101" name="Rectangle 46">
              <a:extLst>
                <a:ext uri="{FF2B5EF4-FFF2-40B4-BE49-F238E27FC236}">
                  <a16:creationId xmlns:a16="http://schemas.microsoft.com/office/drawing/2014/main" id="{1C7CC12E-0D12-8D5E-5DCD-4E3C3144E47D}"/>
                </a:ext>
              </a:extLst>
            </p:cNvPr>
            <p:cNvSpPr>
              <a:spLocks noChangeArrowheads="1"/>
            </p:cNvSpPr>
            <p:nvPr/>
          </p:nvSpPr>
          <p:spPr bwMode="auto">
            <a:xfrm>
              <a:off x="2765" y="2106"/>
              <a:ext cx="83"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900" b="1">
                  <a:solidFill>
                    <a:srgbClr val="FF0000"/>
                  </a:solidFill>
                  <a:latin typeface="Symbol" pitchFamily="2" charset="2"/>
                </a:rPr>
                <a:t>=</a:t>
              </a:r>
              <a:endParaRPr lang="en-US" altLang="en-US" b="1">
                <a:solidFill>
                  <a:srgbClr val="FF0000"/>
                </a:solidFill>
              </a:endParaRPr>
            </a:p>
          </p:txBody>
        </p:sp>
      </p:grpSp>
      <p:graphicFrame>
        <p:nvGraphicFramePr>
          <p:cNvPr id="102" name="Object 9">
            <a:extLst>
              <a:ext uri="{FF2B5EF4-FFF2-40B4-BE49-F238E27FC236}">
                <a16:creationId xmlns:a16="http://schemas.microsoft.com/office/drawing/2014/main" id="{EA8D3178-2564-3010-3A04-638F59CC2A23}"/>
              </a:ext>
            </a:extLst>
          </p:cNvPr>
          <p:cNvGraphicFramePr>
            <a:graphicFrameLocks noChangeAspect="1"/>
          </p:cNvGraphicFramePr>
          <p:nvPr>
            <p:extLst>
              <p:ext uri="{D42A27DB-BD31-4B8C-83A1-F6EECF244321}">
                <p14:modId xmlns:p14="http://schemas.microsoft.com/office/powerpoint/2010/main" val="746528474"/>
              </p:ext>
            </p:extLst>
          </p:nvPr>
        </p:nvGraphicFramePr>
        <p:xfrm>
          <a:off x="5143881" y="4573886"/>
          <a:ext cx="1035050" cy="433387"/>
        </p:xfrm>
        <a:graphic>
          <a:graphicData uri="http://schemas.openxmlformats.org/presentationml/2006/ole">
            <mc:AlternateContent xmlns:mc="http://schemas.openxmlformats.org/markup-compatibility/2006">
              <mc:Choice xmlns:v="urn:schemas-microsoft-com:vml" Requires="v">
                <p:oleObj name="Equation" r:id="rId33" imgW="23698200" imgH="9944100" progId="Equation.3">
                  <p:embed/>
                </p:oleObj>
              </mc:Choice>
              <mc:Fallback>
                <p:oleObj name="Equation" r:id="rId33" imgW="23698200" imgH="9944100" progId="Equation.3">
                  <p:embed/>
                  <p:pic>
                    <p:nvPicPr>
                      <p:cNvPr id="250889" name="Object 9">
                        <a:extLst>
                          <a:ext uri="{FF2B5EF4-FFF2-40B4-BE49-F238E27FC236}">
                            <a16:creationId xmlns:a16="http://schemas.microsoft.com/office/drawing/2014/main" id="{DC5C8E61-7580-67E6-A635-D06A5E893F53}"/>
                          </a:ext>
                        </a:extLst>
                      </p:cNvPr>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5143881" y="4573886"/>
                        <a:ext cx="1035050" cy="433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03" name="Picture 102">
            <a:extLst>
              <a:ext uri="{FF2B5EF4-FFF2-40B4-BE49-F238E27FC236}">
                <a16:creationId xmlns:a16="http://schemas.microsoft.com/office/drawing/2014/main" id="{1A512626-89F5-47B1-F9E7-058AD5C32E22}"/>
              </a:ext>
            </a:extLst>
          </p:cNvPr>
          <p:cNvPicPr>
            <a:picLocks noChangeAspect="1"/>
          </p:cNvPicPr>
          <p:nvPr/>
        </p:nvPicPr>
        <p:blipFill>
          <a:blip r:embed="rId35"/>
          <a:stretch>
            <a:fillRect/>
          </a:stretch>
        </p:blipFill>
        <p:spPr>
          <a:xfrm>
            <a:off x="8034580" y="5033035"/>
            <a:ext cx="3834570" cy="327665"/>
          </a:xfrm>
          <a:prstGeom prst="rect">
            <a:avLst/>
          </a:prstGeom>
        </p:spPr>
      </p:pic>
    </p:spTree>
    <p:extLst>
      <p:ext uri="{BB962C8B-B14F-4D97-AF65-F5344CB8AC3E}">
        <p14:creationId xmlns:p14="http://schemas.microsoft.com/office/powerpoint/2010/main" val="176921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7E61CB96-3D0E-37C7-7EA2-923BACF2571F}"/>
              </a:ext>
            </a:extLst>
          </p:cNvPr>
          <p:cNvSpPr>
            <a:spLocks noGrp="1"/>
          </p:cNvSpPr>
          <p:nvPr>
            <p:ph idx="1"/>
          </p:nvPr>
        </p:nvSpPr>
        <p:spPr/>
        <p:txBody>
          <a:bodyPr/>
          <a:lstStyle/>
          <a:p>
            <a:r>
              <a:rPr lang="en-US" dirty="0"/>
              <a:t>It is hard today to imagine the speed at which this project came together.</a:t>
            </a:r>
          </a:p>
          <a:p>
            <a:r>
              <a:rPr lang="en-US" sz="2400" dirty="0"/>
              <a:t>The context at the time:</a:t>
            </a:r>
          </a:p>
          <a:p>
            <a:pPr lvl="1"/>
            <a:r>
              <a:rPr lang="en-US" sz="2400" dirty="0"/>
              <a:t>SLAC had built the linear collider, which started operation a few months before LEP at CERN.</a:t>
            </a:r>
          </a:p>
          <a:p>
            <a:pPr lvl="1"/>
            <a:r>
              <a:rPr lang="en-US" sz="2400" dirty="0"/>
              <a:t>The PEP storage ring had stopped operating in the late 1980s.</a:t>
            </a:r>
          </a:p>
          <a:p>
            <a:pPr lvl="1"/>
            <a:r>
              <a:rPr lang="en-US" sz="2400" dirty="0"/>
              <a:t>It could not compete with the LEP luminosity, but it did have polarization of its beams which gave SLD the possibility of some unique measurements.</a:t>
            </a:r>
          </a:p>
          <a:p>
            <a:pPr lvl="1"/>
            <a:r>
              <a:rPr lang="en-US" sz="2400" dirty="0"/>
              <a:t>The SSC lab which had been approved in the late 80s, and started hiring, constructing in 1989 was cancelled in October 1993 by Bill Clinton.</a:t>
            </a:r>
          </a:p>
          <a:p>
            <a:pPr lvl="1"/>
            <a:r>
              <a:rPr lang="en-US" sz="2400" dirty="0"/>
              <a:t>Particle physics in the US was in turmoil.</a:t>
            </a:r>
          </a:p>
          <a:p>
            <a:pPr lvl="1"/>
            <a:r>
              <a:rPr lang="en-US" sz="2400" dirty="0"/>
              <a:t>SLAC had a plan and acted quickly.  So did Cornell, and there was a “shoot-out” between SLAC and Cornell to determine who would get the b-factory project.  There was a danger SLAC could close.</a:t>
            </a:r>
          </a:p>
          <a:p>
            <a:pPr lvl="1"/>
            <a:r>
              <a:rPr lang="en-US" sz="2400" dirty="0"/>
              <a:t>SLAC was chosen</a:t>
            </a:r>
          </a:p>
        </p:txBody>
      </p:sp>
      <p:sp>
        <p:nvSpPr>
          <p:cNvPr id="9" name="Title 8">
            <a:extLst>
              <a:ext uri="{FF2B5EF4-FFF2-40B4-BE49-F238E27FC236}">
                <a16:creationId xmlns:a16="http://schemas.microsoft.com/office/drawing/2014/main" id="{4235155F-58B0-8003-758D-9145A526F6C2}"/>
              </a:ext>
            </a:extLst>
          </p:cNvPr>
          <p:cNvSpPr>
            <a:spLocks noGrp="1"/>
          </p:cNvSpPr>
          <p:nvPr>
            <p:ph type="title"/>
          </p:nvPr>
        </p:nvSpPr>
        <p:spPr/>
        <p:txBody>
          <a:bodyPr>
            <a:normAutofit fontScale="90000"/>
          </a:bodyPr>
          <a:lstStyle/>
          <a:p>
            <a:r>
              <a:rPr lang="en-US" dirty="0" err="1"/>
              <a:t>BaBar</a:t>
            </a:r>
            <a:r>
              <a:rPr lang="en-US" dirty="0"/>
              <a:t> – The project timeline</a:t>
            </a:r>
          </a:p>
        </p:txBody>
      </p:sp>
      <p:sp>
        <p:nvSpPr>
          <p:cNvPr id="5" name="Date Placeholder 4">
            <a:extLst>
              <a:ext uri="{FF2B5EF4-FFF2-40B4-BE49-F238E27FC236}">
                <a16:creationId xmlns:a16="http://schemas.microsoft.com/office/drawing/2014/main" id="{16D37D6A-7961-F5B1-8E9A-9469643470F8}"/>
              </a:ext>
            </a:extLst>
          </p:cNvPr>
          <p:cNvSpPr>
            <a:spLocks noGrp="1"/>
          </p:cNvSpPr>
          <p:nvPr>
            <p:ph type="dt" sz="half" idx="10"/>
          </p:nvPr>
        </p:nvSpPr>
        <p:spPr/>
        <p:txBody>
          <a:bodyPr/>
          <a:lstStyle/>
          <a:p>
            <a:r>
              <a:rPr lang="en-AU"/>
              <a:t>J. Nash</a:t>
            </a:r>
            <a:endParaRPr lang="en-US"/>
          </a:p>
        </p:txBody>
      </p:sp>
      <p:sp>
        <p:nvSpPr>
          <p:cNvPr id="6" name="Footer Placeholder 5">
            <a:extLst>
              <a:ext uri="{FF2B5EF4-FFF2-40B4-BE49-F238E27FC236}">
                <a16:creationId xmlns:a16="http://schemas.microsoft.com/office/drawing/2014/main" id="{ADD70A22-171F-4283-241C-E349687D4EC3}"/>
              </a:ext>
            </a:extLst>
          </p:cNvPr>
          <p:cNvSpPr>
            <a:spLocks noGrp="1"/>
          </p:cNvSpPr>
          <p:nvPr>
            <p:ph type="ftr" sz="quarter" idx="11"/>
          </p:nvPr>
        </p:nvSpPr>
        <p:spPr/>
        <p:txBody>
          <a:bodyPr/>
          <a:lstStyle/>
          <a:p>
            <a:r>
              <a:rPr lang="en-US"/>
              <a:t>Brian and BaBar</a:t>
            </a:r>
          </a:p>
        </p:txBody>
      </p:sp>
      <p:sp>
        <p:nvSpPr>
          <p:cNvPr id="7" name="Slide Number Placeholder 6">
            <a:extLst>
              <a:ext uri="{FF2B5EF4-FFF2-40B4-BE49-F238E27FC236}">
                <a16:creationId xmlns:a16="http://schemas.microsoft.com/office/drawing/2014/main" id="{1EF3B3F2-9B0D-9823-6B17-1F8F12A08306}"/>
              </a:ext>
            </a:extLst>
          </p:cNvPr>
          <p:cNvSpPr>
            <a:spLocks noGrp="1"/>
          </p:cNvSpPr>
          <p:nvPr>
            <p:ph type="sldNum" sz="quarter" idx="12"/>
          </p:nvPr>
        </p:nvSpPr>
        <p:spPr/>
        <p:txBody>
          <a:bodyPr/>
          <a:lstStyle/>
          <a:p>
            <a:fld id="{6B7EA952-6D0B-2144-A8BE-AD0CFBCA6BF0}" type="slidenum">
              <a:rPr lang="en-US" smtClean="0"/>
              <a:t>6</a:t>
            </a:fld>
            <a:endParaRPr lang="en-US"/>
          </a:p>
        </p:txBody>
      </p:sp>
    </p:spTree>
    <p:extLst>
      <p:ext uri="{BB962C8B-B14F-4D97-AF65-F5344CB8AC3E}">
        <p14:creationId xmlns:p14="http://schemas.microsoft.com/office/powerpoint/2010/main" val="194081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C3326CF-D4A9-9685-1ECF-AC6CD9F2F20B}"/>
              </a:ext>
            </a:extLst>
          </p:cNvPr>
          <p:cNvSpPr>
            <a:spLocks noGrp="1"/>
          </p:cNvSpPr>
          <p:nvPr>
            <p:ph type="title"/>
          </p:nvPr>
        </p:nvSpPr>
        <p:spPr>
          <a:xfrm>
            <a:off x="1154083" y="0"/>
            <a:ext cx="6151178" cy="666307"/>
          </a:xfrm>
        </p:spPr>
        <p:txBody>
          <a:bodyPr>
            <a:normAutofit fontScale="90000"/>
          </a:bodyPr>
          <a:lstStyle/>
          <a:p>
            <a:r>
              <a:rPr lang="en-US" dirty="0" err="1"/>
              <a:t>BaBar</a:t>
            </a:r>
            <a:r>
              <a:rPr lang="en-US" dirty="0"/>
              <a:t> is launched</a:t>
            </a:r>
          </a:p>
        </p:txBody>
      </p:sp>
      <p:sp>
        <p:nvSpPr>
          <p:cNvPr id="4" name="Date Placeholder 3">
            <a:extLst>
              <a:ext uri="{FF2B5EF4-FFF2-40B4-BE49-F238E27FC236}">
                <a16:creationId xmlns:a16="http://schemas.microsoft.com/office/drawing/2014/main" id="{B6317C46-F9AB-9FE0-F7D9-4B9E8CD60581}"/>
              </a:ext>
            </a:extLst>
          </p:cNvPr>
          <p:cNvSpPr>
            <a:spLocks noGrp="1"/>
          </p:cNvSpPr>
          <p:nvPr>
            <p:ph type="dt" sz="half" idx="10"/>
          </p:nvPr>
        </p:nvSpPr>
        <p:spPr/>
        <p:txBody>
          <a:bodyPr/>
          <a:lstStyle/>
          <a:p>
            <a:r>
              <a:rPr lang="en-AU"/>
              <a:t>J. Nash</a:t>
            </a:r>
            <a:endParaRPr lang="en-US"/>
          </a:p>
        </p:txBody>
      </p:sp>
      <p:sp>
        <p:nvSpPr>
          <p:cNvPr id="5" name="Footer Placeholder 4">
            <a:extLst>
              <a:ext uri="{FF2B5EF4-FFF2-40B4-BE49-F238E27FC236}">
                <a16:creationId xmlns:a16="http://schemas.microsoft.com/office/drawing/2014/main" id="{5F557913-B9EC-471D-2CDF-5122A7284CE1}"/>
              </a:ext>
            </a:extLst>
          </p:cNvPr>
          <p:cNvSpPr>
            <a:spLocks noGrp="1"/>
          </p:cNvSpPr>
          <p:nvPr>
            <p:ph type="ftr" sz="quarter" idx="11"/>
          </p:nvPr>
        </p:nvSpPr>
        <p:spPr/>
        <p:txBody>
          <a:bodyPr/>
          <a:lstStyle/>
          <a:p>
            <a:r>
              <a:rPr lang="en-US"/>
              <a:t>Brian and BaBar</a:t>
            </a:r>
          </a:p>
        </p:txBody>
      </p:sp>
      <p:sp>
        <p:nvSpPr>
          <p:cNvPr id="6" name="Slide Number Placeholder 5">
            <a:extLst>
              <a:ext uri="{FF2B5EF4-FFF2-40B4-BE49-F238E27FC236}">
                <a16:creationId xmlns:a16="http://schemas.microsoft.com/office/drawing/2014/main" id="{29F8739A-F5DF-6F4C-7DEE-BCDE3F60819A}"/>
              </a:ext>
            </a:extLst>
          </p:cNvPr>
          <p:cNvSpPr>
            <a:spLocks noGrp="1"/>
          </p:cNvSpPr>
          <p:nvPr>
            <p:ph type="sldNum" sz="quarter" idx="12"/>
          </p:nvPr>
        </p:nvSpPr>
        <p:spPr/>
        <p:txBody>
          <a:bodyPr/>
          <a:lstStyle/>
          <a:p>
            <a:fld id="{6B7EA952-6D0B-2144-A8BE-AD0CFBCA6BF0}" type="slidenum">
              <a:rPr lang="en-US" smtClean="0"/>
              <a:t>7</a:t>
            </a:fld>
            <a:endParaRPr lang="en-US"/>
          </a:p>
        </p:txBody>
      </p:sp>
      <p:pic>
        <p:nvPicPr>
          <p:cNvPr id="9" name="Picture 8">
            <a:extLst>
              <a:ext uri="{FF2B5EF4-FFF2-40B4-BE49-F238E27FC236}">
                <a16:creationId xmlns:a16="http://schemas.microsoft.com/office/drawing/2014/main" id="{7984A272-95C5-E942-0BB4-F02F3BFAE3FB}"/>
              </a:ext>
            </a:extLst>
          </p:cNvPr>
          <p:cNvPicPr>
            <a:picLocks noChangeAspect="1"/>
          </p:cNvPicPr>
          <p:nvPr/>
        </p:nvPicPr>
        <p:blipFill>
          <a:blip r:embed="rId2"/>
          <a:stretch>
            <a:fillRect/>
          </a:stretch>
        </p:blipFill>
        <p:spPr>
          <a:xfrm>
            <a:off x="8410109" y="265084"/>
            <a:ext cx="4292721" cy="6592916"/>
          </a:xfrm>
          <a:prstGeom prst="rect">
            <a:avLst/>
          </a:prstGeom>
        </p:spPr>
      </p:pic>
      <p:sp>
        <p:nvSpPr>
          <p:cNvPr id="11" name="TextBox 10">
            <a:extLst>
              <a:ext uri="{FF2B5EF4-FFF2-40B4-BE49-F238E27FC236}">
                <a16:creationId xmlns:a16="http://schemas.microsoft.com/office/drawing/2014/main" id="{6760C9C5-1EC1-AB57-5A67-78BD98585573}"/>
              </a:ext>
            </a:extLst>
          </p:cNvPr>
          <p:cNvSpPr txBox="1"/>
          <p:nvPr/>
        </p:nvSpPr>
        <p:spPr>
          <a:xfrm>
            <a:off x="141317" y="3008025"/>
            <a:ext cx="8038586" cy="3416320"/>
          </a:xfrm>
          <a:prstGeom prst="rect">
            <a:avLst/>
          </a:prstGeom>
          <a:noFill/>
        </p:spPr>
        <p:txBody>
          <a:bodyPr wrap="square">
            <a:spAutoFit/>
          </a:bodyPr>
          <a:lstStyle/>
          <a:p>
            <a:r>
              <a:rPr lang="en-AU" dirty="0">
                <a:solidFill>
                  <a:srgbClr val="000000"/>
                </a:solidFill>
                <a:effectLst/>
                <a:latin typeface="Helvetica" pitchFamily="2" charset="0"/>
              </a:rPr>
              <a:t>From:  Jonathan </a:t>
            </a:r>
            <a:r>
              <a:rPr lang="en-AU" dirty="0" err="1">
                <a:solidFill>
                  <a:srgbClr val="000000"/>
                </a:solidFill>
                <a:effectLst/>
                <a:latin typeface="Helvetica" pitchFamily="2" charset="0"/>
              </a:rPr>
              <a:t>Dorfan</a:t>
            </a:r>
            <a:r>
              <a:rPr lang="en-AU" dirty="0">
                <a:solidFill>
                  <a:srgbClr val="000000"/>
                </a:solidFill>
                <a:effectLst/>
                <a:latin typeface="Helvetica" pitchFamily="2" charset="0"/>
              </a:rPr>
              <a:t>, David </a:t>
            </a:r>
            <a:r>
              <a:rPr lang="en-AU" dirty="0" err="1">
                <a:solidFill>
                  <a:srgbClr val="000000"/>
                </a:solidFill>
                <a:effectLst/>
                <a:latin typeface="Helvetica" pitchFamily="2" charset="0"/>
              </a:rPr>
              <a:t>Hitlin</a:t>
            </a:r>
            <a:r>
              <a:rPr lang="en-AU" dirty="0">
                <a:solidFill>
                  <a:srgbClr val="000000"/>
                </a:solidFill>
                <a:effectLst/>
                <a:latin typeface="Helvetica" pitchFamily="2" charset="0"/>
              </a:rPr>
              <a:t> and David Leith</a:t>
            </a:r>
          </a:p>
          <a:p>
            <a:r>
              <a:rPr lang="en-AU" dirty="0">
                <a:solidFill>
                  <a:srgbClr val="000000"/>
                </a:solidFill>
                <a:effectLst/>
                <a:latin typeface="Helvetica" pitchFamily="2" charset="0"/>
              </a:rPr>
              <a:t>Dear Colleague:</a:t>
            </a:r>
          </a:p>
          <a:p>
            <a:r>
              <a:rPr lang="en-AU" dirty="0">
                <a:solidFill>
                  <a:srgbClr val="000000"/>
                </a:solidFill>
                <a:effectLst/>
                <a:latin typeface="Helvetica" pitchFamily="2" charset="0"/>
              </a:rPr>
              <a:t>Following the site selection for the US asymmetric B Factory</a:t>
            </a:r>
            <a:r>
              <a:rPr lang="en-AU" dirty="0">
                <a:solidFill>
                  <a:srgbClr val="000000"/>
                </a:solidFill>
                <a:latin typeface="Helvetica" pitchFamily="2" charset="0"/>
              </a:rPr>
              <a:t> </a:t>
            </a:r>
            <a:r>
              <a:rPr lang="en-AU" dirty="0">
                <a:solidFill>
                  <a:srgbClr val="000000"/>
                </a:solidFill>
                <a:effectLst/>
                <a:latin typeface="Helvetica" pitchFamily="2" charset="0"/>
              </a:rPr>
              <a:t>by the Clinton Administration, SLAC, together with its user</a:t>
            </a:r>
            <a:r>
              <a:rPr lang="en-AU" dirty="0">
                <a:solidFill>
                  <a:srgbClr val="000000"/>
                </a:solidFill>
                <a:latin typeface="Helvetica" pitchFamily="2" charset="0"/>
              </a:rPr>
              <a:t> </a:t>
            </a:r>
            <a:r>
              <a:rPr lang="en-AU" dirty="0">
                <a:solidFill>
                  <a:srgbClr val="000000"/>
                </a:solidFill>
                <a:effectLst/>
                <a:latin typeface="Helvetica" pitchFamily="2" charset="0"/>
              </a:rPr>
              <a:t>organization - SLUO - invites you to attend a workshop to begin</a:t>
            </a:r>
            <a:r>
              <a:rPr lang="en-AU" dirty="0">
                <a:solidFill>
                  <a:srgbClr val="000000"/>
                </a:solidFill>
                <a:latin typeface="Helvetica" pitchFamily="2" charset="0"/>
              </a:rPr>
              <a:t> </a:t>
            </a:r>
            <a:r>
              <a:rPr lang="en-AU" dirty="0">
                <a:solidFill>
                  <a:srgbClr val="000000"/>
                </a:solidFill>
                <a:effectLst/>
                <a:latin typeface="Helvetica" pitchFamily="2" charset="0"/>
              </a:rPr>
              <a:t>the formation of the collaboration that will design, build and exploit</a:t>
            </a:r>
            <a:r>
              <a:rPr lang="en-AU" dirty="0">
                <a:solidFill>
                  <a:srgbClr val="000000"/>
                </a:solidFill>
                <a:latin typeface="Helvetica" pitchFamily="2" charset="0"/>
              </a:rPr>
              <a:t> </a:t>
            </a:r>
            <a:r>
              <a:rPr lang="en-AU" dirty="0">
                <a:solidFill>
                  <a:srgbClr val="000000"/>
                </a:solidFill>
                <a:effectLst/>
                <a:latin typeface="Helvetica" pitchFamily="2" charset="0"/>
              </a:rPr>
              <a:t>a detector for the broad physics program opened up by the PEP-II</a:t>
            </a:r>
            <a:r>
              <a:rPr lang="en-AU" dirty="0">
                <a:solidFill>
                  <a:srgbClr val="000000"/>
                </a:solidFill>
                <a:latin typeface="Helvetica" pitchFamily="2" charset="0"/>
              </a:rPr>
              <a:t> </a:t>
            </a:r>
            <a:r>
              <a:rPr lang="en-AU" dirty="0">
                <a:solidFill>
                  <a:srgbClr val="000000"/>
                </a:solidFill>
                <a:effectLst/>
                <a:latin typeface="Helvetica" pitchFamily="2" charset="0"/>
              </a:rPr>
              <a:t>facility.</a:t>
            </a:r>
          </a:p>
          <a:p>
            <a:endParaRPr lang="en-AU" dirty="0">
              <a:solidFill>
                <a:srgbClr val="000000"/>
              </a:solidFill>
              <a:effectLst/>
              <a:latin typeface="Helvetica" pitchFamily="2" charset="0"/>
            </a:endParaRPr>
          </a:p>
          <a:p>
            <a:r>
              <a:rPr lang="en-AU" dirty="0">
                <a:solidFill>
                  <a:srgbClr val="000000"/>
                </a:solidFill>
                <a:effectLst/>
                <a:latin typeface="Helvetica" pitchFamily="2" charset="0"/>
              </a:rPr>
              <a:t>The House/Senate Conference Committee compromise of last week</a:t>
            </a:r>
            <a:r>
              <a:rPr lang="en-AU" dirty="0">
                <a:solidFill>
                  <a:srgbClr val="000000"/>
                </a:solidFill>
                <a:latin typeface="Helvetica" pitchFamily="2" charset="0"/>
              </a:rPr>
              <a:t> </a:t>
            </a:r>
            <a:r>
              <a:rPr lang="en-AU" dirty="0">
                <a:solidFill>
                  <a:srgbClr val="000000"/>
                </a:solidFill>
                <a:effectLst/>
                <a:latin typeface="Helvetica" pitchFamily="2" charset="0"/>
              </a:rPr>
              <a:t>retained construction funds for the start of PEP-II in FY1994. This Bill was passed by the House today and will be voted on by the Senate tomorrow.  The proposed funding profile for the accelerator </a:t>
            </a:r>
            <a:r>
              <a:rPr lang="en-AU" dirty="0">
                <a:solidFill>
                  <a:srgbClr val="000000"/>
                </a:solidFill>
                <a:effectLst/>
                <a:highlight>
                  <a:srgbClr val="FFFF00"/>
                </a:highlight>
                <a:latin typeface="Helvetica" pitchFamily="2" charset="0"/>
              </a:rPr>
              <a:t>should allow completion in five years. </a:t>
            </a:r>
          </a:p>
        </p:txBody>
      </p:sp>
      <p:sp>
        <p:nvSpPr>
          <p:cNvPr id="13" name="TextBox 12">
            <a:extLst>
              <a:ext uri="{FF2B5EF4-FFF2-40B4-BE49-F238E27FC236}">
                <a16:creationId xmlns:a16="http://schemas.microsoft.com/office/drawing/2014/main" id="{076798AE-EDED-04D7-D299-388CC76818D5}"/>
              </a:ext>
            </a:extLst>
          </p:cNvPr>
          <p:cNvSpPr txBox="1"/>
          <p:nvPr/>
        </p:nvSpPr>
        <p:spPr>
          <a:xfrm>
            <a:off x="141317" y="701467"/>
            <a:ext cx="7163943" cy="2308324"/>
          </a:xfrm>
          <a:prstGeom prst="rect">
            <a:avLst/>
          </a:prstGeom>
          <a:noFill/>
        </p:spPr>
        <p:txBody>
          <a:bodyPr wrap="square">
            <a:spAutoFit/>
          </a:bodyPr>
          <a:lstStyle/>
          <a:p>
            <a:r>
              <a:rPr lang="en-AU" dirty="0">
                <a:solidFill>
                  <a:srgbClr val="000000"/>
                </a:solidFill>
                <a:effectLst/>
                <a:latin typeface="Helvetica" pitchFamily="2" charset="0"/>
              </a:rPr>
              <a:t>Via: UK.AC.RUTHERFORD.IBM-B; </a:t>
            </a:r>
            <a:r>
              <a:rPr lang="en-AU" dirty="0">
                <a:solidFill>
                  <a:srgbClr val="000000"/>
                </a:solidFill>
                <a:effectLst/>
                <a:highlight>
                  <a:srgbClr val="FFFF00"/>
                </a:highlight>
                <a:latin typeface="Helvetica" pitchFamily="2" charset="0"/>
              </a:rPr>
              <a:t>Wed, 27 Oct 93</a:t>
            </a:r>
            <a:r>
              <a:rPr lang="en-AU" dirty="0">
                <a:solidFill>
                  <a:srgbClr val="000000"/>
                </a:solidFill>
                <a:effectLst/>
                <a:latin typeface="Helvetica" pitchFamily="2" charset="0"/>
              </a:rPr>
              <a:t>   9:11 GMT</a:t>
            </a:r>
          </a:p>
          <a:p>
            <a:endParaRPr lang="en-AU" dirty="0">
              <a:solidFill>
                <a:srgbClr val="000000"/>
              </a:solidFill>
              <a:effectLst/>
              <a:latin typeface="Helvetica" pitchFamily="2" charset="0"/>
            </a:endParaRPr>
          </a:p>
          <a:p>
            <a:r>
              <a:rPr lang="en-AU" dirty="0">
                <a:solidFill>
                  <a:srgbClr val="000000"/>
                </a:solidFill>
                <a:effectLst/>
                <a:latin typeface="Helvetica" pitchFamily="2" charset="0"/>
              </a:rPr>
              <a:t>From: </a:t>
            </a:r>
            <a:r>
              <a:rPr lang="en-AU" dirty="0">
                <a:solidFill>
                  <a:srgbClr val="000000"/>
                </a:solidFill>
                <a:effectLst/>
                <a:highlight>
                  <a:srgbClr val="FFFF00"/>
                </a:highlight>
                <a:latin typeface="Helvetica" pitchFamily="2" charset="0"/>
              </a:rPr>
              <a:t>Chris </a:t>
            </a:r>
            <a:r>
              <a:rPr lang="en-AU" dirty="0" err="1">
                <a:solidFill>
                  <a:srgbClr val="000000"/>
                </a:solidFill>
                <a:effectLst/>
                <a:highlight>
                  <a:srgbClr val="FFFF00"/>
                </a:highlight>
                <a:latin typeface="Helvetica" pitchFamily="2" charset="0"/>
              </a:rPr>
              <a:t>Damerell</a:t>
            </a:r>
            <a:r>
              <a:rPr lang="en-AU" dirty="0">
                <a:solidFill>
                  <a:srgbClr val="000000"/>
                </a:solidFill>
                <a:effectLst/>
                <a:highlight>
                  <a:srgbClr val="FFFF00"/>
                </a:highlight>
                <a:latin typeface="Helvetica" pitchFamily="2" charset="0"/>
              </a:rPr>
              <a:t>  </a:t>
            </a:r>
            <a:r>
              <a:rPr lang="en-AU" dirty="0">
                <a:solidFill>
                  <a:srgbClr val="000000"/>
                </a:solidFill>
                <a:effectLst/>
                <a:latin typeface="Helvetica" pitchFamily="2" charset="0"/>
              </a:rPr>
              <a:t>NEWS RE. SLAC B FACTORY</a:t>
            </a:r>
          </a:p>
          <a:p>
            <a:r>
              <a:rPr lang="en-AU" dirty="0">
                <a:solidFill>
                  <a:srgbClr val="000000"/>
                </a:solidFill>
                <a:effectLst/>
                <a:latin typeface="Helvetica" pitchFamily="2" charset="0"/>
              </a:rPr>
              <a:t>The  following  may  be of interest.  If you want the further details referred to in the note, I  can  send  them  to  you. If you want any advice  about  SLAC as  a  place  to  work,  I'd  be  happy to tell you about the experience of my group over the past 10 years.  It  has  been hard work, but very interesting and rewarding.</a:t>
            </a:r>
          </a:p>
        </p:txBody>
      </p:sp>
      <p:cxnSp>
        <p:nvCxnSpPr>
          <p:cNvPr id="15" name="Straight Connector 14">
            <a:extLst>
              <a:ext uri="{FF2B5EF4-FFF2-40B4-BE49-F238E27FC236}">
                <a16:creationId xmlns:a16="http://schemas.microsoft.com/office/drawing/2014/main" id="{B02900C5-F822-82DE-6BAD-8415DA491698}"/>
              </a:ext>
            </a:extLst>
          </p:cNvPr>
          <p:cNvCxnSpPr/>
          <p:nvPr/>
        </p:nvCxnSpPr>
        <p:spPr>
          <a:xfrm>
            <a:off x="141317" y="3008025"/>
            <a:ext cx="729315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598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F59C5-C8EB-CD0B-B788-2D7414B7C463}"/>
              </a:ext>
            </a:extLst>
          </p:cNvPr>
          <p:cNvSpPr>
            <a:spLocks noGrp="1"/>
          </p:cNvSpPr>
          <p:nvPr>
            <p:ph type="title"/>
          </p:nvPr>
        </p:nvSpPr>
        <p:spPr>
          <a:xfrm>
            <a:off x="1154083" y="-10510"/>
            <a:ext cx="10459848" cy="666307"/>
          </a:xfrm>
        </p:spPr>
        <p:txBody>
          <a:bodyPr>
            <a:normAutofit fontScale="90000"/>
          </a:bodyPr>
          <a:lstStyle/>
          <a:p>
            <a:r>
              <a:rPr lang="en-US" dirty="0"/>
              <a:t>Accelerator and detector delivered in a decade</a:t>
            </a:r>
          </a:p>
        </p:txBody>
      </p:sp>
      <p:sp>
        <p:nvSpPr>
          <p:cNvPr id="3" name="Date Placeholder 2">
            <a:extLst>
              <a:ext uri="{FF2B5EF4-FFF2-40B4-BE49-F238E27FC236}">
                <a16:creationId xmlns:a16="http://schemas.microsoft.com/office/drawing/2014/main" id="{60F85711-E9D0-56B9-A352-1715B10973EC}"/>
              </a:ext>
            </a:extLst>
          </p:cNvPr>
          <p:cNvSpPr>
            <a:spLocks noGrp="1"/>
          </p:cNvSpPr>
          <p:nvPr>
            <p:ph type="dt" sz="half" idx="10"/>
          </p:nvPr>
        </p:nvSpPr>
        <p:spPr/>
        <p:txBody>
          <a:bodyPr/>
          <a:lstStyle/>
          <a:p>
            <a:r>
              <a:rPr lang="en-AU"/>
              <a:t>J. Nash</a:t>
            </a:r>
            <a:endParaRPr lang="en-US"/>
          </a:p>
        </p:txBody>
      </p:sp>
      <p:sp>
        <p:nvSpPr>
          <p:cNvPr id="4" name="Footer Placeholder 3">
            <a:extLst>
              <a:ext uri="{FF2B5EF4-FFF2-40B4-BE49-F238E27FC236}">
                <a16:creationId xmlns:a16="http://schemas.microsoft.com/office/drawing/2014/main" id="{1DA1BBEF-2AAD-AB0F-C453-F7435ADF914B}"/>
              </a:ext>
            </a:extLst>
          </p:cNvPr>
          <p:cNvSpPr>
            <a:spLocks noGrp="1"/>
          </p:cNvSpPr>
          <p:nvPr>
            <p:ph type="ftr" sz="quarter" idx="11"/>
          </p:nvPr>
        </p:nvSpPr>
        <p:spPr/>
        <p:txBody>
          <a:bodyPr/>
          <a:lstStyle/>
          <a:p>
            <a:r>
              <a:rPr lang="en-US"/>
              <a:t>Brian and BaBar</a:t>
            </a:r>
          </a:p>
        </p:txBody>
      </p:sp>
      <p:sp>
        <p:nvSpPr>
          <p:cNvPr id="5" name="Slide Number Placeholder 4">
            <a:extLst>
              <a:ext uri="{FF2B5EF4-FFF2-40B4-BE49-F238E27FC236}">
                <a16:creationId xmlns:a16="http://schemas.microsoft.com/office/drawing/2014/main" id="{B0DAEA76-1F04-0353-021C-20CE05EAE2B0}"/>
              </a:ext>
            </a:extLst>
          </p:cNvPr>
          <p:cNvSpPr>
            <a:spLocks noGrp="1"/>
          </p:cNvSpPr>
          <p:nvPr>
            <p:ph type="sldNum" sz="quarter" idx="12"/>
          </p:nvPr>
        </p:nvSpPr>
        <p:spPr/>
        <p:txBody>
          <a:bodyPr/>
          <a:lstStyle/>
          <a:p>
            <a:fld id="{6B7EA952-6D0B-2144-A8BE-AD0CFBCA6BF0}" type="slidenum">
              <a:rPr lang="en-US" smtClean="0"/>
              <a:t>8</a:t>
            </a:fld>
            <a:endParaRPr lang="en-US"/>
          </a:p>
        </p:txBody>
      </p:sp>
      <p:pic>
        <p:nvPicPr>
          <p:cNvPr id="6" name="Picture 5">
            <a:extLst>
              <a:ext uri="{FF2B5EF4-FFF2-40B4-BE49-F238E27FC236}">
                <a16:creationId xmlns:a16="http://schemas.microsoft.com/office/drawing/2014/main" id="{F9A1B57F-6589-49FE-8377-4017E7BEA854}"/>
              </a:ext>
            </a:extLst>
          </p:cNvPr>
          <p:cNvPicPr>
            <a:picLocks noChangeAspect="1"/>
          </p:cNvPicPr>
          <p:nvPr/>
        </p:nvPicPr>
        <p:blipFill>
          <a:blip r:embed="rId2"/>
          <a:stretch>
            <a:fillRect/>
          </a:stretch>
        </p:blipFill>
        <p:spPr>
          <a:xfrm>
            <a:off x="215389" y="924912"/>
            <a:ext cx="2363779" cy="3058510"/>
          </a:xfrm>
          <a:prstGeom prst="rect">
            <a:avLst/>
          </a:prstGeom>
        </p:spPr>
      </p:pic>
      <p:pic>
        <p:nvPicPr>
          <p:cNvPr id="7" name="Picture 6">
            <a:extLst>
              <a:ext uri="{FF2B5EF4-FFF2-40B4-BE49-F238E27FC236}">
                <a16:creationId xmlns:a16="http://schemas.microsoft.com/office/drawing/2014/main" id="{E27A1739-CC4A-5B3F-06D3-3E65287CD867}"/>
              </a:ext>
            </a:extLst>
          </p:cNvPr>
          <p:cNvPicPr>
            <a:picLocks noChangeAspect="1"/>
          </p:cNvPicPr>
          <p:nvPr/>
        </p:nvPicPr>
        <p:blipFill>
          <a:blip r:embed="rId3"/>
          <a:stretch>
            <a:fillRect/>
          </a:stretch>
        </p:blipFill>
        <p:spPr>
          <a:xfrm>
            <a:off x="2988482" y="889373"/>
            <a:ext cx="2601758" cy="3136092"/>
          </a:xfrm>
          <a:prstGeom prst="rect">
            <a:avLst/>
          </a:prstGeom>
        </p:spPr>
      </p:pic>
      <p:pic>
        <p:nvPicPr>
          <p:cNvPr id="8" name="Picture 7">
            <a:extLst>
              <a:ext uri="{FF2B5EF4-FFF2-40B4-BE49-F238E27FC236}">
                <a16:creationId xmlns:a16="http://schemas.microsoft.com/office/drawing/2014/main" id="{ED917028-BAA0-DA67-062E-076415673E63}"/>
              </a:ext>
            </a:extLst>
          </p:cNvPr>
          <p:cNvPicPr>
            <a:picLocks noChangeAspect="1"/>
          </p:cNvPicPr>
          <p:nvPr/>
        </p:nvPicPr>
        <p:blipFill>
          <a:blip r:embed="rId4"/>
          <a:stretch>
            <a:fillRect/>
          </a:stretch>
        </p:blipFill>
        <p:spPr>
          <a:xfrm>
            <a:off x="5912093" y="1030014"/>
            <a:ext cx="2596896" cy="3429000"/>
          </a:xfrm>
          <a:prstGeom prst="rect">
            <a:avLst/>
          </a:prstGeom>
        </p:spPr>
      </p:pic>
      <p:pic>
        <p:nvPicPr>
          <p:cNvPr id="9" name="Picture 8">
            <a:extLst>
              <a:ext uri="{FF2B5EF4-FFF2-40B4-BE49-F238E27FC236}">
                <a16:creationId xmlns:a16="http://schemas.microsoft.com/office/drawing/2014/main" id="{D154D769-4A46-4C2C-6649-7AAEF2337FC5}"/>
              </a:ext>
            </a:extLst>
          </p:cNvPr>
          <p:cNvPicPr>
            <a:picLocks noChangeAspect="1"/>
          </p:cNvPicPr>
          <p:nvPr/>
        </p:nvPicPr>
        <p:blipFill>
          <a:blip r:embed="rId5"/>
          <a:stretch>
            <a:fillRect/>
          </a:stretch>
        </p:blipFill>
        <p:spPr>
          <a:xfrm>
            <a:off x="9004652" y="924912"/>
            <a:ext cx="2510188" cy="3352800"/>
          </a:xfrm>
          <a:prstGeom prst="rect">
            <a:avLst/>
          </a:prstGeom>
        </p:spPr>
      </p:pic>
      <p:sp>
        <p:nvSpPr>
          <p:cNvPr id="10" name="TextBox 9">
            <a:extLst>
              <a:ext uri="{FF2B5EF4-FFF2-40B4-BE49-F238E27FC236}">
                <a16:creationId xmlns:a16="http://schemas.microsoft.com/office/drawing/2014/main" id="{2E8DCCD6-3B41-3E60-A838-CF6053E6BF36}"/>
              </a:ext>
            </a:extLst>
          </p:cNvPr>
          <p:cNvSpPr txBox="1"/>
          <p:nvPr/>
        </p:nvSpPr>
        <p:spPr>
          <a:xfrm>
            <a:off x="588008" y="4852271"/>
            <a:ext cx="131036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a:t>Feb 1991</a:t>
            </a:r>
          </a:p>
        </p:txBody>
      </p:sp>
      <p:sp>
        <p:nvSpPr>
          <p:cNvPr id="11" name="TextBox 10">
            <a:extLst>
              <a:ext uri="{FF2B5EF4-FFF2-40B4-BE49-F238E27FC236}">
                <a16:creationId xmlns:a16="http://schemas.microsoft.com/office/drawing/2014/main" id="{31EDAB49-634B-EEFB-C562-4F825E66C54B}"/>
              </a:ext>
            </a:extLst>
          </p:cNvPr>
          <p:cNvSpPr txBox="1"/>
          <p:nvPr/>
        </p:nvSpPr>
        <p:spPr>
          <a:xfrm>
            <a:off x="3569551" y="4852271"/>
            <a:ext cx="131036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a:t>Jun 1993</a:t>
            </a:r>
          </a:p>
        </p:txBody>
      </p:sp>
      <p:sp>
        <p:nvSpPr>
          <p:cNvPr id="12" name="TextBox 11">
            <a:extLst>
              <a:ext uri="{FF2B5EF4-FFF2-40B4-BE49-F238E27FC236}">
                <a16:creationId xmlns:a16="http://schemas.microsoft.com/office/drawing/2014/main" id="{9EC3F676-062E-BC87-A47A-AE14DB4D405A}"/>
              </a:ext>
            </a:extLst>
          </p:cNvPr>
          <p:cNvSpPr txBox="1"/>
          <p:nvPr/>
        </p:nvSpPr>
        <p:spPr>
          <a:xfrm>
            <a:off x="6551094" y="4809697"/>
            <a:ext cx="131036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a:t>Jun 1994</a:t>
            </a:r>
          </a:p>
        </p:txBody>
      </p:sp>
      <p:sp>
        <p:nvSpPr>
          <p:cNvPr id="13" name="TextBox 12">
            <a:extLst>
              <a:ext uri="{FF2B5EF4-FFF2-40B4-BE49-F238E27FC236}">
                <a16:creationId xmlns:a16="http://schemas.microsoft.com/office/drawing/2014/main" id="{06B1A232-F072-FF2D-31AB-412A5E9F6D69}"/>
              </a:ext>
            </a:extLst>
          </p:cNvPr>
          <p:cNvSpPr txBox="1"/>
          <p:nvPr/>
        </p:nvSpPr>
        <p:spPr>
          <a:xfrm>
            <a:off x="9811521" y="4809697"/>
            <a:ext cx="1310366"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a:t>Mar 1995</a:t>
            </a:r>
          </a:p>
        </p:txBody>
      </p:sp>
    </p:spTree>
    <p:extLst>
      <p:ext uri="{BB962C8B-B14F-4D97-AF65-F5344CB8AC3E}">
        <p14:creationId xmlns:p14="http://schemas.microsoft.com/office/powerpoint/2010/main" val="157295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dissolv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dissolve">
                                      <p:cBhvr>
                                        <p:cTn id="31" dur="500"/>
                                        <p:tgtEl>
                                          <p:spTgt spid="9"/>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dissolv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32F7A-BB29-291E-6BC2-77FD1D9863C5}"/>
              </a:ext>
            </a:extLst>
          </p:cNvPr>
          <p:cNvSpPr>
            <a:spLocks noGrp="1"/>
          </p:cNvSpPr>
          <p:nvPr>
            <p:ph type="title"/>
          </p:nvPr>
        </p:nvSpPr>
        <p:spPr/>
        <p:txBody>
          <a:bodyPr>
            <a:normAutofit fontScale="90000"/>
          </a:bodyPr>
          <a:lstStyle/>
          <a:p>
            <a:r>
              <a:rPr lang="en-US" dirty="0"/>
              <a:t>Building a UK collaboration</a:t>
            </a:r>
          </a:p>
        </p:txBody>
      </p:sp>
      <p:sp>
        <p:nvSpPr>
          <p:cNvPr id="3" name="Date Placeholder 2">
            <a:extLst>
              <a:ext uri="{FF2B5EF4-FFF2-40B4-BE49-F238E27FC236}">
                <a16:creationId xmlns:a16="http://schemas.microsoft.com/office/drawing/2014/main" id="{03D63378-C6CE-CFE1-4265-AB8668EDB858}"/>
              </a:ext>
            </a:extLst>
          </p:cNvPr>
          <p:cNvSpPr>
            <a:spLocks noGrp="1"/>
          </p:cNvSpPr>
          <p:nvPr>
            <p:ph type="dt" sz="half" idx="10"/>
          </p:nvPr>
        </p:nvSpPr>
        <p:spPr/>
        <p:txBody>
          <a:bodyPr/>
          <a:lstStyle/>
          <a:p>
            <a:r>
              <a:rPr lang="en-AU"/>
              <a:t>J. Nash</a:t>
            </a:r>
            <a:endParaRPr lang="en-US"/>
          </a:p>
        </p:txBody>
      </p:sp>
      <p:sp>
        <p:nvSpPr>
          <p:cNvPr id="4" name="Footer Placeholder 3">
            <a:extLst>
              <a:ext uri="{FF2B5EF4-FFF2-40B4-BE49-F238E27FC236}">
                <a16:creationId xmlns:a16="http://schemas.microsoft.com/office/drawing/2014/main" id="{74907BDC-FC51-7BE6-BFE8-2FE0ED112213}"/>
              </a:ext>
            </a:extLst>
          </p:cNvPr>
          <p:cNvSpPr>
            <a:spLocks noGrp="1"/>
          </p:cNvSpPr>
          <p:nvPr>
            <p:ph type="ftr" sz="quarter" idx="11"/>
          </p:nvPr>
        </p:nvSpPr>
        <p:spPr/>
        <p:txBody>
          <a:bodyPr/>
          <a:lstStyle/>
          <a:p>
            <a:r>
              <a:rPr lang="en-US"/>
              <a:t>Brian and BaBar</a:t>
            </a:r>
          </a:p>
        </p:txBody>
      </p:sp>
      <p:sp>
        <p:nvSpPr>
          <p:cNvPr id="5" name="Slide Number Placeholder 4">
            <a:extLst>
              <a:ext uri="{FF2B5EF4-FFF2-40B4-BE49-F238E27FC236}">
                <a16:creationId xmlns:a16="http://schemas.microsoft.com/office/drawing/2014/main" id="{F65E8B66-F45D-06A1-11B3-7E2A6AB2C1AE}"/>
              </a:ext>
            </a:extLst>
          </p:cNvPr>
          <p:cNvSpPr>
            <a:spLocks noGrp="1"/>
          </p:cNvSpPr>
          <p:nvPr>
            <p:ph type="sldNum" sz="quarter" idx="12"/>
          </p:nvPr>
        </p:nvSpPr>
        <p:spPr/>
        <p:txBody>
          <a:bodyPr/>
          <a:lstStyle/>
          <a:p>
            <a:fld id="{6B7EA952-6D0B-2144-A8BE-AD0CFBCA6BF0}" type="slidenum">
              <a:rPr lang="en-US" smtClean="0"/>
              <a:t>9</a:t>
            </a:fld>
            <a:endParaRPr lang="en-US"/>
          </a:p>
        </p:txBody>
      </p:sp>
      <p:pic>
        <p:nvPicPr>
          <p:cNvPr id="6" name="Picture 5">
            <a:extLst>
              <a:ext uri="{FF2B5EF4-FFF2-40B4-BE49-F238E27FC236}">
                <a16:creationId xmlns:a16="http://schemas.microsoft.com/office/drawing/2014/main" id="{9F9DBC54-46D1-E990-BACF-AFE6D37186BE}"/>
              </a:ext>
            </a:extLst>
          </p:cNvPr>
          <p:cNvPicPr>
            <a:picLocks noChangeAspect="1"/>
          </p:cNvPicPr>
          <p:nvPr/>
        </p:nvPicPr>
        <p:blipFill>
          <a:blip r:embed="rId2"/>
          <a:stretch>
            <a:fillRect/>
          </a:stretch>
        </p:blipFill>
        <p:spPr>
          <a:xfrm>
            <a:off x="619939" y="915670"/>
            <a:ext cx="3282631" cy="4572236"/>
          </a:xfrm>
          <a:prstGeom prst="rect">
            <a:avLst/>
          </a:prstGeom>
        </p:spPr>
      </p:pic>
      <p:sp>
        <p:nvSpPr>
          <p:cNvPr id="7" name="TextBox 6">
            <a:extLst>
              <a:ext uri="{FF2B5EF4-FFF2-40B4-BE49-F238E27FC236}">
                <a16:creationId xmlns:a16="http://schemas.microsoft.com/office/drawing/2014/main" id="{90B0192A-4A28-7048-4C06-8880CB7D4841}"/>
              </a:ext>
            </a:extLst>
          </p:cNvPr>
          <p:cNvSpPr txBox="1"/>
          <p:nvPr/>
        </p:nvSpPr>
        <p:spPr>
          <a:xfrm>
            <a:off x="4493095" y="806824"/>
            <a:ext cx="7247131" cy="5168240"/>
          </a:xfrm>
          <a:prstGeom prst="rect">
            <a:avLst/>
          </a:prstGeom>
          <a:noFill/>
        </p:spPr>
        <p:txBody>
          <a:bodyPr wrap="square" rtlCol="0">
            <a:spAutoFit/>
          </a:bodyPr>
          <a:lstStyle/>
          <a:p>
            <a:pPr marL="285750" indent="-285750">
              <a:buFont typeface="Arial" panose="020B0604020202020204" pitchFamily="34" charset="0"/>
              <a:buChar char="•"/>
            </a:pPr>
            <a:r>
              <a:rPr lang="en-US" sz="2400" dirty="0"/>
              <a:t>A small number of us attended the November meeting at SLAC.</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We then began organizing a series of meetings and workshops in the UK as well as engaging with the emerging collaboration.</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The proposed UK contributions were focused on the </a:t>
            </a:r>
            <a:r>
              <a:rPr lang="en-US" sz="2400" dirty="0" err="1"/>
              <a:t>CsI</a:t>
            </a:r>
            <a:r>
              <a:rPr lang="en-US" sz="2400" dirty="0"/>
              <a:t> electromagnetic calorimeter system.</a:t>
            </a:r>
          </a:p>
          <a:p>
            <a:pPr marL="742950" lvl="1" indent="-285750">
              <a:buFont typeface="Arial" panose="020B0604020202020204" pitchFamily="34" charset="0"/>
              <a:buChar char="•"/>
            </a:pPr>
            <a:r>
              <a:rPr lang="en-US" sz="2400" dirty="0"/>
              <a:t>A “northern” grouping working mainly on the forward endcap mechanical construction</a:t>
            </a:r>
          </a:p>
          <a:p>
            <a:pPr marL="742950" lvl="1" indent="-285750">
              <a:buFont typeface="Arial" panose="020B0604020202020204" pitchFamily="34" charset="0"/>
              <a:buChar char="•"/>
            </a:pPr>
            <a:r>
              <a:rPr lang="en-US" sz="2400" dirty="0"/>
              <a:t>A “southern” grouping working on the electronics and trigger for the calorimeter</a:t>
            </a:r>
          </a:p>
          <a:p>
            <a:endParaRPr lang="en-US" dirty="0"/>
          </a:p>
        </p:txBody>
      </p:sp>
      <p:sp>
        <p:nvSpPr>
          <p:cNvPr id="8" name="TextBox 7">
            <a:extLst>
              <a:ext uri="{FF2B5EF4-FFF2-40B4-BE49-F238E27FC236}">
                <a16:creationId xmlns:a16="http://schemas.microsoft.com/office/drawing/2014/main" id="{68BA3DB2-2ED7-471B-D28E-95E5AB33F7C8}"/>
              </a:ext>
            </a:extLst>
          </p:cNvPr>
          <p:cNvSpPr txBox="1"/>
          <p:nvPr/>
        </p:nvSpPr>
        <p:spPr>
          <a:xfrm>
            <a:off x="36944" y="5596422"/>
            <a:ext cx="4592941"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US" dirty="0"/>
              <a:t>Meeting at Imperial March 3, 1994</a:t>
            </a:r>
          </a:p>
          <a:p>
            <a:pPr algn="ctr"/>
            <a:r>
              <a:rPr lang="en-US" dirty="0"/>
              <a:t>(I seem to have signed this in invisible ink)</a:t>
            </a:r>
          </a:p>
        </p:txBody>
      </p:sp>
    </p:spTree>
    <p:extLst>
      <p:ext uri="{BB962C8B-B14F-4D97-AF65-F5344CB8AC3E}">
        <p14:creationId xmlns:p14="http://schemas.microsoft.com/office/powerpoint/2010/main" val="167273159"/>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146246</TotalTime>
  <Words>3220</Words>
  <Application>Microsoft Macintosh PowerPoint</Application>
  <PresentationFormat>Widescreen</PresentationFormat>
  <Paragraphs>303</Paragraphs>
  <Slides>29</Slides>
  <Notes>0</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44" baseType="lpstr">
      <vt:lpstr>Arial</vt:lpstr>
      <vt:lpstr>Arial Narrow</vt:lpstr>
      <vt:lpstr>Calibri</vt:lpstr>
      <vt:lpstr>Calibri Light</vt:lpstr>
      <vt:lpstr>Comic Sans MS</vt:lpstr>
      <vt:lpstr>Georgia</vt:lpstr>
      <vt:lpstr>Helvetica</vt:lpstr>
      <vt:lpstr>Helvetica Neue</vt:lpstr>
      <vt:lpstr>MT Extra</vt:lpstr>
      <vt:lpstr>Symbol</vt:lpstr>
      <vt:lpstr>Times</vt:lpstr>
      <vt:lpstr>Times New Roman</vt:lpstr>
      <vt:lpstr>Wingdings</vt:lpstr>
      <vt:lpstr>Retrospect</vt:lpstr>
      <vt:lpstr>Equation</vt:lpstr>
      <vt:lpstr>And</vt:lpstr>
      <vt:lpstr>Outline  Not in order, but weaved throughout…</vt:lpstr>
      <vt:lpstr>Preliminaries – a note on giving these sorts of talks</vt:lpstr>
      <vt:lpstr>The BaBar Project</vt:lpstr>
      <vt:lpstr>BaBar’s primary physics goal  Measuring CP Violation in b quark decay</vt:lpstr>
      <vt:lpstr>BaBar – The project timeline</vt:lpstr>
      <vt:lpstr>BaBar is launched</vt:lpstr>
      <vt:lpstr>Accelerator and detector delivered in a decade</vt:lpstr>
      <vt:lpstr>Building a UK collaboration</vt:lpstr>
      <vt:lpstr>Brian brings Bristol into BaBar – June 94</vt:lpstr>
      <vt:lpstr> Calorimeter readout and trigger in the early 90s a transition from analogue to digital</vt:lpstr>
      <vt:lpstr>Solution: an all-digital electronics system</vt:lpstr>
      <vt:lpstr>Digital filtering</vt:lpstr>
      <vt:lpstr>Defining the UK contributions to the BaBar electronics – 7/94</vt:lpstr>
      <vt:lpstr>Collaborating with Bristol/RAL</vt:lpstr>
      <vt:lpstr>Brian working behind the scenes</vt:lpstr>
      <vt:lpstr>Presentation to the PPESP March 95</vt:lpstr>
      <vt:lpstr>1995 the first crack at budget</vt:lpstr>
      <vt:lpstr>Getting the funding - 95</vt:lpstr>
      <vt:lpstr>A hitch in funding …</vt:lpstr>
      <vt:lpstr>Building the electronics</vt:lpstr>
      <vt:lpstr>Triggering using the digital data stream</vt:lpstr>
      <vt:lpstr>Innovation </vt:lpstr>
      <vt:lpstr>Installation and completing the detector</vt:lpstr>
      <vt:lpstr>Data Arrives</vt:lpstr>
      <vt:lpstr>Measuring CP Violation</vt:lpstr>
      <vt:lpstr>PowerPoint Presentation</vt:lpstr>
      <vt:lpstr>Sin(2b) result (2001)</vt:lpstr>
      <vt:lpstr>Final Words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Nash, Jordan</dc:creator>
  <cp:lastModifiedBy>Jordan Nash</cp:lastModifiedBy>
  <cp:revision>720</cp:revision>
  <cp:lastPrinted>2019-09-18T00:19:48Z</cp:lastPrinted>
  <dcterms:created xsi:type="dcterms:W3CDTF">2017-03-01T09:45:59Z</dcterms:created>
  <dcterms:modified xsi:type="dcterms:W3CDTF">2024-09-07T12:20:28Z</dcterms:modified>
</cp:coreProperties>
</file>