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604" r:id="rId3"/>
    <p:sldId id="575" r:id="rId4"/>
    <p:sldId id="620" r:id="rId5"/>
    <p:sldId id="586" r:id="rId6"/>
    <p:sldId id="629" r:id="rId7"/>
    <p:sldId id="628" r:id="rId8"/>
    <p:sldId id="611" r:id="rId9"/>
    <p:sldId id="612" r:id="rId10"/>
    <p:sldId id="610" r:id="rId11"/>
    <p:sldId id="626" r:id="rId12"/>
    <p:sldId id="634" r:id="rId13"/>
    <p:sldId id="636" r:id="rId14"/>
    <p:sldId id="627" r:id="rId15"/>
    <p:sldId id="632" r:id="rId16"/>
    <p:sldId id="630" r:id="rId17"/>
    <p:sldId id="633" r:id="rId18"/>
    <p:sldId id="637" r:id="rId19"/>
    <p:sldId id="635" r:id="rId20"/>
    <p:sldId id="615" r:id="rId21"/>
    <p:sldId id="613" r:id="rId22"/>
    <p:sldId id="259" r:id="rId23"/>
    <p:sldId id="638" r:id="rId24"/>
    <p:sldId id="261" r:id="rId25"/>
    <p:sldId id="262" r:id="rId26"/>
    <p:sldId id="625" r:id="rId27"/>
    <p:sldId id="263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126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69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9A3BF6-0889-41F7-8A91-71E49D52C4CF}" type="datetimeFigureOut">
              <a:rPr lang="en-GB" smtClean="0"/>
              <a:t>10/09/2024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241BF-90FF-4975-9563-5AECA5605B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114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029FB02E-D731-4E5E-A13C-F23EDEEE279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E8AF4FDC-1661-4E6C-98BE-725E3C1255B0}" type="slidenum">
              <a:rPr lang="en-GB" altLang="en-US" sz="1200" smtClean="0"/>
              <a:pPr/>
              <a:t>2</a:t>
            </a:fld>
            <a:endParaRPr lang="en-GB" altLang="en-US" sz="1200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A23D010E-5E6A-4DF2-AAAD-C23B8B29DF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1E4EE752-41C6-4236-A787-E01F89A356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>
            <a:extLst>
              <a:ext uri="{FF2B5EF4-FFF2-40B4-BE49-F238E27FC236}">
                <a16:creationId xmlns:a16="http://schemas.microsoft.com/office/drawing/2014/main" id="{C1EB46E5-FB20-45A8-B9F8-151B048C7D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2E46AA1E-ECD7-4F9B-A7F5-07AF76BE0633}" type="slidenum">
              <a:rPr lang="en-GB" altLang="en-US" sz="1200" smtClean="0"/>
              <a:pPr/>
              <a:t>20</a:t>
            </a:fld>
            <a:endParaRPr lang="en-GB" altLang="en-US" sz="1200"/>
          </a:p>
        </p:txBody>
      </p:sp>
      <p:sp>
        <p:nvSpPr>
          <p:cNvPr id="78851" name="Rectangle 2">
            <a:extLst>
              <a:ext uri="{FF2B5EF4-FFF2-40B4-BE49-F238E27FC236}">
                <a16:creationId xmlns:a16="http://schemas.microsoft.com/office/drawing/2014/main" id="{C615AC79-D578-4C26-841D-1EF261A8A13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>
            <a:extLst>
              <a:ext uri="{FF2B5EF4-FFF2-40B4-BE49-F238E27FC236}">
                <a16:creationId xmlns:a16="http://schemas.microsoft.com/office/drawing/2014/main" id="{D6FBA369-1ED5-4BAA-A76F-D640010351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>
            <a:extLst>
              <a:ext uri="{FF2B5EF4-FFF2-40B4-BE49-F238E27FC236}">
                <a16:creationId xmlns:a16="http://schemas.microsoft.com/office/drawing/2014/main" id="{32E2CE38-EAF7-46E8-8B54-01DA43BB343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2CE76CF0-7544-4DD4-97E4-8C24B5F16DCD}" type="slidenum">
              <a:rPr lang="en-GB" altLang="en-US" sz="1200" smtClean="0"/>
              <a:pPr/>
              <a:t>21</a:t>
            </a:fld>
            <a:endParaRPr lang="en-GB" altLang="en-US" sz="1200"/>
          </a:p>
        </p:txBody>
      </p:sp>
      <p:sp>
        <p:nvSpPr>
          <p:cNvPr id="72707" name="Rectangle 2">
            <a:extLst>
              <a:ext uri="{FF2B5EF4-FFF2-40B4-BE49-F238E27FC236}">
                <a16:creationId xmlns:a16="http://schemas.microsoft.com/office/drawing/2014/main" id="{41307632-07F5-4EE8-B4D4-D7552A8980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>
            <a:extLst>
              <a:ext uri="{FF2B5EF4-FFF2-40B4-BE49-F238E27FC236}">
                <a16:creationId xmlns:a16="http://schemas.microsoft.com/office/drawing/2014/main" id="{3E7059FA-1C48-47F2-9F29-DD257D703C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>
            <a:extLst>
              <a:ext uri="{FF2B5EF4-FFF2-40B4-BE49-F238E27FC236}">
                <a16:creationId xmlns:a16="http://schemas.microsoft.com/office/drawing/2014/main" id="{340C06C6-0A6E-441E-A90C-11C50F0BED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384E10F2-2833-4C11-A813-32D8C32357CB}" type="slidenum">
              <a:rPr lang="en-GB" altLang="en-US" sz="1200" smtClean="0"/>
              <a:pPr/>
              <a:t>26</a:t>
            </a:fld>
            <a:endParaRPr lang="en-GB" altLang="en-US" sz="1200"/>
          </a:p>
        </p:txBody>
      </p:sp>
      <p:sp>
        <p:nvSpPr>
          <p:cNvPr id="82947" name="Rectangle 2">
            <a:extLst>
              <a:ext uri="{FF2B5EF4-FFF2-40B4-BE49-F238E27FC236}">
                <a16:creationId xmlns:a16="http://schemas.microsoft.com/office/drawing/2014/main" id="{826C965D-1F78-4915-95CE-5B26C089000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>
            <a:extLst>
              <a:ext uri="{FF2B5EF4-FFF2-40B4-BE49-F238E27FC236}">
                <a16:creationId xmlns:a16="http://schemas.microsoft.com/office/drawing/2014/main" id="{0B6A47CA-6616-4AC8-9321-49C1240C4E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4622DAB5-F359-40F7-9696-26E0FE46D54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9BBD8A84-ECB4-4775-9109-B31571B436AC}" type="slidenum">
              <a:rPr lang="en-GB" altLang="en-US" sz="1200" smtClean="0"/>
              <a:pPr/>
              <a:t>3</a:t>
            </a:fld>
            <a:endParaRPr lang="en-GB" altLang="en-US" sz="1200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ED7A33C7-FFBD-491B-ABF9-A487F2C83B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33B267D2-CED5-4868-B229-44D42D9CB6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D1CB0AA8-A080-426C-AEDC-71465F7C7EF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BB4A13CD-DC79-4C6E-AE87-3F6266684877}" type="slidenum">
              <a:rPr lang="en-GB" altLang="en-US" sz="1200" smtClean="0"/>
              <a:pPr/>
              <a:t>4</a:t>
            </a:fld>
            <a:endParaRPr lang="en-GB" altLang="en-US" sz="1200"/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744B0CBA-4321-4EBC-A9A8-82140D860A2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68ED498C-2016-4D93-944B-4F561C9B52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>
            <a:extLst>
              <a:ext uri="{FF2B5EF4-FFF2-40B4-BE49-F238E27FC236}">
                <a16:creationId xmlns:a16="http://schemas.microsoft.com/office/drawing/2014/main" id="{9D4830F7-B933-46C6-94FD-15DAC61B153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E8F1B9AE-5674-4E53-8D3E-301A9C37F615}" type="slidenum">
              <a:rPr lang="en-GB" altLang="en-US" sz="1200" smtClean="0"/>
              <a:pPr/>
              <a:t>5</a:t>
            </a:fld>
            <a:endParaRPr lang="en-GB" altLang="en-US" sz="1200"/>
          </a:p>
        </p:txBody>
      </p:sp>
      <p:sp>
        <p:nvSpPr>
          <p:cNvPr id="60419" name="Rectangle 2">
            <a:extLst>
              <a:ext uri="{FF2B5EF4-FFF2-40B4-BE49-F238E27FC236}">
                <a16:creationId xmlns:a16="http://schemas.microsoft.com/office/drawing/2014/main" id="{F7A94A18-F567-4A63-AE5F-182F9CDCF6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>
            <a:extLst>
              <a:ext uri="{FF2B5EF4-FFF2-40B4-BE49-F238E27FC236}">
                <a16:creationId xmlns:a16="http://schemas.microsoft.com/office/drawing/2014/main" id="{608BC96E-ABCE-4C5B-832F-4096C2983B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029FB02E-D731-4E5E-A13C-F23EDEEE279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E8AF4FDC-1661-4E6C-98BE-725E3C1255B0}" type="slidenum">
              <a:rPr lang="en-GB" altLang="en-US" sz="1200" smtClean="0"/>
              <a:pPr/>
              <a:t>6</a:t>
            </a:fld>
            <a:endParaRPr lang="en-GB" altLang="en-US" sz="1200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A23D010E-5E6A-4DF2-AAAD-C23B8B29DF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1E4EE752-41C6-4236-A787-E01F89A356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593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>
            <a:extLst>
              <a:ext uri="{FF2B5EF4-FFF2-40B4-BE49-F238E27FC236}">
                <a16:creationId xmlns:a16="http://schemas.microsoft.com/office/drawing/2014/main" id="{67BB34A2-BB1C-48EE-8FB4-E3614C28DF0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1C1E1D62-4176-4BB2-99BC-9C01527113A3}" type="slidenum">
              <a:rPr lang="en-GB" altLang="en-US" sz="1200" smtClean="0"/>
              <a:pPr/>
              <a:t>8</a:t>
            </a:fld>
            <a:endParaRPr lang="en-GB" altLang="en-US" sz="1200"/>
          </a:p>
        </p:txBody>
      </p:sp>
      <p:sp>
        <p:nvSpPr>
          <p:cNvPr id="68611" name="Rectangle 2">
            <a:extLst>
              <a:ext uri="{FF2B5EF4-FFF2-40B4-BE49-F238E27FC236}">
                <a16:creationId xmlns:a16="http://schemas.microsoft.com/office/drawing/2014/main" id="{C739323B-9CB9-41C6-BC70-F466D11AA58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>
            <a:extLst>
              <a:ext uri="{FF2B5EF4-FFF2-40B4-BE49-F238E27FC236}">
                <a16:creationId xmlns:a16="http://schemas.microsoft.com/office/drawing/2014/main" id="{EDF4ACC5-9947-4C32-B8AA-E4AECFE9A1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>
            <a:extLst>
              <a:ext uri="{FF2B5EF4-FFF2-40B4-BE49-F238E27FC236}">
                <a16:creationId xmlns:a16="http://schemas.microsoft.com/office/drawing/2014/main" id="{FA989A41-B2B7-447C-B7F0-248F1F4EC2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3A3FA97B-6913-4A51-BFE3-A300DD2BAED2}" type="slidenum">
              <a:rPr lang="en-GB" altLang="en-US" sz="1200" smtClean="0"/>
              <a:pPr/>
              <a:t>9</a:t>
            </a:fld>
            <a:endParaRPr lang="en-GB" altLang="en-US" sz="1200"/>
          </a:p>
        </p:txBody>
      </p:sp>
      <p:sp>
        <p:nvSpPr>
          <p:cNvPr id="70659" name="Rectangle 2">
            <a:extLst>
              <a:ext uri="{FF2B5EF4-FFF2-40B4-BE49-F238E27FC236}">
                <a16:creationId xmlns:a16="http://schemas.microsoft.com/office/drawing/2014/main" id="{D5C926D1-DB8E-46F8-8C21-B58FEE9412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>
            <a:extLst>
              <a:ext uri="{FF2B5EF4-FFF2-40B4-BE49-F238E27FC236}">
                <a16:creationId xmlns:a16="http://schemas.microsoft.com/office/drawing/2014/main" id="{4B21BCC9-6AE9-44C8-BDC9-4209DCC0D8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>
            <a:extLst>
              <a:ext uri="{FF2B5EF4-FFF2-40B4-BE49-F238E27FC236}">
                <a16:creationId xmlns:a16="http://schemas.microsoft.com/office/drawing/2014/main" id="{2250E3C8-8238-4D20-B43D-802203A66C4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6BECBC86-0790-4C34-B3CA-F8ECEEB215FC}" type="slidenum">
              <a:rPr lang="en-GB" altLang="en-US" sz="1200" smtClean="0"/>
              <a:pPr/>
              <a:t>10</a:t>
            </a:fld>
            <a:endParaRPr lang="en-GB" altLang="en-US" sz="1200"/>
          </a:p>
        </p:txBody>
      </p:sp>
      <p:sp>
        <p:nvSpPr>
          <p:cNvPr id="66563" name="Rectangle 2">
            <a:extLst>
              <a:ext uri="{FF2B5EF4-FFF2-40B4-BE49-F238E27FC236}">
                <a16:creationId xmlns:a16="http://schemas.microsoft.com/office/drawing/2014/main" id="{6BA8F9AB-86DD-46E4-BC94-DC3B438C573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>
            <a:extLst>
              <a:ext uri="{FF2B5EF4-FFF2-40B4-BE49-F238E27FC236}">
                <a16:creationId xmlns:a16="http://schemas.microsoft.com/office/drawing/2014/main" id="{EA4697D5-3EEE-4F68-B190-B2D450F5CA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>
            <a:extLst>
              <a:ext uri="{FF2B5EF4-FFF2-40B4-BE49-F238E27FC236}">
                <a16:creationId xmlns:a16="http://schemas.microsoft.com/office/drawing/2014/main" id="{5A090FB4-1820-41A5-B77B-38C82BE389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983B9AA7-19E4-4BFC-BCAC-4F5E8711718C}" type="slidenum">
              <a:rPr lang="en-GB" altLang="en-US" sz="1200" smtClean="0"/>
              <a:pPr/>
              <a:t>19</a:t>
            </a:fld>
            <a:endParaRPr lang="en-GB" altLang="en-US" sz="1200"/>
          </a:p>
        </p:txBody>
      </p:sp>
      <p:sp>
        <p:nvSpPr>
          <p:cNvPr id="76803" name="Rectangle 2">
            <a:extLst>
              <a:ext uri="{FF2B5EF4-FFF2-40B4-BE49-F238E27FC236}">
                <a16:creationId xmlns:a16="http://schemas.microsoft.com/office/drawing/2014/main" id="{4880F4C1-AA78-4B08-A80F-77C67441DA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>
            <a:extLst>
              <a:ext uri="{FF2B5EF4-FFF2-40B4-BE49-F238E27FC236}">
                <a16:creationId xmlns:a16="http://schemas.microsoft.com/office/drawing/2014/main" id="{85470824-8273-470E-B50F-94893408DD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315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24A80-E079-4E91-9AE8-FCA0B88F8E1A}" type="datetime1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573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9938-2DED-445F-8A54-940CBE03FD88}" type="datetime1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560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D321-D000-4E2E-95A1-DEE08CC5C311}" type="datetime1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54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8F14-6CBE-4B29-B53F-DB34B590F4BD}" type="datetime1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332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71D9D-9457-4E90-A019-FAFB40BD9A5F}" type="datetime1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943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44591-1F86-4ED1-8A45-C8A008046ED3}" type="datetime1">
              <a:rPr lang="en-GB" smtClean="0"/>
              <a:t>10/09/2024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364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0F29-9F9F-437A-8AAB-6FDAF1F5FB9C}" type="datetime1">
              <a:rPr lang="en-GB" smtClean="0"/>
              <a:t>10/09/2024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250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F956B-58FA-48D5-8055-4B361B200F99}" type="datetime1">
              <a:rPr lang="en-GB" smtClean="0"/>
              <a:t>10/09/2024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831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57078-DCCB-42C4-8480-7241D552F3D8}" type="datetime1">
              <a:rPr lang="en-GB" smtClean="0"/>
              <a:t>10/09/2024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66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9865D-A30D-49AF-A3A1-5FDEF098A23D}" type="datetime1">
              <a:rPr lang="en-GB" smtClean="0"/>
              <a:t>10/09/2024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221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3D277-13BC-4E6D-8465-E4055333721B}" type="datetime1">
              <a:rPr lang="en-GB" smtClean="0"/>
              <a:t>10/09/2024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28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61ECE-7BDF-4D1C-9A53-8FC0DED8266E}" type="datetime1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2024 Foster Fest Electra and SDC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254D3-E8AC-40D2-85F0-FCEA3C5E6A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24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25FA0-A540-47B2-A28F-8F6844A04C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391886"/>
            <a:ext cx="7772400" cy="4645478"/>
          </a:xfrm>
        </p:spPr>
        <p:txBody>
          <a:bodyPr>
            <a:normAutofit/>
          </a:bodyPr>
          <a:lstStyle/>
          <a:p>
            <a:r>
              <a:rPr lang="en-GB" u="sng" dirty="0">
                <a:solidFill>
                  <a:srgbClr val="FF0000"/>
                </a:solidFill>
              </a:rPr>
              <a:t>Electra</a:t>
            </a:r>
            <a:r>
              <a:rPr lang="en-GB" dirty="0">
                <a:solidFill>
                  <a:srgbClr val="FF0000"/>
                </a:solidFill>
              </a:rPr>
              <a:t> at </a:t>
            </a:r>
            <a:r>
              <a:rPr lang="en-GB" u="sng" dirty="0">
                <a:solidFill>
                  <a:srgbClr val="FF0000"/>
                </a:solidFill>
              </a:rPr>
              <a:t>LEP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  and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  </a:t>
            </a:r>
            <a:r>
              <a:rPr lang="en-GB" u="sng" dirty="0">
                <a:solidFill>
                  <a:srgbClr val="FF0000"/>
                </a:solidFill>
              </a:rPr>
              <a:t>SDC</a:t>
            </a:r>
            <a:r>
              <a:rPr lang="en-GB" dirty="0">
                <a:solidFill>
                  <a:srgbClr val="FF0000"/>
                </a:solidFill>
              </a:rPr>
              <a:t> at the </a:t>
            </a:r>
            <a:r>
              <a:rPr lang="en-GB" u="sng" dirty="0">
                <a:solidFill>
                  <a:srgbClr val="FF0000"/>
                </a:solidFill>
              </a:rPr>
              <a:t>SSC</a:t>
            </a:r>
            <a:br>
              <a:rPr lang="en-GB" dirty="0"/>
            </a:br>
            <a:r>
              <a:rPr lang="en-GB" dirty="0"/>
              <a:t>or</a:t>
            </a:r>
            <a:br>
              <a:rPr lang="en-GB" dirty="0"/>
            </a:br>
            <a:r>
              <a:rPr lang="en-GB" dirty="0"/>
              <a:t>‘The ones that got away’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7CE834-03AA-4659-8390-60967D0390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5298620"/>
            <a:ext cx="6858000" cy="873579"/>
          </a:xfrm>
        </p:spPr>
        <p:txBody>
          <a:bodyPr/>
          <a:lstStyle/>
          <a:p>
            <a:r>
              <a:rPr lang="en-GB" dirty="0"/>
              <a:t>Roger Cashmore CMG, FRS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22F6CF-0994-4E58-A392-72922362B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B7403-8844-4C8D-A74E-0B4FE4B2CE4E}" type="datetime1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6800F-DD2A-417C-8232-80EEFFF33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D9E423-8E6A-4B8C-8A9F-D1692350E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1290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7">
            <a:extLst>
              <a:ext uri="{FF2B5EF4-FFF2-40B4-BE49-F238E27FC236}">
                <a16:creationId xmlns:a16="http://schemas.microsoft.com/office/drawing/2014/main" id="{9A08C1AD-EB22-453B-AD4B-24661345ADD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600">
                <a:solidFill>
                  <a:srgbClr val="23346C"/>
                </a:solidFill>
              </a:rPr>
              <a:t>2024 Foster Fest Electra and SDC </a:t>
            </a:r>
          </a:p>
        </p:txBody>
      </p:sp>
      <p:sp>
        <p:nvSpPr>
          <p:cNvPr id="65539" name="Slide Number Placeholder 3">
            <a:extLst>
              <a:ext uri="{FF2B5EF4-FFF2-40B4-BE49-F238E27FC236}">
                <a16:creationId xmlns:a16="http://schemas.microsoft.com/office/drawing/2014/main" id="{9BA43804-0E65-44F5-9DE3-98E4BFAC3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fld id="{45FC4B36-4355-4310-A875-486324D005D5}" type="slidenum">
              <a:rPr lang="en-GB" altLang="en-US" sz="1400" smtClean="0">
                <a:solidFill>
                  <a:srgbClr val="CCECFF"/>
                </a:solidFill>
              </a:rPr>
              <a:pPr>
                <a:spcBef>
                  <a:spcPct val="50000"/>
                </a:spcBef>
                <a:buFontTx/>
                <a:buNone/>
              </a:pPr>
              <a:t>10</a:t>
            </a:fld>
            <a:endParaRPr lang="en-GB" altLang="en-US" sz="1400">
              <a:solidFill>
                <a:srgbClr val="CCECFF"/>
              </a:solidFill>
            </a:endParaRPr>
          </a:p>
        </p:txBody>
      </p:sp>
      <p:sp>
        <p:nvSpPr>
          <p:cNvPr id="95238" name="Rectangle 4">
            <a:extLst>
              <a:ext uri="{FF2B5EF4-FFF2-40B4-BE49-F238E27FC236}">
                <a16:creationId xmlns:a16="http://schemas.microsoft.com/office/drawing/2014/main" id="{F16F2195-45B6-476A-8ED2-8B6EBE0F89B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0"/>
            <a:ext cx="5072743" cy="914400"/>
          </a:xfrm>
        </p:spPr>
        <p:txBody>
          <a:bodyPr/>
          <a:lstStyle/>
          <a:p>
            <a:pPr>
              <a:defRPr/>
            </a:pPr>
            <a:r>
              <a:rPr lang="en-GB" b="1" dirty="0">
                <a:solidFill>
                  <a:srgbClr val="CC3300"/>
                </a:solidFill>
                <a:ea typeface="+mj-ea"/>
              </a:rPr>
              <a:t>              Electra</a:t>
            </a:r>
            <a:endParaRPr lang="en-GB" b="1" dirty="0">
              <a:ea typeface="+mj-ea"/>
            </a:endParaRPr>
          </a:p>
        </p:txBody>
      </p:sp>
      <p:sp>
        <p:nvSpPr>
          <p:cNvPr id="65541" name="Rectangle 3">
            <a:extLst>
              <a:ext uri="{FF2B5EF4-FFF2-40B4-BE49-F238E27FC236}">
                <a16:creationId xmlns:a16="http://schemas.microsoft.com/office/drawing/2014/main" id="{C0600B1F-052E-4548-AFD5-BB4BF99079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925" y="2071688"/>
            <a:ext cx="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>
              <a:solidFill>
                <a:srgbClr val="FF3300"/>
              </a:solidFill>
            </a:endParaRPr>
          </a:p>
        </p:txBody>
      </p:sp>
      <p:pic>
        <p:nvPicPr>
          <p:cNvPr id="65542" name="Picture 2">
            <a:extLst>
              <a:ext uri="{FF2B5EF4-FFF2-40B4-BE49-F238E27FC236}">
                <a16:creationId xmlns:a16="http://schemas.microsoft.com/office/drawing/2014/main" id="{9666DE33-938E-4AEE-86EA-A9E2869567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19" y="989013"/>
            <a:ext cx="3741738" cy="573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524A09-240C-4727-856C-2C88E1D90A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050" y="1525588"/>
            <a:ext cx="6858000" cy="478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0456D0-FE82-44CD-848E-651CA73ED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79980-CB4B-4A5C-887E-EE8CC3298E84}" type="datetime1">
              <a:rPr lang="en-GB" smtClean="0"/>
              <a:t>10/09/2024</a:t>
            </a:fld>
            <a:endParaRPr lang="en-GB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6A97E-41B8-4977-BBDD-C1BEC4140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335" y="136524"/>
            <a:ext cx="7886700" cy="1325563"/>
          </a:xfrm>
        </p:spPr>
        <p:txBody>
          <a:bodyPr/>
          <a:lstStyle/>
          <a:p>
            <a:r>
              <a:rPr lang="en-GB" dirty="0"/>
              <a:t>                 </a:t>
            </a:r>
            <a:r>
              <a:rPr lang="en-GB" u="sng" dirty="0">
                <a:solidFill>
                  <a:srgbClr val="FF0000"/>
                </a:solidFill>
              </a:rPr>
              <a:t>After ELECTRA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417EC-2E7B-4849-B383-88FA9130E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085" y="4283242"/>
            <a:ext cx="8294915" cy="2673367"/>
          </a:xfrm>
        </p:spPr>
        <p:txBody>
          <a:bodyPr>
            <a:normAutofit/>
          </a:bodyPr>
          <a:lstStyle/>
          <a:p>
            <a:r>
              <a:rPr lang="en-GB" u="sng" dirty="0">
                <a:solidFill>
                  <a:srgbClr val="002060"/>
                </a:solidFill>
              </a:rPr>
              <a:t>Benefits to other LEP experiments</a:t>
            </a:r>
          </a:p>
          <a:p>
            <a:pPr marL="0" indent="0">
              <a:buNone/>
            </a:pPr>
            <a:r>
              <a:rPr lang="en-GB" dirty="0"/>
              <a:t>    RAL S/C magnet group     ……..    DELPHI</a:t>
            </a:r>
          </a:p>
          <a:p>
            <a:pPr marL="0" indent="0">
              <a:buNone/>
            </a:pPr>
            <a:r>
              <a:rPr lang="en-GB" dirty="0"/>
              <a:t>    IC group                              ……..     ALEPH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F4AEB8-08AD-4288-A03E-0C187DB2D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E014-2BE7-4C56-8F4A-026306C2A626}" type="datetime1">
              <a:rPr lang="en-GB" smtClean="0"/>
              <a:t>10/09/2024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DF9B7-AA6A-4E40-ADC7-0C0728795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4A965-CC06-407D-840D-CB16A68D9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11</a:t>
            </a:fld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86D144-E8C9-4CA6-8533-DE7FAD7335A3}"/>
              </a:ext>
            </a:extLst>
          </p:cNvPr>
          <p:cNvSpPr txBox="1"/>
          <p:nvPr/>
        </p:nvSpPr>
        <p:spPr>
          <a:xfrm>
            <a:off x="1078029" y="1934677"/>
            <a:ext cx="64681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4 </a:t>
            </a:r>
            <a:r>
              <a:rPr lang="en-GB" sz="2400" dirty="0" err="1"/>
              <a:t>expts</a:t>
            </a:r>
            <a:r>
              <a:rPr lang="en-GB" sz="2400" dirty="0"/>
              <a:t> accepted for the 4 interaction regions at LEP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FF0000"/>
                </a:solidFill>
              </a:rPr>
              <a:t>ALEPH,DELPHI,L3,OPAL</a:t>
            </a:r>
          </a:p>
        </p:txBody>
      </p:sp>
    </p:spTree>
    <p:extLst>
      <p:ext uri="{BB962C8B-B14F-4D97-AF65-F5344CB8AC3E}">
        <p14:creationId xmlns:p14="http://schemas.microsoft.com/office/powerpoint/2010/main" val="130364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6A97E-41B8-4977-BBDD-C1BEC4140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335" y="136524"/>
            <a:ext cx="7886700" cy="1325563"/>
          </a:xfrm>
        </p:spPr>
        <p:txBody>
          <a:bodyPr/>
          <a:lstStyle/>
          <a:p>
            <a:r>
              <a:rPr lang="en-GB" dirty="0"/>
              <a:t>                 </a:t>
            </a:r>
            <a:r>
              <a:rPr lang="en-GB" dirty="0">
                <a:solidFill>
                  <a:srgbClr val="FF0000"/>
                </a:solidFill>
              </a:rPr>
              <a:t>After ELECTRA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417EC-2E7B-4849-B383-88FA9130E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65464"/>
            <a:ext cx="9143999" cy="49114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u="sng" dirty="0">
                <a:solidFill>
                  <a:srgbClr val="FF0000"/>
                </a:solidFill>
              </a:rPr>
              <a:t>ep DIS, proton </a:t>
            </a:r>
            <a:r>
              <a:rPr lang="en-GB" u="sng" dirty="0" err="1">
                <a:solidFill>
                  <a:srgbClr val="FF0000"/>
                </a:solidFill>
              </a:rPr>
              <a:t>structure,QCD</a:t>
            </a:r>
            <a:r>
              <a:rPr lang="en-GB" u="sng" dirty="0">
                <a:solidFill>
                  <a:srgbClr val="FF0000"/>
                </a:solidFill>
              </a:rPr>
              <a:t> and EW(NC/CC) unification 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                   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                         HERA </a:t>
            </a:r>
            <a:r>
              <a:rPr lang="en-GB" dirty="0"/>
              <a:t>(BW)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and</a:t>
            </a:r>
            <a:r>
              <a:rPr lang="en-GB" dirty="0">
                <a:solidFill>
                  <a:srgbClr val="FF0000"/>
                </a:solidFill>
              </a:rPr>
              <a:t> ZEUS </a:t>
            </a:r>
            <a:r>
              <a:rPr lang="en-GB" dirty="0"/>
              <a:t>(GW)</a:t>
            </a:r>
          </a:p>
          <a:p>
            <a:pPr marL="0" indent="0">
              <a:buNone/>
            </a:pPr>
            <a:r>
              <a:rPr lang="en-GB" dirty="0"/>
              <a:t>                       </a:t>
            </a:r>
          </a:p>
          <a:p>
            <a:pPr marL="0" indent="0">
              <a:buNone/>
            </a:pPr>
            <a:endParaRPr lang="en-GB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			96nsec ep crossing time</a:t>
            </a: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dirty="0"/>
              <a:t>         </a:t>
            </a:r>
            <a:r>
              <a:rPr lang="en-GB" u="sng" dirty="0">
                <a:solidFill>
                  <a:srgbClr val="FF0000"/>
                </a:solidFill>
              </a:rPr>
              <a:t>UK provided central tracker </a:t>
            </a:r>
            <a:r>
              <a:rPr lang="en-GB" dirty="0"/>
              <a:t>(borrowing from CDF)  </a:t>
            </a:r>
          </a:p>
          <a:p>
            <a:pPr marL="0" indent="0">
              <a:buNone/>
            </a:pPr>
            <a:r>
              <a:rPr lang="en-GB" dirty="0"/>
              <a:t>                                       and  also 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         </a:t>
            </a:r>
            <a:r>
              <a:rPr lang="en-GB" u="sng" dirty="0">
                <a:solidFill>
                  <a:srgbClr val="FF0000"/>
                </a:solidFill>
              </a:rPr>
              <a:t>developed pipelined electronics and trigger </a:t>
            </a:r>
          </a:p>
          <a:p>
            <a:pPr marL="0" indent="0">
              <a:buNone/>
            </a:pPr>
            <a:r>
              <a:rPr lang="en-GB" dirty="0"/>
              <a:t>                        (BF and Peter Sharp/RAL)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F4AEB8-08AD-4288-A03E-0C187DB2D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4D07-AC54-4D12-A2E9-E41636AC2F5C}" type="datetime1">
              <a:rPr lang="en-GB" smtClean="0"/>
              <a:t>10/09/2024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DF9B7-AA6A-4E40-ADC7-0C0728795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4A965-CC06-407D-840D-CB16A68D9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7384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BE703-CBEB-4A01-B371-3C1F6B0E6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            </a:t>
            </a:r>
            <a:r>
              <a:rPr lang="en-GB" dirty="0">
                <a:solidFill>
                  <a:srgbClr val="FF0000"/>
                </a:solidFill>
              </a:rPr>
              <a:t>The SSC in the USA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68369-7560-4D29-9E7D-BF6C05E0B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High Energy p </a:t>
            </a:r>
            <a:r>
              <a:rPr lang="en-GB" dirty="0" err="1"/>
              <a:t>p</a:t>
            </a:r>
            <a:r>
              <a:rPr lang="en-GB" dirty="0"/>
              <a:t> collider was proposed in 1984/85</a:t>
            </a:r>
          </a:p>
          <a:p>
            <a:pPr marL="0" indent="0">
              <a:buNone/>
            </a:pPr>
            <a:r>
              <a:rPr lang="en-GB" dirty="0"/>
              <a:t>  and eventually approved</a:t>
            </a:r>
          </a:p>
          <a:p>
            <a:r>
              <a:rPr lang="en-GB" dirty="0"/>
              <a:t> This was the Superconducting Super Collider ( a name coined by </a:t>
            </a:r>
            <a:r>
              <a:rPr lang="en-GB" dirty="0" err="1"/>
              <a:t>D.Jackson</a:t>
            </a:r>
            <a:r>
              <a:rPr lang="en-GB" dirty="0"/>
              <a:t>)</a:t>
            </a:r>
          </a:p>
          <a:p>
            <a:r>
              <a:rPr lang="en-GB" dirty="0"/>
              <a:t>The energy was to be  20 </a:t>
            </a:r>
            <a:r>
              <a:rPr lang="en-GB" dirty="0" err="1"/>
              <a:t>Tev</a:t>
            </a:r>
            <a:r>
              <a:rPr lang="en-GB" dirty="0"/>
              <a:t> x 20 </a:t>
            </a:r>
            <a:r>
              <a:rPr lang="en-GB" dirty="0" err="1"/>
              <a:t>Tev</a:t>
            </a:r>
            <a:r>
              <a:rPr lang="en-GB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4D3D3-BC9E-4176-88A7-BF34E6205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857C-CC06-4582-BD5E-47E82F0B1C68}" type="datetime1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0CF20-DA6E-4265-8E5C-A1D37CCAD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931A14-39C2-4EB2-B50D-C28038DF8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484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BA087-7DAF-4C5E-8138-6F39A31FC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		</a:t>
            </a:r>
            <a:r>
              <a:rPr lang="en-GB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SSC in Texas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2DBEF-DC6F-415F-BD3E-2D637A2B5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5"/>
            <a:ext cx="8322845" cy="4351338"/>
          </a:xfrm>
        </p:spPr>
        <p:txBody>
          <a:bodyPr/>
          <a:lstStyle/>
          <a:p>
            <a:r>
              <a:rPr lang="en-GB" dirty="0"/>
              <a:t>Very High Energy( 20x 20 </a:t>
            </a:r>
            <a:r>
              <a:rPr lang="en-GB" dirty="0" err="1"/>
              <a:t>Tev</a:t>
            </a:r>
            <a:r>
              <a:rPr lang="en-GB" dirty="0"/>
              <a:t>) pp collisions</a:t>
            </a:r>
          </a:p>
          <a:p>
            <a:r>
              <a:rPr lang="en-GB" dirty="0"/>
              <a:t>54 mile circumference! (</a:t>
            </a:r>
            <a:r>
              <a:rPr lang="en-GB" dirty="0" err="1"/>
              <a:t>cf</a:t>
            </a:r>
            <a:r>
              <a:rPr lang="en-GB" dirty="0"/>
              <a:t> FCC at CERN)</a:t>
            </a:r>
          </a:p>
          <a:p>
            <a:r>
              <a:rPr lang="en-GB" dirty="0"/>
              <a:t>Roy Schwitters (Project Leader/Director)</a:t>
            </a:r>
          </a:p>
          <a:p>
            <a:r>
              <a:rPr lang="en-GB" dirty="0"/>
              <a:t>A  ‘green field’ site was  chosen  near 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                  </a:t>
            </a:r>
            <a:r>
              <a:rPr lang="en-GB" u="sng" dirty="0">
                <a:solidFill>
                  <a:srgbClr val="FF0000"/>
                </a:solidFill>
              </a:rPr>
              <a:t>Waxahachie in Texas</a:t>
            </a:r>
          </a:p>
          <a:p>
            <a:pPr marL="0" indent="0">
              <a:buNone/>
            </a:pPr>
            <a:r>
              <a:rPr lang="en-GB" dirty="0"/>
              <a:t> the state providing support in attracting the project</a:t>
            </a:r>
          </a:p>
          <a:p>
            <a:r>
              <a:rPr lang="en-GB" u="sng" dirty="0">
                <a:solidFill>
                  <a:srgbClr val="FF0000"/>
                </a:solidFill>
              </a:rPr>
              <a:t>Construction and tunnelling was begun ~1990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1BA24A-6F3D-4096-9368-79E065E0C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1749-28AC-44B8-9DB6-1D56B53A5C26}" type="datetime1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690C07-B88C-40D8-ABE7-BD532B373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7D11F-376D-4E7B-A18D-07C91D526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933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map from a DOE-commissioned survey of the area surrounding the planned SSC site.">
            <a:extLst>
              <a:ext uri="{FF2B5EF4-FFF2-40B4-BE49-F238E27FC236}">
                <a16:creationId xmlns:a16="http://schemas.microsoft.com/office/drawing/2014/main" id="{911B653E-DE3D-8140-DADF-4BAC8EE166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921" y="1210233"/>
            <a:ext cx="4265572" cy="2836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D258CB-0A19-4972-849C-0C81DADCD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065C-AF33-4609-A4EA-694E27627E01}" type="datetime1">
              <a:rPr lang="en-GB" smtClean="0"/>
              <a:t>10/09/2024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5F4205-4F9C-40F5-9FF3-81792A68B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132EED-7545-49B6-88DF-930E284B4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319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Constructing a shaft at SSC laboratory">
            <a:extLst>
              <a:ext uri="{FF2B5EF4-FFF2-40B4-BE49-F238E27FC236}">
                <a16:creationId xmlns:a16="http://schemas.microsoft.com/office/drawing/2014/main" id="{D20E4089-4726-096D-9F0D-844C7DC47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1" r="16170"/>
          <a:stretch/>
        </p:blipFill>
        <p:spPr bwMode="auto">
          <a:xfrm>
            <a:off x="241301" y="1275142"/>
            <a:ext cx="3207717" cy="430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Memorabilia from the canceled Superconducting Super Collider project in Waxahachie sits atop...">
            <a:extLst>
              <a:ext uri="{FF2B5EF4-FFF2-40B4-BE49-F238E27FC236}">
                <a16:creationId xmlns:a16="http://schemas.microsoft.com/office/drawing/2014/main" id="{0D29C0B0-F267-92B3-F181-8C685958EC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1" r="8884" b="2"/>
          <a:stretch/>
        </p:blipFill>
        <p:spPr bwMode="auto">
          <a:xfrm>
            <a:off x="3579394" y="1275142"/>
            <a:ext cx="5323307" cy="430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3D433E-4453-4F73-A979-F84B6D2B9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F03D6-3DA7-4774-A3DA-3552B89DEA17}" type="datetime1">
              <a:rPr lang="en-GB" smtClean="0"/>
              <a:t>10/09/2024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15D744-DBA1-4D87-B55F-C7A70E881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2165D6-E832-46A6-BC4C-0A05E37CA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0095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large red cylinder with white writing&#10;&#10;Description automatically generated">
            <a:extLst>
              <a:ext uri="{FF2B5EF4-FFF2-40B4-BE49-F238E27FC236}">
                <a16:creationId xmlns:a16="http://schemas.microsoft.com/office/drawing/2014/main" id="{9E527426-09A3-0B69-6A12-7FA879589C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0416" y="3327289"/>
            <a:ext cx="5071352" cy="2567773"/>
          </a:xfrm>
          <a:prstGeom prst="rect">
            <a:avLst/>
          </a:prstGeom>
        </p:spPr>
      </p:pic>
      <p:pic>
        <p:nvPicPr>
          <p:cNvPr id="7" name="Picture 6" descr="A person standing next to a train track&#10;&#10;Description automatically generated">
            <a:extLst>
              <a:ext uri="{FF2B5EF4-FFF2-40B4-BE49-F238E27FC236}">
                <a16:creationId xmlns:a16="http://schemas.microsoft.com/office/drawing/2014/main" id="{18E9A2EE-E854-72F2-ACFA-B2E765B127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962939"/>
            <a:ext cx="4466507" cy="22615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124901-6880-2DCD-6B51-F84FB1B4F1AF}"/>
              </a:ext>
            </a:extLst>
          </p:cNvPr>
          <p:cNvSpPr txBox="1"/>
          <p:nvPr/>
        </p:nvSpPr>
        <p:spPr>
          <a:xfrm>
            <a:off x="4891490" y="1741354"/>
            <a:ext cx="18514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Constructing the tunnel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5C75CB-52F0-4AF3-F901-44F1100A8508}"/>
              </a:ext>
            </a:extLst>
          </p:cNvPr>
          <p:cNvSpPr txBox="1"/>
          <p:nvPr/>
        </p:nvSpPr>
        <p:spPr>
          <a:xfrm>
            <a:off x="867579" y="4352351"/>
            <a:ext cx="15847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SSC Dipole Magnets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D2EFE6-9F1A-411A-84C4-525A1665A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51585-AE75-4FC5-9009-A0B601909280}" type="datetime1">
              <a:rPr lang="en-GB" smtClean="0"/>
              <a:t>10/09/2024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569E39-FB94-4194-845E-8803F3D78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4888DB-EDAA-4C89-9BF7-CB2D2EEBE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9267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7AE47-6FA4-43A7-B109-EAED1AD6F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      </a:t>
            </a:r>
            <a:r>
              <a:rPr lang="en-GB" dirty="0">
                <a:solidFill>
                  <a:srgbClr val="FF0000"/>
                </a:solidFill>
              </a:rPr>
              <a:t>UK involvement in the SSC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AA4EEA-2AF6-4EE5-AD3A-4BA7BE51E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32823-4986-4F60-80DE-F9C3FA2CE370}" type="datetime1">
              <a:rPr lang="en-GB" smtClean="0"/>
              <a:t>10/09/2024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CB1634-0404-425A-AE40-F658D872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DEC15F-5F1F-4996-9989-486213C0D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18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8402C9-D3DE-43C4-918D-7807FCA2444A}"/>
              </a:ext>
            </a:extLst>
          </p:cNvPr>
          <p:cNvSpPr txBox="1"/>
          <p:nvPr/>
        </p:nvSpPr>
        <p:spPr>
          <a:xfrm>
            <a:off x="144379" y="1613118"/>
            <a:ext cx="892261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u="sng" dirty="0">
                <a:solidFill>
                  <a:srgbClr val="FF0000"/>
                </a:solidFill>
              </a:rPr>
              <a:t>UK joined the </a:t>
            </a:r>
          </a:p>
          <a:p>
            <a:endParaRPr lang="en-GB" sz="2800" u="sng" dirty="0">
              <a:solidFill>
                <a:srgbClr val="FF0000"/>
              </a:solidFill>
            </a:endParaRPr>
          </a:p>
          <a:p>
            <a:r>
              <a:rPr lang="en-GB" sz="2800" dirty="0">
                <a:solidFill>
                  <a:srgbClr val="FF0000"/>
                </a:solidFill>
              </a:rPr>
              <a:t>           S</a:t>
            </a:r>
            <a:r>
              <a:rPr lang="en-GB" sz="2800" dirty="0"/>
              <a:t>olenoid </a:t>
            </a:r>
            <a:r>
              <a:rPr lang="en-GB" sz="2800" dirty="0">
                <a:solidFill>
                  <a:srgbClr val="FF0000"/>
                </a:solidFill>
              </a:rPr>
              <a:t>D</a:t>
            </a:r>
            <a:r>
              <a:rPr lang="en-GB" sz="2800" dirty="0"/>
              <a:t>etector</a:t>
            </a:r>
            <a:r>
              <a:rPr lang="en-GB" sz="2800" dirty="0">
                <a:solidFill>
                  <a:srgbClr val="FF0000"/>
                </a:solidFill>
              </a:rPr>
              <a:t> C</a:t>
            </a:r>
            <a:r>
              <a:rPr lang="en-GB" sz="2800" dirty="0"/>
              <a:t>ollaboration (</a:t>
            </a:r>
            <a:r>
              <a:rPr lang="en-GB" sz="2800" u="sng" dirty="0">
                <a:solidFill>
                  <a:srgbClr val="FF0000"/>
                </a:solidFill>
              </a:rPr>
              <a:t>SDC</a:t>
            </a:r>
            <a:r>
              <a:rPr lang="en-GB" sz="2800" dirty="0"/>
              <a:t>) </a:t>
            </a:r>
          </a:p>
          <a:p>
            <a:r>
              <a:rPr lang="en-GB" sz="2800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 to propose and help construct an all purpose detector</a:t>
            </a:r>
          </a:p>
          <a:p>
            <a:pPr marL="0" indent="0">
              <a:buNone/>
            </a:pPr>
            <a:r>
              <a:rPr lang="en-GB" sz="2800" dirty="0"/>
              <a:t>                       exploiting  experience from </a:t>
            </a:r>
          </a:p>
          <a:p>
            <a:pPr marL="0" indent="0">
              <a:buNone/>
            </a:pPr>
            <a:r>
              <a:rPr lang="en-GB" sz="2800" dirty="0"/>
              <a:t>                                </a:t>
            </a:r>
          </a:p>
          <a:p>
            <a:pPr marL="0" indent="0">
              <a:buNone/>
            </a:pPr>
            <a:r>
              <a:rPr lang="en-GB" sz="2800" dirty="0"/>
              <a:t>                                  </a:t>
            </a:r>
            <a:r>
              <a:rPr lang="en-GB" sz="2800" dirty="0">
                <a:solidFill>
                  <a:srgbClr val="FF0000"/>
                </a:solidFill>
              </a:rPr>
              <a:t>PETRA and HERA</a:t>
            </a:r>
          </a:p>
          <a:p>
            <a:pPr marL="0" indent="0">
              <a:buNone/>
            </a:pPr>
            <a:r>
              <a:rPr lang="en-GB" sz="2800" dirty="0"/>
              <a:t>                                              and </a:t>
            </a:r>
          </a:p>
          <a:p>
            <a:pPr marL="0" indent="0">
              <a:buNone/>
            </a:pPr>
            <a:r>
              <a:rPr lang="en-GB" sz="2800" dirty="0"/>
              <a:t>                                        </a:t>
            </a:r>
            <a:r>
              <a:rPr lang="en-GB" sz="2800" dirty="0">
                <a:solidFill>
                  <a:srgbClr val="FF0000"/>
                </a:solidFill>
              </a:rPr>
              <a:t>H1 and ZEUS</a:t>
            </a:r>
          </a:p>
        </p:txBody>
      </p:sp>
    </p:spTree>
    <p:extLst>
      <p:ext uri="{BB962C8B-B14F-4D97-AF65-F5344CB8AC3E}">
        <p14:creationId xmlns:p14="http://schemas.microsoft.com/office/powerpoint/2010/main" val="4207533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7">
            <a:extLst>
              <a:ext uri="{FF2B5EF4-FFF2-40B4-BE49-F238E27FC236}">
                <a16:creationId xmlns:a16="http://schemas.microsoft.com/office/drawing/2014/main" id="{27D5BB4E-6DE8-4FC3-8ED8-8894C0F2BD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600">
                <a:solidFill>
                  <a:srgbClr val="23346C"/>
                </a:solidFill>
              </a:rPr>
              <a:t>2024 Foster Fest Electra and SDC </a:t>
            </a:r>
          </a:p>
        </p:txBody>
      </p:sp>
      <p:sp>
        <p:nvSpPr>
          <p:cNvPr id="75779" name="Slide Number Placeholder 3">
            <a:extLst>
              <a:ext uri="{FF2B5EF4-FFF2-40B4-BE49-F238E27FC236}">
                <a16:creationId xmlns:a16="http://schemas.microsoft.com/office/drawing/2014/main" id="{8C19CCF1-ECB0-4092-B55B-52BD1E931C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fld id="{DCDC76F3-807C-499F-AC50-BD1377434825}" type="slidenum">
              <a:rPr lang="en-GB" altLang="en-US" sz="1400" smtClean="0">
                <a:solidFill>
                  <a:srgbClr val="CCECFF"/>
                </a:solidFill>
              </a:rPr>
              <a:pPr>
                <a:spcBef>
                  <a:spcPct val="50000"/>
                </a:spcBef>
                <a:buFontTx/>
                <a:buNone/>
              </a:pPr>
              <a:t>19</a:t>
            </a:fld>
            <a:endParaRPr lang="en-GB" altLang="en-US" sz="1400">
              <a:solidFill>
                <a:srgbClr val="CCECFF"/>
              </a:solidFill>
            </a:endParaRPr>
          </a:p>
        </p:txBody>
      </p:sp>
      <p:sp>
        <p:nvSpPr>
          <p:cNvPr id="95238" name="Rectangle 4">
            <a:extLst>
              <a:ext uri="{FF2B5EF4-FFF2-40B4-BE49-F238E27FC236}">
                <a16:creationId xmlns:a16="http://schemas.microsoft.com/office/drawing/2014/main" id="{7B8EC2E1-A2A6-4B4D-B71C-950F847B21A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812926" y="9625"/>
            <a:ext cx="5665904" cy="914400"/>
          </a:xfrm>
        </p:spPr>
        <p:txBody>
          <a:bodyPr/>
          <a:lstStyle/>
          <a:p>
            <a:pPr>
              <a:defRPr/>
            </a:pPr>
            <a:r>
              <a:rPr lang="en-GB" b="1" dirty="0">
                <a:solidFill>
                  <a:srgbClr val="CC3300"/>
                </a:solidFill>
                <a:ea typeface="+mj-ea"/>
              </a:rPr>
              <a:t>                 SDC</a:t>
            </a:r>
            <a:endParaRPr lang="en-GB" b="1" dirty="0">
              <a:ea typeface="+mj-ea"/>
            </a:endParaRPr>
          </a:p>
        </p:txBody>
      </p:sp>
      <p:sp>
        <p:nvSpPr>
          <p:cNvPr id="75781" name="Rectangle 3">
            <a:extLst>
              <a:ext uri="{FF2B5EF4-FFF2-40B4-BE49-F238E27FC236}">
                <a16:creationId xmlns:a16="http://schemas.microsoft.com/office/drawing/2014/main" id="{0E3BA1EF-386D-4572-BFD6-852117D82A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925" y="2071688"/>
            <a:ext cx="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>
              <a:solidFill>
                <a:srgbClr val="FF3300"/>
              </a:solidFill>
            </a:endParaRPr>
          </a:p>
        </p:txBody>
      </p:sp>
      <p:pic>
        <p:nvPicPr>
          <p:cNvPr id="75782" name="Picture 1">
            <a:extLst>
              <a:ext uri="{FF2B5EF4-FFF2-40B4-BE49-F238E27FC236}">
                <a16:creationId xmlns:a16="http://schemas.microsoft.com/office/drawing/2014/main" id="{F1C1ECA3-41B3-4E99-8E3B-7FF1F45E06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46"/>
          <a:stretch>
            <a:fillRect/>
          </a:stretch>
        </p:blipFill>
        <p:spPr bwMode="auto">
          <a:xfrm>
            <a:off x="0" y="973138"/>
            <a:ext cx="9144000" cy="346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3" name="Picture 3">
            <a:extLst>
              <a:ext uri="{FF2B5EF4-FFF2-40B4-BE49-F238E27FC236}">
                <a16:creationId xmlns:a16="http://schemas.microsoft.com/office/drawing/2014/main" id="{6CC41D3A-2A1B-4B1C-BA44-5985D60FA5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86275"/>
            <a:ext cx="9144000" cy="218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4822978-36AE-4575-A6E3-9E1D836086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613" y="4221163"/>
            <a:ext cx="863600" cy="215900"/>
          </a:xfrm>
          <a:prstGeom prst="rect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fontAlgn="ctr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CB59479-6645-400A-9114-CC46F9A9F0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6381750"/>
            <a:ext cx="1223962" cy="215900"/>
          </a:xfrm>
          <a:prstGeom prst="rect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fontAlgn="ctr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B91FC1-E074-40C5-9BDA-1BD3BCC96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E15CF-A11C-4421-AE66-EC3C2846A605}" type="datetime1">
              <a:rPr lang="en-GB" smtClean="0"/>
              <a:t>10/09/2024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84823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3">
            <a:extLst>
              <a:ext uri="{FF2B5EF4-FFF2-40B4-BE49-F238E27FC236}">
                <a16:creationId xmlns:a16="http://schemas.microsoft.com/office/drawing/2014/main" id="{987EE32F-43DB-4A74-97E1-9E2A8632B5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BED1108-1411-443B-AEF3-A85C0287CDD2}" type="slidenum">
              <a:rPr lang="en-GB" altLang="en-US" sz="1400" smtClean="0">
                <a:solidFill>
                  <a:srgbClr val="CCECFF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400">
              <a:solidFill>
                <a:srgbClr val="CCECFF"/>
              </a:solidFill>
            </a:endParaRPr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8E844FE5-53B1-4738-AA89-26D39DDB63CB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812925" y="851353"/>
            <a:ext cx="7331075" cy="365125"/>
          </a:xfrm>
        </p:spPr>
        <p:txBody>
          <a:bodyPr>
            <a:normAutofit fontScale="90000"/>
          </a:bodyPr>
          <a:lstStyle/>
          <a:p>
            <a:r>
              <a:rPr lang="en-GB" altLang="en-US" b="1" dirty="0"/>
              <a:t>The Historical context  ….  1</a:t>
            </a:r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5ABF577D-A46C-4CC4-8D67-9A1E4DD964F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812923" y="2071687"/>
            <a:ext cx="6188075" cy="3553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dirty="0">
              <a:solidFill>
                <a:srgbClr val="FF33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25A341-062F-4688-B3ED-329DB8412383}"/>
              </a:ext>
            </a:extLst>
          </p:cNvPr>
          <p:cNvSpPr txBox="1"/>
          <p:nvPr/>
        </p:nvSpPr>
        <p:spPr>
          <a:xfrm>
            <a:off x="1584096" y="1947637"/>
            <a:ext cx="66457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1970’s ….   Very successful </a:t>
            </a:r>
            <a:r>
              <a:rPr lang="en-GB" dirty="0" err="1"/>
              <a:t>e+e</a:t>
            </a:r>
            <a:r>
              <a:rPr lang="en-GB" dirty="0"/>
              <a:t>- colliders .. SPEAR,PETRA , PEP,</a:t>
            </a:r>
          </a:p>
          <a:p>
            <a:r>
              <a:rPr lang="en-GB" dirty="0"/>
              <a:t>                          DORIS, CESR, </a:t>
            </a:r>
          </a:p>
          <a:p>
            <a:r>
              <a:rPr lang="en-GB" dirty="0"/>
              <a:t>                  ….   </a:t>
            </a:r>
            <a:r>
              <a:rPr lang="en-GB" dirty="0" err="1"/>
              <a:t>SppS</a:t>
            </a:r>
            <a:r>
              <a:rPr lang="en-GB" dirty="0"/>
              <a:t> at CERN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Discovery of c, tau  and b  and g, W and Z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Designs of detectors refined …. Mainly solenoids with cylindrical detector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6DC1F-7AFB-4351-95ED-805AF8A9E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5A72-8294-4C1E-B743-23A99D9406B0}" type="datetime1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89F82D-ADB3-4E58-B0F2-110B56016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Footer Placeholder 10">
            <a:extLst>
              <a:ext uri="{FF2B5EF4-FFF2-40B4-BE49-F238E27FC236}">
                <a16:creationId xmlns:a16="http://schemas.microsoft.com/office/drawing/2014/main" id="{2FAF8654-CD26-4302-9BC4-90CD3260C48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600" dirty="0">
                <a:solidFill>
                  <a:srgbClr val="23346C"/>
                </a:solidFill>
              </a:rPr>
              <a:t> </a:t>
            </a: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DE89D19C-4D4B-44CD-B3ED-671D91E2C0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fld id="{56C5941A-0F3F-4AD7-96AE-CF55C29DE770}" type="slidenum">
              <a:rPr lang="en-GB" altLang="en-US" sz="1400" smtClean="0">
                <a:solidFill>
                  <a:srgbClr val="CCECFF"/>
                </a:solidFill>
              </a:rPr>
              <a:pPr>
                <a:spcBef>
                  <a:spcPct val="50000"/>
                </a:spcBef>
                <a:buFontTx/>
                <a:buNone/>
              </a:pPr>
              <a:t>20</a:t>
            </a:fld>
            <a:endParaRPr lang="en-GB" altLang="en-US" sz="1400">
              <a:solidFill>
                <a:srgbClr val="CCECFF"/>
              </a:solidFill>
            </a:endParaRPr>
          </a:p>
        </p:txBody>
      </p:sp>
      <p:sp>
        <p:nvSpPr>
          <p:cNvPr id="95238" name="Rectangle 4">
            <a:extLst>
              <a:ext uri="{FF2B5EF4-FFF2-40B4-BE49-F238E27FC236}">
                <a16:creationId xmlns:a16="http://schemas.microsoft.com/office/drawing/2014/main" id="{8F6623A6-C80A-4864-BC35-50099625CEB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0"/>
            <a:ext cx="4614512" cy="914400"/>
          </a:xfrm>
        </p:spPr>
        <p:txBody>
          <a:bodyPr/>
          <a:lstStyle/>
          <a:p>
            <a:pPr>
              <a:defRPr/>
            </a:pPr>
            <a:r>
              <a:rPr lang="en-GB" b="1" dirty="0">
                <a:solidFill>
                  <a:srgbClr val="CC3300"/>
                </a:solidFill>
                <a:ea typeface="+mj-ea"/>
              </a:rPr>
              <a:t>              </a:t>
            </a:r>
            <a:r>
              <a:rPr lang="en-GB" b="1" u="sng" dirty="0">
                <a:solidFill>
                  <a:srgbClr val="CC3300"/>
                </a:solidFill>
                <a:ea typeface="+mj-ea"/>
              </a:rPr>
              <a:t>SDC</a:t>
            </a:r>
            <a:endParaRPr lang="en-GB" b="1" u="sng" dirty="0">
              <a:ea typeface="+mj-ea"/>
            </a:endParaRPr>
          </a:p>
        </p:txBody>
      </p:sp>
      <p:sp>
        <p:nvSpPr>
          <p:cNvPr id="77829" name="Rectangle 3">
            <a:extLst>
              <a:ext uri="{FF2B5EF4-FFF2-40B4-BE49-F238E27FC236}">
                <a16:creationId xmlns:a16="http://schemas.microsoft.com/office/drawing/2014/main" id="{735F132E-D76F-442B-BA87-DF8669417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925" y="2071688"/>
            <a:ext cx="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>
              <a:solidFill>
                <a:srgbClr val="FF3300"/>
              </a:solidFill>
            </a:endParaRPr>
          </a:p>
        </p:txBody>
      </p:sp>
      <p:pic>
        <p:nvPicPr>
          <p:cNvPr id="77830" name="Picture 4">
            <a:extLst>
              <a:ext uri="{FF2B5EF4-FFF2-40B4-BE49-F238E27FC236}">
                <a16:creationId xmlns:a16="http://schemas.microsoft.com/office/drawing/2014/main" id="{AB07F61C-DF28-44E2-AB87-EF1AFEE6CB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91440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1" name="Picture 5">
            <a:extLst>
              <a:ext uri="{FF2B5EF4-FFF2-40B4-BE49-F238E27FC236}">
                <a16:creationId xmlns:a16="http://schemas.microsoft.com/office/drawing/2014/main" id="{41D2DFD3-4262-4C52-B0F3-3E6A614D47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" y="1539875"/>
            <a:ext cx="6529388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2" name="Picture 6">
            <a:extLst>
              <a:ext uri="{FF2B5EF4-FFF2-40B4-BE49-F238E27FC236}">
                <a16:creationId xmlns:a16="http://schemas.microsoft.com/office/drawing/2014/main" id="{2E970C93-4649-4FB9-A74C-9C6812A9A0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133600"/>
            <a:ext cx="3697287" cy="468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574318E-1CA6-494A-A97D-E7270726FC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4838" y="1157288"/>
            <a:ext cx="2797025" cy="250683"/>
          </a:xfrm>
          <a:prstGeom prst="rect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fontAlgn="ctr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E68B31F-59C0-4D52-90F7-99E54F978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4300" y="5445125"/>
            <a:ext cx="1223963" cy="287338"/>
          </a:xfrm>
          <a:prstGeom prst="rect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fontAlgn="ctr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19BF49-A8A0-48B9-ADFA-4869D4A68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3716338"/>
            <a:ext cx="576262" cy="144462"/>
          </a:xfrm>
          <a:prstGeom prst="rect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fontAlgn="ctr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CA03299-A47E-4EF5-99A6-F3C0C3BBB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1863" y="1196975"/>
            <a:ext cx="1296987" cy="215900"/>
          </a:xfrm>
          <a:prstGeom prst="rect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fontAlgn="ctr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8" grpId="0" animBg="1"/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9">
            <a:extLst>
              <a:ext uri="{FF2B5EF4-FFF2-40B4-BE49-F238E27FC236}">
                <a16:creationId xmlns:a16="http://schemas.microsoft.com/office/drawing/2014/main" id="{D3B85FE9-65CF-4937-9E6D-59083374D7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600" dirty="0">
                <a:solidFill>
                  <a:srgbClr val="23346C"/>
                </a:solidFill>
              </a:rPr>
              <a:t> </a:t>
            </a:r>
          </a:p>
        </p:txBody>
      </p:sp>
      <p:sp>
        <p:nvSpPr>
          <p:cNvPr id="71683" name="Slide Number Placeholder 3">
            <a:extLst>
              <a:ext uri="{FF2B5EF4-FFF2-40B4-BE49-F238E27FC236}">
                <a16:creationId xmlns:a16="http://schemas.microsoft.com/office/drawing/2014/main" id="{565F94DF-EB4F-49EE-A19A-E07C3C8C27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fld id="{112A253F-1080-4C75-ADF2-F22E3758F088}" type="slidenum">
              <a:rPr lang="en-GB" altLang="en-US" sz="1400" smtClean="0">
                <a:solidFill>
                  <a:srgbClr val="CCECFF"/>
                </a:solidFill>
              </a:rPr>
              <a:pPr>
                <a:spcBef>
                  <a:spcPct val="50000"/>
                </a:spcBef>
                <a:buFontTx/>
                <a:buNone/>
              </a:pPr>
              <a:t>21</a:t>
            </a:fld>
            <a:endParaRPr lang="en-GB" altLang="en-US" sz="1400" dirty="0">
              <a:solidFill>
                <a:srgbClr val="CCECFF"/>
              </a:solidFill>
            </a:endParaRPr>
          </a:p>
        </p:txBody>
      </p:sp>
      <p:sp>
        <p:nvSpPr>
          <p:cNvPr id="95238" name="Rectangle 4">
            <a:extLst>
              <a:ext uri="{FF2B5EF4-FFF2-40B4-BE49-F238E27FC236}">
                <a16:creationId xmlns:a16="http://schemas.microsoft.com/office/drawing/2014/main" id="{4421DB28-0BEF-4114-A330-8AC64730B032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0"/>
            <a:ext cx="6934200" cy="914400"/>
          </a:xfrm>
        </p:spPr>
        <p:txBody>
          <a:bodyPr/>
          <a:lstStyle/>
          <a:p>
            <a:pPr>
              <a:defRPr/>
            </a:pPr>
            <a:r>
              <a:rPr lang="en-GB" b="1" dirty="0">
                <a:solidFill>
                  <a:srgbClr val="CC3300"/>
                </a:solidFill>
                <a:ea typeface="+mj-ea"/>
              </a:rPr>
              <a:t>SDC @ SSC</a:t>
            </a:r>
            <a:endParaRPr lang="en-GB" b="1" dirty="0">
              <a:ea typeface="+mj-ea"/>
            </a:endParaRPr>
          </a:p>
        </p:txBody>
      </p:sp>
      <p:sp>
        <p:nvSpPr>
          <p:cNvPr id="71685" name="Rectangle 3">
            <a:extLst>
              <a:ext uri="{FF2B5EF4-FFF2-40B4-BE49-F238E27FC236}">
                <a16:creationId xmlns:a16="http://schemas.microsoft.com/office/drawing/2014/main" id="{0F5335B6-460C-4E76-AB18-59B4E4348F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925" y="2071688"/>
            <a:ext cx="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>
              <a:solidFill>
                <a:srgbClr val="FF3300"/>
              </a:solidFill>
            </a:endParaRPr>
          </a:p>
        </p:txBody>
      </p:sp>
      <p:pic>
        <p:nvPicPr>
          <p:cNvPr id="71686" name="Picture 2">
            <a:extLst>
              <a:ext uri="{FF2B5EF4-FFF2-40B4-BE49-F238E27FC236}">
                <a16:creationId xmlns:a16="http://schemas.microsoft.com/office/drawing/2014/main" id="{9292872B-8976-4590-928D-4223A7F39E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506" y="799307"/>
            <a:ext cx="4170362" cy="567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8" name="Picture 3">
            <a:extLst>
              <a:ext uri="{FF2B5EF4-FFF2-40B4-BE49-F238E27FC236}">
                <a16:creationId xmlns:a16="http://schemas.microsoft.com/office/drawing/2014/main" id="{3DF4486B-B0FB-4778-BD24-F809912717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050" y="704056"/>
            <a:ext cx="6858000" cy="545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6E8ACA-7A5C-4275-A4F3-65E722CFD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94A3F-7AB0-406A-A8A7-EEC8D6CAED83}" type="datetime1">
              <a:rPr lang="en-GB" smtClean="0"/>
              <a:t>10/09/2024</a:t>
            </a:fld>
            <a:endParaRPr lang="en-GB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98EB7-DEA5-40E4-BFCC-19CA0A5FD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5541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        </a:t>
            </a:r>
            <a:r>
              <a:rPr lang="en-GB" b="1" u="sng" dirty="0">
                <a:solidFill>
                  <a:srgbClr val="FF0000"/>
                </a:solidFill>
              </a:rPr>
              <a:t>Underestimating the politics!!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89511-F3BA-403F-BD61-DDC42605E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19389"/>
            <a:ext cx="7886700" cy="5326289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US (Bush snr) attempted to get  Japan to collaborate and contribute ~$1.0B</a:t>
            </a:r>
          </a:p>
          <a:p>
            <a:r>
              <a:rPr lang="en-GB" dirty="0"/>
              <a:t>Unfortunately This Failed!!</a:t>
            </a:r>
          </a:p>
          <a:p>
            <a:r>
              <a:rPr lang="en-GB" dirty="0"/>
              <a:t>Texas was intending to contribute a large sum</a:t>
            </a:r>
          </a:p>
          <a:p>
            <a:r>
              <a:rPr lang="en-GB" dirty="0"/>
              <a:t>1992 …  US Presidential Election ..  Democrats/Clinton won</a:t>
            </a:r>
          </a:p>
          <a:p>
            <a:r>
              <a:rPr lang="en-GB" dirty="0"/>
              <a:t>Major arguments in US/Science circles in ’93/’94</a:t>
            </a:r>
          </a:p>
          <a:p>
            <a:r>
              <a:rPr lang="en-GB" dirty="0"/>
              <a:t>In 1994 Clinton ‘canned the SSC’</a:t>
            </a:r>
          </a:p>
          <a:p>
            <a:r>
              <a:rPr lang="en-GB" b="1" u="sng" dirty="0">
                <a:solidFill>
                  <a:srgbClr val="FF0000"/>
                </a:solidFill>
              </a:rPr>
              <a:t>This time the accelerator ‘failed’ not the </a:t>
            </a:r>
            <a:r>
              <a:rPr lang="en-GB" b="1" u="sng" dirty="0" err="1">
                <a:solidFill>
                  <a:srgbClr val="FF0000"/>
                </a:solidFill>
              </a:rPr>
              <a:t>expt</a:t>
            </a:r>
            <a:r>
              <a:rPr lang="en-GB" b="1" u="sng" dirty="0">
                <a:solidFill>
                  <a:srgbClr val="FF0000"/>
                </a:solidFill>
              </a:rPr>
              <a:t> !!</a:t>
            </a:r>
          </a:p>
          <a:p>
            <a:pPr marL="0" indent="0">
              <a:buNone/>
            </a:pPr>
            <a:r>
              <a:rPr lang="en-GB" b="1" u="sng" dirty="0">
                <a:solidFill>
                  <a:srgbClr val="FF0000"/>
                </a:solidFill>
              </a:rPr>
              <a:t> </a:t>
            </a:r>
            <a:r>
              <a:rPr lang="en-GB" dirty="0"/>
              <a:t>                                     AND</a:t>
            </a:r>
          </a:p>
          <a:p>
            <a:pPr marL="0" indent="0">
              <a:buNone/>
            </a:pPr>
            <a:endParaRPr lang="en-GB" b="1" u="sng" dirty="0">
              <a:solidFill>
                <a:srgbClr val="FF0000"/>
              </a:solidFill>
            </a:endParaRPr>
          </a:p>
          <a:p>
            <a:r>
              <a:rPr lang="en-GB" dirty="0"/>
              <a:t>           </a:t>
            </a:r>
            <a:r>
              <a:rPr lang="en-GB" b="1" u="sng" dirty="0">
                <a:solidFill>
                  <a:srgbClr val="FF0000"/>
                </a:solidFill>
              </a:rPr>
              <a:t>fortunately the LHC still ‘existed’ at CERN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97820D-69D4-486B-BA18-D723E3232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D38C-4790-42A8-9DDA-ABDC6A3CBB84}" type="datetime1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5B39B-5810-4281-9DE6-9FF90DAB7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D1676E-9775-44F9-988A-B8BC630E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7433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map from a DOE-commissioned survey of the area surrounding the planned SSC site.">
            <a:extLst>
              <a:ext uri="{FF2B5EF4-FFF2-40B4-BE49-F238E27FC236}">
                <a16:creationId xmlns:a16="http://schemas.microsoft.com/office/drawing/2014/main" id="{911B653E-DE3D-8140-DADF-4BAC8EE166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60" y="1008103"/>
            <a:ext cx="4265572" cy="2836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A graph of energy and financial data&#10;&#10;Description automatically generated with medium confidence">
            <a:extLst>
              <a:ext uri="{FF2B5EF4-FFF2-40B4-BE49-F238E27FC236}">
                <a16:creationId xmlns:a16="http://schemas.microsoft.com/office/drawing/2014/main" id="{C29BBDEE-33F7-B52F-DD5E-055262C5E9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4581" y="2420897"/>
            <a:ext cx="4914900" cy="3429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30FEB24-C13E-2C01-AC89-942DA507BCF9}"/>
              </a:ext>
            </a:extLst>
          </p:cNvPr>
          <p:cNvSpPr txBox="1"/>
          <p:nvPr/>
        </p:nvSpPr>
        <p:spPr>
          <a:xfrm>
            <a:off x="198360" y="4849921"/>
            <a:ext cx="353712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Asking price for the SSC site in 2011 was $6.5M.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72ECCA-18A0-4454-8039-B5C33A8BF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C9AF4-834A-4F11-9085-1E54DCBF8000}" type="datetime1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CEB985-2934-42F5-9CE1-BCC85DAC5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681547-9AFE-45AC-853F-57023B9D8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2507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98EB7-DEA5-40E4-BFCC-19CA0A5FD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273" y="136524"/>
            <a:ext cx="7886700" cy="568525"/>
          </a:xfrm>
        </p:spPr>
        <p:txBody>
          <a:bodyPr>
            <a:normAutofit fontScale="90000"/>
          </a:bodyPr>
          <a:lstStyle/>
          <a:p>
            <a:r>
              <a:rPr lang="en-GB" dirty="0"/>
              <a:t>            </a:t>
            </a:r>
            <a:r>
              <a:rPr lang="en-GB" b="1" u="sng" dirty="0"/>
              <a:t>Meanwhile in Europe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89511-F3BA-403F-BD61-DDC42605E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046" y="4682331"/>
            <a:ext cx="8787865" cy="4351338"/>
          </a:xfrm>
        </p:spPr>
        <p:txBody>
          <a:bodyPr/>
          <a:lstStyle/>
          <a:p>
            <a:r>
              <a:rPr lang="en-GB" dirty="0"/>
              <a:t> Bjorn </a:t>
            </a:r>
            <a:r>
              <a:rPr lang="en-GB" dirty="0" err="1"/>
              <a:t>Wiik</a:t>
            </a:r>
            <a:r>
              <a:rPr lang="en-GB" dirty="0"/>
              <a:t> had decided to remain promoting S/C  Rf cavities</a:t>
            </a:r>
          </a:p>
          <a:p>
            <a:r>
              <a:rPr lang="en-GB" dirty="0"/>
              <a:t> For use in a Linear Collider and/or FEL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97820D-69D4-486B-BA18-D723E3232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23FD-D9B8-4970-B867-2820FB8A5D99}" type="datetime1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5B39B-5810-4281-9DE6-9FF90DAB7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D1676E-9775-44F9-988A-B8BC630E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24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991262-D44C-4D48-AC62-FF1B123ED9A3}"/>
              </a:ext>
            </a:extLst>
          </p:cNvPr>
          <p:cNvSpPr txBox="1"/>
          <p:nvPr/>
        </p:nvSpPr>
        <p:spPr>
          <a:xfrm>
            <a:off x="283042" y="547435"/>
            <a:ext cx="87878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b="1" u="sng" dirty="0">
                <a:solidFill>
                  <a:srgbClr val="FF0000"/>
                </a:solidFill>
              </a:rPr>
              <a:t>AT CERN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The </a:t>
            </a:r>
            <a:r>
              <a:rPr lang="en-GB" sz="2800" dirty="0" err="1"/>
              <a:t>LHC,a</a:t>
            </a:r>
            <a:r>
              <a:rPr lang="en-GB" sz="2800" dirty="0"/>
              <a:t> much lower energy machine ,was promoted by </a:t>
            </a:r>
            <a:r>
              <a:rPr lang="en-GB" sz="2800" dirty="0">
                <a:solidFill>
                  <a:srgbClr val="FF0000"/>
                </a:solidFill>
              </a:rPr>
              <a:t>Rubbia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Later to be picked up and carried forward by Chris Llewelyn Smith and Lyn Evans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And the </a:t>
            </a:r>
            <a:r>
              <a:rPr lang="en-GB" sz="2800" b="1" dirty="0">
                <a:solidFill>
                  <a:srgbClr val="FF0000"/>
                </a:solidFill>
              </a:rPr>
              <a:t>LHC in the LEP tunnel was eventually approved and BUILT</a:t>
            </a:r>
          </a:p>
          <a:p>
            <a:endParaRPr lang="en-GB" sz="2800" b="1" dirty="0">
              <a:solidFill>
                <a:srgbClr val="FF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FF0000"/>
                </a:solidFill>
              </a:rPr>
              <a:t>  </a:t>
            </a:r>
            <a:r>
              <a:rPr lang="en-GB" sz="2800" b="1" u="sng" dirty="0">
                <a:solidFill>
                  <a:srgbClr val="FF0000"/>
                </a:solidFill>
              </a:rPr>
              <a:t>AT DESY</a:t>
            </a:r>
          </a:p>
        </p:txBody>
      </p:sp>
    </p:spTree>
    <p:extLst>
      <p:ext uri="{BB962C8B-B14F-4D97-AF65-F5344CB8AC3E}">
        <p14:creationId xmlns:p14="http://schemas.microsoft.com/office/powerpoint/2010/main" val="27078504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98EB7-DEA5-40E4-BFCC-19CA0A5FD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         </a:t>
            </a:r>
            <a:r>
              <a:rPr lang="en-GB" u="sng" dirty="0"/>
              <a:t>??? </a:t>
            </a:r>
            <a:r>
              <a:rPr lang="en-GB" b="1" u="sng" dirty="0"/>
              <a:t>An after thought ???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89511-F3BA-403F-BD61-DDC42605E8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Had Bush achieved a large Japanese contribution</a:t>
            </a:r>
          </a:p>
          <a:p>
            <a:pPr marL="0" indent="0">
              <a:buNone/>
            </a:pPr>
            <a:r>
              <a:rPr lang="en-GB" dirty="0"/>
              <a:t>	    and/or Republicans won in 1992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                       We might already have had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                          a </a:t>
            </a:r>
            <a:r>
              <a:rPr lang="en-GB" b="1" u="sng" dirty="0">
                <a:solidFill>
                  <a:srgbClr val="FF0000"/>
                </a:solidFill>
              </a:rPr>
              <a:t>20Tev pp collider 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                                        and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                     a </a:t>
            </a:r>
            <a:r>
              <a:rPr lang="en-GB" b="1" u="sng" dirty="0">
                <a:solidFill>
                  <a:srgbClr val="FF0000"/>
                </a:solidFill>
              </a:rPr>
              <a:t>~ 80 km circumference tunnel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			      and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                   a </a:t>
            </a:r>
            <a:r>
              <a:rPr lang="en-GB" b="1" u="sng" dirty="0">
                <a:solidFill>
                  <a:srgbClr val="FF0000"/>
                </a:solidFill>
              </a:rPr>
              <a:t>high energy </a:t>
            </a:r>
            <a:r>
              <a:rPr lang="en-GB" b="1" u="sng" dirty="0" err="1">
                <a:solidFill>
                  <a:srgbClr val="FF0000"/>
                </a:solidFill>
              </a:rPr>
              <a:t>e+e</a:t>
            </a:r>
            <a:r>
              <a:rPr lang="en-GB" b="1" u="sng" dirty="0">
                <a:solidFill>
                  <a:srgbClr val="FF0000"/>
                </a:solidFill>
              </a:rPr>
              <a:t>- linear collider</a:t>
            </a:r>
            <a:r>
              <a:rPr lang="en-GB" dirty="0">
                <a:solidFill>
                  <a:srgbClr val="FF0000"/>
                </a:solidFill>
              </a:rPr>
              <a:t>!!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97820D-69D4-486B-BA18-D723E3232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6FB5A-4FF5-421E-A514-3E01FEEE0E9F}" type="datetime1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5B39B-5810-4281-9DE6-9FF90DAB7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D1676E-9775-44F9-988A-B8BC630E3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0893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Slide Number Placeholder 3">
            <a:extLst>
              <a:ext uri="{FF2B5EF4-FFF2-40B4-BE49-F238E27FC236}">
                <a16:creationId xmlns:a16="http://schemas.microsoft.com/office/drawing/2014/main" id="{5C471DFC-8206-40E9-A3B5-5B739A1460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fld id="{1152ED62-7CC2-4488-9418-D014449EB609}" type="slidenum">
              <a:rPr lang="en-GB" altLang="en-US" sz="1400" smtClean="0">
                <a:solidFill>
                  <a:srgbClr val="CCECFF"/>
                </a:solidFill>
              </a:rPr>
              <a:pPr>
                <a:spcBef>
                  <a:spcPct val="50000"/>
                </a:spcBef>
                <a:buFontTx/>
                <a:buNone/>
              </a:pPr>
              <a:t>26</a:t>
            </a:fld>
            <a:endParaRPr lang="en-GB" altLang="en-US" sz="1400">
              <a:solidFill>
                <a:srgbClr val="CCECFF"/>
              </a:solidFill>
            </a:endParaRPr>
          </a:p>
        </p:txBody>
      </p:sp>
      <p:sp>
        <p:nvSpPr>
          <p:cNvPr id="81924" name="Rectangle 4">
            <a:extLst>
              <a:ext uri="{FF2B5EF4-FFF2-40B4-BE49-F238E27FC236}">
                <a16:creationId xmlns:a16="http://schemas.microsoft.com/office/drawing/2014/main" id="{1908014F-A761-4E03-8EC6-EEDA3652FE5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702644" y="0"/>
            <a:ext cx="8441356" cy="914400"/>
          </a:xfrm>
        </p:spPr>
        <p:txBody>
          <a:bodyPr>
            <a:normAutofit/>
          </a:bodyPr>
          <a:lstStyle/>
          <a:p>
            <a:r>
              <a:rPr lang="en-GB" altLang="en-US" b="1" dirty="0">
                <a:solidFill>
                  <a:srgbClr val="CC3300"/>
                </a:solidFill>
              </a:rPr>
              <a:t>        In summary…. A few Friends </a:t>
            </a:r>
            <a:endParaRPr lang="en-GB" altLang="en-US" b="1" dirty="0"/>
          </a:p>
        </p:txBody>
      </p:sp>
      <p:sp>
        <p:nvSpPr>
          <p:cNvPr id="81925" name="Rectangle 3">
            <a:extLst>
              <a:ext uri="{FF2B5EF4-FFF2-40B4-BE49-F238E27FC236}">
                <a16:creationId xmlns:a16="http://schemas.microsoft.com/office/drawing/2014/main" id="{67244783-4497-4576-859E-B121068E63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925" y="2071688"/>
            <a:ext cx="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>
              <a:solidFill>
                <a:srgbClr val="FF33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4CA415-98FC-4610-809C-AB95CA7D5A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981075"/>
            <a:ext cx="7632700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D44B8C1-6694-4287-B163-7475F381E0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225" y="4099832"/>
            <a:ext cx="47053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E5DBC48A-6C2E-47BF-A6C2-2391B4430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964" y="365126"/>
            <a:ext cx="7821386" cy="1325563"/>
          </a:xfrm>
        </p:spPr>
        <p:txBody>
          <a:bodyPr>
            <a:normAutofit/>
          </a:bodyPr>
          <a:lstStyle/>
          <a:p>
            <a:r>
              <a:rPr lang="en-GB" dirty="0"/>
              <a:t>The person and lab context</a:t>
            </a:r>
            <a:br>
              <a:rPr lang="en-GB" dirty="0"/>
            </a:br>
            <a:r>
              <a:rPr lang="en-GB" dirty="0"/>
              <a:t>A short history and a few names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FAB0FD1E-CB46-4B9C-B23D-93220D132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69089"/>
          </a:xfrm>
        </p:spPr>
        <p:txBody>
          <a:bodyPr/>
          <a:lstStyle/>
          <a:p>
            <a:r>
              <a:rPr lang="en-GB" dirty="0"/>
              <a:t>SLAC / SPEAR (~1965 – 1980)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err="1"/>
              <a:t>Pf</a:t>
            </a:r>
            <a:r>
              <a:rPr lang="en-GB" dirty="0"/>
              <a:t>/Burt Richter/ Roy Schwitters</a:t>
            </a:r>
          </a:p>
          <a:p>
            <a:pPr marL="0" indent="0">
              <a:buNone/>
            </a:pPr>
            <a:r>
              <a:rPr lang="en-GB" dirty="0"/>
              <a:t>	Gunter Wolf/ Bjorn </a:t>
            </a:r>
            <a:r>
              <a:rPr lang="en-GB" dirty="0" err="1"/>
              <a:t>Wiik</a:t>
            </a:r>
            <a:r>
              <a:rPr lang="en-GB" dirty="0"/>
              <a:t> /Paul </a:t>
            </a:r>
            <a:r>
              <a:rPr lang="en-GB" dirty="0" err="1"/>
              <a:t>Soding</a:t>
            </a:r>
            <a:r>
              <a:rPr lang="en-GB" dirty="0"/>
              <a:t>(LBL) </a:t>
            </a:r>
          </a:p>
          <a:p>
            <a:r>
              <a:rPr lang="en-GB" dirty="0"/>
              <a:t>CERN(~1970 –Now)/</a:t>
            </a:r>
            <a:r>
              <a:rPr lang="en-GB" dirty="0" err="1"/>
              <a:t>SPS,SppS,LEP</a:t>
            </a:r>
            <a:r>
              <a:rPr lang="en-GB" dirty="0"/>
              <a:t> and LHC</a:t>
            </a:r>
          </a:p>
          <a:p>
            <a:pPr marL="0" indent="0">
              <a:buNone/>
            </a:pPr>
            <a:r>
              <a:rPr lang="en-GB" dirty="0"/>
              <a:t>	BR(1976),Carlo </a:t>
            </a:r>
            <a:r>
              <a:rPr lang="en-GB" dirty="0" err="1"/>
              <a:t>Rubbia,Herwig</a:t>
            </a:r>
            <a:r>
              <a:rPr lang="en-GB" dirty="0"/>
              <a:t> </a:t>
            </a:r>
            <a:r>
              <a:rPr lang="en-GB" dirty="0" err="1"/>
              <a:t>Schopper,CLS</a:t>
            </a:r>
            <a:endParaRPr lang="en-GB" dirty="0"/>
          </a:p>
          <a:p>
            <a:r>
              <a:rPr lang="en-GB" dirty="0"/>
              <a:t>DESY/DORIS/PETRA/HERA/LC and FEL</a:t>
            </a:r>
          </a:p>
          <a:p>
            <a:pPr marL="0" indent="0">
              <a:buNone/>
            </a:pPr>
            <a:r>
              <a:rPr lang="en-GB" dirty="0"/>
              <a:t>	GW/BW/PS (Tasso) ….  (ZEUS)</a:t>
            </a:r>
          </a:p>
          <a:p>
            <a:r>
              <a:rPr lang="en-GB" dirty="0"/>
              <a:t>Tevatron/SSC(Texas)</a:t>
            </a:r>
          </a:p>
          <a:p>
            <a:pPr marL="0" indent="0">
              <a:buNone/>
            </a:pPr>
            <a:r>
              <a:rPr lang="en-GB" dirty="0"/>
              <a:t>	RS(… 1993)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07E0B1-C5D2-499B-9B31-7416082F21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5624513"/>
            <a:ext cx="2057400" cy="273844"/>
          </a:xfrm>
        </p:spPr>
        <p:txBody>
          <a:bodyPr/>
          <a:lstStyle/>
          <a:p>
            <a:fld id="{DAD3675C-4A54-4BD3-A1BE-6352F4EA92BC}" type="datetime1">
              <a:rPr lang="en-GB" smtClean="0"/>
              <a:t>10/09/2024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98C5C3-A8A7-414C-BE1C-D47F8C7EB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624513"/>
            <a:ext cx="3086100" cy="273844"/>
          </a:xfrm>
        </p:spPr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BA06E-FB26-47DF-9F17-51A97DCD1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5624513"/>
            <a:ext cx="2057400" cy="273844"/>
          </a:xfrm>
        </p:spPr>
        <p:txBody>
          <a:bodyPr/>
          <a:lstStyle/>
          <a:p>
            <a:fld id="{0C4254D3-E8AC-40D2-85F0-FCEA3C5E6A97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591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Slide Number Placeholder 3">
            <a:extLst>
              <a:ext uri="{FF2B5EF4-FFF2-40B4-BE49-F238E27FC236}">
                <a16:creationId xmlns:a16="http://schemas.microsoft.com/office/drawing/2014/main" id="{B2F5C92B-5425-45AC-9172-33EBA596EE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fld id="{6C5AE090-0D3D-47F4-B327-E6CFA0F27801}" type="slidenum">
              <a:rPr lang="en-GB" altLang="en-US" sz="1400" smtClean="0">
                <a:solidFill>
                  <a:srgbClr val="CCECFF"/>
                </a:solidFill>
              </a:rPr>
              <a:pPr>
                <a:spcBef>
                  <a:spcPct val="50000"/>
                </a:spcBef>
                <a:buFontTx/>
                <a:buNone/>
              </a:pPr>
              <a:t>3</a:t>
            </a:fld>
            <a:endParaRPr lang="en-GB" altLang="en-US" sz="1400">
              <a:solidFill>
                <a:srgbClr val="CCECFF"/>
              </a:solidFill>
            </a:endParaRPr>
          </a:p>
        </p:txBody>
      </p:sp>
      <p:sp>
        <p:nvSpPr>
          <p:cNvPr id="52230" name="Rectangle 4">
            <a:extLst>
              <a:ext uri="{FF2B5EF4-FFF2-40B4-BE49-F238E27FC236}">
                <a16:creationId xmlns:a16="http://schemas.microsoft.com/office/drawing/2014/main" id="{7C2F97DD-5699-472C-B37A-8D0EEBD19E8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657350" y="136524"/>
            <a:ext cx="7200900" cy="329889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b="1" dirty="0">
                <a:solidFill>
                  <a:srgbClr val="FF0000"/>
                </a:solidFill>
              </a:rPr>
              <a:t>     Quarks and Gluons and </a:t>
            </a:r>
            <a:r>
              <a:rPr lang="en-GB" b="1" dirty="0" err="1">
                <a:solidFill>
                  <a:srgbClr val="FF0000"/>
                </a:solidFill>
              </a:rPr>
              <a:t>Taus</a:t>
            </a:r>
            <a:br>
              <a:rPr lang="en-GB" b="1" dirty="0">
                <a:solidFill>
                  <a:srgbClr val="FF0000"/>
                </a:solidFill>
              </a:rPr>
            </a:br>
            <a:r>
              <a:rPr lang="en-GB" b="1" dirty="0">
                <a:solidFill>
                  <a:srgbClr val="FF0000"/>
                </a:solidFill>
              </a:rPr>
              <a:t>                    </a:t>
            </a:r>
            <a:r>
              <a:rPr lang="en-GB" b="1" u="sng" dirty="0">
                <a:solidFill>
                  <a:srgbClr val="FF0000"/>
                </a:solidFill>
              </a:rPr>
              <a:t>in TASSO</a:t>
            </a:r>
            <a:br>
              <a:rPr lang="en-GB" b="1" dirty="0">
                <a:solidFill>
                  <a:srgbClr val="FF0000"/>
                </a:solidFill>
              </a:rPr>
            </a:br>
            <a:br>
              <a:rPr lang="en-GB" b="1" dirty="0">
                <a:solidFill>
                  <a:srgbClr val="FF0000"/>
                </a:solidFill>
              </a:rPr>
            </a:br>
            <a:r>
              <a:rPr lang="en-GB" b="1" dirty="0">
                <a:solidFill>
                  <a:srgbClr val="FF0000"/>
                </a:solidFill>
              </a:rPr>
              <a:t>                    Quarks</a:t>
            </a:r>
            <a:br>
              <a:rPr lang="en-GB" b="1" dirty="0">
                <a:solidFill>
                  <a:srgbClr val="FF0000"/>
                </a:solidFill>
              </a:rPr>
            </a:br>
            <a:br>
              <a:rPr lang="en-GB" b="1" dirty="0">
                <a:solidFill>
                  <a:srgbClr val="FF0000"/>
                </a:solidFill>
              </a:rPr>
            </a:br>
            <a:endParaRPr lang="en-GB" b="1" dirty="0">
              <a:solidFill>
                <a:srgbClr val="FF0000"/>
              </a:solidFill>
              <a:ea typeface="+mj-ea"/>
            </a:endParaRPr>
          </a:p>
        </p:txBody>
      </p:sp>
      <p:sp>
        <p:nvSpPr>
          <p:cNvPr id="38917" name="Rectangle 3">
            <a:extLst>
              <a:ext uri="{FF2B5EF4-FFF2-40B4-BE49-F238E27FC236}">
                <a16:creationId xmlns:a16="http://schemas.microsoft.com/office/drawing/2014/main" id="{BFE214D8-DFD0-4616-A054-823FE573C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1831976"/>
            <a:ext cx="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>
              <a:solidFill>
                <a:srgbClr val="FF3300"/>
              </a:solidFill>
            </a:endParaRPr>
          </a:p>
        </p:txBody>
      </p:sp>
      <p:pic>
        <p:nvPicPr>
          <p:cNvPr id="20" name="Picture 6" descr="2-Jet">
            <a:extLst>
              <a:ext uri="{FF2B5EF4-FFF2-40B4-BE49-F238E27FC236}">
                <a16:creationId xmlns:a16="http://schemas.microsoft.com/office/drawing/2014/main" id="{18316B05-9826-4855-A0E7-88E96C0854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815" y="2664453"/>
            <a:ext cx="3376612" cy="359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DBE2C0-B5AE-43B8-9347-4973A2E44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76AB3-8B23-468E-87A7-7CC94FC8F687}" type="datetime1">
              <a:rPr lang="en-GB" smtClean="0"/>
              <a:t>10/09/2024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B4690B-90BB-430F-97D2-64AD15F62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Slide Number Placeholder 3">
            <a:extLst>
              <a:ext uri="{FF2B5EF4-FFF2-40B4-BE49-F238E27FC236}">
                <a16:creationId xmlns:a16="http://schemas.microsoft.com/office/drawing/2014/main" id="{05466B22-2E16-489A-8948-953F7C58DB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fld id="{2CD0CB1E-532A-4F62-B4AA-8A75D759427B}" type="slidenum">
              <a:rPr lang="en-GB" altLang="en-US" sz="1400" smtClean="0">
                <a:solidFill>
                  <a:srgbClr val="CCECFF"/>
                </a:solidFill>
              </a:rPr>
              <a:pPr>
                <a:spcBef>
                  <a:spcPct val="50000"/>
                </a:spcBef>
                <a:buFontTx/>
                <a:buNone/>
              </a:pPr>
              <a:t>4</a:t>
            </a:fld>
            <a:endParaRPr lang="en-GB" altLang="en-US" sz="1400">
              <a:solidFill>
                <a:srgbClr val="CCECFF"/>
              </a:solidFill>
            </a:endParaRPr>
          </a:p>
        </p:txBody>
      </p:sp>
      <p:sp>
        <p:nvSpPr>
          <p:cNvPr id="52230" name="Rectangle 4">
            <a:extLst>
              <a:ext uri="{FF2B5EF4-FFF2-40B4-BE49-F238E27FC236}">
                <a16:creationId xmlns:a16="http://schemas.microsoft.com/office/drawing/2014/main" id="{6D7CF2AD-F271-495B-B30C-F7C6D6A9061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04899" y="16705"/>
            <a:ext cx="6934200" cy="914400"/>
          </a:xfrm>
        </p:spPr>
        <p:txBody>
          <a:bodyPr/>
          <a:lstStyle/>
          <a:p>
            <a:pPr>
              <a:defRPr/>
            </a:pPr>
            <a:r>
              <a:rPr lang="en-GB" b="1" dirty="0">
                <a:ea typeface="+mj-ea"/>
              </a:rPr>
              <a:t>                     </a:t>
            </a:r>
            <a:r>
              <a:rPr lang="en-GB" b="1" dirty="0">
                <a:solidFill>
                  <a:srgbClr val="FF0000"/>
                </a:solidFill>
                <a:ea typeface="+mj-ea"/>
              </a:rPr>
              <a:t>Gluons</a:t>
            </a:r>
          </a:p>
        </p:txBody>
      </p:sp>
      <p:sp>
        <p:nvSpPr>
          <p:cNvPr id="40965" name="Rectangle 3">
            <a:extLst>
              <a:ext uri="{FF2B5EF4-FFF2-40B4-BE49-F238E27FC236}">
                <a16:creationId xmlns:a16="http://schemas.microsoft.com/office/drawing/2014/main" id="{B313B996-6972-44AE-B1F1-CD2DAFA6B4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925" y="2071688"/>
            <a:ext cx="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>
              <a:solidFill>
                <a:srgbClr val="FF3300"/>
              </a:solidFill>
            </a:endParaRPr>
          </a:p>
        </p:txBody>
      </p:sp>
      <p:pic>
        <p:nvPicPr>
          <p:cNvPr id="19" name="Picture 4" descr="3-Jet">
            <a:extLst>
              <a:ext uri="{FF2B5EF4-FFF2-40B4-BE49-F238E27FC236}">
                <a16:creationId xmlns:a16="http://schemas.microsoft.com/office/drawing/2014/main" id="{4536061D-96E8-401D-AA0C-CB572B446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333" y="1156077"/>
            <a:ext cx="3899333" cy="4411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F1477E-A0B0-4763-87C2-53F79BFF5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6BCBC-5DFB-4F02-BAB1-58265EBC2953}" type="datetime1">
              <a:rPr lang="en-GB" smtClean="0"/>
              <a:t>10/09/2024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117E9D-355B-4154-933D-6FBB09E08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Slide Number Placeholder 3">
            <a:extLst>
              <a:ext uri="{FF2B5EF4-FFF2-40B4-BE49-F238E27FC236}">
                <a16:creationId xmlns:a16="http://schemas.microsoft.com/office/drawing/2014/main" id="{15E1284D-8B51-46E2-9318-9C8993D341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fld id="{16979FD9-7593-4E28-AABA-459C7DC06B9D}" type="slidenum">
              <a:rPr lang="en-GB" altLang="en-US" sz="1400" smtClean="0">
                <a:solidFill>
                  <a:srgbClr val="CCECFF"/>
                </a:solidFill>
              </a:rPr>
              <a:pPr>
                <a:spcBef>
                  <a:spcPct val="50000"/>
                </a:spcBef>
                <a:buFontTx/>
                <a:buNone/>
              </a:pPr>
              <a:t>5</a:t>
            </a:fld>
            <a:endParaRPr lang="en-GB" altLang="en-US" sz="1400">
              <a:solidFill>
                <a:srgbClr val="CCECFF"/>
              </a:solidFill>
            </a:endParaRPr>
          </a:p>
        </p:txBody>
      </p:sp>
      <p:sp>
        <p:nvSpPr>
          <p:cNvPr id="59397" name="Rectangle 3">
            <a:extLst>
              <a:ext uri="{FF2B5EF4-FFF2-40B4-BE49-F238E27FC236}">
                <a16:creationId xmlns:a16="http://schemas.microsoft.com/office/drawing/2014/main" id="{99457DEF-0298-4EF8-ADE5-76940054ED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925" y="2071688"/>
            <a:ext cx="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>
              <a:solidFill>
                <a:srgbClr val="FF3300"/>
              </a:solidFill>
            </a:endParaRPr>
          </a:p>
        </p:txBody>
      </p:sp>
      <p:pic>
        <p:nvPicPr>
          <p:cNvPr id="1085449" name="Picture 9" descr="scan1">
            <a:extLst>
              <a:ext uri="{FF2B5EF4-FFF2-40B4-BE49-F238E27FC236}">
                <a16:creationId xmlns:a16="http://schemas.microsoft.com/office/drawing/2014/main" id="{B13709DD-E438-4CBA-8029-ABDAD8B8F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93" y="1375568"/>
            <a:ext cx="5610225" cy="410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50" name="Picture 10" descr="scan1">
            <a:extLst>
              <a:ext uri="{FF2B5EF4-FFF2-40B4-BE49-F238E27FC236}">
                <a16:creationId xmlns:a16="http://schemas.microsoft.com/office/drawing/2014/main" id="{2F9A13BF-95E5-4098-9FA5-64DA18708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35" t="39389" r="39720" b="37495"/>
          <a:stretch>
            <a:fillRect/>
          </a:stretch>
        </p:blipFill>
        <p:spPr bwMode="auto">
          <a:xfrm>
            <a:off x="6115050" y="1816667"/>
            <a:ext cx="294163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69D5C5-E07D-48D2-8B22-CCC91D2194C8}"/>
              </a:ext>
            </a:extLst>
          </p:cNvPr>
          <p:cNvSpPr txBox="1"/>
          <p:nvPr/>
        </p:nvSpPr>
        <p:spPr>
          <a:xfrm>
            <a:off x="2294165" y="445116"/>
            <a:ext cx="5167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                     </a:t>
            </a:r>
            <a:r>
              <a:rPr lang="en-GB" sz="3200" dirty="0">
                <a:solidFill>
                  <a:srgbClr val="FF0000"/>
                </a:solidFill>
              </a:rPr>
              <a:t>Tau lepton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FF66A3-F3F4-4F37-938C-4614F627A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D81EE-6A22-422C-A86A-573F680FA7D6}" type="datetime1">
              <a:rPr lang="en-GB" smtClean="0"/>
              <a:t>10/09/2024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5C3CCE-AF18-4292-8542-FC0EAE6C6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85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85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85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85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3">
            <a:extLst>
              <a:ext uri="{FF2B5EF4-FFF2-40B4-BE49-F238E27FC236}">
                <a16:creationId xmlns:a16="http://schemas.microsoft.com/office/drawing/2014/main" id="{987EE32F-43DB-4A74-97E1-9E2A8632B5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BED1108-1411-443B-AEF3-A85C0287CDD2}" type="slidenum">
              <a:rPr lang="en-GB" altLang="en-US" sz="1400" smtClean="0">
                <a:solidFill>
                  <a:srgbClr val="CCECFF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GB" altLang="en-US" sz="1400">
              <a:solidFill>
                <a:srgbClr val="CCECFF"/>
              </a:solidFill>
            </a:endParaRPr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8E844FE5-53B1-4738-AA89-26D39DDB63CB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812925" y="851353"/>
            <a:ext cx="7331075" cy="365125"/>
          </a:xfrm>
        </p:spPr>
        <p:txBody>
          <a:bodyPr>
            <a:normAutofit fontScale="90000"/>
          </a:bodyPr>
          <a:lstStyle/>
          <a:p>
            <a:r>
              <a:rPr lang="en-GB" altLang="en-US" b="1" dirty="0"/>
              <a:t>The Historical context   …. 2</a:t>
            </a:r>
          </a:p>
        </p:txBody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5ABF577D-A46C-4CC4-8D67-9A1E4DD964F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812923" y="2071687"/>
            <a:ext cx="6188075" cy="3553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dirty="0">
              <a:solidFill>
                <a:srgbClr val="FF33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25A341-062F-4688-B3ED-329DB8412383}"/>
              </a:ext>
            </a:extLst>
          </p:cNvPr>
          <p:cNvSpPr txBox="1"/>
          <p:nvPr/>
        </p:nvSpPr>
        <p:spPr>
          <a:xfrm>
            <a:off x="1584096" y="1947637"/>
            <a:ext cx="66457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Study  W,Z   and possibly discover Higgs  and top quark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Led to </a:t>
            </a:r>
            <a:r>
              <a:rPr lang="en-GB" u="sng" dirty="0">
                <a:solidFill>
                  <a:srgbClr val="FF0000"/>
                </a:solidFill>
              </a:rPr>
              <a:t>Tevatron</a:t>
            </a:r>
            <a:r>
              <a:rPr lang="en-GB" u="sng" dirty="0"/>
              <a:t>,</a:t>
            </a:r>
            <a:r>
              <a:rPr lang="en-GB" dirty="0"/>
              <a:t>        </a:t>
            </a:r>
            <a:r>
              <a:rPr lang="en-GB" u="sng" dirty="0">
                <a:solidFill>
                  <a:srgbClr val="FF0000"/>
                </a:solidFill>
              </a:rPr>
              <a:t>LEP,</a:t>
            </a:r>
            <a:r>
              <a:rPr lang="en-GB" dirty="0"/>
              <a:t>    and the      </a:t>
            </a:r>
            <a:r>
              <a:rPr lang="en-GB" u="sng" dirty="0">
                <a:solidFill>
                  <a:srgbClr val="FF0000"/>
                </a:solidFill>
              </a:rPr>
              <a:t>SSC</a:t>
            </a:r>
            <a:r>
              <a:rPr lang="en-GB" dirty="0"/>
              <a:t>/</a:t>
            </a:r>
            <a:r>
              <a:rPr lang="en-GB" u="sng" dirty="0">
                <a:solidFill>
                  <a:srgbClr val="FF0000"/>
                </a:solidFill>
              </a:rPr>
              <a:t>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1976   …   </a:t>
            </a:r>
            <a:r>
              <a:rPr lang="en-GB" dirty="0" err="1"/>
              <a:t>B.Richter</a:t>
            </a:r>
            <a:r>
              <a:rPr lang="en-GB" dirty="0"/>
              <a:t> first proposed </a:t>
            </a:r>
            <a:r>
              <a:rPr lang="en-GB" u="sng" dirty="0">
                <a:solidFill>
                  <a:srgbClr val="FF0000"/>
                </a:solidFill>
              </a:rPr>
              <a:t>LEP</a:t>
            </a:r>
            <a:r>
              <a:rPr lang="en-GB" dirty="0"/>
              <a:t> (in NIM article)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1985    …   </a:t>
            </a:r>
            <a:r>
              <a:rPr lang="en-GB" u="sng" dirty="0">
                <a:solidFill>
                  <a:srgbClr val="FF0000"/>
                </a:solidFill>
              </a:rPr>
              <a:t>SSC </a:t>
            </a:r>
            <a:r>
              <a:rPr lang="en-GB" dirty="0"/>
              <a:t> proposed in 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1980’s  …   </a:t>
            </a:r>
            <a:r>
              <a:rPr lang="en-GB" u="sng" dirty="0">
                <a:solidFill>
                  <a:srgbClr val="FF0000"/>
                </a:solidFill>
              </a:rPr>
              <a:t>LHC </a:t>
            </a:r>
            <a:r>
              <a:rPr lang="en-GB" dirty="0"/>
              <a:t>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2FDAA6-9C7A-46AE-8450-02F8BCEA7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DA02A-B42F-4F99-8AF8-200EF3222B56}" type="datetime1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EF1E1-1CD7-4185-8408-68E346EE2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</p:spTree>
    <p:extLst>
      <p:ext uri="{BB962C8B-B14F-4D97-AF65-F5344CB8AC3E}">
        <p14:creationId xmlns:p14="http://schemas.microsoft.com/office/powerpoint/2010/main" val="4117259839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25FA0-A540-47B2-A28F-8F6844A04C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391886"/>
            <a:ext cx="7772400" cy="464547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Electra at LEP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  and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  SDC at the SSC</a:t>
            </a:r>
            <a:br>
              <a:rPr lang="en-GB" dirty="0"/>
            </a:br>
            <a:r>
              <a:rPr lang="en-GB" dirty="0"/>
              <a:t>or</a:t>
            </a:r>
            <a:br>
              <a:rPr lang="en-GB" dirty="0"/>
            </a:br>
            <a:r>
              <a:rPr lang="en-GB" dirty="0"/>
              <a:t>‘The ones that got away’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7CE834-03AA-4659-8390-60967D0390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5298620"/>
            <a:ext cx="6858000" cy="873579"/>
          </a:xfrm>
        </p:spPr>
        <p:txBody>
          <a:bodyPr/>
          <a:lstStyle/>
          <a:p>
            <a:r>
              <a:rPr lang="en-GB" dirty="0"/>
              <a:t>Roger Cashmore CMG, FRS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22F6CF-0994-4E58-A392-72922362B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7D1A1-269A-4485-A5E3-5AA069256859}" type="datetime1">
              <a:rPr lang="en-GB" smtClean="0"/>
              <a:t>10/09/2024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6800F-DD2A-417C-8232-80EEFFF33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Foster Fest Electra and SDC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D9E423-8E6A-4B8C-8A9F-D1692350E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254D3-E8AC-40D2-85F0-FCEA3C5E6A9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171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Slide Number Placeholder 3">
            <a:extLst>
              <a:ext uri="{FF2B5EF4-FFF2-40B4-BE49-F238E27FC236}">
                <a16:creationId xmlns:a16="http://schemas.microsoft.com/office/drawing/2014/main" id="{90357290-B8EC-4699-A639-52041CAFD9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fld id="{FFC28F66-9EFE-4131-9EE4-F78CFF5DFF8B}" type="slidenum">
              <a:rPr lang="en-GB" altLang="en-US" sz="1400" smtClean="0">
                <a:solidFill>
                  <a:srgbClr val="CCECFF"/>
                </a:solidFill>
              </a:rPr>
              <a:pPr>
                <a:spcBef>
                  <a:spcPct val="50000"/>
                </a:spcBef>
                <a:buFontTx/>
                <a:buNone/>
              </a:pPr>
              <a:t>8</a:t>
            </a:fld>
            <a:endParaRPr lang="en-GB" altLang="en-US" sz="1400">
              <a:solidFill>
                <a:srgbClr val="CCECFF"/>
              </a:solidFill>
            </a:endParaRPr>
          </a:p>
        </p:txBody>
      </p:sp>
      <p:sp>
        <p:nvSpPr>
          <p:cNvPr id="95238" name="Rectangle 4">
            <a:extLst>
              <a:ext uri="{FF2B5EF4-FFF2-40B4-BE49-F238E27FC236}">
                <a16:creationId xmlns:a16="http://schemas.microsoft.com/office/drawing/2014/main" id="{A659E7F9-8928-4104-9D09-B235A3D557F2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479307" y="19050"/>
            <a:ext cx="4431632" cy="914400"/>
          </a:xfrm>
        </p:spPr>
        <p:txBody>
          <a:bodyPr/>
          <a:lstStyle/>
          <a:p>
            <a:pPr>
              <a:defRPr/>
            </a:pPr>
            <a:r>
              <a:rPr lang="en-GB" b="1" dirty="0">
                <a:solidFill>
                  <a:srgbClr val="CC3300"/>
                </a:solidFill>
                <a:ea typeface="+mj-ea"/>
              </a:rPr>
              <a:t>         Electra</a:t>
            </a:r>
            <a:endParaRPr lang="en-GB" b="1" dirty="0">
              <a:ea typeface="+mj-ea"/>
            </a:endParaRPr>
          </a:p>
        </p:txBody>
      </p:sp>
      <p:sp>
        <p:nvSpPr>
          <p:cNvPr id="67589" name="Rectangle 3">
            <a:extLst>
              <a:ext uri="{FF2B5EF4-FFF2-40B4-BE49-F238E27FC236}">
                <a16:creationId xmlns:a16="http://schemas.microsoft.com/office/drawing/2014/main" id="{EBDF1132-9B24-43EE-9967-E4E1523190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925" y="2071688"/>
            <a:ext cx="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>
              <a:solidFill>
                <a:srgbClr val="FF3300"/>
              </a:solidFill>
            </a:endParaRPr>
          </a:p>
        </p:txBody>
      </p:sp>
      <p:pic>
        <p:nvPicPr>
          <p:cNvPr id="67590" name="Picture 1">
            <a:extLst>
              <a:ext uri="{FF2B5EF4-FFF2-40B4-BE49-F238E27FC236}">
                <a16:creationId xmlns:a16="http://schemas.microsoft.com/office/drawing/2014/main" id="{9C8A7C6D-B591-4BF1-9DF9-F8F3C19DA4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5"/>
          <a:stretch>
            <a:fillRect/>
          </a:stretch>
        </p:blipFill>
        <p:spPr bwMode="auto">
          <a:xfrm>
            <a:off x="0" y="908050"/>
            <a:ext cx="9144000" cy="285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1" name="Picture 4">
            <a:extLst>
              <a:ext uri="{FF2B5EF4-FFF2-40B4-BE49-F238E27FC236}">
                <a16:creationId xmlns:a16="http://schemas.microsoft.com/office/drawing/2014/main" id="{FB30FAF1-1882-46A2-BB47-7A8A79CD92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3830638"/>
            <a:ext cx="9144001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4CB5AE-438E-4E1C-B3BF-196F524E3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EC8DB-C4B5-411E-9376-4893A6D78171}" type="datetime1">
              <a:rPr lang="en-GB" smtClean="0"/>
              <a:t>10/09/2024</a:t>
            </a:fld>
            <a:endParaRPr lang="en-GB"/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6B8770EE-FC93-4961-BF62-C435F24D4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>
              <a:ea typeface="+mj-ea"/>
            </a:endParaRP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4B6D439D-CA35-4EA9-AEB2-2CFD8F4C7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>
                <a:solidFill>
                  <a:srgbClr val="23346C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 Unicode MS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>
                <a:solidFill>
                  <a:schemeClr val="folHlink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fld id="{636C9C92-F23B-4136-84A9-730E2B197377}" type="slidenum">
              <a:rPr lang="en-GB" altLang="en-US" sz="1400" smtClean="0">
                <a:solidFill>
                  <a:srgbClr val="CCECFF"/>
                </a:solidFill>
                <a:latin typeface="Times New Roman" panose="02020603050405020304" pitchFamily="18" charset="0"/>
              </a:rPr>
              <a:pPr>
                <a:spcBef>
                  <a:spcPct val="50000"/>
                </a:spcBef>
                <a:buFontTx/>
                <a:buNone/>
              </a:pPr>
              <a:t>9</a:t>
            </a:fld>
            <a:endParaRPr lang="en-GB" altLang="en-US" sz="1400">
              <a:solidFill>
                <a:srgbClr val="CCEC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69636" name="Rectangle 3">
            <a:extLst>
              <a:ext uri="{FF2B5EF4-FFF2-40B4-BE49-F238E27FC236}">
                <a16:creationId xmlns:a16="http://schemas.microsoft.com/office/drawing/2014/main" id="{A6AE4375-476E-4065-B6D5-28AA6301F9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2925" y="2071688"/>
            <a:ext cx="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23346C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 Unicode MS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>
                <a:solidFill>
                  <a:schemeClr val="folHlink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32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9637" name="Picture 5">
            <a:extLst>
              <a:ext uri="{FF2B5EF4-FFF2-40B4-BE49-F238E27FC236}">
                <a16:creationId xmlns:a16="http://schemas.microsoft.com/office/drawing/2014/main" id="{D3572DEF-AB06-4E25-AB43-36011D6A7F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9" b="8205"/>
          <a:stretch>
            <a:fillRect/>
          </a:stretch>
        </p:blipFill>
        <p:spPr bwMode="auto">
          <a:xfrm>
            <a:off x="36513" y="44450"/>
            <a:ext cx="914400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8" name="Picture 3">
            <a:extLst>
              <a:ext uri="{FF2B5EF4-FFF2-40B4-BE49-F238E27FC236}">
                <a16:creationId xmlns:a16="http://schemas.microsoft.com/office/drawing/2014/main" id="{6231945C-0DF7-4577-A320-ABDD1F51B0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3141663"/>
            <a:ext cx="914400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9639" name="Group 6">
            <a:extLst>
              <a:ext uri="{FF2B5EF4-FFF2-40B4-BE49-F238E27FC236}">
                <a16:creationId xmlns:a16="http://schemas.microsoft.com/office/drawing/2014/main" id="{BF556067-E632-418D-8F2B-B14B88BCB396}"/>
              </a:ext>
            </a:extLst>
          </p:cNvPr>
          <p:cNvGrpSpPr>
            <a:grpSpLocks/>
          </p:cNvGrpSpPr>
          <p:nvPr/>
        </p:nvGrpSpPr>
        <p:grpSpPr bwMode="auto">
          <a:xfrm>
            <a:off x="23813" y="4127500"/>
            <a:ext cx="4419600" cy="2757488"/>
            <a:chOff x="23168" y="4127643"/>
            <a:chExt cx="4420344" cy="2757741"/>
          </a:xfrm>
        </p:grpSpPr>
        <p:pic>
          <p:nvPicPr>
            <p:cNvPr id="69646" name="Picture 10">
              <a:extLst>
                <a:ext uri="{FF2B5EF4-FFF2-40B4-BE49-F238E27FC236}">
                  <a16:creationId xmlns:a16="http://schemas.microsoft.com/office/drawing/2014/main" id="{E3B185BE-55F5-4E8D-BA10-440A1F780B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8194" b="70329"/>
            <a:stretch>
              <a:fillRect/>
            </a:stretch>
          </p:blipFill>
          <p:spPr bwMode="auto">
            <a:xfrm>
              <a:off x="23168" y="4437112"/>
              <a:ext cx="1993900" cy="954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647" name="Picture 2">
              <a:extLst>
                <a:ext uri="{FF2B5EF4-FFF2-40B4-BE49-F238E27FC236}">
                  <a16:creationId xmlns:a16="http://schemas.microsoft.com/office/drawing/2014/main" id="{57F862D5-E380-44C8-AB5D-BDC8C539D4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583" r="13474" b="14275"/>
            <a:stretch>
              <a:fillRect/>
            </a:stretch>
          </p:blipFill>
          <p:spPr bwMode="auto">
            <a:xfrm>
              <a:off x="1979712" y="4127643"/>
              <a:ext cx="2463800" cy="2757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B1F4E3B9-9A2D-4A88-9FCA-8004289029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4525" y="4437063"/>
            <a:ext cx="1295400" cy="360362"/>
          </a:xfrm>
          <a:prstGeom prst="rect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>
                <a:solidFill>
                  <a:srgbClr val="23346C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 Unicode MS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>
                <a:solidFill>
                  <a:schemeClr val="folHlink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9pPr>
          </a:lstStyle>
          <a:p>
            <a:pPr fontAlgn="ctr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D4F0DC5-3776-4255-A1A4-BB63A742E1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4525" y="3644900"/>
            <a:ext cx="1223963" cy="360363"/>
          </a:xfrm>
          <a:prstGeom prst="rect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>
                <a:solidFill>
                  <a:srgbClr val="23346C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 Unicode MS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>
                <a:solidFill>
                  <a:schemeClr val="folHlink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9pPr>
          </a:lstStyle>
          <a:p>
            <a:pPr fontAlgn="ctr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EE7079B-F4AD-4725-A031-E1AFC2234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9338" y="836613"/>
            <a:ext cx="1225550" cy="288925"/>
          </a:xfrm>
          <a:prstGeom prst="rect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>
                <a:solidFill>
                  <a:srgbClr val="23346C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 Unicode MS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>
                <a:solidFill>
                  <a:schemeClr val="folHlink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9pPr>
          </a:lstStyle>
          <a:p>
            <a:pPr fontAlgn="ctr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BCDFC9-D9D8-452F-A5EA-10A9B8DC04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1484313"/>
            <a:ext cx="1223962" cy="288925"/>
          </a:xfrm>
          <a:prstGeom prst="rect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>
                <a:solidFill>
                  <a:srgbClr val="23346C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 Unicode MS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>
                <a:solidFill>
                  <a:schemeClr val="folHlink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9pPr>
          </a:lstStyle>
          <a:p>
            <a:pPr fontAlgn="ctr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715C523-CA3F-4C1F-B73D-616413F58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4797425"/>
            <a:ext cx="1800225" cy="287338"/>
          </a:xfrm>
          <a:prstGeom prst="rect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>
                <a:solidFill>
                  <a:srgbClr val="23346C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 Unicode MS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>
                <a:solidFill>
                  <a:schemeClr val="folHlink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9pPr>
          </a:lstStyle>
          <a:p>
            <a:pPr fontAlgn="ctr">
              <a:spcBef>
                <a:spcPct val="0"/>
              </a:spcBef>
              <a:buFontTx/>
              <a:buNone/>
            </a:pP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69645" name="Footer Placeholder 14">
            <a:extLst>
              <a:ext uri="{FF2B5EF4-FFF2-40B4-BE49-F238E27FC236}">
                <a16:creationId xmlns:a16="http://schemas.microsoft.com/office/drawing/2014/main" id="{37C2F923-60BF-4154-B823-DA369470C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800">
                <a:solidFill>
                  <a:srgbClr val="23346C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 Unicode MS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 b="1">
                <a:solidFill>
                  <a:schemeClr val="folHlink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 Unicode MS" charset="0"/>
                <a:cs typeface="Arial Unicode MS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</a:rPr>
              <a:t>2024 Foster Fest Electra and SDC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C15A15-E153-4129-A606-657BAA6A6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861A3-00CD-4391-BA14-254ABCC9BF75}" type="datetime1">
              <a:rPr lang="en-GB" smtClean="0"/>
              <a:t>10/09/2024</a:t>
            </a:fld>
            <a:endParaRPr lang="en-GB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3" grpId="0" animBg="1"/>
      <p:bldP spid="24" grpId="0" animBg="1"/>
      <p:bldP spid="2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845</TotalTime>
  <Words>991</Words>
  <Application>Microsoft Office PowerPoint</Application>
  <PresentationFormat>On-screen Show (4:3)</PresentationFormat>
  <Paragraphs>208</Paragraphs>
  <Slides>27</Slides>
  <Notes>12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Office Theme</vt:lpstr>
      <vt:lpstr>Electra at LEP   and   SDC at the SSC or ‘The ones that got away’</vt:lpstr>
      <vt:lpstr>The Historical context  ….  1</vt:lpstr>
      <vt:lpstr>     Quarks and Gluons and Taus                     in TASSO                      Quarks  </vt:lpstr>
      <vt:lpstr>                     Gluons</vt:lpstr>
      <vt:lpstr>PowerPoint Presentation</vt:lpstr>
      <vt:lpstr>The Historical context   …. 2</vt:lpstr>
      <vt:lpstr>Electra at LEP   and   SDC at the SSC or ‘The ones that got away’</vt:lpstr>
      <vt:lpstr>         Electra</vt:lpstr>
      <vt:lpstr>PowerPoint Presentation</vt:lpstr>
      <vt:lpstr>              Electra</vt:lpstr>
      <vt:lpstr>                 After ELECTRA</vt:lpstr>
      <vt:lpstr>                 After ELECTRA</vt:lpstr>
      <vt:lpstr>             The SSC in the USA</vt:lpstr>
      <vt:lpstr>  SSC in Texas</vt:lpstr>
      <vt:lpstr>PowerPoint Presentation</vt:lpstr>
      <vt:lpstr>PowerPoint Presentation</vt:lpstr>
      <vt:lpstr>PowerPoint Presentation</vt:lpstr>
      <vt:lpstr>       UK involvement in the SSC</vt:lpstr>
      <vt:lpstr>                 SDC</vt:lpstr>
      <vt:lpstr>              SDC</vt:lpstr>
      <vt:lpstr>SDC @ SSC</vt:lpstr>
      <vt:lpstr>        Underestimating the politics!!</vt:lpstr>
      <vt:lpstr>PowerPoint Presentation</vt:lpstr>
      <vt:lpstr>            Meanwhile in Europe</vt:lpstr>
      <vt:lpstr>          ??? An after thought ???</vt:lpstr>
      <vt:lpstr>        In summary…. A few Friends </vt:lpstr>
      <vt:lpstr>The person and lab context A short history and a few names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Electra  and  SDC</dc:title>
  <dc:creator>Roger Cashmore</dc:creator>
  <cp:lastModifiedBy>Roger Cashmore</cp:lastModifiedBy>
  <cp:revision>86</cp:revision>
  <dcterms:created xsi:type="dcterms:W3CDTF">2024-08-20T17:12:46Z</dcterms:created>
  <dcterms:modified xsi:type="dcterms:W3CDTF">2024-09-10T17:30:30Z</dcterms:modified>
</cp:coreProperties>
</file>