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576" r:id="rId3"/>
    <p:sldId id="607" r:id="rId4"/>
    <p:sldId id="575" r:id="rId5"/>
    <p:sldId id="606" r:id="rId6"/>
    <p:sldId id="605" r:id="rId7"/>
    <p:sldId id="561" r:id="rId8"/>
    <p:sldId id="492" r:id="rId9"/>
    <p:sldId id="483" r:id="rId10"/>
    <p:sldId id="577" r:id="rId11"/>
    <p:sldId id="595" r:id="rId12"/>
    <p:sldId id="602" r:id="rId13"/>
    <p:sldId id="459" r:id="rId14"/>
    <p:sldId id="500" r:id="rId15"/>
    <p:sldId id="472" r:id="rId16"/>
    <p:sldId id="501" r:id="rId17"/>
    <p:sldId id="473" r:id="rId18"/>
    <p:sldId id="474" r:id="rId19"/>
    <p:sldId id="502" r:id="rId20"/>
    <p:sldId id="456" r:id="rId21"/>
    <p:sldId id="498" r:id="rId22"/>
    <p:sldId id="558" r:id="rId23"/>
    <p:sldId id="557" r:id="rId24"/>
    <p:sldId id="477" r:id="rId25"/>
    <p:sldId id="482" r:id="rId26"/>
    <p:sldId id="578" r:id="rId27"/>
    <p:sldId id="599" r:id="rId28"/>
    <p:sldId id="596" r:id="rId29"/>
    <p:sldId id="601" r:id="rId30"/>
    <p:sldId id="600" r:id="rId31"/>
    <p:sldId id="598" r:id="rId32"/>
    <p:sldId id="604" r:id="rId33"/>
    <p:sldId id="603" r:id="rId34"/>
    <p:sldId id="586" r:id="rId35"/>
    <p:sldId id="587" r:id="rId36"/>
    <p:sldId id="594" r:id="rId37"/>
    <p:sldId id="608" r:id="rId38"/>
  </p:sldIdLst>
  <p:sldSz cx="12192000" cy="6858000"/>
  <p:notesSz cx="6858000" cy="9875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12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66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5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5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4CD71-8FEF-48B9-AF0C-6BC502C1C7BD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8313" y="1235075"/>
            <a:ext cx="592137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52747"/>
            <a:ext cx="5486400" cy="38886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333"/>
            <a:ext cx="2971800" cy="4955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380333"/>
            <a:ext cx="2971800" cy="4955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C0A47-FAD9-497C-B85E-2C5FBD9F58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15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69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004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6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612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15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6576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D4440-5A2A-400F-B2FB-D716E5FDD021}" type="slidenum">
              <a:rPr lang="en-GB" altLang="de-DE" smtClean="0"/>
              <a:pPr/>
              <a:t>34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41864370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D4440-5A2A-400F-B2FB-D716E5FDD021}" type="slidenum">
              <a:rPr lang="en-GB" altLang="de-DE" smtClean="0"/>
              <a:pPr/>
              <a:t>35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646180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D4440-5A2A-400F-B2FB-D716E5FDD021}" type="slidenum">
              <a:rPr lang="en-GB" altLang="de-DE" smtClean="0"/>
              <a:pPr/>
              <a:t>37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956487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ECFAD3CD-E158-4629-8466-5299DFE8F8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3641001A-A474-4732-90F7-AFC9CF75818D}" type="slidenum">
              <a:rPr lang="en-GB" altLang="en-US" sz="1200">
                <a:latin typeface="Times New Roman" panose="02020603050405020304" pitchFamily="18" charset="0"/>
              </a:rPr>
              <a:pPr/>
              <a:t>9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B0219C8C-30DD-440C-B44A-8A7C7EF24A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825" y="1066800"/>
            <a:ext cx="6484938" cy="3648075"/>
          </a:xfrm>
          <a:solidFill>
            <a:srgbClr val="FFFFFF"/>
          </a:solidFill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26B9206F-FAA3-4CFF-B328-1ED0D657CB1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1027114" y="5068226"/>
            <a:ext cx="4681537" cy="404977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059" tIns="42530" rIns="85059" bIns="42530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7642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ECFAD3CD-E158-4629-8466-5299DFE8F8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3641001A-A474-4732-90F7-AFC9CF75818D}" type="slidenum">
              <a:rPr lang="en-GB" altLang="en-US" sz="1200">
                <a:latin typeface="Times New Roman" panose="02020603050405020304" pitchFamily="18" charset="0"/>
              </a:rPr>
              <a:pPr/>
              <a:t>10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B0219C8C-30DD-440C-B44A-8A7C7EF24A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825" y="1066800"/>
            <a:ext cx="6484938" cy="3648075"/>
          </a:xfrm>
          <a:solidFill>
            <a:srgbClr val="FFFFFF"/>
          </a:solidFill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26B9206F-FAA3-4CFF-B328-1ED0D657CB1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1027114" y="5068226"/>
            <a:ext cx="4681537" cy="404977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059" tIns="42530" rIns="85059" bIns="42530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6919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11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58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A782AC7E-44D8-4786-AEEF-C6D548261D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defTabSz="898525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C8CDEBA7-B99B-4213-AC0C-51F7F0782923}" type="slidenum">
              <a:rPr lang="en-GB" altLang="en-US" sz="1200">
                <a:latin typeface="Times New Roman" panose="02020603050405020304" pitchFamily="18" charset="0"/>
              </a:rPr>
              <a:pPr/>
              <a:t>25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9F9536C4-AFC7-48A5-A9B9-8A88D9DA19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825" y="1066800"/>
            <a:ext cx="6484938" cy="3648075"/>
          </a:xfrm>
          <a:solidFill>
            <a:srgbClr val="FFFFFF"/>
          </a:solidFill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09A051E0-DF07-4ECF-AD85-5720F0EE5FD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1027114" y="5068226"/>
            <a:ext cx="4681537" cy="404977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059" tIns="42530" rIns="85059" bIns="42530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5253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3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36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1 March024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CC0FB-E315-4569-9F9D-22F6C093E80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31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63970-0D50-475D-988B-67C1C7588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380A63-F8E2-45FF-A5F2-161E54198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9336F-C937-4CFE-9091-540B4B53F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6C63F-725B-46B5-84EB-A582FBDAA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E2102-614E-4A18-8009-2527E1366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77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714F3-CA99-48B4-B2DE-5828B4308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1C5A6-18A5-4806-9682-14CD1CA8EE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5D4316-D350-426E-B228-5632F01DD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FBB5D-7C71-4035-BAC4-706DF4088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2627C-3CB8-45A6-960D-386C44C79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7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B0FF63-67F5-4F0F-B500-04504D50D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058BA4-12FB-4DFF-BE55-9E97B2A7FF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B1541-F42C-4BFD-AA4A-FFFC9BB84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BEB18-4167-4955-89E1-F28721F19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BE1C4-6B8D-45D9-9370-5A663AD91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04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A308C-F3D8-49D6-BEA0-03B93E705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B4A14-A177-4028-9C65-180AB8FB8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FAA35-C691-41E6-8BE3-9EFA0F56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7167B-E0C8-4570-B3FD-14AD9CC96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CA4B0-8F0B-4861-9E98-1EC182CEB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4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65707-3392-4979-A391-B15950350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6E168-9AF6-4FC6-9874-D3F24C112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5ECD9-812A-4339-9140-79A8A1F3D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7D5D4-B8D9-47F3-BB34-93EA4FB2E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92378-E3D1-4E99-BA7F-821821340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1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ACC96-F295-491A-843A-E1EE3597D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2B743-D5E4-4E7D-9D9C-5E7F20DB4E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317C87-65AC-4EB4-9F79-26C1BB53DB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9F9D2C-0C04-4CAE-BD74-79FC24E86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49C1E-8D20-4750-AC39-2E40A0273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8B727-8301-4510-978C-B03938DB9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33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974A8-CF00-418B-B7D4-B600FD83A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32738D-EA64-4A42-BFD9-C8DE671C6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85C98B-B56D-4D49-92D8-437E18B423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29FB30-E5CC-4940-99AA-928D834098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F9BC57-29FC-45EC-AE97-473D21701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4A2B10-6817-42AE-9C54-E3B01DF9C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333E59-D230-43D1-A2AB-A29021B99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A21645-57D0-4A34-AC43-129908181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64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95EBC-545B-4B8D-ADB4-B2551FCA2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E9D3C-BA4C-4297-B5E2-D90C0BF13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27A1F5-7DB3-4EDC-81EC-0AC1E0AFF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720C6D-7F6E-485B-B435-97327054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1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5F7692-C6CE-43C4-9FC0-8D25498E5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D343A5-2400-406E-A919-4F5616839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6BB728-EF4B-4141-8F0C-32C0B64D1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08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09768-443A-4CD9-AF14-45F00B359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B1032-ECF0-45E4-8908-C8C4461B0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0A4628-D0AC-40D7-8F5A-436CABD9CD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EB9F55-9BB8-41B4-89A6-6BFEB68DF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096800-CE80-4B8D-A570-B2F23957E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066C9D-2787-46B0-8A96-A957B5ED3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9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4E6AF-808F-411F-AD1A-206F2ECF9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ADCCEC-963B-42D7-9ADA-F074F5FFC1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7B82A2-63C8-459C-82D7-02EF54007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BA546-0927-40D7-826D-49B4468C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37C723-190E-42C8-B7A5-F398392CD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A9DF89-0792-4D84-B56C-748B57BAB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54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4AFC7B-3914-4BDF-A42C-0A867EB64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D068CB-D7DE-4436-9C15-0CC28682B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8225A-8C14-4658-8240-7A0138DB0E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7/22/2024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092B-E637-4191-9EE1-498F4B9ECD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395E4-5595-44C6-B2DD-89EF20418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DB621-EB9A-4A12-9EF8-00C78FDB6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01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C2734CF-ACA8-4CD5-BE35-E22264BC19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4479" y="1330121"/>
            <a:ext cx="4595429" cy="5352836"/>
          </a:xfrm>
        </p:spPr>
        <p:txBody>
          <a:bodyPr>
            <a:normAutofit fontScale="92500" lnSpcReduction="10000"/>
          </a:bodyPr>
          <a:lstStyle/>
          <a:p>
            <a:r>
              <a:rPr lang="en-US" sz="4400" dirty="0"/>
              <a:t>Brian and PETRA </a:t>
            </a:r>
          </a:p>
          <a:p>
            <a:endParaRPr lang="en-US" dirty="0"/>
          </a:p>
          <a:p>
            <a:r>
              <a:rPr lang="en-US" sz="3600" dirty="0"/>
              <a:t>First close encounter with </a:t>
            </a:r>
            <a:r>
              <a:rPr lang="en-US" sz="3600" dirty="0">
                <a:solidFill>
                  <a:srgbClr val="0070C0"/>
                </a:solidFill>
              </a:rPr>
              <a:t>electrons</a:t>
            </a:r>
            <a:r>
              <a:rPr lang="en-US" sz="3600" dirty="0"/>
              <a:t> and </a:t>
            </a:r>
            <a:r>
              <a:rPr lang="en-US" sz="3600" dirty="0">
                <a:solidFill>
                  <a:srgbClr val="0070C0"/>
                </a:solidFill>
              </a:rPr>
              <a:t>positrons</a:t>
            </a:r>
          </a:p>
          <a:p>
            <a:endParaRPr lang="de-DE" sz="3600" dirty="0"/>
          </a:p>
          <a:p>
            <a:r>
              <a:rPr lang="de-DE" sz="3600" dirty="0"/>
              <a:t>and </a:t>
            </a:r>
            <a:r>
              <a:rPr lang="de-DE" sz="3600" dirty="0" err="1"/>
              <a:t>with</a:t>
            </a:r>
            <a:r>
              <a:rPr lang="de-DE" sz="3600" dirty="0"/>
              <a:t> </a:t>
            </a:r>
            <a:r>
              <a:rPr lang="de-DE" sz="3600" dirty="0">
                <a:solidFill>
                  <a:srgbClr val="0070C0"/>
                </a:solidFill>
              </a:rPr>
              <a:t>Hamburg</a:t>
            </a:r>
            <a:endParaRPr lang="en-US" sz="3600" dirty="0">
              <a:solidFill>
                <a:srgbClr val="0070C0"/>
              </a:solidFill>
            </a:endParaRPr>
          </a:p>
          <a:p>
            <a:endParaRPr lang="de-DE" sz="3600" dirty="0"/>
          </a:p>
          <a:p>
            <a:endParaRPr lang="de-DE" sz="3600" dirty="0"/>
          </a:p>
          <a:p>
            <a:endParaRPr lang="de-DE" sz="3600" dirty="0"/>
          </a:p>
          <a:p>
            <a:r>
              <a:rPr lang="de-DE" sz="2600" dirty="0"/>
              <a:t>Albrecht Wagner, DESY and UHH</a:t>
            </a:r>
            <a:endParaRPr lang="en-US" sz="26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626E6B5-6763-4B21-8D45-4ED711D582A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2308" cy="1030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FosterFest Oxford 11</a:t>
            </a:r>
            <a:r>
              <a:rPr lang="en-US" b="1" baseline="30000" dirty="0"/>
              <a:t>th</a:t>
            </a:r>
            <a:r>
              <a:rPr lang="en-US" b="1" dirty="0"/>
              <a:t> September 2024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3F9682-86E5-4935-AF47-66291E6C42C5}"/>
              </a:ext>
            </a:extLst>
          </p:cNvPr>
          <p:cNvGrpSpPr/>
          <p:nvPr/>
        </p:nvGrpSpPr>
        <p:grpSpPr>
          <a:xfrm>
            <a:off x="236306" y="1294307"/>
            <a:ext cx="5506948" cy="5394169"/>
            <a:chOff x="236306" y="1294307"/>
            <a:chExt cx="5506948" cy="539416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65F0708-69F0-4473-A224-C8A0B383C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5" y="1294307"/>
              <a:ext cx="4267599" cy="5394169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A962ED0-BF05-44F6-B584-C8E01C6710F3}"/>
                </a:ext>
              </a:extLst>
            </p:cNvPr>
            <p:cNvSpPr txBox="1"/>
            <p:nvPr/>
          </p:nvSpPr>
          <p:spPr>
            <a:xfrm>
              <a:off x="236306" y="1335640"/>
              <a:ext cx="10582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/>
                <a:t>1954</a:t>
              </a:r>
              <a:endParaRPr lang="en-US" sz="28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0245217-F504-41D8-8F48-83D664B6F138}"/>
              </a:ext>
            </a:extLst>
          </p:cNvPr>
          <p:cNvGrpSpPr/>
          <p:nvPr/>
        </p:nvGrpSpPr>
        <p:grpSpPr>
          <a:xfrm>
            <a:off x="317123" y="1222242"/>
            <a:ext cx="5426131" cy="5460715"/>
            <a:chOff x="1673427" y="1227761"/>
            <a:chExt cx="5426131" cy="546071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94B2E07-5D9C-4734-9C01-03CA7D4CD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3427" y="1227761"/>
              <a:ext cx="5426131" cy="546071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017305-18FC-49A3-8150-FD3F3B463E8F}"/>
                </a:ext>
              </a:extLst>
            </p:cNvPr>
            <p:cNvSpPr txBox="1"/>
            <p:nvPr/>
          </p:nvSpPr>
          <p:spPr>
            <a:xfrm>
              <a:off x="1847637" y="1335640"/>
              <a:ext cx="10582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/>
                <a:t>2024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3152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10F203FF-3F44-4312-9F3F-3AD3127D24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743308" y="6210160"/>
            <a:ext cx="3067692" cy="467117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15B3B590-9C4F-431F-AFB5-73BB2D410CA9}" type="slidenum">
              <a:rPr lang="en-US" altLang="en-US" sz="1200"/>
              <a:pPr algn="r"/>
              <a:t>10</a:t>
            </a:fld>
            <a:endParaRPr lang="en-US" altLang="en-US" sz="1200"/>
          </a:p>
        </p:txBody>
      </p:sp>
      <p:pic>
        <p:nvPicPr>
          <p:cNvPr id="13316" name="Picture 3">
            <a:extLst>
              <a:ext uri="{FF2B5EF4-FFF2-40B4-BE49-F238E27FC236}">
                <a16:creationId xmlns:a16="http://schemas.microsoft.com/office/drawing/2014/main" id="{01CDFBA0-7152-4BC1-AD6C-3B39929E4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16" y="1179372"/>
            <a:ext cx="7924800" cy="503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6">
            <a:extLst>
              <a:ext uri="{FF2B5EF4-FFF2-40B4-BE49-F238E27FC236}">
                <a16:creationId xmlns:a16="http://schemas.microsoft.com/office/drawing/2014/main" id="{2C27C542-2E28-4A98-88C8-9BDD7AC243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372"/>
            <a:ext cx="12192000" cy="92233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eaLnBrk="1" hangingPunct="1"/>
            <a:r>
              <a:rPr lang="de-DE" altLang="en-US" dirty="0">
                <a:cs typeface="Times New Roman" panose="02020603050405020304" pitchFamily="18" charset="0"/>
              </a:rPr>
              <a:t>The JADE </a:t>
            </a:r>
            <a:r>
              <a:rPr lang="de-DE" altLang="en-US" dirty="0" err="1">
                <a:cs typeface="Times New Roman" panose="02020603050405020304" pitchFamily="18" charset="0"/>
              </a:rPr>
              <a:t>Detector</a:t>
            </a:r>
            <a:r>
              <a:rPr lang="de-DE" altLang="en-US" dirty="0">
                <a:cs typeface="Times New Roman" panose="02020603050405020304" pitchFamily="18" charset="0"/>
              </a:rPr>
              <a:t> Layout</a:t>
            </a:r>
            <a:r>
              <a:rPr lang="en-GB" altLang="en-US" dirty="0"/>
              <a:t> </a:t>
            </a:r>
          </a:p>
        </p:txBody>
      </p:sp>
      <p:sp>
        <p:nvSpPr>
          <p:cNvPr id="13318" name="Text Box 7">
            <a:extLst>
              <a:ext uri="{FF2B5EF4-FFF2-40B4-BE49-F238E27FC236}">
                <a16:creationId xmlns:a16="http://schemas.microsoft.com/office/drawing/2014/main" id="{E72FAB4E-5833-49E8-A91C-EEAC7462E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0112" y="1457805"/>
            <a:ext cx="3671888" cy="252992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Essential features: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Large solid angle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Excellent tracking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Good energy measurement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Muon detection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CC1105-1778-4132-A97B-5A6B7D838972}"/>
              </a:ext>
            </a:extLst>
          </p:cNvPr>
          <p:cNvSpPr txBox="1"/>
          <p:nvPr/>
        </p:nvSpPr>
        <p:spPr>
          <a:xfrm>
            <a:off x="8520112" y="4215228"/>
            <a:ext cx="3390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Groups</a:t>
            </a: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Lancaster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Manchester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RAL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C211B5-1A44-4499-92B4-EF34EFC60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4164" y="6312151"/>
            <a:ext cx="5002658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1986546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Brian at PETRA - 1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D598F-4D12-4A41-ACA4-9DC19E9C2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855" y="2136664"/>
            <a:ext cx="5839145" cy="4035538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US" dirty="0"/>
              <a:t>Brian, in 1978, having finished his PhD got a position for 3 years in the group of </a:t>
            </a:r>
            <a:r>
              <a:rPr lang="en-US" b="1" dirty="0"/>
              <a:t>David Saxon </a:t>
            </a:r>
            <a:r>
              <a:rPr lang="en-US" dirty="0"/>
              <a:t>at </a:t>
            </a:r>
            <a:r>
              <a:rPr lang="en-US" b="1" dirty="0"/>
              <a:t>RAL</a:t>
            </a:r>
            <a:r>
              <a:rPr lang="en-US" dirty="0"/>
              <a:t> </a:t>
            </a:r>
          </a:p>
          <a:p>
            <a:pPr lvl="0"/>
            <a:endParaRPr lang="de-DE" dirty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/>
              <a:t>In Nov 1978 he moved to HH, lived in the RAL flat at the DESY Guesthouse, it drizzled all the time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C9207E-62E0-4E36-ADAF-76E62CDD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11</a:t>
            </a:fld>
            <a:endParaRPr lang="en-US"/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6852309B-FC55-4495-97FA-2C85C24B7BA4}"/>
              </a:ext>
            </a:extLst>
          </p:cNvPr>
          <p:cNvGrpSpPr>
            <a:grpSpLocks/>
          </p:cNvGrpSpPr>
          <p:nvPr/>
        </p:nvGrpSpPr>
        <p:grpSpPr bwMode="auto">
          <a:xfrm>
            <a:off x="6086154" y="2079440"/>
            <a:ext cx="6002055" cy="3719589"/>
            <a:chOff x="2648" y="1155"/>
            <a:chExt cx="4688" cy="3125"/>
          </a:xfrm>
        </p:grpSpPr>
        <p:pic>
          <p:nvPicPr>
            <p:cNvPr id="6" name="Picture 7" descr="1979_28681_kb_24sw">
              <a:extLst>
                <a:ext uri="{FF2B5EF4-FFF2-40B4-BE49-F238E27FC236}">
                  <a16:creationId xmlns:a16="http://schemas.microsoft.com/office/drawing/2014/main" id="{C4BCCF73-AF51-49F5-BAF7-7D10C3EA6C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8" y="1155"/>
              <a:ext cx="4688" cy="3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8">
              <a:extLst>
                <a:ext uri="{FF2B5EF4-FFF2-40B4-BE49-F238E27FC236}">
                  <a16:creationId xmlns:a16="http://schemas.microsoft.com/office/drawing/2014/main" id="{5C45239B-60D6-4AB2-BB24-6AE7B0687A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0" y="1370"/>
              <a:ext cx="1587" cy="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en-US" sz="2000" dirty="0"/>
                <a:t>1979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F5ADC-B0DB-42B4-8855-BECA6C513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7091" y="6356350"/>
            <a:ext cx="4971833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168357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Brian at PETRA - 1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D598F-4D12-4A41-ACA4-9DC19E9C2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937" y="1517399"/>
            <a:ext cx="6842587" cy="4451887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US" dirty="0"/>
              <a:t>Worked first on the TASSO </a:t>
            </a:r>
            <a:r>
              <a:rPr lang="en-US" dirty="0">
                <a:solidFill>
                  <a:srgbClr val="FF0000"/>
                </a:solidFill>
              </a:rPr>
              <a:t>hadron arms</a:t>
            </a:r>
          </a:p>
          <a:p>
            <a:pPr lvl="0"/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Moved in early 1979 on to </a:t>
            </a:r>
            <a:r>
              <a:rPr lang="en-US" dirty="0">
                <a:solidFill>
                  <a:srgbClr val="FF0000"/>
                </a:solidFill>
              </a:rPr>
              <a:t>online DAQ </a:t>
            </a:r>
            <a:r>
              <a:rPr lang="en-US" dirty="0"/>
              <a:t>under David Quarry, with Chris Youngman with much time in control room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Brian moved on to important </a:t>
            </a:r>
            <a:r>
              <a:rPr lang="en-US" dirty="0">
                <a:solidFill>
                  <a:srgbClr val="FF0000"/>
                </a:solidFill>
              </a:rPr>
              <a:t>Monto Carlo work</a:t>
            </a:r>
            <a:r>
              <a:rPr lang="en-US" dirty="0"/>
              <a:t>, with Steve Lloyd, Ian Proudfoot, Chris Youngman, called “Simple”, originally designed for the drift chamber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C9207E-62E0-4E36-ADAF-76E62CDD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5EEB52-3C8F-445F-967D-1A7A97C14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8732" y="6356350"/>
            <a:ext cx="4858820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229B16-69F2-414B-A3BB-9528EFF47E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238" y="1712626"/>
            <a:ext cx="4708685" cy="41436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E13518-F77F-403A-8E35-EE1B4CE7B81F}"/>
              </a:ext>
            </a:extLst>
          </p:cNvPr>
          <p:cNvSpPr txBox="1"/>
          <p:nvPr/>
        </p:nvSpPr>
        <p:spPr>
          <a:xfrm>
            <a:off x="10674849" y="1869897"/>
            <a:ext cx="1089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1983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79584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95F81666-A69D-45DA-91B3-5ED4AA01DC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860587" y="6356351"/>
            <a:ext cx="4114800" cy="365125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F094354C-FE37-499D-86CF-4D76A25B9C7B}" type="slidenum">
              <a:rPr lang="en-US" altLang="en-US" sz="120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13</a:t>
            </a:fld>
            <a:endParaRPr lang="en-US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12" name="Rectangle 2">
            <a:extLst>
              <a:ext uri="{FF2B5EF4-FFF2-40B4-BE49-F238E27FC236}">
                <a16:creationId xmlns:a16="http://schemas.microsoft.com/office/drawing/2014/main" id="{BCAD8954-47BB-4685-B490-CBB9B64E54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122584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en-GB" altLang="en-US" dirty="0"/>
              <a:t>Physics: Proposed Programme at PETRA</a:t>
            </a:r>
          </a:p>
        </p:txBody>
      </p:sp>
      <p:sp>
        <p:nvSpPr>
          <p:cNvPr id="17413" name="Text Box 3">
            <a:extLst>
              <a:ext uri="{FF2B5EF4-FFF2-40B4-BE49-F238E27FC236}">
                <a16:creationId xmlns:a16="http://schemas.microsoft.com/office/drawing/2014/main" id="{6FAFE30E-85A8-412B-8CE5-4001C5B9B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037" y="1246336"/>
            <a:ext cx="11708919" cy="438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96850" indent="-1968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Measurement of magnitude and energy dependence of hadronic cross section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Search for new quarks and leptons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Measurement of magnitude of electroweak interference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Study of hadronic final </a:t>
            </a:r>
            <a:r>
              <a:rPr lang="en-GB" alt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de-DE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es, prove existence or non-existence of jets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Is QED correct at high energies</a:t>
            </a:r>
            <a:r>
              <a:rPr lang="de-DE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Study decays of heavy quarks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Study photon-photon</a:t>
            </a:r>
            <a:r>
              <a:rPr lang="de-DE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 interactions</a:t>
            </a:r>
          </a:p>
        </p:txBody>
      </p:sp>
      <p:sp>
        <p:nvSpPr>
          <p:cNvPr id="512004" name="Text Box 4">
            <a:extLst>
              <a:ext uri="{FF2B5EF4-FFF2-40B4-BE49-F238E27FC236}">
                <a16:creationId xmlns:a16="http://schemas.microsoft.com/office/drawing/2014/main" id="{7109A7B2-5511-4FFD-BD5E-D380AB9E3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199" y="5667371"/>
            <a:ext cx="469957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…but nothing about gluons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739167-A210-4E6D-8224-C466DA69E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23879" y="6225810"/>
            <a:ext cx="4961562" cy="530884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66986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>
            <a:extLst>
              <a:ext uri="{FF2B5EF4-FFF2-40B4-BE49-F238E27FC236}">
                <a16:creationId xmlns:a16="http://schemas.microsoft.com/office/drawing/2014/main" id="{3ED69F02-E494-4DFA-B9F0-55EB114980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13494"/>
            <a:ext cx="12192000" cy="103267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en-GB" altLang="en-US" dirty="0"/>
              <a:t>Predictions for e+e- -&gt; Hadrons</a:t>
            </a:r>
          </a:p>
        </p:txBody>
      </p:sp>
      <p:sp>
        <p:nvSpPr>
          <p:cNvPr id="18437" name="Text Box 3">
            <a:extLst>
              <a:ext uri="{FF2B5EF4-FFF2-40B4-BE49-F238E27FC236}">
                <a16:creationId xmlns:a16="http://schemas.microsoft.com/office/drawing/2014/main" id="{AB7B24B5-6F01-4D0F-8B92-8DF757340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063" y="1628776"/>
            <a:ext cx="5715375" cy="4431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indent="63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 1979 it was widely accepted that e+e- -&gt; hadrons proceeded via </a:t>
            </a:r>
          </a:p>
          <a:p>
            <a:pPr eaLnBrk="1" hangingPunct="1">
              <a:spcBef>
                <a:spcPct val="50000"/>
              </a:spcBef>
            </a:pPr>
            <a:endParaRPr lang="en-GB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final state hadrons would appear in two well collimated back to back jets of hadrons with small transverse momentum and growing momenta parallel to the jet axis</a:t>
            </a:r>
          </a:p>
          <a:p>
            <a:pPr eaLnBrk="1" hangingPunct="1">
              <a:spcBef>
                <a:spcPct val="50000"/>
              </a:spcBef>
            </a:pPr>
            <a:endParaRPr lang="en-GB" altLang="en-US" dirty="0"/>
          </a:p>
        </p:txBody>
      </p:sp>
      <p:pic>
        <p:nvPicPr>
          <p:cNvPr id="18438" name="Picture 4" descr="TASSO_2jet_event">
            <a:extLst>
              <a:ext uri="{FF2B5EF4-FFF2-40B4-BE49-F238E27FC236}">
                <a16:creationId xmlns:a16="http://schemas.microsoft.com/office/drawing/2014/main" id="{DCBB8BBF-6E83-4FE4-8E91-A545CBA94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0" t="2214" r="3500" b="3505"/>
          <a:stretch>
            <a:fillRect/>
          </a:stretch>
        </p:blipFill>
        <p:spPr bwMode="auto">
          <a:xfrm>
            <a:off x="6477001" y="3348039"/>
            <a:ext cx="390207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Group 8">
            <a:extLst>
              <a:ext uri="{FF2B5EF4-FFF2-40B4-BE49-F238E27FC236}">
                <a16:creationId xmlns:a16="http://schemas.microsoft.com/office/drawing/2014/main" id="{E766C493-8B99-4CD8-B545-12D8593219B1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1295401"/>
            <a:ext cx="3856038" cy="1890713"/>
            <a:chOff x="3120" y="816"/>
            <a:chExt cx="2429" cy="1191"/>
          </a:xfrm>
        </p:grpSpPr>
        <p:pic>
          <p:nvPicPr>
            <p:cNvPr id="18440" name="Picture 5">
              <a:extLst>
                <a:ext uri="{FF2B5EF4-FFF2-40B4-BE49-F238E27FC236}">
                  <a16:creationId xmlns:a16="http://schemas.microsoft.com/office/drawing/2014/main" id="{FC704E5F-C333-4D31-A4A8-361D9D03BE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816"/>
              <a:ext cx="2429" cy="1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441" name="Oval 6">
              <a:extLst>
                <a:ext uri="{FF2B5EF4-FFF2-40B4-BE49-F238E27FC236}">
                  <a16:creationId xmlns:a16="http://schemas.microsoft.com/office/drawing/2014/main" id="{D8467CD8-C97F-4F82-B85B-4207B0F1A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15"/>
              <a:ext cx="164" cy="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42" name="Rectangle 7">
              <a:extLst>
                <a:ext uri="{FF2B5EF4-FFF2-40B4-BE49-F238E27FC236}">
                  <a16:creationId xmlns:a16="http://schemas.microsoft.com/office/drawing/2014/main" id="{1880A453-3EAF-4F0C-AB04-11370F148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722"/>
              <a:ext cx="116" cy="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8D27B8-3D78-44D3-AFB2-B0DD76DC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0103" y="6356350"/>
            <a:ext cx="4817724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1F812B-D9B0-4952-A39E-F42FD358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10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>
            <a:extLst>
              <a:ext uri="{FF2B5EF4-FFF2-40B4-BE49-F238E27FC236}">
                <a16:creationId xmlns:a16="http://schemas.microsoft.com/office/drawing/2014/main" id="{F0581749-EA1B-4E56-B513-D959F058629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2224"/>
            <a:ext cx="12192000" cy="100854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de-DE" altLang="en-US" dirty="0"/>
              <a:t>Discovery of Gluon</a:t>
            </a:r>
          </a:p>
        </p:txBody>
      </p:sp>
      <p:sp>
        <p:nvSpPr>
          <p:cNvPr id="19462" name="Text Box 4">
            <a:extLst>
              <a:ext uri="{FF2B5EF4-FFF2-40B4-BE49-F238E27FC236}">
                <a16:creationId xmlns:a16="http://schemas.microsoft.com/office/drawing/2014/main" id="{E00FD1AE-0858-4354-B4FA-C31172AAD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467" y="1060489"/>
            <a:ext cx="11691991" cy="54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Nobody thought seriously of </a:t>
            </a:r>
            <a:r>
              <a:rPr lang="en-GB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gluon jets 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until a seminal paper appeared: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Ellis, M. K. Gaillard and G. G. Ross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alt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 Phys. B111 (1976) 253 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First to suggest the existence of hard gluon bremsstrahlung leading to gluon jets: 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“Motivated by the approximate validity of the naive </a:t>
            </a:r>
            <a:r>
              <a:rPr lang="en-GB" alt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parton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model and by asymptotic freedom, we suggest that hard gluon bremsstrahlung may be the dominant source of hadrons with large momenta transverse to the main jet axes. </a:t>
            </a:r>
            <a:r>
              <a:rPr lang="en-GB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process should give rise to three-jet final states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.”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title of this paper was: 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“Search for Gluons in e</a:t>
            </a:r>
            <a:r>
              <a:rPr lang="en-GB" altLang="en-US" sz="28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GB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altLang="en-US" sz="28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Annihilation” !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223B5-79AD-4D83-8D78-3D6437FF3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14624" y="6356350"/>
            <a:ext cx="5177319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07F81-6B41-4A13-9798-FF864F86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35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3">
            <a:extLst>
              <a:ext uri="{FF2B5EF4-FFF2-40B4-BE49-F238E27FC236}">
                <a16:creationId xmlns:a16="http://schemas.microsoft.com/office/drawing/2014/main" id="{AEC88ADE-8217-40E1-9F32-A95AD29B022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5877"/>
            <a:ext cx="12192000" cy="991922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de-DE" altLang="en-US" dirty="0"/>
              <a:t>Discovery of Gluon</a:t>
            </a:r>
          </a:p>
        </p:txBody>
      </p:sp>
      <p:sp>
        <p:nvSpPr>
          <p:cNvPr id="20486" name="Text Box 4">
            <a:extLst>
              <a:ext uri="{FF2B5EF4-FFF2-40B4-BE49-F238E27FC236}">
                <a16:creationId xmlns:a16="http://schemas.microsoft.com/office/drawing/2014/main" id="{6DF93037-ECBD-4204-B930-83CF68FCD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714" y="1659285"/>
            <a:ext cx="5751371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The basis of the prediction was field theory, i.e. that the outgoing quarks </a:t>
            </a:r>
            <a:r>
              <a:rPr lang="en-GB" altLang="en-US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radiate field quanta (gluons)</a:t>
            </a:r>
            <a:endParaRPr lang="de-DE" altLang="en-US" sz="2800" dirty="0">
              <a:solidFill>
                <a:srgbClr val="0070C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GB" altLang="en-US" sz="2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GB" altLang="en-US" sz="2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The probability for radiation is </a:t>
            </a:r>
            <a:r>
              <a:rPr lang="de-DE" altLang="en-US" sz="28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~ a</a:t>
            </a:r>
            <a:r>
              <a:rPr lang="en-GB" altLang="en-US" sz="2800" baseline="-25000" dirty="0">
                <a:latin typeface="+mn-lt"/>
                <a:cs typeface="Times New Roman" panose="02020603050405020304" pitchFamily="18" charset="0"/>
              </a:rPr>
              <a:t>s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(q</a:t>
            </a:r>
            <a:r>
              <a:rPr lang="en-GB" altLang="en-US" sz="2800" baseline="30000" dirty="0">
                <a:latin typeface="+mn-lt"/>
                <a:cs typeface="Times New Roman" panose="02020603050405020304" pitchFamily="18" charset="0"/>
              </a:rPr>
              <a:t>2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)/p, which at PETRA energy is ~ </a:t>
            </a:r>
            <a:r>
              <a:rPr lang="en-GB" altLang="en-US" sz="28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10%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0487" name="Group 8">
            <a:extLst>
              <a:ext uri="{FF2B5EF4-FFF2-40B4-BE49-F238E27FC236}">
                <a16:creationId xmlns:a16="http://schemas.microsoft.com/office/drawing/2014/main" id="{32854022-B3C1-4E25-980F-7A973A9C47B3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1371601"/>
            <a:ext cx="3405188" cy="4886325"/>
            <a:chOff x="3264" y="864"/>
            <a:chExt cx="2145" cy="3078"/>
          </a:xfrm>
        </p:grpSpPr>
        <p:pic>
          <p:nvPicPr>
            <p:cNvPr id="20488" name="Picture 6">
              <a:extLst>
                <a:ext uri="{FF2B5EF4-FFF2-40B4-BE49-F238E27FC236}">
                  <a16:creationId xmlns:a16="http://schemas.microsoft.com/office/drawing/2014/main" id="{9A08F217-B641-46AA-9BED-B95B65D590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64"/>
              <a:ext cx="2145" cy="3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489" name="Rectangle 7">
              <a:extLst>
                <a:ext uri="{FF2B5EF4-FFF2-40B4-BE49-F238E27FC236}">
                  <a16:creationId xmlns:a16="http://schemas.microsoft.com/office/drawing/2014/main" id="{27E20C96-06AD-4477-A593-9F9180114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3690"/>
              <a:ext cx="116" cy="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799CED-5847-4E6F-9580-2A32AC6A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9284" y="6356350"/>
            <a:ext cx="4827998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3510A-1BD2-4C39-B357-41FBF5EBD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14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>
            <a:extLst>
              <a:ext uri="{FF2B5EF4-FFF2-40B4-BE49-F238E27FC236}">
                <a16:creationId xmlns:a16="http://schemas.microsoft.com/office/drawing/2014/main" id="{65942403-66D7-41EE-8706-461CF753E8C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108906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de-DE" altLang="en-US"/>
              <a:t>Discovery of Gluon</a:t>
            </a:r>
          </a:p>
        </p:txBody>
      </p:sp>
      <p:sp>
        <p:nvSpPr>
          <p:cNvPr id="21510" name="Text Box 4">
            <a:extLst>
              <a:ext uri="{FF2B5EF4-FFF2-40B4-BE49-F238E27FC236}">
                <a16:creationId xmlns:a16="http://schemas.microsoft.com/office/drawing/2014/main" id="{4161F515-3311-4704-84B1-42DF4DA05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2913" y="1443841"/>
            <a:ext cx="9222340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2800" dirty="0">
                <a:latin typeface="+mn-lt"/>
                <a:cs typeface="Times New Roman" panose="02020603050405020304" pitchFamily="18" charset="0"/>
              </a:rPr>
              <a:t>E</a:t>
            </a:r>
            <a:r>
              <a:rPr lang="en-GB" altLang="en-US" sz="2800" dirty="0" err="1">
                <a:latin typeface="+mn-lt"/>
                <a:cs typeface="Times New Roman" panose="02020603050405020304" pitchFamily="18" charset="0"/>
              </a:rPr>
              <a:t>xperiments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 were facing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two major problems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: </a:t>
            </a:r>
          </a:p>
          <a:p>
            <a:pPr marL="457200" indent="-4572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How to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distinguish gluon bremsstrahlung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 from the production of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heavy quarks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, which would be leading to jet broadening also.</a:t>
            </a:r>
          </a:p>
          <a:p>
            <a:pPr eaLnBrk="1" hangingPunct="1">
              <a:spcBef>
                <a:spcPct val="50000"/>
              </a:spcBef>
            </a:pPr>
            <a:endParaRPr lang="en-GB" altLang="en-US" sz="2800" dirty="0">
              <a:latin typeface="+mn-lt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Even if this problem could be solved, would one be able to see and verify the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perturbative QCD signatures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 directly, in view of the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strong nonperturbative effects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 that had totally dominated all the measured distributions until then.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27E68-E1B3-46C4-9686-BFD31B92F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8455" y="6356350"/>
            <a:ext cx="4848546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B8FBB-F801-4915-8DAD-2E9DE07E8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9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>
            <a:extLst>
              <a:ext uri="{FF2B5EF4-FFF2-40B4-BE49-F238E27FC236}">
                <a16:creationId xmlns:a16="http://schemas.microsoft.com/office/drawing/2014/main" id="{F71F6722-447B-4968-8DBD-D0D70D0BAAE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-15412" y="0"/>
            <a:ext cx="12207411" cy="104140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de-DE" altLang="en-US" dirty="0"/>
              <a:t>Discovery of Gluon</a:t>
            </a:r>
          </a:p>
        </p:txBody>
      </p:sp>
      <p:sp>
        <p:nvSpPr>
          <p:cNvPr id="22534" name="Text Box 4">
            <a:extLst>
              <a:ext uri="{FF2B5EF4-FFF2-40B4-BE49-F238E27FC236}">
                <a16:creationId xmlns:a16="http://schemas.microsoft.com/office/drawing/2014/main" id="{53666067-8346-4878-82B0-DAE68FC54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950" y="1148348"/>
            <a:ext cx="11281025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Among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several important papers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 inspired by the ideas of Ellis et al, the following two were particularly relevant :</a:t>
            </a:r>
          </a:p>
          <a:p>
            <a:pPr marL="457200" indent="-4572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800" i="1" dirty="0">
                <a:latin typeface="+mn-lt"/>
                <a:cs typeface="Times New Roman" panose="02020603050405020304" pitchFamily="18" charset="0"/>
              </a:rPr>
              <a:t>P. Hoyer, P. </a:t>
            </a:r>
            <a:r>
              <a:rPr lang="en-GB" altLang="en-US" sz="2800" i="1" dirty="0" err="1">
                <a:latin typeface="+mn-lt"/>
                <a:cs typeface="Times New Roman" panose="02020603050405020304" pitchFamily="18" charset="0"/>
              </a:rPr>
              <a:t>Osland</a:t>
            </a:r>
            <a:r>
              <a:rPr lang="en-GB" altLang="en-US" sz="2800" i="1" dirty="0">
                <a:latin typeface="+mn-lt"/>
                <a:cs typeface="Times New Roman" panose="02020603050405020304" pitchFamily="18" charset="0"/>
              </a:rPr>
              <a:t>, H. G. Sander, T. F. Walsh and P. M. </a:t>
            </a:r>
            <a:r>
              <a:rPr lang="en-GB" altLang="en-US" sz="2800" i="1" dirty="0" err="1">
                <a:latin typeface="+mn-lt"/>
                <a:cs typeface="Times New Roman" panose="02020603050405020304" pitchFamily="18" charset="0"/>
              </a:rPr>
              <a:t>Zerwas</a:t>
            </a:r>
            <a:r>
              <a:rPr lang="en-GB" altLang="en-US" sz="2800" i="1" dirty="0">
                <a:latin typeface="+mn-lt"/>
                <a:cs typeface="Times New Roman" panose="02020603050405020304" pitchFamily="18" charset="0"/>
              </a:rPr>
              <a:t>, </a:t>
            </a:r>
            <a:r>
              <a:rPr lang="en-GB" altLang="en-US" sz="2800" i="1" dirty="0" err="1">
                <a:latin typeface="+mn-lt"/>
                <a:cs typeface="Times New Roman" panose="02020603050405020304" pitchFamily="18" charset="0"/>
              </a:rPr>
              <a:t>Nucl</a:t>
            </a:r>
            <a:r>
              <a:rPr lang="en-GB" altLang="en-US" sz="2800" i="1" dirty="0">
                <a:latin typeface="+mn-lt"/>
                <a:cs typeface="Times New Roman" panose="02020603050405020304" pitchFamily="18" charset="0"/>
              </a:rPr>
              <a:t>. Phys. B161 (1979) 349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-&gt; produce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detailed predictions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 of transverse momentum distributions and many other observables in e</a:t>
            </a:r>
            <a:r>
              <a:rPr lang="en-GB" altLang="en-US" sz="2800" baseline="30000" dirty="0">
                <a:latin typeface="+mn-lt"/>
                <a:cs typeface="Times New Roman" panose="02020603050405020304" pitchFamily="18" charset="0"/>
              </a:rPr>
              <a:t>+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e</a:t>
            </a:r>
            <a:r>
              <a:rPr lang="en-GB" altLang="en-US" sz="2800" baseline="30000" dirty="0">
                <a:latin typeface="+mn-lt"/>
                <a:cs typeface="Times New Roman" panose="02020603050405020304" pitchFamily="18" charset="0"/>
              </a:rPr>
              <a:t>-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 -&gt; hadrons. </a:t>
            </a:r>
          </a:p>
          <a:p>
            <a:pPr marL="457200" indent="-4572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800" i="1" dirty="0">
                <a:latin typeface="+mn-lt"/>
                <a:cs typeface="Times New Roman" panose="02020603050405020304" pitchFamily="18" charset="0"/>
              </a:rPr>
              <a:t>S. L. Wu and G. </a:t>
            </a:r>
            <a:r>
              <a:rPr lang="en-GB" altLang="en-US" sz="2800" i="1" dirty="0" err="1">
                <a:latin typeface="+mn-lt"/>
                <a:cs typeface="Times New Roman" panose="02020603050405020304" pitchFamily="18" charset="0"/>
              </a:rPr>
              <a:t>Zobernig</a:t>
            </a:r>
            <a:r>
              <a:rPr lang="en-GB" altLang="en-US" sz="2800" i="1" dirty="0">
                <a:latin typeface="+mn-lt"/>
                <a:cs typeface="Times New Roman" panose="02020603050405020304" pitchFamily="18" charset="0"/>
              </a:rPr>
              <a:t>, Z. </a:t>
            </a:r>
            <a:r>
              <a:rPr lang="en-GB" altLang="en-US" sz="2800" i="1" dirty="0" err="1">
                <a:latin typeface="+mn-lt"/>
                <a:cs typeface="Times New Roman" panose="02020603050405020304" pitchFamily="18" charset="0"/>
              </a:rPr>
              <a:t>Physik</a:t>
            </a:r>
            <a:r>
              <a:rPr lang="en-GB" altLang="en-US" sz="2800" i="1" dirty="0">
                <a:latin typeface="+mn-lt"/>
                <a:cs typeface="Times New Roman" panose="02020603050405020304" pitchFamily="18" charset="0"/>
              </a:rPr>
              <a:t> C (Part. and Fields) 2 (1979) 107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-&gt; designed a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fast algorithm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 to detect, present and investigate planar events and three-jet topologies in the data.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72B4A-0FAC-430B-B828-A8F63AFD0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8736" y="6356350"/>
            <a:ext cx="4869094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ECD9A-77D0-4FB6-8363-1DB4C872C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8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Slide Number Placeholder 2">
            <a:extLst>
              <a:ext uri="{FF2B5EF4-FFF2-40B4-BE49-F238E27FC236}">
                <a16:creationId xmlns:a16="http://schemas.microsoft.com/office/drawing/2014/main" id="{AFCA5F31-6FED-4739-9C08-6D60A7017C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794678" y="6344980"/>
            <a:ext cx="3283449" cy="337116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9ECCFD80-C746-43D4-9937-D1573E53EEBD}" type="slidenum">
              <a:rPr lang="en-US" altLang="en-US" sz="1200"/>
              <a:pPr algn="r"/>
              <a:t>19</a:t>
            </a:fld>
            <a:endParaRPr lang="en-US" altLang="en-US" sz="1200" dirty="0"/>
          </a:p>
        </p:txBody>
      </p:sp>
      <p:sp>
        <p:nvSpPr>
          <p:cNvPr id="23557" name="Rectangle 3">
            <a:extLst>
              <a:ext uri="{FF2B5EF4-FFF2-40B4-BE49-F238E27FC236}">
                <a16:creationId xmlns:a16="http://schemas.microsoft.com/office/drawing/2014/main" id="{9B529253-7CC0-4011-A651-A77E78A7708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116046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eaLnBrk="1" hangingPunct="1"/>
            <a:r>
              <a:rPr lang="de-DE" altLang="en-US" dirty="0"/>
              <a:t>Experimental </a:t>
            </a:r>
            <a:r>
              <a:rPr lang="de-DE" altLang="en-US" dirty="0" err="1"/>
              <a:t>Implications</a:t>
            </a:r>
            <a:r>
              <a:rPr lang="de-DE" altLang="en-US" dirty="0"/>
              <a:t> of Gluon Bremsstrahlung</a:t>
            </a:r>
          </a:p>
        </p:txBody>
      </p:sp>
      <p:sp>
        <p:nvSpPr>
          <p:cNvPr id="562180" name="Text Box 4">
            <a:extLst>
              <a:ext uri="{FF2B5EF4-FFF2-40B4-BE49-F238E27FC236}">
                <a16:creationId xmlns:a16="http://schemas.microsoft.com/office/drawing/2014/main" id="{1FA1ED60-12D3-4AE6-9E89-093A843E4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692" y="1258287"/>
            <a:ext cx="11137186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+mn-lt"/>
                <a:cs typeface="Calibri" panose="020F0502020204030204" pitchFamily="34" charset="0"/>
              </a:rPr>
              <a:t>The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Calibri" panose="020F0502020204030204" pitchFamily="34" charset="0"/>
              </a:rPr>
              <a:t>average transverse momentum</a:t>
            </a:r>
            <a:r>
              <a:rPr lang="en-GB" altLang="en-US" sz="2800" dirty="0">
                <a:latin typeface="+mn-lt"/>
                <a:cs typeface="Calibri" panose="020F0502020204030204" pitchFamily="34" charset="0"/>
              </a:rPr>
              <a:t> with respect to the jet axis should increase with energy. As 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a</a:t>
            </a:r>
            <a:r>
              <a:rPr lang="en-GB" altLang="en-US" sz="2800" baseline="-25000" dirty="0">
                <a:latin typeface="+mn-lt"/>
                <a:cs typeface="Times New Roman" panose="02020603050405020304" pitchFamily="18" charset="0"/>
              </a:rPr>
              <a:t>s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(q</a:t>
            </a:r>
            <a:r>
              <a:rPr lang="en-GB" altLang="en-US" sz="2800" baseline="30000" dirty="0">
                <a:latin typeface="+mn-lt"/>
                <a:cs typeface="Times New Roman" panose="02020603050405020304" pitchFamily="18" charset="0"/>
              </a:rPr>
              <a:t>2</a:t>
            </a:r>
            <a:r>
              <a:rPr lang="en-GB" altLang="en-US" sz="2800" dirty="0">
                <a:latin typeface="+mn-lt"/>
                <a:cs typeface="Times New Roman" panose="02020603050405020304" pitchFamily="18" charset="0"/>
              </a:rPr>
              <a:t>) &lt; 1 </a:t>
            </a:r>
            <a:r>
              <a:rPr lang="en-GB" altLang="en-US" sz="2800" dirty="0">
                <a:latin typeface="+mn-lt"/>
                <a:cs typeface="Calibri" panose="020F0502020204030204" pitchFamily="34" charset="0"/>
              </a:rPr>
              <a:t>at PETRA, </a:t>
            </a:r>
            <a:r>
              <a:rPr lang="en-GB" altLang="en-US" sz="2800" dirty="0">
                <a:solidFill>
                  <a:srgbClr val="0000FF"/>
                </a:solidFill>
                <a:latin typeface="+mn-lt"/>
                <a:cs typeface="Calibri" panose="020F0502020204030204" pitchFamily="34" charset="0"/>
              </a:rPr>
              <a:t>only one jet</a:t>
            </a:r>
            <a:r>
              <a:rPr lang="en-GB" altLang="en-US" sz="2800" dirty="0">
                <a:latin typeface="+mn-lt"/>
                <a:cs typeface="Calibri" panose="020F0502020204030204" pitchFamily="34" charset="0"/>
              </a:rPr>
              <a:t> should broaden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+mn-lt"/>
                <a:cs typeface="Calibri" panose="020F0502020204030204" pitchFamily="34" charset="0"/>
              </a:rPr>
              <a:t>Hadrons from q-fragmentation should be uniformly distributed around the jet axis</a:t>
            </a:r>
            <a:endParaRPr lang="en-GB" altLang="en-US" sz="2800" dirty="0">
              <a:solidFill>
                <a:srgbClr val="0000FF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62182" name="Text Box 6">
            <a:extLst>
              <a:ext uri="{FF2B5EF4-FFF2-40B4-BE49-F238E27FC236}">
                <a16:creationId xmlns:a16="http://schemas.microsoft.com/office/drawing/2014/main" id="{C65A5177-13F7-4C9F-89C8-963F6D3DA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691" y="4313655"/>
            <a:ext cx="11137187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Presumably also </a:t>
            </a:r>
            <a:r>
              <a:rPr lang="en-GB" altLang="en-US" sz="2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gluons fragment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into hadrons </a:t>
            </a:r>
            <a:r>
              <a:rPr lang="en-GB" altLang="en-US" sz="2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limited transverse momentum. 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Therefore the </a:t>
            </a:r>
            <a:r>
              <a:rPr lang="en-GB" altLang="en-US" sz="2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planarity is retained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by the hadronic final state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-&gt;  One should </a:t>
            </a:r>
            <a:r>
              <a:rPr lang="en-GB" altLang="en-US" sz="2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observe planar events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with small transverse moment in the event plane. A small fraction of events should have a </a:t>
            </a:r>
            <a:r>
              <a:rPr lang="en-GB" altLang="en-US" sz="2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jet structure.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BD894E-4BE4-43FB-97ED-4539DAB44498}"/>
              </a:ext>
            </a:extLst>
          </p:cNvPr>
          <p:cNvGrpSpPr/>
          <p:nvPr/>
        </p:nvGrpSpPr>
        <p:grpSpPr>
          <a:xfrm>
            <a:off x="400691" y="3568389"/>
            <a:ext cx="7848600" cy="523220"/>
            <a:chOff x="400691" y="3465649"/>
            <a:chExt cx="7848600" cy="523220"/>
          </a:xfrm>
        </p:grpSpPr>
        <p:graphicFrame>
          <p:nvGraphicFramePr>
            <p:cNvPr id="23561" name="Object 5">
              <a:extLst>
                <a:ext uri="{FF2B5EF4-FFF2-40B4-BE49-F238E27FC236}">
                  <a16:creationId xmlns:a16="http://schemas.microsoft.com/office/drawing/2014/main" id="{1EBB4BD4-0A3F-4354-8997-C628380930A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8647841"/>
                </p:ext>
              </p:extLst>
            </p:nvPr>
          </p:nvGraphicFramePr>
          <p:xfrm>
            <a:off x="1108824" y="3566951"/>
            <a:ext cx="576263" cy="36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0" name="Formel" r:id="rId3" imgW="304668" imgH="190417" progId="Equation.3">
                    <p:embed/>
                  </p:oleObj>
                </mc:Choice>
                <mc:Fallback>
                  <p:oleObj name="Formel" r:id="rId3" imgW="304668" imgH="190417" progId="Equation.3">
                    <p:embed/>
                    <p:pic>
                      <p:nvPicPr>
                        <p:cNvPr id="23561" name="Object 5">
                          <a:extLst>
                            <a:ext uri="{FF2B5EF4-FFF2-40B4-BE49-F238E27FC236}">
                              <a16:creationId xmlns:a16="http://schemas.microsoft.com/office/drawing/2014/main" id="{1EBB4BD4-0A3F-4354-8997-C628380930A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8824" y="3566951"/>
                          <a:ext cx="576263" cy="360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62" name="Text Box 7">
              <a:extLst>
                <a:ext uri="{FF2B5EF4-FFF2-40B4-BE49-F238E27FC236}">
                  <a16:creationId xmlns:a16="http://schemas.microsoft.com/office/drawing/2014/main" id="{CCDEA9E5-ADBD-43C3-BB6B-C0605B6CE8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691" y="3465649"/>
              <a:ext cx="784860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2800" dirty="0">
                  <a:latin typeface="Calibri" panose="020F0502020204030204" pitchFamily="34" charset="0"/>
                  <a:cs typeface="Calibri" panose="020F0502020204030204" pitchFamily="34" charset="0"/>
                </a:rPr>
                <a:t>The         topology defines a </a:t>
              </a:r>
              <a:r>
                <a:rPr lang="en-GB" altLang="en-US" sz="28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plane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8E484F-38AB-4994-ACF8-CC1A2D391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8185" y="6325290"/>
            <a:ext cx="4941013" cy="37649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61258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Leading up to PETRA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D02A48-9419-478C-8A44-41CAF161B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56908" y="6356350"/>
            <a:ext cx="5630238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06F4E-F460-490B-9415-75DB7A0C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2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E9C8FDC-038A-476C-A8EF-5FA384953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5823"/>
            <a:ext cx="10515600" cy="466052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While Brian was working on his PhD thesis……</a:t>
            </a:r>
          </a:p>
          <a:p>
            <a:endParaRPr lang="en-US" dirty="0"/>
          </a:p>
          <a:p>
            <a:r>
              <a:rPr lang="en-US" dirty="0"/>
              <a:t>DESY, Frascati and the UK (RHEL) were competing as early as 1973 to build a large e+ e-/proton e- collider.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On 30.11.1973 Herwig Schopper reported to the DESY Administrative Council, “that at the last meeting of the ECFA Working Group, which dealt with the long-term plans for new accelerators in Europe, plans were announced by RHEL and Frascati which aimed at building a large e+e-/pe- storage ring in these laboratories in the 1980s.“</a:t>
            </a:r>
          </a:p>
        </p:txBody>
      </p:sp>
    </p:spTree>
    <p:extLst>
      <p:ext uri="{BB962C8B-B14F-4D97-AF65-F5344CB8AC3E}">
        <p14:creationId xmlns:p14="http://schemas.microsoft.com/office/powerpoint/2010/main" val="294632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Slide Number Placeholder 2">
            <a:extLst>
              <a:ext uri="{FF2B5EF4-FFF2-40B4-BE49-F238E27FC236}">
                <a16:creationId xmlns:a16="http://schemas.microsoft.com/office/drawing/2014/main" id="{9603F9D9-AE83-497E-9842-151482E7CB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99497" y="6208713"/>
            <a:ext cx="1824518" cy="317691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3B0CAD7D-C01B-4A53-AFB2-DB2EFC02C97A}" type="slidenum">
              <a:rPr lang="en-US" altLang="en-US" sz="120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20</a:t>
            </a:fld>
            <a:endParaRPr lang="en-US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581" name="Text Box 10">
            <a:extLst>
              <a:ext uri="{FF2B5EF4-FFF2-40B4-BE49-F238E27FC236}">
                <a16:creationId xmlns:a16="http://schemas.microsoft.com/office/drawing/2014/main" id="{20699E6D-A0CC-4F51-8F2E-A97B263B8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08713"/>
            <a:ext cx="4114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B. Wiik, Bergen, 18 June 1979</a:t>
            </a:r>
          </a:p>
        </p:txBody>
      </p:sp>
      <p:pic>
        <p:nvPicPr>
          <p:cNvPr id="24582" name="Picture 11" descr="TASSO_3jet_event_colour">
            <a:extLst>
              <a:ext uri="{FF2B5EF4-FFF2-40B4-BE49-F238E27FC236}">
                <a16:creationId xmlns:a16="http://schemas.microsoft.com/office/drawing/2014/main" id="{5B1BE50D-B30B-4D2A-8CE9-FAACD8527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" t="1671" r="11865" b="1671"/>
          <a:stretch>
            <a:fillRect/>
          </a:stretch>
        </p:blipFill>
        <p:spPr bwMode="auto">
          <a:xfrm>
            <a:off x="452063" y="1107924"/>
            <a:ext cx="5899525" cy="483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12" descr="TASSO_Bergen_3jet">
            <a:extLst>
              <a:ext uri="{FF2B5EF4-FFF2-40B4-BE49-F238E27FC236}">
                <a16:creationId xmlns:a16="http://schemas.microsoft.com/office/drawing/2014/main" id="{77E8288A-4BA4-467C-BDB9-5CFC81DFB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" t="2597" r="2605" b="2568"/>
          <a:stretch>
            <a:fillRect/>
          </a:stretch>
        </p:blipFill>
        <p:spPr bwMode="auto">
          <a:xfrm>
            <a:off x="6553200" y="1107923"/>
            <a:ext cx="4810018" cy="4823811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4" name="Rectangle 16">
            <a:extLst>
              <a:ext uri="{FF2B5EF4-FFF2-40B4-BE49-F238E27FC236}">
                <a16:creationId xmlns:a16="http://schemas.microsoft.com/office/drawing/2014/main" id="{40917FB6-1861-4371-99CC-18EA4451501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1"/>
            <a:ext cx="12192000" cy="99106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de-DE" altLang="en-US"/>
              <a:t>3-jet Events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59BB625-4A7B-45F5-BBFD-ECB73FCF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6230" y="6178941"/>
            <a:ext cx="5054029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41346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2">
            <a:extLst>
              <a:ext uri="{FF2B5EF4-FFF2-40B4-BE49-F238E27FC236}">
                <a16:creationId xmlns:a16="http://schemas.microsoft.com/office/drawing/2014/main" id="{D6844C2A-01AF-43A1-8613-B15E3022A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180" y="1252934"/>
            <a:ext cx="109535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More events at EPS Geneva conference - with an estimated </a:t>
            </a:r>
            <a:r>
              <a:rPr lang="en-US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qq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en-US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of 0.3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5605" name="Line 3">
            <a:extLst>
              <a:ext uri="{FF2B5EF4-FFF2-40B4-BE49-F238E27FC236}">
                <a16:creationId xmlns:a16="http://schemas.microsoft.com/office/drawing/2014/main" id="{F9DFEF51-5A31-4869-B7A8-8C2D03EC54E5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0" y="1371600"/>
            <a:ext cx="152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19">
            <a:extLst>
              <a:ext uri="{FF2B5EF4-FFF2-40B4-BE49-F238E27FC236}">
                <a16:creationId xmlns:a16="http://schemas.microsoft.com/office/drawing/2014/main" id="{B58F967D-7C55-4778-805F-5A36AE38B7C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050" y="-1"/>
            <a:ext cx="12187949" cy="107394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de-DE" altLang="en-US" dirty="0"/>
              <a:t>3-jet Events</a:t>
            </a:r>
          </a:p>
        </p:txBody>
      </p:sp>
      <p:sp>
        <p:nvSpPr>
          <p:cNvPr id="25607" name="Text Box 20">
            <a:extLst>
              <a:ext uri="{FF2B5EF4-FFF2-40B4-BE49-F238E27FC236}">
                <a16:creationId xmlns:a16="http://schemas.microsoft.com/office/drawing/2014/main" id="{18BAF9DF-A341-4018-8799-432A08539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5945040"/>
            <a:ext cx="4392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Paul Soeding, EPS Geneva conference, 27 June – 4 July 1979</a:t>
            </a:r>
            <a:endParaRPr lang="en-GB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608" name="Picture 21">
            <a:extLst>
              <a:ext uri="{FF2B5EF4-FFF2-40B4-BE49-F238E27FC236}">
                <a16:creationId xmlns:a16="http://schemas.microsoft.com/office/drawing/2014/main" id="{33667E0E-0826-461D-85CC-1356C47F7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58" y="1893591"/>
            <a:ext cx="4538663" cy="434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1">
            <a:extLst>
              <a:ext uri="{FF2B5EF4-FFF2-40B4-BE49-F238E27FC236}">
                <a16:creationId xmlns:a16="http://schemas.microsoft.com/office/drawing/2014/main" id="{E5B09408-AE88-4E1D-AE9B-3F25F4AEB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705" y="1933575"/>
            <a:ext cx="4207919" cy="4087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644553-5987-4C7C-BEB7-D877DDEBB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9284" y="6414396"/>
            <a:ext cx="4817724" cy="307079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00A32-A968-42AC-874E-A99974BA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89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seite3">
            <a:extLst>
              <a:ext uri="{FF2B5EF4-FFF2-40B4-BE49-F238E27FC236}">
                <a16:creationId xmlns:a16="http://schemas.microsoft.com/office/drawing/2014/main" id="{AED4765C-CFF3-4E78-9EB4-67D1820BA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972" y="1284566"/>
            <a:ext cx="4854183" cy="5071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E36973-0D1E-46A4-966E-563EA0D57499}"/>
              </a:ext>
            </a:extLst>
          </p:cNvPr>
          <p:cNvSpPr txBox="1"/>
          <p:nvPr/>
        </p:nvSpPr>
        <p:spPr>
          <a:xfrm>
            <a:off x="267128" y="1921267"/>
            <a:ext cx="3314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Jade Experiment</a:t>
            </a:r>
            <a:endParaRPr lang="en-US" sz="24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6C36278-F08C-4F09-B0D9-114387544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8735" y="6356350"/>
            <a:ext cx="4854182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D4A134F-FB75-4EE7-A675-7E7FE0A77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22</a:t>
            </a:fld>
            <a:endParaRPr 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95185286-874B-4FC1-B5FF-FF299E06731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87949" cy="107394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altLang="en-US" dirty="0" err="1"/>
              <a:t>Particle</a:t>
            </a:r>
            <a:r>
              <a:rPr lang="de-DE" altLang="en-US" dirty="0"/>
              <a:t> and Energy Flow</a:t>
            </a:r>
          </a:p>
        </p:txBody>
      </p:sp>
    </p:spTree>
    <p:extLst>
      <p:ext uri="{BB962C8B-B14F-4D97-AF65-F5344CB8AC3E}">
        <p14:creationId xmlns:p14="http://schemas.microsoft.com/office/powerpoint/2010/main" val="800162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>
            <a:extLst>
              <a:ext uri="{FF2B5EF4-FFF2-40B4-BE49-F238E27FC236}">
                <a16:creationId xmlns:a16="http://schemas.microsoft.com/office/drawing/2014/main" id="{E02639AD-C81C-426C-84C6-0A3A7EAEA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65" y="1325563"/>
            <a:ext cx="1163577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de-DE" sz="2800" dirty="0">
                <a:latin typeface="+mn-lt"/>
              </a:rPr>
              <a:t>The conclusion of all four PETRA experiments (JADE, Mark J, PLUTO and TASSO) was very similar.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7C72D7-B4D1-4B8D-9A12-8229D84AD22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72308" cy="13255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altLang="de-DE" dirty="0"/>
              <a:t>Lepton Photon Symposium 1979</a:t>
            </a:r>
          </a:p>
          <a:p>
            <a:pPr algn="ctr"/>
            <a:r>
              <a:rPr lang="en-US" altLang="de-DE" sz="2800"/>
              <a:t>Fermilab 23</a:t>
            </a:r>
            <a:r>
              <a:rPr lang="en-US" altLang="de-DE" sz="2800" dirty="0"/>
              <a:t>– 29 August 1979</a:t>
            </a:r>
            <a:endParaRPr lang="en-US" sz="2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D3524D-87D1-42EA-BCCB-1B6B120E5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275DB-52AD-4D3F-B580-289B03612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EC355D-F23B-418F-911D-0E6831475304}"/>
              </a:ext>
            </a:extLst>
          </p:cNvPr>
          <p:cNvSpPr txBox="1"/>
          <p:nvPr/>
        </p:nvSpPr>
        <p:spPr>
          <a:xfrm>
            <a:off x="312819" y="2279670"/>
            <a:ext cx="11591223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de-DE" sz="2800" dirty="0">
                <a:solidFill>
                  <a:srgbClr val="FF0000"/>
                </a:solidFill>
              </a:rPr>
              <a:t>To cite Haim Harari from his summary talk in 1979</a:t>
            </a:r>
            <a:r>
              <a:rPr lang="en-US" altLang="de-DE" sz="2800" dirty="0"/>
              <a:t>:  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5.3. </a:t>
            </a:r>
            <a:r>
              <a:rPr lang="en-US" sz="2400" dirty="0">
                <a:solidFill>
                  <a:srgbClr val="0070C0"/>
                </a:solidFill>
              </a:rPr>
              <a:t>Gluons Exist</a:t>
            </a:r>
          </a:p>
          <a:p>
            <a:r>
              <a:rPr lang="en-US" sz="2400" dirty="0"/>
              <a:t>   (a) Have we really seen three-jet events in e+e- collisions? </a:t>
            </a:r>
          </a:p>
          <a:p>
            <a:r>
              <a:rPr lang="en-US" sz="2400" dirty="0"/>
              <a:t>   (b) If we did, does that confirm the existence of the gluon? </a:t>
            </a:r>
          </a:p>
          <a:p>
            <a:r>
              <a:rPr lang="en-US" sz="2400" u="sng" dirty="0"/>
              <a:t>- Our answer to both questions is a cautious, qualified yes</a:t>
            </a:r>
            <a:r>
              <a:rPr lang="en-US" sz="2400" dirty="0"/>
              <a:t>.</a:t>
            </a:r>
          </a:p>
          <a:p>
            <a:r>
              <a:rPr lang="en-US" sz="2400" u="sng" dirty="0"/>
              <a:t>- Our tentative conclusion is that the experimental evidence for three jets is quite good</a:t>
            </a:r>
          </a:p>
          <a:p>
            <a:r>
              <a:rPr lang="en-US" sz="2400" u="sng" dirty="0"/>
              <a:t>- The most likely explanation is the gluon</a:t>
            </a:r>
            <a:r>
              <a:rPr lang="en-US" sz="2400" dirty="0"/>
              <a:t>. </a:t>
            </a:r>
          </a:p>
          <a:p>
            <a:r>
              <a:rPr lang="en-US" sz="2400" u="sng" dirty="0"/>
              <a:t>- </a:t>
            </a:r>
            <a:r>
              <a:rPr lang="en-US" sz="2400" u="sng" dirty="0">
                <a:solidFill>
                  <a:srgbClr val="FF0000"/>
                </a:solidFill>
              </a:rPr>
              <a:t>It is absolutely crucial to confirm the spin of the gluon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0070C0"/>
                </a:solidFill>
              </a:rPr>
              <a:t>“</a:t>
            </a:r>
            <a:r>
              <a:rPr lang="en-US" sz="2800" dirty="0">
                <a:solidFill>
                  <a:srgbClr val="0070C0"/>
                </a:solidFill>
              </a:rPr>
              <a:t>We believe, however, that five years from now, when we look back, we will all agree that the gluon was discovered in the summer of 1979.”</a:t>
            </a:r>
            <a:endParaRPr lang="en-US" altLang="de-DE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240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2">
            <a:extLst>
              <a:ext uri="{FF2B5EF4-FFF2-40B4-BE49-F238E27FC236}">
                <a16:creationId xmlns:a16="http://schemas.microsoft.com/office/drawing/2014/main" id="{89B7B7C1-B281-44B7-BCC9-201A64B39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8326" y="6518275"/>
            <a:ext cx="626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33797" name="Rectangle 3">
            <a:extLst>
              <a:ext uri="{FF2B5EF4-FFF2-40B4-BE49-F238E27FC236}">
                <a16:creationId xmlns:a16="http://schemas.microsoft.com/office/drawing/2014/main" id="{A6934D7A-2F62-4F6E-99CA-8DE3A848B57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1770" y="1"/>
            <a:ext cx="12170229" cy="102325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de-DE" altLang="en-US" dirty="0"/>
              <a:t>Gluon Spin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8D5AF1EE-D971-4F19-A663-A37B73632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2563" y="2468563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799" name="Rectangle 8">
            <a:extLst>
              <a:ext uri="{FF2B5EF4-FFF2-40B4-BE49-F238E27FC236}">
                <a16:creationId xmlns:a16="http://schemas.microsoft.com/office/drawing/2014/main" id="{6465DDED-32DE-4F08-9D5C-1E1F9AABD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7913" y="2335213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3800" name="Picture 7" descr="GluonSpin2">
            <a:extLst>
              <a:ext uri="{FF2B5EF4-FFF2-40B4-BE49-F238E27FC236}">
                <a16:creationId xmlns:a16="http://schemas.microsoft.com/office/drawing/2014/main" id="{0E50F59D-B5A2-4B86-9F2A-D8002806D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59" y="1484314"/>
            <a:ext cx="5381466" cy="4872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1" name="Text Box 9">
            <a:extLst>
              <a:ext uri="{FF2B5EF4-FFF2-40B4-BE49-F238E27FC236}">
                <a16:creationId xmlns:a16="http://schemas.microsoft.com/office/drawing/2014/main" id="{ADBE5DBC-F6D7-4E5B-8872-E116839D6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3090097"/>
            <a:ext cx="446405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(The data shown are from a later paper when higher PETRA energies were available.) </a:t>
            </a:r>
          </a:p>
        </p:txBody>
      </p:sp>
      <p:sp>
        <p:nvSpPr>
          <p:cNvPr id="33802" name="Rectangle 10">
            <a:extLst>
              <a:ext uri="{FF2B5EF4-FFF2-40B4-BE49-F238E27FC236}">
                <a16:creationId xmlns:a16="http://schemas.microsoft.com/office/drawing/2014/main" id="{40214AD0-D743-4348-B4C8-BC3C51322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1852613"/>
            <a:ext cx="4572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TASSO: R. </a:t>
            </a:r>
            <a:r>
              <a:rPr lang="en-GB" alt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Brandelik</a:t>
            </a:r>
            <a:r>
              <a:rPr lang="en-GB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et al, Phys. Lett. 97B (1980) 453: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4F5035-6E3C-4025-889E-7A2FA2CD7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01143" y="6321366"/>
            <a:ext cx="4811486" cy="400109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093759-B2E6-498D-8D8B-E3867895C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982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3">
            <a:extLst>
              <a:ext uri="{FF2B5EF4-FFF2-40B4-BE49-F238E27FC236}">
                <a16:creationId xmlns:a16="http://schemas.microsoft.com/office/drawing/2014/main" id="{FC99783E-8112-4711-89D8-4F8571B43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1582739"/>
            <a:ext cx="539115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4">
            <a:extLst>
              <a:ext uri="{FF2B5EF4-FFF2-40B4-BE49-F238E27FC236}">
                <a16:creationId xmlns:a16="http://schemas.microsoft.com/office/drawing/2014/main" id="{9A0690EF-9DF1-4EFD-AA81-2B1402CC7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149" y="1482726"/>
            <a:ext cx="4349607" cy="480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828675">
              <a:tabLst>
                <a:tab pos="657225" algn="l"/>
                <a:tab pos="1312863" algn="l"/>
                <a:tab pos="1970088" algn="l"/>
                <a:tab pos="2627313" algn="l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defTabSz="828675">
              <a:tabLst>
                <a:tab pos="657225" algn="l"/>
                <a:tab pos="1312863" algn="l"/>
                <a:tab pos="1970088" algn="l"/>
                <a:tab pos="2627313" algn="l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defTabSz="828675">
              <a:tabLst>
                <a:tab pos="657225" algn="l"/>
                <a:tab pos="1312863" algn="l"/>
                <a:tab pos="1970088" algn="l"/>
                <a:tab pos="2627313" algn="l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defTabSz="828675">
              <a:tabLst>
                <a:tab pos="657225" algn="l"/>
                <a:tab pos="1312863" algn="l"/>
                <a:tab pos="1970088" algn="l"/>
                <a:tab pos="2627313" algn="l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defTabSz="828675">
              <a:tabLst>
                <a:tab pos="657225" algn="l"/>
                <a:tab pos="1312863" algn="l"/>
                <a:tab pos="1970088" algn="l"/>
                <a:tab pos="2627313" algn="l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400" dirty="0">
                <a:latin typeface="+mn-lt"/>
              </a:rPr>
              <a:t>Study “event shapes”</a:t>
            </a: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400" dirty="0">
                <a:latin typeface="+mn-lt"/>
              </a:rPr>
              <a:t>in</a:t>
            </a:r>
            <a:r>
              <a:rPr lang="en-GB" altLang="en-US" sz="2400" dirty="0">
                <a:solidFill>
                  <a:srgbClr val="000080"/>
                </a:solidFill>
                <a:latin typeface="+mn-lt"/>
              </a:rPr>
              <a:t> </a:t>
            </a:r>
            <a:r>
              <a:rPr lang="en-GB" altLang="en-US" sz="2400" dirty="0">
                <a:solidFill>
                  <a:srgbClr val="00AE00"/>
                </a:solidFill>
                <a:latin typeface="+mn-lt"/>
              </a:rPr>
              <a:t>e</a:t>
            </a:r>
            <a:r>
              <a:rPr lang="en-GB" altLang="en-US" sz="2400" baseline="33000" dirty="0">
                <a:solidFill>
                  <a:srgbClr val="00AE00"/>
                </a:solidFill>
                <a:latin typeface="+mn-lt"/>
              </a:rPr>
              <a:t>+</a:t>
            </a:r>
            <a:r>
              <a:rPr lang="en-GB" altLang="en-US" sz="2400" dirty="0">
                <a:solidFill>
                  <a:srgbClr val="00AE00"/>
                </a:solidFill>
                <a:latin typeface="+mn-lt"/>
              </a:rPr>
              <a:t>e</a:t>
            </a:r>
            <a:r>
              <a:rPr lang="en-GB" altLang="en-US" sz="2400" baseline="33000" dirty="0">
                <a:solidFill>
                  <a:srgbClr val="00AE00"/>
                </a:solidFill>
                <a:latin typeface="+mn-lt"/>
              </a:rPr>
              <a:t>-</a:t>
            </a:r>
            <a:r>
              <a:rPr lang="en-GB" altLang="en-US" sz="2400" dirty="0">
                <a:solidFill>
                  <a:srgbClr val="00AE00"/>
                </a:solidFill>
                <a:latin typeface="+mn-lt"/>
              </a:rPr>
              <a:t> → hadrons</a:t>
            </a: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endParaRPr lang="en-GB" altLang="en-US" sz="2400" dirty="0">
              <a:solidFill>
                <a:srgbClr val="000080"/>
              </a:solidFill>
              <a:latin typeface="+mn-lt"/>
            </a:endParaRP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400" dirty="0">
                <a:latin typeface="+mn-lt"/>
              </a:rPr>
              <a:t>Compare with simulation</a:t>
            </a: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400" dirty="0">
                <a:latin typeface="+mn-lt"/>
              </a:rPr>
              <a:t> ⇒ good agreement</a:t>
            </a: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endParaRPr lang="en-GB" altLang="en-US" sz="2400" dirty="0">
              <a:solidFill>
                <a:srgbClr val="000080"/>
              </a:solidFill>
              <a:latin typeface="+mn-lt"/>
            </a:endParaRP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400" dirty="0">
                <a:latin typeface="+mn-lt"/>
              </a:rPr>
              <a:t>Compare with</a:t>
            </a:r>
            <a:r>
              <a:rPr lang="en-GB" altLang="en-US" sz="2400" dirty="0">
                <a:solidFill>
                  <a:srgbClr val="000080"/>
                </a:solidFill>
                <a:latin typeface="+mn-lt"/>
              </a:rPr>
              <a:t> </a:t>
            </a:r>
            <a:r>
              <a:rPr lang="en-GB" altLang="en-US" sz="2400" dirty="0">
                <a:solidFill>
                  <a:srgbClr val="FF0000"/>
                </a:solidFill>
                <a:latin typeface="+mn-lt"/>
              </a:rPr>
              <a:t>Q</a:t>
            </a:r>
            <a:r>
              <a:rPr lang="en-GB" altLang="en-US" sz="2400" dirty="0">
                <a:solidFill>
                  <a:srgbClr val="00AE00"/>
                </a:solidFill>
                <a:latin typeface="+mn-lt"/>
              </a:rPr>
              <a:t>C</a:t>
            </a:r>
            <a:r>
              <a:rPr lang="en-GB" altLang="en-US" sz="2400" dirty="0">
                <a:solidFill>
                  <a:srgbClr val="000080"/>
                </a:solidFill>
                <a:latin typeface="+mn-lt"/>
              </a:rPr>
              <a:t>D</a:t>
            </a: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400" dirty="0">
                <a:latin typeface="+mn-lt"/>
              </a:rPr>
              <a:t>prediction</a:t>
            </a:r>
            <a:r>
              <a:rPr lang="en-GB" altLang="en-US" sz="2400" dirty="0">
                <a:solidFill>
                  <a:srgbClr val="000080"/>
                </a:solidFill>
                <a:latin typeface="+mn-lt"/>
              </a:rPr>
              <a:t> ⇒</a:t>
            </a:r>
            <a:r>
              <a:rPr lang="en-GB" altLang="en-US" sz="2400" dirty="0">
                <a:solidFill>
                  <a:srgbClr val="000080"/>
                </a:solidFill>
              </a:rPr>
              <a:t> </a:t>
            </a:r>
            <a:r>
              <a:rPr lang="en-GB" altLang="en-US" sz="2400" dirty="0" err="1">
                <a:solidFill>
                  <a:srgbClr val="FF00FF"/>
                </a:solidFill>
                <a:latin typeface="Symbol" panose="05050102010706020507" pitchFamily="18" charset="2"/>
              </a:rPr>
              <a:t>a</a:t>
            </a:r>
            <a:r>
              <a:rPr lang="en-GB" altLang="en-US" sz="2400" baseline="-33000" dirty="0" err="1">
                <a:solidFill>
                  <a:srgbClr val="FF00FF"/>
                </a:solidFill>
              </a:rPr>
              <a:t>S</a:t>
            </a:r>
            <a:r>
              <a:rPr lang="en-GB" altLang="en-US" sz="2400" dirty="0">
                <a:solidFill>
                  <a:srgbClr val="FF00FF"/>
                </a:solidFill>
              </a:rPr>
              <a:t>(√s)</a:t>
            </a: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endParaRPr lang="en-GB" altLang="en-US" sz="2400" dirty="0">
              <a:solidFill>
                <a:srgbClr val="000080"/>
              </a:solidFill>
            </a:endParaRP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Compare</a:t>
            </a:r>
            <a:r>
              <a:rPr lang="en-GB" altLang="en-US" sz="2400" dirty="0">
                <a:solidFill>
                  <a:srgbClr val="000080"/>
                </a:solidFill>
              </a:rPr>
              <a:t> </a:t>
            </a:r>
            <a:r>
              <a:rPr lang="en-GB" altLang="en-US" sz="2400" dirty="0" err="1">
                <a:solidFill>
                  <a:srgbClr val="FF00FF"/>
                </a:solidFill>
                <a:latin typeface="Symbol" panose="05050102010706020507" pitchFamily="18" charset="2"/>
              </a:rPr>
              <a:t>a</a:t>
            </a:r>
            <a:r>
              <a:rPr lang="en-GB" altLang="en-US" sz="2400" baseline="-33000" dirty="0" err="1">
                <a:solidFill>
                  <a:srgbClr val="FF00FF"/>
                </a:solidFill>
              </a:rPr>
              <a:t>S</a:t>
            </a:r>
            <a:r>
              <a:rPr lang="en-GB" altLang="en-US" sz="2400" dirty="0">
                <a:solidFill>
                  <a:srgbClr val="FF00FF"/>
                </a:solidFill>
              </a:rPr>
              <a:t>(√s) </a:t>
            </a:r>
            <a:r>
              <a:rPr lang="en-GB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n-GB" altLang="en-US" sz="2400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GB" altLang="en-US" sz="2400" dirty="0">
                <a:solidFill>
                  <a:srgbClr val="00AE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altLang="en-US" sz="2400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 </a:t>
            </a:r>
            <a:r>
              <a:rPr lang="en-GB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prediction for </a:t>
            </a:r>
          </a:p>
          <a:p>
            <a:pPr eaLnBrk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running strong coupling</a:t>
            </a:r>
          </a:p>
        </p:txBody>
      </p:sp>
      <p:sp>
        <p:nvSpPr>
          <p:cNvPr id="40966" name="Rectangle 5">
            <a:extLst>
              <a:ext uri="{FF2B5EF4-FFF2-40B4-BE49-F238E27FC236}">
                <a16:creationId xmlns:a16="http://schemas.microsoft.com/office/drawing/2014/main" id="{D4FD704B-76D8-4F54-8E7C-9100AFAE8C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118152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GB" altLang="en-US" dirty="0"/>
              <a:t>Determination of </a:t>
            </a:r>
            <a:r>
              <a:rPr lang="en-GB" altLang="en-US" dirty="0" err="1">
                <a:latin typeface="Symbol" panose="05050102010706020507" pitchFamily="18" charset="2"/>
              </a:rPr>
              <a:t>a</a:t>
            </a:r>
            <a:r>
              <a:rPr lang="en-GB" altLang="en-US" baseline="-33000" dirty="0" err="1"/>
              <a:t>S</a:t>
            </a:r>
            <a:r>
              <a:rPr lang="en-GB" altLang="en-US" baseline="-33000" dirty="0"/>
              <a:t>  (</a:t>
            </a:r>
            <a:r>
              <a:rPr lang="en-GB" altLang="en-US" dirty="0"/>
              <a:t>OPAL/JADE )</a:t>
            </a:r>
            <a:endParaRPr lang="en-GB" altLang="en-US" baseline="-33000" dirty="0"/>
          </a:p>
        </p:txBody>
      </p:sp>
      <p:sp>
        <p:nvSpPr>
          <p:cNvPr id="40967" name="Text Box 6">
            <a:extLst>
              <a:ext uri="{FF2B5EF4-FFF2-40B4-BE49-F238E27FC236}">
                <a16:creationId xmlns:a16="http://schemas.microsoft.com/office/drawing/2014/main" id="{1CCB672C-D8E9-4136-B5A2-62D92D026C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5791201"/>
            <a:ext cx="472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2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 Bethke et al.</a:t>
            </a:r>
            <a:endParaRPr lang="en-GB" altLang="en-US" sz="28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C7D2B6-1CEB-46C0-9EC2-D3DA203D6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7911" y="6431622"/>
            <a:ext cx="4910191" cy="289853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806376-434E-43D6-AEB7-8844654B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956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Brian at PETRA – Phase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D598F-4D12-4A41-ACA4-9DC19E9C2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855" y="1537947"/>
            <a:ext cx="7438489" cy="5183527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en-US" dirty="0"/>
              <a:t>In 1982 Brian moved to </a:t>
            </a:r>
            <a:r>
              <a:rPr lang="en-US" b="1" dirty="0"/>
              <a:t>Imperial</a:t>
            </a:r>
            <a:r>
              <a:rPr lang="en-US" dirty="0"/>
              <a:t> for 2 years</a:t>
            </a:r>
          </a:p>
          <a:p>
            <a:pPr marL="0" lvl="0" indent="0">
              <a:buNone/>
            </a:pPr>
            <a:endParaRPr lang="en-US" dirty="0"/>
          </a:p>
          <a:p>
            <a:pPr>
              <a:spcBef>
                <a:spcPct val="0"/>
              </a:spcBef>
            </a:pPr>
            <a:r>
              <a:rPr lang="en-US" dirty="0"/>
              <a:t>John Jaros at Mark II built vertex chamber (1980 - 1981) </a:t>
            </a:r>
            <a:r>
              <a:rPr lang="en-US" altLang="en-US" dirty="0">
                <a:solidFill>
                  <a:srgbClr val="000090"/>
                </a:solidFill>
              </a:rPr>
              <a:t>to detect heavy quarks and in particular to measure </a:t>
            </a:r>
            <a:r>
              <a:rPr lang="en-US" altLang="en-US" dirty="0">
                <a:solidFill>
                  <a:srgbClr val="000090"/>
                </a:solidFill>
                <a:sym typeface="Symbol" panose="05050102010706020507" pitchFamily="18" charset="2"/>
              </a:rPr>
              <a:t></a:t>
            </a:r>
            <a:r>
              <a:rPr lang="en-US" altLang="en-US" dirty="0">
                <a:solidFill>
                  <a:srgbClr val="000090"/>
                </a:solidFill>
              </a:rPr>
              <a:t> lifetime.</a:t>
            </a:r>
          </a:p>
          <a:p>
            <a:pPr marL="0" indent="0">
              <a:spcBef>
                <a:spcPct val="0"/>
              </a:spcBef>
              <a:buNone/>
            </a:pPr>
            <a:endParaRPr lang="de-DE" altLang="en-US" dirty="0">
              <a:solidFill>
                <a:srgbClr val="000090"/>
              </a:solidFill>
            </a:endParaRPr>
          </a:p>
          <a:p>
            <a:pPr>
              <a:spcBef>
                <a:spcPct val="0"/>
              </a:spcBef>
            </a:pPr>
            <a:r>
              <a:rPr lang="de-DE" altLang="en-US" dirty="0">
                <a:solidFill>
                  <a:srgbClr val="000090"/>
                </a:solidFill>
              </a:rPr>
              <a:t>D</a:t>
            </a:r>
            <a:r>
              <a:rPr lang="en-US" altLang="en-US" dirty="0" err="1">
                <a:solidFill>
                  <a:srgbClr val="000090"/>
                </a:solidFill>
              </a:rPr>
              <a:t>ecision</a:t>
            </a:r>
            <a:r>
              <a:rPr lang="en-US" altLang="en-US" dirty="0">
                <a:solidFill>
                  <a:srgbClr val="000090"/>
                </a:solidFill>
              </a:rPr>
              <a:t> to build vertex detector for TASSO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Built at </a:t>
            </a:r>
            <a:r>
              <a:rPr lang="en-US" b="1" dirty="0"/>
              <a:t>Imperial</a:t>
            </a:r>
            <a:r>
              <a:rPr lang="en-US" dirty="0"/>
              <a:t>, Brian worked first on the Monte Carlo, then became responsible.</a:t>
            </a:r>
          </a:p>
          <a:p>
            <a:pPr lvl="0"/>
            <a:r>
              <a:rPr lang="de-DE" dirty="0"/>
              <a:t>A</a:t>
            </a:r>
            <a:r>
              <a:rPr lang="en-US" dirty="0"/>
              <a:t> few tiny obstacles…..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C9207E-62E0-4E36-ADAF-76E62CDD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474AD-FAC3-4081-9D1F-A93E25879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7911" y="6356350"/>
            <a:ext cx="4899917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C0742AB0-FFB5-47C4-A9C1-02CF43F3D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7" t="-31" b="31"/>
          <a:stretch>
            <a:fillRect/>
          </a:stretch>
        </p:blipFill>
        <p:spPr bwMode="auto">
          <a:xfrm rot="16200000">
            <a:off x="7977576" y="1660321"/>
            <a:ext cx="3706897" cy="420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F1BD4FA-1590-4ABE-B8E7-D38A45CFFF0D}"/>
              </a:ext>
            </a:extLst>
          </p:cNvPr>
          <p:cNvCxnSpPr/>
          <p:nvPr/>
        </p:nvCxnSpPr>
        <p:spPr>
          <a:xfrm>
            <a:off x="5311739" y="3429000"/>
            <a:ext cx="13870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6120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089061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TASSO Vertex - Detector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C9207E-62E0-4E36-ADAF-76E62CDD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27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023277-33D0-48E9-B3EE-B7F31448FF0C}"/>
              </a:ext>
            </a:extLst>
          </p:cNvPr>
          <p:cNvSpPr txBox="1"/>
          <p:nvPr/>
        </p:nvSpPr>
        <p:spPr>
          <a:xfrm>
            <a:off x="503434" y="1469204"/>
            <a:ext cx="1715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Draft</a:t>
            </a:r>
            <a:r>
              <a:rPr lang="de-DE" sz="2800" dirty="0"/>
              <a:t> Proposal </a:t>
            </a:r>
            <a:endParaRPr lang="en-US" sz="2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FC6C16-46B0-449D-B463-0D1A2CDA48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702" y="1469204"/>
            <a:ext cx="9448800" cy="398014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5E05CC-180B-4060-968A-771F71F89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9282" y="6356350"/>
            <a:ext cx="4838272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260986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089061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TASSO Vertex -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D598F-4D12-4A41-ACA4-9DC19E9C2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1897" y="1537948"/>
            <a:ext cx="5506948" cy="147238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en-US" dirty="0"/>
              <a:t>VXD installed inside TASSO and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en-US" dirty="0"/>
              <a:t>taking data by mid-December 1982 - less than 2 years since inception.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dirty="0"/>
          </a:p>
        </p:txBody>
      </p:sp>
      <p:pic>
        <p:nvPicPr>
          <p:cNvPr id="5" name="Picture 6" descr="fig-1">
            <a:extLst>
              <a:ext uri="{FF2B5EF4-FFF2-40B4-BE49-F238E27FC236}">
                <a16:creationId xmlns:a16="http://schemas.microsoft.com/office/drawing/2014/main" id="{314E61F1-9021-48F0-A495-D3A6677EE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74" y="1327340"/>
            <a:ext cx="4903253" cy="5253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scan1">
            <a:extLst>
              <a:ext uri="{FF2B5EF4-FFF2-40B4-BE49-F238E27FC236}">
                <a16:creationId xmlns:a16="http://schemas.microsoft.com/office/drawing/2014/main" id="{7BBDD04F-C4D5-4C74-B752-CF40DA3DE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35" t="39389" r="39720" b="37495"/>
          <a:stretch>
            <a:fillRect/>
          </a:stretch>
        </p:blipFill>
        <p:spPr bwMode="auto">
          <a:xfrm>
            <a:off x="6790360" y="3006939"/>
            <a:ext cx="3257764" cy="37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0765E68-72E3-44C5-9E25-CD273538D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5714" y="6236414"/>
            <a:ext cx="5054029" cy="485062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FA394D-3199-441A-B2FB-1A5063464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8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089061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TASSO Vertex - Detector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D28D32-E797-4781-A930-019BF6F4E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274" y="1183553"/>
            <a:ext cx="8040910" cy="4282299"/>
          </a:xfrm>
          <a:prstGeom prst="rect">
            <a:avLst/>
          </a:prstGeom>
        </p:spPr>
      </p:pic>
      <p:pic>
        <p:nvPicPr>
          <p:cNvPr id="9" name="Picture 14" descr="Cathode_deposits">
            <a:extLst>
              <a:ext uri="{FF2B5EF4-FFF2-40B4-BE49-F238E27FC236}">
                <a16:creationId xmlns:a16="http://schemas.microsoft.com/office/drawing/2014/main" id="{C9FC89E5-A9A4-4DF6-9F0C-5CE7C7A80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1477"/>
          <a:stretch>
            <a:fillRect/>
          </a:stretch>
        </p:blipFill>
        <p:spPr bwMode="auto">
          <a:xfrm>
            <a:off x="7654731" y="1429188"/>
            <a:ext cx="4217562" cy="336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EC40601-F8F7-4A10-A434-31E726EF6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8457" y="6356351"/>
            <a:ext cx="4827998" cy="365124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DEA1455-FD31-4BA7-86C4-475AD109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29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B33FB3-2D1F-4FB3-822B-32DD78F10570}"/>
              </a:ext>
            </a:extLst>
          </p:cNvPr>
          <p:cNvSpPr txBox="1"/>
          <p:nvPr/>
        </p:nvSpPr>
        <p:spPr>
          <a:xfrm>
            <a:off x="366445" y="5465852"/>
            <a:ext cx="11505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</a:rPr>
              <a:t>Whisker </a:t>
            </a:r>
            <a:r>
              <a:rPr lang="de-DE" sz="2400" dirty="0" err="1">
                <a:solidFill>
                  <a:srgbClr val="FF0000"/>
                </a:solidFill>
              </a:rPr>
              <a:t>growth</a:t>
            </a:r>
            <a:r>
              <a:rPr lang="de-DE" sz="2400" dirty="0"/>
              <a:t>: </a:t>
            </a:r>
            <a:r>
              <a:rPr lang="de-DE" sz="2400" dirty="0" err="1"/>
              <a:t>change</a:t>
            </a:r>
            <a:r>
              <a:rPr lang="de-DE" sz="2400" dirty="0"/>
              <a:t> gas </a:t>
            </a:r>
            <a:r>
              <a:rPr lang="de-DE" sz="2400" dirty="0" err="1"/>
              <a:t>from</a:t>
            </a:r>
            <a:r>
              <a:rPr lang="de-DE" sz="2400" dirty="0"/>
              <a:t> Argon-Ethane (50:50) </a:t>
            </a:r>
            <a:r>
              <a:rPr lang="de-DE" sz="2400" dirty="0" err="1"/>
              <a:t>to</a:t>
            </a:r>
            <a:r>
              <a:rPr lang="de-DE" sz="2400" dirty="0"/>
              <a:t> Argon-CO</a:t>
            </a:r>
            <a:r>
              <a:rPr lang="de-DE" sz="2400" baseline="-25000" dirty="0"/>
              <a:t>2  </a:t>
            </a:r>
            <a:r>
              <a:rPr lang="de-DE" sz="2400" dirty="0"/>
              <a:t>(95:5) and </a:t>
            </a:r>
            <a:r>
              <a:rPr lang="de-DE" sz="2400" dirty="0" err="1"/>
              <a:t>add</a:t>
            </a:r>
            <a:r>
              <a:rPr lang="de-DE" sz="2400" dirty="0"/>
              <a:t> </a:t>
            </a:r>
            <a:r>
              <a:rPr lang="de-DE" sz="2400" b="1" dirty="0" err="1"/>
              <a:t>water</a:t>
            </a:r>
            <a:endParaRPr lang="en-US" sz="24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FD977F-C8EA-42CA-83E7-6A53BDD24E88}"/>
              </a:ext>
            </a:extLst>
          </p:cNvPr>
          <p:cNvCxnSpPr/>
          <p:nvPr/>
        </p:nvCxnSpPr>
        <p:spPr>
          <a:xfrm>
            <a:off x="2496620" y="3429000"/>
            <a:ext cx="367814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D0C0A1-1D46-414D-9517-E9F801CF9424}"/>
              </a:ext>
            </a:extLst>
          </p:cNvPr>
          <p:cNvCxnSpPr/>
          <p:nvPr/>
        </p:nvCxnSpPr>
        <p:spPr>
          <a:xfrm>
            <a:off x="3246634" y="3698697"/>
            <a:ext cx="3256908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FE8FF18-D8CB-4251-9C9A-0E934A27E0A0}"/>
              </a:ext>
            </a:extLst>
          </p:cNvPr>
          <p:cNvCxnSpPr/>
          <p:nvPr/>
        </p:nvCxnSpPr>
        <p:spPr>
          <a:xfrm>
            <a:off x="3565133" y="3955551"/>
            <a:ext cx="3657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10C0D46-A697-44C9-9611-88E780C8A137}"/>
              </a:ext>
            </a:extLst>
          </p:cNvPr>
          <p:cNvCxnSpPr/>
          <p:nvPr/>
        </p:nvCxnSpPr>
        <p:spPr>
          <a:xfrm>
            <a:off x="493160" y="4191856"/>
            <a:ext cx="60617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9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127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1973 at DESY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D02A48-9419-478C-8A44-41CAF161B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56908" y="6356350"/>
            <a:ext cx="5630238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06F4E-F460-490B-9415-75DB7A0C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3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E9C8FDC-038A-476C-A8EF-5FA384953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888"/>
            <a:ext cx="10648308" cy="4911462"/>
          </a:xfrm>
        </p:spPr>
        <p:txBody>
          <a:bodyPr>
            <a:noAutofit/>
          </a:bodyPr>
          <a:lstStyle/>
          <a:p>
            <a:r>
              <a:rPr lang="en-US" dirty="0"/>
              <a:t>Schopper continued: “The conditions for the </a:t>
            </a:r>
            <a:r>
              <a:rPr lang="en-US" dirty="0" err="1"/>
              <a:t>realisation</a:t>
            </a:r>
            <a:r>
              <a:rPr lang="en-US" dirty="0"/>
              <a:t> of such a project are most </a:t>
            </a:r>
            <a:r>
              <a:rPr lang="en-US" dirty="0" err="1"/>
              <a:t>favourable</a:t>
            </a:r>
            <a:r>
              <a:rPr lang="en-US" dirty="0"/>
              <a:t> at DESY, especially as existing facilities would serve as part of the new project without any significant changes. </a:t>
            </a:r>
          </a:p>
          <a:p>
            <a:r>
              <a:rPr lang="en-US" dirty="0"/>
              <a:t>The British are pressing ahead with their project with the aim that the decision on the location of a large e+e-/p e- storage ring, which would undoubtedly be made at a political level, will be taken in the course of next year. </a:t>
            </a:r>
          </a:p>
          <a:p>
            <a:r>
              <a:rPr lang="en-US" dirty="0"/>
              <a:t>If DESY does not want to be eliminated from this competition from the outset, then the considerations for a long-term expansion of DESY in the 1980s must be continued. This would require a </a:t>
            </a:r>
            <a:r>
              <a:rPr lang="en-US" dirty="0" err="1"/>
              <a:t>favourable</a:t>
            </a:r>
            <a:r>
              <a:rPr lang="en-US" dirty="0"/>
              <a:t> statement from the Administrative Board.”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2029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41878D-4BA2-4A1A-AA27-6E4437FB58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414" y="172745"/>
            <a:ext cx="7984941" cy="38425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089061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TASSO Vertex – Detector Results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BF6706-1D5A-416D-A1A4-C4C12EE36580}"/>
              </a:ext>
            </a:extLst>
          </p:cNvPr>
          <p:cNvSpPr/>
          <p:nvPr/>
        </p:nvSpPr>
        <p:spPr>
          <a:xfrm>
            <a:off x="1458930" y="3441844"/>
            <a:ext cx="4637070" cy="7024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2D58F-D782-4C48-B521-145F10A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79009" y="6356350"/>
            <a:ext cx="4807449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7042D-1A8F-47D3-9F82-6D2453D30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E36C87-7470-47E1-85C3-CE14E2AB8C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717" y="4667596"/>
            <a:ext cx="4451579" cy="882695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EE5AD3-E63C-4A5D-A3FE-ECA5D65620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71" y="4667596"/>
            <a:ext cx="5942795" cy="882695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2439476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The Elusive Top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5FE923E7-7121-48D3-93C5-83BD33DBE4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31" y="1405634"/>
            <a:ext cx="81724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C859F-F4C5-4EEF-9C3F-DE35C6F3A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31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94DD1F-5325-4D62-89A9-4F692B875C3C}"/>
              </a:ext>
            </a:extLst>
          </p:cNvPr>
          <p:cNvSpPr txBox="1"/>
          <p:nvPr/>
        </p:nvSpPr>
        <p:spPr>
          <a:xfrm>
            <a:off x="5763803" y="1602768"/>
            <a:ext cx="5722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R = </a:t>
            </a:r>
            <a:r>
              <a:rPr lang="en-US" sz="2800" dirty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sz="2800" dirty="0">
                <a:solidFill>
                  <a:srgbClr val="0070C0"/>
                </a:solidFill>
              </a:rPr>
              <a:t>(tot)/</a:t>
            </a:r>
            <a:r>
              <a:rPr lang="en-US" sz="2800" dirty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sz="2800" dirty="0">
                <a:solidFill>
                  <a:srgbClr val="0070C0"/>
                </a:solidFill>
              </a:rPr>
              <a:t>(</a:t>
            </a:r>
            <a:r>
              <a:rPr lang="en-US" sz="2800" dirty="0">
                <a:solidFill>
                  <a:srgbClr val="0070C0"/>
                </a:solidFill>
                <a:latin typeface="Symbol" panose="05050102010706020507" pitchFamily="18" charset="2"/>
              </a:rPr>
              <a:t>mm</a:t>
            </a:r>
            <a:r>
              <a:rPr lang="en-US" sz="2800" dirty="0">
                <a:solidFill>
                  <a:srgbClr val="0070C0"/>
                </a:solidFill>
              </a:rPr>
              <a:t>)  as function of </a:t>
            </a:r>
            <a:r>
              <a:rPr lang="en-US" sz="2800" dirty="0" err="1">
                <a:solidFill>
                  <a:srgbClr val="0070C0"/>
                </a:solidFill>
              </a:rPr>
              <a:t>enery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BB8FA8-0C04-4254-827A-3A65DF88915A}"/>
              </a:ext>
            </a:extLst>
          </p:cNvPr>
          <p:cNvSpPr txBox="1"/>
          <p:nvPr/>
        </p:nvSpPr>
        <p:spPr>
          <a:xfrm>
            <a:off x="1678112" y="3244334"/>
            <a:ext cx="46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40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D43FDB-73FF-4953-9B38-3EC97D424CEE}"/>
              </a:ext>
            </a:extLst>
          </p:cNvPr>
          <p:cNvSpPr txBox="1"/>
          <p:nvPr/>
        </p:nvSpPr>
        <p:spPr>
          <a:xfrm>
            <a:off x="4364804" y="3244334"/>
            <a:ext cx="46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45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C6D27A-B85F-41A7-96C7-54349377FAA6}"/>
              </a:ext>
            </a:extLst>
          </p:cNvPr>
          <p:cNvSpPr txBox="1"/>
          <p:nvPr/>
        </p:nvSpPr>
        <p:spPr>
          <a:xfrm flipH="1">
            <a:off x="1657560" y="6465552"/>
            <a:ext cx="44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4568CA-662F-4E04-80E1-9A5BFAEEDF0F}"/>
              </a:ext>
            </a:extLst>
          </p:cNvPr>
          <p:cNvSpPr txBox="1"/>
          <p:nvPr/>
        </p:nvSpPr>
        <p:spPr>
          <a:xfrm flipH="1">
            <a:off x="4595973" y="6488668"/>
            <a:ext cx="44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20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FF207E-C623-4BCA-8596-CE9402B61244}"/>
              </a:ext>
            </a:extLst>
          </p:cNvPr>
          <p:cNvSpPr txBox="1"/>
          <p:nvPr/>
        </p:nvSpPr>
        <p:spPr>
          <a:xfrm flipH="1">
            <a:off x="3110499" y="6488668"/>
            <a:ext cx="44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10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710EEF-C1FE-4796-ACB0-EC4826C0D49F}"/>
              </a:ext>
            </a:extLst>
          </p:cNvPr>
          <p:cNvSpPr txBox="1"/>
          <p:nvPr/>
        </p:nvSpPr>
        <p:spPr>
          <a:xfrm flipH="1">
            <a:off x="6081447" y="6486100"/>
            <a:ext cx="44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30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689FDD-C509-494D-99DA-6F8CD724AB73}"/>
              </a:ext>
            </a:extLst>
          </p:cNvPr>
          <p:cNvSpPr txBox="1"/>
          <p:nvPr/>
        </p:nvSpPr>
        <p:spPr>
          <a:xfrm flipH="1">
            <a:off x="7597743" y="6519492"/>
            <a:ext cx="44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40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6193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Electroweak Effects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C859F-F4C5-4EEF-9C3F-DE35C6F3A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32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FE1A45-B73F-47B3-B55A-88FE9057A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14" y="1980908"/>
            <a:ext cx="6565185" cy="45791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3E4D7B-F2C3-428D-986A-D1E81669D4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506" y="2317899"/>
            <a:ext cx="5110744" cy="35012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5FBF40-77FD-488C-B230-D453FC0AC5C5}"/>
              </a:ext>
            </a:extLst>
          </p:cNvPr>
          <p:cNvSpPr txBox="1"/>
          <p:nvPr/>
        </p:nvSpPr>
        <p:spPr>
          <a:xfrm>
            <a:off x="631797" y="1411382"/>
            <a:ext cx="65651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R = </a:t>
            </a:r>
            <a:r>
              <a:rPr lang="en-US" sz="2800" dirty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sz="2800" dirty="0">
                <a:solidFill>
                  <a:srgbClr val="0070C0"/>
                </a:solidFill>
              </a:rPr>
              <a:t>(tot)/</a:t>
            </a:r>
            <a:r>
              <a:rPr lang="en-US" sz="2800" dirty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sz="2800" dirty="0">
                <a:solidFill>
                  <a:srgbClr val="0070C0"/>
                </a:solidFill>
              </a:rPr>
              <a:t>(</a:t>
            </a:r>
            <a:r>
              <a:rPr lang="en-US" sz="2800" dirty="0">
                <a:solidFill>
                  <a:srgbClr val="0070C0"/>
                </a:solidFill>
                <a:latin typeface="Symbol" panose="05050102010706020507" pitchFamily="18" charset="2"/>
              </a:rPr>
              <a:t>mm</a:t>
            </a:r>
            <a:r>
              <a:rPr lang="en-US" sz="2800" dirty="0">
                <a:solidFill>
                  <a:srgbClr val="0070C0"/>
                </a:solidFill>
              </a:rPr>
              <a:t>)  as function of energy, including TRISTAN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372358-A3B5-48A3-9022-DC1B0FC1A3E3}"/>
              </a:ext>
            </a:extLst>
          </p:cNvPr>
          <p:cNvSpPr txBox="1"/>
          <p:nvPr/>
        </p:nvSpPr>
        <p:spPr>
          <a:xfrm>
            <a:off x="7485320" y="1513491"/>
            <a:ext cx="46869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rgbClr val="0070C0"/>
                </a:solidFill>
              </a:rPr>
              <a:t>Forward-</a:t>
            </a:r>
            <a:r>
              <a:rPr lang="de-DE" sz="2800" dirty="0" err="1">
                <a:solidFill>
                  <a:srgbClr val="0070C0"/>
                </a:solidFill>
              </a:rPr>
              <a:t>backward</a:t>
            </a:r>
            <a:r>
              <a:rPr lang="de-DE" sz="2800" dirty="0">
                <a:solidFill>
                  <a:srgbClr val="0070C0"/>
                </a:solidFill>
              </a:rPr>
              <a:t> </a:t>
            </a:r>
            <a:r>
              <a:rPr lang="de-DE" sz="2800" dirty="0" err="1">
                <a:solidFill>
                  <a:srgbClr val="0070C0"/>
                </a:solidFill>
              </a:rPr>
              <a:t>asymmetry</a:t>
            </a:r>
            <a:r>
              <a:rPr lang="de-DE" sz="2800" dirty="0">
                <a:solidFill>
                  <a:srgbClr val="0070C0"/>
                </a:solidFill>
              </a:rPr>
              <a:t> in </a:t>
            </a:r>
            <a:r>
              <a:rPr lang="de-DE" sz="2800" dirty="0" err="1">
                <a:solidFill>
                  <a:srgbClr val="0070C0"/>
                </a:solidFill>
              </a:rPr>
              <a:t>muon</a:t>
            </a:r>
            <a:r>
              <a:rPr lang="de-DE" sz="2800" dirty="0">
                <a:solidFill>
                  <a:srgbClr val="0070C0"/>
                </a:solidFill>
              </a:rPr>
              <a:t> </a:t>
            </a:r>
            <a:r>
              <a:rPr lang="de-DE" sz="2800" dirty="0" err="1">
                <a:solidFill>
                  <a:srgbClr val="0070C0"/>
                </a:solidFill>
              </a:rPr>
              <a:t>production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98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Brian at PETRA – Phase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D598F-4D12-4A41-ACA4-9DC19E9C2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525" y="2522973"/>
            <a:ext cx="10194950" cy="167689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1983 appointed as Lecturer at Bristol (on tenure track)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/>
              <a:t>In parallel simulation for Electra at LEP (82-83) and SSC in parallel</a:t>
            </a:r>
          </a:p>
          <a:p>
            <a:pPr marL="0" lvl="0" indent="0">
              <a:buNone/>
            </a:pPr>
            <a:endParaRPr lang="en-US" dirty="0"/>
          </a:p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A04A9-93BB-4E71-999D-AFDAB545E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992384" cy="365124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848B2-3EB7-4E57-9C7F-331036823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39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12192000" cy="980729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de-DE" dirty="0">
                <a:cs typeface="Arial" panose="020B0604020202020204" pitchFamily="34" charset="0"/>
              </a:rPr>
              <a:t>   First Close Encounter </a:t>
            </a:r>
            <a:r>
              <a:rPr lang="de-DE" dirty="0" err="1">
                <a:cs typeface="Arial" panose="020B0604020202020204" pitchFamily="34" charset="0"/>
              </a:rPr>
              <a:t>with</a:t>
            </a:r>
            <a:r>
              <a:rPr lang="de-DE" dirty="0">
                <a:cs typeface="Arial" panose="020B0604020202020204" pitchFamily="34" charset="0"/>
              </a:rPr>
              <a:t> Hamburg</a:t>
            </a:r>
            <a:endParaRPr lang="de-DE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32465A-BBBB-46C3-BBF7-5B69D9366180}"/>
              </a:ext>
            </a:extLst>
          </p:cNvPr>
          <p:cNvGrpSpPr/>
          <p:nvPr/>
        </p:nvGrpSpPr>
        <p:grpSpPr>
          <a:xfrm>
            <a:off x="1756881" y="1055623"/>
            <a:ext cx="10109768" cy="4965646"/>
            <a:chOff x="1756881" y="1055623"/>
            <a:chExt cx="10109768" cy="496564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76031D6-A103-4CC5-8598-0784596C30D8}"/>
                </a:ext>
              </a:extLst>
            </p:cNvPr>
            <p:cNvGrpSpPr/>
            <p:nvPr/>
          </p:nvGrpSpPr>
          <p:grpSpPr>
            <a:xfrm>
              <a:off x="1756881" y="1055623"/>
              <a:ext cx="10109768" cy="4965646"/>
              <a:chOff x="1756881" y="1055623"/>
              <a:chExt cx="10109768" cy="4965646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01908" y="1059019"/>
                <a:ext cx="5764741" cy="496225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56881" y="1055623"/>
                <a:ext cx="4263775" cy="4965646"/>
              </a:xfrm>
              <a:prstGeom prst="rect">
                <a:avLst/>
              </a:prstGeom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3882089" y="4521169"/>
              <a:ext cx="21694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DESY Open Day</a:t>
              </a:r>
              <a:endParaRPr lang="en-US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F396142-494A-4D8A-9DD8-01C9F250D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96818" y="6356350"/>
            <a:ext cx="4971836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AC4295E-5759-4968-BE60-A85196AC8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214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12192000" cy="980729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GB" altLang="de-DE" dirty="0"/>
              <a:t>Meeting Sabine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35" y="1412777"/>
            <a:ext cx="5963986" cy="4650994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975244" y="1083924"/>
            <a:ext cx="5401938" cy="5503067"/>
            <a:chOff x="3635896" y="1412776"/>
            <a:chExt cx="4696952" cy="51722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4" y="1412776"/>
              <a:ext cx="3544824" cy="5038344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635896" y="6093296"/>
              <a:ext cx="936104" cy="491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8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1983</a:t>
              </a:r>
              <a:endParaRPr lang="en-US" sz="2800" dirty="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71B4CA8-EB70-4067-AD13-41837378C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7091" y="6356350"/>
            <a:ext cx="5023207" cy="365125"/>
          </a:xfrm>
        </p:spPr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07161A7-214D-4599-A619-ECE12231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4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71921"/>
            <a:ext cx="12192000" cy="76944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altLang="de-DE" sz="4400" dirty="0">
                <a:latin typeface="+mj-lt"/>
              </a:rPr>
              <a:t>  Brian </a:t>
            </a:r>
            <a:r>
              <a:rPr lang="en-GB" altLang="de-DE" sz="4400">
                <a:latin typeface="+mj-lt"/>
              </a:rPr>
              <a:t>and Music</a:t>
            </a:r>
            <a:endParaRPr lang="en-US" sz="4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2985EC-FBA1-4C3E-A586-94DC9889AE2E}"/>
              </a:ext>
            </a:extLst>
          </p:cNvPr>
          <p:cNvSpPr txBox="1"/>
          <p:nvPr/>
        </p:nvSpPr>
        <p:spPr>
          <a:xfrm>
            <a:off x="256854" y="986319"/>
            <a:ext cx="365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Brian, like Einstein, </a:t>
            </a:r>
            <a:r>
              <a:rPr lang="de-DE" sz="2800" dirty="0" err="1"/>
              <a:t>loves</a:t>
            </a:r>
            <a:r>
              <a:rPr lang="de-DE" sz="2800" dirty="0"/>
              <a:t> </a:t>
            </a:r>
            <a:r>
              <a:rPr lang="de-DE" sz="2800" dirty="0" err="1"/>
              <a:t>playing</a:t>
            </a:r>
            <a:r>
              <a:rPr lang="de-DE" sz="2800" dirty="0"/>
              <a:t> </a:t>
            </a:r>
            <a:r>
              <a:rPr lang="de-DE" sz="2800" dirty="0" err="1"/>
              <a:t>his</a:t>
            </a:r>
            <a:r>
              <a:rPr lang="de-DE" sz="2800" dirty="0"/>
              <a:t> </a:t>
            </a:r>
            <a:r>
              <a:rPr lang="de-DE" sz="2800" dirty="0" err="1"/>
              <a:t>violin</a:t>
            </a:r>
            <a:endParaRPr lang="de-DE" sz="2800" dirty="0"/>
          </a:p>
          <a:p>
            <a:endParaRPr lang="de-DE" sz="2800" dirty="0"/>
          </a:p>
          <a:p>
            <a:r>
              <a:rPr lang="de-DE" sz="2800" dirty="0"/>
              <a:t>In Hamburg,</a:t>
            </a:r>
          </a:p>
          <a:p>
            <a:r>
              <a:rPr lang="de-DE" sz="2800" dirty="0"/>
              <a:t>Brian was a </a:t>
            </a:r>
            <a:r>
              <a:rPr lang="de-DE" sz="2800" dirty="0" err="1"/>
              <a:t>member</a:t>
            </a:r>
            <a:r>
              <a:rPr lang="de-DE" sz="2800" dirty="0"/>
              <a:t> of the DESY </a:t>
            </a:r>
            <a:r>
              <a:rPr lang="de-DE" sz="2800" dirty="0" err="1"/>
              <a:t>orchestra</a:t>
            </a:r>
            <a:endParaRPr lang="de-DE" sz="2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E392CB2-6386-4D93-84B1-415E6C83266C}"/>
              </a:ext>
            </a:extLst>
          </p:cNvPr>
          <p:cNvGrpSpPr/>
          <p:nvPr/>
        </p:nvGrpSpPr>
        <p:grpSpPr>
          <a:xfrm>
            <a:off x="4417888" y="1187406"/>
            <a:ext cx="7221566" cy="5347699"/>
            <a:chOff x="3717959" y="996665"/>
            <a:chExt cx="7808479" cy="586133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959" y="996665"/>
              <a:ext cx="7808479" cy="586133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9096320" y="1249832"/>
              <a:ext cx="2167581" cy="46166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4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Okinawa 2012</a:t>
              </a:r>
              <a:endParaRPr lang="en-US" sz="2400" dirty="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FC853F3-9318-49DC-A62C-AF80B2777D30}"/>
              </a:ext>
            </a:extLst>
          </p:cNvPr>
          <p:cNvSpPr txBox="1"/>
          <p:nvPr/>
        </p:nvSpPr>
        <p:spPr>
          <a:xfrm>
            <a:off x="256854" y="3861256"/>
            <a:ext cx="3411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Since</a:t>
            </a:r>
            <a:r>
              <a:rPr lang="de-DE" sz="2800" dirty="0"/>
              <a:t> 2005: </a:t>
            </a:r>
          </a:p>
          <a:p>
            <a:endParaRPr lang="de-DE" sz="2800" dirty="0"/>
          </a:p>
          <a:p>
            <a:r>
              <a:rPr lang="de-DE" sz="2800" dirty="0"/>
              <a:t>Brian and Jack </a:t>
            </a:r>
            <a:r>
              <a:rPr lang="de-DE" sz="2800" dirty="0" err="1"/>
              <a:t>Liebeck</a:t>
            </a:r>
            <a:r>
              <a:rPr lang="de-DE" sz="2800" dirty="0"/>
              <a:t> </a:t>
            </a:r>
            <a:r>
              <a:rPr lang="de-DE" sz="2800" dirty="0" err="1"/>
              <a:t>toured</a:t>
            </a:r>
            <a:r>
              <a:rPr lang="de-DE" sz="2800" dirty="0"/>
              <a:t> the </a:t>
            </a:r>
            <a:r>
              <a:rPr lang="de-DE" sz="2800" dirty="0" err="1"/>
              <a:t>world</a:t>
            </a:r>
            <a:r>
              <a:rPr lang="de-DE" sz="2800" dirty="0"/>
              <a:t> </a:t>
            </a:r>
            <a:r>
              <a:rPr lang="de-DE" sz="2800" dirty="0" err="1"/>
              <a:t>with</a:t>
            </a:r>
            <a:endParaRPr lang="de-DE" sz="2800" dirty="0"/>
          </a:p>
          <a:p>
            <a:endParaRPr lang="de-DE" sz="2800" dirty="0"/>
          </a:p>
          <a:p>
            <a:r>
              <a:rPr lang="de-DE" sz="2800" dirty="0"/>
              <a:t>„Einstein and </a:t>
            </a:r>
            <a:r>
              <a:rPr lang="de-DE" sz="2800" dirty="0" err="1"/>
              <a:t>music</a:t>
            </a:r>
            <a:r>
              <a:rPr lang="de-DE" sz="2800" dirty="0"/>
              <a:t>“</a:t>
            </a:r>
            <a:endParaRPr lang="en-US" sz="2800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C309F04-C0FF-469D-BF11-6F36607E9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8186" y="6356350"/>
            <a:ext cx="4930739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5760CA-A5BB-460E-BF1D-9670BA490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0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12192000" cy="980729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GB" dirty="0">
                <a:cs typeface="Arial" panose="020B0604020202020204" pitchFamily="34" charset="0"/>
              </a:rPr>
              <a:t>Birthday Wishes</a:t>
            </a:r>
            <a:endParaRPr lang="de-DE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41AA9E-0718-423A-9714-12950177C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F46B8B-B6D8-4082-8CE9-E103109E4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37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15E2362-7B7B-4A4F-ABFC-182042BAA0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54183" y="1715783"/>
            <a:ext cx="5876820" cy="4407614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8DBA41-558D-4B4D-B54F-B18387F827F9}"/>
              </a:ext>
            </a:extLst>
          </p:cNvPr>
          <p:cNvSpPr txBox="1"/>
          <p:nvPr/>
        </p:nvSpPr>
        <p:spPr>
          <a:xfrm>
            <a:off x="640849" y="1488271"/>
            <a:ext cx="37098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firework of talks reminding you of your highly productive past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E2ED0A-EEC4-47F6-96F5-4F8091A66E93}"/>
              </a:ext>
            </a:extLst>
          </p:cNvPr>
          <p:cNvSpPr txBox="1"/>
          <p:nvPr/>
        </p:nvSpPr>
        <p:spPr>
          <a:xfrm>
            <a:off x="661397" y="3121224"/>
            <a:ext cx="37098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brilliant time </a:t>
            </a:r>
            <a:r>
              <a:rPr lang="en-US" sz="2800"/>
              <a:t>with your old </a:t>
            </a:r>
            <a:r>
              <a:rPr lang="en-US" sz="2800" dirty="0"/>
              <a:t>friends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7FCD86-B7A2-4B4B-AD50-DA3E63D776C9}"/>
              </a:ext>
            </a:extLst>
          </p:cNvPr>
          <p:cNvSpPr txBox="1"/>
          <p:nvPr/>
        </p:nvSpPr>
        <p:spPr>
          <a:xfrm>
            <a:off x="661397" y="4323289"/>
            <a:ext cx="37098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day with no „nugatory toil“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03D89D-1D1F-493F-820E-4E5B20086291}"/>
              </a:ext>
            </a:extLst>
          </p:cNvPr>
          <p:cNvSpPr txBox="1"/>
          <p:nvPr/>
        </p:nvSpPr>
        <p:spPr>
          <a:xfrm>
            <a:off x="640848" y="5525354"/>
            <a:ext cx="37098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And an inspired future with lots of music</a:t>
            </a:r>
          </a:p>
        </p:txBody>
      </p:sp>
    </p:spTree>
    <p:extLst>
      <p:ext uri="{BB962C8B-B14F-4D97-AF65-F5344CB8AC3E}">
        <p14:creationId xmlns:p14="http://schemas.microsoft.com/office/powerpoint/2010/main" val="84132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The UK Plans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D02A48-9419-478C-8A44-41CAF161B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56908" y="6356350"/>
            <a:ext cx="5630238" cy="365125"/>
          </a:xfrm>
        </p:spPr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06F4E-F460-490B-9415-75DB7A0C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4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E9C8FDC-038A-476C-A8EF-5FA384953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5286"/>
            <a:ext cx="10515600" cy="488962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Norman McCubbin </a:t>
            </a:r>
            <a:r>
              <a:rPr lang="en-US" dirty="0"/>
              <a:t>in his memoirs of </a:t>
            </a:r>
            <a:r>
              <a:rPr lang="en-US" dirty="0">
                <a:solidFill>
                  <a:srgbClr val="FF0000"/>
                </a:solidFill>
              </a:rPr>
              <a:t>Godfrey Stafford </a:t>
            </a:r>
            <a:r>
              <a:rPr lang="en-US" dirty="0"/>
              <a:t>(RAL Director from 1969-1981):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“By the end of 1973 a very ambitious project had been conceived for the Rutherford site: a first phase would consist of an electron–positron collider of energy 14 + 14 GeV, to be followed later by a proton ring, of up to 200 GeV if superconducting magnets were available, for electron–proton collisions. The plan had a suitably ambitious name: Electron– Positron/Proton Intersecting Complex, EPIC. ….”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341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Europe and PETRA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D02A48-9419-478C-8A44-41CAF161B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56908" y="6356350"/>
            <a:ext cx="5630238" cy="365125"/>
          </a:xfrm>
        </p:spPr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06F4E-F460-490B-9415-75DB7A0C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5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E9C8FDC-038A-476C-A8EF-5FA384953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7791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There was general agreement that </a:t>
            </a:r>
            <a:r>
              <a:rPr lang="en-US" b="1" dirty="0">
                <a:solidFill>
                  <a:srgbClr val="0070C0"/>
                </a:solidFill>
              </a:rPr>
              <a:t>only one such facility should be built in Europe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and that the laboratory that took the first step in this direction would also create the best conditions for a later e-p project.” </a:t>
            </a:r>
          </a:p>
          <a:p>
            <a:r>
              <a:rPr lang="de-DE" dirty="0"/>
              <a:t>After</a:t>
            </a:r>
            <a:r>
              <a:rPr lang="de-DE" dirty="0">
                <a:solidFill>
                  <a:srgbClr val="FF0000"/>
                </a:solidFill>
              </a:rPr>
              <a:t> J/Psi </a:t>
            </a:r>
            <a:r>
              <a:rPr lang="de-DE" dirty="0" err="1">
                <a:solidFill>
                  <a:srgbClr val="FF0000"/>
                </a:solidFill>
              </a:rPr>
              <a:t>discovery</a:t>
            </a:r>
            <a:r>
              <a:rPr lang="de-DE" dirty="0">
                <a:solidFill>
                  <a:srgbClr val="FF0000"/>
                </a:solidFill>
              </a:rPr>
              <a:t> in 1974 </a:t>
            </a:r>
            <a:r>
              <a:rPr lang="de-DE" dirty="0" err="1"/>
              <a:t>focus</a:t>
            </a:r>
            <a:r>
              <a:rPr lang="de-DE" dirty="0"/>
              <a:t> on </a:t>
            </a:r>
            <a:r>
              <a:rPr lang="de-DE" dirty="0">
                <a:solidFill>
                  <a:srgbClr val="FF0000"/>
                </a:solidFill>
              </a:rPr>
              <a:t>e+e- </a:t>
            </a:r>
            <a:r>
              <a:rPr lang="de-DE" dirty="0" err="1">
                <a:solidFill>
                  <a:srgbClr val="FF0000"/>
                </a:solidFill>
              </a:rPr>
              <a:t>storage</a:t>
            </a:r>
            <a:r>
              <a:rPr lang="de-DE" dirty="0">
                <a:solidFill>
                  <a:srgbClr val="FF0000"/>
                </a:solidFill>
              </a:rPr>
              <a:t> rings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DESY, with its experience from DORIS and the existing infrastructure, was chosen as site in 1975. That killed the EPIC proposal.</a:t>
            </a:r>
          </a:p>
          <a:p>
            <a:r>
              <a:rPr lang="en-US" dirty="0"/>
              <a:t>At the same time, the </a:t>
            </a:r>
            <a:r>
              <a:rPr lang="en-US" dirty="0">
                <a:solidFill>
                  <a:srgbClr val="FF0000"/>
                </a:solidFill>
              </a:rPr>
              <a:t>international use of DESY </a:t>
            </a:r>
            <a:r>
              <a:rPr lang="en-US" dirty="0"/>
              <a:t>as national lab was implemented with strong guidance from the German research ministry.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380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2" y="18255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dirty="0"/>
              <a:t>Frascati Meeting March 1976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D02A48-9419-478C-8A44-41CAF161B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56908" y="6356350"/>
            <a:ext cx="5630238" cy="365125"/>
          </a:xfrm>
        </p:spPr>
        <p:txBody>
          <a:bodyPr/>
          <a:lstStyle/>
          <a:p>
            <a:r>
              <a:rPr lang="en-US"/>
              <a:t>Albrecht Wagner DESY and UHH    FosterFest Oxford 11th September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06F4E-F460-490B-9415-75DB7A0C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2C77-92D5-4889-A013-8C65C1DB4DB6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AF310B-25D3-4D33-91BB-5ACB5E11A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91" y="1380948"/>
            <a:ext cx="9545858" cy="54667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138087-F3F9-4BE4-A01D-B037F54D6C91}"/>
              </a:ext>
            </a:extLst>
          </p:cNvPr>
          <p:cNvSpPr txBox="1"/>
          <p:nvPr/>
        </p:nvSpPr>
        <p:spPr>
          <a:xfrm>
            <a:off x="215757" y="2198670"/>
            <a:ext cx="2075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Conclusions</a:t>
            </a:r>
            <a:r>
              <a:rPr lang="de-DE" sz="2400" dirty="0"/>
              <a:t> </a:t>
            </a:r>
            <a:r>
              <a:rPr lang="de-DE" sz="2400" dirty="0" err="1"/>
              <a:t>by</a:t>
            </a:r>
            <a:r>
              <a:rPr lang="de-DE" sz="2400" dirty="0"/>
              <a:t> H. Schopper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5266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FD26-4F3D-4EAE-B00F-83AA89DE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72308" cy="132556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GB" altLang="en-US" dirty="0"/>
              <a:t>PETRA 1976 - 1986</a:t>
            </a:r>
            <a:endParaRPr lang="en-US" dirty="0"/>
          </a:p>
        </p:txBody>
      </p:sp>
      <p:pic>
        <p:nvPicPr>
          <p:cNvPr id="7" name="Picture 4" descr="Petrabau  Juni 1976">
            <a:extLst>
              <a:ext uri="{FF2B5EF4-FFF2-40B4-BE49-F238E27FC236}">
                <a16:creationId xmlns:a16="http://schemas.microsoft.com/office/drawing/2014/main" id="{D67A9656-398D-4345-A1E9-2BC507DD6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50" y="1471710"/>
            <a:ext cx="6175202" cy="448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4C17EF3-ADB1-4142-ADEE-895CBC55EE2C}"/>
              </a:ext>
            </a:extLst>
          </p:cNvPr>
          <p:cNvSpPr/>
          <p:nvPr/>
        </p:nvSpPr>
        <p:spPr>
          <a:xfrm>
            <a:off x="6633680" y="1570206"/>
            <a:ext cx="5150778" cy="4450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Construction started in 1976</a:t>
            </a:r>
          </a:p>
          <a:p>
            <a:pPr>
              <a:spcBef>
                <a:spcPct val="30000"/>
              </a:spcBef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advanced very fast</a:t>
            </a:r>
          </a:p>
          <a:p>
            <a:pPr>
              <a:spcBef>
                <a:spcPct val="30000"/>
              </a:spcBef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Construction completed in 1978, &gt; 12 months 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ahead of schedule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(and 20 M under budget of 100 MDM)</a:t>
            </a:r>
          </a:p>
          <a:p>
            <a:pPr>
              <a:spcBef>
                <a:spcPct val="30000"/>
              </a:spcBef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stored beam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in July 1978</a:t>
            </a:r>
          </a:p>
          <a:p>
            <a:pPr>
              <a:spcBef>
                <a:spcPct val="30000"/>
              </a:spcBef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US" altLang="en-US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Bhabhas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seen end Nov. 78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ct val="30000"/>
              </a:spcBef>
            </a:pPr>
            <a:endParaRPr lang="en-US" altLang="en-US" sz="2400" dirty="0">
              <a:solidFill>
                <a:srgbClr val="FF0000"/>
              </a:solidFill>
            </a:endParaRPr>
          </a:p>
          <a:p>
            <a:pPr>
              <a:spcBef>
                <a:spcPct val="30000"/>
              </a:spcBef>
            </a:pPr>
            <a:r>
              <a:rPr lang="en-US" altLang="en-US" sz="2400" dirty="0">
                <a:solidFill>
                  <a:srgbClr val="FF0000"/>
                </a:solidFill>
              </a:rPr>
              <a:t>With PETRA DESY became international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000F25-B818-49B2-89E2-2135E20B7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2405" y="6296120"/>
            <a:ext cx="5040329" cy="365125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59208-C277-44B6-960F-E990C4AF9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106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Slide Number Placeholder 2">
            <a:extLst>
              <a:ext uri="{FF2B5EF4-FFF2-40B4-BE49-F238E27FC236}">
                <a16:creationId xmlns:a16="http://schemas.microsoft.com/office/drawing/2014/main" id="{3F375FC1-1974-46D7-A45E-B95A287556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784403" y="6318608"/>
            <a:ext cx="3190983" cy="369808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11661AEA-33E1-41B2-9D5C-FFEE87393251}" type="slidenum">
              <a:rPr lang="en-US" altLang="en-US" sz="1200"/>
              <a:pPr algn="r"/>
              <a:t>8</a:t>
            </a:fld>
            <a:endParaRPr lang="en-US" altLang="en-US" sz="1200" dirty="0"/>
          </a:p>
        </p:txBody>
      </p:sp>
      <p:sp>
        <p:nvSpPr>
          <p:cNvPr id="12292" name="Text Box 2">
            <a:extLst>
              <a:ext uri="{FF2B5EF4-FFF2-40B4-BE49-F238E27FC236}">
                <a16:creationId xmlns:a16="http://schemas.microsoft.com/office/drawing/2014/main" id="{5029D777-1902-42F8-8077-759A1918A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8326" y="6518275"/>
            <a:ext cx="626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12293" name="Rectangle 4">
            <a:extLst>
              <a:ext uri="{FF2B5EF4-FFF2-40B4-BE49-F238E27FC236}">
                <a16:creationId xmlns:a16="http://schemas.microsoft.com/office/drawing/2014/main" id="{510B5301-B213-47DB-BCE8-1EB5CAD9B30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1"/>
            <a:ext cx="12192000" cy="100647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/>
            <a:r>
              <a:rPr lang="en-GB" altLang="en-US" dirty="0"/>
              <a:t>The Experiments</a:t>
            </a:r>
          </a:p>
        </p:txBody>
      </p:sp>
      <p:pic>
        <p:nvPicPr>
          <p:cNvPr id="12294" name="Picture 6" descr="-4-">
            <a:extLst>
              <a:ext uri="{FF2B5EF4-FFF2-40B4-BE49-F238E27FC236}">
                <a16:creationId xmlns:a16="http://schemas.microsoft.com/office/drawing/2014/main" id="{3AFE1E7F-2284-4C3C-9FCB-6966E1772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171" y="1410129"/>
            <a:ext cx="73152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12">
            <a:extLst>
              <a:ext uri="{FF2B5EF4-FFF2-40B4-BE49-F238E27FC236}">
                <a16:creationId xmlns:a16="http://schemas.microsoft.com/office/drawing/2014/main" id="{4179B284-2161-4BBB-A882-C85AE68B1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348" y="1748018"/>
            <a:ext cx="2954909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Five experiments approved  </a:t>
            </a:r>
          </a:p>
          <a:p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CELLO,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JADE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Mark J, </a:t>
            </a:r>
          </a:p>
          <a:p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PLUTO,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TASSO</a:t>
            </a:r>
          </a:p>
          <a:p>
            <a:endParaRPr lang="en-US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were two UK teams involved </a:t>
            </a:r>
            <a:r>
              <a:rPr lang="en-US" alt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involved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outh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North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C02D85-AA86-4943-A043-2E8224157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47071" y="6356350"/>
            <a:ext cx="4869094" cy="288194"/>
          </a:xfrm>
        </p:spPr>
        <p:txBody>
          <a:bodyPr/>
          <a:lstStyle/>
          <a:p>
            <a:r>
              <a:rPr lang="en-US" dirty="0"/>
              <a:t>Albrecht Wagner DESY and UHH    FosterFest Oxford 11th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1017162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6">
            <a:extLst>
              <a:ext uri="{FF2B5EF4-FFF2-40B4-BE49-F238E27FC236}">
                <a16:creationId xmlns:a16="http://schemas.microsoft.com/office/drawing/2014/main" id="{2C27C542-2E28-4A98-88C8-9BDD7AC243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72"/>
            <a:ext cx="12268200" cy="92233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eaLnBrk="1" hangingPunct="1"/>
            <a:r>
              <a:rPr lang="de-DE" altLang="en-US" dirty="0">
                <a:cs typeface="Times New Roman" panose="02020603050405020304" pitchFamily="18" charset="0"/>
              </a:rPr>
              <a:t>The TASSO </a:t>
            </a:r>
            <a:r>
              <a:rPr lang="de-DE" altLang="en-US" dirty="0" err="1">
                <a:cs typeface="Times New Roman" panose="02020603050405020304" pitchFamily="18" charset="0"/>
              </a:rPr>
              <a:t>Detector</a:t>
            </a:r>
            <a:r>
              <a:rPr lang="de-DE" altLang="en-US" dirty="0">
                <a:cs typeface="Times New Roman" panose="02020603050405020304" pitchFamily="18" charset="0"/>
              </a:rPr>
              <a:t> Layout</a:t>
            </a:r>
            <a:r>
              <a:rPr lang="en-GB" altLang="en-US" dirty="0"/>
              <a:t> </a:t>
            </a:r>
          </a:p>
        </p:txBody>
      </p:sp>
      <p:sp>
        <p:nvSpPr>
          <p:cNvPr id="13318" name="Text Box 7">
            <a:extLst>
              <a:ext uri="{FF2B5EF4-FFF2-40B4-BE49-F238E27FC236}">
                <a16:creationId xmlns:a16="http://schemas.microsoft.com/office/drawing/2014/main" id="{E72FAB4E-5833-49E8-A91C-EEAC7462E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0112" y="1108486"/>
            <a:ext cx="3671888" cy="2160591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Essential features:</a:t>
            </a:r>
          </a:p>
          <a:p>
            <a:pPr>
              <a:spcBef>
                <a:spcPct val="15000"/>
              </a:spcBef>
              <a:buFontTx/>
              <a:buChar char="-"/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Hadron arms </a:t>
            </a:r>
          </a:p>
          <a:p>
            <a:pPr>
              <a:spcBef>
                <a:spcPct val="15000"/>
              </a:spcBef>
              <a:buFontTx/>
              <a:buChar char="-"/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Large solid angle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Good tracking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Muon detection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D4B8E0-6B9D-4402-9CA8-F38040CDE7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667" y="1354531"/>
            <a:ext cx="6588125" cy="434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3B8B08-1D14-472B-AA8D-D8C5E57BA1DE}"/>
              </a:ext>
            </a:extLst>
          </p:cNvPr>
          <p:cNvSpPr txBox="1"/>
          <p:nvPr/>
        </p:nvSpPr>
        <p:spPr>
          <a:xfrm>
            <a:off x="8599470" y="3863083"/>
            <a:ext cx="3390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Groups</a:t>
            </a: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Imperial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Oxford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RAL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90EE2270-A61B-4116-AF0B-CA45053AD3C7}"/>
              </a:ext>
            </a:extLst>
          </p:cNvPr>
          <p:cNvSpPr txBox="1">
            <a:spLocks/>
          </p:cNvSpPr>
          <p:nvPr/>
        </p:nvSpPr>
        <p:spPr>
          <a:xfrm>
            <a:off x="3747071" y="6356350"/>
            <a:ext cx="4869094" cy="2881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Albrecht Wagner DESY and UHH    FosterFest Oxford 11th September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B5326-54AD-42F8-A9D3-654ECED07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B621-EB9A-4A12-9EF8-00C78FDB622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39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2295</Words>
  <Application>Microsoft Office PowerPoint</Application>
  <PresentationFormat>Widescreen</PresentationFormat>
  <Paragraphs>316</Paragraphs>
  <Slides>37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Calibri Light</vt:lpstr>
      <vt:lpstr>Comic Sans MS</vt:lpstr>
      <vt:lpstr>StarSymbol</vt:lpstr>
      <vt:lpstr>Symbol</vt:lpstr>
      <vt:lpstr>Times New Roman</vt:lpstr>
      <vt:lpstr>Office Theme</vt:lpstr>
      <vt:lpstr>Formel</vt:lpstr>
      <vt:lpstr>PowerPoint Presentation</vt:lpstr>
      <vt:lpstr>Leading up to PETRA</vt:lpstr>
      <vt:lpstr>1973 at DESY</vt:lpstr>
      <vt:lpstr>The UK Plans</vt:lpstr>
      <vt:lpstr>Europe and PETRA</vt:lpstr>
      <vt:lpstr>Frascati Meeting March 1976</vt:lpstr>
      <vt:lpstr>PETRA 1976 - 1986</vt:lpstr>
      <vt:lpstr>The Experiments</vt:lpstr>
      <vt:lpstr>The TASSO Detector Layout </vt:lpstr>
      <vt:lpstr>The JADE Detector Layout </vt:lpstr>
      <vt:lpstr>Brian at PETRA - 1</vt:lpstr>
      <vt:lpstr>Brian at PETRA - 1</vt:lpstr>
      <vt:lpstr>Physics: Proposed Programme at PETRA</vt:lpstr>
      <vt:lpstr>Predictions for e+e- -&gt; Hadrons</vt:lpstr>
      <vt:lpstr>Discovery of Gluon</vt:lpstr>
      <vt:lpstr>Discovery of Gluon</vt:lpstr>
      <vt:lpstr>Discovery of Gluon</vt:lpstr>
      <vt:lpstr>Discovery of Gluon</vt:lpstr>
      <vt:lpstr>Experimental Implications of Gluon Bremsstrahlung</vt:lpstr>
      <vt:lpstr>3-jet Events</vt:lpstr>
      <vt:lpstr>3-jet Events</vt:lpstr>
      <vt:lpstr>PowerPoint Presentation</vt:lpstr>
      <vt:lpstr>PowerPoint Presentation</vt:lpstr>
      <vt:lpstr>Gluon Spin</vt:lpstr>
      <vt:lpstr>Determination of aS  (OPAL/JADE )</vt:lpstr>
      <vt:lpstr>Brian at PETRA – Phase 2</vt:lpstr>
      <vt:lpstr>TASSO Vertex - Detector</vt:lpstr>
      <vt:lpstr>TASSO Vertex - Detector</vt:lpstr>
      <vt:lpstr>TASSO Vertex - Detector</vt:lpstr>
      <vt:lpstr>TASSO Vertex – Detector Results</vt:lpstr>
      <vt:lpstr>The Elusive Top</vt:lpstr>
      <vt:lpstr>Electroweak Effects</vt:lpstr>
      <vt:lpstr>Brian at PETRA – Phase 3</vt:lpstr>
      <vt:lpstr>   First Close Encounter with Hamburg</vt:lpstr>
      <vt:lpstr>Meeting Sabine</vt:lpstr>
      <vt:lpstr>PowerPoint Presentation</vt:lpstr>
      <vt:lpstr>Birthday Wishes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Wagner, Albrecht</dc:creator>
  <cp:lastModifiedBy>Wagner, Albrecht</cp:lastModifiedBy>
  <cp:revision>74</cp:revision>
  <cp:lastPrinted>2024-09-03T13:04:56Z</cp:lastPrinted>
  <dcterms:created xsi:type="dcterms:W3CDTF">2024-07-22T07:05:36Z</dcterms:created>
  <dcterms:modified xsi:type="dcterms:W3CDTF">2024-09-11T06:47:44Z</dcterms:modified>
</cp:coreProperties>
</file>