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3048" r:id="rId2"/>
    <p:sldId id="3049" r:id="rId3"/>
    <p:sldId id="2287" r:id="rId4"/>
    <p:sldId id="3074" r:id="rId5"/>
    <p:sldId id="3057" r:id="rId6"/>
    <p:sldId id="3058" r:id="rId7"/>
    <p:sldId id="3060" r:id="rId8"/>
    <p:sldId id="3075" r:id="rId9"/>
    <p:sldId id="3061" r:id="rId10"/>
    <p:sldId id="3051" r:id="rId11"/>
    <p:sldId id="3059" r:id="rId12"/>
    <p:sldId id="3062" r:id="rId13"/>
    <p:sldId id="3063" r:id="rId14"/>
    <p:sldId id="3052" r:id="rId15"/>
    <p:sldId id="3053" r:id="rId16"/>
    <p:sldId id="3064" r:id="rId17"/>
    <p:sldId id="3065" r:id="rId18"/>
    <p:sldId id="3066" r:id="rId19"/>
    <p:sldId id="3054" r:id="rId20"/>
    <p:sldId id="3069" r:id="rId21"/>
    <p:sldId id="3070" r:id="rId22"/>
    <p:sldId id="3068" r:id="rId23"/>
    <p:sldId id="3072" r:id="rId24"/>
    <p:sldId id="3071" r:id="rId25"/>
    <p:sldId id="3067" r:id="rId26"/>
    <p:sldId id="3055" r:id="rId27"/>
    <p:sldId id="3056" r:id="rId28"/>
    <p:sldId id="3047" r:id="rId29"/>
    <p:sldId id="3040" r:id="rId30"/>
    <p:sldId id="3076" r:id="rId31"/>
    <p:sldId id="3042" r:id="rId32"/>
    <p:sldId id="3044" r:id="rId33"/>
    <p:sldId id="3078" r:id="rId34"/>
    <p:sldId id="3079" r:id="rId35"/>
    <p:sldId id="3077" r:id="rId36"/>
    <p:sldId id="3045" r:id="rId37"/>
    <p:sldId id="3046" r:id="rId38"/>
    <p:sldId id="3041" r:id="rId39"/>
    <p:sldId id="2255" r:id="rId40"/>
    <p:sldId id="2265" r:id="rId41"/>
    <p:sldId id="2244" r:id="rId42"/>
    <p:sldId id="483" r:id="rId43"/>
    <p:sldId id="479" r:id="rId44"/>
    <p:sldId id="3073" r:id="rId45"/>
    <p:sldId id="3080" r:id="rId46"/>
    <p:sldId id="3039" r:id="rId47"/>
    <p:sldId id="256" r:id="rId48"/>
    <p:sldId id="2288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E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4"/>
    <p:restoredTop sz="89863"/>
  </p:normalViewPr>
  <p:slideViewPr>
    <p:cSldViewPr snapToGrid="0" snapToObjects="1">
      <p:cViewPr>
        <p:scale>
          <a:sx n="104" d="100"/>
          <a:sy n="104" d="100"/>
        </p:scale>
        <p:origin x="57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24F1E-4504-EB4D-AEDA-091069683637}" type="datetimeFigureOut">
              <a:rPr lang="en-US" smtClean="0"/>
              <a:t>9/7/24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5F7B0-CDC1-DD43-A126-D4F395633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2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oyal_College_of_Surgeons_of_England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name is Ian </a:t>
            </a:r>
            <a:r>
              <a:rPr lang="en-US" dirty="0" err="1"/>
              <a:t>Shispey</a:t>
            </a:r>
            <a:r>
              <a:rPr lang="en-US" dirty="0"/>
              <a:t> I’m Head of Oxford Physics and a colleague of Brian’s since 2013</a:t>
            </a:r>
          </a:p>
          <a:p>
            <a:r>
              <a:rPr lang="en-US" dirty="0"/>
              <a:t>Welcome to you all.</a:t>
            </a:r>
          </a:p>
          <a:p>
            <a:r>
              <a:rPr lang="en-US" dirty="0"/>
              <a:t>We all know why we are here so lets start by showing our </a:t>
            </a:r>
            <a:r>
              <a:rPr lang="en-US" dirty="0" err="1"/>
              <a:t>apprecitation</a:t>
            </a:r>
            <a:r>
              <a:rPr lang="en-US" dirty="0"/>
              <a:t> of Brian and his scientific achievements,.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749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Brian is skilled at chairing meetings.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42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Brian is skilled at chairing </a:t>
            </a:r>
            <a:r>
              <a:rPr lang="en-US" dirty="0" err="1"/>
              <a:t>meetinsg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18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Brian is skilled at chairing meetings. 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President of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Royal College of Surgeons of England"/>
              </a:rPr>
              <a:t>Royal College of Surgeons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 and President of the Royal Society of Medicine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47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spellin</a:t>
            </a:r>
            <a:r>
              <a:rPr lang="en-US" dirty="0"/>
              <a:t> of  </a:t>
            </a:r>
            <a:r>
              <a:rPr lang="en-US" dirty="0" err="1"/>
              <a:t>insciptions</a:t>
            </a:r>
            <a:r>
              <a:rPr lang="en-US" dirty="0"/>
              <a:t> of the coins of Edward the Confessor the </a:t>
            </a:r>
            <a:r>
              <a:rPr lang="en-US" dirty="0" err="1"/>
              <a:t>ecomomic</a:t>
            </a:r>
            <a:r>
              <a:rPr lang="en-US" dirty="0"/>
              <a:t> effects of the English Canals , the tradition of the trojan war in the </a:t>
            </a:r>
            <a:r>
              <a:rPr lang="en-US" dirty="0" err="1"/>
              <a:t>Cypria</a:t>
            </a:r>
            <a:r>
              <a:rPr lang="en-US" dirty="0"/>
              <a:t> and </a:t>
            </a:r>
            <a:r>
              <a:rPr lang="en-US" dirty="0" err="1"/>
              <a:t>Dictys</a:t>
            </a:r>
            <a:r>
              <a:rPr lang="en-US" dirty="0"/>
              <a:t> for Crete and the predatory behavior of the </a:t>
            </a:r>
            <a:r>
              <a:rPr lang="en-US" dirty="0" err="1"/>
              <a:t>Coccinella</a:t>
            </a:r>
            <a:r>
              <a:rPr lang="en-US" dirty="0"/>
              <a:t> Septum </a:t>
            </a:r>
            <a:r>
              <a:rPr lang="en-US" dirty="0" err="1"/>
              <a:t>puntata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71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36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 yes - although I was only paid to do TASSO - ACNO papers I did in my spare time. I did online DAQ,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NewRomanPSMT"/>
              </a:rPr>
              <a:t>ToF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 calibrations, analysis and after a few years the VXD -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but Albrecht will cover all that.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10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868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471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1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A hybrid, asymmetric, linear Higgs factory based on plasma-</a:t>
            </a:r>
            <a:r>
              <a:rPr lang="en-US" b="1" i="0" u="none" strike="noStrike" dirty="0" err="1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wakefield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 and radio-frequency acceleration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15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- I remember the Chinese Vice-minister </a:t>
            </a:r>
          </a:p>
          <a:p>
            <a:r>
              <a:rPr lang="en-US" sz="1200" dirty="0">
                <a:solidFill>
                  <a:schemeClr val="bg1"/>
                </a:solidFill>
              </a:rPr>
              <a:t>for science being astonished when I mentioned CEPC and flapping around to his advisors trying to get some information on it. I was for many years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93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have </a:t>
            </a:r>
            <a:r>
              <a:rPr lang="en-US" dirty="0" err="1"/>
              <a:t>sepcatular</a:t>
            </a:r>
            <a:r>
              <a:rPr lang="en-US" dirty="0"/>
              <a:t> series of talks today and my job is to give a short biography and then mention a few things that will not get covered in the science talks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296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When I was chair of ECFA. At my last meeting as chair, we needed to appoint a European Director for ILC - of course I walked right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into it by asking for nominations and they all insisted I should do it. But of course I began to be involved as ECFA chair but it was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NewRomanPSMT"/>
              </a:rPr>
              <a:t>as ILC director that I really became properly involved.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92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was </a:t>
            </a:r>
            <a:r>
              <a:rPr lang="en-US" dirty="0" err="1"/>
              <a:t>unfmailar</a:t>
            </a:r>
            <a:r>
              <a:rPr lang="en-US" dirty="0"/>
              <a:t> wit RFE </a:t>
            </a:r>
            <a:r>
              <a:rPr lang="en-US" dirty="0" err="1"/>
              <a:t>havings</a:t>
            </a:r>
            <a:r>
              <a:rPr lang="en-US" dirty="0"/>
              <a:t> </a:t>
            </a:r>
            <a:r>
              <a:rPr lang="en-US" dirty="0" err="1"/>
              <a:t>ent</a:t>
            </a:r>
            <a:r>
              <a:rPr lang="en-US" dirty="0"/>
              <a:t> most of my career in the US  </a:t>
            </a:r>
            <a:r>
              <a:rPr lang="en-US" dirty="0" err="1"/>
              <a:t>Whne</a:t>
            </a:r>
            <a:r>
              <a:rPr lang="en-US" dirty="0"/>
              <a:t> I became  </a:t>
            </a:r>
            <a:r>
              <a:rPr lang="en-US" dirty="0" err="1"/>
              <a:t>HoD</a:t>
            </a:r>
            <a:r>
              <a:rPr lang="en-US" dirty="0"/>
              <a:t> a REF in sept 2018  a REF </a:t>
            </a:r>
            <a:r>
              <a:rPr lang="en-US" dirty="0" err="1"/>
              <a:t>submiiosn</a:t>
            </a:r>
            <a:r>
              <a:rPr lang="en-US" dirty="0"/>
              <a:t> was due in 2019 and as HOD I was responsible,  did not know much about it </a:t>
            </a:r>
            <a:r>
              <a:rPr lang="en-US" dirty="0" err="1"/>
              <a:t>taked</a:t>
            </a:r>
            <a:r>
              <a:rPr lang="en-US" dirty="0"/>
              <a:t> to Brian, he was an authority and adviser to </a:t>
            </a:r>
            <a:r>
              <a:rPr lang="en-US" dirty="0" err="1"/>
              <a:t>varius</a:t>
            </a:r>
            <a:r>
              <a:rPr lang="en-US" dirty="0"/>
              <a:t> UK </a:t>
            </a:r>
            <a:r>
              <a:rPr lang="en-US" dirty="0" err="1"/>
              <a:t>universites</a:t>
            </a:r>
            <a:r>
              <a:rPr lang="en-US" dirty="0"/>
              <a:t>  and even spoke at </a:t>
            </a:r>
            <a:r>
              <a:rPr lang="en-US" dirty="0" err="1"/>
              <a:t>conferencs</a:t>
            </a:r>
            <a:r>
              <a:rPr lang="en-US" dirty="0"/>
              <a:t> on the </a:t>
            </a:r>
            <a:r>
              <a:rPr lang="en-US" dirty="0" err="1"/>
              <a:t>topiec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320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</a:t>
            </a:r>
            <a:r>
              <a:rPr lang="en-US" dirty="0" err="1"/>
              <a:t>tok</a:t>
            </a:r>
            <a:r>
              <a:rPr lang="en-US" dirty="0"/>
              <a:t> s look on the web and found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93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am still coming across these this is from head the school of </a:t>
            </a:r>
            <a:r>
              <a:rPr lang="en-US" dirty="0" err="1"/>
              <a:t>Phyiscs</a:t>
            </a:r>
            <a:r>
              <a:rPr lang="en-US" dirty="0"/>
              <a:t> and </a:t>
            </a:r>
            <a:r>
              <a:rPr lang="en-US" dirty="0" err="1"/>
              <a:t>Astronmy</a:t>
            </a:r>
            <a:r>
              <a:rPr lang="en-US" dirty="0"/>
              <a:t> in Edinburgh two moths ag o  We </a:t>
            </a:r>
            <a:r>
              <a:rPr lang="en-US" dirty="0" err="1"/>
              <a:t>havea</a:t>
            </a:r>
            <a:r>
              <a:rPr lang="en-US" dirty="0"/>
              <a:t> bigger market share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5E6FF-4EA6-F04E-898C-BA5D3176794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503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Newton</a:t>
            </a:r>
            <a:r>
              <a:rPr lang="en-US" baseline="0" dirty="0"/>
              <a:t> said it </a:t>
            </a:r>
            <a:r>
              <a:rPr lang="en-US" baseline="0" dirty="0" err="1"/>
              <a:t>beter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C6BD6-925D-8243-A62F-E9A9833843B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91864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Its an incredible </a:t>
            </a:r>
            <a:r>
              <a:rPr lang="en-US" dirty="0" err="1"/>
              <a:t>privilge</a:t>
            </a:r>
            <a:r>
              <a:rPr lang="en-US" dirty="0"/>
              <a:t> to do this and we </a:t>
            </a:r>
            <a:r>
              <a:rPr lang="en-US" dirty="0" err="1"/>
              <a:t>shoud</a:t>
            </a:r>
            <a:r>
              <a:rPr lang="en-US" dirty="0"/>
              <a:t> never </a:t>
            </a:r>
            <a:r>
              <a:rPr lang="en-US" dirty="0" err="1"/>
              <a:t>foget</a:t>
            </a:r>
            <a:r>
              <a:rPr lang="en-US" dirty="0"/>
              <a:t> that it is  a privilege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Sunset over the </a:t>
            </a:r>
            <a:r>
              <a:rPr lang="en-US" dirty="0" err="1"/>
              <a:t>pacifc</a:t>
            </a:r>
            <a:r>
              <a:rPr lang="en-US" dirty="0"/>
              <a:t> ocean form the </a:t>
            </a:r>
            <a:r>
              <a:rPr lang="en-US" dirty="0" err="1"/>
              <a:t>intrenationl</a:t>
            </a:r>
            <a:r>
              <a:rPr lang="en-US" dirty="0"/>
              <a:t> </a:t>
            </a:r>
            <a:r>
              <a:rPr lang="en-US" dirty="0" err="1"/>
              <a:t>spaec</a:t>
            </a:r>
            <a:r>
              <a:rPr lang="en-US" dirty="0"/>
              <a:t> station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35B6-7B8A-CB44-9591-F4EF3C27724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14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Its an incredible </a:t>
            </a:r>
            <a:r>
              <a:rPr lang="en-US" dirty="0" err="1"/>
              <a:t>privilge</a:t>
            </a:r>
            <a:r>
              <a:rPr lang="en-US" dirty="0"/>
              <a:t> to do this and we </a:t>
            </a:r>
            <a:r>
              <a:rPr lang="en-US" dirty="0" err="1"/>
              <a:t>shoud</a:t>
            </a:r>
            <a:r>
              <a:rPr lang="en-US" dirty="0"/>
              <a:t> never </a:t>
            </a:r>
            <a:r>
              <a:rPr lang="en-US" dirty="0" err="1"/>
              <a:t>foget</a:t>
            </a:r>
            <a:r>
              <a:rPr lang="en-US" dirty="0"/>
              <a:t> that it is  a privilege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Sunset over the </a:t>
            </a:r>
            <a:r>
              <a:rPr lang="en-US" dirty="0" err="1"/>
              <a:t>pacifc</a:t>
            </a:r>
            <a:r>
              <a:rPr lang="en-US" dirty="0"/>
              <a:t> ocean form the </a:t>
            </a:r>
            <a:r>
              <a:rPr lang="en-US" dirty="0" err="1"/>
              <a:t>intrenationl</a:t>
            </a:r>
            <a:r>
              <a:rPr lang="en-US" dirty="0"/>
              <a:t> </a:t>
            </a:r>
            <a:r>
              <a:rPr lang="en-US" dirty="0" err="1"/>
              <a:t>spaec</a:t>
            </a:r>
            <a:r>
              <a:rPr lang="en-US" dirty="0"/>
              <a:t> station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E35B6-7B8A-CB44-9591-F4EF3C27724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7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About 11 billion years </a:t>
            </a:r>
            <a:r>
              <a:rPr lang="en-US" dirty="0" err="1"/>
              <a:t>aftre</a:t>
            </a:r>
            <a:r>
              <a:rPr lang="en-US" dirty="0"/>
              <a:t> the birth of the </a:t>
            </a:r>
            <a:r>
              <a:rPr lang="en-US" dirty="0" err="1"/>
              <a:t>UNIverse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13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44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Brian is no crook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00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 took his GCSEs at the age of 16 in 9 subjects   7 </a:t>
            </a:r>
            <a:r>
              <a:rPr lang="en-US" dirty="0" err="1"/>
              <a:t>excellents</a:t>
            </a:r>
            <a:r>
              <a:rPr lang="en-US" dirty="0"/>
              <a:t> show here</a:t>
            </a:r>
          </a:p>
          <a:p>
            <a:endParaRPr lang="en-US" dirty="0"/>
          </a:p>
          <a:p>
            <a:r>
              <a:rPr lang="en-US" dirty="0"/>
              <a:t>It was originally a grammar school but converted to a comprehensive after </a:t>
            </a:r>
            <a:r>
              <a:rPr lang="en-US" dirty="0" err="1"/>
              <a:t>Labour</a:t>
            </a:r>
            <a:r>
              <a:rPr lang="en-US" dirty="0"/>
              <a:t> reforms - so no 11+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74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Very good in French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74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Very good in physics</a:t>
            </a:r>
          </a:p>
          <a:p>
            <a:endParaRPr lang="en-US" dirty="0"/>
          </a:p>
          <a:p>
            <a:r>
              <a:rPr lang="en-US" dirty="0"/>
              <a:t>I really don’t have any photos of this period - sorry. I don’t know that I had a motivation to be head boy  - I was asked so I did it. It was good for university applications. </a:t>
            </a:r>
          </a:p>
          <a:p>
            <a:r>
              <a:rPr lang="en-US" dirty="0"/>
              <a:t>I suppose I did a reasonable job - I can’t for the life of me remember.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26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really don’t have any photos of this period - sorry. I don’t know that I had a motivation to be head boy  - I was asked so I did it. It was good for university applications. </a:t>
            </a:r>
          </a:p>
          <a:p>
            <a:r>
              <a:rPr lang="en-US" dirty="0"/>
              <a:t>I suppose I did a reasonable job - I can’t for the life of me remember.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B5F7B0-CDC1-DD43-A126-D4F3956332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33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AE7D7-3807-AA4A-AEAA-787F8CB2A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F36750-F70B-994A-B82A-FBE15F8A6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1B233-3891-B94D-B153-E9FE63D75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12D5-F21A-9949-987D-E7A2273F4152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C19EC-5061-6742-AE78-C64A374D9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63F78-7983-FF41-809A-6454E0331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4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16519-35C8-F94E-99B3-28D3563C2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BAF8B-F2AD-334B-B005-91EB0DB62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595C6-5AE8-874A-9A17-407F130D3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C9D6-7824-684E-B142-AA1AB50E0870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6880A-E062-9947-8DBC-AD2FF79C3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7B54E-B97D-4B49-83CC-1CA3B7658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0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409636-9091-DD4C-A711-F627A77EF8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41A219-772D-F444-8742-DBECD2F36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C8A63-5DB1-7E4D-8B1E-D101736C4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34301-661C-4E47-A539-BB77BF87F268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1DC09-35A3-BD47-9F92-259E99E12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C0EA8-6E7A-0043-8BD0-BFA70DEA6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82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978782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AC63-94BC-EF4F-8D76-8EE6A564B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62B45-53BE-7543-AE11-A85C233A8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F9456-80EF-EC43-91BB-CC0558DA3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DF566-B156-9849-8782-1D7BEACD7FC9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570D7-AD5C-6344-9748-C58390655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9A2A1-847D-8A40-A6D5-36D3029EF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A5C64-1DBD-9A4A-BC95-9ADBEFA75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6079E-7E0A-3647-9D21-9C884FE16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40062-9230-4D48-8185-11DF598C7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97-1DAB-3841-8C9D-884B036E1D58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51516-F9D8-134C-9953-721F1193A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1CDF5-19B7-EA4D-BDC5-0E1C085A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0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5847-4BCE-6B41-95C1-B430D2D15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53C90-7D57-DF4A-883F-2F414EFA64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F9C96-3A24-1044-AADF-3BD0447B3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18D91A-B4B7-6D4F-91CE-263E0B69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0179-5F5F-1840-85DD-C95151218C57}" type="datetime1">
              <a:rPr lang="en-US" smtClean="0"/>
              <a:t>9/7/24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A3BA06-FF57-AE4D-8A1A-14BD8FE6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3E0EA-670C-3848-B883-783BFA8F6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9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0841-F2D7-9145-823C-A75C7771C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B8D4C-BDD6-5345-9189-F3A29D502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F59BA7-BC20-7144-9365-79FAFD21C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AF63EE-7FC9-5A49-9027-E521AD8412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5AC25A-D232-0E41-96D5-7F8BF64A81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F8ABCD-278C-5241-89EE-5D129446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A6AF-9BAD-6347-8A19-B9193B4AA065}" type="datetime1">
              <a:rPr lang="en-US" smtClean="0"/>
              <a:t>9/7/24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B351FE-ED7F-E643-B2A6-910D9986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32E839-E61B-6A43-BFFF-F4C1A7333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6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F0A2-6B02-A14D-B14D-4753164AE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9AFF64-CDB1-624B-9E6C-07FCE33CE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8AA4-5D7D-9845-8D91-5A9BD4CEAAD4}" type="datetime1">
              <a:rPr lang="en-US" smtClean="0"/>
              <a:t>9/7/24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5DFFC-DF40-EE4F-8312-66E62F41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3F7FC5-D3FC-104E-B7E7-F98851A5C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5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B1C151-6C84-BA4D-84A9-796B1B30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CAAA-69E3-5D4F-993C-AE93E89D0DDB}" type="datetime1">
              <a:rPr lang="en-US" smtClean="0"/>
              <a:t>9/7/24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43A1D-AFFC-D14C-A917-7FD39F149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1156C-0446-C64B-A138-AC4E31D33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0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A433A-73B6-2A48-961B-057C3164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322E3-8BCC-8249-92E0-9CF50C9DC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86DC1-CC9B-724A-9BA9-02CF17679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69EE4-B9B9-9541-AEB5-3449D803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2B7F9-DF41-7A48-A2F2-47A7B104CEFB}" type="datetime1">
              <a:rPr lang="en-US" smtClean="0"/>
              <a:t>9/7/24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29A44-58CD-1745-B028-D056BF26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C1F3A-C454-B243-B82D-5FE12D62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0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EEFA1-EC1D-BD4E-877D-EE5A1D484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A5C0AF-7534-4B4F-B87C-540E65BD70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B5B49F-F4B0-DC40-AE82-65D06C7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E7996C-B145-A14D-9B8E-F161C96D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AC6-7515-7945-BF8C-D3F93BD3E6B1}" type="datetime1">
              <a:rPr lang="en-US" smtClean="0"/>
              <a:t>9/7/24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856B2-669C-784D-BDAE-FB8E8F71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41263-6590-F54C-BC07-79ACA5093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83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BED3-9CD2-AC47-98C2-93DC75F1D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529124-9B65-9C42-8522-F3A65D9FF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1E153-F621-5546-847B-A0EC06390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9F5ED-2A35-8148-8C08-11F61EACF712}" type="datetime1">
              <a:rPr lang="en-US" smtClean="0"/>
              <a:t>9/7/24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5E86B-419D-094D-ACDE-E939FF0FB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0D079-889A-944A-967D-B7C7FC6AF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011D-3BE1-A546-B34A-3BEA361F4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469559" y="5523249"/>
            <a:ext cx="40283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 FRS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Henry Moseley Centenary Professor &amp;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1026" name="Picture 2" descr="Brian Foster">
            <a:extLst>
              <a:ext uri="{FF2B5EF4-FFF2-40B4-BE49-F238E27FC236}">
                <a16:creationId xmlns:a16="http://schemas.microsoft.com/office/drawing/2014/main" id="{89B52251-828F-B54C-CA9A-EEAFC5882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858D872-E7DC-4DF5-1B1E-B3BE423304EB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4333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30313" y="284202"/>
            <a:ext cx="4203138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Queen Elizabeth College, </a:t>
            </a:r>
          </a:p>
          <a:p>
            <a:r>
              <a:rPr lang="en-US" sz="2400" dirty="0">
                <a:solidFill>
                  <a:schemeClr val="bg1"/>
                </a:solidFill>
              </a:rPr>
              <a:t>London University 1972 – 1975;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1st Class </a:t>
            </a:r>
            <a:r>
              <a:rPr lang="en-US" sz="2400" dirty="0" err="1">
                <a:solidFill>
                  <a:schemeClr val="bg1"/>
                </a:solidFill>
              </a:rPr>
              <a:t>Honours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in Physics, 1975.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Dillon Prize, 1974 </a:t>
            </a:r>
          </a:p>
          <a:p>
            <a:r>
              <a:rPr lang="en-US" sz="2400" dirty="0">
                <a:solidFill>
                  <a:schemeClr val="bg1"/>
                </a:solidFill>
              </a:rPr>
              <a:t>and Andrewes Prize, 1975 </a:t>
            </a:r>
          </a:p>
          <a:p>
            <a:r>
              <a:rPr lang="en-US" sz="2400" dirty="0">
                <a:solidFill>
                  <a:schemeClr val="bg1"/>
                </a:solidFill>
              </a:rPr>
              <a:t>for best performance in year.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gated entrance to a building&#10;&#10;Description automatically generated">
            <a:extLst>
              <a:ext uri="{FF2B5EF4-FFF2-40B4-BE49-F238E27FC236}">
                <a16:creationId xmlns:a16="http://schemas.microsoft.com/office/drawing/2014/main" id="{F01E7F65-8644-017F-E866-CD4F45D40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838" y="239558"/>
            <a:ext cx="7009658" cy="570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78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30313" y="284202"/>
            <a:ext cx="518263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Honorary Life Member, </a:t>
            </a:r>
          </a:p>
          <a:p>
            <a:r>
              <a:rPr lang="en-US" sz="2400" dirty="0">
                <a:solidFill>
                  <a:schemeClr val="bg1"/>
                </a:solidFill>
              </a:rPr>
              <a:t>Queen Elizabeth College Students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Union 1975.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For “general contribution to college life”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Secretary of the Union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Member of College Council.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Very interested in history &amp; politics &amp;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very left wing.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gated entrance to a building&#10;&#10;Description automatically generated">
            <a:extLst>
              <a:ext uri="{FF2B5EF4-FFF2-40B4-BE49-F238E27FC236}">
                <a16:creationId xmlns:a16="http://schemas.microsoft.com/office/drawing/2014/main" id="{F01E7F65-8644-017F-E866-CD4F45D40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838" y="239558"/>
            <a:ext cx="7009658" cy="570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5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30313" y="284202"/>
            <a:ext cx="997760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“Lots of what I know about chairing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meetings I learnt from the Chair of College council, Sir Hedley Atkins, a medic.”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How to ensure that a meeting behaved in an orderly fashion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How to ensure that everyone felt that their opinion had been heard</a:t>
            </a:r>
          </a:p>
          <a:p>
            <a:r>
              <a:rPr lang="en-US" sz="2400" dirty="0">
                <a:solidFill>
                  <a:schemeClr val="bg1"/>
                </a:solidFill>
              </a:rPr>
              <a:t>and taken on board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How to scan a meeting to be sure that people were ready to decide</a:t>
            </a:r>
          </a:p>
          <a:p>
            <a:r>
              <a:rPr lang="en-US" sz="2400" dirty="0">
                <a:solidFill>
                  <a:schemeClr val="bg1"/>
                </a:solidFill>
              </a:rPr>
              <a:t>and move on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“The whole gamut of how to chair a meeting properly,</a:t>
            </a:r>
          </a:p>
          <a:p>
            <a:r>
              <a:rPr lang="en-US" sz="2400" dirty="0">
                <a:solidFill>
                  <a:schemeClr val="bg1"/>
                </a:solidFill>
              </a:rPr>
              <a:t>which these days seems to be less and less understood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It is an art that has to be both studied and practiced.”</a:t>
            </a:r>
          </a:p>
        </p:txBody>
      </p:sp>
      <p:pic>
        <p:nvPicPr>
          <p:cNvPr id="10242" name="Picture 2" descr="undefined">
            <a:extLst>
              <a:ext uri="{FF2B5EF4-FFF2-40B4-BE49-F238E27FC236}">
                <a16:creationId xmlns:a16="http://schemas.microsoft.com/office/drawing/2014/main" id="{3C9D7927-F383-9DC5-4CFE-2AEA3874D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038" y="1336359"/>
            <a:ext cx="31750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86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2445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Oxford DPhil 1978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A close-up of a document&#10;&#10;Description automatically generated">
            <a:extLst>
              <a:ext uri="{FF2B5EF4-FFF2-40B4-BE49-F238E27FC236}">
                <a16:creationId xmlns:a16="http://schemas.microsoft.com/office/drawing/2014/main" id="{433B4174-1433-0A48-DBF4-AAB5AC455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836" y="596980"/>
            <a:ext cx="7772400" cy="5664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43BDFD0-D528-D305-189A-88B34DB14981}"/>
              </a:ext>
            </a:extLst>
          </p:cNvPr>
          <p:cNvSpPr/>
          <p:nvPr/>
        </p:nvSpPr>
        <p:spPr>
          <a:xfrm>
            <a:off x="3237470" y="3089189"/>
            <a:ext cx="3744098" cy="1569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51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2445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Oxford DPhil 1978</a:t>
            </a:r>
          </a:p>
        </p:txBody>
      </p:sp>
      <p:pic>
        <p:nvPicPr>
          <p:cNvPr id="6" name="Picture 5" descr="A close-up of a document&#10;&#10;Description automatically generated">
            <a:extLst>
              <a:ext uri="{FF2B5EF4-FFF2-40B4-BE49-F238E27FC236}">
                <a16:creationId xmlns:a16="http://schemas.microsoft.com/office/drawing/2014/main" id="{433B4174-1433-0A48-DBF4-AAB5AC455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836" y="596980"/>
            <a:ext cx="7772400" cy="56640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F20471-1A46-8C5B-1526-6170787D673C}"/>
              </a:ext>
            </a:extLst>
          </p:cNvPr>
          <p:cNvSpPr txBox="1"/>
          <p:nvPr/>
        </p:nvSpPr>
        <p:spPr>
          <a:xfrm>
            <a:off x="306281" y="1598144"/>
            <a:ext cx="265803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Three pion systems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in 4.2 GeV k-p </a:t>
            </a:r>
          </a:p>
          <a:p>
            <a:r>
              <a:rPr lang="en-US" sz="2400" dirty="0">
                <a:solidFill>
                  <a:schemeClr val="bg1"/>
                </a:solidFill>
              </a:rPr>
              <a:t>interactions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Supervisor:</a:t>
            </a:r>
          </a:p>
          <a:p>
            <a:r>
              <a:rPr lang="en-US" sz="2400" dirty="0">
                <a:solidFill>
                  <a:schemeClr val="bg1"/>
                </a:solidFill>
              </a:rPr>
              <a:t>Pavel Grossman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Talk of Jos </a:t>
            </a:r>
            <a:r>
              <a:rPr lang="en-US" sz="2400" dirty="0" err="1">
                <a:solidFill>
                  <a:schemeClr val="bg1"/>
                </a:solidFill>
              </a:rPr>
              <a:t>Engelen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87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917296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Research Associate, Rutherford Appleton Laboratory, 1978–82;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&amp; Imperial College, 1982-84  ACNO, TASSO (see talk of Albrecht Wagner)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Lecturer, Dept. of Physics, Bristol University, 1984 – 1992;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Reader 1992 – 1996;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Head of Bristol Particle Physics Group, 1992 – 2003;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Professor of Experimental Physics,  Bristol, 1996 – 2003 </a:t>
            </a:r>
          </a:p>
          <a:p>
            <a:r>
              <a:rPr lang="en-US" sz="2400" dirty="0">
                <a:solidFill>
                  <a:schemeClr val="bg1"/>
                </a:solidFill>
              </a:rPr>
              <a:t>(Emeritus, 2003);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PPARC Lecturer Fellow 1999 – 2000</a:t>
            </a:r>
          </a:p>
          <a:p>
            <a:r>
              <a:rPr lang="en-US" sz="2400" dirty="0">
                <a:solidFill>
                  <a:schemeClr val="bg1"/>
                </a:solidFill>
              </a:rPr>
              <a:t>TASSO, ZEUS, SDC, </a:t>
            </a:r>
            <a:r>
              <a:rPr lang="en-US" sz="2400" dirty="0" err="1">
                <a:solidFill>
                  <a:schemeClr val="bg1"/>
                </a:solidFill>
              </a:rPr>
              <a:t>BaBar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(Talks of Albrecht, Mandy, Brian, Jordan)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Built the group up to be one of the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strongest small groups in the country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2E0FDC01-BC0C-4C12-902F-BADDA45471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71600" y="1085850"/>
            <a:ext cx="94488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5FDA622C-6DF1-F178-3F36-B4DD1A2A82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0" y="1238250"/>
            <a:ext cx="94488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A building with a castle in the background&#10;&#10;Description automatically generated">
            <a:extLst>
              <a:ext uri="{FF2B5EF4-FFF2-40B4-BE49-F238E27FC236}">
                <a16:creationId xmlns:a16="http://schemas.microsoft.com/office/drawing/2014/main" id="{6D1B5FA5-A0E9-9F3E-3847-249266B2B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01" y="3144152"/>
            <a:ext cx="6244851" cy="3059798"/>
          </a:xfrm>
          <a:prstGeom prst="rect">
            <a:avLst/>
          </a:prstGeom>
        </p:spPr>
      </p:pic>
      <p:pic>
        <p:nvPicPr>
          <p:cNvPr id="12" name="Picture 11" descr="A purple sign with white text&#10;&#10;Description automatically generated">
            <a:extLst>
              <a:ext uri="{FF2B5EF4-FFF2-40B4-BE49-F238E27FC236}">
                <a16:creationId xmlns:a16="http://schemas.microsoft.com/office/drawing/2014/main" id="{15E11FE2-9BB9-F944-17F8-417C24487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2301" y="1273808"/>
            <a:ext cx="28829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34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830992" y="4568374"/>
            <a:ext cx="102691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Professor of Experimental Physics in the University of Oxford 2003 – 2016</a:t>
            </a:r>
          </a:p>
          <a:p>
            <a:r>
              <a:rPr lang="en-US" sz="2400" dirty="0">
                <a:solidFill>
                  <a:schemeClr val="bg1"/>
                </a:solidFill>
              </a:rPr>
              <a:t>Head of the Subdepartment of Particle Physics  (PP) 2004 – 2011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Professorial Fellow of Balliol College 2003 – 2022, now Emeritus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Donald H. Perkins Professor of Experimental Physics, 2016 – 2022, now Emeritus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An aerial view of a large building&#10;&#10;Description automatically generated">
            <a:extLst>
              <a:ext uri="{FF2B5EF4-FFF2-40B4-BE49-F238E27FC236}">
                <a16:creationId xmlns:a16="http://schemas.microsoft.com/office/drawing/2014/main" id="{6D6B34B9-0DB7-3FBD-64AA-98009C084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67" y="484270"/>
            <a:ext cx="10457610" cy="383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12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1102840" y="153130"/>
            <a:ext cx="7751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Architect of the John Adams Institute for Accelerator Science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CF84439-2D5D-C9F6-37DE-18A8F2F7D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45" y="903606"/>
            <a:ext cx="11462290" cy="545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138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115489" y="273054"/>
            <a:ext cx="767511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Introduced biweekly PP Executive Committee management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meetings in their current form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Chaired PP Graduate Studies Committee, which coordinated</a:t>
            </a:r>
          </a:p>
          <a:p>
            <a:r>
              <a:rPr lang="en-US" sz="2400" dirty="0">
                <a:solidFill>
                  <a:schemeClr val="bg1"/>
                </a:solidFill>
              </a:rPr>
              <a:t>teaching of particle physics  to experimental graduate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students (involved both PP &amp; Theory subdepartments.)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Responsible for the well-being &amp; academic progress of </a:t>
            </a:r>
          </a:p>
          <a:p>
            <a:r>
              <a:rPr lang="en-US" sz="2400" dirty="0">
                <a:solidFill>
                  <a:schemeClr val="bg1"/>
                </a:solidFill>
              </a:rPr>
              <a:t>around  50 - 60 PP graduate students.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Supervised  the admissions process &amp; interviewed all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prospective D. Phil. students  before entry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These practices have been followed ever since.  </a:t>
            </a:r>
          </a:p>
        </p:txBody>
      </p:sp>
      <p:pic>
        <p:nvPicPr>
          <p:cNvPr id="11266" name="Picture 2" descr="undefined">
            <a:extLst>
              <a:ext uri="{FF2B5EF4-FFF2-40B4-BE49-F238E27FC236}">
                <a16:creationId xmlns:a16="http://schemas.microsoft.com/office/drawing/2014/main" id="{76423AE4-F5DA-E184-DEE1-3272F4FF6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244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115489" y="273054"/>
            <a:ext cx="7731540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Introduced biweekly PP Executive Committee management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meetings in their current form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Chaired PP Graduate Studies Committee, which coordinated</a:t>
            </a:r>
          </a:p>
          <a:p>
            <a:r>
              <a:rPr lang="en-US" sz="2400" dirty="0">
                <a:solidFill>
                  <a:schemeClr val="bg1"/>
                </a:solidFill>
              </a:rPr>
              <a:t>teaching of particle physics  to experimental graduate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students (involved both PP &amp; Theory subdepartments.)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Responsible for the well-being &amp; academic progress of </a:t>
            </a:r>
          </a:p>
          <a:p>
            <a:r>
              <a:rPr lang="en-US" sz="2400" dirty="0">
                <a:solidFill>
                  <a:schemeClr val="bg1"/>
                </a:solidFill>
              </a:rPr>
              <a:t>around  50 - 60 PP graduate students.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Supervised  the admissions process &amp; interviewed all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prospective D. Phil. students  before entry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These practices have been followed ever since.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PP biggest contributor of overhead to Oxford Physics </a:t>
            </a:r>
          </a:p>
          <a:p>
            <a:r>
              <a:rPr lang="en-US" sz="2400" dirty="0">
                <a:solidFill>
                  <a:schemeClr val="bg1"/>
                </a:solidFill>
              </a:rPr>
              <a:t>when Brian arrived, dropped to average by the time he left.  </a:t>
            </a:r>
          </a:p>
        </p:txBody>
      </p:sp>
      <p:pic>
        <p:nvPicPr>
          <p:cNvPr id="11266" name="Picture 2" descr="undefined">
            <a:extLst>
              <a:ext uri="{FF2B5EF4-FFF2-40B4-BE49-F238E27FC236}">
                <a16:creationId xmlns:a16="http://schemas.microsoft.com/office/drawing/2014/main" id="{76423AE4-F5DA-E184-DEE1-3272F4FF6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17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568413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1026" name="Picture 2" descr="Brian Foster">
            <a:extLst>
              <a:ext uri="{FF2B5EF4-FFF2-40B4-BE49-F238E27FC236}">
                <a16:creationId xmlns:a16="http://schemas.microsoft.com/office/drawing/2014/main" id="{89B52251-828F-B54C-CA9A-EEAFC5882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44843" y="1680519"/>
            <a:ext cx="450065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Brian Foster OBE FRS </a:t>
            </a:r>
            <a:r>
              <a:rPr lang="en-US" sz="2400" dirty="0" err="1">
                <a:solidFill>
                  <a:schemeClr val="bg1"/>
                </a:solidFill>
              </a:rPr>
              <a:t>HonFInstP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Donald H Perkins Professor of  </a:t>
            </a:r>
          </a:p>
          <a:p>
            <a:r>
              <a:rPr lang="en-US" sz="2400" dirty="0">
                <a:solidFill>
                  <a:schemeClr val="bg1"/>
                </a:solidFill>
              </a:rPr>
              <a:t>Experimental Physics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Professorial Fellow Balliol College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University of Oxford</a:t>
            </a:r>
          </a:p>
        </p:txBody>
      </p:sp>
    </p:spTree>
    <p:extLst>
      <p:ext uri="{BB962C8B-B14F-4D97-AF65-F5344CB8AC3E}">
        <p14:creationId xmlns:p14="http://schemas.microsoft.com/office/powerpoint/2010/main" val="620934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951532-6F4E-F6AE-5E9B-B66A49A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854D6-9092-F484-F788-3ABF062C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2CA04B-463B-3386-F984-D5C1A7864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073" y="1099323"/>
            <a:ext cx="6581344" cy="49360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224510-5C09-3368-625E-0603390483B3}"/>
              </a:ext>
            </a:extLst>
          </p:cNvPr>
          <p:cNvSpPr txBox="1"/>
          <p:nvPr/>
        </p:nvSpPr>
        <p:spPr>
          <a:xfrm>
            <a:off x="284206" y="1377950"/>
            <a:ext cx="269554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Max Born </a:t>
            </a:r>
          </a:p>
          <a:p>
            <a:r>
              <a:rPr lang="en-US" sz="3200" dirty="0">
                <a:solidFill>
                  <a:schemeClr val="bg1"/>
                </a:solidFill>
              </a:rPr>
              <a:t>Medal &amp; Prize </a:t>
            </a:r>
          </a:p>
          <a:p>
            <a:r>
              <a:rPr lang="en-US" sz="3200" dirty="0">
                <a:solidFill>
                  <a:schemeClr val="bg1"/>
                </a:solidFill>
              </a:rPr>
              <a:t>2003 </a:t>
            </a:r>
          </a:p>
          <a:p>
            <a:r>
              <a:rPr lang="en-US" sz="3200" dirty="0">
                <a:solidFill>
                  <a:schemeClr val="bg1"/>
                </a:solidFill>
              </a:rPr>
              <a:t>IOP &amp; DPG</a:t>
            </a:r>
          </a:p>
        </p:txBody>
      </p:sp>
    </p:spTree>
    <p:extLst>
      <p:ext uri="{BB962C8B-B14F-4D97-AF65-F5344CB8AC3E}">
        <p14:creationId xmlns:p14="http://schemas.microsoft.com/office/powerpoint/2010/main" val="3036867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951532-6F4E-F6AE-5E9B-B66A49A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854D6-9092-F484-F788-3ABF062C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AEEBEF-3B7E-0C28-BA54-F890FD5C2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985444" y="538807"/>
            <a:ext cx="6857999" cy="5780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3F592A-3008-18CF-73BA-E375E1971E61}"/>
              </a:ext>
            </a:extLst>
          </p:cNvPr>
          <p:cNvSpPr txBox="1"/>
          <p:nvPr/>
        </p:nvSpPr>
        <p:spPr>
          <a:xfrm>
            <a:off x="877330" y="160637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OBE </a:t>
            </a:r>
          </a:p>
          <a:p>
            <a:r>
              <a:rPr lang="en-US" sz="3600" dirty="0">
                <a:solidFill>
                  <a:schemeClr val="bg1"/>
                </a:solidFill>
              </a:rPr>
              <a:t>2003</a:t>
            </a:r>
          </a:p>
        </p:txBody>
      </p:sp>
    </p:spTree>
    <p:extLst>
      <p:ext uri="{BB962C8B-B14F-4D97-AF65-F5344CB8AC3E}">
        <p14:creationId xmlns:p14="http://schemas.microsoft.com/office/powerpoint/2010/main" val="1255257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951532-6F4E-F6AE-5E9B-B66A49A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854D6-9092-F484-F788-3ABF062C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A89B78-0439-DC2E-18B5-D7790D459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667000" y="857250"/>
            <a:ext cx="6857999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0A6C86-D615-BF58-4251-39CE2B0F241B}"/>
              </a:ext>
            </a:extLst>
          </p:cNvPr>
          <p:cNvSpPr txBox="1"/>
          <p:nvPr/>
        </p:nvSpPr>
        <p:spPr>
          <a:xfrm>
            <a:off x="838200" y="194001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FRS </a:t>
            </a:r>
          </a:p>
          <a:p>
            <a:r>
              <a:rPr lang="en-US" sz="3600" dirty="0">
                <a:solidFill>
                  <a:schemeClr val="bg1"/>
                </a:solidFill>
              </a:rPr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683732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951532-6F4E-F6AE-5E9B-B66A49A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854D6-9092-F484-F788-3ABF062C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245D4D58-4848-EE31-3110-B5A2E206D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036" y="481193"/>
            <a:ext cx="9136545" cy="570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17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951532-6F4E-F6AE-5E9B-B66A49A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854D6-9092-F484-F788-3ABF062C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24510-5C09-3368-625E-0603390483B3}"/>
              </a:ext>
            </a:extLst>
          </p:cNvPr>
          <p:cNvSpPr txBox="1"/>
          <p:nvPr/>
        </p:nvSpPr>
        <p:spPr>
          <a:xfrm>
            <a:off x="429059" y="4663260"/>
            <a:ext cx="3158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HonFInstP</a:t>
            </a:r>
            <a:r>
              <a:rPr lang="en-US" sz="3200" dirty="0">
                <a:solidFill>
                  <a:schemeClr val="bg1"/>
                </a:solidFill>
              </a:rPr>
              <a:t>  (2020)</a:t>
            </a:r>
          </a:p>
        </p:txBody>
      </p:sp>
      <p:pic>
        <p:nvPicPr>
          <p:cNvPr id="7" name="Picture 6" descr="A screenshot of a web page&#10;&#10;Description automatically generated">
            <a:extLst>
              <a:ext uri="{FF2B5EF4-FFF2-40B4-BE49-F238E27FC236}">
                <a16:creationId xmlns:a16="http://schemas.microsoft.com/office/drawing/2014/main" id="{8623E0B0-7BD1-B053-9649-F2965E812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04335"/>
            <a:ext cx="7772400" cy="3435387"/>
          </a:xfrm>
          <a:prstGeom prst="rect">
            <a:avLst/>
          </a:prstGeom>
        </p:spPr>
      </p:pic>
      <p:pic>
        <p:nvPicPr>
          <p:cNvPr id="9" name="Picture 8" descr="A person in a teal shirt&#10;&#10;Description automatically generated">
            <a:extLst>
              <a:ext uri="{FF2B5EF4-FFF2-40B4-BE49-F238E27FC236}">
                <a16:creationId xmlns:a16="http://schemas.microsoft.com/office/drawing/2014/main" id="{8D0E998C-754F-B671-ADFB-636764BAC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458" y="2621820"/>
            <a:ext cx="3561483" cy="391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6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16C6D5-9581-1C20-0419-573BFA59C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0E667F-014D-E7F2-9F21-86304FA2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 descr="A person in a blue shirt&#10;&#10;Description automatically generated">
            <a:extLst>
              <a:ext uri="{FF2B5EF4-FFF2-40B4-BE49-F238E27FC236}">
                <a16:creationId xmlns:a16="http://schemas.microsoft.com/office/drawing/2014/main" id="{4A8FC9F1-A2AF-FC6D-8544-0D3844550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145" y="251385"/>
            <a:ext cx="6636567" cy="5926047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7116D7-2875-CD44-C314-26BAFF68A872}"/>
              </a:ext>
            </a:extLst>
          </p:cNvPr>
          <p:cNvSpPr txBox="1"/>
          <p:nvPr/>
        </p:nvSpPr>
        <p:spPr>
          <a:xfrm>
            <a:off x="113147" y="2412422"/>
            <a:ext cx="465656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u="none" strike="noStrike" dirty="0">
                <a:solidFill>
                  <a:schemeClr val="bg1"/>
                </a:solidFill>
                <a:effectLst/>
                <a:latin typeface="TimesNewRomanPSMT"/>
              </a:rPr>
              <a:t>Humboldt Research Prize 1999</a:t>
            </a:r>
            <a:endParaRPr lang="en-US" dirty="0">
              <a:solidFill>
                <a:schemeClr val="bg1"/>
              </a:solidFill>
              <a:latin typeface="TimesNewRomanPSMT"/>
            </a:endParaRPr>
          </a:p>
          <a:p>
            <a:pPr algn="l"/>
            <a:r>
              <a:rPr lang="en-US" b="0" i="0" u="none" strike="noStrike" dirty="0">
                <a:solidFill>
                  <a:schemeClr val="bg1"/>
                </a:solidFill>
                <a:effectLst/>
                <a:latin typeface="TimesNewRomanPSMT"/>
              </a:rPr>
              <a:t>Humboldt Research Professorship 2011</a:t>
            </a:r>
          </a:p>
          <a:p>
            <a:pPr algn="l"/>
            <a:r>
              <a:rPr lang="en-US" b="0" i="0" u="none" strike="noStrike" dirty="0">
                <a:solidFill>
                  <a:schemeClr val="bg1"/>
                </a:solidFill>
                <a:effectLst/>
                <a:latin typeface="TimesNewRomanPSMT"/>
              </a:rPr>
              <a:t>at University of Hamburg/DESY on leave </a:t>
            </a:r>
          </a:p>
          <a:p>
            <a:pPr algn="l"/>
            <a:r>
              <a:rPr lang="en-US" b="0" i="0" u="none" strike="noStrike" dirty="0">
                <a:solidFill>
                  <a:schemeClr val="bg1"/>
                </a:solidFill>
                <a:effectLst/>
                <a:latin typeface="TimesNewRomanPSMT"/>
              </a:rPr>
              <a:t>of absence from Oxford.  </a:t>
            </a:r>
          </a:p>
          <a:p>
            <a:pPr algn="l"/>
            <a:endParaRPr lang="en-US" dirty="0">
              <a:solidFill>
                <a:schemeClr val="bg1"/>
              </a:solidFill>
              <a:latin typeface="TimesNewRomanPSMT"/>
            </a:endParaRPr>
          </a:p>
          <a:p>
            <a:pPr algn="l"/>
            <a:r>
              <a:rPr lang="en-US" dirty="0">
                <a:solidFill>
                  <a:schemeClr val="bg1"/>
                </a:solidFill>
                <a:latin typeface="TimesNewRomanPSMT"/>
              </a:rPr>
              <a:t>ZEUS, ILC, </a:t>
            </a:r>
            <a:r>
              <a:rPr lang="en-US" dirty="0" err="1">
                <a:solidFill>
                  <a:schemeClr val="bg1"/>
                </a:solidFill>
                <a:latin typeface="TimesNewRomanPSMT"/>
              </a:rPr>
              <a:t>FLASHForward</a:t>
            </a:r>
            <a:r>
              <a:rPr lang="en-US" dirty="0">
                <a:solidFill>
                  <a:schemeClr val="bg1"/>
                </a:solidFill>
                <a:latin typeface="TimesNewRomanPSMT"/>
              </a:rPr>
              <a:t>,  HALHF </a:t>
            </a:r>
          </a:p>
          <a:p>
            <a:pPr algn="l"/>
            <a:endParaRPr lang="en-US" dirty="0">
              <a:solidFill>
                <a:schemeClr val="bg1"/>
              </a:solidFill>
              <a:latin typeface="TimesNewRomanPSMT"/>
            </a:endParaRPr>
          </a:p>
          <a:p>
            <a:pPr algn="l"/>
            <a:r>
              <a:rPr lang="en-US" dirty="0">
                <a:solidFill>
                  <a:schemeClr val="bg1"/>
                </a:solidFill>
                <a:latin typeface="TimesNewRomanPSMT"/>
              </a:rPr>
              <a:t>(see Plasma Accelerators and Compact Colliders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TimesNewRomanPSMT"/>
              </a:rPr>
              <a:t>talk of Carl </a:t>
            </a:r>
            <a:r>
              <a:rPr lang="en-US" dirty="0" err="1">
                <a:solidFill>
                  <a:schemeClr val="bg1"/>
                </a:solidFill>
                <a:latin typeface="TimesNewRomanPSMT"/>
              </a:rPr>
              <a:t>Lindstrøm</a:t>
            </a:r>
            <a:r>
              <a:rPr lang="en-US" dirty="0">
                <a:solidFill>
                  <a:schemeClr val="bg1"/>
                </a:solidFill>
                <a:latin typeface="TimesNewRomanPSMT"/>
              </a:rPr>
              <a:t>)</a:t>
            </a:r>
          </a:p>
          <a:p>
            <a:pPr algn="l"/>
            <a:endParaRPr lang="en-US" b="0" i="0" u="none" strike="noStrike" dirty="0">
              <a:solidFill>
                <a:schemeClr val="bg1"/>
              </a:solidFill>
              <a:effectLst/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2713742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3987114" y="1293017"/>
            <a:ext cx="79594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Member of SC2 – a key role in electing new PP Fellows</a:t>
            </a:r>
          </a:p>
          <a:p>
            <a:r>
              <a:rPr lang="en-US" sz="2400" dirty="0">
                <a:solidFill>
                  <a:schemeClr val="bg1"/>
                </a:solidFill>
              </a:rPr>
              <a:t>Council member </a:t>
            </a:r>
          </a:p>
          <a:p>
            <a:r>
              <a:rPr lang="en-US" sz="2400" dirty="0">
                <a:solidFill>
                  <a:schemeClr val="bg1"/>
                </a:solidFill>
              </a:rPr>
              <a:t>Vice-President - established electronic voting on new Fellows! </a:t>
            </a:r>
          </a:p>
          <a:p>
            <a:r>
              <a:rPr lang="en-US" sz="2400" dirty="0">
                <a:solidFill>
                  <a:schemeClr val="bg1"/>
                </a:solidFill>
              </a:rPr>
              <a:t>Got an important report on “Greenhouse Gas Removal” </a:t>
            </a:r>
          </a:p>
          <a:p>
            <a:r>
              <a:rPr lang="en-US" sz="2400" dirty="0">
                <a:solidFill>
                  <a:schemeClr val="bg1"/>
                </a:solidFill>
              </a:rPr>
              <a:t>ISBN: 978-1-78252-349-9 through the hurdles.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Much government advice given</a:t>
            </a:r>
          </a:p>
          <a:p>
            <a:r>
              <a:rPr lang="en-US" sz="2400" dirty="0">
                <a:solidFill>
                  <a:schemeClr val="bg1"/>
                </a:solidFill>
              </a:rPr>
              <a:t>Many foreign delegations entertained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Member, RS Public Engagement Committee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Member of the Research Community of Interest </a:t>
            </a:r>
          </a:p>
          <a:p>
            <a:r>
              <a:rPr lang="en-US" sz="2400" dirty="0">
                <a:solidFill>
                  <a:schemeClr val="bg1"/>
                </a:solidFill>
              </a:rPr>
              <a:t>Founder member of the International Committee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The Royal Society">
            <a:extLst>
              <a:ext uri="{FF2B5EF4-FFF2-40B4-BE49-F238E27FC236}">
                <a16:creationId xmlns:a16="http://schemas.microsoft.com/office/drawing/2014/main" id="{C64EB978-EA55-C431-2F58-10E6EDA69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58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418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48962" y="241620"/>
            <a:ext cx="10209975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Role in external things in pp 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–  (talk of Ian Halliday Science Government &amp; Brian)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err="1">
                <a:solidFill>
                  <a:schemeClr val="bg1"/>
                </a:solidFill>
              </a:rPr>
              <a:t>Organising</a:t>
            </a:r>
            <a:r>
              <a:rPr lang="en-US" sz="2400" dirty="0">
                <a:solidFill>
                  <a:schemeClr val="bg1"/>
                </a:solidFill>
              </a:rPr>
              <a:t> the response to the Kendrew Report on CERN</a:t>
            </a:r>
          </a:p>
          <a:p>
            <a:r>
              <a:rPr lang="en-US" sz="2400" dirty="0">
                <a:solidFill>
                  <a:schemeClr val="bg1"/>
                </a:solidFill>
              </a:rPr>
              <a:t>Founding the </a:t>
            </a:r>
            <a:r>
              <a:rPr lang="en-US" sz="2400" dirty="0" err="1">
                <a:solidFill>
                  <a:schemeClr val="bg1"/>
                </a:solidFill>
              </a:rPr>
              <a:t>IoP</a:t>
            </a:r>
            <a:r>
              <a:rPr lang="en-US" sz="2400" dirty="0">
                <a:solidFill>
                  <a:schemeClr val="bg1"/>
                </a:solidFill>
              </a:rPr>
              <a:t> HEPP group </a:t>
            </a:r>
          </a:p>
          <a:p>
            <a:r>
              <a:rPr lang="en-US" sz="2400" dirty="0">
                <a:solidFill>
                  <a:schemeClr val="bg1"/>
                </a:solidFill>
              </a:rPr>
              <a:t>Chairing the </a:t>
            </a:r>
            <a:r>
              <a:rPr lang="en-US" sz="2400" dirty="0" err="1">
                <a:solidFill>
                  <a:schemeClr val="bg1"/>
                </a:solidFill>
              </a:rPr>
              <a:t>IoP</a:t>
            </a:r>
            <a:r>
              <a:rPr lang="en-US" sz="2400" dirty="0">
                <a:solidFill>
                  <a:schemeClr val="bg1"/>
                </a:solidFill>
              </a:rPr>
              <a:t> Nuclear and Particle Physics Division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Member of </a:t>
            </a:r>
            <a:r>
              <a:rPr lang="en-US" sz="2400" dirty="0" err="1">
                <a:solidFill>
                  <a:schemeClr val="bg1"/>
                </a:solidFill>
              </a:rPr>
              <a:t>IoP</a:t>
            </a:r>
            <a:r>
              <a:rPr lang="en-US" sz="2400" dirty="0">
                <a:solidFill>
                  <a:schemeClr val="bg1"/>
                </a:solidFill>
              </a:rPr>
              <a:t> Council</a:t>
            </a:r>
          </a:p>
          <a:p>
            <a:r>
              <a:rPr lang="en-US" sz="2400" dirty="0">
                <a:solidFill>
                  <a:schemeClr val="bg1"/>
                </a:solidFill>
              </a:rPr>
              <a:t>Honorary Fellow </a:t>
            </a:r>
            <a:r>
              <a:rPr lang="en-US" sz="2400" dirty="0" err="1">
                <a:solidFill>
                  <a:schemeClr val="bg1"/>
                </a:solidFill>
              </a:rPr>
              <a:t>IoP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Member of LHCC in its earliest days, Chief Referee for </a:t>
            </a:r>
            <a:r>
              <a:rPr lang="en-US" sz="2400" dirty="0" err="1">
                <a:solidFill>
                  <a:schemeClr val="bg1"/>
                </a:solidFill>
              </a:rPr>
              <a:t>LHCb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>
                <a:solidFill>
                  <a:schemeClr val="bg1"/>
                </a:solidFill>
              </a:rPr>
              <a:t>Chair of ECFA (2002-2005), which led to European Director of ILC   (talk of Barry)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sometimes acting as CERN Council delegate </a:t>
            </a:r>
          </a:p>
          <a:p>
            <a:r>
              <a:rPr lang="en-US" sz="2400" dirty="0">
                <a:solidFill>
                  <a:schemeClr val="bg1"/>
                </a:solidFill>
              </a:rPr>
              <a:t>for  Ken Pounds as CEO of PPARC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Scientific Council of DESY</a:t>
            </a:r>
          </a:p>
          <a:p>
            <a:r>
              <a:rPr lang="en-US" sz="2400" dirty="0">
                <a:solidFill>
                  <a:schemeClr val="bg1"/>
                </a:solidFill>
              </a:rPr>
              <a:t>Currently Chair of CEPC IAC 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Einstein’s Violin (Jack Liebeck)</a:t>
            </a:r>
          </a:p>
        </p:txBody>
      </p:sp>
    </p:spTree>
    <p:extLst>
      <p:ext uri="{BB962C8B-B14F-4D97-AF65-F5344CB8AC3E}">
        <p14:creationId xmlns:p14="http://schemas.microsoft.com/office/powerpoint/2010/main" val="2223496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Brian &amp; the REF</a:t>
            </a:r>
            <a:endParaRPr lang="en-US" sz="3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568413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1026" name="Picture 2" descr="Brian Foster">
            <a:extLst>
              <a:ext uri="{FF2B5EF4-FFF2-40B4-BE49-F238E27FC236}">
                <a16:creationId xmlns:a16="http://schemas.microsoft.com/office/drawing/2014/main" id="{89B52251-828F-B54C-CA9A-EEAFC5882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794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4629665" y="182749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0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B44253-3ACC-9AA3-060D-E511D8A0B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4946815" cy="6858000"/>
          </a:xfrm>
          <a:prstGeom prst="rect">
            <a:avLst/>
          </a:prstGeom>
        </p:spPr>
      </p:pic>
      <p:pic>
        <p:nvPicPr>
          <p:cNvPr id="11" name="Picture 10" descr="A close-up of a paper&#10;&#10;Description automatically generated">
            <a:extLst>
              <a:ext uri="{FF2B5EF4-FFF2-40B4-BE49-F238E27FC236}">
                <a16:creationId xmlns:a16="http://schemas.microsoft.com/office/drawing/2014/main" id="{79944D1C-034D-12C8-D30F-FFF61A071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207625"/>
            <a:ext cx="7772400" cy="343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66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568413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36261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Brian born 4</a:t>
            </a:r>
            <a:r>
              <a:rPr lang="en-US" sz="2400" baseline="30000" dirty="0">
                <a:solidFill>
                  <a:schemeClr val="bg1"/>
                </a:solidFill>
              </a:rPr>
              <a:t>th</a:t>
            </a:r>
            <a:r>
              <a:rPr lang="en-US" sz="2400" dirty="0">
                <a:solidFill>
                  <a:schemeClr val="bg1"/>
                </a:solidFill>
              </a:rPr>
              <a:t> January 1954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18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4629665" y="182749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0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B44253-3ACC-9AA3-060D-E511D8A0B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946815" cy="6858000"/>
          </a:xfrm>
          <a:prstGeom prst="rect">
            <a:avLst/>
          </a:prstGeom>
        </p:spPr>
      </p:pic>
      <p:pic>
        <p:nvPicPr>
          <p:cNvPr id="11" name="Picture 10" descr="A close-up of a paper&#10;&#10;Description automatically generated">
            <a:extLst>
              <a:ext uri="{FF2B5EF4-FFF2-40B4-BE49-F238E27FC236}">
                <a16:creationId xmlns:a16="http://schemas.microsoft.com/office/drawing/2014/main" id="{79944D1C-034D-12C8-D30F-FFF61A071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07625"/>
            <a:ext cx="7772400" cy="3434001"/>
          </a:xfrm>
          <a:prstGeom prst="rect">
            <a:avLst/>
          </a:prstGeom>
        </p:spPr>
      </p:pic>
      <p:pic>
        <p:nvPicPr>
          <p:cNvPr id="18" name="Picture 17" descr="A group of tables in a room&#10;&#10;Description automatically generated">
            <a:extLst>
              <a:ext uri="{FF2B5EF4-FFF2-40B4-BE49-F238E27FC236}">
                <a16:creationId xmlns:a16="http://schemas.microsoft.com/office/drawing/2014/main" id="{D0D79D20-8522-C3CB-D4A3-63349066D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506" y="3528745"/>
            <a:ext cx="7484166" cy="335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94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4629665" y="182749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0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15FE19C9-93D1-A188-A98F-7F8404976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15882"/>
          </a:xfrm>
          <a:prstGeom prst="rect">
            <a:avLst/>
          </a:prstGeom>
        </p:spPr>
      </p:pic>
      <p:pic>
        <p:nvPicPr>
          <p:cNvPr id="8" name="Picture 7" descr="A close-up of a paper&#10;&#10;Description automatically generated">
            <a:extLst>
              <a:ext uri="{FF2B5EF4-FFF2-40B4-BE49-F238E27FC236}">
                <a16:creationId xmlns:a16="http://schemas.microsoft.com/office/drawing/2014/main" id="{613B76EF-64D2-A85F-1EE0-C5F4FFDFB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898" y="1548571"/>
            <a:ext cx="6503772" cy="30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472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E04C63-99F9-6C8F-EF80-A08BD2FA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A5EADD-2674-8A58-CD16-FBD21E8B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3148811D-3731-696D-1C17-58B0219F0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71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854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E04C63-99F9-6C8F-EF80-A08BD2FA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A5EADD-2674-8A58-CD16-FBD21E8B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3148811D-3731-696D-1C17-58B0219F0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7100" cy="3530600"/>
          </a:xfrm>
          <a:prstGeom prst="rect">
            <a:avLst/>
          </a:prstGeom>
        </p:spPr>
      </p:pic>
      <p:pic>
        <p:nvPicPr>
          <p:cNvPr id="7" name="Picture 6" descr="A person in a suit&#10;&#10;Description automatically generated">
            <a:extLst>
              <a:ext uri="{FF2B5EF4-FFF2-40B4-BE49-F238E27FC236}">
                <a16:creationId xmlns:a16="http://schemas.microsoft.com/office/drawing/2014/main" id="{7DB108B7-079E-A5AB-8BCC-8B9E3BF4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074" y="344874"/>
            <a:ext cx="34798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74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E04C63-99F9-6C8F-EF80-A08BD2FA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A5EADD-2674-8A58-CD16-FBD21E8B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3148811D-3731-696D-1C17-58B0219F0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7100" cy="3530600"/>
          </a:xfrm>
          <a:prstGeom prst="rect">
            <a:avLst/>
          </a:prstGeom>
        </p:spPr>
      </p:pic>
      <p:pic>
        <p:nvPicPr>
          <p:cNvPr id="7" name="Picture 6" descr="A person in a suit&#10;&#10;Description automatically generated">
            <a:extLst>
              <a:ext uri="{FF2B5EF4-FFF2-40B4-BE49-F238E27FC236}">
                <a16:creationId xmlns:a16="http://schemas.microsoft.com/office/drawing/2014/main" id="{7DB108B7-079E-A5AB-8BCC-8B9E3BF4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074" y="344874"/>
            <a:ext cx="3479800" cy="3479800"/>
          </a:xfrm>
          <a:prstGeom prst="rect">
            <a:avLst/>
          </a:prstGeom>
        </p:spPr>
      </p:pic>
      <p:pic>
        <p:nvPicPr>
          <p:cNvPr id="9" name="Picture 8" descr="A person with a black and blue text&#10;&#10;Description automatically generated">
            <a:extLst>
              <a:ext uri="{FF2B5EF4-FFF2-40B4-BE49-F238E27FC236}">
                <a16:creationId xmlns:a16="http://schemas.microsoft.com/office/drawing/2014/main" id="{A3B78494-EC08-5034-10D6-D28585C6F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927" y="461234"/>
            <a:ext cx="36322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099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E04C63-99F9-6C8F-EF80-A08BD2FA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A5EADD-2674-8A58-CD16-FBD21E8B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3148811D-3731-696D-1C17-58B0219F0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7100" cy="3530600"/>
          </a:xfrm>
          <a:prstGeom prst="rect">
            <a:avLst/>
          </a:prstGeom>
        </p:spPr>
      </p:pic>
      <p:pic>
        <p:nvPicPr>
          <p:cNvPr id="7" name="Picture 6" descr="A person in a suit&#10;&#10;Description automatically generated">
            <a:extLst>
              <a:ext uri="{FF2B5EF4-FFF2-40B4-BE49-F238E27FC236}">
                <a16:creationId xmlns:a16="http://schemas.microsoft.com/office/drawing/2014/main" id="{7DB108B7-079E-A5AB-8BCC-8B9E3BF4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074" y="344874"/>
            <a:ext cx="3479800" cy="3479800"/>
          </a:xfrm>
          <a:prstGeom prst="rect">
            <a:avLst/>
          </a:prstGeom>
        </p:spPr>
      </p:pic>
      <p:pic>
        <p:nvPicPr>
          <p:cNvPr id="9" name="Picture 8" descr="A person with a black and blue text&#10;&#10;Description automatically generated">
            <a:extLst>
              <a:ext uri="{FF2B5EF4-FFF2-40B4-BE49-F238E27FC236}">
                <a16:creationId xmlns:a16="http://schemas.microsoft.com/office/drawing/2014/main" id="{A3B78494-EC08-5034-10D6-D28585C6F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927" y="461234"/>
            <a:ext cx="3632200" cy="3746500"/>
          </a:xfrm>
          <a:prstGeom prst="rect">
            <a:avLst/>
          </a:prstGeom>
        </p:spPr>
      </p:pic>
      <p:pic>
        <p:nvPicPr>
          <p:cNvPr id="11" name="Picture 2" descr="Brian Foster">
            <a:extLst>
              <a:ext uri="{FF2B5EF4-FFF2-40B4-BE49-F238E27FC236}">
                <a16:creationId xmlns:a16="http://schemas.microsoft.com/office/drawing/2014/main" id="{5C36FE45-C14E-0D1E-CB06-8383A916D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78" y="3367215"/>
            <a:ext cx="3299254" cy="329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E9D633-E895-602D-E51E-430C65A4DEFB}"/>
              </a:ext>
            </a:extLst>
          </p:cNvPr>
          <p:cNvSpPr txBox="1"/>
          <p:nvPr/>
        </p:nvSpPr>
        <p:spPr>
          <a:xfrm>
            <a:off x="739346" y="5424610"/>
            <a:ext cx="243393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3EDE9"/>
                </a:solidFill>
              </a:rPr>
              <a:t>BRIAN FOSTER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618D1F-1F4F-5BF3-9DD8-B3EB204134D4}"/>
              </a:ext>
            </a:extLst>
          </p:cNvPr>
          <p:cNvSpPr txBox="1"/>
          <p:nvPr/>
        </p:nvSpPr>
        <p:spPr>
          <a:xfrm>
            <a:off x="733396" y="5882260"/>
            <a:ext cx="2478820" cy="830997"/>
          </a:xfrm>
          <a:prstGeom prst="rect">
            <a:avLst/>
          </a:prstGeom>
          <a:solidFill>
            <a:srgbClr val="73EDE9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  Professor of Physics           </a:t>
            </a:r>
          </a:p>
          <a:p>
            <a:endParaRPr lang="en-US" sz="1600" dirty="0"/>
          </a:p>
          <a:p>
            <a:r>
              <a:rPr lang="en-US" sz="1600" dirty="0"/>
              <a:t>   Oxford University</a:t>
            </a:r>
          </a:p>
        </p:txBody>
      </p:sp>
    </p:spTree>
    <p:extLst>
      <p:ext uri="{BB962C8B-B14F-4D97-AF65-F5344CB8AC3E}">
        <p14:creationId xmlns:p14="http://schemas.microsoft.com/office/powerpoint/2010/main" val="20838516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4629665" y="182749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0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15FE19C9-93D1-A188-A98F-7F8404976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28" y="0"/>
            <a:ext cx="9224734" cy="701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165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BFFC44-D73B-4FF2-F6A7-51F962CCC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9845BC-7F6D-F9F1-5392-81D81235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37</a:t>
            </a:fld>
            <a:endParaRPr lang="en-US"/>
          </a:p>
        </p:txBody>
      </p:sp>
      <p:pic>
        <p:nvPicPr>
          <p:cNvPr id="4" name="Picture 3" descr="A group of men in circles&#10;&#10;Description automatically generated">
            <a:extLst>
              <a:ext uri="{FF2B5EF4-FFF2-40B4-BE49-F238E27FC236}">
                <a16:creationId xmlns:a16="http://schemas.microsoft.com/office/drawing/2014/main" id="{DF6173A3-3CE6-9105-C18E-12DF42162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98" y="1142185"/>
            <a:ext cx="11480735" cy="359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992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4629665" y="182749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FosterFest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0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Ian </a:t>
            </a:r>
            <a:r>
              <a:rPr lang="en-US" sz="2000" dirty="0" err="1">
                <a:solidFill>
                  <a:srgbClr val="FFFFFF"/>
                </a:solidFill>
              </a:rPr>
              <a:t>Shipsey</a:t>
            </a:r>
            <a:r>
              <a:rPr lang="en-US" sz="2000" dirty="0">
                <a:solidFill>
                  <a:srgbClr val="FFFFFF"/>
                </a:solidFill>
              </a:rPr>
              <a:t>, Head Oxford Physics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B44253-3ACC-9AA3-060D-E511D8A0B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94173" cy="6858000"/>
          </a:xfrm>
          <a:prstGeom prst="rect">
            <a:avLst/>
          </a:prstGeom>
        </p:spPr>
      </p:pic>
      <p:pic>
        <p:nvPicPr>
          <p:cNvPr id="13" name="Picture 12" descr="A group of tables in a room&#10;&#10;Description automatically generated">
            <a:extLst>
              <a:ext uri="{FF2B5EF4-FFF2-40B4-BE49-F238E27FC236}">
                <a16:creationId xmlns:a16="http://schemas.microsoft.com/office/drawing/2014/main" id="{553D4651-D0B0-1BD0-C091-09DF96E8D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330" y="1205904"/>
            <a:ext cx="8630508" cy="37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3352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0C654-16FE-6042-A571-7DD74F139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B562A7-1EA9-7F40-AA55-795774FE6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93307-378D-3347-ACCE-784FE2F16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832"/>
            <a:ext cx="12192000" cy="41038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65FCFB-8CB0-8741-A51E-B7801E237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40" y="3908425"/>
            <a:ext cx="11379200" cy="2882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F33414-40AD-D242-B7F5-D7A9649C8C74}"/>
              </a:ext>
            </a:extLst>
          </p:cNvPr>
          <p:cNvSpPr txBox="1"/>
          <p:nvPr/>
        </p:nvSpPr>
        <p:spPr>
          <a:xfrm>
            <a:off x="8300720" y="508000"/>
            <a:ext cx="23006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REF2021  PHYSICS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FFFF68-978E-254A-B6E7-4E05FA3D48D0}"/>
              </a:ext>
            </a:extLst>
          </p:cNvPr>
          <p:cNvCxnSpPr>
            <a:cxnSpLocks/>
          </p:cNvCxnSpPr>
          <p:nvPr/>
        </p:nvCxnSpPr>
        <p:spPr>
          <a:xfrm>
            <a:off x="3138616" y="6437870"/>
            <a:ext cx="6512011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05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F3833-071C-3F45-AB60-0CEFE26DEE91}"/>
              </a:ext>
            </a:extLst>
          </p:cNvPr>
          <p:cNvSpPr/>
          <p:nvPr/>
        </p:nvSpPr>
        <p:spPr>
          <a:xfrm>
            <a:off x="568413" y="6342240"/>
            <a:ext cx="3750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36261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Brian born 4</a:t>
            </a:r>
            <a:r>
              <a:rPr lang="en-US" sz="2400" baseline="30000" dirty="0">
                <a:solidFill>
                  <a:schemeClr val="bg1"/>
                </a:solidFill>
              </a:rPr>
              <a:t>th</a:t>
            </a:r>
            <a:r>
              <a:rPr lang="en-US" sz="2400" dirty="0">
                <a:solidFill>
                  <a:schemeClr val="bg1"/>
                </a:solidFill>
              </a:rPr>
              <a:t> January 1954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Picture 8" descr="A baby sitting on a chair&#10;&#10;Description automatically generated">
            <a:extLst>
              <a:ext uri="{FF2B5EF4-FFF2-40B4-BE49-F238E27FC236}">
                <a16:creationId xmlns:a16="http://schemas.microsoft.com/office/drawing/2014/main" id="{DC4EB8EC-1114-C536-2A7C-2925304C7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843" y="0"/>
            <a:ext cx="6277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744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7E03D-BC5E-ED08-9EF4-54B8F22943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7C0B9-A6F5-4E44-9C83-08ECA7B36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able&#10;&#10;Description automatically generated with low confidence">
            <a:extLst>
              <a:ext uri="{FF2B5EF4-FFF2-40B4-BE49-F238E27FC236}">
                <a16:creationId xmlns:a16="http://schemas.microsoft.com/office/drawing/2014/main" id="{EF4F4B2D-A154-7C31-3833-CB507378F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29" y="-3860800"/>
            <a:ext cx="11926388" cy="10483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99BC08-8B12-360D-3EAF-6365AE31E6E8}"/>
              </a:ext>
            </a:extLst>
          </p:cNvPr>
          <p:cNvSpPr txBox="1"/>
          <p:nvPr/>
        </p:nvSpPr>
        <p:spPr>
          <a:xfrm>
            <a:off x="241300" y="334256"/>
            <a:ext cx="64770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UK  Government  Assessment of </a:t>
            </a:r>
          </a:p>
          <a:p>
            <a:r>
              <a:rPr lang="en-US" sz="3200" dirty="0"/>
              <a:t>UK Physics Departments  2022</a:t>
            </a:r>
          </a:p>
        </p:txBody>
      </p:sp>
    </p:spTree>
    <p:extLst>
      <p:ext uri="{BB962C8B-B14F-4D97-AF65-F5344CB8AC3E}">
        <p14:creationId xmlns:p14="http://schemas.microsoft.com/office/powerpoint/2010/main" val="11790076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88617-7D40-F741-A265-C2D9782A85A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0258E9-7834-3F42-A192-22F0EF030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AE83D8-AEB3-F24A-9FFC-847E60B50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</p:spTree>
    <p:extLst>
      <p:ext uri="{BB962C8B-B14F-4D97-AF65-F5344CB8AC3E}">
        <p14:creationId xmlns:p14="http://schemas.microsoft.com/office/powerpoint/2010/main" val="35226786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new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57216"/>
            <a:ext cx="2362200" cy="32429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286000" y="3657619"/>
            <a:ext cx="7391400" cy="1631091"/>
          </a:xfrm>
          <a:prstGeom prst="rect">
            <a:avLst/>
          </a:prstGeom>
        </p:spPr>
        <p:txBody>
          <a:bodyPr wrap="square" lIns="91297" tIns="45652" rIns="91297" bIns="45652">
            <a:spAutoFit/>
          </a:bodyPr>
          <a:lstStyle/>
          <a:p>
            <a:pPr algn="ctr" defTabSz="911793"/>
            <a:r>
              <a:rPr lang="ja-JP" altLang="en-US" sz="3600" dirty="0">
                <a:solidFill>
                  <a:srgbClr val="FFFFFF"/>
                </a:solidFill>
                <a:latin typeface="Corbel"/>
                <a:ea typeface="HGｺﾞｼｯｸM"/>
              </a:rPr>
              <a:t>“</a:t>
            </a:r>
            <a:r>
              <a:rPr lang="en-US" sz="3600" dirty="0">
                <a:solidFill>
                  <a:srgbClr val="FFFFFF"/>
                </a:solidFill>
                <a:latin typeface="Corbel"/>
              </a:rPr>
              <a:t>What we know is a droplet, what we don</a:t>
            </a:r>
            <a:r>
              <a:rPr lang="ja-JP" altLang="en-US" sz="3600" dirty="0">
                <a:solidFill>
                  <a:srgbClr val="FFFFFF"/>
                </a:solidFill>
                <a:latin typeface="Corbel"/>
                <a:ea typeface="HGｺﾞｼｯｸM"/>
              </a:rPr>
              <a:t>’</a:t>
            </a:r>
            <a:r>
              <a:rPr lang="en-US" sz="3600" dirty="0">
                <a:solidFill>
                  <a:srgbClr val="FFFFFF"/>
                </a:solidFill>
                <a:latin typeface="Corbel"/>
              </a:rPr>
              <a:t>t know is an Ocean</a:t>
            </a:r>
            <a:r>
              <a:rPr lang="ja-JP" altLang="en-US" sz="3600" dirty="0">
                <a:solidFill>
                  <a:srgbClr val="FFFFFF"/>
                </a:solidFill>
                <a:latin typeface="Corbel"/>
                <a:ea typeface="HGｺﾞｼｯｸM"/>
              </a:rPr>
              <a:t>”</a:t>
            </a:r>
            <a:r>
              <a:rPr lang="en-US" sz="3600" dirty="0">
                <a:solidFill>
                  <a:srgbClr val="FFFFFF"/>
                </a:solidFill>
                <a:latin typeface="Corbel"/>
              </a:rPr>
              <a:t>  </a:t>
            </a:r>
          </a:p>
          <a:p>
            <a:pPr algn="ctr" defTabSz="911793"/>
            <a:r>
              <a:rPr lang="en-US" sz="2800" i="1" dirty="0">
                <a:solidFill>
                  <a:srgbClr val="FFFFFF"/>
                </a:solidFill>
                <a:latin typeface="Corbel"/>
              </a:rPr>
              <a:t>Sir Isaac Newton (1643-1727)</a:t>
            </a:r>
            <a:endParaRPr lang="en-US" sz="2800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rbe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42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2121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7000">
        <p:randomBar dir="vert"/>
      </p:transition>
    </mc:Choice>
    <mc:Fallback xmlns="">
      <p:transition xmlns:p14="http://schemas.microsoft.com/office/powerpoint/2010/main" spd="slow" advClick="0" advTm="7000">
        <p:randomBar dir="vert"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6E75-D3AD-3B4A-AB41-85AACD5372B8}" type="slidenum">
              <a:rPr lang="en-US" smtClean="0"/>
              <a:t>43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707912"/>
            <a:ext cx="9144000" cy="60756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553" y="147493"/>
            <a:ext cx="90863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ocean is for all of us and future generations</a:t>
            </a:r>
          </a:p>
          <a:p>
            <a:r>
              <a:rPr lang="en-US" sz="3600" dirty="0">
                <a:solidFill>
                  <a:schemeClr val="bg1"/>
                </a:solidFill>
              </a:rPr>
              <a:t>to explore.</a:t>
            </a:r>
          </a:p>
        </p:txBody>
      </p:sp>
    </p:spTree>
    <p:extLst>
      <p:ext uri="{BB962C8B-B14F-4D97-AF65-F5344CB8AC3E}">
        <p14:creationId xmlns:p14="http://schemas.microsoft.com/office/powerpoint/2010/main" val="115889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F8F568-2E20-4A82-04BB-2955A6F6E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FE8B20-1CBD-7E42-72E5-4AC7673A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8119BC-0E3D-0253-B0CB-BF1A2D101DE9}"/>
              </a:ext>
            </a:extLst>
          </p:cNvPr>
          <p:cNvSpPr txBox="1"/>
          <p:nvPr/>
        </p:nvSpPr>
        <p:spPr>
          <a:xfrm>
            <a:off x="1492078" y="1558665"/>
            <a:ext cx="798555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Stopping working so hard would be my plan for the next two decades although I am not sure I want to be around that long!</a:t>
            </a:r>
          </a:p>
          <a:p>
            <a:r>
              <a:rPr lang="en-US" sz="3600" dirty="0">
                <a:solidFill>
                  <a:schemeClr val="bg1"/>
                </a:solidFill>
              </a:rPr>
              <a:t>Still, Herwig </a:t>
            </a:r>
            <a:r>
              <a:rPr lang="en-US" sz="3600" dirty="0" err="1">
                <a:solidFill>
                  <a:schemeClr val="bg1"/>
                </a:solidFill>
              </a:rPr>
              <a:t>Schopper</a:t>
            </a:r>
            <a:r>
              <a:rPr lang="en-US" sz="3600" dirty="0">
                <a:solidFill>
                  <a:schemeClr val="bg1"/>
                </a:solidFill>
              </a:rPr>
              <a:t> is a role model here.</a:t>
            </a:r>
          </a:p>
        </p:txBody>
      </p:sp>
    </p:spTree>
    <p:extLst>
      <p:ext uri="{BB962C8B-B14F-4D97-AF65-F5344CB8AC3E}">
        <p14:creationId xmlns:p14="http://schemas.microsoft.com/office/powerpoint/2010/main" val="7156658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F8F568-2E20-4A82-04BB-2955A6F6E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FE8B20-1CBD-7E42-72E5-4AC7673A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45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8119BC-0E3D-0253-B0CB-BF1A2D101DE9}"/>
              </a:ext>
            </a:extLst>
          </p:cNvPr>
          <p:cNvSpPr txBox="1"/>
          <p:nvPr/>
        </p:nvSpPr>
        <p:spPr>
          <a:xfrm>
            <a:off x="1492078" y="1558665"/>
            <a:ext cx="79855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Stopping working so hard would be my plan for the next two decades although I am not sure I want to be around that long!</a:t>
            </a:r>
          </a:p>
        </p:txBody>
      </p:sp>
    </p:spTree>
    <p:extLst>
      <p:ext uri="{BB962C8B-B14F-4D97-AF65-F5344CB8AC3E}">
        <p14:creationId xmlns:p14="http://schemas.microsoft.com/office/powerpoint/2010/main" val="18649574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6E75-D3AD-3B4A-AB41-85AACD5372B8}" type="slidenum">
              <a:rPr lang="en-US" smtClean="0"/>
              <a:t>46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707912"/>
            <a:ext cx="9144000" cy="60756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2350" y="147493"/>
            <a:ext cx="8869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ocean is for all of us and especially </a:t>
            </a:r>
          </a:p>
          <a:p>
            <a:r>
              <a:rPr lang="en-US" sz="3600" dirty="0">
                <a:solidFill>
                  <a:schemeClr val="bg1"/>
                </a:solidFill>
              </a:rPr>
              <a:t>future generations to explore.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A0C783-1A7E-194E-8D08-779F102AA57E}"/>
              </a:ext>
            </a:extLst>
          </p:cNvPr>
          <p:cNvSpPr txBox="1"/>
          <p:nvPr/>
        </p:nvSpPr>
        <p:spPr>
          <a:xfrm>
            <a:off x="1522350" y="2974923"/>
            <a:ext cx="92776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Brian has played a key leadership role in particle </a:t>
            </a:r>
          </a:p>
          <a:p>
            <a:r>
              <a:rPr lang="en-US" sz="3600" dirty="0">
                <a:solidFill>
                  <a:schemeClr val="bg1"/>
                </a:solidFill>
              </a:rPr>
              <a:t>physics for more than four decades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And this will continue well into his retirement  </a:t>
            </a:r>
          </a:p>
        </p:txBody>
      </p:sp>
    </p:spTree>
    <p:extLst>
      <p:ext uri="{BB962C8B-B14F-4D97-AF65-F5344CB8AC3E}">
        <p14:creationId xmlns:p14="http://schemas.microsoft.com/office/powerpoint/2010/main" val="17076992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DF5D9-4C5D-B840-8335-C39370290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1A209E-1BF8-6A4D-8C47-38668D0AB3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34D9CD-724D-5043-AC06-C1476B9AA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22" y="0"/>
            <a:ext cx="8365155" cy="6858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87DB4C-DD68-C548-B099-4B1FFE929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FE631-DEE2-3044-B8F9-4C04143D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885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DF5D9-4C5D-B840-8335-C39370290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1A209E-1BF8-6A4D-8C47-38668D0AB3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34D9CD-724D-5043-AC06-C1476B9AA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961" y="6821"/>
            <a:ext cx="836515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FAC975-F505-D542-AF07-0D906C61AB05}"/>
              </a:ext>
            </a:extLst>
          </p:cNvPr>
          <p:cNvSpPr txBox="1"/>
          <p:nvPr/>
        </p:nvSpPr>
        <p:spPr>
          <a:xfrm>
            <a:off x="667265" y="4164227"/>
            <a:ext cx="1139908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Neville as your Head of Department (for just a few more days) – a request that you take the lead and draft a response,</a:t>
            </a:r>
          </a:p>
          <a:p>
            <a:r>
              <a:rPr lang="en-US" dirty="0"/>
              <a:t>circulate it the particle physics community  for signatures and then send to the Guardian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F93CD-D553-E045-A8E4-FBB5EF9E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811CAC-15D9-334F-86C1-F1EFB640C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011D-3BE1-A546-B34A-3BEA361F470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8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36261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Brian born 4</a:t>
            </a:r>
            <a:r>
              <a:rPr lang="en-US" sz="2400" baseline="30000" dirty="0">
                <a:solidFill>
                  <a:schemeClr val="bg1"/>
                </a:solidFill>
              </a:rPr>
              <a:t>th</a:t>
            </a:r>
            <a:r>
              <a:rPr lang="en-US" sz="2400" dirty="0">
                <a:solidFill>
                  <a:schemeClr val="bg1"/>
                </a:solidFill>
              </a:rPr>
              <a:t> January 1954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in Crook, Co. Durham.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Picture 8" descr="A baby sitting on a chair&#10;&#10;Description automatically generated">
            <a:extLst>
              <a:ext uri="{FF2B5EF4-FFF2-40B4-BE49-F238E27FC236}">
                <a16:creationId xmlns:a16="http://schemas.microsoft.com/office/drawing/2014/main" id="{DC4EB8EC-1114-C536-2A7C-2925304C7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843" y="0"/>
            <a:ext cx="6277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1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4681410" cy="267765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Attended </a:t>
            </a:r>
            <a:r>
              <a:rPr lang="en-US" sz="2400" dirty="0" err="1">
                <a:solidFill>
                  <a:schemeClr val="bg1"/>
                </a:solidFill>
              </a:rPr>
              <a:t>Wolsingham</a:t>
            </a:r>
            <a:r>
              <a:rPr lang="en-US" sz="2400" dirty="0">
                <a:solidFill>
                  <a:schemeClr val="bg1"/>
                </a:solidFill>
              </a:rPr>
              <a:t> Secondary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School County Durham, 1965-1972.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paper with writing on it&#10;&#10;Description automatically generated">
            <a:extLst>
              <a:ext uri="{FF2B5EF4-FFF2-40B4-BE49-F238E27FC236}">
                <a16:creationId xmlns:a16="http://schemas.microsoft.com/office/drawing/2014/main" id="{569B7EEC-9B0E-E914-09B7-BC096019A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78043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456EF4-E878-528C-E7C6-93B36BDA935E}"/>
              </a:ext>
            </a:extLst>
          </p:cNvPr>
          <p:cNvCxnSpPr>
            <a:cxnSpLocks/>
          </p:cNvCxnSpPr>
          <p:nvPr/>
        </p:nvCxnSpPr>
        <p:spPr>
          <a:xfrm>
            <a:off x="7710614" y="3923272"/>
            <a:ext cx="4349581" cy="0"/>
          </a:xfrm>
          <a:prstGeom prst="line">
            <a:avLst/>
          </a:prstGeom>
          <a:ln w="1079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488728-8E48-3805-ACEC-416F0E75DB7F}"/>
              </a:ext>
            </a:extLst>
          </p:cNvPr>
          <p:cNvCxnSpPr>
            <a:cxnSpLocks/>
          </p:cNvCxnSpPr>
          <p:nvPr/>
        </p:nvCxnSpPr>
        <p:spPr>
          <a:xfrm>
            <a:off x="7710614" y="2283932"/>
            <a:ext cx="4501981" cy="0"/>
          </a:xfrm>
          <a:prstGeom prst="line">
            <a:avLst/>
          </a:prstGeom>
          <a:ln w="1079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727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4681410" cy="267765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Attended </a:t>
            </a:r>
            <a:r>
              <a:rPr lang="en-US" sz="2400" dirty="0" err="1">
                <a:solidFill>
                  <a:schemeClr val="bg1"/>
                </a:solidFill>
              </a:rPr>
              <a:t>Wolsingham</a:t>
            </a:r>
            <a:r>
              <a:rPr lang="en-US" sz="2400" dirty="0">
                <a:solidFill>
                  <a:schemeClr val="bg1"/>
                </a:solidFill>
              </a:rPr>
              <a:t> Secondary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School County Durham, 1965-1972.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paper with writing on it&#10;&#10;Description automatically generated">
            <a:extLst>
              <a:ext uri="{FF2B5EF4-FFF2-40B4-BE49-F238E27FC236}">
                <a16:creationId xmlns:a16="http://schemas.microsoft.com/office/drawing/2014/main" id="{569B7EEC-9B0E-E914-09B7-BC096019A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78043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456EF4-E878-528C-E7C6-93B36BDA935E}"/>
              </a:ext>
            </a:extLst>
          </p:cNvPr>
          <p:cNvCxnSpPr>
            <a:cxnSpLocks/>
          </p:cNvCxnSpPr>
          <p:nvPr/>
        </p:nvCxnSpPr>
        <p:spPr>
          <a:xfrm>
            <a:off x="7710614" y="3923272"/>
            <a:ext cx="4349581" cy="0"/>
          </a:xfrm>
          <a:prstGeom prst="line">
            <a:avLst/>
          </a:prstGeom>
          <a:ln w="1079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65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4681410" cy="267765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Attended </a:t>
            </a:r>
            <a:r>
              <a:rPr lang="en-US" sz="2400" dirty="0" err="1">
                <a:solidFill>
                  <a:schemeClr val="bg1"/>
                </a:solidFill>
              </a:rPr>
              <a:t>Wolsingham</a:t>
            </a:r>
            <a:r>
              <a:rPr lang="en-US" sz="2400" dirty="0">
                <a:solidFill>
                  <a:schemeClr val="bg1"/>
                </a:solidFill>
              </a:rPr>
              <a:t> Secondary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School County Durham, 1965-1972.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paper with writing on it&#10;&#10;Description automatically generated">
            <a:extLst>
              <a:ext uri="{FF2B5EF4-FFF2-40B4-BE49-F238E27FC236}">
                <a16:creationId xmlns:a16="http://schemas.microsoft.com/office/drawing/2014/main" id="{569B7EEC-9B0E-E914-09B7-BC096019A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78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8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5504F6-045F-C841-AD7A-8CCDAECE99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37601" y="5576741"/>
            <a:ext cx="2844800" cy="369394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547" kern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B8A7AE-D695-F543-9E25-C99F2C4A5E0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42B3A-0CE6-D142-870C-6E61936F82B7}"/>
              </a:ext>
            </a:extLst>
          </p:cNvPr>
          <p:cNvSpPr/>
          <p:nvPr/>
        </p:nvSpPr>
        <p:spPr>
          <a:xfrm>
            <a:off x="905133" y="331030"/>
            <a:ext cx="7562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05D885-6294-1D49-B8A1-B855EA42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Shipsey FosterFest 11-9-24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7325D-E181-EDFA-8D8A-614298757C45}"/>
              </a:ext>
            </a:extLst>
          </p:cNvPr>
          <p:cNvSpPr txBox="1"/>
          <p:nvPr/>
        </p:nvSpPr>
        <p:spPr>
          <a:xfrm>
            <a:off x="450447" y="481914"/>
            <a:ext cx="4681410" cy="267765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Attended </a:t>
            </a:r>
            <a:r>
              <a:rPr lang="en-US" sz="2400" dirty="0" err="1">
                <a:solidFill>
                  <a:schemeClr val="bg1"/>
                </a:solidFill>
              </a:rPr>
              <a:t>Wolsingham</a:t>
            </a:r>
            <a:r>
              <a:rPr lang="en-US" sz="2400" dirty="0">
                <a:solidFill>
                  <a:schemeClr val="bg1"/>
                </a:solidFill>
              </a:rPr>
              <a:t> Secondary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School County Durham, 1965-1972.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Head Boy, 1972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A paper with writing on it&#10;&#10;Description automatically generated">
            <a:extLst>
              <a:ext uri="{FF2B5EF4-FFF2-40B4-BE49-F238E27FC236}">
                <a16:creationId xmlns:a16="http://schemas.microsoft.com/office/drawing/2014/main" id="{569B7EEC-9B0E-E914-09B7-BC096019A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6078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21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5965</TotalTime>
  <Words>2068</Words>
  <Application>Microsoft Macintosh PowerPoint</Application>
  <PresentationFormat>Widescreen</PresentationFormat>
  <Paragraphs>403</Paragraphs>
  <Slides>48</Slides>
  <Notes>26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Calibri Light</vt:lpstr>
      <vt:lpstr>Corbel</vt:lpstr>
      <vt:lpstr>Lucida Grande</vt:lpstr>
      <vt:lpstr>TimesNewRomanPSMT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Shipsey</dc:creator>
  <cp:lastModifiedBy>Ian Shipsey</cp:lastModifiedBy>
  <cp:revision>27</cp:revision>
  <dcterms:created xsi:type="dcterms:W3CDTF">2022-09-27T23:19:25Z</dcterms:created>
  <dcterms:modified xsi:type="dcterms:W3CDTF">2024-09-11T09:24:00Z</dcterms:modified>
</cp:coreProperties>
</file>