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0" r:id="rId1"/>
  </p:sldMasterIdLst>
  <p:notesMasterIdLst>
    <p:notesMasterId r:id="rId9"/>
  </p:notesMasterIdLst>
  <p:sldIdLst>
    <p:sldId id="548" r:id="rId2"/>
    <p:sldId id="533" r:id="rId3"/>
    <p:sldId id="536" r:id="rId4"/>
    <p:sldId id="534" r:id="rId5"/>
    <p:sldId id="535" r:id="rId6"/>
    <p:sldId id="537" r:id="rId7"/>
    <p:sldId id="538" r:id="rId8"/>
  </p:sldIdLst>
  <p:sldSz cx="12192000" cy="6858000"/>
  <p:notesSz cx="6858000" cy="9144000"/>
  <p:embeddedFontLst>
    <p:embeddedFont>
      <p:font typeface="Open Sans" panose="020B0606030504020204" pitchFamily="34" charset="0"/>
      <p:regular r:id="rId10"/>
      <p:bold r:id="rId11"/>
      <p:italic r:id="rId12"/>
      <p:boldItalic r:id="rId13"/>
    </p:embeddedFont>
    <p:embeddedFont>
      <p:font typeface="Open Sans Light" panose="020B0306030504020204" pitchFamily="34" charset="0"/>
      <p:regular r:id="rId14"/>
      <p: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92"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1317"/>
    <a:srgbClr val="0E111C"/>
    <a:srgbClr val="0A1220"/>
    <a:srgbClr val="26313E"/>
    <a:srgbClr val="7B93AD"/>
    <a:srgbClr val="7A84AE"/>
    <a:srgbClr val="D6D9E6"/>
    <a:srgbClr val="5574D7"/>
    <a:srgbClr val="1F6691"/>
    <a:srgbClr val="65C1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448" autoAdjust="0"/>
    <p:restoredTop sz="90959" autoAdjust="0"/>
  </p:normalViewPr>
  <p:slideViewPr>
    <p:cSldViewPr snapToGrid="0">
      <p:cViewPr varScale="1">
        <p:scale>
          <a:sx n="89" d="100"/>
          <a:sy n="89" d="100"/>
        </p:scale>
        <p:origin x="192" y="736"/>
      </p:cViewPr>
      <p:guideLst>
        <p:guide orient="horz" pos="2092"/>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90" d="100"/>
        <a:sy n="90" d="100"/>
      </p:scale>
      <p:origin x="0" y="0"/>
    </p:cViewPr>
  </p:sorterViewPr>
  <p:notesViewPr>
    <p:cSldViewPr snapToGrid="0">
      <p:cViewPr varScale="1">
        <p:scale>
          <a:sx n="93" d="100"/>
          <a:sy n="93" d="100"/>
        </p:scale>
        <p:origin x="2984" y="21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font" Target="fonts/font6.fntdata"/><Relationship Id="rId10" Type="http://schemas.openxmlformats.org/officeDocument/2006/relationships/font" Target="fonts/font1.fntdata"/><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70F9AB-5D2F-47FC-AC36-6C5A924DE9D7}" type="datetimeFigureOut">
              <a:rPr lang="en-US"/>
              <a:t>10/17/26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27D722-D9F3-4E3D-A470-91F06D715F9C}" type="slidenum">
              <a:rPr lang="en-US"/>
              <a:t>‹#›</a:t>
            </a:fld>
            <a:endParaRPr lang="en-US"/>
          </a:p>
        </p:txBody>
      </p:sp>
    </p:spTree>
    <p:extLst>
      <p:ext uri="{BB962C8B-B14F-4D97-AF65-F5344CB8AC3E}">
        <p14:creationId xmlns:p14="http://schemas.microsoft.com/office/powerpoint/2010/main" val="38929486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Thank you. I'm reporting on behalf of GWIC, IUPAP Working Group 11, for 2024 to 2026, with David Shoemaker of MIT, our Secretary. I was re-elected as Chair in June 2025; GWIC elects its chair every two years.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27D722-D9F3-4E3D-A470-91F06D715F9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42178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GWIC's role is to bring the different gravitational-wave communities together. We oversee the major meetings, award the Braccini Prize for the best PhD thesis, give input to funding agencies — I presented an overview of the field to the Gravitational Waves Agency Committee, chaired by NSF's Pedro </a:t>
            </a:r>
            <a:r>
              <a:rPr dirty="0" err="1"/>
              <a:t>Marronetti</a:t>
            </a:r>
            <a:r>
              <a:rPr dirty="0"/>
              <a:t>, in May 2026 — and we now have an early-career network, GWECS. Membership spans 15 projects and communities, from LIGO and Virgo to the pulsar timing arrays and LISA, plus liaisons to IUPAP AC2 and IAU Commission D1.</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27D722-D9F3-4E3D-A470-91F06D715F9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781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Gravitational-wave science now spans four frequency bands. In the nanohertz band, five pulsar timing arrays have published evidence for a stochastic background from supermassive black-hole binaries, up to about four sigma on the Hellings–Downs curve; the gamma-ray PTA probes it in a completely new way, and the work now is on </a:t>
            </a:r>
            <a:r>
              <a:rPr dirty="0" err="1"/>
              <a:t>rigour</a:t>
            </a:r>
            <a:r>
              <a:rPr dirty="0"/>
              <a:t> and on combining data sets through the IPTA. In the millihertz band, LISA is adopted as a joint ESA–NASA mission for launch in the mid-2030s. Decihertz is the future, with DECIGO and lunar concepts. And on the ground, LIGO, Virgo and KAGRA have seen around 300 events, most of them binary black holes, since GW150914 and the neutron-star merger GW170817.</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27D722-D9F3-4E3D-A470-91F06D715F9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08732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Two headline results. On the left is GW250114, recorded in January 2025: the loudest gravitational-wave signal yet, with a network signal-to-noise ratio of 80, three times GW150914. It is two black holes of about 33 solar masses each, about 400 megaparsecs away, and it is clean enough to confirm Hawking's area theorem. This is the public LIGO data, whitened — you can see the chirp by eye in both detectors. On the right is the nanohertz fingerprint: correlations between pulsar pairs against their angular separation follow the Hellings–Downs curve expected from a gravitational-wave background. And a reminder of how far we've come: the 2017 Nobel Prize in Physics went to Weiss, Barish and Thorne for LIGO and the first observation.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27D722-D9F3-4E3D-A470-91F06D715F9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79244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The Amaldi meetings are the most important on the GW calendar. Amaldi 16 in Glasgow ran alongside GR24 and drew over 1000 participants. Amaldi 17 will be hosted in June 2027 by the new </a:t>
            </a:r>
            <a:r>
              <a:rPr dirty="0" err="1"/>
              <a:t>Deutsches</a:t>
            </a:r>
            <a:r>
              <a:rPr dirty="0"/>
              <a:t> Zentrum für </a:t>
            </a:r>
            <a:r>
              <a:rPr dirty="0" err="1"/>
              <a:t>Astrophysik</a:t>
            </a:r>
            <a:r>
              <a:rPr dirty="0"/>
              <a:t> in Görlitz; its SOC is forming now. The LISA Symposium is growing in importance — the 2026 one was in Greenbelt, hosted by Maryland and Goddard. The detector workshop was on Elba in 2026 and goes to Hokkaido in May 2027. The Dawn meeting on future instruments, at UBC in 2024, is well attended by funding agencies.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27D722-D9F3-4E3D-A470-91F06D715F9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66454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Two big changes are under way. First, the LIGO–Virgo–KAGRA collaboration, which oversaw the birth of the field, is moving to a new structure, the International Gravitational Wave Network, with a transition starting late 2026 and full operation in 2027; the next joint run will be </a:t>
            </a:r>
            <a:r>
              <a:rPr dirty="0" err="1"/>
              <a:t>organised</a:t>
            </a:r>
            <a:r>
              <a:rPr dirty="0"/>
              <a:t> that way. Second, new facilities: LIGO-India is funded, has its site and is under construction for the early 2030s; LISA is adopted for the mid-2030s; and for third-generation detectors, Einstein Telescope site selection is well advanced in Europe and Cosmic Explorer is exploring US sites. In Australia, Astronomy Australia Limited has approved exploratory funding for a detector study.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27D722-D9F3-4E3D-A470-91F06D715F9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946921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To sum up: the field is thriving in every band; GWIC keeps its communities connected through meetings, the prize, agency input and our early-career network; and as the field moves to IGWN and to new and third-generation detectors, international coordination — GWIC's core role — matters more than ever. Thank you; happy to take questions.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27D722-D9F3-4E3D-A470-91F06D715F9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8943098"/>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image" Target="../media/image3.jpeg"/><Relationship Id="rId1" Type="http://schemas.openxmlformats.org/officeDocument/2006/relationships/slideMaster" Target="../slideMasters/slideMaster1.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62" y="1"/>
            <a:ext cx="12212361" cy="6858000"/>
          </a:xfrm>
          <a:prstGeom prst="rect">
            <a:avLst/>
          </a:prstGeom>
          <a:blipFill>
            <a:blip r:embed="rId2"/>
            <a:stretch>
              <a:fillRect r="14467"/>
            </a:stretch>
          </a:blipFill>
        </p:spPr>
      </p:pic>
      <p:sp>
        <p:nvSpPr>
          <p:cNvPr id="2" name="Title 1"/>
          <p:cNvSpPr>
            <a:spLocks noGrp="1"/>
          </p:cNvSpPr>
          <p:nvPr>
            <p:ph type="ctrTitle"/>
          </p:nvPr>
        </p:nvSpPr>
        <p:spPr>
          <a:xfrm>
            <a:off x="3908117" y="2519679"/>
            <a:ext cx="7197726" cy="1511074"/>
          </a:xfrm>
        </p:spPr>
        <p:txBody>
          <a:bodyPr anchor="b">
            <a:normAutofit/>
          </a:bodyPr>
          <a:lstStyle>
            <a:lvl1pPr algn="r">
              <a:defRPr sz="4800">
                <a:effectLst/>
              </a:defRPr>
            </a:lvl1pPr>
          </a:lstStyle>
          <a:p>
            <a:r>
              <a:rPr lang="en-US"/>
              <a:t>Click to edit Master title style</a:t>
            </a:r>
          </a:p>
        </p:txBody>
      </p:sp>
      <p:sp>
        <p:nvSpPr>
          <p:cNvPr id="3" name="Subtitle 2"/>
          <p:cNvSpPr>
            <a:spLocks noGrp="1"/>
          </p:cNvSpPr>
          <p:nvPr>
            <p:ph type="subTitle" idx="1" hasCustomPrompt="1"/>
          </p:nvPr>
        </p:nvSpPr>
        <p:spPr>
          <a:xfrm>
            <a:off x="3908117" y="4104640"/>
            <a:ext cx="7197726" cy="978899"/>
          </a:xfrm>
        </p:spPr>
        <p:txBody>
          <a:bodyPr anchor="t">
            <a:normAutofit/>
          </a:bodyPr>
          <a:lstStyle>
            <a:lvl1pPr marL="0" indent="0" algn="r">
              <a:buNone/>
              <a:defRPr sz="1800" cap="none">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cxnSp>
        <p:nvCxnSpPr>
          <p:cNvPr id="16" name="Straight Connector 15"/>
          <p:cNvCxnSpPr/>
          <p:nvPr userDrawn="1"/>
        </p:nvCxnSpPr>
        <p:spPr>
          <a:xfrm flipH="1">
            <a:off x="1724104" y="904241"/>
            <a:ext cx="2129213" cy="10159"/>
          </a:xfrm>
          <a:prstGeom prst="line">
            <a:avLst/>
          </a:prstGeom>
          <a:ln w="31750">
            <a:gradFill flip="none" rotWithShape="1">
              <a:gsLst>
                <a:gs pos="0">
                  <a:schemeClr val="bg1"/>
                </a:gs>
                <a:gs pos="100000">
                  <a:srgbClr val="F26900"/>
                </a:gs>
                <a:gs pos="17000">
                  <a:srgbClr val="F26900"/>
                </a:gs>
              </a:gsLst>
              <a:path path="circle">
                <a:fillToRect l="100000" t="100000"/>
              </a:path>
              <a:tileRect r="-100000" b="-100000"/>
            </a:gra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53316" y="-876039"/>
            <a:ext cx="7307327" cy="4314724"/>
          </a:xfrm>
          <a:prstGeom prst="rect">
            <a:avLst/>
          </a:prstGeom>
        </p:spPr>
      </p:pic>
      <p:pic>
        <p:nvPicPr>
          <p:cNvPr id="6" name="Picture 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489641" y="6045843"/>
            <a:ext cx="1124243" cy="386949"/>
          </a:xfrm>
          <a:prstGeom prst="rect">
            <a:avLst/>
          </a:prstGeom>
        </p:spPr>
      </p:pic>
      <p:pic>
        <p:nvPicPr>
          <p:cNvPr id="17" name="Picture 16"/>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51052" y="6017850"/>
            <a:ext cx="849828" cy="422275"/>
          </a:xfrm>
          <a:prstGeom prst="rect">
            <a:avLst/>
          </a:prstGeom>
        </p:spPr>
      </p:pic>
      <p:pic>
        <p:nvPicPr>
          <p:cNvPr id="18" name="Picture 17"/>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2999183" y="6036512"/>
            <a:ext cx="1428749" cy="418170"/>
          </a:xfrm>
          <a:prstGeom prst="rect">
            <a:avLst/>
          </a:prstGeom>
        </p:spPr>
      </p:pic>
      <p:pic>
        <p:nvPicPr>
          <p:cNvPr id="21" name="Picture 20"/>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23067" y="315245"/>
            <a:ext cx="1599511" cy="936895"/>
          </a:xfrm>
          <a:prstGeom prst="rect">
            <a:avLst/>
          </a:prstGeom>
        </p:spPr>
      </p:pic>
      <p:pic>
        <p:nvPicPr>
          <p:cNvPr id="23" name="Picture 22"/>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8617345" y="6036512"/>
            <a:ext cx="1174698" cy="378576"/>
          </a:xfrm>
          <a:prstGeom prst="rect">
            <a:avLst/>
          </a:prstGeom>
        </p:spPr>
      </p:pic>
      <p:pic>
        <p:nvPicPr>
          <p:cNvPr id="24" name="Picture 23"/>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6500198" y="6008519"/>
            <a:ext cx="1719100" cy="400736"/>
          </a:xfrm>
          <a:prstGeom prst="rect">
            <a:avLst/>
          </a:prstGeom>
        </p:spPr>
      </p:pic>
      <p:pic>
        <p:nvPicPr>
          <p:cNvPr id="25" name="Picture 24"/>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4843840" y="6045842"/>
            <a:ext cx="1287989" cy="386949"/>
          </a:xfrm>
          <a:prstGeom prst="rect">
            <a:avLst/>
          </a:prstGeom>
        </p:spPr>
      </p:pic>
      <p:pic>
        <p:nvPicPr>
          <p:cNvPr id="26" name="Picture 25"/>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13118288" y="5915359"/>
            <a:ext cx="481067" cy="481067"/>
          </a:xfrm>
          <a:prstGeom prst="rect">
            <a:avLst/>
          </a:prstGeom>
        </p:spPr>
      </p:pic>
      <p:sp>
        <p:nvSpPr>
          <p:cNvPr id="4" name="Rectangle 3"/>
          <p:cNvSpPr/>
          <p:nvPr userDrawn="1"/>
        </p:nvSpPr>
        <p:spPr>
          <a:xfrm rot="11109234">
            <a:off x="12656570" y="466701"/>
            <a:ext cx="3519565" cy="3278499"/>
          </a:xfrm>
          <a:prstGeom prst="rect">
            <a:avLst/>
          </a:prstGeom>
          <a:blipFill dpi="0" rotWithShape="1">
            <a:blip r:embed="rId12">
              <a:alphaModFix amt="41000"/>
            </a:blip>
            <a:srcRect/>
            <a:stretch>
              <a:fillRect r="1446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ectangle 4"/>
          <p:cNvSpPr/>
          <p:nvPr userDrawn="1"/>
        </p:nvSpPr>
        <p:spPr>
          <a:xfrm>
            <a:off x="56286" y="1491201"/>
            <a:ext cx="4045409" cy="2148644"/>
          </a:xfrm>
          <a:prstGeom prst="rect">
            <a:avLst/>
          </a:prstGeom>
          <a:blipFill dpi="0" rotWithShape="1">
            <a:blip r:embed="rId13">
              <a:alphaModFix amt="2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0" name="Picture 9"/>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1439333" y="5998891"/>
            <a:ext cx="468000" cy="468000"/>
          </a:xfrm>
          <a:prstGeom prst="rect">
            <a:avLst/>
          </a:prstGeom>
        </p:spPr>
      </p:pic>
      <p:pic>
        <p:nvPicPr>
          <p:cNvPr id="11" name="Picture 10"/>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0025317" y="5965477"/>
            <a:ext cx="1136512" cy="580997"/>
          </a:xfrm>
          <a:prstGeom prst="rect">
            <a:avLst/>
          </a:prstGeom>
        </p:spPr>
      </p:pic>
    </p:spTree>
    <p:extLst>
      <p:ext uri="{BB962C8B-B14F-4D97-AF65-F5344CB8AC3E}">
        <p14:creationId xmlns:p14="http://schemas.microsoft.com/office/powerpoint/2010/main" val="3711751190"/>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Wave Whi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cap="none"/>
            </a:lvl1pPr>
          </a:lstStyle>
          <a:p>
            <a:r>
              <a:rPr lang="en-US"/>
              <a:t>Click To Edit Master Title Style</a:t>
            </a:r>
          </a:p>
        </p:txBody>
      </p:sp>
      <p:sp>
        <p:nvSpPr>
          <p:cNvPr id="3" name="Content Placeholder 2"/>
          <p:cNvSpPr>
            <a:spLocks noGrp="1"/>
          </p:cNvSpPr>
          <p:nvPr>
            <p:ph sz="half" idx="1"/>
          </p:nvPr>
        </p:nvSpPr>
        <p:spPr>
          <a:xfrm>
            <a:off x="685802" y="2142067"/>
            <a:ext cx="5323112" cy="364913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50224" y="2142068"/>
            <a:ext cx="4995332" cy="364913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8"/>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38879669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Wave Aqu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cap="none"/>
            </a:lvl1pPr>
          </a:lstStyle>
          <a:p>
            <a:r>
              <a:rPr lang="en-US"/>
              <a:t>Click To Edit Master Title Style</a:t>
            </a:r>
          </a:p>
        </p:txBody>
      </p:sp>
      <p:sp>
        <p:nvSpPr>
          <p:cNvPr id="3" name="Content Placeholder 2"/>
          <p:cNvSpPr>
            <a:spLocks noGrp="1"/>
          </p:cNvSpPr>
          <p:nvPr>
            <p:ph sz="half" idx="1"/>
          </p:nvPr>
        </p:nvSpPr>
        <p:spPr>
          <a:xfrm>
            <a:off x="685802" y="2142067"/>
            <a:ext cx="5323112" cy="364913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50224" y="2142068"/>
            <a:ext cx="4995332" cy="364913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8"/>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41107415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Wave Pi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cap="none"/>
            </a:lvl1pPr>
          </a:lstStyle>
          <a:p>
            <a:r>
              <a:rPr lang="en-US"/>
              <a:t>Click To Edit Master Title Style</a:t>
            </a:r>
          </a:p>
        </p:txBody>
      </p:sp>
      <p:sp>
        <p:nvSpPr>
          <p:cNvPr id="3" name="Content Placeholder 2"/>
          <p:cNvSpPr>
            <a:spLocks noGrp="1"/>
          </p:cNvSpPr>
          <p:nvPr>
            <p:ph sz="half" idx="1"/>
          </p:nvPr>
        </p:nvSpPr>
        <p:spPr>
          <a:xfrm>
            <a:off x="685802" y="2142067"/>
            <a:ext cx="5323112" cy="364913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50224" y="2142068"/>
            <a:ext cx="4995332" cy="364913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8"/>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27862294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Wave R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cap="none"/>
            </a:lvl1pPr>
          </a:lstStyle>
          <a:p>
            <a:r>
              <a:rPr lang="en-US"/>
              <a:t>Click To Edit Master Title Style</a:t>
            </a:r>
          </a:p>
        </p:txBody>
      </p:sp>
      <p:sp>
        <p:nvSpPr>
          <p:cNvPr id="3" name="Content Placeholder 2"/>
          <p:cNvSpPr>
            <a:spLocks noGrp="1"/>
          </p:cNvSpPr>
          <p:nvPr>
            <p:ph sz="half" idx="1"/>
          </p:nvPr>
        </p:nvSpPr>
        <p:spPr>
          <a:xfrm>
            <a:off x="685802" y="2142067"/>
            <a:ext cx="5323112" cy="364913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50224" y="2142068"/>
            <a:ext cx="4995332" cy="364913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8"/>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20864697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Wave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cap="none"/>
            </a:lvl1pPr>
          </a:lstStyle>
          <a:p>
            <a:r>
              <a:rPr lang="en-US"/>
              <a:t>Click To Edit Master Title Style</a:t>
            </a:r>
          </a:p>
        </p:txBody>
      </p:sp>
      <p:sp>
        <p:nvSpPr>
          <p:cNvPr id="3" name="Content Placeholder 2"/>
          <p:cNvSpPr>
            <a:spLocks noGrp="1"/>
          </p:cNvSpPr>
          <p:nvPr>
            <p:ph sz="half" idx="1"/>
          </p:nvPr>
        </p:nvSpPr>
        <p:spPr>
          <a:xfrm>
            <a:off x="685802" y="2142067"/>
            <a:ext cx="5323112" cy="364913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50224" y="2142068"/>
            <a:ext cx="4995332" cy="364913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8"/>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8344533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Wave Purp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cap="none"/>
            </a:lvl1pPr>
          </a:lstStyle>
          <a:p>
            <a:r>
              <a:rPr lang="en-US"/>
              <a:t>Click To Edit Master Title Style</a:t>
            </a:r>
          </a:p>
        </p:txBody>
      </p:sp>
      <p:sp>
        <p:nvSpPr>
          <p:cNvPr id="3" name="Content Placeholder 2"/>
          <p:cNvSpPr>
            <a:spLocks noGrp="1"/>
          </p:cNvSpPr>
          <p:nvPr>
            <p:ph sz="half" idx="1"/>
          </p:nvPr>
        </p:nvSpPr>
        <p:spPr>
          <a:xfrm>
            <a:off x="685802" y="2142067"/>
            <a:ext cx="5323112" cy="364913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50224" y="2142068"/>
            <a:ext cx="4995332" cy="364913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8"/>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27301353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Wave Gre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cap="none"/>
            </a:lvl1pPr>
          </a:lstStyle>
          <a:p>
            <a:r>
              <a:rPr lang="en-US"/>
              <a:t>Click To Edit Master Title Style</a:t>
            </a:r>
          </a:p>
        </p:txBody>
      </p:sp>
      <p:sp>
        <p:nvSpPr>
          <p:cNvPr id="3" name="Content Placeholder 2"/>
          <p:cNvSpPr>
            <a:spLocks noGrp="1"/>
          </p:cNvSpPr>
          <p:nvPr>
            <p:ph sz="half" idx="1"/>
          </p:nvPr>
        </p:nvSpPr>
        <p:spPr>
          <a:xfrm>
            <a:off x="685802" y="2142067"/>
            <a:ext cx="5323112" cy="364913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50224" y="2142068"/>
            <a:ext cx="4995332" cy="364913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8"/>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18658326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Wave Whi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cap="none"/>
            </a:lvl1pPr>
          </a:lstStyle>
          <a:p>
            <a:r>
              <a:rPr lang="en-US"/>
              <a:t>Click To Edit Master Title Style</a:t>
            </a:r>
          </a:p>
        </p:txBody>
      </p:sp>
      <p:sp>
        <p:nvSpPr>
          <p:cNvPr id="9" name="Footer Placeholder 8"/>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15268216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Wave Aqu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cap="none"/>
            </a:lvl1pPr>
          </a:lstStyle>
          <a:p>
            <a:r>
              <a:rPr lang="en-US"/>
              <a:t>Click To Edit Master Title Style</a:t>
            </a:r>
          </a:p>
        </p:txBody>
      </p:sp>
      <p:sp>
        <p:nvSpPr>
          <p:cNvPr id="9" name="Footer Placeholder 8"/>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27189731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Wave Pi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cap="none"/>
            </a:lvl1pPr>
          </a:lstStyle>
          <a:p>
            <a:r>
              <a:rPr lang="en-US"/>
              <a:t>Click To Edit Master Title Style</a:t>
            </a:r>
          </a:p>
        </p:txBody>
      </p:sp>
      <p:sp>
        <p:nvSpPr>
          <p:cNvPr id="9" name="Footer Placeholder 8"/>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32379279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Wave R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cap="none"/>
            </a:lvl1pPr>
          </a:lstStyle>
          <a:p>
            <a:r>
              <a:rPr lang="en-US"/>
              <a:t>Click To Edit Master Title Style</a:t>
            </a:r>
          </a:p>
        </p:txBody>
      </p:sp>
      <p:sp>
        <p:nvSpPr>
          <p:cNvPr id="9" name="Footer Placeholder 8"/>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8993405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Wave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cap="none"/>
            </a:lvl1pPr>
          </a:lstStyle>
          <a:p>
            <a:r>
              <a:rPr lang="en-US"/>
              <a:t>Click To Edit Master Title Style</a:t>
            </a:r>
          </a:p>
        </p:txBody>
      </p:sp>
      <p:sp>
        <p:nvSpPr>
          <p:cNvPr id="9" name="Footer Placeholder 8"/>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15778127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Wave Purp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cap="none"/>
            </a:lvl1pPr>
          </a:lstStyle>
          <a:p>
            <a:r>
              <a:rPr lang="en-US"/>
              <a:t>Click To Edit Master Title Style</a:t>
            </a:r>
          </a:p>
        </p:txBody>
      </p:sp>
      <p:sp>
        <p:nvSpPr>
          <p:cNvPr id="9" name="Footer Placeholder 8"/>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4346565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Wave Gre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cap="none"/>
            </a:lvl1pPr>
          </a:lstStyle>
          <a:p>
            <a:r>
              <a:rPr lang="en-US"/>
              <a:t>Click To Edit Master Title Style</a:t>
            </a:r>
          </a:p>
        </p:txBody>
      </p:sp>
      <p:sp>
        <p:nvSpPr>
          <p:cNvPr id="9" name="Footer Placeholder 8"/>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6849215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5" name="Rectangle 4"/>
          <p:cNvSpPr/>
          <p:nvPr userDrawn="1"/>
        </p:nvSpPr>
        <p:spPr>
          <a:xfrm rot="3561188">
            <a:off x="503910" y="3041220"/>
            <a:ext cx="11271464" cy="2421019"/>
          </a:xfrm>
          <a:prstGeom prst="rect">
            <a:avLst/>
          </a:prstGeom>
          <a:blipFill dpi="0" rotWithShape="1">
            <a:blip r:embed="rId2">
              <a:alphaModFix amt="50000"/>
              <a:duotone>
                <a:schemeClr val="accent2">
                  <a:shade val="45000"/>
                  <a:satMod val="135000"/>
                </a:schemeClr>
                <a:prstClr val="white"/>
              </a:duotone>
            </a:blip>
            <a:srcRect/>
            <a:stretch>
              <a:fillRect r="1446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title" hasCustomPrompt="1"/>
          </p:nvPr>
        </p:nvSpPr>
        <p:spPr/>
        <p:txBody>
          <a:bodyPr/>
          <a:lstStyle>
            <a:lvl1pPr>
              <a:defRPr cap="none"/>
            </a:lvl1pPr>
          </a:lstStyle>
          <a:p>
            <a:r>
              <a:rPr lang="en-US"/>
              <a:t>Click To Edit Master Title Style</a:t>
            </a:r>
          </a:p>
        </p:txBody>
      </p:sp>
      <p:sp>
        <p:nvSpPr>
          <p:cNvPr id="3" name="Content Placeholder 2"/>
          <p:cNvSpPr>
            <a:spLocks noGrp="1"/>
          </p:cNvSpPr>
          <p:nvPr>
            <p:ph sz="half" idx="1"/>
          </p:nvPr>
        </p:nvSpPr>
        <p:spPr>
          <a:xfrm>
            <a:off x="685802" y="2142067"/>
            <a:ext cx="5323112" cy="364913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50224" y="2142068"/>
            <a:ext cx="4995332" cy="364913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8"/>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41915196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Rectangle 1"/>
          <p:cNvSpPr/>
          <p:nvPr userDrawn="1"/>
        </p:nvSpPr>
        <p:spPr>
          <a:xfrm>
            <a:off x="-1849119" y="2065867"/>
            <a:ext cx="17983199" cy="3904627"/>
          </a:xfrm>
          <a:prstGeom prst="rect">
            <a:avLst/>
          </a:prstGeom>
          <a:blipFill dpi="0" rotWithShape="1">
            <a:blip r:embed="rId2">
              <a:alphaModFix amt="50000"/>
              <a:duotone>
                <a:schemeClr val="accent2">
                  <a:shade val="45000"/>
                  <a:satMod val="135000"/>
                </a:schemeClr>
                <a:prstClr val="white"/>
              </a:duotone>
            </a:blip>
            <a:srcRect/>
            <a:stretch>
              <a:fillRect r="1446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0"/>
          </p:nvPr>
        </p:nvSpPr>
        <p:spPr/>
        <p:txBody>
          <a:bodyPr/>
          <a:lstStyle/>
          <a:p>
            <a:endParaRPr lang="en-US"/>
          </a:p>
        </p:txBody>
      </p:sp>
      <p:sp>
        <p:nvSpPr>
          <p:cNvPr id="9" name="Title 8"/>
          <p:cNvSpPr>
            <a:spLocks noGrp="1"/>
          </p:cNvSpPr>
          <p:nvPr>
            <p:ph type="title"/>
          </p:nvPr>
        </p:nvSpPr>
        <p:spPr/>
        <p:txBody>
          <a:bodyPr/>
          <a:lstStyle/>
          <a:p>
            <a:r>
              <a:rPr lang="en-US"/>
              <a:t>Click to edit Master title style</a:t>
            </a:r>
            <a:endParaRPr lang="en-AU"/>
          </a:p>
        </p:txBody>
      </p:sp>
    </p:spTree>
    <p:extLst>
      <p:ext uri="{BB962C8B-B14F-4D97-AF65-F5344CB8AC3E}">
        <p14:creationId xmlns:p14="http://schemas.microsoft.com/office/powerpoint/2010/main" val="22656845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rot="940027">
            <a:off x="-406680" y="-1207409"/>
            <a:ext cx="14836039" cy="8571538"/>
          </a:xfrm>
          <a:prstGeom prst="rect">
            <a:avLst/>
          </a:prstGeom>
          <a:blipFill dpi="0" rotWithShape="1">
            <a:blip r:embed="rId2">
              <a:alphaModFix amt="50000"/>
              <a:duotone>
                <a:schemeClr val="accent2">
                  <a:shade val="45000"/>
                  <a:satMod val="135000"/>
                </a:schemeClr>
                <a:prstClr val="white"/>
              </a:duotone>
            </a:blip>
            <a:srcRect/>
            <a:stretch>
              <a:fillRect r="1446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title" hasCustomPrompt="1"/>
          </p:nvPr>
        </p:nvSpPr>
        <p:spPr>
          <a:xfrm>
            <a:off x="685800" y="3308581"/>
            <a:ext cx="10131427" cy="1468800"/>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hasCustomPrompt="1"/>
          </p:nvPr>
        </p:nvSpPr>
        <p:spPr>
          <a:xfrm>
            <a:off x="685799" y="4777381"/>
            <a:ext cx="10131428" cy="860400"/>
          </a:xfrm>
        </p:spPr>
        <p:txBody>
          <a:bodyPr anchor="t">
            <a:normAutofit/>
          </a:bodyPr>
          <a:lstStyle>
            <a:lvl1pPr marL="0" indent="0" algn="l">
              <a:buNone/>
              <a:defRPr sz="2000" cap="none">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8" name="Footer Placeholder 7"/>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22695442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9"/>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10013069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1567814" y="2352781"/>
            <a:ext cx="15029814" cy="3718560"/>
          </a:xfrm>
          <a:prstGeom prst="rect">
            <a:avLst/>
          </a:prstGeom>
          <a:blipFill dpi="0" rotWithShape="1">
            <a:blip r:embed="rId2">
              <a:alphaModFix amt="50000"/>
              <a:duotone>
                <a:schemeClr val="accent2">
                  <a:shade val="45000"/>
                  <a:satMod val="135000"/>
                </a:schemeClr>
                <a:prstClr val="white"/>
              </a:duotone>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title"/>
          </p:nvPr>
        </p:nvSpPr>
        <p:spPr/>
        <p:txBody>
          <a:bodyPr/>
          <a:lstStyle/>
          <a:p>
            <a:r>
              <a:rPr lang="en-US"/>
              <a:t>Click to edit Master title style</a:t>
            </a:r>
          </a:p>
        </p:txBody>
      </p:sp>
      <p:sp>
        <p:nvSpPr>
          <p:cNvPr id="7" name="Footer Placeholder 6"/>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8262182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Only">
    <p:spTree>
      <p:nvGrpSpPr>
        <p:cNvPr id="1" name=""/>
        <p:cNvGrpSpPr/>
        <p:nvPr/>
      </p:nvGrpSpPr>
      <p:grpSpPr>
        <a:xfrm>
          <a:off x="0" y="0"/>
          <a:ext cx="0" cy="0"/>
          <a:chOff x="0" y="0"/>
          <a:chExt cx="0" cy="0"/>
        </a:xfrm>
      </p:grpSpPr>
      <p:sp>
        <p:nvSpPr>
          <p:cNvPr id="5" name="Content Placeholder 4"/>
          <p:cNvSpPr>
            <a:spLocks noGrp="1"/>
          </p:cNvSpPr>
          <p:nvPr>
            <p:ph sz="quarter" idx="10"/>
          </p:nvPr>
        </p:nvSpPr>
        <p:spPr>
          <a:xfrm>
            <a:off x="0" y="0"/>
            <a:ext cx="12191999" cy="6858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34697964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a:t>Click to edit Master title style</a:t>
            </a:r>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Footer Placeholder 8"/>
          <p:cNvSpPr>
            <a:spLocks noGrp="1"/>
          </p:cNvSpPr>
          <p:nvPr>
            <p:ph type="ftr" sz="quarter" idx="10"/>
          </p:nvPr>
        </p:nvSpPr>
        <p:spPr/>
        <p:txBody>
          <a:bodyPr/>
          <a:lstStyle/>
          <a:p>
            <a:endParaRPr lang="en-US"/>
          </a:p>
        </p:txBody>
      </p:sp>
      <p:sp>
        <p:nvSpPr>
          <p:cNvPr id="11" name="Rectangle 10"/>
          <p:cNvSpPr/>
          <p:nvPr userDrawn="1"/>
        </p:nvSpPr>
        <p:spPr>
          <a:xfrm>
            <a:off x="0" y="0"/>
            <a:ext cx="12192000" cy="6858000"/>
          </a:xfrm>
          <a:prstGeom prst="rect">
            <a:avLst/>
          </a:prstGeom>
          <a:blipFill dpi="0" rotWithShape="1">
            <a:blip r:embed="rId2">
              <a:alphaModFix amt="10000"/>
              <a:duotone>
                <a:schemeClr val="accent2">
                  <a:shade val="45000"/>
                  <a:satMod val="135000"/>
                </a:schemeClr>
                <a:prstClr val="white"/>
              </a:duotone>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40011027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ortrait Picture with Caption">
    <p:spTree>
      <p:nvGrpSpPr>
        <p:cNvPr id="1" name=""/>
        <p:cNvGrpSpPr/>
        <p:nvPr/>
      </p:nvGrpSpPr>
      <p:grpSpPr>
        <a:xfrm>
          <a:off x="0" y="0"/>
          <a:ext cx="0" cy="0"/>
          <a:chOff x="0" y="0"/>
          <a:chExt cx="0" cy="0"/>
        </a:xfrm>
      </p:grpSpPr>
      <p:sp>
        <p:nvSpPr>
          <p:cNvPr id="5" name="Rectangle 4"/>
          <p:cNvSpPr/>
          <p:nvPr userDrawn="1"/>
        </p:nvSpPr>
        <p:spPr>
          <a:xfrm rot="825970">
            <a:off x="-1951389" y="-898829"/>
            <a:ext cx="15316050" cy="6952185"/>
          </a:xfrm>
          <a:prstGeom prst="rect">
            <a:avLst/>
          </a:prstGeom>
          <a:blipFill dpi="0" rotWithShape="1">
            <a:blip r:embed="rId2">
              <a:alphaModFix amt="50000"/>
              <a:duotone>
                <a:schemeClr val="accent2">
                  <a:shade val="45000"/>
                  <a:satMod val="135000"/>
                </a:schemeClr>
                <a:prstClr val="white"/>
              </a:duotone>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a:t>Click to edit Master title style</a:t>
            </a:r>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Footer Placeholder 2"/>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12361774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Lanscape Picture with Caption">
    <p:spTree>
      <p:nvGrpSpPr>
        <p:cNvPr id="1" name=""/>
        <p:cNvGrpSpPr/>
        <p:nvPr/>
      </p:nvGrpSpPr>
      <p:grpSpPr>
        <a:xfrm>
          <a:off x="0" y="0"/>
          <a:ext cx="0" cy="0"/>
          <a:chOff x="0" y="0"/>
          <a:chExt cx="0" cy="0"/>
        </a:xfrm>
      </p:grpSpPr>
      <p:sp>
        <p:nvSpPr>
          <p:cNvPr id="5" name="Rectangle 4"/>
          <p:cNvSpPr/>
          <p:nvPr userDrawn="1"/>
        </p:nvSpPr>
        <p:spPr>
          <a:xfrm rot="12023625">
            <a:off x="-1521935" y="1028182"/>
            <a:ext cx="17531102" cy="5608869"/>
          </a:xfrm>
          <a:prstGeom prst="rect">
            <a:avLst/>
          </a:prstGeom>
          <a:blipFill dpi="0" rotWithShape="1">
            <a:blip r:embed="rId2">
              <a:alphaModFix amt="50000"/>
              <a:duotone>
                <a:schemeClr val="accent2">
                  <a:shade val="45000"/>
                  <a:satMod val="135000"/>
                </a:schemeClr>
                <a:prstClr val="white"/>
              </a:duotone>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Footer Placeholder 8"/>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5205459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4" name="Rectangle 3"/>
          <p:cNvSpPr/>
          <p:nvPr userDrawn="1"/>
        </p:nvSpPr>
        <p:spPr>
          <a:xfrm>
            <a:off x="-1421448" y="700088"/>
            <a:ext cx="14873287" cy="5374640"/>
          </a:xfrm>
          <a:prstGeom prst="rect">
            <a:avLst/>
          </a:prstGeom>
          <a:blipFill dpi="0" rotWithShape="1">
            <a:blip r:embed="rId2">
              <a:alphaModFix amt="50000"/>
              <a:duotone>
                <a:schemeClr val="accent2">
                  <a:shade val="45000"/>
                  <a:satMod val="135000"/>
                </a:schemeClr>
                <a:prstClr val="white"/>
              </a:duotone>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a:t>Click to edit Master title style</a:t>
            </a:r>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8" name="Footer Placeholder 7"/>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16447248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4" name="Rectangle 3"/>
          <p:cNvSpPr/>
          <p:nvPr userDrawn="1"/>
        </p:nvSpPr>
        <p:spPr>
          <a:xfrm>
            <a:off x="-1056640" y="1288832"/>
            <a:ext cx="15941040" cy="4078287"/>
          </a:xfrm>
          <a:prstGeom prst="rect">
            <a:avLst/>
          </a:prstGeom>
          <a:blipFill dpi="0" rotWithShape="1">
            <a:blip r:embed="rId2">
              <a:alphaModFix amt="50000"/>
              <a:duotone>
                <a:schemeClr val="accent2">
                  <a:shade val="45000"/>
                  <a:satMod val="135000"/>
                </a:schemeClr>
                <a:prstClr val="white"/>
              </a:duotone>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7" name="Footer Placeholder 6"/>
          <p:cNvSpPr>
            <a:spLocks noGrp="1"/>
          </p:cNvSpPr>
          <p:nvPr>
            <p:ph type="ftr" sz="quarter" idx="14"/>
          </p:nvPr>
        </p:nvSpPr>
        <p:spPr/>
        <p:txBody>
          <a:bodyPr/>
          <a:lstStyle/>
          <a:p>
            <a:endParaRPr lang="en-US"/>
          </a:p>
        </p:txBody>
      </p:sp>
    </p:spTree>
    <p:extLst>
      <p:ext uri="{BB962C8B-B14F-4D97-AF65-F5344CB8AC3E}">
        <p14:creationId xmlns:p14="http://schemas.microsoft.com/office/powerpoint/2010/main" val="25859224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4" name="Rectangle 3"/>
          <p:cNvSpPr/>
          <p:nvPr userDrawn="1"/>
        </p:nvSpPr>
        <p:spPr>
          <a:xfrm rot="19620803">
            <a:off x="2769605" y="-1188012"/>
            <a:ext cx="11768680" cy="7528560"/>
          </a:xfrm>
          <a:prstGeom prst="rect">
            <a:avLst/>
          </a:prstGeom>
          <a:blipFill dpi="0" rotWithShape="1">
            <a:blip r:embed="rId2">
              <a:alphaModFix amt="50000"/>
              <a:duotone>
                <a:schemeClr val="accent2">
                  <a:shade val="45000"/>
                  <a:satMod val="135000"/>
                </a:schemeClr>
                <a:prstClr val="white"/>
              </a:duotone>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a:t>Click to edit Master title style</a:t>
            </a:r>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7" name="Footer Placeholder 6"/>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11845926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859755" cy="1456267"/>
          </a:xfrm>
          <a:prstGeom prst="rect">
            <a:avLst/>
          </a:prstGeom>
          <a:effectLst/>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85801" y="2142067"/>
            <a:ext cx="10859755" cy="3649133"/>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1" y="6358255"/>
            <a:ext cx="12309231" cy="499745"/>
          </a:xfrm>
          <a:prstGeom prst="rect">
            <a:avLst/>
          </a:prstGeom>
          <a:blipFill dpi="0" rotWithShape="0">
            <a:blip r:embed="rId30"/>
            <a:srcRect/>
            <a:stretch>
              <a:fillRect/>
            </a:stretch>
          </a:blipFill>
        </p:spPr>
        <p:txBody>
          <a:bodyPr vert="horz" lIns="91440" tIns="45720" rIns="91440" bIns="45720" rtlCol="0" anchor="ctr"/>
          <a:lstStyle>
            <a:lvl1pPr algn="l">
              <a:defRPr sz="1000" b="0" i="0" baseline="-25000">
                <a:solidFill>
                  <a:schemeClr val="tx1"/>
                </a:solidFill>
                <a:effectLst/>
                <a:latin typeface="+mn-lt"/>
              </a:defRPr>
            </a:lvl1pPr>
          </a:lstStyle>
          <a:p>
            <a:endParaRPr lang="en-US"/>
          </a:p>
        </p:txBody>
      </p:sp>
      <p:sp>
        <p:nvSpPr>
          <p:cNvPr id="6" name="TextBox 5">
            <a:extLst>
              <a:ext uri="{FF2B5EF4-FFF2-40B4-BE49-F238E27FC236}">
                <a16:creationId xmlns:a16="http://schemas.microsoft.com/office/drawing/2014/main" id="{1EF4655A-4164-1ED9-0DF5-F712E8840708}"/>
              </a:ext>
            </a:extLst>
          </p:cNvPr>
          <p:cNvSpPr txBox="1"/>
          <p:nvPr userDrawn="1">
            <p:extLst>
              <p:ext uri="{1162E1C5-73C7-4A58-AE30-91384D911F3F}">
                <p184:classification xmlns:p184="http://schemas.microsoft.com/office/powerpoint/2018/4/main" val="hdr"/>
              </p:ext>
            </p:extLst>
          </p:nvPr>
        </p:nvSpPr>
        <p:spPr>
          <a:xfrm>
            <a:off x="63500" y="63500"/>
            <a:ext cx="541338" cy="182880"/>
          </a:xfrm>
          <a:prstGeom prst="rect">
            <a:avLst/>
          </a:prstGeom>
        </p:spPr>
        <p:txBody>
          <a:bodyPr horzOverflow="overflow" lIns="0" tIns="0" rIns="0" bIns="0">
            <a:spAutoFit/>
          </a:bodyPr>
          <a:lstStyle/>
          <a:p>
            <a:pPr algn="l"/>
            <a:r>
              <a:rPr lang="en-US" sz="1200">
                <a:solidFill>
                  <a:srgbClr val="000000">
                    <a:alpha val="50000"/>
                  </a:srgbClr>
                </a:solidFill>
                <a:latin typeface="Aptos" panose="020B0004020202020204" pitchFamily="34" charset="0"/>
              </a:rPr>
              <a:t>Internal</a:t>
            </a:r>
          </a:p>
        </p:txBody>
      </p:sp>
    </p:spTree>
    <p:extLst>
      <p:ext uri="{BB962C8B-B14F-4D97-AF65-F5344CB8AC3E}">
        <p14:creationId xmlns:p14="http://schemas.microsoft.com/office/powerpoint/2010/main" val="383797035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Lst>
  <p:txStyles>
    <p:titleStyle>
      <a:lvl1pPr algn="l" defTabSz="457200" rtl="0" eaLnBrk="1" latinLnBrk="0" hangingPunct="1">
        <a:spcBef>
          <a:spcPct val="0"/>
        </a:spcBef>
        <a:buNone/>
        <a:defRPr sz="36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png"/><Relationship Id="rId18" Type="http://schemas.openxmlformats.org/officeDocument/2006/relationships/image" Target="../media/image45.png"/><Relationship Id="rId3" Type="http://schemas.openxmlformats.org/officeDocument/2006/relationships/image" Target="../media/image30.jpg"/><Relationship Id="rId21" Type="http://schemas.openxmlformats.org/officeDocument/2006/relationships/image" Target="../media/image48.png"/><Relationship Id="rId7" Type="http://schemas.openxmlformats.org/officeDocument/2006/relationships/image" Target="../media/image34.png"/><Relationship Id="rId12" Type="http://schemas.openxmlformats.org/officeDocument/2006/relationships/image" Target="../media/image39.png"/><Relationship Id="rId17" Type="http://schemas.openxmlformats.org/officeDocument/2006/relationships/image" Target="../media/image44.png"/><Relationship Id="rId2" Type="http://schemas.openxmlformats.org/officeDocument/2006/relationships/notesSlide" Target="../notesSlides/notesSlide1.xml"/><Relationship Id="rId16" Type="http://schemas.openxmlformats.org/officeDocument/2006/relationships/image" Target="../media/image43.png"/><Relationship Id="rId20"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image" Target="../media/image32.png"/><Relationship Id="rId15" Type="http://schemas.openxmlformats.org/officeDocument/2006/relationships/image" Target="../media/image42.png"/><Relationship Id="rId23" Type="http://schemas.openxmlformats.org/officeDocument/2006/relationships/image" Target="../media/image50.png"/><Relationship Id="rId10" Type="http://schemas.openxmlformats.org/officeDocument/2006/relationships/image" Target="../media/image37.png"/><Relationship Id="rId19" Type="http://schemas.openxmlformats.org/officeDocument/2006/relationships/image" Target="../media/image46.png"/><Relationship Id="rId4" Type="http://schemas.openxmlformats.org/officeDocument/2006/relationships/image" Target="../media/image31.png"/><Relationship Id="rId9" Type="http://schemas.openxmlformats.org/officeDocument/2006/relationships/image" Target="../media/image36.png"/><Relationship Id="rId14" Type="http://schemas.openxmlformats.org/officeDocument/2006/relationships/image" Target="../media/image41.png"/><Relationship Id="rId22" Type="http://schemas.openxmlformats.org/officeDocument/2006/relationships/image" Target="../media/image49.png"/></Relationships>
</file>

<file path=ppt/slides/_rels/slide2.xml.rels><?xml version="1.0" encoding="UTF-8" standalone="yes"?>
<Relationships xmlns="http://schemas.openxmlformats.org/package/2006/relationships"><Relationship Id="rId3" Type="http://schemas.openxmlformats.org/officeDocument/2006/relationships/image" Target="../media/image51.jpg"/><Relationship Id="rId7" Type="http://schemas.openxmlformats.org/officeDocument/2006/relationships/image" Target="../media/image55.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5.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2FCF2CDA-BE4F-47E7-9960-0C1E64DBEADA}"/>
              </a:ext>
            </a:extLst>
          </p:cNvPr>
          <p:cNvSpPr txBox="1">
            <a:spLocks/>
          </p:cNvSpPr>
          <p:nvPr/>
        </p:nvSpPr>
        <p:spPr>
          <a:xfrm>
            <a:off x="584200" y="2207889"/>
            <a:ext cx="11023600" cy="1859560"/>
          </a:xfrm>
          <a:prstGeom prst="rect">
            <a:avLst/>
          </a:prstGeom>
          <a:effectLst/>
        </p:spPr>
        <p:txBody>
          <a:bodyPr vert="horz" lIns="91440" tIns="45720" rIns="91440" bIns="45720" rtlCol="0" anchor="ctr">
            <a:normAutofit/>
          </a:bodyPr>
          <a:lstStyle>
            <a:lvl1pPr algn="l" defTabSz="457200" rtl="0" eaLnBrk="1" latinLnBrk="0" hangingPunct="1">
              <a:spcBef>
                <a:spcPct val="0"/>
              </a:spcBef>
              <a:buNone/>
              <a:defRPr sz="36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457200" rtl="0" eaLnBrk="1" fontAlgn="auto" latinLnBrk="0" hangingPunct="1">
              <a:lnSpc>
                <a:spcPts val="3000"/>
              </a:lnSpc>
              <a:spcBef>
                <a:spcPct val="0"/>
              </a:spcBef>
              <a:spcAft>
                <a:spcPts val="0"/>
              </a:spcAft>
              <a:buClrTx/>
              <a:buSzTx/>
              <a:buFontTx/>
              <a:buNone/>
              <a:tabLst/>
              <a:defRPr/>
            </a:pPr>
            <a:r>
              <a:rPr kumimoji="0" lang="en-AU" sz="3200" b="1" i="0" u="none" strike="noStrike" kern="1200" cap="none" spc="0" normalizeH="0" baseline="0" noProof="0" dirty="0">
                <a:ln w="3175" cmpd="sng">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GWIC REPORT TO IUPAP 2024–2026</a:t>
            </a:r>
            <a:endParaRPr kumimoji="0" lang="en-AU" sz="2800" b="0" i="0" u="none" strike="noStrike" kern="1200" cap="none" spc="0" normalizeH="0" baseline="0" noProof="0" dirty="0">
              <a:ln w="3175" cmpd="sng">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457200" rtl="0" eaLnBrk="1" fontAlgn="auto" latinLnBrk="0" hangingPunct="1">
              <a:lnSpc>
                <a:spcPts val="3000"/>
              </a:lnSpc>
              <a:spcBef>
                <a:spcPct val="0"/>
              </a:spcBef>
              <a:spcAft>
                <a:spcPts val="0"/>
              </a:spcAft>
              <a:buClrTx/>
              <a:buSzTx/>
              <a:buFontTx/>
              <a:buNone/>
              <a:tabLst/>
              <a:defRPr/>
            </a:pPr>
            <a:r>
              <a:rPr kumimoji="0" lang="en-AU" sz="2400" b="0" i="0" u="none" strike="noStrike" kern="1200" cap="none" spc="0" normalizeH="0" baseline="0" noProof="0" dirty="0">
                <a:ln w="3175" cmpd="sng">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Gravitational Wave International Committee · IUPAP Working Group 11</a:t>
            </a:r>
            <a:endParaRPr kumimoji="0" lang="en-US" sz="2400" b="0" i="0" u="none" strike="noStrike" kern="1200" cap="none" spc="0" normalizeH="0" baseline="0" noProof="0" dirty="0">
              <a:ln w="3175" cmpd="sng">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52" name="Logos" hidden="1">
            <a:extLst>
              <a:ext uri="{FF2B5EF4-FFF2-40B4-BE49-F238E27FC236}">
                <a16:creationId xmlns:a16="http://schemas.microsoft.com/office/drawing/2014/main" id="{7C5A8910-0CBB-7BB2-D5F8-02D3552BBA74}"/>
              </a:ext>
            </a:extLst>
          </p:cNvPr>
          <p:cNvGrpSpPr/>
          <p:nvPr/>
        </p:nvGrpSpPr>
        <p:grpSpPr>
          <a:xfrm>
            <a:off x="763711" y="5083787"/>
            <a:ext cx="10678023" cy="1345866"/>
            <a:chOff x="741943" y="5147286"/>
            <a:chExt cx="10981160" cy="1384074"/>
          </a:xfrm>
        </p:grpSpPr>
        <p:pic>
          <p:nvPicPr>
            <p:cNvPr id="20" name="Picture 19" descr="A black and white logo&#10;&#10;Description automatically generated">
              <a:extLst>
                <a:ext uri="{FF2B5EF4-FFF2-40B4-BE49-F238E27FC236}">
                  <a16:creationId xmlns:a16="http://schemas.microsoft.com/office/drawing/2014/main" id="{18E5C49D-90C8-A271-B454-C9848BB40A7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7889" y="5221226"/>
              <a:ext cx="1156507" cy="578256"/>
            </a:xfrm>
            <a:prstGeom prst="rect">
              <a:avLst/>
            </a:prstGeom>
          </p:spPr>
        </p:pic>
        <p:pic>
          <p:nvPicPr>
            <p:cNvPr id="22" name="Picture 21" descr="A black and white logo&#10;&#10;Description automatically generated">
              <a:extLst>
                <a:ext uri="{FF2B5EF4-FFF2-40B4-BE49-F238E27FC236}">
                  <a16:creationId xmlns:a16="http://schemas.microsoft.com/office/drawing/2014/main" id="{7D65527F-017C-735B-205D-DC2B14D0BF4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1943" y="6034044"/>
              <a:ext cx="1418642" cy="494903"/>
            </a:xfrm>
            <a:prstGeom prst="rect">
              <a:avLst/>
            </a:prstGeom>
          </p:spPr>
        </p:pic>
        <p:pic>
          <p:nvPicPr>
            <p:cNvPr id="24" name="Picture 23" descr="A white text on a black background&#10;&#10;Description automatically generated">
              <a:extLst>
                <a:ext uri="{FF2B5EF4-FFF2-40B4-BE49-F238E27FC236}">
                  <a16:creationId xmlns:a16="http://schemas.microsoft.com/office/drawing/2014/main" id="{77F8001C-E10C-45BF-5F47-9550115DB6E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17602" y="5283831"/>
              <a:ext cx="1722404" cy="500052"/>
            </a:xfrm>
            <a:prstGeom prst="rect">
              <a:avLst/>
            </a:prstGeom>
          </p:spPr>
        </p:pic>
        <p:pic>
          <p:nvPicPr>
            <p:cNvPr id="28" name="Picture 27" descr="A black and white logo&#10;&#10;Description automatically generated">
              <a:extLst>
                <a:ext uri="{FF2B5EF4-FFF2-40B4-BE49-F238E27FC236}">
                  <a16:creationId xmlns:a16="http://schemas.microsoft.com/office/drawing/2014/main" id="{E34C17B3-F287-0492-A020-9993388E596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49474" y="6036457"/>
              <a:ext cx="1658660" cy="494903"/>
            </a:xfrm>
            <a:prstGeom prst="rect">
              <a:avLst/>
            </a:prstGeom>
          </p:spPr>
        </p:pic>
        <p:pic>
          <p:nvPicPr>
            <p:cNvPr id="30" name="Picture 29" descr="A black and white logo&#10;&#10;Description automatically generated">
              <a:extLst>
                <a:ext uri="{FF2B5EF4-FFF2-40B4-BE49-F238E27FC236}">
                  <a16:creationId xmlns:a16="http://schemas.microsoft.com/office/drawing/2014/main" id="{CAEEC204-E347-7825-C418-7804D7E1FA8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543886" y="5147286"/>
              <a:ext cx="2324331" cy="769629"/>
            </a:xfrm>
            <a:prstGeom prst="rect">
              <a:avLst/>
            </a:prstGeom>
          </p:spPr>
        </p:pic>
        <p:pic>
          <p:nvPicPr>
            <p:cNvPr id="32" name="Picture 31" descr="A black and white sign with white text&#10;&#10;Description automatically generated">
              <a:extLst>
                <a:ext uri="{FF2B5EF4-FFF2-40B4-BE49-F238E27FC236}">
                  <a16:creationId xmlns:a16="http://schemas.microsoft.com/office/drawing/2014/main" id="{F13FEBAA-6E6C-4B3D-12A6-CE073203F2E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404812" y="5288727"/>
              <a:ext cx="1864072" cy="490265"/>
            </a:xfrm>
            <a:prstGeom prst="rect">
              <a:avLst/>
            </a:prstGeom>
          </p:spPr>
        </p:pic>
        <p:pic>
          <p:nvPicPr>
            <p:cNvPr id="40" name="Picture 39" descr="A white circle with black text&#10;&#10;Description automatically generated">
              <a:extLst>
                <a:ext uri="{FF2B5EF4-FFF2-40B4-BE49-F238E27FC236}">
                  <a16:creationId xmlns:a16="http://schemas.microsoft.com/office/drawing/2014/main" id="{ADAF1638-8C01-EF71-12F7-3594085F835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088514" y="6022653"/>
              <a:ext cx="492988" cy="492988"/>
            </a:xfrm>
            <a:prstGeom prst="rect">
              <a:avLst/>
            </a:prstGeom>
          </p:spPr>
        </p:pic>
        <p:pic>
          <p:nvPicPr>
            <p:cNvPr id="42" name="Picture 41" descr="A black and white logo&#10;&#10;Description automatically generated">
              <a:extLst>
                <a:ext uri="{FF2B5EF4-FFF2-40B4-BE49-F238E27FC236}">
                  <a16:creationId xmlns:a16="http://schemas.microsoft.com/office/drawing/2014/main" id="{13515E6F-1992-822F-42F8-B02BE94BDBD4}"/>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948674" y="5177844"/>
              <a:ext cx="774429" cy="705944"/>
            </a:xfrm>
            <a:prstGeom prst="rect">
              <a:avLst/>
            </a:prstGeom>
          </p:spPr>
        </p:pic>
        <p:pic>
          <p:nvPicPr>
            <p:cNvPr id="44" name="Picture 43" descr="A black and white logo&#10;&#10;Description automatically generated">
              <a:extLst>
                <a:ext uri="{FF2B5EF4-FFF2-40B4-BE49-F238E27FC236}">
                  <a16:creationId xmlns:a16="http://schemas.microsoft.com/office/drawing/2014/main" id="{EEDE9F56-C82E-9989-0CE2-9E59237B1445}"/>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624541" y="6035836"/>
              <a:ext cx="1425233" cy="492894"/>
            </a:xfrm>
            <a:prstGeom prst="rect">
              <a:avLst/>
            </a:prstGeom>
          </p:spPr>
        </p:pic>
        <p:pic>
          <p:nvPicPr>
            <p:cNvPr id="48" name="Picture 47" descr="A black and white logo&#10;&#10;Description automatically generated">
              <a:extLst>
                <a:ext uri="{FF2B5EF4-FFF2-40B4-BE49-F238E27FC236}">
                  <a16:creationId xmlns:a16="http://schemas.microsoft.com/office/drawing/2014/main" id="{AEE49EBB-7CC2-43DC-2209-E4B7DD162096}"/>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957014" y="6034821"/>
              <a:ext cx="1502126" cy="493556"/>
            </a:xfrm>
            <a:prstGeom prst="rect">
              <a:avLst/>
            </a:prstGeom>
          </p:spPr>
        </p:pic>
      </p:grpSp>
      <p:pic>
        <p:nvPicPr>
          <p:cNvPr id="10" name="Picture 9" descr="A black and white logo&#10;&#10;Description automatically generated">
            <a:extLst>
              <a:ext uri="{FF2B5EF4-FFF2-40B4-BE49-F238E27FC236}">
                <a16:creationId xmlns:a16="http://schemas.microsoft.com/office/drawing/2014/main" id="{35BED5BE-AF8A-8F10-F635-D23F4449BCA6}"/>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11311" y="638848"/>
            <a:ext cx="3135189" cy="900937"/>
          </a:xfrm>
          <a:prstGeom prst="rect">
            <a:avLst/>
          </a:prstGeom>
        </p:spPr>
      </p:pic>
      <p:sp>
        <p:nvSpPr>
          <p:cNvPr id="11" name="TITLE email">
            <a:extLst>
              <a:ext uri="{FF2B5EF4-FFF2-40B4-BE49-F238E27FC236}">
                <a16:creationId xmlns:a16="http://schemas.microsoft.com/office/drawing/2014/main" id="{AF44EB5A-8E44-AC29-82F6-8B1072D2DD33}"/>
              </a:ext>
            </a:extLst>
          </p:cNvPr>
          <p:cNvSpPr txBox="1">
            <a:spLocks/>
          </p:cNvSpPr>
          <p:nvPr/>
        </p:nvSpPr>
        <p:spPr>
          <a:xfrm>
            <a:off x="2935100" y="3696887"/>
            <a:ext cx="8743950" cy="1312306"/>
          </a:xfrm>
          <a:prstGeom prst="rect">
            <a:avLst/>
          </a:prstGeom>
        </p:spPr>
        <p:txBody>
          <a:bodyPr vert="horz" lIns="91440" tIns="45720" rIns="91440" bIns="45720" rtlCol="0" anchor="ctr">
            <a:noAutofit/>
          </a:bodyPr>
          <a:lst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a:lstStyle>
          <a:p>
            <a:pPr marL="457200" marR="0" lvl="1" indent="0" algn="r" defTabSz="457200" rtl="0" eaLnBrk="1" fontAlgn="auto" latinLnBrk="0" hangingPunct="1">
              <a:lnSpc>
                <a:spcPts val="2400"/>
              </a:lnSpc>
              <a:spcBef>
                <a:spcPts val="0"/>
              </a:spcBef>
              <a:spcAft>
                <a:spcPts val="1500"/>
              </a:spcAft>
              <a:buClr>
                <a:prstClr val="white"/>
              </a:buClr>
              <a:buSzPct val="100000"/>
              <a:buFont typeface="Arial"/>
              <a:buNone/>
              <a:tabLst/>
              <a:defRPr/>
            </a:pPr>
            <a:r>
              <a:rPr kumimoji="0" lang="en-US" sz="24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MATTHEW BAILES</a:t>
            </a:r>
            <a:br>
              <a:rPr kumimoji="0" lang="en-US" sz="24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br>
            <a:r>
              <a:rPr kumimoji="0" lang="en-US" sz="20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GWIC CHAIR · SWINBURNE UNIVERSITY OF TECHNOLOGY</a:t>
            </a:r>
            <a:br>
              <a:rPr kumimoji="0" lang="en-US" sz="20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br>
            <a:r>
              <a:rPr kumimoji="0" lang="en-US" sz="2000" b="0"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WITH DAVID SHOEMAKER (MIT), GWIC SECRETARY</a:t>
            </a:r>
          </a:p>
        </p:txBody>
      </p:sp>
      <p:grpSp>
        <p:nvGrpSpPr>
          <p:cNvPr id="3" name="Logos">
            <a:extLst>
              <a:ext uri="{FF2B5EF4-FFF2-40B4-BE49-F238E27FC236}">
                <a16:creationId xmlns:a16="http://schemas.microsoft.com/office/drawing/2014/main" id="{7A617A61-C730-5747-42FD-C39751480E67}"/>
              </a:ext>
            </a:extLst>
          </p:cNvPr>
          <p:cNvGrpSpPr/>
          <p:nvPr/>
        </p:nvGrpSpPr>
        <p:grpSpPr>
          <a:xfrm>
            <a:off x="611310" y="5963722"/>
            <a:ext cx="10984107" cy="453524"/>
            <a:chOff x="-9140145" y="5911023"/>
            <a:chExt cx="20503978" cy="846595"/>
          </a:xfrm>
        </p:grpSpPr>
        <p:pic>
          <p:nvPicPr>
            <p:cNvPr id="4" name="Picture 3" descr="A black and white logo&#10;&#10;Description automatically generated">
              <a:extLst>
                <a:ext uri="{FF2B5EF4-FFF2-40B4-BE49-F238E27FC236}">
                  <a16:creationId xmlns:a16="http://schemas.microsoft.com/office/drawing/2014/main" id="{44A39821-FD4D-571F-639D-A2ED6DA6E028}"/>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9140145" y="6007855"/>
              <a:ext cx="1272158" cy="636084"/>
            </a:xfrm>
            <a:prstGeom prst="rect">
              <a:avLst/>
            </a:prstGeom>
          </p:spPr>
        </p:pic>
        <p:pic>
          <p:nvPicPr>
            <p:cNvPr id="5" name="Picture 4" descr="A black and white logo&#10;&#10;Description automatically generated">
              <a:extLst>
                <a:ext uri="{FF2B5EF4-FFF2-40B4-BE49-F238E27FC236}">
                  <a16:creationId xmlns:a16="http://schemas.microsoft.com/office/drawing/2014/main" id="{44545B7A-AD4C-9755-D138-E158DF521DD9}"/>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17475" y="6028277"/>
              <a:ext cx="1560509" cy="544396"/>
            </a:xfrm>
            <a:prstGeom prst="rect">
              <a:avLst/>
            </a:prstGeom>
          </p:spPr>
        </p:pic>
        <p:pic>
          <p:nvPicPr>
            <p:cNvPr id="6" name="Picture 5" descr="A white text on a black background&#10;&#10;Description automatically generated">
              <a:extLst>
                <a:ext uri="{FF2B5EF4-FFF2-40B4-BE49-F238E27FC236}">
                  <a16:creationId xmlns:a16="http://schemas.microsoft.com/office/drawing/2014/main" id="{909375C2-D699-7FDD-D8F3-3DF05C02D28B}"/>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298842" y="6074389"/>
              <a:ext cx="1894643" cy="550058"/>
            </a:xfrm>
            <a:prstGeom prst="rect">
              <a:avLst/>
            </a:prstGeom>
          </p:spPr>
        </p:pic>
        <p:pic>
          <p:nvPicPr>
            <p:cNvPr id="8" name="Picture 7" descr="A black and white logo&#10;&#10;Description automatically generated">
              <a:extLst>
                <a:ext uri="{FF2B5EF4-FFF2-40B4-BE49-F238E27FC236}">
                  <a16:creationId xmlns:a16="http://schemas.microsoft.com/office/drawing/2014/main" id="{1DBEB4BF-1286-03CC-71D1-5A294D93D0EA}"/>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2740316" y="6040772"/>
              <a:ext cx="1824526" cy="544396"/>
            </a:xfrm>
            <a:prstGeom prst="rect">
              <a:avLst/>
            </a:prstGeom>
          </p:spPr>
        </p:pic>
        <p:pic>
          <p:nvPicPr>
            <p:cNvPr id="9" name="Picture 8" descr="A black and white logo&#10;&#10;Description automatically generated">
              <a:extLst>
                <a:ext uri="{FF2B5EF4-FFF2-40B4-BE49-F238E27FC236}">
                  <a16:creationId xmlns:a16="http://schemas.microsoft.com/office/drawing/2014/main" id="{89A3E0BF-65F5-CF4A-70B1-7DCE382ABA7E}"/>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4987316" y="5911023"/>
              <a:ext cx="2556766" cy="846595"/>
            </a:xfrm>
            <a:prstGeom prst="rect">
              <a:avLst/>
            </a:prstGeom>
          </p:spPr>
        </p:pic>
        <p:pic>
          <p:nvPicPr>
            <p:cNvPr id="12" name="Picture 11" descr="A black and white sign with white text&#10;&#10;Description automatically generated">
              <a:extLst>
                <a:ext uri="{FF2B5EF4-FFF2-40B4-BE49-F238E27FC236}">
                  <a16:creationId xmlns:a16="http://schemas.microsoft.com/office/drawing/2014/main" id="{4524DD66-19A7-2B44-2F45-DDBF451D06B1}"/>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1923168" y="6039768"/>
              <a:ext cx="2050479" cy="539292"/>
            </a:xfrm>
            <a:prstGeom prst="rect">
              <a:avLst/>
            </a:prstGeom>
          </p:spPr>
        </p:pic>
        <p:pic>
          <p:nvPicPr>
            <p:cNvPr id="13" name="Picture 12" descr="A white circle with black text&#10;&#10;Description automatically generated">
              <a:extLst>
                <a:ext uri="{FF2B5EF4-FFF2-40B4-BE49-F238E27FC236}">
                  <a16:creationId xmlns:a16="http://schemas.microsoft.com/office/drawing/2014/main" id="{1DDDD534-AFAD-4E45-4EB0-9521EFCE5BFC}"/>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821547" y="6031498"/>
              <a:ext cx="542286" cy="542291"/>
            </a:xfrm>
            <a:prstGeom prst="rect">
              <a:avLst/>
            </a:prstGeom>
          </p:spPr>
        </p:pic>
        <p:pic>
          <p:nvPicPr>
            <p:cNvPr id="14" name="Picture 13" descr="A black and white logo&#10;&#10;Description automatically generated">
              <a:extLst>
                <a:ext uri="{FF2B5EF4-FFF2-40B4-BE49-F238E27FC236}">
                  <a16:creationId xmlns:a16="http://schemas.microsoft.com/office/drawing/2014/main" id="{D63315D4-6899-BFA4-E69D-6127223A6352}"/>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9487564" y="5915714"/>
              <a:ext cx="851878" cy="776541"/>
            </a:xfrm>
            <a:prstGeom prst="rect">
              <a:avLst/>
            </a:prstGeom>
          </p:spPr>
        </p:pic>
        <p:pic>
          <p:nvPicPr>
            <p:cNvPr id="15" name="Picture 14" descr="A black and white logo&#10;&#10;Description automatically generated">
              <a:extLst>
                <a:ext uri="{FF2B5EF4-FFF2-40B4-BE49-F238E27FC236}">
                  <a16:creationId xmlns:a16="http://schemas.microsoft.com/office/drawing/2014/main" id="{7D3EEE91-8813-0342-6EE0-4844CCFC6321}"/>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7438359" y="6031336"/>
              <a:ext cx="1567755" cy="542188"/>
            </a:xfrm>
            <a:prstGeom prst="rect">
              <a:avLst/>
            </a:prstGeom>
          </p:spPr>
        </p:pic>
        <p:pic>
          <p:nvPicPr>
            <p:cNvPr id="16" name="Picture 15" descr="A black and white logo&#10;&#10;Description automatically generated">
              <a:extLst>
                <a:ext uri="{FF2B5EF4-FFF2-40B4-BE49-F238E27FC236}">
                  <a16:creationId xmlns:a16="http://schemas.microsoft.com/office/drawing/2014/main" id="{A767265A-7591-F7A4-6367-6FB908C2FAF1}"/>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5136460" y="5989105"/>
              <a:ext cx="1652337" cy="542914"/>
            </a:xfrm>
            <a:prstGeom prst="rect">
              <a:avLst/>
            </a:prstGeom>
          </p:spPr>
        </p:pic>
      </p:grpSp>
      <p:pic>
        <p:nvPicPr>
          <p:cNvPr id="17" name="Picture 16" descr="A black and white logo&#10;&#10;Description automatically generated" hidden="1">
            <a:extLst>
              <a:ext uri="{FF2B5EF4-FFF2-40B4-BE49-F238E27FC236}">
                <a16:creationId xmlns:a16="http://schemas.microsoft.com/office/drawing/2014/main" id="{A6BD2B3E-4FD9-C226-3A95-95A65AA266EE}"/>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9233832" y="5282159"/>
            <a:ext cx="698277" cy="349140"/>
          </a:xfrm>
          <a:prstGeom prst="rect">
            <a:avLst/>
          </a:prstGeom>
        </p:spPr>
      </p:pic>
    </p:spTree>
    <p:extLst>
      <p:ext uri="{BB962C8B-B14F-4D97-AF65-F5344CB8AC3E}">
        <p14:creationId xmlns:p14="http://schemas.microsoft.com/office/powerpoint/2010/main" val="3731245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305864CC-13E7-367E-CF8A-4EF46E31BD67}"/>
              </a:ext>
            </a:extLst>
          </p:cNvPr>
          <p:cNvSpPr txBox="1">
            <a:spLocks/>
          </p:cNvSpPr>
          <p:nvPr/>
        </p:nvSpPr>
        <p:spPr>
          <a:xfrm>
            <a:off x="548640" y="411480"/>
            <a:ext cx="11064240" cy="914400"/>
          </a:xfrm>
          <a:prstGeom prst="rect">
            <a:avLst/>
          </a:prstGeom>
          <a:effectLst/>
        </p:spPr>
        <p:txBody>
          <a:bodyPr vert="horz" lIns="91440" tIns="45720" rIns="91440" bIns="45720" rtlCol="0" anchor="ctr">
            <a:normAutofit fontScale="97500"/>
          </a:bodyPr>
          <a:lstStyle>
            <a:lvl1pPr algn="l" defTabSz="457200" rtl="0" eaLnBrk="1" latinLnBrk="0" hangingPunct="1">
              <a:spcBef>
                <a:spcPct val="0"/>
              </a:spcBef>
              <a:buNone/>
              <a:defRPr sz="36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spc="-150" dirty="0">
                <a:solidFill>
                  <a:srgbClr val="FFFFFF"/>
                </a:solidFill>
                <a:latin typeface="Open Sans Light" panose="020B0306030504020204" pitchFamily="34" charset="0"/>
                <a:ea typeface="Open Sans Light" panose="020B0306030504020204" pitchFamily="34" charset="0"/>
                <a:cs typeface="Open Sans Light" panose="020B0306030504020204" pitchFamily="34" charset="0"/>
              </a:rPr>
              <a:t>GWIC connects the whole GW community</a:t>
            </a:r>
          </a:p>
        </p:txBody>
      </p:sp>
      <p:sp>
        <p:nvSpPr>
          <p:cNvPr id="4" name="role circle 1"/>
          <p:cNvSpPr/>
          <p:nvPr/>
        </p:nvSpPr>
        <p:spPr>
          <a:xfrm>
            <a:off x="685800" y="1783080"/>
            <a:ext cx="731520" cy="731520"/>
          </a:xfrm>
          <a:prstGeom prst="ellipse">
            <a:avLst/>
          </a:prstGeom>
          <a:solidFill>
            <a:srgbClr val="7FC8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5" name="role icon 1" descr="icon_cal.png"/>
          <p:cNvPicPr>
            <a:picLocks noChangeAspect="1"/>
          </p:cNvPicPr>
          <p:nvPr/>
        </p:nvPicPr>
        <p:blipFill>
          <a:blip r:embed="rId4"/>
          <a:stretch>
            <a:fillRect/>
          </a:stretch>
        </p:blipFill>
        <p:spPr>
          <a:xfrm>
            <a:off x="868680" y="1965960"/>
            <a:ext cx="365760" cy="365760"/>
          </a:xfrm>
          <a:prstGeom prst="rect">
            <a:avLst/>
          </a:prstGeom>
        </p:spPr>
      </p:pic>
      <p:sp>
        <p:nvSpPr>
          <p:cNvPr id="6" name="role text 1"/>
          <p:cNvSpPr txBox="1"/>
          <p:nvPr/>
        </p:nvSpPr>
        <p:spPr>
          <a:xfrm>
            <a:off x="1691640" y="1737360"/>
            <a:ext cx="4937760" cy="822960"/>
          </a:xfrm>
          <a:prstGeom prst="rect">
            <a:avLst/>
          </a:prstGeom>
          <a:noFill/>
        </p:spPr>
        <p:txBody>
          <a:bodyPr wrap="square" lIns="0" tIns="0" rIns="0" bIns="0" anchor="ctr">
            <a:spAutoFit/>
          </a:bodyPr>
          <a:lstStyle/>
          <a:p>
            <a:pPr algn="l"/>
            <a:r>
              <a:rPr sz="2000" b="1" i="0">
                <a:solidFill>
                  <a:srgbClr val="FFFFFF"/>
                </a:solidFill>
                <a:latin typeface="Open Sans"/>
              </a:rPr>
              <a:t>Oversees the field's key meetings</a:t>
            </a:r>
          </a:p>
          <a:p>
            <a:pPr algn="l"/>
            <a:r>
              <a:rPr sz="1500" b="0" i="0">
                <a:solidFill>
                  <a:srgbClr val="C3CDE0"/>
                </a:solidFill>
                <a:latin typeface="Open Sans"/>
              </a:rPr>
              <a:t>Amaldi, LISA Symposium, GWADW, Dawn</a:t>
            </a:r>
          </a:p>
        </p:txBody>
      </p:sp>
      <p:sp>
        <p:nvSpPr>
          <p:cNvPr id="7" name="role circle 2"/>
          <p:cNvSpPr/>
          <p:nvPr/>
        </p:nvSpPr>
        <p:spPr>
          <a:xfrm>
            <a:off x="685800" y="2898648"/>
            <a:ext cx="731520" cy="731520"/>
          </a:xfrm>
          <a:prstGeom prst="ellipse">
            <a:avLst/>
          </a:prstGeom>
          <a:solidFill>
            <a:srgbClr val="7FC8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8" name="role icon 2" descr="icon_award.png"/>
          <p:cNvPicPr>
            <a:picLocks noChangeAspect="1"/>
          </p:cNvPicPr>
          <p:nvPr/>
        </p:nvPicPr>
        <p:blipFill>
          <a:blip r:embed="rId5"/>
          <a:stretch>
            <a:fillRect/>
          </a:stretch>
        </p:blipFill>
        <p:spPr>
          <a:xfrm>
            <a:off x="868680" y="3081528"/>
            <a:ext cx="365760" cy="365760"/>
          </a:xfrm>
          <a:prstGeom prst="rect">
            <a:avLst/>
          </a:prstGeom>
        </p:spPr>
      </p:pic>
      <p:sp>
        <p:nvSpPr>
          <p:cNvPr id="9" name="role text 2"/>
          <p:cNvSpPr txBox="1"/>
          <p:nvPr/>
        </p:nvSpPr>
        <p:spPr>
          <a:xfrm>
            <a:off x="1691640" y="2852928"/>
            <a:ext cx="4937760" cy="822960"/>
          </a:xfrm>
          <a:prstGeom prst="rect">
            <a:avLst/>
          </a:prstGeom>
          <a:noFill/>
        </p:spPr>
        <p:txBody>
          <a:bodyPr wrap="square" lIns="0" tIns="0" rIns="0" bIns="0" anchor="ctr">
            <a:spAutoFit/>
          </a:bodyPr>
          <a:lstStyle/>
          <a:p>
            <a:pPr algn="l"/>
            <a:r>
              <a:rPr sz="2000" b="1" i="0">
                <a:solidFill>
                  <a:srgbClr val="FFFFFF"/>
                </a:solidFill>
                <a:latin typeface="Open Sans"/>
              </a:rPr>
              <a:t>Awards the Braccini Prize</a:t>
            </a:r>
          </a:p>
          <a:p>
            <a:pPr algn="l"/>
            <a:r>
              <a:rPr sz="1500" b="0" i="0">
                <a:solidFill>
                  <a:srgbClr val="C3CDE0"/>
                </a:solidFill>
                <a:latin typeface="Open Sans"/>
              </a:rPr>
              <a:t>Best PhD thesis in gravitational waves</a:t>
            </a:r>
          </a:p>
        </p:txBody>
      </p:sp>
      <p:sp>
        <p:nvSpPr>
          <p:cNvPr id="10" name="role circle 3"/>
          <p:cNvSpPr/>
          <p:nvPr/>
        </p:nvSpPr>
        <p:spPr>
          <a:xfrm>
            <a:off x="685800" y="4014215"/>
            <a:ext cx="731520" cy="731520"/>
          </a:xfrm>
          <a:prstGeom prst="ellipse">
            <a:avLst/>
          </a:prstGeom>
          <a:solidFill>
            <a:srgbClr val="7FC8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11" name="role icon 3" descr="icon_gov.png"/>
          <p:cNvPicPr>
            <a:picLocks noChangeAspect="1"/>
          </p:cNvPicPr>
          <p:nvPr/>
        </p:nvPicPr>
        <p:blipFill>
          <a:blip r:embed="rId6"/>
          <a:stretch>
            <a:fillRect/>
          </a:stretch>
        </p:blipFill>
        <p:spPr>
          <a:xfrm>
            <a:off x="868680" y="4197096"/>
            <a:ext cx="365760" cy="365760"/>
          </a:xfrm>
          <a:prstGeom prst="rect">
            <a:avLst/>
          </a:prstGeom>
        </p:spPr>
      </p:pic>
      <p:sp>
        <p:nvSpPr>
          <p:cNvPr id="12" name="role text 3"/>
          <p:cNvSpPr txBox="1"/>
          <p:nvPr/>
        </p:nvSpPr>
        <p:spPr>
          <a:xfrm>
            <a:off x="1691640" y="3968496"/>
            <a:ext cx="4937760" cy="822960"/>
          </a:xfrm>
          <a:prstGeom prst="rect">
            <a:avLst/>
          </a:prstGeom>
          <a:noFill/>
        </p:spPr>
        <p:txBody>
          <a:bodyPr wrap="square" lIns="0" tIns="0" rIns="0" bIns="0" anchor="ctr">
            <a:spAutoFit/>
          </a:bodyPr>
          <a:lstStyle/>
          <a:p>
            <a:pPr algn="l"/>
            <a:r>
              <a:rPr sz="2000" b="1" i="0">
                <a:solidFill>
                  <a:srgbClr val="FFFFFF"/>
                </a:solidFill>
                <a:latin typeface="Open Sans"/>
              </a:rPr>
              <a:t>Advises funding agencies</a:t>
            </a:r>
          </a:p>
          <a:p>
            <a:pPr algn="l"/>
            <a:r>
              <a:rPr sz="1500" b="0" i="0">
                <a:solidFill>
                  <a:srgbClr val="C3CDE0"/>
                </a:solidFill>
                <a:latin typeface="Open Sans"/>
              </a:rPr>
              <a:t>Briefed the GW Agency Committee, May 2026</a:t>
            </a:r>
          </a:p>
        </p:txBody>
      </p:sp>
      <p:sp>
        <p:nvSpPr>
          <p:cNvPr id="13" name="role circle 4"/>
          <p:cNvSpPr/>
          <p:nvPr/>
        </p:nvSpPr>
        <p:spPr>
          <a:xfrm>
            <a:off x="685800" y="5129784"/>
            <a:ext cx="731520" cy="731520"/>
          </a:xfrm>
          <a:prstGeom prst="ellipse">
            <a:avLst/>
          </a:prstGeom>
          <a:solidFill>
            <a:srgbClr val="7FC8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14" name="role icon 4" descr="icon_seed.png"/>
          <p:cNvPicPr>
            <a:picLocks noChangeAspect="1"/>
          </p:cNvPicPr>
          <p:nvPr/>
        </p:nvPicPr>
        <p:blipFill>
          <a:blip r:embed="rId7"/>
          <a:stretch>
            <a:fillRect/>
          </a:stretch>
        </p:blipFill>
        <p:spPr>
          <a:xfrm>
            <a:off x="868680" y="5312664"/>
            <a:ext cx="365760" cy="365760"/>
          </a:xfrm>
          <a:prstGeom prst="rect">
            <a:avLst/>
          </a:prstGeom>
        </p:spPr>
      </p:pic>
      <p:sp>
        <p:nvSpPr>
          <p:cNvPr id="15" name="role text 4"/>
          <p:cNvSpPr txBox="1"/>
          <p:nvPr/>
        </p:nvSpPr>
        <p:spPr>
          <a:xfrm>
            <a:off x="1691640" y="5084064"/>
            <a:ext cx="4937760" cy="822960"/>
          </a:xfrm>
          <a:prstGeom prst="rect">
            <a:avLst/>
          </a:prstGeom>
          <a:noFill/>
        </p:spPr>
        <p:txBody>
          <a:bodyPr wrap="square" lIns="0" tIns="0" rIns="0" bIns="0" anchor="ctr">
            <a:spAutoFit/>
          </a:bodyPr>
          <a:lstStyle/>
          <a:p>
            <a:pPr algn="l"/>
            <a:r>
              <a:rPr sz="2000" b="1" i="0">
                <a:solidFill>
                  <a:srgbClr val="FFFFFF"/>
                </a:solidFill>
                <a:latin typeface="Open Sans"/>
              </a:rPr>
              <a:t>Supports early-career scientists</a:t>
            </a:r>
          </a:p>
          <a:p>
            <a:pPr algn="l"/>
            <a:r>
              <a:rPr sz="1500" b="0" i="0">
                <a:solidFill>
                  <a:srgbClr val="C3CDE0"/>
                </a:solidFill>
                <a:latin typeface="Open Sans"/>
              </a:rPr>
              <a:t>New GWECS network: online career meetings</a:t>
            </a:r>
          </a:p>
        </p:txBody>
      </p:sp>
      <p:sp>
        <p:nvSpPr>
          <p:cNvPr id="16" name="stat card 1"/>
          <p:cNvSpPr/>
          <p:nvPr/>
        </p:nvSpPr>
        <p:spPr>
          <a:xfrm>
            <a:off x="7086600" y="1737360"/>
            <a:ext cx="2148840" cy="2103120"/>
          </a:xfrm>
          <a:prstGeom prst="roundRect">
            <a:avLst>
              <a:gd name="adj" fmla="val 8000"/>
            </a:avLst>
          </a:prstGeom>
          <a:solidFill>
            <a:srgbClr val="0A1430">
              <a:alpha val="72000"/>
            </a:srgbClr>
          </a:solidFill>
          <a:ln w="9525">
            <a:solidFill>
              <a:srgbClr val="7FC8E8"/>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7" name="stat value 1"/>
          <p:cNvSpPr txBox="1"/>
          <p:nvPr/>
        </p:nvSpPr>
        <p:spPr>
          <a:xfrm>
            <a:off x="7196328" y="1901952"/>
            <a:ext cx="1929384" cy="777240"/>
          </a:xfrm>
          <a:prstGeom prst="rect">
            <a:avLst/>
          </a:prstGeom>
          <a:noFill/>
        </p:spPr>
        <p:txBody>
          <a:bodyPr wrap="square" lIns="0" tIns="0" rIns="0" bIns="0" anchor="ctr">
            <a:spAutoFit/>
          </a:bodyPr>
          <a:lstStyle/>
          <a:p>
            <a:pPr algn="ctr"/>
            <a:r>
              <a:rPr sz="4400" b="1" i="0">
                <a:solidFill>
                  <a:srgbClr val="F5B04A"/>
                </a:solidFill>
                <a:latin typeface="Open Sans"/>
              </a:rPr>
              <a:t>15</a:t>
            </a:r>
          </a:p>
        </p:txBody>
      </p:sp>
      <p:sp>
        <p:nvSpPr>
          <p:cNvPr id="18" name="stat label 1"/>
          <p:cNvSpPr txBox="1"/>
          <p:nvPr/>
        </p:nvSpPr>
        <p:spPr>
          <a:xfrm>
            <a:off x="7223760" y="2743200"/>
            <a:ext cx="1874519" cy="1005840"/>
          </a:xfrm>
          <a:prstGeom prst="rect">
            <a:avLst/>
          </a:prstGeom>
          <a:noFill/>
        </p:spPr>
        <p:txBody>
          <a:bodyPr wrap="square" lIns="0" tIns="0" rIns="0" bIns="0" anchor="t">
            <a:spAutoFit/>
          </a:bodyPr>
          <a:lstStyle/>
          <a:p>
            <a:pPr algn="ctr"/>
            <a:r>
              <a:rPr sz="1300" b="0" i="0">
                <a:solidFill>
                  <a:srgbClr val="FFFFFF"/>
                </a:solidFill>
                <a:latin typeface="Open Sans"/>
              </a:rPr>
              <a:t>member projects &amp; communities, plus IUPAP AC2 and IAU liaisons</a:t>
            </a:r>
          </a:p>
        </p:txBody>
      </p:sp>
      <p:sp>
        <p:nvSpPr>
          <p:cNvPr id="19" name="stat card 2"/>
          <p:cNvSpPr/>
          <p:nvPr/>
        </p:nvSpPr>
        <p:spPr>
          <a:xfrm>
            <a:off x="9418320" y="1737360"/>
            <a:ext cx="2148840" cy="2103120"/>
          </a:xfrm>
          <a:prstGeom prst="roundRect">
            <a:avLst>
              <a:gd name="adj" fmla="val 8000"/>
            </a:avLst>
          </a:prstGeom>
          <a:solidFill>
            <a:srgbClr val="0A1430">
              <a:alpha val="72000"/>
            </a:srgbClr>
          </a:solidFill>
          <a:ln w="9525">
            <a:solidFill>
              <a:srgbClr val="7FC8E8"/>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0" name="stat value 2"/>
          <p:cNvSpPr txBox="1"/>
          <p:nvPr/>
        </p:nvSpPr>
        <p:spPr>
          <a:xfrm>
            <a:off x="9528048" y="1901952"/>
            <a:ext cx="1929384" cy="777240"/>
          </a:xfrm>
          <a:prstGeom prst="rect">
            <a:avLst/>
          </a:prstGeom>
          <a:noFill/>
        </p:spPr>
        <p:txBody>
          <a:bodyPr wrap="square" lIns="0" tIns="0" rIns="0" bIns="0" anchor="ctr">
            <a:spAutoFit/>
          </a:bodyPr>
          <a:lstStyle/>
          <a:p>
            <a:pPr algn="ctr"/>
            <a:r>
              <a:rPr sz="4400" b="1" i="0">
                <a:solidFill>
                  <a:srgbClr val="F5B04A"/>
                </a:solidFill>
                <a:latin typeface="Open Sans"/>
              </a:rPr>
              <a:t>~300</a:t>
            </a:r>
          </a:p>
        </p:txBody>
      </p:sp>
      <p:sp>
        <p:nvSpPr>
          <p:cNvPr id="21" name="stat label 2"/>
          <p:cNvSpPr txBox="1"/>
          <p:nvPr/>
        </p:nvSpPr>
        <p:spPr>
          <a:xfrm>
            <a:off x="9555480" y="2743200"/>
            <a:ext cx="1874519" cy="1005840"/>
          </a:xfrm>
          <a:prstGeom prst="rect">
            <a:avLst/>
          </a:prstGeom>
          <a:noFill/>
        </p:spPr>
        <p:txBody>
          <a:bodyPr wrap="square" lIns="0" tIns="0" rIns="0" bIns="0" anchor="t">
            <a:spAutoFit/>
          </a:bodyPr>
          <a:lstStyle/>
          <a:p>
            <a:pPr algn="ctr"/>
            <a:r>
              <a:rPr sz="1300" b="0" i="0">
                <a:solidFill>
                  <a:srgbClr val="FFFFFF"/>
                </a:solidFill>
                <a:latin typeface="Open Sans"/>
              </a:rPr>
              <a:t>events seen by LIGO, Virgo and KAGRA</a:t>
            </a:r>
          </a:p>
        </p:txBody>
      </p:sp>
      <p:sp>
        <p:nvSpPr>
          <p:cNvPr id="22" name="stat card 3"/>
          <p:cNvSpPr/>
          <p:nvPr/>
        </p:nvSpPr>
        <p:spPr>
          <a:xfrm>
            <a:off x="7086600" y="4023360"/>
            <a:ext cx="2148840" cy="2103120"/>
          </a:xfrm>
          <a:prstGeom prst="roundRect">
            <a:avLst>
              <a:gd name="adj" fmla="val 8000"/>
            </a:avLst>
          </a:prstGeom>
          <a:solidFill>
            <a:srgbClr val="0A1430">
              <a:alpha val="72000"/>
            </a:srgbClr>
          </a:solidFill>
          <a:ln w="9525">
            <a:solidFill>
              <a:srgbClr val="7FC8E8"/>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3" name="stat value 3"/>
          <p:cNvSpPr txBox="1"/>
          <p:nvPr/>
        </p:nvSpPr>
        <p:spPr>
          <a:xfrm>
            <a:off x="7196328" y="4187952"/>
            <a:ext cx="1929384" cy="777240"/>
          </a:xfrm>
          <a:prstGeom prst="rect">
            <a:avLst/>
          </a:prstGeom>
          <a:noFill/>
        </p:spPr>
        <p:txBody>
          <a:bodyPr wrap="square" lIns="0" tIns="0" rIns="0" bIns="0" anchor="ctr">
            <a:spAutoFit/>
          </a:bodyPr>
          <a:lstStyle/>
          <a:p>
            <a:pPr algn="ctr"/>
            <a:r>
              <a:rPr sz="4400" b="1" i="0">
                <a:solidFill>
                  <a:srgbClr val="F5B04A"/>
                </a:solidFill>
                <a:latin typeface="Open Sans"/>
              </a:rPr>
              <a:t>1000+</a:t>
            </a:r>
          </a:p>
        </p:txBody>
      </p:sp>
      <p:sp>
        <p:nvSpPr>
          <p:cNvPr id="24" name="stat label 3"/>
          <p:cNvSpPr txBox="1"/>
          <p:nvPr/>
        </p:nvSpPr>
        <p:spPr>
          <a:xfrm>
            <a:off x="7223760" y="5029200"/>
            <a:ext cx="1874519" cy="1005840"/>
          </a:xfrm>
          <a:prstGeom prst="rect">
            <a:avLst/>
          </a:prstGeom>
          <a:noFill/>
        </p:spPr>
        <p:txBody>
          <a:bodyPr wrap="square" lIns="0" tIns="0" rIns="0" bIns="0" anchor="t">
            <a:spAutoFit/>
          </a:bodyPr>
          <a:lstStyle/>
          <a:p>
            <a:pPr algn="ctr"/>
            <a:r>
              <a:rPr sz="1300" b="0" i="0">
                <a:solidFill>
                  <a:srgbClr val="FFFFFF"/>
                </a:solidFill>
                <a:latin typeface="Open Sans"/>
              </a:rPr>
              <a:t>participants at Amaldi 16 + GR24, Glasgow</a:t>
            </a:r>
          </a:p>
        </p:txBody>
      </p:sp>
      <p:sp>
        <p:nvSpPr>
          <p:cNvPr id="25" name="stat card 4"/>
          <p:cNvSpPr/>
          <p:nvPr/>
        </p:nvSpPr>
        <p:spPr>
          <a:xfrm>
            <a:off x="9418320" y="4023360"/>
            <a:ext cx="2148840" cy="2103120"/>
          </a:xfrm>
          <a:prstGeom prst="roundRect">
            <a:avLst>
              <a:gd name="adj" fmla="val 8000"/>
            </a:avLst>
          </a:prstGeom>
          <a:solidFill>
            <a:srgbClr val="0A1430">
              <a:alpha val="72000"/>
            </a:srgbClr>
          </a:solidFill>
          <a:ln w="9525">
            <a:solidFill>
              <a:srgbClr val="7FC8E8"/>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6" name="stat value 4"/>
          <p:cNvSpPr txBox="1"/>
          <p:nvPr/>
        </p:nvSpPr>
        <p:spPr>
          <a:xfrm>
            <a:off x="9528048" y="4187952"/>
            <a:ext cx="1929384" cy="777240"/>
          </a:xfrm>
          <a:prstGeom prst="rect">
            <a:avLst/>
          </a:prstGeom>
          <a:noFill/>
        </p:spPr>
        <p:txBody>
          <a:bodyPr wrap="square" lIns="0" tIns="0" rIns="0" bIns="0" anchor="ctr">
            <a:spAutoFit/>
          </a:bodyPr>
          <a:lstStyle/>
          <a:p>
            <a:pPr algn="ctr"/>
            <a:r>
              <a:rPr sz="4400" b="1" i="0">
                <a:solidFill>
                  <a:srgbClr val="F5B04A"/>
                </a:solidFill>
                <a:latin typeface="Open Sans"/>
              </a:rPr>
              <a:t>100+</a:t>
            </a:r>
          </a:p>
        </p:txBody>
      </p:sp>
      <p:sp>
        <p:nvSpPr>
          <p:cNvPr id="27" name="stat label 4"/>
          <p:cNvSpPr txBox="1"/>
          <p:nvPr/>
        </p:nvSpPr>
        <p:spPr>
          <a:xfrm>
            <a:off x="9555480" y="5029200"/>
            <a:ext cx="1874519" cy="1005840"/>
          </a:xfrm>
          <a:prstGeom prst="rect">
            <a:avLst/>
          </a:prstGeom>
          <a:noFill/>
        </p:spPr>
        <p:txBody>
          <a:bodyPr wrap="square" lIns="0" tIns="0" rIns="0" bIns="0" anchor="t">
            <a:spAutoFit/>
          </a:bodyPr>
          <a:lstStyle/>
          <a:p>
            <a:pPr algn="ctr"/>
            <a:r>
              <a:rPr sz="1300" b="0" i="0">
                <a:solidFill>
                  <a:srgbClr val="FFFFFF"/>
                </a:solidFill>
                <a:latin typeface="Open Sans"/>
              </a:rPr>
              <a:t>millisecond pulsars timed worldwide</a:t>
            </a:r>
          </a:p>
        </p:txBody>
      </p:sp>
    </p:spTree>
    <p:extLst>
      <p:ext uri="{BB962C8B-B14F-4D97-AF65-F5344CB8AC3E}">
        <p14:creationId xmlns:p14="http://schemas.microsoft.com/office/powerpoint/2010/main" val="1562505985"/>
      </p:ext>
    </p:extLst>
  </p:cSld>
  <p:clrMapOvr>
    <a:masterClrMapping/>
  </p:clrMapOvr>
  <p:transition spd="slow">
    <p:wipe dir="r"/>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5F666C6-0A2A-9CC8-277D-10C3B127DE3E}"/>
              </a:ext>
            </a:extLst>
          </p:cNvPr>
          <p:cNvSpPr txBox="1">
            <a:spLocks/>
          </p:cNvSpPr>
          <p:nvPr/>
        </p:nvSpPr>
        <p:spPr>
          <a:xfrm>
            <a:off x="548640" y="411480"/>
            <a:ext cx="11064240" cy="914400"/>
          </a:xfrm>
          <a:prstGeom prst="rect">
            <a:avLst/>
          </a:prstGeom>
          <a:effectLst/>
        </p:spPr>
        <p:txBody>
          <a:bodyPr vert="horz" lIns="91440" tIns="45720" rIns="91440" bIns="45720" rtlCol="0" anchor="ctr">
            <a:normAutofit fontScale="97500"/>
          </a:bodyPr>
          <a:lstStyle>
            <a:lvl1pPr algn="l" defTabSz="457200" rtl="0" eaLnBrk="1" latinLnBrk="0" hangingPunct="1">
              <a:spcBef>
                <a:spcPct val="0"/>
              </a:spcBef>
              <a:buNone/>
              <a:defRPr sz="36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spc="-150" dirty="0">
                <a:solidFill>
                  <a:srgbClr val="FFFFFF"/>
                </a:solidFill>
                <a:latin typeface="Open Sans Light" panose="020B0306030504020204" pitchFamily="34" charset="0"/>
                <a:ea typeface="Open Sans Light" panose="020B0306030504020204" pitchFamily="34" charset="0"/>
                <a:cs typeface="Open Sans Light" panose="020B0306030504020204" pitchFamily="34" charset="0"/>
              </a:rPr>
              <a:t>One science, four frequency bands</a:t>
            </a:r>
          </a:p>
        </p:txBody>
      </p:sp>
      <p:cxnSp>
        <p:nvCxnSpPr>
          <p:cNvPr id="4" name="frequency axis"/>
          <p:cNvCxnSpPr/>
          <p:nvPr/>
        </p:nvCxnSpPr>
        <p:spPr>
          <a:xfrm>
            <a:off x="685800" y="1783080"/>
            <a:ext cx="10835640" cy="0"/>
          </a:xfrm>
          <a:prstGeom prst="line">
            <a:avLst/>
          </a:prstGeom>
          <a:ln w="19050">
            <a:solidFill>
              <a:srgbClr val="C3CDE0"/>
            </a:solidFill>
            <a:tailEnd type="triangle"/>
          </a:ln>
        </p:spPr>
        <p:style>
          <a:lnRef idx="2">
            <a:schemeClr val="accent1"/>
          </a:lnRef>
          <a:fillRef idx="0">
            <a:schemeClr val="accent1"/>
          </a:fillRef>
          <a:effectRef idx="1">
            <a:schemeClr val="accent1"/>
          </a:effectRef>
          <a:fontRef idx="minor">
            <a:schemeClr val="tx1"/>
          </a:fontRef>
        </p:style>
      </p:cxnSp>
      <p:sp>
        <p:nvSpPr>
          <p:cNvPr id="5" name="axis label"/>
          <p:cNvSpPr txBox="1"/>
          <p:nvPr/>
        </p:nvSpPr>
        <p:spPr>
          <a:xfrm>
            <a:off x="9692640" y="1417320"/>
            <a:ext cx="1828800" cy="274320"/>
          </a:xfrm>
          <a:prstGeom prst="rect">
            <a:avLst/>
          </a:prstGeom>
          <a:noFill/>
        </p:spPr>
        <p:txBody>
          <a:bodyPr wrap="square" lIns="0" tIns="0" rIns="0" bIns="0" anchor="t">
            <a:spAutoFit/>
          </a:bodyPr>
          <a:lstStyle/>
          <a:p>
            <a:pPr algn="r"/>
            <a:r>
              <a:rPr sz="1300" b="0" i="1">
                <a:solidFill>
                  <a:srgbClr val="C3CDE0"/>
                </a:solidFill>
                <a:latin typeface="Open Sans"/>
              </a:rPr>
              <a:t>frequency →</a:t>
            </a:r>
          </a:p>
        </p:txBody>
      </p:sp>
      <p:sp>
        <p:nvSpPr>
          <p:cNvPr id="6" name="band marker 1"/>
          <p:cNvSpPr/>
          <p:nvPr/>
        </p:nvSpPr>
        <p:spPr>
          <a:xfrm>
            <a:off x="1860803" y="1655064"/>
            <a:ext cx="256032" cy="256032"/>
          </a:xfrm>
          <a:prstGeom prst="ellipse">
            <a:avLst/>
          </a:prstGeom>
          <a:solidFill>
            <a:srgbClr val="A397FF"/>
          </a:solidFill>
          <a:ln w="25400">
            <a:solidFill>
              <a:srgbClr val="0B153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band card 1"/>
          <p:cNvSpPr/>
          <p:nvPr/>
        </p:nvSpPr>
        <p:spPr>
          <a:xfrm>
            <a:off x="685800" y="2148840"/>
            <a:ext cx="2606040" cy="4206240"/>
          </a:xfrm>
          <a:prstGeom prst="roundRect">
            <a:avLst>
              <a:gd name="adj" fmla="val 5000"/>
            </a:avLst>
          </a:prstGeom>
          <a:solidFill>
            <a:srgbClr val="0A1430">
              <a:alpha val="72000"/>
            </a:srgbClr>
          </a:solidFill>
          <a:ln w="9525">
            <a:solidFill>
              <a:srgbClr val="A397FF"/>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band pill 1"/>
          <p:cNvSpPr/>
          <p:nvPr/>
        </p:nvSpPr>
        <p:spPr>
          <a:xfrm>
            <a:off x="868680" y="2331720"/>
            <a:ext cx="2240280" cy="548640"/>
          </a:xfrm>
          <a:prstGeom prst="roundRect">
            <a:avLst>
              <a:gd name="adj" fmla="val 20000"/>
            </a:avLst>
          </a:prstGeom>
          <a:solidFill>
            <a:srgbClr val="A397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9" name="band name 1"/>
          <p:cNvSpPr txBox="1"/>
          <p:nvPr/>
        </p:nvSpPr>
        <p:spPr>
          <a:xfrm>
            <a:off x="868680" y="2331720"/>
            <a:ext cx="2240280" cy="548640"/>
          </a:xfrm>
          <a:prstGeom prst="rect">
            <a:avLst/>
          </a:prstGeom>
          <a:noFill/>
        </p:spPr>
        <p:txBody>
          <a:bodyPr wrap="square" lIns="0" tIns="0" rIns="0" bIns="0" anchor="ctr">
            <a:spAutoFit/>
          </a:bodyPr>
          <a:lstStyle/>
          <a:p>
            <a:pPr algn="ctr"/>
            <a:r>
              <a:rPr sz="2000" b="1" i="0">
                <a:solidFill>
                  <a:srgbClr val="0B1530"/>
                </a:solidFill>
                <a:latin typeface="Open Sans"/>
              </a:rPr>
              <a:t>Nanohertz</a:t>
            </a:r>
          </a:p>
        </p:txBody>
      </p:sp>
      <p:sp>
        <p:nvSpPr>
          <p:cNvPr id="10" name="band who 1"/>
          <p:cNvSpPr txBox="1"/>
          <p:nvPr/>
        </p:nvSpPr>
        <p:spPr>
          <a:xfrm>
            <a:off x="868680" y="3063240"/>
            <a:ext cx="2240280" cy="685800"/>
          </a:xfrm>
          <a:prstGeom prst="rect">
            <a:avLst/>
          </a:prstGeom>
          <a:noFill/>
        </p:spPr>
        <p:txBody>
          <a:bodyPr wrap="square" lIns="0" tIns="0" rIns="0" bIns="0" anchor="t">
            <a:spAutoFit/>
          </a:bodyPr>
          <a:lstStyle/>
          <a:p>
            <a:pPr algn="l"/>
            <a:r>
              <a:rPr sz="1500" b="1" i="0">
                <a:solidFill>
                  <a:srgbClr val="A397FF"/>
                </a:solidFill>
                <a:latin typeface="Open Sans"/>
              </a:rPr>
              <a:t>Pulsar timing arrays</a:t>
            </a:r>
          </a:p>
        </p:txBody>
      </p:sp>
      <p:sp>
        <p:nvSpPr>
          <p:cNvPr id="11" name="band points 1"/>
          <p:cNvSpPr txBox="1"/>
          <p:nvPr/>
        </p:nvSpPr>
        <p:spPr>
          <a:xfrm>
            <a:off x="868680" y="3657600"/>
            <a:ext cx="2240280" cy="2560320"/>
          </a:xfrm>
          <a:prstGeom prst="rect">
            <a:avLst/>
          </a:prstGeom>
          <a:noFill/>
        </p:spPr>
        <p:txBody>
          <a:bodyPr wrap="square" lIns="0" tIns="0" rIns="0" bIns="0" anchor="t">
            <a:spAutoFit/>
          </a:bodyPr>
          <a:lstStyle/>
          <a:p>
            <a:pPr marL="201168" indent="-201168" algn="l">
              <a:spcAft>
                <a:spcPts val="600"/>
              </a:spcAft>
              <a:buClr>
                <a:srgbClr val="A397FF"/>
              </a:buClr>
              <a:buFont typeface="Arial"/>
              <a:buChar char="•"/>
            </a:pPr>
            <a:r>
              <a:rPr sz="1500" b="0" i="0">
                <a:solidFill>
                  <a:srgbClr val="FFFFFF"/>
                </a:solidFill>
                <a:latin typeface="Open Sans"/>
              </a:rPr>
              <a:t>EPTA/InPTA, NANOGrav, PPTA, MeerKAT, Chinese PTA</a:t>
            </a:r>
          </a:p>
          <a:p>
            <a:pPr marL="201168" indent="-201168" algn="l">
              <a:spcAft>
                <a:spcPts val="600"/>
              </a:spcAft>
              <a:buClr>
                <a:srgbClr val="A397FF"/>
              </a:buClr>
              <a:buFont typeface="Arial"/>
              <a:buChar char="•"/>
            </a:pPr>
            <a:r>
              <a:rPr sz="1500" b="0" i="0">
                <a:solidFill>
                  <a:srgbClr val="FFFFFF"/>
                </a:solidFill>
                <a:latin typeface="Open Sans"/>
              </a:rPr>
              <a:t>Hellings–Downs evidence up to ~4σ</a:t>
            </a:r>
          </a:p>
          <a:p>
            <a:pPr marL="201168" indent="-201168" algn="l">
              <a:spcAft>
                <a:spcPts val="600"/>
              </a:spcAft>
              <a:buClr>
                <a:srgbClr val="A397FF"/>
              </a:buClr>
              <a:buFont typeface="Arial"/>
              <a:buChar char="•"/>
            </a:pPr>
            <a:r>
              <a:rPr sz="1500" b="0" i="0">
                <a:solidFill>
                  <a:srgbClr val="FFFFFF"/>
                </a:solidFill>
                <a:latin typeface="Open Sans"/>
              </a:rPr>
              <a:t>Gamma-ray PTA: a new, independent probe</a:t>
            </a:r>
          </a:p>
        </p:txBody>
      </p:sp>
      <p:sp>
        <p:nvSpPr>
          <p:cNvPr id="12" name="band marker 2"/>
          <p:cNvSpPr/>
          <p:nvPr/>
        </p:nvSpPr>
        <p:spPr>
          <a:xfrm>
            <a:off x="4604004" y="1655064"/>
            <a:ext cx="256032" cy="256032"/>
          </a:xfrm>
          <a:prstGeom prst="ellipse">
            <a:avLst/>
          </a:prstGeom>
          <a:solidFill>
            <a:srgbClr val="F2808C"/>
          </a:solidFill>
          <a:ln w="25400">
            <a:solidFill>
              <a:srgbClr val="0B153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3" name="band card 2"/>
          <p:cNvSpPr/>
          <p:nvPr/>
        </p:nvSpPr>
        <p:spPr>
          <a:xfrm>
            <a:off x="3429000" y="2148840"/>
            <a:ext cx="2606040" cy="4206240"/>
          </a:xfrm>
          <a:prstGeom prst="roundRect">
            <a:avLst>
              <a:gd name="adj" fmla="val 5000"/>
            </a:avLst>
          </a:prstGeom>
          <a:solidFill>
            <a:srgbClr val="0A1430">
              <a:alpha val="72000"/>
            </a:srgbClr>
          </a:solidFill>
          <a:ln w="9525">
            <a:solidFill>
              <a:srgbClr val="F2808C"/>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band pill 2"/>
          <p:cNvSpPr/>
          <p:nvPr/>
        </p:nvSpPr>
        <p:spPr>
          <a:xfrm>
            <a:off x="3611880" y="2331720"/>
            <a:ext cx="2240280" cy="548640"/>
          </a:xfrm>
          <a:prstGeom prst="roundRect">
            <a:avLst>
              <a:gd name="adj" fmla="val 20000"/>
            </a:avLst>
          </a:prstGeom>
          <a:solidFill>
            <a:srgbClr val="F280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5" name="band name 2"/>
          <p:cNvSpPr txBox="1"/>
          <p:nvPr/>
        </p:nvSpPr>
        <p:spPr>
          <a:xfrm>
            <a:off x="3611880" y="2331720"/>
            <a:ext cx="2240280" cy="548640"/>
          </a:xfrm>
          <a:prstGeom prst="rect">
            <a:avLst/>
          </a:prstGeom>
          <a:noFill/>
        </p:spPr>
        <p:txBody>
          <a:bodyPr wrap="square" lIns="0" tIns="0" rIns="0" bIns="0" anchor="ctr">
            <a:spAutoFit/>
          </a:bodyPr>
          <a:lstStyle/>
          <a:p>
            <a:pPr algn="ctr"/>
            <a:r>
              <a:rPr sz="2000" b="1" i="0">
                <a:solidFill>
                  <a:srgbClr val="0B1530"/>
                </a:solidFill>
                <a:latin typeface="Open Sans"/>
              </a:rPr>
              <a:t>Millihertz</a:t>
            </a:r>
          </a:p>
        </p:txBody>
      </p:sp>
      <p:sp>
        <p:nvSpPr>
          <p:cNvPr id="16" name="band who 2"/>
          <p:cNvSpPr txBox="1"/>
          <p:nvPr/>
        </p:nvSpPr>
        <p:spPr>
          <a:xfrm>
            <a:off x="3611880" y="3063240"/>
            <a:ext cx="2240280" cy="685800"/>
          </a:xfrm>
          <a:prstGeom prst="rect">
            <a:avLst/>
          </a:prstGeom>
          <a:noFill/>
        </p:spPr>
        <p:txBody>
          <a:bodyPr wrap="square" lIns="0" tIns="0" rIns="0" bIns="0" anchor="t">
            <a:spAutoFit/>
          </a:bodyPr>
          <a:lstStyle/>
          <a:p>
            <a:pPr algn="l"/>
            <a:r>
              <a:rPr sz="1500" b="1" i="0">
                <a:solidFill>
                  <a:srgbClr val="F2808C"/>
                </a:solidFill>
                <a:latin typeface="Open Sans"/>
              </a:rPr>
              <a:t>Space: LISA, TianQin</a:t>
            </a:r>
          </a:p>
        </p:txBody>
      </p:sp>
      <p:sp>
        <p:nvSpPr>
          <p:cNvPr id="17" name="band points 2"/>
          <p:cNvSpPr txBox="1"/>
          <p:nvPr/>
        </p:nvSpPr>
        <p:spPr>
          <a:xfrm>
            <a:off x="3611880" y="3657600"/>
            <a:ext cx="2240280" cy="2560320"/>
          </a:xfrm>
          <a:prstGeom prst="rect">
            <a:avLst/>
          </a:prstGeom>
          <a:noFill/>
        </p:spPr>
        <p:txBody>
          <a:bodyPr wrap="square" lIns="0" tIns="0" rIns="0" bIns="0" anchor="t">
            <a:spAutoFit/>
          </a:bodyPr>
          <a:lstStyle/>
          <a:p>
            <a:pPr marL="201168" indent="-201168" algn="l">
              <a:spcAft>
                <a:spcPts val="600"/>
              </a:spcAft>
              <a:buClr>
                <a:srgbClr val="F2808C"/>
              </a:buClr>
              <a:buFont typeface="Arial"/>
              <a:buChar char="•"/>
            </a:pPr>
            <a:r>
              <a:rPr sz="1500" b="0" i="0">
                <a:solidFill>
                  <a:srgbClr val="FFFFFF"/>
                </a:solidFill>
                <a:latin typeface="Open Sans"/>
              </a:rPr>
              <a:t>LISA adopted by ESA &amp; NASA</a:t>
            </a:r>
          </a:p>
          <a:p>
            <a:pPr marL="201168" indent="-201168" algn="l">
              <a:spcAft>
                <a:spcPts val="600"/>
              </a:spcAft>
              <a:buClr>
                <a:srgbClr val="F2808C"/>
              </a:buClr>
              <a:buFont typeface="Arial"/>
              <a:buChar char="•"/>
            </a:pPr>
            <a:r>
              <a:rPr sz="1500" b="0" i="0">
                <a:solidFill>
                  <a:srgbClr val="FFFFFF"/>
                </a:solidFill>
                <a:latin typeface="Open Sans"/>
              </a:rPr>
              <a:t>Launch mid-2030s</a:t>
            </a:r>
          </a:p>
          <a:p>
            <a:pPr marL="201168" indent="-201168" algn="l">
              <a:spcAft>
                <a:spcPts val="600"/>
              </a:spcAft>
              <a:buClr>
                <a:srgbClr val="F2808C"/>
              </a:buClr>
              <a:buFont typeface="Arial"/>
              <a:buChar char="•"/>
            </a:pPr>
            <a:r>
              <a:rPr sz="1500" b="0" i="0">
                <a:solidFill>
                  <a:srgbClr val="FFFFFF"/>
                </a:solidFill>
                <a:latin typeface="Open Sans"/>
              </a:rPr>
              <a:t>White dwarfs, massive black holes</a:t>
            </a:r>
          </a:p>
        </p:txBody>
      </p:sp>
      <p:sp>
        <p:nvSpPr>
          <p:cNvPr id="18" name="band marker 3"/>
          <p:cNvSpPr/>
          <p:nvPr/>
        </p:nvSpPr>
        <p:spPr>
          <a:xfrm>
            <a:off x="7347204" y="1655064"/>
            <a:ext cx="256032" cy="256032"/>
          </a:xfrm>
          <a:prstGeom prst="ellipse">
            <a:avLst/>
          </a:prstGeom>
          <a:solidFill>
            <a:srgbClr val="3FD0C0"/>
          </a:solidFill>
          <a:ln w="25400">
            <a:solidFill>
              <a:srgbClr val="0B153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9" name="band card 3"/>
          <p:cNvSpPr/>
          <p:nvPr/>
        </p:nvSpPr>
        <p:spPr>
          <a:xfrm>
            <a:off x="6172200" y="2148840"/>
            <a:ext cx="2606040" cy="4206240"/>
          </a:xfrm>
          <a:prstGeom prst="roundRect">
            <a:avLst>
              <a:gd name="adj" fmla="val 5000"/>
            </a:avLst>
          </a:prstGeom>
          <a:solidFill>
            <a:srgbClr val="0A1430">
              <a:alpha val="72000"/>
            </a:srgbClr>
          </a:solidFill>
          <a:ln w="9525">
            <a:solidFill>
              <a:srgbClr val="3FD0C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0" name="band pill 3"/>
          <p:cNvSpPr/>
          <p:nvPr/>
        </p:nvSpPr>
        <p:spPr>
          <a:xfrm>
            <a:off x="6355080" y="2331720"/>
            <a:ext cx="2240280" cy="548640"/>
          </a:xfrm>
          <a:prstGeom prst="roundRect">
            <a:avLst>
              <a:gd name="adj" fmla="val 20000"/>
            </a:avLst>
          </a:prstGeom>
          <a:solidFill>
            <a:srgbClr val="3FD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1" name="band name 3"/>
          <p:cNvSpPr txBox="1"/>
          <p:nvPr/>
        </p:nvSpPr>
        <p:spPr>
          <a:xfrm>
            <a:off x="6355080" y="2331720"/>
            <a:ext cx="2240280" cy="548640"/>
          </a:xfrm>
          <a:prstGeom prst="rect">
            <a:avLst/>
          </a:prstGeom>
          <a:noFill/>
        </p:spPr>
        <p:txBody>
          <a:bodyPr wrap="square" lIns="0" tIns="0" rIns="0" bIns="0" anchor="ctr">
            <a:spAutoFit/>
          </a:bodyPr>
          <a:lstStyle/>
          <a:p>
            <a:pPr algn="ctr"/>
            <a:r>
              <a:rPr sz="2000" b="1" i="0">
                <a:solidFill>
                  <a:srgbClr val="0B1530"/>
                </a:solidFill>
                <a:latin typeface="Open Sans"/>
              </a:rPr>
              <a:t>Decihertz</a:t>
            </a:r>
          </a:p>
        </p:txBody>
      </p:sp>
      <p:sp>
        <p:nvSpPr>
          <p:cNvPr id="22" name="band who 3"/>
          <p:cNvSpPr txBox="1"/>
          <p:nvPr/>
        </p:nvSpPr>
        <p:spPr>
          <a:xfrm>
            <a:off x="6355080" y="3063240"/>
            <a:ext cx="2240280" cy="685800"/>
          </a:xfrm>
          <a:prstGeom prst="rect">
            <a:avLst/>
          </a:prstGeom>
          <a:noFill/>
        </p:spPr>
        <p:txBody>
          <a:bodyPr wrap="square" lIns="0" tIns="0" rIns="0" bIns="0" anchor="t">
            <a:spAutoFit/>
          </a:bodyPr>
          <a:lstStyle/>
          <a:p>
            <a:pPr algn="l"/>
            <a:r>
              <a:rPr sz="1500" b="1" i="0">
                <a:solidFill>
                  <a:srgbClr val="3FD0C0"/>
                </a:solidFill>
                <a:latin typeface="Open Sans"/>
              </a:rPr>
              <a:t>Future: DECIGO</a:t>
            </a:r>
          </a:p>
        </p:txBody>
      </p:sp>
      <p:sp>
        <p:nvSpPr>
          <p:cNvPr id="23" name="band points 3"/>
          <p:cNvSpPr txBox="1"/>
          <p:nvPr/>
        </p:nvSpPr>
        <p:spPr>
          <a:xfrm>
            <a:off x="6355080" y="3657600"/>
            <a:ext cx="2240280" cy="2560320"/>
          </a:xfrm>
          <a:prstGeom prst="rect">
            <a:avLst/>
          </a:prstGeom>
          <a:noFill/>
        </p:spPr>
        <p:txBody>
          <a:bodyPr wrap="square" lIns="0" tIns="0" rIns="0" bIns="0" anchor="t">
            <a:spAutoFit/>
          </a:bodyPr>
          <a:lstStyle/>
          <a:p>
            <a:pPr marL="201168" indent="-201168" algn="l">
              <a:spcAft>
                <a:spcPts val="600"/>
              </a:spcAft>
              <a:buClr>
                <a:srgbClr val="3FD0C0"/>
              </a:buClr>
              <a:buFont typeface="Arial"/>
              <a:buChar char="•"/>
            </a:pPr>
            <a:r>
              <a:rPr sz="1500" b="0" i="0">
                <a:solidFill>
                  <a:srgbClr val="FFFFFF"/>
                </a:solidFill>
                <a:latin typeface="Open Sans"/>
              </a:rPr>
              <a:t>Ambitious lunar and space concepts</a:t>
            </a:r>
          </a:p>
          <a:p>
            <a:pPr marL="201168" indent="-201168" algn="l">
              <a:spcAft>
                <a:spcPts val="600"/>
              </a:spcAft>
              <a:buClr>
                <a:srgbClr val="3FD0C0"/>
              </a:buClr>
              <a:buFont typeface="Arial"/>
              <a:buChar char="•"/>
            </a:pPr>
            <a:r>
              <a:rPr sz="1500" b="0" i="0">
                <a:solidFill>
                  <a:srgbClr val="FFFFFF"/>
                </a:solidFill>
                <a:latin typeface="Open Sans"/>
              </a:rPr>
              <a:t>Bridges space and ground bands</a:t>
            </a:r>
          </a:p>
        </p:txBody>
      </p:sp>
      <p:sp>
        <p:nvSpPr>
          <p:cNvPr id="24" name="band marker 4"/>
          <p:cNvSpPr/>
          <p:nvPr/>
        </p:nvSpPr>
        <p:spPr>
          <a:xfrm>
            <a:off x="10090404" y="1655064"/>
            <a:ext cx="256032" cy="256032"/>
          </a:xfrm>
          <a:prstGeom prst="ellipse">
            <a:avLst/>
          </a:prstGeom>
          <a:solidFill>
            <a:srgbClr val="F5B04A"/>
          </a:solidFill>
          <a:ln w="25400">
            <a:solidFill>
              <a:srgbClr val="0B153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5" name="band card 4"/>
          <p:cNvSpPr/>
          <p:nvPr/>
        </p:nvSpPr>
        <p:spPr>
          <a:xfrm>
            <a:off x="8915400" y="2148840"/>
            <a:ext cx="2606040" cy="4206240"/>
          </a:xfrm>
          <a:prstGeom prst="roundRect">
            <a:avLst>
              <a:gd name="adj" fmla="val 5000"/>
            </a:avLst>
          </a:prstGeom>
          <a:solidFill>
            <a:srgbClr val="0A1430">
              <a:alpha val="72000"/>
            </a:srgbClr>
          </a:solidFill>
          <a:ln w="9525">
            <a:solidFill>
              <a:srgbClr val="F5B04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6" name="band pill 4"/>
          <p:cNvSpPr/>
          <p:nvPr/>
        </p:nvSpPr>
        <p:spPr>
          <a:xfrm>
            <a:off x="9098280" y="2331720"/>
            <a:ext cx="2240280" cy="548640"/>
          </a:xfrm>
          <a:prstGeom prst="roundRect">
            <a:avLst>
              <a:gd name="adj" fmla="val 20000"/>
            </a:avLst>
          </a:prstGeom>
          <a:solidFill>
            <a:srgbClr val="F5B0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7" name="band name 4"/>
          <p:cNvSpPr txBox="1"/>
          <p:nvPr/>
        </p:nvSpPr>
        <p:spPr>
          <a:xfrm>
            <a:off x="9098280" y="2331720"/>
            <a:ext cx="2240280" cy="548640"/>
          </a:xfrm>
          <a:prstGeom prst="rect">
            <a:avLst/>
          </a:prstGeom>
          <a:noFill/>
        </p:spPr>
        <p:txBody>
          <a:bodyPr wrap="square" lIns="0" tIns="0" rIns="0" bIns="0" anchor="ctr">
            <a:spAutoFit/>
          </a:bodyPr>
          <a:lstStyle/>
          <a:p>
            <a:pPr algn="ctr"/>
            <a:r>
              <a:rPr sz="2000" b="1" i="0">
                <a:solidFill>
                  <a:srgbClr val="0B1530"/>
                </a:solidFill>
                <a:latin typeface="Open Sans"/>
              </a:rPr>
              <a:t>Audio band</a:t>
            </a:r>
          </a:p>
        </p:txBody>
      </p:sp>
      <p:sp>
        <p:nvSpPr>
          <p:cNvPr id="28" name="band who 4"/>
          <p:cNvSpPr txBox="1"/>
          <p:nvPr/>
        </p:nvSpPr>
        <p:spPr>
          <a:xfrm>
            <a:off x="9098280" y="3063240"/>
            <a:ext cx="2240280" cy="685800"/>
          </a:xfrm>
          <a:prstGeom prst="rect">
            <a:avLst/>
          </a:prstGeom>
          <a:noFill/>
        </p:spPr>
        <p:txBody>
          <a:bodyPr wrap="square" lIns="0" tIns="0" rIns="0" bIns="0" anchor="t">
            <a:spAutoFit/>
          </a:bodyPr>
          <a:lstStyle/>
          <a:p>
            <a:pPr algn="l"/>
            <a:r>
              <a:rPr sz="1500" b="1" i="0">
                <a:solidFill>
                  <a:srgbClr val="F5B04A"/>
                </a:solidFill>
                <a:latin typeface="Open Sans"/>
              </a:rPr>
              <a:t>Ground: LIGO, Virgo, KAGRA, GEO600</a:t>
            </a:r>
          </a:p>
        </p:txBody>
      </p:sp>
      <p:sp>
        <p:nvSpPr>
          <p:cNvPr id="29" name="band points 4"/>
          <p:cNvSpPr txBox="1"/>
          <p:nvPr/>
        </p:nvSpPr>
        <p:spPr>
          <a:xfrm>
            <a:off x="9098280" y="3657600"/>
            <a:ext cx="2240280" cy="2560320"/>
          </a:xfrm>
          <a:prstGeom prst="rect">
            <a:avLst/>
          </a:prstGeom>
          <a:noFill/>
        </p:spPr>
        <p:txBody>
          <a:bodyPr wrap="square" lIns="0" tIns="0" rIns="0" bIns="0" anchor="t">
            <a:spAutoFit/>
          </a:bodyPr>
          <a:lstStyle/>
          <a:p>
            <a:pPr marL="201168" indent="-201168" algn="l">
              <a:spcAft>
                <a:spcPts val="600"/>
              </a:spcAft>
              <a:buClr>
                <a:srgbClr val="F5B04A"/>
              </a:buClr>
              <a:buFont typeface="Arial"/>
              <a:buChar char="•"/>
            </a:pPr>
            <a:r>
              <a:rPr sz="1500" b="0" i="0">
                <a:solidFill>
                  <a:srgbClr val="FFFFFF"/>
                </a:solidFill>
                <a:latin typeface="Open Sans"/>
              </a:rPr>
              <a:t>~300 events through O4</a:t>
            </a:r>
          </a:p>
          <a:p>
            <a:pPr marL="201168" indent="-201168" algn="l">
              <a:spcAft>
                <a:spcPts val="600"/>
              </a:spcAft>
              <a:buClr>
                <a:srgbClr val="F5B04A"/>
              </a:buClr>
              <a:buFont typeface="Arial"/>
              <a:buChar char="•"/>
            </a:pPr>
            <a:r>
              <a:rPr sz="1500" b="0" i="0">
                <a:solidFill>
                  <a:srgbClr val="FFFFFF"/>
                </a:solidFill>
                <a:latin typeface="Open Sans"/>
              </a:rPr>
              <a:t>Most are binary black holes</a:t>
            </a:r>
          </a:p>
          <a:p>
            <a:pPr marL="201168" indent="-201168" algn="l">
              <a:spcAft>
                <a:spcPts val="600"/>
              </a:spcAft>
              <a:buClr>
                <a:srgbClr val="F5B04A"/>
              </a:buClr>
              <a:buFont typeface="Arial"/>
              <a:buChar char="•"/>
            </a:pPr>
            <a:r>
              <a:rPr sz="1500" b="0" i="0">
                <a:solidFill>
                  <a:srgbClr val="FFFFFF"/>
                </a:solidFill>
                <a:latin typeface="Open Sans"/>
              </a:rPr>
              <a:t>GW150914 · GW170817</a:t>
            </a:r>
          </a:p>
        </p:txBody>
      </p:sp>
    </p:spTree>
    <p:extLst>
      <p:ext uri="{BB962C8B-B14F-4D97-AF65-F5344CB8AC3E}">
        <p14:creationId xmlns:p14="http://schemas.microsoft.com/office/powerpoint/2010/main" val="3347346604"/>
      </p:ext>
    </p:extLst>
  </p:cSld>
  <p:clrMapOvr>
    <a:masterClrMapping/>
  </p:clrMapOvr>
  <p:transition spd="slow">
    <p:wipe dir="r"/>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718207A-555A-3943-6532-3F897A1C8E7C}"/>
              </a:ext>
            </a:extLst>
          </p:cNvPr>
          <p:cNvSpPr txBox="1">
            <a:spLocks/>
          </p:cNvSpPr>
          <p:nvPr/>
        </p:nvSpPr>
        <p:spPr>
          <a:xfrm>
            <a:off x="548640" y="411480"/>
            <a:ext cx="11064240" cy="914400"/>
          </a:xfrm>
          <a:prstGeom prst="rect">
            <a:avLst/>
          </a:prstGeom>
          <a:effectLst/>
        </p:spPr>
        <p:txBody>
          <a:bodyPr vert="horz" lIns="91440" tIns="45720" rIns="91440" bIns="45720" rtlCol="0" anchor="ctr">
            <a:normAutofit fontScale="97500"/>
          </a:bodyPr>
          <a:lstStyle>
            <a:lvl1pPr algn="l" defTabSz="457200" rtl="0" eaLnBrk="1" latinLnBrk="0" hangingPunct="1">
              <a:spcBef>
                <a:spcPct val="0"/>
              </a:spcBef>
              <a:buNone/>
              <a:defRPr sz="36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spc="-150" dirty="0">
                <a:solidFill>
                  <a:srgbClr val="FFFFFF"/>
                </a:solidFill>
                <a:latin typeface="Open Sans Light" panose="020B0306030504020204" pitchFamily="34" charset="0"/>
                <a:ea typeface="Open Sans Light" panose="020B0306030504020204" pitchFamily="34" charset="0"/>
                <a:cs typeface="Open Sans Light" panose="020B0306030504020204" pitchFamily="34" charset="0"/>
              </a:rPr>
              <a:t>Headline science</a:t>
            </a:r>
          </a:p>
        </p:txBody>
      </p:sp>
      <p:sp>
        <p:nvSpPr>
          <p:cNvPr id="4" name="GW250114 card"/>
          <p:cNvSpPr/>
          <p:nvPr/>
        </p:nvSpPr>
        <p:spPr>
          <a:xfrm>
            <a:off x="685800" y="1554480"/>
            <a:ext cx="5577840" cy="4206240"/>
          </a:xfrm>
          <a:prstGeom prst="roundRect">
            <a:avLst>
              <a:gd name="adj" fmla="val 4000"/>
            </a:avLst>
          </a:prstGeom>
          <a:solidFill>
            <a:srgbClr val="0A1430">
              <a:alpha val="72000"/>
            </a:srgbClr>
          </a:solidFill>
          <a:ln w="9525">
            <a:solidFill>
              <a:srgbClr val="F5B04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GW250114 heading"/>
          <p:cNvSpPr txBox="1"/>
          <p:nvPr/>
        </p:nvSpPr>
        <p:spPr>
          <a:xfrm>
            <a:off x="914400" y="1691640"/>
            <a:ext cx="5120640" cy="411480"/>
          </a:xfrm>
          <a:prstGeom prst="rect">
            <a:avLst/>
          </a:prstGeom>
          <a:noFill/>
        </p:spPr>
        <p:txBody>
          <a:bodyPr wrap="square" lIns="0" tIns="0" rIns="0" bIns="0" anchor="t">
            <a:spAutoFit/>
          </a:bodyPr>
          <a:lstStyle/>
          <a:p>
            <a:pPr algn="l"/>
            <a:r>
              <a:rPr sz="1900" b="1" i="0">
                <a:solidFill>
                  <a:srgbClr val="F5B04A"/>
                </a:solidFill>
                <a:latin typeface="Open Sans"/>
              </a:rPr>
              <a:t>GW250114: the loudest signal yet</a:t>
            </a:r>
          </a:p>
        </p:txBody>
      </p:sp>
      <p:pic>
        <p:nvPicPr>
          <p:cNvPr id="6" name="GW250114 strain plot" descr="gw250114_strain.png"/>
          <p:cNvPicPr>
            <a:picLocks noChangeAspect="1"/>
          </p:cNvPicPr>
          <p:nvPr/>
        </p:nvPicPr>
        <p:blipFill>
          <a:blip r:embed="rId4"/>
          <a:stretch>
            <a:fillRect/>
          </a:stretch>
        </p:blipFill>
        <p:spPr>
          <a:xfrm>
            <a:off x="914400" y="2148840"/>
            <a:ext cx="5120640" cy="2987040"/>
          </a:xfrm>
          <a:prstGeom prst="rect">
            <a:avLst/>
          </a:prstGeom>
        </p:spPr>
      </p:pic>
      <p:sp>
        <p:nvSpPr>
          <p:cNvPr id="7" name="GW250114 caption"/>
          <p:cNvSpPr txBox="1"/>
          <p:nvPr/>
        </p:nvSpPr>
        <p:spPr>
          <a:xfrm>
            <a:off x="914400" y="5166360"/>
            <a:ext cx="5120640" cy="548640"/>
          </a:xfrm>
          <a:prstGeom prst="rect">
            <a:avLst/>
          </a:prstGeom>
          <a:noFill/>
        </p:spPr>
        <p:txBody>
          <a:bodyPr wrap="square" lIns="0" tIns="0" rIns="0" bIns="0" anchor="t">
            <a:spAutoFit/>
          </a:bodyPr>
          <a:lstStyle/>
          <a:p>
            <a:pPr algn="l"/>
            <a:r>
              <a:rPr sz="1300" b="0" i="0">
                <a:solidFill>
                  <a:srgbClr val="FFFFFF"/>
                </a:solidFill>
                <a:latin typeface="Open Sans"/>
              </a:rPr>
              <a:t>Network SNR 80 (GW150914: 26) · two ~33 M☉ black holes at ~400 Mpc · Hawking's area theorem confirmed</a:t>
            </a:r>
          </a:p>
          <a:p>
            <a:pPr algn="l"/>
            <a:r>
              <a:rPr sz="1000" b="0" i="1">
                <a:solidFill>
                  <a:srgbClr val="C3CDE0"/>
                </a:solidFill>
                <a:latin typeface="Open Sans"/>
              </a:rPr>
              <a:t>LIGO open data (GWOSC), whitened, 30–350 Hz</a:t>
            </a:r>
          </a:p>
        </p:txBody>
      </p:sp>
      <p:sp>
        <p:nvSpPr>
          <p:cNvPr id="8" name="HD card"/>
          <p:cNvSpPr/>
          <p:nvPr/>
        </p:nvSpPr>
        <p:spPr>
          <a:xfrm>
            <a:off x="6492240" y="1554480"/>
            <a:ext cx="5029200" cy="4206240"/>
          </a:xfrm>
          <a:prstGeom prst="roundRect">
            <a:avLst>
              <a:gd name="adj" fmla="val 4000"/>
            </a:avLst>
          </a:prstGeom>
          <a:solidFill>
            <a:srgbClr val="0A1430">
              <a:alpha val="72000"/>
            </a:srgbClr>
          </a:solidFill>
          <a:ln w="9525">
            <a:solidFill>
              <a:srgbClr val="A397FF"/>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9" name="HD heading"/>
          <p:cNvSpPr txBox="1"/>
          <p:nvPr/>
        </p:nvSpPr>
        <p:spPr>
          <a:xfrm>
            <a:off x="6720840" y="1691640"/>
            <a:ext cx="4572000" cy="411480"/>
          </a:xfrm>
          <a:prstGeom prst="rect">
            <a:avLst/>
          </a:prstGeom>
          <a:noFill/>
        </p:spPr>
        <p:txBody>
          <a:bodyPr wrap="square" lIns="0" tIns="0" rIns="0" bIns="0" anchor="t">
            <a:spAutoFit/>
          </a:bodyPr>
          <a:lstStyle/>
          <a:p>
            <a:pPr algn="l"/>
            <a:r>
              <a:rPr sz="1900" b="1" i="0">
                <a:solidFill>
                  <a:srgbClr val="A397FF"/>
                </a:solidFill>
                <a:latin typeface="Open Sans"/>
              </a:rPr>
              <a:t>Hellings–Downs correlation</a:t>
            </a:r>
          </a:p>
        </p:txBody>
      </p:sp>
      <p:sp>
        <p:nvSpPr>
          <p:cNvPr id="10" name="HD figure backing"/>
          <p:cNvSpPr/>
          <p:nvPr/>
        </p:nvSpPr>
        <p:spPr>
          <a:xfrm>
            <a:off x="6720840" y="2148840"/>
            <a:ext cx="4572000" cy="2926080"/>
          </a:xfrm>
          <a:prstGeom prst="roundRect">
            <a:avLst>
              <a:gd name="adj" fmla="val 4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11" name="Hellings-Downs figure" descr="hd_nanograv.png"/>
          <p:cNvPicPr>
            <a:picLocks noChangeAspect="1"/>
          </p:cNvPicPr>
          <p:nvPr/>
        </p:nvPicPr>
        <p:blipFill>
          <a:blip r:embed="rId5"/>
          <a:stretch>
            <a:fillRect/>
          </a:stretch>
        </p:blipFill>
        <p:spPr>
          <a:xfrm>
            <a:off x="6880860" y="2194560"/>
            <a:ext cx="4251960" cy="2834640"/>
          </a:xfrm>
          <a:prstGeom prst="rect">
            <a:avLst/>
          </a:prstGeom>
        </p:spPr>
      </p:pic>
      <p:sp>
        <p:nvSpPr>
          <p:cNvPr id="12" name="HD caption"/>
          <p:cNvSpPr txBox="1"/>
          <p:nvPr/>
        </p:nvSpPr>
        <p:spPr>
          <a:xfrm>
            <a:off x="6720840" y="5166360"/>
            <a:ext cx="4572000" cy="548640"/>
          </a:xfrm>
          <a:prstGeom prst="rect">
            <a:avLst/>
          </a:prstGeom>
          <a:noFill/>
        </p:spPr>
        <p:txBody>
          <a:bodyPr wrap="square" lIns="0" tIns="0" rIns="0" bIns="0" anchor="t">
            <a:spAutoFit/>
          </a:bodyPr>
          <a:lstStyle/>
          <a:p>
            <a:pPr algn="l"/>
            <a:r>
              <a:rPr sz="1300" b="0" i="0">
                <a:solidFill>
                  <a:srgbClr val="FFFFFF"/>
                </a:solidFill>
                <a:latin typeface="Open Sans"/>
              </a:rPr>
              <a:t>Pulsar-pair correlations vs. angle (NANOGrav 15-yr) follow the predicted curve</a:t>
            </a:r>
          </a:p>
          <a:p>
            <a:pPr algn="l"/>
            <a:r>
              <a:rPr sz="1000" b="0" i="1">
                <a:solidFill>
                  <a:srgbClr val="C3CDE0"/>
                </a:solidFill>
                <a:latin typeface="Open Sans"/>
              </a:rPr>
              <a:t>Figure: Cmglee, CC BY-SA 4.0, Wikimedia Commons</a:t>
            </a:r>
          </a:p>
        </p:txBody>
      </p:sp>
      <p:pic>
        <p:nvPicPr>
          <p:cNvPr id="13" name="medal" descr="medal.png"/>
          <p:cNvPicPr>
            <a:picLocks noChangeAspect="1"/>
          </p:cNvPicPr>
          <p:nvPr/>
        </p:nvPicPr>
        <p:blipFill>
          <a:blip r:embed="rId6"/>
          <a:stretch>
            <a:fillRect/>
          </a:stretch>
        </p:blipFill>
        <p:spPr>
          <a:xfrm>
            <a:off x="685800" y="5943600"/>
            <a:ext cx="566928" cy="566928"/>
          </a:xfrm>
          <a:prstGeom prst="rect">
            <a:avLst/>
          </a:prstGeom>
        </p:spPr>
      </p:pic>
      <p:sp>
        <p:nvSpPr>
          <p:cNvPr id="14" name="Nobel note"/>
          <p:cNvSpPr txBox="1"/>
          <p:nvPr/>
        </p:nvSpPr>
        <p:spPr>
          <a:xfrm>
            <a:off x="1417320" y="5943600"/>
            <a:ext cx="10058400" cy="566928"/>
          </a:xfrm>
          <a:prstGeom prst="rect">
            <a:avLst/>
          </a:prstGeom>
          <a:noFill/>
        </p:spPr>
        <p:txBody>
          <a:bodyPr wrap="square" lIns="0" tIns="0" rIns="0" bIns="0" anchor="ctr">
            <a:spAutoFit/>
          </a:bodyPr>
          <a:lstStyle/>
          <a:p>
            <a:pPr algn="l"/>
            <a:r>
              <a:rPr sz="1400" b="1" i="0">
                <a:solidFill>
                  <a:srgbClr val="F5B04A"/>
                </a:solidFill>
                <a:latin typeface="Open Sans"/>
              </a:rPr>
              <a:t>2017 Nobel Prize in Physics</a:t>
            </a:r>
            <a:r>
              <a:rPr sz="1300" b="0" i="0">
                <a:solidFill>
                  <a:srgbClr val="C3CDE0"/>
                </a:solidFill>
                <a:latin typeface="Open Sans"/>
              </a:rPr>
              <a:t>  ·  Weiss, Barish &amp; Thorne, for LIGO and the observation of gravitational waves</a:t>
            </a:r>
          </a:p>
        </p:txBody>
      </p:sp>
    </p:spTree>
    <p:extLst>
      <p:ext uri="{BB962C8B-B14F-4D97-AF65-F5344CB8AC3E}">
        <p14:creationId xmlns:p14="http://schemas.microsoft.com/office/powerpoint/2010/main" val="3289992859"/>
      </p:ext>
    </p:extLst>
  </p:cSld>
  <p:clrMapOvr>
    <a:masterClrMapping/>
  </p:clrMapOvr>
  <p:transition spd="slow">
    <p:wipe dir="r"/>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A27394B6-DFE9-29F3-DC60-D5DAD3FAC082}"/>
              </a:ext>
            </a:extLst>
          </p:cNvPr>
          <p:cNvSpPr txBox="1">
            <a:spLocks/>
          </p:cNvSpPr>
          <p:nvPr/>
        </p:nvSpPr>
        <p:spPr>
          <a:xfrm>
            <a:off x="548640" y="411480"/>
            <a:ext cx="11064240" cy="914400"/>
          </a:xfrm>
          <a:prstGeom prst="rect">
            <a:avLst/>
          </a:prstGeom>
          <a:effectLst/>
        </p:spPr>
        <p:txBody>
          <a:bodyPr vert="horz" lIns="91440" tIns="45720" rIns="91440" bIns="45720" rtlCol="0" anchor="ctr">
            <a:normAutofit fontScale="97500"/>
          </a:bodyPr>
          <a:lstStyle>
            <a:lvl1pPr algn="l" defTabSz="457200" rtl="0" eaLnBrk="1" latinLnBrk="0" hangingPunct="1">
              <a:spcBef>
                <a:spcPct val="0"/>
              </a:spcBef>
              <a:buNone/>
              <a:defRPr sz="36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spc="-150" dirty="0">
                <a:solidFill>
                  <a:srgbClr val="FFFFFF"/>
                </a:solidFill>
                <a:latin typeface="Open Sans Light" panose="020B0306030504020204" pitchFamily="34" charset="0"/>
                <a:ea typeface="Open Sans Light" panose="020B0306030504020204" pitchFamily="34" charset="0"/>
                <a:cs typeface="Open Sans Light" panose="020B0306030504020204" pitchFamily="34" charset="0"/>
              </a:rPr>
              <a:t>Meetings that GWIC oversees</a:t>
            </a:r>
          </a:p>
        </p:txBody>
      </p:sp>
      <p:cxnSp>
        <p:nvCxnSpPr>
          <p:cNvPr id="4" name="timeline"/>
          <p:cNvCxnSpPr/>
          <p:nvPr/>
        </p:nvCxnSpPr>
        <p:spPr>
          <a:xfrm>
            <a:off x="685800" y="3749039"/>
            <a:ext cx="10835640" cy="0"/>
          </a:xfrm>
          <a:prstGeom prst="line">
            <a:avLst/>
          </a:prstGeom>
          <a:ln w="25400">
            <a:solidFill>
              <a:srgbClr val="C3CDE0"/>
            </a:solidFill>
          </a:ln>
        </p:spPr>
        <p:style>
          <a:lnRef idx="2">
            <a:schemeClr val="accent1"/>
          </a:lnRef>
          <a:fillRef idx="0">
            <a:schemeClr val="accent1"/>
          </a:fillRef>
          <a:effectRef idx="1">
            <a:schemeClr val="accent1"/>
          </a:effectRef>
          <a:fontRef idx="minor">
            <a:schemeClr val="tx1"/>
          </a:fontRef>
        </p:style>
      </p:cxnSp>
      <p:sp>
        <p:nvSpPr>
          <p:cNvPr id="5" name="event dot 1"/>
          <p:cNvSpPr/>
          <p:nvPr/>
        </p:nvSpPr>
        <p:spPr>
          <a:xfrm>
            <a:off x="1444752" y="3593591"/>
            <a:ext cx="310896" cy="310896"/>
          </a:xfrm>
          <a:prstGeom prst="ellipse">
            <a:avLst/>
          </a:prstGeom>
          <a:solidFill>
            <a:srgbClr val="7FC8E8"/>
          </a:solidFill>
          <a:ln w="38100">
            <a:solidFill>
              <a:srgbClr val="7FC8E8"/>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event text 1"/>
          <p:cNvSpPr txBox="1"/>
          <p:nvPr/>
        </p:nvSpPr>
        <p:spPr>
          <a:xfrm>
            <a:off x="548640" y="1783080"/>
            <a:ext cx="2103120" cy="1691640"/>
          </a:xfrm>
          <a:prstGeom prst="rect">
            <a:avLst/>
          </a:prstGeom>
          <a:noFill/>
        </p:spPr>
        <p:txBody>
          <a:bodyPr wrap="square" lIns="0" tIns="0" rIns="0" bIns="0" anchor="b">
            <a:spAutoFit/>
          </a:bodyPr>
          <a:lstStyle/>
          <a:p>
            <a:pPr algn="ctr"/>
            <a:r>
              <a:rPr sz="1500" b="1" i="0">
                <a:solidFill>
                  <a:srgbClr val="7FC8E8"/>
                </a:solidFill>
                <a:latin typeface="Open Sans"/>
              </a:rPr>
              <a:t>Jun 2024</a:t>
            </a:r>
          </a:p>
          <a:p>
            <a:pPr algn="ctr"/>
            <a:r>
              <a:rPr sz="1700" b="1" i="0">
                <a:solidFill>
                  <a:srgbClr val="FFFFFF"/>
                </a:solidFill>
                <a:latin typeface="Open Sans"/>
              </a:rPr>
              <a:t>Dawn meeting</a:t>
            </a:r>
          </a:p>
          <a:p>
            <a:pPr algn="ctr"/>
            <a:r>
              <a:rPr sz="1400" b="0" i="0">
                <a:solidFill>
                  <a:srgbClr val="C3CDE0"/>
                </a:solidFill>
                <a:latin typeface="Open Sans"/>
              </a:rPr>
              <a:t>UBC, Vancouver · ~150</a:t>
            </a:r>
          </a:p>
        </p:txBody>
      </p:sp>
      <p:sp>
        <p:nvSpPr>
          <p:cNvPr id="7" name="event dot 2"/>
          <p:cNvSpPr/>
          <p:nvPr/>
        </p:nvSpPr>
        <p:spPr>
          <a:xfrm>
            <a:off x="3246120" y="3593591"/>
            <a:ext cx="310896" cy="310896"/>
          </a:xfrm>
          <a:prstGeom prst="ellipse">
            <a:avLst/>
          </a:prstGeom>
          <a:solidFill>
            <a:srgbClr val="7FC8E8"/>
          </a:solidFill>
          <a:ln w="38100">
            <a:solidFill>
              <a:srgbClr val="7FC8E8"/>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event text 2"/>
          <p:cNvSpPr txBox="1"/>
          <p:nvPr/>
        </p:nvSpPr>
        <p:spPr>
          <a:xfrm>
            <a:off x="2350008" y="4069080"/>
            <a:ext cx="2103120" cy="1691640"/>
          </a:xfrm>
          <a:prstGeom prst="rect">
            <a:avLst/>
          </a:prstGeom>
          <a:noFill/>
        </p:spPr>
        <p:txBody>
          <a:bodyPr wrap="square" lIns="0" tIns="0" rIns="0" bIns="0" anchor="t">
            <a:spAutoFit/>
          </a:bodyPr>
          <a:lstStyle/>
          <a:p>
            <a:pPr algn="ctr"/>
            <a:r>
              <a:rPr sz="1500" b="1" i="0">
                <a:solidFill>
                  <a:srgbClr val="7FC8E8"/>
                </a:solidFill>
                <a:latin typeface="Open Sans"/>
              </a:rPr>
              <a:t>Jul 2025</a:t>
            </a:r>
          </a:p>
          <a:p>
            <a:pPr algn="ctr"/>
            <a:r>
              <a:rPr sz="1700" b="1" i="0">
                <a:solidFill>
                  <a:srgbClr val="FFFFFF"/>
                </a:solidFill>
                <a:latin typeface="Open Sans"/>
              </a:rPr>
              <a:t>Amaldi 16 + GR24</a:t>
            </a:r>
          </a:p>
          <a:p>
            <a:pPr algn="ctr"/>
            <a:r>
              <a:rPr sz="1400" b="0" i="0">
                <a:solidFill>
                  <a:srgbClr val="C3CDE0"/>
                </a:solidFill>
                <a:latin typeface="Open Sans"/>
              </a:rPr>
              <a:t>Glasgow · 1000+</a:t>
            </a:r>
          </a:p>
        </p:txBody>
      </p:sp>
      <p:sp>
        <p:nvSpPr>
          <p:cNvPr id="9" name="event dot 3"/>
          <p:cNvSpPr/>
          <p:nvPr/>
        </p:nvSpPr>
        <p:spPr>
          <a:xfrm>
            <a:off x="4453128" y="3593591"/>
            <a:ext cx="310896" cy="310896"/>
          </a:xfrm>
          <a:prstGeom prst="ellipse">
            <a:avLst/>
          </a:prstGeom>
          <a:solidFill>
            <a:srgbClr val="7FC8E8"/>
          </a:solidFill>
          <a:ln w="38100">
            <a:solidFill>
              <a:srgbClr val="7FC8E8"/>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0" name="event text 3"/>
          <p:cNvSpPr txBox="1"/>
          <p:nvPr/>
        </p:nvSpPr>
        <p:spPr>
          <a:xfrm>
            <a:off x="3557016" y="1764793"/>
            <a:ext cx="2103120" cy="1691640"/>
          </a:xfrm>
          <a:prstGeom prst="rect">
            <a:avLst/>
          </a:prstGeom>
          <a:noFill/>
        </p:spPr>
        <p:txBody>
          <a:bodyPr wrap="square" lIns="0" tIns="0" rIns="0" bIns="0" anchor="b">
            <a:spAutoFit/>
          </a:bodyPr>
          <a:lstStyle/>
          <a:p>
            <a:pPr algn="ctr"/>
            <a:r>
              <a:rPr sz="1500" b="1" i="0">
                <a:solidFill>
                  <a:srgbClr val="7FC8E8"/>
                </a:solidFill>
                <a:latin typeface="Open Sans"/>
              </a:rPr>
              <a:t>2026</a:t>
            </a:r>
          </a:p>
          <a:p>
            <a:pPr algn="ctr"/>
            <a:r>
              <a:rPr sz="1700" b="1" i="0">
                <a:solidFill>
                  <a:srgbClr val="FFFFFF"/>
                </a:solidFill>
                <a:latin typeface="Open Sans"/>
              </a:rPr>
              <a:t>LISA Symposium</a:t>
            </a:r>
          </a:p>
          <a:p>
            <a:pPr algn="ctr"/>
            <a:r>
              <a:rPr sz="1400" b="0" i="0">
                <a:solidFill>
                  <a:srgbClr val="C3CDE0"/>
                </a:solidFill>
                <a:latin typeface="Open Sans"/>
              </a:rPr>
              <a:t>Greenbelt, MD (UMD + NASA GSFC)</a:t>
            </a:r>
          </a:p>
        </p:txBody>
      </p:sp>
      <p:sp>
        <p:nvSpPr>
          <p:cNvPr id="11" name="event dot 4"/>
          <p:cNvSpPr/>
          <p:nvPr/>
        </p:nvSpPr>
        <p:spPr>
          <a:xfrm>
            <a:off x="7272530" y="3593591"/>
            <a:ext cx="310896" cy="310896"/>
          </a:xfrm>
          <a:prstGeom prst="ellipse">
            <a:avLst/>
          </a:prstGeom>
          <a:solidFill>
            <a:srgbClr val="7FC8E8"/>
          </a:solidFill>
          <a:ln w="38100">
            <a:solidFill>
              <a:srgbClr val="7FC8E8"/>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3" name="event dot 5"/>
          <p:cNvSpPr/>
          <p:nvPr/>
        </p:nvSpPr>
        <p:spPr>
          <a:xfrm>
            <a:off x="8650224" y="3593591"/>
            <a:ext cx="310896" cy="310896"/>
          </a:xfrm>
          <a:prstGeom prst="ellipse">
            <a:avLst/>
          </a:prstGeom>
          <a:solidFill>
            <a:srgbClr val="0B1530"/>
          </a:solidFill>
          <a:ln w="38100">
            <a:solidFill>
              <a:srgbClr val="F5B04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event text 5"/>
          <p:cNvSpPr txBox="1"/>
          <p:nvPr/>
        </p:nvSpPr>
        <p:spPr>
          <a:xfrm>
            <a:off x="7754111" y="1783080"/>
            <a:ext cx="2103120" cy="1691640"/>
          </a:xfrm>
          <a:prstGeom prst="rect">
            <a:avLst/>
          </a:prstGeom>
          <a:noFill/>
        </p:spPr>
        <p:txBody>
          <a:bodyPr wrap="square" lIns="0" tIns="0" rIns="0" bIns="0" anchor="b">
            <a:spAutoFit/>
          </a:bodyPr>
          <a:lstStyle/>
          <a:p>
            <a:pPr algn="ctr"/>
            <a:r>
              <a:rPr sz="1500" b="1" i="0">
                <a:solidFill>
                  <a:srgbClr val="F5B04A"/>
                </a:solidFill>
                <a:latin typeface="Open Sans"/>
              </a:rPr>
              <a:t>May 2027</a:t>
            </a:r>
          </a:p>
          <a:p>
            <a:pPr algn="ctr"/>
            <a:r>
              <a:rPr sz="1700" b="1" i="0">
                <a:solidFill>
                  <a:srgbClr val="FFFFFF"/>
                </a:solidFill>
                <a:latin typeface="Open Sans"/>
              </a:rPr>
              <a:t>GW Advanced Detector Workshop</a:t>
            </a:r>
          </a:p>
          <a:p>
            <a:pPr algn="ctr"/>
            <a:r>
              <a:rPr sz="1400" b="0" i="0">
                <a:solidFill>
                  <a:srgbClr val="C3CDE0"/>
                </a:solidFill>
                <a:latin typeface="Open Sans"/>
              </a:rPr>
              <a:t>Hokkaido, Japan</a:t>
            </a:r>
          </a:p>
        </p:txBody>
      </p:sp>
      <p:sp>
        <p:nvSpPr>
          <p:cNvPr id="15" name="event dot 6"/>
          <p:cNvSpPr/>
          <p:nvPr/>
        </p:nvSpPr>
        <p:spPr>
          <a:xfrm>
            <a:off x="10451592" y="3593591"/>
            <a:ext cx="310896" cy="310896"/>
          </a:xfrm>
          <a:prstGeom prst="ellipse">
            <a:avLst/>
          </a:prstGeom>
          <a:solidFill>
            <a:srgbClr val="0B1530"/>
          </a:solidFill>
          <a:ln w="38100">
            <a:solidFill>
              <a:srgbClr val="F5B04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6" name="event text 6"/>
          <p:cNvSpPr txBox="1"/>
          <p:nvPr/>
        </p:nvSpPr>
        <p:spPr>
          <a:xfrm>
            <a:off x="9555480" y="4069080"/>
            <a:ext cx="2103120" cy="1691640"/>
          </a:xfrm>
          <a:prstGeom prst="rect">
            <a:avLst/>
          </a:prstGeom>
          <a:noFill/>
        </p:spPr>
        <p:txBody>
          <a:bodyPr wrap="square" lIns="0" tIns="0" rIns="0" bIns="0" anchor="t">
            <a:spAutoFit/>
          </a:bodyPr>
          <a:lstStyle/>
          <a:p>
            <a:pPr algn="ctr"/>
            <a:r>
              <a:rPr sz="1500" b="1" i="0">
                <a:solidFill>
                  <a:srgbClr val="F5B04A"/>
                </a:solidFill>
                <a:latin typeface="Open Sans"/>
              </a:rPr>
              <a:t>Jun 2027</a:t>
            </a:r>
          </a:p>
          <a:p>
            <a:pPr algn="ctr"/>
            <a:r>
              <a:rPr sz="1700" b="1" i="0">
                <a:solidFill>
                  <a:srgbClr val="FFFFFF"/>
                </a:solidFill>
                <a:latin typeface="Open Sans"/>
              </a:rPr>
              <a:t>Amaldi 17</a:t>
            </a:r>
          </a:p>
          <a:p>
            <a:pPr algn="ctr"/>
            <a:r>
              <a:rPr sz="1400" b="0" i="0">
                <a:solidFill>
                  <a:srgbClr val="C3CDE0"/>
                </a:solidFill>
                <a:latin typeface="Open Sans"/>
              </a:rPr>
              <a:t>DZA, Görlitz, Germany · SOC forming</a:t>
            </a:r>
          </a:p>
        </p:txBody>
      </p:sp>
      <p:sp>
        <p:nvSpPr>
          <p:cNvPr id="17" name="legend"/>
          <p:cNvSpPr txBox="1"/>
          <p:nvPr/>
        </p:nvSpPr>
        <p:spPr>
          <a:xfrm>
            <a:off x="685800" y="6035040"/>
            <a:ext cx="10789920" cy="365760"/>
          </a:xfrm>
          <a:prstGeom prst="rect">
            <a:avLst/>
          </a:prstGeom>
          <a:noFill/>
        </p:spPr>
        <p:txBody>
          <a:bodyPr wrap="square" lIns="0" tIns="0" rIns="0" bIns="0" anchor="t">
            <a:spAutoFit/>
          </a:bodyPr>
          <a:lstStyle/>
          <a:p>
            <a:pPr algn="l"/>
            <a:r>
              <a:rPr sz="1400" b="1" i="0">
                <a:solidFill>
                  <a:srgbClr val="7FC8E8"/>
                </a:solidFill>
                <a:latin typeface="Open Sans"/>
              </a:rPr>
              <a:t>●  Held</a:t>
            </a:r>
            <a:r>
              <a:rPr sz="1400" b="1" i="0">
                <a:solidFill>
                  <a:srgbClr val="F5B04A"/>
                </a:solidFill>
                <a:latin typeface="Open Sans"/>
              </a:rPr>
              <a:t>        ○  Upcoming</a:t>
            </a:r>
            <a:r>
              <a:rPr sz="1400" b="0" i="0">
                <a:solidFill>
                  <a:srgbClr val="C3CDE0"/>
                </a:solidFill>
                <a:latin typeface="Open Sans"/>
              </a:rPr>
              <a:t>        Also: IPTA annual meeting (South Africa, 100+)</a:t>
            </a:r>
          </a:p>
        </p:txBody>
      </p:sp>
      <p:sp>
        <p:nvSpPr>
          <p:cNvPr id="2" name="event dot 3">
            <a:extLst>
              <a:ext uri="{FF2B5EF4-FFF2-40B4-BE49-F238E27FC236}">
                <a16:creationId xmlns:a16="http://schemas.microsoft.com/office/drawing/2014/main" id="{D7D8D6B5-62F0-3A9C-5A91-36065FD9E1A6}"/>
              </a:ext>
            </a:extLst>
          </p:cNvPr>
          <p:cNvSpPr/>
          <p:nvPr/>
        </p:nvSpPr>
        <p:spPr>
          <a:xfrm>
            <a:off x="5792724" y="3593591"/>
            <a:ext cx="310896" cy="310896"/>
          </a:xfrm>
          <a:prstGeom prst="ellipse">
            <a:avLst/>
          </a:prstGeom>
          <a:solidFill>
            <a:srgbClr val="7FC8E8"/>
          </a:solidFill>
          <a:ln w="38100">
            <a:solidFill>
              <a:srgbClr val="7FC8E8"/>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9" name="event text 4">
            <a:extLst>
              <a:ext uri="{FF2B5EF4-FFF2-40B4-BE49-F238E27FC236}">
                <a16:creationId xmlns:a16="http://schemas.microsoft.com/office/drawing/2014/main" id="{669555F1-D08B-BAA6-4EB7-A0CF3389B86B}"/>
              </a:ext>
            </a:extLst>
          </p:cNvPr>
          <p:cNvSpPr txBox="1"/>
          <p:nvPr/>
        </p:nvSpPr>
        <p:spPr>
          <a:xfrm>
            <a:off x="6376418" y="4092510"/>
            <a:ext cx="2103120" cy="1691640"/>
          </a:xfrm>
          <a:prstGeom prst="rect">
            <a:avLst/>
          </a:prstGeom>
          <a:noFill/>
        </p:spPr>
        <p:txBody>
          <a:bodyPr wrap="square" lIns="0" tIns="0" rIns="0" bIns="0" anchor="t">
            <a:spAutoFit/>
          </a:bodyPr>
          <a:lstStyle/>
          <a:p>
            <a:pPr algn="ctr"/>
            <a:r>
              <a:rPr sz="1500" b="1" i="0" dirty="0">
                <a:solidFill>
                  <a:srgbClr val="7FC8E8"/>
                </a:solidFill>
                <a:latin typeface="Open Sans"/>
              </a:rPr>
              <a:t>2026</a:t>
            </a:r>
          </a:p>
          <a:p>
            <a:pPr algn="ctr"/>
            <a:r>
              <a:rPr sz="1700" b="1" i="0" dirty="0">
                <a:solidFill>
                  <a:srgbClr val="FFFFFF"/>
                </a:solidFill>
                <a:latin typeface="Open Sans"/>
              </a:rPr>
              <a:t>GW Advanced Detector Workshop</a:t>
            </a:r>
          </a:p>
          <a:p>
            <a:pPr algn="ctr"/>
            <a:r>
              <a:rPr sz="1400" b="0" i="0" dirty="0">
                <a:solidFill>
                  <a:srgbClr val="C3CDE0"/>
                </a:solidFill>
                <a:latin typeface="Open Sans"/>
              </a:rPr>
              <a:t>Elba, Italy</a:t>
            </a:r>
          </a:p>
        </p:txBody>
      </p:sp>
      <p:sp>
        <p:nvSpPr>
          <p:cNvPr id="20" name="event text 4">
            <a:extLst>
              <a:ext uri="{FF2B5EF4-FFF2-40B4-BE49-F238E27FC236}">
                <a16:creationId xmlns:a16="http://schemas.microsoft.com/office/drawing/2014/main" id="{6913D162-7A11-6218-5556-7F260CD06C3D}"/>
              </a:ext>
            </a:extLst>
          </p:cNvPr>
          <p:cNvSpPr txBox="1"/>
          <p:nvPr/>
        </p:nvSpPr>
        <p:spPr>
          <a:xfrm>
            <a:off x="4477510" y="4693544"/>
            <a:ext cx="2103120" cy="923330"/>
          </a:xfrm>
          <a:prstGeom prst="rect">
            <a:avLst/>
          </a:prstGeom>
          <a:noFill/>
        </p:spPr>
        <p:txBody>
          <a:bodyPr wrap="square" lIns="0" tIns="0" rIns="0" bIns="0" anchor="t">
            <a:spAutoFit/>
          </a:bodyPr>
          <a:lstStyle/>
          <a:p>
            <a:pPr algn="ctr"/>
            <a:r>
              <a:rPr sz="1500" b="1" i="0" dirty="0">
                <a:solidFill>
                  <a:srgbClr val="7FC8E8"/>
                </a:solidFill>
                <a:latin typeface="Open Sans"/>
              </a:rPr>
              <a:t>202</a:t>
            </a:r>
            <a:r>
              <a:rPr lang="en-AU" sz="1500" b="1" i="0" dirty="0">
                <a:solidFill>
                  <a:srgbClr val="7FC8E8"/>
                </a:solidFill>
                <a:latin typeface="Open Sans"/>
              </a:rPr>
              <a:t>6 </a:t>
            </a:r>
          </a:p>
          <a:p>
            <a:pPr algn="ctr"/>
            <a:r>
              <a:rPr lang="en-AU" sz="1700" b="1" i="0" dirty="0">
                <a:solidFill>
                  <a:srgbClr val="FFFFFF"/>
                </a:solidFill>
                <a:latin typeface="Open Sans"/>
              </a:rPr>
              <a:t>IPTA conference</a:t>
            </a:r>
            <a:endParaRPr sz="1700" b="1" i="0" dirty="0">
              <a:solidFill>
                <a:srgbClr val="FFFFFF"/>
              </a:solidFill>
              <a:latin typeface="Open Sans"/>
            </a:endParaRPr>
          </a:p>
          <a:p>
            <a:pPr algn="ctr"/>
            <a:r>
              <a:rPr lang="en-AU" sz="1400" b="0" i="0" dirty="0">
                <a:solidFill>
                  <a:srgbClr val="C3CDE0"/>
                </a:solidFill>
                <a:latin typeface="Open Sans"/>
              </a:rPr>
              <a:t>Drakensburg, South Africa</a:t>
            </a:r>
            <a:endParaRPr sz="1400" b="0" i="0" dirty="0">
              <a:solidFill>
                <a:srgbClr val="C3CDE0"/>
              </a:solidFill>
              <a:latin typeface="Open Sans"/>
            </a:endParaRPr>
          </a:p>
        </p:txBody>
      </p:sp>
      <p:cxnSp>
        <p:nvCxnSpPr>
          <p:cNvPr id="22" name="Straight Connector 21">
            <a:extLst>
              <a:ext uri="{FF2B5EF4-FFF2-40B4-BE49-F238E27FC236}">
                <a16:creationId xmlns:a16="http://schemas.microsoft.com/office/drawing/2014/main" id="{0FF9C7B5-E669-FBA3-631A-A7007954A4D1}"/>
              </a:ext>
            </a:extLst>
          </p:cNvPr>
          <p:cNvCxnSpPr>
            <a:cxnSpLocks/>
          </p:cNvCxnSpPr>
          <p:nvPr/>
        </p:nvCxnSpPr>
        <p:spPr>
          <a:xfrm flipV="1">
            <a:off x="5551929" y="4023359"/>
            <a:ext cx="263654" cy="62446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4204303"/>
      </p:ext>
    </p:extLst>
  </p:cSld>
  <p:clrMapOvr>
    <a:masterClrMapping/>
  </p:clrMapOvr>
  <p:transition spd="slow">
    <p:wipe dir="r"/>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Black BG">
            <a:extLst>
              <a:ext uri="{FF2B5EF4-FFF2-40B4-BE49-F238E27FC236}">
                <a16:creationId xmlns:a16="http://schemas.microsoft.com/office/drawing/2014/main" id="{6E06ABEA-F840-FFA3-81FA-624BB15919EC}"/>
              </a:ext>
            </a:extLst>
          </p:cNvPr>
          <p:cNvSpPr/>
          <p:nvPr/>
        </p:nvSpPr>
        <p:spPr>
          <a:xfrm>
            <a:off x="0" y="-119270"/>
            <a:ext cx="12192000" cy="6977270"/>
          </a:xfrm>
          <a:prstGeom prst="rect">
            <a:avLst/>
          </a:prstGeom>
          <a:gradFill>
            <a:gsLst>
              <a:gs pos="1000">
                <a:schemeClr val="bg1">
                  <a:alpha val="50000"/>
                </a:schemeClr>
              </a:gs>
              <a:gs pos="57000">
                <a:schemeClr val="bg1">
                  <a:alpha val="50000"/>
                </a:schemeClr>
              </a:gs>
              <a:gs pos="100000">
                <a:schemeClr val="bg1">
                  <a:alpha val="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Title 1">
            <a:extLst>
              <a:ext uri="{FF2B5EF4-FFF2-40B4-BE49-F238E27FC236}">
                <a16:creationId xmlns:a16="http://schemas.microsoft.com/office/drawing/2014/main" id="{521C048D-A85C-FD07-72A9-B1C6B9FE2148}"/>
              </a:ext>
            </a:extLst>
          </p:cNvPr>
          <p:cNvSpPr txBox="1">
            <a:spLocks/>
          </p:cNvSpPr>
          <p:nvPr/>
        </p:nvSpPr>
        <p:spPr>
          <a:xfrm>
            <a:off x="548640" y="411480"/>
            <a:ext cx="11064240" cy="914400"/>
          </a:xfrm>
          <a:prstGeom prst="rect">
            <a:avLst/>
          </a:prstGeom>
          <a:effectLst/>
        </p:spPr>
        <p:txBody>
          <a:bodyPr vert="horz" lIns="91440" tIns="45720" rIns="91440" bIns="45720" rtlCol="0" anchor="ctr">
            <a:normAutofit fontScale="97500"/>
          </a:bodyPr>
          <a:lstStyle>
            <a:lvl1pPr algn="l" defTabSz="457200" rtl="0" eaLnBrk="1" latinLnBrk="0" hangingPunct="1">
              <a:spcBef>
                <a:spcPct val="0"/>
              </a:spcBef>
              <a:buNone/>
              <a:defRPr sz="36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spc="-150" dirty="0">
                <a:solidFill>
                  <a:srgbClr val="FFFFFF"/>
                </a:solidFill>
                <a:latin typeface="Open Sans Light" panose="020B0306030504020204" pitchFamily="34" charset="0"/>
                <a:ea typeface="Open Sans Light" panose="020B0306030504020204" pitchFamily="34" charset="0"/>
                <a:cs typeface="Open Sans Light" panose="020B0306030504020204" pitchFamily="34" charset="0"/>
              </a:rPr>
              <a:t>Next decade: new structure, new detectors</a:t>
            </a:r>
          </a:p>
        </p:txBody>
      </p:sp>
      <p:sp>
        <p:nvSpPr>
          <p:cNvPr id="7" name="IGWN panel"/>
          <p:cNvSpPr/>
          <p:nvPr/>
        </p:nvSpPr>
        <p:spPr>
          <a:xfrm>
            <a:off x="685800" y="1691640"/>
            <a:ext cx="4389120" cy="4572000"/>
          </a:xfrm>
          <a:prstGeom prst="roundRect">
            <a:avLst>
              <a:gd name="adj" fmla="val 5000"/>
            </a:avLst>
          </a:prstGeom>
          <a:solidFill>
            <a:srgbClr val="0A1430">
              <a:alpha val="82000"/>
            </a:srgbClr>
          </a:solidFill>
          <a:ln w="9525">
            <a:solidFill>
              <a:srgbClr val="F5B04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IGWN heading"/>
          <p:cNvSpPr txBox="1"/>
          <p:nvPr/>
        </p:nvSpPr>
        <p:spPr>
          <a:xfrm>
            <a:off x="868680" y="1911667"/>
            <a:ext cx="4069080" cy="492443"/>
          </a:xfrm>
          <a:prstGeom prst="rect">
            <a:avLst/>
          </a:prstGeom>
          <a:noFill/>
        </p:spPr>
        <p:txBody>
          <a:bodyPr wrap="square" lIns="0" tIns="0" rIns="0" bIns="0" anchor="t">
            <a:spAutoFit/>
          </a:bodyPr>
          <a:lstStyle/>
          <a:p>
            <a:pPr algn="l"/>
            <a:r>
              <a:rPr sz="3200" b="1" i="0" dirty="0">
                <a:solidFill>
                  <a:srgbClr val="F5B04A"/>
                </a:solidFill>
                <a:latin typeface="Open Sans"/>
              </a:rPr>
              <a:t>LVK → IGWN</a:t>
            </a:r>
            <a:r>
              <a:rPr lang="en-AU" sz="3200" b="1" i="0" dirty="0">
                <a:solidFill>
                  <a:srgbClr val="F5B04A"/>
                </a:solidFill>
                <a:latin typeface="Open Sans"/>
              </a:rPr>
              <a:t> (2027)?</a:t>
            </a:r>
            <a:endParaRPr sz="3200" b="1" i="0" dirty="0">
              <a:solidFill>
                <a:srgbClr val="F5B04A"/>
              </a:solidFill>
              <a:latin typeface="Open Sans"/>
            </a:endParaRPr>
          </a:p>
        </p:txBody>
      </p:sp>
      <p:sp>
        <p:nvSpPr>
          <p:cNvPr id="9" name="IGWN subtitle"/>
          <p:cNvSpPr txBox="1"/>
          <p:nvPr/>
        </p:nvSpPr>
        <p:spPr>
          <a:xfrm>
            <a:off x="1005840" y="2560320"/>
            <a:ext cx="3749039" cy="365760"/>
          </a:xfrm>
          <a:prstGeom prst="rect">
            <a:avLst/>
          </a:prstGeom>
          <a:noFill/>
        </p:spPr>
        <p:txBody>
          <a:bodyPr wrap="square" lIns="0" tIns="0" rIns="0" bIns="0" anchor="t">
            <a:spAutoFit/>
          </a:bodyPr>
          <a:lstStyle/>
          <a:p>
            <a:pPr algn="l"/>
            <a:r>
              <a:rPr sz="1500" b="0" i="1">
                <a:solidFill>
                  <a:srgbClr val="C3CDE0"/>
                </a:solidFill>
                <a:latin typeface="Open Sans"/>
              </a:rPr>
              <a:t>International Gravitational Wave Network</a:t>
            </a:r>
          </a:p>
        </p:txBody>
      </p:sp>
      <p:sp>
        <p:nvSpPr>
          <p:cNvPr id="10" name="IGWN points"/>
          <p:cNvSpPr txBox="1"/>
          <p:nvPr/>
        </p:nvSpPr>
        <p:spPr>
          <a:xfrm>
            <a:off x="1005840" y="3154680"/>
            <a:ext cx="3794760" cy="2477601"/>
          </a:xfrm>
          <a:prstGeom prst="rect">
            <a:avLst/>
          </a:prstGeom>
          <a:noFill/>
        </p:spPr>
        <p:txBody>
          <a:bodyPr wrap="square" lIns="0" tIns="0" rIns="0" bIns="0" anchor="t">
            <a:spAutoFit/>
          </a:bodyPr>
          <a:lstStyle/>
          <a:p>
            <a:pPr marL="201168" indent="-201168" algn="l">
              <a:spcAft>
                <a:spcPts val="1000"/>
              </a:spcAft>
              <a:buClr>
                <a:srgbClr val="F5B04A"/>
              </a:buClr>
              <a:buFont typeface="Arial"/>
              <a:buChar char="•"/>
            </a:pPr>
            <a:r>
              <a:rPr sz="1700" b="0" i="0" dirty="0">
                <a:solidFill>
                  <a:srgbClr val="FFFFFF"/>
                </a:solidFill>
                <a:latin typeface="Open Sans"/>
              </a:rPr>
              <a:t>New collaborative structure for science and facility coordination</a:t>
            </a:r>
          </a:p>
          <a:p>
            <a:pPr marL="201168" indent="-201168" algn="l">
              <a:spcAft>
                <a:spcPts val="1000"/>
              </a:spcAft>
              <a:buClr>
                <a:srgbClr val="F5B04A"/>
              </a:buClr>
              <a:buFont typeface="Arial"/>
              <a:buChar char="•"/>
            </a:pPr>
            <a:r>
              <a:rPr sz="1700" b="0" i="0" dirty="0">
                <a:solidFill>
                  <a:srgbClr val="FFFFFF"/>
                </a:solidFill>
                <a:latin typeface="Open Sans"/>
              </a:rPr>
              <a:t>Transition from late 2026; fully operational 2027</a:t>
            </a:r>
          </a:p>
          <a:p>
            <a:pPr marL="201168" indent="-201168" algn="l">
              <a:spcAft>
                <a:spcPts val="1000"/>
              </a:spcAft>
              <a:buClr>
                <a:srgbClr val="F5B04A"/>
              </a:buClr>
              <a:buFont typeface="Arial"/>
              <a:buChar char="•"/>
            </a:pPr>
            <a:r>
              <a:rPr sz="1700" b="0" i="0" dirty="0">
                <a:solidFill>
                  <a:srgbClr val="FFFFFF"/>
                </a:solidFill>
                <a:latin typeface="Open Sans"/>
              </a:rPr>
              <a:t>Next LIGO–Virgo–KAGRA run </a:t>
            </a:r>
            <a:r>
              <a:rPr sz="1700" b="0" i="0" dirty="0" err="1">
                <a:solidFill>
                  <a:srgbClr val="FFFFFF"/>
                </a:solidFill>
                <a:latin typeface="Open Sans"/>
              </a:rPr>
              <a:t>organised</a:t>
            </a:r>
            <a:r>
              <a:rPr sz="1700" b="0" i="0" dirty="0">
                <a:solidFill>
                  <a:srgbClr val="FFFFFF"/>
                </a:solidFill>
                <a:latin typeface="Open Sans"/>
              </a:rPr>
              <a:t> with the IGWN perspective</a:t>
            </a:r>
            <a:endParaRPr lang="en-AU" sz="1700" b="0" i="0" dirty="0">
              <a:solidFill>
                <a:srgbClr val="FFFFFF"/>
              </a:solidFill>
              <a:latin typeface="Open Sans"/>
            </a:endParaRPr>
          </a:p>
          <a:p>
            <a:pPr marL="201168" indent="-201168" algn="l">
              <a:spcAft>
                <a:spcPts val="1000"/>
              </a:spcAft>
              <a:buClr>
                <a:srgbClr val="F5B04A"/>
              </a:buClr>
              <a:buFont typeface="Arial"/>
              <a:buChar char="•"/>
            </a:pPr>
            <a:r>
              <a:rPr lang="en-AU" sz="1700" dirty="0">
                <a:solidFill>
                  <a:srgbClr val="FFFFFF"/>
                </a:solidFill>
                <a:latin typeface="Open Sans"/>
              </a:rPr>
              <a:t>Saves on infrastructure</a:t>
            </a:r>
            <a:endParaRPr sz="1700" b="0" i="0" dirty="0">
              <a:solidFill>
                <a:srgbClr val="FFFFFF"/>
              </a:solidFill>
              <a:latin typeface="Open Sans"/>
            </a:endParaRPr>
          </a:p>
        </p:txBody>
      </p:sp>
      <p:sp>
        <p:nvSpPr>
          <p:cNvPr id="11" name="facility card 1"/>
          <p:cNvSpPr/>
          <p:nvPr/>
        </p:nvSpPr>
        <p:spPr>
          <a:xfrm>
            <a:off x="5349240" y="1691640"/>
            <a:ext cx="6172200" cy="786384"/>
          </a:xfrm>
          <a:prstGeom prst="roundRect">
            <a:avLst>
              <a:gd name="adj" fmla="val 10000"/>
            </a:avLst>
          </a:prstGeom>
          <a:solidFill>
            <a:srgbClr val="0A1430">
              <a:alpha val="7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2" name="facility text 1"/>
          <p:cNvSpPr txBox="1"/>
          <p:nvPr/>
        </p:nvSpPr>
        <p:spPr>
          <a:xfrm>
            <a:off x="5577840" y="1691640"/>
            <a:ext cx="4206240" cy="786384"/>
          </a:xfrm>
          <a:prstGeom prst="rect">
            <a:avLst/>
          </a:prstGeom>
          <a:noFill/>
        </p:spPr>
        <p:txBody>
          <a:bodyPr wrap="square" lIns="0" tIns="0" rIns="0" bIns="0" anchor="ctr">
            <a:spAutoFit/>
          </a:bodyPr>
          <a:lstStyle/>
          <a:p>
            <a:pPr algn="l"/>
            <a:r>
              <a:rPr sz="1800" b="1" i="0">
                <a:solidFill>
                  <a:srgbClr val="FFFFFF"/>
                </a:solidFill>
                <a:latin typeface="Open Sans"/>
              </a:rPr>
              <a:t>LIGO-India</a:t>
            </a:r>
          </a:p>
          <a:p>
            <a:pPr algn="l"/>
            <a:r>
              <a:rPr sz="1400" b="0" i="0">
                <a:solidFill>
                  <a:srgbClr val="C3CDE0"/>
                </a:solidFill>
                <a:latin typeface="Open Sans"/>
              </a:rPr>
              <a:t>Funded, site secured, construction underway</a:t>
            </a:r>
          </a:p>
        </p:txBody>
      </p:sp>
      <p:sp>
        <p:nvSpPr>
          <p:cNvPr id="13" name="facility pill 1"/>
          <p:cNvSpPr/>
          <p:nvPr/>
        </p:nvSpPr>
        <p:spPr>
          <a:xfrm>
            <a:off x="9875520" y="1874520"/>
            <a:ext cx="1463040" cy="420624"/>
          </a:xfrm>
          <a:prstGeom prst="roundRect">
            <a:avLst>
              <a:gd name="adj" fmla="val 50000"/>
            </a:avLst>
          </a:prstGeom>
          <a:solidFill>
            <a:srgbClr val="3FD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facility timing 1"/>
          <p:cNvSpPr txBox="1"/>
          <p:nvPr/>
        </p:nvSpPr>
        <p:spPr>
          <a:xfrm>
            <a:off x="9875520" y="1874520"/>
            <a:ext cx="1463040" cy="420624"/>
          </a:xfrm>
          <a:prstGeom prst="rect">
            <a:avLst/>
          </a:prstGeom>
          <a:noFill/>
        </p:spPr>
        <p:txBody>
          <a:bodyPr wrap="square" lIns="0" tIns="0" rIns="0" bIns="0" anchor="ctr">
            <a:spAutoFit/>
          </a:bodyPr>
          <a:lstStyle/>
          <a:p>
            <a:pPr algn="ctr"/>
            <a:r>
              <a:rPr sz="1400" b="1" i="0">
                <a:solidFill>
                  <a:srgbClr val="0B1530"/>
                </a:solidFill>
                <a:latin typeface="Open Sans"/>
              </a:rPr>
              <a:t>Early 2030s</a:t>
            </a:r>
          </a:p>
        </p:txBody>
      </p:sp>
      <p:sp>
        <p:nvSpPr>
          <p:cNvPr id="15" name="facility card 2"/>
          <p:cNvSpPr/>
          <p:nvPr/>
        </p:nvSpPr>
        <p:spPr>
          <a:xfrm>
            <a:off x="5349240" y="2624328"/>
            <a:ext cx="6172200" cy="786384"/>
          </a:xfrm>
          <a:prstGeom prst="roundRect">
            <a:avLst>
              <a:gd name="adj" fmla="val 10000"/>
            </a:avLst>
          </a:prstGeom>
          <a:solidFill>
            <a:srgbClr val="0A1430">
              <a:alpha val="7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6" name="facility text 2"/>
          <p:cNvSpPr txBox="1"/>
          <p:nvPr/>
        </p:nvSpPr>
        <p:spPr>
          <a:xfrm>
            <a:off x="5577840" y="2624328"/>
            <a:ext cx="4206240" cy="786384"/>
          </a:xfrm>
          <a:prstGeom prst="rect">
            <a:avLst/>
          </a:prstGeom>
          <a:noFill/>
        </p:spPr>
        <p:txBody>
          <a:bodyPr wrap="square" lIns="0" tIns="0" rIns="0" bIns="0" anchor="ctr">
            <a:spAutoFit/>
          </a:bodyPr>
          <a:lstStyle/>
          <a:p>
            <a:pPr algn="l"/>
            <a:r>
              <a:rPr sz="1800" b="1" i="0">
                <a:solidFill>
                  <a:srgbClr val="FFFFFF"/>
                </a:solidFill>
                <a:latin typeface="Open Sans"/>
              </a:rPr>
              <a:t>LISA</a:t>
            </a:r>
          </a:p>
          <a:p>
            <a:pPr algn="l"/>
            <a:r>
              <a:rPr sz="1400" b="0" i="0">
                <a:solidFill>
                  <a:srgbClr val="C3CDE0"/>
                </a:solidFill>
                <a:latin typeface="Open Sans"/>
              </a:rPr>
              <a:t>Adopted ESA–NASA mission</a:t>
            </a:r>
          </a:p>
        </p:txBody>
      </p:sp>
      <p:sp>
        <p:nvSpPr>
          <p:cNvPr id="17" name="facility pill 2"/>
          <p:cNvSpPr/>
          <p:nvPr/>
        </p:nvSpPr>
        <p:spPr>
          <a:xfrm>
            <a:off x="9875520" y="2807208"/>
            <a:ext cx="1463040" cy="420624"/>
          </a:xfrm>
          <a:prstGeom prst="roundRect">
            <a:avLst>
              <a:gd name="adj" fmla="val 50000"/>
            </a:avLst>
          </a:prstGeom>
          <a:solidFill>
            <a:srgbClr val="F280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8" name="facility timing 2"/>
          <p:cNvSpPr txBox="1"/>
          <p:nvPr/>
        </p:nvSpPr>
        <p:spPr>
          <a:xfrm>
            <a:off x="9875520" y="2807208"/>
            <a:ext cx="1463040" cy="420624"/>
          </a:xfrm>
          <a:prstGeom prst="rect">
            <a:avLst/>
          </a:prstGeom>
          <a:noFill/>
        </p:spPr>
        <p:txBody>
          <a:bodyPr wrap="square" lIns="0" tIns="0" rIns="0" bIns="0" anchor="ctr">
            <a:spAutoFit/>
          </a:bodyPr>
          <a:lstStyle/>
          <a:p>
            <a:pPr algn="ctr"/>
            <a:r>
              <a:rPr sz="1400" b="1" i="0">
                <a:solidFill>
                  <a:srgbClr val="0B1530"/>
                </a:solidFill>
                <a:latin typeface="Open Sans"/>
              </a:rPr>
              <a:t>Mid-2030s</a:t>
            </a:r>
          </a:p>
        </p:txBody>
      </p:sp>
      <p:sp>
        <p:nvSpPr>
          <p:cNvPr id="19" name="facility card 3"/>
          <p:cNvSpPr/>
          <p:nvPr/>
        </p:nvSpPr>
        <p:spPr>
          <a:xfrm>
            <a:off x="5349240" y="3557016"/>
            <a:ext cx="6172200" cy="786384"/>
          </a:xfrm>
          <a:prstGeom prst="roundRect">
            <a:avLst>
              <a:gd name="adj" fmla="val 10000"/>
            </a:avLst>
          </a:prstGeom>
          <a:solidFill>
            <a:srgbClr val="0A1430">
              <a:alpha val="7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0" name="facility text 3"/>
          <p:cNvSpPr txBox="1"/>
          <p:nvPr/>
        </p:nvSpPr>
        <p:spPr>
          <a:xfrm>
            <a:off x="5577840" y="3557016"/>
            <a:ext cx="4206240" cy="786384"/>
          </a:xfrm>
          <a:prstGeom prst="rect">
            <a:avLst/>
          </a:prstGeom>
          <a:noFill/>
        </p:spPr>
        <p:txBody>
          <a:bodyPr wrap="square" lIns="0" tIns="0" rIns="0" bIns="0" anchor="ctr">
            <a:spAutoFit/>
          </a:bodyPr>
          <a:lstStyle/>
          <a:p>
            <a:pPr algn="l"/>
            <a:r>
              <a:rPr sz="1800" b="1" i="0">
                <a:solidFill>
                  <a:srgbClr val="FFFFFF"/>
                </a:solidFill>
                <a:latin typeface="Open Sans"/>
              </a:rPr>
              <a:t>Einstein Telescope</a:t>
            </a:r>
          </a:p>
          <a:p>
            <a:pPr algn="l"/>
            <a:r>
              <a:rPr sz="1400" b="0" i="0">
                <a:solidFill>
                  <a:srgbClr val="C3CDE0"/>
                </a:solidFill>
                <a:latin typeface="Open Sans"/>
              </a:rPr>
              <a:t>European site selection well advanced</a:t>
            </a:r>
          </a:p>
        </p:txBody>
      </p:sp>
      <p:sp>
        <p:nvSpPr>
          <p:cNvPr id="21" name="facility pill 3"/>
          <p:cNvSpPr/>
          <p:nvPr/>
        </p:nvSpPr>
        <p:spPr>
          <a:xfrm>
            <a:off x="9875520" y="3739896"/>
            <a:ext cx="1463040" cy="420624"/>
          </a:xfrm>
          <a:prstGeom prst="roundRect">
            <a:avLst>
              <a:gd name="adj" fmla="val 50000"/>
            </a:avLst>
          </a:prstGeom>
          <a:solidFill>
            <a:srgbClr val="A397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2" name="facility timing 3"/>
          <p:cNvSpPr txBox="1"/>
          <p:nvPr/>
        </p:nvSpPr>
        <p:spPr>
          <a:xfrm>
            <a:off x="9875520" y="3739896"/>
            <a:ext cx="1463040" cy="420624"/>
          </a:xfrm>
          <a:prstGeom prst="rect">
            <a:avLst/>
          </a:prstGeom>
          <a:noFill/>
        </p:spPr>
        <p:txBody>
          <a:bodyPr wrap="square" lIns="0" tIns="0" rIns="0" bIns="0" anchor="ctr">
            <a:spAutoFit/>
          </a:bodyPr>
          <a:lstStyle/>
          <a:p>
            <a:pPr algn="ctr"/>
            <a:r>
              <a:rPr sz="1400" b="1" i="0">
                <a:solidFill>
                  <a:srgbClr val="0B1530"/>
                </a:solidFill>
                <a:latin typeface="Open Sans"/>
              </a:rPr>
              <a:t>3rd gen.</a:t>
            </a:r>
          </a:p>
        </p:txBody>
      </p:sp>
      <p:sp>
        <p:nvSpPr>
          <p:cNvPr id="23" name="facility card 4"/>
          <p:cNvSpPr/>
          <p:nvPr/>
        </p:nvSpPr>
        <p:spPr>
          <a:xfrm>
            <a:off x="5349240" y="4489704"/>
            <a:ext cx="6172200" cy="786384"/>
          </a:xfrm>
          <a:prstGeom prst="roundRect">
            <a:avLst>
              <a:gd name="adj" fmla="val 10000"/>
            </a:avLst>
          </a:prstGeom>
          <a:solidFill>
            <a:srgbClr val="0A1430">
              <a:alpha val="7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4" name="facility text 4"/>
          <p:cNvSpPr txBox="1"/>
          <p:nvPr/>
        </p:nvSpPr>
        <p:spPr>
          <a:xfrm>
            <a:off x="5577840" y="4489704"/>
            <a:ext cx="4206240" cy="786384"/>
          </a:xfrm>
          <a:prstGeom prst="rect">
            <a:avLst/>
          </a:prstGeom>
          <a:noFill/>
        </p:spPr>
        <p:txBody>
          <a:bodyPr wrap="square" lIns="0" tIns="0" rIns="0" bIns="0" anchor="ctr">
            <a:spAutoFit/>
          </a:bodyPr>
          <a:lstStyle/>
          <a:p>
            <a:pPr algn="l"/>
            <a:r>
              <a:rPr sz="1800" b="1" i="0">
                <a:solidFill>
                  <a:srgbClr val="FFFFFF"/>
                </a:solidFill>
                <a:latin typeface="Open Sans"/>
              </a:rPr>
              <a:t>Cosmic Explorer</a:t>
            </a:r>
          </a:p>
          <a:p>
            <a:pPr algn="l"/>
            <a:r>
              <a:rPr sz="1400" b="0" i="0">
                <a:solidFill>
                  <a:srgbClr val="C3CDE0"/>
                </a:solidFill>
                <a:latin typeface="Open Sans"/>
              </a:rPr>
              <a:t>US site exploration; global R&amp;D</a:t>
            </a:r>
          </a:p>
        </p:txBody>
      </p:sp>
      <p:sp>
        <p:nvSpPr>
          <p:cNvPr id="25" name="facility pill 4"/>
          <p:cNvSpPr/>
          <p:nvPr/>
        </p:nvSpPr>
        <p:spPr>
          <a:xfrm>
            <a:off x="9875520" y="4672584"/>
            <a:ext cx="1463040" cy="420624"/>
          </a:xfrm>
          <a:prstGeom prst="roundRect">
            <a:avLst>
              <a:gd name="adj" fmla="val 50000"/>
            </a:avLst>
          </a:prstGeom>
          <a:solidFill>
            <a:srgbClr val="A397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6" name="facility timing 4"/>
          <p:cNvSpPr txBox="1"/>
          <p:nvPr/>
        </p:nvSpPr>
        <p:spPr>
          <a:xfrm>
            <a:off x="9875520" y="4672584"/>
            <a:ext cx="1463040" cy="420624"/>
          </a:xfrm>
          <a:prstGeom prst="rect">
            <a:avLst/>
          </a:prstGeom>
          <a:noFill/>
        </p:spPr>
        <p:txBody>
          <a:bodyPr wrap="square" lIns="0" tIns="0" rIns="0" bIns="0" anchor="ctr">
            <a:spAutoFit/>
          </a:bodyPr>
          <a:lstStyle/>
          <a:p>
            <a:pPr algn="ctr"/>
            <a:r>
              <a:rPr sz="1400" b="1" i="0">
                <a:solidFill>
                  <a:srgbClr val="0B1530"/>
                </a:solidFill>
                <a:latin typeface="Open Sans"/>
              </a:rPr>
              <a:t>3rd gen.</a:t>
            </a:r>
          </a:p>
        </p:txBody>
      </p:sp>
      <p:sp>
        <p:nvSpPr>
          <p:cNvPr id="27" name="facility card 5"/>
          <p:cNvSpPr/>
          <p:nvPr/>
        </p:nvSpPr>
        <p:spPr>
          <a:xfrm>
            <a:off x="5349240" y="5422392"/>
            <a:ext cx="6172200" cy="786384"/>
          </a:xfrm>
          <a:prstGeom prst="roundRect">
            <a:avLst>
              <a:gd name="adj" fmla="val 10000"/>
            </a:avLst>
          </a:prstGeom>
          <a:solidFill>
            <a:srgbClr val="0A1430">
              <a:alpha val="7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8" name="facility text 5"/>
          <p:cNvSpPr txBox="1"/>
          <p:nvPr/>
        </p:nvSpPr>
        <p:spPr>
          <a:xfrm>
            <a:off x="5577840" y="5569363"/>
            <a:ext cx="4206240" cy="492443"/>
          </a:xfrm>
          <a:prstGeom prst="rect">
            <a:avLst/>
          </a:prstGeom>
          <a:noFill/>
        </p:spPr>
        <p:txBody>
          <a:bodyPr wrap="square" lIns="0" tIns="0" rIns="0" bIns="0" anchor="ctr">
            <a:spAutoFit/>
          </a:bodyPr>
          <a:lstStyle/>
          <a:p>
            <a:pPr algn="l"/>
            <a:r>
              <a:rPr sz="1800" b="1" i="0" dirty="0">
                <a:solidFill>
                  <a:srgbClr val="FFFFFF"/>
                </a:solidFill>
                <a:latin typeface="Open Sans"/>
              </a:rPr>
              <a:t>Australian detector</a:t>
            </a:r>
            <a:r>
              <a:rPr lang="en-AU" sz="1800" b="1" i="0" dirty="0">
                <a:solidFill>
                  <a:srgbClr val="FFFFFF"/>
                </a:solidFill>
                <a:latin typeface="Open Sans"/>
              </a:rPr>
              <a:t> ?</a:t>
            </a:r>
            <a:endParaRPr sz="1800" b="1" i="0" dirty="0">
              <a:solidFill>
                <a:srgbClr val="FFFFFF"/>
              </a:solidFill>
              <a:latin typeface="Open Sans"/>
            </a:endParaRPr>
          </a:p>
          <a:p>
            <a:pPr algn="l"/>
            <a:r>
              <a:rPr sz="1400" b="0" i="0" dirty="0">
                <a:solidFill>
                  <a:srgbClr val="C3CDE0"/>
                </a:solidFill>
                <a:latin typeface="Open Sans"/>
              </a:rPr>
              <a:t>AAL exploratory funding: sites &amp; industry</a:t>
            </a:r>
          </a:p>
        </p:txBody>
      </p:sp>
      <p:sp>
        <p:nvSpPr>
          <p:cNvPr id="29" name="facility pill 5"/>
          <p:cNvSpPr/>
          <p:nvPr/>
        </p:nvSpPr>
        <p:spPr>
          <a:xfrm>
            <a:off x="9875520" y="5605272"/>
            <a:ext cx="1463040" cy="420624"/>
          </a:xfrm>
          <a:prstGeom prst="roundRect">
            <a:avLst>
              <a:gd name="adj" fmla="val 50000"/>
            </a:avLst>
          </a:prstGeom>
          <a:solidFill>
            <a:srgbClr val="C3CD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0" name="facility timing 5"/>
          <p:cNvSpPr txBox="1"/>
          <p:nvPr/>
        </p:nvSpPr>
        <p:spPr>
          <a:xfrm>
            <a:off x="9875520" y="5605272"/>
            <a:ext cx="1463040" cy="420624"/>
          </a:xfrm>
          <a:prstGeom prst="rect">
            <a:avLst/>
          </a:prstGeom>
          <a:noFill/>
        </p:spPr>
        <p:txBody>
          <a:bodyPr wrap="square" lIns="0" tIns="0" rIns="0" bIns="0" anchor="ctr">
            <a:spAutoFit/>
          </a:bodyPr>
          <a:lstStyle/>
          <a:p>
            <a:pPr algn="ctr"/>
            <a:r>
              <a:rPr sz="1400" b="1" i="0">
                <a:solidFill>
                  <a:srgbClr val="0B1530"/>
                </a:solidFill>
                <a:latin typeface="Open Sans"/>
              </a:rPr>
              <a:t>Study</a:t>
            </a:r>
          </a:p>
        </p:txBody>
      </p:sp>
    </p:spTree>
    <p:extLst>
      <p:ext uri="{BB962C8B-B14F-4D97-AF65-F5344CB8AC3E}">
        <p14:creationId xmlns:p14="http://schemas.microsoft.com/office/powerpoint/2010/main" val="926211372"/>
      </p:ext>
    </p:extLst>
  </p:cSld>
  <p:clrMapOvr>
    <a:masterClrMapping/>
  </p:clrMapOvr>
  <p:transition spd="slow">
    <p:wipe dir="r"/>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36DC5CD4-42EA-8581-3AAE-3CA45E05DE82}"/>
              </a:ext>
            </a:extLst>
          </p:cNvPr>
          <p:cNvSpPr txBox="1">
            <a:spLocks/>
          </p:cNvSpPr>
          <p:nvPr/>
        </p:nvSpPr>
        <p:spPr>
          <a:xfrm>
            <a:off x="548640" y="411480"/>
            <a:ext cx="11064240" cy="914400"/>
          </a:xfrm>
          <a:prstGeom prst="rect">
            <a:avLst/>
          </a:prstGeom>
          <a:effectLst/>
        </p:spPr>
        <p:txBody>
          <a:bodyPr vert="horz" lIns="91440" tIns="45720" rIns="91440" bIns="45720" rtlCol="0" anchor="ctr">
            <a:normAutofit fontScale="97500"/>
          </a:bodyPr>
          <a:lstStyle>
            <a:lvl1pPr algn="l" defTabSz="457200" rtl="0" eaLnBrk="1" latinLnBrk="0" hangingPunct="1">
              <a:spcBef>
                <a:spcPct val="0"/>
              </a:spcBef>
              <a:buNone/>
              <a:defRPr sz="36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spc="-150" dirty="0">
                <a:solidFill>
                  <a:srgbClr val="FFFFFF"/>
                </a:solidFill>
                <a:latin typeface="Open Sans Light" panose="020B0306030504020204" pitchFamily="34" charset="0"/>
                <a:ea typeface="Open Sans Light" panose="020B0306030504020204" pitchFamily="34" charset="0"/>
                <a:cs typeface="Open Sans Light" panose="020B0306030504020204" pitchFamily="34" charset="0"/>
              </a:rPr>
              <a:t>Summary</a:t>
            </a:r>
          </a:p>
        </p:txBody>
      </p:sp>
      <p:sp>
        <p:nvSpPr>
          <p:cNvPr id="4" name="takeaway circle 1"/>
          <p:cNvSpPr/>
          <p:nvPr/>
        </p:nvSpPr>
        <p:spPr>
          <a:xfrm>
            <a:off x="685800" y="1828800"/>
            <a:ext cx="731520" cy="731520"/>
          </a:xfrm>
          <a:prstGeom prst="ellipse">
            <a:avLst/>
          </a:prstGeom>
          <a:solidFill>
            <a:srgbClr val="F5B0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takeaway number 1"/>
          <p:cNvSpPr txBox="1"/>
          <p:nvPr/>
        </p:nvSpPr>
        <p:spPr>
          <a:xfrm>
            <a:off x="685800" y="1828800"/>
            <a:ext cx="731520" cy="731520"/>
          </a:xfrm>
          <a:prstGeom prst="rect">
            <a:avLst/>
          </a:prstGeom>
          <a:noFill/>
        </p:spPr>
        <p:txBody>
          <a:bodyPr wrap="square" lIns="0" tIns="0" rIns="0" bIns="0" anchor="ctr">
            <a:spAutoFit/>
          </a:bodyPr>
          <a:lstStyle/>
          <a:p>
            <a:pPr algn="ctr"/>
            <a:r>
              <a:rPr sz="2600" b="1" i="0">
                <a:solidFill>
                  <a:srgbClr val="0B1530"/>
                </a:solidFill>
                <a:latin typeface="Open Sans"/>
              </a:rPr>
              <a:t>1</a:t>
            </a:r>
          </a:p>
        </p:txBody>
      </p:sp>
      <p:sp>
        <p:nvSpPr>
          <p:cNvPr id="6" name="takeaway text 1"/>
          <p:cNvSpPr txBox="1"/>
          <p:nvPr/>
        </p:nvSpPr>
        <p:spPr>
          <a:xfrm>
            <a:off x="1691640" y="1691640"/>
            <a:ext cx="4846320" cy="1005840"/>
          </a:xfrm>
          <a:prstGeom prst="rect">
            <a:avLst/>
          </a:prstGeom>
          <a:noFill/>
        </p:spPr>
        <p:txBody>
          <a:bodyPr wrap="square" lIns="0" tIns="0" rIns="0" bIns="0" anchor="ctr">
            <a:spAutoFit/>
          </a:bodyPr>
          <a:lstStyle/>
          <a:p>
            <a:pPr algn="l"/>
            <a:r>
              <a:rPr sz="2200" b="1" i="0">
                <a:solidFill>
                  <a:srgbClr val="FFFFFF"/>
                </a:solidFill>
                <a:latin typeface="Open Sans"/>
              </a:rPr>
              <a:t>A thriving field in every band</a:t>
            </a:r>
          </a:p>
          <a:p>
            <a:pPr algn="l"/>
            <a:r>
              <a:rPr sz="1600" b="0" i="0">
                <a:solidFill>
                  <a:srgbClr val="C3CDE0"/>
                </a:solidFill>
                <a:latin typeface="Open Sans"/>
              </a:rPr>
              <a:t>Hundreds of detections, PTA evidence, LISA adopted</a:t>
            </a:r>
          </a:p>
        </p:txBody>
      </p:sp>
      <p:sp>
        <p:nvSpPr>
          <p:cNvPr id="7" name="takeaway circle 2"/>
          <p:cNvSpPr/>
          <p:nvPr/>
        </p:nvSpPr>
        <p:spPr>
          <a:xfrm>
            <a:off x="685800" y="3154680"/>
            <a:ext cx="731520" cy="731520"/>
          </a:xfrm>
          <a:prstGeom prst="ellipse">
            <a:avLst/>
          </a:prstGeom>
          <a:solidFill>
            <a:srgbClr val="3FD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akeaway number 2"/>
          <p:cNvSpPr txBox="1"/>
          <p:nvPr/>
        </p:nvSpPr>
        <p:spPr>
          <a:xfrm>
            <a:off x="685800" y="3154680"/>
            <a:ext cx="731520" cy="731520"/>
          </a:xfrm>
          <a:prstGeom prst="rect">
            <a:avLst/>
          </a:prstGeom>
          <a:noFill/>
        </p:spPr>
        <p:txBody>
          <a:bodyPr wrap="square" lIns="0" tIns="0" rIns="0" bIns="0" anchor="ctr">
            <a:spAutoFit/>
          </a:bodyPr>
          <a:lstStyle/>
          <a:p>
            <a:pPr algn="ctr"/>
            <a:r>
              <a:rPr sz="2600" b="1" i="0">
                <a:solidFill>
                  <a:srgbClr val="0B1530"/>
                </a:solidFill>
                <a:latin typeface="Open Sans"/>
              </a:rPr>
              <a:t>2</a:t>
            </a:r>
          </a:p>
        </p:txBody>
      </p:sp>
      <p:sp>
        <p:nvSpPr>
          <p:cNvPr id="9" name="takeaway text 2"/>
          <p:cNvSpPr txBox="1"/>
          <p:nvPr/>
        </p:nvSpPr>
        <p:spPr>
          <a:xfrm>
            <a:off x="1691640" y="3228052"/>
            <a:ext cx="4846320" cy="584775"/>
          </a:xfrm>
          <a:prstGeom prst="rect">
            <a:avLst/>
          </a:prstGeom>
          <a:noFill/>
        </p:spPr>
        <p:txBody>
          <a:bodyPr wrap="square" lIns="0" tIns="0" rIns="0" bIns="0" anchor="ctr">
            <a:spAutoFit/>
          </a:bodyPr>
          <a:lstStyle/>
          <a:p>
            <a:pPr algn="l"/>
            <a:r>
              <a:rPr sz="2200" b="1" i="0" dirty="0">
                <a:solidFill>
                  <a:srgbClr val="FFFFFF"/>
                </a:solidFill>
                <a:latin typeface="Open Sans"/>
              </a:rPr>
              <a:t>GWIC connects the community</a:t>
            </a:r>
          </a:p>
          <a:p>
            <a:pPr algn="l"/>
            <a:r>
              <a:rPr sz="1600" b="0" i="0" dirty="0">
                <a:solidFill>
                  <a:srgbClr val="C3CDE0"/>
                </a:solidFill>
                <a:latin typeface="Open Sans"/>
              </a:rPr>
              <a:t>Meetings, Braccini Prize, </a:t>
            </a:r>
            <a:r>
              <a:rPr lang="en-AU" sz="1600" b="0" i="0" dirty="0">
                <a:solidFill>
                  <a:srgbClr val="C3CDE0"/>
                </a:solidFill>
                <a:latin typeface="Open Sans"/>
              </a:rPr>
              <a:t>A</a:t>
            </a:r>
            <a:r>
              <a:rPr sz="1600" b="0" i="0" dirty="0" err="1">
                <a:solidFill>
                  <a:srgbClr val="C3CDE0"/>
                </a:solidFill>
                <a:latin typeface="Open Sans"/>
              </a:rPr>
              <a:t>gency</a:t>
            </a:r>
            <a:r>
              <a:rPr sz="1600" b="0" i="0" dirty="0">
                <a:solidFill>
                  <a:srgbClr val="C3CDE0"/>
                </a:solidFill>
                <a:latin typeface="Open Sans"/>
              </a:rPr>
              <a:t> </a:t>
            </a:r>
            <a:r>
              <a:rPr lang="en-AU" sz="1600" dirty="0">
                <a:solidFill>
                  <a:srgbClr val="C3CDE0"/>
                </a:solidFill>
                <a:latin typeface="Open Sans"/>
              </a:rPr>
              <a:t>I</a:t>
            </a:r>
            <a:r>
              <a:rPr sz="1600" b="0" i="0" dirty="0" err="1">
                <a:solidFill>
                  <a:srgbClr val="C3CDE0"/>
                </a:solidFill>
                <a:latin typeface="Open Sans"/>
              </a:rPr>
              <a:t>nput</a:t>
            </a:r>
            <a:r>
              <a:rPr sz="1600" b="0" i="0" dirty="0">
                <a:solidFill>
                  <a:srgbClr val="C3CDE0"/>
                </a:solidFill>
                <a:latin typeface="Open Sans"/>
              </a:rPr>
              <a:t>, GWECS</a:t>
            </a:r>
          </a:p>
        </p:txBody>
      </p:sp>
      <p:sp>
        <p:nvSpPr>
          <p:cNvPr id="10" name="takeaway circle 3"/>
          <p:cNvSpPr/>
          <p:nvPr/>
        </p:nvSpPr>
        <p:spPr>
          <a:xfrm>
            <a:off x="685800" y="4480560"/>
            <a:ext cx="731520" cy="731520"/>
          </a:xfrm>
          <a:prstGeom prst="ellipse">
            <a:avLst/>
          </a:prstGeom>
          <a:solidFill>
            <a:srgbClr val="A397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takeaway number 3"/>
          <p:cNvSpPr txBox="1"/>
          <p:nvPr/>
        </p:nvSpPr>
        <p:spPr>
          <a:xfrm>
            <a:off x="685800" y="4480560"/>
            <a:ext cx="731520" cy="731520"/>
          </a:xfrm>
          <a:prstGeom prst="rect">
            <a:avLst/>
          </a:prstGeom>
          <a:noFill/>
        </p:spPr>
        <p:txBody>
          <a:bodyPr wrap="square" lIns="0" tIns="0" rIns="0" bIns="0" anchor="ctr">
            <a:spAutoFit/>
          </a:bodyPr>
          <a:lstStyle/>
          <a:p>
            <a:pPr algn="ctr"/>
            <a:r>
              <a:rPr sz="2600" b="1" i="0">
                <a:solidFill>
                  <a:srgbClr val="0B1530"/>
                </a:solidFill>
                <a:latin typeface="Open Sans"/>
              </a:rPr>
              <a:t>3</a:t>
            </a:r>
          </a:p>
        </p:txBody>
      </p:sp>
      <p:sp>
        <p:nvSpPr>
          <p:cNvPr id="12" name="takeaway text 3"/>
          <p:cNvSpPr txBox="1"/>
          <p:nvPr/>
        </p:nvSpPr>
        <p:spPr>
          <a:xfrm>
            <a:off x="1691640" y="4343400"/>
            <a:ext cx="4846320" cy="1005840"/>
          </a:xfrm>
          <a:prstGeom prst="rect">
            <a:avLst/>
          </a:prstGeom>
          <a:noFill/>
        </p:spPr>
        <p:txBody>
          <a:bodyPr wrap="square" lIns="0" tIns="0" rIns="0" bIns="0" anchor="ctr">
            <a:spAutoFit/>
          </a:bodyPr>
          <a:lstStyle/>
          <a:p>
            <a:pPr algn="l"/>
            <a:r>
              <a:rPr sz="2200" b="1" i="0">
                <a:solidFill>
                  <a:srgbClr val="FFFFFF"/>
                </a:solidFill>
                <a:latin typeface="Open Sans"/>
              </a:rPr>
              <a:t>Coordination matters more than ever</a:t>
            </a:r>
          </a:p>
          <a:p>
            <a:pPr algn="l"/>
            <a:r>
              <a:rPr sz="1600" b="0" i="0">
                <a:solidFill>
                  <a:srgbClr val="C3CDE0"/>
                </a:solidFill>
                <a:latin typeface="Open Sans"/>
              </a:rPr>
              <a:t>IGWN, LIGO-India and 3rd-generation detectors</a:t>
            </a:r>
          </a:p>
        </p:txBody>
      </p:sp>
      <p:sp>
        <p:nvSpPr>
          <p:cNvPr id="13" name="thank you"/>
          <p:cNvSpPr txBox="1"/>
          <p:nvPr/>
        </p:nvSpPr>
        <p:spPr>
          <a:xfrm>
            <a:off x="685800" y="5806440"/>
            <a:ext cx="8572500" cy="430887"/>
          </a:xfrm>
          <a:prstGeom prst="rect">
            <a:avLst/>
          </a:prstGeom>
          <a:noFill/>
        </p:spPr>
        <p:txBody>
          <a:bodyPr wrap="square" lIns="0" tIns="0" rIns="0" bIns="0" anchor="t">
            <a:spAutoFit/>
          </a:bodyPr>
          <a:lstStyle/>
          <a:p>
            <a:pPr algn="l"/>
            <a:r>
              <a:rPr sz="2800" b="0" i="1" dirty="0">
                <a:solidFill>
                  <a:srgbClr val="F5B04A"/>
                </a:solidFill>
                <a:latin typeface="Open Sans Light"/>
              </a:rPr>
              <a:t>Thank you</a:t>
            </a:r>
            <a:r>
              <a:rPr lang="en-AU" sz="2800" b="0" i="1" dirty="0">
                <a:solidFill>
                  <a:srgbClr val="F5B04A"/>
                </a:solidFill>
                <a:latin typeface="Open Sans Light"/>
              </a:rPr>
              <a:t>! David Shoemaker will take questions.</a:t>
            </a:r>
            <a:endParaRPr sz="2800" b="0" i="1" dirty="0">
              <a:solidFill>
                <a:srgbClr val="F5B04A"/>
              </a:solidFill>
              <a:latin typeface="Open Sans Light"/>
            </a:endParaRPr>
          </a:p>
        </p:txBody>
      </p:sp>
    </p:spTree>
    <p:extLst>
      <p:ext uri="{BB962C8B-B14F-4D97-AF65-F5344CB8AC3E}">
        <p14:creationId xmlns:p14="http://schemas.microsoft.com/office/powerpoint/2010/main" val="3000309293"/>
      </p:ext>
    </p:extLst>
  </p:cSld>
  <p:clrMapOvr>
    <a:masterClrMapping/>
  </p:clrMapOvr>
  <p:transition spd="slow">
    <p:wipe dir="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zGrav01">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OzGrav Template Celestial.potx" id="{1617B31E-8C14-410F-8EF6-C85804FCBC4C}" vid="{9FF93B10-9615-4A4C-80FA-C5ED09D1B10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5583b3fa-365b-4fa2-9885-a560b35483b3}" enabled="1" method="Standard" siteId="{df7f7579-3e9c-4a7e-b844-420280f53859}" contentBits="1" removed="0"/>
</clbl:labelList>
</file>

<file path=docProps/app.xml><?xml version="1.0" encoding="utf-8"?>
<Properties xmlns="http://schemas.openxmlformats.org/officeDocument/2006/extended-properties" xmlns:vt="http://schemas.openxmlformats.org/officeDocument/2006/docPropsVTypes">
  <TotalTime>6779</TotalTime>
  <Words>1263</Words>
  <Application>Microsoft Macintosh PowerPoint</Application>
  <PresentationFormat>Widescreen</PresentationFormat>
  <Paragraphs>119</Paragraphs>
  <Slides>7</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Aptos</vt:lpstr>
      <vt:lpstr>Open Sans Light</vt:lpstr>
      <vt:lpstr>Open Sans</vt:lpstr>
      <vt:lpstr>Arial</vt:lpstr>
      <vt:lpstr>Calibri Light</vt:lpstr>
      <vt:lpstr>Calibri</vt:lpstr>
      <vt:lpstr>OzGrav01</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Swinburne University of Technology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OzGrav overview</dc:title>
  <dc:creator>Yeshe Fenner</dc:creator>
  <cp:lastModifiedBy>Matthew Bailes</cp:lastModifiedBy>
  <cp:revision>163</cp:revision>
  <dcterms:created xsi:type="dcterms:W3CDTF">2018-06-21T05:52:50Z</dcterms:created>
  <dcterms:modified xsi:type="dcterms:W3CDTF">2026-10-17T05:42:41Z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HeaderLocations">
    <vt:lpwstr>OzGrav01:6</vt:lpwstr>
  </property>
  <property fmtid="{D5CDD505-2E9C-101B-9397-08002B2CF9AE}" pid="3" name="ClassificationContentMarkingHeaderText">
    <vt:lpwstr>Internal</vt:lpwstr>
  </property>
</Properties>
</file>