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57" r:id="rId4"/>
    <p:sldId id="258" r:id="rId5"/>
    <p:sldId id="260" r:id="rId6"/>
    <p:sldId id="261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24A82F-1C20-4B78-BB6B-C5899BF407CD}" v="13" dt="2026-10-26T19:15:47.2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37"/>
  </p:normalViewPr>
  <p:slideViewPr>
    <p:cSldViewPr snapToGrid="0">
      <p:cViewPr varScale="1">
        <p:scale>
          <a:sx n="99" d="100"/>
          <a:sy n="99" d="100"/>
        </p:scale>
        <p:origin x="96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A4526-E6EB-4010-986D-3976F6F0E998}" type="datetimeFigureOut">
              <a:rPr lang="en-US" smtClean="0"/>
              <a:t>10/26/26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21CC0-6874-4144-8B79-F88003809A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779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521CC0-6874-4144-8B79-F88003809A2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0553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C2807-64C0-07F9-BB3E-8745D5098C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IUPAP Standing Committee on Major Neutron Sources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CC6596-1171-72DF-73AB-1187C6F92F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Fulvia Pilat, ORNL</a:t>
            </a:r>
          </a:p>
          <a:p>
            <a:r>
              <a:rPr lang="en-US" dirty="0"/>
              <a:t>IUPAP EC &amp; CC Meeting, October 26-29, 2026</a:t>
            </a:r>
          </a:p>
        </p:txBody>
      </p:sp>
    </p:spTree>
    <p:extLst>
      <p:ext uri="{BB962C8B-B14F-4D97-AF65-F5344CB8AC3E}">
        <p14:creationId xmlns:p14="http://schemas.microsoft.com/office/powerpoint/2010/main" val="3653276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519F0-1118-DC9F-C8D2-986982C28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Major Neutron Research Facilities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A0B7AD-7298-6F00-2F86-621EC2C1B2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828800"/>
            <a:ext cx="8915400" cy="3777622"/>
          </a:xfrm>
        </p:spPr>
        <p:txBody>
          <a:bodyPr/>
          <a:lstStyle/>
          <a:p>
            <a:r>
              <a:rPr lang="en-US" dirty="0"/>
              <a:t>Large neutron facilities such as </a:t>
            </a:r>
            <a:r>
              <a:rPr lang="en-US" dirty="0">
                <a:solidFill>
                  <a:schemeClr val="accent1"/>
                </a:solidFill>
              </a:rPr>
              <a:t>research reactors </a:t>
            </a:r>
            <a:r>
              <a:rPr lang="en-US" dirty="0"/>
              <a:t>and accelerator-based </a:t>
            </a:r>
            <a:r>
              <a:rPr lang="en-US" dirty="0">
                <a:solidFill>
                  <a:schemeClr val="accent1"/>
                </a:solidFill>
              </a:rPr>
              <a:t>spallation neutron sources </a:t>
            </a:r>
            <a:r>
              <a:rPr lang="en-US" dirty="0"/>
              <a:t>play a critical role in the global scientific community.</a:t>
            </a:r>
          </a:p>
          <a:p>
            <a:r>
              <a:rPr lang="en-US" dirty="0"/>
              <a:t>Their primary mission is to supply </a:t>
            </a:r>
            <a:r>
              <a:rPr lang="en-US" dirty="0">
                <a:solidFill>
                  <a:schemeClr val="accent1"/>
                </a:solidFill>
              </a:rPr>
              <a:t>high-flux neutron beams </a:t>
            </a:r>
            <a:r>
              <a:rPr lang="en-US" dirty="0"/>
              <a:t>that allow scientists to probe the structure and dynamics of matter at atomic and molecular scales.</a:t>
            </a:r>
          </a:p>
          <a:p>
            <a:r>
              <a:rPr lang="en-US" dirty="0"/>
              <a:t>Because neutrons are electrically </a:t>
            </a:r>
            <a:r>
              <a:rPr lang="en-US" dirty="0">
                <a:solidFill>
                  <a:schemeClr val="accent1"/>
                </a:solidFill>
              </a:rPr>
              <a:t>neutral</a:t>
            </a:r>
            <a:r>
              <a:rPr lang="en-US" dirty="0"/>
              <a:t>, highly penetrating, and uniquely sensitive to magnetic properties and light elements like hydrogen, they reveal critical information that X-rays or electron microscopes cannot capture.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3693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16457-6FD9-F4C8-1E18-79B1C8706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9193450" cy="1280890"/>
          </a:xfrm>
        </p:spPr>
        <p:txBody>
          <a:bodyPr>
            <a:normAutofit/>
          </a:bodyPr>
          <a:lstStyle/>
          <a:p>
            <a:r>
              <a:rPr lang="en-US" sz="2400" dirty="0"/>
              <a:t>Outcome from the 34</a:t>
            </a:r>
            <a:r>
              <a:rPr lang="en-US" sz="2400" baseline="30000" dirty="0"/>
              <a:t>th</a:t>
            </a:r>
            <a:r>
              <a:rPr lang="en-US" sz="2400" dirty="0"/>
              <a:t> General Assembly, October 31, 2025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F73ACC-15AD-83C8-D70A-7AA78B213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140612"/>
            <a:ext cx="9193450" cy="5231218"/>
          </a:xfrm>
        </p:spPr>
        <p:txBody>
          <a:bodyPr>
            <a:normAutofit/>
          </a:bodyPr>
          <a:lstStyle/>
          <a:p>
            <a:endParaRPr lang="en-US" sz="19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dirty="0"/>
              <a:t>Recognizing the increasing importance of large neutron facilities, the US Liaison Committee submitted a proposal to the </a:t>
            </a:r>
            <a:r>
              <a:rPr lang="en-US" dirty="0">
                <a:solidFill>
                  <a:schemeClr val="accent1"/>
                </a:solidFill>
              </a:rPr>
              <a:t>33rd IUPAP General Assembly </a:t>
            </a:r>
            <a:r>
              <a:rPr lang="en-US" dirty="0"/>
              <a:t>to create a Working Group dedicated to Major Neutron Research Facilities.</a:t>
            </a:r>
          </a:p>
          <a:p>
            <a:pPr marL="0" indent="0">
              <a:buNone/>
            </a:pPr>
            <a:r>
              <a:rPr lang="en-US" dirty="0"/>
              <a:t>Because the proposed working group aligns with the characteristics of a Standing Committee under a Commission, and  that condensed matter researchers are frequent users of these facilities, the </a:t>
            </a:r>
            <a:r>
              <a:rPr lang="en-US" dirty="0">
                <a:solidFill>
                  <a:schemeClr val="accent1"/>
                </a:solidFill>
              </a:rPr>
              <a:t>34th IUPAP General Assembly in 2025 </a:t>
            </a:r>
            <a:r>
              <a:rPr lang="en-US" dirty="0"/>
              <a:t>resolved to establish the </a:t>
            </a:r>
            <a:r>
              <a:rPr lang="en-US" b="1" dirty="0"/>
              <a:t>Standing Committee on Major Neutron Research Facilities (SC-MNRF)</a:t>
            </a:r>
            <a:r>
              <a:rPr lang="en-US" dirty="0"/>
              <a:t> </a:t>
            </a:r>
            <a:r>
              <a:rPr lang="en-US" b="1" dirty="0"/>
              <a:t>under Commission C10 </a:t>
            </a:r>
            <a:r>
              <a:rPr lang="en-US" dirty="0"/>
              <a:t>(Structure and Dynamics of Condensed Matter).</a:t>
            </a:r>
          </a:p>
          <a:p>
            <a:pPr marL="0" indent="0">
              <a:buNone/>
            </a:pPr>
            <a:r>
              <a:rPr lang="en-US" sz="1900" dirty="0"/>
              <a:t>with the aims of: </a:t>
            </a:r>
          </a:p>
          <a:p>
            <a:r>
              <a:rPr lang="en-US" sz="1900" b="1" dirty="0"/>
              <a:t>bringing together key stakeholders for existing, new, and planned neutron sources to better coordinate plans; </a:t>
            </a:r>
          </a:p>
          <a:p>
            <a:r>
              <a:rPr lang="en-US" sz="1900" b="1" dirty="0"/>
              <a:t>generating more science opportunities for the global science community </a:t>
            </a:r>
          </a:p>
          <a:p>
            <a:r>
              <a:rPr lang="en-US" sz="1900" b="1" dirty="0"/>
              <a:t>advocating for and promote those opportunities</a:t>
            </a:r>
            <a:r>
              <a:rPr lang="en-US" sz="1900" dirty="0"/>
              <a:t>. </a:t>
            </a: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38585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42E77-FE50-2EE7-D4E1-731CC8E93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94327"/>
          </a:xfrm>
        </p:spPr>
        <p:txBody>
          <a:bodyPr/>
          <a:lstStyle/>
          <a:p>
            <a:r>
              <a:rPr lang="en-US" dirty="0"/>
              <a:t>Development of a Plan for the SC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5DB76C-A3B5-8E12-6203-5EBB6637F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435395"/>
            <a:ext cx="8915400" cy="4475827"/>
          </a:xfrm>
        </p:spPr>
        <p:txBody>
          <a:bodyPr>
            <a:normAutofit/>
          </a:bodyPr>
          <a:lstStyle/>
          <a:p>
            <a:r>
              <a:rPr lang="en-US" dirty="0"/>
              <a:t>Met with IUPAP Leadership to plan SC (Silvina Ponce Dawson, President, Shobhana Narashiman, Chair of Commission C10, Sekazi Mtingwa, Advisor, Christine Darve, Chair of WG14)</a:t>
            </a:r>
          </a:p>
          <a:p>
            <a:r>
              <a:rPr lang="en-US" dirty="0"/>
              <a:t>Developed a </a:t>
            </a:r>
            <a:r>
              <a:rPr lang="en-US" dirty="0">
                <a:solidFill>
                  <a:schemeClr val="accent1"/>
                </a:solidFill>
              </a:rPr>
              <a:t>list of Committee Members</a:t>
            </a:r>
            <a:r>
              <a:rPr lang="en-US" dirty="0"/>
              <a:t>. Guiding principles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sz="1600" dirty="0"/>
              <a:t>international balance</a:t>
            </a:r>
          </a:p>
          <a:p>
            <a:pPr marL="0" indent="0">
              <a:buNone/>
            </a:pPr>
            <a:r>
              <a:rPr lang="en-US" sz="1600" dirty="0"/>
              <a:t>	focus on “major facilities” (with representation from medium neutron facilities)</a:t>
            </a:r>
          </a:p>
          <a:p>
            <a:pPr marL="0" indent="0">
              <a:buNone/>
            </a:pPr>
            <a:r>
              <a:rPr lang="en-US" sz="1600" dirty="0"/>
              <a:t>	members part of facilities leadership </a:t>
            </a:r>
          </a:p>
          <a:p>
            <a:r>
              <a:rPr lang="en-US" dirty="0"/>
              <a:t>Developed </a:t>
            </a:r>
            <a:r>
              <a:rPr lang="en-US" dirty="0">
                <a:solidFill>
                  <a:schemeClr val="accent1"/>
                </a:solidFill>
              </a:rPr>
              <a:t>Term of Reference (TOR) </a:t>
            </a:r>
            <a:r>
              <a:rPr lang="en-US" dirty="0"/>
              <a:t>document (mission + bylaws). Reference example: ICFA, International Committee of Future Accelerators  </a:t>
            </a:r>
          </a:p>
          <a:p>
            <a:r>
              <a:rPr lang="en-US" dirty="0"/>
              <a:t>Submitted TOR to be presented at the </a:t>
            </a:r>
            <a:r>
              <a:rPr lang="en-US" dirty="0">
                <a:solidFill>
                  <a:schemeClr val="accent1"/>
                </a:solidFill>
              </a:rPr>
              <a:t>2026 EC&amp;CC Meeting </a:t>
            </a:r>
            <a:r>
              <a:rPr lang="en-US" dirty="0"/>
              <a:t>(October 2026)</a:t>
            </a:r>
          </a:p>
          <a:p>
            <a:r>
              <a:rPr lang="en-US" dirty="0"/>
              <a:t>Next step if plan approved: Invite Committee Members to serve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806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59E81-6285-3774-7D1D-6744A8039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Terms of Reference - mission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CC234-5EDD-302A-F352-6EAF8C2905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23391"/>
            <a:ext cx="8915400" cy="4287831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US" sz="2100" b="1" dirty="0"/>
              <a:t>Mapping the Infrastructure Landscape:</a:t>
            </a:r>
            <a:r>
              <a:rPr lang="en-US" sz="2100" dirty="0"/>
              <a:t> Providing a comprehensive description and outlook of the global neutron research infrastructure for the next 10 to 20 years.</a:t>
            </a:r>
          </a:p>
          <a:p>
            <a:pPr lvl="0"/>
            <a:r>
              <a:rPr lang="en-US" sz="2100" b="1" dirty="0"/>
              <a:t>Expanding Scientific Opportunities:</a:t>
            </a:r>
            <a:r>
              <a:rPr lang="en-US" sz="2100" dirty="0"/>
              <a:t> Generating new research pathways and opportunities for the global scientific community.</a:t>
            </a:r>
          </a:p>
          <a:p>
            <a:pPr lvl="0"/>
            <a:r>
              <a:rPr lang="en-US" sz="2100" b="1" dirty="0"/>
              <a:t>Fostering Global Collaboration:</a:t>
            </a:r>
            <a:r>
              <a:rPr lang="en-US" sz="2100" dirty="0"/>
              <a:t> Promoting communication, cooperation, and coordination among stakeholders at existing and planned neutron facilities worldwide.</a:t>
            </a:r>
          </a:p>
          <a:p>
            <a:pPr lvl="0"/>
            <a:r>
              <a:rPr lang="en-US" sz="2100" b="1" dirty="0"/>
              <a:t>Centralizing Access Documentation:</a:t>
            </a:r>
            <a:r>
              <a:rPr lang="en-US" sz="2100" dirty="0"/>
              <a:t> Gathering and updating documentation regarding accessible neutron facilities and their specific entry and utilization requirements.</a:t>
            </a:r>
          </a:p>
          <a:p>
            <a:pPr lvl="0"/>
            <a:r>
              <a:rPr lang="en-US" sz="2100" b="1" dirty="0"/>
              <a:t>Training Future Experts:</a:t>
            </a:r>
            <a:r>
              <a:rPr lang="en-US" sz="2100" dirty="0"/>
              <a:t> Enhancing the coordinated training of the next generation of neutron source users and operators.</a:t>
            </a:r>
          </a:p>
          <a:p>
            <a:pPr lvl="0"/>
            <a:r>
              <a:rPr lang="en-US" sz="2100" b="1" dirty="0"/>
              <a:t>Community Outreach:</a:t>
            </a:r>
            <a:r>
              <a:rPr lang="en-US" sz="2100" dirty="0"/>
              <a:t> Supporting outreach initiatives to improve public and scientific understanding and acceptance of neutron sources and related technologies.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587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49850-D734-8D8D-4A7B-0CB87ACA6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Terms of Reference - bylaws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DCD8E5-2DEB-8EBC-12D6-E3303D761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331843"/>
            <a:ext cx="8915400" cy="5102087"/>
          </a:xfrm>
        </p:spPr>
        <p:txBody>
          <a:bodyPr>
            <a:normAutofit/>
          </a:bodyPr>
          <a:lstStyle/>
          <a:p>
            <a:r>
              <a:rPr lang="en-US" dirty="0"/>
              <a:t>The Standing Committee on Major Neutron Research Facilities (SC-MNRF) will meet </a:t>
            </a:r>
            <a:r>
              <a:rPr lang="en-US" dirty="0">
                <a:solidFill>
                  <a:schemeClr val="accent1"/>
                </a:solidFill>
              </a:rPr>
              <a:t>twice a year</a:t>
            </a:r>
            <a:r>
              <a:rPr lang="en-US" dirty="0"/>
              <a:t>: once in person and once remotely.</a:t>
            </a:r>
          </a:p>
          <a:p>
            <a:r>
              <a:rPr lang="en-US" dirty="0"/>
              <a:t>The in-person meeting will leverage independently funded attendance of Committee Members at one of the major international or regional neutron science conferences:</a:t>
            </a:r>
          </a:p>
          <a:p>
            <a:pPr lvl="0"/>
            <a:r>
              <a:rPr lang="en-US" dirty="0"/>
              <a:t>International Conference on Neutron Scattering (ICNS)</a:t>
            </a:r>
          </a:p>
          <a:p>
            <a:pPr lvl="0"/>
            <a:r>
              <a:rPr lang="en-US" dirty="0"/>
              <a:t>European Conference on Neutron Scattering (ECNS)</a:t>
            </a:r>
          </a:p>
          <a:p>
            <a:pPr lvl="0"/>
            <a:r>
              <a:rPr lang="en-US" dirty="0"/>
              <a:t>American Conference on Neutron Scattering (ACNS)</a:t>
            </a:r>
          </a:p>
          <a:p>
            <a:pPr lvl="0"/>
            <a:r>
              <a:rPr lang="en-US" dirty="0"/>
              <a:t>Asia-Oceania Conference on Neutron Scattering (AOCNS)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The SC-MNRF will also establish </a:t>
            </a:r>
            <a:r>
              <a:rPr lang="en-US" dirty="0">
                <a:solidFill>
                  <a:schemeClr val="accent1"/>
                </a:solidFill>
              </a:rPr>
              <a:t>dedicated Working Groups </a:t>
            </a:r>
            <a:r>
              <a:rPr lang="en-US" dirty="0"/>
              <a:t>to investigate and resolve specific issues pertinent to the SC-MNRF core mission. </a:t>
            </a:r>
          </a:p>
          <a:p>
            <a:r>
              <a:rPr lang="en-US" dirty="0">
                <a:solidFill>
                  <a:schemeClr val="accent1"/>
                </a:solidFill>
              </a:rPr>
              <a:t>First proposed meeting</a:t>
            </a:r>
            <a:r>
              <a:rPr lang="en-US" dirty="0"/>
              <a:t>: European Conference on Neutron Scattering   ECNS-2027 Grenoble, June 28 – July 1 2027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838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1A1F1-5766-D077-4591-A6BE2C692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727612"/>
          </a:xfrm>
        </p:spPr>
        <p:txBody>
          <a:bodyPr/>
          <a:lstStyle/>
          <a:p>
            <a:r>
              <a:rPr lang="en-US" dirty="0"/>
              <a:t>Committee Composition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EFDBE-F554-CCD2-1623-8EA2805DD2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73595" y="1540189"/>
            <a:ext cx="3427275" cy="2901472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200"/>
              </a:spcBef>
              <a:buNone/>
            </a:pPr>
            <a:r>
              <a:rPr lang="en-US" b="1" dirty="0">
                <a:solidFill>
                  <a:schemeClr val="accent1"/>
                </a:solidFill>
              </a:rPr>
              <a:t>AMERICAS</a:t>
            </a:r>
          </a:p>
          <a:p>
            <a:pPr marL="0" indent="0">
              <a:spcBef>
                <a:spcPts val="200"/>
              </a:spcBef>
              <a:buNone/>
            </a:pPr>
            <a:endParaRPr lang="en-US" dirty="0"/>
          </a:p>
          <a:p>
            <a:pPr>
              <a:spcBef>
                <a:spcPts val="200"/>
              </a:spcBef>
            </a:pPr>
            <a:r>
              <a:rPr lang="en-US" dirty="0"/>
              <a:t>LANSCE</a:t>
            </a:r>
          </a:p>
          <a:p>
            <a:pPr>
              <a:spcBef>
                <a:spcPts val="200"/>
              </a:spcBef>
            </a:pPr>
            <a:r>
              <a:rPr lang="en-US" dirty="0"/>
              <a:t>NIST/NCNR</a:t>
            </a:r>
          </a:p>
          <a:p>
            <a:pPr>
              <a:spcBef>
                <a:spcPts val="200"/>
              </a:spcBef>
            </a:pPr>
            <a:r>
              <a:rPr lang="en-US" dirty="0"/>
              <a:t>SNS/HFIR</a:t>
            </a:r>
          </a:p>
          <a:p>
            <a:pPr>
              <a:spcBef>
                <a:spcPts val="200"/>
              </a:spcBef>
            </a:pPr>
            <a:r>
              <a:rPr lang="en-US" dirty="0"/>
              <a:t>Missouri Reactor</a:t>
            </a:r>
          </a:p>
          <a:p>
            <a:pPr>
              <a:spcBef>
                <a:spcPts val="200"/>
              </a:spcBef>
            </a:pPr>
            <a:r>
              <a:rPr lang="en-US" dirty="0"/>
              <a:t>McMaster Reactor</a:t>
            </a:r>
          </a:p>
          <a:p>
            <a:pPr>
              <a:spcBef>
                <a:spcPts val="200"/>
              </a:spcBef>
            </a:pPr>
            <a:r>
              <a:rPr lang="en-US" dirty="0"/>
              <a:t>Centro </a:t>
            </a:r>
            <a:r>
              <a:rPr lang="en-US" dirty="0" err="1"/>
              <a:t>Atomico</a:t>
            </a:r>
            <a:r>
              <a:rPr lang="en-US" dirty="0"/>
              <a:t> Bariloche</a:t>
            </a:r>
          </a:p>
          <a:p>
            <a:pPr>
              <a:spcBef>
                <a:spcPts val="200"/>
              </a:spcBef>
            </a:pPr>
            <a:r>
              <a:rPr lang="en-US" dirty="0"/>
              <a:t>Brazilian Multipurpose Reactor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AED981-0C9D-3A37-8D49-EA824D9487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15130" y="1539436"/>
            <a:ext cx="3553307" cy="3207778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200"/>
              </a:spcBef>
              <a:buNone/>
            </a:pPr>
            <a:r>
              <a:rPr lang="en-US" b="1" dirty="0">
                <a:solidFill>
                  <a:schemeClr val="accent1"/>
                </a:solidFill>
              </a:rPr>
              <a:t>ASIA/AUSTRALIA</a:t>
            </a:r>
          </a:p>
          <a:p>
            <a:pPr>
              <a:spcBef>
                <a:spcPts val="200"/>
              </a:spcBef>
            </a:pPr>
            <a:endParaRPr lang="en-US" dirty="0"/>
          </a:p>
          <a:p>
            <a:pPr>
              <a:spcBef>
                <a:spcPts val="200"/>
              </a:spcBef>
            </a:pPr>
            <a:r>
              <a:rPr lang="en-US" dirty="0"/>
              <a:t>JPARC SNS</a:t>
            </a:r>
          </a:p>
          <a:p>
            <a:pPr>
              <a:spcBef>
                <a:spcPts val="200"/>
              </a:spcBef>
            </a:pPr>
            <a:r>
              <a:rPr lang="en-US" dirty="0"/>
              <a:t>JRR-3 Jaea Tokai</a:t>
            </a:r>
          </a:p>
          <a:p>
            <a:pPr>
              <a:spcBef>
                <a:spcPts val="200"/>
              </a:spcBef>
            </a:pPr>
            <a:r>
              <a:rPr lang="en-US" dirty="0"/>
              <a:t>CSNS Dongguan</a:t>
            </a:r>
          </a:p>
          <a:p>
            <a:pPr>
              <a:spcBef>
                <a:spcPts val="200"/>
              </a:spcBef>
            </a:pPr>
            <a:r>
              <a:rPr lang="en-US" dirty="0" err="1"/>
              <a:t>Myanyang</a:t>
            </a:r>
            <a:r>
              <a:rPr lang="en-US" dirty="0"/>
              <a:t> Reactor</a:t>
            </a:r>
          </a:p>
          <a:p>
            <a:pPr>
              <a:spcBef>
                <a:spcPts val="200"/>
              </a:spcBef>
            </a:pPr>
            <a:r>
              <a:rPr lang="en-US" dirty="0"/>
              <a:t>HANARO NRF  Korea</a:t>
            </a:r>
          </a:p>
          <a:p>
            <a:pPr>
              <a:spcBef>
                <a:spcPts val="200"/>
              </a:spcBef>
            </a:pPr>
            <a:r>
              <a:rPr lang="en-US" dirty="0"/>
              <a:t>ANSTO/OPAL Australia</a:t>
            </a:r>
          </a:p>
          <a:p>
            <a:pPr>
              <a:spcBef>
                <a:spcPts val="200"/>
              </a:spcBef>
            </a:pPr>
            <a:r>
              <a:rPr lang="en-US" dirty="0"/>
              <a:t>FLNP, JINR, Dubna</a:t>
            </a:r>
          </a:p>
          <a:p>
            <a:pPr>
              <a:spcBef>
                <a:spcPts val="200"/>
              </a:spcBef>
            </a:pPr>
            <a:r>
              <a:rPr lang="en-US" dirty="0"/>
              <a:t>PIK Reactor</a:t>
            </a:r>
          </a:p>
          <a:p>
            <a:pPr>
              <a:spcBef>
                <a:spcPts val="200"/>
              </a:spcBef>
            </a:pPr>
            <a:r>
              <a:rPr lang="en-US" dirty="0"/>
              <a:t>Nat. Neutron Facility, BARC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DF4E9BA-E79B-E999-0FBE-81CD070D1508}"/>
              </a:ext>
            </a:extLst>
          </p:cNvPr>
          <p:cNvSpPr txBox="1">
            <a:spLocks/>
          </p:cNvSpPr>
          <p:nvPr/>
        </p:nvSpPr>
        <p:spPr>
          <a:xfrm>
            <a:off x="5300870" y="1539436"/>
            <a:ext cx="2716695" cy="271451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00"/>
              </a:spcBef>
              <a:buNone/>
            </a:pPr>
            <a:r>
              <a:rPr lang="en-US" b="1" dirty="0">
                <a:solidFill>
                  <a:schemeClr val="accent1"/>
                </a:solidFill>
              </a:rPr>
              <a:t>EUROPE/AFRICA</a:t>
            </a:r>
          </a:p>
          <a:p>
            <a:pPr marL="0" indent="0">
              <a:spcBef>
                <a:spcPts val="200"/>
              </a:spcBef>
              <a:buNone/>
            </a:pPr>
            <a:endParaRPr lang="en-US" dirty="0"/>
          </a:p>
          <a:p>
            <a:pPr>
              <a:spcBef>
                <a:spcPts val="200"/>
              </a:spcBef>
            </a:pPr>
            <a:r>
              <a:rPr lang="en-US" dirty="0"/>
              <a:t>ILL</a:t>
            </a:r>
          </a:p>
          <a:p>
            <a:pPr>
              <a:spcBef>
                <a:spcPts val="200"/>
              </a:spcBef>
            </a:pPr>
            <a:r>
              <a:rPr lang="en-US" dirty="0"/>
              <a:t>ESS</a:t>
            </a:r>
          </a:p>
          <a:p>
            <a:pPr>
              <a:spcBef>
                <a:spcPts val="200"/>
              </a:spcBef>
            </a:pPr>
            <a:r>
              <a:rPr lang="en-US" dirty="0"/>
              <a:t>ISIS</a:t>
            </a:r>
          </a:p>
          <a:p>
            <a:pPr>
              <a:spcBef>
                <a:spcPts val="200"/>
              </a:spcBef>
            </a:pPr>
            <a:r>
              <a:rPr lang="en-US" dirty="0"/>
              <a:t>SINQ CNM</a:t>
            </a:r>
          </a:p>
          <a:p>
            <a:pPr>
              <a:spcBef>
                <a:spcPts val="200"/>
              </a:spcBef>
            </a:pPr>
            <a:r>
              <a:rPr lang="en-US" dirty="0"/>
              <a:t>Juelich JCNS</a:t>
            </a:r>
          </a:p>
          <a:p>
            <a:pPr>
              <a:spcBef>
                <a:spcPts val="200"/>
              </a:spcBef>
            </a:pPr>
            <a:r>
              <a:rPr lang="en-US" dirty="0"/>
              <a:t>FRM-II </a:t>
            </a:r>
            <a:r>
              <a:rPr lang="en-US" dirty="0" err="1"/>
              <a:t>Garching</a:t>
            </a:r>
            <a:endParaRPr lang="en-US" dirty="0"/>
          </a:p>
          <a:p>
            <a:pPr>
              <a:spcBef>
                <a:spcPts val="200"/>
              </a:spcBef>
            </a:pPr>
            <a:r>
              <a:rPr lang="en-US" dirty="0"/>
              <a:t>SAFARI Reactor ZA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567BA8E-EC56-F646-514A-A9991071EA7B}"/>
              </a:ext>
            </a:extLst>
          </p:cNvPr>
          <p:cNvSpPr txBox="1">
            <a:spLocks/>
          </p:cNvSpPr>
          <p:nvPr/>
        </p:nvSpPr>
        <p:spPr>
          <a:xfrm>
            <a:off x="3526009" y="4541807"/>
            <a:ext cx="3427275" cy="1958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>
                <a:solidFill>
                  <a:schemeClr val="accent1"/>
                </a:solidFill>
              </a:rPr>
              <a:t>Ex-officio members</a:t>
            </a:r>
          </a:p>
          <a:p>
            <a:pPr>
              <a:spcBef>
                <a:spcPts val="200"/>
              </a:spcBef>
            </a:pPr>
            <a:r>
              <a:rPr lang="en-US" dirty="0"/>
              <a:t>Chair, SC-MNRF</a:t>
            </a:r>
          </a:p>
          <a:p>
            <a:pPr>
              <a:spcBef>
                <a:spcPts val="200"/>
              </a:spcBef>
            </a:pPr>
            <a:r>
              <a:rPr lang="en-US"/>
              <a:t>Chair, </a:t>
            </a:r>
            <a:r>
              <a:rPr lang="en-US" dirty="0"/>
              <a:t>Commission Chair</a:t>
            </a:r>
          </a:p>
          <a:p>
            <a:pPr>
              <a:spcBef>
                <a:spcPts val="200"/>
              </a:spcBef>
            </a:pPr>
            <a:r>
              <a:rPr lang="en-US" dirty="0"/>
              <a:t>IUPAP Advisor (Meeting 1)</a:t>
            </a:r>
          </a:p>
          <a:p>
            <a:pPr>
              <a:spcBef>
                <a:spcPts val="200"/>
              </a:spcBef>
            </a:pPr>
            <a:r>
              <a:rPr lang="en-US" dirty="0"/>
              <a:t>Commission Liaison (TBD)</a:t>
            </a:r>
          </a:p>
          <a:p>
            <a:pPr>
              <a:spcBef>
                <a:spcPts val="200"/>
              </a:spcBef>
            </a:pPr>
            <a:r>
              <a:rPr lang="en-US" dirty="0"/>
              <a:t>Commission Liaison (TBD)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1692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db3dbd43-4c4b-4544-9f8a-0553f9f5f25e}" enabled="0" method="" siteId="{db3dbd43-4c4b-4544-9f8a-0553f9f5f25e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292</TotalTime>
  <Words>718</Words>
  <Application>Microsoft Macintosh PowerPoint</Application>
  <PresentationFormat>Widescreen</PresentationFormat>
  <Paragraphs>78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Arial</vt:lpstr>
      <vt:lpstr>Century Gothic</vt:lpstr>
      <vt:lpstr>Wingdings 3</vt:lpstr>
      <vt:lpstr>Wisp</vt:lpstr>
      <vt:lpstr>IUPAP Standing Committee on Major Neutron Sources</vt:lpstr>
      <vt:lpstr>Major Neutron Research Facilities</vt:lpstr>
      <vt:lpstr>Outcome from the 34th General Assembly, October 31, 2025</vt:lpstr>
      <vt:lpstr>Development of a Plan for the SC</vt:lpstr>
      <vt:lpstr>Terms of Reference - mission</vt:lpstr>
      <vt:lpstr>Terms of Reference - bylaws</vt:lpstr>
      <vt:lpstr>Committee Composition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IUPAP Standing Committee on Major Neutron Sources</dc:title>
  <dc:creator>Pilat, Fulvia C.</dc:creator>
  <cp:lastModifiedBy>Jens Vigen</cp:lastModifiedBy>
  <cp:revision>2</cp:revision>
  <dcterms:created xsi:type="dcterms:W3CDTF">2026-05-16T16:48:57Z</dcterms:created>
  <dcterms:modified xsi:type="dcterms:W3CDTF">2026-10-26T22:22:53Z</dcterms:modified>
</cp:coreProperties>
</file>