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9"/>
    <p:restoredTop sz="94351"/>
  </p:normalViewPr>
  <p:slideViewPr>
    <p:cSldViewPr snapToGrid="0">
      <p:cViewPr varScale="1">
        <p:scale>
          <a:sx n="76" d="100"/>
          <a:sy n="76" d="100"/>
        </p:scale>
        <p:origin x="1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31892-5941-190D-89DC-F071E25D8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F87DCD-3F7E-16B1-4B96-3DCFA12B9C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703DA7-3580-25B6-4F2E-C1F61AD3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A6FF2-2867-CAFA-11A4-A69AC723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494DA-E6A1-BA29-A86E-BDA0D54D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1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3254F-7026-F258-C16D-04B0AF12E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9FEB2-38FA-9FA1-ECFB-E9C3ADF9E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82950-E027-2080-3297-9615E27B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9C527-F9DC-412B-95BF-0AE2EC9B8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5DC8D-AAE4-5C12-9D80-9CD1E834E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02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ED7A-9CC0-5D23-02B9-F97257612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D9A92-1655-CA7A-CB2A-EF7E38A57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91CA4-B769-5802-C6DC-727184D96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BBDCC-BDE1-694A-A16B-0BDDE60AA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93993-106C-9C2B-58DF-7993BB9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9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57779-8ED3-55D7-2BDC-B6BDF6B5E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7F5FE-1857-2CC4-BA18-5AA7E297DF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737D1-4565-F2F5-3E12-66E3C0652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2FCFE-A43A-D4B0-D6D2-2062AE9B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C347A-54D1-1D88-25C9-E8AC9FF4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BD156-8388-357E-B10D-E5E943041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62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4157-73A2-592F-498D-6CDB0CE62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0B804-338A-FEA8-38CB-228DE1D15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8A10E3-363A-2B0A-E56C-4317175397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22A7B0-9189-8312-C5D8-300F8C371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2345B5-584A-4D01-9807-1FA86B3B11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22BEB0-7D61-C84A-03A9-2E91EBAB6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DEF03-8CF6-0E6C-1467-5BED9EDC9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DC8BFA-4951-B80D-6D50-44CFE991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11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003DB-B31D-D8EE-CED8-BAC01D3F4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B4111-E45F-8DE9-ACDC-951889D3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8F6C7E-F711-335C-B5F9-6FB4BF511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7A0931-8EFF-CD71-303C-C67A5C0F7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80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678207-E728-8AF5-3038-256086967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43E0FF-CFA7-6F47-CB75-CD02E1C7D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76423-6D68-23F2-309C-3F2700FC8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3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DDEAE-FF28-C316-97E9-0D9AFAFAD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957BB-B093-57A8-4EDD-6257C1934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A36CC-60C6-B467-8687-77900E02A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CF824D-DA49-BB23-DFD1-239B2B582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A7220-5522-BB07-55CC-09D38CC26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71EF6-B128-8911-58DC-854DCFB53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6D17D-047B-9146-D115-FDA016AE4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C0B2AF-4B90-349D-4B0D-08A67B93A7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4D071-3233-D3FE-AF55-8F607CC7C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7B4422-5156-EEE7-AFD8-FC660A85A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A0179-C0B4-C681-7F02-23FF62FEA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D7E12C-F896-40FD-BA43-75025715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8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CB3B0-B4C1-4B65-7484-02798986B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58397D-E315-73FA-906C-8F2A4B075B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D31DB-1EFE-EC4C-6DB6-7CA76971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CC67E3-D932-BDAA-383B-A069E4DBE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1DFA0-5F5E-1802-E503-4B37AD2F4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9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1BB072-0D08-74C2-3D63-C2530A897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336CF7-E2B3-D104-5402-905B02B24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90062-A7E5-1531-51A8-F006E7FFA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5576C-50E5-296B-3463-32D368A31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4014C-64F4-D028-93BF-1E8E36FD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79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310DA3-DDE8-7711-7C9A-D7345B436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E2104-48FC-CE11-C86C-454A57C74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ED329-69F7-E100-B2A7-BDFB64A07E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5B3A13-EF4C-864C-9B59-8180BF0A89B4}" type="datetimeFigureOut">
              <a:rPr lang="en-US" smtClean="0"/>
              <a:t>10/28/26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97688-C603-EE83-0FCE-AF60910021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7E661-9584-9389-C472-645FBB08F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A9AE35-998D-B74D-B009-A9A72FB2FB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3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loud 26">
            <a:extLst>
              <a:ext uri="{FF2B5EF4-FFF2-40B4-BE49-F238E27FC236}">
                <a16:creationId xmlns:a16="http://schemas.microsoft.com/office/drawing/2014/main" id="{96516C31-5230-5F71-2182-8F496A7B5512}"/>
              </a:ext>
            </a:extLst>
          </p:cNvPr>
          <p:cNvSpPr/>
          <p:nvPr/>
        </p:nvSpPr>
        <p:spPr>
          <a:xfrm>
            <a:off x="3513680" y="1362152"/>
            <a:ext cx="7047699" cy="2966406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A63B3C-EFC6-A884-4A09-BCB0812D5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" y="0"/>
            <a:ext cx="2099733" cy="1683811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EC15E4-BF33-9C7A-C3AB-1E52CCB661A5}"/>
              </a:ext>
            </a:extLst>
          </p:cNvPr>
          <p:cNvSpPr/>
          <p:nvPr/>
        </p:nvSpPr>
        <p:spPr>
          <a:xfrm>
            <a:off x="4447356" y="2135603"/>
            <a:ext cx="4951481" cy="14458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Physics Education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</a:rPr>
              <a:t>C14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7F5CCCA-160A-2BFA-CE0D-A8E284297E20}"/>
              </a:ext>
            </a:extLst>
          </p:cNvPr>
          <p:cNvSpPr/>
          <p:nvPr/>
        </p:nvSpPr>
        <p:spPr>
          <a:xfrm>
            <a:off x="2630623" y="3194175"/>
            <a:ext cx="2887010" cy="817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Milieu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BA07EC6-77FA-072B-1532-E9E225DF5972}"/>
              </a:ext>
            </a:extLst>
          </p:cNvPr>
          <p:cNvSpPr/>
          <p:nvPr/>
        </p:nvSpPr>
        <p:spPr>
          <a:xfrm>
            <a:off x="7891809" y="3207169"/>
            <a:ext cx="2632273" cy="817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Curriculum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64248B-BFCC-2CF1-D070-D75E81922F75}"/>
              </a:ext>
            </a:extLst>
          </p:cNvPr>
          <p:cNvSpPr/>
          <p:nvPr/>
        </p:nvSpPr>
        <p:spPr>
          <a:xfrm>
            <a:off x="2630623" y="1400677"/>
            <a:ext cx="2887010" cy="817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Students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4D9A832-EBD5-34F3-676C-81B97A59D00B}"/>
              </a:ext>
            </a:extLst>
          </p:cNvPr>
          <p:cNvSpPr/>
          <p:nvPr/>
        </p:nvSpPr>
        <p:spPr>
          <a:xfrm>
            <a:off x="7948546" y="1362152"/>
            <a:ext cx="2632273" cy="817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Teachers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797067C-44C2-CFD6-930A-46895DDC810B}"/>
              </a:ext>
            </a:extLst>
          </p:cNvPr>
          <p:cNvSpPr/>
          <p:nvPr/>
        </p:nvSpPr>
        <p:spPr>
          <a:xfrm>
            <a:off x="1466012" y="4630559"/>
            <a:ext cx="9381067" cy="81726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Lifelong learning, formal, informal to workforce</a:t>
            </a:r>
          </a:p>
        </p:txBody>
      </p:sp>
      <p:sp>
        <p:nvSpPr>
          <p:cNvPr id="26" name="Left-right Arrow 25">
            <a:extLst>
              <a:ext uri="{FF2B5EF4-FFF2-40B4-BE49-F238E27FC236}">
                <a16:creationId xmlns:a16="http://schemas.microsoft.com/office/drawing/2014/main" id="{D3ABBCDA-9AF4-3271-3313-4F6BC5A3A210}"/>
              </a:ext>
            </a:extLst>
          </p:cNvPr>
          <p:cNvSpPr/>
          <p:nvPr/>
        </p:nvSpPr>
        <p:spPr>
          <a:xfrm>
            <a:off x="1058349" y="5227842"/>
            <a:ext cx="10193866" cy="484632"/>
          </a:xfrm>
          <a:prstGeom prst="left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4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70FE0-37AD-8AAA-3B28-13DEA1436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9E05A0-441A-B4D4-857A-35439F627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83" y="313018"/>
            <a:ext cx="2099733" cy="16838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2E8C97B-B93D-0426-FFAF-6E0F624E4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628" y="3429000"/>
            <a:ext cx="2138270" cy="30729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520E1F0-DB16-9823-1052-96CE417AC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318" y="460368"/>
            <a:ext cx="2151046" cy="3072922"/>
          </a:xfrm>
          <a:prstGeom prst="rect">
            <a:avLst/>
          </a:prstGeom>
        </p:spPr>
      </p:pic>
      <p:sp>
        <p:nvSpPr>
          <p:cNvPr id="22" name="Shape 0">
            <a:extLst>
              <a:ext uri="{FF2B5EF4-FFF2-40B4-BE49-F238E27FC236}">
                <a16:creationId xmlns:a16="http://schemas.microsoft.com/office/drawing/2014/main" id="{0D3C95EC-763A-6C8A-31D4-DA756AD7E82C}"/>
              </a:ext>
            </a:extLst>
          </p:cNvPr>
          <p:cNvSpPr/>
          <p:nvPr/>
        </p:nvSpPr>
        <p:spPr>
          <a:xfrm>
            <a:off x="186267" y="2150533"/>
            <a:ext cx="3020237" cy="4394449"/>
          </a:xfrm>
          <a:prstGeom prst="rect">
            <a:avLst/>
          </a:prstGeom>
          <a:solidFill>
            <a:srgbClr val="08355A"/>
          </a:solidFill>
          <a:ln/>
        </p:spPr>
        <p:txBody>
          <a:bodyPr/>
          <a:lstStyle/>
          <a:p>
            <a:pPr algn="ctr"/>
            <a:endParaRPr lang="en-US" sz="10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Physics Panorama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</a:rPr>
              <a:t>(2018-20)</a:t>
            </a:r>
          </a:p>
          <a:p>
            <a:pPr algn="ctr"/>
            <a:endParaRPr lang="en-US" sz="1000" b="1" dirty="0">
              <a:solidFill>
                <a:schemeClr val="bg1"/>
              </a:solidFill>
            </a:endParaRPr>
          </a:p>
          <a:p>
            <a:pPr algn="ctr"/>
            <a:endParaRPr lang="en-US" sz="10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64 approached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20 responded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Roberto Nardi </a:t>
            </a:r>
          </a:p>
          <a:p>
            <a:pPr algn="ctr"/>
            <a:r>
              <a:rPr lang="en-AU" sz="3200" dirty="0">
                <a:solidFill>
                  <a:schemeClr val="bg1"/>
                </a:solidFill>
              </a:rPr>
              <a:t>Fabiano Parma</a:t>
            </a:r>
          </a:p>
          <a:p>
            <a:pPr algn="ctr"/>
            <a:r>
              <a:rPr lang="en-AU" sz="1600" dirty="0">
                <a:solidFill>
                  <a:schemeClr val="bg1"/>
                </a:solidFill>
              </a:rPr>
              <a:t>(</a:t>
            </a:r>
            <a:r>
              <a:rPr lang="en-US" sz="1600" dirty="0">
                <a:solidFill>
                  <a:schemeClr val="bg1"/>
                </a:solidFill>
              </a:rPr>
              <a:t>C14 Chair,  </a:t>
            </a:r>
            <a:r>
              <a:rPr lang="en-AU" sz="1600" dirty="0">
                <a:solidFill>
                  <a:schemeClr val="bg1"/>
                </a:solidFill>
              </a:rPr>
              <a:t>PhD student)</a:t>
            </a:r>
            <a:endParaRPr lang="en-US" sz="1600" b="1" dirty="0">
              <a:solidFill>
                <a:schemeClr val="bg1"/>
              </a:solidFill>
            </a:endParaRPr>
          </a:p>
          <a:p>
            <a:pPr algn="ctr"/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5" name="Shape 0">
            <a:extLst>
              <a:ext uri="{FF2B5EF4-FFF2-40B4-BE49-F238E27FC236}">
                <a16:creationId xmlns:a16="http://schemas.microsoft.com/office/drawing/2014/main" id="{DB731566-C78B-AAA4-34B3-5831EC1361B3}"/>
              </a:ext>
            </a:extLst>
          </p:cNvPr>
          <p:cNvSpPr/>
          <p:nvPr/>
        </p:nvSpPr>
        <p:spPr>
          <a:xfrm>
            <a:off x="5701118" y="485075"/>
            <a:ext cx="2748231" cy="5887850"/>
          </a:xfrm>
          <a:prstGeom prst="rect">
            <a:avLst/>
          </a:prstGeom>
          <a:solidFill>
            <a:srgbClr val="08355A"/>
          </a:solidFill>
          <a:ln/>
        </p:spPr>
        <p:txBody>
          <a:bodyPr/>
          <a:lstStyle/>
          <a:p>
            <a:pPr algn="ctr"/>
            <a:endParaRPr lang="en-AU" sz="1000" dirty="0">
              <a:solidFill>
                <a:schemeClr val="bg1"/>
              </a:solidFill>
            </a:endParaRPr>
          </a:p>
          <a:p>
            <a:pPr algn="ctr"/>
            <a:r>
              <a:rPr lang="en-AU" b="1" dirty="0">
                <a:solidFill>
                  <a:srgbClr val="FFC000"/>
                </a:solidFill>
              </a:rPr>
              <a:t>Argentina</a:t>
            </a:r>
          </a:p>
          <a:p>
            <a:pPr algn="ctr"/>
            <a:r>
              <a:rPr lang="en-AU" dirty="0">
                <a:solidFill>
                  <a:schemeClr val="bg1"/>
                </a:solidFill>
              </a:rPr>
              <a:t>Australia</a:t>
            </a:r>
          </a:p>
          <a:p>
            <a:pPr algn="ctr"/>
            <a:r>
              <a:rPr lang="en-AU" b="1" dirty="0">
                <a:solidFill>
                  <a:srgbClr val="FFC000"/>
                </a:solidFill>
              </a:rPr>
              <a:t>Brazil</a:t>
            </a:r>
          </a:p>
          <a:p>
            <a:pPr algn="ctr"/>
            <a:r>
              <a:rPr lang="en-AU" dirty="0">
                <a:solidFill>
                  <a:schemeClr val="bg1"/>
                </a:solidFill>
              </a:rPr>
              <a:t>China: Taipei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Czech Republic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Finland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France 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Germany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Iran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Ireland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Italy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Japan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South Korea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Pakistan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Philippines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Romania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Slovenia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Switzerland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United Kingdom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United States of America</a:t>
            </a:r>
          </a:p>
        </p:txBody>
      </p:sp>
      <p:sp>
        <p:nvSpPr>
          <p:cNvPr id="26" name="Shape 0">
            <a:extLst>
              <a:ext uri="{FF2B5EF4-FFF2-40B4-BE49-F238E27FC236}">
                <a16:creationId xmlns:a16="http://schemas.microsoft.com/office/drawing/2014/main" id="{921D629E-D100-465B-B8D0-AD6ABC446D38}"/>
              </a:ext>
            </a:extLst>
          </p:cNvPr>
          <p:cNvSpPr/>
          <p:nvPr/>
        </p:nvSpPr>
        <p:spPr>
          <a:xfrm>
            <a:off x="8967301" y="488242"/>
            <a:ext cx="2748231" cy="2940757"/>
          </a:xfrm>
          <a:prstGeom prst="rect">
            <a:avLst/>
          </a:prstGeom>
          <a:solidFill>
            <a:srgbClr val="08355A"/>
          </a:solidFill>
          <a:ln/>
        </p:spPr>
        <p:txBody>
          <a:bodyPr/>
          <a:lstStyle/>
          <a:p>
            <a:pPr algn="ctr"/>
            <a:endParaRPr lang="en-AU" sz="1000" dirty="0">
              <a:solidFill>
                <a:schemeClr val="bg1"/>
              </a:solidFill>
            </a:endParaRPr>
          </a:p>
          <a:p>
            <a:pPr algn="ctr"/>
            <a:r>
              <a:rPr lang="en-AU" sz="2400" dirty="0">
                <a:solidFill>
                  <a:schemeClr val="bg1"/>
                </a:solidFill>
              </a:rPr>
              <a:t>Silvina Ponca </a:t>
            </a:r>
          </a:p>
          <a:p>
            <a:pPr algn="ctr"/>
            <a:r>
              <a:rPr lang="en-AU" sz="2400" dirty="0">
                <a:solidFill>
                  <a:schemeClr val="bg1"/>
                </a:solidFill>
              </a:rPr>
              <a:t>2026</a:t>
            </a:r>
          </a:p>
          <a:p>
            <a:pPr algn="ctr"/>
            <a:endParaRPr lang="en-AU" dirty="0">
              <a:solidFill>
                <a:schemeClr val="bg1"/>
              </a:solidFill>
            </a:endParaRPr>
          </a:p>
          <a:p>
            <a:pPr algn="ctr"/>
            <a:r>
              <a:rPr lang="en-US" b="1" dirty="0">
                <a:solidFill>
                  <a:srgbClr val="FFC000"/>
                </a:solidFill>
              </a:rPr>
              <a:t>Brazil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South Korea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Slovenia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United Kingdom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27" name="Shape 0">
            <a:extLst>
              <a:ext uri="{FF2B5EF4-FFF2-40B4-BE49-F238E27FC236}">
                <a16:creationId xmlns:a16="http://schemas.microsoft.com/office/drawing/2014/main" id="{1D558F55-C610-652C-5BA7-1D1B4A583712}"/>
              </a:ext>
            </a:extLst>
          </p:cNvPr>
          <p:cNvSpPr/>
          <p:nvPr/>
        </p:nvSpPr>
        <p:spPr>
          <a:xfrm>
            <a:off x="8558570" y="3758770"/>
            <a:ext cx="3447163" cy="2413381"/>
          </a:xfrm>
          <a:prstGeom prst="rect">
            <a:avLst/>
          </a:prstGeom>
          <a:solidFill>
            <a:srgbClr val="08355A"/>
          </a:solidFill>
          <a:ln/>
        </p:spPr>
        <p:txBody>
          <a:bodyPr/>
          <a:lstStyle/>
          <a:p>
            <a:pPr algn="ctr"/>
            <a:endParaRPr lang="en-AU" sz="1000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rgbClr val="FFC000"/>
                </a:solidFill>
              </a:rPr>
              <a:t>Similar issues</a:t>
            </a:r>
          </a:p>
          <a:p>
            <a:pPr algn="ctr"/>
            <a:r>
              <a:rPr lang="en-US" sz="3200" b="1" dirty="0">
                <a:solidFill>
                  <a:srgbClr val="FFC000"/>
                </a:solidFill>
              </a:rPr>
              <a:t>Diverse contexts</a:t>
            </a:r>
          </a:p>
          <a:p>
            <a:pPr algn="ctr"/>
            <a:r>
              <a:rPr lang="en-US" sz="3200" b="1" dirty="0">
                <a:solidFill>
                  <a:srgbClr val="FFC000"/>
                </a:solidFill>
              </a:rPr>
              <a:t>Diverse solutions</a:t>
            </a:r>
          </a:p>
          <a:p>
            <a:pPr algn="ctr"/>
            <a:r>
              <a:rPr lang="en-US" sz="3200" b="1" dirty="0">
                <a:solidFill>
                  <a:srgbClr val="FFC000"/>
                </a:solidFill>
              </a:rPr>
              <a:t>National level</a:t>
            </a:r>
          </a:p>
        </p:txBody>
      </p:sp>
    </p:spTree>
    <p:extLst>
      <p:ext uri="{BB962C8B-B14F-4D97-AF65-F5344CB8AC3E}">
        <p14:creationId xmlns:p14="http://schemas.microsoft.com/office/powerpoint/2010/main" val="288551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45999-7438-01B6-EC89-44B001253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10EDC8-FAB3-BF3B-DC72-5C505C246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260" y="313018"/>
            <a:ext cx="2099733" cy="1683811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CBE7D81-AA68-21C2-4B7F-832124278E91}"/>
              </a:ext>
            </a:extLst>
          </p:cNvPr>
          <p:cNvSpPr/>
          <p:nvPr/>
        </p:nvSpPr>
        <p:spPr>
          <a:xfrm>
            <a:off x="2607733" y="732339"/>
            <a:ext cx="9110134" cy="26966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C000"/>
                </a:solidFill>
              </a:rPr>
              <a:t>Physics education (and communication) are increasingly critical to the health of physics.</a:t>
            </a:r>
          </a:p>
          <a:p>
            <a:pPr algn="ctr"/>
            <a:endParaRPr lang="en-US" sz="1000" dirty="0">
              <a:solidFill>
                <a:srgbClr val="FFC000"/>
              </a:solidFill>
            </a:endParaRPr>
          </a:p>
          <a:p>
            <a:pPr algn="ctr"/>
            <a:endParaRPr lang="en-US" dirty="0">
              <a:solidFill>
                <a:srgbClr val="FFC000"/>
              </a:solidFill>
            </a:endParaRPr>
          </a:p>
          <a:p>
            <a:pPr algn="ctr"/>
            <a:r>
              <a:rPr lang="en-US" sz="3200" dirty="0">
                <a:solidFill>
                  <a:srgbClr val="FFC000"/>
                </a:solidFill>
              </a:rPr>
              <a:t>Does physics education remain confined to C14? </a:t>
            </a:r>
          </a:p>
          <a:p>
            <a:pPr algn="ctr"/>
            <a:endParaRPr lang="en-US" sz="1600" dirty="0">
              <a:solidFill>
                <a:srgbClr val="FFC000"/>
              </a:solidFill>
            </a:endParaRPr>
          </a:p>
          <a:p>
            <a:pPr algn="ctr"/>
            <a:r>
              <a:rPr lang="en-US" sz="3200" i="1" dirty="0">
                <a:solidFill>
                  <a:srgbClr val="FFC000"/>
                </a:solidFill>
              </a:rPr>
              <a:t>Physics education @ IUPAP </a:t>
            </a: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0BEED99F-C174-C377-76F5-9BFE4855402F}"/>
              </a:ext>
            </a:extLst>
          </p:cNvPr>
          <p:cNvSpPr/>
          <p:nvPr/>
        </p:nvSpPr>
        <p:spPr>
          <a:xfrm>
            <a:off x="1049868" y="3928533"/>
            <a:ext cx="9753600" cy="2482173"/>
          </a:xfrm>
          <a:prstGeom prst="rect">
            <a:avLst/>
          </a:prstGeom>
          <a:solidFill>
            <a:srgbClr val="08355A"/>
          </a:solidFill>
          <a:ln/>
        </p:spPr>
        <p:txBody>
          <a:bodyPr/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Can we apply the </a:t>
            </a:r>
            <a:r>
              <a:rPr lang="en-US" sz="3200" b="1" dirty="0" err="1">
                <a:solidFill>
                  <a:schemeClr val="bg1"/>
                </a:solidFill>
              </a:rPr>
              <a:t>WiP</a:t>
            </a:r>
            <a:r>
              <a:rPr lang="en-US" sz="3200" b="1" dirty="0">
                <a:solidFill>
                  <a:schemeClr val="bg1"/>
                </a:solidFill>
              </a:rPr>
              <a:t> model to physics education?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</a:rPr>
              <a:t>International Physics Conference 2027</a:t>
            </a:r>
          </a:p>
          <a:p>
            <a:pPr algn="ctr"/>
            <a:endParaRPr lang="en-US" sz="1600" b="1" dirty="0">
              <a:solidFill>
                <a:schemeClr val="bg1"/>
              </a:solidFill>
            </a:endParaRPr>
          </a:p>
          <a:p>
            <a:pPr algn="ctr"/>
            <a:r>
              <a:rPr lang="en-US" sz="3200" i="1" dirty="0">
                <a:solidFill>
                  <a:schemeClr val="bg1"/>
                </a:solidFill>
              </a:rPr>
              <a:t>Focus on sustainability  (EMC &amp; student voice)</a:t>
            </a: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566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131</Words>
  <Application>Microsoft Macintosh PowerPoint</Application>
  <PresentationFormat>Widescreen</PresentationFormat>
  <Paragraphs>66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Manjula Sharma</dc:creator>
  <cp:lastModifiedBy>Manjula Sharma</cp:lastModifiedBy>
  <cp:revision>3</cp:revision>
  <dcterms:created xsi:type="dcterms:W3CDTF">2026-10-26T20:37:46Z</dcterms:created>
  <dcterms:modified xsi:type="dcterms:W3CDTF">2026-10-28T12:55:08Z</dcterms:modified>
</cp:coreProperties>
</file>