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9" r:id="rId2"/>
    <p:sldId id="256" r:id="rId3"/>
    <p:sldId id="261" r:id="rId4"/>
    <p:sldId id="260" r:id="rId5"/>
    <p:sldId id="257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2"/>
  </p:normalViewPr>
  <p:slideViewPr>
    <p:cSldViewPr snapToGrid="0">
      <p:cViewPr varScale="1">
        <p:scale>
          <a:sx n="114" d="100"/>
          <a:sy n="114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AAC1E-DEC2-A84F-BFDB-DA8671F6AC4A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7EDA4-32FF-034A-890B-46378E1546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332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7EDA4-32FF-034A-890B-46378E1546D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155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7EDA4-32FF-034A-890B-46378E1546DB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5699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997132-5974-8ED6-EAD3-5B90216C22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B0E9D2-0DD3-2225-292E-5E830B9F75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16F092-C208-29BD-9399-B775BB506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F957F2-00BC-14C8-7934-035782DD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BAB1DC-5DB2-1ED9-5530-86F5A4F9D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616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3476A-DE7E-A492-7616-7D18A37D1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194A6-58B6-F851-94D4-354AA3056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9B217B-E85F-3F15-4D50-A06AD641C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08A09E-24B7-E4CE-8CA5-CA07887D2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28A8E5-9908-F1C3-D5AB-918122526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910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330428-A615-59AB-9B0A-2A834BC73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552602-D906-8D5E-D1C0-B917299B9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76B9F-BF86-CEC5-205A-0D0B54E4E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8FDB06-C731-4197-4D49-FA7F9FA1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AF90C0-951A-8689-F949-D588A3D8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937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FD619-957A-1715-3666-1548498F4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09F3A0-69C3-BE0B-0E5C-118AB32C6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A71702-01EA-976D-1F81-051968652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B05EB5-809F-7C5F-F405-C0F26D76B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B9FA8B-2F21-9C79-39C3-B842622B7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92E9919-354D-D03A-4FA9-3A74BEFFB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060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044192-F0AE-509D-FB1C-F3B66B905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AA6267-3A0A-92B5-BFD6-42F18BEF2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531F31-BF90-1CC3-01E4-ABFBD62C03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E2638A-7434-785F-E0AE-D1518B6F0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47CA2F7-4E6B-7529-DE2E-FE25A9BCC7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70E7D66-C09F-DF12-6BDF-F30A827B7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56177DE-93FB-F664-F3C1-DA52F457B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78C297-3F0A-5212-FE3F-A86E47DD5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318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FAE603-DDEA-1D64-05DE-4899A3732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A3B6B05-813C-4EFD-38D5-C3F2335EC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34CF8A0-7321-FA67-1B15-0BC5FFDC0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93A94D4-4D7F-4755-4394-8994FE7FA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785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D4DBACE-DB40-55E6-F41B-C183B24A0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70BACA-A01F-C6CA-79EB-E1ADA863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3946F2C-18EB-F054-BCD8-A0A4EFA6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324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272DA7-BADE-D969-1F43-DD5357D11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D71DA9-09EF-CA91-DA8F-E1B41543A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4D0EBC8-2D24-BA7E-63B2-545E13CBF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424CB4-4FC9-CFB8-EA56-639BC89DF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CD0667-5E35-D8EB-8F27-EDD27B561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E82AC1-1949-ADC0-67E3-813A4EF56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409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98473A-EFE7-1F13-65DC-B43716D0E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B64191-585A-A765-E3ED-9708768D1ED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65B29E-87A1-8EA9-6309-A08BFEC26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077B92-B5F0-739F-B3AE-E17147DE5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654E34-36FD-69AF-A0F9-0CECB806B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589C1C-33AE-7F05-C157-E127B207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6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638E8-DA5D-CEC0-646F-981DCAD26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5272FF-C983-4F27-D142-A66B62EC12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B7E8F0-6119-A0AC-B435-F903A9BEE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71D0CF-F4B5-9244-6F2C-3DC938BB2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29538A-DA41-6D8F-638F-CDF02CDCE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21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595C922-0711-4C68-34F7-C6123618E8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6E54AC-6CD2-E13C-941F-4A7C68AA2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54D339-6D63-E254-C975-854EE7A94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857822-4355-EF24-7715-09CC8ED05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1024BA-07AA-4215-3538-78C1359D7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253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768BB57-9919-FBD4-52CF-980643B23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484F45-023E-AD7C-0D09-6FC957C34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9BCF18-2D43-64DB-3EDF-CE6AA808C8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61605-832C-F045-84FE-86F44CD14065}" type="datetimeFigureOut">
              <a:rPr lang="es-ES" smtClean="0"/>
              <a:t>28/10/26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0E3125-EB06-6626-CAF8-BA59C1AA64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E41BAB-C8CC-866E-5C51-285BE5673A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C4D94-7599-FC49-8F1C-C357D03E6F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867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icps_logo_big.png">
            <a:extLst>
              <a:ext uri="{FF2B5EF4-FFF2-40B4-BE49-F238E27FC236}">
                <a16:creationId xmlns:a16="http://schemas.microsoft.com/office/drawing/2014/main" id="{19D4DB27-D70A-8FEA-7273-FFECE1615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749" y="601303"/>
            <a:ext cx="1676357" cy="1541349"/>
          </a:xfrm>
          <a:prstGeom prst="rect">
            <a:avLst/>
          </a:prstGeom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B765C841-D4A2-EC38-F339-AF8752F1F13A}"/>
              </a:ext>
            </a:extLst>
          </p:cNvPr>
          <p:cNvSpPr txBox="1"/>
          <p:nvPr/>
        </p:nvSpPr>
        <p:spPr>
          <a:xfrm>
            <a:off x="540479" y="2153359"/>
            <a:ext cx="103628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dirty="0">
                <a:solidFill>
                  <a:srgbClr val="5B3A7E"/>
                </a:solidFill>
                <a:latin typeface="Calibri"/>
              </a:rPr>
              <a:t>ICPS2026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EC2989D4-E4C3-3883-22C7-EBD72401787B}"/>
              </a:ext>
            </a:extLst>
          </p:cNvPr>
          <p:cNvSpPr txBox="1"/>
          <p:nvPr/>
        </p:nvSpPr>
        <p:spPr>
          <a:xfrm>
            <a:off x="952700" y="3541650"/>
            <a:ext cx="103628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dirty="0">
                <a:solidFill>
                  <a:srgbClr val="6B5B7A"/>
                </a:solidFill>
                <a:latin typeface="Calibri"/>
              </a:rPr>
              <a:t>The 37th International Conference on the Physics of Semiconductors 2026</a:t>
            </a:r>
          </a:p>
        </p:txBody>
      </p:sp>
      <p:pic>
        <p:nvPicPr>
          <p:cNvPr id="6" name="図 5" descr="Keio Plaza Hotel, Shinjuku, Tokyo">
            <a:extLst>
              <a:ext uri="{FF2B5EF4-FFF2-40B4-BE49-F238E27FC236}">
                <a16:creationId xmlns:a16="http://schemas.microsoft.com/office/drawing/2014/main" id="{7B64C39D-1B28-2030-B00C-9ED39632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917" y="4142907"/>
            <a:ext cx="5036106" cy="2113790"/>
          </a:xfrm>
          <a:prstGeom prst="rect">
            <a:avLst/>
          </a:prstGeom>
        </p:spPr>
      </p:pic>
      <p:pic>
        <p:nvPicPr>
          <p:cNvPr id="8" name="図 7" descr="5th slide">
            <a:extLst>
              <a:ext uri="{FF2B5EF4-FFF2-40B4-BE49-F238E27FC236}">
                <a16:creationId xmlns:a16="http://schemas.microsoft.com/office/drawing/2014/main" id="{D3052D50-CDAD-6EF4-AD5D-CD0E27D59B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142907"/>
            <a:ext cx="5036106" cy="21137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AD1F014-0625-E402-D641-6C592D01B08A}"/>
              </a:ext>
            </a:extLst>
          </p:cNvPr>
          <p:cNvSpPr txBox="1"/>
          <p:nvPr/>
        </p:nvSpPr>
        <p:spPr>
          <a:xfrm>
            <a:off x="5215879" y="2821992"/>
            <a:ext cx="60997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 err="1">
                <a:solidFill>
                  <a:srgbClr val="7030A0"/>
                </a:solidFill>
              </a:rPr>
              <a:t>Tokyo</a:t>
            </a:r>
            <a:endParaRPr lang="es-E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7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C7BDFFB-F7F6-5705-E805-8531A78E4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2" y="0"/>
            <a:ext cx="5766772" cy="40367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2AF667-3EB8-445A-3FEE-2EF7CBF06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24" y="4095289"/>
            <a:ext cx="3376341" cy="235847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F73D543-ABCD-D8C2-C783-7EB21EE9C237}"/>
              </a:ext>
            </a:extLst>
          </p:cNvPr>
          <p:cNvSpPr txBox="1"/>
          <p:nvPr/>
        </p:nvSpPr>
        <p:spPr>
          <a:xfrm>
            <a:off x="6096000" y="704456"/>
            <a:ext cx="5766772" cy="5165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Imperial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princess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Aiko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participated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Opening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ICPS 2026. 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Her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visit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gave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rise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visibility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ICPS in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media.</a:t>
            </a:r>
            <a:endParaRPr lang="es-ES" sz="1800" b="1" dirty="0">
              <a:solidFill>
                <a:srgbClr val="0432FF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opening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different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authorities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Japan,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included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Chair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conference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Governor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Tokyo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gave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speech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Afterwards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I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introduced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IUPAP. </a:t>
            </a:r>
            <a:r>
              <a:rPr lang="es-ES_tradnl" dirty="0"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Finally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princess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gave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speech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as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well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remarking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importance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semiconductors</a:t>
            </a:r>
            <a:r>
              <a:rPr lang="es-ES_tradnl" b="1" dirty="0">
                <a:solidFill>
                  <a:srgbClr val="0432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https://</a:t>
            </a:r>
            <a:r>
              <a:rPr lang="es-ES_tradnl" b="1" dirty="0" err="1">
                <a:solidFill>
                  <a:srgbClr val="0432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www.youtube.com</a:t>
            </a:r>
            <a:r>
              <a:rPr lang="es-ES_tradnl" b="1" dirty="0">
                <a:solidFill>
                  <a:srgbClr val="0432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s-ES_tradnl" b="1" dirty="0" err="1">
                <a:solidFill>
                  <a:srgbClr val="0432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watch?v</a:t>
            </a:r>
            <a:r>
              <a:rPr lang="es-ES_tradnl" b="1" dirty="0">
                <a:solidFill>
                  <a:srgbClr val="0432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=W7wumJSPn4Q</a:t>
            </a:r>
            <a:r>
              <a:rPr lang="es-ES_tradnl" sz="18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800" b="1" dirty="0">
              <a:solidFill>
                <a:srgbClr val="0432FF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receiving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princess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entrance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Hotel,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Chair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conference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authorities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and I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also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asked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say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her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goodbye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hotel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entrance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presentations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finished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She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very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close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gave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hand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spoke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me in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spanish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She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said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like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come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Spain.</a:t>
            </a:r>
            <a:endParaRPr lang="es-ES" sz="1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53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5410DD-617E-993B-8B4B-7436B09D0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181" y="866621"/>
            <a:ext cx="7429311" cy="26683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semiconductor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conference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, ICPS 2028, 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place in Madrid.</a:t>
            </a: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already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decided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in 2024 at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ICPS 2024 in Ottawa.  </a:t>
            </a: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expect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people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coming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ICPS 2028, as in Japan 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es-ES_trad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870 </a:t>
            </a:r>
            <a:r>
              <a:rPr lang="es-ES_trad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</a:t>
            </a:r>
            <a:r>
              <a:rPr lang="es-ES_tradnl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0BC1370-9491-EDFE-5464-DE8E3F838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7" y="3932844"/>
            <a:ext cx="4552780" cy="2477248"/>
          </a:xfrm>
          <a:prstGeom prst="rect">
            <a:avLst/>
          </a:prstGeom>
        </p:spPr>
      </p:pic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25ECA0DF-C429-BAC3-2588-FC946F360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96" y="866621"/>
            <a:ext cx="4580172" cy="306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FF3BEA7-BFB6-C203-C823-EFD8A7FBFB7F}"/>
              </a:ext>
            </a:extLst>
          </p:cNvPr>
          <p:cNvSpPr txBox="1"/>
          <p:nvPr/>
        </p:nvSpPr>
        <p:spPr>
          <a:xfrm>
            <a:off x="159096" y="94314"/>
            <a:ext cx="60997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rgbClr val="0432FF"/>
                </a:solidFill>
              </a:rPr>
              <a:t>ICPS 2028 Madrid (Spain)</a:t>
            </a:r>
            <a:endParaRPr lang="es-ES" sz="32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8530185-267F-5DBE-ADE8-F2440C528CD7}"/>
              </a:ext>
            </a:extLst>
          </p:cNvPr>
          <p:cNvSpPr txBox="1"/>
          <p:nvPr/>
        </p:nvSpPr>
        <p:spPr>
          <a:xfrm>
            <a:off x="4725520" y="4571303"/>
            <a:ext cx="7279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432FF"/>
                </a:solidFill>
                <a:effectLst/>
              </a:rPr>
              <a:t>Chair: </a:t>
            </a:r>
            <a:r>
              <a:rPr lang="en-US" altLang="en-US" b="1" dirty="0">
                <a:solidFill>
                  <a:srgbClr val="0432FF"/>
                </a:solidFill>
              </a:rPr>
              <a:t>Gloria Platero,  Spanish Research Council (CSIC) </a:t>
            </a:r>
          </a:p>
          <a:p>
            <a:endParaRPr lang="es-ES" b="1" dirty="0">
              <a:solidFill>
                <a:srgbClr val="0432FF"/>
              </a:solidFill>
              <a:effectLst/>
            </a:endParaRPr>
          </a:p>
          <a:p>
            <a:r>
              <a:rPr lang="es-ES" b="1" dirty="0">
                <a:solidFill>
                  <a:srgbClr val="0432FF"/>
                </a:solidFill>
                <a:effectLst/>
              </a:rPr>
              <a:t>Co-Chairs: </a:t>
            </a:r>
            <a:r>
              <a:rPr lang="en-US" altLang="en-US" b="1" dirty="0">
                <a:solidFill>
                  <a:srgbClr val="0432FF"/>
                </a:solidFill>
              </a:rPr>
              <a:t>Local organizing committee: Prof. Ana Cremades (UCM) </a:t>
            </a:r>
          </a:p>
          <a:p>
            <a:r>
              <a:rPr lang="en-US" altLang="en-US" b="1" dirty="0">
                <a:solidFill>
                  <a:srgbClr val="0432FF"/>
                </a:solidFill>
              </a:rPr>
              <a:t>                   Local program committee: Prof. Leonor Chico (UCM)</a:t>
            </a:r>
          </a:p>
        </p:txBody>
      </p:sp>
    </p:spTree>
    <p:extLst>
      <p:ext uri="{BB962C8B-B14F-4D97-AF65-F5344CB8AC3E}">
        <p14:creationId xmlns:p14="http://schemas.microsoft.com/office/powerpoint/2010/main" val="3975718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9DEC9BE-F2F7-6CEA-6764-78CB9010C6F3}"/>
              </a:ext>
            </a:extLst>
          </p:cNvPr>
          <p:cNvGrpSpPr/>
          <p:nvPr/>
        </p:nvGrpSpPr>
        <p:grpSpPr>
          <a:xfrm>
            <a:off x="353563" y="-1"/>
            <a:ext cx="1943589" cy="783623"/>
            <a:chOff x="86227" y="68980"/>
            <a:chExt cx="1943589" cy="783623"/>
          </a:xfrm>
        </p:grpSpPr>
        <p:sp>
          <p:nvSpPr>
            <p:cNvPr id="3" name="Text 0">
              <a:extLst>
                <a:ext uri="{FF2B5EF4-FFF2-40B4-BE49-F238E27FC236}">
                  <a16:creationId xmlns:a16="http://schemas.microsoft.com/office/drawing/2014/main" id="{56FBAA03-F086-E782-BA0F-F8BD4D0B22FD}"/>
                </a:ext>
              </a:extLst>
            </p:cNvPr>
            <p:cNvSpPr/>
            <p:nvPr/>
          </p:nvSpPr>
          <p:spPr>
            <a:xfrm>
              <a:off x="973196" y="68980"/>
              <a:ext cx="1056620" cy="6352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b="1" dirty="0">
                  <a:solidFill>
                    <a:srgbClr val="6A518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ICPS2026</a:t>
              </a:r>
              <a:endParaRPr lang="en-US" sz="2000" dirty="0"/>
            </a:p>
          </p:txBody>
        </p:sp>
        <p:pic>
          <p:nvPicPr>
            <p:cNvPr id="5" name="Picture 15" descr="image.png">
              <a:extLst>
                <a:ext uri="{FF2B5EF4-FFF2-40B4-BE49-F238E27FC236}">
                  <a16:creationId xmlns:a16="http://schemas.microsoft.com/office/drawing/2014/main" id="{955FBE35-0FA2-46B5-2C1C-BFF430091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227" y="163183"/>
              <a:ext cx="749808" cy="689420"/>
            </a:xfrm>
            <a:prstGeom prst="rect">
              <a:avLst/>
            </a:prstGeom>
          </p:spPr>
        </p:pic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56E02A0-58A8-1418-BADB-944DFD8D66F7}"/>
              </a:ext>
            </a:extLst>
          </p:cNvPr>
          <p:cNvSpPr txBox="1"/>
          <p:nvPr/>
        </p:nvSpPr>
        <p:spPr>
          <a:xfrm>
            <a:off x="6681913" y="111639"/>
            <a:ext cx="4429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Number of Participants by Country</a:t>
            </a:r>
            <a:endParaRPr kumimoji="1" lang="ja-JP" alt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9DE036-7ADB-5362-C62F-11B9DB44E37F}"/>
              </a:ext>
            </a:extLst>
          </p:cNvPr>
          <p:cNvSpPr txBox="1"/>
          <p:nvPr/>
        </p:nvSpPr>
        <p:spPr>
          <a:xfrm>
            <a:off x="7149601" y="4481790"/>
            <a:ext cx="34264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solidFill>
                  <a:srgbClr val="FF0000"/>
                </a:solidFill>
              </a:rPr>
              <a:t>Participants:		844</a:t>
            </a:r>
          </a:p>
          <a:p>
            <a:r>
              <a:rPr kumimoji="1" lang="en-US" altLang="ja-JP" sz="2000" dirty="0"/>
              <a:t>	</a:t>
            </a:r>
            <a:r>
              <a:rPr kumimoji="1" lang="en-US" altLang="ja-JP" sz="2000" b="1" dirty="0"/>
              <a:t>(from 34 countries)</a:t>
            </a:r>
          </a:p>
          <a:p>
            <a:r>
              <a:rPr kumimoji="1" lang="en-US" altLang="ja-JP" sz="2000" b="1" dirty="0"/>
              <a:t>	</a:t>
            </a:r>
            <a:r>
              <a:rPr kumimoji="1" lang="en-US" altLang="ja-JP" sz="2000" b="1" dirty="0">
                <a:solidFill>
                  <a:srgbClr val="FF0000"/>
                </a:solidFill>
              </a:rPr>
              <a:t>(incl. 317 students)</a:t>
            </a:r>
          </a:p>
          <a:p>
            <a:r>
              <a:rPr kumimoji="1" lang="en-US" altLang="ja-JP" sz="2000" b="1" dirty="0">
                <a:solidFill>
                  <a:srgbClr val="FF0000"/>
                </a:solidFill>
              </a:rPr>
              <a:t>Exhibitors:		30</a:t>
            </a:r>
            <a:endParaRPr kumimoji="1" lang="en-US" altLang="ja-JP" sz="2000" dirty="0"/>
          </a:p>
          <a:p>
            <a:r>
              <a:rPr kumimoji="1" lang="en-US" altLang="ja-JP" sz="2000" b="1" dirty="0">
                <a:solidFill>
                  <a:srgbClr val="FF0000"/>
                </a:solidFill>
              </a:rPr>
              <a:t>Total:				874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E9902DB-D106-D764-99F0-DAEBF120B7AB}"/>
              </a:ext>
            </a:extLst>
          </p:cNvPr>
          <p:cNvSpPr txBox="1"/>
          <p:nvPr/>
        </p:nvSpPr>
        <p:spPr>
          <a:xfrm>
            <a:off x="7149601" y="728309"/>
            <a:ext cx="410561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Large participation from: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Japan		354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Korea		93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Germany	73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China		39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UK			37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USA		35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Taiwan		27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France		25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Russia		22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Poland		19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Canada		15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Switzerland	15 </a:t>
            </a: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	….</a:t>
            </a:r>
            <a:endParaRPr kumimoji="1" lang="ja-JP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713D1C5-4BD6-7D7A-78A3-0C314B31F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153" y="111639"/>
            <a:ext cx="4153046" cy="6642254"/>
          </a:xfrm>
          <a:prstGeom prst="rect">
            <a:avLst/>
          </a:prstGeom>
        </p:spPr>
      </p:pic>
      <p:sp>
        <p:nvSpPr>
          <p:cNvPr id="4" name="Flecha derecha 3">
            <a:extLst>
              <a:ext uri="{FF2B5EF4-FFF2-40B4-BE49-F238E27FC236}">
                <a16:creationId xmlns:a16="http://schemas.microsoft.com/office/drawing/2014/main" id="{DCFF5C89-44E5-ED4A-0C43-156A95613054}"/>
              </a:ext>
            </a:extLst>
          </p:cNvPr>
          <p:cNvSpPr/>
          <p:nvPr/>
        </p:nvSpPr>
        <p:spPr>
          <a:xfrm>
            <a:off x="1671797" y="1313784"/>
            <a:ext cx="432435" cy="178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 derecha 6">
            <a:extLst>
              <a:ext uri="{FF2B5EF4-FFF2-40B4-BE49-F238E27FC236}">
                <a16:creationId xmlns:a16="http://schemas.microsoft.com/office/drawing/2014/main" id="{BBBA1DEC-C28A-899F-97C7-A8902DF1ED3C}"/>
              </a:ext>
            </a:extLst>
          </p:cNvPr>
          <p:cNvSpPr/>
          <p:nvPr/>
        </p:nvSpPr>
        <p:spPr>
          <a:xfrm>
            <a:off x="1671797" y="2170771"/>
            <a:ext cx="432435" cy="178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derecha 7">
            <a:extLst>
              <a:ext uri="{FF2B5EF4-FFF2-40B4-BE49-F238E27FC236}">
                <a16:creationId xmlns:a16="http://schemas.microsoft.com/office/drawing/2014/main" id="{D907AA9C-AAFF-1C14-5AE4-496DA322DEB5}"/>
              </a:ext>
            </a:extLst>
          </p:cNvPr>
          <p:cNvSpPr/>
          <p:nvPr/>
        </p:nvSpPr>
        <p:spPr>
          <a:xfrm>
            <a:off x="1671797" y="2713468"/>
            <a:ext cx="432435" cy="178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 derecha 8">
            <a:extLst>
              <a:ext uri="{FF2B5EF4-FFF2-40B4-BE49-F238E27FC236}">
                <a16:creationId xmlns:a16="http://schemas.microsoft.com/office/drawing/2014/main" id="{EE00BFC5-2375-BA0F-D523-AA268B1197E4}"/>
              </a:ext>
            </a:extLst>
          </p:cNvPr>
          <p:cNvSpPr/>
          <p:nvPr/>
        </p:nvSpPr>
        <p:spPr>
          <a:xfrm>
            <a:off x="1705393" y="4177988"/>
            <a:ext cx="432435" cy="178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derecha 12">
            <a:extLst>
              <a:ext uri="{FF2B5EF4-FFF2-40B4-BE49-F238E27FC236}">
                <a16:creationId xmlns:a16="http://schemas.microsoft.com/office/drawing/2014/main" id="{5BAFBBEF-DA89-EB21-8DDA-77629F208984}"/>
              </a:ext>
            </a:extLst>
          </p:cNvPr>
          <p:cNvSpPr/>
          <p:nvPr/>
        </p:nvSpPr>
        <p:spPr>
          <a:xfrm>
            <a:off x="1754722" y="5272867"/>
            <a:ext cx="432435" cy="178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429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F6F41ECB-2152-E9A4-8D65-9E7ED8E5C867}"/>
              </a:ext>
            </a:extLst>
          </p:cNvPr>
          <p:cNvSpPr txBox="1"/>
          <p:nvPr/>
        </p:nvSpPr>
        <p:spPr>
          <a:xfrm>
            <a:off x="440472" y="434931"/>
            <a:ext cx="12026592" cy="4719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32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</a:t>
            </a:r>
            <a:r>
              <a:rPr lang="es-ES_tradnl" sz="3600" b="1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ICPS 2030</a:t>
            </a:r>
            <a:endParaRPr lang="es-ES_tradnl" sz="3600" dirty="0">
              <a:solidFill>
                <a:srgbClr val="0432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endParaRPr lang="es-ES_tradnl" sz="1800" dirty="0">
              <a:solidFill>
                <a:srgbClr val="0432FF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Every 2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years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tradition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organize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conference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in a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different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continent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In 2024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took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place in Ottawa,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2030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be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expected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America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Australia,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New </a:t>
            </a:r>
            <a:r>
              <a:rPr lang="es-ES_tradnl" sz="1800" dirty="0" err="1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Zeeland</a:t>
            </a:r>
            <a:r>
              <a:rPr lang="es-ES_tradnl" sz="1800" dirty="0">
                <a:solidFill>
                  <a:srgbClr val="0432F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.  </a:t>
            </a: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endParaRPr lang="es-ES_tradnl" sz="1800" dirty="0">
              <a:solidFill>
                <a:srgbClr val="0432FF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did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receive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already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in Ottawa a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very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proposal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Korea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(Seul), </a:t>
            </a:r>
            <a:r>
              <a:rPr lang="es-ES_tradnl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Prof</a:t>
            </a:r>
            <a:r>
              <a:rPr lang="es-ES_tradnl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Yong-Hoon Cho, </a:t>
            </a:r>
            <a:r>
              <a:rPr lang="es-ES" sz="18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s-ES" sz="18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ICPS2030</a:t>
            </a: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From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time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till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now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did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receive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any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proposal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America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nor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Canada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USA, Australia, New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Zeeland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s-ES_tradnl" sz="1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es-ES_tradnl" sz="1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Latino América.</a:t>
            </a: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endParaRPr lang="es-ES" sz="1800" dirty="0">
              <a:solidFill>
                <a:srgbClr val="FF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decided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in a C</a:t>
            </a:r>
            <a:r>
              <a:rPr lang="es-ES_tradnl" b="1" dirty="0"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on-line meeting, 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wait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till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January. 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will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get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any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application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America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Australia </a:t>
            </a:r>
            <a:r>
              <a:rPr lang="es-ES_tradnl" b="1" dirty="0"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will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accept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proposal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18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Korea</a:t>
            </a:r>
            <a:r>
              <a:rPr lang="es-ES_tradnl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69356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488</Words>
  <Application>Microsoft Macintosh PowerPoint</Application>
  <PresentationFormat>Panorámica</PresentationFormat>
  <Paragraphs>49</Paragraphs>
  <Slides>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Gloria platero Coello</dc:creator>
  <cp:lastModifiedBy>Gloria platero Coello</cp:lastModifiedBy>
  <cp:revision>21</cp:revision>
  <cp:lastPrinted>2026-10-28T10:24:59Z</cp:lastPrinted>
  <dcterms:created xsi:type="dcterms:W3CDTF">2026-10-28T09:23:55Z</dcterms:created>
  <dcterms:modified xsi:type="dcterms:W3CDTF">2026-10-28T10:35:25Z</dcterms:modified>
</cp:coreProperties>
</file>