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0" r:id="rId2"/>
    <p:sldId id="271" r:id="rId3"/>
    <p:sldId id="256" r:id="rId4"/>
    <p:sldId id="257" r:id="rId5"/>
    <p:sldId id="264" r:id="rId6"/>
    <p:sldId id="272" r:id="rId7"/>
    <p:sldId id="266" r:id="rId8"/>
    <p:sldId id="273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557" autoAdjust="0"/>
  </p:normalViewPr>
  <p:slideViewPr>
    <p:cSldViewPr snapToGrid="0">
      <p:cViewPr varScale="1">
        <p:scale>
          <a:sx n="61" d="100"/>
          <a:sy n="61" d="100"/>
        </p:scale>
        <p:origin x="84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086F8-5C93-483B-8102-A4AC5C6141AF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D3E544-A7A2-4C28-86C0-84F3CB275FF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0997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D3E544-A7A2-4C28-86C0-84F3CB275FF1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56920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E3224-81F6-B4F7-F76F-B364E90E1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57632B-D6BD-FEF2-D19F-CB0C8AB7BD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D27AB-1514-E8BD-FF32-175F2AE16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0FF5-A389-4438-8898-814D9078C4EF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3DE96-C811-1818-DF16-E1162E3ED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BF474-355B-A5CD-77DC-146EE5CED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5D39A-8E8B-4631-953E-39CEA0516B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98697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61165-2C47-3D8E-ABEB-2C635CFA3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B899F-B3A4-6522-8CCA-C14129B4D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0C390-30AE-3125-B599-2617A0462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0FF5-A389-4438-8898-814D9078C4EF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C26E1-6B75-60C0-4C6F-532E5B364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82307-317C-8F82-6C2F-349DDB654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5D39A-8E8B-4631-953E-39CEA0516B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3514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F4B2D-7298-9F73-B6DF-04BFFFB74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2F821-D906-C31A-0036-624463CBB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1A4B1-2755-FDEF-3587-1D0D764F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0FF5-A389-4438-8898-814D9078C4EF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2F811-D00D-6E0B-2614-A36B37E39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D1D15-5752-98F9-24E1-3871FA72F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5D39A-8E8B-4631-953E-39CEA0516B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2778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E2D85-7234-0BB3-E61C-785D61E0A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425D7-78D1-E2E5-73A5-51274C6F9F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D63584-09E1-DCCA-7922-9BC755387B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1C869-50F5-68AE-5412-7E435CB83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0FF5-A389-4438-8898-814D9078C4EF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A32B4-2B5B-2262-1096-4D377A27A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ACFB45-BBDA-033F-DA17-236CAAEB3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5D39A-8E8B-4631-953E-39CEA0516B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17160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1F097-30BB-AC63-2696-C16BBC4BC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521AC-E376-C70C-FD1F-96F86CA8A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38BBB5-2A79-0AAA-70CD-2934B94177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1C3C8E-31AC-4800-4BFD-6019839AE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420488-37C2-0BBC-1712-D43DA337F1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B5E680-F879-8394-2E70-ED10F6C5D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0FF5-A389-4438-8898-814D9078C4EF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7F0F96-4BBB-9200-B571-8DE4A26B5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0F3BAF-CC3F-556D-9BAE-8285D0E64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5D39A-8E8B-4631-953E-39CEA0516B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41328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AFF01-5B7B-B2F3-6CFB-BF59D3DEB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8A41FE-3C74-9693-1C90-4AC13DF3A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0FF5-A389-4438-8898-814D9078C4EF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3118E6-D5D3-713D-0ECF-6D56C3767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804B8E-7F90-9A18-C9DF-1BA8F5C43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5D39A-8E8B-4631-953E-39CEA0516B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3082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3E939D-909F-31D6-08E8-D495D1E7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0FF5-A389-4438-8898-814D9078C4EF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D3E58D-94F1-3A17-457B-41C0CBBEA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69011-604C-334E-42F5-40EEDF388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5D39A-8E8B-4631-953E-39CEA0516B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82369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06661-5A39-9472-5A1C-4842D28D5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AA2A1-7BBA-0C33-4B7C-3A837022A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01B72-56B5-EDF7-8413-2B108BDEF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1F918-EDC5-2E53-B58B-305B835E6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0FF5-A389-4438-8898-814D9078C4EF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57BBB3-7DAE-7D15-7CF6-48501F2CC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E785A-6C56-EE6E-5F53-CA5A295CF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5D39A-8E8B-4631-953E-39CEA0516B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80987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39525-6069-1504-6D40-CF9FCCD48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FA0068-E22B-FC01-1DCA-057600D4B6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14990-F9D0-3E15-FCBC-E8E7E75F9F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F0F68-DFCC-9F0C-1887-F7D4B7E4F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0FF5-A389-4438-8898-814D9078C4EF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2A25F7-4794-3AB7-EC80-842E47EC3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A6BC22-7D69-158F-1D07-C16557256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5D39A-8E8B-4631-953E-39CEA0516B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8684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9DAE1-53C8-B96C-4501-A66E0FA35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0DC9F5-9A3B-3EDB-786F-EEB905568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46376-0F3B-FA71-F625-3DCBB624F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0FF5-A389-4438-8898-814D9078C4EF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17B5B-9B10-3BAE-6F74-842910162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1F40B-405F-01B2-54AE-BEBC766DE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5D39A-8E8B-4631-953E-39CEA0516B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64505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9386CD-63B6-7A46-99F7-5B8A622752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BFDBA5-0406-FFF8-7AD7-7D4B284E43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0C998-6AA7-86AE-088F-CE9F6C43C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0FF5-A389-4438-8898-814D9078C4EF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35ED5-B661-CE3A-3B83-6D509D295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BA4F6-571F-E719-513A-95D91611E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5D39A-8E8B-4631-953E-39CEA0516B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61473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38EF93-9217-04BA-7550-7F846784C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63651C-13B5-A7D4-D2AB-AAC84A3F1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EE343-B0C5-94DA-F214-D670483416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F10FF5-A389-4438-8898-814D9078C4EF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875BE-32CB-ECEA-E70D-D8D87A80BD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BF816-A69B-861B-AA64-FA94DB1D9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D5D39A-8E8B-4631-953E-39CEA0516B1E}" type="slidenum">
              <a:rPr lang="en-ZA" smtClean="0"/>
              <a:t>‹#›</a:t>
            </a:fld>
            <a:endParaRPr lang="en-ZA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63262F4-34AD-9CEE-CBF3-1CFE182EAE71}"/>
              </a:ext>
            </a:extLst>
          </p:cNvPr>
          <p:cNvGrpSpPr/>
          <p:nvPr userDrawn="1"/>
        </p:nvGrpSpPr>
        <p:grpSpPr>
          <a:xfrm>
            <a:off x="8763855" y="5452631"/>
            <a:ext cx="2915362" cy="720000"/>
            <a:chOff x="9068655" y="206239"/>
            <a:chExt cx="2915362" cy="720000"/>
          </a:xfrm>
        </p:grpSpPr>
        <p:pic>
          <p:nvPicPr>
            <p:cNvPr id="7" name="Picture 6" descr="A logo for a company&#10;&#10;Description automatically generated">
              <a:extLst>
                <a:ext uri="{FF2B5EF4-FFF2-40B4-BE49-F238E27FC236}">
                  <a16:creationId xmlns:a16="http://schemas.microsoft.com/office/drawing/2014/main" id="{D86FD025-FC27-D9FB-5D0C-444DF40C6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068655" y="210571"/>
              <a:ext cx="1552023" cy="715668"/>
            </a:xfrm>
            <a:prstGeom prst="rect">
              <a:avLst/>
            </a:prstGeom>
          </p:spPr>
        </p:pic>
        <p:pic>
          <p:nvPicPr>
            <p:cNvPr id="8" name="Picture 7" descr="A logo for a company&#10;&#10;Description automatically generated">
              <a:extLst>
                <a:ext uri="{FF2B5EF4-FFF2-40B4-BE49-F238E27FC236}">
                  <a16:creationId xmlns:a16="http://schemas.microsoft.com/office/drawing/2014/main" id="{CACEEB40-7EEC-E10F-3B27-F75FA5ED09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1687" y="206239"/>
              <a:ext cx="945716" cy="720000"/>
            </a:xfrm>
            <a:prstGeom prst="rect">
              <a:avLst/>
            </a:prstGeom>
          </p:spPr>
        </p:pic>
        <p:pic>
          <p:nvPicPr>
            <p:cNvPr id="11" name="Picture 10" descr="A colorful circle with black background&#10;&#10;Description automatically generated">
              <a:extLst>
                <a:ext uri="{FF2B5EF4-FFF2-40B4-BE49-F238E27FC236}">
                  <a16:creationId xmlns:a16="http://schemas.microsoft.com/office/drawing/2014/main" id="{40010C40-1F7B-0282-FA14-E5137D68E9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670" y="290806"/>
              <a:ext cx="365125" cy="365125"/>
            </a:xfrm>
            <a:prstGeom prst="rect">
              <a:avLst/>
            </a:prstGeom>
          </p:spPr>
        </p:pic>
        <p:pic>
          <p:nvPicPr>
            <p:cNvPr id="13" name="Picture 12" descr="A green and white sign with a planet earth in the middle&#10;&#10;Description automatically generated">
              <a:extLst>
                <a:ext uri="{FF2B5EF4-FFF2-40B4-BE49-F238E27FC236}">
                  <a16:creationId xmlns:a16="http://schemas.microsoft.com/office/drawing/2014/main" id="{0B778DAB-1534-A083-8304-31FC8A63C0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8892" y="290807"/>
              <a:ext cx="365125" cy="365125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6D9AC77-0A36-BB36-718A-2B2F91915D6D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788" y="5627805"/>
            <a:ext cx="801341" cy="51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7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11" Type="http://schemas.openxmlformats.org/officeDocument/2006/relationships/image" Target="../media/image5.png"/><Relationship Id="rId5" Type="http://schemas.openxmlformats.org/officeDocument/2006/relationships/image" Target="../media/image14.png"/><Relationship Id="rId10" Type="http://schemas.openxmlformats.org/officeDocument/2006/relationships/image" Target="../media/image16.png"/><Relationship Id="rId4" Type="http://schemas.openxmlformats.org/officeDocument/2006/relationships/image" Target="../media/image13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12" Type="http://schemas.openxmlformats.org/officeDocument/2006/relationships/image" Target="../media/image27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emf"/><Relationship Id="rId11" Type="http://schemas.openxmlformats.org/officeDocument/2006/relationships/image" Target="../media/image26.emf"/><Relationship Id="rId5" Type="http://schemas.openxmlformats.org/officeDocument/2006/relationships/image" Target="../media/image20.emf"/><Relationship Id="rId10" Type="http://schemas.openxmlformats.org/officeDocument/2006/relationships/image" Target="../media/image25.jfif"/><Relationship Id="rId4" Type="http://schemas.openxmlformats.org/officeDocument/2006/relationships/image" Target="../media/image19.emf"/><Relationship Id="rId9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8E66D2A-5E7A-82AF-F5CB-98429D8F1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The Lancet Countdown 2025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8071EBD-B788-FDF2-7ABE-4FF3A6823CF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1829594"/>
            <a:ext cx="32385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3637343-C6C6-06FD-F62F-DB14C5DB77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076700" y="1690688"/>
            <a:ext cx="7668000" cy="10022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397FD0-AB65-40B8-49EC-9DBE05190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6700" y="3016251"/>
            <a:ext cx="7668000" cy="144329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59C8205-0A15-F688-4985-289E683388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6700" y="4782885"/>
            <a:ext cx="7668000" cy="142530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3BFCCE6-4DC3-40A3-3051-351CB6B81D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11900"/>
            <a:ext cx="4217465" cy="40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79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76F1F-2231-32C1-EA42-7C60F2DB8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4DE79E8-AD72-B098-943D-71A963394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309" y="2128656"/>
            <a:ext cx="9183382" cy="26006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96133-BEAF-1ADB-F29F-2FBC7C75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537" y="6301390"/>
            <a:ext cx="4217465" cy="40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66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79AA1-FD80-A192-0023-7FA7C70E05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93871"/>
            <a:ext cx="9144000" cy="2387600"/>
          </a:xfrm>
          <a:ln>
            <a:solidFill>
              <a:schemeClr val="tx2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en-ZA" dirty="0"/>
          </a:p>
        </p:txBody>
      </p:sp>
      <p:pic>
        <p:nvPicPr>
          <p:cNvPr id="5" name="Picture 4" descr="A logo for a company&#10;&#10;Description automatically generated">
            <a:extLst>
              <a:ext uri="{FF2B5EF4-FFF2-40B4-BE49-F238E27FC236}">
                <a16:creationId xmlns:a16="http://schemas.microsoft.com/office/drawing/2014/main" id="{C400C0C5-1CCE-07D3-B776-CA53CAA3E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83" r="25851" b="10593"/>
          <a:stretch>
            <a:fillRect/>
          </a:stretch>
        </p:blipFill>
        <p:spPr>
          <a:xfrm>
            <a:off x="5623034" y="1701801"/>
            <a:ext cx="4722106" cy="1508506"/>
          </a:xfrm>
          <a:prstGeom prst="rect">
            <a:avLst/>
          </a:prstGeom>
        </p:spPr>
      </p:pic>
      <p:pic>
        <p:nvPicPr>
          <p:cNvPr id="7" name="Picture 6" descr="A logo for a company&#10;&#10;Description automatically generated">
            <a:extLst>
              <a:ext uri="{FF2B5EF4-FFF2-40B4-BE49-F238E27FC236}">
                <a16:creationId xmlns:a16="http://schemas.microsoft.com/office/drawing/2014/main" id="{902615B8-ABE6-6045-9BFC-C104BCFAB2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34066" y="3676301"/>
            <a:ext cx="3186707" cy="228952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0D8F7E0-0B56-AE4F-83AB-A56B5D25D81F}"/>
              </a:ext>
            </a:extLst>
          </p:cNvPr>
          <p:cNvGrpSpPr/>
          <p:nvPr/>
        </p:nvGrpSpPr>
        <p:grpSpPr>
          <a:xfrm>
            <a:off x="7307587" y="5452631"/>
            <a:ext cx="4371630" cy="724332"/>
            <a:chOff x="7612387" y="206239"/>
            <a:chExt cx="4371630" cy="724332"/>
          </a:xfrm>
        </p:grpSpPr>
        <p:pic>
          <p:nvPicPr>
            <p:cNvPr id="10" name="Picture 9" descr="A logo for a company&#10;&#10;Description automatically generated">
              <a:extLst>
                <a:ext uri="{FF2B5EF4-FFF2-40B4-BE49-F238E27FC236}">
                  <a16:creationId xmlns:a16="http://schemas.microsoft.com/office/drawing/2014/main" id="{65481D0D-642F-A83E-8ADA-C5745D51F3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2387" y="210571"/>
              <a:ext cx="3008292" cy="720000"/>
            </a:xfrm>
            <a:prstGeom prst="rect">
              <a:avLst/>
            </a:prstGeom>
          </p:spPr>
        </p:pic>
        <p:pic>
          <p:nvPicPr>
            <p:cNvPr id="11" name="Picture 10" descr="A logo for a company&#10;&#10;Description automatically generated">
              <a:extLst>
                <a:ext uri="{FF2B5EF4-FFF2-40B4-BE49-F238E27FC236}">
                  <a16:creationId xmlns:a16="http://schemas.microsoft.com/office/drawing/2014/main" id="{B627B382-E43A-B578-0681-A6C3C43E26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1687" y="206239"/>
              <a:ext cx="945716" cy="720000"/>
            </a:xfrm>
            <a:prstGeom prst="rect">
              <a:avLst/>
            </a:prstGeom>
          </p:spPr>
        </p:pic>
        <p:pic>
          <p:nvPicPr>
            <p:cNvPr id="12" name="Picture 11" descr="A colorful circle with black background&#10;&#10;Description automatically generated">
              <a:extLst>
                <a:ext uri="{FF2B5EF4-FFF2-40B4-BE49-F238E27FC236}">
                  <a16:creationId xmlns:a16="http://schemas.microsoft.com/office/drawing/2014/main" id="{EA0FC497-A9FB-BE3B-DAA6-9353AE81D8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670" y="290806"/>
              <a:ext cx="365125" cy="365125"/>
            </a:xfrm>
            <a:prstGeom prst="rect">
              <a:avLst/>
            </a:prstGeom>
          </p:spPr>
        </p:pic>
        <p:pic>
          <p:nvPicPr>
            <p:cNvPr id="13" name="Picture 12" descr="A green and white sign with a planet earth in the middle&#10;&#10;Description automatically generated">
              <a:extLst>
                <a:ext uri="{FF2B5EF4-FFF2-40B4-BE49-F238E27FC236}">
                  <a16:creationId xmlns:a16="http://schemas.microsoft.com/office/drawing/2014/main" id="{E07FC008-0788-FE32-CC53-F58D516EE7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8892" y="290807"/>
              <a:ext cx="365125" cy="365125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F0B9753-5AC6-2987-C7FA-3EB5E06498EF}"/>
              </a:ext>
            </a:extLst>
          </p:cNvPr>
          <p:cNvSpPr txBox="1"/>
          <p:nvPr/>
        </p:nvSpPr>
        <p:spPr>
          <a:xfrm>
            <a:off x="7404100" y="5486860"/>
            <a:ext cx="4777857" cy="1117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pic>
        <p:nvPicPr>
          <p:cNvPr id="15" name="Picture 14" descr="A green and white sign with a planet earth in the middle&#10;&#10;Description automatically generated">
            <a:extLst>
              <a:ext uri="{FF2B5EF4-FFF2-40B4-BE49-F238E27FC236}">
                <a16:creationId xmlns:a16="http://schemas.microsoft.com/office/drawing/2014/main" id="{3D139292-5C36-A876-3C96-027DAA3D73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849" y="5150969"/>
            <a:ext cx="990966" cy="990966"/>
          </a:xfrm>
          <a:prstGeom prst="rect">
            <a:avLst/>
          </a:prstGeom>
        </p:spPr>
      </p:pic>
      <p:pic>
        <p:nvPicPr>
          <p:cNvPr id="17" name="Picture 16" descr="A colorful circle with black background&#10;&#10;Description automatically generated">
            <a:extLst>
              <a:ext uri="{FF2B5EF4-FFF2-40B4-BE49-F238E27FC236}">
                <a16:creationId xmlns:a16="http://schemas.microsoft.com/office/drawing/2014/main" id="{976CA765-BAE4-A209-B4FE-2AD369BE0D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904" y="3757164"/>
            <a:ext cx="1146604" cy="114660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C46DD58-FCDC-7E6D-AEDE-093C6DA1A300}"/>
              </a:ext>
            </a:extLst>
          </p:cNvPr>
          <p:cNvSpPr txBox="1"/>
          <p:nvPr/>
        </p:nvSpPr>
        <p:spPr>
          <a:xfrm>
            <a:off x="0" y="5024335"/>
            <a:ext cx="3619345" cy="1117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A96062-0714-022D-7B3C-CFA193E405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497" y="3411022"/>
            <a:ext cx="2824146" cy="2920093"/>
          </a:xfrm>
          <a:prstGeom prst="rect">
            <a:avLst/>
          </a:prstGeom>
        </p:spPr>
      </p:pic>
      <p:sp>
        <p:nvSpPr>
          <p:cNvPr id="16" name="Subtitle 15">
            <a:extLst>
              <a:ext uri="{FF2B5EF4-FFF2-40B4-BE49-F238E27FC236}">
                <a16:creationId xmlns:a16="http://schemas.microsoft.com/office/drawing/2014/main" id="{AC2BD85A-BD66-9A70-0CF8-3E8DDB9B91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6DDA7D2-D440-1F6A-EB0A-0E20094D21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14" y="1600200"/>
            <a:ext cx="2140965" cy="138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50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703AC-AD6E-2E57-DC2B-2C17E1642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br>
              <a:rPr lang="en-ZA" sz="2800" dirty="0"/>
            </a:br>
            <a:r>
              <a:rPr lang="en-ZA" sz="2800" dirty="0"/>
              <a:t>Background</a:t>
            </a:r>
            <a:br>
              <a:rPr lang="en-ZA" sz="2800" dirty="0"/>
            </a:br>
            <a:endParaRPr lang="en-ZA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7D247-BDA0-8718-C56B-709231821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ZA" sz="2600" b="1" dirty="0">
                <a:effectLst/>
              </a:rPr>
              <a:t>The purpose of the </a:t>
            </a:r>
            <a:r>
              <a:rPr lang="en-ZA" sz="2600" b="1" dirty="0" err="1">
                <a:effectLst/>
              </a:rPr>
              <a:t>WG</a:t>
            </a:r>
            <a:r>
              <a:rPr lang="en-ZA" sz="2600" b="1" dirty="0">
                <a:effectLst/>
              </a:rPr>
              <a:t> </a:t>
            </a:r>
          </a:p>
          <a:p>
            <a:pPr marL="0" indent="0">
              <a:buNone/>
            </a:pPr>
            <a:endParaRPr lang="en-ZA" sz="2600" b="1" dirty="0">
              <a:effectLst/>
            </a:endParaRPr>
          </a:p>
          <a:p>
            <a:pPr marL="457200" lvl="1" indent="0">
              <a:buNone/>
            </a:pPr>
            <a:r>
              <a:rPr lang="en-ZA" sz="2600" b="1" dirty="0">
                <a:effectLst/>
              </a:rPr>
              <a:t>is to promote and grow the unique role that physics is, </a:t>
            </a:r>
          </a:p>
          <a:p>
            <a:pPr marL="457200" lvl="1" indent="0">
              <a:buNone/>
            </a:pPr>
            <a:r>
              <a:rPr lang="en-ZA" sz="2600" b="1" dirty="0">
                <a:effectLst/>
              </a:rPr>
              <a:t>and should be,</a:t>
            </a:r>
          </a:p>
          <a:p>
            <a:pPr marL="457200" lvl="1" indent="0">
              <a:buNone/>
            </a:pPr>
            <a:r>
              <a:rPr lang="en-ZA" sz="2600" b="1" dirty="0">
                <a:effectLst/>
              </a:rPr>
              <a:t>playing in climate change action and sustainable development.</a:t>
            </a:r>
          </a:p>
          <a:p>
            <a:pPr marL="457200" lvl="1" indent="0">
              <a:buNone/>
            </a:pPr>
            <a:endParaRPr lang="en-ZA" sz="1800" dirty="0">
              <a:effectLst/>
            </a:endParaRPr>
          </a:p>
          <a:p>
            <a:pPr marL="0" indent="0">
              <a:buNone/>
            </a:pPr>
            <a:endParaRPr lang="en-ZA" sz="15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49616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E9005F3-118B-08C0-CB91-C8F66E0552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829266"/>
              </p:ext>
            </p:extLst>
          </p:nvPr>
        </p:nvGraphicFramePr>
        <p:xfrm>
          <a:off x="809297" y="-217281"/>
          <a:ext cx="10755402" cy="6217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2567">
                  <a:extLst>
                    <a:ext uri="{9D8B030D-6E8A-4147-A177-3AD203B41FA5}">
                      <a16:colId xmlns:a16="http://schemas.microsoft.com/office/drawing/2014/main" val="2275610427"/>
                    </a:ext>
                  </a:extLst>
                </a:gridCol>
                <a:gridCol w="1792567">
                  <a:extLst>
                    <a:ext uri="{9D8B030D-6E8A-4147-A177-3AD203B41FA5}">
                      <a16:colId xmlns:a16="http://schemas.microsoft.com/office/drawing/2014/main" val="3725522373"/>
                    </a:ext>
                  </a:extLst>
                </a:gridCol>
                <a:gridCol w="1792567">
                  <a:extLst>
                    <a:ext uri="{9D8B030D-6E8A-4147-A177-3AD203B41FA5}">
                      <a16:colId xmlns:a16="http://schemas.microsoft.com/office/drawing/2014/main" val="1271627193"/>
                    </a:ext>
                  </a:extLst>
                </a:gridCol>
                <a:gridCol w="1792567">
                  <a:extLst>
                    <a:ext uri="{9D8B030D-6E8A-4147-A177-3AD203B41FA5}">
                      <a16:colId xmlns:a16="http://schemas.microsoft.com/office/drawing/2014/main" val="2604167519"/>
                    </a:ext>
                  </a:extLst>
                </a:gridCol>
                <a:gridCol w="1792567">
                  <a:extLst>
                    <a:ext uri="{9D8B030D-6E8A-4147-A177-3AD203B41FA5}">
                      <a16:colId xmlns:a16="http://schemas.microsoft.com/office/drawing/2014/main" val="1345984696"/>
                    </a:ext>
                  </a:extLst>
                </a:gridCol>
                <a:gridCol w="1792567">
                  <a:extLst>
                    <a:ext uri="{9D8B030D-6E8A-4147-A177-3AD203B41FA5}">
                      <a16:colId xmlns:a16="http://schemas.microsoft.com/office/drawing/2014/main" val="1683992173"/>
                    </a:ext>
                  </a:extLst>
                </a:gridCol>
              </a:tblGrid>
              <a:tr h="2811870">
                <a:tc>
                  <a:txBody>
                    <a:bodyPr/>
                    <a:lstStyle/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r>
                        <a:rPr lang="en-ZA" dirty="0"/>
                        <a:t>Marcelo Barreiro</a:t>
                      </a:r>
                    </a:p>
                    <a:p>
                      <a:r>
                        <a:rPr lang="en-ZA" dirty="0"/>
                        <a:t>Uruguay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r>
                        <a:rPr lang="en-ZA" dirty="0"/>
                        <a:t>Nithaya Chetty South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r>
                        <a:rPr lang="en-ZA" dirty="0"/>
                        <a:t>Igle Gledhill </a:t>
                      </a:r>
                    </a:p>
                    <a:p>
                      <a:r>
                        <a:rPr lang="en-ZA" dirty="0"/>
                        <a:t>South Africa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r>
                        <a:rPr lang="en-ZA" dirty="0" err="1"/>
                        <a:t>HyunJung</a:t>
                      </a:r>
                      <a:r>
                        <a:rPr lang="en-ZA" dirty="0"/>
                        <a:t> Lee</a:t>
                      </a:r>
                    </a:p>
                    <a:p>
                      <a:r>
                        <a:rPr lang="en-ZA" dirty="0"/>
                        <a:t>Korea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r>
                        <a:rPr lang="en-ZA" dirty="0"/>
                        <a:t>Morgan O’Neill 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730763"/>
                  </a:ext>
                </a:extLst>
              </a:tr>
              <a:tr h="3059977">
                <a:tc>
                  <a:txBody>
                    <a:bodyPr/>
                    <a:lstStyle/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r>
                        <a:rPr lang="en-ZA" dirty="0"/>
                        <a:t>Ram Prasad Regmi</a:t>
                      </a:r>
                    </a:p>
                    <a:p>
                      <a:r>
                        <a:rPr lang="en-ZA" dirty="0"/>
                        <a:t>Nepal</a:t>
                      </a: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r>
                        <a:rPr lang="en-ZA" dirty="0"/>
                        <a:t>Jon Samseth</a:t>
                      </a:r>
                    </a:p>
                    <a:p>
                      <a:r>
                        <a:rPr lang="en-ZA" dirty="0"/>
                        <a:t>Norway/SCOPE</a:t>
                      </a: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r>
                        <a:rPr lang="en-ZA" dirty="0"/>
                        <a:t>Jean-Louis </a:t>
                      </a:r>
                      <a:r>
                        <a:rPr lang="en-ZA" dirty="0" err="1"/>
                        <a:t>Scartezzini</a:t>
                      </a:r>
                      <a:r>
                        <a:rPr lang="en-ZA" dirty="0"/>
                        <a:t> Switzerland</a:t>
                      </a: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r>
                        <a:rPr lang="en-ZA" dirty="0"/>
                        <a:t>Tomás </a:t>
                      </a:r>
                      <a:r>
                        <a:rPr lang="en-ZA" dirty="0" err="1"/>
                        <a:t>Sintes</a:t>
                      </a:r>
                      <a:r>
                        <a:rPr lang="en-ZA" dirty="0"/>
                        <a:t>, Spain</a:t>
                      </a: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endParaRPr lang="en-ZA" dirty="0"/>
                    </a:p>
                    <a:p>
                      <a:r>
                        <a:rPr lang="en-ZA" dirty="0"/>
                        <a:t>Gry Merete Tveten, Norway</a:t>
                      </a: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553718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4BD02E49-A3F3-A354-92E9-5BA43DE947ED}"/>
              </a:ext>
            </a:extLst>
          </p:cNvPr>
          <p:cNvGrpSpPr>
            <a:grpSpLocks noChangeAspect="1"/>
          </p:cNvGrpSpPr>
          <p:nvPr/>
        </p:nvGrpSpPr>
        <p:grpSpPr>
          <a:xfrm>
            <a:off x="896128" y="315863"/>
            <a:ext cx="8891801" cy="3985092"/>
            <a:chOff x="896128" y="221273"/>
            <a:chExt cx="10460943" cy="468834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5FD8A60-B6AA-2329-1893-B3CBB1B47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29037" y="221274"/>
              <a:ext cx="1562236" cy="190207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22D0386-F828-F93F-2BCC-AE740E22A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16544" y="3168715"/>
              <a:ext cx="1740527" cy="173833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9D5AEB0-EE90-F7BA-3B13-E5A76D639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73572" y="3168715"/>
              <a:ext cx="1781387" cy="174090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416EDFC-FC50-03A8-5F34-F66FD13B3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96561" y="3146407"/>
              <a:ext cx="1411299" cy="175843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02C105F-4B4A-8FCC-7179-639A4E916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712" t="-887" r="21093" b="25297"/>
            <a:stretch/>
          </p:blipFill>
          <p:spPr>
            <a:xfrm>
              <a:off x="7445745" y="221274"/>
              <a:ext cx="1660339" cy="190207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EED3C62-EAD5-468A-D3D4-46E742AA7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73573" y="221275"/>
              <a:ext cx="1297414" cy="190207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8ACEA92-E79C-1D6C-FBCA-7C18C20CE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6727" t="3095" r="12695"/>
            <a:stretch/>
          </p:blipFill>
          <p:spPr>
            <a:xfrm>
              <a:off x="971687" y="3127149"/>
              <a:ext cx="1297414" cy="177835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09A5BD4-7471-8639-C378-F58304B60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45745" y="3130674"/>
              <a:ext cx="1297414" cy="1778352"/>
            </a:xfrm>
            <a:prstGeom prst="rect">
              <a:avLst/>
            </a:prstGeom>
          </p:spPr>
        </p:pic>
        <p:pic>
          <p:nvPicPr>
            <p:cNvPr id="9" name="Picture 8" descr="A person with grey hair&#10;&#10;Description automatically generated">
              <a:extLst>
                <a:ext uri="{FF2B5EF4-FFF2-40B4-BE49-F238E27FC236}">
                  <a16:creationId xmlns:a16="http://schemas.microsoft.com/office/drawing/2014/main" id="{6C4CD86D-6F8B-8248-FBAB-52A9D7280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128" y="221274"/>
              <a:ext cx="1902073" cy="190207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F800783-0AE2-A7A4-699C-17062AEF9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17441" t="1426" r="17441" b="16997"/>
            <a:stretch/>
          </p:blipFill>
          <p:spPr>
            <a:xfrm>
              <a:off x="9616545" y="221273"/>
              <a:ext cx="1698523" cy="1902073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3C2AD46-A6F3-DFD2-DE09-1B75433677D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2554" y="2748895"/>
            <a:ext cx="1600353" cy="15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AF1F30-2FC9-3BDF-A3B3-E1FCE445D769}"/>
              </a:ext>
            </a:extLst>
          </p:cNvPr>
          <p:cNvSpPr txBox="1"/>
          <p:nvPr/>
        </p:nvSpPr>
        <p:spPr>
          <a:xfrm>
            <a:off x="9995680" y="4502435"/>
            <a:ext cx="1569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err="1"/>
              <a:t>Awnesh</a:t>
            </a:r>
            <a:r>
              <a:rPr lang="en-ZA" dirty="0"/>
              <a:t> Singh</a:t>
            </a:r>
          </a:p>
          <a:p>
            <a:r>
              <a:rPr lang="en-ZA" dirty="0"/>
              <a:t>Fiji</a:t>
            </a:r>
          </a:p>
        </p:txBody>
      </p:sp>
    </p:spTree>
    <p:extLst>
      <p:ext uri="{BB962C8B-B14F-4D97-AF65-F5344CB8AC3E}">
        <p14:creationId xmlns:p14="http://schemas.microsoft.com/office/powerpoint/2010/main" val="1043415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74D6B-82D4-6F51-03A2-926B8FAF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D8B5-CE1A-00D0-4598-9E06A5BB8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WG21: disentangling a complex field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BE938DA-848A-BF7B-3DC0-595A76359C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139" y="1690688"/>
            <a:ext cx="8100094" cy="34766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7510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71119-F1C2-A8AB-53BC-5CC743D39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WG21: examples are not always obvious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9E5DC-2A99-94C7-F686-643FBBECE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25967" cy="6961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2000" dirty="0"/>
              <a:t>Nobel Prizes in Physics 2021: Ising networks, </a:t>
            </a:r>
            <a:r>
              <a:rPr lang="en-US" sz="2000" dirty="0"/>
              <a:t>stochastic forcing in complex systems</a:t>
            </a:r>
          </a:p>
          <a:p>
            <a:pPr marL="0" indent="0">
              <a:buNone/>
            </a:pPr>
            <a:endParaRPr lang="en-ZA" sz="2000" dirty="0"/>
          </a:p>
          <a:p>
            <a:pPr marL="0" indent="0">
              <a:buNone/>
            </a:pPr>
            <a:endParaRPr lang="en-ZA" sz="2000" dirty="0"/>
          </a:p>
          <a:p>
            <a:endParaRPr lang="en-ZA" sz="2000" dirty="0"/>
          </a:p>
          <a:p>
            <a:pPr marL="0" indent="0">
              <a:buNone/>
            </a:pPr>
            <a:endParaRPr lang="en-ZA" sz="2000" dirty="0"/>
          </a:p>
          <a:p>
            <a:endParaRPr lang="en-ZA" sz="20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BCBEB5D-8873-2ACA-675D-5F860457C5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925" y="3223303"/>
            <a:ext cx="5172577" cy="2220112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0D86EC-F581-8405-8271-3AF2E971601E}"/>
              </a:ext>
            </a:extLst>
          </p:cNvPr>
          <p:cNvSpPr txBox="1"/>
          <p:nvPr/>
        </p:nvSpPr>
        <p:spPr>
          <a:xfrm>
            <a:off x="7507703" y="1717567"/>
            <a:ext cx="414848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000" dirty="0"/>
              <a:t>integrated mobile sensor systems</a:t>
            </a:r>
          </a:p>
          <a:p>
            <a:endParaRPr lang="en-ZA" sz="2000" dirty="0"/>
          </a:p>
          <a:p>
            <a:r>
              <a:rPr lang="en-ZA" sz="2000" dirty="0"/>
              <a:t>transmission network stability</a:t>
            </a:r>
          </a:p>
          <a:p>
            <a:r>
              <a:rPr lang="en-ZA" sz="2000" dirty="0"/>
              <a:t>Superconductors</a:t>
            </a:r>
          </a:p>
          <a:p>
            <a:endParaRPr lang="en-ZA" sz="2000" dirty="0"/>
          </a:p>
          <a:p>
            <a:r>
              <a:rPr lang="en-ZA" sz="2000" dirty="0"/>
              <a:t>low-cost cold chains</a:t>
            </a:r>
          </a:p>
          <a:p>
            <a:r>
              <a:rPr lang="en-ZA" sz="2000" dirty="0"/>
              <a:t>financial sector stability</a:t>
            </a:r>
          </a:p>
          <a:p>
            <a:endParaRPr lang="en-ZA" sz="2000" dirty="0"/>
          </a:p>
          <a:p>
            <a:r>
              <a:rPr lang="en-ZA" sz="2000" dirty="0"/>
              <a:t>DFT, synchrotrons in vaccine design</a:t>
            </a:r>
          </a:p>
          <a:p>
            <a:endParaRPr lang="en-ZA" sz="2000" dirty="0"/>
          </a:p>
          <a:p>
            <a:r>
              <a:rPr lang="en-ZA" sz="2000" dirty="0"/>
              <a:t>Earth Observation, wildfire early warning, soil sensors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DFCB2CA-06A4-7EFA-28AF-32CFF5414088}"/>
              </a:ext>
            </a:extLst>
          </p:cNvPr>
          <p:cNvSpPr/>
          <p:nvPr/>
        </p:nvSpPr>
        <p:spPr>
          <a:xfrm>
            <a:off x="1385198" y="2483318"/>
            <a:ext cx="414726" cy="847023"/>
          </a:xfrm>
          <a:custGeom>
            <a:avLst/>
            <a:gdLst>
              <a:gd name="connsiteX0" fmla="*/ 414726 w 414726"/>
              <a:gd name="connsiteY0" fmla="*/ 847023 h 847023"/>
              <a:gd name="connsiteX1" fmla="*/ 840 w 414726"/>
              <a:gd name="connsiteY1" fmla="*/ 596766 h 847023"/>
              <a:gd name="connsiteX2" fmla="*/ 299223 w 414726"/>
              <a:gd name="connsiteY2" fmla="*/ 0 h 847023"/>
              <a:gd name="connsiteX3" fmla="*/ 299223 w 414726"/>
              <a:gd name="connsiteY3" fmla="*/ 0 h 847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726" h="847023">
                <a:moveTo>
                  <a:pt x="414726" y="847023"/>
                </a:moveTo>
                <a:cubicBezTo>
                  <a:pt x="217408" y="792479"/>
                  <a:pt x="20090" y="737936"/>
                  <a:pt x="840" y="596766"/>
                </a:cubicBezTo>
                <a:cubicBezTo>
                  <a:pt x="-18410" y="455596"/>
                  <a:pt x="299223" y="0"/>
                  <a:pt x="299223" y="0"/>
                </a:cubicBezTo>
                <a:lnTo>
                  <a:pt x="299223" y="0"/>
                </a:ln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ED565A1-EC19-EC46-CB91-C5EDE88A62EC}"/>
              </a:ext>
            </a:extLst>
          </p:cNvPr>
          <p:cNvSpPr/>
          <p:nvPr/>
        </p:nvSpPr>
        <p:spPr>
          <a:xfrm>
            <a:off x="6705903" y="1963554"/>
            <a:ext cx="657423" cy="1530417"/>
          </a:xfrm>
          <a:custGeom>
            <a:avLst/>
            <a:gdLst>
              <a:gd name="connsiteX0" fmla="*/ 51032 w 657423"/>
              <a:gd name="connsiteY0" fmla="*/ 1530417 h 1530417"/>
              <a:gd name="connsiteX1" fmla="*/ 60657 w 657423"/>
              <a:gd name="connsiteY1" fmla="*/ 298383 h 1530417"/>
              <a:gd name="connsiteX2" fmla="*/ 657423 w 657423"/>
              <a:gd name="connsiteY2" fmla="*/ 0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7423" h="1530417">
                <a:moveTo>
                  <a:pt x="51032" y="1530417"/>
                </a:moveTo>
                <a:cubicBezTo>
                  <a:pt x="5312" y="1041934"/>
                  <a:pt x="-40408" y="553452"/>
                  <a:pt x="60657" y="298383"/>
                </a:cubicBezTo>
                <a:cubicBezTo>
                  <a:pt x="161722" y="43313"/>
                  <a:pt x="409572" y="21656"/>
                  <a:pt x="657423" y="0"/>
                </a:cubicBezTo>
              </a:path>
            </a:pathLst>
          </a:custGeom>
          <a:noFill/>
          <a:ln>
            <a:headEnd type="none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612F3B4-6207-6786-67A4-E7000DE628B6}"/>
              </a:ext>
            </a:extLst>
          </p:cNvPr>
          <p:cNvSpPr/>
          <p:nvPr/>
        </p:nvSpPr>
        <p:spPr>
          <a:xfrm>
            <a:off x="6978316" y="2553385"/>
            <a:ext cx="548640" cy="1392973"/>
          </a:xfrm>
          <a:custGeom>
            <a:avLst/>
            <a:gdLst>
              <a:gd name="connsiteX0" fmla="*/ 0 w 548640"/>
              <a:gd name="connsiteY0" fmla="*/ 1181217 h 1188615"/>
              <a:gd name="connsiteX1" fmla="*/ 298383 w 548640"/>
              <a:gd name="connsiteY1" fmla="*/ 1036838 h 1188615"/>
              <a:gd name="connsiteX2" fmla="*/ 433137 w 548640"/>
              <a:gd name="connsiteY2" fmla="*/ 151314 h 1188615"/>
              <a:gd name="connsiteX3" fmla="*/ 490888 w 548640"/>
              <a:gd name="connsiteY3" fmla="*/ 16560 h 1188615"/>
              <a:gd name="connsiteX4" fmla="*/ 548640 w 548640"/>
              <a:gd name="connsiteY4" fmla="*/ 6935 h 118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640" h="1188615">
                <a:moveTo>
                  <a:pt x="0" y="1181217"/>
                </a:moveTo>
                <a:cubicBezTo>
                  <a:pt x="113097" y="1194853"/>
                  <a:pt x="226194" y="1208489"/>
                  <a:pt x="298383" y="1036838"/>
                </a:cubicBezTo>
                <a:cubicBezTo>
                  <a:pt x="370573" y="865187"/>
                  <a:pt x="401053" y="321360"/>
                  <a:pt x="433137" y="151314"/>
                </a:cubicBezTo>
                <a:cubicBezTo>
                  <a:pt x="465221" y="-18732"/>
                  <a:pt x="471638" y="40623"/>
                  <a:pt x="490888" y="16560"/>
                </a:cubicBezTo>
                <a:cubicBezTo>
                  <a:pt x="510138" y="-7503"/>
                  <a:pt x="529389" y="-284"/>
                  <a:pt x="548640" y="6935"/>
                </a:cubicBez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7E85AA9-1889-3A16-D4A2-DEC39129F91D}"/>
              </a:ext>
            </a:extLst>
          </p:cNvPr>
          <p:cNvSpPr/>
          <p:nvPr/>
        </p:nvSpPr>
        <p:spPr>
          <a:xfrm>
            <a:off x="6968691" y="3551722"/>
            <a:ext cx="596766" cy="633574"/>
          </a:xfrm>
          <a:custGeom>
            <a:avLst/>
            <a:gdLst>
              <a:gd name="connsiteX0" fmla="*/ 0 w 596766"/>
              <a:gd name="connsiteY0" fmla="*/ 587141 h 633574"/>
              <a:gd name="connsiteX1" fmla="*/ 327258 w 596766"/>
              <a:gd name="connsiteY1" fmla="*/ 596766 h 633574"/>
              <a:gd name="connsiteX2" fmla="*/ 519764 w 596766"/>
              <a:gd name="connsiteY2" fmla="*/ 182880 h 633574"/>
              <a:gd name="connsiteX3" fmla="*/ 596766 w 596766"/>
              <a:gd name="connsiteY3" fmla="*/ 0 h 63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6766" h="633574">
                <a:moveTo>
                  <a:pt x="0" y="587141"/>
                </a:moveTo>
                <a:cubicBezTo>
                  <a:pt x="120315" y="625642"/>
                  <a:pt x="240631" y="664143"/>
                  <a:pt x="327258" y="596766"/>
                </a:cubicBezTo>
                <a:cubicBezTo>
                  <a:pt x="413885" y="529389"/>
                  <a:pt x="474846" y="282341"/>
                  <a:pt x="519764" y="182880"/>
                </a:cubicBezTo>
                <a:cubicBezTo>
                  <a:pt x="564682" y="83419"/>
                  <a:pt x="580724" y="41709"/>
                  <a:pt x="596766" y="0"/>
                </a:cubicBez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FDB80C8-40AC-EBAD-671F-6C946B60601A}"/>
              </a:ext>
            </a:extLst>
          </p:cNvPr>
          <p:cNvSpPr/>
          <p:nvPr/>
        </p:nvSpPr>
        <p:spPr>
          <a:xfrm>
            <a:off x="6930189" y="4215865"/>
            <a:ext cx="644893" cy="187414"/>
          </a:xfrm>
          <a:custGeom>
            <a:avLst/>
            <a:gdLst>
              <a:gd name="connsiteX0" fmla="*/ 0 w 644893"/>
              <a:gd name="connsiteY0" fmla="*/ 86628 h 187414"/>
              <a:gd name="connsiteX1" fmla="*/ 404262 w 644893"/>
              <a:gd name="connsiteY1" fmla="*/ 182880 h 187414"/>
              <a:gd name="connsiteX2" fmla="*/ 539015 w 644893"/>
              <a:gd name="connsiteY2" fmla="*/ 154004 h 187414"/>
              <a:gd name="connsiteX3" fmla="*/ 644893 w 644893"/>
              <a:gd name="connsiteY3" fmla="*/ 0 h 18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4893" h="187414">
                <a:moveTo>
                  <a:pt x="0" y="86628"/>
                </a:moveTo>
                <a:cubicBezTo>
                  <a:pt x="157213" y="129139"/>
                  <a:pt x="314426" y="171651"/>
                  <a:pt x="404262" y="182880"/>
                </a:cubicBezTo>
                <a:cubicBezTo>
                  <a:pt x="494098" y="194109"/>
                  <a:pt x="498910" y="184484"/>
                  <a:pt x="539015" y="154004"/>
                </a:cubicBezTo>
                <a:cubicBezTo>
                  <a:pt x="579120" y="123524"/>
                  <a:pt x="612006" y="61762"/>
                  <a:pt x="644893" y="0"/>
                </a:cubicBezTo>
              </a:path>
            </a:pathLst>
          </a:custGeom>
          <a:noFill/>
          <a:ln>
            <a:headEnd type="none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242DC49-6459-1277-B9CA-AFBF4924B562}"/>
              </a:ext>
            </a:extLst>
          </p:cNvPr>
          <p:cNvSpPr/>
          <p:nvPr/>
        </p:nvSpPr>
        <p:spPr>
          <a:xfrm>
            <a:off x="6744859" y="4581625"/>
            <a:ext cx="685844" cy="452523"/>
          </a:xfrm>
          <a:custGeom>
            <a:avLst/>
            <a:gdLst>
              <a:gd name="connsiteX0" fmla="*/ 60202 w 685844"/>
              <a:gd name="connsiteY0" fmla="*/ 0 h 452523"/>
              <a:gd name="connsiteX1" fmla="*/ 60202 w 685844"/>
              <a:gd name="connsiteY1" fmla="*/ 433137 h 452523"/>
              <a:gd name="connsiteX2" fmla="*/ 685844 w 685844"/>
              <a:gd name="connsiteY2" fmla="*/ 336884 h 452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44" h="452523">
                <a:moveTo>
                  <a:pt x="60202" y="0"/>
                </a:moveTo>
                <a:cubicBezTo>
                  <a:pt x="8065" y="188495"/>
                  <a:pt x="-44072" y="376990"/>
                  <a:pt x="60202" y="433137"/>
                </a:cubicBezTo>
                <a:cubicBezTo>
                  <a:pt x="164476" y="489284"/>
                  <a:pt x="425160" y="413084"/>
                  <a:pt x="685844" y="336884"/>
                </a:cubicBez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F71D53-6D88-C56D-8471-8C7DF038DF73}"/>
              </a:ext>
            </a:extLst>
          </p:cNvPr>
          <p:cNvSpPr/>
          <p:nvPr/>
        </p:nvSpPr>
        <p:spPr>
          <a:xfrm>
            <a:off x="7430703" y="5490933"/>
            <a:ext cx="4417996" cy="8039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2723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10" grpId="0" animBg="1"/>
      <p:bldP spid="12" grpId="0" animBg="1"/>
      <p:bldP spid="14" grpId="0" animBg="1"/>
      <p:bldP spid="15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BB896-C196-E5BC-DC7D-C951E11AB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A46CC-3D66-7E62-37BD-4846C146A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WG21: illustrative examples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48FC8C-0454-F937-1052-B87D1E7AF2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799" y="3223303"/>
            <a:ext cx="5172577" cy="2220112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D0BC79-DB66-2245-EF23-F06BEEC63C98}"/>
              </a:ext>
            </a:extLst>
          </p:cNvPr>
          <p:cNvSpPr txBox="1"/>
          <p:nvPr/>
        </p:nvSpPr>
        <p:spPr>
          <a:xfrm>
            <a:off x="936859" y="2449811"/>
            <a:ext cx="414848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/>
            <a:r>
              <a:rPr lang="en-ZA" dirty="0"/>
              <a:t>Policy</a:t>
            </a:r>
          </a:p>
          <a:p>
            <a:pPr lvl="1" algn="r"/>
            <a:r>
              <a:rPr lang="en-ZA" dirty="0"/>
              <a:t>Climate finance</a:t>
            </a:r>
          </a:p>
          <a:p>
            <a:pPr lvl="1" algn="r"/>
            <a:r>
              <a:rPr lang="en-ZA" dirty="0"/>
              <a:t>Community interaction</a:t>
            </a:r>
          </a:p>
          <a:p>
            <a:pPr lvl="1" algn="r"/>
            <a:r>
              <a:rPr lang="en-ZA" dirty="0"/>
              <a:t>Understanding and practice of communication</a:t>
            </a:r>
          </a:p>
          <a:p>
            <a:pPr lvl="1" algn="r"/>
            <a:r>
              <a:rPr lang="en-ZA" dirty="0"/>
              <a:t>The future of humanity</a:t>
            </a:r>
          </a:p>
          <a:p>
            <a:pPr lvl="1" algn="r"/>
            <a:endParaRPr lang="en-ZA" dirty="0"/>
          </a:p>
          <a:p>
            <a:pPr lvl="1" algn="r"/>
            <a:endParaRPr lang="en-ZA" dirty="0"/>
          </a:p>
          <a:p>
            <a:pPr lvl="1" algn="r"/>
            <a:r>
              <a:rPr lang="en-ZA" dirty="0"/>
              <a:t>Critical thinking</a:t>
            </a:r>
          </a:p>
          <a:p>
            <a:pPr lvl="1" algn="r"/>
            <a:r>
              <a:rPr lang="en-ZA" dirty="0"/>
              <a:t>Climate change and women</a:t>
            </a:r>
          </a:p>
          <a:p>
            <a:pPr lvl="1" algn="r"/>
            <a:r>
              <a:rPr lang="en-ZA" dirty="0"/>
              <a:t>Entrepreneurial thinking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0CBB47-21CF-94FC-90F6-9A7D342DAC1E}"/>
              </a:ext>
            </a:extLst>
          </p:cNvPr>
          <p:cNvSpPr/>
          <p:nvPr/>
        </p:nvSpPr>
        <p:spPr>
          <a:xfrm>
            <a:off x="7430703" y="5490933"/>
            <a:ext cx="4417996" cy="8039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DAE0EC1-9D47-8C07-4255-472764F75519}"/>
              </a:ext>
            </a:extLst>
          </p:cNvPr>
          <p:cNvSpPr/>
          <p:nvPr/>
        </p:nvSpPr>
        <p:spPr>
          <a:xfrm>
            <a:off x="5284269" y="3166712"/>
            <a:ext cx="1020278" cy="1588168"/>
          </a:xfrm>
          <a:custGeom>
            <a:avLst/>
            <a:gdLst>
              <a:gd name="connsiteX0" fmla="*/ 1020278 w 1020278"/>
              <a:gd name="connsiteY0" fmla="*/ 1588168 h 1588168"/>
              <a:gd name="connsiteX1" fmla="*/ 327259 w 1020278"/>
              <a:gd name="connsiteY1" fmla="*/ 1299410 h 1588168"/>
              <a:gd name="connsiteX2" fmla="*/ 394636 w 1020278"/>
              <a:gd name="connsiteY2" fmla="*/ 394635 h 1588168"/>
              <a:gd name="connsiteX3" fmla="*/ 0 w 1020278"/>
              <a:gd name="connsiteY3" fmla="*/ 0 h 158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0278" h="1588168">
                <a:moveTo>
                  <a:pt x="1020278" y="1588168"/>
                </a:moveTo>
                <a:cubicBezTo>
                  <a:pt x="725905" y="1543250"/>
                  <a:pt x="431533" y="1498332"/>
                  <a:pt x="327259" y="1299410"/>
                </a:cubicBezTo>
                <a:cubicBezTo>
                  <a:pt x="222985" y="1100488"/>
                  <a:pt x="449179" y="611203"/>
                  <a:pt x="394636" y="394635"/>
                </a:cubicBezTo>
                <a:cubicBezTo>
                  <a:pt x="340093" y="178067"/>
                  <a:pt x="170046" y="89033"/>
                  <a:pt x="0" y="0"/>
                </a:cubicBez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3D23D12-886A-15FA-A084-E7C0B4D42956}"/>
              </a:ext>
            </a:extLst>
          </p:cNvPr>
          <p:cNvSpPr/>
          <p:nvPr/>
        </p:nvSpPr>
        <p:spPr>
          <a:xfrm>
            <a:off x="5265018" y="5101389"/>
            <a:ext cx="1058779" cy="386744"/>
          </a:xfrm>
          <a:custGeom>
            <a:avLst/>
            <a:gdLst>
              <a:gd name="connsiteX0" fmla="*/ 1058779 w 1058779"/>
              <a:gd name="connsiteY0" fmla="*/ 0 h 386744"/>
              <a:gd name="connsiteX1" fmla="*/ 529390 w 1058779"/>
              <a:gd name="connsiteY1" fmla="*/ 385011 h 386744"/>
              <a:gd name="connsiteX2" fmla="*/ 0 w 1058779"/>
              <a:gd name="connsiteY2" fmla="*/ 115504 h 38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8779" h="386744">
                <a:moveTo>
                  <a:pt x="1058779" y="0"/>
                </a:moveTo>
                <a:cubicBezTo>
                  <a:pt x="882316" y="182880"/>
                  <a:pt x="705853" y="365760"/>
                  <a:pt x="529390" y="385011"/>
                </a:cubicBezTo>
                <a:cubicBezTo>
                  <a:pt x="352927" y="404262"/>
                  <a:pt x="176463" y="259883"/>
                  <a:pt x="0" y="115504"/>
                </a:cubicBez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08496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930790C-AF2F-09A7-D860-893919D842B6}"/>
              </a:ext>
            </a:extLst>
          </p:cNvPr>
          <p:cNvSpPr/>
          <p:nvPr/>
        </p:nvSpPr>
        <p:spPr>
          <a:xfrm>
            <a:off x="7628734" y="5627273"/>
            <a:ext cx="4417996" cy="8039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549AF2-13C4-F92D-0768-EB3A673E2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Crisis-related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88C3F-C447-6D56-36AA-E4746C4C5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049" y="1467961"/>
            <a:ext cx="4856615" cy="4533446"/>
          </a:xfrm>
        </p:spPr>
        <p:txBody>
          <a:bodyPr>
            <a:normAutofit fontScale="92500"/>
          </a:bodyPr>
          <a:lstStyle/>
          <a:p>
            <a:r>
              <a:rPr lang="en-ZA" sz="2000" dirty="0"/>
              <a:t>2024 Inter-Commission Symposium</a:t>
            </a:r>
          </a:p>
          <a:p>
            <a:pPr lvl="1"/>
            <a:r>
              <a:rPr lang="en-ZA" sz="1600" dirty="0"/>
              <a:t>Prof Giorgio Parisi</a:t>
            </a:r>
          </a:p>
          <a:p>
            <a:pPr lvl="1"/>
            <a:endParaRPr lang="en-ZA" sz="1600" dirty="0"/>
          </a:p>
          <a:p>
            <a:r>
              <a:rPr lang="en-ZA" sz="2000" dirty="0"/>
              <a:t>2025 Pacific Island Nations Physics week</a:t>
            </a:r>
          </a:p>
          <a:p>
            <a:pPr lvl="1"/>
            <a:r>
              <a:rPr lang="en-ZA" sz="1800" dirty="0"/>
              <a:t>UNESCO-IUPAP Entrepreneurship</a:t>
            </a:r>
          </a:p>
          <a:p>
            <a:pPr lvl="1"/>
            <a:r>
              <a:rPr lang="en-ZA" sz="1800" dirty="0"/>
              <a:t>IUPAP-UNESCO Pasifika Physics Summit</a:t>
            </a:r>
          </a:p>
          <a:p>
            <a:pPr marL="457200" lvl="1" indent="0">
              <a:buNone/>
            </a:pPr>
            <a:endParaRPr lang="en-ZA" sz="1800" dirty="0"/>
          </a:p>
          <a:p>
            <a:r>
              <a:rPr lang="en-ZA" sz="2000" dirty="0" err="1"/>
              <a:t>IDSSD</a:t>
            </a:r>
            <a:r>
              <a:rPr lang="en-ZA" sz="2000" dirty="0"/>
              <a:t> themed IUPAP-UNESCO colloquia</a:t>
            </a:r>
          </a:p>
          <a:p>
            <a:endParaRPr lang="en-ZA" sz="2000" dirty="0"/>
          </a:p>
          <a:p>
            <a:r>
              <a:rPr lang="en-ZA" sz="2000" dirty="0"/>
              <a:t>2027 International Conference on Physics:</a:t>
            </a:r>
          </a:p>
          <a:p>
            <a:pPr lvl="1"/>
            <a:r>
              <a:rPr lang="en-ZA" sz="1800" dirty="0"/>
              <a:t>Physics for sustainable development of a healthy, lively planet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DED3B52-E5F1-50F2-1C40-60A922024E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105" y="1141412"/>
            <a:ext cx="3623439" cy="2016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95CFBF-9951-6744-39C2-9550453B02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105" y="3598135"/>
            <a:ext cx="3623439" cy="2052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72F5E4-57CD-33AE-2CAD-D8BAC6639D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963" y="1965434"/>
            <a:ext cx="2136734" cy="1423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C35F47-09CF-7687-8186-2B3BF6E19B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1254" y="4001294"/>
            <a:ext cx="2135476" cy="142393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C52AE14-CDB9-2E92-57D0-4193F9F0D5E6}"/>
              </a:ext>
            </a:extLst>
          </p:cNvPr>
          <p:cNvSpPr txBox="1"/>
          <p:nvPr/>
        </p:nvSpPr>
        <p:spPr>
          <a:xfrm>
            <a:off x="6042160" y="3157531"/>
            <a:ext cx="30519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IUPAP-UNESCO Physics Summit</a:t>
            </a:r>
            <a:endParaRPr lang="en-ZA" sz="1600" dirty="0"/>
          </a:p>
          <a:p>
            <a:endParaRPr lang="en-ZA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2FD329-F22F-2073-CEA6-C1E773543E0B}"/>
              </a:ext>
            </a:extLst>
          </p:cNvPr>
          <p:cNvSpPr txBox="1"/>
          <p:nvPr/>
        </p:nvSpPr>
        <p:spPr>
          <a:xfrm>
            <a:off x="6119953" y="5699970"/>
            <a:ext cx="341901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UNESCO-IUPAP</a:t>
            </a:r>
            <a:r>
              <a:rPr lang="en-US" dirty="0"/>
              <a:t> Entrepreneurship </a:t>
            </a:r>
            <a:endParaRPr lang="en-ZA" dirty="0"/>
          </a:p>
          <a:p>
            <a:endParaRPr lang="en-Z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49A38F-33CD-B02A-EBD8-76F1DCB46899}"/>
              </a:ext>
            </a:extLst>
          </p:cNvPr>
          <p:cNvSpPr txBox="1"/>
          <p:nvPr/>
        </p:nvSpPr>
        <p:spPr>
          <a:xfrm>
            <a:off x="9911254" y="3413982"/>
            <a:ext cx="190148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Artika Devi, UNESCO Pacific</a:t>
            </a:r>
            <a:endParaRPr lang="en-ZA" sz="1100" dirty="0"/>
          </a:p>
          <a:p>
            <a:endParaRPr lang="en-ZA" sz="11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834809-EA76-7BF3-868F-665E68F377D6}"/>
              </a:ext>
            </a:extLst>
          </p:cNvPr>
          <p:cNvSpPr txBox="1"/>
          <p:nvPr/>
        </p:nvSpPr>
        <p:spPr>
          <a:xfrm>
            <a:off x="9911255" y="5425224"/>
            <a:ext cx="2135476" cy="12080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Representative from Tonga formally welcomes Minister the </a:t>
            </a:r>
            <a:r>
              <a:rPr lang="en-US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Honourable</a:t>
            </a:r>
            <a:r>
              <a:rPr lang="en-U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Aseri</a:t>
            </a:r>
            <a:r>
              <a:rPr lang="en-U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Radrodro</a:t>
            </a:r>
            <a:endParaRPr lang="en-ZA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Image credits Artika Devi</a:t>
            </a:r>
            <a:endParaRPr lang="en-ZA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68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C076E-A453-71E8-2317-285293E07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Historic times: </a:t>
            </a:r>
            <a:r>
              <a:rPr lang="en-ZA" dirty="0" err="1"/>
              <a:t>IUPAP’s</a:t>
            </a:r>
            <a:r>
              <a:rPr lang="en-ZA" dirty="0"/>
              <a:t> new directions matter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8BF12-CA89-DA73-B76A-591033E9D3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/>
              <a:t>IUPAP has multidisciplinary relations</a:t>
            </a:r>
          </a:p>
          <a:p>
            <a:pPr lvl="1"/>
            <a:r>
              <a:rPr lang="en-ZA" dirty="0" err="1"/>
              <a:t>ISC</a:t>
            </a:r>
            <a:r>
              <a:rPr lang="en-ZA" dirty="0"/>
              <a:t>; </a:t>
            </a:r>
            <a:r>
              <a:rPr lang="en-ZA" dirty="0" err="1"/>
              <a:t>COSPAR</a:t>
            </a:r>
            <a:r>
              <a:rPr lang="en-ZA" dirty="0"/>
              <a:t>, IUGS, </a:t>
            </a:r>
            <a:r>
              <a:rPr lang="en-ZA" dirty="0" err="1"/>
              <a:t>IUGG</a:t>
            </a:r>
            <a:r>
              <a:rPr lang="en-ZA" dirty="0"/>
              <a:t>, IUPAC, IMU, </a:t>
            </a:r>
            <a:r>
              <a:rPr lang="en-ZA" dirty="0" err="1"/>
              <a:t>IUBS</a:t>
            </a:r>
            <a:r>
              <a:rPr lang="en-ZA" dirty="0"/>
              <a:t>,….</a:t>
            </a:r>
          </a:p>
          <a:p>
            <a:pPr lvl="1"/>
            <a:r>
              <a:rPr lang="en-ZA" dirty="0"/>
              <a:t>IUPAP has transdisciplinary experience</a:t>
            </a:r>
          </a:p>
          <a:p>
            <a:pPr lvl="2"/>
            <a:r>
              <a:rPr lang="en-ZA" dirty="0"/>
              <a:t>Women in Physics, the Gender Gap in Science Project</a:t>
            </a:r>
          </a:p>
          <a:p>
            <a:pPr marL="914400" lvl="2" indent="0">
              <a:buNone/>
            </a:pPr>
            <a:endParaRPr lang="en-ZA" dirty="0"/>
          </a:p>
          <a:p>
            <a:r>
              <a:rPr lang="en-ZA" dirty="0"/>
              <a:t>Evolve as an essential transdisciplinary partner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dirty="0">
                <a:solidFill>
                  <a:schemeClr val="tx2">
                    <a:lumMod val="50000"/>
                    <a:lumOff val="50000"/>
                  </a:schemeClr>
                </a:solidFill>
              </a:rPr>
              <a:t>AND:</a:t>
            </a:r>
          </a:p>
          <a:p>
            <a:r>
              <a:rPr lang="en-ZA" dirty="0">
                <a:solidFill>
                  <a:schemeClr val="tx2">
                    <a:lumMod val="50000"/>
                    <a:lumOff val="50000"/>
                  </a:schemeClr>
                </a:solidFill>
              </a:rPr>
              <a:t>Deep impact comes from pure physics</a:t>
            </a:r>
          </a:p>
          <a:p>
            <a:r>
              <a:rPr lang="en-ZA" dirty="0">
                <a:solidFill>
                  <a:schemeClr val="tx2">
                    <a:lumMod val="50000"/>
                    <a:lumOff val="50000"/>
                  </a:schemeClr>
                </a:solidFill>
              </a:rPr>
              <a:t>Foundational physics is essential!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1697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1381</TotalTime>
  <Words>283</Words>
  <Application>Microsoft Office PowerPoint</Application>
  <PresentationFormat>Widescreen</PresentationFormat>
  <Paragraphs>152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Wingdings</vt:lpstr>
      <vt:lpstr>Office Theme</vt:lpstr>
      <vt:lpstr>The Lancet Countdown 2025</vt:lpstr>
      <vt:lpstr>PowerPoint Presentation</vt:lpstr>
      <vt:lpstr>PowerPoint Presentation</vt:lpstr>
      <vt:lpstr> Background </vt:lpstr>
      <vt:lpstr>PowerPoint Presentation</vt:lpstr>
      <vt:lpstr>WG21: disentangling a complex field</vt:lpstr>
      <vt:lpstr>WG21: examples are not always obvious</vt:lpstr>
      <vt:lpstr>WG21: illustrative examples</vt:lpstr>
      <vt:lpstr>Crisis-related events</vt:lpstr>
      <vt:lpstr>Historic times: IUPAP’s new directions matter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reviewer</dc:creator>
  <cp:lastModifiedBy>reviewer</cp:lastModifiedBy>
  <cp:revision>36</cp:revision>
  <dcterms:created xsi:type="dcterms:W3CDTF">2024-09-08T09:32:51Z</dcterms:created>
  <dcterms:modified xsi:type="dcterms:W3CDTF">2026-10-28T02:36:27Z</dcterms:modified>
</cp:coreProperties>
</file>