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67" r:id="rId5"/>
    <p:sldId id="2147476545" r:id="rId6"/>
    <p:sldId id="256" r:id="rId7"/>
    <p:sldId id="2147476546" r:id="rId8"/>
    <p:sldId id="265" r:id="rId9"/>
    <p:sldId id="264" r:id="rId10"/>
    <p:sldId id="263" r:id="rId11"/>
    <p:sldId id="262" r:id="rId12"/>
    <p:sldId id="2147476548" r:id="rId13"/>
    <p:sldId id="2147476547" r:id="rId14"/>
    <p:sldId id="4353" r:id="rId15"/>
    <p:sldId id="4352" r:id="rId16"/>
    <p:sldId id="2147476550"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a:srgbClr val="666666"/>
    <a:srgbClr val="FECC99"/>
    <a:srgbClr val="FEE6CC"/>
    <a:srgbClr val="CCDFDB"/>
    <a:srgbClr val="E5F0EC"/>
    <a:srgbClr val="D7E59A"/>
    <a:srgbClr val="EBF1CB"/>
    <a:srgbClr val="CDD5E0"/>
    <a:srgbClr val="E6E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97"/>
    <p:restoredTop sz="65068"/>
  </p:normalViewPr>
  <p:slideViewPr>
    <p:cSldViewPr snapToGrid="0">
      <p:cViewPr varScale="1">
        <p:scale>
          <a:sx n="76" d="100"/>
          <a:sy n="76" d="100"/>
        </p:scale>
        <p:origin x="2344" y="184"/>
      </p:cViewPr>
      <p:guideLst/>
    </p:cSldViewPr>
  </p:slideViewPr>
  <p:outlineViewPr>
    <p:cViewPr>
      <p:scale>
        <a:sx n="33" d="100"/>
        <a:sy n="33" d="100"/>
      </p:scale>
      <p:origin x="0" y="-123944"/>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216F17-FF12-814E-936A-620B3383A43B}" type="datetimeFigureOut">
              <a:rPr lang="sv-SE" smtClean="0"/>
              <a:t>2026-10-26</a:t>
            </a:fld>
            <a:endParaRPr/>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5A434-646A-2746-9BDC-885B2382B33E}" type="slidenum">
              <a:rPr lang="sv-SE" smtClean="0"/>
              <a:t>‹#›</a:t>
            </a:fld>
            <a:endParaRPr/>
          </a:p>
        </p:txBody>
      </p:sp>
    </p:spTree>
    <p:extLst>
      <p:ext uri="{BB962C8B-B14F-4D97-AF65-F5344CB8AC3E}">
        <p14:creationId xmlns:p14="http://schemas.microsoft.com/office/powerpoint/2010/main" val="2231822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upap.org/who-we-are/internal-organization/commissions/c11-particles-and-field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iupap.org/who-we-are/internal-organization/commissions/c12-commission-on-nuclear-physic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a:t>
            </a:fld>
            <a:endParaRPr lang="sv-SE"/>
          </a:p>
        </p:txBody>
      </p:sp>
    </p:spTree>
    <p:extLst>
      <p:ext uri="{BB962C8B-B14F-4D97-AF65-F5344CB8AC3E}">
        <p14:creationId xmlns:p14="http://schemas.microsoft.com/office/powerpoint/2010/main" val="82061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9F182-DD30-4C9A-3D09-EBF42E364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2AA64-F178-94E0-755A-021BE6CEF2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77AEC-53F6-A89E-1819-93F44DF94571}"/>
              </a:ext>
            </a:extLst>
          </p:cNvPr>
          <p:cNvSpPr>
            <a:spLocks noGrp="1"/>
          </p:cNvSpPr>
          <p:nvPr>
            <p:ph type="body" idx="1"/>
          </p:nvPr>
        </p:nvSpPr>
        <p:spPr/>
        <p:txBody>
          <a:bodyPr/>
          <a:lstStyle/>
          <a:p>
            <a:pPr marL="342900" lvl="0" indent="-342900">
              <a:buFont typeface="Arial" panose="020B0604020202020204" pitchFamily="34" charset="0"/>
              <a:buChar char="•"/>
            </a:pPr>
            <a:endParaRPr lang="en-SE" i="1" dirty="0"/>
          </a:p>
          <a:p>
            <a:pPr marL="342900" lvl="0" indent="-342900">
              <a:buFont typeface="Arial" panose="020B0604020202020204" pitchFamily="34" charset="0"/>
              <a:buChar char="•"/>
            </a:pPr>
            <a:endParaRPr lang="en-SE" i="1" dirty="0"/>
          </a:p>
          <a:p>
            <a:pPr marL="342900" lvl="0" indent="-342900">
              <a:buFont typeface="Arial" panose="020B0604020202020204" pitchFamily="34" charset="0"/>
              <a:buChar char="•"/>
            </a:pPr>
            <a:endParaRPr lang="en-SE" dirty="0"/>
          </a:p>
          <a:p>
            <a:endParaRPr lang="en-SE" dirty="0"/>
          </a:p>
        </p:txBody>
      </p:sp>
      <p:sp>
        <p:nvSpPr>
          <p:cNvPr id="4" name="Slide Number Placeholder 3">
            <a:extLst>
              <a:ext uri="{FF2B5EF4-FFF2-40B4-BE49-F238E27FC236}">
                <a16:creationId xmlns:a16="http://schemas.microsoft.com/office/drawing/2014/main" id="{76CB133F-C636-06C5-7CA7-944364A63B1E}"/>
              </a:ext>
            </a:extLst>
          </p:cNvPr>
          <p:cNvSpPr>
            <a:spLocks noGrp="1"/>
          </p:cNvSpPr>
          <p:nvPr>
            <p:ph type="sldNum" sz="quarter" idx="5"/>
          </p:nvPr>
        </p:nvSpPr>
        <p:spPr/>
        <p:txBody>
          <a:bodyPr/>
          <a:lstStyle/>
          <a:p>
            <a:fld id="{3AE5A434-646A-2746-9BDC-885B2382B33E}" type="slidenum">
              <a:rPr lang="sv-SE" smtClean="0"/>
              <a:t>9</a:t>
            </a:fld>
            <a:endParaRPr lang="sv-SE"/>
          </a:p>
        </p:txBody>
      </p:sp>
    </p:spTree>
    <p:extLst>
      <p:ext uri="{BB962C8B-B14F-4D97-AF65-F5344CB8AC3E}">
        <p14:creationId xmlns:p14="http://schemas.microsoft.com/office/powerpoint/2010/main" val="2024338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SE" dirty="0"/>
              <a:t>The</a:t>
            </a:r>
            <a:r>
              <a:rPr lang="en-SE" b="1" dirty="0"/>
              <a:t> “</a:t>
            </a:r>
            <a:r>
              <a:rPr lang="en-SE" b="1" i="1" dirty="0"/>
              <a:t>Working Group 14 – Accelerator Science – Particle Accelerators for Science and Society”</a:t>
            </a:r>
            <a:r>
              <a:rPr lang="en-SE" b="1" dirty="0"/>
              <a:t> </a:t>
            </a:r>
            <a:r>
              <a:rPr lang="en-SE" dirty="0"/>
              <a:t>is an Expert Committee of the International Union of Pure and Applied Physics (IUPAP), under </a:t>
            </a:r>
            <a:r>
              <a:rPr lang="en-SE" b="1" dirty="0"/>
              <a:t>Commission </a:t>
            </a:r>
            <a:r>
              <a:rPr lang="en-SE" b="1" i="1" dirty="0">
                <a:hlinkClick r:id="rId3"/>
              </a:rPr>
              <a:t>C11 (Particles &amp; Fields </a:t>
            </a:r>
            <a:r>
              <a:rPr lang="en-SE" b="1" i="1" dirty="0"/>
              <a:t>),</a:t>
            </a:r>
            <a:r>
              <a:rPr lang="en-SE" b="1" dirty="0"/>
              <a:t> </a:t>
            </a:r>
            <a:r>
              <a:rPr lang="en-SE" dirty="0"/>
              <a:t>and in close collaboration with</a:t>
            </a:r>
            <a:r>
              <a:rPr lang="en-SE" b="1" i="1" dirty="0"/>
              <a:t> </a:t>
            </a:r>
            <a:r>
              <a:rPr lang="en-SE" b="1" i="1" dirty="0">
                <a:hlinkClick r:id="rId4"/>
              </a:rPr>
              <a:t>C12 (Nuclear Physics </a:t>
            </a:r>
            <a:endParaRPr lang="en-SE" dirty="0"/>
          </a:p>
          <a:p>
            <a:pPr>
              <a:buNone/>
            </a:pPr>
            <a:r>
              <a:rPr lang="en-SE" b="1" i="1" dirty="0"/>
              <a:t>) </a:t>
            </a:r>
            <a:r>
              <a:rPr lang="en-SE" dirty="0"/>
              <a:t>and other IUPAP bodies.</a:t>
            </a:r>
          </a:p>
          <a:p>
            <a:pPr>
              <a:buNone/>
            </a:pPr>
            <a:r>
              <a:rPr lang="en-SE" dirty="0"/>
              <a:t>The objective of WG14 is to develop and strengthen the global strategy for collaboration in accelerator science by supporting collaborative ventures between laboratories, universities, industry, and international organizations; and promote accelerator science and its cross-disciplinary applications for scientific discovery, innovation, education, and societal benefit. To reach this objective, the WG14 commitee shall:</a:t>
            </a:r>
          </a:p>
          <a:p>
            <a:pPr marL="342900" lvl="0" indent="-342900">
              <a:buFont typeface="Arial" panose="020B0604020202020204" pitchFamily="34" charset="0"/>
              <a:buChar char="•"/>
            </a:pPr>
            <a:r>
              <a:rPr lang="en-SE" b="1" i="1" dirty="0"/>
              <a:t>Knowledge exchange: </a:t>
            </a:r>
            <a:r>
              <a:rPr lang="en-SE" i="1" dirty="0"/>
              <a:t>Strengthen the global accelerator community by uniting scientists and lab leaders through collaborative platforms, fostering knowledge exchange and accelerating innovation worldwide.</a:t>
            </a:r>
            <a:endParaRPr lang="en-SE" dirty="0"/>
          </a:p>
          <a:p>
            <a:pPr marL="342900" lvl="0" indent="-342900">
              <a:buFont typeface="Arial" panose="020B0604020202020204" pitchFamily="34" charset="0"/>
              <a:buChar char="•"/>
            </a:pPr>
            <a:r>
              <a:rPr lang="en-SE" b="1" i="1" dirty="0"/>
              <a:t>Promote applications: </a:t>
            </a:r>
            <a:r>
              <a:rPr lang="en-SE" i="1" dirty="0"/>
              <a:t>Support accelerator uses in industrial, medical, energy, and environmental sectors. </a:t>
            </a:r>
            <a:endParaRPr lang="en-SE" dirty="0"/>
          </a:p>
          <a:p>
            <a:pPr marL="342900" lvl="0" indent="-342900">
              <a:buFont typeface="Arial" panose="020B0604020202020204" pitchFamily="34" charset="0"/>
              <a:buChar char="•"/>
            </a:pPr>
            <a:r>
              <a:rPr lang="en-SE" b="1" i="1" dirty="0"/>
              <a:t>Sustainability alignment: </a:t>
            </a:r>
            <a:r>
              <a:rPr lang="en-SE" i="1" dirty="0"/>
              <a:t>Map and review accelerator applications supporting SDGs, including life sciences, healthcare, research, and technology. </a:t>
            </a:r>
            <a:endParaRPr lang="en-SE" dirty="0"/>
          </a:p>
          <a:p>
            <a:pPr marL="342900" lvl="0" indent="-342900">
              <a:buFont typeface="Arial" panose="020B0604020202020204" pitchFamily="34" charset="0"/>
              <a:buChar char="•"/>
            </a:pPr>
            <a:r>
              <a:rPr lang="en-SE" b="1" i="1" dirty="0"/>
              <a:t>Accelerate progress: </a:t>
            </a:r>
            <a:r>
              <a:rPr lang="en-SE" i="1" dirty="0"/>
              <a:t>Facilitate information sharing, joint procurement, and exchange of equipment, ideas, and personnel among labs globally.</a:t>
            </a:r>
            <a:endParaRPr lang="en-SE" dirty="0"/>
          </a:p>
          <a:p>
            <a:pPr marL="342900" lvl="0" indent="-342900">
              <a:buFont typeface="Arial" panose="020B0604020202020204" pitchFamily="34" charset="0"/>
              <a:buChar char="•"/>
            </a:pPr>
            <a:r>
              <a:rPr lang="en-SE" b="1" i="1" dirty="0"/>
              <a:t>Talent development: </a:t>
            </a:r>
            <a:r>
              <a:rPr lang="en-SE" i="1" dirty="0"/>
              <a:t>Verify feasibility to train early-career scientists through lab-university collaborations, schools, MOOCs, providing access to leading experts, equipment, and techniques. </a:t>
            </a:r>
            <a:endParaRPr lang="en-SE" dirty="0"/>
          </a:p>
          <a:p>
            <a:pPr marL="342900" lvl="0" indent="-342900">
              <a:buFont typeface="Arial" panose="020B0604020202020204" pitchFamily="34" charset="0"/>
              <a:buChar char="•"/>
            </a:pPr>
            <a:r>
              <a:rPr lang="en-SE" b="1" i="1" dirty="0"/>
              <a:t>Resources &amp; communication: </a:t>
            </a:r>
            <a:r>
              <a:rPr lang="en-SE" i="1" dirty="0"/>
              <a:t>Develop networks (e.g., Ambassadors), webpages, and conference presence to share scientific advancements and societal impacts. </a:t>
            </a:r>
          </a:p>
          <a:p>
            <a:pPr marL="342900" lvl="0" indent="-342900">
              <a:buFont typeface="Arial" panose="020B0604020202020204" pitchFamily="34" charset="0"/>
              <a:buChar char="•"/>
            </a:pPr>
            <a:endParaRPr lang="en-SE" i="1" dirty="0"/>
          </a:p>
          <a:p>
            <a:pPr marL="342900" lvl="0" indent="-342900">
              <a:buFont typeface="Arial" panose="020B0604020202020204" pitchFamily="34" charset="0"/>
              <a:buChar char="•"/>
            </a:pPr>
            <a:endParaRPr lang="en-SE" i="1" dirty="0"/>
          </a:p>
          <a:p>
            <a:pPr marL="342900" lvl="0" indent="-342900">
              <a:buFont typeface="Arial" panose="020B0604020202020204" pitchFamily="34" charset="0"/>
              <a:buChar char="•"/>
            </a:pPr>
            <a:endParaRPr lang="en-SE" dirty="0"/>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10</a:t>
            </a:fld>
            <a:endParaRPr lang="sv-SE"/>
          </a:p>
        </p:txBody>
      </p:sp>
    </p:spTree>
    <p:extLst>
      <p:ext uri="{BB962C8B-B14F-4D97-AF65-F5344CB8AC3E}">
        <p14:creationId xmlns:p14="http://schemas.microsoft.com/office/powerpoint/2010/main" val="2782052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(further integration of companies, IP) </a:t>
            </a:r>
          </a:p>
          <a:p>
            <a:r>
              <a:rPr lang="en-GB" sz="1200" dirty="0"/>
              <a:t>Using diverse comms. Signal, meeting, </a:t>
            </a:r>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8778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6424F5-CCA5-0B46-9949-151F0847CC35}" type="slidenum">
              <a:rPr lang="en-US" smtClean="0"/>
              <a:t>13</a:t>
            </a:fld>
            <a:endParaRPr lang="en-US"/>
          </a:p>
        </p:txBody>
      </p:sp>
    </p:spTree>
    <p:extLst>
      <p:ext uri="{BB962C8B-B14F-4D97-AF65-F5344CB8AC3E}">
        <p14:creationId xmlns:p14="http://schemas.microsoft.com/office/powerpoint/2010/main" val="14133373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First 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105BBA5-0B01-43EB-96EC-725AF28E5A8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ktangel 5">
            <a:extLst>
              <a:ext uri="{FF2B5EF4-FFF2-40B4-BE49-F238E27FC236}">
                <a16:creationId xmlns:a16="http://schemas.microsoft.com/office/drawing/2014/main" id="{BB3141B3-566C-47FF-8C29-67289995D2FA}"/>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Bildobjekt 6">
            <a:extLst>
              <a:ext uri="{FF2B5EF4-FFF2-40B4-BE49-F238E27FC236}">
                <a16:creationId xmlns:a16="http://schemas.microsoft.com/office/drawing/2014/main" id="{B965145F-CDA4-4965-A7C5-ACBA59393460}"/>
              </a:ext>
            </a:extLst>
          </p:cNvPr>
          <p:cNvPicPr>
            <a:picLocks noChangeAspect="1"/>
          </p:cNvPicPr>
          <p:nvPr userDrawn="1"/>
        </p:nvPicPr>
        <p:blipFill>
          <a:blip r:embed="rId2"/>
          <a:stretch>
            <a:fillRect/>
          </a:stretch>
        </p:blipFill>
        <p:spPr>
          <a:xfrm>
            <a:off x="1703069" y="1048935"/>
            <a:ext cx="8872165" cy="4760129"/>
          </a:xfrm>
          <a:prstGeom prst="rect">
            <a:avLst/>
          </a:prstGeom>
        </p:spPr>
      </p:pic>
    </p:spTree>
    <p:extLst>
      <p:ext uri="{BB962C8B-B14F-4D97-AF65-F5344CB8AC3E}">
        <p14:creationId xmlns:p14="http://schemas.microsoft.com/office/powerpoint/2010/main" val="128748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7B1DDB-F4AA-4E8D-BD07-905FE45A5555}"/>
              </a:ext>
            </a:extLst>
          </p:cNvPr>
          <p:cNvSpPr/>
          <p:nvPr userDrawn="1"/>
        </p:nvSpPr>
        <p:spPr>
          <a:xfrm>
            <a:off x="-2"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34780BC8-191C-6D4B-93F3-54A06FD4FE76}"/>
              </a:ext>
            </a:extLst>
          </p:cNvPr>
          <p:cNvSpPr>
            <a:spLocks noGrp="1"/>
          </p:cNvSpPr>
          <p:nvPr>
            <p:ph type="ctrTitle"/>
          </p:nvPr>
        </p:nvSpPr>
        <p:spPr>
          <a:xfrm>
            <a:off x="1930395" y="1153621"/>
            <a:ext cx="8640000" cy="2387600"/>
          </a:xfrm>
        </p:spPr>
        <p:txBody>
          <a:bodyPr anchor="b">
            <a:noAutofit/>
          </a:bodyPr>
          <a:lstStyle>
            <a:lvl1pPr algn="l">
              <a:lnSpc>
                <a:spcPct val="100000"/>
              </a:lnSpc>
              <a:defRPr sz="42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endParaRPr lang="sv-SE"/>
          </a:p>
        </p:txBody>
      </p:sp>
      <p:sp>
        <p:nvSpPr>
          <p:cNvPr id="3" name="Underrubrik 2">
            <a:extLst>
              <a:ext uri="{FF2B5EF4-FFF2-40B4-BE49-F238E27FC236}">
                <a16:creationId xmlns:a16="http://schemas.microsoft.com/office/drawing/2014/main" id="{81DF3056-F3A8-2949-876C-528413E342C4}"/>
              </a:ext>
            </a:extLst>
          </p:cNvPr>
          <p:cNvSpPr>
            <a:spLocks noGrp="1"/>
          </p:cNvSpPr>
          <p:nvPr>
            <p:ph type="subTitle" idx="1"/>
          </p:nvPr>
        </p:nvSpPr>
        <p:spPr>
          <a:xfrm>
            <a:off x="1930395" y="3883393"/>
            <a:ext cx="8640000" cy="921363"/>
          </a:xfrm>
          <a:prstGeom prst="rect">
            <a:avLst/>
          </a:prstGeom>
        </p:spPr>
        <p:txBody>
          <a:bodyPr lIns="90000">
            <a:noAutofit/>
          </a:bodyPr>
          <a:lstStyle>
            <a:lvl1pPr marL="0" indent="0" algn="l">
              <a:lnSpc>
                <a:spcPct val="100000"/>
              </a:lnSpc>
              <a:spcBef>
                <a:spcPts val="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8" name="Rektangel 7">
            <a:extLst>
              <a:ext uri="{FF2B5EF4-FFF2-40B4-BE49-F238E27FC236}">
                <a16:creationId xmlns:a16="http://schemas.microsoft.com/office/drawing/2014/main" id="{EC66F586-F662-4573-A59B-7D4EDD05A153}"/>
              </a:ext>
            </a:extLst>
          </p:cNvPr>
          <p:cNvSpPr/>
          <p:nvPr userDrawn="1"/>
        </p:nvSpPr>
        <p:spPr>
          <a:xfrm>
            <a:off x="-2"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Bildobjekt 8">
            <a:extLst>
              <a:ext uri="{FF2B5EF4-FFF2-40B4-BE49-F238E27FC236}">
                <a16:creationId xmlns:a16="http://schemas.microsoft.com/office/drawing/2014/main" id="{3193CED5-E020-4279-918D-055F43A9188C}"/>
              </a:ext>
            </a:extLst>
          </p:cNvPr>
          <p:cNvPicPr>
            <a:picLocks noChangeAspect="1"/>
          </p:cNvPicPr>
          <p:nvPr userDrawn="1"/>
        </p:nvPicPr>
        <p:blipFill>
          <a:blip r:embed="rId2"/>
          <a:stretch>
            <a:fillRect/>
          </a:stretch>
        </p:blipFill>
        <p:spPr>
          <a:xfrm>
            <a:off x="10924611" y="417443"/>
            <a:ext cx="826395" cy="800100"/>
          </a:xfrm>
          <a:prstGeom prst="rect">
            <a:avLst/>
          </a:prstGeom>
        </p:spPr>
      </p:pic>
      <p:sp>
        <p:nvSpPr>
          <p:cNvPr id="15" name="Platshållare för text 14">
            <a:extLst>
              <a:ext uri="{FF2B5EF4-FFF2-40B4-BE49-F238E27FC236}">
                <a16:creationId xmlns:a16="http://schemas.microsoft.com/office/drawing/2014/main" id="{EA5DA2EE-60AD-41D0-96B0-DDF02E0AE545}"/>
              </a:ext>
            </a:extLst>
          </p:cNvPr>
          <p:cNvSpPr>
            <a:spLocks noGrp="1"/>
          </p:cNvSpPr>
          <p:nvPr>
            <p:ph type="body" sz="quarter" idx="10" hasCustomPrompt="1"/>
          </p:nvPr>
        </p:nvSpPr>
        <p:spPr>
          <a:xfrm>
            <a:off x="1930395" y="5605695"/>
            <a:ext cx="6290892" cy="459883"/>
          </a:xfrm>
          <a:prstGeom prst="rect">
            <a:avLst/>
          </a:prstGeom>
        </p:spPr>
        <p:txBody>
          <a:bodyPr lIns="90000" tIns="18000" bIns="36000" anchor="b" anchorCtr="0">
            <a:noAutofit/>
          </a:bodyPr>
          <a:lstStyle>
            <a:lvl1pPr marL="0" indent="0">
              <a:lnSpc>
                <a:spcPct val="100000"/>
              </a:lnSpc>
              <a:spcBef>
                <a:spcPts val="0"/>
              </a:spcBef>
              <a:buFontTx/>
              <a:buNone/>
              <a:defRPr sz="1200" b="1" strike="noStrike" cap="all" spc="120" baseline="0">
                <a:solidFill>
                  <a:schemeClr val="bg1"/>
                </a:solidFill>
              </a:defRPr>
            </a:lvl1pPr>
          </a:lstStyle>
          <a:p>
            <a:pPr lvl="0"/>
            <a:r>
              <a:rPr lang="sv-SE"/>
              <a:t>presented by &lt;name nameson&gt;</a:t>
            </a:r>
          </a:p>
        </p:txBody>
      </p:sp>
      <p:sp>
        <p:nvSpPr>
          <p:cNvPr id="10" name="Platshållare för datum 3">
            <a:extLst>
              <a:ext uri="{FF2B5EF4-FFF2-40B4-BE49-F238E27FC236}">
                <a16:creationId xmlns:a16="http://schemas.microsoft.com/office/drawing/2014/main" id="{5CE429DE-35D4-F144-9881-2C3DD8ABB666}"/>
              </a:ext>
            </a:extLst>
          </p:cNvPr>
          <p:cNvSpPr>
            <a:spLocks noGrp="1"/>
          </p:cNvSpPr>
          <p:nvPr>
            <p:ph type="dt" sz="half" idx="10"/>
          </p:nvPr>
        </p:nvSpPr>
        <p:spPr>
          <a:xfrm>
            <a:off x="1930395" y="6096663"/>
            <a:ext cx="1241068" cy="365125"/>
          </a:xfrm>
        </p:spPr>
        <p:txBody>
          <a:bodyPr/>
          <a:lstStyle>
            <a:lvl1pPr>
              <a:defRPr sz="1200"/>
            </a:lvl1pPr>
          </a:lstStyle>
          <a:p>
            <a:fld id="{18896B66-0B3A-474C-9C9C-E4F07B1F5DAD}" type="datetime1">
              <a:rPr lang="sv-SE" smtClean="0"/>
              <a:pPr/>
              <a:t>2026-10-26</a:t>
            </a:fld>
            <a:endParaRPr lang="sv-SE"/>
          </a:p>
        </p:txBody>
      </p:sp>
    </p:spTree>
    <p:extLst>
      <p:ext uri="{BB962C8B-B14F-4D97-AF65-F5344CB8AC3E}">
        <p14:creationId xmlns:p14="http://schemas.microsoft.com/office/powerpoint/2010/main" val="140138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BCCEAFE-E21B-43CF-80C4-FF01C3F9D479}"/>
              </a:ext>
            </a:extLst>
          </p:cNvPr>
          <p:cNvSpPr/>
          <p:nvPr userDrawn="1"/>
        </p:nvSpPr>
        <p:spPr>
          <a:xfrm>
            <a:off x="0" y="16274"/>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solidFill>
                  <a:schemeClr val="bg1"/>
                </a:solidFill>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lvl1pPr>
              <a:defRPr>
                <a:solidFill>
                  <a:schemeClr val="bg1"/>
                </a:solidFill>
              </a:defRPr>
            </a:lvl1pPr>
          </a:lstStyle>
          <a:p>
            <a:r>
              <a:rPr lang="sv-SE"/>
              <a:t>PRESENTATION </a:t>
            </a:r>
            <a:r>
              <a:rPr lang="sv-SE" err="1"/>
              <a:t>TITLe</a:t>
            </a:r>
            <a:r>
              <a:rPr lang="sv-SE"/>
              <a:t>/ 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lvl1pPr>
              <a:defRPr>
                <a:solidFill>
                  <a:schemeClr val="bg1"/>
                </a:solidFill>
              </a:defRPr>
            </a:lvl1pPr>
          </a:lstStyle>
          <a:p>
            <a:fld id="{F7283078-D760-1647-8B80-66BA8B52336D}" type="slidenum">
              <a:rPr lang="sv-SE" smtClean="0"/>
              <a:pPr/>
              <a:t>‹#›</a:t>
            </a:fld>
            <a:endParaRPr lang="sv-SE"/>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2" name="Bildobjekt 11">
            <a:extLst>
              <a:ext uri="{FF2B5EF4-FFF2-40B4-BE49-F238E27FC236}">
                <a16:creationId xmlns:a16="http://schemas.microsoft.com/office/drawing/2014/main" id="{6426DF26-09C3-4DAE-B43E-0C11D6A63538}"/>
              </a:ext>
            </a:extLst>
          </p:cNvPr>
          <p:cNvPicPr>
            <a:picLocks noChangeAspect="1"/>
          </p:cNvPicPr>
          <p:nvPr userDrawn="1"/>
        </p:nvPicPr>
        <p:blipFill>
          <a:blip r:embed="rId2"/>
          <a:stretch>
            <a:fillRect/>
          </a:stretch>
        </p:blipFill>
        <p:spPr>
          <a:xfrm>
            <a:off x="10924611" y="417443"/>
            <a:ext cx="826395" cy="800100"/>
          </a:xfrm>
          <a:prstGeom prst="rect">
            <a:avLst/>
          </a:prstGeom>
        </p:spPr>
      </p:pic>
      <p:sp>
        <p:nvSpPr>
          <p:cNvPr id="11" name="Platshållare för text 10">
            <a:extLst>
              <a:ext uri="{FF2B5EF4-FFF2-40B4-BE49-F238E27FC236}">
                <a16:creationId xmlns:a16="http://schemas.microsoft.com/office/drawing/2014/main" id="{5C48DF05-1B09-4DA6-AC56-07304871CCD2}"/>
              </a:ext>
            </a:extLst>
          </p:cNvPr>
          <p:cNvSpPr>
            <a:spLocks noGrp="1"/>
          </p:cNvSpPr>
          <p:nvPr>
            <p:ph type="body" sz="quarter" idx="13"/>
          </p:nvPr>
        </p:nvSpPr>
        <p:spPr>
          <a:xfrm>
            <a:off x="1195647" y="1640719"/>
            <a:ext cx="10042073" cy="4375520"/>
          </a:xfrm>
        </p:spPr>
        <p:txBody>
          <a:bodyPr>
            <a:noAutofit/>
          </a:bodyPr>
          <a:lstStyle>
            <a:lvl1pPr marL="457200" indent="-457200">
              <a:buClr>
                <a:schemeClr val="bg1"/>
              </a:buClr>
              <a:buFont typeface="+mj-lt"/>
              <a:buAutoNum type="arabicPeriod"/>
              <a:defRPr>
                <a:solidFill>
                  <a:schemeClr val="bg1"/>
                </a:solidFill>
              </a:defRPr>
            </a:lvl1pPr>
            <a:lvl2pPr marL="82550" indent="0">
              <a:buNone/>
              <a:defRPr/>
            </a:lvl2pPr>
          </a:lstStyle>
          <a:p>
            <a:pPr lvl="0"/>
            <a:r>
              <a:rPr lang="en-US"/>
              <a:t>Edit Master text styles</a:t>
            </a:r>
          </a:p>
        </p:txBody>
      </p:sp>
      <p:sp>
        <p:nvSpPr>
          <p:cNvPr id="14" name="Platshållare för datum 3">
            <a:extLst>
              <a:ext uri="{FF2B5EF4-FFF2-40B4-BE49-F238E27FC236}">
                <a16:creationId xmlns:a16="http://schemas.microsoft.com/office/drawing/2014/main" id="{04D3287D-3E21-D845-8766-C307E6765306}"/>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Tree>
    <p:extLst>
      <p:ext uri="{BB962C8B-B14F-4D97-AF65-F5344CB8AC3E}">
        <p14:creationId xmlns:p14="http://schemas.microsoft.com/office/powerpoint/2010/main" val="153988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breaker slid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250D024A-8F85-4618-9506-0F493B263A92}"/>
              </a:ext>
            </a:extLst>
          </p:cNvPr>
          <p:cNvSpPr/>
          <p:nvPr userDrawn="1"/>
        </p:nvSpPr>
        <p:spPr>
          <a:xfrm>
            <a:off x="0" y="0"/>
            <a:ext cx="647771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ktangel 7">
            <a:extLst>
              <a:ext uri="{FF2B5EF4-FFF2-40B4-BE49-F238E27FC236}">
                <a16:creationId xmlns:a16="http://schemas.microsoft.com/office/drawing/2014/main" id="{628E18C2-A66E-436E-89DA-1C5D481CB4B4}"/>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latshållare för bild 12">
            <a:extLst>
              <a:ext uri="{FF2B5EF4-FFF2-40B4-BE49-F238E27FC236}">
                <a16:creationId xmlns:a16="http://schemas.microsoft.com/office/drawing/2014/main" id="{4FD00856-A3E1-48A7-B9CD-D7B89BD6A06C}"/>
              </a:ext>
            </a:extLst>
          </p:cNvPr>
          <p:cNvSpPr>
            <a:spLocks noGrp="1"/>
          </p:cNvSpPr>
          <p:nvPr>
            <p:ph type="pic" sz="quarter" idx="12" hasCustomPrompt="1"/>
          </p:nvPr>
        </p:nvSpPr>
        <p:spPr>
          <a:xfrm>
            <a:off x="6477712" y="0"/>
            <a:ext cx="5714288" cy="6858000"/>
          </a:xfrm>
          <a:solidFill>
            <a:srgbClr val="ECECEC"/>
          </a:solidFill>
        </p:spPr>
        <p:txBody>
          <a:bodyPr>
            <a:normAutofit/>
          </a:bodyPr>
          <a:lstStyle>
            <a:lvl1pPr algn="ctr">
              <a:defRPr sz="800"/>
            </a:lvl1pPr>
          </a:lstStyle>
          <a:p>
            <a:r>
              <a:rPr lang="sv-SE"/>
              <a:t>INSERT IMAGE</a:t>
            </a:r>
          </a:p>
        </p:txBody>
      </p:sp>
      <p:sp>
        <p:nvSpPr>
          <p:cNvPr id="9" name="Platshållare för text 8">
            <a:extLst>
              <a:ext uri="{FF2B5EF4-FFF2-40B4-BE49-F238E27FC236}">
                <a16:creationId xmlns:a16="http://schemas.microsoft.com/office/drawing/2014/main" id="{A8D8C0FE-DA05-418D-9F18-A5A81125AD3F}"/>
              </a:ext>
            </a:extLst>
          </p:cNvPr>
          <p:cNvSpPr>
            <a:spLocks noGrp="1"/>
          </p:cNvSpPr>
          <p:nvPr>
            <p:ph type="body" sz="quarter" idx="11"/>
          </p:nvPr>
        </p:nvSpPr>
        <p:spPr>
          <a:xfrm>
            <a:off x="10924611" y="417443"/>
            <a:ext cx="828000" cy="799200"/>
          </a:xfrm>
          <a:blipFill>
            <a:blip r:embed="rId2"/>
            <a:stretch>
              <a:fillRect/>
            </a:stretch>
          </a:blipFill>
        </p:spPr>
        <p:txBody>
          <a:bodyPr>
            <a:normAutofit/>
          </a:bodyPr>
          <a:lstStyle>
            <a:lvl1pPr marL="0" indent="0">
              <a:buFontTx/>
              <a:buNone/>
              <a:defRPr sz="100">
                <a:noFill/>
              </a:defRPr>
            </a:lvl1pPr>
          </a:lstStyle>
          <a:p>
            <a:pPr lvl="0"/>
            <a:r>
              <a:rPr lang="en-US"/>
              <a:t>Edit Master text styles</a:t>
            </a:r>
          </a:p>
        </p:txBody>
      </p:sp>
      <p:sp>
        <p:nvSpPr>
          <p:cNvPr id="7" name="Platshållare för text 6">
            <a:extLst>
              <a:ext uri="{FF2B5EF4-FFF2-40B4-BE49-F238E27FC236}">
                <a16:creationId xmlns:a16="http://schemas.microsoft.com/office/drawing/2014/main" id="{1848DA8D-03CE-4CA5-A851-F6ABAE67A9B0}"/>
              </a:ext>
            </a:extLst>
          </p:cNvPr>
          <p:cNvSpPr>
            <a:spLocks noGrp="1"/>
          </p:cNvSpPr>
          <p:nvPr>
            <p:ph type="body" sz="quarter" idx="10"/>
          </p:nvPr>
        </p:nvSpPr>
        <p:spPr>
          <a:xfrm>
            <a:off x="0" y="447675"/>
            <a:ext cx="292100" cy="6410325"/>
          </a:xfrm>
          <a:solidFill>
            <a:schemeClr val="bg1"/>
          </a:solidFill>
        </p:spPr>
        <p:txBody>
          <a:bodyPr>
            <a:normAutofit/>
          </a:bodyPr>
          <a:lstStyle>
            <a:lvl1pPr marL="0" indent="0">
              <a:buFontTx/>
              <a:buNone/>
              <a:defRPr sz="100">
                <a:noFill/>
              </a:defRPr>
            </a:lvl1pPr>
          </a:lstStyle>
          <a:p>
            <a:pPr lvl="0"/>
            <a:r>
              <a:rPr lang="en-US"/>
              <a:t>Edit Master text styles</a:t>
            </a:r>
          </a:p>
        </p:txBody>
      </p:sp>
      <p:sp>
        <p:nvSpPr>
          <p:cNvPr id="3" name="Platshållare för text 2">
            <a:extLst>
              <a:ext uri="{FF2B5EF4-FFF2-40B4-BE49-F238E27FC236}">
                <a16:creationId xmlns:a16="http://schemas.microsoft.com/office/drawing/2014/main" id="{F55DE042-7DE8-4583-986C-40823753078B}"/>
              </a:ext>
            </a:extLst>
          </p:cNvPr>
          <p:cNvSpPr>
            <a:spLocks noGrp="1"/>
          </p:cNvSpPr>
          <p:nvPr>
            <p:ph type="body" sz="quarter" idx="13" hasCustomPrompt="1"/>
          </p:nvPr>
        </p:nvSpPr>
        <p:spPr>
          <a:xfrm>
            <a:off x="1230491" y="1051132"/>
            <a:ext cx="4255909" cy="829149"/>
          </a:xfrm>
        </p:spPr>
        <p:txBody>
          <a:bodyPr rIns="18000" anchor="b" anchorCtr="0"/>
          <a:lstStyle>
            <a:lvl1pPr marL="0" indent="0">
              <a:buFontTx/>
              <a:buNone/>
              <a:defRPr sz="4800">
                <a:solidFill>
                  <a:schemeClr val="bg1"/>
                </a:solidFill>
                <a:latin typeface="+mn-lt"/>
              </a:defRPr>
            </a:lvl1pPr>
            <a:lvl2pPr marL="82550" indent="0">
              <a:buNone/>
              <a:defRPr/>
            </a:lvl2pPr>
          </a:lstStyle>
          <a:p>
            <a:pPr lvl="0"/>
            <a:r>
              <a:rPr lang="sv-SE"/>
              <a:t># (chapter)</a:t>
            </a:r>
          </a:p>
        </p:txBody>
      </p:sp>
      <p:sp>
        <p:nvSpPr>
          <p:cNvPr id="11" name="Platshållare för text 2">
            <a:extLst>
              <a:ext uri="{FF2B5EF4-FFF2-40B4-BE49-F238E27FC236}">
                <a16:creationId xmlns:a16="http://schemas.microsoft.com/office/drawing/2014/main" id="{1DC53C5B-9DC3-4646-B6B3-DD59404D44D0}"/>
              </a:ext>
            </a:extLst>
          </p:cNvPr>
          <p:cNvSpPr>
            <a:spLocks noGrp="1"/>
          </p:cNvSpPr>
          <p:nvPr>
            <p:ph type="body" sz="quarter" idx="14" hasCustomPrompt="1"/>
          </p:nvPr>
        </p:nvSpPr>
        <p:spPr>
          <a:xfrm>
            <a:off x="1230491" y="2169209"/>
            <a:ext cx="4255909" cy="2462613"/>
          </a:xfrm>
        </p:spPr>
        <p:txBody>
          <a:bodyPr rIns="18000" anchor="t" anchorCtr="0"/>
          <a:lstStyle>
            <a:lvl1pPr marL="0" indent="0">
              <a:spcBef>
                <a:spcPts val="0"/>
              </a:spcBef>
              <a:buFontTx/>
              <a:buNone/>
              <a:defRPr sz="4200">
                <a:solidFill>
                  <a:schemeClr val="bg1"/>
                </a:solidFill>
                <a:latin typeface="Segoe UI Semibold" panose="020B0702040204020203" pitchFamily="34" charset="0"/>
                <a:cs typeface="Segoe UI Semibold" panose="020B0702040204020203" pitchFamily="34" charset="0"/>
              </a:defRPr>
            </a:lvl1pPr>
            <a:lvl2pPr marL="82550" indent="0">
              <a:buNone/>
              <a:defRPr/>
            </a:lvl2pPr>
          </a:lstStyle>
          <a:p>
            <a:pPr lvl="0"/>
            <a:r>
              <a:rPr lang="sv-SE"/>
              <a:t>Headline</a:t>
            </a:r>
          </a:p>
        </p:txBody>
      </p:sp>
    </p:spTree>
    <p:extLst>
      <p:ext uri="{BB962C8B-B14F-4D97-AF65-F5344CB8AC3E}">
        <p14:creationId xmlns:p14="http://schemas.microsoft.com/office/powerpoint/2010/main" val="325464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r>
              <a:rPr lang="sv-SE"/>
              <a:t>PRESENTATION TITLE/FOOTER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a:srcRect/>
          <a:stretch/>
        </p:blipFill>
        <p:spPr>
          <a:xfrm>
            <a:off x="10924611" y="417443"/>
            <a:ext cx="826394" cy="800100"/>
          </a:xfrm>
          <a:prstGeom prst="rect">
            <a:avLst/>
          </a:prstGeom>
        </p:spPr>
      </p:pic>
      <p:sp>
        <p:nvSpPr>
          <p:cNvPr id="12" name="Platshållare för innehåll 2">
            <a:extLst>
              <a:ext uri="{FF2B5EF4-FFF2-40B4-BE49-F238E27FC236}">
                <a16:creationId xmlns:a16="http://schemas.microsoft.com/office/drawing/2014/main" id="{5917406D-4BE3-3B4C-BCFF-41B4F0FAB441}"/>
              </a:ext>
            </a:extLst>
          </p:cNvPr>
          <p:cNvSpPr>
            <a:spLocks noGrp="1"/>
          </p:cNvSpPr>
          <p:nvPr>
            <p:ph idx="1"/>
          </p:nvPr>
        </p:nvSpPr>
        <p:spPr>
          <a:xfrm>
            <a:off x="1094400" y="1562400"/>
            <a:ext cx="9365782" cy="4768062"/>
          </a:xfrm>
        </p:spPr>
        <p:txBody>
          <a:bodyPr lIns="0" rIns="180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3" name="Platshållare för datum 3">
            <a:extLst>
              <a:ext uri="{FF2B5EF4-FFF2-40B4-BE49-F238E27FC236}">
                <a16:creationId xmlns:a16="http://schemas.microsoft.com/office/drawing/2014/main" id="{3E8E36C4-8565-B94E-A90D-FF5DD7F86A6D}"/>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Tree>
    <p:extLst>
      <p:ext uri="{BB962C8B-B14F-4D97-AF65-F5344CB8AC3E}">
        <p14:creationId xmlns:p14="http://schemas.microsoft.com/office/powerpoint/2010/main" val="128008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in 2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r>
              <a:rPr lang="sv-SE"/>
              <a:t>PRESENTATION TITLE/FOOTER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4993785" cy="4768062"/>
          </a:xfrm>
        </p:spPr>
        <p:txBody>
          <a:bodyPr lIns="0" rIns="18000"/>
          <a:lstStyle>
            <a:lvl1pPr>
              <a:lnSpc>
                <a:spcPct val="100000"/>
              </a:lnSpc>
              <a:defRPr/>
            </a:lvl1pPr>
            <a:lvl2pPr marL="358775" indent="-215900">
              <a:lnSpc>
                <a:spcPct val="100000"/>
              </a:lnSpc>
              <a:tabLst/>
              <a:defRPr/>
            </a:lvl2pPr>
            <a:lvl3pPr marL="449263" indent="-196850">
              <a:lnSpc>
                <a:spcPct val="100000"/>
              </a:lnSpc>
              <a:tabLst/>
              <a:defRPr/>
            </a:lvl3pPr>
            <a:lvl4pPr marL="541338" indent="-180000">
              <a:lnSpc>
                <a:spcPct val="100000"/>
              </a:lnSpc>
              <a:tabLst/>
              <a:defRPr/>
            </a:lvl4pPr>
            <a:lvl5pPr marL="630000" indent="-162000">
              <a:lnSpc>
                <a:spcPct val="100000"/>
              </a:lnSpc>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2" name="Platshållare för innehåll 2">
            <a:extLst>
              <a:ext uri="{FF2B5EF4-FFF2-40B4-BE49-F238E27FC236}">
                <a16:creationId xmlns:a16="http://schemas.microsoft.com/office/drawing/2014/main" id="{BA21051E-3C35-41FB-8E6B-797DB8F26971}"/>
              </a:ext>
            </a:extLst>
          </p:cNvPr>
          <p:cNvSpPr>
            <a:spLocks noGrp="1"/>
          </p:cNvSpPr>
          <p:nvPr>
            <p:ph idx="13"/>
          </p:nvPr>
        </p:nvSpPr>
        <p:spPr>
          <a:xfrm>
            <a:off x="6373692" y="1562400"/>
            <a:ext cx="4993785"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28650" indent="-162000">
              <a:lnSpc>
                <a:spcPct val="100000"/>
              </a:lnSpc>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5" name="Rektangel 14">
            <a:extLst>
              <a:ext uri="{FF2B5EF4-FFF2-40B4-BE49-F238E27FC236}">
                <a16:creationId xmlns:a16="http://schemas.microsoft.com/office/drawing/2014/main" id="{87E2C692-2C39-4CA8-AA87-45E0F36B6A0E}"/>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Bildobjekt 15">
            <a:extLst>
              <a:ext uri="{FF2B5EF4-FFF2-40B4-BE49-F238E27FC236}">
                <a16:creationId xmlns:a16="http://schemas.microsoft.com/office/drawing/2014/main" id="{E327627C-4BB8-4965-8107-0E7E741F8302}"/>
              </a:ext>
            </a:extLst>
          </p:cNvPr>
          <p:cNvPicPr>
            <a:picLocks noChangeAspect="1"/>
          </p:cNvPicPr>
          <p:nvPr userDrawn="1"/>
        </p:nvPicPr>
        <p:blipFill>
          <a:blip r:embed="rId2"/>
          <a:srcRect/>
          <a:stretch/>
        </p:blipFill>
        <p:spPr>
          <a:xfrm>
            <a:off x="10924611" y="417443"/>
            <a:ext cx="826394" cy="800100"/>
          </a:xfrm>
          <a:prstGeom prst="rect">
            <a:avLst/>
          </a:prstGeom>
        </p:spPr>
      </p:pic>
      <p:sp>
        <p:nvSpPr>
          <p:cNvPr id="11" name="Platshållare för datum 3">
            <a:extLst>
              <a:ext uri="{FF2B5EF4-FFF2-40B4-BE49-F238E27FC236}">
                <a16:creationId xmlns:a16="http://schemas.microsoft.com/office/drawing/2014/main" id="{154C1432-4F85-1F42-8016-9B83B89CC804}"/>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Tree>
    <p:extLst>
      <p:ext uri="{BB962C8B-B14F-4D97-AF65-F5344CB8AC3E}">
        <p14:creationId xmlns:p14="http://schemas.microsoft.com/office/powerpoint/2010/main" val="213510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in 3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r>
              <a:rPr lang="sv-SE"/>
              <a:t>PRESENTATION TITLE/FOOTER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3255409" cy="4768062"/>
          </a:xfrm>
        </p:spPr>
        <p:txBody>
          <a:bodyPr lIns="0" rIns="18000"/>
          <a:lstStyle>
            <a:lvl1pPr>
              <a:lnSpc>
                <a:spcPct val="100000"/>
              </a:lnSpc>
              <a:defRPr/>
            </a:lvl1pPr>
            <a:lvl2pPr marL="360000" indent="-216000">
              <a:lnSpc>
                <a:spcPct val="100000"/>
              </a:lnSpc>
              <a:tabLst/>
              <a:defRPr/>
            </a:lvl2pPr>
            <a:lvl3pPr marL="449263" indent="-196850">
              <a:lnSpc>
                <a:spcPct val="100000"/>
              </a:lnSpc>
              <a:tabLst/>
              <a:defRPr/>
            </a:lvl3pPr>
            <a:lvl4pPr marL="541338" indent="-180975">
              <a:lnSpc>
                <a:spcPct val="100000"/>
              </a:lnSpc>
              <a:tabLst/>
              <a:defRPr/>
            </a:lvl4pPr>
            <a:lvl5pPr marL="630000" indent="-162000">
              <a:lnSpc>
                <a:spcPct val="100000"/>
              </a:lnSpc>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5" name="Rektangel 14">
            <a:extLst>
              <a:ext uri="{FF2B5EF4-FFF2-40B4-BE49-F238E27FC236}">
                <a16:creationId xmlns:a16="http://schemas.microsoft.com/office/drawing/2014/main" id="{87E2C692-2C39-4CA8-AA87-45E0F36B6A0E}"/>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Bildobjekt 15">
            <a:extLst>
              <a:ext uri="{FF2B5EF4-FFF2-40B4-BE49-F238E27FC236}">
                <a16:creationId xmlns:a16="http://schemas.microsoft.com/office/drawing/2014/main" id="{E327627C-4BB8-4965-8107-0E7E741F8302}"/>
              </a:ext>
            </a:extLst>
          </p:cNvPr>
          <p:cNvPicPr>
            <a:picLocks noChangeAspect="1"/>
          </p:cNvPicPr>
          <p:nvPr userDrawn="1"/>
        </p:nvPicPr>
        <p:blipFill>
          <a:blip r:embed="rId2"/>
          <a:srcRect/>
          <a:stretch/>
        </p:blipFill>
        <p:spPr>
          <a:xfrm>
            <a:off x="10924611" y="417443"/>
            <a:ext cx="826394" cy="800100"/>
          </a:xfrm>
          <a:prstGeom prst="rect">
            <a:avLst/>
          </a:prstGeom>
        </p:spPr>
      </p:pic>
      <p:sp>
        <p:nvSpPr>
          <p:cNvPr id="13" name="Platshållare för innehåll 2">
            <a:extLst>
              <a:ext uri="{FF2B5EF4-FFF2-40B4-BE49-F238E27FC236}">
                <a16:creationId xmlns:a16="http://schemas.microsoft.com/office/drawing/2014/main" id="{B2D0E559-A900-41F3-93C5-387A7764A152}"/>
              </a:ext>
            </a:extLst>
          </p:cNvPr>
          <p:cNvSpPr>
            <a:spLocks noGrp="1"/>
          </p:cNvSpPr>
          <p:nvPr>
            <p:ph idx="15"/>
          </p:nvPr>
        </p:nvSpPr>
        <p:spPr>
          <a:xfrm>
            <a:off x="4605297" y="1562400"/>
            <a:ext cx="3255409"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39750" indent="-196850">
              <a:lnSpc>
                <a:spcPct val="100000"/>
              </a:lnSpc>
              <a:tabLst/>
              <a:defRPr/>
            </a:lvl4pPr>
            <a:lvl5pPr marL="630000" indent="-162000">
              <a:lnSpc>
                <a:spcPct val="100000"/>
              </a:lnSpc>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7" name="Platshållare för innehåll 2">
            <a:extLst>
              <a:ext uri="{FF2B5EF4-FFF2-40B4-BE49-F238E27FC236}">
                <a16:creationId xmlns:a16="http://schemas.microsoft.com/office/drawing/2014/main" id="{E4E99B3B-ADB3-4D1A-9A7F-AA1B8528E6C7}"/>
              </a:ext>
            </a:extLst>
          </p:cNvPr>
          <p:cNvSpPr>
            <a:spLocks noGrp="1"/>
          </p:cNvSpPr>
          <p:nvPr>
            <p:ph idx="16"/>
          </p:nvPr>
        </p:nvSpPr>
        <p:spPr>
          <a:xfrm>
            <a:off x="8116194" y="1562400"/>
            <a:ext cx="3255409"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30000" indent="-162000">
              <a:lnSpc>
                <a:spcPct val="100000"/>
              </a:lnSpc>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2" name="Platshållare för datum 3">
            <a:extLst>
              <a:ext uri="{FF2B5EF4-FFF2-40B4-BE49-F238E27FC236}">
                <a16:creationId xmlns:a16="http://schemas.microsoft.com/office/drawing/2014/main" id="{F91A8E7B-C629-D343-8A83-7EB0ADF6087A}"/>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Tree>
    <p:extLst>
      <p:ext uri="{BB962C8B-B14F-4D97-AF65-F5344CB8AC3E}">
        <p14:creationId xmlns:p14="http://schemas.microsoft.com/office/powerpoint/2010/main" val="266766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6B191E2-1C71-4B4C-B562-DD793673C24E}"/>
              </a:ext>
            </a:extLst>
          </p:cNvPr>
          <p:cNvSpPr>
            <a:spLocks noGrp="1"/>
          </p:cNvSpPr>
          <p:nvPr>
            <p:ph type="pic" sz="quarter" idx="15" hasCustomPrompt="1"/>
          </p:nvPr>
        </p:nvSpPr>
        <p:spPr>
          <a:xfrm>
            <a:off x="6373813" y="1562100"/>
            <a:ext cx="4994275" cy="4768850"/>
          </a:xfrm>
          <a:solidFill>
            <a:schemeClr val="bg1">
              <a:lumMod val="85000"/>
            </a:schemeClr>
          </a:solidFill>
        </p:spPr>
        <p:txBody>
          <a:bodyPr>
            <a:normAutofit/>
          </a:bodyPr>
          <a:lstStyle>
            <a:lvl1pPr marL="0" indent="0" algn="ctr">
              <a:buFontTx/>
              <a:buNone/>
              <a:defRPr sz="800">
                <a:solidFill>
                  <a:srgbClr val="666666"/>
                </a:solidFill>
              </a:defRPr>
            </a:lvl1pPr>
          </a:lstStyle>
          <a:p>
            <a:r>
              <a:rPr lang="sv-SE"/>
              <a:t>INSERT IMAGE</a:t>
            </a:r>
          </a:p>
        </p:txBody>
      </p:sp>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r>
              <a:rPr lang="sv-SE"/>
              <a:t>PRESENTATION TITL  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4993785"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30000" indent="-162000">
              <a:lnSpc>
                <a:spcPct val="100000"/>
              </a:lnSpc>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1" name="Rektangel 10">
            <a:extLst>
              <a:ext uri="{FF2B5EF4-FFF2-40B4-BE49-F238E27FC236}">
                <a16:creationId xmlns:a16="http://schemas.microsoft.com/office/drawing/2014/main" id="{BC4F3A85-66E6-412A-97CD-99D922EFBEE2}"/>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3" name="Bildobjekt 12">
            <a:extLst>
              <a:ext uri="{FF2B5EF4-FFF2-40B4-BE49-F238E27FC236}">
                <a16:creationId xmlns:a16="http://schemas.microsoft.com/office/drawing/2014/main" id="{506E76ED-0FF0-4A03-8EB9-06B57B12EC11}"/>
              </a:ext>
            </a:extLst>
          </p:cNvPr>
          <p:cNvPicPr>
            <a:picLocks noChangeAspect="1"/>
          </p:cNvPicPr>
          <p:nvPr userDrawn="1"/>
        </p:nvPicPr>
        <p:blipFill>
          <a:blip r:embed="rId2"/>
          <a:srcRect/>
          <a:stretch/>
        </p:blipFill>
        <p:spPr>
          <a:xfrm>
            <a:off x="10924611" y="417443"/>
            <a:ext cx="826394" cy="800100"/>
          </a:xfrm>
          <a:prstGeom prst="rect">
            <a:avLst/>
          </a:prstGeom>
        </p:spPr>
      </p:pic>
      <p:sp>
        <p:nvSpPr>
          <p:cNvPr id="12" name="Platshållare för datum 3">
            <a:extLst>
              <a:ext uri="{FF2B5EF4-FFF2-40B4-BE49-F238E27FC236}">
                <a16:creationId xmlns:a16="http://schemas.microsoft.com/office/drawing/2014/main" id="{5D496E45-863B-704B-B14F-5E0F58578D86}"/>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Tree>
    <p:extLst>
      <p:ext uri="{BB962C8B-B14F-4D97-AF65-F5344CB8AC3E}">
        <p14:creationId xmlns:p14="http://schemas.microsoft.com/office/powerpoint/2010/main" val="106655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Full width">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4FD00856-A3E1-48A7-B9CD-D7B89BD6A06C}"/>
              </a:ext>
            </a:extLst>
          </p:cNvPr>
          <p:cNvSpPr>
            <a:spLocks noGrp="1"/>
          </p:cNvSpPr>
          <p:nvPr>
            <p:ph type="pic" sz="quarter" idx="12" hasCustomPrompt="1"/>
          </p:nvPr>
        </p:nvSpPr>
        <p:spPr>
          <a:xfrm>
            <a:off x="0" y="0"/>
            <a:ext cx="12192000" cy="6858000"/>
          </a:xfrm>
          <a:solidFill>
            <a:schemeClr val="bg1">
              <a:lumMod val="85000"/>
            </a:schemeClr>
          </a:solidFill>
        </p:spPr>
        <p:txBody>
          <a:bodyPr>
            <a:normAutofit/>
          </a:bodyPr>
          <a:lstStyle>
            <a:lvl1pPr algn="ctr">
              <a:defRPr sz="800"/>
            </a:lvl1pPr>
          </a:lstStyle>
          <a:p>
            <a:r>
              <a:rPr lang="sv-SE"/>
              <a:t>INSERT IMAGE</a:t>
            </a:r>
          </a:p>
        </p:txBody>
      </p:sp>
      <p:sp>
        <p:nvSpPr>
          <p:cNvPr id="9" name="Platshållare för text 8">
            <a:extLst>
              <a:ext uri="{FF2B5EF4-FFF2-40B4-BE49-F238E27FC236}">
                <a16:creationId xmlns:a16="http://schemas.microsoft.com/office/drawing/2014/main" id="{A8D8C0FE-DA05-418D-9F18-A5A81125AD3F}"/>
              </a:ext>
            </a:extLst>
          </p:cNvPr>
          <p:cNvSpPr>
            <a:spLocks noGrp="1"/>
          </p:cNvSpPr>
          <p:nvPr>
            <p:ph type="body" sz="quarter" idx="11"/>
          </p:nvPr>
        </p:nvSpPr>
        <p:spPr>
          <a:xfrm>
            <a:off x="10924611" y="417443"/>
            <a:ext cx="828000" cy="799200"/>
          </a:xfrm>
          <a:blipFill>
            <a:blip r:embed="rId2"/>
            <a:stretch>
              <a:fillRect/>
            </a:stretch>
          </a:blipFill>
        </p:spPr>
        <p:txBody>
          <a:bodyPr>
            <a:normAutofit/>
          </a:bodyPr>
          <a:lstStyle>
            <a:lvl1pPr marL="0" indent="0">
              <a:buFontTx/>
              <a:buNone/>
              <a:defRPr sz="100">
                <a:noFill/>
              </a:defRPr>
            </a:lvl1pPr>
          </a:lstStyle>
          <a:p>
            <a:pPr lvl="0"/>
            <a:r>
              <a:rPr lang="en-US"/>
              <a:t>Edit Master text styles</a:t>
            </a:r>
          </a:p>
        </p:txBody>
      </p:sp>
      <p:sp>
        <p:nvSpPr>
          <p:cNvPr id="7" name="Platshållare för text 6">
            <a:extLst>
              <a:ext uri="{FF2B5EF4-FFF2-40B4-BE49-F238E27FC236}">
                <a16:creationId xmlns:a16="http://schemas.microsoft.com/office/drawing/2014/main" id="{1848DA8D-03CE-4CA5-A851-F6ABAE67A9B0}"/>
              </a:ext>
            </a:extLst>
          </p:cNvPr>
          <p:cNvSpPr>
            <a:spLocks noGrp="1"/>
          </p:cNvSpPr>
          <p:nvPr>
            <p:ph type="body" sz="quarter" idx="10"/>
          </p:nvPr>
        </p:nvSpPr>
        <p:spPr>
          <a:xfrm>
            <a:off x="0" y="447675"/>
            <a:ext cx="292100" cy="6410325"/>
          </a:xfrm>
          <a:solidFill>
            <a:schemeClr val="bg1"/>
          </a:solidFill>
        </p:spPr>
        <p:txBody>
          <a:bodyPr>
            <a:normAutofit/>
          </a:bodyPr>
          <a:lstStyle>
            <a:lvl1pPr marL="0" indent="0">
              <a:buFontTx/>
              <a:buNone/>
              <a:defRPr sz="100">
                <a:noFill/>
              </a:defRPr>
            </a:lvl1pPr>
          </a:lstStyle>
          <a:p>
            <a:pPr lvl="0"/>
            <a:r>
              <a:rPr lang="en-US"/>
              <a:t>Edit Master text styles</a:t>
            </a:r>
          </a:p>
        </p:txBody>
      </p:sp>
      <p:sp>
        <p:nvSpPr>
          <p:cNvPr id="5" name="Rubrik 1">
            <a:extLst>
              <a:ext uri="{FF2B5EF4-FFF2-40B4-BE49-F238E27FC236}">
                <a16:creationId xmlns:a16="http://schemas.microsoft.com/office/drawing/2014/main" id="{8F5BB748-C0D0-CB4F-BA93-7488E4BA7050}"/>
              </a:ext>
            </a:extLst>
          </p:cNvPr>
          <p:cNvSpPr>
            <a:spLocks noGrp="1"/>
          </p:cNvSpPr>
          <p:nvPr>
            <p:ph type="title" hasCustomPrompt="1"/>
          </p:nvPr>
        </p:nvSpPr>
        <p:spPr>
          <a:xfrm>
            <a:off x="1103709" y="265373"/>
            <a:ext cx="9360000" cy="657339"/>
          </a:xfrm>
        </p:spPr>
        <p:txBody>
          <a:bodyPr lIns="90000" bIns="18000"/>
          <a:lstStyle>
            <a:lvl1pPr>
              <a:defRPr>
                <a:solidFill>
                  <a:schemeClr val="bg1"/>
                </a:solidFill>
              </a:defRPr>
            </a:lvl1pPr>
          </a:lstStyle>
          <a:p>
            <a:r>
              <a:rPr lang="sv-SE"/>
              <a:t>Image </a:t>
            </a:r>
            <a:r>
              <a:rPr lang="sv-SE" err="1"/>
              <a:t>title</a:t>
            </a:r>
            <a:endParaRPr lang="sv-SE"/>
          </a:p>
        </p:txBody>
      </p:sp>
    </p:spTree>
    <p:extLst>
      <p:ext uri="{BB962C8B-B14F-4D97-AF65-F5344CB8AC3E}">
        <p14:creationId xmlns:p14="http://schemas.microsoft.com/office/powerpoint/2010/main" val="53286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4" name="Platshållare för datum 3">
            <a:extLst>
              <a:ext uri="{FF2B5EF4-FFF2-40B4-BE49-F238E27FC236}">
                <a16:creationId xmlns:a16="http://schemas.microsoft.com/office/drawing/2014/main" id="{996A591D-7BEE-2A48-BD08-DCDF3D90DE3E}"/>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r>
              <a:rPr lang="sv-SE"/>
              <a:t>PRESENTATION TITLE / 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a:srcRect/>
          <a:stretch/>
        </p:blipFill>
        <p:spPr>
          <a:xfrm>
            <a:off x="10924611" y="417443"/>
            <a:ext cx="826394" cy="800100"/>
          </a:xfrm>
          <a:prstGeom prst="rect">
            <a:avLst/>
          </a:prstGeom>
        </p:spPr>
      </p:pic>
      <p:sp>
        <p:nvSpPr>
          <p:cNvPr id="7" name="Platshållare för diagram 6">
            <a:extLst>
              <a:ext uri="{FF2B5EF4-FFF2-40B4-BE49-F238E27FC236}">
                <a16:creationId xmlns:a16="http://schemas.microsoft.com/office/drawing/2014/main" id="{FA784AEE-BB11-4271-AB33-DE0774105604}"/>
              </a:ext>
            </a:extLst>
          </p:cNvPr>
          <p:cNvSpPr>
            <a:spLocks noGrp="1"/>
          </p:cNvSpPr>
          <p:nvPr>
            <p:ph type="chart" sz="quarter" idx="15"/>
          </p:nvPr>
        </p:nvSpPr>
        <p:spPr>
          <a:xfrm>
            <a:off x="1103313" y="1657350"/>
            <a:ext cx="7767637" cy="4445000"/>
          </a:xfrm>
        </p:spPr>
        <p:txBody>
          <a:bodyPr/>
          <a:lstStyle>
            <a:lvl1pPr algn="ctr">
              <a:defRPr sz="800" cap="all" baseline="0"/>
            </a:lvl1pPr>
          </a:lstStyle>
          <a:p>
            <a:r>
              <a:rPr lang="en-US"/>
              <a:t>Click icon to add chart</a:t>
            </a:r>
            <a:endParaRPr lang="sv-SE"/>
          </a:p>
        </p:txBody>
      </p:sp>
    </p:spTree>
    <p:extLst>
      <p:ext uri="{BB962C8B-B14F-4D97-AF65-F5344CB8AC3E}">
        <p14:creationId xmlns:p14="http://schemas.microsoft.com/office/powerpoint/2010/main" val="131755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r>
              <a:rPr lang="sv-SE"/>
              <a:t>PRESENTATION TITLE/FOOTER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a:srcRect/>
          <a:stretch/>
        </p:blipFill>
        <p:spPr>
          <a:xfrm>
            <a:off x="10924611" y="417443"/>
            <a:ext cx="826394" cy="800100"/>
          </a:xfrm>
          <a:prstGeom prst="rect">
            <a:avLst/>
          </a:prstGeom>
        </p:spPr>
      </p:pic>
      <p:sp>
        <p:nvSpPr>
          <p:cNvPr id="8" name="Platshållare för tabell 7">
            <a:extLst>
              <a:ext uri="{FF2B5EF4-FFF2-40B4-BE49-F238E27FC236}">
                <a16:creationId xmlns:a16="http://schemas.microsoft.com/office/drawing/2014/main" id="{489D1BD7-202A-4115-BE6C-1B053CFFDE1E}"/>
              </a:ext>
            </a:extLst>
          </p:cNvPr>
          <p:cNvSpPr>
            <a:spLocks noGrp="1"/>
          </p:cNvSpPr>
          <p:nvPr>
            <p:ph type="tbl" sz="quarter" idx="15"/>
          </p:nvPr>
        </p:nvSpPr>
        <p:spPr>
          <a:xfrm>
            <a:off x="1103313" y="1614488"/>
            <a:ext cx="9359900" cy="4406900"/>
          </a:xfrm>
        </p:spPr>
        <p:txBody>
          <a:bodyPr/>
          <a:lstStyle>
            <a:lvl1pPr algn="ctr">
              <a:defRPr sz="800" cap="all" baseline="0"/>
            </a:lvl1pPr>
          </a:lstStyle>
          <a:p>
            <a:r>
              <a:rPr lang="en-US"/>
              <a:t>Click icon to add table</a:t>
            </a:r>
            <a:endParaRPr lang="sv-SE"/>
          </a:p>
        </p:txBody>
      </p:sp>
      <p:sp>
        <p:nvSpPr>
          <p:cNvPr id="12" name="Platshållare för datum 3">
            <a:extLst>
              <a:ext uri="{FF2B5EF4-FFF2-40B4-BE49-F238E27FC236}">
                <a16:creationId xmlns:a16="http://schemas.microsoft.com/office/drawing/2014/main" id="{EF177138-95E5-674B-B010-143A8CD1453A}"/>
              </a:ext>
            </a:extLst>
          </p:cNvPr>
          <p:cNvSpPr>
            <a:spLocks noGrp="1"/>
          </p:cNvSpPr>
          <p:nvPr>
            <p:ph type="dt" sz="half" idx="10"/>
          </p:nvPr>
        </p:nvSpPr>
        <p:spPr>
          <a:xfrm>
            <a:off x="1195647" y="6475270"/>
            <a:ext cx="832658" cy="365125"/>
          </a:xfrm>
        </p:spPr>
        <p:txBody>
          <a:bodyPr/>
          <a:lstStyle/>
          <a:p>
            <a:fld id="{18896B66-0B3A-474C-9C9C-E4F07B1F5DAD}" type="datetime1">
              <a:rPr lang="sv-SE" smtClean="0"/>
              <a:t>2026-10-26</a:t>
            </a:fld>
            <a:endParaRPr lang="sv-SE"/>
          </a:p>
        </p:txBody>
      </p:sp>
    </p:spTree>
    <p:extLst>
      <p:ext uri="{BB962C8B-B14F-4D97-AF65-F5344CB8AC3E}">
        <p14:creationId xmlns:p14="http://schemas.microsoft.com/office/powerpoint/2010/main" val="422518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7B1DDB-F4AA-4E8D-BD07-905FE45A5555}"/>
              </a:ext>
            </a:extLst>
          </p:cNvPr>
          <p:cNvSpPr/>
          <p:nvPr userDrawn="1"/>
        </p:nvSpPr>
        <p:spPr>
          <a:xfrm>
            <a:off x="0" y="388593"/>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34780BC8-191C-6D4B-93F3-54A06FD4FE76}"/>
              </a:ext>
            </a:extLst>
          </p:cNvPr>
          <p:cNvSpPr>
            <a:spLocks noGrp="1"/>
          </p:cNvSpPr>
          <p:nvPr>
            <p:ph type="ctrTitle"/>
          </p:nvPr>
        </p:nvSpPr>
        <p:spPr>
          <a:xfrm>
            <a:off x="1930395" y="1153621"/>
            <a:ext cx="8640000" cy="2387600"/>
          </a:xfrm>
        </p:spPr>
        <p:txBody>
          <a:bodyPr anchor="b">
            <a:noAutofit/>
          </a:bodyPr>
          <a:lstStyle>
            <a:lvl1pPr algn="l">
              <a:lnSpc>
                <a:spcPct val="100000"/>
              </a:lnSpc>
              <a:defRPr sz="42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endParaRPr lang="sv-SE"/>
          </a:p>
        </p:txBody>
      </p:sp>
      <p:sp>
        <p:nvSpPr>
          <p:cNvPr id="8" name="Rektangel 7">
            <a:extLst>
              <a:ext uri="{FF2B5EF4-FFF2-40B4-BE49-F238E27FC236}">
                <a16:creationId xmlns:a16="http://schemas.microsoft.com/office/drawing/2014/main" id="{EC66F586-F662-4573-A59B-7D4EDD05A153}"/>
              </a:ext>
            </a:extLst>
          </p:cNvPr>
          <p:cNvSpPr/>
          <p:nvPr userDrawn="1"/>
        </p:nvSpPr>
        <p:spPr>
          <a:xfrm>
            <a:off x="-2"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Bildobjekt 8">
            <a:extLst>
              <a:ext uri="{FF2B5EF4-FFF2-40B4-BE49-F238E27FC236}">
                <a16:creationId xmlns:a16="http://schemas.microsoft.com/office/drawing/2014/main" id="{3193CED5-E020-4279-918D-055F43A9188C}"/>
              </a:ext>
            </a:extLst>
          </p:cNvPr>
          <p:cNvPicPr>
            <a:picLocks noChangeAspect="1"/>
          </p:cNvPicPr>
          <p:nvPr userDrawn="1"/>
        </p:nvPicPr>
        <p:blipFill>
          <a:blip r:embed="rId2"/>
          <a:stretch>
            <a:fillRect/>
          </a:stretch>
        </p:blipFill>
        <p:spPr>
          <a:xfrm>
            <a:off x="10924611" y="417443"/>
            <a:ext cx="826395" cy="800100"/>
          </a:xfrm>
          <a:prstGeom prst="rect">
            <a:avLst/>
          </a:prstGeom>
        </p:spPr>
      </p:pic>
    </p:spTree>
    <p:extLst>
      <p:ext uri="{BB962C8B-B14F-4D97-AF65-F5344CB8AC3E}">
        <p14:creationId xmlns:p14="http://schemas.microsoft.com/office/powerpoint/2010/main" val="394979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layout + signatur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5413" y="25082"/>
            <a:ext cx="11516588" cy="1121351"/>
          </a:xfrm>
          <a:prstGeom prst="rect">
            <a:avLst/>
          </a:prstGeom>
        </p:spPr>
      </p:pic>
      <p:sp>
        <p:nvSpPr>
          <p:cNvPr id="8" name="Espace réservé du contenu 7"/>
          <p:cNvSpPr>
            <a:spLocks noGrp="1"/>
          </p:cNvSpPr>
          <p:nvPr>
            <p:ph sz="quarter" idx="17" hasCustomPrompt="1"/>
          </p:nvPr>
        </p:nvSpPr>
        <p:spPr>
          <a:xfrm>
            <a:off x="300615" y="1709928"/>
            <a:ext cx="11636495" cy="4355592"/>
          </a:xfrm>
          <a:prstGeom prst="rect">
            <a:avLst/>
          </a:prstGeom>
        </p:spPr>
        <p:txBody>
          <a:bodyPr vert="horz"/>
          <a:lstStyle>
            <a:lvl1pPr marL="243411" indent="-243411">
              <a:buClr>
                <a:srgbClr val="0070C0"/>
              </a:buClr>
              <a:defRPr sz="3200" b="0" i="0">
                <a:latin typeface="Verdana" panose="020B0604030504040204" pitchFamily="34" charset="0"/>
                <a:ea typeface="Verdana" panose="020B0604030504040204" pitchFamily="34" charset="0"/>
                <a:cs typeface="Verdana" panose="020B0604030504040204" pitchFamily="34" charset="0"/>
              </a:defRPr>
            </a:lvl1pPr>
            <a:lvl2pPr marL="474121" indent="-230712">
              <a:buSzPct val="50000"/>
              <a:defRPr sz="2133" b="0" i="0">
                <a:latin typeface="Verdana" panose="020B0604030504040204" pitchFamily="34" charset="0"/>
                <a:ea typeface="Verdana" panose="020B0604030504040204" pitchFamily="34" charset="0"/>
                <a:cs typeface="Verdana" panose="020B0604030504040204" pitchFamily="34" charset="0"/>
              </a:defRPr>
            </a:lvl2pPr>
            <a:lvl3pPr marL="719649" indent="-245527">
              <a:buSzPct val="50000"/>
              <a:buFont typeface="Wingdings" charset="2"/>
              <a:buChar char="§"/>
              <a:defRPr sz="1867" b="0" i="0">
                <a:latin typeface="Verdana" panose="020B0604030504040204" pitchFamily="34" charset="0"/>
                <a:ea typeface="Verdana" panose="020B0604030504040204" pitchFamily="34" charset="0"/>
                <a:cs typeface="Verdana" panose="020B0604030504040204" pitchFamily="34" charset="0"/>
              </a:defRPr>
            </a:lvl3pPr>
            <a:lvl4pPr marL="963060" indent="-243411">
              <a:buSzPct val="50000"/>
              <a:buFont typeface="Courier New"/>
              <a:buChar char="o"/>
              <a:defRPr sz="1467" b="0" i="0">
                <a:latin typeface="Verdana" panose="020B0604030504040204" pitchFamily="34" charset="0"/>
                <a:ea typeface="Verdana" panose="020B0604030504040204" pitchFamily="34" charset="0"/>
                <a:cs typeface="Verdana" panose="020B0604030504040204" pitchFamily="34" charset="0"/>
              </a:defRPr>
            </a:lvl4pPr>
            <a:lvl5pPr>
              <a:defRPr b="0" i="0">
                <a:latin typeface="Verdana"/>
                <a:cs typeface="Verdana"/>
              </a:defRPr>
            </a:lvl5pPr>
          </a:lstStyle>
          <a:p>
            <a:pPr lvl="0"/>
            <a:r>
              <a:rPr lang="fr-FR"/>
              <a:t>Click to </a:t>
            </a:r>
            <a:r>
              <a:rPr lang="fr-FR" err="1"/>
              <a:t>edit</a:t>
            </a:r>
            <a:r>
              <a:rPr lang="fr-FR"/>
              <a:t> </a:t>
            </a:r>
            <a:r>
              <a:rPr lang="fr-FR" err="1"/>
              <a:t>text</a:t>
            </a:r>
            <a:endParaRPr lang="fr-F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p:txBody>
      </p:sp>
      <p:sp>
        <p:nvSpPr>
          <p:cNvPr id="12" name="Espace réservé du texte 2"/>
          <p:cNvSpPr>
            <a:spLocks noGrp="1"/>
          </p:cNvSpPr>
          <p:nvPr>
            <p:ph type="body" sz="quarter" idx="18" hasCustomPrompt="1"/>
          </p:nvPr>
        </p:nvSpPr>
        <p:spPr>
          <a:xfrm>
            <a:off x="300614" y="39110"/>
            <a:ext cx="11636495" cy="891903"/>
          </a:xfrm>
          <a:prstGeom prst="rect">
            <a:avLst/>
          </a:prstGeom>
        </p:spPr>
        <p:txBody>
          <a:bodyPr vert="horz"/>
          <a:lstStyle>
            <a:lvl1pPr marL="0" indent="0">
              <a:buFontTx/>
              <a:buNone/>
              <a:defRPr b="0" i="0" spc="-200">
                <a:latin typeface="Verdana" panose="020B0604030504040204" pitchFamily="34" charset="0"/>
                <a:ea typeface="Verdana" panose="020B0604030504040204" pitchFamily="34" charset="0"/>
                <a:cs typeface="Verdana" panose="020B0604030504040204" pitchFamily="34" charset="0"/>
              </a:defRPr>
            </a:lvl1pPr>
          </a:lstStyle>
          <a:p>
            <a:pPr lvl="0"/>
            <a:r>
              <a:rPr lang="fr-FR"/>
              <a:t>Click to </a:t>
            </a:r>
            <a:r>
              <a:rPr lang="fr-FR" err="1"/>
              <a:t>edit</a:t>
            </a:r>
            <a:r>
              <a:rPr lang="fr-FR"/>
              <a:t> </a:t>
            </a:r>
            <a:r>
              <a:rPr lang="fr-FR" err="1"/>
              <a:t>title</a:t>
            </a:r>
            <a:endParaRPr lang="fr-FR"/>
          </a:p>
        </p:txBody>
      </p:sp>
      <p:sp>
        <p:nvSpPr>
          <p:cNvPr id="13" name="Espace réservé du texte 8"/>
          <p:cNvSpPr>
            <a:spLocks noGrp="1"/>
          </p:cNvSpPr>
          <p:nvPr>
            <p:ph type="body" sz="quarter" idx="20" hasCustomPrompt="1"/>
          </p:nvPr>
        </p:nvSpPr>
        <p:spPr>
          <a:xfrm>
            <a:off x="309546" y="1234926"/>
            <a:ext cx="11627564" cy="475001"/>
          </a:xfrm>
          <a:prstGeom prst="rect">
            <a:avLst/>
          </a:prstGeom>
        </p:spPr>
        <p:txBody>
          <a:bodyPr vert="horz"/>
          <a:lstStyle>
            <a:lvl1pPr marL="0" indent="0">
              <a:buFontTx/>
              <a:buNone/>
              <a:defRPr sz="1867" b="0" i="0">
                <a:solidFill>
                  <a:schemeClr val="accent2"/>
                </a:solidFill>
                <a:latin typeface="Verdana" panose="020B0604030504040204" pitchFamily="34" charset="0"/>
                <a:ea typeface="Verdana" panose="020B0604030504040204" pitchFamily="34" charset="0"/>
                <a:cs typeface="Verdana" panose="020B0604030504040204" pitchFamily="34" charset="0"/>
              </a:defRPr>
            </a:lvl1pPr>
          </a:lstStyle>
          <a:p>
            <a:pPr lvl="0"/>
            <a:r>
              <a:rPr lang="fr-FR"/>
              <a:t>Click to Edit </a:t>
            </a:r>
            <a:r>
              <a:rPr lang="fr-FR" err="1"/>
              <a:t>Optional</a:t>
            </a:r>
            <a:r>
              <a:rPr lang="fr-FR"/>
              <a:t> </a:t>
            </a:r>
            <a:r>
              <a:rPr lang="fr-FR" err="1"/>
              <a:t>Subtitle</a:t>
            </a:r>
            <a:endParaRPr lang="fr-FR"/>
          </a:p>
        </p:txBody>
      </p:sp>
      <p:sp>
        <p:nvSpPr>
          <p:cNvPr id="7" name="Espace réservé de la date 3" hidden="1"/>
          <p:cNvSpPr>
            <a:spLocks noGrp="1"/>
          </p:cNvSpPr>
          <p:nvPr>
            <p:ph type="dt" sz="half" idx="2"/>
          </p:nvPr>
        </p:nvSpPr>
        <p:spPr>
          <a:xfrm>
            <a:off x="153742" y="6356351"/>
            <a:ext cx="1568111"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fr-FR"/>
          </a:p>
        </p:txBody>
      </p:sp>
      <p:sp>
        <p:nvSpPr>
          <p:cNvPr id="9" name="Espace réservé du pied de page 4" hidden="1"/>
          <p:cNvSpPr>
            <a:spLocks noGrp="1"/>
          </p:cNvSpPr>
          <p:nvPr>
            <p:ph type="ftr" sz="quarter" idx="3"/>
          </p:nvPr>
        </p:nvSpPr>
        <p:spPr>
          <a:xfrm>
            <a:off x="1835491"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Tree>
    <p:extLst>
      <p:ext uri="{BB962C8B-B14F-4D97-AF65-F5344CB8AC3E}">
        <p14:creationId xmlns:p14="http://schemas.microsoft.com/office/powerpoint/2010/main" val="1386420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95957"/>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1141412" y="1700212"/>
            <a:ext cx="9905999" cy="4243387"/>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1141412" y="6390572"/>
            <a:ext cx="8971232" cy="365125"/>
          </a:xfrm>
          <a:prstGeom prst="rect">
            <a:avLst/>
          </a:prstGeom>
        </p:spPr>
        <p:txBody>
          <a:bodyPr/>
          <a:lstStyle>
            <a:lvl1pPr>
              <a:defRPr>
                <a:solidFill>
                  <a:schemeClr val="tx1">
                    <a:lumMod val="65000"/>
                  </a:schemeClr>
                </a:solidFill>
                <a:latin typeface="Arial" panose="020B0604020202020204" pitchFamily="34" charset="0"/>
                <a:cs typeface="Arial" panose="020B0604020202020204" pitchFamily="34" charset="0"/>
              </a:defRPr>
            </a:lvl1pPr>
          </a:lstStyle>
          <a:p>
            <a:pPr algn="ctr"/>
            <a:r>
              <a:rPr lang="sv-SE" i="1"/>
              <a:t>The </a:t>
            </a:r>
            <a:r>
              <a:rPr lang="sv-SE" i="1" err="1"/>
              <a:t>European</a:t>
            </a:r>
            <a:r>
              <a:rPr lang="sv-SE" i="1"/>
              <a:t> </a:t>
            </a:r>
            <a:r>
              <a:rPr lang="sv-SE" i="1" err="1"/>
              <a:t>Spallation</a:t>
            </a:r>
            <a:r>
              <a:rPr lang="sv-SE" i="1"/>
              <a:t> Source: an </a:t>
            </a:r>
            <a:r>
              <a:rPr lang="sv-SE" i="1" err="1"/>
              <a:t>European</a:t>
            </a:r>
            <a:r>
              <a:rPr lang="sv-SE" i="1"/>
              <a:t> </a:t>
            </a:r>
            <a:r>
              <a:rPr lang="sv-SE" i="1" err="1"/>
              <a:t>Infrastructure</a:t>
            </a:r>
            <a:r>
              <a:rPr lang="sv-SE" i="1"/>
              <a:t> and </a:t>
            </a:r>
            <a:r>
              <a:rPr lang="sv-SE" i="1" err="1"/>
              <a:t>Consortium</a:t>
            </a:r>
            <a:r>
              <a:rPr lang="sv-SE" i="1"/>
              <a:t> in Sweden</a:t>
            </a:r>
            <a:endParaRPr lang="sv-SE" b="1">
              <a:solidFill>
                <a:schemeClr val="bg1"/>
              </a:solidFill>
            </a:endParaRPr>
          </a:p>
        </p:txBody>
      </p:sp>
      <p:sp>
        <p:nvSpPr>
          <p:cNvPr id="6" name="Slide Number Placeholder 5"/>
          <p:cNvSpPr>
            <a:spLocks noGrp="1"/>
          </p:cNvSpPr>
          <p:nvPr>
            <p:ph type="sldNum" sz="quarter" idx="12"/>
          </p:nvPr>
        </p:nvSpPr>
        <p:spPr>
          <a:xfrm>
            <a:off x="10276322" y="6381911"/>
            <a:ext cx="771089" cy="365125"/>
          </a:xfrm>
          <a:prstGeom prst="rect">
            <a:avLst/>
          </a:prstGeom>
        </p:spPr>
        <p:txBody>
          <a:bodyPr/>
          <a:lstStyle>
            <a:lvl1pPr>
              <a:defRPr>
                <a:solidFill>
                  <a:schemeClr val="tx1">
                    <a:lumMod val="65000"/>
                  </a:schemeClr>
                </a:solidFill>
                <a:latin typeface="Arial" panose="020B0604020202020204" pitchFamily="34" charset="0"/>
                <a:cs typeface="Arial" panose="020B0604020202020204" pitchFamily="34" charset="0"/>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541370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3B9E-6892-92E0-849F-F9A7399E1ACC}"/>
              </a:ext>
            </a:extLst>
          </p:cNvPr>
          <p:cNvSpPr>
            <a:spLocks noGrp="1"/>
          </p:cNvSpPr>
          <p:nvPr>
            <p:ph type="ctrTitle"/>
          </p:nvPr>
        </p:nvSpPr>
        <p:spPr>
          <a:xfrm>
            <a:off x="584886" y="617838"/>
            <a:ext cx="11104606" cy="2039510"/>
          </a:xfrm>
        </p:spPr>
        <p:txBody>
          <a:bodyPr anchor="b"/>
          <a:lstStyle>
            <a:lvl1pPr algn="ctr">
              <a:defRPr sz="6000">
                <a:solidFill>
                  <a:schemeClr val="bg1"/>
                </a:solidFill>
              </a:defRPr>
            </a:lvl1pPr>
          </a:lstStyle>
          <a:p>
            <a:r>
              <a:rPr lang="en-GB"/>
              <a:t>Click to edit Master title style</a:t>
            </a:r>
            <a:endParaRPr lang="en-AT"/>
          </a:p>
        </p:txBody>
      </p:sp>
      <p:sp>
        <p:nvSpPr>
          <p:cNvPr id="3" name="Subtitle 2">
            <a:extLst>
              <a:ext uri="{FF2B5EF4-FFF2-40B4-BE49-F238E27FC236}">
                <a16:creationId xmlns:a16="http://schemas.microsoft.com/office/drawing/2014/main" id="{41E3C884-3C36-7DDB-0E3B-057B7FEBAFEA}"/>
              </a:ext>
            </a:extLst>
          </p:cNvPr>
          <p:cNvSpPr>
            <a:spLocks noGrp="1"/>
          </p:cNvSpPr>
          <p:nvPr>
            <p:ph type="subTitle" idx="1"/>
          </p:nvPr>
        </p:nvSpPr>
        <p:spPr>
          <a:xfrm>
            <a:off x="584887" y="2749422"/>
            <a:ext cx="11104606" cy="1674297"/>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T"/>
          </a:p>
        </p:txBody>
      </p:sp>
    </p:spTree>
    <p:extLst>
      <p:ext uri="{BB962C8B-B14F-4D97-AF65-F5344CB8AC3E}">
        <p14:creationId xmlns:p14="http://schemas.microsoft.com/office/powerpoint/2010/main" val="2401748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1532B06-EA3A-AA45-A1FA-C8E1873FD090}"/>
              </a:ext>
            </a:extLst>
          </p:cNvPr>
          <p:cNvSpPr>
            <a:spLocks noGrp="1"/>
          </p:cNvSpPr>
          <p:nvPr>
            <p:ph type="title"/>
          </p:nvPr>
        </p:nvSpPr>
        <p:spPr>
          <a:xfrm>
            <a:off x="1103709" y="281999"/>
            <a:ext cx="9478393" cy="657340"/>
          </a:xfrm>
          <a:prstGeom prst="rect">
            <a:avLst/>
          </a:prstGeom>
        </p:spPr>
        <p:txBody>
          <a:bodyPr vert="horz" lIns="90000" tIns="45720" rIns="91440" bIns="45720" rtlCol="0" anchor="t" anchorCtr="0">
            <a:noAutofit/>
          </a:bodyPr>
          <a:lstStyle/>
          <a:p>
            <a:r>
              <a:rPr lang="sv-SE"/>
              <a:t>Klicka här för att ändra mall för rubrikformat</a:t>
            </a:r>
          </a:p>
        </p:txBody>
      </p:sp>
      <p:sp>
        <p:nvSpPr>
          <p:cNvPr id="4" name="Platshållare för datum 3">
            <a:extLst>
              <a:ext uri="{FF2B5EF4-FFF2-40B4-BE49-F238E27FC236}">
                <a16:creationId xmlns:a16="http://schemas.microsoft.com/office/drawing/2014/main" id="{66E4D6F2-5CFB-9D4E-AED8-120937FE2576}"/>
              </a:ext>
            </a:extLst>
          </p:cNvPr>
          <p:cNvSpPr>
            <a:spLocks noGrp="1"/>
          </p:cNvSpPr>
          <p:nvPr>
            <p:ph type="dt" sz="half" idx="2"/>
          </p:nvPr>
        </p:nvSpPr>
        <p:spPr>
          <a:xfrm>
            <a:off x="1195647" y="6483583"/>
            <a:ext cx="832658" cy="365125"/>
          </a:xfrm>
          <a:prstGeom prst="rect">
            <a:avLst/>
          </a:prstGeom>
        </p:spPr>
        <p:txBody>
          <a:bodyPr vert="horz" lIns="91440" tIns="45720" rIns="91440" bIns="45720" rtlCol="0" anchor="ctr"/>
          <a:lstStyle>
            <a:lvl1pPr algn="l">
              <a:defRPr sz="800" spc="80" baseline="0">
                <a:solidFill>
                  <a:srgbClr val="CCCCCC"/>
                </a:solidFill>
              </a:defRPr>
            </a:lvl1pPr>
          </a:lstStyle>
          <a:p>
            <a:fld id="{926FFDD8-E9D5-414B-9D01-E73C6B8A8FCA}" type="datetime1">
              <a:rPr lang="sv-SE" smtClean="0"/>
              <a:t>2026-10-26</a:t>
            </a:fld>
            <a:endParaRPr lang="sv-SE"/>
          </a:p>
        </p:txBody>
      </p:sp>
      <p:sp>
        <p:nvSpPr>
          <p:cNvPr id="5" name="Platshållare för sidfot 4">
            <a:extLst>
              <a:ext uri="{FF2B5EF4-FFF2-40B4-BE49-F238E27FC236}">
                <a16:creationId xmlns:a16="http://schemas.microsoft.com/office/drawing/2014/main" id="{515FD9D7-4C35-3343-B008-A413FF500A93}"/>
              </a:ext>
            </a:extLst>
          </p:cNvPr>
          <p:cNvSpPr>
            <a:spLocks noGrp="1"/>
          </p:cNvSpPr>
          <p:nvPr>
            <p:ph type="ftr" sz="quarter" idx="3"/>
          </p:nvPr>
        </p:nvSpPr>
        <p:spPr>
          <a:xfrm>
            <a:off x="2053244" y="6483583"/>
            <a:ext cx="4114800" cy="365125"/>
          </a:xfrm>
          <a:prstGeom prst="rect">
            <a:avLst/>
          </a:prstGeom>
        </p:spPr>
        <p:txBody>
          <a:bodyPr vert="horz" lIns="91440" tIns="45720" rIns="91440" bIns="45720" rtlCol="0" anchor="ctr"/>
          <a:lstStyle>
            <a:lvl1pPr algn="l">
              <a:defRPr sz="800" cap="all" spc="80" baseline="0">
                <a:solidFill>
                  <a:srgbClr val="CCCCCC"/>
                </a:solidFill>
              </a:defRPr>
            </a:lvl1pPr>
          </a:lstStyle>
          <a:p>
            <a:r>
              <a:rPr lang="sv-SE"/>
              <a:t>PRESENTATION TITLE / FOOTER</a:t>
            </a:r>
          </a:p>
        </p:txBody>
      </p:sp>
      <p:sp>
        <p:nvSpPr>
          <p:cNvPr id="6" name="Platshållare för bildnummer 5">
            <a:extLst>
              <a:ext uri="{FF2B5EF4-FFF2-40B4-BE49-F238E27FC236}">
                <a16:creationId xmlns:a16="http://schemas.microsoft.com/office/drawing/2014/main" id="{AF6B396D-270A-E047-8DAD-6D51B53CAD64}"/>
              </a:ext>
            </a:extLst>
          </p:cNvPr>
          <p:cNvSpPr>
            <a:spLocks noGrp="1"/>
          </p:cNvSpPr>
          <p:nvPr>
            <p:ph type="sldNum" sz="quarter" idx="4"/>
          </p:nvPr>
        </p:nvSpPr>
        <p:spPr>
          <a:xfrm>
            <a:off x="8735292" y="6483583"/>
            <a:ext cx="2743200" cy="365125"/>
          </a:xfrm>
          <a:prstGeom prst="rect">
            <a:avLst/>
          </a:prstGeom>
        </p:spPr>
        <p:txBody>
          <a:bodyPr vert="horz" lIns="91440" tIns="45720" rIns="91440" bIns="45720" rtlCol="0" anchor="ctr"/>
          <a:lstStyle>
            <a:lvl1pPr algn="r">
              <a:defRPr sz="800" b="1">
                <a:solidFill>
                  <a:schemeClr val="accent1"/>
                </a:solidFill>
              </a:defRPr>
            </a:lvl1pPr>
          </a:lstStyle>
          <a:p>
            <a:fld id="{F7283078-D760-1647-8B80-66BA8B52336D}" type="slidenum">
              <a:rPr lang="sv-SE" smtClean="0"/>
              <a:pPr/>
              <a:t>‹#›</a:t>
            </a:fld>
            <a:endParaRPr lang="sv-SE"/>
          </a:p>
        </p:txBody>
      </p:sp>
      <p:sp>
        <p:nvSpPr>
          <p:cNvPr id="11" name="Platshållare för text 2">
            <a:extLst>
              <a:ext uri="{FF2B5EF4-FFF2-40B4-BE49-F238E27FC236}">
                <a16:creationId xmlns:a16="http://schemas.microsoft.com/office/drawing/2014/main" id="{CD0A89FF-22DC-4B6A-B9ED-60B2F32ED89E}"/>
              </a:ext>
            </a:extLst>
          </p:cNvPr>
          <p:cNvSpPr>
            <a:spLocks noGrp="1"/>
          </p:cNvSpPr>
          <p:nvPr>
            <p:ph type="body" idx="1"/>
          </p:nvPr>
        </p:nvSpPr>
        <p:spPr>
          <a:xfrm>
            <a:off x="1095894" y="1561865"/>
            <a:ext cx="9561022" cy="4565397"/>
          </a:xfrm>
          <a:prstGeom prst="rect">
            <a:avLst/>
          </a:prstGeom>
        </p:spPr>
        <p:txBody>
          <a:bodyPr vert="horz" lIns="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2584875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5" r:id="rId3"/>
    <p:sldLayoutId id="2147483667" r:id="rId4"/>
    <p:sldLayoutId id="2147483669" r:id="rId5"/>
    <p:sldLayoutId id="2147483650" r:id="rId6"/>
    <p:sldLayoutId id="2147483668" r:id="rId7"/>
    <p:sldLayoutId id="2147483662" r:id="rId8"/>
    <p:sldLayoutId id="2147483664" r:id="rId9"/>
    <p:sldLayoutId id="2147483663" r:id="rId10"/>
    <p:sldLayoutId id="2147483666" r:id="rId11"/>
    <p:sldLayoutId id="2147483670" r:id="rId12"/>
    <p:sldLayoutId id="2147483671" r:id="rId13"/>
    <p:sldLayoutId id="2147483673" r:id="rId14"/>
    <p:sldLayoutId id="2147483674"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4200" kern="1200">
          <a:solidFill>
            <a:srgbClr val="666666"/>
          </a:solidFill>
          <a:latin typeface="+mj-lt"/>
          <a:ea typeface="+mj-ea"/>
          <a:cs typeface="+mj-cs"/>
        </a:defRPr>
      </a:lvl1pPr>
    </p:titleStyle>
    <p:bodyStyle>
      <a:lvl1pPr marL="101600" indent="-101600" algn="l" defTabSz="914400" rtl="0" eaLnBrk="1" latinLnBrk="0" hangingPunct="1">
        <a:lnSpc>
          <a:spcPct val="100000"/>
        </a:lnSpc>
        <a:spcBef>
          <a:spcPts val="1000"/>
        </a:spcBef>
        <a:buClr>
          <a:srgbClr val="666666"/>
        </a:buClr>
        <a:buFont typeface="Segoe UI" panose="020B0502040204020203" pitchFamily="34" charset="0"/>
        <a:buChar char=" "/>
        <a:defRPr sz="2000" kern="1200">
          <a:solidFill>
            <a:srgbClr val="666666"/>
          </a:solidFill>
          <a:latin typeface="+mn-lt"/>
          <a:ea typeface="+mn-ea"/>
          <a:cs typeface="+mn-cs"/>
        </a:defRPr>
      </a:lvl1pPr>
      <a:lvl2pPr marL="315913" indent="-233363" algn="l" defTabSz="914400" rtl="0" eaLnBrk="1" latinLnBrk="0" hangingPunct="1">
        <a:lnSpc>
          <a:spcPct val="100000"/>
        </a:lnSpc>
        <a:spcBef>
          <a:spcPts val="1000"/>
        </a:spcBef>
        <a:buClr>
          <a:srgbClr val="666666"/>
        </a:buClr>
        <a:buFont typeface="Wingdings" panose="05000000000000000000" pitchFamily="2" charset="2"/>
        <a:buChar char=""/>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iaea.org/events/accconf2026" TargetMode="Externa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www.iaea.org/newscenter/news/iaea-hosts-conference-on-accelerators-for-research-and-innovat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eg"/><Relationship Id="rId1" Type="http://schemas.openxmlformats.org/officeDocument/2006/relationships/slideLayout" Target="../slideLayouts/slideLayout15.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iupap-wg14.web.cern.ch/hackathonino-iupap-wg14/" TargetMode="External"/><Relationship Id="rId3" Type="http://schemas.openxmlformats.org/officeDocument/2006/relationships/hyperlink" Target="https://iupap-wg14.web.cern.ch/" TargetMode="External"/><Relationship Id="rId7" Type="http://schemas.openxmlformats.org/officeDocument/2006/relationships/hyperlink" Target="https://iupap-wg14.web.cern.ch/ambassador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hyperlink" Target="https://www.ipac26.org/welcome/"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png"/><Relationship Id="rId7"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hyperlink" Target="https://iupap-wg14.web.cern.ch/hackathonino-iupap-wg14/" TargetMode="External"/><Relationship Id="rId9" Type="http://schemas.openxmlformats.org/officeDocument/2006/relationships/hyperlink" Target="https://lightsources.org/2026/07/10/from-light-sources-to-innovation-ecosystems-the-first-iupap-hackathonino-at-ipac2026/"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hyperlink" Target="https://cdarve.web.cern.ch/" TargetMode="External"/><Relationship Id="rId5" Type="http://schemas.openxmlformats.org/officeDocument/2006/relationships/hyperlink" Target="mailto:christine.darve@ess.eu" TargetMode="External"/><Relationship Id="rId4" Type="http://schemas.openxmlformats.org/officeDocument/2006/relationships/image" Target="../media/image3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6B667C1-6FC7-DC92-17BB-88DF109EF0EE}"/>
              </a:ext>
            </a:extLst>
          </p:cNvPr>
          <p:cNvSpPr txBox="1"/>
          <p:nvPr/>
        </p:nvSpPr>
        <p:spPr>
          <a:xfrm>
            <a:off x="527221" y="4813859"/>
            <a:ext cx="11664779" cy="1323439"/>
          </a:xfrm>
          <a:prstGeom prst="rect">
            <a:avLst/>
          </a:prstGeom>
          <a:noFill/>
        </p:spPr>
        <p:txBody>
          <a:bodyPr wrap="square">
            <a:spAutoFit/>
          </a:bodyPr>
          <a:lstStyle/>
          <a:p>
            <a:pPr algn="ctr"/>
            <a:endParaRPr lang="en-SE" sz="2400" dirty="0">
              <a:solidFill>
                <a:schemeClr val="bg1"/>
              </a:solidFill>
            </a:endParaRPr>
          </a:p>
          <a:p>
            <a:pPr algn="ctr"/>
            <a:r>
              <a:rPr lang="en-SE" sz="2800" b="1" dirty="0">
                <a:solidFill>
                  <a:schemeClr val="bg1"/>
                </a:solidFill>
              </a:rPr>
              <a:t>IUPAP Executive Council and Commission Chairs</a:t>
            </a:r>
          </a:p>
          <a:p>
            <a:pPr algn="ctr"/>
            <a:r>
              <a:rPr lang="en-SE" sz="2800" b="1" dirty="0">
                <a:solidFill>
                  <a:schemeClr val="bg1"/>
                </a:solidFill>
              </a:rPr>
              <a:t>October 2026</a:t>
            </a:r>
          </a:p>
        </p:txBody>
      </p:sp>
      <p:sp>
        <p:nvSpPr>
          <p:cNvPr id="10" name="TextBox 9">
            <a:extLst>
              <a:ext uri="{FF2B5EF4-FFF2-40B4-BE49-F238E27FC236}">
                <a16:creationId xmlns:a16="http://schemas.microsoft.com/office/drawing/2014/main" id="{DE6C4FBC-2E86-09E2-1C71-A821CA76239A}"/>
              </a:ext>
            </a:extLst>
          </p:cNvPr>
          <p:cNvSpPr txBox="1"/>
          <p:nvPr/>
        </p:nvSpPr>
        <p:spPr>
          <a:xfrm>
            <a:off x="800633" y="3528136"/>
            <a:ext cx="10389476" cy="830997"/>
          </a:xfrm>
          <a:prstGeom prst="rect">
            <a:avLst/>
          </a:prstGeom>
          <a:noFill/>
        </p:spPr>
        <p:txBody>
          <a:bodyPr wrap="square">
            <a:spAutoFit/>
          </a:bodyPr>
          <a:lstStyle/>
          <a:p>
            <a:pPr algn="ctr"/>
            <a:r>
              <a:rPr lang="en-GB" sz="2400" dirty="0">
                <a:solidFill>
                  <a:schemeClr val="bg1"/>
                </a:solidFill>
              </a:rPr>
              <a:t>Christine Darve &amp; </a:t>
            </a:r>
            <a:r>
              <a:rPr lang="en-SE" sz="2400" dirty="0">
                <a:solidFill>
                  <a:schemeClr val="bg1"/>
                </a:solidFill>
              </a:rPr>
              <a:t>Boris Sharkov</a:t>
            </a:r>
          </a:p>
          <a:p>
            <a:pPr algn="ctr"/>
            <a:endParaRPr lang="en-GB" sz="2400" dirty="0">
              <a:solidFill>
                <a:schemeClr val="bg1"/>
              </a:solidFill>
            </a:endParaRPr>
          </a:p>
        </p:txBody>
      </p:sp>
      <p:sp>
        <p:nvSpPr>
          <p:cNvPr id="4" name="Title 3">
            <a:extLst>
              <a:ext uri="{FF2B5EF4-FFF2-40B4-BE49-F238E27FC236}">
                <a16:creationId xmlns:a16="http://schemas.microsoft.com/office/drawing/2014/main" id="{74D53E3F-BF1D-B446-CFC3-54EC5AA37769}"/>
              </a:ext>
            </a:extLst>
          </p:cNvPr>
          <p:cNvSpPr>
            <a:spLocks noGrp="1"/>
          </p:cNvSpPr>
          <p:nvPr>
            <p:ph type="ctrTitle"/>
          </p:nvPr>
        </p:nvSpPr>
        <p:spPr>
          <a:xfrm>
            <a:off x="691978" y="1153621"/>
            <a:ext cx="10534822" cy="2387600"/>
          </a:xfrm>
        </p:spPr>
        <p:txBody>
          <a:bodyPr/>
          <a:lstStyle/>
          <a:p>
            <a:pPr algn="ctr"/>
            <a:r>
              <a:rPr lang="en-GB" dirty="0"/>
              <a:t>Special Projects and Sponsorship Project to strengthen the relations with IAEA and the accelerator science community</a:t>
            </a:r>
            <a:endParaRPr lang="en-SE" dirty="0"/>
          </a:p>
        </p:txBody>
      </p:sp>
    </p:spTree>
    <p:extLst>
      <p:ext uri="{BB962C8B-B14F-4D97-AF65-F5344CB8AC3E}">
        <p14:creationId xmlns:p14="http://schemas.microsoft.com/office/powerpoint/2010/main" val="214199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54BC669-9B59-9EEE-7CB5-726A90982CAA}"/>
              </a:ext>
            </a:extLst>
          </p:cNvPr>
          <p:cNvPicPr>
            <a:picLocks noChangeAspect="1"/>
          </p:cNvPicPr>
          <p:nvPr/>
        </p:nvPicPr>
        <p:blipFill>
          <a:blip r:embed="rId2"/>
          <a:stretch>
            <a:fillRect/>
          </a:stretch>
        </p:blipFill>
        <p:spPr>
          <a:xfrm>
            <a:off x="6030098" y="1760730"/>
            <a:ext cx="3731741" cy="4973702"/>
          </a:xfrm>
          <a:prstGeom prst="rect">
            <a:avLst/>
          </a:prstGeom>
        </p:spPr>
      </p:pic>
      <p:sp>
        <p:nvSpPr>
          <p:cNvPr id="2" name="Title 1">
            <a:extLst>
              <a:ext uri="{FF2B5EF4-FFF2-40B4-BE49-F238E27FC236}">
                <a16:creationId xmlns:a16="http://schemas.microsoft.com/office/drawing/2014/main" id="{30A7350E-EE25-2953-1FF9-D936A817A367}"/>
              </a:ext>
            </a:extLst>
          </p:cNvPr>
          <p:cNvSpPr>
            <a:spLocks noGrp="1"/>
          </p:cNvSpPr>
          <p:nvPr>
            <p:ph type="title"/>
          </p:nvPr>
        </p:nvSpPr>
        <p:spPr>
          <a:xfrm>
            <a:off x="345990" y="265373"/>
            <a:ext cx="11343502" cy="657339"/>
          </a:xfrm>
        </p:spPr>
        <p:txBody>
          <a:bodyPr/>
          <a:lstStyle/>
          <a:p>
            <a:r>
              <a:rPr lang="en-SE" sz="3200" b="1" dirty="0">
                <a:hlinkClick r:id="rId3"/>
              </a:rPr>
              <a:t>2nd Inter. Acc. Conf. on Research and Innovations, IAEA </a:t>
            </a:r>
            <a:br>
              <a:rPr lang="en-SE" sz="3200" b="1" dirty="0"/>
            </a:br>
            <a:r>
              <a:rPr lang="en-SE" sz="3200" dirty="0"/>
              <a:t>Vienne, 24 June 2026.</a:t>
            </a:r>
          </a:p>
        </p:txBody>
      </p:sp>
      <p:sp>
        <p:nvSpPr>
          <p:cNvPr id="3" name="Footer Placeholder 2">
            <a:extLst>
              <a:ext uri="{FF2B5EF4-FFF2-40B4-BE49-F238E27FC236}">
                <a16:creationId xmlns:a16="http://schemas.microsoft.com/office/drawing/2014/main" id="{E2ABC24A-877E-FFC2-942D-DB235320F1FC}"/>
              </a:ext>
            </a:extLst>
          </p:cNvPr>
          <p:cNvSpPr>
            <a:spLocks noGrp="1"/>
          </p:cNvSpPr>
          <p:nvPr>
            <p:ph type="ftr" sz="quarter" idx="11"/>
          </p:nvPr>
        </p:nvSpPr>
        <p:spPr/>
        <p:txBody>
          <a:bodyPr/>
          <a:lstStyle/>
          <a:p>
            <a:r>
              <a:rPr lang="sv-SE"/>
              <a:t>PRESENTATION TITLE/FOOTER</a:t>
            </a:r>
          </a:p>
        </p:txBody>
      </p:sp>
      <p:sp>
        <p:nvSpPr>
          <p:cNvPr id="4" name="Slide Number Placeholder 3">
            <a:extLst>
              <a:ext uri="{FF2B5EF4-FFF2-40B4-BE49-F238E27FC236}">
                <a16:creationId xmlns:a16="http://schemas.microsoft.com/office/drawing/2014/main" id="{CF98271E-73E8-BA68-7292-CEFBF049BCDE}"/>
              </a:ext>
            </a:extLst>
          </p:cNvPr>
          <p:cNvSpPr>
            <a:spLocks noGrp="1"/>
          </p:cNvSpPr>
          <p:nvPr>
            <p:ph type="sldNum" sz="quarter" idx="12"/>
          </p:nvPr>
        </p:nvSpPr>
        <p:spPr/>
        <p:txBody>
          <a:bodyPr/>
          <a:lstStyle/>
          <a:p>
            <a:fld id="{F7283078-D760-1647-8B80-66BA8B52336D}" type="slidenum">
              <a:rPr lang="sv-SE" smtClean="0"/>
              <a:t>2</a:t>
            </a:fld>
            <a:endParaRPr lang="sv-SE"/>
          </a:p>
        </p:txBody>
      </p:sp>
      <p:sp>
        <p:nvSpPr>
          <p:cNvPr id="6" name="Content Placeholder 5">
            <a:extLst>
              <a:ext uri="{FF2B5EF4-FFF2-40B4-BE49-F238E27FC236}">
                <a16:creationId xmlns:a16="http://schemas.microsoft.com/office/drawing/2014/main" id="{E894C51D-C927-35F2-61A8-596C9D0EC419}"/>
              </a:ext>
            </a:extLst>
          </p:cNvPr>
          <p:cNvSpPr>
            <a:spLocks noGrp="1"/>
          </p:cNvSpPr>
          <p:nvPr>
            <p:ph idx="1"/>
          </p:nvPr>
        </p:nvSpPr>
        <p:spPr>
          <a:xfrm>
            <a:off x="1069686" y="1302908"/>
            <a:ext cx="10842227" cy="4768062"/>
          </a:xfrm>
        </p:spPr>
        <p:txBody>
          <a:bodyPr/>
          <a:lstStyle/>
          <a:p>
            <a:r>
              <a:rPr lang="en-GB" dirty="0">
                <a:hlinkClick r:id="rId4"/>
              </a:rPr>
              <a:t>Article "IAEA Hosts Conference on Accelerators for Research and Innovation"</a:t>
            </a:r>
            <a:endParaRPr lang="en-GB" dirty="0"/>
          </a:p>
          <a:p>
            <a:endParaRPr lang="en-GB" dirty="0"/>
          </a:p>
          <a:p>
            <a:pPr marL="0" indent="0">
              <a:buNone/>
            </a:pPr>
            <a:endParaRPr lang="en-GB" dirty="0"/>
          </a:p>
          <a:p>
            <a:endParaRPr lang="en-SE" dirty="0"/>
          </a:p>
        </p:txBody>
      </p:sp>
      <p:sp>
        <p:nvSpPr>
          <p:cNvPr id="7" name="Date Placeholder 6">
            <a:extLst>
              <a:ext uri="{FF2B5EF4-FFF2-40B4-BE49-F238E27FC236}">
                <a16:creationId xmlns:a16="http://schemas.microsoft.com/office/drawing/2014/main" id="{3ED7693D-05D0-FFE2-FC91-DE787854933E}"/>
              </a:ext>
            </a:extLst>
          </p:cNvPr>
          <p:cNvSpPr>
            <a:spLocks noGrp="1"/>
          </p:cNvSpPr>
          <p:nvPr>
            <p:ph type="dt" sz="half" idx="10"/>
          </p:nvPr>
        </p:nvSpPr>
        <p:spPr/>
        <p:txBody>
          <a:bodyPr/>
          <a:lstStyle/>
          <a:p>
            <a:fld id="{18896B66-0B3A-474C-9C9C-E4F07B1F5DAD}" type="datetime1">
              <a:rPr lang="sv-SE" smtClean="0"/>
              <a:t>2026-10-26</a:t>
            </a:fld>
            <a:endParaRPr lang="sv-SE"/>
          </a:p>
        </p:txBody>
      </p:sp>
      <p:pic>
        <p:nvPicPr>
          <p:cNvPr id="9" name="Picture 8">
            <a:extLst>
              <a:ext uri="{FF2B5EF4-FFF2-40B4-BE49-F238E27FC236}">
                <a16:creationId xmlns:a16="http://schemas.microsoft.com/office/drawing/2014/main" id="{A71C29B9-A67A-F498-1051-666CCF49A5EA}"/>
              </a:ext>
            </a:extLst>
          </p:cNvPr>
          <p:cNvPicPr>
            <a:picLocks noChangeAspect="1"/>
          </p:cNvPicPr>
          <p:nvPr/>
        </p:nvPicPr>
        <p:blipFill>
          <a:blip r:embed="rId5"/>
          <a:stretch>
            <a:fillRect/>
          </a:stretch>
        </p:blipFill>
        <p:spPr>
          <a:xfrm>
            <a:off x="310682" y="1754659"/>
            <a:ext cx="7264010" cy="4678515"/>
          </a:xfrm>
          <a:prstGeom prst="rect">
            <a:avLst/>
          </a:prstGeom>
        </p:spPr>
      </p:pic>
      <p:pic>
        <p:nvPicPr>
          <p:cNvPr id="8" name="Picture 7">
            <a:extLst>
              <a:ext uri="{FF2B5EF4-FFF2-40B4-BE49-F238E27FC236}">
                <a16:creationId xmlns:a16="http://schemas.microsoft.com/office/drawing/2014/main" id="{D42B5CE4-BFE8-2A98-FEE7-13D23F6C7C9D}"/>
              </a:ext>
            </a:extLst>
          </p:cNvPr>
          <p:cNvPicPr>
            <a:picLocks noChangeAspect="1"/>
          </p:cNvPicPr>
          <p:nvPr/>
        </p:nvPicPr>
        <p:blipFill>
          <a:blip r:embed="rId6"/>
          <a:stretch>
            <a:fillRect/>
          </a:stretch>
        </p:blipFill>
        <p:spPr>
          <a:xfrm>
            <a:off x="9818517" y="3698227"/>
            <a:ext cx="1920402" cy="2949708"/>
          </a:xfrm>
          <a:prstGeom prst="rect">
            <a:avLst/>
          </a:prstGeom>
        </p:spPr>
      </p:pic>
    </p:spTree>
    <p:extLst>
      <p:ext uri="{BB962C8B-B14F-4D97-AF65-F5344CB8AC3E}">
        <p14:creationId xmlns:p14="http://schemas.microsoft.com/office/powerpoint/2010/main" val="296542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874A5-8420-0711-9C65-6846184B1464}"/>
              </a:ext>
            </a:extLst>
          </p:cNvPr>
          <p:cNvSpPr>
            <a:spLocks noGrp="1"/>
          </p:cNvSpPr>
          <p:nvPr>
            <p:ph type="ctrTitle"/>
          </p:nvPr>
        </p:nvSpPr>
        <p:spPr>
          <a:xfrm>
            <a:off x="541343" y="1938638"/>
            <a:ext cx="11104606" cy="943682"/>
          </a:xfrm>
        </p:spPr>
        <p:txBody>
          <a:bodyPr/>
          <a:lstStyle/>
          <a:p>
            <a:r>
              <a:rPr lang="en-US" dirty="0"/>
              <a:t>Young Professional Award Winners</a:t>
            </a:r>
            <a:endParaRPr lang="en-AT"/>
          </a:p>
        </p:txBody>
      </p:sp>
      <p:sp>
        <p:nvSpPr>
          <p:cNvPr id="3" name="TextBox 2">
            <a:extLst>
              <a:ext uri="{FF2B5EF4-FFF2-40B4-BE49-F238E27FC236}">
                <a16:creationId xmlns:a16="http://schemas.microsoft.com/office/drawing/2014/main" id="{9AC23EF4-B425-C383-C5A4-BF54D5D95096}"/>
              </a:ext>
            </a:extLst>
          </p:cNvPr>
          <p:cNvSpPr txBox="1"/>
          <p:nvPr/>
        </p:nvSpPr>
        <p:spPr>
          <a:xfrm>
            <a:off x="820058" y="3429000"/>
            <a:ext cx="1063897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chemeClr val="bg1"/>
                </a:solidFill>
                <a:latin typeface="Aptos Display"/>
                <a:ea typeface="Aptos"/>
                <a:cs typeface="Aptos"/>
              </a:rPr>
              <a:t>Presented jointly by the IAEA </a:t>
            </a:r>
            <a:endParaRPr lang="en-US">
              <a:solidFill>
                <a:schemeClr val="bg1"/>
              </a:solidFill>
            </a:endParaRPr>
          </a:p>
          <a:p>
            <a:r>
              <a:rPr lang="en-US" sz="2800">
                <a:solidFill>
                  <a:schemeClr val="bg1"/>
                </a:solidFill>
                <a:latin typeface="Aptos Display"/>
                <a:ea typeface="Aptos"/>
                <a:cs typeface="Aptos"/>
              </a:rPr>
              <a:t>and the </a:t>
            </a:r>
            <a:r>
              <a:rPr lang="en-US" sz="2800">
                <a:solidFill>
                  <a:schemeClr val="bg1"/>
                </a:solidFill>
                <a:latin typeface="Aptos Display"/>
                <a:ea typeface="Aptos"/>
                <a:cs typeface="Arial"/>
              </a:rPr>
              <a:t>International</a:t>
            </a:r>
            <a:r>
              <a:rPr lang="en-US" sz="2800">
                <a:solidFill>
                  <a:schemeClr val="bg1"/>
                </a:solidFill>
                <a:latin typeface="Aptos Display"/>
                <a:ea typeface="Arial"/>
                <a:cs typeface="Arial"/>
              </a:rPr>
              <a:t> Union of Pure and Applied Physics (</a:t>
            </a:r>
            <a:r>
              <a:rPr lang="en-US" sz="2800">
                <a:solidFill>
                  <a:schemeClr val="bg1"/>
                </a:solidFill>
                <a:latin typeface="Aptos Display"/>
                <a:ea typeface="Aptos"/>
                <a:cs typeface="Aptos"/>
              </a:rPr>
              <a:t>IUPAP)</a:t>
            </a:r>
            <a:r>
              <a:rPr lang="en-US" sz="2800">
                <a:solidFill>
                  <a:schemeClr val="bg1"/>
                </a:solidFill>
                <a:latin typeface="Aptos Display"/>
              </a:rPr>
              <a:t> </a:t>
            </a:r>
            <a:endParaRPr lang="en-US">
              <a:solidFill>
                <a:schemeClr val="bg1"/>
              </a:solidFill>
            </a:endParaRPr>
          </a:p>
          <a:p>
            <a:pPr algn="ctr"/>
            <a:endParaRPr lang="en-GB" sz="2800">
              <a:solidFill>
                <a:schemeClr val="bg1"/>
              </a:solidFill>
              <a:latin typeface="Aptos Display"/>
            </a:endParaRPr>
          </a:p>
        </p:txBody>
      </p:sp>
      <p:pic>
        <p:nvPicPr>
          <p:cNvPr id="4" name="Picture 3" descr="International Union of Pure and Applied Physics - Wikipedia">
            <a:extLst>
              <a:ext uri="{FF2B5EF4-FFF2-40B4-BE49-F238E27FC236}">
                <a16:creationId xmlns:a16="http://schemas.microsoft.com/office/drawing/2014/main" id="{81AEFDD4-24A5-EDFA-3254-C34948C23DE2}"/>
              </a:ext>
            </a:extLst>
          </p:cNvPr>
          <p:cNvPicPr>
            <a:picLocks noChangeAspect="1"/>
          </p:cNvPicPr>
          <p:nvPr/>
        </p:nvPicPr>
        <p:blipFill>
          <a:blip r:embed="rId2"/>
          <a:stretch>
            <a:fillRect/>
          </a:stretch>
        </p:blipFill>
        <p:spPr>
          <a:xfrm>
            <a:off x="9364436" y="6134099"/>
            <a:ext cx="952501" cy="613230"/>
          </a:xfrm>
          <a:prstGeom prst="rect">
            <a:avLst/>
          </a:prstGeom>
        </p:spPr>
      </p:pic>
      <p:pic>
        <p:nvPicPr>
          <p:cNvPr id="6" name="Picture 5">
            <a:extLst>
              <a:ext uri="{FF2B5EF4-FFF2-40B4-BE49-F238E27FC236}">
                <a16:creationId xmlns:a16="http://schemas.microsoft.com/office/drawing/2014/main" id="{E7F8BDD6-6000-8A3E-7700-72FE99B6D69F}"/>
              </a:ext>
            </a:extLst>
          </p:cNvPr>
          <p:cNvPicPr>
            <a:picLocks noChangeAspect="1"/>
          </p:cNvPicPr>
          <p:nvPr/>
        </p:nvPicPr>
        <p:blipFill>
          <a:blip r:embed="rId3"/>
          <a:stretch>
            <a:fillRect/>
          </a:stretch>
        </p:blipFill>
        <p:spPr>
          <a:xfrm>
            <a:off x="10234814" y="0"/>
            <a:ext cx="1957186" cy="2760133"/>
          </a:xfrm>
          <a:prstGeom prst="rect">
            <a:avLst/>
          </a:prstGeom>
        </p:spPr>
      </p:pic>
    </p:spTree>
    <p:extLst>
      <p:ext uri="{BB962C8B-B14F-4D97-AF65-F5344CB8AC3E}">
        <p14:creationId xmlns:p14="http://schemas.microsoft.com/office/powerpoint/2010/main" val="3410229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AD8A5160-15CA-7394-960E-AE66123B4EFA}"/>
              </a:ext>
            </a:extLst>
          </p:cNvPr>
          <p:cNvSpPr>
            <a:spLocks noGrp="1"/>
          </p:cNvSpPr>
          <p:nvPr>
            <p:ph type="title"/>
          </p:nvPr>
        </p:nvSpPr>
        <p:spPr>
          <a:xfrm>
            <a:off x="1103708" y="265373"/>
            <a:ext cx="10462215" cy="657339"/>
          </a:xfrm>
        </p:spPr>
        <p:txBody>
          <a:bodyPr/>
          <a:lstStyle/>
          <a:p>
            <a:r>
              <a:rPr lang="en-GB" sz="4400" b="1" dirty="0">
                <a:solidFill>
                  <a:schemeClr val="tx1"/>
                </a:solidFill>
                <a:latin typeface="Segoe UI"/>
                <a:cs typeface="Segoe UI"/>
              </a:rPr>
              <a:t>Young Professional Award Winners</a:t>
            </a:r>
            <a:br>
              <a:rPr lang="en-US" dirty="0">
                <a:solidFill>
                  <a:schemeClr val="tx1"/>
                </a:solidFill>
              </a:rPr>
            </a:br>
            <a:endParaRPr lang="en-SE" dirty="0">
              <a:solidFill>
                <a:schemeClr val="tx1"/>
              </a:solidFill>
            </a:endParaRPr>
          </a:p>
        </p:txBody>
      </p:sp>
      <p:sp>
        <p:nvSpPr>
          <p:cNvPr id="3" name="Footer Placeholder 2">
            <a:extLst>
              <a:ext uri="{FF2B5EF4-FFF2-40B4-BE49-F238E27FC236}">
                <a16:creationId xmlns:a16="http://schemas.microsoft.com/office/drawing/2014/main" id="{8EF9D1AC-817D-216D-8B3A-4D082C5E236E}"/>
              </a:ext>
            </a:extLst>
          </p:cNvPr>
          <p:cNvSpPr>
            <a:spLocks noGrp="1"/>
          </p:cNvSpPr>
          <p:nvPr>
            <p:ph type="ftr" sz="quarter" idx="11"/>
          </p:nvPr>
        </p:nvSpPr>
        <p:spPr/>
        <p:txBody>
          <a:bodyPr/>
          <a:lstStyle/>
          <a:p>
            <a:r>
              <a:rPr lang="sv-SE"/>
              <a:t>PRESENTATION TITLE/FOOTER</a:t>
            </a:r>
          </a:p>
        </p:txBody>
      </p:sp>
      <p:sp>
        <p:nvSpPr>
          <p:cNvPr id="4" name="Slide Number Placeholder 3">
            <a:extLst>
              <a:ext uri="{FF2B5EF4-FFF2-40B4-BE49-F238E27FC236}">
                <a16:creationId xmlns:a16="http://schemas.microsoft.com/office/drawing/2014/main" id="{C1037D02-70AA-98DA-548B-C03ED19D80A2}"/>
              </a:ext>
            </a:extLst>
          </p:cNvPr>
          <p:cNvSpPr>
            <a:spLocks noGrp="1"/>
          </p:cNvSpPr>
          <p:nvPr>
            <p:ph type="sldNum" sz="quarter" idx="12"/>
          </p:nvPr>
        </p:nvSpPr>
        <p:spPr/>
        <p:txBody>
          <a:bodyPr/>
          <a:lstStyle/>
          <a:p>
            <a:fld id="{F7283078-D760-1647-8B80-66BA8B52336D}" type="slidenum">
              <a:rPr lang="sv-SE" smtClean="0"/>
              <a:t>4</a:t>
            </a:fld>
            <a:endParaRPr lang="sv-SE"/>
          </a:p>
        </p:txBody>
      </p:sp>
      <p:sp>
        <p:nvSpPr>
          <p:cNvPr id="7" name="Date Placeholder 6">
            <a:extLst>
              <a:ext uri="{FF2B5EF4-FFF2-40B4-BE49-F238E27FC236}">
                <a16:creationId xmlns:a16="http://schemas.microsoft.com/office/drawing/2014/main" id="{1666EA26-B8CE-6AAA-FB94-17C54C527069}"/>
              </a:ext>
            </a:extLst>
          </p:cNvPr>
          <p:cNvSpPr>
            <a:spLocks noGrp="1"/>
          </p:cNvSpPr>
          <p:nvPr>
            <p:ph type="dt" sz="half" idx="10"/>
          </p:nvPr>
        </p:nvSpPr>
        <p:spPr/>
        <p:txBody>
          <a:bodyPr/>
          <a:lstStyle/>
          <a:p>
            <a:fld id="{18896B66-0B3A-474C-9C9C-E4F07B1F5DAD}" type="datetime1">
              <a:rPr lang="sv-SE" smtClean="0"/>
              <a:t>2026-10-26</a:t>
            </a:fld>
            <a:endParaRPr lang="sv-SE"/>
          </a:p>
        </p:txBody>
      </p:sp>
      <p:pic>
        <p:nvPicPr>
          <p:cNvPr id="1025" name="Picture 1">
            <a:extLst>
              <a:ext uri="{FF2B5EF4-FFF2-40B4-BE49-F238E27FC236}">
                <a16:creationId xmlns:a16="http://schemas.microsoft.com/office/drawing/2014/main" id="{F12C91DB-9B64-766B-FBF7-90B41D617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60200"/>
            <a:ext cx="5727700" cy="37719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a:extLst>
              <a:ext uri="{FF2B5EF4-FFF2-40B4-BE49-F238E27FC236}">
                <a16:creationId xmlns:a16="http://schemas.microsoft.com/office/drawing/2014/main" id="{E2EA8564-F578-9B64-F318-293812DD855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sp>
        <p:nvSpPr>
          <p:cNvPr id="9" name="Rectangle 6">
            <a:extLst>
              <a:ext uri="{FF2B5EF4-FFF2-40B4-BE49-F238E27FC236}">
                <a16:creationId xmlns:a16="http://schemas.microsoft.com/office/drawing/2014/main" id="{59138D2B-C407-2E30-5165-AFE84971F9B4}"/>
              </a:ext>
            </a:extLst>
          </p:cNvPr>
          <p:cNvSpPr>
            <a:spLocks noChangeArrowheads="1"/>
          </p:cNvSpPr>
          <p:nvPr/>
        </p:nvSpPr>
        <p:spPr bwMode="auto">
          <a:xfrm>
            <a:off x="0" y="452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sp>
        <p:nvSpPr>
          <p:cNvPr id="10" name="Rectangle 7">
            <a:extLst>
              <a:ext uri="{FF2B5EF4-FFF2-40B4-BE49-F238E27FC236}">
                <a16:creationId xmlns:a16="http://schemas.microsoft.com/office/drawing/2014/main" id="{BD5754AB-197D-7FA9-7B3C-05666C5B54D4}"/>
              </a:ext>
            </a:extLst>
          </p:cNvPr>
          <p:cNvSpPr>
            <a:spLocks noChangeArrowheads="1"/>
          </p:cNvSpPr>
          <p:nvPr/>
        </p:nvSpPr>
        <p:spPr bwMode="auto">
          <a:xfrm>
            <a:off x="0" y="8242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sp>
        <p:nvSpPr>
          <p:cNvPr id="11" name="Rectangle 8">
            <a:extLst>
              <a:ext uri="{FF2B5EF4-FFF2-40B4-BE49-F238E27FC236}">
                <a16:creationId xmlns:a16="http://schemas.microsoft.com/office/drawing/2014/main" id="{A3C0DCBF-0320-9DD1-3AA0-91155F33FCA4}"/>
              </a:ext>
            </a:extLst>
          </p:cNvPr>
          <p:cNvSpPr>
            <a:spLocks noChangeArrowheads="1"/>
          </p:cNvSpPr>
          <p:nvPr/>
        </p:nvSpPr>
        <p:spPr bwMode="auto">
          <a:xfrm>
            <a:off x="0" y="11760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sp>
        <p:nvSpPr>
          <p:cNvPr id="12" name="Rectangle 9">
            <a:extLst>
              <a:ext uri="{FF2B5EF4-FFF2-40B4-BE49-F238E27FC236}">
                <a16:creationId xmlns:a16="http://schemas.microsoft.com/office/drawing/2014/main" id="{4F48621B-186E-9C5F-04FC-C905C3297C07}"/>
              </a:ext>
            </a:extLst>
          </p:cNvPr>
          <p:cNvSpPr>
            <a:spLocks noChangeArrowheads="1"/>
          </p:cNvSpPr>
          <p:nvPr/>
        </p:nvSpPr>
        <p:spPr bwMode="auto">
          <a:xfrm>
            <a:off x="0" y="15532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pic>
        <p:nvPicPr>
          <p:cNvPr id="14" name="Picture 3">
            <a:extLst>
              <a:ext uri="{FF2B5EF4-FFF2-40B4-BE49-F238E27FC236}">
                <a16:creationId xmlns:a16="http://schemas.microsoft.com/office/drawing/2014/main" id="{3793F6C0-D5F3-896F-0692-0E5D74D9E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7178" y="1149176"/>
            <a:ext cx="3996761" cy="26567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08BF5018-69E6-464B-9FA6-08FA72B2D4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7751" y="3961688"/>
            <a:ext cx="3999470" cy="268624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1">
            <a:extLst>
              <a:ext uri="{FF2B5EF4-FFF2-40B4-BE49-F238E27FC236}">
                <a16:creationId xmlns:a16="http://schemas.microsoft.com/office/drawing/2014/main" id="{4E045F97-AB8A-A96A-8C61-9CA44F823A4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sp>
        <p:nvSpPr>
          <p:cNvPr id="21" name="Rectangle 17">
            <a:extLst>
              <a:ext uri="{FF2B5EF4-FFF2-40B4-BE49-F238E27FC236}">
                <a16:creationId xmlns:a16="http://schemas.microsoft.com/office/drawing/2014/main" id="{2B382661-F931-E984-7031-145C640D99D6}"/>
              </a:ext>
            </a:extLst>
          </p:cNvPr>
          <p:cNvSpPr>
            <a:spLocks noChangeArrowheads="1"/>
          </p:cNvSpPr>
          <p:nvPr/>
        </p:nvSpPr>
        <p:spPr bwMode="auto">
          <a:xfrm>
            <a:off x="7043352"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pic>
        <p:nvPicPr>
          <p:cNvPr id="1040" name="Picture 1">
            <a:extLst>
              <a:ext uri="{FF2B5EF4-FFF2-40B4-BE49-F238E27FC236}">
                <a16:creationId xmlns:a16="http://schemas.microsoft.com/office/drawing/2014/main" id="{8C6DFFE6-F9D3-C3A4-B35F-E4B74C22E3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8606" y="3867663"/>
            <a:ext cx="3978876" cy="263199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8">
            <a:extLst>
              <a:ext uri="{FF2B5EF4-FFF2-40B4-BE49-F238E27FC236}">
                <a16:creationId xmlns:a16="http://schemas.microsoft.com/office/drawing/2014/main" id="{164062DA-FB8C-11EB-89DA-266C98CF57EA}"/>
              </a:ext>
            </a:extLst>
          </p:cNvPr>
          <p:cNvSpPr>
            <a:spLocks noChangeArrowheads="1"/>
          </p:cNvSpPr>
          <p:nvPr/>
        </p:nvSpPr>
        <p:spPr bwMode="auto">
          <a:xfrm>
            <a:off x="7043352" y="3975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E"/>
          </a:p>
        </p:txBody>
      </p:sp>
      <p:pic>
        <p:nvPicPr>
          <p:cNvPr id="29" name="Picture 1">
            <a:extLst>
              <a:ext uri="{FF2B5EF4-FFF2-40B4-BE49-F238E27FC236}">
                <a16:creationId xmlns:a16="http://schemas.microsoft.com/office/drawing/2014/main" id="{717BA5FE-66AF-06CB-BEF0-7D24143E92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4427" y="1106513"/>
            <a:ext cx="3984839" cy="2619292"/>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87F6FB88-53CA-3D68-CEDB-E9D0D327D6B0}"/>
              </a:ext>
            </a:extLst>
          </p:cNvPr>
          <p:cNvSpPr txBox="1"/>
          <p:nvPr/>
        </p:nvSpPr>
        <p:spPr>
          <a:xfrm>
            <a:off x="254858" y="1783890"/>
            <a:ext cx="1030245" cy="954107"/>
          </a:xfrm>
          <a:prstGeom prst="rect">
            <a:avLst/>
          </a:prstGeom>
          <a:noFill/>
        </p:spPr>
        <p:txBody>
          <a:bodyPr wrap="square">
            <a:spAutoFit/>
          </a:bodyPr>
          <a:lstStyle/>
          <a:p>
            <a:r>
              <a:rPr lang="en-GB" sz="2800" b="1" dirty="0">
                <a:solidFill>
                  <a:schemeClr val="tx1"/>
                </a:solidFill>
                <a:latin typeface="Segoe UI"/>
                <a:cs typeface="Segoe UI"/>
              </a:rPr>
              <a:t>1</a:t>
            </a:r>
            <a:r>
              <a:rPr lang="en-GB" sz="2800" b="1" baseline="30000" dirty="0">
                <a:solidFill>
                  <a:schemeClr val="tx1"/>
                </a:solidFill>
                <a:latin typeface="Segoe UI"/>
                <a:cs typeface="Segoe UI"/>
              </a:rPr>
              <a:t>st</a:t>
            </a:r>
            <a:r>
              <a:rPr lang="en-GB" sz="2800" b="1" dirty="0">
                <a:solidFill>
                  <a:schemeClr val="tx1"/>
                </a:solidFill>
                <a:latin typeface="Segoe UI"/>
                <a:cs typeface="Segoe UI"/>
              </a:rPr>
              <a:t> Prize</a:t>
            </a:r>
            <a:endParaRPr lang="en-SE" sz="1100" dirty="0"/>
          </a:p>
        </p:txBody>
      </p:sp>
      <p:sp>
        <p:nvSpPr>
          <p:cNvPr id="32" name="TextBox 31">
            <a:extLst>
              <a:ext uri="{FF2B5EF4-FFF2-40B4-BE49-F238E27FC236}">
                <a16:creationId xmlns:a16="http://schemas.microsoft.com/office/drawing/2014/main" id="{436613C8-9FDC-5CAD-1C44-2653F5FFE267}"/>
              </a:ext>
            </a:extLst>
          </p:cNvPr>
          <p:cNvSpPr txBox="1"/>
          <p:nvPr/>
        </p:nvSpPr>
        <p:spPr>
          <a:xfrm>
            <a:off x="221907" y="4531208"/>
            <a:ext cx="1030245" cy="954107"/>
          </a:xfrm>
          <a:prstGeom prst="rect">
            <a:avLst/>
          </a:prstGeom>
          <a:noFill/>
        </p:spPr>
        <p:txBody>
          <a:bodyPr wrap="square">
            <a:spAutoFit/>
          </a:bodyPr>
          <a:lstStyle/>
          <a:p>
            <a:r>
              <a:rPr lang="en-GB" sz="2800" b="1" dirty="0">
                <a:solidFill>
                  <a:schemeClr val="tx1"/>
                </a:solidFill>
                <a:latin typeface="Segoe UI"/>
                <a:cs typeface="Segoe UI"/>
              </a:rPr>
              <a:t>2</a:t>
            </a:r>
            <a:r>
              <a:rPr lang="en-GB" sz="2800" b="1" baseline="30000" dirty="0">
                <a:latin typeface="Segoe UI"/>
                <a:cs typeface="Segoe UI"/>
              </a:rPr>
              <a:t>nd</a:t>
            </a:r>
            <a:r>
              <a:rPr lang="en-GB" sz="2800" b="1" dirty="0">
                <a:solidFill>
                  <a:schemeClr val="tx1"/>
                </a:solidFill>
                <a:latin typeface="Segoe UI"/>
                <a:cs typeface="Segoe UI"/>
              </a:rPr>
              <a:t> Prize</a:t>
            </a:r>
            <a:endParaRPr lang="en-SE" sz="1100" dirty="0"/>
          </a:p>
        </p:txBody>
      </p:sp>
      <p:sp>
        <p:nvSpPr>
          <p:cNvPr id="33" name="TextBox 32">
            <a:extLst>
              <a:ext uri="{FF2B5EF4-FFF2-40B4-BE49-F238E27FC236}">
                <a16:creationId xmlns:a16="http://schemas.microsoft.com/office/drawing/2014/main" id="{59E54C1F-4136-D1E6-2B11-E093F000FAA7}"/>
              </a:ext>
            </a:extLst>
          </p:cNvPr>
          <p:cNvSpPr txBox="1"/>
          <p:nvPr/>
        </p:nvSpPr>
        <p:spPr>
          <a:xfrm>
            <a:off x="6886318" y="1841553"/>
            <a:ext cx="1030245" cy="954107"/>
          </a:xfrm>
          <a:prstGeom prst="rect">
            <a:avLst/>
          </a:prstGeom>
          <a:noFill/>
        </p:spPr>
        <p:txBody>
          <a:bodyPr wrap="square">
            <a:spAutoFit/>
          </a:bodyPr>
          <a:lstStyle/>
          <a:p>
            <a:r>
              <a:rPr lang="en-GB" sz="2800" b="1" dirty="0">
                <a:solidFill>
                  <a:schemeClr val="tx1"/>
                </a:solidFill>
                <a:latin typeface="Segoe UI"/>
                <a:cs typeface="Segoe UI"/>
              </a:rPr>
              <a:t>3</a:t>
            </a:r>
            <a:r>
              <a:rPr lang="en-GB" sz="2800" b="1" baseline="30000" dirty="0">
                <a:solidFill>
                  <a:schemeClr val="tx1"/>
                </a:solidFill>
                <a:latin typeface="Segoe UI"/>
                <a:cs typeface="Segoe UI"/>
              </a:rPr>
              <a:t>rd</a:t>
            </a:r>
            <a:r>
              <a:rPr lang="en-GB" sz="2800" b="1" dirty="0">
                <a:solidFill>
                  <a:schemeClr val="tx1"/>
                </a:solidFill>
                <a:latin typeface="Segoe UI"/>
                <a:cs typeface="Segoe UI"/>
              </a:rPr>
              <a:t>  Prize</a:t>
            </a:r>
            <a:endParaRPr lang="en-SE" sz="1100" dirty="0"/>
          </a:p>
        </p:txBody>
      </p:sp>
      <p:sp>
        <p:nvSpPr>
          <p:cNvPr id="34" name="TextBox 33">
            <a:extLst>
              <a:ext uri="{FF2B5EF4-FFF2-40B4-BE49-F238E27FC236}">
                <a16:creationId xmlns:a16="http://schemas.microsoft.com/office/drawing/2014/main" id="{20453387-5B10-7E9E-87BB-2A50234268D5}"/>
              </a:ext>
            </a:extLst>
          </p:cNvPr>
          <p:cNvSpPr txBox="1"/>
          <p:nvPr/>
        </p:nvSpPr>
        <p:spPr>
          <a:xfrm>
            <a:off x="6865723" y="4588872"/>
            <a:ext cx="1030245" cy="954107"/>
          </a:xfrm>
          <a:prstGeom prst="rect">
            <a:avLst/>
          </a:prstGeom>
          <a:noFill/>
        </p:spPr>
        <p:txBody>
          <a:bodyPr wrap="square">
            <a:spAutoFit/>
          </a:bodyPr>
          <a:lstStyle/>
          <a:p>
            <a:r>
              <a:rPr lang="en-GB" sz="2800" b="1" dirty="0">
                <a:solidFill>
                  <a:schemeClr val="tx1"/>
                </a:solidFill>
                <a:latin typeface="Segoe UI"/>
                <a:cs typeface="Segoe UI"/>
              </a:rPr>
              <a:t>4</a:t>
            </a:r>
            <a:r>
              <a:rPr lang="en-GB" sz="2800" b="1" baseline="30000" dirty="0">
                <a:solidFill>
                  <a:schemeClr val="tx1"/>
                </a:solidFill>
                <a:latin typeface="Segoe UI"/>
                <a:cs typeface="Segoe UI"/>
              </a:rPr>
              <a:t>th</a:t>
            </a:r>
            <a:r>
              <a:rPr lang="en-GB" sz="2800" b="1" dirty="0">
                <a:solidFill>
                  <a:schemeClr val="tx1"/>
                </a:solidFill>
                <a:latin typeface="Segoe UI"/>
                <a:cs typeface="Segoe UI"/>
              </a:rPr>
              <a:t>  Prize</a:t>
            </a:r>
            <a:endParaRPr lang="en-SE" sz="1100" dirty="0"/>
          </a:p>
        </p:txBody>
      </p:sp>
    </p:spTree>
    <p:extLst>
      <p:ext uri="{BB962C8B-B14F-4D97-AF65-F5344CB8AC3E}">
        <p14:creationId xmlns:p14="http://schemas.microsoft.com/office/powerpoint/2010/main" val="208400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66C16-DBA0-DAF2-D678-019AAA74556E}"/>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B51322A7-B52C-0C3F-11EF-7DEB2314F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27" r="2427"/>
          <a:stretch/>
        </p:blipFill>
        <p:spPr bwMode="auto">
          <a:xfrm>
            <a:off x="1135770" y="1123321"/>
            <a:ext cx="2427515" cy="2442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1435232-E597-BB1D-5282-EE077E6811D1}"/>
              </a:ext>
            </a:extLst>
          </p:cNvPr>
          <p:cNvSpPr txBox="1"/>
          <p:nvPr/>
        </p:nvSpPr>
        <p:spPr>
          <a:xfrm>
            <a:off x="785391" y="3717240"/>
            <a:ext cx="3963906" cy="107721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ptos" panose="02110004020202020204"/>
                <a:ea typeface="+mn-lt"/>
                <a:cs typeface="+mn-lt"/>
              </a:rPr>
              <a:t>Jesús Bartolomé Sarsa </a:t>
            </a:r>
            <a:r>
              <a:rPr lang="es-ES">
                <a:solidFill>
                  <a:schemeClr val="bg1"/>
                </a:solidFill>
                <a:latin typeface="Aptos"/>
              </a:rPr>
              <a:t>Centro Nacional de Aceleradores, Universidad de Sevilla, Spain</a:t>
            </a:r>
            <a:endParaRPr lang="en-GB" sz="1600">
              <a:solidFill>
                <a:schemeClr val="bg1"/>
              </a:solidFill>
              <a:latin typeface="Arial" panose="020B0604020202020204" pitchFamily="34" charset="0"/>
              <a:cs typeface="Arial"/>
            </a:endParaRPr>
          </a:p>
        </p:txBody>
      </p:sp>
      <p:sp>
        <p:nvSpPr>
          <p:cNvPr id="3" name="TextBox 2">
            <a:extLst>
              <a:ext uri="{FF2B5EF4-FFF2-40B4-BE49-F238E27FC236}">
                <a16:creationId xmlns:a16="http://schemas.microsoft.com/office/drawing/2014/main" id="{B8D2AE62-6DE8-1C61-0C52-5D58A5A501E1}"/>
              </a:ext>
            </a:extLst>
          </p:cNvPr>
          <p:cNvSpPr txBox="1"/>
          <p:nvPr/>
        </p:nvSpPr>
        <p:spPr>
          <a:xfrm>
            <a:off x="473333" y="422497"/>
            <a:ext cx="5654821" cy="400110"/>
          </a:xfrm>
          <a:prstGeom prst="rect">
            <a:avLst/>
          </a:prstGeom>
          <a:noFill/>
        </p:spPr>
        <p:txBody>
          <a:bodyPr wrap="square" lIns="91440" tIns="45720" rIns="91440" bIns="45720" anchor="t">
            <a:spAutoFit/>
          </a:bodyPr>
          <a:lstStyle/>
          <a:p>
            <a:r>
              <a:rPr lang="en-GB" sz="2000" b="1">
                <a:solidFill>
                  <a:schemeClr val="bg1"/>
                </a:solidFill>
                <a:latin typeface="Segoe UI"/>
                <a:cs typeface="Segoe UI"/>
              </a:rPr>
              <a:t>Young Professional Award Winners</a:t>
            </a:r>
            <a:endParaRPr lang="en-US">
              <a:solidFill>
                <a:schemeClr val="bg1"/>
              </a:solidFill>
            </a:endParaRPr>
          </a:p>
        </p:txBody>
      </p:sp>
      <p:sp>
        <p:nvSpPr>
          <p:cNvPr id="4" name="TextBox 3">
            <a:extLst>
              <a:ext uri="{FF2B5EF4-FFF2-40B4-BE49-F238E27FC236}">
                <a16:creationId xmlns:a16="http://schemas.microsoft.com/office/drawing/2014/main" id="{BFE7DA91-77D2-B37A-38D7-29098EDCD87E}"/>
              </a:ext>
            </a:extLst>
          </p:cNvPr>
          <p:cNvSpPr txBox="1"/>
          <p:nvPr/>
        </p:nvSpPr>
        <p:spPr>
          <a:xfrm>
            <a:off x="4749297" y="1962914"/>
            <a:ext cx="6917562" cy="1754326"/>
          </a:xfrm>
          <a:prstGeom prst="rect">
            <a:avLst/>
          </a:prstGeom>
          <a:noFill/>
        </p:spPr>
        <p:txBody>
          <a:bodyPr wrap="square" lIns="91440" tIns="45720" rIns="91440" bIns="45720" anchor="t">
            <a:spAutoFit/>
          </a:bodyPr>
          <a:lstStyle/>
          <a:p>
            <a:r>
              <a:rPr lang="en-GB" sz="3600">
                <a:solidFill>
                  <a:schemeClr val="bg1"/>
                </a:solidFill>
                <a:ea typeface="+mn-lt"/>
                <a:cs typeface="+mn-lt"/>
              </a:rPr>
              <a:t>Thermal Neutron Generator Design and Implementation at CNA </a:t>
            </a:r>
            <a:r>
              <a:rPr lang="en-GB" sz="3600" err="1">
                <a:solidFill>
                  <a:schemeClr val="bg1"/>
                </a:solidFill>
                <a:ea typeface="+mn-lt"/>
                <a:cs typeface="+mn-lt"/>
              </a:rPr>
              <a:t>HiSPANoS</a:t>
            </a:r>
            <a:r>
              <a:rPr lang="en-GB" sz="3600">
                <a:solidFill>
                  <a:schemeClr val="bg1"/>
                </a:solidFill>
                <a:ea typeface="+mn-lt"/>
                <a:cs typeface="+mn-lt"/>
              </a:rPr>
              <a:t> </a:t>
            </a:r>
            <a:endParaRPr lang="en-US" sz="3200"/>
          </a:p>
        </p:txBody>
      </p:sp>
      <p:sp>
        <p:nvSpPr>
          <p:cNvPr id="5" name="Rectangle 4">
            <a:extLst>
              <a:ext uri="{FF2B5EF4-FFF2-40B4-BE49-F238E27FC236}">
                <a16:creationId xmlns:a16="http://schemas.microsoft.com/office/drawing/2014/main" id="{37D2B127-3248-C3A1-9A5C-6507166B34C7}"/>
              </a:ext>
            </a:extLst>
          </p:cNvPr>
          <p:cNvSpPr/>
          <p:nvPr/>
        </p:nvSpPr>
        <p:spPr>
          <a:xfrm>
            <a:off x="10899076" y="336923"/>
            <a:ext cx="1111638" cy="571258"/>
          </a:xfrm>
          <a:prstGeom prst="rect">
            <a:avLst/>
          </a:prstGeom>
          <a:solidFill>
            <a:srgbClr val="6563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ID 578</a:t>
            </a:r>
            <a:endParaRPr lang="en-GB" b="1"/>
          </a:p>
        </p:txBody>
      </p:sp>
      <p:pic>
        <p:nvPicPr>
          <p:cNvPr id="6" name="Picture 5" descr="International Union of Pure and Applied Physics - Wikipedia">
            <a:extLst>
              <a:ext uri="{FF2B5EF4-FFF2-40B4-BE49-F238E27FC236}">
                <a16:creationId xmlns:a16="http://schemas.microsoft.com/office/drawing/2014/main" id="{46B8BE99-1A34-9751-2F6E-3D272E0C75A4}"/>
              </a:ext>
            </a:extLst>
          </p:cNvPr>
          <p:cNvPicPr>
            <a:picLocks noChangeAspect="1"/>
          </p:cNvPicPr>
          <p:nvPr/>
        </p:nvPicPr>
        <p:blipFill>
          <a:blip r:embed="rId3"/>
          <a:stretch>
            <a:fillRect/>
          </a:stretch>
        </p:blipFill>
        <p:spPr>
          <a:xfrm>
            <a:off x="9364436" y="6134099"/>
            <a:ext cx="952501" cy="613230"/>
          </a:xfrm>
          <a:prstGeom prst="rect">
            <a:avLst/>
          </a:prstGeom>
        </p:spPr>
      </p:pic>
      <p:pic>
        <p:nvPicPr>
          <p:cNvPr id="2" name="Picture 1">
            <a:extLst>
              <a:ext uri="{FF2B5EF4-FFF2-40B4-BE49-F238E27FC236}">
                <a16:creationId xmlns:a16="http://schemas.microsoft.com/office/drawing/2014/main" id="{9339B07B-089A-3DDC-205F-E81322D0CD02}"/>
              </a:ext>
            </a:extLst>
          </p:cNvPr>
          <p:cNvPicPr>
            <a:picLocks noChangeAspect="1"/>
          </p:cNvPicPr>
          <p:nvPr/>
        </p:nvPicPr>
        <p:blipFill>
          <a:blip r:embed="rId4"/>
          <a:stretch>
            <a:fillRect/>
          </a:stretch>
        </p:blipFill>
        <p:spPr>
          <a:xfrm>
            <a:off x="9330267" y="3095244"/>
            <a:ext cx="2861733" cy="3762756"/>
          </a:xfrm>
          <a:prstGeom prst="rect">
            <a:avLst/>
          </a:prstGeom>
        </p:spPr>
      </p:pic>
    </p:spTree>
    <p:extLst>
      <p:ext uri="{BB962C8B-B14F-4D97-AF65-F5344CB8AC3E}">
        <p14:creationId xmlns:p14="http://schemas.microsoft.com/office/powerpoint/2010/main" val="2024531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F1BC2-CAA6-F1D8-3330-E90D5A6F7E4A}"/>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093B2A93-96CF-2D88-356E-104B11DC92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886" b="4886"/>
          <a:stretch/>
        </p:blipFill>
        <p:spPr bwMode="auto">
          <a:xfrm>
            <a:off x="1135770" y="1123321"/>
            <a:ext cx="2427515" cy="2442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2FB94C8-F473-6AF8-8CA1-66B1A14625C4}"/>
              </a:ext>
            </a:extLst>
          </p:cNvPr>
          <p:cNvSpPr txBox="1"/>
          <p:nvPr/>
        </p:nvSpPr>
        <p:spPr>
          <a:xfrm>
            <a:off x="785391" y="3717240"/>
            <a:ext cx="3963906" cy="1077218"/>
          </a:xfrm>
          <a:prstGeom prst="rect">
            <a:avLst/>
          </a:prstGeom>
          <a:noFill/>
        </p:spPr>
        <p:txBody>
          <a:bodyPr wrap="square" lIns="91440" tIns="45720" rIns="91440" bIns="45720" anchor="t">
            <a:spAutoFit/>
          </a:bodyPr>
          <a:lstStyle/>
          <a:p>
            <a:r>
              <a:rPr lang="en-US" sz="2800">
                <a:solidFill>
                  <a:schemeClr val="bg1"/>
                </a:solidFill>
                <a:ea typeface="+mn-lt"/>
                <a:cs typeface="+mn-lt"/>
              </a:rPr>
              <a:t>Askar Issatov</a:t>
            </a:r>
            <a:endParaRPr lang="en-US" sz="2800">
              <a:solidFill>
                <a:schemeClr val="bg1"/>
              </a:solidFill>
            </a:endParaRPr>
          </a:p>
          <a:p>
            <a:r>
              <a:rPr lang="en-GB">
                <a:solidFill>
                  <a:schemeClr val="bg1"/>
                </a:solidFill>
                <a:ea typeface="+mn-lt"/>
                <a:cs typeface="+mn-lt"/>
              </a:rPr>
              <a:t>Joint Institute for Nuclear Research (JINR)</a:t>
            </a:r>
            <a:endParaRPr lang="en-GB" sz="1600">
              <a:solidFill>
                <a:schemeClr val="bg1"/>
              </a:solidFill>
              <a:effectLst/>
              <a:latin typeface="Arial" panose="020B0604020202020204" pitchFamily="34" charset="0"/>
            </a:endParaRPr>
          </a:p>
        </p:txBody>
      </p:sp>
      <p:sp>
        <p:nvSpPr>
          <p:cNvPr id="3" name="TextBox 2">
            <a:extLst>
              <a:ext uri="{FF2B5EF4-FFF2-40B4-BE49-F238E27FC236}">
                <a16:creationId xmlns:a16="http://schemas.microsoft.com/office/drawing/2014/main" id="{ECB01A89-952A-2E27-EC39-484046003416}"/>
              </a:ext>
            </a:extLst>
          </p:cNvPr>
          <p:cNvSpPr txBox="1"/>
          <p:nvPr/>
        </p:nvSpPr>
        <p:spPr>
          <a:xfrm>
            <a:off x="473333" y="422497"/>
            <a:ext cx="5654821" cy="400110"/>
          </a:xfrm>
          <a:prstGeom prst="rect">
            <a:avLst/>
          </a:prstGeom>
          <a:noFill/>
        </p:spPr>
        <p:txBody>
          <a:bodyPr wrap="square" lIns="91440" tIns="45720" rIns="91440" bIns="45720" anchor="t">
            <a:spAutoFit/>
          </a:bodyPr>
          <a:lstStyle/>
          <a:p>
            <a:r>
              <a:rPr lang="en-GB" sz="2000" b="1">
                <a:solidFill>
                  <a:schemeClr val="bg1"/>
                </a:solidFill>
                <a:latin typeface="Segoe UI"/>
                <a:cs typeface="Segoe UI"/>
              </a:rPr>
              <a:t>Young Professional Award Winners</a:t>
            </a:r>
            <a:endParaRPr lang="en-US">
              <a:solidFill>
                <a:schemeClr val="bg1"/>
              </a:solidFill>
            </a:endParaRPr>
          </a:p>
        </p:txBody>
      </p:sp>
      <p:sp>
        <p:nvSpPr>
          <p:cNvPr id="4" name="TextBox 3">
            <a:extLst>
              <a:ext uri="{FF2B5EF4-FFF2-40B4-BE49-F238E27FC236}">
                <a16:creationId xmlns:a16="http://schemas.microsoft.com/office/drawing/2014/main" id="{D9F5F109-9289-0DF2-BD3D-19407AC88E5C}"/>
              </a:ext>
            </a:extLst>
          </p:cNvPr>
          <p:cNvSpPr txBox="1"/>
          <p:nvPr/>
        </p:nvSpPr>
        <p:spPr>
          <a:xfrm>
            <a:off x="4749297" y="1962914"/>
            <a:ext cx="6917562" cy="1754326"/>
          </a:xfrm>
          <a:prstGeom prst="rect">
            <a:avLst/>
          </a:prstGeom>
          <a:noFill/>
        </p:spPr>
        <p:txBody>
          <a:bodyPr wrap="square" lIns="91440" tIns="45720" rIns="91440" bIns="45720" anchor="t">
            <a:spAutoFit/>
          </a:bodyPr>
          <a:lstStyle/>
          <a:p>
            <a:r>
              <a:rPr lang="en-GB" sz="3600">
                <a:solidFill>
                  <a:schemeClr val="bg1"/>
                </a:solidFill>
                <a:ea typeface="+mn-lt"/>
                <a:cs typeface="+mn-lt"/>
              </a:rPr>
              <a:t>Heavy Ion Beam Diagnostics at the JINR FLNR Accelerator Complex: State Of Art</a:t>
            </a:r>
            <a:endParaRPr lang="en-US" sz="3200"/>
          </a:p>
        </p:txBody>
      </p:sp>
      <p:sp>
        <p:nvSpPr>
          <p:cNvPr id="5" name="Rectangle 4">
            <a:extLst>
              <a:ext uri="{FF2B5EF4-FFF2-40B4-BE49-F238E27FC236}">
                <a16:creationId xmlns:a16="http://schemas.microsoft.com/office/drawing/2014/main" id="{182CEFC7-0F9D-D8B1-CBE6-505D4B776363}"/>
              </a:ext>
            </a:extLst>
          </p:cNvPr>
          <p:cNvSpPr/>
          <p:nvPr/>
        </p:nvSpPr>
        <p:spPr>
          <a:xfrm>
            <a:off x="10899076" y="336923"/>
            <a:ext cx="1111638" cy="571258"/>
          </a:xfrm>
          <a:prstGeom prst="rect">
            <a:avLst/>
          </a:prstGeom>
          <a:solidFill>
            <a:srgbClr val="6563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ID 624</a:t>
            </a:r>
            <a:endParaRPr lang="en-GB" b="1"/>
          </a:p>
        </p:txBody>
      </p:sp>
      <p:pic>
        <p:nvPicPr>
          <p:cNvPr id="6" name="Picture 5" descr="International Union of Pure and Applied Physics - Wikipedia">
            <a:extLst>
              <a:ext uri="{FF2B5EF4-FFF2-40B4-BE49-F238E27FC236}">
                <a16:creationId xmlns:a16="http://schemas.microsoft.com/office/drawing/2014/main" id="{70BEEDAB-7D34-AB87-F418-17088B1FF562}"/>
              </a:ext>
            </a:extLst>
          </p:cNvPr>
          <p:cNvPicPr>
            <a:picLocks noChangeAspect="1"/>
          </p:cNvPicPr>
          <p:nvPr/>
        </p:nvPicPr>
        <p:blipFill>
          <a:blip r:embed="rId3"/>
          <a:stretch>
            <a:fillRect/>
          </a:stretch>
        </p:blipFill>
        <p:spPr>
          <a:xfrm>
            <a:off x="9364436" y="6134099"/>
            <a:ext cx="952501" cy="613230"/>
          </a:xfrm>
          <a:prstGeom prst="rect">
            <a:avLst/>
          </a:prstGeom>
        </p:spPr>
      </p:pic>
    </p:spTree>
    <p:extLst>
      <p:ext uri="{BB962C8B-B14F-4D97-AF65-F5344CB8AC3E}">
        <p14:creationId xmlns:p14="http://schemas.microsoft.com/office/powerpoint/2010/main" val="413741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5607B-134C-B901-1B95-A786AA5E9315}"/>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FC792485-01AA-47B2-4592-D7C614FBA1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7" r="297"/>
          <a:stretch/>
        </p:blipFill>
        <p:spPr bwMode="auto">
          <a:xfrm>
            <a:off x="1135770" y="1123321"/>
            <a:ext cx="2427515" cy="2442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98008B8-D562-E61F-E00F-607249CABADB}"/>
              </a:ext>
            </a:extLst>
          </p:cNvPr>
          <p:cNvSpPr txBox="1"/>
          <p:nvPr/>
        </p:nvSpPr>
        <p:spPr>
          <a:xfrm>
            <a:off x="785391" y="3717240"/>
            <a:ext cx="3963906" cy="800219"/>
          </a:xfrm>
          <a:prstGeom prst="rect">
            <a:avLst/>
          </a:prstGeom>
          <a:noFill/>
        </p:spPr>
        <p:txBody>
          <a:bodyPr wrap="square" lIns="91440" tIns="45720" rIns="91440" bIns="45720" anchor="t">
            <a:spAutoFit/>
          </a:bodyPr>
          <a:lstStyle/>
          <a:p>
            <a:r>
              <a:rPr lang="en-US" sz="2800">
                <a:solidFill>
                  <a:schemeClr val="bg1"/>
                </a:solidFill>
                <a:ea typeface="+mn-lt"/>
                <a:cs typeface="+mn-lt"/>
              </a:rPr>
              <a:t>Helena Biljanić</a:t>
            </a:r>
            <a:endParaRPr lang="en-US" sz="2800">
              <a:solidFill>
                <a:schemeClr val="bg1"/>
              </a:solidFill>
            </a:endParaRPr>
          </a:p>
          <a:p>
            <a:r>
              <a:rPr lang="en-GB">
                <a:solidFill>
                  <a:schemeClr val="bg1"/>
                </a:solidFill>
                <a:ea typeface="+mn-lt"/>
                <a:cs typeface="+mn-lt"/>
              </a:rPr>
              <a:t>Ruđer Bošković Institute, Croatia</a:t>
            </a:r>
            <a:endParaRPr lang="en-GB" sz="1600">
              <a:solidFill>
                <a:schemeClr val="bg1"/>
              </a:solidFill>
              <a:effectLst/>
              <a:latin typeface="Arial" panose="020B0604020202020204" pitchFamily="34" charset="0"/>
            </a:endParaRPr>
          </a:p>
        </p:txBody>
      </p:sp>
      <p:sp>
        <p:nvSpPr>
          <p:cNvPr id="3" name="TextBox 2">
            <a:extLst>
              <a:ext uri="{FF2B5EF4-FFF2-40B4-BE49-F238E27FC236}">
                <a16:creationId xmlns:a16="http://schemas.microsoft.com/office/drawing/2014/main" id="{A7714AF1-2944-073D-B26C-9B83C8006FB8}"/>
              </a:ext>
            </a:extLst>
          </p:cNvPr>
          <p:cNvSpPr txBox="1"/>
          <p:nvPr/>
        </p:nvSpPr>
        <p:spPr>
          <a:xfrm>
            <a:off x="473333" y="422497"/>
            <a:ext cx="5654821" cy="400110"/>
          </a:xfrm>
          <a:prstGeom prst="rect">
            <a:avLst/>
          </a:prstGeom>
          <a:noFill/>
        </p:spPr>
        <p:txBody>
          <a:bodyPr wrap="square" lIns="91440" tIns="45720" rIns="91440" bIns="45720" anchor="t">
            <a:spAutoFit/>
          </a:bodyPr>
          <a:lstStyle/>
          <a:p>
            <a:r>
              <a:rPr lang="en-GB" sz="2000" b="1">
                <a:solidFill>
                  <a:schemeClr val="bg1"/>
                </a:solidFill>
                <a:latin typeface="Segoe UI"/>
                <a:cs typeface="Segoe UI"/>
              </a:rPr>
              <a:t>Young Professional Award Winners</a:t>
            </a:r>
            <a:endParaRPr lang="en-US">
              <a:solidFill>
                <a:schemeClr val="bg1"/>
              </a:solidFill>
            </a:endParaRPr>
          </a:p>
        </p:txBody>
      </p:sp>
      <p:sp>
        <p:nvSpPr>
          <p:cNvPr id="4" name="TextBox 3">
            <a:extLst>
              <a:ext uri="{FF2B5EF4-FFF2-40B4-BE49-F238E27FC236}">
                <a16:creationId xmlns:a16="http://schemas.microsoft.com/office/drawing/2014/main" id="{4B561FC0-80A6-47E7-6AFE-32A5AEB1AD1E}"/>
              </a:ext>
            </a:extLst>
          </p:cNvPr>
          <p:cNvSpPr txBox="1"/>
          <p:nvPr/>
        </p:nvSpPr>
        <p:spPr>
          <a:xfrm>
            <a:off x="4670683" y="1585774"/>
            <a:ext cx="6917562" cy="2862322"/>
          </a:xfrm>
          <a:prstGeom prst="rect">
            <a:avLst/>
          </a:prstGeom>
          <a:noFill/>
        </p:spPr>
        <p:txBody>
          <a:bodyPr wrap="square" lIns="91440" tIns="45720" rIns="91440" bIns="45720" anchor="t">
            <a:spAutoFit/>
          </a:bodyPr>
          <a:lstStyle/>
          <a:p>
            <a:r>
              <a:rPr lang="en-GB" sz="3600">
                <a:solidFill>
                  <a:schemeClr val="bg1"/>
                </a:solidFill>
                <a:ea typeface="+mn-lt"/>
                <a:cs typeface="+mn-lt"/>
              </a:rPr>
              <a:t>Electron Beam-induced Surface Engineering of Calcium Carbonate for Enhanced Performance in Polymer Composites </a:t>
            </a:r>
            <a:endParaRPr lang="en-US" sz="3200"/>
          </a:p>
        </p:txBody>
      </p:sp>
      <p:sp>
        <p:nvSpPr>
          <p:cNvPr id="5" name="Rectangle 4">
            <a:extLst>
              <a:ext uri="{FF2B5EF4-FFF2-40B4-BE49-F238E27FC236}">
                <a16:creationId xmlns:a16="http://schemas.microsoft.com/office/drawing/2014/main" id="{59A5640D-0337-CA18-91E4-10B40BC0D5C9}"/>
              </a:ext>
            </a:extLst>
          </p:cNvPr>
          <p:cNvSpPr/>
          <p:nvPr/>
        </p:nvSpPr>
        <p:spPr>
          <a:xfrm>
            <a:off x="10899076" y="336923"/>
            <a:ext cx="1111638" cy="571258"/>
          </a:xfrm>
          <a:prstGeom prst="rect">
            <a:avLst/>
          </a:prstGeom>
          <a:solidFill>
            <a:srgbClr val="6563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ID 311</a:t>
            </a:r>
            <a:endParaRPr lang="en-GB" b="1"/>
          </a:p>
        </p:txBody>
      </p:sp>
      <p:pic>
        <p:nvPicPr>
          <p:cNvPr id="8" name="Picture 7" descr="International Union of Pure and Applied Physics - Wikipedia">
            <a:extLst>
              <a:ext uri="{FF2B5EF4-FFF2-40B4-BE49-F238E27FC236}">
                <a16:creationId xmlns:a16="http://schemas.microsoft.com/office/drawing/2014/main" id="{BE133C76-0499-2EFC-B836-E50D410D907D}"/>
              </a:ext>
            </a:extLst>
          </p:cNvPr>
          <p:cNvPicPr>
            <a:picLocks noChangeAspect="1"/>
          </p:cNvPicPr>
          <p:nvPr/>
        </p:nvPicPr>
        <p:blipFill>
          <a:blip r:embed="rId3"/>
          <a:stretch>
            <a:fillRect/>
          </a:stretch>
        </p:blipFill>
        <p:spPr>
          <a:xfrm>
            <a:off x="9364436" y="6134099"/>
            <a:ext cx="952501" cy="613230"/>
          </a:xfrm>
          <a:prstGeom prst="rect">
            <a:avLst/>
          </a:prstGeom>
        </p:spPr>
      </p:pic>
    </p:spTree>
    <p:extLst>
      <p:ext uri="{BB962C8B-B14F-4D97-AF65-F5344CB8AC3E}">
        <p14:creationId xmlns:p14="http://schemas.microsoft.com/office/powerpoint/2010/main" val="397663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ADDD8-81CB-8DCF-5356-1E9EFD3CBC9A}"/>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EA3FC3D8-40C2-446E-EA3C-60CB93874C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7" r="297"/>
          <a:stretch/>
        </p:blipFill>
        <p:spPr bwMode="auto">
          <a:xfrm>
            <a:off x="1135770" y="1123321"/>
            <a:ext cx="2427515" cy="24420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AC3AB22-D6CB-9E3E-3989-D21254336AC3}"/>
              </a:ext>
            </a:extLst>
          </p:cNvPr>
          <p:cNvSpPr txBox="1"/>
          <p:nvPr/>
        </p:nvSpPr>
        <p:spPr>
          <a:xfrm>
            <a:off x="785391" y="3717240"/>
            <a:ext cx="3963906" cy="1354217"/>
          </a:xfrm>
          <a:prstGeom prst="rect">
            <a:avLst/>
          </a:prstGeom>
          <a:noFill/>
        </p:spPr>
        <p:txBody>
          <a:bodyPr wrap="square" lIns="91440" tIns="45720" rIns="91440" bIns="45720" anchor="t">
            <a:spAutoFit/>
          </a:bodyPr>
          <a:lstStyle/>
          <a:p>
            <a:r>
              <a:rPr lang="en-GB" sz="2800">
                <a:solidFill>
                  <a:schemeClr val="bg1"/>
                </a:solidFill>
                <a:ea typeface="+mn-lt"/>
                <a:cs typeface="+mn-lt"/>
              </a:rPr>
              <a:t>Ade Lestari  Yunus </a:t>
            </a:r>
            <a:endParaRPr lang="en-US" sz="2800">
              <a:solidFill>
                <a:schemeClr val="bg1"/>
              </a:solidFill>
            </a:endParaRPr>
          </a:p>
          <a:p>
            <a:r>
              <a:rPr lang="en-GB">
                <a:solidFill>
                  <a:schemeClr val="bg1"/>
                </a:solidFill>
                <a:ea typeface="+mn-lt"/>
                <a:cs typeface="+mn-lt"/>
              </a:rPr>
              <a:t>National Research </a:t>
            </a:r>
            <a:r>
              <a:rPr lang="en-GB" sz="1800">
                <a:solidFill>
                  <a:schemeClr val="bg1"/>
                </a:solidFill>
                <a:effectLst/>
                <a:ea typeface="+mn-lt"/>
                <a:cs typeface="+mn-lt"/>
              </a:rPr>
              <a:t>and </a:t>
            </a:r>
            <a:r>
              <a:rPr lang="en-GB">
                <a:solidFill>
                  <a:schemeClr val="bg1"/>
                </a:solidFill>
                <a:ea typeface="+mn-lt"/>
                <a:cs typeface="+mn-lt"/>
              </a:rPr>
              <a:t>Innovation Agency of Indonesia (BRIN) </a:t>
            </a:r>
            <a:endParaRPr lang="en-GB">
              <a:solidFill>
                <a:schemeClr val="bg1"/>
              </a:solidFill>
            </a:endParaRPr>
          </a:p>
          <a:p>
            <a:pPr>
              <a:buNone/>
            </a:pPr>
            <a:r>
              <a:rPr lang="en-GB">
                <a:solidFill>
                  <a:schemeClr val="bg1"/>
                </a:solidFill>
                <a:latin typeface="Segoe UI"/>
                <a:cs typeface="Segoe UI"/>
              </a:rPr>
              <a:t>Indonesia</a:t>
            </a:r>
            <a:endParaRPr lang="en-GB" sz="1600">
              <a:solidFill>
                <a:schemeClr val="bg1"/>
              </a:solidFill>
              <a:effectLst/>
              <a:latin typeface="Arial" panose="020B0604020202020204" pitchFamily="34" charset="0"/>
            </a:endParaRPr>
          </a:p>
        </p:txBody>
      </p:sp>
      <p:sp>
        <p:nvSpPr>
          <p:cNvPr id="3" name="TextBox 2">
            <a:extLst>
              <a:ext uri="{FF2B5EF4-FFF2-40B4-BE49-F238E27FC236}">
                <a16:creationId xmlns:a16="http://schemas.microsoft.com/office/drawing/2014/main" id="{9151E441-E82F-E7FF-2C84-452CE719945D}"/>
              </a:ext>
            </a:extLst>
          </p:cNvPr>
          <p:cNvSpPr txBox="1"/>
          <p:nvPr/>
        </p:nvSpPr>
        <p:spPr>
          <a:xfrm>
            <a:off x="473333" y="422497"/>
            <a:ext cx="5654821" cy="400110"/>
          </a:xfrm>
          <a:prstGeom prst="rect">
            <a:avLst/>
          </a:prstGeom>
          <a:noFill/>
        </p:spPr>
        <p:txBody>
          <a:bodyPr wrap="square" lIns="91440" tIns="45720" rIns="91440" bIns="45720" anchor="t">
            <a:spAutoFit/>
          </a:bodyPr>
          <a:lstStyle/>
          <a:p>
            <a:r>
              <a:rPr lang="en-GB" sz="2000" b="1" dirty="0">
                <a:solidFill>
                  <a:schemeClr val="bg1"/>
                </a:solidFill>
                <a:latin typeface="Segoe UI"/>
                <a:cs typeface="Segoe UI"/>
              </a:rPr>
              <a:t>Young Professional Award Winners</a:t>
            </a:r>
            <a:endParaRPr lang="en-US" dirty="0">
              <a:solidFill>
                <a:schemeClr val="bg1"/>
              </a:solidFill>
            </a:endParaRPr>
          </a:p>
        </p:txBody>
      </p:sp>
      <p:sp>
        <p:nvSpPr>
          <p:cNvPr id="4" name="TextBox 3">
            <a:extLst>
              <a:ext uri="{FF2B5EF4-FFF2-40B4-BE49-F238E27FC236}">
                <a16:creationId xmlns:a16="http://schemas.microsoft.com/office/drawing/2014/main" id="{EEB3BA4E-7C95-4125-BBDF-76A6A8AEDC8D}"/>
              </a:ext>
            </a:extLst>
          </p:cNvPr>
          <p:cNvSpPr txBox="1"/>
          <p:nvPr/>
        </p:nvSpPr>
        <p:spPr>
          <a:xfrm>
            <a:off x="4537333" y="1467525"/>
            <a:ext cx="6917562" cy="2862322"/>
          </a:xfrm>
          <a:prstGeom prst="rect">
            <a:avLst/>
          </a:prstGeom>
          <a:noFill/>
        </p:spPr>
        <p:txBody>
          <a:bodyPr wrap="square" lIns="91440" tIns="45720" rIns="91440" bIns="45720" anchor="t">
            <a:spAutoFit/>
          </a:bodyPr>
          <a:lstStyle/>
          <a:p>
            <a:r>
              <a:rPr lang="en-GB" sz="3600">
                <a:solidFill>
                  <a:schemeClr val="bg1"/>
                </a:solidFill>
                <a:ea typeface="+mn-lt"/>
                <a:cs typeface="+mn-lt"/>
              </a:rPr>
              <a:t>Surface Modification of Recycled Polyethylene by Low-Energy Electron Beam for Potential Application in Wood–Polymer Composites </a:t>
            </a:r>
            <a:endParaRPr lang="en-US" sz="3200"/>
          </a:p>
        </p:txBody>
      </p:sp>
      <p:sp>
        <p:nvSpPr>
          <p:cNvPr id="5" name="Rectangle 4">
            <a:extLst>
              <a:ext uri="{FF2B5EF4-FFF2-40B4-BE49-F238E27FC236}">
                <a16:creationId xmlns:a16="http://schemas.microsoft.com/office/drawing/2014/main" id="{4D041E34-966E-7F5A-5C57-4BDAF43D1503}"/>
              </a:ext>
            </a:extLst>
          </p:cNvPr>
          <p:cNvSpPr/>
          <p:nvPr/>
        </p:nvSpPr>
        <p:spPr>
          <a:xfrm>
            <a:off x="10899076" y="336923"/>
            <a:ext cx="1111638" cy="571258"/>
          </a:xfrm>
          <a:prstGeom prst="rect">
            <a:avLst/>
          </a:prstGeom>
          <a:solidFill>
            <a:srgbClr val="6563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ID 289</a:t>
            </a:r>
            <a:endParaRPr lang="en-GB" b="1"/>
          </a:p>
        </p:txBody>
      </p:sp>
      <p:pic>
        <p:nvPicPr>
          <p:cNvPr id="6" name="Picture 5" descr="International Union of Pure and Applied Physics - Wikipedia">
            <a:extLst>
              <a:ext uri="{FF2B5EF4-FFF2-40B4-BE49-F238E27FC236}">
                <a16:creationId xmlns:a16="http://schemas.microsoft.com/office/drawing/2014/main" id="{7B64A25F-D90A-BC8E-FD71-7EEDB643E804}"/>
              </a:ext>
            </a:extLst>
          </p:cNvPr>
          <p:cNvPicPr>
            <a:picLocks noChangeAspect="1"/>
          </p:cNvPicPr>
          <p:nvPr/>
        </p:nvPicPr>
        <p:blipFill>
          <a:blip r:embed="rId3"/>
          <a:stretch>
            <a:fillRect/>
          </a:stretch>
        </p:blipFill>
        <p:spPr>
          <a:xfrm>
            <a:off x="9364436" y="6134099"/>
            <a:ext cx="952501" cy="613230"/>
          </a:xfrm>
          <a:prstGeom prst="rect">
            <a:avLst/>
          </a:prstGeom>
        </p:spPr>
      </p:pic>
      <p:pic>
        <p:nvPicPr>
          <p:cNvPr id="2" name="Picture 1">
            <a:extLst>
              <a:ext uri="{FF2B5EF4-FFF2-40B4-BE49-F238E27FC236}">
                <a16:creationId xmlns:a16="http://schemas.microsoft.com/office/drawing/2014/main" id="{02DF3E21-E67D-A4CD-C32D-D10DB4FFFFA1}"/>
              </a:ext>
            </a:extLst>
          </p:cNvPr>
          <p:cNvPicPr>
            <a:picLocks noChangeAspect="1"/>
          </p:cNvPicPr>
          <p:nvPr/>
        </p:nvPicPr>
        <p:blipFill>
          <a:blip r:embed="rId4"/>
          <a:stretch>
            <a:fillRect/>
          </a:stretch>
        </p:blipFill>
        <p:spPr>
          <a:xfrm>
            <a:off x="8720667" y="3804557"/>
            <a:ext cx="3471333" cy="3053443"/>
          </a:xfrm>
          <a:prstGeom prst="rect">
            <a:avLst/>
          </a:prstGeom>
        </p:spPr>
      </p:pic>
    </p:spTree>
    <p:extLst>
      <p:ext uri="{BB962C8B-B14F-4D97-AF65-F5344CB8AC3E}">
        <p14:creationId xmlns:p14="http://schemas.microsoft.com/office/powerpoint/2010/main" val="1540871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738EB-4CAF-3B55-9BC2-600BDC52577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BE85E2-459F-B3F3-78F7-C1630D693BB1}"/>
              </a:ext>
            </a:extLst>
          </p:cNvPr>
          <p:cNvSpPr txBox="1"/>
          <p:nvPr/>
        </p:nvSpPr>
        <p:spPr>
          <a:xfrm>
            <a:off x="1236133" y="2667393"/>
            <a:ext cx="9989751" cy="1446550"/>
          </a:xfrm>
          <a:prstGeom prst="rect">
            <a:avLst/>
          </a:prstGeom>
          <a:noFill/>
        </p:spPr>
        <p:txBody>
          <a:bodyPr wrap="square">
            <a:spAutoFit/>
          </a:bodyPr>
          <a:lstStyle/>
          <a:p>
            <a:r>
              <a:rPr lang="en-US" sz="4400" b="1" dirty="0">
                <a:solidFill>
                  <a:schemeClr val="bg1"/>
                </a:solidFill>
              </a:rPr>
              <a:t>Additional IUPAP Award Winners &amp; Accelerating Talents</a:t>
            </a:r>
            <a:endParaRPr lang="en-SE" sz="1200" b="1" dirty="0">
              <a:solidFill>
                <a:schemeClr val="bg1"/>
              </a:solidFill>
            </a:endParaRPr>
          </a:p>
        </p:txBody>
      </p:sp>
    </p:spTree>
    <p:extLst>
      <p:ext uri="{BB962C8B-B14F-4D97-AF65-F5344CB8AC3E}">
        <p14:creationId xmlns:p14="http://schemas.microsoft.com/office/powerpoint/2010/main" val="12672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9D0D391-2DC9-71CF-6980-1FBDF8ACD13F}"/>
              </a:ext>
            </a:extLst>
          </p:cNvPr>
          <p:cNvSpPr txBox="1"/>
          <p:nvPr/>
        </p:nvSpPr>
        <p:spPr>
          <a:xfrm>
            <a:off x="539580" y="939113"/>
            <a:ext cx="11224052" cy="2862322"/>
          </a:xfrm>
          <a:prstGeom prst="rect">
            <a:avLst/>
          </a:prstGeom>
          <a:noFill/>
        </p:spPr>
        <p:txBody>
          <a:bodyPr wrap="square">
            <a:spAutoFit/>
          </a:bodyPr>
          <a:lstStyle/>
          <a:p>
            <a:pPr>
              <a:buNone/>
            </a:pPr>
            <a:r>
              <a:rPr lang="en-SE" sz="2000" b="1" i="1" dirty="0">
                <a:solidFill>
                  <a:schemeClr val="bg1"/>
                </a:solidFill>
                <a:hlinkClick r:id="rId3">
                  <a:extLst>
                    <a:ext uri="{A12FA001-AC4F-418D-AE19-62706E023703}">
                      <ahyp:hlinkClr xmlns:ahyp="http://schemas.microsoft.com/office/drawing/2018/hyperlinkcolor" val="tx"/>
                    </a:ext>
                  </a:extLst>
                </a:hlinkClick>
              </a:rPr>
              <a:t>Working Group 14 – Accelerator Science – Particle Accelerators for Science and Society</a:t>
            </a:r>
            <a:endParaRPr lang="en-SE" sz="2000" b="1" i="1" dirty="0">
              <a:solidFill>
                <a:schemeClr val="bg1"/>
              </a:solidFill>
            </a:endParaRPr>
          </a:p>
          <a:p>
            <a:pPr>
              <a:buNone/>
            </a:pPr>
            <a:r>
              <a:rPr lang="en-SE" sz="2000" dirty="0">
                <a:solidFill>
                  <a:schemeClr val="bg1"/>
                </a:solidFill>
              </a:rPr>
              <a:t>Expert Committee of the International Union of Pure and Applied Physics (IUPAP), under Commission </a:t>
            </a:r>
            <a:r>
              <a:rPr lang="en-SE" sz="2000" i="1" dirty="0">
                <a:solidFill>
                  <a:schemeClr val="bg1"/>
                </a:solidFill>
              </a:rPr>
              <a:t>C11 (Particles &amp; Fields ),</a:t>
            </a:r>
            <a:r>
              <a:rPr lang="en-SE" sz="2000" dirty="0">
                <a:solidFill>
                  <a:schemeClr val="bg1"/>
                </a:solidFill>
              </a:rPr>
              <a:t> and in close collaboration with</a:t>
            </a:r>
            <a:r>
              <a:rPr lang="en-SE" sz="2000" b="1" i="1" dirty="0">
                <a:solidFill>
                  <a:schemeClr val="bg1"/>
                </a:solidFill>
              </a:rPr>
              <a:t> </a:t>
            </a:r>
            <a:r>
              <a:rPr lang="en-SE" sz="2000" i="1" dirty="0">
                <a:solidFill>
                  <a:schemeClr val="bg1"/>
                </a:solidFill>
              </a:rPr>
              <a:t>C12 (Nuclear Physics)</a:t>
            </a:r>
            <a:r>
              <a:rPr lang="en-SE" sz="2000" b="1" i="1" dirty="0">
                <a:solidFill>
                  <a:schemeClr val="bg1"/>
                </a:solidFill>
              </a:rPr>
              <a:t> </a:t>
            </a:r>
            <a:r>
              <a:rPr lang="en-SE" sz="2000" dirty="0">
                <a:solidFill>
                  <a:schemeClr val="bg1"/>
                </a:solidFill>
              </a:rPr>
              <a:t>and other IUPAP bodies.</a:t>
            </a:r>
          </a:p>
          <a:p>
            <a:pPr>
              <a:buNone/>
            </a:pPr>
            <a:endParaRPr lang="en-SE" sz="2000" dirty="0"/>
          </a:p>
          <a:p>
            <a:r>
              <a:rPr lang="en-SE" sz="2000" b="1" dirty="0">
                <a:solidFill>
                  <a:schemeClr val="bg1"/>
                </a:solidFill>
              </a:rPr>
              <a:t>The objective of WG14 is to strengthen global collaboration in accelerator science among laboratories, universities, industry and international organisations, while promoting its applications in scientific discovery, innovation, education and societal benefit.</a:t>
            </a:r>
          </a:p>
          <a:p>
            <a:endParaRPr lang="en-SE" sz="2000" dirty="0">
              <a:solidFill>
                <a:schemeClr val="bg1"/>
              </a:solidFill>
            </a:endParaRPr>
          </a:p>
        </p:txBody>
      </p:sp>
      <p:grpSp>
        <p:nvGrpSpPr>
          <p:cNvPr id="9" name="Group 8">
            <a:extLst>
              <a:ext uri="{FF2B5EF4-FFF2-40B4-BE49-F238E27FC236}">
                <a16:creationId xmlns:a16="http://schemas.microsoft.com/office/drawing/2014/main" id="{4B91F3F1-5ED9-0858-0CEB-8B7B04F4841A}"/>
              </a:ext>
            </a:extLst>
          </p:cNvPr>
          <p:cNvGrpSpPr/>
          <p:nvPr/>
        </p:nvGrpSpPr>
        <p:grpSpPr>
          <a:xfrm>
            <a:off x="7611762" y="3867665"/>
            <a:ext cx="4460789" cy="2861584"/>
            <a:chOff x="7340213" y="123568"/>
            <a:chExt cx="4719981" cy="3565919"/>
          </a:xfrm>
        </p:grpSpPr>
        <p:pic>
          <p:nvPicPr>
            <p:cNvPr id="5" name="Picture 4">
              <a:extLst>
                <a:ext uri="{FF2B5EF4-FFF2-40B4-BE49-F238E27FC236}">
                  <a16:creationId xmlns:a16="http://schemas.microsoft.com/office/drawing/2014/main" id="{DE3CC3BF-7660-1710-96CF-7A12E7E09D05}"/>
                </a:ext>
              </a:extLst>
            </p:cNvPr>
            <p:cNvPicPr>
              <a:picLocks noChangeAspect="1"/>
            </p:cNvPicPr>
            <p:nvPr/>
          </p:nvPicPr>
          <p:blipFill>
            <a:blip r:embed="rId4"/>
            <a:stretch>
              <a:fillRect/>
            </a:stretch>
          </p:blipFill>
          <p:spPr>
            <a:xfrm>
              <a:off x="7340213" y="123568"/>
              <a:ext cx="4719981" cy="3565919"/>
            </a:xfrm>
            <a:prstGeom prst="rect">
              <a:avLst/>
            </a:prstGeom>
          </p:spPr>
        </p:pic>
        <p:pic>
          <p:nvPicPr>
            <p:cNvPr id="3" name="Picture 2">
              <a:extLst>
                <a:ext uri="{FF2B5EF4-FFF2-40B4-BE49-F238E27FC236}">
                  <a16:creationId xmlns:a16="http://schemas.microsoft.com/office/drawing/2014/main" id="{7C802AE7-4365-AF95-892A-E4C50E7DD75D}"/>
                </a:ext>
              </a:extLst>
            </p:cNvPr>
            <p:cNvPicPr>
              <a:picLocks noChangeAspect="1"/>
            </p:cNvPicPr>
            <p:nvPr/>
          </p:nvPicPr>
          <p:blipFill>
            <a:blip r:embed="rId5"/>
            <a:stretch>
              <a:fillRect/>
            </a:stretch>
          </p:blipFill>
          <p:spPr>
            <a:xfrm>
              <a:off x="8649729" y="1685087"/>
              <a:ext cx="1502719" cy="927604"/>
            </a:xfrm>
            <a:prstGeom prst="rect">
              <a:avLst/>
            </a:prstGeom>
          </p:spPr>
        </p:pic>
        <p:pic>
          <p:nvPicPr>
            <p:cNvPr id="6" name="Picture 5">
              <a:extLst>
                <a:ext uri="{FF2B5EF4-FFF2-40B4-BE49-F238E27FC236}">
                  <a16:creationId xmlns:a16="http://schemas.microsoft.com/office/drawing/2014/main" id="{72C4CF22-DF7A-0A7E-948F-D9784F12EBDC}"/>
                </a:ext>
              </a:extLst>
            </p:cNvPr>
            <p:cNvPicPr>
              <a:picLocks noChangeAspect="1"/>
            </p:cNvPicPr>
            <p:nvPr/>
          </p:nvPicPr>
          <p:blipFill>
            <a:blip r:embed="rId6"/>
            <a:stretch>
              <a:fillRect/>
            </a:stretch>
          </p:blipFill>
          <p:spPr>
            <a:xfrm>
              <a:off x="10004002" y="2331895"/>
              <a:ext cx="1607231" cy="930289"/>
            </a:xfrm>
            <a:prstGeom prst="rect">
              <a:avLst/>
            </a:prstGeom>
          </p:spPr>
        </p:pic>
      </p:grpSp>
      <p:sp>
        <p:nvSpPr>
          <p:cNvPr id="8" name="TextBox 7">
            <a:extLst>
              <a:ext uri="{FF2B5EF4-FFF2-40B4-BE49-F238E27FC236}">
                <a16:creationId xmlns:a16="http://schemas.microsoft.com/office/drawing/2014/main" id="{4947F2E6-1F14-D606-D5E1-701409D0C2C5}"/>
              </a:ext>
            </a:extLst>
          </p:cNvPr>
          <p:cNvSpPr txBox="1"/>
          <p:nvPr/>
        </p:nvSpPr>
        <p:spPr>
          <a:xfrm>
            <a:off x="744724" y="3679676"/>
            <a:ext cx="6672076" cy="1323439"/>
          </a:xfrm>
          <a:prstGeom prst="rect">
            <a:avLst/>
          </a:prstGeom>
          <a:noFill/>
        </p:spPr>
        <p:txBody>
          <a:bodyPr wrap="square">
            <a:spAutoFit/>
          </a:bodyPr>
          <a:lstStyle/>
          <a:p>
            <a:r>
              <a:rPr lang="en-SE" sz="2000" dirty="0">
                <a:solidFill>
                  <a:schemeClr val="bg1"/>
                </a:solidFill>
              </a:rPr>
              <a:t>WG14 focuses on the following key areas:</a:t>
            </a:r>
          </a:p>
          <a:p>
            <a:pPr marL="285750" lvl="0" indent="-285750">
              <a:buFont typeface="Wingdings" pitchFamily="2" charset="2"/>
              <a:buChar char="Ø"/>
            </a:pPr>
            <a:r>
              <a:rPr lang="en-SE" sz="2000" dirty="0">
                <a:solidFill>
                  <a:schemeClr val="bg1"/>
                </a:solidFill>
              </a:rPr>
              <a:t>Global knowledge sharing and partnerships</a:t>
            </a:r>
          </a:p>
          <a:p>
            <a:pPr marL="285750" lvl="0" indent="-285750">
              <a:buFont typeface="Wingdings" pitchFamily="2" charset="2"/>
              <a:buChar char="Ø"/>
            </a:pPr>
            <a:r>
              <a:rPr lang="en-SE" sz="2000" dirty="0">
                <a:solidFill>
                  <a:schemeClr val="bg1"/>
                </a:solidFill>
              </a:rPr>
              <a:t>Societal impact and sustainable applications</a:t>
            </a:r>
          </a:p>
          <a:p>
            <a:pPr marL="285750" lvl="0" indent="-285750">
              <a:buFont typeface="Wingdings" pitchFamily="2" charset="2"/>
              <a:buChar char="Ø"/>
            </a:pPr>
            <a:r>
              <a:rPr lang="en-SE" sz="2000" dirty="0">
                <a:solidFill>
                  <a:schemeClr val="bg1"/>
                </a:solidFill>
              </a:rPr>
              <a:t>Talent development and resource sharing</a:t>
            </a:r>
          </a:p>
        </p:txBody>
      </p:sp>
      <p:sp>
        <p:nvSpPr>
          <p:cNvPr id="14" name="Title 7">
            <a:extLst>
              <a:ext uri="{FF2B5EF4-FFF2-40B4-BE49-F238E27FC236}">
                <a16:creationId xmlns:a16="http://schemas.microsoft.com/office/drawing/2014/main" id="{B528DEA5-E231-BE24-8620-8CC4520FCB51}"/>
              </a:ext>
            </a:extLst>
          </p:cNvPr>
          <p:cNvSpPr>
            <a:spLocks noGrp="1"/>
          </p:cNvSpPr>
          <p:nvPr>
            <p:ph type="ctrTitle"/>
          </p:nvPr>
        </p:nvSpPr>
        <p:spPr>
          <a:xfrm>
            <a:off x="592667" y="5827490"/>
            <a:ext cx="7162800" cy="810377"/>
          </a:xfrm>
        </p:spPr>
        <p:txBody>
          <a:bodyPr/>
          <a:lstStyle/>
          <a:p>
            <a:pPr lvl="0"/>
            <a:r>
              <a:rPr lang="en-SE" sz="2400" dirty="0">
                <a:latin typeface="+mn-lt"/>
              </a:rPr>
              <a:t>Selected IUPAP WG14 Activities:</a:t>
            </a:r>
            <a:br>
              <a:rPr lang="en-SE" sz="2400" dirty="0">
                <a:latin typeface="+mn-lt"/>
              </a:rPr>
            </a:br>
            <a:r>
              <a:rPr lang="en-SE" sz="2400" dirty="0">
                <a:latin typeface="+mn-lt"/>
              </a:rPr>
              <a:t>- </a:t>
            </a:r>
            <a:r>
              <a:rPr lang="en-SE" sz="2400" dirty="0">
                <a:latin typeface="+mn-lt"/>
                <a:hlinkClick r:id="rId7">
                  <a:extLst>
                    <a:ext uri="{A12FA001-AC4F-418D-AE19-62706E023703}">
                      <ahyp:hlinkClr xmlns:ahyp="http://schemas.microsoft.com/office/drawing/2018/hyperlinkcolor" val="tx"/>
                    </a:ext>
                  </a:extLst>
                </a:hlinkClick>
              </a:rPr>
              <a:t>Accelerator Engagement Ambassadors Initiative</a:t>
            </a:r>
            <a:br>
              <a:rPr lang="en-SE" sz="2400" dirty="0">
                <a:latin typeface="+mn-lt"/>
                <a:hlinkClick r:id="rId8">
                  <a:extLst>
                    <a:ext uri="{A12FA001-AC4F-418D-AE19-62706E023703}">
                      <ahyp:hlinkClr xmlns:ahyp="http://schemas.microsoft.com/office/drawing/2018/hyperlinkcolor" val="tx"/>
                    </a:ext>
                  </a:extLst>
                </a:hlinkClick>
              </a:rPr>
            </a:br>
            <a:r>
              <a:rPr lang="en-SE" sz="2400" dirty="0">
                <a:latin typeface="+mn-lt"/>
                <a:hlinkClick r:id="rId8">
                  <a:extLst>
                    <a:ext uri="{A12FA001-AC4F-418D-AE19-62706E023703}">
                      <ahyp:hlinkClr xmlns:ahyp="http://schemas.microsoft.com/office/drawing/2018/hyperlinkcolor" val="tx"/>
                    </a:ext>
                  </a:extLst>
                </a:hlinkClick>
              </a:rPr>
              <a:t>- Hackathonino (IUPAP-WG14)</a:t>
            </a:r>
            <a:r>
              <a:rPr lang="en-SE" sz="2400" dirty="0">
                <a:latin typeface="+mn-lt"/>
              </a:rPr>
              <a:t> at </a:t>
            </a:r>
            <a:r>
              <a:rPr lang="en-SE" sz="2400" dirty="0">
                <a:latin typeface="+mn-lt"/>
                <a:hlinkClick r:id="rId9">
                  <a:extLst>
                    <a:ext uri="{A12FA001-AC4F-418D-AE19-62706E023703}">
                      <ahyp:hlinkClr xmlns:ahyp="http://schemas.microsoft.com/office/drawing/2018/hyperlinkcolor" val="tx"/>
                    </a:ext>
                  </a:extLst>
                </a:hlinkClick>
              </a:rPr>
              <a:t>IPAC2026</a:t>
            </a:r>
            <a:endParaRPr lang="en-SE" sz="2400" dirty="0">
              <a:latin typeface="+mn-lt"/>
            </a:endParaRPr>
          </a:p>
        </p:txBody>
      </p:sp>
      <p:pic>
        <p:nvPicPr>
          <p:cNvPr id="21" name="Picture 20">
            <a:extLst>
              <a:ext uri="{FF2B5EF4-FFF2-40B4-BE49-F238E27FC236}">
                <a16:creationId xmlns:a16="http://schemas.microsoft.com/office/drawing/2014/main" id="{C9E184B1-EB86-EC58-A2B2-CBD994034D71}"/>
              </a:ext>
            </a:extLst>
          </p:cNvPr>
          <p:cNvPicPr>
            <a:picLocks noChangeAspect="1"/>
          </p:cNvPicPr>
          <p:nvPr/>
        </p:nvPicPr>
        <p:blipFill rotWithShape="1">
          <a:blip r:embed="rId10"/>
          <a:srcRect l="5873"/>
          <a:stretch>
            <a:fillRect/>
          </a:stretch>
        </p:blipFill>
        <p:spPr>
          <a:xfrm>
            <a:off x="6089749" y="4591590"/>
            <a:ext cx="1733451" cy="1253201"/>
          </a:xfrm>
          <a:prstGeom prst="rect">
            <a:avLst/>
          </a:prstGeom>
        </p:spPr>
      </p:pic>
    </p:spTree>
    <p:extLst>
      <p:ext uri="{BB962C8B-B14F-4D97-AF65-F5344CB8AC3E}">
        <p14:creationId xmlns:p14="http://schemas.microsoft.com/office/powerpoint/2010/main" val="2598861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2E151BE-612F-CC31-3A6C-7E624751FF40}"/>
              </a:ext>
            </a:extLst>
          </p:cNvPr>
          <p:cNvSpPr txBox="1"/>
          <p:nvPr/>
        </p:nvSpPr>
        <p:spPr>
          <a:xfrm>
            <a:off x="149922" y="3627516"/>
            <a:ext cx="12042078" cy="2356222"/>
          </a:xfrm>
          <a:prstGeom prst="rect">
            <a:avLst/>
          </a:prstGeom>
          <a:noFill/>
        </p:spPr>
        <p:txBody>
          <a:bodyPr wrap="square">
            <a:spAutoFit/>
          </a:bodyPr>
          <a:lstStyle/>
          <a:p>
            <a:pPr>
              <a:lnSpc>
                <a:spcPct val="150000"/>
              </a:lnSpc>
            </a:pPr>
            <a:r>
              <a:rPr lang="en-GB" sz="2000" dirty="0">
                <a:cs typeface="Arial" panose="020B0604020202020204" pitchFamily="34" charset="0"/>
              </a:rPr>
              <a:t>Activities are designed to build:</a:t>
            </a:r>
            <a:br>
              <a:rPr lang="en-GB" sz="2000" dirty="0">
                <a:cs typeface="Arial" panose="020B0604020202020204" pitchFamily="34" charset="0"/>
              </a:rPr>
            </a:br>
            <a:r>
              <a:rPr lang="en-GB" sz="2000" dirty="0">
                <a:cs typeface="Arial" panose="020B0604020202020204" pitchFamily="34" charset="0"/>
              </a:rPr>
              <a:t>– </a:t>
            </a:r>
            <a:r>
              <a:rPr lang="en-GB" sz="2000" b="1" dirty="0">
                <a:cs typeface="Arial" panose="020B0604020202020204" pitchFamily="34" charset="0"/>
              </a:rPr>
              <a:t>Technical problem-solving skills</a:t>
            </a:r>
            <a:br>
              <a:rPr lang="en-GB" sz="2000" dirty="0">
                <a:cs typeface="Arial" panose="020B0604020202020204" pitchFamily="34" charset="0"/>
              </a:rPr>
            </a:br>
            <a:r>
              <a:rPr lang="en-GB" sz="2000" dirty="0">
                <a:cs typeface="Arial" panose="020B0604020202020204" pitchFamily="34" charset="0"/>
              </a:rPr>
              <a:t>– </a:t>
            </a:r>
            <a:r>
              <a:rPr lang="en-GB" sz="2000" b="1" dirty="0">
                <a:cs typeface="Arial" panose="020B0604020202020204" pitchFamily="34" charset="0"/>
              </a:rPr>
              <a:t>Teamwork &amp; collaboration</a:t>
            </a:r>
            <a:br>
              <a:rPr lang="en-GB" sz="2000" dirty="0">
                <a:cs typeface="Arial" panose="020B0604020202020204" pitchFamily="34" charset="0"/>
              </a:rPr>
            </a:br>
            <a:r>
              <a:rPr lang="en-GB" sz="2000" dirty="0">
                <a:cs typeface="Arial" panose="020B0604020202020204" pitchFamily="34" charset="0"/>
              </a:rPr>
              <a:t>– </a:t>
            </a:r>
            <a:r>
              <a:rPr lang="en-GB" sz="2000" b="1" dirty="0">
                <a:cs typeface="Arial" panose="020B0604020202020204" pitchFamily="34" charset="0"/>
              </a:rPr>
              <a:t>Communication &amp; presentation skills</a:t>
            </a:r>
            <a:br>
              <a:rPr lang="en-GB" sz="2000" dirty="0">
                <a:cs typeface="Arial" panose="020B0604020202020204" pitchFamily="34" charset="0"/>
              </a:rPr>
            </a:br>
            <a:r>
              <a:rPr lang="en-GB" sz="2000" dirty="0">
                <a:cs typeface="Arial" panose="020B0604020202020204" pitchFamily="34" charset="0"/>
              </a:rPr>
              <a:t>– Insight into </a:t>
            </a:r>
            <a:r>
              <a:rPr lang="en-GB" sz="2000" b="1" dirty="0">
                <a:cs typeface="Arial" panose="020B0604020202020204" pitchFamily="34" charset="0"/>
              </a:rPr>
              <a:t>accelerator design</a:t>
            </a:r>
            <a:r>
              <a:rPr lang="en-GB" sz="2000" dirty="0">
                <a:cs typeface="Arial" panose="020B0604020202020204" pitchFamily="34" charset="0"/>
              </a:rPr>
              <a:t> and </a:t>
            </a:r>
            <a:r>
              <a:rPr lang="en-GB" sz="2000" b="1" dirty="0">
                <a:cs typeface="Arial" panose="020B0604020202020204" pitchFamily="34" charset="0"/>
              </a:rPr>
              <a:t>professional design tools</a:t>
            </a:r>
          </a:p>
        </p:txBody>
      </p:sp>
      <p:sp>
        <p:nvSpPr>
          <p:cNvPr id="35" name="TextBox 34">
            <a:extLst>
              <a:ext uri="{FF2B5EF4-FFF2-40B4-BE49-F238E27FC236}">
                <a16:creationId xmlns:a16="http://schemas.microsoft.com/office/drawing/2014/main" id="{74F6DA55-7BF0-CD89-D2FC-2675330AF20C}"/>
              </a:ext>
            </a:extLst>
          </p:cNvPr>
          <p:cNvSpPr txBox="1"/>
          <p:nvPr/>
        </p:nvSpPr>
        <p:spPr>
          <a:xfrm>
            <a:off x="310806" y="1318939"/>
            <a:ext cx="6394793" cy="830997"/>
          </a:xfrm>
          <a:prstGeom prst="rect">
            <a:avLst/>
          </a:prstGeom>
          <a:noFill/>
          <a:ln w="63500" cmpd="dbl">
            <a:solidFill>
              <a:srgbClr val="7030A0"/>
            </a:solidFill>
          </a:ln>
        </p:spPr>
        <p:txBody>
          <a:bodyPr wrap="square">
            <a:spAutoFit/>
          </a:bodyPr>
          <a:lstStyle/>
          <a:p>
            <a:pPr algn="ctr"/>
            <a:r>
              <a:rPr lang="en-GB" sz="2400" dirty="0">
                <a:solidFill>
                  <a:schemeClr val="bg1">
                    <a:lumMod val="50000"/>
                  </a:schemeClr>
                </a:solidFill>
                <a:cs typeface="Arial" panose="020B0604020202020204" pitchFamily="34" charset="0"/>
              </a:rPr>
              <a:t>More than 65 participants from 19 countries, and 9 challenges solved in 3 days !</a:t>
            </a:r>
          </a:p>
        </p:txBody>
      </p:sp>
      <p:sp>
        <p:nvSpPr>
          <p:cNvPr id="36" name="TextBox 35">
            <a:extLst>
              <a:ext uri="{FF2B5EF4-FFF2-40B4-BE49-F238E27FC236}">
                <a16:creationId xmlns:a16="http://schemas.microsoft.com/office/drawing/2014/main" id="{151FBC56-3628-F823-48C5-0CA61F7EDCF3}"/>
              </a:ext>
            </a:extLst>
          </p:cNvPr>
          <p:cNvSpPr txBox="1"/>
          <p:nvPr/>
        </p:nvSpPr>
        <p:spPr>
          <a:xfrm>
            <a:off x="147120" y="116542"/>
            <a:ext cx="12044880" cy="926857"/>
          </a:xfrm>
          <a:prstGeom prst="rect">
            <a:avLst/>
          </a:prstGeom>
          <a:noFill/>
        </p:spPr>
        <p:txBody>
          <a:bodyPr wrap="square">
            <a:spAutoFit/>
          </a:bodyPr>
          <a:lstStyle/>
          <a:p>
            <a:pPr>
              <a:lnSpc>
                <a:spcPct val="150000"/>
              </a:lnSpc>
              <a:spcAft>
                <a:spcPts val="600"/>
              </a:spcAft>
            </a:pPr>
            <a:r>
              <a:rPr lang="en-GB" sz="4000" b="1" dirty="0">
                <a:cs typeface="Arial" panose="020B0604020202020204" pitchFamily="34" charset="0"/>
              </a:rPr>
              <a:t>Hackathonino@IPAC2026</a:t>
            </a:r>
          </a:p>
        </p:txBody>
      </p:sp>
      <p:pic>
        <p:nvPicPr>
          <p:cNvPr id="40" name="Picture 39">
            <a:extLst>
              <a:ext uri="{FF2B5EF4-FFF2-40B4-BE49-F238E27FC236}">
                <a16:creationId xmlns:a16="http://schemas.microsoft.com/office/drawing/2014/main" id="{2D2C9E5A-5C41-EAB8-523E-E8FFEDB719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09805" y="0"/>
            <a:ext cx="5582195" cy="1167418"/>
          </a:xfrm>
          <a:prstGeom prst="rect">
            <a:avLst/>
          </a:prstGeom>
        </p:spPr>
      </p:pic>
      <p:sp>
        <p:nvSpPr>
          <p:cNvPr id="4" name="TextBox 3">
            <a:extLst>
              <a:ext uri="{FF2B5EF4-FFF2-40B4-BE49-F238E27FC236}">
                <a16:creationId xmlns:a16="http://schemas.microsoft.com/office/drawing/2014/main" id="{F39DD6D1-6E6E-A30C-9921-AE3053FC3A75}"/>
              </a:ext>
            </a:extLst>
          </p:cNvPr>
          <p:cNvSpPr txBox="1"/>
          <p:nvPr/>
        </p:nvSpPr>
        <p:spPr>
          <a:xfrm>
            <a:off x="7369543" y="5320885"/>
            <a:ext cx="6266792" cy="400110"/>
          </a:xfrm>
          <a:prstGeom prst="rect">
            <a:avLst/>
          </a:prstGeom>
          <a:noFill/>
        </p:spPr>
        <p:txBody>
          <a:bodyPr wrap="square">
            <a:spAutoFit/>
          </a:bodyPr>
          <a:lstStyle/>
          <a:p>
            <a:r>
              <a:rPr lang="en-GB" sz="2000" b="1" dirty="0">
                <a:solidFill>
                  <a:schemeClr val="bg1">
                    <a:lumMod val="50000"/>
                  </a:schemeClr>
                </a:solidFill>
                <a:highlight>
                  <a:srgbClr val="CCDFDB"/>
                </a:highlight>
                <a:cs typeface="Arial" panose="020B0604020202020204" pitchFamily="34" charset="0"/>
              </a:rPr>
              <a:t>Website: </a:t>
            </a:r>
            <a:r>
              <a:rPr lang="en-GB" sz="2000" b="1" dirty="0">
                <a:solidFill>
                  <a:schemeClr val="bg1">
                    <a:lumMod val="50000"/>
                  </a:schemeClr>
                </a:solidFill>
                <a:highlight>
                  <a:srgbClr val="CCDFDB"/>
                </a:highlight>
                <a:cs typeface="Arial" panose="020B0604020202020204" pitchFamily="34" charset="0"/>
                <a:hlinkClick r:id="rId4">
                  <a:extLst>
                    <a:ext uri="{A12FA001-AC4F-418D-AE19-62706E023703}">
                      <ahyp:hlinkClr xmlns:ahyp="http://schemas.microsoft.com/office/drawing/2018/hyperlinkcolor" val="tx"/>
                    </a:ext>
                  </a:extLst>
                </a:hlinkClick>
              </a:rPr>
              <a:t>[IUPAP-WG14 Hackathonino ]</a:t>
            </a:r>
            <a:endParaRPr lang="en-GB" sz="2000" b="1" dirty="0">
              <a:solidFill>
                <a:schemeClr val="bg1">
                  <a:lumMod val="50000"/>
                </a:schemeClr>
              </a:solidFill>
              <a:highlight>
                <a:srgbClr val="CCDFDB"/>
              </a:highlight>
              <a:cs typeface="Arial" panose="020B0604020202020204" pitchFamily="34" charset="0"/>
            </a:endParaRPr>
          </a:p>
        </p:txBody>
      </p:sp>
      <p:pic>
        <p:nvPicPr>
          <p:cNvPr id="11" name="Picture 10">
            <a:extLst>
              <a:ext uri="{FF2B5EF4-FFF2-40B4-BE49-F238E27FC236}">
                <a16:creationId xmlns:a16="http://schemas.microsoft.com/office/drawing/2014/main" id="{8C355B03-EF3D-0A6B-FF16-93B16EC33399}"/>
              </a:ext>
            </a:extLst>
          </p:cNvPr>
          <p:cNvPicPr>
            <a:picLocks noChangeAspect="1"/>
          </p:cNvPicPr>
          <p:nvPr/>
        </p:nvPicPr>
        <p:blipFill>
          <a:blip r:embed="rId5"/>
          <a:stretch>
            <a:fillRect/>
          </a:stretch>
        </p:blipFill>
        <p:spPr>
          <a:xfrm>
            <a:off x="4508938" y="3629399"/>
            <a:ext cx="7710756" cy="1515095"/>
          </a:xfrm>
          <a:prstGeom prst="rect">
            <a:avLst/>
          </a:prstGeom>
        </p:spPr>
      </p:pic>
      <p:sp>
        <p:nvSpPr>
          <p:cNvPr id="3" name="TextBox 2">
            <a:extLst>
              <a:ext uri="{FF2B5EF4-FFF2-40B4-BE49-F238E27FC236}">
                <a16:creationId xmlns:a16="http://schemas.microsoft.com/office/drawing/2014/main" id="{2634F5B1-1F49-6CEE-5413-7A682B2131BB}"/>
              </a:ext>
            </a:extLst>
          </p:cNvPr>
          <p:cNvSpPr txBox="1"/>
          <p:nvPr/>
        </p:nvSpPr>
        <p:spPr>
          <a:xfrm>
            <a:off x="163285" y="2393537"/>
            <a:ext cx="9024258" cy="1200329"/>
          </a:xfrm>
          <a:prstGeom prst="rect">
            <a:avLst/>
          </a:prstGeom>
          <a:noFill/>
        </p:spPr>
        <p:txBody>
          <a:bodyPr wrap="square">
            <a:spAutoFit/>
          </a:bodyPr>
          <a:lstStyle/>
          <a:p>
            <a:r>
              <a:rPr lang="en-GB" sz="2400" b="1" dirty="0">
                <a:cs typeface="Arial" panose="020B0604020202020204" pitchFamily="34" charset="0"/>
              </a:rPr>
              <a:t>Proof of concept established during IPAC2026 to strengthen synergies among </a:t>
            </a:r>
            <a:r>
              <a:rPr lang="en-GB" sz="2400" b="1" dirty="0">
                <a:solidFill>
                  <a:srgbClr val="7030A0"/>
                </a:solidFill>
                <a:cs typeface="Arial" panose="020B0604020202020204" pitchFamily="34" charset="0"/>
              </a:rPr>
              <a:t>students</a:t>
            </a:r>
            <a:r>
              <a:rPr lang="en-GB" sz="2400" b="1" dirty="0">
                <a:cs typeface="Arial" panose="020B0604020202020204" pitchFamily="34" charset="0"/>
              </a:rPr>
              <a:t>, </a:t>
            </a:r>
            <a:r>
              <a:rPr lang="en-GB" sz="2400" b="1" dirty="0">
                <a:solidFill>
                  <a:srgbClr val="7030A0"/>
                </a:solidFill>
                <a:cs typeface="Arial" panose="020B0604020202020204" pitchFamily="34" charset="0"/>
              </a:rPr>
              <a:t>research mentors</a:t>
            </a:r>
            <a:r>
              <a:rPr lang="en-GB" sz="2400" b="1" dirty="0">
                <a:cs typeface="Arial" panose="020B0604020202020204" pitchFamily="34" charset="0"/>
              </a:rPr>
              <a:t>, and </a:t>
            </a:r>
            <a:r>
              <a:rPr lang="en-GB" sz="2400" b="1" dirty="0">
                <a:solidFill>
                  <a:srgbClr val="7030A0"/>
                </a:solidFill>
                <a:cs typeface="Arial" panose="020B0604020202020204" pitchFamily="34" charset="0"/>
              </a:rPr>
              <a:t>companies</a:t>
            </a:r>
            <a:r>
              <a:rPr lang="en-GB" sz="2400" b="1" dirty="0">
                <a:cs typeface="Arial" panose="020B0604020202020204" pitchFamily="34" charset="0"/>
              </a:rPr>
              <a:t>, ensuring meaningful learning and engagement.</a:t>
            </a:r>
          </a:p>
        </p:txBody>
      </p:sp>
      <p:pic>
        <p:nvPicPr>
          <p:cNvPr id="5" name="图片 4">
            <a:extLst>
              <a:ext uri="{FF2B5EF4-FFF2-40B4-BE49-F238E27FC236}">
                <a16:creationId xmlns:a16="http://schemas.microsoft.com/office/drawing/2014/main" id="{E0039668-4CAB-6D3F-E512-CAF076E1FEC9}"/>
              </a:ext>
            </a:extLst>
          </p:cNvPr>
          <p:cNvPicPr>
            <a:picLocks noChangeAspect="1"/>
          </p:cNvPicPr>
          <p:nvPr/>
        </p:nvPicPr>
        <p:blipFill>
          <a:blip r:embed="rId6"/>
          <a:stretch>
            <a:fillRect/>
          </a:stretch>
        </p:blipFill>
        <p:spPr>
          <a:xfrm>
            <a:off x="10200473" y="2133600"/>
            <a:ext cx="1991527" cy="1494229"/>
          </a:xfrm>
          <a:prstGeom prst="rect">
            <a:avLst/>
          </a:prstGeom>
        </p:spPr>
      </p:pic>
      <p:pic>
        <p:nvPicPr>
          <p:cNvPr id="12" name="Picture 11">
            <a:extLst>
              <a:ext uri="{FF2B5EF4-FFF2-40B4-BE49-F238E27FC236}">
                <a16:creationId xmlns:a16="http://schemas.microsoft.com/office/drawing/2014/main" id="{E266D3A7-E1A2-5369-C8ED-7210C6EA708B}"/>
              </a:ext>
            </a:extLst>
          </p:cNvPr>
          <p:cNvPicPr>
            <a:picLocks noChangeAspect="1"/>
          </p:cNvPicPr>
          <p:nvPr/>
        </p:nvPicPr>
        <p:blipFill>
          <a:blip r:embed="rId7" cstate="screen">
            <a:extLst>
              <a:ext uri="{28A0092B-C50C-407E-A947-70E740481C1C}">
                <a14:useLocalDpi xmlns:a14="http://schemas.microsoft.com/office/drawing/2010/main"/>
              </a:ext>
            </a:extLst>
          </a:blip>
          <a:srcRect t="14966" b="5071"/>
          <a:stretch>
            <a:fillRect/>
          </a:stretch>
        </p:blipFill>
        <p:spPr>
          <a:xfrm>
            <a:off x="8381566" y="1186663"/>
            <a:ext cx="2129348" cy="1277026"/>
          </a:xfrm>
          <a:prstGeom prst="rect">
            <a:avLst/>
          </a:prstGeom>
        </p:spPr>
      </p:pic>
      <p:pic>
        <p:nvPicPr>
          <p:cNvPr id="10" name="Picture 9">
            <a:extLst>
              <a:ext uri="{FF2B5EF4-FFF2-40B4-BE49-F238E27FC236}">
                <a16:creationId xmlns:a16="http://schemas.microsoft.com/office/drawing/2014/main" id="{030C7B15-3775-3EBF-8567-3FB8680A7D82}"/>
              </a:ext>
            </a:extLst>
          </p:cNvPr>
          <p:cNvPicPr>
            <a:picLocks noChangeAspect="1"/>
          </p:cNvPicPr>
          <p:nvPr/>
        </p:nvPicPr>
        <p:blipFill>
          <a:blip r:embed="rId8"/>
          <a:stretch>
            <a:fillRect/>
          </a:stretch>
        </p:blipFill>
        <p:spPr>
          <a:xfrm>
            <a:off x="10508343" y="1190171"/>
            <a:ext cx="1698171" cy="1273629"/>
          </a:xfrm>
          <a:prstGeom prst="rect">
            <a:avLst/>
          </a:prstGeom>
        </p:spPr>
      </p:pic>
      <p:sp>
        <p:nvSpPr>
          <p:cNvPr id="6" name="TextBox 5">
            <a:extLst>
              <a:ext uri="{FF2B5EF4-FFF2-40B4-BE49-F238E27FC236}">
                <a16:creationId xmlns:a16="http://schemas.microsoft.com/office/drawing/2014/main" id="{DBF46BB6-4DFF-57A0-E438-70AB17291E94}"/>
              </a:ext>
            </a:extLst>
          </p:cNvPr>
          <p:cNvSpPr txBox="1"/>
          <p:nvPr/>
        </p:nvSpPr>
        <p:spPr>
          <a:xfrm>
            <a:off x="376881" y="6256808"/>
            <a:ext cx="11423822" cy="369332"/>
          </a:xfrm>
          <a:prstGeom prst="rect">
            <a:avLst/>
          </a:prstGeom>
          <a:solidFill>
            <a:schemeClr val="accent6">
              <a:lumMod val="20000"/>
              <a:lumOff val="80000"/>
            </a:schemeClr>
          </a:solidFill>
        </p:spPr>
        <p:txBody>
          <a:bodyPr wrap="square">
            <a:spAutoFit/>
          </a:bodyPr>
          <a:lstStyle/>
          <a:p>
            <a:r>
              <a:rPr lang="en-SE" dirty="0"/>
              <a:t>Article: </a:t>
            </a:r>
            <a:r>
              <a:rPr lang="en-SE" i="1" dirty="0">
                <a:hlinkClick r:id="rId9"/>
              </a:rPr>
              <a:t>“From Light Sources to Innovation Ecosystems: The First IUPAP Hackathonino at IPAC2026”, </a:t>
            </a:r>
            <a:r>
              <a:rPr lang="en-SE" i="1" dirty="0"/>
              <a:t>July 10, 2026</a:t>
            </a:r>
            <a:endParaRPr lang="en-SE" dirty="0"/>
          </a:p>
        </p:txBody>
      </p:sp>
    </p:spTree>
    <p:extLst>
      <p:ext uri="{BB962C8B-B14F-4D97-AF65-F5344CB8AC3E}">
        <p14:creationId xmlns:p14="http://schemas.microsoft.com/office/powerpoint/2010/main" val="239716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9021-E270-B471-82E1-13266B2A8981}"/>
              </a:ext>
            </a:extLst>
          </p:cNvPr>
          <p:cNvSpPr>
            <a:spLocks noGrp="1"/>
          </p:cNvSpPr>
          <p:nvPr>
            <p:ph type="title"/>
          </p:nvPr>
        </p:nvSpPr>
        <p:spPr>
          <a:xfrm>
            <a:off x="565972" y="161318"/>
            <a:ext cx="9905998" cy="895957"/>
          </a:xfrm>
        </p:spPr>
        <p:txBody>
          <a:bodyPr/>
          <a:lstStyle/>
          <a:p>
            <a:pPr>
              <a:lnSpc>
                <a:spcPct val="150000"/>
              </a:lnSpc>
              <a:spcAft>
                <a:spcPts val="600"/>
              </a:spcAft>
            </a:pPr>
            <a:r>
              <a:rPr lang="en-SE" sz="4000" dirty="0">
                <a:solidFill>
                  <a:schemeClr val="tx1"/>
                </a:solidFill>
                <a:latin typeface="+mn-lt"/>
                <a:ea typeface="+mn-ea"/>
              </a:rPr>
              <a:t>The 3 winning teams!</a:t>
            </a:r>
          </a:p>
        </p:txBody>
      </p:sp>
      <p:pic>
        <p:nvPicPr>
          <p:cNvPr id="7" name="Content Placeholder 6">
            <a:extLst>
              <a:ext uri="{FF2B5EF4-FFF2-40B4-BE49-F238E27FC236}">
                <a16:creationId xmlns:a16="http://schemas.microsoft.com/office/drawing/2014/main" id="{4316B18E-2485-4521-1F45-0816414313D3}"/>
              </a:ext>
            </a:extLst>
          </p:cNvPr>
          <p:cNvPicPr>
            <a:picLocks noGrp="1" noChangeAspect="1"/>
          </p:cNvPicPr>
          <p:nvPr>
            <p:ph idx="1"/>
          </p:nvPr>
        </p:nvPicPr>
        <p:blipFill>
          <a:blip r:embed="rId2"/>
          <a:stretch>
            <a:fillRect/>
          </a:stretch>
        </p:blipFill>
        <p:spPr>
          <a:xfrm>
            <a:off x="263843" y="1147104"/>
            <a:ext cx="11631674" cy="3477147"/>
          </a:xfrm>
          <a:prstGeom prst="rect">
            <a:avLst/>
          </a:prstGeom>
        </p:spPr>
      </p:pic>
      <p:sp>
        <p:nvSpPr>
          <p:cNvPr id="9" name="TextBox 8">
            <a:extLst>
              <a:ext uri="{FF2B5EF4-FFF2-40B4-BE49-F238E27FC236}">
                <a16:creationId xmlns:a16="http://schemas.microsoft.com/office/drawing/2014/main" id="{2761B82C-CC92-7E82-CFD7-394939794EFA}"/>
              </a:ext>
            </a:extLst>
          </p:cNvPr>
          <p:cNvSpPr txBox="1"/>
          <p:nvPr/>
        </p:nvSpPr>
        <p:spPr>
          <a:xfrm>
            <a:off x="241664" y="4615604"/>
            <a:ext cx="4304210" cy="2031325"/>
          </a:xfrm>
          <a:prstGeom prst="rect">
            <a:avLst/>
          </a:prstGeom>
          <a:noFill/>
        </p:spPr>
        <p:txBody>
          <a:bodyPr wrap="square">
            <a:spAutoFit/>
          </a:bodyPr>
          <a:lstStyle/>
          <a:p>
            <a:r>
              <a:rPr lang="en-SE" sz="1400" dirty="0"/>
              <a:t>by Sverker Werin &amp; Francesca Curbis, MAXIV</a:t>
            </a:r>
          </a:p>
          <a:p>
            <a:br>
              <a:rPr lang="en-SE" sz="1400" dirty="0"/>
            </a:br>
            <a:r>
              <a:rPr lang="en-SE" sz="1400" dirty="0"/>
              <a:t>Maria Ünal, SOLARIS National Synchrotron Radiation Centre, PL</a:t>
            </a:r>
            <a:br>
              <a:rPr lang="en-SE" sz="1400" dirty="0"/>
            </a:br>
            <a:r>
              <a:rPr lang="en-SE" sz="1400" dirty="0"/>
              <a:t>Helena Alamprese, Michigan State University, US</a:t>
            </a:r>
            <a:br>
              <a:rPr lang="en-SE" sz="1400" dirty="0"/>
            </a:br>
            <a:r>
              <a:rPr lang="en-SE" sz="1400" dirty="0"/>
              <a:t>Hiiro Moriyama, University of Oxford, UK</a:t>
            </a:r>
            <a:br>
              <a:rPr lang="en-SE" sz="1400" dirty="0"/>
            </a:br>
            <a:r>
              <a:rPr lang="en-SE" sz="1400" dirty="0"/>
              <a:t>Laury Batista, Paris Saclay University, CEA, FR</a:t>
            </a:r>
            <a:br>
              <a:rPr lang="en-SE" sz="1400" dirty="0"/>
            </a:br>
            <a:r>
              <a:rPr lang="en-SE" sz="1400" dirty="0"/>
              <a:t>Weibo Hu, University of Science and Technology, CN</a:t>
            </a:r>
            <a:br>
              <a:rPr lang="en-SE" sz="1400" dirty="0"/>
            </a:br>
            <a:r>
              <a:rPr lang="en-SE" sz="1400" dirty="0"/>
              <a:t>Wiktoria Wiatrowska, SOLARIS, PL</a:t>
            </a:r>
          </a:p>
        </p:txBody>
      </p:sp>
      <p:sp>
        <p:nvSpPr>
          <p:cNvPr id="11" name="TextBox 10">
            <a:extLst>
              <a:ext uri="{FF2B5EF4-FFF2-40B4-BE49-F238E27FC236}">
                <a16:creationId xmlns:a16="http://schemas.microsoft.com/office/drawing/2014/main" id="{AC9EE374-4073-1A94-8C27-278C22C0CB7A}"/>
              </a:ext>
            </a:extLst>
          </p:cNvPr>
          <p:cNvSpPr txBox="1"/>
          <p:nvPr/>
        </p:nvSpPr>
        <p:spPr>
          <a:xfrm>
            <a:off x="4447903" y="4620961"/>
            <a:ext cx="4369526" cy="1815882"/>
          </a:xfrm>
          <a:prstGeom prst="rect">
            <a:avLst/>
          </a:prstGeom>
          <a:noFill/>
        </p:spPr>
        <p:txBody>
          <a:bodyPr wrap="square">
            <a:spAutoFit/>
          </a:bodyPr>
          <a:lstStyle/>
          <a:p>
            <a:r>
              <a:rPr lang="en-SE" sz="1400" dirty="0"/>
              <a:t>by John Moss, Charles Peters, Sung-Woo Lee, SNS</a:t>
            </a:r>
          </a:p>
          <a:p>
            <a:br>
              <a:rPr lang="en-SE" sz="1400" dirty="0"/>
            </a:br>
            <a:r>
              <a:rPr lang="en-SE" sz="1400" dirty="0"/>
              <a:t>Axel Perez Ruiz, Université Paris-Saclay, CNRS/IN2P3, IJCLab, Orsay, FR</a:t>
            </a:r>
            <a:br>
              <a:rPr lang="en-SE" sz="1400" dirty="0"/>
            </a:br>
            <a:r>
              <a:rPr lang="en-SE" sz="1400" dirty="0"/>
              <a:t>Dinghui Su, Shanghai Institute of Applied Physics, Shanghai, CN</a:t>
            </a:r>
            <a:br>
              <a:rPr lang="en-SE" sz="1400" dirty="0"/>
            </a:br>
            <a:r>
              <a:rPr lang="en-SE" sz="1400" dirty="0"/>
              <a:t>Johan Lundquist, MAX IV/Lund University, Lund, SE</a:t>
            </a:r>
            <a:br>
              <a:rPr lang="en-SE" sz="1400" dirty="0"/>
            </a:br>
            <a:r>
              <a:rPr lang="en-SE" sz="1400" dirty="0"/>
              <a:t>Joel Valerian, University of Melbourne, AU</a:t>
            </a:r>
          </a:p>
        </p:txBody>
      </p:sp>
      <p:sp>
        <p:nvSpPr>
          <p:cNvPr id="13" name="TextBox 12">
            <a:extLst>
              <a:ext uri="{FF2B5EF4-FFF2-40B4-BE49-F238E27FC236}">
                <a16:creationId xmlns:a16="http://schemas.microsoft.com/office/drawing/2014/main" id="{E2718A93-CECF-262C-900F-A4F301A96ADE}"/>
              </a:ext>
            </a:extLst>
          </p:cNvPr>
          <p:cNvSpPr txBox="1"/>
          <p:nvPr/>
        </p:nvSpPr>
        <p:spPr>
          <a:xfrm>
            <a:off x="9385663" y="4610576"/>
            <a:ext cx="6100354" cy="1815882"/>
          </a:xfrm>
          <a:prstGeom prst="rect">
            <a:avLst/>
          </a:prstGeom>
          <a:noFill/>
        </p:spPr>
        <p:txBody>
          <a:bodyPr wrap="square">
            <a:spAutoFit/>
          </a:bodyPr>
          <a:lstStyle/>
          <a:p>
            <a:r>
              <a:rPr lang="en-SE" sz="1400" dirty="0"/>
              <a:t>by Mina Akhyani (FZJ)</a:t>
            </a:r>
          </a:p>
          <a:p>
            <a:br>
              <a:rPr lang="en-SE" sz="1400" dirty="0"/>
            </a:br>
            <a:r>
              <a:rPr lang="en-SE" sz="1400" dirty="0"/>
              <a:t>Jordan Byrne,</a:t>
            </a:r>
            <a:br>
              <a:rPr lang="en-SE" sz="1400" dirty="0"/>
            </a:br>
            <a:r>
              <a:rPr lang="en-SE" sz="1400" dirty="0"/>
              <a:t>Aras Amini,</a:t>
            </a:r>
            <a:br>
              <a:rPr lang="en-SE" sz="1400" dirty="0"/>
            </a:br>
            <a:r>
              <a:rPr lang="en-SE" sz="1400" dirty="0"/>
              <a:t>Oliver Betteridge,</a:t>
            </a:r>
            <a:br>
              <a:rPr lang="en-SE" sz="1400" dirty="0"/>
            </a:br>
            <a:r>
              <a:rPr lang="en-SE" sz="1400" dirty="0"/>
              <a:t>Filip Peczek</a:t>
            </a:r>
          </a:p>
          <a:p>
            <a:endParaRPr lang="en-SE" sz="1400" dirty="0"/>
          </a:p>
          <a:p>
            <a:r>
              <a:rPr lang="en-GB" sz="1400" dirty="0"/>
              <a:t>University of Manchester</a:t>
            </a:r>
            <a:endParaRPr lang="en-SE" sz="1400" dirty="0"/>
          </a:p>
        </p:txBody>
      </p:sp>
    </p:spTree>
    <p:extLst>
      <p:ext uri="{BB962C8B-B14F-4D97-AF65-F5344CB8AC3E}">
        <p14:creationId xmlns:p14="http://schemas.microsoft.com/office/powerpoint/2010/main" val="1385939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1C13-EEDA-E347-AF70-35B8343EA772}"/>
              </a:ext>
            </a:extLst>
          </p:cNvPr>
          <p:cNvSpPr>
            <a:spLocks noGrp="1"/>
          </p:cNvSpPr>
          <p:nvPr>
            <p:ph type="title"/>
          </p:nvPr>
        </p:nvSpPr>
        <p:spPr>
          <a:xfrm>
            <a:off x="247333" y="350342"/>
            <a:ext cx="9905998" cy="895957"/>
          </a:xfrm>
        </p:spPr>
        <p:txBody>
          <a:bodyPr>
            <a:normAutofit/>
          </a:bodyPr>
          <a:lstStyle/>
          <a:p>
            <a:r>
              <a:rPr lang="en-US" sz="4000" dirty="0">
                <a:latin typeface="+mn-lt"/>
              </a:rPr>
              <a:t>Concluding comments</a:t>
            </a:r>
          </a:p>
        </p:txBody>
      </p:sp>
      <p:pic>
        <p:nvPicPr>
          <p:cNvPr id="4" name="Picture Placeholder 6">
            <a:extLst>
              <a:ext uri="{FF2B5EF4-FFF2-40B4-BE49-F238E27FC236}">
                <a16:creationId xmlns:a16="http://schemas.microsoft.com/office/drawing/2014/main" id="{BB481543-4F8E-8844-87E6-EA1DB9935D3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95069" y="109687"/>
            <a:ext cx="2551449" cy="1435190"/>
          </a:xfrm>
          <a:prstGeom prst="rect">
            <a:avLst/>
          </a:prstGeom>
        </p:spPr>
      </p:pic>
      <p:pic>
        <p:nvPicPr>
          <p:cNvPr id="5" name="Picture 4">
            <a:extLst>
              <a:ext uri="{FF2B5EF4-FFF2-40B4-BE49-F238E27FC236}">
                <a16:creationId xmlns:a16="http://schemas.microsoft.com/office/drawing/2014/main" id="{AE38F557-B5C0-B441-B5C5-9DCFDE4A00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53600" y="4419600"/>
            <a:ext cx="2438400" cy="2438400"/>
          </a:xfrm>
          <a:prstGeom prst="rect">
            <a:avLst/>
          </a:prstGeom>
        </p:spPr>
      </p:pic>
      <p:sp>
        <p:nvSpPr>
          <p:cNvPr id="7" name="Horizontaler Bildlauf 7">
            <a:extLst>
              <a:ext uri="{FF2B5EF4-FFF2-40B4-BE49-F238E27FC236}">
                <a16:creationId xmlns:a16="http://schemas.microsoft.com/office/drawing/2014/main" id="{A7E93B4E-72C9-2145-BAF1-6E91944CD9EA}"/>
              </a:ext>
            </a:extLst>
          </p:cNvPr>
          <p:cNvSpPr/>
          <p:nvPr/>
        </p:nvSpPr>
        <p:spPr>
          <a:xfrm>
            <a:off x="214142" y="4529797"/>
            <a:ext cx="5694289" cy="2119303"/>
          </a:xfrm>
          <a:prstGeom prst="horizontalScroll">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a:t>Thank you for your attention!</a:t>
            </a:r>
          </a:p>
        </p:txBody>
      </p:sp>
      <p:sp>
        <p:nvSpPr>
          <p:cNvPr id="8" name="Rectangle 7">
            <a:extLst>
              <a:ext uri="{FF2B5EF4-FFF2-40B4-BE49-F238E27FC236}">
                <a16:creationId xmlns:a16="http://schemas.microsoft.com/office/drawing/2014/main" id="{DDED5D5D-4117-DA47-936B-39487C94F993}"/>
              </a:ext>
            </a:extLst>
          </p:cNvPr>
          <p:cNvSpPr/>
          <p:nvPr/>
        </p:nvSpPr>
        <p:spPr>
          <a:xfrm>
            <a:off x="4512778" y="5797714"/>
            <a:ext cx="6096000" cy="646331"/>
          </a:xfrm>
          <a:prstGeom prst="rect">
            <a:avLst/>
          </a:prstGeom>
        </p:spPr>
        <p:txBody>
          <a:bodyPr>
            <a:spAutoFit/>
          </a:bodyPr>
          <a:lstStyle/>
          <a:p>
            <a:pPr algn="ctr"/>
            <a:r>
              <a:rPr lang="en-US" dirty="0">
                <a:cs typeface="Arial" panose="020B0604020202020204" pitchFamily="34" charset="0"/>
                <a:hlinkClick r:id="rId5"/>
              </a:rPr>
              <a:t>christine.darve@ess.eu</a:t>
            </a:r>
            <a:endParaRPr lang="en-US" dirty="0">
              <a:cs typeface="Arial" panose="020B0604020202020204" pitchFamily="34" charset="0"/>
            </a:endParaRPr>
          </a:p>
          <a:p>
            <a:pPr algn="ctr"/>
            <a:r>
              <a:rPr lang="en-US" dirty="0">
                <a:cs typeface="Arial" panose="020B0604020202020204" pitchFamily="34" charset="0"/>
                <a:hlinkClick r:id="rId6"/>
              </a:rPr>
              <a:t>https://cdarve.web.cern.ch/</a:t>
            </a:r>
            <a:r>
              <a:rPr lang="en-US" dirty="0">
                <a:cs typeface="Arial" panose="020B0604020202020204" pitchFamily="34" charset="0"/>
              </a:rPr>
              <a:t> </a:t>
            </a:r>
          </a:p>
        </p:txBody>
      </p:sp>
      <p:pic>
        <p:nvPicPr>
          <p:cNvPr id="9" name="Picture 8">
            <a:extLst>
              <a:ext uri="{FF2B5EF4-FFF2-40B4-BE49-F238E27FC236}">
                <a16:creationId xmlns:a16="http://schemas.microsoft.com/office/drawing/2014/main" id="{56A0CACC-3907-DBE4-0289-C56BC4277E3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05096" y="-16360"/>
            <a:ext cx="2686903" cy="1569563"/>
          </a:xfrm>
          <a:prstGeom prst="rect">
            <a:avLst/>
          </a:prstGeom>
        </p:spPr>
      </p:pic>
      <p:sp>
        <p:nvSpPr>
          <p:cNvPr id="11" name="Rectangle 1">
            <a:extLst>
              <a:ext uri="{FF2B5EF4-FFF2-40B4-BE49-F238E27FC236}">
                <a16:creationId xmlns:a16="http://schemas.microsoft.com/office/drawing/2014/main" id="{32ED2518-72B0-8B56-41FD-E8C468E3EAF3}"/>
              </a:ext>
            </a:extLst>
          </p:cNvPr>
          <p:cNvSpPr>
            <a:spLocks noGrp="1" noChangeArrowheads="1"/>
          </p:cNvSpPr>
          <p:nvPr>
            <p:ph idx="1"/>
          </p:nvPr>
        </p:nvSpPr>
        <p:spPr bwMode="auto">
          <a:xfrm>
            <a:off x="262407" y="2526523"/>
            <a:ext cx="11929593" cy="1944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buFont typeface="Wingdings" pitchFamily="2" charset="2"/>
              <a:buChar char="Ø"/>
            </a:pPr>
            <a:r>
              <a:rPr lang="en-SE" sz="2800" dirty="0"/>
              <a:t>Use </a:t>
            </a:r>
            <a:r>
              <a:rPr lang="en-SE" sz="2800" b="1" dirty="0"/>
              <a:t>accelerator science </a:t>
            </a:r>
            <a:r>
              <a:rPr lang="en-SE" sz="2800" dirty="0"/>
              <a:t>as a common discipline to strengthen collaboration between IUPAP and IAEA.</a:t>
            </a:r>
          </a:p>
          <a:p>
            <a:pPr lvl="0">
              <a:buFont typeface="Wingdings" pitchFamily="2" charset="2"/>
              <a:buChar char="Ø"/>
            </a:pPr>
            <a:r>
              <a:rPr lang="en-SE" sz="2800" dirty="0"/>
              <a:t>WG14 to propose follow-up activities to support the development of award-winning young professionals.</a:t>
            </a:r>
          </a:p>
        </p:txBody>
      </p:sp>
      <p:sp>
        <p:nvSpPr>
          <p:cNvPr id="12" name="Footer Placeholder 2">
            <a:extLst>
              <a:ext uri="{FF2B5EF4-FFF2-40B4-BE49-F238E27FC236}">
                <a16:creationId xmlns:a16="http://schemas.microsoft.com/office/drawing/2014/main" id="{6DA366C5-BE14-2433-8EFD-6BDA6BF6FF6B}"/>
              </a:ext>
            </a:extLst>
          </p:cNvPr>
          <p:cNvSpPr>
            <a:spLocks noGrp="1"/>
          </p:cNvSpPr>
          <p:nvPr>
            <p:ph type="ftr" sz="quarter" idx="11"/>
          </p:nvPr>
        </p:nvSpPr>
        <p:spPr>
          <a:xfrm>
            <a:off x="2205644" y="6627670"/>
            <a:ext cx="4320448" cy="365125"/>
          </a:xfrm>
        </p:spPr>
        <p:txBody>
          <a:bodyPr/>
          <a:lstStyle/>
          <a:p>
            <a:r>
              <a:rPr lang="en-GB" b="1" dirty="0">
                <a:solidFill>
                  <a:srgbClr val="CCCCCC"/>
                </a:solidFill>
              </a:rPr>
              <a:t>Overview EU programme “HEP-Tech” </a:t>
            </a:r>
          </a:p>
        </p:txBody>
      </p:sp>
      <p:sp>
        <p:nvSpPr>
          <p:cNvPr id="13" name="Date Placeholder 6">
            <a:extLst>
              <a:ext uri="{FF2B5EF4-FFF2-40B4-BE49-F238E27FC236}">
                <a16:creationId xmlns:a16="http://schemas.microsoft.com/office/drawing/2014/main" id="{0BA96EA0-31E0-518B-7432-3DCA6A4AF763}"/>
              </a:ext>
            </a:extLst>
          </p:cNvPr>
          <p:cNvSpPr txBox="1">
            <a:spLocks/>
          </p:cNvSpPr>
          <p:nvPr/>
        </p:nvSpPr>
        <p:spPr>
          <a:xfrm>
            <a:off x="1348047" y="6627670"/>
            <a:ext cx="832658" cy="365125"/>
          </a:xfrm>
          <a:prstGeom prst="rect">
            <a:avLst/>
          </a:prstGeom>
        </p:spPr>
        <p:txBody>
          <a:bodyPr vert="horz" lIns="91440" tIns="45720" rIns="91440" bIns="45720" rtlCol="0" anchor="ctr"/>
          <a:lstStyle>
            <a:defPPr>
              <a:defRPr lang="sv-SE"/>
            </a:defPPr>
            <a:lvl1pPr marL="0" algn="l" defTabSz="914400" rtl="0" eaLnBrk="1" latinLnBrk="0" hangingPunct="1">
              <a:defRPr sz="800" kern="1200" spc="80" baseline="0">
                <a:solidFill>
                  <a:srgbClr val="CCCCC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a:t>2026/02/26</a:t>
            </a:r>
          </a:p>
        </p:txBody>
      </p:sp>
      <p:sp>
        <p:nvSpPr>
          <p:cNvPr id="6" name="TextBox 5">
            <a:extLst>
              <a:ext uri="{FF2B5EF4-FFF2-40B4-BE49-F238E27FC236}">
                <a16:creationId xmlns:a16="http://schemas.microsoft.com/office/drawing/2014/main" id="{B6855240-29EC-C2AD-3665-3DD6AD8430DB}"/>
              </a:ext>
            </a:extLst>
          </p:cNvPr>
          <p:cNvSpPr txBox="1"/>
          <p:nvPr/>
        </p:nvSpPr>
        <p:spPr>
          <a:xfrm>
            <a:off x="313267" y="1508836"/>
            <a:ext cx="10693400" cy="954107"/>
          </a:xfrm>
          <a:prstGeom prst="rect">
            <a:avLst/>
          </a:prstGeom>
          <a:noFill/>
        </p:spPr>
        <p:txBody>
          <a:bodyPr wrap="square">
            <a:spAutoFit/>
          </a:bodyPr>
          <a:lstStyle/>
          <a:p>
            <a:pPr lvl="0">
              <a:buFont typeface="Wingdings" pitchFamily="2" charset="2"/>
              <a:buChar char="Ø"/>
            </a:pPr>
            <a:r>
              <a:rPr lang="en-SE" sz="2800" b="1" dirty="0"/>
              <a:t>Support emerging talent</a:t>
            </a:r>
            <a:r>
              <a:rPr lang="en-SE" sz="2800" dirty="0"/>
              <a:t> through sponsorships, visibility and future opportunities. Poster sessions and Hackathonino</a:t>
            </a:r>
          </a:p>
        </p:txBody>
      </p:sp>
    </p:spTree>
    <p:extLst>
      <p:ext uri="{BB962C8B-B14F-4D97-AF65-F5344CB8AC3E}">
        <p14:creationId xmlns:p14="http://schemas.microsoft.com/office/powerpoint/2010/main" val="1086473411"/>
      </p:ext>
    </p:extLst>
  </p:cSld>
  <p:clrMapOvr>
    <a:masterClrMapping/>
  </p:clrMapOvr>
</p:sld>
</file>

<file path=ppt/theme/theme1.xml><?xml version="1.0" encoding="utf-8"?>
<a:theme xmlns:a="http://schemas.openxmlformats.org/drawingml/2006/main" name="Office-tema">
  <a:themeElements>
    <a:clrScheme name="ESS 1">
      <a:dk1>
        <a:srgbClr val="000000"/>
      </a:dk1>
      <a:lt1>
        <a:srgbClr val="FFFFFF"/>
      </a:lt1>
      <a:dk2>
        <a:srgbClr val="000000"/>
      </a:dk2>
      <a:lt2>
        <a:srgbClr val="FFFFFF"/>
      </a:lt2>
      <a:accent1>
        <a:srgbClr val="0099DC"/>
      </a:accent1>
      <a:accent2>
        <a:srgbClr val="003366"/>
      </a:accent2>
      <a:accent3>
        <a:srgbClr val="99BE00"/>
      </a:accent3>
      <a:accent4>
        <a:srgbClr val="006646"/>
      </a:accent4>
      <a:accent5>
        <a:srgbClr val="FF7D00"/>
      </a:accent5>
      <a:accent6>
        <a:srgbClr val="821482"/>
      </a:accent6>
      <a:hlink>
        <a:srgbClr val="0099DC"/>
      </a:hlink>
      <a:folHlink>
        <a:srgbClr val="0099DC"/>
      </a:folHlink>
    </a:clrScheme>
    <a:fontScheme name="ESS">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solidFill>
              <a:srgbClr val="666666"/>
            </a:solidFill>
          </a:defRPr>
        </a:defPPr>
      </a:lstStyle>
    </a:txDef>
  </a:objectDefaults>
  <a:extraClrSchemeLst/>
  <a:extLst>
    <a:ext uri="{05A4C25C-085E-4340-85A3-A5531E510DB2}">
      <thm15:themeFamily xmlns:thm15="http://schemas.microsoft.com/office/thememl/2012/main" name="ESS0013_ESS_191217" id="{25A5AE2A-28F6-4104-8C72-7304B1F48254}" vid="{320E9B42-7F55-4E52-AA64-0C45CA88F26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d8783b26-6fe6-4ae8-ae84-5f196ab9aba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10FA97A4DA7E4F856DA7D75053EF36" ma:contentTypeVersion="6" ma:contentTypeDescription="Create a new document." ma:contentTypeScope="" ma:versionID="5f78f4d9e745f02bdac96ead27570c78">
  <xsd:schema xmlns:xsd="http://www.w3.org/2001/XMLSchema" xmlns:xs="http://www.w3.org/2001/XMLSchema" xmlns:p="http://schemas.microsoft.com/office/2006/metadata/properties" xmlns:ns3="d8783b26-6fe6-4ae8-ae84-5f196ab9aba7" targetNamespace="http://schemas.microsoft.com/office/2006/metadata/properties" ma:root="true" ma:fieldsID="bc34d19b688020ec39d203d0a4b049f1" ns3:_="">
    <xsd:import namespace="d8783b26-6fe6-4ae8-ae84-5f196ab9aba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783b26-6fe6-4ae8-ae84-5f196ab9aba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97ECB1-EC9C-4128-B197-9497618EA02A}">
  <ds:schemaRefs>
    <ds:schemaRef ds:uri="http://schemas.microsoft.com/sharepoint/v3/contenttype/forms"/>
  </ds:schemaRefs>
</ds:datastoreItem>
</file>

<file path=customXml/itemProps2.xml><?xml version="1.0" encoding="utf-8"?>
<ds:datastoreItem xmlns:ds="http://schemas.openxmlformats.org/officeDocument/2006/customXml" ds:itemID="{FFD8A561-C1F3-458B-9276-06D0A0C97599}">
  <ds:schemaRefs>
    <ds:schemaRef ds:uri="d8783b26-6fe6-4ae8-ae84-5f196ab9aba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728BA59-20DE-40E2-BFEC-354A61A3D531}">
  <ds:schemaRefs>
    <ds:schemaRef ds:uri="d8783b26-6fe6-4ae8-ae84-5f196ab9ab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Office-tema</Template>
  <TotalTime>9236</TotalTime>
  <Words>980</Words>
  <Application>Microsoft Macintosh PowerPoint</Application>
  <PresentationFormat>Widescreen</PresentationFormat>
  <Paragraphs>96</Paragraphs>
  <Slides>13</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Aptos Display</vt:lpstr>
      <vt:lpstr>Arial</vt:lpstr>
      <vt:lpstr>Calibri</vt:lpstr>
      <vt:lpstr>Courier New</vt:lpstr>
      <vt:lpstr>Segoe UI</vt:lpstr>
      <vt:lpstr>Segoe UI Light</vt:lpstr>
      <vt:lpstr>Segoe UI Semibold</vt:lpstr>
      <vt:lpstr>Verdana</vt:lpstr>
      <vt:lpstr>Wingdings</vt:lpstr>
      <vt:lpstr>Office-tema</vt:lpstr>
      <vt:lpstr>Special Projects and Sponsorship Project to strengthen the relations with IAEA and the accelerator science community</vt:lpstr>
      <vt:lpstr>2nd Inter. Acc. Conf. on Research and Innovations, IAEA  Vienne, 24 June 2026.</vt:lpstr>
      <vt:lpstr>Young Professional Award Winners</vt:lpstr>
      <vt:lpstr>Young Professional Award Winners </vt:lpstr>
      <vt:lpstr>PowerPoint Presentation</vt:lpstr>
      <vt:lpstr>PowerPoint Presentation</vt:lpstr>
      <vt:lpstr>PowerPoint Presentation</vt:lpstr>
      <vt:lpstr>PowerPoint Presentation</vt:lpstr>
      <vt:lpstr>PowerPoint Presentation</vt:lpstr>
      <vt:lpstr>Selected IUPAP WG14 Activities: - Accelerator Engagement Ambassadors Initiative - Hackathonino (IUPAP-WG14) at IPAC2026</vt:lpstr>
      <vt:lpstr>PowerPoint Presentation</vt:lpstr>
      <vt:lpstr>The 3 winning teams!</vt:lpstr>
      <vt:lpstr>Concluding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martin.sjostrand@esss.se</dc:creator>
  <cp:lastModifiedBy>Christine Darve</cp:lastModifiedBy>
  <cp:revision>1007</cp:revision>
  <cp:lastPrinted>2019-03-08T10:27:30Z</cp:lastPrinted>
  <dcterms:created xsi:type="dcterms:W3CDTF">2020-01-21T09:56:49Z</dcterms:created>
  <dcterms:modified xsi:type="dcterms:W3CDTF">2026-10-26T15:29:37Z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0x0101002F10FA97A4DA7E4F856DA7D75053EF36</vt:lpwstr>
  </property>
</Properties>
</file>