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86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666666"/>
    <a:srgbClr val="FECC99"/>
    <a:srgbClr val="FEE6CC"/>
    <a:srgbClr val="CCDFDB"/>
    <a:srgbClr val="E5F0EC"/>
    <a:srgbClr val="D7E59A"/>
    <a:srgbClr val="EBF1CB"/>
    <a:srgbClr val="CDD5E0"/>
    <a:srgbClr val="E6E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2"/>
    <p:restoredTop sz="86438"/>
  </p:normalViewPr>
  <p:slideViewPr>
    <p:cSldViewPr snapToGrid="0">
      <p:cViewPr>
        <p:scale>
          <a:sx n="33" d="100"/>
          <a:sy n="33" d="100"/>
        </p:scale>
        <p:origin x="1396" y="388"/>
      </p:cViewPr>
      <p:guideLst/>
    </p:cSldViewPr>
  </p:slideViewPr>
  <p:outlineViewPr>
    <p:cViewPr>
      <p:scale>
        <a:sx n="33" d="100"/>
        <a:sy n="33" d="100"/>
      </p:scale>
      <p:origin x="0" y="-1239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16F17-FF12-814E-936A-620B3383A43B}" type="datetimeFigureOut">
              <a:rPr lang="sv-SE" smtClean="0"/>
              <a:t>2026-10-20</a:t>
            </a:fld>
            <a:endParaRPr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5A434-646A-2746-9BDC-885B2382B33E}" type="slidenum">
              <a:rPr lang="sv-SE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1822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105BBA5-0B01-43EB-96EC-725AF28E5A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B3141B3-566C-47FF-8C29-67289995D2FA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965145F-CDA4-4965-A7C5-ACBA593934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03069" y="1048935"/>
            <a:ext cx="8872165" cy="476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7B1DDB-F4AA-4E8D-BD07-905FE45A5555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780BC8-191C-6D4B-93F3-54A06FD4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395" y="1153621"/>
            <a:ext cx="8640000" cy="23876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1DF3056-F3A8-2949-876C-528413E34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0395" y="3883393"/>
            <a:ext cx="8640000" cy="921363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C66F586-F662-4573-A59B-7D4EDD05A153}"/>
              </a:ext>
            </a:extLst>
          </p:cNvPr>
          <p:cNvSpPr/>
          <p:nvPr userDrawn="1"/>
        </p:nvSpPr>
        <p:spPr>
          <a:xfrm>
            <a:off x="-2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193CED5-E020-4279-918D-055F43A918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A5DA2EE-60AD-41D0-96B0-DDF02E0AE5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0395" y="5605695"/>
            <a:ext cx="6290892" cy="459883"/>
          </a:xfrm>
          <a:prstGeom prst="rect">
            <a:avLst/>
          </a:prstGeom>
        </p:spPr>
        <p:txBody>
          <a:bodyPr lIns="90000" tIns="18000" bIns="36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1" strike="noStrike" cap="all" spc="1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presented by &lt;name nameson&gt;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5CE429DE-35D4-F144-9881-2C3DD8ABB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30395" y="6096663"/>
            <a:ext cx="1241068" cy="365125"/>
          </a:xfrm>
        </p:spPr>
        <p:txBody>
          <a:bodyPr/>
          <a:lstStyle>
            <a:lvl1pPr>
              <a:defRPr sz="1200"/>
            </a:lvl1pPr>
          </a:lstStyle>
          <a:p>
            <a:fld id="{18896B66-0B3A-474C-9C9C-E4F07B1F5DAD}" type="datetime1">
              <a:rPr lang="sv-SE" smtClean="0"/>
              <a:pPr/>
              <a:t>2026-10-20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13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9BCCEAFE-E21B-43CF-80C4-FF01C3F9D479}"/>
              </a:ext>
            </a:extLst>
          </p:cNvPr>
          <p:cNvSpPr/>
          <p:nvPr userDrawn="1"/>
        </p:nvSpPr>
        <p:spPr>
          <a:xfrm>
            <a:off x="0" y="16274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 </a:t>
            </a:r>
            <a:r>
              <a:rPr lang="sv-SE" err="1"/>
              <a:t>TITLe</a:t>
            </a:r>
            <a:r>
              <a:rPr lang="sv-SE"/>
              <a:t>/ 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426DF26-09C3-4DAE-B43E-0C11D6A635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5C48DF05-1B09-4DA6-AC56-07304871CC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5647" y="1640719"/>
            <a:ext cx="10042073" cy="4375520"/>
          </a:xfrm>
        </p:spPr>
        <p:txBody>
          <a:bodyPr>
            <a:noAutofit/>
          </a:bodyPr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tshållare för datum 3">
            <a:extLst>
              <a:ext uri="{FF2B5EF4-FFF2-40B4-BE49-F238E27FC236}">
                <a16:creationId xmlns:a16="http://schemas.microsoft.com/office/drawing/2014/main" id="{04D3287D-3E21-D845-8766-C307E676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2026-10-20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988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50D024A-8F85-4618-9506-0F493B263A92}"/>
              </a:ext>
            </a:extLst>
          </p:cNvPr>
          <p:cNvSpPr/>
          <p:nvPr userDrawn="1"/>
        </p:nvSpPr>
        <p:spPr>
          <a:xfrm>
            <a:off x="0" y="0"/>
            <a:ext cx="64777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28E18C2-A66E-436E-89DA-1C5D481CB4B4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77712" y="0"/>
            <a:ext cx="5714288" cy="6858000"/>
          </a:xfrm>
          <a:solidFill>
            <a:srgbClr val="ECECEC"/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8D8C0FE-DA05-418D-9F18-A5A81125A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848DA8D-03CE-4CA5-A851-F6ABAE67A9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55DE042-7DE8-4583-986C-4082375307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0491" y="1051132"/>
            <a:ext cx="4255909" cy="829149"/>
          </a:xfrm>
        </p:spPr>
        <p:txBody>
          <a:bodyPr rIns="18000" anchor="b" anchorCtr="0"/>
          <a:lstStyle>
            <a:lvl1pPr marL="0" indent="0">
              <a:buFontTx/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# (chapter)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1DC53C5B-9DC3-4646-B6B3-DD59404D44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0491" y="2169209"/>
            <a:ext cx="4255909" cy="2462613"/>
          </a:xfrm>
        </p:spPr>
        <p:txBody>
          <a:bodyPr rIns="18000" anchor="t" anchorCtr="0"/>
          <a:lstStyle>
            <a:lvl1pPr marL="0" indent="0">
              <a:spcBef>
                <a:spcPts val="0"/>
              </a:spcBef>
              <a:buFontTx/>
              <a:buNone/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25464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PRESENTATION TITLE/FOOTER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5917406D-4BE3-3B4C-BCFF-41B4F0FAB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9365782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3E8E36C4-8565-B94E-A90D-FF5DD7F86A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2026-10-20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008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PRESENTATION TITLE/FOOTER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58775" indent="-215900">
              <a:lnSpc>
                <a:spcPct val="100000"/>
              </a:lnSpc>
              <a:tabLst/>
              <a:defRPr/>
            </a:lvl2pPr>
            <a:lvl3pPr marL="449263" indent="-196850">
              <a:lnSpc>
                <a:spcPct val="100000"/>
              </a:lnSpc>
              <a:tabLst/>
              <a:defRPr/>
            </a:lvl3pPr>
            <a:lvl4pPr marL="541338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A21051E-3C35-41FB-8E6B-797DB8F2697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3692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2865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E2C692-2C39-4CA8-AA87-45E0F36B6A0E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327627C-4BB8-4965-8107-0E7E741F83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154C1432-4F85-1F42-8016-9B83B89C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2026-10-20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510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PRESENTATION TITLE/FOOTER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49263" indent="-196850">
              <a:lnSpc>
                <a:spcPct val="100000"/>
              </a:lnSpc>
              <a:tabLst/>
              <a:defRPr/>
            </a:lvl3pPr>
            <a:lvl4pPr marL="541338" indent="-180975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E2C692-2C39-4CA8-AA87-45E0F36B6A0E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327627C-4BB8-4965-8107-0E7E741F83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B2D0E559-A900-41F3-93C5-387A7764A15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605297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39750" indent="-19685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E4E99B3B-ADB3-4D1A-9A7F-AA1B8528E6C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16194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F91A8E7B-C629-D343-8A83-7EB0ADF6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2026-10-20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76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6B191E2-1C71-4B4C-B562-DD793673C2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73813" y="1562100"/>
            <a:ext cx="4994275" cy="47688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rgbClr val="666666"/>
                </a:solidFill>
              </a:defRPr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PRESENTATION TITL  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C4F3A85-66E6-412A-97CD-99D922EFBEE2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506E76ED-0FF0-4A03-8EB9-06B57B12EC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5D496E45-863B-704B-B14F-5E0F58578D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2026-10-20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65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.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8D8C0FE-DA05-418D-9F18-A5A81125A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848DA8D-03CE-4CA5-A851-F6ABAE67A9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8F5BB748-C0D0-CB4F-BA93-7488E4BA7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Image </a:t>
            </a:r>
            <a:r>
              <a:rPr lang="sv-SE" err="1"/>
              <a:t>title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28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A591D-7BEE-2A48-BD08-DCDF3D90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PRESENTATION TITLE / 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FA784AEE-BB11-4271-AB33-DE077410560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1103313" y="1657350"/>
            <a:ext cx="7767637" cy="44450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US"/>
              <a:t>Click icon to add chart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755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PRESENTATION TITLE/FOOTER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489D1BD7-202A-4115-BE6C-1B053CFFDE1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1103313" y="1614488"/>
            <a:ext cx="9359900" cy="44069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US"/>
              <a:t>Click icon to add table</a:t>
            </a:r>
            <a:endParaRPr lang="sv-SE"/>
          </a:p>
        </p:txBody>
      </p:sp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EF177138-95E5-674B-B010-143A8CD14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/>
              <a:t>2026-10-20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518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7B1DDB-F4AA-4E8D-BD07-905FE45A5555}"/>
              </a:ext>
            </a:extLst>
          </p:cNvPr>
          <p:cNvSpPr/>
          <p:nvPr userDrawn="1"/>
        </p:nvSpPr>
        <p:spPr>
          <a:xfrm>
            <a:off x="0" y="388593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780BC8-191C-6D4B-93F3-54A06FD4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395" y="1153621"/>
            <a:ext cx="8640000" cy="23876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C66F586-F662-4573-A59B-7D4EDD05A153}"/>
              </a:ext>
            </a:extLst>
          </p:cNvPr>
          <p:cNvSpPr/>
          <p:nvPr userDrawn="1"/>
        </p:nvSpPr>
        <p:spPr>
          <a:xfrm>
            <a:off x="-2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193CED5-E020-4279-918D-055F43A918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layout +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13" y="25082"/>
            <a:ext cx="11516588" cy="1121351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sz="quarter" idx="17" hasCustomPrompt="1"/>
          </p:nvPr>
        </p:nvSpPr>
        <p:spPr>
          <a:xfrm>
            <a:off x="300615" y="1709928"/>
            <a:ext cx="11636495" cy="4355592"/>
          </a:xfrm>
          <a:prstGeom prst="rect">
            <a:avLst/>
          </a:prstGeom>
        </p:spPr>
        <p:txBody>
          <a:bodyPr vert="horz"/>
          <a:lstStyle>
            <a:lvl1pPr marL="243411" indent="-243411">
              <a:buClr>
                <a:srgbClr val="0070C0"/>
              </a:buClr>
              <a:defRPr sz="32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74121" indent="-230712">
              <a:buSzPct val="50000"/>
              <a:defRPr sz="2133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19649" indent="-245527">
              <a:buSzPct val="50000"/>
              <a:buFont typeface="Wingdings" charset="2"/>
              <a:buChar char="§"/>
              <a:defRPr sz="1867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963060" indent="-243411">
              <a:buSzPct val="50000"/>
              <a:buFont typeface="Courier New"/>
              <a:buChar char="o"/>
              <a:defRPr sz="1467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latin typeface="Verdana"/>
                <a:cs typeface="Verdana"/>
              </a:defRPr>
            </a:lvl5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8" hasCustomPrompt="1"/>
          </p:nvPr>
        </p:nvSpPr>
        <p:spPr>
          <a:xfrm>
            <a:off x="300614" y="39110"/>
            <a:ext cx="11636495" cy="89190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0" i="0" spc="-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20" hasCustomPrompt="1"/>
          </p:nvPr>
        </p:nvSpPr>
        <p:spPr>
          <a:xfrm>
            <a:off x="309546" y="1234926"/>
            <a:ext cx="11627564" cy="47500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67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/>
              <a:t>Click to Edit </a:t>
            </a:r>
            <a:r>
              <a:rPr lang="fr-FR" err="1"/>
              <a:t>Optional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7" name="Espace réservé de la date 3" hidden="1"/>
          <p:cNvSpPr>
            <a:spLocks noGrp="1"/>
          </p:cNvSpPr>
          <p:nvPr>
            <p:ph type="dt" sz="half" idx="2"/>
          </p:nvPr>
        </p:nvSpPr>
        <p:spPr>
          <a:xfrm>
            <a:off x="153742" y="6356351"/>
            <a:ext cx="156811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Espace réservé du pied de page 4" hidden="1"/>
          <p:cNvSpPr>
            <a:spLocks noGrp="1"/>
          </p:cNvSpPr>
          <p:nvPr>
            <p:ph type="ftr" sz="quarter" idx="3"/>
          </p:nvPr>
        </p:nvSpPr>
        <p:spPr>
          <a:xfrm>
            <a:off x="1835491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6420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950633" y="6097596"/>
            <a:ext cx="224948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04/06/21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41411" y="6097595"/>
            <a:ext cx="671873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/>
            <a:r>
              <a:rPr lang="sv-SE" i="1"/>
              <a:t>The </a:t>
            </a:r>
            <a:r>
              <a:rPr lang="sv-SE" i="1" err="1"/>
              <a:t>European</a:t>
            </a:r>
            <a:r>
              <a:rPr lang="sv-SE" i="1"/>
              <a:t> </a:t>
            </a:r>
            <a:r>
              <a:rPr lang="sv-SE" i="1" err="1"/>
              <a:t>Spallation</a:t>
            </a:r>
            <a:r>
              <a:rPr lang="sv-SE" i="1"/>
              <a:t> Source: an </a:t>
            </a:r>
            <a:r>
              <a:rPr lang="sv-SE" i="1" err="1"/>
              <a:t>European</a:t>
            </a:r>
            <a:r>
              <a:rPr lang="sv-SE" i="1"/>
              <a:t> </a:t>
            </a:r>
            <a:r>
              <a:rPr lang="sv-SE" i="1" err="1"/>
              <a:t>Infrastructure</a:t>
            </a:r>
            <a:r>
              <a:rPr lang="sv-SE" i="1"/>
              <a:t> and </a:t>
            </a:r>
            <a:r>
              <a:rPr lang="sv-SE" i="1" err="1"/>
              <a:t>Consortium</a:t>
            </a:r>
            <a:r>
              <a:rPr lang="sv-SE" i="1"/>
              <a:t> in Sweden</a:t>
            </a:r>
            <a:endParaRPr lang="sv-SE" b="1">
              <a:solidFill>
                <a:schemeClr val="bg1"/>
              </a:solidFill>
            </a:endParaRPr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6321" y="6097594"/>
            <a:ext cx="771089" cy="365125"/>
          </a:xfrm>
          <a:prstGeom prst="rect">
            <a:avLst/>
          </a:prstGeom>
        </p:spPr>
        <p:txBody>
          <a:bodyPr/>
          <a:lstStyle/>
          <a:p>
            <a:fld id="{294A1077-2A82-ED4E-B28F-5155D6258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1532B06-EA3A-AA45-A1FA-C8E1873FD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81999"/>
            <a:ext cx="9478393" cy="65734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E4D6F2-5CFB-9D4E-AED8-120937FE2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5647" y="6483583"/>
            <a:ext cx="832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spc="80" baseline="0">
                <a:solidFill>
                  <a:srgbClr val="CCCCCC"/>
                </a:solidFill>
              </a:defRPr>
            </a:lvl1pPr>
          </a:lstStyle>
          <a:p>
            <a:fld id="{926FFDD8-E9D5-414B-9D01-E73C6B8A8FCA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5FD9D7-4C35-3343-B008-A413FF500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3244" y="648358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80" baseline="0">
                <a:solidFill>
                  <a:srgbClr val="CCCCCC"/>
                </a:solidFill>
              </a:defRPr>
            </a:lvl1pPr>
          </a:lstStyle>
          <a:p>
            <a:r>
              <a:rPr lang="sv-SE"/>
              <a:t>PRESENTATION TITLE / 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6B396D-270A-E047-8DAD-6D51B53CA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5292" y="64835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CD0A89FF-22DC-4B6A-B9ED-60B2F32ED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5894" y="1561865"/>
            <a:ext cx="9561022" cy="456539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2584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5" r:id="rId3"/>
    <p:sldLayoutId id="2147483667" r:id="rId4"/>
    <p:sldLayoutId id="2147483669" r:id="rId5"/>
    <p:sldLayoutId id="2147483650" r:id="rId6"/>
    <p:sldLayoutId id="2147483668" r:id="rId7"/>
    <p:sldLayoutId id="2147483662" r:id="rId8"/>
    <p:sldLayoutId id="2147483664" r:id="rId9"/>
    <p:sldLayoutId id="2147483663" r:id="rId10"/>
    <p:sldLayoutId id="2147483666" r:id="rId11"/>
    <p:sldLayoutId id="2147483670" r:id="rId12"/>
    <p:sldLayoutId id="2147483671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rgbClr val="666666"/>
          </a:solidFill>
          <a:latin typeface="+mj-lt"/>
          <a:ea typeface="+mj-ea"/>
          <a:cs typeface="+mj-cs"/>
        </a:defRPr>
      </a:lvl1pPr>
    </p:titleStyle>
    <p:bodyStyle>
      <a:lvl1pPr marL="101600" indent="-101600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Segoe UI" panose="020B0502040204020203" pitchFamily="34" charset="0"/>
        <a:buChar char=" "/>
        <a:defRPr sz="2000" kern="1200">
          <a:solidFill>
            <a:srgbClr val="666666"/>
          </a:solidFill>
          <a:latin typeface="+mn-lt"/>
          <a:ea typeface="+mn-ea"/>
          <a:cs typeface="+mn-cs"/>
        </a:defRPr>
      </a:lvl1pPr>
      <a:lvl2pPr marL="315913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Wingdings" panose="05000000000000000000" pitchFamily="2" charset="2"/>
        <a:buChar char=""/>
        <a:defRPr sz="2000" kern="1200">
          <a:solidFill>
            <a:srgbClr val="666666"/>
          </a:solidFill>
          <a:latin typeface="+mn-lt"/>
          <a:ea typeface="+mn-ea"/>
          <a:cs typeface="+mn-cs"/>
        </a:defRPr>
      </a:lvl2pPr>
      <a:lvl3pPr marL="582613" indent="-2508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800" kern="1200">
          <a:solidFill>
            <a:srgbClr val="666666"/>
          </a:solidFill>
          <a:latin typeface="+mn-lt"/>
          <a:ea typeface="+mn-ea"/>
          <a:cs typeface="+mn-cs"/>
        </a:defRPr>
      </a:lvl3pPr>
      <a:lvl4pPr marL="839788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055688" indent="-2000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4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upap.org/strategic-plan/outreach/iupap-unesco-international-colloquia/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5A9D56E-05C6-6922-B761-2EEAC21519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5" t="53321" r="61094" b="13984"/>
          <a:stretch>
            <a:fillRect/>
          </a:stretch>
        </p:blipFill>
        <p:spPr>
          <a:xfrm>
            <a:off x="7004356" y="2686056"/>
            <a:ext cx="1807531" cy="176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0A5507-892B-3795-CE29-B96B96094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48" y="145142"/>
            <a:ext cx="11549323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99DC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IUPAP</a:t>
            </a:r>
            <a:r>
              <a:rPr lang="en-US" sz="4000" b="1" dirty="0">
                <a:solidFill>
                  <a:schemeClr val="accent1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&amp;UNESCO International Colloquia </a:t>
            </a:r>
            <a:br>
              <a:rPr lang="en-US" sz="4000" b="1" dirty="0">
                <a:solidFill>
                  <a:schemeClr val="accent1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4000" b="1" dirty="0">
                <a:solidFill>
                  <a:schemeClr val="accent1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 Physics for Society</a:t>
            </a:r>
            <a:endParaRPr lang="en-SE" sz="40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C9EDDE-E183-2A3F-4DE4-F54CE0A70FC9}"/>
              </a:ext>
            </a:extLst>
          </p:cNvPr>
          <p:cNvSpPr txBox="1"/>
          <p:nvPr/>
        </p:nvSpPr>
        <p:spPr>
          <a:xfrm>
            <a:off x="212657" y="1360493"/>
            <a:ext cx="119793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400" dirty="0">
                <a:cs typeface="Arial" panose="020B0604020202020204" pitchFamily="34" charset="0"/>
              </a:rPr>
              <a:t>Launched within the framework of the </a:t>
            </a:r>
          </a:p>
          <a:p>
            <a:pPr algn="ctr">
              <a:buNone/>
            </a:pPr>
            <a:r>
              <a:rPr lang="en-GB" sz="2400" dirty="0">
                <a:cs typeface="Arial" panose="020B0604020202020204" pitchFamily="34" charset="0"/>
              </a:rPr>
              <a:t>International Year of Quantum Science and Technology (</a:t>
            </a:r>
            <a:r>
              <a:rPr lang="en-SE" sz="2400" b="1" dirty="0"/>
              <a:t>IYQ 2025</a:t>
            </a:r>
            <a:r>
              <a:rPr lang="en-GB" sz="2400" dirty="0">
                <a:cs typeface="Arial" panose="020B0604020202020204" pitchFamily="34" charset="0"/>
              </a:rPr>
              <a:t>), and the International Decade of Sciences for Sustainable development (</a:t>
            </a:r>
            <a:r>
              <a:rPr lang="en-SE" sz="2400" b="1" dirty="0"/>
              <a:t>IDSSD 2024-2033</a:t>
            </a:r>
            <a:r>
              <a:rPr lang="en-GB" sz="24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DCBCE-928D-BD10-0D03-E7AC03706858}"/>
              </a:ext>
            </a:extLst>
          </p:cNvPr>
          <p:cNvSpPr txBox="1"/>
          <p:nvPr/>
        </p:nvSpPr>
        <p:spPr>
          <a:xfrm>
            <a:off x="1400739" y="5290068"/>
            <a:ext cx="90060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400" dirty="0">
                <a:cs typeface="Arial" panose="020B0604020202020204" pitchFamily="34" charset="0"/>
              </a:rPr>
              <a:t>The series brings together global experts to explore advances in quantum science, foster cross-disciplinary collaboration, and support progress toward the UN Sustainable Development Goals.</a:t>
            </a:r>
          </a:p>
        </p:txBody>
      </p:sp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1D062B8C-77C9-2357-12CE-88F6D91223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0" t="60152" r="61489" b="783"/>
          <a:stretch>
            <a:fillRect/>
          </a:stretch>
        </p:blipFill>
        <p:spPr>
          <a:xfrm>
            <a:off x="1" y="2686056"/>
            <a:ext cx="1714967" cy="176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2F22BA-473C-68B9-0368-5D442E1575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360" t="2976" r="7124" b="58208"/>
          <a:stretch>
            <a:fillRect/>
          </a:stretch>
        </p:blipFill>
        <p:spPr>
          <a:xfrm>
            <a:off x="5258674" y="2686056"/>
            <a:ext cx="1764182" cy="1764000"/>
          </a:xfrm>
          <a:prstGeom prst="rect">
            <a:avLst/>
          </a:prstGeom>
        </p:spPr>
      </p:pic>
      <p:pic>
        <p:nvPicPr>
          <p:cNvPr id="4" name="Picture 3" descr="A screenshot of a web page&#10;&#10;AI-generated content may be incorrect.">
            <a:extLst>
              <a:ext uri="{FF2B5EF4-FFF2-40B4-BE49-F238E27FC236}">
                <a16:creationId xmlns:a16="http://schemas.microsoft.com/office/drawing/2014/main" id="{F5238958-98C5-0462-2E3F-F3E06BBD78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66" t="3203" r="61516" b="59250"/>
          <a:stretch>
            <a:fillRect/>
          </a:stretch>
        </p:blipFill>
        <p:spPr>
          <a:xfrm>
            <a:off x="1714968" y="2686056"/>
            <a:ext cx="1795370" cy="176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5D504A-FBCB-D6D2-3E59-1767D08D62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379" t="58264" r="7095" b="2822"/>
          <a:stretch>
            <a:fillRect/>
          </a:stretch>
        </p:blipFill>
        <p:spPr>
          <a:xfrm>
            <a:off x="3508770" y="2686056"/>
            <a:ext cx="1759938" cy="176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110414-98DF-1046-EC9B-4AEB66AA7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4062" y="2686056"/>
            <a:ext cx="1758310" cy="1764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803A8F3-5506-7E85-42D5-CB6035BF71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113"/>
          <a:stretch>
            <a:fillRect/>
          </a:stretch>
        </p:blipFill>
        <p:spPr>
          <a:xfrm>
            <a:off x="10493874" y="2686056"/>
            <a:ext cx="1698126" cy="17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3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ESS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9DC"/>
      </a:accent1>
      <a:accent2>
        <a:srgbClr val="003366"/>
      </a:accent2>
      <a:accent3>
        <a:srgbClr val="99BE00"/>
      </a:accent3>
      <a:accent4>
        <a:srgbClr val="006646"/>
      </a:accent4>
      <a:accent5>
        <a:srgbClr val="FF7D00"/>
      </a:accent5>
      <a:accent6>
        <a:srgbClr val="821482"/>
      </a:accent6>
      <a:hlink>
        <a:srgbClr val="0099DC"/>
      </a:hlink>
      <a:folHlink>
        <a:srgbClr val="0099DC"/>
      </a:folHlink>
    </a:clrScheme>
    <a:fontScheme name="ESS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>
            <a:solidFill>
              <a:srgbClr val="66666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S0013_ESS_191217" id="{25A5AE2A-28F6-4104-8C72-7304B1F48254}" vid="{320E9B42-7F55-4E52-AA64-0C45CA88F26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8783b26-6fe6-4ae8-ae84-5f196ab9aba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10FA97A4DA7E4F856DA7D75053EF36" ma:contentTypeVersion="6" ma:contentTypeDescription="Create a new document." ma:contentTypeScope="" ma:versionID="5f78f4d9e745f02bdac96ead27570c78">
  <xsd:schema xmlns:xsd="http://www.w3.org/2001/XMLSchema" xmlns:xs="http://www.w3.org/2001/XMLSchema" xmlns:p="http://schemas.microsoft.com/office/2006/metadata/properties" xmlns:ns3="d8783b26-6fe6-4ae8-ae84-5f196ab9aba7" targetNamespace="http://schemas.microsoft.com/office/2006/metadata/properties" ma:root="true" ma:fieldsID="bc34d19b688020ec39d203d0a4b049f1" ns3:_="">
    <xsd:import namespace="d8783b26-6fe6-4ae8-ae84-5f196ab9aba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83b26-6fe6-4ae8-ae84-5f196ab9aba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D8A561-C1F3-458B-9276-06D0A0C97599}">
  <ds:schemaRefs>
    <ds:schemaRef ds:uri="d8783b26-6fe6-4ae8-ae84-5f196ab9aba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28BA59-20DE-40E2-BFEC-354A61A3D531}">
  <ds:schemaRefs>
    <ds:schemaRef ds:uri="d8783b26-6fe6-4ae8-ae84-5f196ab9aba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597ECB1-EC9C-4128-B197-9497618EA0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4009</TotalTime>
  <Words>67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Courier New</vt:lpstr>
      <vt:lpstr>Segoe UI</vt:lpstr>
      <vt:lpstr>Segoe UI Light</vt:lpstr>
      <vt:lpstr>Segoe UI Semibold</vt:lpstr>
      <vt:lpstr>Verdana</vt:lpstr>
      <vt:lpstr>Wingdings</vt:lpstr>
      <vt:lpstr>Office-tema</vt:lpstr>
      <vt:lpstr>IUPAP&amp;UNESCO International Colloquia  on Physics for Society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martin.sjostrand@esss.se</dc:creator>
  <cp:lastModifiedBy>reviewer</cp:lastModifiedBy>
  <cp:revision>952</cp:revision>
  <cp:lastPrinted>2019-03-08T10:27:30Z</cp:lastPrinted>
  <dcterms:created xsi:type="dcterms:W3CDTF">2020-01-21T09:56:49Z</dcterms:created>
  <dcterms:modified xsi:type="dcterms:W3CDTF">2026-10-20T17:13:58Z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0x0101002F10FA97A4DA7E4F856DA7D75053EF36</vt:lpwstr>
  </property>
</Properties>
</file>