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5" r:id="rId3"/>
    <p:sldId id="270" r:id="rId4"/>
    <p:sldId id="272" r:id="rId5"/>
    <p:sldId id="266" r:id="rId6"/>
    <p:sldId id="256" r:id="rId7"/>
    <p:sldId id="264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21"/>
    <p:restoredTop sz="96743" autoAdjust="0"/>
  </p:normalViewPr>
  <p:slideViewPr>
    <p:cSldViewPr snapToGrid="0" snapToObjects="1">
      <p:cViewPr varScale="1">
        <p:scale>
          <a:sx n="118" d="100"/>
          <a:sy n="118" d="100"/>
        </p:scale>
        <p:origin x="14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192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05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45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25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753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45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524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012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32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850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435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C4D9D-CE02-9945-A7AB-9E5138AA394A}" type="datetimeFigureOut">
              <a:rPr lang="en-US" smtClean="0"/>
              <a:t>10/29/26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15441-2473-B446-853C-3ADCFADA80A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198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ommunication@iupap.org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mmunication@iupap.or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909" y="31360"/>
            <a:ext cx="88105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   EC&amp;CC October 2026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857861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creenshot_20220127-163608__0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89"/>
          <a:stretch/>
        </p:blipFill>
        <p:spPr>
          <a:xfrm rot="294562">
            <a:off x="431316" y="1926354"/>
            <a:ext cx="3035179" cy="32500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798" y="4185899"/>
            <a:ext cx="768773" cy="7687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E94859-74B0-E246-BE51-1C13C002D282}"/>
              </a:ext>
            </a:extLst>
          </p:cNvPr>
          <p:cNvSpPr txBox="1"/>
          <p:nvPr/>
        </p:nvSpPr>
        <p:spPr>
          <a:xfrm>
            <a:off x="6285675" y="4000656"/>
            <a:ext cx="2746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Francesca Zavino </a:t>
            </a:r>
          </a:p>
          <a:p>
            <a:r>
              <a:rPr lang="en-US"/>
              <a:t>communication@iupap.org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3A3F4A-14D8-B646-8E19-3E32404E36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6838" y="4167475"/>
            <a:ext cx="852961" cy="832891"/>
          </a:xfrm>
          <a:prstGeom prst="rect">
            <a:avLst/>
          </a:prstGeom>
        </p:spPr>
      </p:pic>
      <p:pic>
        <p:nvPicPr>
          <p:cNvPr id="7" name="Picture 6" descr="Screen Shot 2022-01-27 at 16.07.33.png">
            <a:extLst>
              <a:ext uri="{FF2B5EF4-FFF2-40B4-BE49-F238E27FC236}">
                <a16:creationId xmlns:a16="http://schemas.microsoft.com/office/drawing/2014/main" id="{D3023FEF-0260-EE63-D84C-D50C66B773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0754">
            <a:off x="2103513" y="1370373"/>
            <a:ext cx="3851041" cy="239144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58995C8-CDB2-C40A-102D-2ED77697C3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2632" y="1471851"/>
            <a:ext cx="2382040" cy="23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3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909" y="31360"/>
            <a:ext cx="5442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e-Newsletter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5479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22934" y="1490487"/>
            <a:ext cx="242512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it-IT" b="1" dirty="0">
                <a:latin typeface="+mj-lt"/>
              </a:rPr>
              <a:t>e-</a:t>
            </a:r>
            <a:r>
              <a:rPr lang="it-IT" dirty="0">
                <a:latin typeface="+mj-lt"/>
              </a:rPr>
              <a:t>newsletter </a:t>
            </a:r>
          </a:p>
          <a:p>
            <a:r>
              <a:rPr lang="it-IT" dirty="0">
                <a:latin typeface="+mj-lt"/>
              </a:rPr>
              <a:t>     (almost) quarterly </a:t>
            </a:r>
          </a:p>
          <a:p>
            <a:pPr marL="285750" indent="-285750">
              <a:buFont typeface="Wingdings" pitchFamily="2" charset="2"/>
              <a:buChar char="ü"/>
            </a:pPr>
            <a:endParaRPr lang="it-IT" dirty="0"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it-IT" dirty="0">
                <a:latin typeface="+mj-lt"/>
              </a:rPr>
              <a:t>pdf posted on website</a:t>
            </a:r>
          </a:p>
          <a:p>
            <a:pPr marL="285750" indent="-285750">
              <a:buFont typeface="Wingdings" pitchFamily="2" charset="2"/>
              <a:buChar char="ü"/>
            </a:pPr>
            <a:endParaRPr lang="it-IT" dirty="0">
              <a:latin typeface="+mj-lt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it-IT" b="1" dirty="0">
                <a:latin typeface="+mj-lt"/>
              </a:rPr>
              <a:t>3,009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contacts</a:t>
            </a:r>
          </a:p>
          <a:p>
            <a:r>
              <a:rPr lang="it-IT" dirty="0" err="1">
                <a:latin typeface="+mj-lt"/>
              </a:rPr>
              <a:t>     (+589 from 	2025)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1B1B1B"/>
                </a:solidFill>
                <a:latin typeface="+mj-lt"/>
              </a:rPr>
              <a:t>48%</a:t>
            </a:r>
            <a:r>
              <a:rPr lang="it-IT" dirty="0">
                <a:latin typeface="+mj-lt"/>
              </a:rPr>
              <a:t> </a:t>
            </a:r>
            <a:r>
              <a:rPr lang="it-IT" dirty="0" err="1">
                <a:latin typeface="+mj-lt"/>
              </a:rPr>
              <a:t>read</a:t>
            </a:r>
            <a:r>
              <a:rPr lang="it-IT" dirty="0">
                <a:latin typeface="+mj-lt"/>
              </a:rPr>
              <a:t> (</a:t>
            </a:r>
            <a:r>
              <a:rPr lang="it-IT" dirty="0" err="1">
                <a:latin typeface="+mj-lt"/>
              </a:rPr>
              <a:t>opened</a:t>
            </a:r>
            <a:r>
              <a:rPr lang="it-IT" dirty="0">
                <a:latin typeface="+mj-lt"/>
              </a:rPr>
              <a:t>) the </a:t>
            </a:r>
            <a:r>
              <a:rPr lang="it-IT" dirty="0" err="1">
                <a:latin typeface="+mj-lt"/>
              </a:rPr>
              <a:t>message</a:t>
            </a:r>
            <a:endParaRPr lang="it-IT" dirty="0">
              <a:latin typeface="+mj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</a:rPr>
              <a:t>4,95% clicked on link</a:t>
            </a:r>
          </a:p>
          <a:p>
            <a:endParaRPr lang="it-IT" sz="2000" dirty="0"/>
          </a:p>
          <a:p>
            <a:r>
              <a:rPr lang="it-IT" sz="2000" dirty="0"/>
              <a:t>	</a:t>
            </a:r>
          </a:p>
          <a:p>
            <a:endParaRPr lang="it-IT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354353-A60F-1CCB-220A-9C687D918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4" y="1394352"/>
            <a:ext cx="3542470" cy="42147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245F9D-CE77-230C-1DC2-24ADC7C66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025" y="1490487"/>
            <a:ext cx="2620824" cy="13928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D697DEC-56D9-6ED5-239A-129177BF4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5024" y="2883342"/>
            <a:ext cx="2620824" cy="269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33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909" y="31360"/>
            <a:ext cx="5442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e-Newsletter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5479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3285" y="1589659"/>
            <a:ext cx="424542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April - 2026</a:t>
            </a:r>
          </a:p>
          <a:p>
            <a:r>
              <a:rPr lang="it-IT" dirty="0"/>
              <a:t>About: </a:t>
            </a:r>
            <a:r>
              <a:rPr lang="it-IT" dirty="0" err="1"/>
              <a:t>President’s</a:t>
            </a:r>
            <a:r>
              <a:rPr lang="it-IT" dirty="0"/>
              <a:t> Note, John Torrence Tate Medal for Leadership, Ethics and Peace in </a:t>
            </a:r>
            <a:r>
              <a:rPr lang="it-IT" dirty="0" err="1"/>
              <a:t>Physics</a:t>
            </a:r>
            <a:r>
              <a:rPr lang="it-IT" dirty="0"/>
              <a:t>, International </a:t>
            </a:r>
            <a:r>
              <a:rPr lang="it-IT" dirty="0" err="1"/>
              <a:t>Year</a:t>
            </a:r>
            <a:r>
              <a:rPr lang="it-IT" dirty="0"/>
              <a:t> of Quantum Science and Technology closing </a:t>
            </a:r>
            <a:r>
              <a:rPr lang="it-IT" dirty="0" err="1"/>
              <a:t>ceremony</a:t>
            </a:r>
            <a:r>
              <a:rPr lang="it-IT" dirty="0"/>
              <a:t>, The Pacific Island Nations and IUPAP, Early Career Scientist </a:t>
            </a:r>
            <a:r>
              <a:rPr lang="it-IT" dirty="0" err="1"/>
              <a:t>Prize</a:t>
            </a:r>
            <a:r>
              <a:rPr lang="it-IT" dirty="0"/>
              <a:t>, 2026 </a:t>
            </a:r>
            <a:r>
              <a:rPr lang="it-IT" dirty="0" err="1"/>
              <a:t>Approved</a:t>
            </a:r>
            <a:r>
              <a:rPr lang="it-IT" dirty="0"/>
              <a:t> Conferences.</a:t>
            </a:r>
            <a:endParaRPr lang="it-IT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6C1BB-F308-EA46-BB2D-8FD49022AA55}"/>
              </a:ext>
            </a:extLst>
          </p:cNvPr>
          <p:cNvSpPr txBox="1"/>
          <p:nvPr/>
        </p:nvSpPr>
        <p:spPr>
          <a:xfrm>
            <a:off x="4811488" y="1629602"/>
            <a:ext cx="424542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/>
              <a:t>August – 2026</a:t>
            </a:r>
          </a:p>
          <a:p>
            <a:r>
              <a:rPr lang="it-IT" dirty="0"/>
              <a:t>About: </a:t>
            </a:r>
            <a:r>
              <a:rPr lang="it-IT" dirty="0" err="1"/>
              <a:t>President’s</a:t>
            </a:r>
            <a:r>
              <a:rPr lang="it-IT" dirty="0"/>
              <a:t> Note, ICWIP2027, Colloquia by Nobel Laureate Steven Chu, </a:t>
            </a:r>
            <a:r>
              <a:rPr lang="it-IT" dirty="0" err="1"/>
              <a:t>annual</a:t>
            </a:r>
            <a:r>
              <a:rPr lang="it-IT" dirty="0"/>
              <a:t> meeting of the C12 and WG9, book </a:t>
            </a:r>
            <a:r>
              <a:rPr lang="it-IT" dirty="0" err="1"/>
              <a:t>about</a:t>
            </a:r>
            <a:r>
              <a:rPr lang="it-IT" dirty="0"/>
              <a:t> Hans Joachim Specht, Quantum </a:t>
            </a:r>
            <a:r>
              <a:rPr lang="it-IT" dirty="0" err="1"/>
              <a:t>Diplomacy</a:t>
            </a:r>
            <a:r>
              <a:rPr lang="it-IT" dirty="0"/>
              <a:t> in Action Conference, Call on Future UN </a:t>
            </a:r>
            <a:r>
              <a:rPr lang="it-IT" dirty="0" err="1"/>
              <a:t>Secretary</a:t>
            </a:r>
            <a:r>
              <a:rPr lang="it-IT" dirty="0"/>
              <a:t>-General to Place Science </a:t>
            </a:r>
            <a:r>
              <a:rPr lang="it-IT" dirty="0" err="1"/>
              <a:t>at</a:t>
            </a:r>
            <a:r>
              <a:rPr lang="it-IT" dirty="0"/>
              <a:t> the Heart of Global Governance, Early Career Scientist </a:t>
            </a:r>
            <a:r>
              <a:rPr lang="it-IT" dirty="0" err="1"/>
              <a:t>Prize</a:t>
            </a:r>
            <a:r>
              <a:rPr lang="it-IT" dirty="0"/>
              <a:t>.</a:t>
            </a:r>
            <a:endParaRPr lang="it-IT" sz="1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63944F-345A-E151-5DD9-C3B8F0F61E48}"/>
              </a:ext>
            </a:extLst>
          </p:cNvPr>
          <p:cNvSpPr txBox="1"/>
          <p:nvPr/>
        </p:nvSpPr>
        <p:spPr>
          <a:xfrm>
            <a:off x="188169" y="4438503"/>
            <a:ext cx="87225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Mail </a:t>
            </a:r>
            <a:r>
              <a:rPr lang="it-IT" sz="1800" b="1" i="0" dirty="0" err="1">
                <a:solidFill>
                  <a:schemeClr val="tx1"/>
                </a:solidFill>
                <a:effectLst/>
                <a:latin typeface="+mn-lt"/>
              </a:rPr>
              <a:t>abount</a:t>
            </a:r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it-IT" sz="1800" b="1" i="0" dirty="0" err="1">
                <a:solidFill>
                  <a:schemeClr val="tx1"/>
                </a:solidFill>
                <a:effectLst/>
                <a:latin typeface="+mn-lt"/>
              </a:rPr>
              <a:t>Iupap</a:t>
            </a:r>
            <a:r>
              <a:rPr lang="it-IT" sz="1800" b="1" i="0" dirty="0">
                <a:solidFill>
                  <a:schemeClr val="tx1"/>
                </a:solidFill>
                <a:effectLst/>
                <a:latin typeface="+mn-lt"/>
              </a:rPr>
              <a:t> – Unesco Online Colloquia</a:t>
            </a:r>
          </a:p>
          <a:p>
            <a:r>
              <a:rPr lang="it-IT" dirty="0"/>
              <a:t>- May 2026: Steven Chu </a:t>
            </a:r>
            <a:r>
              <a:rPr lang="it-IT" dirty="0" err="1"/>
              <a:t>opens</a:t>
            </a:r>
            <a:r>
              <a:rPr lang="it-IT" dirty="0"/>
              <a:t> 2026 IUPAP–UNESCO Colloquia</a:t>
            </a:r>
          </a:p>
          <a:p>
            <a:r>
              <a:rPr lang="it-IT" dirty="0"/>
              <a:t>- August 2026: IUPAP–UNESCO </a:t>
            </a:r>
            <a:r>
              <a:rPr lang="it-IT" dirty="0" err="1"/>
              <a:t>Colloquium</a:t>
            </a:r>
            <a:r>
              <a:rPr lang="it-IT" dirty="0"/>
              <a:t> with Paulo </a:t>
            </a:r>
            <a:r>
              <a:rPr lang="it-IT" dirty="0" err="1"/>
              <a:t>Artaxo</a:t>
            </a:r>
            <a:r>
              <a:rPr lang="it-IT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479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EB6E1-7BDE-07B2-5B90-A01D7F43D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>
            <a:extLst>
              <a:ext uri="{FF2B5EF4-FFF2-40B4-BE49-F238E27FC236}">
                <a16:creationId xmlns:a16="http://schemas.microsoft.com/office/drawing/2014/main" id="{DB397B3F-FA2F-6CF1-97E9-C7639C3A7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A94CD1-4B69-A0D1-5012-7D40B5F5A8B8}"/>
              </a:ext>
            </a:extLst>
          </p:cNvPr>
          <p:cNvSpPr txBox="1"/>
          <p:nvPr/>
        </p:nvSpPr>
        <p:spPr>
          <a:xfrm>
            <a:off x="344909" y="31360"/>
            <a:ext cx="54421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e-Newsletter’s new Editor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D83CE-150E-0E49-F9F2-B4ACF870BABA}"/>
              </a:ext>
            </a:extLst>
          </p:cNvPr>
          <p:cNvCxnSpPr/>
          <p:nvPr/>
        </p:nvCxnSpPr>
        <p:spPr>
          <a:xfrm>
            <a:off x="0" y="135479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0CF2067-0CAD-A672-A6D5-B0FDA4A87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09" y="1524002"/>
            <a:ext cx="1816447" cy="24601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090A8D-19B5-C1C4-3525-4577A868E9C1}"/>
              </a:ext>
            </a:extLst>
          </p:cNvPr>
          <p:cNvSpPr txBox="1"/>
          <p:nvPr/>
        </p:nvSpPr>
        <p:spPr>
          <a:xfrm>
            <a:off x="2269670" y="2619578"/>
            <a:ext cx="61885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Manjit Kaur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/>
              <a:t>Member, CMS Collaboration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/>
              <a:t>Department of Physics, Panjab University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/>
              <a:t>Chief Editor (since 2015): Monthly Physics Bulletin of Indian Association of Physics Teachers (IAPT), 8000 copies monthly.</a:t>
            </a:r>
          </a:p>
        </p:txBody>
      </p:sp>
    </p:spTree>
    <p:extLst>
      <p:ext uri="{BB962C8B-B14F-4D97-AF65-F5344CB8AC3E}">
        <p14:creationId xmlns:p14="http://schemas.microsoft.com/office/powerpoint/2010/main" val="3491158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4909" y="31360"/>
            <a:ext cx="56445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Social media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0" y="1354799"/>
            <a:ext cx="92481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03D42BE-ACE0-DC41-89CF-215C3353988A}"/>
              </a:ext>
            </a:extLst>
          </p:cNvPr>
          <p:cNvSpPr txBox="1"/>
          <p:nvPr/>
        </p:nvSpPr>
        <p:spPr>
          <a:xfrm>
            <a:off x="1313466" y="1861947"/>
            <a:ext cx="75643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Facebook: followers: </a:t>
            </a:r>
            <a:r>
              <a:rPr lang="en-US" sz="2000" b="1" dirty="0"/>
              <a:t>3294</a:t>
            </a:r>
            <a:r>
              <a:rPr lang="en-US" sz="2000" dirty="0"/>
              <a:t> (+162 from Oct 2025)</a:t>
            </a:r>
          </a:p>
          <a:p>
            <a:endParaRPr lang="en-US" sz="2000" dirty="0"/>
          </a:p>
          <a:p>
            <a:r>
              <a:rPr lang="en-US" sz="2000" dirty="0"/>
              <a:t>LinkedIn followers: </a:t>
            </a:r>
            <a:r>
              <a:rPr lang="en-US" sz="2000" b="1" dirty="0"/>
              <a:t>3496</a:t>
            </a:r>
            <a:r>
              <a:rPr lang="en-US" sz="2000" dirty="0"/>
              <a:t> (+1166 from Oct 2025) – 63565 impressions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Collaboration with communication teams at other organizations (ICTP, CERN, IYBSSD, other Unions, UNESCO, </a:t>
            </a:r>
            <a:r>
              <a:rPr lang="en-US" sz="2000" dirty="0" err="1"/>
              <a:t>etc</a:t>
            </a:r>
            <a:r>
              <a:rPr lang="en-US" sz="2000" dirty="0"/>
              <a:t>) for post re-sharing 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0E04331D-3DB9-274F-B74F-F4ACEBEDC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05" y="1786175"/>
            <a:ext cx="5032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CABEA3-2334-214F-B459-3E2230F15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34" y="2436737"/>
            <a:ext cx="553977" cy="5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6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909" y="31360"/>
            <a:ext cx="56445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Website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135479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creen Shot 2022-01-27 at 16.07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2" y="1521256"/>
            <a:ext cx="4733131" cy="29392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16041" y="2121926"/>
            <a:ext cx="11160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Francesca</a:t>
            </a:r>
          </a:p>
          <a:p>
            <a:r>
              <a:rPr lang="it-IT" dirty="0" err="1"/>
              <a:t>Hari</a:t>
            </a:r>
            <a:r>
              <a:rPr lang="it-IT" dirty="0"/>
              <a:t> </a:t>
            </a:r>
          </a:p>
          <a:p>
            <a:r>
              <a:rPr lang="it-IT" dirty="0"/>
              <a:t>Silvina</a:t>
            </a:r>
            <a:endParaRPr lang="it-IT" strike="sngStrik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878" y="2013038"/>
            <a:ext cx="665200" cy="665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B8EEA7-AE54-A243-A254-F5475CDBC1A0}"/>
              </a:ext>
            </a:extLst>
          </p:cNvPr>
          <p:cNvSpPr txBox="1"/>
          <p:nvPr/>
        </p:nvSpPr>
        <p:spPr>
          <a:xfrm>
            <a:off x="5475514" y="1666683"/>
            <a:ext cx="357051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Updated by communication team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Commissions/AC/WG are responsible for their content on website </a:t>
            </a:r>
          </a:p>
          <a:p>
            <a:pPr marL="285750" indent="-285750">
              <a:buFont typeface="Wingdings" pitchFamily="2" charset="2"/>
              <a:buChar char="è"/>
            </a:pPr>
            <a:r>
              <a:rPr lang="en-US" dirty="0"/>
              <a:t>please send your content/updates to </a:t>
            </a:r>
            <a:r>
              <a:rPr lang="en-US" dirty="0">
                <a:hlinkClick r:id="rId5"/>
              </a:rPr>
              <a:t>communication@iupap.org</a:t>
            </a:r>
            <a:endParaRPr lang="en-US" dirty="0"/>
          </a:p>
          <a:p>
            <a:pPr marL="285750" indent="-285750">
              <a:buFont typeface="Wingdings" pitchFamily="2" charset="2"/>
              <a:buChar char="è"/>
            </a:pPr>
            <a:r>
              <a:rPr lang="en-US" dirty="0"/>
              <a:t>Experiment with C14 entering content independently was successful, C12 next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8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4909" y="31360"/>
            <a:ext cx="71792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</a:rPr>
              <a:t>Homework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 for </a:t>
            </a:r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</a:rPr>
              <a:t>especially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</a:rPr>
              <a:t>Chairs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5479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0834" r="21192"/>
          <a:stretch/>
        </p:blipFill>
        <p:spPr>
          <a:xfrm>
            <a:off x="7607033" y="-30185"/>
            <a:ext cx="1419492" cy="13711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891" y="1707920"/>
            <a:ext cx="86506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err="1"/>
              <a:t>Please</a:t>
            </a:r>
            <a:r>
              <a:rPr lang="it-IT" sz="2000" dirty="0"/>
              <a:t> </a:t>
            </a:r>
            <a:r>
              <a:rPr lang="it-IT" sz="2000" dirty="0" err="1"/>
              <a:t>send</a:t>
            </a:r>
            <a:r>
              <a:rPr lang="it-IT" sz="2000" dirty="0"/>
              <a:t> </a:t>
            </a:r>
            <a:r>
              <a:rPr lang="it-IT" sz="2000" dirty="0" err="1"/>
              <a:t>us</a:t>
            </a:r>
            <a:r>
              <a:rPr lang="it-IT" sz="2000" dirty="0"/>
              <a:t> (to </a:t>
            </a:r>
            <a:r>
              <a:rPr lang="it-IT" sz="2000" b="1" dirty="0" err="1"/>
              <a:t>communication@iupap.org</a:t>
            </a:r>
            <a:r>
              <a:rPr lang="it-IT" sz="2000" dirty="0"/>
              <a:t>):</a:t>
            </a:r>
          </a:p>
          <a:p>
            <a:r>
              <a:rPr lang="it-IT" sz="2000" dirty="0"/>
              <a:t> </a:t>
            </a:r>
          </a:p>
          <a:p>
            <a:pPr marL="800100" lvl="1" indent="-342900">
              <a:buFont typeface="Wingdings" charset="2"/>
              <a:buChar char="ü"/>
            </a:pPr>
            <a:r>
              <a:rPr lang="it-IT" sz="2000" dirty="0" err="1"/>
              <a:t>Content updates for website </a:t>
            </a:r>
            <a:r>
              <a:rPr lang="it-IT" sz="2000" dirty="0"/>
              <a:t>from </a:t>
            </a:r>
            <a:r>
              <a:rPr lang="it-IT" sz="2000" dirty="0" err="1"/>
              <a:t>Commissions</a:t>
            </a:r>
            <a:r>
              <a:rPr lang="it-IT" sz="2000" dirty="0"/>
              <a:t> / AC / WG </a:t>
            </a:r>
            <a:endParaRPr lang="it-IT" sz="2000" dirty="0" err="1"/>
          </a:p>
          <a:p>
            <a:pPr marL="800100" lvl="1" indent="-342900">
              <a:buFont typeface="Wingdings" charset="2"/>
              <a:buChar char="ü"/>
            </a:pPr>
            <a:r>
              <a:rPr lang="it-IT" sz="2000" dirty="0" err="1"/>
              <a:t>Newsworthy</a:t>
            </a:r>
            <a:r>
              <a:rPr lang="it-IT" sz="2000" dirty="0"/>
              <a:t> </a:t>
            </a:r>
            <a:r>
              <a:rPr lang="it-IT" sz="2000" dirty="0" err="1"/>
              <a:t>updates</a:t>
            </a:r>
            <a:r>
              <a:rPr lang="it-IT" sz="2000" dirty="0"/>
              <a:t> (e.g. conferences, events) - send pics &amp; brief text</a:t>
            </a:r>
          </a:p>
          <a:p>
            <a:pPr marL="800100" lvl="1" indent="-342900">
              <a:buFont typeface="Wingdings" charset="2"/>
              <a:buChar char="ü"/>
            </a:pPr>
            <a:r>
              <a:rPr lang="it-IT" sz="2000" dirty="0" err="1"/>
              <a:t>Early</a:t>
            </a:r>
            <a:r>
              <a:rPr lang="it-IT" sz="2000" dirty="0"/>
              <a:t> Career Scientist </a:t>
            </a:r>
            <a:r>
              <a:rPr lang="it-IT" sz="2000" dirty="0" err="1"/>
              <a:t>Prize</a:t>
            </a:r>
            <a:r>
              <a:rPr lang="it-IT" sz="2000" dirty="0"/>
              <a:t> winner information (and </a:t>
            </a:r>
            <a:r>
              <a:rPr lang="it-IT" sz="2000" dirty="0" err="1"/>
              <a:t>other</a:t>
            </a:r>
            <a:r>
              <a:rPr lang="it-IT" sz="2000" dirty="0"/>
              <a:t> awards)</a:t>
            </a:r>
          </a:p>
          <a:p>
            <a:pPr marL="800100" lvl="1" indent="-342900">
              <a:buFont typeface="Wingdings" charset="2"/>
              <a:buChar char="ü"/>
            </a:pPr>
            <a:r>
              <a:rPr lang="it-IT" sz="2000" dirty="0"/>
              <a:t>Commissions will be contacted for rotating «feature» in newsletter</a:t>
            </a:r>
          </a:p>
          <a:p>
            <a:pPr marL="800100" lvl="1" indent="-342900">
              <a:buFont typeface="Wingdings" charset="2"/>
              <a:buChar char="ü"/>
            </a:pPr>
            <a:r>
              <a:rPr lang="it-IT" sz="2000" dirty="0" err="1"/>
              <a:t>Any</a:t>
            </a:r>
            <a:r>
              <a:rPr lang="it-IT" sz="2000" dirty="0"/>
              <a:t> </a:t>
            </a:r>
            <a:r>
              <a:rPr lang="it-IT" sz="2000" dirty="0" err="1"/>
              <a:t>other</a:t>
            </a:r>
            <a:r>
              <a:rPr lang="it-IT" sz="2000" dirty="0"/>
              <a:t> </a:t>
            </a:r>
            <a:r>
              <a:rPr lang="it-IT" sz="2000" dirty="0" err="1"/>
              <a:t>suggestions</a:t>
            </a:r>
            <a:r>
              <a:rPr lang="it-IT" sz="2000" dirty="0"/>
              <a:t> to </a:t>
            </a:r>
            <a:r>
              <a:rPr lang="it-IT" sz="2000" dirty="0" err="1"/>
              <a:t>improve</a:t>
            </a:r>
            <a:r>
              <a:rPr lang="it-IT" sz="2000" dirty="0"/>
              <a:t> the </a:t>
            </a:r>
            <a:r>
              <a:rPr lang="it-IT" sz="2000" dirty="0" err="1"/>
              <a:t>communication</a:t>
            </a:r>
          </a:p>
          <a:p>
            <a:endParaRPr lang="it-IT" sz="2000" dirty="0"/>
          </a:p>
          <a:p>
            <a:r>
              <a:rPr lang="it-IT" sz="2000" dirty="0" err="1"/>
              <a:t>Please</a:t>
            </a:r>
            <a:r>
              <a:rPr lang="it-IT" sz="2000" dirty="0"/>
              <a:t> help </a:t>
            </a:r>
            <a:r>
              <a:rPr lang="it-IT" sz="2000" dirty="0" err="1"/>
              <a:t>us</a:t>
            </a:r>
            <a:r>
              <a:rPr lang="it-IT" sz="2000" dirty="0"/>
              <a:t> sharing news on social media and </a:t>
            </a:r>
            <a:r>
              <a:rPr lang="it-IT" sz="2000" dirty="0" err="1"/>
              <a:t>involving</a:t>
            </a:r>
            <a:r>
              <a:rPr lang="it-IT" sz="2000" dirty="0"/>
              <a:t> </a:t>
            </a:r>
            <a:r>
              <a:rPr lang="it-IT" sz="2000" dirty="0" err="1"/>
              <a:t>local</a:t>
            </a:r>
            <a:r>
              <a:rPr lang="it-IT" sz="2000" dirty="0"/>
              <a:t> </a:t>
            </a:r>
            <a:r>
              <a:rPr lang="it-IT" sz="2000" dirty="0" err="1"/>
              <a:t>communication</a:t>
            </a:r>
            <a:r>
              <a:rPr lang="it-IT" sz="2000" dirty="0"/>
              <a:t> </a:t>
            </a:r>
            <a:r>
              <a:rPr lang="it-IT" sz="2000" dirty="0" err="1"/>
              <a:t>officers</a:t>
            </a:r>
            <a:r>
              <a:rPr lang="it-IT" sz="2000" dirty="0"/>
              <a:t> </a:t>
            </a:r>
            <a:r>
              <a:rPr lang="it-IT" sz="2000" dirty="0" err="1"/>
              <a:t>when</a:t>
            </a:r>
            <a:r>
              <a:rPr lang="it-IT" sz="2000" dirty="0"/>
              <a:t> </a:t>
            </a:r>
            <a:r>
              <a:rPr lang="it-IT" sz="2000" dirty="0" err="1"/>
              <a:t>relevant  </a:t>
            </a:r>
            <a:r>
              <a:rPr lang="it-IT" sz="2000" dirty="0" err="1">
                <a:solidFill>
                  <a:srgbClr val="C00000"/>
                </a:solidFill>
              </a:rPr>
              <a:t>(please tag @iupap in your posts!!)</a:t>
            </a:r>
          </a:p>
        </p:txBody>
      </p:sp>
    </p:spTree>
    <p:extLst>
      <p:ext uri="{BB962C8B-B14F-4D97-AF65-F5344CB8AC3E}">
        <p14:creationId xmlns:p14="http://schemas.microsoft.com/office/powerpoint/2010/main" val="153234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UPAP_header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8628"/>
            <a:ext cx="9144000" cy="12234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708" y="1796473"/>
            <a:ext cx="8536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Francesca Zavino </a:t>
            </a:r>
            <a:endParaRPr lang="it-IT" sz="2000" dirty="0"/>
          </a:p>
          <a:p>
            <a:endParaRPr lang="it-IT" sz="2000" dirty="0"/>
          </a:p>
          <a:p>
            <a:r>
              <a:rPr lang="it-IT" sz="2000" dirty="0"/>
              <a:t>A special thanks to </a:t>
            </a:r>
            <a:r>
              <a:rPr lang="it-IT" sz="2000" b="1" dirty="0"/>
              <a:t>Hari </a:t>
            </a:r>
            <a:r>
              <a:rPr lang="it-IT" sz="2000" b="1" dirty="0" err="1"/>
              <a:t>Haran</a:t>
            </a:r>
            <a:r>
              <a:rPr lang="it-IT" sz="2000" b="1" dirty="0"/>
              <a:t> </a:t>
            </a:r>
            <a:r>
              <a:rPr lang="it-IT" sz="2000" dirty="0"/>
              <a:t>(GRAPES-3 </a:t>
            </a:r>
            <a:r>
              <a:rPr lang="it-IT" sz="2000" dirty="0" err="1"/>
              <a:t>experiment</a:t>
            </a:r>
            <a:r>
              <a:rPr lang="it-IT" sz="2000" dirty="0"/>
              <a:t>, Tata </a:t>
            </a:r>
            <a:r>
              <a:rPr lang="it-IT" sz="2000" dirty="0" err="1"/>
              <a:t>Institute</a:t>
            </a:r>
            <a:r>
              <a:rPr lang="it-IT" sz="2000" dirty="0"/>
              <a:t> of </a:t>
            </a:r>
            <a:r>
              <a:rPr lang="it-IT" sz="2000" dirty="0" err="1"/>
              <a:t>Fundamental</a:t>
            </a:r>
            <a:r>
              <a:rPr lang="it-IT" sz="2000" dirty="0"/>
              <a:t> </a:t>
            </a:r>
            <a:r>
              <a:rPr lang="it-IT" sz="2000" dirty="0" err="1"/>
              <a:t>Research</a:t>
            </a:r>
            <a:r>
              <a:rPr lang="it-IT" sz="2000" dirty="0"/>
              <a:t>) for help with web site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909" y="31360"/>
            <a:ext cx="56445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400" b="1" dirty="0">
                <a:solidFill>
                  <a:schemeClr val="accent1">
                    <a:lumMod val="75000"/>
                  </a:schemeClr>
                </a:solidFill>
              </a:rPr>
              <a:t>IUPAP </a:t>
            </a:r>
            <a:r>
              <a:rPr lang="it-IT" sz="4400" b="1" dirty="0" err="1">
                <a:solidFill>
                  <a:schemeClr val="accent1">
                    <a:lumMod val="75000"/>
                  </a:schemeClr>
                </a:solidFill>
              </a:rPr>
              <a:t>Communication</a:t>
            </a:r>
            <a:endParaRPr lang="it-IT" sz="4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</a:rPr>
              <a:t>Who’s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</a:rPr>
              <a:t>who</a:t>
            </a:r>
            <a:endParaRPr lang="it-IT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1354799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3844A1C-563A-3F4E-9A6A-90F169C91CA8}"/>
              </a:ext>
            </a:extLst>
          </p:cNvPr>
          <p:cNvSpPr txBox="1"/>
          <p:nvPr/>
        </p:nvSpPr>
        <p:spPr>
          <a:xfrm>
            <a:off x="457708" y="3738088"/>
            <a:ext cx="86274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000" b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communication@iupap.org</a:t>
            </a:r>
            <a:r>
              <a:rPr lang="it-IT" sz="2000" b="1" dirty="0">
                <a:solidFill>
                  <a:prstClr val="black"/>
                </a:solidFill>
              </a:rPr>
              <a:t>: News and web i</a:t>
            </a:r>
            <a:r>
              <a:rPr lang="it-IT" sz="2000" b="1" dirty="0" err="1">
                <a:solidFill>
                  <a:prstClr val="black"/>
                </a:solidFill>
              </a:rPr>
              <a:t>tems</a:t>
            </a:r>
          </a:p>
          <a:p>
            <a:pPr lvl="0"/>
            <a:r>
              <a:rPr lang="it-IT" sz="2000" dirty="0">
                <a:solidFill>
                  <a:prstClr val="black"/>
                </a:solidFill>
              </a:rPr>
              <a:t>[</a:t>
            </a:r>
            <a:r>
              <a:rPr lang="it-IT" sz="2000" dirty="0" err="1">
                <a:solidFill>
                  <a:prstClr val="black"/>
                </a:solidFill>
              </a:rPr>
              <a:t>managed</a:t>
            </a:r>
            <a:r>
              <a:rPr lang="it-IT" sz="2000" dirty="0">
                <a:solidFill>
                  <a:prstClr val="black"/>
                </a:solidFill>
              </a:rPr>
              <a:t> by Francesca Zavino]</a:t>
            </a:r>
          </a:p>
          <a:p>
            <a:pPr lvl="0"/>
            <a:endParaRPr lang="it-IT" sz="2000" dirty="0">
              <a:solidFill>
                <a:prstClr val="black"/>
              </a:solidFill>
            </a:endParaRPr>
          </a:p>
          <a:p>
            <a:r>
              <a:rPr lang="it-IT" sz="2000" b="1" dirty="0">
                <a:solidFill>
                  <a:srgbClr val="0070C0"/>
                </a:solidFill>
              </a:rPr>
              <a:t>secretariat@iupap.org</a:t>
            </a:r>
            <a:r>
              <a:rPr lang="it-IT" sz="2000" b="1" dirty="0"/>
              <a:t>: </a:t>
            </a:r>
            <a:r>
              <a:rPr lang="it-IT" sz="2000" b="1" dirty="0" err="1"/>
              <a:t>All</a:t>
            </a:r>
            <a:r>
              <a:rPr lang="it-IT" sz="2000" b="1" dirty="0"/>
              <a:t> </a:t>
            </a:r>
            <a:r>
              <a:rPr lang="it-IT" sz="2000" b="1" dirty="0" err="1"/>
              <a:t>types</a:t>
            </a:r>
            <a:r>
              <a:rPr lang="it-IT" sz="2000" b="1" dirty="0"/>
              <a:t> of «business» </a:t>
            </a:r>
            <a:r>
              <a:rPr lang="it-IT" sz="2000" b="1" dirty="0" err="1"/>
              <a:t>messages</a:t>
            </a:r>
            <a:endParaRPr lang="it-IT" sz="2000" b="1" dirty="0"/>
          </a:p>
          <a:p>
            <a:r>
              <a:rPr lang="it-IT" sz="2000" dirty="0"/>
              <a:t>[</a:t>
            </a:r>
            <a:r>
              <a:rPr lang="it-IT" sz="2000" dirty="0" err="1"/>
              <a:t>managed</a:t>
            </a:r>
            <a:r>
              <a:rPr lang="it-IT" sz="2000" dirty="0"/>
              <a:t> by Gabriella Marra, </a:t>
            </a:r>
            <a:r>
              <a:rPr lang="it-IT" sz="2000" dirty="0" err="1"/>
              <a:t>read</a:t>
            </a:r>
            <a:r>
              <a:rPr lang="it-IT" sz="2000" dirty="0"/>
              <a:t> by </a:t>
            </a:r>
            <a:r>
              <a:rPr lang="it-IT" sz="2000" dirty="0" err="1"/>
              <a:t>entire</a:t>
            </a:r>
            <a:r>
              <a:rPr lang="it-IT" sz="2000" dirty="0"/>
              <a:t> EC]</a:t>
            </a:r>
          </a:p>
        </p:txBody>
      </p:sp>
    </p:spTree>
    <p:extLst>
      <p:ext uri="{BB962C8B-B14F-4D97-AF65-F5344CB8AC3E}">
        <p14:creationId xmlns:p14="http://schemas.microsoft.com/office/powerpoint/2010/main" val="1360031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f8e024d6-51f2-471b-ac2c-b1117d65062e}" enabled="1" method="Standard" siteId="{1d4fae52-39b3-4bfa-b0b3-022956b1119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11867</TotalTime>
  <Words>491</Words>
  <Application>Microsoft Macintosh PowerPoint</Application>
  <PresentationFormat>On-screen Show (4:3)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ICTP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Sandro</dc:creator>
  <cp:lastModifiedBy>Scandolo, Sandro</cp:lastModifiedBy>
  <cp:revision>45</cp:revision>
  <dcterms:created xsi:type="dcterms:W3CDTF">2022-01-27T13:40:21Z</dcterms:created>
  <dcterms:modified xsi:type="dcterms:W3CDTF">2026-10-29T11:37:35Z</dcterms:modified>
</cp:coreProperties>
</file>