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0" r:id="rId3"/>
    <p:sldId id="258" r:id="rId4"/>
    <p:sldId id="257" r:id="rId5"/>
    <p:sldId id="269" r:id="rId6"/>
    <p:sldId id="278" r:id="rId7"/>
    <p:sldId id="262" r:id="rId8"/>
    <p:sldId id="275" r:id="rId9"/>
    <p:sldId id="280" r:id="rId10"/>
    <p:sldId id="270" r:id="rId11"/>
    <p:sldId id="281" r:id="rId12"/>
    <p:sldId id="283" r:id="rId13"/>
    <p:sldId id="284" r:id="rId14"/>
    <p:sldId id="285" r:id="rId15"/>
    <p:sldId id="286" r:id="rId16"/>
    <p:sldId id="28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A9959C99-CABD-4D82-B5E9-081942857BE9}">
          <p14:sldIdLst>
            <p14:sldId id="256"/>
            <p14:sldId id="260"/>
            <p14:sldId id="258"/>
            <p14:sldId id="257"/>
            <p14:sldId id="269"/>
            <p14:sldId id="278"/>
            <p14:sldId id="262"/>
            <p14:sldId id="275"/>
            <p14:sldId id="280"/>
            <p14:sldId id="270"/>
            <p14:sldId id="281"/>
            <p14:sldId id="283"/>
            <p14:sldId id="284"/>
            <p14:sldId id="285"/>
            <p14:sldId id="286"/>
            <p14:sldId id="2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9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ACE417-8469-4187-B3B9-B96EB644B6DC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8C6E2-DE0F-4418-ACF3-D7074DE6EAE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21340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8C6E2-DE0F-4418-ACF3-D7074DE6EAE7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67036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8C6E2-DE0F-4418-ACF3-D7074DE6EAE7}" type="slidenum">
              <a:rPr lang="en-ZA" smtClean="0"/>
              <a:t>11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30622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68CD7-5A7A-9290-83AF-1D3F4EB9F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E00303-5D37-5666-6DA3-909EAF2136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80DCB6-61A6-E6B1-C978-9D9B466F75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1E9CA-6143-E5AF-12F6-621D273C5D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8C6E2-DE0F-4418-ACF3-D7074DE6EAE7}" type="slidenum">
              <a:rPr lang="en-ZA" smtClean="0"/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73867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93ED9-70E3-7D75-9A1C-15CC3851B6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solidFill>
            <a:schemeClr val="bg1"/>
          </a:solidFill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E9E7A9-F0AB-1232-9F04-3465126219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BDCF7B-0E62-F0B4-1D2E-DE3619297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B8C1-FBDF-4EA5-8CF7-27CA13DE5F30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6AF21-B0C2-B9D0-0F0D-E036E65BF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1C6A9A-1FD8-9DDF-0CAB-8919E4C76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40F0-566B-4013-BD9C-1683B3A4A29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78197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E9482-8E86-DF71-F38F-731A487E543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19F62-265C-B98D-DFD0-49DC1FFC6148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A49E8-0245-EDDB-CCD3-49180C4C0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B8C1-FBDF-4EA5-8CF7-27CA13DE5F30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0BCE26-BB33-9641-652A-7959D4629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2C7A37-40B4-1964-A9E4-8460EBE74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40F0-566B-4013-BD9C-1683B3A4A29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93520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0E7A1-1D15-844C-1290-85FEE3AC8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CA6801-BA46-0A4C-E106-69A1CB21E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BBE20-B7DD-F4D4-E4B3-EC06FA940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B8C1-FBDF-4EA5-8CF7-27CA13DE5F30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768C0-F83C-EAA8-7DDD-621233DCF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1D2C5-B83D-07F9-ED70-0B3C4A0DE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40F0-566B-4013-BD9C-1683B3A4A29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23641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ADE9A-428B-8934-8CB5-FFB310555A7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D52E7-8C1C-EF23-510A-9412971B14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C08AA8-03D2-9EA5-B0A3-C19F86621D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34615A-FB09-43BE-7E99-871C8A392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B8C1-FBDF-4EA5-8CF7-27CA13DE5F30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C2BC05-2F9F-3149-80A9-5994ED9D1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CFA880-1579-0C3F-06A1-1D363359E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40F0-566B-4013-BD9C-1683B3A4A29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24811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E11B0-646F-7C63-79AE-B7B220BF4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703634-04CC-996A-4B80-B9E44D7D5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7EA53E-68E4-5684-A6A2-6CD8C90F3F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9CBE0F-E4B3-176D-D86C-207AE210E3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45E409-CCF6-EBCE-D42A-B468EDACF6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9ECC37-8581-404B-6CA9-2256E6A31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B8C1-FBDF-4EA5-8CF7-27CA13DE5F30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D7B8B8-1EE6-6AC3-9791-488773771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F3DEEA-07A3-F937-D864-1FD74F4B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40F0-566B-4013-BD9C-1683B3A4A29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28653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F8010-A2C9-5CDA-ADFA-D8AA87F96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213E4-B49B-FDE3-97AF-20E915C12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B8C1-FBDF-4EA5-8CF7-27CA13DE5F30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79394E-BD18-299F-8BF0-FA2884439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3DF115-819A-49DB-86F3-5FC6D54BC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40F0-566B-4013-BD9C-1683B3A4A29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39507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52C7B3-5624-F6A0-6A32-4932ADD15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B8C1-FBDF-4EA5-8CF7-27CA13DE5F30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710CA2-A092-4804-A527-3F5EC29C2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24AAA-9DEF-48B1-4496-946497179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40F0-566B-4013-BD9C-1683B3A4A29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11941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3529A-F499-9AD3-B1D2-97833D6A4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D259F-8361-C958-EF49-45ADAD386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3D975-30FF-F9D2-07B1-311D296100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EB3D1E-8A96-CE60-E4AA-7582BD35B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B8C1-FBDF-4EA5-8CF7-27CA13DE5F30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BF04F-8434-B072-3B3A-B93B960BE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B49A91-AD66-7456-1463-ABA82411E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40F0-566B-4013-BD9C-1683B3A4A29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74045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B6884-4067-3420-BDAD-8F10E61F6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C4B738-261A-B357-1A03-1C0A8A074A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C2D3D-ABB1-9D5A-35CD-B8F2904C53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A1970E-4B47-75A1-063D-68CDDD1A5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B8C1-FBDF-4EA5-8CF7-27CA13DE5F30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217E55-1309-5A4B-648D-1E6B8BC52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F5AE68-031B-F4EC-C073-D5C77CCD6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40F0-566B-4013-BD9C-1683B3A4A29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49395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41688-CEF8-54D1-A399-3119973E0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ECD88C-0FBB-9FC4-0360-9C73ED237C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45A28-0EAB-01F1-3DDF-64FDE19B4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B8C1-FBDF-4EA5-8CF7-27CA13DE5F30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F31E6-17A9-925B-6018-F11EA6D2A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154C0-1726-D5A7-132F-66B430647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40F0-566B-4013-BD9C-1683B3A4A29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73296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F0D327-7CFF-9644-7C4B-11EAADCD9B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EC8365-F698-3074-0A20-3F5A8DDB8A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3ADB3E-CA1A-CDCA-AD99-CE4F099B4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7B8C1-FBDF-4EA5-8CF7-27CA13DE5F30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DFF89-100D-21A5-DA31-C9F8948A1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E8625-B8E8-94E8-2D72-DF360DE50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40F0-566B-4013-BD9C-1683B3A4A29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72605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1814D6-627D-BE59-5C79-7FDB02921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7C034-45F4-25E4-3E3F-3339C113B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D1428-580E-CCAC-2469-556266669D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17B8C1-FBDF-4EA5-8CF7-27CA13DE5F30}" type="datetimeFigureOut">
              <a:rPr lang="en-ZA" smtClean="0"/>
              <a:t>2026/10/27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DDE1D-6FAA-C5EC-18CB-EF5E7C0B56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E0CC1-B02E-EF5E-DE46-29572650E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5440F0-566B-4013-BD9C-1683B3A4A29B}" type="slidenum">
              <a:rPr lang="en-ZA" smtClean="0"/>
              <a:t>‹#›</a:t>
            </a:fld>
            <a:endParaRPr lang="en-Z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9389C7-757A-C508-BDB7-C2E302A06AB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t="9085" b="908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87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20A5C-BB81-1BC7-1E65-31E12337E0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IUPAP Membership and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D2E99D-896D-228D-E315-13D519B578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 dirty="0"/>
          </a:p>
          <a:p>
            <a:r>
              <a:rPr lang="en-ZA" dirty="0"/>
              <a:t>October 2026</a:t>
            </a:r>
          </a:p>
          <a:p>
            <a:r>
              <a:rPr lang="en-ZA" dirty="0"/>
              <a:t>Vice President for Membership and Development: Igle Gledhill</a:t>
            </a:r>
          </a:p>
        </p:txBody>
      </p:sp>
    </p:spTree>
    <p:extLst>
      <p:ext uri="{BB962C8B-B14F-4D97-AF65-F5344CB8AC3E}">
        <p14:creationId xmlns:p14="http://schemas.microsoft.com/office/powerpoint/2010/main" val="2165556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E5E9D-92E7-9E93-6B46-992245991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cap="all" dirty="0"/>
              <a:t>Types of members 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16F4D-0D6F-FE6C-56D6-1163BF402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8781789" cy="4486275"/>
          </a:xfrm>
        </p:spPr>
        <p:txBody>
          <a:bodyPr>
            <a:normAutofit fontScale="85000" lnSpcReduction="20000"/>
          </a:bodyPr>
          <a:lstStyle/>
          <a:p>
            <a:r>
              <a:rPr lang="en-ZA" dirty="0"/>
              <a:t>Territorial Members</a:t>
            </a:r>
          </a:p>
          <a:p>
            <a:pPr lvl="1"/>
            <a:r>
              <a:rPr lang="en-ZA" dirty="0"/>
              <a:t>Represent physics communities across the world</a:t>
            </a:r>
          </a:p>
          <a:p>
            <a:pPr lvl="1"/>
            <a:r>
              <a:rPr lang="en-ZA" dirty="0"/>
              <a:t>Categories 1 to 19</a:t>
            </a:r>
          </a:p>
          <a:p>
            <a:pPr lvl="1"/>
            <a:endParaRPr lang="en-ZA" dirty="0"/>
          </a:p>
          <a:p>
            <a:r>
              <a:rPr lang="en-ZA" dirty="0"/>
              <a:t>Personal members</a:t>
            </a:r>
          </a:p>
          <a:p>
            <a:pPr lvl="1"/>
            <a:r>
              <a:rPr lang="en-ZA" dirty="0"/>
              <a:t>Chairs of Commissions and Affiliated Commissions</a:t>
            </a:r>
          </a:p>
          <a:p>
            <a:pPr marL="457200" lvl="1" indent="0">
              <a:buNone/>
            </a:pPr>
            <a:endParaRPr lang="en-ZA" dirty="0"/>
          </a:p>
          <a:p>
            <a:r>
              <a:rPr lang="en-ZA" dirty="0"/>
              <a:t>Associate Territorial Members</a:t>
            </a:r>
          </a:p>
          <a:p>
            <a:pPr lvl="1"/>
            <a:r>
              <a:rPr lang="en-ZA" dirty="0"/>
              <a:t>Relatively small physics communities; developing territories</a:t>
            </a:r>
          </a:p>
          <a:p>
            <a:pPr lvl="1"/>
            <a:r>
              <a:rPr lang="en-ZA" dirty="0"/>
              <a:t>Prelude to Territorial Membership</a:t>
            </a:r>
          </a:p>
          <a:p>
            <a:pPr lvl="1"/>
            <a:r>
              <a:rPr lang="en-ZA" dirty="0"/>
              <a:t>Affordable dues  but Limited Number, do not vote</a:t>
            </a:r>
          </a:p>
          <a:p>
            <a:pPr lvl="1"/>
            <a:endParaRPr lang="en-ZA" dirty="0"/>
          </a:p>
          <a:p>
            <a:r>
              <a:rPr lang="en-ZA" dirty="0"/>
              <a:t>Corporate Associate Members</a:t>
            </a:r>
          </a:p>
          <a:p>
            <a:pPr lvl="1"/>
            <a:r>
              <a:rPr lang="en-ZA" dirty="0"/>
              <a:t>Companies or International research organisations</a:t>
            </a:r>
          </a:p>
          <a:p>
            <a:pPr lvl="1"/>
            <a:endParaRPr lang="en-Z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76806E-CED3-8638-9EF4-82463ECC74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95" t="16737" r="50000" b="21604"/>
          <a:stretch>
            <a:fillRect/>
          </a:stretch>
        </p:blipFill>
        <p:spPr>
          <a:xfrm rot="16200000">
            <a:off x="6948747" y="1627444"/>
            <a:ext cx="6879708" cy="36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849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69548F2-DF7B-49EA-F80B-D976CC858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310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92423-AB54-EB0F-94EA-5958719AB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Membership October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2A337-EA16-E22B-64AC-F8193A9704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493168" cy="4351338"/>
          </a:xfrm>
        </p:spPr>
        <p:txBody>
          <a:bodyPr/>
          <a:lstStyle/>
          <a:p>
            <a:r>
              <a:rPr lang="en-ZA" dirty="0"/>
              <a:t>Territorial members</a:t>
            </a:r>
          </a:p>
          <a:p>
            <a:r>
              <a:rPr lang="en-ZA" dirty="0"/>
              <a:t>Associate Territorial member</a:t>
            </a:r>
          </a:p>
          <a:p>
            <a:r>
              <a:rPr lang="en-ZA" dirty="0"/>
              <a:t>Corporate Associate Members</a:t>
            </a:r>
          </a:p>
          <a:p>
            <a:endParaRPr lang="en-ZA" dirty="0"/>
          </a:p>
          <a:p>
            <a:r>
              <a:rPr lang="en-ZA" dirty="0"/>
              <a:t>Total</a:t>
            </a:r>
          </a:p>
          <a:p>
            <a:endParaRPr lang="en-Z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6375E8-DF93-FC5A-2AE5-A224BC510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84821" y="1825625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ZA" dirty="0"/>
              <a:t>52</a:t>
            </a:r>
          </a:p>
          <a:p>
            <a:pPr marL="0" indent="0">
              <a:buNone/>
            </a:pPr>
            <a:r>
              <a:rPr lang="en-ZA" dirty="0"/>
              <a:t>  1</a:t>
            </a:r>
          </a:p>
          <a:p>
            <a:endParaRPr lang="en-ZA" dirty="0"/>
          </a:p>
          <a:p>
            <a:pPr marL="0" indent="0">
              <a:buNone/>
            </a:pPr>
            <a:r>
              <a:rPr lang="en-ZA" dirty="0"/>
              <a:t>  8</a:t>
            </a:r>
          </a:p>
          <a:p>
            <a:pPr marL="0" indent="0">
              <a:buNone/>
            </a:pPr>
            <a:endParaRPr lang="en-ZA" sz="2000" dirty="0"/>
          </a:p>
          <a:p>
            <a:endParaRPr lang="en-ZA" sz="1800" dirty="0"/>
          </a:p>
          <a:p>
            <a:pPr marL="0" indent="0">
              <a:buNone/>
            </a:pPr>
            <a:r>
              <a:rPr lang="en-ZA" dirty="0"/>
              <a:t>61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414226-E43E-A268-F80E-30F8EF7E7C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95" t="16737" r="50000" b="21604"/>
          <a:stretch>
            <a:fillRect/>
          </a:stretch>
        </p:blipFill>
        <p:spPr>
          <a:xfrm rot="16200000">
            <a:off x="6948747" y="1614744"/>
            <a:ext cx="6879708" cy="36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475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CE9A8-5B1D-64FC-79B5-68E737078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Territorial members: Current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93924-EC36-9EC1-2A15-322407470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52 current territorial members </a:t>
            </a:r>
          </a:p>
          <a:p>
            <a:pPr lvl="1"/>
            <a:r>
              <a:rPr lang="en-ZA" dirty="0"/>
              <a:t>Exclusions after 6 years of arrears: none </a:t>
            </a:r>
            <a:r>
              <a:rPr lang="en-ZA"/>
              <a:t>for 2026</a:t>
            </a:r>
            <a:endParaRPr lang="en-ZA" dirty="0"/>
          </a:p>
          <a:p>
            <a:pPr lvl="1"/>
            <a:r>
              <a:rPr lang="en-ZA" dirty="0"/>
              <a:t>Arrears of more than 3 years: 8</a:t>
            </a:r>
          </a:p>
          <a:p>
            <a:pPr lvl="1"/>
            <a:r>
              <a:rPr lang="en-ZA" dirty="0"/>
              <a:t>Action: VP refreshing contacts and following up</a:t>
            </a:r>
          </a:p>
          <a:p>
            <a:r>
              <a:rPr lang="en-ZA" dirty="0">
                <a:solidFill>
                  <a:schemeClr val="bg1"/>
                </a:solidFill>
              </a:rPr>
              <a:t>New territorial members</a:t>
            </a:r>
          </a:p>
          <a:p>
            <a:pPr lvl="1"/>
            <a:r>
              <a:rPr lang="en-ZA" dirty="0">
                <a:solidFill>
                  <a:schemeClr val="bg1"/>
                </a:solidFill>
              </a:rPr>
              <a:t>2+1 Potential</a:t>
            </a:r>
          </a:p>
          <a:p>
            <a:r>
              <a:rPr lang="en-ZA" dirty="0">
                <a:solidFill>
                  <a:schemeClr val="bg1"/>
                </a:solidFill>
              </a:rPr>
              <a:t>Associate Territorial Members</a:t>
            </a:r>
          </a:p>
          <a:p>
            <a:pPr lvl="1"/>
            <a:r>
              <a:rPr lang="en-ZA" dirty="0">
                <a:solidFill>
                  <a:schemeClr val="bg1"/>
                </a:solidFill>
              </a:rPr>
              <a:t>Nepal deployed on C13 (development) and WG21 (climate)</a:t>
            </a:r>
          </a:p>
          <a:p>
            <a:pPr lvl="1"/>
            <a:endParaRPr lang="en-ZA" dirty="0"/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56041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53AA3-D434-0210-1AD7-97F3B15C7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14656-F632-47DC-56FE-0DA5D9CF2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Territorial members: Current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79E6C-3B95-3A94-8AE5-4294D0C97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>
                <a:solidFill>
                  <a:schemeClr val="bg1">
                    <a:lumMod val="65000"/>
                  </a:schemeClr>
                </a:solidFill>
              </a:rPr>
              <a:t>52 current territorial members </a:t>
            </a:r>
          </a:p>
          <a:p>
            <a:pPr lvl="1"/>
            <a:r>
              <a:rPr lang="en-ZA" dirty="0">
                <a:solidFill>
                  <a:schemeClr val="bg1">
                    <a:lumMod val="65000"/>
                  </a:schemeClr>
                </a:solidFill>
              </a:rPr>
              <a:t>Exclusions after 6 years of arrears: none for 2025</a:t>
            </a:r>
          </a:p>
          <a:p>
            <a:pPr lvl="1"/>
            <a:r>
              <a:rPr lang="en-ZA" dirty="0">
                <a:solidFill>
                  <a:schemeClr val="bg1">
                    <a:lumMod val="65000"/>
                  </a:schemeClr>
                </a:solidFill>
              </a:rPr>
              <a:t>Arrears of more than 3 years: 8</a:t>
            </a:r>
          </a:p>
          <a:p>
            <a:pPr lvl="1"/>
            <a:r>
              <a:rPr lang="en-ZA" dirty="0">
                <a:solidFill>
                  <a:schemeClr val="bg1">
                    <a:lumMod val="65000"/>
                  </a:schemeClr>
                </a:solidFill>
              </a:rPr>
              <a:t>Action: VP refreshing contacts and following up</a:t>
            </a:r>
          </a:p>
          <a:p>
            <a:pPr lvl="1"/>
            <a:endParaRPr lang="en-ZA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ZA" dirty="0"/>
              <a:t>Associate Territorial Members</a:t>
            </a:r>
          </a:p>
          <a:p>
            <a:pPr lvl="1"/>
            <a:r>
              <a:rPr lang="en-ZA" dirty="0"/>
              <a:t>Nepal</a:t>
            </a:r>
          </a:p>
          <a:p>
            <a:pPr marL="457200" lvl="1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40000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C3B8F-7189-C81E-59F4-61B870304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Territorial members and Associate TMs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F0D470-60F1-58BC-1540-A87ADD697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b="1" dirty="0"/>
              <a:t>The Liaison Committee </a:t>
            </a:r>
            <a:r>
              <a:rPr lang="en-ZA" dirty="0"/>
              <a:t>maintains relations between physics community and IUPAP.</a:t>
            </a:r>
          </a:p>
          <a:p>
            <a:pPr lvl="1"/>
            <a:r>
              <a:rPr lang="en-ZA" dirty="0"/>
              <a:t>Represents the physical societies,</a:t>
            </a:r>
          </a:p>
          <a:p>
            <a:pPr lvl="1"/>
            <a:r>
              <a:rPr lang="en-ZA" dirty="0"/>
              <a:t>Designates delegates to the General Assembly.</a:t>
            </a:r>
          </a:p>
          <a:p>
            <a:r>
              <a:rPr lang="en-ZA" b="1" dirty="0"/>
              <a:t>The Adhering Body </a:t>
            </a:r>
            <a:r>
              <a:rPr lang="en-ZA" dirty="0"/>
              <a:t>is a legal body in the territory, typically an Academy or a national research council; it may be a physical society.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27464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F73B6-C6E2-C40E-ECD7-26AF2BD13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2089" y="365125"/>
            <a:ext cx="7662392" cy="1325563"/>
          </a:xfrm>
        </p:spPr>
        <p:txBody>
          <a:bodyPr/>
          <a:lstStyle/>
          <a:p>
            <a:r>
              <a:rPr lang="en-ZA" dirty="0"/>
              <a:t>Corporate Associate Members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A8E5A7-6B1E-E465-4B14-F401F277C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751" y="1552353"/>
            <a:ext cx="7662392" cy="47957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5752CC-D508-FD7B-45AB-8FB88C11A327}"/>
              </a:ext>
            </a:extLst>
          </p:cNvPr>
          <p:cNvSpPr txBox="1"/>
          <p:nvPr/>
        </p:nvSpPr>
        <p:spPr>
          <a:xfrm>
            <a:off x="6845912" y="6086531"/>
            <a:ext cx="2596222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ZA" sz="1100" dirty="0"/>
              <a:t>Sensors and Instrumentation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58D0E1-F21C-AAF7-7681-3C5C8A753DA9}"/>
              </a:ext>
            </a:extLst>
          </p:cNvPr>
          <p:cNvSpPr txBox="1"/>
          <p:nvPr/>
        </p:nvSpPr>
        <p:spPr>
          <a:xfrm>
            <a:off x="6055104" y="6086531"/>
            <a:ext cx="2596222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ZA" sz="1100" dirty="0"/>
              <a:t>Sensors and Instrumentation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2866E5-5DBF-E558-7DD5-CB975C00A8FA}"/>
              </a:ext>
            </a:extLst>
          </p:cNvPr>
          <p:cNvSpPr/>
          <p:nvPr/>
        </p:nvSpPr>
        <p:spPr>
          <a:xfrm>
            <a:off x="8313143" y="1540042"/>
            <a:ext cx="3272589" cy="4795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3549AE-B394-6180-84EA-1E291AB55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3472" y="2151130"/>
            <a:ext cx="2029108" cy="7144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776457-C417-586D-0B82-EF9589F31B28}"/>
              </a:ext>
            </a:extLst>
          </p:cNvPr>
          <p:cNvSpPr txBox="1"/>
          <p:nvPr/>
        </p:nvSpPr>
        <p:spPr>
          <a:xfrm>
            <a:off x="8923472" y="3198167"/>
            <a:ext cx="18655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100" dirty="0"/>
              <a:t>Square Kilometre Array Observatory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124F6F26-1EDD-1124-D280-C48E80AE3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699" y="4440324"/>
            <a:ext cx="2705100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C0DD4AF-E184-FA7D-D182-D64EEF54D6E5}"/>
              </a:ext>
            </a:extLst>
          </p:cNvPr>
          <p:cNvSpPr txBox="1"/>
          <p:nvPr/>
        </p:nvSpPr>
        <p:spPr>
          <a:xfrm>
            <a:off x="9005249" y="5904355"/>
            <a:ext cx="18655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100" dirty="0"/>
              <a:t>Innovations Investment Management, India</a:t>
            </a:r>
          </a:p>
        </p:txBody>
      </p:sp>
    </p:spTree>
    <p:extLst>
      <p:ext uri="{BB962C8B-B14F-4D97-AF65-F5344CB8AC3E}">
        <p14:creationId xmlns:p14="http://schemas.microsoft.com/office/powerpoint/2010/main" val="1244115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A2932-4502-99BE-51BF-28D2944F8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Corporate Associate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7F0F3-9061-021F-B9E9-FD5628B71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MOU signed with IUPAP: to be ratified by General Assembly</a:t>
            </a:r>
          </a:p>
          <a:p>
            <a:pPr marL="457200" lvl="1" indent="0">
              <a:buNone/>
            </a:pPr>
            <a:endParaRPr lang="en-ZA" sz="1800" dirty="0"/>
          </a:p>
          <a:p>
            <a:pPr marL="457200" lvl="1" indent="0">
              <a:buNone/>
            </a:pPr>
            <a:endParaRPr lang="en-ZA" dirty="0"/>
          </a:p>
          <a:p>
            <a:endParaRPr lang="en-Z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36B8EA-C1FD-E17C-E9DD-B6F39D4D1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394" y="2514600"/>
            <a:ext cx="8592749" cy="206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542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C78DE-9668-E5A8-50DA-05775D2F9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   Regional development: possible ATMs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6E6C8-5E88-B86D-BAE5-CB50AAB8D6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14968"/>
            <a:ext cx="5181600" cy="4351338"/>
          </a:xfrm>
        </p:spPr>
        <p:txBody>
          <a:bodyPr>
            <a:normAutofit/>
          </a:bodyPr>
          <a:lstStyle/>
          <a:p>
            <a:r>
              <a:rPr lang="en-ZA" dirty="0"/>
              <a:t>Southern Africa “</a:t>
            </a:r>
            <a:r>
              <a:rPr lang="en-ZA" dirty="0" err="1"/>
              <a:t>SAPhysNet</a:t>
            </a:r>
            <a:r>
              <a:rPr lang="en-ZA" dirty="0"/>
              <a:t>”</a:t>
            </a:r>
          </a:p>
          <a:p>
            <a:pPr marL="457200" lvl="1" indent="0">
              <a:buNone/>
            </a:pPr>
            <a:endParaRPr lang="en-ZA" dirty="0"/>
          </a:p>
          <a:p>
            <a:pPr lvl="1"/>
            <a:endParaRPr lang="en-ZA" dirty="0"/>
          </a:p>
          <a:p>
            <a:pPr lvl="1"/>
            <a:endParaRPr lang="en-ZA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A6B319E3-7C11-6F36-37B6-5E9357100B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14968"/>
            <a:ext cx="5181600" cy="4351338"/>
          </a:xfrm>
        </p:spPr>
        <p:txBody>
          <a:bodyPr/>
          <a:lstStyle/>
          <a:p>
            <a:r>
              <a:rPr lang="en-ZA" dirty="0"/>
              <a:t>Pacific Island Nations</a:t>
            </a: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99A03EA-AF1D-356E-1C97-01DA4920D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523" y="2101803"/>
            <a:ext cx="3246572" cy="344214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0EC6853-CB3C-FF58-4765-4453A6D20A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813" b="16074"/>
          <a:stretch>
            <a:fillRect/>
          </a:stretch>
        </p:blipFill>
        <p:spPr>
          <a:xfrm>
            <a:off x="6389418" y="1983391"/>
            <a:ext cx="3945637" cy="321449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D1E8F12-3AB4-6869-24C4-91C0075F69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6410" y="5297693"/>
            <a:ext cx="3838645" cy="32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756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FB1EB-E09D-BE06-17FD-A41612C45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0F3FF-9175-4B54-6E7D-0BD83FF56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85284" cy="1325563"/>
          </a:xfrm>
        </p:spPr>
        <p:txBody>
          <a:bodyPr/>
          <a:lstStyle/>
          <a:p>
            <a:r>
              <a:rPr lang="en-ZA" dirty="0"/>
              <a:t>Regional development: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39B34-EC4E-03BB-C962-0DB8716A9D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4925"/>
            <a:ext cx="5181600" cy="4351338"/>
          </a:xfrm>
        </p:spPr>
        <p:txBody>
          <a:bodyPr>
            <a:normAutofit/>
          </a:bodyPr>
          <a:lstStyle/>
          <a:p>
            <a:r>
              <a:rPr lang="en-ZA" dirty="0"/>
              <a:t>Southern Africa “</a:t>
            </a:r>
            <a:r>
              <a:rPr lang="en-ZA" dirty="0" err="1"/>
              <a:t>SAPhysNet</a:t>
            </a:r>
            <a:r>
              <a:rPr lang="en-ZA" dirty="0"/>
              <a:t>”</a:t>
            </a:r>
          </a:p>
          <a:p>
            <a:r>
              <a:rPr lang="en-ZA" dirty="0"/>
              <a:t>Task Team</a:t>
            </a:r>
          </a:p>
          <a:p>
            <a:r>
              <a:rPr lang="en-ZA" dirty="0"/>
              <a:t>Met July 2026, hybrid</a:t>
            </a:r>
          </a:p>
          <a:p>
            <a:r>
              <a:rPr lang="en-ZA" dirty="0"/>
              <a:t>Bid partners for 2027 GA-</a:t>
            </a:r>
            <a:r>
              <a:rPr lang="en-ZA" dirty="0" err="1"/>
              <a:t>ICP</a:t>
            </a:r>
            <a:endParaRPr lang="en-ZA" dirty="0"/>
          </a:p>
          <a:p>
            <a:endParaRPr lang="en-ZA" dirty="0"/>
          </a:p>
          <a:p>
            <a:pPr marL="457200" lvl="1" indent="0">
              <a:buNone/>
            </a:pPr>
            <a:endParaRPr lang="en-ZA" dirty="0"/>
          </a:p>
          <a:p>
            <a:pPr lvl="1"/>
            <a:endParaRPr lang="en-ZA" dirty="0"/>
          </a:p>
          <a:p>
            <a:pPr lvl="1"/>
            <a:endParaRPr lang="en-ZA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4C085F6-1C43-B75F-BB12-940CCCAD1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410" y="5297693"/>
            <a:ext cx="3838645" cy="322542"/>
          </a:xfrm>
          <a:prstGeom prst="rect">
            <a:avLst/>
          </a:prstGeom>
        </p:spPr>
      </p:pic>
      <p:pic>
        <p:nvPicPr>
          <p:cNvPr id="5" name="Picture 4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D503DBC2-0547-E9F2-565E-26B56B065F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  <p:pic>
        <p:nvPicPr>
          <p:cNvPr id="9" name="Picture 8" descr="A group of people standing on stairs&#10;&#10;AI-generated content may be incorrect.">
            <a:extLst>
              <a:ext uri="{FF2B5EF4-FFF2-40B4-BE49-F238E27FC236}">
                <a16:creationId xmlns:a16="http://schemas.microsoft.com/office/drawing/2014/main" id="{844E0F14-70B4-ACFA-34DA-24795BC196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941" y="3842888"/>
            <a:ext cx="4531659" cy="30151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59761FA-234C-014F-0672-A3904583F8ED}"/>
              </a:ext>
            </a:extLst>
          </p:cNvPr>
          <p:cNvSpPr/>
          <p:nvPr/>
        </p:nvSpPr>
        <p:spPr>
          <a:xfrm>
            <a:off x="2004" y="1844925"/>
            <a:ext cx="914400" cy="43513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0561EB6-D3A7-4D22-45A2-D6BE79A645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094" y="3842888"/>
            <a:ext cx="1853231" cy="196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86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13742-601A-48E3-E3A8-377BD9DE2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336A9-B213-DE08-A972-0EF48404C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22569" cy="1325563"/>
          </a:xfrm>
        </p:spPr>
        <p:txBody>
          <a:bodyPr/>
          <a:lstStyle/>
          <a:p>
            <a:r>
              <a:rPr lang="en-ZA" dirty="0"/>
              <a:t>Regional development: progress</a:t>
            </a:r>
          </a:p>
        </p:txBody>
      </p:sp>
      <p:sp>
        <p:nvSpPr>
          <p:cNvPr id="7" name="Content Placeholder 23">
            <a:extLst>
              <a:ext uri="{FF2B5EF4-FFF2-40B4-BE49-F238E27FC236}">
                <a16:creationId xmlns:a16="http://schemas.microsoft.com/office/drawing/2014/main" id="{E39665DD-A261-A42A-D1FF-4D4074C24B63}"/>
              </a:ext>
            </a:extLst>
          </p:cNvPr>
          <p:cNvSpPr txBox="1">
            <a:spLocks/>
          </p:cNvSpPr>
          <p:nvPr/>
        </p:nvSpPr>
        <p:spPr>
          <a:xfrm>
            <a:off x="838200" y="2398942"/>
            <a:ext cx="3797171" cy="445905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dirty="0"/>
              <a:t>Pacific Island Nations Physics Week, with UNESCO-Pacific</a:t>
            </a:r>
          </a:p>
          <a:p>
            <a:r>
              <a:rPr lang="en-ZA" dirty="0"/>
              <a:t>IUPAP-UNESCO Pasifika Physics Summit</a:t>
            </a:r>
          </a:p>
          <a:p>
            <a:r>
              <a:rPr lang="en-ZA" dirty="0"/>
              <a:t>Task Teams and South Pacific Physics Society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ZA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7930A0E-4FBA-5718-69D0-9BBA1B863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4510"/>
            <a:ext cx="12192000" cy="102443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Picture 10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2EE783FF-1EEB-7806-982E-795C2529C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3" b="3196"/>
          <a:stretch>
            <a:fillRect/>
          </a:stretch>
        </p:blipFill>
        <p:spPr>
          <a:xfrm>
            <a:off x="4635371" y="2410974"/>
            <a:ext cx="7556629" cy="444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582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46097-E312-CBFD-B0FA-AB4018A00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0732F-D0BE-9056-76A8-084BEC6461D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ZA" b="1" dirty="0"/>
              <a:t>TM membership: retain</a:t>
            </a:r>
          </a:p>
          <a:p>
            <a:r>
              <a:rPr lang="en-ZA" dirty="0"/>
              <a:t>Adhering Bodies cancelling or lowering dues payments</a:t>
            </a:r>
          </a:p>
          <a:p>
            <a:pPr lvl="1"/>
            <a:r>
              <a:rPr lang="en-ZA" dirty="0"/>
              <a:t>USA: NAS to APS</a:t>
            </a:r>
          </a:p>
          <a:p>
            <a:pPr lvl="1"/>
            <a:r>
              <a:rPr lang="en-ZA" dirty="0"/>
              <a:t>Europe: Academies</a:t>
            </a:r>
          </a:p>
          <a:p>
            <a:pPr lvl="1"/>
            <a:r>
              <a:rPr lang="en-ZA" dirty="0"/>
              <a:t>Following up</a:t>
            </a:r>
          </a:p>
          <a:p>
            <a:r>
              <a:rPr lang="en-ZA" dirty="0"/>
              <a:t>No national Adhering Bodies</a:t>
            </a:r>
          </a:p>
          <a:p>
            <a:pPr lvl="1"/>
            <a:r>
              <a:rPr lang="en-ZA" dirty="0"/>
              <a:t>Physical Societies as AB struggle</a:t>
            </a:r>
          </a:p>
          <a:p>
            <a:pPr lvl="1"/>
            <a:endParaRPr lang="en-Z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1D2F9-C887-7E47-EAFE-4B8A24B3DEB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ZA" b="1" dirty="0"/>
              <a:t>New TMs</a:t>
            </a:r>
          </a:p>
          <a:p>
            <a:r>
              <a:rPr lang="en-ZA" dirty="0"/>
              <a:t>IAPS, International Association for Physics Students, very helpful</a:t>
            </a:r>
          </a:p>
          <a:p>
            <a:r>
              <a:rPr lang="en-ZA" dirty="0"/>
              <a:t>Negotiations proceeding</a:t>
            </a:r>
          </a:p>
          <a:p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96724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AFD1E-2AB5-286F-B904-B6D3F61AB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69D4F-78A0-AA51-EEF6-7EEC2B638AD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ZA" b="1" dirty="0"/>
              <a:t>CAMs: find them</a:t>
            </a:r>
          </a:p>
          <a:p>
            <a:r>
              <a:rPr lang="en-ZA" dirty="0" err="1"/>
              <a:t>CLAF</a:t>
            </a:r>
            <a:r>
              <a:rPr lang="en-ZA" dirty="0"/>
              <a:t>: thank you, Silvina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D8F435-5F98-2609-9EE2-1D7DD0CE6C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ZA" b="1" dirty="0"/>
              <a:t>ATMs: prioritise</a:t>
            </a:r>
          </a:p>
          <a:p>
            <a:r>
              <a:rPr lang="en-ZA" dirty="0"/>
              <a:t>Nepal – extend</a:t>
            </a:r>
          </a:p>
          <a:p>
            <a:r>
              <a:rPr lang="en-ZA" dirty="0"/>
              <a:t>Pacific, Southern Africa in process</a:t>
            </a:r>
          </a:p>
          <a:p>
            <a:r>
              <a:rPr lang="en-ZA" dirty="0"/>
              <a:t>Limitation to 10% of number of TMs</a:t>
            </a:r>
          </a:p>
        </p:txBody>
      </p:sp>
    </p:spTree>
    <p:extLst>
      <p:ext uri="{BB962C8B-B14F-4D97-AF65-F5344CB8AC3E}">
        <p14:creationId xmlns:p14="http://schemas.microsoft.com/office/powerpoint/2010/main" val="348036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725E0-5896-0E2E-9F36-F647CAF6B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97A81-E498-4A3E-1FE4-B6145D91060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ZA" b="1" dirty="0"/>
              <a:t>Defaulting members and excluded members</a:t>
            </a:r>
          </a:p>
          <a:p>
            <a:pPr lvl="1"/>
            <a:r>
              <a:rPr lang="en-ZA" dirty="0"/>
              <a:t>Often no suitable national Academy or National body</a:t>
            </a:r>
          </a:p>
          <a:p>
            <a:pPr lvl="1"/>
            <a:r>
              <a:rPr lang="en-ZA" dirty="0"/>
              <a:t>Physical Societies are small, low fees for individuals</a:t>
            </a:r>
          </a:p>
          <a:p>
            <a:pPr lvl="1"/>
            <a:r>
              <a:rPr lang="en-ZA" dirty="0"/>
              <a:t>Excluded and defaulting TMs cannot repay the arrears that have mounted</a:t>
            </a:r>
          </a:p>
          <a:p>
            <a:pPr lvl="1"/>
            <a:endParaRPr lang="en-ZA" dirty="0"/>
          </a:p>
          <a:p>
            <a:pPr lvl="1"/>
            <a:endParaRPr lang="en-Z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5E2207-74EF-C095-F41A-17494EE55A0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ZA" b="1" dirty="0"/>
              <a:t>Developing Countries</a:t>
            </a:r>
          </a:p>
          <a:p>
            <a:r>
              <a:rPr lang="en-ZA" dirty="0"/>
              <a:t>Low Income and Lower Middle Income</a:t>
            </a:r>
          </a:p>
          <a:p>
            <a:pPr lvl="1"/>
            <a:r>
              <a:rPr lang="en-ZA" dirty="0"/>
              <a:t>The time scale for moving across World Bank classes is of the order of decades</a:t>
            </a:r>
          </a:p>
          <a:p>
            <a:pPr lvl="1"/>
            <a:r>
              <a:rPr lang="en-ZA" dirty="0"/>
              <a:t>The time scale envisaged for ATM development is 6 years</a:t>
            </a:r>
          </a:p>
          <a:p>
            <a:pPr marL="457200" lvl="1" indent="0">
              <a:buNone/>
            </a:pPr>
            <a:endParaRPr lang="en-ZA" b="1" dirty="0"/>
          </a:p>
          <a:p>
            <a:pPr marL="457200" lvl="1" indent="0">
              <a:buNone/>
            </a:pPr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04529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C336C-FFE6-7C1A-34D3-A8E680652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Two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6680E-B2D3-5514-BC01-85F8D1C670D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professionally friendly spirit in which IUPAP approaches problem-solving is of vital importance</a:t>
            </a:r>
            <a:endParaRPr lang="en-ZA" dirty="0"/>
          </a:p>
          <a:p>
            <a:endParaRPr lang="en-Z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222093-E736-4A79-EC70-536DE6E2719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ZA" dirty="0"/>
              <a:t>Thank you to each member of the Standing Committee </a:t>
            </a:r>
          </a:p>
          <a:p>
            <a:r>
              <a:rPr lang="en-ZA" dirty="0"/>
              <a:t>To Jens Vigen and Gabriella Marra</a:t>
            </a:r>
          </a:p>
          <a:p>
            <a:r>
              <a:rPr lang="en-US"/>
              <a:t>Your commitment does not go unnoticed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70532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1069</TotalTime>
  <Words>508</Words>
  <Application>Microsoft Office PowerPoint</Application>
  <PresentationFormat>Widescreen</PresentationFormat>
  <Paragraphs>113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IUPAP Membership and Development</vt:lpstr>
      <vt:lpstr>Types of members </vt:lpstr>
      <vt:lpstr>PowerPoint Presentation</vt:lpstr>
      <vt:lpstr>Membership October 2026</vt:lpstr>
      <vt:lpstr>Territorial members: Current status</vt:lpstr>
      <vt:lpstr>Territorial members: Current status</vt:lpstr>
      <vt:lpstr>Territorial members and Associate TMs</vt:lpstr>
      <vt:lpstr>Corporate Associate Members</vt:lpstr>
      <vt:lpstr>Corporate Associate Members</vt:lpstr>
      <vt:lpstr>   Regional development: possible ATMs </vt:lpstr>
      <vt:lpstr>Regional development: progress</vt:lpstr>
      <vt:lpstr>Regional development: progress</vt:lpstr>
      <vt:lpstr>Strategy</vt:lpstr>
      <vt:lpstr>Strategy</vt:lpstr>
      <vt:lpstr>Strategy</vt:lpstr>
      <vt:lpstr>Two notes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reviewer</dc:creator>
  <cp:lastModifiedBy>reviewer</cp:lastModifiedBy>
  <cp:revision>43</cp:revision>
  <dcterms:created xsi:type="dcterms:W3CDTF">2025-02-11T19:15:18Z</dcterms:created>
  <dcterms:modified xsi:type="dcterms:W3CDTF">2026-10-27T13:04:16Z</dcterms:modified>
</cp:coreProperties>
</file>