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39"/>
  </p:notesMasterIdLst>
  <p:handoutMasterIdLst>
    <p:handoutMasterId r:id="rId40"/>
  </p:handoutMasterIdLst>
  <p:sldIdLst>
    <p:sldId id="321" r:id="rId2"/>
    <p:sldId id="452" r:id="rId3"/>
    <p:sldId id="498" r:id="rId4"/>
    <p:sldId id="993" r:id="rId5"/>
    <p:sldId id="994" r:id="rId6"/>
    <p:sldId id="1177" r:id="rId7"/>
    <p:sldId id="1102" r:id="rId8"/>
    <p:sldId id="1162" r:id="rId9"/>
    <p:sldId id="1161" r:id="rId10"/>
    <p:sldId id="2147483287" r:id="rId11"/>
    <p:sldId id="503" r:id="rId12"/>
    <p:sldId id="504" r:id="rId13"/>
    <p:sldId id="1001" r:id="rId14"/>
    <p:sldId id="460" r:id="rId15"/>
    <p:sldId id="441" r:id="rId16"/>
    <p:sldId id="494" r:id="rId17"/>
    <p:sldId id="456" r:id="rId18"/>
    <p:sldId id="1179" r:id="rId19"/>
    <p:sldId id="466" r:id="rId20"/>
    <p:sldId id="1178" r:id="rId21"/>
    <p:sldId id="455" r:id="rId22"/>
    <p:sldId id="1045" r:id="rId23"/>
    <p:sldId id="495" r:id="rId24"/>
    <p:sldId id="999" r:id="rId25"/>
    <p:sldId id="1047" r:id="rId26"/>
    <p:sldId id="500" r:id="rId27"/>
    <p:sldId id="997" r:id="rId28"/>
    <p:sldId id="1180" r:id="rId29"/>
    <p:sldId id="1049" r:id="rId30"/>
    <p:sldId id="474" r:id="rId31"/>
    <p:sldId id="1051" r:id="rId32"/>
    <p:sldId id="527" r:id="rId33"/>
    <p:sldId id="1048" r:id="rId34"/>
    <p:sldId id="1052" r:id="rId35"/>
    <p:sldId id="2147483286" r:id="rId36"/>
    <p:sldId id="1046" r:id="rId37"/>
    <p:sldId id="451" r:id="rId38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6633"/>
    <a:srgbClr val="CC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08" autoAdjust="0"/>
    <p:restoredTop sz="94762"/>
  </p:normalViewPr>
  <p:slideViewPr>
    <p:cSldViewPr>
      <p:cViewPr varScale="1">
        <p:scale>
          <a:sx n="121" d="100"/>
          <a:sy n="121" d="100"/>
        </p:scale>
        <p:origin x="124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5" d="100"/>
        <a:sy n="115" d="100"/>
      </p:scale>
      <p:origin x="0" y="55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FABC723F-E2F6-446C-8A35-0A1056C55768}" type="datetimeFigureOut">
              <a:rPr lang="en-US"/>
              <a:pPr>
                <a:defRPr/>
              </a:pPr>
              <a:t>4/16/26</a:t>
            </a:fld>
            <a:endParaRPr lang="en-US"/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BBC542D4-B34C-46C6-82B5-C038153F6E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6320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F105689-3D9D-4A95-9F52-F43CB9F025C1}" type="datetimeFigureOut">
              <a:rPr lang="en-US"/>
              <a:pPr>
                <a:defRPr/>
              </a:pPr>
              <a:t>4/16/26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11700"/>
            <a:ext cx="5426075" cy="4462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1813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1750" y="9421813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F1EB8AD-FA17-4ED8-9D90-C423630ACB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25262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AFC6AB1-149B-4FC4-A279-4CE6CCE80078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F1EB8AD-FA17-4ED8-9D90-C423630ACBCD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15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55E4C8-46C6-7D43-AA48-4527EFA790DB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976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25CC-7E57-46BD-8BD9-69B594015B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FEDCA-A90B-412A-83B3-F8888C9554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DEB279-CBEA-46D5-96CE-DAEFCD3122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2DBE5-98A0-4CE2-B8E9-39B4ABAB97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01966-5733-4D63-BAD0-5AA42A1660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EC141C-77B4-4C30-8D07-C7AD6DA3CD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EC8225-C8D2-40C7-A3FB-299F2E7B81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10D79-0C3D-4F9C-9A42-2CF8BD7669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31774-367D-44FC-A5F9-04D89E018C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AA8B9-4A3D-4EC2-B642-461085A328A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EC0E8-EA1B-425F-91AB-7A80CBAE2F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C6196-7DD4-4451-BA47-916936272E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0D127-E70A-4581-8F51-66C88122D7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pPr>
              <a:defRPr/>
            </a:pPr>
            <a:fld id="{EBA73328-9EF5-495F-AB42-06A4B3BDE19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3" r:id="rId1"/>
    <p:sldLayoutId id="2147484281" r:id="rId2"/>
    <p:sldLayoutId id="2147484282" r:id="rId3"/>
    <p:sldLayoutId id="2147484283" r:id="rId4"/>
    <p:sldLayoutId id="2147484284" r:id="rId5"/>
    <p:sldLayoutId id="2147484285" r:id="rId6"/>
    <p:sldLayoutId id="2147484286" r:id="rId7"/>
    <p:sldLayoutId id="2147484287" r:id="rId8"/>
    <p:sldLayoutId id="2147484288" r:id="rId9"/>
    <p:sldLayoutId id="2147484289" r:id="rId10"/>
    <p:sldLayoutId id="2147484290" r:id="rId11"/>
    <p:sldLayoutId id="2147484291" r:id="rId12"/>
    <p:sldLayoutId id="2147484292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indico.cern.ch/category/5869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0.pn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3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hyperlink" Target="https://pure.royalholloway.ac.uk/en/organisations/department-of-physics" TargetMode="External"/><Relationship Id="rId5" Type="http://schemas.openxmlformats.org/officeDocument/2006/relationships/image" Target="../media/image14.png"/><Relationship Id="rId10" Type="http://schemas.openxmlformats.org/officeDocument/2006/relationships/hyperlink" Target="https://pure.royalholloway.ac.uk/en/organisations/centre-for-particle-physics-and-astronomy" TargetMode="External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057399"/>
            <a:ext cx="9143999" cy="1942965"/>
          </a:xfrm>
          <a:solidFill>
            <a:srgbClr val="002060"/>
          </a:solidFill>
        </p:spPr>
        <p:txBody>
          <a:bodyPr/>
          <a:lstStyle/>
          <a:p>
            <a:pPr algn="ctr" eaLnBrk="1" hangingPunct="1"/>
            <a:r>
              <a:rPr lang="en-US" sz="3600" dirty="0">
                <a:solidFill>
                  <a:srgbClr val="FFFF00"/>
                </a:solidFill>
              </a:rPr>
              <a:t>Update on</a:t>
            </a:r>
            <a:br>
              <a:rPr lang="en-US" sz="3600" dirty="0">
                <a:solidFill>
                  <a:srgbClr val="FFFF00"/>
                </a:solidFill>
              </a:rPr>
            </a:br>
            <a:r>
              <a:rPr lang="en-US" sz="3600" dirty="0">
                <a:solidFill>
                  <a:srgbClr val="FFFF00"/>
                </a:solidFill>
              </a:rPr>
              <a:t>Education &amp; Training and Public Engagement</a:t>
            </a:r>
            <a:br>
              <a:rPr lang="en-US" sz="3600" dirty="0">
                <a:solidFill>
                  <a:srgbClr val="FFFF00"/>
                </a:solidFill>
              </a:rPr>
            </a:br>
            <a:r>
              <a:rPr lang="en-US" sz="3600" dirty="0">
                <a:solidFill>
                  <a:srgbClr val="FFFF00"/>
                </a:solidFill>
              </a:rPr>
              <a:t>at JAI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-186" y="4343400"/>
            <a:ext cx="9127067" cy="2490710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en-US" sz="2000" dirty="0">
                <a:solidFill>
                  <a:srgbClr val="000090"/>
                </a:solidFill>
              </a:rPr>
              <a:t>Emmanuel Tsesmelis 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US" sz="2000" dirty="0">
                <a:solidFill>
                  <a:srgbClr val="000090"/>
                </a:solidFill>
              </a:rPr>
              <a:t>CERN &amp; JAI University of Oxford</a:t>
            </a:r>
          </a:p>
          <a:p>
            <a:pPr marL="0" indent="0" algn="ctr" eaLnBrk="1" hangingPunct="1">
              <a:buFont typeface="Wingdings" pitchFamily="2" charset="2"/>
              <a:buNone/>
            </a:pPr>
            <a:endParaRPr lang="de-CH" sz="2000" dirty="0">
              <a:solidFill>
                <a:srgbClr val="000090"/>
              </a:solidFill>
            </a:endParaRPr>
          </a:p>
          <a:p>
            <a:pPr marL="0" indent="0" algn="ctr" eaLnBrk="1" hangingPunct="1">
              <a:buNone/>
            </a:pPr>
            <a:r>
              <a:rPr lang="en-GB" sz="2000" dirty="0">
                <a:solidFill>
                  <a:srgbClr val="000090"/>
                </a:solidFill>
              </a:rPr>
              <a:t>JAI Advisory Board 2026</a:t>
            </a:r>
          </a:p>
          <a:p>
            <a:pPr marL="0" indent="0" algn="ctr" eaLnBrk="1" hangingPunct="1">
              <a:buNone/>
            </a:pPr>
            <a:r>
              <a:rPr lang="de-CH" sz="2000" dirty="0">
                <a:solidFill>
                  <a:srgbClr val="000090"/>
                </a:solidFill>
              </a:rPr>
              <a:t>16 April 2026</a:t>
            </a:r>
            <a:endParaRPr lang="en-US" sz="2000" dirty="0">
              <a:solidFill>
                <a:srgbClr val="000090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278" cy="19429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6280473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">
            <a:extLst>
              <a:ext uri="{FF2B5EF4-FFF2-40B4-BE49-F238E27FC236}">
                <a16:creationId xmlns:a16="http://schemas.microsoft.com/office/drawing/2014/main" id="{008D16A2-3647-054B-A691-7037BC4AEB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6"/>
          <a:stretch>
            <a:fillRect/>
          </a:stretch>
        </p:blipFill>
        <p:spPr bwMode="auto">
          <a:xfrm>
            <a:off x="2743200" y="6202687"/>
            <a:ext cx="3946167" cy="612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40E454-AE67-DB2E-BFCA-448586635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6A8508-4F71-5103-58DA-9D05DEAEC9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5F2773D3-941E-A82F-F96F-AA8CC659B22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1000" y="313660"/>
            <a:ext cx="8136824" cy="762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sz="3100" b="1" dirty="0">
                <a:latin typeface="+mn-lt"/>
              </a:rPr>
              <a:t>Graduate Destinations – Commerce / Industry</a:t>
            </a:r>
            <a:br>
              <a:rPr lang="en-GB" altLang="en-US" sz="4400" b="1" dirty="0">
                <a:latin typeface="+mn-lt"/>
              </a:rPr>
            </a:br>
            <a:br>
              <a:rPr lang="en-GB" altLang="en-US" sz="2000" b="1" dirty="0">
                <a:latin typeface="+mn-lt"/>
              </a:rPr>
            </a:br>
            <a:endParaRPr lang="en-GB" altLang="en-US" sz="2000" b="1" dirty="0">
              <a:latin typeface="+mn-lt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EF483A09-D1AF-AAE7-782C-17689507D0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021" y="697288"/>
            <a:ext cx="8627679" cy="502920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GB" altLang="en-US" sz="2000" b="1" dirty="0"/>
          </a:p>
          <a:p>
            <a:r>
              <a:rPr lang="en-GB" sz="1400" dirty="0"/>
              <a:t>Michael Davis			UBS</a:t>
            </a:r>
          </a:p>
          <a:p>
            <a:r>
              <a:rPr lang="en-GB" sz="1400" dirty="0"/>
              <a:t>Alex Savin			Patent lawyer</a:t>
            </a:r>
          </a:p>
          <a:p>
            <a:r>
              <a:rPr lang="en-GB" sz="1400" dirty="0"/>
              <a:t>Peter Tudor			</a:t>
            </a:r>
            <a:r>
              <a:rPr lang="en-GB" sz="1400" dirty="0" err="1"/>
              <a:t>Metaboards</a:t>
            </a:r>
            <a:r>
              <a:rPr lang="en-GB" sz="1400" dirty="0"/>
              <a:t> Oxford</a:t>
            </a:r>
          </a:p>
          <a:p>
            <a:r>
              <a:rPr lang="en-GB" sz="1400" dirty="0"/>
              <a:t>Alex Lyapin			Oxford Quantum Circuits</a:t>
            </a:r>
          </a:p>
          <a:p>
            <a:r>
              <a:rPr lang="en-GB" sz="1400" dirty="0"/>
              <a:t>Talitha Bromwich			Wild Business</a:t>
            </a:r>
          </a:p>
          <a:p>
            <a:r>
              <a:rPr lang="en-GB" sz="1400" dirty="0"/>
              <a:t>Rebecca </a:t>
            </a:r>
            <a:r>
              <a:rPr lang="en-GB" sz="1400" dirty="0" err="1"/>
              <a:t>Ramjiawan</a:t>
            </a:r>
            <a:r>
              <a:rPr lang="en-GB" sz="1400" dirty="0"/>
              <a:t>		Luffy AI</a:t>
            </a:r>
          </a:p>
          <a:p>
            <a:r>
              <a:rPr lang="en-GB" sz="1400" dirty="0"/>
              <a:t>Gavin Cheung			Sports analyst</a:t>
            </a:r>
          </a:p>
          <a:p>
            <a:r>
              <a:rPr lang="en-GB" sz="1400" dirty="0"/>
              <a:t>Theodorus Christodoulou		Lab4Crypto (startup)</a:t>
            </a:r>
          </a:p>
          <a:p>
            <a:r>
              <a:rPr lang="en-GB" sz="1400" dirty="0"/>
              <a:t>Gian Luigi D’Alessandro		Unakin (AI startup)</a:t>
            </a:r>
          </a:p>
          <a:p>
            <a:r>
              <a:rPr lang="en-GB" sz="1400" dirty="0"/>
              <a:t>Dan Harryman			Tokamak Energy</a:t>
            </a:r>
          </a:p>
          <a:p>
            <a:r>
              <a:rPr lang="en-GB" sz="1400" dirty="0"/>
              <a:t>Carlo Mussolini 			</a:t>
            </a:r>
            <a:r>
              <a:rPr lang="en-GB" sz="1400" dirty="0" err="1"/>
              <a:t>Fractile</a:t>
            </a:r>
            <a:r>
              <a:rPr lang="en-GB" sz="1400" dirty="0"/>
              <a:t> (startup)</a:t>
            </a:r>
          </a:p>
          <a:p>
            <a:r>
              <a:rPr lang="en-GB" sz="1400" dirty="0"/>
              <a:t>Alexander von Boetticher		</a:t>
            </a:r>
            <a:r>
              <a:rPr lang="en-GB" sz="1400" dirty="0" err="1"/>
              <a:t>Cogram</a:t>
            </a:r>
            <a:r>
              <a:rPr lang="en-GB" sz="1400" dirty="0"/>
              <a:t> (AI </a:t>
            </a:r>
            <a:r>
              <a:rPr lang="en-GB" sz="1400" dirty="0" err="1"/>
              <a:t>starup</a:t>
            </a:r>
            <a:r>
              <a:rPr lang="en-GB" sz="1400" dirty="0"/>
              <a:t>)</a:t>
            </a:r>
          </a:p>
          <a:p>
            <a:r>
              <a:rPr lang="en-GB" sz="1400" dirty="0"/>
              <a:t>Muhammad Kasim			Living Optics (startup)</a:t>
            </a:r>
          </a:p>
          <a:p>
            <a:r>
              <a:rPr lang="en-GB" sz="1400" dirty="0"/>
              <a:t>Aimee Ross			ASML</a:t>
            </a:r>
          </a:p>
          <a:p>
            <a:r>
              <a:rPr lang="en-GB" sz="1400" dirty="0"/>
              <a:t>Cary Colgan 			Tokamak Energy</a:t>
            </a:r>
          </a:p>
          <a:p>
            <a:r>
              <a:rPr lang="en-GB" sz="1400" dirty="0"/>
              <a:t>Jan-Nicolas Gruse  		D-Fine</a:t>
            </a:r>
          </a:p>
          <a:p>
            <a:r>
              <a:rPr lang="en-GB" sz="1400" dirty="0"/>
              <a:t>Jan Paszkiewicz			</a:t>
            </a:r>
            <a:r>
              <a:rPr lang="en-GB" sz="1400" dirty="0" err="1"/>
              <a:t>Infleqtion</a:t>
            </a:r>
            <a:r>
              <a:rPr lang="en-GB" sz="1400" dirty="0"/>
              <a:t> UK</a:t>
            </a:r>
          </a:p>
          <a:p>
            <a:r>
              <a:rPr lang="en-GB" sz="1400" dirty="0"/>
              <a:t>Kristian </a:t>
            </a:r>
            <a:r>
              <a:rPr lang="en-GB" sz="1400" dirty="0" err="1"/>
              <a:t>Poeder</a:t>
            </a:r>
            <a:r>
              <a:rPr lang="en-GB" sz="1400" dirty="0"/>
              <a:t> 			Mu-</a:t>
            </a:r>
            <a:r>
              <a:rPr lang="en-GB" sz="1400" dirty="0" err="1"/>
              <a:t>ray.tech</a:t>
            </a:r>
            <a:endParaRPr lang="en-GB" sz="1400" dirty="0"/>
          </a:p>
          <a:p>
            <a:pPr eaLnBrk="1" hangingPunct="1">
              <a:defRPr/>
            </a:pPr>
            <a:endParaRPr lang="en-GB" altLang="en-US" sz="1400" dirty="0"/>
          </a:p>
          <a:p>
            <a:pPr eaLnBrk="1" hangingPunct="1">
              <a:defRPr/>
            </a:pPr>
            <a:endParaRPr lang="en-GB" altLang="en-US" sz="2400" b="1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GB" altLang="en-US" sz="2000" b="1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GB" altLang="en-US" sz="2000" b="1" dirty="0">
              <a:solidFill>
                <a:srgbClr val="FF0000"/>
              </a:solidFill>
            </a:endParaRPr>
          </a:p>
        </p:txBody>
      </p:sp>
      <p:sp>
        <p:nvSpPr>
          <p:cNvPr id="40964" name="Slide Number Placeholder 4">
            <a:extLst>
              <a:ext uri="{FF2B5EF4-FFF2-40B4-BE49-F238E27FC236}">
                <a16:creationId xmlns:a16="http://schemas.microsoft.com/office/drawing/2014/main" id="{027A88C8-93B4-9E7B-D177-173264B82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896100" y="628015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9pPr>
          </a:lstStyle>
          <a:p>
            <a:fld id="{27F40E80-C214-7741-A0BA-C44F8263C4CD}" type="slidenum">
              <a:rPr kumimoji="0"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10</a:t>
            </a:fld>
            <a:endParaRPr kumimoji="0"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40965" name="Picture 1">
            <a:extLst>
              <a:ext uri="{FF2B5EF4-FFF2-40B4-BE49-F238E27FC236}">
                <a16:creationId xmlns:a16="http://schemas.microsoft.com/office/drawing/2014/main" id="{4FBF6EA5-7492-1113-2353-243EDB987A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6"/>
          <a:stretch>
            <a:fillRect/>
          </a:stretch>
        </p:blipFill>
        <p:spPr bwMode="auto">
          <a:xfrm>
            <a:off x="402021" y="5792927"/>
            <a:ext cx="3910013" cy="634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6" name="Picture 1">
            <a:extLst>
              <a:ext uri="{FF2B5EF4-FFF2-40B4-BE49-F238E27FC236}">
                <a16:creationId xmlns:a16="http://schemas.microsoft.com/office/drawing/2014/main" id="{4C906842-FA2F-32A6-D0FF-3B1A6DC0DC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600" y="1"/>
            <a:ext cx="914400" cy="407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0507841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C9E78-FA09-4D48-8055-F78AB202A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400" b="1" dirty="0"/>
              <a:t>Graduate Accelerator Physics Course</a:t>
            </a:r>
            <a:br>
              <a:rPr lang="en-GB" sz="3400" b="1" dirty="0"/>
            </a:br>
            <a:r>
              <a:rPr lang="en-GB" sz="3400" b="1" dirty="0"/>
              <a:t>Term I October-December 2025</a:t>
            </a:r>
            <a:endParaRPr lang="en-CH" sz="3400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E29842-225C-5144-921D-151DF67C4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810D79-0C3D-4F9C-9A42-2CF8BD766948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1FA2AB3-6600-B94C-A56D-865807241986}"/>
              </a:ext>
            </a:extLst>
          </p:cNvPr>
          <p:cNvSpPr/>
          <p:nvPr/>
        </p:nvSpPr>
        <p:spPr>
          <a:xfrm>
            <a:off x="4108401" y="39624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>
              <a:buNone/>
            </a:pPr>
            <a:r>
              <a:rPr lang="en-GB" i="1" dirty="0">
                <a:solidFill>
                  <a:srgbClr val="006633"/>
                </a:solidFill>
              </a:rPr>
              <a:t>* Combined Particle Physics &amp; </a:t>
            </a:r>
            <a:br>
              <a:rPr lang="en-GB" i="1" dirty="0">
                <a:solidFill>
                  <a:srgbClr val="006633"/>
                </a:solidFill>
              </a:rPr>
            </a:br>
            <a:r>
              <a:rPr lang="en-GB" i="1" dirty="0">
                <a:solidFill>
                  <a:srgbClr val="006633"/>
                </a:solidFill>
              </a:rPr>
              <a:t>Accelerator Physics cohort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75D26491-0E50-EC4F-B3B5-9B41C7E4B2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9496393"/>
              </p:ext>
            </p:extLst>
          </p:nvPr>
        </p:nvGraphicFramePr>
        <p:xfrm>
          <a:off x="4322435" y="1295400"/>
          <a:ext cx="435265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2650">
                  <a:extLst>
                    <a:ext uri="{9D8B030D-6E8A-4147-A177-3AD203B41FA5}">
                      <a16:colId xmlns:a16="http://schemas.microsoft.com/office/drawing/2014/main" val="866098450"/>
                    </a:ext>
                  </a:extLst>
                </a:gridCol>
              </a:tblGrid>
              <a:tr h="295819">
                <a:tc>
                  <a:txBody>
                    <a:bodyPr/>
                    <a:lstStyle/>
                    <a:p>
                      <a:r>
                        <a:rPr lang="en-CH" dirty="0"/>
                        <a:t>Exercise Classes (6)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7565615"/>
                  </a:ext>
                </a:extLst>
              </a:tr>
              <a:tr h="295819"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rgbClr val="006633"/>
                          </a:solidFill>
                        </a:rPr>
                        <a:t>Introduction to Accelerators*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0525294"/>
                  </a:ext>
                </a:extLst>
              </a:tr>
              <a:tr h="295819">
                <a:tc>
                  <a:txBody>
                    <a:bodyPr/>
                    <a:lstStyle/>
                    <a:p>
                      <a:r>
                        <a:rPr lang="en-CH" dirty="0"/>
                        <a:t>Transverse Dynamics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7177564"/>
                  </a:ext>
                </a:extLst>
              </a:tr>
              <a:tr h="295819">
                <a:tc>
                  <a:txBody>
                    <a:bodyPr/>
                    <a:lstStyle/>
                    <a:p>
                      <a:r>
                        <a:rPr lang="en-CH" dirty="0"/>
                        <a:t>Longitudinal Dynamics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4738617"/>
                  </a:ext>
                </a:extLst>
              </a:tr>
              <a:tr h="295819">
                <a:tc>
                  <a:txBody>
                    <a:bodyPr/>
                    <a:lstStyle/>
                    <a:p>
                      <a:r>
                        <a:rPr lang="en-CH" dirty="0"/>
                        <a:t>RF Cavities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5889605"/>
                  </a:ext>
                </a:extLst>
              </a:tr>
              <a:tr h="295819"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Hamiltonian Dynamics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3224106"/>
                  </a:ext>
                </a:extLst>
              </a:tr>
              <a:tr h="295819">
                <a:tc>
                  <a:txBody>
                    <a:bodyPr/>
                    <a:lstStyle/>
                    <a:p>
                      <a:r>
                        <a:rPr lang="en-CH" dirty="0"/>
                        <a:t>Synchrotron Radiation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70153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AE1EC51-CDCF-5C44-BA56-42C42EB7AF9E}"/>
              </a:ext>
            </a:extLst>
          </p:cNvPr>
          <p:cNvSpPr txBox="1"/>
          <p:nvPr/>
        </p:nvSpPr>
        <p:spPr>
          <a:xfrm>
            <a:off x="4655020" y="4343400"/>
            <a:ext cx="379636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CH" dirty="0"/>
          </a:p>
          <a:p>
            <a:pPr algn="ctr"/>
            <a:r>
              <a:rPr lang="en-CH" i="1" dirty="0"/>
              <a:t>Course carried out in hybrid format</a:t>
            </a:r>
          </a:p>
          <a:p>
            <a:pPr algn="ctr"/>
            <a:r>
              <a:rPr lang="en-CH" i="1" dirty="0"/>
              <a:t>(in person &amp; Zoom)</a:t>
            </a:r>
          </a:p>
          <a:p>
            <a:pPr algn="ctr"/>
            <a:endParaRPr lang="en-CH" b="1" i="1" dirty="0">
              <a:solidFill>
                <a:srgbClr val="C00000"/>
              </a:solidFill>
            </a:endParaRPr>
          </a:p>
          <a:p>
            <a:pPr algn="ctr"/>
            <a:r>
              <a:rPr lang="en-GB" sz="1800" b="1" i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Visit to Diamond Light Source (or ISIS)</a:t>
            </a:r>
          </a:p>
          <a:p>
            <a:pPr algn="ctr"/>
            <a:r>
              <a:rPr lang="en-GB" b="1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the beginning of academic year</a:t>
            </a:r>
            <a:br>
              <a:rPr lang="en-GB" sz="1800" b="1" i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CH" b="1" i="1" dirty="0">
              <a:solidFill>
                <a:srgbClr val="C00000"/>
              </a:solidFill>
            </a:endParaRPr>
          </a:p>
          <a:p>
            <a:pPr algn="ctr"/>
            <a:endParaRPr lang="en-CH" b="1" dirty="0">
              <a:solidFill>
                <a:srgbClr val="C00000"/>
              </a:solidFill>
            </a:endParaRPr>
          </a:p>
          <a:p>
            <a:pPr algn="ctr"/>
            <a:endParaRPr lang="en-CH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48F2F20-2A00-E86C-F8B4-9F3478FF92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151974"/>
              </p:ext>
            </p:extLst>
          </p:nvPr>
        </p:nvGraphicFramePr>
        <p:xfrm>
          <a:off x="148151" y="1295400"/>
          <a:ext cx="4057521" cy="4795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7521">
                  <a:extLst>
                    <a:ext uri="{9D8B030D-6E8A-4147-A177-3AD203B41FA5}">
                      <a16:colId xmlns:a16="http://schemas.microsoft.com/office/drawing/2014/main" val="4954615"/>
                    </a:ext>
                  </a:extLst>
                </a:gridCol>
              </a:tblGrid>
              <a:tr h="246118">
                <a:tc>
                  <a:txBody>
                    <a:bodyPr/>
                    <a:lstStyle/>
                    <a:p>
                      <a:r>
                        <a:rPr lang="en-CH" dirty="0"/>
                        <a:t>Lectures (24)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464601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>
                          <a:solidFill>
                            <a:srgbClr val="006633"/>
                          </a:solidFill>
                        </a:rPr>
                        <a:t>Types of Accelerators*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9259548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>
                          <a:solidFill>
                            <a:srgbClr val="006633"/>
                          </a:solidFill>
                        </a:rPr>
                        <a:t>Applications of Accelerators*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4400371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>
                          <a:solidFill>
                            <a:srgbClr val="006633"/>
                          </a:solidFill>
                        </a:rPr>
                        <a:t>Live Connection – LHC Control Centre*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6862492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Transverse Optics 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1955685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Longitudinal Dynamics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285206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Momentum Effects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3519626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Lattice Design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2715204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Hamiltonian Dynamics 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16359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Beams &amp; Imperfections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66616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Basic Plasma Physics Concepts for Plasma Accelerators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78444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Plasma-based Electron Acceleration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6396343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Plasma-based Ion Acceleration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5172445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RF Cavities (4)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6992509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Beam Diagnostics &amp; Instrumentation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867595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Synchrotron Radiation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5839742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Wigglers &amp; Undulators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8656214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Radiation Damping &amp; Excitation 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9645815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>
                          <a:solidFill>
                            <a:srgbClr val="7030A0"/>
                          </a:solidFill>
                        </a:rPr>
                        <a:t>Parameters for </a:t>
                      </a:r>
                      <a:r>
                        <a:rPr lang="en-CH" sz="1000" i="1" dirty="0">
                          <a:solidFill>
                            <a:srgbClr val="7030A0"/>
                          </a:solidFill>
                        </a:rPr>
                        <a:t>Muon Collider RCS </a:t>
                      </a:r>
                      <a:r>
                        <a:rPr lang="en-CH" sz="1000" dirty="0">
                          <a:solidFill>
                            <a:srgbClr val="7030A0"/>
                          </a:solidFill>
                        </a:rPr>
                        <a:t>Student Project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1359988"/>
                  </a:ext>
                </a:extLst>
              </a:tr>
            </a:tbl>
          </a:graphicData>
        </a:graphic>
      </p:graphicFrame>
      <p:pic>
        <p:nvPicPr>
          <p:cNvPr id="4" name="Picture 1">
            <a:extLst>
              <a:ext uri="{FF2B5EF4-FFF2-40B4-BE49-F238E27FC236}">
                <a16:creationId xmlns:a16="http://schemas.microsoft.com/office/drawing/2014/main" id="{53A56F14-CE1D-4CF7-B773-7EC88D7183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600" y="0"/>
            <a:ext cx="914400" cy="40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3913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2875C-A76F-9D43-9F88-C38F7F7B1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532" y="183778"/>
            <a:ext cx="8229600" cy="1139825"/>
          </a:xfrm>
        </p:spPr>
        <p:txBody>
          <a:bodyPr/>
          <a:lstStyle/>
          <a:p>
            <a:r>
              <a:rPr lang="en-GB" sz="3400" b="1" dirty="0"/>
              <a:t>Graduate Accelerator Physics Course</a:t>
            </a:r>
            <a:br>
              <a:rPr lang="en-GB" sz="3400" b="1" dirty="0"/>
            </a:br>
            <a:r>
              <a:rPr lang="en-GB" sz="3400" b="1" dirty="0"/>
              <a:t>Term II January-March 2026</a:t>
            </a:r>
            <a:endParaRPr lang="en-CH" sz="3400" b="1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FB8F8E69-9DDA-4649-B691-CA793205025D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32520952"/>
              </p:ext>
            </p:extLst>
          </p:nvPr>
        </p:nvGraphicFramePr>
        <p:xfrm>
          <a:off x="4478972" y="1275606"/>
          <a:ext cx="41910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>
                  <a:extLst>
                    <a:ext uri="{9D8B030D-6E8A-4147-A177-3AD203B41FA5}">
                      <a16:colId xmlns:a16="http://schemas.microsoft.com/office/drawing/2014/main" val="9484035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Exercise Classes 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9302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Magnet Design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300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Introduction to </a:t>
                      </a:r>
                      <a:r>
                        <a:rPr lang="en-CH" i="1" dirty="0"/>
                        <a:t>Muon Collider RCS</a:t>
                      </a:r>
                      <a:r>
                        <a:rPr lang="en-CH" dirty="0"/>
                        <a:t> Student Project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7469935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C4CA3F-AFF0-E549-917D-E6E1B0CA3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810D79-0C3D-4F9C-9A42-2CF8BD766948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ED7FF55F-9760-8C4B-A24E-A417AD8B34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232016"/>
              </p:ext>
            </p:extLst>
          </p:nvPr>
        </p:nvGraphicFramePr>
        <p:xfrm>
          <a:off x="4512627" y="2788602"/>
          <a:ext cx="415734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345">
                  <a:extLst>
                    <a:ext uri="{9D8B030D-6E8A-4147-A177-3AD203B41FA5}">
                      <a16:colId xmlns:a16="http://schemas.microsoft.com/office/drawing/2014/main" val="2518421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Tutorials (6)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4494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i="1" dirty="0"/>
                        <a:t>Muon Collider RCS</a:t>
                      </a:r>
                      <a:r>
                        <a:rPr lang="en-CH" dirty="0"/>
                        <a:t> Student Project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232190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4AF2531-B28F-3A46-93E8-655295EFBEFF}"/>
              </a:ext>
            </a:extLst>
          </p:cNvPr>
          <p:cNvSpPr txBox="1"/>
          <p:nvPr/>
        </p:nvSpPr>
        <p:spPr>
          <a:xfrm>
            <a:off x="4684740" y="4710292"/>
            <a:ext cx="37369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i="1" dirty="0"/>
              <a:t>Course carried out in hybrid format</a:t>
            </a:r>
          </a:p>
          <a:p>
            <a:pPr algn="ctr"/>
            <a:r>
              <a:rPr lang="en-GB" i="1" dirty="0"/>
              <a:t>(in person &amp; Zoom)</a:t>
            </a:r>
          </a:p>
        </p:txBody>
      </p:sp>
      <p:graphicFrame>
        <p:nvGraphicFramePr>
          <p:cNvPr id="14" name="Table 8">
            <a:extLst>
              <a:ext uri="{FF2B5EF4-FFF2-40B4-BE49-F238E27FC236}">
                <a16:creationId xmlns:a16="http://schemas.microsoft.com/office/drawing/2014/main" id="{1C9BF792-04E4-8D47-B21C-D1F1F20185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1229064"/>
              </p:ext>
            </p:extLst>
          </p:nvPr>
        </p:nvGraphicFramePr>
        <p:xfrm>
          <a:off x="4529455" y="3727929"/>
          <a:ext cx="415734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345">
                  <a:extLst>
                    <a:ext uri="{9D8B030D-6E8A-4147-A177-3AD203B41FA5}">
                      <a16:colId xmlns:a16="http://schemas.microsoft.com/office/drawing/2014/main" val="2518421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JAI Seminar 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4494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i="1" dirty="0"/>
                        <a:t>Muon Collider RCS</a:t>
                      </a:r>
                      <a:r>
                        <a:rPr lang="en-CH" dirty="0"/>
                        <a:t> Student Project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2321902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9E5E80D-237E-049F-8999-500258DE47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643480"/>
              </p:ext>
            </p:extLst>
          </p:nvPr>
        </p:nvGraphicFramePr>
        <p:xfrm>
          <a:off x="425532" y="1275606"/>
          <a:ext cx="3841667" cy="50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1667">
                  <a:extLst>
                    <a:ext uri="{9D8B030D-6E8A-4147-A177-3AD203B41FA5}">
                      <a16:colId xmlns:a16="http://schemas.microsoft.com/office/drawing/2014/main" val="1937691742"/>
                    </a:ext>
                  </a:extLst>
                </a:gridCol>
              </a:tblGrid>
              <a:tr h="353550">
                <a:tc>
                  <a:txBody>
                    <a:bodyPr/>
                    <a:lstStyle/>
                    <a:p>
                      <a:r>
                        <a:rPr lang="en-CH" dirty="0"/>
                        <a:t>Lectures (22)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157569"/>
                  </a:ext>
                </a:extLst>
              </a:tr>
              <a:tr h="265162">
                <a:tc>
                  <a:txBody>
                    <a:bodyPr/>
                    <a:lstStyle/>
                    <a:p>
                      <a:r>
                        <a:rPr lang="en-CH" sz="1200" dirty="0"/>
                        <a:t>Magnet Design 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0232339"/>
                  </a:ext>
                </a:extLst>
              </a:tr>
              <a:tr h="265162">
                <a:tc>
                  <a:txBody>
                    <a:bodyPr/>
                    <a:lstStyle/>
                    <a:p>
                      <a:r>
                        <a:rPr lang="en-CH" sz="1200" dirty="0"/>
                        <a:t>Non-linear Dynamics 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394405"/>
                  </a:ext>
                </a:extLst>
              </a:tr>
              <a:tr h="265162">
                <a:tc>
                  <a:txBody>
                    <a:bodyPr/>
                    <a:lstStyle/>
                    <a:p>
                      <a:r>
                        <a:rPr lang="en-CH" sz="1200" dirty="0"/>
                        <a:t>Beam-beam Effects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9736055"/>
                  </a:ext>
                </a:extLst>
              </a:tr>
              <a:tr h="265162">
                <a:tc>
                  <a:txBody>
                    <a:bodyPr/>
                    <a:lstStyle/>
                    <a:p>
                      <a:r>
                        <a:rPr lang="en-CH" sz="1200" dirty="0"/>
                        <a:t>Space Charge Tune Shift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0095403"/>
                  </a:ext>
                </a:extLst>
              </a:tr>
              <a:tr h="265162">
                <a:tc>
                  <a:txBody>
                    <a:bodyPr/>
                    <a:lstStyle/>
                    <a:p>
                      <a:r>
                        <a:rPr lang="en-CH" sz="1200" dirty="0"/>
                        <a:t>Injection, Beam Transport and Extraction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3805939"/>
                  </a:ext>
                </a:extLst>
              </a:tr>
              <a:tr h="265162">
                <a:tc>
                  <a:txBody>
                    <a:bodyPr/>
                    <a:lstStyle/>
                    <a:p>
                      <a:r>
                        <a:rPr lang="en-CH" sz="1200" dirty="0"/>
                        <a:t>Linear Colliders (4)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9039140"/>
                  </a:ext>
                </a:extLst>
              </a:tr>
              <a:tr h="265162">
                <a:tc>
                  <a:txBody>
                    <a:bodyPr/>
                    <a:lstStyle/>
                    <a:p>
                      <a:r>
                        <a:rPr lang="en-CH" sz="1200" dirty="0"/>
                        <a:t>Instabilities 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046805"/>
                  </a:ext>
                </a:extLst>
              </a:tr>
              <a:tr h="265162">
                <a:tc>
                  <a:txBody>
                    <a:bodyPr/>
                    <a:lstStyle/>
                    <a:p>
                      <a:r>
                        <a:rPr lang="en-CH" sz="1200" dirty="0"/>
                        <a:t>Beamlines for Fixed-target Experiments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8562786"/>
                  </a:ext>
                </a:extLst>
              </a:tr>
              <a:tr h="265162">
                <a:tc>
                  <a:txBody>
                    <a:bodyPr/>
                    <a:lstStyle/>
                    <a:p>
                      <a:r>
                        <a:rPr lang="en-CH" sz="1200" dirty="0"/>
                        <a:t>Cyclotrons for Various Applications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601373"/>
                  </a:ext>
                </a:extLst>
              </a:tr>
              <a:tr h="265162">
                <a:tc>
                  <a:txBody>
                    <a:bodyPr/>
                    <a:lstStyle/>
                    <a:p>
                      <a:r>
                        <a:rPr lang="en-CH" sz="1200" dirty="0"/>
                        <a:t>Particle Sources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7202466"/>
                  </a:ext>
                </a:extLst>
              </a:tr>
              <a:tr h="265162">
                <a:tc>
                  <a:txBody>
                    <a:bodyPr/>
                    <a:lstStyle/>
                    <a:p>
                      <a:r>
                        <a:rPr lang="en-CH" sz="1200" dirty="0"/>
                        <a:t>Free Electron Lasers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2317398"/>
                  </a:ext>
                </a:extLst>
              </a:tr>
              <a:tr h="265162">
                <a:tc>
                  <a:txBody>
                    <a:bodyPr/>
                    <a:lstStyle/>
                    <a:p>
                      <a:r>
                        <a:rPr lang="en-CH" sz="1200" dirty="0"/>
                        <a:t>Vacuum and Surface Science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094071"/>
                  </a:ext>
                </a:extLst>
              </a:tr>
              <a:tr h="265162">
                <a:tc>
                  <a:txBody>
                    <a:bodyPr/>
                    <a:lstStyle/>
                    <a:p>
                      <a:r>
                        <a:rPr lang="en-CH" sz="1200" dirty="0"/>
                        <a:t>Accelerator Science &amp; Particle Therapy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1343592"/>
                  </a:ext>
                </a:extLst>
              </a:tr>
              <a:tr h="441937">
                <a:tc>
                  <a:txBody>
                    <a:bodyPr/>
                    <a:lstStyle/>
                    <a:p>
                      <a:r>
                        <a:rPr lang="en-CH" sz="1200" dirty="0"/>
                        <a:t>Introduction to Radiobiology &amp; its Applications to Accelerator Science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5252979"/>
                  </a:ext>
                </a:extLst>
              </a:tr>
              <a:tr h="265162">
                <a:tc>
                  <a:txBody>
                    <a:bodyPr/>
                    <a:lstStyle/>
                    <a:p>
                      <a:r>
                        <a:rPr lang="en-CH" sz="1200" b="0" dirty="0">
                          <a:solidFill>
                            <a:schemeClr val="tx1"/>
                          </a:solidFill>
                        </a:rPr>
                        <a:t>Particle Accelerator Sustainability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9247423"/>
                  </a:ext>
                </a:extLst>
              </a:tr>
              <a:tr h="434240">
                <a:tc>
                  <a:txBody>
                    <a:bodyPr/>
                    <a:lstStyle/>
                    <a:p>
                      <a:r>
                        <a:rPr lang="en-CH" sz="1200" b="0" dirty="0">
                          <a:solidFill>
                            <a:schemeClr val="tx1"/>
                          </a:solidFill>
                        </a:rPr>
                        <a:t>Commercialisation of Accelerator Technologies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7121755"/>
                  </a:ext>
                </a:extLst>
              </a:tr>
            </a:tbl>
          </a:graphicData>
        </a:graphic>
      </p:graphicFrame>
      <p:pic>
        <p:nvPicPr>
          <p:cNvPr id="4" name="Picture 1">
            <a:extLst>
              <a:ext uri="{FF2B5EF4-FFF2-40B4-BE49-F238E27FC236}">
                <a16:creationId xmlns:a16="http://schemas.microsoft.com/office/drawing/2014/main" id="{63234C92-FF70-88CB-4D5C-1349EFEC95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600" y="-40573"/>
            <a:ext cx="914400" cy="40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16736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46A4E30A-B5A8-9D48-8181-8AF62D84DA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90513"/>
            <a:ext cx="8382000" cy="762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b="1" dirty="0"/>
              <a:t>Graduate Accelerator Physics Course 2025-2026</a:t>
            </a:r>
            <a:endParaRPr lang="en-GB" altLang="en-US" sz="3200" b="1" dirty="0"/>
          </a:p>
        </p:txBody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5C6552A7-D374-804B-A2D5-93291B9CB54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1060430"/>
            <a:ext cx="9144000" cy="511177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z="45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Number of Students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3000" b="1" dirty="0"/>
              <a:t>University of Oxford</a:t>
            </a:r>
          </a:p>
          <a:p>
            <a:pPr lvl="3" eaLnBrk="1" fontAlgn="auto" hangingPunct="1">
              <a:spcAft>
                <a:spcPts val="0"/>
              </a:spcAft>
              <a:defRPr/>
            </a:pPr>
            <a:r>
              <a:rPr lang="en-US" sz="3000" dirty="0"/>
              <a:t>JAI Accelerator Physics (2)</a:t>
            </a:r>
          </a:p>
          <a:p>
            <a:pPr lvl="3" eaLnBrk="1" fontAlgn="auto" hangingPunct="1">
              <a:spcAft>
                <a:spcPts val="0"/>
              </a:spcAft>
              <a:defRPr/>
            </a:pPr>
            <a:r>
              <a:rPr lang="en-US" sz="3000" dirty="0"/>
              <a:t>Atomic &amp; Laser Physics (Plasma Physics, 1)</a:t>
            </a:r>
          </a:p>
          <a:p>
            <a:pPr lvl="3" eaLnBrk="1" fontAlgn="auto" hangingPunct="1">
              <a:spcAft>
                <a:spcPts val="0"/>
              </a:spcAft>
              <a:defRPr/>
            </a:pPr>
            <a:r>
              <a:rPr lang="en-US" sz="3000" dirty="0"/>
              <a:t>Particle Physics* (10) - Only first three lectures, first tutorial &amp; DLS visit in Term I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3000" b="1" dirty="0"/>
              <a:t>Royal Holloway, University of London </a:t>
            </a:r>
            <a:r>
              <a:rPr lang="en-US" sz="3000" dirty="0"/>
              <a:t>(1)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3000" b="1" dirty="0"/>
              <a:t>Imperial College London </a:t>
            </a:r>
            <a:r>
              <a:rPr lang="en-US" sz="3000" dirty="0"/>
              <a:t>(2)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endParaRPr lang="en-US" sz="4500" i="1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One UCL student audited lectures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342900" lvl="1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500" b="1" dirty="0"/>
          </a:p>
          <a:p>
            <a:pPr marL="0" indent="0"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8675" name="Slide Number Placeholder 4">
            <a:extLst>
              <a:ext uri="{FF2B5EF4-FFF2-40B4-BE49-F238E27FC236}">
                <a16:creationId xmlns:a16="http://schemas.microsoft.com/office/drawing/2014/main" id="{4AB9A47F-561E-AF4C-B421-6A423E360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896100" y="628015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9pPr>
          </a:lstStyle>
          <a:p>
            <a:fld id="{C1CE6AC0-03C3-BF41-9AEE-84C3003E516A}" type="slidenum">
              <a:rPr kumimoji="0"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13</a:t>
            </a:fld>
            <a:endParaRPr kumimoji="0" lang="en-GB" altLang="en-US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AF90029-3F53-15F2-C5A5-A7D7CE25AD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88904" y="1"/>
            <a:ext cx="85509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47419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Accelerator Design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949" y="1034143"/>
            <a:ext cx="4484914" cy="5061857"/>
          </a:xfrm>
        </p:spPr>
        <p:txBody>
          <a:bodyPr/>
          <a:lstStyle/>
          <a:p>
            <a:r>
              <a:rPr lang="en-GB" sz="1800" dirty="0"/>
              <a:t>Accelerator Design Study for </a:t>
            </a:r>
          </a:p>
          <a:p>
            <a:pPr lvl="1"/>
            <a:r>
              <a:rPr lang="en-GB" sz="1800" b="1" dirty="0"/>
              <a:t>FCC-</a:t>
            </a:r>
            <a:r>
              <a:rPr lang="en-GB" sz="1800" b="1" dirty="0" err="1"/>
              <a:t>ee</a:t>
            </a:r>
            <a:r>
              <a:rPr lang="en-GB" sz="1800" b="1" dirty="0"/>
              <a:t> Positron Damping Ring: </a:t>
            </a:r>
            <a:r>
              <a:rPr lang="en-GB" sz="1800" dirty="0"/>
              <a:t>2022-2023</a:t>
            </a:r>
          </a:p>
          <a:p>
            <a:pPr lvl="1"/>
            <a:r>
              <a:rPr lang="en-GB" sz="1800" b="1" dirty="0" err="1"/>
              <a:t>LhARA</a:t>
            </a:r>
            <a:r>
              <a:rPr lang="en-GB" sz="1800" b="1" dirty="0"/>
              <a:t> Stage I: </a:t>
            </a:r>
            <a:r>
              <a:rPr lang="en-GB" sz="1800" dirty="0"/>
              <a:t>2023-2024</a:t>
            </a:r>
          </a:p>
          <a:p>
            <a:pPr lvl="1"/>
            <a:r>
              <a:rPr lang="en-GB" sz="1800" b="1" dirty="0"/>
              <a:t>HALHF:</a:t>
            </a:r>
            <a:r>
              <a:rPr lang="en-GB" sz="1800" dirty="0"/>
              <a:t> 2024-2025</a:t>
            </a:r>
          </a:p>
          <a:p>
            <a:pPr lvl="1"/>
            <a:r>
              <a:rPr lang="en-US" sz="1800" dirty="0"/>
              <a:t>Design work consisted of study of the lattice, magnet systems and RF cavities.</a:t>
            </a:r>
          </a:p>
          <a:p>
            <a:pPr marL="0" indent="0">
              <a:buNone/>
            </a:pPr>
            <a:endParaRPr lang="en-US" sz="1600" i="1" dirty="0"/>
          </a:p>
          <a:p>
            <a:pPr marL="0" indent="0">
              <a:buNone/>
            </a:pPr>
            <a:r>
              <a:rPr lang="en-US" sz="1600" i="1" dirty="0"/>
              <a:t>“The design project significantly contributes to the value of a PhD at the JAI and is a very effective learning tool ... it played an essential role in helping me to find a postdoc.”</a:t>
            </a:r>
          </a:p>
          <a:p>
            <a:pPr marL="0" indent="0">
              <a:buNone/>
            </a:pPr>
            <a:endParaRPr lang="en-US" sz="1600" i="1" dirty="0"/>
          </a:p>
          <a:p>
            <a:pPr marL="0" indent="0">
              <a:buNone/>
            </a:pPr>
            <a:r>
              <a:rPr lang="en-US" sz="1600" i="1" dirty="0"/>
              <a:t>“To me, the design project was by far the best part of the course. It puts the material taught into context and bridges the gap between lectures ... and a DPhil project ... .”</a:t>
            </a:r>
          </a:p>
          <a:p>
            <a:pPr marL="0" indent="0">
              <a:buNone/>
            </a:pPr>
            <a:endParaRPr lang="en-GB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C49070-E550-FA4E-9AFB-DE0B01751FC4}"/>
              </a:ext>
            </a:extLst>
          </p:cNvPr>
          <p:cNvSpPr txBox="1"/>
          <p:nvPr/>
        </p:nvSpPr>
        <p:spPr>
          <a:xfrm>
            <a:off x="5105400" y="4581645"/>
            <a:ext cx="372337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1400" dirty="0"/>
          </a:p>
          <a:p>
            <a:pPr algn="ctr"/>
            <a:r>
              <a:rPr lang="en-GB" sz="1400" b="1" dirty="0">
                <a:solidFill>
                  <a:srgbClr val="C00000"/>
                </a:solidFill>
              </a:rPr>
              <a:t>2024-2025: HALHF</a:t>
            </a:r>
            <a:br>
              <a:rPr lang="en-GB" sz="1400" dirty="0"/>
            </a:br>
            <a:r>
              <a:rPr lang="en-GB" sz="1400" dirty="0"/>
              <a:t>Design Report to be published on CDS</a:t>
            </a:r>
          </a:p>
          <a:p>
            <a:pPr algn="ctr"/>
            <a:r>
              <a:rPr lang="en-GB" sz="1400" dirty="0"/>
              <a:t>and students delivered JAI Seminar (March 2025) and visit to CERN (July 2025)</a:t>
            </a:r>
            <a:endParaRPr lang="en-CH" sz="1400" dirty="0"/>
          </a:p>
          <a:p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34CA5B-0C7C-66EE-6431-3DA858560A44}"/>
              </a:ext>
            </a:extLst>
          </p:cNvPr>
          <p:cNvSpPr txBox="1"/>
          <p:nvPr/>
        </p:nvSpPr>
        <p:spPr>
          <a:xfrm>
            <a:off x="3118165" y="6154680"/>
            <a:ext cx="3968435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400" b="1" dirty="0">
                <a:solidFill>
                  <a:srgbClr val="C00000"/>
                </a:solidFill>
              </a:rPr>
              <a:t>2025-2026: </a:t>
            </a:r>
            <a:r>
              <a:rPr lang="de-CH" sz="1400" b="1" dirty="0" err="1">
                <a:solidFill>
                  <a:srgbClr val="C00000"/>
                </a:solidFill>
              </a:rPr>
              <a:t>Muon</a:t>
            </a:r>
            <a:r>
              <a:rPr lang="de-CH" sz="1400" b="1" dirty="0">
                <a:solidFill>
                  <a:srgbClr val="C00000"/>
                </a:solidFill>
              </a:rPr>
              <a:t> Collider RCS</a:t>
            </a:r>
            <a:br>
              <a:rPr lang="de-CH" sz="1000" dirty="0"/>
            </a:br>
            <a:r>
              <a:rPr lang="de-CH" sz="1000" dirty="0"/>
              <a:t>Design Report </a:t>
            </a:r>
            <a:r>
              <a:rPr lang="de-CH" sz="1000" dirty="0" err="1"/>
              <a:t>to</a:t>
            </a:r>
            <a:r>
              <a:rPr lang="de-CH" sz="1000" dirty="0"/>
              <a:t> </a:t>
            </a:r>
            <a:r>
              <a:rPr lang="de-CH" sz="1000" dirty="0" err="1"/>
              <a:t>be</a:t>
            </a:r>
            <a:r>
              <a:rPr lang="de-CH" sz="1000" dirty="0"/>
              <a:t> </a:t>
            </a:r>
            <a:r>
              <a:rPr lang="de-CH" sz="1000" dirty="0" err="1"/>
              <a:t>published</a:t>
            </a:r>
            <a:r>
              <a:rPr lang="de-CH" sz="1000" dirty="0"/>
              <a:t> on CDS and </a:t>
            </a:r>
            <a:r>
              <a:rPr lang="de-CH" sz="1000" dirty="0" err="1"/>
              <a:t>students</a:t>
            </a:r>
            <a:r>
              <a:rPr lang="de-CH" sz="1000" dirty="0"/>
              <a:t> </a:t>
            </a:r>
            <a:r>
              <a:rPr lang="de-CH" sz="1000" dirty="0" err="1"/>
              <a:t>delivered</a:t>
            </a:r>
            <a:r>
              <a:rPr lang="de-CH" sz="1000" dirty="0"/>
              <a:t> JAI Seminar on 12 March 2026; </a:t>
            </a:r>
            <a:r>
              <a:rPr lang="de-CH" sz="1000" dirty="0" err="1"/>
              <a:t>Visit</a:t>
            </a:r>
            <a:r>
              <a:rPr lang="de-CH" sz="1000" dirty="0"/>
              <a:t> </a:t>
            </a:r>
            <a:r>
              <a:rPr lang="de-CH" sz="1000" dirty="0" err="1"/>
              <a:t>to</a:t>
            </a:r>
            <a:r>
              <a:rPr lang="de-CH" sz="1000" dirty="0"/>
              <a:t> CERN planned </a:t>
            </a:r>
            <a:r>
              <a:rPr lang="de-CH" sz="1000" dirty="0" err="1"/>
              <a:t>for</a:t>
            </a:r>
            <a:r>
              <a:rPr lang="de-CH" sz="1000" dirty="0"/>
              <a:t> 3 </a:t>
            </a:r>
            <a:r>
              <a:rPr lang="de-CH" sz="1000" dirty="0" err="1"/>
              <a:t>July</a:t>
            </a:r>
            <a:r>
              <a:rPr lang="de-CH" sz="1000" dirty="0"/>
              <a:t> 2026</a:t>
            </a:r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dirty="0"/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874C24BE-4603-3F34-68F8-A3828AAA04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551" y="2727706"/>
            <a:ext cx="3168424" cy="1881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CED8ACA-6661-3742-215F-8AE755C978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2552" y="884585"/>
            <a:ext cx="3168424" cy="1764650"/>
          </a:xfrm>
          <a:prstGeom prst="rect">
            <a:avLst/>
          </a:prstGeom>
        </p:spPr>
      </p:pic>
      <p:pic>
        <p:nvPicPr>
          <p:cNvPr id="11" name="Picture 1">
            <a:extLst>
              <a:ext uri="{FF2B5EF4-FFF2-40B4-BE49-F238E27FC236}">
                <a16:creationId xmlns:a16="http://schemas.microsoft.com/office/drawing/2014/main" id="{83C3302A-22CB-DBA6-0C68-3B820052FE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600" y="1"/>
            <a:ext cx="914400" cy="407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11688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Consolidated Accelerator Course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2038"/>
            <a:ext cx="8686800" cy="5638800"/>
          </a:xfrm>
        </p:spPr>
        <p:txBody>
          <a:bodyPr/>
          <a:lstStyle/>
          <a:p>
            <a:r>
              <a:rPr lang="en-US" sz="1800" dirty="0"/>
              <a:t>Graduate lecture course includes </a:t>
            </a:r>
            <a:r>
              <a:rPr lang="en-US" sz="1800" b="1" dirty="0"/>
              <a:t>plasma research training</a:t>
            </a:r>
            <a:r>
              <a:rPr lang="en-US" sz="1800" dirty="0"/>
              <a:t>.</a:t>
            </a:r>
          </a:p>
          <a:p>
            <a:pPr lvl="1"/>
            <a:r>
              <a:rPr lang="en-US" sz="1400" dirty="0"/>
              <a:t>Lectures provided by ICL, as part of development of </a:t>
            </a:r>
            <a:r>
              <a:rPr lang="en-US" sz="1400" b="1" dirty="0"/>
              <a:t>integrated accelerator-laser-plasma training,</a:t>
            </a:r>
          </a:p>
          <a:p>
            <a:pPr lvl="1"/>
            <a:r>
              <a:rPr lang="en-US" sz="1400" dirty="0"/>
              <a:t>Training in </a:t>
            </a:r>
            <a:r>
              <a:rPr lang="en-US" sz="1400" b="1" dirty="0"/>
              <a:t>‘Centre for Postgraduate Training in Plasma Physics &amp; High Energy Density Science’</a:t>
            </a:r>
            <a:r>
              <a:rPr lang="en-US" sz="1400" dirty="0"/>
              <a:t> – established in 2014 by ICL, Oxford, and Warwick.</a:t>
            </a:r>
          </a:p>
          <a:p>
            <a:pPr lvl="1"/>
            <a:r>
              <a:rPr lang="en-US" sz="1400" b="1" dirty="0"/>
              <a:t>Plasma-related</a:t>
            </a:r>
            <a:r>
              <a:rPr lang="en-US" sz="1400" dirty="0"/>
              <a:t> lecture courses also provided in Oxford.</a:t>
            </a:r>
          </a:p>
          <a:p>
            <a:r>
              <a:rPr lang="en-US" sz="1800" dirty="0"/>
              <a:t>Graduate students take </a:t>
            </a:r>
            <a:r>
              <a:rPr lang="en-US" sz="1800" b="1" dirty="0"/>
              <a:t>additional courses in related subjects </a:t>
            </a:r>
            <a:r>
              <a:rPr lang="en-US" sz="1800" dirty="0"/>
              <a:t>– statistics, EM, safety, particle physics and astrophysics.</a:t>
            </a:r>
          </a:p>
          <a:p>
            <a:r>
              <a:rPr lang="en-US" sz="1800" dirty="0"/>
              <a:t>Universities offer </a:t>
            </a:r>
            <a:r>
              <a:rPr lang="en-US" sz="1800" b="1" dirty="0"/>
              <a:t>courses on transferable skills </a:t>
            </a:r>
            <a:r>
              <a:rPr lang="en-US" sz="1800" dirty="0"/>
              <a:t>– Research Management, Critical Thinking, Personal Effectiveness, Research Skills &amp; Techniques, Written &amp; Oral Communication, Team Working, Career Development, Entrepreneurship, Ethics, and Advanced IT.</a:t>
            </a:r>
          </a:p>
          <a:p>
            <a:endParaRPr lang="en-GB" sz="1800" dirty="0"/>
          </a:p>
          <a:p>
            <a:r>
              <a:rPr lang="en-GB" sz="1800" b="1" dirty="0"/>
              <a:t>Lecturers &amp; Instructors</a:t>
            </a:r>
          </a:p>
          <a:p>
            <a:pPr lvl="1"/>
            <a:r>
              <a:rPr lang="en-GB" sz="1400" dirty="0"/>
              <a:t>J. </a:t>
            </a:r>
            <a:r>
              <a:rPr lang="en-GB" sz="1400" dirty="0" err="1"/>
              <a:t>Bauche</a:t>
            </a:r>
            <a:r>
              <a:rPr lang="en-GB" sz="1400" dirty="0"/>
              <a:t> (CERN), M. Dosanjh (Oxford), M. Fraser (CERN), H. Garcia-Morales (CERN/Oxford),</a:t>
            </a:r>
            <a:r>
              <a:rPr lang="en-CH" sz="1400" dirty="0"/>
              <a:t> </a:t>
            </a:r>
            <a:br>
              <a:rPr lang="en-CH" sz="1400" dirty="0"/>
            </a:br>
            <a:r>
              <a:rPr lang="en-GB" sz="1400" dirty="0"/>
              <a:t>A. </a:t>
            </a:r>
            <a:r>
              <a:rPr lang="en-GB" sz="1400" dirty="0" err="1"/>
              <a:t>Gerbershagen</a:t>
            </a:r>
            <a:r>
              <a:rPr lang="en-GB" sz="1400" dirty="0"/>
              <a:t> (Groningen/Oxford), D. </a:t>
            </a:r>
            <a:r>
              <a:rPr lang="en-GB" sz="1400" dirty="0" err="1"/>
              <a:t>Kelliher</a:t>
            </a:r>
            <a:r>
              <a:rPr lang="en-GB" sz="1400" dirty="0"/>
              <a:t> (RAL), B. Kyle (RAL), S. Mangles (ICL), </a:t>
            </a:r>
            <a:br>
              <a:rPr lang="en-GB" sz="1400" dirty="0"/>
            </a:br>
            <a:r>
              <a:rPr lang="en-GB" sz="1400" dirty="0"/>
              <a:t>I. Martin (Diamond/Oxford), Z. </a:t>
            </a:r>
            <a:r>
              <a:rPr lang="en-GB" sz="1400" dirty="0" err="1"/>
              <a:t>Najmudin</a:t>
            </a:r>
            <a:r>
              <a:rPr lang="en-GB" sz="1400" dirty="0"/>
              <a:t> (ICL), S. Patel (RAL), C. </a:t>
            </a:r>
            <a:r>
              <a:rPr lang="en-GB" sz="1400" dirty="0" err="1"/>
              <a:t>Plostinar</a:t>
            </a:r>
            <a:r>
              <a:rPr lang="en-GB" sz="1400" dirty="0"/>
              <a:t> (ESS), </a:t>
            </a:r>
            <a:br>
              <a:rPr lang="en-GB" sz="1400" dirty="0"/>
            </a:br>
            <a:r>
              <a:rPr lang="en-GB" sz="1400" dirty="0"/>
              <a:t>D. </a:t>
            </a:r>
            <a:r>
              <a:rPr lang="en-GB" sz="1400" dirty="0" err="1"/>
              <a:t>Posthuma</a:t>
            </a:r>
            <a:r>
              <a:rPr lang="en-GB" sz="1400" dirty="0"/>
              <a:t> de Boer (RAL), </a:t>
            </a:r>
            <a:r>
              <a:rPr lang="en-US" sz="1400" dirty="0"/>
              <a:t>M. Schippers (PSI),</a:t>
            </a:r>
            <a:r>
              <a:rPr lang="en-GB" sz="1400" dirty="0"/>
              <a:t> P. Tait (Oxford), </a:t>
            </a:r>
            <a:r>
              <a:rPr lang="en-GB" sz="1400" b="1" dirty="0"/>
              <a:t>O. Tarvainen (RAL)</a:t>
            </a:r>
            <a:r>
              <a:rPr lang="en-GB" sz="1400" dirty="0"/>
              <a:t>, </a:t>
            </a:r>
            <a:br>
              <a:rPr lang="en-GB" sz="1400" dirty="0"/>
            </a:br>
            <a:r>
              <a:rPr lang="en-GB" sz="1400" dirty="0"/>
              <a:t>F. Tecker (CERN), E. Tsesmelis (CERN/Oxford), H. </a:t>
            </a:r>
            <a:r>
              <a:rPr lang="en-GB" sz="1400" dirty="0" err="1"/>
              <a:t>Wakeling</a:t>
            </a:r>
            <a:r>
              <a:rPr lang="en-GB" sz="1400" dirty="0"/>
              <a:t> (Oxford), Rob Williamson (RAL)</a:t>
            </a:r>
            <a:endParaRPr lang="en-GB" sz="1400" i="1" dirty="0">
              <a:solidFill>
                <a:srgbClr val="006633"/>
              </a:solidFill>
            </a:endParaRPr>
          </a:p>
          <a:p>
            <a:pPr lvl="1"/>
            <a:r>
              <a:rPr lang="en-GB" sz="1400" dirty="0"/>
              <a:t>Lecturers / instructors from </a:t>
            </a:r>
            <a:r>
              <a:rPr lang="en-GB" sz="1400" b="1" dirty="0"/>
              <a:t>JAI universities </a:t>
            </a:r>
            <a:r>
              <a:rPr lang="en-GB" sz="1400" dirty="0"/>
              <a:t>and from external institutes – </a:t>
            </a:r>
            <a:r>
              <a:rPr lang="en-GB" sz="1400" b="1" dirty="0"/>
              <a:t>CERN, Uni. Groningen, DIAMOND, ESS, PSI, RAL</a:t>
            </a:r>
            <a:r>
              <a:rPr lang="en-GB" sz="1400" dirty="0"/>
              <a:t>.</a:t>
            </a:r>
          </a:p>
          <a:p>
            <a:pPr marL="0" indent="0">
              <a:buNone/>
            </a:pPr>
            <a:endParaRPr lang="en-GB" sz="18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15</a:t>
            </a:fld>
            <a:endParaRPr lang="en-US" altLang="en-US" dirty="0"/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B760BD16-2243-9706-0443-93E178C6C1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600" y="0"/>
            <a:ext cx="914400" cy="40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6444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JAI Student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62" y="1066800"/>
            <a:ext cx="4038600" cy="5176838"/>
          </a:xfrm>
        </p:spPr>
        <p:txBody>
          <a:bodyPr/>
          <a:lstStyle/>
          <a:p>
            <a:r>
              <a:rPr lang="en-US" sz="1800" b="1" dirty="0"/>
              <a:t>Student Handbook </a:t>
            </a:r>
            <a:r>
              <a:rPr lang="en-US" sz="1800" dirty="0"/>
              <a:t>provides information to the students of the training </a:t>
            </a:r>
            <a:r>
              <a:rPr lang="en-US" sz="1800" dirty="0" err="1"/>
              <a:t>programme</a:t>
            </a:r>
            <a:r>
              <a:rPr lang="en-US" sz="1800" dirty="0"/>
              <a:t> in accelerator science at JAI.</a:t>
            </a:r>
          </a:p>
          <a:p>
            <a:pPr lvl="1"/>
            <a:r>
              <a:rPr lang="en-US" sz="1800" dirty="0"/>
              <a:t>Syllabus &amp; course content, course resources, assessment, evaluation, recommended textbooks.</a:t>
            </a:r>
          </a:p>
          <a:p>
            <a:pPr lvl="1"/>
            <a:r>
              <a:rPr lang="en-US" sz="1800" dirty="0"/>
              <a:t>Supplementary information (public engagement, lecture series, summer student </a:t>
            </a:r>
            <a:r>
              <a:rPr lang="en-US" sz="1800" dirty="0" err="1"/>
              <a:t>programme</a:t>
            </a:r>
            <a:r>
              <a:rPr lang="en-US" sz="1800" dirty="0"/>
              <a:t> etc.)</a:t>
            </a:r>
          </a:p>
          <a:p>
            <a:r>
              <a:rPr lang="en-GB" sz="1800" dirty="0"/>
              <a:t>Dedicated site on </a:t>
            </a:r>
            <a:r>
              <a:rPr lang="en-GB" sz="1800" b="1" dirty="0"/>
              <a:t>INDICO</a:t>
            </a:r>
          </a:p>
          <a:p>
            <a:pPr lvl="1"/>
            <a:r>
              <a:rPr lang="en-GB" sz="1800" dirty="0">
                <a:solidFill>
                  <a:srgbClr val="000099"/>
                </a:solidFill>
                <a:hlinkClick r:id="rId2"/>
              </a:rPr>
              <a:t>https://indico.cern.ch/category/5869/</a:t>
            </a:r>
            <a:endParaRPr lang="en-GB" sz="1800" dirty="0">
              <a:solidFill>
                <a:srgbClr val="000099"/>
              </a:solidFill>
            </a:endParaRPr>
          </a:p>
          <a:p>
            <a:pPr lvl="1"/>
            <a:r>
              <a:rPr lang="en-GB" sz="1800" dirty="0"/>
              <a:t>Timetable, slides / documents, Zoom connection</a:t>
            </a:r>
          </a:p>
          <a:p>
            <a:pPr lvl="1"/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810D79-0C3D-4F9C-9A42-2CF8BD766948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3F51E0-4712-C296-0CC7-CFF97F65A4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302419"/>
            <a:ext cx="2224134" cy="3352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76E3806-7D5A-2994-D970-48D6A92C65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600" y="3679825"/>
            <a:ext cx="3472166" cy="2416175"/>
          </a:xfrm>
          <a:prstGeom prst="rect">
            <a:avLst/>
          </a:prstGeom>
        </p:spPr>
      </p:pic>
      <p:pic>
        <p:nvPicPr>
          <p:cNvPr id="9" name="Picture 1">
            <a:extLst>
              <a:ext uri="{FF2B5EF4-FFF2-40B4-BE49-F238E27FC236}">
                <a16:creationId xmlns:a16="http://schemas.microsoft.com/office/drawing/2014/main" id="{4E4573D2-E394-EA31-2DE7-BCDEDDEA4A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600" y="-35386"/>
            <a:ext cx="914400" cy="40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7425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Graduate Student Funding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1143000"/>
            <a:ext cx="8763000" cy="5029200"/>
          </a:xfrm>
        </p:spPr>
        <p:txBody>
          <a:bodyPr/>
          <a:lstStyle/>
          <a:p>
            <a:r>
              <a:rPr lang="en-GB" sz="1900" dirty="0"/>
              <a:t>JAI is included in </a:t>
            </a:r>
            <a:r>
              <a:rPr lang="en-GB" sz="1900" b="1" dirty="0"/>
              <a:t>STFC quota </a:t>
            </a:r>
            <a:r>
              <a:rPr lang="en-GB" sz="1900" dirty="0"/>
              <a:t>PhD studentships scheme </a:t>
            </a:r>
          </a:p>
          <a:p>
            <a:pPr lvl="1"/>
            <a:r>
              <a:rPr lang="en-GB" sz="1900" b="1" dirty="0"/>
              <a:t>Prior to 2026</a:t>
            </a:r>
            <a:r>
              <a:rPr lang="en-GB" sz="1900" dirty="0"/>
              <a:t>, JAI received </a:t>
            </a:r>
            <a:r>
              <a:rPr lang="en-GB" sz="1900" b="1" dirty="0"/>
              <a:t>three studentships per year </a:t>
            </a:r>
            <a:r>
              <a:rPr lang="en-GB" sz="1900" dirty="0"/>
              <a:t>(exceptionally four in 2024).</a:t>
            </a:r>
          </a:p>
          <a:p>
            <a:pPr lvl="1"/>
            <a:r>
              <a:rPr lang="en-GB" sz="1900" dirty="0"/>
              <a:t>For</a:t>
            </a:r>
            <a:r>
              <a:rPr lang="en-GB" sz="1900" b="1" dirty="0"/>
              <a:t> 2026, </a:t>
            </a:r>
            <a:r>
              <a:rPr lang="en-GB" sz="1900" dirty="0"/>
              <a:t>this has been reduced to </a:t>
            </a:r>
            <a:r>
              <a:rPr lang="en-GB" sz="1900" b="1" dirty="0"/>
              <a:t>two studentships</a:t>
            </a:r>
            <a:r>
              <a:rPr lang="en-GB" sz="1900" dirty="0"/>
              <a:t>.</a:t>
            </a:r>
          </a:p>
          <a:p>
            <a:pPr marL="0" indent="0">
              <a:buNone/>
            </a:pPr>
            <a:endParaRPr lang="en-GB" sz="1900" dirty="0"/>
          </a:p>
          <a:p>
            <a:r>
              <a:rPr lang="en-GB" sz="1900" dirty="0"/>
              <a:t>This </a:t>
            </a:r>
            <a:r>
              <a:rPr lang="en-GB" sz="1900" b="1" dirty="0"/>
              <a:t>leverages additional funding sources </a:t>
            </a:r>
            <a:r>
              <a:rPr lang="en-GB" sz="1900" dirty="0"/>
              <a:t>allowing JAI to recruit a few additional PhD students / year. </a:t>
            </a:r>
          </a:p>
          <a:p>
            <a:pPr lvl="1"/>
            <a:r>
              <a:rPr lang="en-GB" sz="1900" b="1" dirty="0"/>
              <a:t>Various funding sources </a:t>
            </a:r>
            <a:r>
              <a:rPr lang="en-GB" sz="1900" dirty="0"/>
              <a:t>include most recently JAI universities + grant, the Royal Society, EPSRC Industrial CASE &amp; Centres for Doctoral Training, the CERN Doctoral Student programme, ISIS, Diamond Light Source, the Ada Lovelace Centre, and the Central Laser Facility. </a:t>
            </a:r>
          </a:p>
          <a:p>
            <a:pPr lvl="1"/>
            <a:r>
              <a:rPr lang="en-GB" sz="1900" dirty="0"/>
              <a:t>Successful in collaborating with external universities through </a:t>
            </a:r>
            <a:r>
              <a:rPr lang="en-GB" sz="1900" b="1" dirty="0"/>
              <a:t>cooperation agreements</a:t>
            </a:r>
            <a:r>
              <a:rPr lang="en-GB" sz="1900" dirty="0"/>
              <a:t>, such as University of Oxford with Humboldt University, Berlin, whose students have attended the JAI course, and other non-UK sources. Discussing with Humboldt University to re-launch collaboration.</a:t>
            </a:r>
          </a:p>
          <a:p>
            <a:pPr lvl="1"/>
            <a:endParaRPr lang="en-GB" sz="20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en-GB" sz="2000" b="1" dirty="0">
                <a:solidFill>
                  <a:srgbClr val="C00000"/>
                </a:solidFill>
              </a:rPr>
              <a:t>Continue to explore wide range of possibilities for sustainable funding.</a:t>
            </a:r>
            <a:endParaRPr lang="en-GB" sz="2000" dirty="0"/>
          </a:p>
          <a:p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2DD6ECE2-433E-2F20-F61A-7F97A55EAA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600" y="0"/>
            <a:ext cx="914400" cy="40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84160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89ECDC-1E49-B210-0BE5-DAF2A9FEF7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161BABE5-563C-3E2D-D1C4-E438E3D006C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" y="144463"/>
            <a:ext cx="6421438" cy="762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sz="4400" b="1" dirty="0">
                <a:latin typeface="+mn-lt"/>
              </a:rPr>
              <a:t>  </a:t>
            </a:r>
            <a:r>
              <a:rPr lang="en-GB" altLang="en-US" sz="3100" b="1" dirty="0">
                <a:latin typeface="+mn-lt"/>
              </a:rPr>
              <a:t>JAI / CERN Doctoral Students</a:t>
            </a:r>
          </a:p>
        </p:txBody>
      </p:sp>
      <p:sp>
        <p:nvSpPr>
          <p:cNvPr id="38915" name="Slide Number Placeholder 4">
            <a:extLst>
              <a:ext uri="{FF2B5EF4-FFF2-40B4-BE49-F238E27FC236}">
                <a16:creationId xmlns:a16="http://schemas.microsoft.com/office/drawing/2014/main" id="{07D85459-4254-B48D-9D71-93F4C1475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896100" y="628015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9pPr>
          </a:lstStyle>
          <a:p>
            <a:fld id="{D4D930B9-0E0F-434F-A9AB-1C33002E918F}" type="slidenum">
              <a:rPr kumimoji="0"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18</a:t>
            </a:fld>
            <a:endParaRPr kumimoji="0"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8916" name="Picture 1">
            <a:extLst>
              <a:ext uri="{FF2B5EF4-FFF2-40B4-BE49-F238E27FC236}">
                <a16:creationId xmlns:a16="http://schemas.microsoft.com/office/drawing/2014/main" id="{0519CA3B-8131-256D-FCCF-A79DB413AD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6"/>
          <a:stretch>
            <a:fillRect/>
          </a:stretch>
        </p:blipFill>
        <p:spPr bwMode="auto">
          <a:xfrm>
            <a:off x="339134" y="5486400"/>
            <a:ext cx="4232866" cy="657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Rectangle 3">
            <a:extLst>
              <a:ext uri="{FF2B5EF4-FFF2-40B4-BE49-F238E27FC236}">
                <a16:creationId xmlns:a16="http://schemas.microsoft.com/office/drawing/2014/main" id="{E4B58CF6-F24B-C9BA-6157-A66E0BCC75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513" y="1371600"/>
            <a:ext cx="2667000" cy="4352925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1600" b="1" dirty="0"/>
              <a:t>2010: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1600" dirty="0"/>
              <a:t>Alex </a:t>
            </a:r>
            <a:r>
              <a:rPr lang="en-GB" altLang="en-US" sz="1600" dirty="0" err="1"/>
              <a:t>Gerbershagen</a:t>
            </a:r>
            <a:r>
              <a:rPr lang="en-GB" altLang="en-US" sz="1600" dirty="0"/>
              <a:t> 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1600" b="1" dirty="0"/>
              <a:t>2012: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1600" dirty="0"/>
              <a:t>Davide </a:t>
            </a:r>
            <a:r>
              <a:rPr lang="en-GB" altLang="en-US" sz="1600" dirty="0" err="1"/>
              <a:t>Gamba</a:t>
            </a:r>
            <a:endParaRPr lang="en-GB" altLang="en-US" sz="1600" dirty="0"/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1600" dirty="0"/>
              <a:t>Jack Roberts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1600" b="1" dirty="0"/>
              <a:t>2015: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1600" dirty="0"/>
              <a:t>Swann Levasseur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1600" b="1" dirty="0"/>
              <a:t>2016: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1600" dirty="0"/>
              <a:t>Chetan Gohil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1600" dirty="0"/>
              <a:t>Pierre </a:t>
            </a:r>
            <a:r>
              <a:rPr lang="en-GB" altLang="en-US" sz="1600" dirty="0" err="1"/>
              <a:t>Korysko</a:t>
            </a:r>
            <a:endParaRPr lang="en-GB" altLang="en-US" sz="1600" dirty="0"/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1600" dirty="0"/>
              <a:t>Jan Paszkiewicz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1600" b="1" dirty="0"/>
              <a:t>2017: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1600" dirty="0"/>
              <a:t>Eugenio Senes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en-GB" altLang="en-US" sz="1600" b="1" dirty="0">
              <a:solidFill>
                <a:srgbClr val="FF0000"/>
              </a:solidFill>
            </a:endParaRPr>
          </a:p>
        </p:txBody>
      </p:sp>
      <p:pic>
        <p:nvPicPr>
          <p:cNvPr id="38918" name="Picture 1">
            <a:extLst>
              <a:ext uri="{FF2B5EF4-FFF2-40B4-BE49-F238E27FC236}">
                <a16:creationId xmlns:a16="http://schemas.microsoft.com/office/drawing/2014/main" id="{AD2BD3BB-1A98-4C26-AA07-8C5B21BF4E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600" y="1"/>
            <a:ext cx="914400" cy="407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9" name="Rectangle 3">
            <a:extLst>
              <a:ext uri="{FF2B5EF4-FFF2-40B4-BE49-F238E27FC236}">
                <a16:creationId xmlns:a16="http://schemas.microsoft.com/office/drawing/2014/main" id="{50F874D0-9EA6-A0E9-DEBF-C90A2D3F0CD4}"/>
              </a:ext>
            </a:extLst>
          </p:cNvPr>
          <p:cNvSpPr txBox="1">
            <a:spLocks/>
          </p:cNvSpPr>
          <p:nvPr/>
        </p:nvSpPr>
        <p:spPr bwMode="auto">
          <a:xfrm>
            <a:off x="3505200" y="1371600"/>
            <a:ext cx="266700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GB" altLang="en-US" sz="1600" b="1" dirty="0">
                <a:solidFill>
                  <a:srgbClr val="000000"/>
                </a:solidFill>
              </a:rPr>
              <a:t>2018: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GB" altLang="en-US" sz="1600" dirty="0">
                <a:solidFill>
                  <a:srgbClr val="000000"/>
                </a:solidFill>
              </a:rPr>
              <a:t>Gian Luigi D'Alessandro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GB" altLang="en-US" sz="1600" dirty="0">
                <a:solidFill>
                  <a:srgbClr val="000000"/>
                </a:solidFill>
              </a:rPr>
              <a:t>Luke </a:t>
            </a:r>
            <a:r>
              <a:rPr lang="en-GB" altLang="en-US" sz="1600" dirty="0" err="1">
                <a:solidFill>
                  <a:srgbClr val="000000"/>
                </a:solidFill>
              </a:rPr>
              <a:t>Dyks</a:t>
            </a:r>
            <a:endParaRPr lang="en-GB" altLang="en-US" sz="1600" dirty="0">
              <a:solidFill>
                <a:srgbClr val="00000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GB" altLang="en-US" sz="1600" b="1" dirty="0">
                <a:solidFill>
                  <a:srgbClr val="000000"/>
                </a:solidFill>
              </a:rPr>
              <a:t>2019: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dirty="0">
                <a:solidFill>
                  <a:srgbClr val="000000"/>
                </a:solidFill>
              </a:rPr>
              <a:t>Daniele Butti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dirty="0">
                <a:solidFill>
                  <a:srgbClr val="000000"/>
                </a:solidFill>
              </a:rPr>
              <a:t>Helene Guerin</a:t>
            </a:r>
            <a:endParaRPr lang="en-GB" altLang="en-US" sz="1600" dirty="0">
              <a:solidFill>
                <a:srgbClr val="00000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GB" altLang="en-US" sz="1600" dirty="0">
                <a:solidFill>
                  <a:srgbClr val="000000"/>
                </a:solidFill>
              </a:rPr>
              <a:t>Carlo Mussolini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GB" altLang="en-US" sz="1600" b="1" dirty="0">
                <a:solidFill>
                  <a:srgbClr val="000000"/>
                </a:solidFill>
              </a:rPr>
              <a:t>2020: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GB" altLang="en-US" sz="1600" dirty="0">
                <a:solidFill>
                  <a:srgbClr val="000000"/>
                </a:solidFill>
              </a:rPr>
              <a:t>Robert Murphy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dirty="0">
                <a:solidFill>
                  <a:srgbClr val="000000"/>
                </a:solidFill>
              </a:rPr>
              <a:t>Pablo </a:t>
            </a:r>
            <a:r>
              <a:rPr kumimoji="0" lang="en-GB" altLang="en-US" sz="1600" dirty="0" err="1">
                <a:solidFill>
                  <a:srgbClr val="000000"/>
                </a:solidFill>
              </a:rPr>
              <a:t>Arutia</a:t>
            </a:r>
            <a:r>
              <a:rPr kumimoji="0" lang="en-GB" altLang="en-US" sz="1600" dirty="0">
                <a:solidFill>
                  <a:srgbClr val="000000"/>
                </a:solidFill>
              </a:rPr>
              <a:t> Sota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dirty="0">
                <a:solidFill>
                  <a:srgbClr val="000000"/>
                </a:solidFill>
              </a:rPr>
              <a:t>Rebecca Taylor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b="1" dirty="0">
                <a:solidFill>
                  <a:srgbClr val="000000"/>
                </a:solidFill>
              </a:rPr>
              <a:t>2021: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dirty="0">
                <a:solidFill>
                  <a:srgbClr val="000000"/>
                </a:solidFill>
              </a:rPr>
              <a:t>Florian Stummer</a:t>
            </a:r>
          </a:p>
        </p:txBody>
      </p:sp>
      <p:sp>
        <p:nvSpPr>
          <p:cNvPr id="38920" name="Rectangle 3">
            <a:extLst>
              <a:ext uri="{FF2B5EF4-FFF2-40B4-BE49-F238E27FC236}">
                <a16:creationId xmlns:a16="http://schemas.microsoft.com/office/drawing/2014/main" id="{427D9D14-84B5-6969-EAFF-7240A13AF2C2}"/>
              </a:ext>
            </a:extLst>
          </p:cNvPr>
          <p:cNvSpPr txBox="1">
            <a:spLocks/>
          </p:cNvSpPr>
          <p:nvPr/>
        </p:nvSpPr>
        <p:spPr bwMode="auto">
          <a:xfrm>
            <a:off x="6477000" y="1371600"/>
            <a:ext cx="266700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b="1" dirty="0">
                <a:solidFill>
                  <a:srgbClr val="000000"/>
                </a:solidFill>
              </a:rPr>
              <a:t>2022: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dirty="0">
                <a:solidFill>
                  <a:srgbClr val="000000"/>
                </a:solidFill>
              </a:rPr>
              <a:t>Sasha Horney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dirty="0">
                <a:solidFill>
                  <a:srgbClr val="000000"/>
                </a:solidFill>
              </a:rPr>
              <a:t>Emily Howling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dirty="0">
                <a:solidFill>
                  <a:srgbClr val="000000"/>
                </a:solidFill>
              </a:rPr>
              <a:t>Vlad Musat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dirty="0">
                <a:solidFill>
                  <a:srgbClr val="000000"/>
                </a:solidFill>
              </a:rPr>
              <a:t>Jack Salvesen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b="1" dirty="0">
                <a:solidFill>
                  <a:srgbClr val="000000"/>
                </a:solidFill>
              </a:rPr>
              <a:t>2024: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dirty="0">
                <a:solidFill>
                  <a:srgbClr val="000000"/>
                </a:solidFill>
              </a:rPr>
              <a:t>Lewis Kennedy	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dirty="0">
                <a:solidFill>
                  <a:srgbClr val="000000"/>
                </a:solidFill>
              </a:rPr>
              <a:t>Giusy Passarelli</a:t>
            </a:r>
          </a:p>
          <a:p>
            <a:pPr>
              <a:buNone/>
            </a:pPr>
            <a:r>
              <a:rPr lang="en-GB" altLang="en-US" sz="1600" b="1" dirty="0">
                <a:solidFill>
                  <a:srgbClr val="000000"/>
                </a:solidFill>
              </a:rPr>
              <a:t>2026:</a:t>
            </a:r>
          </a:p>
          <a:p>
            <a:pPr>
              <a:buNone/>
            </a:pPr>
            <a:r>
              <a:rPr lang="en-GB" altLang="en-US" sz="1600" dirty="0">
                <a:solidFill>
                  <a:srgbClr val="000000"/>
                </a:solidFill>
              </a:rPr>
              <a:t>Federica Murgia</a:t>
            </a:r>
            <a:r>
              <a:rPr lang="en-GB" altLang="en-US" sz="1600" b="1" dirty="0">
                <a:solidFill>
                  <a:srgbClr val="000000"/>
                </a:solidFill>
              </a:rPr>
              <a:t>	</a:t>
            </a:r>
          </a:p>
        </p:txBody>
      </p:sp>
      <p:sp>
        <p:nvSpPr>
          <p:cNvPr id="38921" name="TextBox 1">
            <a:extLst>
              <a:ext uri="{FF2B5EF4-FFF2-40B4-BE49-F238E27FC236}">
                <a16:creationId xmlns:a16="http://schemas.microsoft.com/office/drawing/2014/main" id="{A88D4BC5-0819-CE4E-5DF7-D6CC5607D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8607" y="5070901"/>
            <a:ext cx="194636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9pPr>
          </a:lstStyle>
          <a:p>
            <a:r>
              <a:rPr lang="en-GB" altLang="en-US" sz="2400" b="1" dirty="0">
                <a:solidFill>
                  <a:srgbClr val="FF0000"/>
                </a:solidFill>
              </a:rPr>
              <a:t>24 Doctoral </a:t>
            </a:r>
          </a:p>
          <a:p>
            <a:r>
              <a:rPr lang="en-GB" altLang="en-US" sz="2400" b="1" dirty="0">
                <a:solidFill>
                  <a:srgbClr val="FF0000"/>
                </a:solidFill>
              </a:rPr>
              <a:t>Students</a:t>
            </a:r>
          </a:p>
        </p:txBody>
      </p:sp>
    </p:spTree>
    <p:extLst>
      <p:ext uri="{BB962C8B-B14F-4D97-AF65-F5344CB8AC3E}">
        <p14:creationId xmlns:p14="http://schemas.microsoft.com/office/powerpoint/2010/main" val="679416348"/>
      </p:ext>
    </p:extLst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382000" cy="631825"/>
          </a:xfrm>
        </p:spPr>
        <p:txBody>
          <a:bodyPr/>
          <a:lstStyle/>
          <a:p>
            <a:r>
              <a:rPr lang="en-GB" sz="3000" b="1" dirty="0"/>
              <a:t>New Graduate Students 2026-2027 Academic Year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05246"/>
            <a:ext cx="8839200" cy="5791200"/>
          </a:xfrm>
        </p:spPr>
        <p:txBody>
          <a:bodyPr/>
          <a:lstStyle/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Oxford</a:t>
            </a:r>
          </a:p>
          <a:p>
            <a:pPr lvl="1">
              <a:spcAft>
                <a:spcPts val="0"/>
              </a:spcAft>
            </a:pPr>
            <a:r>
              <a:rPr lang="en-GB" sz="2000" u="sng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Federica Murgia:</a:t>
            </a:r>
            <a:r>
              <a:rPr lang="en-GB" sz="20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Beam physics models for CERN accelerator complex (P. Burrows); CERN Doctoral Studentship + JAI Grant + Physics Dept. funding</a:t>
            </a:r>
          </a:p>
          <a:p>
            <a:pPr lvl="1">
              <a:spcAft>
                <a:spcPts val="0"/>
              </a:spcAft>
            </a:pPr>
            <a:r>
              <a:rPr lang="en-GB" sz="2000" b="0" i="0" u="sng" strike="noStrike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Robert Simpson</a:t>
            </a:r>
            <a:r>
              <a:rPr lang="en-GB" sz="2000" u="sng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GB" sz="20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Intense hadron beams (A. Oeftiger); ISIS + GSI + Particle Physics funding</a:t>
            </a:r>
          </a:p>
          <a:p>
            <a:pPr lvl="1">
              <a:spcAft>
                <a:spcPts val="0"/>
              </a:spcAft>
            </a:pPr>
            <a:r>
              <a:rPr lang="en-GB" sz="2000" b="0" i="0" u="sng" strike="noStrike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Markus </a:t>
            </a:r>
            <a:r>
              <a:rPr lang="en-GB" sz="2000" b="0" i="0" u="sng" strike="noStrike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Soerqvist</a:t>
            </a:r>
            <a:r>
              <a:rPr lang="en-GB" sz="2000" u="sng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sz="20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Beam-driven WFA (R. D’Arcy); STFC + EU + Particle Physics funding</a:t>
            </a:r>
          </a:p>
          <a:p>
            <a:pPr marL="344487" lvl="1" indent="0">
              <a:spcAft>
                <a:spcPts val="0"/>
              </a:spcAft>
              <a:buNone/>
            </a:pPr>
            <a:endParaRPr lang="en-GB" sz="2000" dirty="0">
              <a:solidFill>
                <a:srgbClr val="2121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ICL</a:t>
            </a:r>
          </a:p>
          <a:p>
            <a:pPr lvl="1"/>
            <a:r>
              <a:rPr lang="en-GB" sz="2000" b="0" i="0" u="none" strike="noStrike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N.N.</a:t>
            </a:r>
          </a:p>
          <a:p>
            <a:pPr marL="0" indent="0"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RHUL</a:t>
            </a:r>
          </a:p>
          <a:p>
            <a:pPr lvl="1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Recruiting to one studentship; 2/3 STFC funding.</a:t>
            </a:r>
          </a:p>
          <a:p>
            <a:pPr marL="344487" lvl="1" indent="0">
              <a:buNone/>
            </a:pPr>
            <a:endParaRPr lang="en-GB" sz="2000" i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19</a:t>
            </a:fld>
            <a:endParaRPr lang="en-US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328227-D118-9136-BEBA-3753E941B8C2}"/>
              </a:ext>
            </a:extLst>
          </p:cNvPr>
          <p:cNvSpPr txBox="1"/>
          <p:nvPr/>
        </p:nvSpPr>
        <p:spPr>
          <a:xfrm>
            <a:off x="475593" y="5788665"/>
            <a:ext cx="804579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i="1" dirty="0">
                <a:solidFill>
                  <a:srgbClr val="C00000"/>
                </a:solidFill>
              </a:rPr>
              <a:t>Process for graduate student selection on-going at JAI universities</a:t>
            </a:r>
          </a:p>
          <a:p>
            <a:pPr algn="ctr"/>
            <a:endParaRPr lang="en-GB" sz="1600" b="1" i="1" dirty="0">
              <a:solidFill>
                <a:srgbClr val="C00000"/>
              </a:solidFill>
            </a:endParaRPr>
          </a:p>
          <a:p>
            <a:pPr algn="ctr"/>
            <a:r>
              <a:rPr lang="de-CH" sz="1600" b="1" dirty="0" err="1">
                <a:solidFill>
                  <a:srgbClr val="C00000"/>
                </a:solidFill>
              </a:rPr>
              <a:t>Matching</a:t>
            </a:r>
            <a:r>
              <a:rPr lang="de-CH" sz="1600" b="1" dirty="0">
                <a:solidFill>
                  <a:srgbClr val="C00000"/>
                </a:solidFill>
              </a:rPr>
              <a:t> </a:t>
            </a:r>
            <a:r>
              <a:rPr lang="de-CH" sz="1600" b="1" dirty="0" err="1">
                <a:solidFill>
                  <a:srgbClr val="C00000"/>
                </a:solidFill>
              </a:rPr>
              <a:t>funding</a:t>
            </a:r>
            <a:r>
              <a:rPr lang="de-CH" sz="1600" b="1" dirty="0">
                <a:solidFill>
                  <a:srgbClr val="C00000"/>
                </a:solidFill>
              </a:rPr>
              <a:t> and international </a:t>
            </a:r>
            <a:r>
              <a:rPr lang="de-CH" sz="1600" b="1" dirty="0" err="1">
                <a:solidFill>
                  <a:srgbClr val="C00000"/>
                </a:solidFill>
              </a:rPr>
              <a:t>fee</a:t>
            </a:r>
            <a:r>
              <a:rPr lang="de-CH" sz="1600" b="1" dirty="0">
                <a:solidFill>
                  <a:srgbClr val="C00000"/>
                </a:solidFill>
              </a:rPr>
              <a:t> </a:t>
            </a:r>
            <a:r>
              <a:rPr lang="de-CH" sz="1600" b="1" dirty="0" err="1">
                <a:solidFill>
                  <a:srgbClr val="C00000"/>
                </a:solidFill>
              </a:rPr>
              <a:t>waivers</a:t>
            </a:r>
            <a:r>
              <a:rPr lang="de-CH" sz="1600" b="1" dirty="0">
                <a:solidFill>
                  <a:srgbClr val="C00000"/>
                </a:solidFill>
              </a:rPr>
              <a:t> </a:t>
            </a:r>
            <a:r>
              <a:rPr lang="de-CH" sz="1600" b="1" dirty="0" err="1">
                <a:solidFill>
                  <a:srgbClr val="C00000"/>
                </a:solidFill>
              </a:rPr>
              <a:t>to</a:t>
            </a:r>
            <a:r>
              <a:rPr lang="de-CH" sz="1600" b="1" dirty="0">
                <a:solidFill>
                  <a:srgbClr val="C00000"/>
                </a:solidFill>
              </a:rPr>
              <a:t> support non-UK </a:t>
            </a:r>
            <a:r>
              <a:rPr lang="de-CH" sz="1600" b="1" dirty="0" err="1">
                <a:solidFill>
                  <a:srgbClr val="C00000"/>
                </a:solidFill>
              </a:rPr>
              <a:t>applicants</a:t>
            </a:r>
            <a:r>
              <a:rPr lang="de-CH" sz="1600" b="1" dirty="0">
                <a:solidFill>
                  <a:srgbClr val="C00000"/>
                </a:solidFill>
              </a:rPr>
              <a:t> </a:t>
            </a:r>
            <a:r>
              <a:rPr lang="de-CH" sz="1600" b="1" dirty="0" err="1">
                <a:solidFill>
                  <a:srgbClr val="C00000"/>
                </a:solidFill>
              </a:rPr>
              <a:t>for</a:t>
            </a:r>
            <a:br>
              <a:rPr lang="de-CH" sz="1600" b="1" dirty="0">
                <a:solidFill>
                  <a:srgbClr val="C00000"/>
                </a:solidFill>
              </a:rPr>
            </a:br>
            <a:r>
              <a:rPr lang="de-CH" sz="1600" b="1" dirty="0">
                <a:solidFill>
                  <a:srgbClr val="C00000"/>
                </a:solidFill>
              </a:rPr>
              <a:t> CERN </a:t>
            </a:r>
            <a:r>
              <a:rPr lang="de-CH" sz="1600" b="1" dirty="0" err="1">
                <a:solidFill>
                  <a:srgbClr val="C00000"/>
                </a:solidFill>
              </a:rPr>
              <a:t>Doctoral</a:t>
            </a:r>
            <a:r>
              <a:rPr lang="de-CH" sz="1600" b="1" dirty="0">
                <a:solidFill>
                  <a:srgbClr val="C00000"/>
                </a:solidFill>
              </a:rPr>
              <a:t> </a:t>
            </a:r>
            <a:r>
              <a:rPr lang="de-CH" sz="1600" b="1" dirty="0" err="1">
                <a:solidFill>
                  <a:srgbClr val="C00000"/>
                </a:solidFill>
              </a:rPr>
              <a:t>posts</a:t>
            </a:r>
            <a:r>
              <a:rPr lang="de-CH" sz="1600" b="1" dirty="0">
                <a:solidFill>
                  <a:srgbClr val="C00000"/>
                </a:solidFill>
              </a:rPr>
              <a:t> </a:t>
            </a:r>
            <a:r>
              <a:rPr lang="de-CH" sz="1600" b="1" dirty="0" err="1">
                <a:solidFill>
                  <a:srgbClr val="C00000"/>
                </a:solidFill>
              </a:rPr>
              <a:t>are</a:t>
            </a:r>
            <a:r>
              <a:rPr lang="de-CH" sz="1600" b="1" dirty="0">
                <a:solidFill>
                  <a:srgbClr val="C00000"/>
                </a:solidFill>
              </a:rPr>
              <a:t> </a:t>
            </a:r>
            <a:r>
              <a:rPr lang="de-CH" sz="1600" b="1" dirty="0" err="1">
                <a:solidFill>
                  <a:srgbClr val="C00000"/>
                </a:solidFill>
              </a:rPr>
              <a:t>increasingly</a:t>
            </a:r>
            <a:r>
              <a:rPr lang="de-CH" sz="1600" b="1" dirty="0">
                <a:solidFill>
                  <a:srgbClr val="C00000"/>
                </a:solidFill>
              </a:rPr>
              <a:t> </a:t>
            </a:r>
            <a:r>
              <a:rPr lang="de-CH" sz="1600" b="1" dirty="0" err="1">
                <a:solidFill>
                  <a:srgbClr val="C00000"/>
                </a:solidFill>
              </a:rPr>
              <a:t>difficult</a:t>
            </a:r>
            <a:r>
              <a:rPr lang="de-CH" sz="1600" b="1" dirty="0">
                <a:solidFill>
                  <a:srgbClr val="C00000"/>
                </a:solidFill>
              </a:rPr>
              <a:t> </a:t>
            </a:r>
            <a:r>
              <a:rPr lang="de-CH" sz="1600" b="1" dirty="0" err="1">
                <a:solidFill>
                  <a:srgbClr val="C00000"/>
                </a:solidFill>
              </a:rPr>
              <a:t>to</a:t>
            </a:r>
            <a:r>
              <a:rPr lang="de-CH" sz="1600" b="1" dirty="0">
                <a:solidFill>
                  <a:srgbClr val="C00000"/>
                </a:solidFill>
              </a:rPr>
              <a:t> </a:t>
            </a:r>
            <a:r>
              <a:rPr lang="de-CH" sz="1600" b="1" dirty="0" err="1">
                <a:solidFill>
                  <a:srgbClr val="C00000"/>
                </a:solidFill>
              </a:rPr>
              <a:t>obtain</a:t>
            </a:r>
            <a:r>
              <a:rPr lang="de-CH" sz="1600" b="1" dirty="0">
                <a:solidFill>
                  <a:srgbClr val="C00000"/>
                </a:solidFill>
              </a:rPr>
              <a:t> </a:t>
            </a:r>
            <a:r>
              <a:rPr lang="de-CH" sz="1600" b="1" dirty="0" err="1">
                <a:solidFill>
                  <a:srgbClr val="C00000"/>
                </a:solidFill>
              </a:rPr>
              <a:t>from</a:t>
            </a:r>
            <a:r>
              <a:rPr lang="de-CH" sz="1600" b="1" dirty="0">
                <a:solidFill>
                  <a:srgbClr val="C00000"/>
                </a:solidFill>
              </a:rPr>
              <a:t> UK </a:t>
            </a:r>
            <a:r>
              <a:rPr lang="de-CH" sz="1600" b="1" dirty="0" err="1">
                <a:solidFill>
                  <a:srgbClr val="C00000"/>
                </a:solidFill>
              </a:rPr>
              <a:t>universities</a:t>
            </a:r>
            <a:r>
              <a:rPr lang="de-CH" sz="1600" b="1" dirty="0">
                <a:solidFill>
                  <a:srgbClr val="C00000"/>
                </a:solidFill>
              </a:rPr>
              <a:t>.</a:t>
            </a:r>
            <a:endParaRPr sz="1600" b="1" dirty="0">
              <a:solidFill>
                <a:srgbClr val="C00000"/>
              </a:solidFill>
            </a:endParaRPr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29D50764-9921-BA4B-F10E-EFC61C4553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600" y="1"/>
            <a:ext cx="914400" cy="407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3419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000090"/>
                </a:solidFill>
              </a:rPr>
              <a:t>The JAI programme is organised around three pillars:</a:t>
            </a:r>
          </a:p>
          <a:p>
            <a:pPr marL="0" indent="0">
              <a:buNone/>
            </a:pPr>
            <a:endParaRPr lang="en-GB" dirty="0">
              <a:solidFill>
                <a:srgbClr val="000090"/>
              </a:solidFill>
            </a:endParaRPr>
          </a:p>
          <a:p>
            <a:pPr lvl="1"/>
            <a:r>
              <a:rPr lang="en-GB" dirty="0"/>
              <a:t>Research &amp; development for advanced and novel accelerator technology. 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Training </a:t>
            </a:r>
            <a:r>
              <a:rPr lang="en-GB" dirty="0"/>
              <a:t>of next generation of accelerator scientists in accelerator techniques.</a:t>
            </a:r>
          </a:p>
          <a:p>
            <a:pPr lvl="1"/>
            <a:r>
              <a:rPr lang="en-GB" dirty="0"/>
              <a:t>Advanced accelerator applications in science &amp; society, impact and</a:t>
            </a:r>
            <a:r>
              <a:rPr lang="en-GB" dirty="0">
                <a:solidFill>
                  <a:srgbClr val="FF0000"/>
                </a:solidFill>
              </a:rPr>
              <a:t> public engagement / outreach.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ED01395C-0C3D-AB41-6384-7F53D93E9A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600" y="1"/>
            <a:ext cx="914400" cy="407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04668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72C53-5C7C-2448-C885-C0706BD16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560387"/>
          </a:xfrm>
        </p:spPr>
        <p:txBody>
          <a:bodyPr/>
          <a:lstStyle/>
          <a:p>
            <a:r>
              <a:rPr lang="fr-CH" sz="3000" dirty="0" err="1"/>
              <a:t>Number</a:t>
            </a:r>
            <a:r>
              <a:rPr lang="fr-CH" sz="3000" dirty="0"/>
              <a:t> of JAI </a:t>
            </a:r>
            <a:r>
              <a:rPr lang="fr-CH" sz="3000" dirty="0" err="1"/>
              <a:t>Incoming</a:t>
            </a:r>
            <a:r>
              <a:rPr lang="fr-CH" sz="3000" dirty="0"/>
              <a:t> 1</a:t>
            </a:r>
            <a:r>
              <a:rPr lang="fr-CH" sz="3000" baseline="30000" dirty="0"/>
              <a:t>st</a:t>
            </a:r>
            <a:r>
              <a:rPr lang="fr-CH" sz="3000" dirty="0"/>
              <a:t>-Year </a:t>
            </a:r>
            <a:r>
              <a:rPr lang="fr-CH" sz="3000" dirty="0" err="1"/>
              <a:t>Graduate</a:t>
            </a:r>
            <a:r>
              <a:rPr lang="fr-CH" sz="3000" dirty="0"/>
              <a:t> </a:t>
            </a:r>
            <a:r>
              <a:rPr lang="fr-CH" sz="3000" dirty="0" err="1"/>
              <a:t>Students</a:t>
            </a:r>
            <a:endParaRPr sz="30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22E1509-6408-A308-AB23-FA401A6594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990600"/>
            <a:ext cx="8229600" cy="348534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C7649E-9047-61DF-D1AB-97C7B6C2D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3EC141C-77B4-4C30-8D07-C7AD6DA3CD10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1DDD41-2AF5-CD2D-2D4D-CE7AD87DC1F0}"/>
              </a:ext>
            </a:extLst>
          </p:cNvPr>
          <p:cNvSpPr txBox="1"/>
          <p:nvPr/>
        </p:nvSpPr>
        <p:spPr>
          <a:xfrm>
            <a:off x="467710" y="4621125"/>
            <a:ext cx="8229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Students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that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have </a:t>
            </a:r>
            <a:r>
              <a:rPr kumimoji="0" lang="fr-CH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completed</a:t>
            </a: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the full first-</a:t>
            </a:r>
            <a:r>
              <a:rPr kumimoji="0" lang="fr-CH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year</a:t>
            </a: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fr-CH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graduate</a:t>
            </a: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course 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(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including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the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student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design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project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CH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2022-2023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&amp; </a:t>
            </a: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2023-2024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were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fr-CH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exceptional</a:t>
            </a: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fr-CH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years</a:t>
            </a: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due to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successful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funding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from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sources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beyond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STFC quota.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0BF82961-633B-960E-B24A-C7F260E076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600" y="0"/>
            <a:ext cx="914400" cy="40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19884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07321"/>
          </a:xfrm>
        </p:spPr>
        <p:txBody>
          <a:bodyPr/>
          <a:lstStyle/>
          <a:p>
            <a:r>
              <a:rPr lang="en-GB" sz="3200" b="1" dirty="0"/>
              <a:t>Undergraduate Accelerator Physics Courses</a:t>
            </a:r>
            <a:br>
              <a:rPr lang="en-GB" sz="3200" b="1" dirty="0"/>
            </a:b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950" y="1219200"/>
            <a:ext cx="8712642" cy="5181600"/>
          </a:xfrm>
        </p:spPr>
        <p:txBody>
          <a:bodyPr/>
          <a:lstStyle/>
          <a:p>
            <a:r>
              <a:rPr lang="en-GB" sz="2000" dirty="0">
                <a:solidFill>
                  <a:srgbClr val="000099"/>
                </a:solidFill>
              </a:rPr>
              <a:t>RHUL</a:t>
            </a:r>
          </a:p>
          <a:p>
            <a:pPr lvl="1"/>
            <a:r>
              <a:rPr lang="en-GB" sz="2000" dirty="0"/>
              <a:t>Short option course (12hr) for 3</a:t>
            </a:r>
            <a:r>
              <a:rPr lang="en-GB" sz="2000" baseline="30000" dirty="0"/>
              <a:t>rd</a:t>
            </a:r>
            <a:r>
              <a:rPr lang="en-GB" sz="2000" dirty="0"/>
              <a:t> year students.</a:t>
            </a:r>
          </a:p>
          <a:p>
            <a:pPr lvl="1"/>
            <a:r>
              <a:rPr lang="en-GB" sz="2000" dirty="0"/>
              <a:t>Annual intercollegiate course for 4</a:t>
            </a:r>
            <a:r>
              <a:rPr lang="en-GB" sz="2000" baseline="30000" dirty="0"/>
              <a:t>th</a:t>
            </a:r>
            <a:r>
              <a:rPr lang="en-GB" sz="2000" dirty="0"/>
              <a:t> year MSc students from the University of London and as well as BSc/MSc project students.</a:t>
            </a:r>
          </a:p>
          <a:p>
            <a:pPr lvl="1"/>
            <a:endParaRPr lang="en-GB" sz="2000" dirty="0"/>
          </a:p>
          <a:p>
            <a:r>
              <a:rPr lang="en-GB" sz="2000" dirty="0">
                <a:solidFill>
                  <a:srgbClr val="000099"/>
                </a:solidFill>
              </a:rPr>
              <a:t>University of Oxford</a:t>
            </a:r>
          </a:p>
          <a:p>
            <a:pPr lvl="1"/>
            <a:r>
              <a:rPr lang="en-GB" sz="2000" dirty="0"/>
              <a:t>Undergraduate course was revised </a:t>
            </a:r>
            <a:r>
              <a:rPr lang="en-GB" sz="2000"/>
              <a:t>and becomes </a:t>
            </a:r>
            <a:r>
              <a:rPr lang="en-GB" sz="2000" dirty="0"/>
              <a:t>available as of </a:t>
            </a:r>
            <a:br>
              <a:rPr lang="en-GB" sz="2000" dirty="0"/>
            </a:br>
            <a:r>
              <a:rPr lang="en-GB" sz="2000" dirty="0"/>
              <a:t>2025-2026 academic year.</a:t>
            </a:r>
          </a:p>
          <a:p>
            <a:pPr lvl="2"/>
            <a:r>
              <a:rPr lang="en-GB" sz="2000" dirty="0"/>
              <a:t>‘Short option’ in Year 3, consisting of 12 lectures </a:t>
            </a:r>
            <a:br>
              <a:rPr lang="en-GB" sz="2000" dirty="0"/>
            </a:br>
            <a:r>
              <a:rPr lang="en-GB" sz="2000" dirty="0"/>
              <a:t>(6 detectors and 6 accelerators).</a:t>
            </a:r>
          </a:p>
          <a:p>
            <a:pPr lvl="1"/>
            <a:r>
              <a:rPr lang="en-GB" sz="2000" dirty="0"/>
              <a:t>4</a:t>
            </a:r>
            <a:r>
              <a:rPr lang="en-GB" sz="2000" baseline="30000" dirty="0"/>
              <a:t>th</a:t>
            </a:r>
            <a:r>
              <a:rPr lang="en-GB" sz="2000" dirty="0"/>
              <a:t> year undergraduate projects undertaken annually (e.g. plasma accelerators, medical accelerators).</a:t>
            </a:r>
          </a:p>
          <a:p>
            <a:pPr lvl="2"/>
            <a:endParaRPr lang="en-GB" sz="1600" dirty="0"/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81000" y="5640240"/>
            <a:ext cx="871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Expect </a:t>
            </a:r>
            <a:r>
              <a:rPr lang="en-US" b="1" dirty="0" err="1">
                <a:solidFill>
                  <a:srgbClr val="FF0000"/>
                </a:solidFill>
              </a:rPr>
              <a:t>programmes</a:t>
            </a:r>
            <a:r>
              <a:rPr lang="en-US" b="1" dirty="0">
                <a:solidFill>
                  <a:srgbClr val="FF0000"/>
                </a:solidFill>
              </a:rPr>
              <a:t> to attract undergraduate students to accelerator science</a:t>
            </a:r>
            <a:r>
              <a:rPr lang="en-US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A074F97A-752C-F6B5-86FC-297A4853CB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599" y="-47981"/>
            <a:ext cx="919655" cy="409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66086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/>
              <a:t>Undergraduate Accelerator Physics</a:t>
            </a:r>
            <a:br>
              <a:rPr lang="en-GB" sz="3200" b="1" dirty="0"/>
            </a:br>
            <a:r>
              <a:rPr lang="en-GB" sz="3200" b="1" dirty="0"/>
              <a:t>Summer Student Internships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950" y="1494542"/>
            <a:ext cx="8712642" cy="5181600"/>
          </a:xfrm>
        </p:spPr>
        <p:txBody>
          <a:bodyPr/>
          <a:lstStyle/>
          <a:p>
            <a:r>
              <a:rPr lang="en-GB" sz="1700" dirty="0">
                <a:solidFill>
                  <a:srgbClr val="000099"/>
                </a:solidFill>
              </a:rPr>
              <a:t>Oxford University </a:t>
            </a:r>
          </a:p>
          <a:p>
            <a:pPr lvl="1"/>
            <a:r>
              <a:rPr lang="en-GB" sz="1700" dirty="0">
                <a:solidFill>
                  <a:srgbClr val="000099"/>
                </a:solidFill>
              </a:rPr>
              <a:t>Internship Programme (CERN in July/August annually; </a:t>
            </a:r>
            <a:r>
              <a:rPr lang="en-GB" sz="1700" b="1" dirty="0">
                <a:solidFill>
                  <a:srgbClr val="000099"/>
                </a:solidFill>
              </a:rPr>
              <a:t>around 25 students </a:t>
            </a:r>
            <a:r>
              <a:rPr lang="en-GB" sz="1700" dirty="0">
                <a:solidFill>
                  <a:srgbClr val="000099"/>
                </a:solidFill>
              </a:rPr>
              <a:t>have joined programme since its launch in 2014). </a:t>
            </a:r>
          </a:p>
          <a:p>
            <a:pPr lvl="2"/>
            <a:r>
              <a:rPr lang="en-GB" sz="1700" b="1" dirty="0"/>
              <a:t>Two students </a:t>
            </a:r>
            <a:r>
              <a:rPr lang="en-GB" sz="1700" dirty="0"/>
              <a:t>to</a:t>
            </a:r>
            <a:r>
              <a:rPr lang="en-GB" sz="1700" b="1" dirty="0"/>
              <a:t> </a:t>
            </a:r>
            <a:r>
              <a:rPr lang="en-GB" sz="1700" dirty="0"/>
              <a:t>join </a:t>
            </a:r>
            <a:r>
              <a:rPr lang="en-GB" sz="1700" b="1" dirty="0"/>
              <a:t>CLEAR</a:t>
            </a:r>
            <a:r>
              <a:rPr lang="en-GB" sz="1700" dirty="0"/>
              <a:t> accelerator project supervised by Oxford faculty &amp; graduate students in 2026.</a:t>
            </a:r>
          </a:p>
          <a:p>
            <a:pPr lvl="2"/>
            <a:r>
              <a:rPr lang="en-GB" sz="1700" dirty="0"/>
              <a:t>Participate in </a:t>
            </a:r>
            <a:r>
              <a:rPr lang="en-GB" sz="1700" b="1" dirty="0"/>
              <a:t>CERN Summer Student</a:t>
            </a:r>
            <a:r>
              <a:rPr lang="en-GB" sz="1700" dirty="0"/>
              <a:t> lecture series &amp; in accelerator project.</a:t>
            </a:r>
          </a:p>
          <a:p>
            <a:pPr lvl="1"/>
            <a:r>
              <a:rPr lang="en-GB" sz="1700" dirty="0">
                <a:solidFill>
                  <a:srgbClr val="000099"/>
                </a:solidFill>
              </a:rPr>
              <a:t>Sub-department of Particle Physics Internship Programme</a:t>
            </a:r>
          </a:p>
          <a:p>
            <a:pPr marL="344487" lvl="1" indent="0">
              <a:buNone/>
            </a:pPr>
            <a:endParaRPr lang="en-GB" sz="1700" dirty="0">
              <a:solidFill>
                <a:srgbClr val="000099"/>
              </a:solidFill>
            </a:endParaRPr>
          </a:p>
          <a:p>
            <a:r>
              <a:rPr lang="en-GB" sz="1700" dirty="0">
                <a:solidFill>
                  <a:srgbClr val="000099"/>
                </a:solidFill>
              </a:rPr>
              <a:t>Imperial College</a:t>
            </a:r>
          </a:p>
          <a:p>
            <a:pPr lvl="1"/>
            <a:r>
              <a:rPr lang="en-GB" sz="1700" dirty="0"/>
              <a:t>Around </a:t>
            </a:r>
            <a:r>
              <a:rPr lang="en-GB" sz="1700" b="1" dirty="0"/>
              <a:t>4 students </a:t>
            </a:r>
            <a:r>
              <a:rPr lang="en-GB" sz="1700" dirty="0"/>
              <a:t>appointed annually.</a:t>
            </a:r>
          </a:p>
          <a:p>
            <a:pPr lvl="1"/>
            <a:r>
              <a:rPr lang="en-GB" sz="1700" dirty="0"/>
              <a:t>Spend 8 weeks working at </a:t>
            </a:r>
            <a:r>
              <a:rPr lang="en-GB" sz="1700" b="1" dirty="0"/>
              <a:t>Imperial College &amp; RAL</a:t>
            </a:r>
            <a:r>
              <a:rPr lang="en-GB" sz="1700" dirty="0"/>
              <a:t>.</a:t>
            </a:r>
          </a:p>
          <a:p>
            <a:pPr marL="344487" lvl="1" indent="0">
              <a:buNone/>
            </a:pPr>
            <a:endParaRPr lang="en-GB" sz="1700" dirty="0"/>
          </a:p>
          <a:p>
            <a:r>
              <a:rPr lang="en-GB" sz="1700" dirty="0">
                <a:solidFill>
                  <a:srgbClr val="000099"/>
                </a:solidFill>
              </a:rPr>
              <a:t>RHUL</a:t>
            </a:r>
          </a:p>
          <a:p>
            <a:pPr lvl="1"/>
            <a:r>
              <a:rPr lang="en-GB" sz="1700" dirty="0"/>
              <a:t>Around </a:t>
            </a:r>
            <a:r>
              <a:rPr lang="en-GB" sz="1700" b="1" dirty="0"/>
              <a:t>2 students </a:t>
            </a:r>
            <a:r>
              <a:rPr lang="en-GB" sz="1700" dirty="0"/>
              <a:t>appointed annually.</a:t>
            </a:r>
          </a:p>
          <a:p>
            <a:pPr lvl="1"/>
            <a:r>
              <a:rPr lang="en-GB" sz="1700" dirty="0"/>
              <a:t>Carry out research work at </a:t>
            </a:r>
            <a:r>
              <a:rPr lang="en-GB" sz="1700" b="1" dirty="0"/>
              <a:t>RHUL</a:t>
            </a:r>
            <a:r>
              <a:rPr lang="en-GB" sz="1700" dirty="0"/>
              <a:t>.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51950" y="6166734"/>
            <a:ext cx="871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Expect </a:t>
            </a:r>
            <a:r>
              <a:rPr lang="en-US" b="1" dirty="0" err="1">
                <a:solidFill>
                  <a:srgbClr val="FF0000"/>
                </a:solidFill>
              </a:rPr>
              <a:t>programmes</a:t>
            </a:r>
            <a:r>
              <a:rPr lang="en-US" b="1" dirty="0">
                <a:solidFill>
                  <a:srgbClr val="FF0000"/>
                </a:solidFill>
              </a:rPr>
              <a:t> to attract undergraduate students to accelerator science</a:t>
            </a:r>
            <a:r>
              <a:rPr lang="en-US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E7CF0FCE-2BC5-3950-4B50-8B0471F9F9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600" y="0"/>
            <a:ext cx="914400" cy="40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53952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UK Accelerator Institutes Seminar Series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031" y="1027050"/>
            <a:ext cx="8229600" cy="4803900"/>
          </a:xfrm>
        </p:spPr>
        <p:txBody>
          <a:bodyPr/>
          <a:lstStyle/>
          <a:p>
            <a:r>
              <a:rPr lang="en-US" sz="1800" dirty="0"/>
              <a:t>JAI, together with </a:t>
            </a:r>
            <a:r>
              <a:rPr lang="en-US" sz="1800" dirty="0" err="1"/>
              <a:t>ASTeC</a:t>
            </a:r>
            <a:r>
              <a:rPr lang="en-US" sz="1800" dirty="0"/>
              <a:t> and the Cockcroft Institute, </a:t>
            </a:r>
            <a:r>
              <a:rPr lang="en-US" sz="1800" dirty="0" err="1"/>
              <a:t>organise</a:t>
            </a:r>
            <a:r>
              <a:rPr lang="en-US" sz="1800" dirty="0"/>
              <a:t> jointly the </a:t>
            </a:r>
            <a:r>
              <a:rPr lang="en-CH" sz="1800" b="1" dirty="0"/>
              <a:t>UK Accelerator Institutes Seminar Series</a:t>
            </a:r>
            <a:r>
              <a:rPr lang="en-CH" sz="1800" b="1" dirty="0">
                <a:solidFill>
                  <a:srgbClr val="7030A0"/>
                </a:solidFill>
              </a:rPr>
              <a:t> </a:t>
            </a:r>
            <a:r>
              <a:rPr lang="en-CH" sz="1800" dirty="0">
                <a:solidFill>
                  <a:srgbClr val="7030A0"/>
                </a:solidFill>
              </a:rPr>
              <a:t>https://indico.cern.ch/category/13863/</a:t>
            </a:r>
            <a:endParaRPr lang="en-US" sz="1800" b="1" dirty="0"/>
          </a:p>
          <a:p>
            <a:pPr lvl="1"/>
            <a:r>
              <a:rPr lang="en-US" sz="1800" dirty="0"/>
              <a:t>Delivered by distinguished speakers from the participating institutes and from laboratories / universities world-wide.</a:t>
            </a:r>
            <a:endParaRPr lang="en-US" sz="1800" b="1" dirty="0"/>
          </a:p>
          <a:p>
            <a:r>
              <a:rPr lang="en-US" sz="1800" dirty="0"/>
              <a:t>Seminars held in person and via videoconference and scheduled so that the graduate student body can attend.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23</a:t>
            </a:fld>
            <a:endParaRPr lang="en-US" alt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408DE6-2E0F-2E42-90DC-63D5DFB0FFD2}"/>
              </a:ext>
            </a:extLst>
          </p:cNvPr>
          <p:cNvSpPr txBox="1"/>
          <p:nvPr/>
        </p:nvSpPr>
        <p:spPr>
          <a:xfrm>
            <a:off x="2299583" y="3062296"/>
            <a:ext cx="4544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C00000"/>
                </a:solidFill>
              </a:rPr>
              <a:t>Latest Session in January – March 2026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B96FE5B2-517F-0C67-B406-35AD85919C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896864"/>
              </p:ext>
            </p:extLst>
          </p:nvPr>
        </p:nvGraphicFramePr>
        <p:xfrm>
          <a:off x="114299" y="3429000"/>
          <a:ext cx="8915400" cy="2727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7700">
                  <a:extLst>
                    <a:ext uri="{9D8B030D-6E8A-4147-A177-3AD203B41FA5}">
                      <a16:colId xmlns:a16="http://schemas.microsoft.com/office/drawing/2014/main" val="4195140093"/>
                    </a:ext>
                  </a:extLst>
                </a:gridCol>
                <a:gridCol w="4457700">
                  <a:extLst>
                    <a:ext uri="{9D8B030D-6E8A-4147-A177-3AD203B41FA5}">
                      <a16:colId xmlns:a16="http://schemas.microsoft.com/office/drawing/2014/main" val="3883140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sz="1100" dirty="0"/>
                        <a:t>Title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100" dirty="0"/>
                        <a:t>Speaker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21074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100" dirty="0"/>
                        <a:t>Muon Collider Progress and Plans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/>
                        <a:t>Daniel </a:t>
                      </a:r>
                      <a:r>
                        <a:rPr lang="fr-CH" sz="1100" dirty="0" err="1"/>
                        <a:t>Schulte</a:t>
                      </a:r>
                      <a:r>
                        <a:rPr lang="fr-CH" sz="1100" dirty="0"/>
                        <a:t> (CERN)</a:t>
                      </a:r>
                      <a:endParaRPr lang="en-CH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5497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100" dirty="0"/>
                        <a:t>British </a:t>
                      </a:r>
                      <a:r>
                        <a:rPr lang="de-CH" sz="1100" dirty="0" err="1"/>
                        <a:t>Cryogenic</a:t>
                      </a:r>
                      <a:r>
                        <a:rPr lang="de-CH" sz="1100" dirty="0"/>
                        <a:t> Council Prize Talk – </a:t>
                      </a:r>
                      <a:r>
                        <a:rPr lang="de-CH" sz="1100" dirty="0" err="1"/>
                        <a:t>From</a:t>
                      </a:r>
                      <a:r>
                        <a:rPr lang="de-CH" sz="1100" dirty="0"/>
                        <a:t> </a:t>
                      </a:r>
                      <a:r>
                        <a:rPr lang="de-CH" sz="1100" dirty="0" err="1"/>
                        <a:t>Bulk</a:t>
                      </a:r>
                      <a:r>
                        <a:rPr lang="de-CH" sz="1100" dirty="0"/>
                        <a:t> Niobium </a:t>
                      </a:r>
                      <a:r>
                        <a:rPr lang="de-CH" sz="1100" dirty="0" err="1"/>
                        <a:t>to</a:t>
                      </a:r>
                      <a:r>
                        <a:rPr lang="de-CH" sz="1100" dirty="0"/>
                        <a:t> </a:t>
                      </a:r>
                      <a:r>
                        <a:rPr lang="de-CH" sz="1100" dirty="0" err="1"/>
                        <a:t>Thin</a:t>
                      </a:r>
                      <a:r>
                        <a:rPr lang="de-CH" sz="1100" dirty="0"/>
                        <a:t> Films: </a:t>
                      </a:r>
                      <a:r>
                        <a:rPr lang="de-CH" sz="1100" dirty="0" err="1"/>
                        <a:t>Advancing</a:t>
                      </a:r>
                      <a:r>
                        <a:rPr lang="de-CH" sz="1100" dirty="0"/>
                        <a:t> SRF </a:t>
                      </a:r>
                      <a:r>
                        <a:rPr lang="de-CH" sz="1100" dirty="0" err="1"/>
                        <a:t>with</a:t>
                      </a:r>
                      <a:r>
                        <a:rPr lang="de-CH" sz="1100" dirty="0"/>
                        <a:t> High </a:t>
                      </a:r>
                      <a:r>
                        <a:rPr lang="de-CH" sz="1100" dirty="0" err="1"/>
                        <a:t>Throughput</a:t>
                      </a:r>
                      <a:r>
                        <a:rPr lang="de-CH" sz="1100" dirty="0"/>
                        <a:t> </a:t>
                      </a:r>
                      <a:r>
                        <a:rPr lang="de-CH" sz="1100" dirty="0" err="1"/>
                        <a:t>Cryogenic</a:t>
                      </a:r>
                      <a:r>
                        <a:rPr lang="de-CH" sz="1100" dirty="0"/>
                        <a:t> RF </a:t>
                      </a:r>
                      <a:r>
                        <a:rPr lang="de-CH" sz="1100" dirty="0" err="1"/>
                        <a:t>Characterisation</a:t>
                      </a:r>
                      <a:endParaRPr lang="en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Daniel Seal (Lancaster University)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53593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100" dirty="0"/>
                        <a:t>LUXE: A New Experiment to Study Non-perturbative QED and Searcg for New Particles in Electron-Laser and Photon-L</a:t>
                      </a:r>
                      <a:r>
                        <a:rPr lang="en-GB" sz="1100" dirty="0"/>
                        <a:t>a</a:t>
                      </a:r>
                      <a:r>
                        <a:rPr lang="en-CH" sz="1100" dirty="0"/>
                        <a:t>ser Collisions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/>
                        <a:t>Mathew Wing (UCL and DESY)</a:t>
                      </a:r>
                      <a:endParaRPr lang="en-CH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8368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100" dirty="0"/>
                        <a:t>Upgrade of the CMS Experiments for HL-LHC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Anne Dabrowski (CERN)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925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100" dirty="0"/>
                        <a:t>A 100 Hz, 10 TW Laser Facility at QUB for Fundamental Science and Applications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Gianluca Sarri (Queen’s University Belfast)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7509846"/>
                  </a:ext>
                </a:extLst>
              </a:tr>
            </a:tbl>
          </a:graphicData>
        </a:graphic>
      </p:graphicFrame>
      <p:pic>
        <p:nvPicPr>
          <p:cNvPr id="5" name="Picture 1">
            <a:extLst>
              <a:ext uri="{FF2B5EF4-FFF2-40B4-BE49-F238E27FC236}">
                <a16:creationId xmlns:a16="http://schemas.microsoft.com/office/drawing/2014/main" id="{E5D3C4E9-103F-F65B-6700-0FEEDFB59D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600" y="-20166"/>
            <a:ext cx="914400" cy="407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56444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382000" cy="788987"/>
          </a:xfrm>
        </p:spPr>
        <p:txBody>
          <a:bodyPr/>
          <a:lstStyle/>
          <a:p>
            <a:r>
              <a:rPr lang="en-GB" sz="3400" b="1" dirty="0"/>
              <a:t>External Training Commitments (Abridged)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00296"/>
            <a:ext cx="8839200" cy="5486400"/>
          </a:xfrm>
        </p:spPr>
        <p:txBody>
          <a:bodyPr/>
          <a:lstStyle/>
          <a:p>
            <a:r>
              <a:rPr lang="en-GB" sz="1400" dirty="0">
                <a:solidFill>
                  <a:srgbClr val="000099"/>
                </a:solidFill>
              </a:rPr>
              <a:t>JAI academic staff invited to provide training &amp; to contribute to various international forums:</a:t>
            </a:r>
          </a:p>
          <a:p>
            <a:endParaRPr lang="en-GB" sz="1400" dirty="0"/>
          </a:p>
          <a:p>
            <a:pPr lvl="1">
              <a:spcBef>
                <a:spcPts val="0"/>
              </a:spcBef>
            </a:pPr>
            <a:r>
              <a:rPr lang="en-GB" sz="1200" dirty="0"/>
              <a:t>EU Integrating Activity Projects on Training, Communications &amp; Outreach in Accelerators – </a:t>
            </a:r>
            <a:br>
              <a:rPr lang="en-GB" sz="1200" dirty="0"/>
            </a:br>
            <a:r>
              <a:rPr lang="en-GB" sz="1200" dirty="0"/>
              <a:t>TIARA 2011-2014, ARIES 2017-2021, I.FAST 2021-2025 (P. Burrows serves as WP Leader). Will coordinate new European panel on education &amp; training in accelerator science – EPITA.</a:t>
            </a:r>
          </a:p>
          <a:p>
            <a:pPr lvl="1">
              <a:spcBef>
                <a:spcPts val="0"/>
              </a:spcBef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/>
              <a:t>TIARA - Chair of Task Force on Training in Accelerator Science for Europe (P. Burrows).</a:t>
            </a:r>
          </a:p>
          <a:p>
            <a:pPr lvl="1">
              <a:spcBef>
                <a:spcPts val="0"/>
              </a:spcBef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/>
              <a:t>CERN Accelerator School CAS (various JAI faculty and staff, P. Burrows serves on CAS AB).</a:t>
            </a:r>
          </a:p>
          <a:p>
            <a:pPr marL="344487" lvl="1" indent="0">
              <a:spcBef>
                <a:spcPts val="0"/>
              </a:spcBef>
              <a:buNone/>
            </a:pPr>
            <a:r>
              <a:rPr lang="en-GB" sz="1200" dirty="0"/>
              <a:t> </a:t>
            </a:r>
          </a:p>
          <a:p>
            <a:pPr lvl="1">
              <a:spcBef>
                <a:spcPts val="0"/>
              </a:spcBef>
            </a:pPr>
            <a:r>
              <a:rPr lang="en-GB" sz="1200" dirty="0"/>
              <a:t>Joint Universities Accelerator School (JAI is partner institute, P. Burrows serves on JUAS AB).</a:t>
            </a:r>
          </a:p>
          <a:p>
            <a:pPr lvl="1">
              <a:spcBef>
                <a:spcPts val="0"/>
              </a:spcBef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/>
              <a:t>US Particle Accelerator School (USPAS, various JAI faculty and staff).</a:t>
            </a:r>
          </a:p>
          <a:p>
            <a:pPr marL="344487" lvl="1" indent="0">
              <a:spcBef>
                <a:spcPts val="0"/>
              </a:spcBef>
              <a:buNone/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/>
              <a:t>Cockcroft Institute graduate accelerator physics course (S. Gibson). </a:t>
            </a:r>
          </a:p>
          <a:p>
            <a:pPr lvl="1">
              <a:spcBef>
                <a:spcPts val="0"/>
              </a:spcBef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/>
              <a:t>University of London intercollegiate undergraduate &amp; graduate accelerator physics courses (S. Gibson, P. </a:t>
            </a:r>
            <a:r>
              <a:rPr lang="en-GB" sz="1200" dirty="0" err="1"/>
              <a:t>Karataev</a:t>
            </a:r>
            <a:r>
              <a:rPr lang="en-GB" sz="1200" dirty="0"/>
              <a:t>).</a:t>
            </a:r>
          </a:p>
          <a:p>
            <a:pPr lvl="1">
              <a:spcBef>
                <a:spcPts val="0"/>
              </a:spcBef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/>
              <a:t>University of Melbourne Medical Accelerator Physics Programme (S. Sheehy).</a:t>
            </a:r>
          </a:p>
          <a:p>
            <a:pPr lvl="1">
              <a:spcBef>
                <a:spcPts val="0"/>
              </a:spcBef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/>
              <a:t>Nanyang Technological University undergraduate lectures on accelerator physics (E. </a:t>
            </a:r>
            <a:r>
              <a:rPr lang="en-GB" sz="1200" dirty="0" err="1"/>
              <a:t>Tsesmelis</a:t>
            </a:r>
            <a:r>
              <a:rPr lang="en-GB" sz="1200" dirty="0"/>
              <a:t>).</a:t>
            </a:r>
          </a:p>
          <a:p>
            <a:pPr marL="344487" lvl="1" indent="0">
              <a:spcBef>
                <a:spcPts val="0"/>
              </a:spcBef>
              <a:buNone/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 err="1"/>
              <a:t>Culham</a:t>
            </a:r>
            <a:r>
              <a:rPr lang="en-GB" sz="1200" dirty="0"/>
              <a:t> Summer School on Plasma Physics - Laser Wakefield Accelerators (S. Mangles)</a:t>
            </a:r>
          </a:p>
          <a:p>
            <a:pPr lvl="1">
              <a:spcBef>
                <a:spcPts val="0"/>
              </a:spcBef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 err="1"/>
              <a:t>EuPRAXIA</a:t>
            </a:r>
            <a:r>
              <a:rPr lang="en-GB" sz="1200" dirty="0"/>
              <a:t>-DN School on Plasma Accelerators, Introduction to Plasma Diagnostics, (Z. </a:t>
            </a:r>
            <a:r>
              <a:rPr lang="en-GB" sz="1200" dirty="0" err="1"/>
              <a:t>Najmudin</a:t>
            </a:r>
            <a:r>
              <a:rPr lang="en-GB" sz="1200" dirty="0"/>
              <a:t>)</a:t>
            </a:r>
          </a:p>
          <a:p>
            <a:pPr lvl="1">
              <a:spcBef>
                <a:spcPts val="0"/>
              </a:spcBef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/>
              <a:t>Winter School on Intense Laser Science </a:t>
            </a:r>
            <a:r>
              <a:rPr lang="en-GB" sz="1200" dirty="0" err="1"/>
              <a:t>WiSILS</a:t>
            </a:r>
            <a:r>
              <a:rPr lang="en-GB" sz="1200" dirty="0"/>
              <a:t> 2024), Indian Institute of Technology (Z. </a:t>
            </a:r>
            <a:r>
              <a:rPr lang="en-GB" sz="1200" dirty="0" err="1"/>
              <a:t>Najmudin</a:t>
            </a:r>
            <a:r>
              <a:rPr lang="en-GB" sz="1200" dirty="0"/>
              <a:t>)</a:t>
            </a:r>
          </a:p>
          <a:p>
            <a:pPr lvl="1">
              <a:spcBef>
                <a:spcPts val="0"/>
              </a:spcBef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/>
              <a:t>Public IOP Evening Lecture on Sustainable Accelerators (H. Wakeling)</a:t>
            </a:r>
          </a:p>
          <a:p>
            <a:pPr lvl="1">
              <a:spcBef>
                <a:spcPts val="0"/>
              </a:spcBef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/>
              <a:t>Public lecture on STELLA at the Pontifical Academy of Sciences in Vatican (M. Dosanjh)</a:t>
            </a:r>
          </a:p>
          <a:p>
            <a:pPr lvl="1">
              <a:spcBef>
                <a:spcPts val="0"/>
              </a:spcBef>
            </a:pPr>
            <a:endParaRPr lang="en-GB" sz="1200" dirty="0"/>
          </a:p>
          <a:p>
            <a:pPr lvl="1">
              <a:spcBef>
                <a:spcPts val="0"/>
              </a:spcBef>
            </a:pP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  <a:p>
            <a:pPr>
              <a:defRPr/>
            </a:pPr>
            <a:endParaRPr lang="en-US" altLang="en-US" dirty="0"/>
          </a:p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24</a:t>
            </a:fld>
            <a:endParaRPr lang="en-US" altLang="en-US" dirty="0"/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6F3D9E83-D1B0-5DE5-D11E-E8F85545A0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600" y="1"/>
            <a:ext cx="914400" cy="407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71248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063F0B-7C09-7940-7037-397D820D41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11200518-F6FF-E894-A057-5F636A5211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199" y="290513"/>
            <a:ext cx="7924801" cy="762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sz="4700" b="1" dirty="0"/>
              <a:t>Future Programme - Training</a:t>
            </a:r>
            <a:br>
              <a:rPr lang="en-GB" altLang="en-US" sz="4400" b="1" dirty="0">
                <a:latin typeface="+mn-lt"/>
              </a:rPr>
            </a:br>
            <a:endParaRPr lang="en-GB" altLang="en-US" sz="4400" b="1" i="1" dirty="0">
              <a:latin typeface="+mn-lt"/>
            </a:endParaRPr>
          </a:p>
        </p:txBody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C67E2B19-0DEA-440A-FF5D-DA890823BA5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8582" y="1052513"/>
            <a:ext cx="9144000" cy="5227637"/>
          </a:xfrm>
        </p:spPr>
        <p:txBody>
          <a:bodyPr rtlCol="0">
            <a:normAutofit fontScale="25000" lnSpcReduction="20000"/>
          </a:bodyPr>
          <a:lstStyle/>
          <a:p>
            <a:pPr marL="0" indent="0">
              <a:buNone/>
              <a:defRPr/>
            </a:pPr>
            <a:r>
              <a:rPr lang="en-US" sz="7200" b="1" dirty="0"/>
              <a:t>Proposal &amp; plan </a:t>
            </a:r>
            <a:r>
              <a:rPr lang="en-US" sz="7200" dirty="0"/>
              <a:t>for the future education &amp; training </a:t>
            </a:r>
            <a:r>
              <a:rPr lang="en-US" sz="7200" dirty="0" err="1"/>
              <a:t>programme</a:t>
            </a:r>
            <a:r>
              <a:rPr lang="en-US" sz="7200" dirty="0"/>
              <a:t> at JAI:</a:t>
            </a:r>
          </a:p>
          <a:p>
            <a:pPr>
              <a:buFont typeface="Arial" charset="0"/>
              <a:buChar char="•"/>
              <a:defRPr/>
            </a:pPr>
            <a:endParaRPr lang="en-US" sz="7200" dirty="0"/>
          </a:p>
          <a:p>
            <a:r>
              <a:rPr lang="en-GB" sz="6800" dirty="0"/>
              <a:t>C</a:t>
            </a:r>
            <a:r>
              <a:rPr lang="en-GB" sz="6800" dirty="0">
                <a:effectLst/>
              </a:rPr>
              <a:t>ontinue to </a:t>
            </a:r>
            <a:r>
              <a:rPr lang="en-GB" sz="6800" b="1" dirty="0">
                <a:effectLst/>
              </a:rPr>
              <a:t>deliver an outstanding training programme </a:t>
            </a:r>
            <a:r>
              <a:rPr lang="en-GB" sz="6800" dirty="0">
                <a:effectLst/>
              </a:rPr>
              <a:t>both within JAI and via our contributions to CAS, JUAS and other schools.</a:t>
            </a:r>
          </a:p>
          <a:p>
            <a:pPr marL="0" indent="0">
              <a:buNone/>
            </a:pPr>
            <a:r>
              <a:rPr lang="en-GB" sz="6800" dirty="0">
                <a:effectLst/>
              </a:rPr>
              <a:t> </a:t>
            </a:r>
          </a:p>
          <a:p>
            <a:r>
              <a:rPr lang="en-GB" sz="6800" dirty="0"/>
              <a:t>C</a:t>
            </a:r>
            <a:r>
              <a:rPr lang="en-GB" sz="6800" dirty="0">
                <a:effectLst/>
              </a:rPr>
              <a:t>onsolidate, strengthen and augment our programme by: </a:t>
            </a:r>
          </a:p>
          <a:p>
            <a:pPr lvl="1"/>
            <a:r>
              <a:rPr lang="en-GB" sz="6800" dirty="0">
                <a:effectLst/>
              </a:rPr>
              <a:t>further </a:t>
            </a:r>
            <a:r>
              <a:rPr lang="en-GB" sz="6800" b="1" dirty="0">
                <a:effectLst/>
              </a:rPr>
              <a:t>integrating lectures and seminars </a:t>
            </a:r>
            <a:r>
              <a:rPr lang="en-GB" sz="6800" dirty="0">
                <a:effectLst/>
              </a:rPr>
              <a:t>across our three universities; </a:t>
            </a:r>
          </a:p>
          <a:p>
            <a:pPr lvl="1"/>
            <a:r>
              <a:rPr lang="en-GB" sz="6800" dirty="0">
                <a:effectLst/>
              </a:rPr>
              <a:t>augmenting focus on </a:t>
            </a:r>
            <a:r>
              <a:rPr lang="en-GB" sz="6800" b="1" dirty="0">
                <a:effectLst/>
              </a:rPr>
              <a:t>sustainability</a:t>
            </a:r>
            <a:r>
              <a:rPr lang="en-GB" sz="6800" dirty="0">
                <a:effectLst/>
              </a:rPr>
              <a:t> in accelerator design and construction; </a:t>
            </a:r>
          </a:p>
          <a:p>
            <a:pPr lvl="1"/>
            <a:r>
              <a:rPr lang="en-GB" sz="6800" dirty="0">
                <a:effectLst/>
              </a:rPr>
              <a:t>strengthening focus on </a:t>
            </a:r>
            <a:r>
              <a:rPr lang="en-GB" sz="6800" b="1" dirty="0">
                <a:effectLst/>
              </a:rPr>
              <a:t>commercialisation and impact</a:t>
            </a:r>
            <a:r>
              <a:rPr lang="en-GB" sz="6800" dirty="0">
                <a:effectLst/>
              </a:rPr>
              <a:t>; </a:t>
            </a:r>
          </a:p>
          <a:p>
            <a:pPr lvl="1"/>
            <a:r>
              <a:rPr lang="en-GB" sz="6800" dirty="0">
                <a:effectLst/>
              </a:rPr>
              <a:t>linking to dedicated </a:t>
            </a:r>
            <a:r>
              <a:rPr lang="en-GB" sz="6800" b="1" dirty="0">
                <a:effectLst/>
              </a:rPr>
              <a:t>training in AI/ML techniques </a:t>
            </a:r>
            <a:r>
              <a:rPr lang="en-GB" sz="6800" dirty="0">
                <a:effectLst/>
              </a:rPr>
              <a:t>provided via our universities. </a:t>
            </a:r>
          </a:p>
          <a:p>
            <a:pPr marL="344487" lvl="1" indent="0">
              <a:buNone/>
            </a:pPr>
            <a:endParaRPr lang="en-GB" sz="6800" dirty="0">
              <a:effectLst/>
            </a:endParaRPr>
          </a:p>
          <a:p>
            <a:r>
              <a:rPr lang="en-GB" sz="6800" dirty="0">
                <a:effectLst/>
              </a:rPr>
              <a:t>Continue to promote a pipeline of graduate students via our </a:t>
            </a:r>
            <a:r>
              <a:rPr lang="en-GB" sz="6800" b="1" dirty="0">
                <a:effectLst/>
              </a:rPr>
              <a:t>undergraduate portfolio </a:t>
            </a:r>
            <a:r>
              <a:rPr lang="en-GB" sz="6800" dirty="0">
                <a:effectLst/>
              </a:rPr>
              <a:t>of courses, summer internship programmes and research projects.</a:t>
            </a:r>
          </a:p>
          <a:p>
            <a:pPr marL="0" indent="0">
              <a:buNone/>
            </a:pPr>
            <a:r>
              <a:rPr lang="en-GB" sz="6800" dirty="0">
                <a:effectLst/>
              </a:rPr>
              <a:t> </a:t>
            </a:r>
          </a:p>
          <a:p>
            <a:r>
              <a:rPr lang="en-GB" sz="6800" dirty="0"/>
              <a:t>A</a:t>
            </a:r>
            <a:r>
              <a:rPr lang="en-GB" sz="6800" dirty="0">
                <a:effectLst/>
              </a:rPr>
              <a:t>im to strengthen our collaboration on training with the </a:t>
            </a:r>
            <a:r>
              <a:rPr lang="en-GB" sz="6800" b="1" dirty="0">
                <a:effectLst/>
              </a:rPr>
              <a:t>CI on advanced topics </a:t>
            </a:r>
            <a:r>
              <a:rPr lang="en-GB" sz="6800" dirty="0">
                <a:effectLst/>
              </a:rPr>
              <a:t>and to continue support of the </a:t>
            </a:r>
            <a:r>
              <a:rPr lang="en-GB" sz="6800" b="1" dirty="0">
                <a:effectLst/>
              </a:rPr>
              <a:t>UK Accelerator Institutes Seminar Series</a:t>
            </a:r>
            <a:r>
              <a:rPr lang="en-GB" sz="6800" dirty="0">
                <a:effectLst/>
              </a:rPr>
              <a:t>. </a:t>
            </a:r>
          </a:p>
          <a:p>
            <a:endParaRPr lang="en-GB" sz="6800" dirty="0">
              <a:effectLst/>
            </a:endParaRPr>
          </a:p>
          <a:p>
            <a:r>
              <a:rPr lang="en-GB" sz="6800" dirty="0"/>
              <a:t>C</a:t>
            </a:r>
            <a:r>
              <a:rPr lang="en-GB" sz="6800" dirty="0">
                <a:effectLst/>
              </a:rPr>
              <a:t>ontinue to support student participation in relevant specialised </a:t>
            </a:r>
            <a:r>
              <a:rPr lang="en-GB" sz="6800" b="1" dirty="0">
                <a:effectLst/>
              </a:rPr>
              <a:t>external training </a:t>
            </a:r>
            <a:r>
              <a:rPr lang="en-GB" sz="6800" dirty="0">
                <a:effectLst/>
              </a:rPr>
              <a:t>courses (e.g. Advanced CAS) and presentation of their research work at </a:t>
            </a:r>
            <a:r>
              <a:rPr lang="en-GB" sz="6800" b="1" dirty="0">
                <a:effectLst/>
              </a:rPr>
              <a:t>international conferences and workshops</a:t>
            </a:r>
            <a:r>
              <a:rPr lang="en-GB" sz="6800" dirty="0">
                <a:effectLst/>
              </a:rPr>
              <a:t>. 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GB" sz="3800" b="1" dirty="0"/>
          </a:p>
          <a:p>
            <a:pPr marL="342900" lvl="1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500" b="1" dirty="0"/>
          </a:p>
          <a:p>
            <a:pPr marL="0" indent="0"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9699" name="Slide Number Placeholder 4">
            <a:extLst>
              <a:ext uri="{FF2B5EF4-FFF2-40B4-BE49-F238E27FC236}">
                <a16:creationId xmlns:a16="http://schemas.microsoft.com/office/drawing/2014/main" id="{10F8FB9E-38DC-3829-CE13-CFF99D7F7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896100" y="628015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9pPr>
          </a:lstStyle>
          <a:p>
            <a:fld id="{E1216511-07EA-9E4C-998A-3C24A5B8393A}" type="slidenum">
              <a:rPr kumimoji="0"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25</a:t>
            </a:fld>
            <a:endParaRPr kumimoji="0"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31CBF6-F676-95AC-748B-973AD9BC96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600" y="0"/>
            <a:ext cx="914400" cy="40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8689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1027E-4551-7F4A-AE98-1805ADAC8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171" y="2906713"/>
            <a:ext cx="7772400" cy="1362075"/>
          </a:xfrm>
        </p:spPr>
        <p:txBody>
          <a:bodyPr/>
          <a:lstStyle/>
          <a:p>
            <a:r>
              <a:rPr lang="en-GB" dirty="0"/>
              <a:t>P</a:t>
            </a:r>
            <a:r>
              <a:rPr lang="en-CH" dirty="0"/>
              <a:t>ublic engagement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D71D4C-52D7-564D-ADBA-C4388B7A56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059666-E35F-6247-A8CD-38BB9E940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EC8225-C8D2-40C7-A3FB-299F2E7B818B}" type="slidenum">
              <a:rPr lang="en-US" altLang="en-US" smtClean="0"/>
              <a:pPr>
                <a:defRPr/>
              </a:pPr>
              <a:t>26</a:t>
            </a:fld>
            <a:endParaRPr lang="en-US" altLang="en-US"/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922E604C-B10A-9FE0-7B1D-B6AC08129D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600" y="1"/>
            <a:ext cx="914400" cy="407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53037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1F23-EA26-3F41-A656-F094C0040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b="1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5090A-73EF-A448-A3D1-9C9CCD876E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JAI continues to develop its high-profile, in-person public engagement in post-Covid environment.</a:t>
            </a:r>
          </a:p>
          <a:p>
            <a:r>
              <a:rPr lang="en-CH" dirty="0"/>
              <a:t>Covid pandemic devastated in-person events, throwing them into online events.</a:t>
            </a:r>
          </a:p>
          <a:p>
            <a:r>
              <a:rPr lang="en-CH" dirty="0"/>
              <a:t>In-person events have reached pre-pandemic levels.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E1618F-EDEF-3A40-BAC6-A970519F3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27</a:t>
            </a:fld>
            <a:endParaRPr lang="en-US" altLang="en-US"/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EB570CC7-5E5A-97E7-9C38-249D61D3FD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600" y="1"/>
            <a:ext cx="914400" cy="407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14157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BEA42-F15E-82D8-7C1E-2F167B28D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12787"/>
          </a:xfrm>
        </p:spPr>
        <p:txBody>
          <a:bodyPr/>
          <a:lstStyle/>
          <a:p>
            <a:r>
              <a:rPr lang="fr-CH" dirty="0"/>
              <a:t>Public Engagement &amp; </a:t>
            </a:r>
            <a:r>
              <a:rPr lang="fr-CH" dirty="0" err="1"/>
              <a:t>Schools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82CF23-223B-F967-2F20-F8B959E876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55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800" b="1" dirty="0"/>
              <a:t>Accelerator and Particle Physics Education at A-Level (APPEAL)</a:t>
            </a:r>
            <a:r>
              <a:rPr lang="en-US" sz="1800" dirty="0"/>
              <a:t> 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Regular training since 2010</a:t>
            </a:r>
          </a:p>
          <a:p>
            <a:pPr lvl="1"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/>
              <a:t>APPEAL-11 2025: </a:t>
            </a:r>
            <a:r>
              <a:rPr lang="en-US" sz="1800" b="1" i="1" dirty="0"/>
              <a:t>Accelerators for Particle Therapy in Medicine</a:t>
            </a:r>
          </a:p>
          <a:p>
            <a:pPr>
              <a:lnSpc>
                <a:spcPct val="90000"/>
              </a:lnSpc>
            </a:pPr>
            <a:endParaRPr lang="en-US" sz="1700" b="1" i="1" dirty="0"/>
          </a:p>
          <a:p>
            <a:pPr>
              <a:lnSpc>
                <a:spcPct val="90000"/>
              </a:lnSpc>
            </a:pPr>
            <a:endParaRPr lang="en-US" sz="1700" b="1" i="1" dirty="0"/>
          </a:p>
          <a:p>
            <a:pPr>
              <a:lnSpc>
                <a:spcPct val="90000"/>
              </a:lnSpc>
            </a:pPr>
            <a:endParaRPr lang="en-US" sz="1700" b="1" i="1" dirty="0"/>
          </a:p>
          <a:p>
            <a:pPr>
              <a:lnSpc>
                <a:spcPct val="90000"/>
              </a:lnSpc>
            </a:pPr>
            <a:endParaRPr lang="en-US" sz="1700" b="1" i="1" dirty="0"/>
          </a:p>
          <a:p>
            <a:endParaRPr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9CCC60-3397-4006-2BC2-4A3AD21893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00903" y="1239838"/>
            <a:ext cx="4038600" cy="4530725"/>
          </a:xfrm>
        </p:spPr>
        <p:txBody>
          <a:bodyPr/>
          <a:lstStyle/>
          <a:p>
            <a:r>
              <a:rPr lang="fr-CH" sz="1800" b="1" dirty="0" err="1"/>
              <a:t>Outreach</a:t>
            </a:r>
            <a:r>
              <a:rPr lang="fr-CH" sz="1800" b="1" dirty="0"/>
              <a:t> in </a:t>
            </a:r>
            <a:r>
              <a:rPr lang="fr-CH" sz="1800" b="1" dirty="0" err="1"/>
              <a:t>Schools</a:t>
            </a:r>
            <a:endParaRPr lang="fr-CH" sz="1800" b="1" dirty="0"/>
          </a:p>
          <a:p>
            <a:endParaRPr lang="fr-CH" sz="1800" dirty="0"/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1800" b="1" dirty="0"/>
              <a:t>‘Particle Accelerators: from Higgs Bosons to Curing Cancer’ </a:t>
            </a:r>
            <a:r>
              <a:rPr lang="en-GB" altLang="en-US" sz="1800" dirty="0"/>
              <a:t>for Visiting Students from China &amp; at University of the Third Age </a:t>
            </a:r>
            <a:br>
              <a:rPr lang="en-GB" altLang="en-US" sz="1800" dirty="0"/>
            </a:br>
            <a:r>
              <a:rPr lang="en-GB" altLang="en-US" sz="1800" dirty="0"/>
              <a:t>(P. Burrows; 1200 attended).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en-GB" altLang="en-US" sz="1800" dirty="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en-GB" altLang="en-US" sz="1800" dirty="0"/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1800" b="1" dirty="0"/>
              <a:t>‘Einstein’s Universe’ </a:t>
            </a:r>
            <a:r>
              <a:rPr lang="en-GB" altLang="en-US" sz="1800" dirty="0"/>
              <a:t>at Marlborough College (B. Foster; 300 attended)</a:t>
            </a:r>
            <a:endParaRPr lang="fr-CH" sz="1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A14480-C37F-4471-9315-113397A1C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810D79-0C3D-4F9C-9A42-2CF8BD766948}" type="slidenum">
              <a:rPr lang="en-US" altLang="en-US" smtClean="0"/>
              <a:pPr>
                <a:defRPr/>
              </a:pPr>
              <a:t>28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55594B-D5A6-CAED-57BD-8CB49D59E5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0512" y="3619500"/>
            <a:ext cx="2743200" cy="2057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7520928-82BD-274F-DCF3-D6AE5A963366}"/>
              </a:ext>
            </a:extLst>
          </p:cNvPr>
          <p:cNvSpPr txBox="1"/>
          <p:nvPr/>
        </p:nvSpPr>
        <p:spPr bwMode="auto">
          <a:xfrm>
            <a:off x="2620812" y="3505201"/>
            <a:ext cx="1951188" cy="1755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Autofit/>
          </a:bodyPr>
          <a:lstStyle/>
          <a:p>
            <a:pPr marR="0" lvl="0" defTabSz="914400" eaLnBrk="0" latinLnBrk="0" hangingPunct="0">
              <a:spcBef>
                <a:spcPct val="20000"/>
              </a:spcBef>
              <a:buClr>
                <a:schemeClr val="accent1"/>
              </a:buClr>
              <a:buSzPct val="65000"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APPEAL-11 in 2025 at Oxford</a:t>
            </a:r>
          </a:p>
          <a:p>
            <a:pPr marR="0" lvl="0" defTabSz="914400" eaLnBrk="0" latinLnBrk="0" hangingPunct="0">
              <a:spcBef>
                <a:spcPct val="20000"/>
              </a:spcBef>
              <a:buClr>
                <a:schemeClr val="accent1"/>
              </a:buClr>
              <a:buSzPct val="65000"/>
              <a:tabLst/>
              <a:defRPr/>
            </a:pPr>
            <a:endParaRPr kumimoji="0" lang="en-US" sz="1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R="0" lvl="0" defTabSz="914400" eaLnBrk="0" latinLnBrk="0" hangingPunct="0">
              <a:spcBef>
                <a:spcPct val="20000"/>
              </a:spcBef>
              <a:buClr>
                <a:schemeClr val="accent1"/>
              </a:buClr>
              <a:buSzPct val="65000"/>
              <a:tabLst/>
              <a:defRPr/>
            </a:pPr>
            <a:r>
              <a:rPr lang="en-US" sz="1600" dirty="0"/>
              <a:t>Consisted of </a:t>
            </a:r>
            <a:r>
              <a:rPr lang="en-US" sz="1600" b="1" dirty="0"/>
              <a:t>lectures</a:t>
            </a:r>
            <a:r>
              <a:rPr lang="en-US" sz="1600" dirty="0"/>
              <a:t> and </a:t>
            </a:r>
            <a:r>
              <a:rPr lang="en-US" sz="1600" b="1" dirty="0" err="1"/>
              <a:t>MasterClass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F31A8A-6862-39A6-18D8-4DDCCF3812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9503" y="4648200"/>
            <a:ext cx="3581400" cy="1373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1154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EC4008-315F-3C11-0261-1E20384A18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C8E02A15-3E9F-0A4B-B280-01B6E40FC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b="1" dirty="0"/>
              <a:t>Public Engagement &amp; Students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B031AA26-7BCB-08C2-A0C4-C863465085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91860" y="1522290"/>
            <a:ext cx="4247339" cy="4932363"/>
          </a:xfrm>
        </p:spPr>
        <p:txBody>
          <a:bodyPr/>
          <a:lstStyle/>
          <a:p>
            <a:r>
              <a:rPr lang="en-US" sz="2400" b="1" i="1" dirty="0"/>
              <a:t>Science Communication Lectures &amp; Workshops for JAI DPhil Students</a:t>
            </a:r>
          </a:p>
          <a:p>
            <a:endParaRPr lang="en-US" sz="2400" b="1" i="1" dirty="0"/>
          </a:p>
          <a:p>
            <a:r>
              <a:rPr lang="en-US" sz="1800" b="1" dirty="0"/>
              <a:t>Underlined the importance of:</a:t>
            </a:r>
            <a:endParaRPr lang="en-US" sz="1800" dirty="0"/>
          </a:p>
          <a:p>
            <a:pPr lvl="1"/>
            <a:r>
              <a:rPr lang="en-GB" sz="1800" b="1" dirty="0">
                <a:solidFill>
                  <a:srgbClr val="161A1D"/>
                </a:solidFill>
              </a:rPr>
              <a:t>Communication skills </a:t>
            </a:r>
            <a:r>
              <a:rPr lang="en-GB" sz="1800" dirty="0">
                <a:solidFill>
                  <a:srgbClr val="161A1D"/>
                </a:solidFill>
              </a:rPr>
              <a:t>are essential.</a:t>
            </a:r>
          </a:p>
          <a:p>
            <a:pPr lvl="1"/>
            <a:r>
              <a:rPr lang="en-GB" sz="1800" dirty="0">
                <a:solidFill>
                  <a:srgbClr val="161A1D"/>
                </a:solidFill>
              </a:rPr>
              <a:t>Use of Elements of </a:t>
            </a:r>
            <a:r>
              <a:rPr lang="en-GB" sz="1800" b="1" dirty="0">
                <a:solidFill>
                  <a:srgbClr val="161A1D"/>
                </a:solidFill>
              </a:rPr>
              <a:t>Storytelling</a:t>
            </a:r>
            <a:r>
              <a:rPr lang="en-GB" sz="1800" dirty="0">
                <a:solidFill>
                  <a:srgbClr val="161A1D"/>
                </a:solidFill>
              </a:rPr>
              <a:t>.</a:t>
            </a:r>
          </a:p>
          <a:p>
            <a:pPr lvl="1"/>
            <a:r>
              <a:rPr lang="en-GB" sz="1800" dirty="0">
                <a:solidFill>
                  <a:srgbClr val="161A1D"/>
                </a:solidFill>
              </a:rPr>
              <a:t>Engage with </a:t>
            </a:r>
            <a:r>
              <a:rPr lang="en-GB" sz="1800" b="1" dirty="0">
                <a:solidFill>
                  <a:srgbClr val="161A1D"/>
                </a:solidFill>
              </a:rPr>
              <a:t>different audiences</a:t>
            </a:r>
            <a:r>
              <a:rPr lang="en-GB" sz="1800" dirty="0">
                <a:solidFill>
                  <a:srgbClr val="161A1D"/>
                </a:solidFill>
              </a:rPr>
              <a:t>.</a:t>
            </a:r>
          </a:p>
          <a:p>
            <a:pPr lvl="1"/>
            <a:r>
              <a:rPr lang="en-GB" sz="1800" b="1" dirty="0">
                <a:solidFill>
                  <a:srgbClr val="161A1D"/>
                </a:solidFill>
              </a:rPr>
              <a:t>Writing</a:t>
            </a:r>
            <a:r>
              <a:rPr lang="en-GB" sz="1800" dirty="0">
                <a:solidFill>
                  <a:srgbClr val="161A1D"/>
                </a:solidFill>
              </a:rPr>
              <a:t> is special.</a:t>
            </a:r>
          </a:p>
          <a:p>
            <a:pPr lvl="1"/>
            <a:r>
              <a:rPr lang="en-GB" sz="1800" b="1" dirty="0">
                <a:solidFill>
                  <a:srgbClr val="161A1D"/>
                </a:solidFill>
              </a:rPr>
              <a:t>Trust, ethics and uncertainty </a:t>
            </a:r>
            <a:r>
              <a:rPr lang="en-GB" sz="1800" dirty="0">
                <a:solidFill>
                  <a:srgbClr val="161A1D"/>
                </a:solidFill>
              </a:rPr>
              <a:t>in scientific narratives.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B2D56B-2C2E-145B-9EC7-CF604EE29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 wrap="square" anchor="b">
            <a:normAutofit/>
          </a:bodyPr>
          <a:lstStyle/>
          <a:p>
            <a:pPr>
              <a:spcAft>
                <a:spcPts val="600"/>
              </a:spcAft>
              <a:defRPr/>
            </a:pPr>
            <a:fld id="{B3EC141C-77B4-4C30-8D07-C7AD6DA3CD10}" type="slidenum">
              <a:rPr lang="en-US" altLang="en-US" smtClean="0"/>
              <a:pPr>
                <a:spcAft>
                  <a:spcPts val="600"/>
                </a:spcAft>
                <a:defRPr/>
              </a:pPr>
              <a:t>29</a:t>
            </a:fld>
            <a:endParaRPr lang="en-US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BCF783-87DB-7D85-81E1-16B401F62227}"/>
              </a:ext>
            </a:extLst>
          </p:cNvPr>
          <p:cNvSpPr txBox="1"/>
          <p:nvPr/>
        </p:nvSpPr>
        <p:spPr>
          <a:xfrm>
            <a:off x="0" y="4583562"/>
            <a:ext cx="48141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/>
              <a:t>Pilot initiative </a:t>
            </a:r>
            <a:r>
              <a:rPr lang="en-CH" dirty="0"/>
              <a:t>by </a:t>
            </a:r>
            <a:br>
              <a:rPr lang="en-CH" dirty="0"/>
            </a:br>
            <a:r>
              <a:rPr lang="en-CH" dirty="0"/>
              <a:t>Suzie Sheehy &amp; Hector Garcia Morales</a:t>
            </a:r>
          </a:p>
          <a:p>
            <a:endParaRPr lang="en-CH" dirty="0"/>
          </a:p>
          <a:p>
            <a:r>
              <a:rPr lang="fr-CH" dirty="0"/>
              <a:t>Next session </a:t>
            </a:r>
            <a:r>
              <a:rPr lang="fr-CH" dirty="0" err="1"/>
              <a:t>planned</a:t>
            </a:r>
            <a:r>
              <a:rPr lang="fr-CH" dirty="0"/>
              <a:t> for </a:t>
            </a:r>
            <a:r>
              <a:rPr lang="fr-CH" b="1" dirty="0"/>
              <a:t>July 2026 at CERN</a:t>
            </a:r>
            <a:endParaRPr lang="en-CH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3E07BE-C22C-BCE6-AD4A-4F4621D2CF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94277"/>
            <a:ext cx="4876800" cy="2743683"/>
          </a:xfrm>
          <a:prstGeom prst="rect">
            <a:avLst/>
          </a:prstGeom>
        </p:spPr>
      </p:pic>
      <p:pic>
        <p:nvPicPr>
          <p:cNvPr id="3" name="Picture 1">
            <a:extLst>
              <a:ext uri="{FF2B5EF4-FFF2-40B4-BE49-F238E27FC236}">
                <a16:creationId xmlns:a16="http://schemas.microsoft.com/office/drawing/2014/main" id="{39D0E9A1-71D3-A32D-B4D8-FD06C22FB4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600" y="0"/>
            <a:ext cx="914399" cy="407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0089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3B122-1454-084B-A5A6-AD4DC0584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906713"/>
            <a:ext cx="7772400" cy="1362075"/>
          </a:xfrm>
        </p:spPr>
        <p:txBody>
          <a:bodyPr/>
          <a:lstStyle/>
          <a:p>
            <a:r>
              <a:rPr lang="en-CH" dirty="0"/>
              <a:t>Education and Training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AFD922-1745-AE4E-8C53-5C9AF794EA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B5C67C-4FB8-5E43-AF73-3F5A2A35B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EC8225-C8D2-40C7-A3FB-299F2E7B818B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03BDC9E9-C79E-2C4A-08E8-DDB15F69EF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600" y="1"/>
            <a:ext cx="914400" cy="407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62647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7813"/>
            <a:ext cx="8593869" cy="1139825"/>
          </a:xfrm>
        </p:spPr>
        <p:txBody>
          <a:bodyPr/>
          <a:lstStyle/>
          <a:p>
            <a:r>
              <a:rPr lang="en-US" sz="3000" b="1" dirty="0"/>
              <a:t>Public Engagement &amp; The Big Bang Experience!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990600"/>
            <a:ext cx="4038600" cy="4876800"/>
          </a:xfrm>
        </p:spPr>
        <p:txBody>
          <a:bodyPr/>
          <a:lstStyle/>
          <a:p>
            <a:r>
              <a:rPr lang="en-US" sz="2400" dirty="0"/>
              <a:t>Brief history and future of the LHC revealing wonders of the LHC at CERN and how it is unravelling mysteries of the universe.</a:t>
            </a:r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810D79-0C3D-4F9C-9A42-2CF8BD766948}" type="slidenum">
              <a:rPr lang="en-US" altLang="en-US" smtClean="0"/>
              <a:pPr>
                <a:defRPr/>
              </a:pPr>
              <a:t>30</a:t>
            </a:fld>
            <a:endParaRPr lang="en-US" altLang="en-US"/>
          </a:p>
        </p:txBody>
      </p:sp>
      <p:pic>
        <p:nvPicPr>
          <p:cNvPr id="8" name="Picture 7" descr="A picture containing diagram&#10;&#10;Description automatically generated">
            <a:extLst>
              <a:ext uri="{FF2B5EF4-FFF2-40B4-BE49-F238E27FC236}">
                <a16:creationId xmlns:a16="http://schemas.microsoft.com/office/drawing/2014/main" id="{58DF6E03-B38A-B44B-BBB2-AEFB2FA8F6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856" y="2583330"/>
            <a:ext cx="3964204" cy="1395705"/>
          </a:xfrm>
          <a:prstGeom prst="rect">
            <a:avLst/>
          </a:prstGeom>
        </p:spPr>
      </p:pic>
      <p:pic>
        <p:nvPicPr>
          <p:cNvPr id="10" name="Picture 9" descr="A picture containing indoor, person, ceiling, office&#10;&#10;Description automatically generated">
            <a:extLst>
              <a:ext uri="{FF2B5EF4-FFF2-40B4-BE49-F238E27FC236}">
                <a16:creationId xmlns:a16="http://schemas.microsoft.com/office/drawing/2014/main" id="{69B608CF-01A7-874D-B882-88C1CC4A38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20" y="3281183"/>
            <a:ext cx="3676282" cy="2799371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CD54375-0CF9-D540-ACA6-BFC6931743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11542" y="977360"/>
            <a:ext cx="4283315" cy="2744102"/>
          </a:xfrm>
        </p:spPr>
        <p:txBody>
          <a:bodyPr/>
          <a:lstStyle/>
          <a:p>
            <a:pPr lvl="1"/>
            <a:r>
              <a:rPr lang="en-GB" sz="2000" dirty="0"/>
              <a:t>Big Bang Experience at </a:t>
            </a:r>
            <a:r>
              <a:rPr lang="en-GB" sz="2000" b="1" dirty="0"/>
              <a:t>British Science Week</a:t>
            </a:r>
            <a:br>
              <a:rPr lang="en-GB" sz="2000" b="1" dirty="0"/>
            </a:br>
            <a:r>
              <a:rPr lang="en-GB" sz="2000" dirty="0"/>
              <a:t>(March 2025)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3832C6-7354-7D92-E38F-358FB5BA5D74}"/>
              </a:ext>
            </a:extLst>
          </p:cNvPr>
          <p:cNvSpPr txBox="1"/>
          <p:nvPr/>
        </p:nvSpPr>
        <p:spPr>
          <a:xfrm>
            <a:off x="4314802" y="4484431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S. Gibson (RHUL)</a:t>
            </a:r>
            <a:endParaRPr dirty="0"/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53CB9A6C-22C3-8F8D-BE5A-D5D78E4790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600" y="1"/>
            <a:ext cx="914400" cy="407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96909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1EFCC7-78BF-EFD7-B18D-926D5B742D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B3BF5-04EA-973B-690F-813C9C11E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b="1" dirty="0">
                <a:latin typeface="+mj-lt"/>
                <a:ea typeface="+mj-ea"/>
                <a:cs typeface="+mj-cs"/>
              </a:rPr>
              <a:t>Public Engagement &amp; Literature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02C845-9C8C-D2EC-00B4-E97C8A3AD20F}"/>
              </a:ext>
            </a:extLst>
          </p:cNvPr>
          <p:cNvSpPr txBox="1"/>
          <p:nvPr/>
        </p:nvSpPr>
        <p:spPr bwMode="auto">
          <a:xfrm>
            <a:off x="4533900" y="847725"/>
            <a:ext cx="4038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eaLnBrk="0" hangingPunct="0">
              <a:spcBef>
                <a:spcPct val="20000"/>
              </a:spcBef>
              <a:buFont typeface="Wingdings" pitchFamily="2" charset="2"/>
            </a:pPr>
            <a:endParaRPr lang="en-US" sz="2800" dirty="0">
              <a:latin typeface="+mn-lt"/>
            </a:endParaRPr>
          </a:p>
          <a:p>
            <a:pPr eaLnBrk="0" hangingPunct="0">
              <a:spcBef>
                <a:spcPct val="20000"/>
              </a:spcBef>
              <a:buFont typeface="Wingdings" pitchFamily="2" charset="2"/>
            </a:pPr>
            <a:r>
              <a:rPr lang="en-US" sz="2800" b="1" i="1" dirty="0">
                <a:latin typeface="+mn-lt"/>
              </a:rPr>
              <a:t>Einstein: A Life in Science and Music </a:t>
            </a:r>
            <a:r>
              <a:rPr lang="en-US" sz="2800" dirty="0">
                <a:latin typeface="+mn-lt"/>
              </a:rPr>
              <a:t>by Brian Foster</a:t>
            </a:r>
          </a:p>
          <a:p>
            <a:pPr eaLnBrk="0" hangingPunct="0">
              <a:spcBef>
                <a:spcPct val="20000"/>
              </a:spcBef>
              <a:buFont typeface="Wingdings" pitchFamily="2" charset="2"/>
            </a:pPr>
            <a:endParaRPr lang="en-US" sz="2800" dirty="0">
              <a:latin typeface="+mn-lt"/>
            </a:endParaRPr>
          </a:p>
          <a:p>
            <a:pPr eaLnBrk="0" hangingPunct="0">
              <a:spcBef>
                <a:spcPct val="20000"/>
              </a:spcBef>
              <a:buFont typeface="Wingdings" pitchFamily="2" charset="2"/>
            </a:pPr>
            <a:r>
              <a:rPr lang="en-US" sz="2800" dirty="0">
                <a:latin typeface="+mn-lt"/>
              </a:rPr>
              <a:t>Comprehensive survey of Einstein's contributions to physics.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EAD770-2335-C32A-F6EF-794F38C7B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defRPr/>
            </a:pPr>
            <a:fld id="{E8810D79-0C3D-4F9C-9A42-2CF8BD766948}" type="slidenum">
              <a:rPr lang="en-US" altLang="en-US" kern="1200">
                <a:latin typeface="+mj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31</a:t>
            </a:fld>
            <a:endParaRPr lang="en-US" altLang="en-US" kern="1200">
              <a:latin typeface="+mj-lt"/>
              <a:ea typeface="+mn-ea"/>
              <a:cs typeface="+mn-cs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57C0BD2-FCBA-6717-5AB2-85B6F2E75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61" y="1093788"/>
            <a:ext cx="3458240" cy="500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">
            <a:extLst>
              <a:ext uri="{FF2B5EF4-FFF2-40B4-BE49-F238E27FC236}">
                <a16:creationId xmlns:a16="http://schemas.microsoft.com/office/drawing/2014/main" id="{5E479DD0-D992-3FF4-F189-9C761FE93B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600" y="1"/>
            <a:ext cx="914400" cy="407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62860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E3DB8F-7BAE-5E29-D07B-CB074498B4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group of people standing in front of a table&#10;&#10;Description automatically generated">
            <a:extLst>
              <a:ext uri="{FF2B5EF4-FFF2-40B4-BE49-F238E27FC236}">
                <a16:creationId xmlns:a16="http://schemas.microsoft.com/office/drawing/2014/main" id="{15714FAC-AFD6-9B5E-F87D-9B3BD70A01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95" y="1027111"/>
            <a:ext cx="5829300" cy="32713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243E22A-0B43-C371-F783-8EC737AF5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917" y="301082"/>
            <a:ext cx="6977866" cy="520644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Public Engagement &amp; Festivals</a:t>
            </a:r>
            <a:endParaRPr lang="en-US" b="1" dirty="0">
              <a:solidFill>
                <a:srgbClr val="00B050"/>
              </a:solidFill>
              <a:latin typeface="Lato Light" panose="020F0302020204030203" pitchFamily="34" charset="77"/>
            </a:endParaRP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76770454-34F7-BC65-A147-F222C9F6769B}"/>
              </a:ext>
            </a:extLst>
          </p:cNvPr>
          <p:cNvSpPr txBox="1">
            <a:spLocks/>
          </p:cNvSpPr>
          <p:nvPr/>
        </p:nvSpPr>
        <p:spPr>
          <a:xfrm>
            <a:off x="7416428" y="6473769"/>
            <a:ext cx="1543050" cy="205383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Lato Light" panose="020F0302020204030203" pitchFamily="34" charset="77"/>
                <a:cs typeface="Lato Light" panose="020F0302020204030203" pitchFamily="34" charset="77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89532B6-50FA-DD4C-95C7-9A2F573D954C}" type="slidenum">
              <a:rPr lang="en-US" sz="900">
                <a:latin typeface="+mn-lt"/>
              </a:rPr>
              <a:pPr algn="r"/>
              <a:t>32</a:t>
            </a:fld>
            <a:endParaRPr lang="en-US" sz="900" dirty="0">
              <a:latin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E12088-1E0F-8A82-944A-98D116963F5A}"/>
              </a:ext>
            </a:extLst>
          </p:cNvPr>
          <p:cNvSpPr txBox="1"/>
          <p:nvPr/>
        </p:nvSpPr>
        <p:spPr>
          <a:xfrm>
            <a:off x="67728" y="4044592"/>
            <a:ext cx="1779654" cy="25391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8-9 June 2025 at Imperial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D68578-A3E4-3277-B5D5-61406720A66C}"/>
              </a:ext>
            </a:extLst>
          </p:cNvPr>
          <p:cNvSpPr txBox="1"/>
          <p:nvPr/>
        </p:nvSpPr>
        <p:spPr>
          <a:xfrm>
            <a:off x="6024812" y="1015454"/>
            <a:ext cx="3005941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500" kern="100" dirty="0">
                <a:ea typeface="Calibri" panose="020F0502020204030204" pitchFamily="34" charset="0"/>
                <a:cs typeface="Arial" panose="020B0604020202020204" pitchFamily="34" charset="0"/>
              </a:rPr>
              <a:t>Great Exhibition Road Festival (June 2025)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500" kern="100" dirty="0">
                <a:ea typeface="Calibri" panose="020F0502020204030204" pitchFamily="34" charset="0"/>
                <a:cs typeface="Arial" panose="020B0604020202020204" pitchFamily="34" charset="0"/>
              </a:rPr>
              <a:t>Hugely successful event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500" kern="100" dirty="0">
                <a:ea typeface="Calibri" panose="020F0502020204030204" pitchFamily="34" charset="0"/>
                <a:cs typeface="Arial" panose="020B0604020202020204" pitchFamily="34" charset="0"/>
              </a:rPr>
              <a:t>700+ visitors over 2 days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sz="1500" kern="100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1500" kern="100" dirty="0">
                <a:ea typeface="Calibri" panose="020F0502020204030204" pitchFamily="34" charset="0"/>
                <a:cs typeface="Arial" panose="020B0604020202020204" pitchFamily="34" charset="0"/>
              </a:rPr>
              <a:t>Imperial-CNRS event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500" kern="100" dirty="0">
                <a:ea typeface="Calibri" panose="020F0502020204030204" pitchFamily="34" charset="0"/>
                <a:cs typeface="Arial" panose="020B0604020202020204" pitchFamily="34" charset="0"/>
              </a:rPr>
              <a:t>Visit by French President Emmanuel Macron</a:t>
            </a:r>
          </a:p>
        </p:txBody>
      </p:sp>
      <p:pic>
        <p:nvPicPr>
          <p:cNvPr id="11" name="Picture 10" descr="A red background with white text&#10;&#10;Description automatically generated">
            <a:extLst>
              <a:ext uri="{FF2B5EF4-FFF2-40B4-BE49-F238E27FC236}">
                <a16:creationId xmlns:a16="http://schemas.microsoft.com/office/drawing/2014/main" id="{9A25C89E-3515-B2F4-980E-9AF17417C3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5960" y="2954446"/>
            <a:ext cx="1362075" cy="1362075"/>
          </a:xfrm>
          <a:prstGeom prst="rect">
            <a:avLst/>
          </a:prstGeom>
        </p:spPr>
      </p:pic>
      <p:pic>
        <p:nvPicPr>
          <p:cNvPr id="13" name="Picture 12" descr="A blue sign with white text&#10;&#10;Description automatically generated">
            <a:extLst>
              <a:ext uri="{FF2B5EF4-FFF2-40B4-BE49-F238E27FC236}">
                <a16:creationId xmlns:a16="http://schemas.microsoft.com/office/drawing/2014/main" id="{CF625482-C8FE-609F-226F-EC9B5F3E76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3334" y="4539152"/>
            <a:ext cx="3042938" cy="60058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06305F2-D507-E96A-5B38-E778124A9051}"/>
              </a:ext>
            </a:extLst>
          </p:cNvPr>
          <p:cNvSpPr txBox="1"/>
          <p:nvPr/>
        </p:nvSpPr>
        <p:spPr>
          <a:xfrm>
            <a:off x="7429203" y="3148174"/>
            <a:ext cx="1530275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b="1" kern="100" dirty="0">
                <a:ea typeface="Calibri" panose="020F0502020204030204" pitchFamily="34" charset="0"/>
                <a:cs typeface="Arial" panose="020B0604020202020204" pitchFamily="34" charset="0"/>
              </a:rPr>
              <a:t>LhARA will  exhibit at the Royal Society, June/July 2026</a:t>
            </a:r>
          </a:p>
        </p:txBody>
      </p:sp>
      <p:pic>
        <p:nvPicPr>
          <p:cNvPr id="16" name="Picture 15" descr="A group of people standing around each other&#10;&#10;Description automatically generated">
            <a:extLst>
              <a:ext uri="{FF2B5EF4-FFF2-40B4-BE49-F238E27FC236}">
                <a16:creationId xmlns:a16="http://schemas.microsoft.com/office/drawing/2014/main" id="{4E2520B6-BCA2-2FD7-0624-3AD33C5E70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05957" y="3636792"/>
            <a:ext cx="2907086" cy="19508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0932EFE-6923-8982-AD2C-0BEDEE6D7DAE}"/>
              </a:ext>
            </a:extLst>
          </p:cNvPr>
          <p:cNvSpPr txBox="1"/>
          <p:nvPr/>
        </p:nvSpPr>
        <p:spPr>
          <a:xfrm>
            <a:off x="4316253" y="5587656"/>
            <a:ext cx="1614545" cy="25391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9 July 2025 at Imperial</a:t>
            </a:r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605AD52B-A2D2-2DAF-8791-E86C19A261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600" y="1"/>
            <a:ext cx="914400" cy="407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AC40483-74DD-A43E-AF5A-85E0A65D580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728" y="4347093"/>
            <a:ext cx="2425852" cy="1297781"/>
          </a:xfrm>
          <a:prstGeom prst="rect">
            <a:avLst/>
          </a:prstGeom>
        </p:spPr>
      </p:pic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DB055E34-317D-345B-8825-F00EDECFA282}"/>
              </a:ext>
            </a:extLst>
          </p:cNvPr>
          <p:cNvSpPr txBox="1">
            <a:spLocks/>
          </p:cNvSpPr>
          <p:nvPr/>
        </p:nvSpPr>
        <p:spPr>
          <a:xfrm>
            <a:off x="0" y="5622294"/>
            <a:ext cx="3878453" cy="417189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500" kern="0" dirty="0"/>
              <a:t>May 2025 (16</a:t>
            </a:r>
            <a:r>
              <a:rPr lang="en-US" sz="1500" kern="0" baseline="30000" dirty="0"/>
              <a:t>th </a:t>
            </a:r>
            <a:r>
              <a:rPr lang="en-US" sz="1500" kern="0" dirty="0"/>
              <a:t>season) – B. Foster</a:t>
            </a:r>
          </a:p>
          <a:p>
            <a:pPr marL="0" indent="0">
              <a:buNone/>
            </a:pPr>
            <a:r>
              <a:rPr lang="en-GB" sz="1500" kern="0" dirty="0">
                <a:solidFill>
                  <a:srgbClr val="212121"/>
                </a:solidFill>
              </a:rPr>
              <a:t>4-day event with attendance of around 900.</a:t>
            </a:r>
            <a:endParaRPr lang="en-US" sz="1500" kern="0" dirty="0"/>
          </a:p>
        </p:txBody>
      </p:sp>
    </p:spTree>
    <p:extLst>
      <p:ext uri="{BB962C8B-B14F-4D97-AF65-F5344CB8AC3E}">
        <p14:creationId xmlns:p14="http://schemas.microsoft.com/office/powerpoint/2010/main" val="17939698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4B939B-E197-E44B-2E3D-AB7B77FAAA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9ED27F24-B69A-2D05-DDF8-906ADB636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b="1" dirty="0"/>
              <a:t>Public Engagement &amp; Festivals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E9308B35-F6E4-E2CD-2D11-63B9E7CC95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0" y="1280099"/>
            <a:ext cx="4451184" cy="4932363"/>
          </a:xfrm>
        </p:spPr>
        <p:txBody>
          <a:bodyPr/>
          <a:lstStyle/>
          <a:p>
            <a:pPr marL="0" indent="0">
              <a:buNone/>
            </a:pPr>
            <a:r>
              <a:rPr lang="en-US" sz="2000" b="1" i="1" dirty="0"/>
              <a:t>Resistance is Futile: The Rise of Superconductors (Including Accelerators)</a:t>
            </a:r>
          </a:p>
          <a:p>
            <a:endParaRPr lang="en-US" sz="2000" b="1" i="1" dirty="0"/>
          </a:p>
          <a:p>
            <a:pPr marL="0" indent="0">
              <a:buNone/>
            </a:pPr>
            <a:r>
              <a:rPr lang="en-US" sz="2000" dirty="0"/>
              <a:t>Recurring, popular live physics demonstration and lecture topic, covering the fundamental properties of superconductors and showcases their "rise" from scientific curiosities to critical technological components. 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/>
              <a:t>At British Science Week and at RHUL Science Festival (S. Gibson and </a:t>
            </a:r>
            <a:br>
              <a:rPr lang="en-US" sz="2000" dirty="0"/>
            </a:br>
            <a:r>
              <a:rPr lang="en-US" sz="2000" dirty="0"/>
              <a:t>A. Casey, March 2026)</a:t>
            </a:r>
          </a:p>
        </p:txBody>
      </p:sp>
      <p:pic>
        <p:nvPicPr>
          <p:cNvPr id="3074" name="Picture 2" descr="Resistance is Futile: The Rise of Superconductors">
            <a:extLst>
              <a:ext uri="{FF2B5EF4-FFF2-40B4-BE49-F238E27FC236}">
                <a16:creationId xmlns:a16="http://schemas.microsoft.com/office/drawing/2014/main" id="{D28068EB-5304-4265-B529-3BC6FC77A2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1230780"/>
            <a:ext cx="3429000" cy="4844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EBC0721-A6AB-072D-A5F2-BA22307853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600" y="1"/>
            <a:ext cx="914400" cy="407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2E2833-BA3A-1CD8-8B9D-C32C9CB5D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810D79-0C3D-4F9C-9A42-2CF8BD766948}" type="slidenum">
              <a:rPr lang="en-US" altLang="en-US" smtClean="0"/>
              <a:pPr>
                <a:defRPr/>
              </a:pPr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59396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E8CF82-092D-20E0-84AE-4E40AF8D42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6D243AB9-43B3-7386-FDD5-6892F018F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685005"/>
          </a:xfrm>
        </p:spPr>
        <p:txBody>
          <a:bodyPr/>
          <a:lstStyle/>
          <a:p>
            <a:r>
              <a:rPr lang="en-US" sz="3200" b="1" dirty="0"/>
              <a:t>Public Engagement &amp; International Forums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EA62302C-0DC7-32FB-30C0-29B46CE87A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0" y="962818"/>
            <a:ext cx="4451184" cy="4932363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Accelerator Engagement Ambassadors Initiative </a:t>
            </a:r>
            <a:br>
              <a:rPr lang="en-US" sz="2000" b="1" dirty="0"/>
            </a:br>
            <a:r>
              <a:rPr lang="en-US" sz="2000" b="1" dirty="0"/>
              <a:t>(IUPAP WG14)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The Accelerator Engagement Ambassadors Initiative invites passionate early- and mid-career researchers to help </a:t>
            </a:r>
            <a:r>
              <a:rPr lang="en-US" sz="2000" b="1" dirty="0"/>
              <a:t>bring the world of particle accelerators closer to society</a:t>
            </a:r>
            <a:r>
              <a:rPr lang="en-US" sz="2000" dirty="0"/>
              <a:t>.</a:t>
            </a:r>
          </a:p>
          <a:p>
            <a:pPr marL="0" indent="0">
              <a:buNone/>
            </a:pPr>
            <a:r>
              <a:rPr lang="en-US" sz="2000" dirty="0"/>
              <a:t> </a:t>
            </a:r>
          </a:p>
          <a:p>
            <a:pPr marL="0" indent="0">
              <a:buNone/>
            </a:pPr>
            <a:r>
              <a:rPr lang="en-US" sz="2000" dirty="0"/>
              <a:t>The </a:t>
            </a:r>
            <a:r>
              <a:rPr lang="en-US" sz="2000" dirty="0" err="1"/>
              <a:t>programme</a:t>
            </a:r>
            <a:r>
              <a:rPr lang="en-US" sz="2000" dirty="0"/>
              <a:t> empowers volunteer ambassadors to design and deliver creative public-facing activities that highlight the </a:t>
            </a:r>
            <a:r>
              <a:rPr lang="en-US" sz="2000" b="1" dirty="0"/>
              <a:t>impact of accelerator science</a:t>
            </a:r>
            <a:r>
              <a:rPr lang="en-US" sz="2000" dirty="0"/>
              <a:t>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DEB561-518A-B6B6-5AA9-7C299B7170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93" y="1311630"/>
            <a:ext cx="4561317" cy="308899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BC9F46D-2CC2-A0B5-F048-805A59029B6D}"/>
              </a:ext>
            </a:extLst>
          </p:cNvPr>
          <p:cNvSpPr txBox="1"/>
          <p:nvPr/>
        </p:nvSpPr>
        <p:spPr>
          <a:xfrm>
            <a:off x="445257" y="4501570"/>
            <a:ext cx="37026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FF0000"/>
                </a:solidFill>
              </a:rPr>
              <a:t>Hannah </a:t>
            </a:r>
            <a:r>
              <a:rPr lang="fr-CH" dirty="0" err="1">
                <a:solidFill>
                  <a:srgbClr val="FF0000"/>
                </a:solidFill>
              </a:rPr>
              <a:t>Wakeling</a:t>
            </a:r>
            <a:r>
              <a:rPr lang="fr-CH" dirty="0">
                <a:solidFill>
                  <a:srgbClr val="FF0000"/>
                </a:solidFill>
              </a:rPr>
              <a:t> &amp; Suzie </a:t>
            </a:r>
            <a:r>
              <a:rPr lang="fr-CH" dirty="0" err="1">
                <a:solidFill>
                  <a:srgbClr val="FF0000"/>
                </a:solidFill>
              </a:rPr>
              <a:t>Sheehy</a:t>
            </a:r>
            <a:endParaRPr lang="fr-CH" dirty="0">
              <a:solidFill>
                <a:srgbClr val="FF0000"/>
              </a:solidFill>
            </a:endParaRPr>
          </a:p>
          <a:p>
            <a:r>
              <a:rPr lang="fr-CH" dirty="0">
                <a:solidFill>
                  <a:srgbClr val="FF0000"/>
                </a:solidFill>
              </a:rPr>
              <a:t>are </a:t>
            </a:r>
            <a:r>
              <a:rPr lang="fr-CH" dirty="0" err="1">
                <a:solidFill>
                  <a:srgbClr val="FF0000"/>
                </a:solidFill>
              </a:rPr>
              <a:t>involved</a:t>
            </a:r>
            <a:r>
              <a:rPr lang="fr-CH" dirty="0">
                <a:solidFill>
                  <a:srgbClr val="FF0000"/>
                </a:solidFill>
              </a:rPr>
              <a:t> in </a:t>
            </a:r>
            <a:r>
              <a:rPr lang="fr-CH" dirty="0" err="1">
                <a:solidFill>
                  <a:srgbClr val="FF0000"/>
                </a:solidFill>
              </a:rPr>
              <a:t>this</a:t>
            </a:r>
            <a:r>
              <a:rPr lang="fr-CH" dirty="0">
                <a:solidFill>
                  <a:srgbClr val="FF0000"/>
                </a:solidFill>
              </a:rPr>
              <a:t> initiative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7AA8F7-7605-2048-1AB2-B31A748E233B}"/>
              </a:ext>
            </a:extLst>
          </p:cNvPr>
          <p:cNvSpPr txBox="1"/>
          <p:nvPr/>
        </p:nvSpPr>
        <p:spPr>
          <a:xfrm>
            <a:off x="256489" y="5261988"/>
            <a:ext cx="42370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Created</a:t>
            </a:r>
            <a:r>
              <a:rPr lang="fr-CH" dirty="0"/>
              <a:t> LinkedIn </a:t>
            </a:r>
            <a:r>
              <a:rPr lang="fr-CH" dirty="0" err="1"/>
              <a:t>community</a:t>
            </a:r>
            <a:r>
              <a:rPr lang="fr-CH" dirty="0"/>
              <a:t> for </a:t>
            </a:r>
            <a:r>
              <a:rPr lang="fr-CH" dirty="0" err="1"/>
              <a:t>those</a:t>
            </a:r>
            <a:endParaRPr lang="fr-CH" dirty="0"/>
          </a:p>
          <a:p>
            <a:r>
              <a:rPr lang="fr-CH" dirty="0" err="1"/>
              <a:t>interested</a:t>
            </a:r>
            <a:r>
              <a:rPr lang="fr-CH" dirty="0"/>
              <a:t> in public engagement </a:t>
            </a:r>
            <a:r>
              <a:rPr lang="fr-CH" dirty="0" err="1"/>
              <a:t>around</a:t>
            </a:r>
            <a:endParaRPr lang="fr-CH" dirty="0"/>
          </a:p>
          <a:p>
            <a:r>
              <a:rPr lang="fr-CH" dirty="0" err="1"/>
              <a:t>accelerators</a:t>
            </a:r>
            <a:r>
              <a:rPr lang="fr-CH" dirty="0"/>
              <a:t>.</a:t>
            </a:r>
            <a:endParaRPr dirty="0"/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26AB1C84-FB1E-7BDA-F0F2-954D9540D3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600" y="1"/>
            <a:ext cx="914400" cy="407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FC6B6C6-D07A-719C-9503-2AE09562A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810D79-0C3D-4F9C-9A42-2CF8BD766948}" type="slidenum">
              <a:rPr lang="en-US" altLang="en-US" smtClean="0"/>
              <a:pPr>
                <a:defRPr/>
              </a:pPr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37969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02E7F47-490D-A04F-7CAA-A1EA83498E5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8" b="16666"/>
          <a:stretch>
            <a:fillRect/>
          </a:stretch>
        </p:blipFill>
        <p:spPr>
          <a:xfrm>
            <a:off x="72000" y="990600"/>
            <a:ext cx="9072000" cy="425155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FB81670-C6D8-CABD-C492-3ADAEDBCCE27}"/>
              </a:ext>
            </a:extLst>
          </p:cNvPr>
          <p:cNvSpPr txBox="1"/>
          <p:nvPr/>
        </p:nvSpPr>
        <p:spPr>
          <a:xfrm>
            <a:off x="36000" y="5306722"/>
            <a:ext cx="907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+mn-lt"/>
              </a:rPr>
              <a:t>SAPPHIRE Accelerator Training Workshop in  Accra,13-16 April 2026 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89CFD9-7DD3-7254-8E91-6A07A330C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685005"/>
          </a:xfrm>
        </p:spPr>
        <p:txBody>
          <a:bodyPr/>
          <a:lstStyle/>
          <a:p>
            <a:r>
              <a:rPr lang="en-US" sz="3200" b="1" dirty="0"/>
              <a:t>Public Engagement &amp; Medicine</a:t>
            </a:r>
          </a:p>
        </p:txBody>
      </p:sp>
    </p:spTree>
    <p:extLst>
      <p:ext uri="{BB962C8B-B14F-4D97-AF65-F5344CB8AC3E}">
        <p14:creationId xmlns:p14="http://schemas.microsoft.com/office/powerpoint/2010/main" val="54786397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975D6-213F-8BDA-7F98-5A1706BB4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Proposal and Plan for Future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0BBA44-4B9E-B63D-C731-189F2F7D31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417638"/>
            <a:ext cx="8610600" cy="4678362"/>
          </a:xfrm>
        </p:spPr>
        <p:txBody>
          <a:bodyPr/>
          <a:lstStyle/>
          <a:p>
            <a:r>
              <a:rPr lang="en-CH" sz="2200" dirty="0"/>
              <a:t>JAI continues to be </a:t>
            </a:r>
            <a:r>
              <a:rPr lang="en-CH" sz="2200" b="1" dirty="0"/>
              <a:t>leader in communicating accelerators &amp; associated physics</a:t>
            </a:r>
            <a:r>
              <a:rPr lang="en-CH" sz="2200" dirty="0"/>
              <a:t>.</a:t>
            </a:r>
          </a:p>
          <a:p>
            <a:r>
              <a:rPr lang="en-CH" sz="2200" dirty="0"/>
              <a:t>Activities for future include:</a:t>
            </a:r>
          </a:p>
          <a:p>
            <a:pPr lvl="1"/>
            <a:r>
              <a:rPr lang="en-CH" sz="2200" b="1" dirty="0"/>
              <a:t>Training days for teachers </a:t>
            </a:r>
            <a:r>
              <a:rPr lang="en-CH" sz="2200" dirty="0"/>
              <a:t>(APPEAL – Accelerator and Particle Physics at A-Level) for science teachers.</a:t>
            </a:r>
          </a:p>
          <a:p>
            <a:pPr lvl="1"/>
            <a:r>
              <a:rPr lang="en-CH" sz="2200" dirty="0"/>
              <a:t>Long-standing </a:t>
            </a:r>
            <a:r>
              <a:rPr lang="en-CH" sz="2200" b="1" dirty="0"/>
              <a:t>schools programmes </a:t>
            </a:r>
            <a:r>
              <a:rPr lang="en-CH" sz="2200" dirty="0"/>
              <a:t>– ‘</a:t>
            </a:r>
            <a:r>
              <a:rPr lang="en-GB" sz="2200" dirty="0"/>
              <a:t>Particle Accelerators: from Higgs Bosons to Curing Cancer’, </a:t>
            </a:r>
            <a:r>
              <a:rPr lang="en-CH" sz="2200" dirty="0"/>
              <a:t>‘Einstein’s Universe’ and ‘Big Bang Experience’.</a:t>
            </a:r>
          </a:p>
          <a:p>
            <a:pPr lvl="1"/>
            <a:r>
              <a:rPr lang="en-CH" sz="2200" b="1" dirty="0"/>
              <a:t>High-profile collaborative public engagement </a:t>
            </a:r>
            <a:r>
              <a:rPr lang="en-CH" sz="2200" dirty="0"/>
              <a:t>attracting new audience to science – Resistance is Futile, </a:t>
            </a:r>
            <a:r>
              <a:rPr lang="en-GB" sz="2200" dirty="0"/>
              <a:t>Accelerator Engagement Ambassadors Initiative</a:t>
            </a:r>
            <a:endParaRPr lang="en-CH" sz="2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44E5EE-76BA-E59F-4865-F2161C4DB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36</a:t>
            </a:fld>
            <a:endParaRPr lang="en-US" altLang="en-US"/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72B0A0EE-E330-677F-D425-8C3D1FC9FC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600" y="1"/>
            <a:ext cx="914400" cy="407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67722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0638"/>
            <a:ext cx="8763000" cy="5181600"/>
          </a:xfrm>
        </p:spPr>
        <p:txBody>
          <a:bodyPr/>
          <a:lstStyle/>
          <a:p>
            <a:r>
              <a:rPr lang="en-GB" sz="2800" dirty="0">
                <a:solidFill>
                  <a:srgbClr val="000099"/>
                </a:solidFill>
              </a:rPr>
              <a:t>JAI continues to deliver </a:t>
            </a:r>
            <a:r>
              <a:rPr lang="en-GB" sz="2800" dirty="0">
                <a:solidFill>
                  <a:srgbClr val="FF0000"/>
                </a:solidFill>
              </a:rPr>
              <a:t>world-class</a:t>
            </a:r>
            <a:r>
              <a:rPr lang="en-GB" sz="2800" dirty="0">
                <a:solidFill>
                  <a:srgbClr val="000099"/>
                </a:solidFill>
              </a:rPr>
              <a:t> accelerator science </a:t>
            </a:r>
            <a:r>
              <a:rPr lang="en-GB" sz="2800" dirty="0">
                <a:solidFill>
                  <a:srgbClr val="FF0000"/>
                </a:solidFill>
              </a:rPr>
              <a:t>education &amp; training </a:t>
            </a:r>
            <a:r>
              <a:rPr lang="en-GB" sz="2800" dirty="0">
                <a:solidFill>
                  <a:srgbClr val="000099"/>
                </a:solidFill>
              </a:rPr>
              <a:t>and </a:t>
            </a:r>
            <a:r>
              <a:rPr lang="en-GB" sz="2800" dirty="0">
                <a:solidFill>
                  <a:srgbClr val="FF0000"/>
                </a:solidFill>
              </a:rPr>
              <a:t>public engagement</a:t>
            </a:r>
            <a:r>
              <a:rPr lang="en-GB" sz="2800" dirty="0">
                <a:solidFill>
                  <a:srgbClr val="000099"/>
                </a:solidFill>
              </a:rPr>
              <a:t> programmes.</a:t>
            </a:r>
          </a:p>
          <a:p>
            <a:pPr marL="0" indent="0">
              <a:buNone/>
            </a:pPr>
            <a:endParaRPr lang="en-GB" sz="2800" dirty="0">
              <a:solidFill>
                <a:srgbClr val="000099"/>
              </a:solidFill>
            </a:endParaRPr>
          </a:p>
          <a:p>
            <a:pPr lvl="1"/>
            <a:r>
              <a:rPr lang="en-GB" sz="2400" dirty="0"/>
              <a:t>Intense </a:t>
            </a:r>
            <a:r>
              <a:rPr lang="en-GB" sz="2400" b="1" dirty="0"/>
              <a:t>accelerator physics course</a:t>
            </a:r>
            <a:r>
              <a:rPr lang="en-GB" sz="2400" dirty="0"/>
              <a:t>.</a:t>
            </a:r>
          </a:p>
          <a:p>
            <a:pPr lvl="1"/>
            <a:r>
              <a:rPr lang="en-GB" sz="2400" dirty="0"/>
              <a:t>Innovative and </a:t>
            </a:r>
            <a:r>
              <a:rPr lang="en-GB" sz="2400" b="1" dirty="0"/>
              <a:t>educational accelerator design projects</a:t>
            </a:r>
            <a:r>
              <a:rPr lang="en-GB" sz="2400" dirty="0"/>
              <a:t>.</a:t>
            </a:r>
          </a:p>
          <a:p>
            <a:pPr lvl="1"/>
            <a:r>
              <a:rPr lang="en-GB" sz="2400" b="1" dirty="0"/>
              <a:t>Successful placement of students </a:t>
            </a:r>
            <a:r>
              <a:rPr lang="en-GB" sz="2400" dirty="0"/>
              <a:t>once they enter professional careers.</a:t>
            </a:r>
          </a:p>
          <a:p>
            <a:pPr lvl="1"/>
            <a:r>
              <a:rPr lang="en-GB" sz="2400" b="1" dirty="0"/>
              <a:t>Recognised and award-winning public engagement </a:t>
            </a:r>
            <a:r>
              <a:rPr lang="en-GB" sz="2400" dirty="0"/>
              <a:t>activities with global reach - continue strengthening existing portfolio and encourage new &amp; innovative ideas.</a:t>
            </a:r>
          </a:p>
          <a:p>
            <a:pPr lvl="1"/>
            <a:endParaRPr lang="en-GB" sz="2800" dirty="0"/>
          </a:p>
          <a:p>
            <a:pPr lvl="1"/>
            <a:endParaRPr lang="en-GB" sz="2800" dirty="0"/>
          </a:p>
          <a:p>
            <a:pPr lvl="1"/>
            <a:endParaRPr lang="en-GB" sz="2800" dirty="0"/>
          </a:p>
          <a:p>
            <a:pPr lvl="2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37</a:t>
            </a:fld>
            <a:endParaRPr lang="en-US" altLang="en-US"/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74986BB4-B195-A41F-931E-3DF8AB8F1C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600" y="1"/>
            <a:ext cx="914400" cy="407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304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537E1FF9-34AD-7E47-BDFF-F971F4D86B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90513"/>
            <a:ext cx="8572500" cy="762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b="1" dirty="0"/>
              <a:t>Guiding Strategy</a:t>
            </a:r>
          </a:p>
        </p:txBody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7501CCE0-1644-A645-960D-3FF9518D2EF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-7716" y="1600200"/>
            <a:ext cx="9144000" cy="4352925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/>
              <a:t>Training in accelerator science &amp; technology is </a:t>
            </a:r>
            <a:r>
              <a:rPr lang="en-US" sz="2800" b="1" dirty="0"/>
              <a:t>one of the pillars </a:t>
            </a:r>
            <a:r>
              <a:rPr lang="en-US" sz="2800" dirty="0"/>
              <a:t>of JAI mission and </a:t>
            </a:r>
            <a:r>
              <a:rPr lang="en-US" sz="2800" dirty="0" err="1"/>
              <a:t>recognised</a:t>
            </a:r>
            <a:r>
              <a:rPr lang="en-US" sz="2800" dirty="0"/>
              <a:t> by JAI Advisory Board to be </a:t>
            </a:r>
            <a:r>
              <a:rPr lang="en-US" sz="2800" b="1" dirty="0"/>
              <a:t>world-leading</a:t>
            </a:r>
            <a:r>
              <a:rPr lang="en-US" sz="2800" dirty="0"/>
              <a:t>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/>
              <a:t>Objective is to </a:t>
            </a:r>
            <a:r>
              <a:rPr lang="en-US" sz="2800" b="1" dirty="0"/>
              <a:t>develop skills </a:t>
            </a:r>
            <a:r>
              <a:rPr lang="en-US" sz="2800" dirty="0"/>
              <a:t>of next generation accelerator scientists.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/>
              <a:t>JAI has provided </a:t>
            </a:r>
            <a:r>
              <a:rPr lang="en-US" sz="2800" b="1" dirty="0"/>
              <a:t>graduate &amp; undergraduate training </a:t>
            </a:r>
            <a:r>
              <a:rPr lang="en-US" sz="2800" dirty="0"/>
              <a:t>in accelerator science &amp; technology since first course delivered in 2005 (</a:t>
            </a:r>
            <a:r>
              <a:rPr lang="en-US" sz="2800" b="1" dirty="0"/>
              <a:t>for more than 20 academic years</a:t>
            </a:r>
            <a:r>
              <a:rPr lang="en-US" sz="2800" dirty="0"/>
              <a:t>).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/>
              <a:t>Students participate in </a:t>
            </a:r>
            <a:r>
              <a:rPr lang="en-US" sz="2800" b="1" dirty="0"/>
              <a:t>comprehensive core formal training </a:t>
            </a:r>
            <a:r>
              <a:rPr lang="en-US" sz="2800" dirty="0"/>
              <a:t>through </a:t>
            </a:r>
            <a:r>
              <a:rPr lang="en-US" sz="2800" b="1" dirty="0"/>
              <a:t>academic courses &amp; projects </a:t>
            </a:r>
            <a:r>
              <a:rPr lang="en-US" sz="2800" dirty="0"/>
              <a:t>and 3 years of cutting-edge </a:t>
            </a:r>
            <a:r>
              <a:rPr lang="en-US" sz="2800" b="1" dirty="0"/>
              <a:t>research</a:t>
            </a:r>
            <a:r>
              <a:rPr lang="en-US" sz="2800" dirty="0"/>
              <a:t> at state-of-the-art facilities (national &amp; international).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/>
              <a:t>Many JAI academic staff invited to give courses &amp; lectures at </a:t>
            </a:r>
            <a:r>
              <a:rPr lang="en-US" sz="2800" b="1" dirty="0"/>
              <a:t>international accelerator schools</a:t>
            </a:r>
            <a:r>
              <a:rPr lang="en-US" sz="2800" dirty="0"/>
              <a:t>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2800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0" indent="0"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7651" name="Slide Number Placeholder 4">
            <a:extLst>
              <a:ext uri="{FF2B5EF4-FFF2-40B4-BE49-F238E27FC236}">
                <a16:creationId xmlns:a16="http://schemas.microsoft.com/office/drawing/2014/main" id="{F7E40AB4-C9D5-314E-95EC-BBEA8AACC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896100" y="628015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9pPr>
          </a:lstStyle>
          <a:p>
            <a:fld id="{FA9D6F7A-EC23-9E43-A5B0-121D46522A80}" type="slidenum">
              <a:rPr kumimoji="0"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4</a:t>
            </a:fld>
            <a:endParaRPr kumimoji="0"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3963D4B-5A03-80AD-E4E9-02EEE5FC5D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600" y="1"/>
            <a:ext cx="914400" cy="407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46A4E30A-B5A8-9D48-8181-8AF62D84DA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90513"/>
            <a:ext cx="8153399" cy="762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b="1" dirty="0"/>
              <a:t>JAI Graduates &amp; Careers</a:t>
            </a:r>
          </a:p>
        </p:txBody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5C6552A7-D374-804B-A2D5-93291B9CB54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1489075"/>
            <a:ext cx="9144000" cy="4352925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400" dirty="0"/>
              <a:t>JAI training is </a:t>
            </a:r>
            <a:r>
              <a:rPr lang="en-US" sz="8400" b="1" dirty="0"/>
              <a:t>well aligned with STFC strategic aims </a:t>
            </a:r>
            <a:r>
              <a:rPr lang="en-US" sz="8400" dirty="0"/>
              <a:t>to address national demand for </a:t>
            </a:r>
            <a:r>
              <a:rPr lang="en-US" sz="8400" b="1" dirty="0"/>
              <a:t>scientifically-skilled workforce </a:t>
            </a:r>
            <a:r>
              <a:rPr lang="en-US" sz="8400" dirty="0"/>
              <a:t>to sustain UK’s world-leading position in research &amp; technology and JAI’s unique aspect of </a:t>
            </a:r>
            <a:r>
              <a:rPr lang="en-US" sz="8400" b="1" dirty="0"/>
              <a:t>academic training </a:t>
            </a:r>
            <a:r>
              <a:rPr lang="en-US" sz="8400" dirty="0"/>
              <a:t>for PhD students as addressed in </a:t>
            </a:r>
            <a:r>
              <a:rPr lang="en-US" sz="8400" b="1" i="1" dirty="0"/>
              <a:t>2017 STFC Accelerator Strategy Review &amp; 2019 Accelerator </a:t>
            </a:r>
            <a:r>
              <a:rPr lang="en-US" sz="8400" b="1" i="1" dirty="0" err="1"/>
              <a:t>Programme</a:t>
            </a:r>
            <a:r>
              <a:rPr lang="en-US" sz="8400" b="1" i="1" dirty="0"/>
              <a:t> Evaluation</a:t>
            </a:r>
            <a:r>
              <a:rPr lang="en-US" sz="8400" dirty="0"/>
              <a:t>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84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8400" b="1" dirty="0"/>
              <a:t>PhD graduates total more than 130</a:t>
            </a:r>
            <a:r>
              <a:rPr lang="en-US" sz="8400" dirty="0"/>
              <a:t>; all obtained </a:t>
            </a:r>
            <a:r>
              <a:rPr lang="en-US" sz="8400" b="1" dirty="0"/>
              <a:t>fruitful employment</a:t>
            </a:r>
            <a:r>
              <a:rPr lang="en-US" sz="8400" dirty="0"/>
              <a:t>; about </a:t>
            </a:r>
            <a:r>
              <a:rPr lang="en-US" sz="8400" b="1" dirty="0"/>
              <a:t>20% female</a:t>
            </a:r>
            <a:r>
              <a:rPr lang="en-US" sz="8400" dirty="0"/>
              <a:t>.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8400" dirty="0"/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8400" dirty="0"/>
              <a:t>Alumni consistently pursue </a:t>
            </a:r>
            <a:r>
              <a:rPr lang="en-US" sz="8400" b="1" dirty="0"/>
              <a:t>careers in science &amp; technology</a:t>
            </a:r>
            <a:endParaRPr lang="en-US" sz="8400" dirty="0"/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8400" dirty="0"/>
              <a:t>Destinations include </a:t>
            </a:r>
            <a:r>
              <a:rPr lang="en-US" sz="8400" b="1" dirty="0"/>
              <a:t>research positions </a:t>
            </a:r>
            <a:r>
              <a:rPr lang="en-US" sz="8400" dirty="0"/>
              <a:t>in universities, </a:t>
            </a:r>
            <a:r>
              <a:rPr lang="en-US" sz="8400" dirty="0" err="1"/>
              <a:t>ASTeC</a:t>
            </a:r>
            <a:r>
              <a:rPr lang="en-US" sz="8400" dirty="0"/>
              <a:t>, BNL, CERN, CI, DESY, LBNL, LLNL, NPL, RAL, SLAC, PSI etc.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8400" dirty="0"/>
              <a:t>Some reached </a:t>
            </a:r>
            <a:r>
              <a:rPr lang="en-US" sz="8400" b="1" dirty="0"/>
              <a:t>full academic positions; </a:t>
            </a:r>
            <a:r>
              <a:rPr lang="en-US" sz="8400" dirty="0"/>
              <a:t>about </a:t>
            </a:r>
            <a:r>
              <a:rPr lang="en-US" sz="8400" b="1" dirty="0"/>
              <a:t>15% work in industry</a:t>
            </a:r>
            <a:r>
              <a:rPr lang="en-US" sz="8400" dirty="0"/>
              <a:t>. 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endParaRPr lang="en-US" sz="2500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342900" lvl="1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500" b="1" dirty="0"/>
          </a:p>
          <a:p>
            <a:pPr marL="0" indent="0"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8675" name="Slide Number Placeholder 4">
            <a:extLst>
              <a:ext uri="{FF2B5EF4-FFF2-40B4-BE49-F238E27FC236}">
                <a16:creationId xmlns:a16="http://schemas.microsoft.com/office/drawing/2014/main" id="{4AB9A47F-561E-AF4C-B421-6A423E360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896100" y="628015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9pPr>
          </a:lstStyle>
          <a:p>
            <a:fld id="{C1CE6AC0-03C3-BF41-9AEE-84C3003E516A}" type="slidenum">
              <a:rPr kumimoji="0"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5</a:t>
            </a:fld>
            <a:endParaRPr kumimoji="0"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D3ECB05-77A0-574E-41D0-763600EDFD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600" y="1"/>
            <a:ext cx="914400" cy="407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870313CE-34CE-402A-A4D4-C88E463E76D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" y="144463"/>
            <a:ext cx="6421438" cy="762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sz="4000" b="1" dirty="0">
                <a:latin typeface="+mn-lt"/>
              </a:rPr>
              <a:t>  JAI</a:t>
            </a:r>
            <a:r>
              <a:rPr lang="en-GB" altLang="en-US" sz="4000" b="1" dirty="0">
                <a:latin typeface="+mn-lt"/>
                <a:sym typeface="Wingdings" panose="05000000000000000000" pitchFamily="2" charset="2"/>
              </a:rPr>
              <a:t> </a:t>
            </a:r>
            <a:r>
              <a:rPr lang="en-GB" altLang="en-US" sz="4000" b="1" dirty="0">
                <a:latin typeface="+mn-lt"/>
              </a:rPr>
              <a:t>CERN Fellows / Staff</a:t>
            </a:r>
          </a:p>
        </p:txBody>
      </p:sp>
      <p:sp>
        <p:nvSpPr>
          <p:cNvPr id="39939" name="Slide Number Placeholder 4">
            <a:extLst>
              <a:ext uri="{FF2B5EF4-FFF2-40B4-BE49-F238E27FC236}">
                <a16:creationId xmlns:a16="http://schemas.microsoft.com/office/drawing/2014/main" id="{CB7CBFC1-D463-DC1B-679C-171E33498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896100" y="628015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9pPr>
          </a:lstStyle>
          <a:p>
            <a:fld id="{150129E3-335A-2345-958A-C932E70AD025}" type="slidenum">
              <a:rPr kumimoji="0"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6</a:t>
            </a:fld>
            <a:endParaRPr kumimoji="0"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9940" name="Picture 1">
            <a:extLst>
              <a:ext uri="{FF2B5EF4-FFF2-40B4-BE49-F238E27FC236}">
                <a16:creationId xmlns:a16="http://schemas.microsoft.com/office/drawing/2014/main" id="{51DBA6FC-A493-6D85-68A3-7ABEC4D2F0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6"/>
          <a:stretch>
            <a:fillRect/>
          </a:stretch>
        </p:blipFill>
        <p:spPr bwMode="auto">
          <a:xfrm>
            <a:off x="362414" y="5486400"/>
            <a:ext cx="4090987" cy="635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1" name="Rectangle 3">
            <a:extLst>
              <a:ext uri="{FF2B5EF4-FFF2-40B4-BE49-F238E27FC236}">
                <a16:creationId xmlns:a16="http://schemas.microsoft.com/office/drawing/2014/main" id="{526D38DB-52FA-8B4D-A321-EDAFB7FFA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513" y="1371600"/>
            <a:ext cx="2667000" cy="4352925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1600" b="1" dirty="0"/>
              <a:t>2011: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1600" dirty="0"/>
              <a:t>Robert </a:t>
            </a:r>
            <a:r>
              <a:rPr lang="en-GB" altLang="en-US" sz="1600" dirty="0" err="1"/>
              <a:t>Apsimon</a:t>
            </a:r>
            <a:endParaRPr lang="en-GB" altLang="en-US" sz="1600" dirty="0"/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1600" dirty="0"/>
              <a:t>Ben Constance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1600" b="1" dirty="0"/>
              <a:t>2015: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1600" dirty="0"/>
              <a:t>Ewen Maclean (now staff)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1600" b="1" dirty="0"/>
              <a:t>2016: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1600" dirty="0"/>
              <a:t>Davide </a:t>
            </a:r>
            <a:r>
              <a:rPr lang="en-GB" altLang="en-US" sz="1600" dirty="0" err="1"/>
              <a:t>Gamba</a:t>
            </a:r>
            <a:r>
              <a:rPr lang="en-GB" altLang="en-US" sz="1600" dirty="0"/>
              <a:t> (now staff)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1600" b="1" dirty="0"/>
              <a:t>2017: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1600" dirty="0"/>
              <a:t>Neven </a:t>
            </a:r>
            <a:r>
              <a:rPr lang="en-GB" altLang="en-US" sz="1600" dirty="0" err="1"/>
              <a:t>Blaskovic</a:t>
            </a:r>
            <a:endParaRPr lang="en-GB" altLang="en-US" sz="1600" dirty="0"/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1600" dirty="0"/>
              <a:t>Alex </a:t>
            </a:r>
            <a:r>
              <a:rPr lang="en-GB" altLang="en-US" sz="1600" dirty="0" err="1"/>
              <a:t>Gerbershagen</a:t>
            </a:r>
            <a:r>
              <a:rPr lang="en-GB" altLang="en-US" sz="1600" dirty="0"/>
              <a:t> (staff)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1600" b="1" dirty="0"/>
              <a:t>2019: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1600" dirty="0"/>
              <a:t>Michele </a:t>
            </a:r>
            <a:r>
              <a:rPr lang="en-GB" altLang="en-US" sz="1600" dirty="0" err="1"/>
              <a:t>Bergemaschi</a:t>
            </a:r>
            <a:endParaRPr lang="en-GB" altLang="en-US" sz="1600" dirty="0"/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1600" dirty="0"/>
              <a:t>Swann Levasseur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1600" dirty="0"/>
              <a:t>Leon van </a:t>
            </a:r>
            <a:r>
              <a:rPr lang="en-GB" altLang="en-US" sz="1600" dirty="0" err="1"/>
              <a:t>Riesenhaupt</a:t>
            </a:r>
            <a:endParaRPr lang="en-GB" altLang="en-US" sz="1600" dirty="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en-GB" altLang="en-US" sz="1600" b="1" dirty="0">
              <a:solidFill>
                <a:srgbClr val="FF0000"/>
              </a:solidFill>
            </a:endParaRPr>
          </a:p>
        </p:txBody>
      </p:sp>
      <p:pic>
        <p:nvPicPr>
          <p:cNvPr id="39942" name="Picture 1">
            <a:extLst>
              <a:ext uri="{FF2B5EF4-FFF2-40B4-BE49-F238E27FC236}">
                <a16:creationId xmlns:a16="http://schemas.microsoft.com/office/drawing/2014/main" id="{94DBD0DD-1909-C92B-D5FE-62056A535E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600" y="-793"/>
            <a:ext cx="914400" cy="407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3" name="Rectangle 3">
            <a:extLst>
              <a:ext uri="{FF2B5EF4-FFF2-40B4-BE49-F238E27FC236}">
                <a16:creationId xmlns:a16="http://schemas.microsoft.com/office/drawing/2014/main" id="{C6DED949-9D15-DBBD-F0AE-7308949479A4}"/>
              </a:ext>
            </a:extLst>
          </p:cNvPr>
          <p:cNvSpPr txBox="1">
            <a:spLocks/>
          </p:cNvSpPr>
          <p:nvPr/>
        </p:nvSpPr>
        <p:spPr bwMode="auto">
          <a:xfrm>
            <a:off x="3505200" y="1371600"/>
            <a:ext cx="266700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GB" altLang="en-US" sz="1600" b="1" dirty="0">
                <a:solidFill>
                  <a:srgbClr val="000000"/>
                </a:solidFill>
              </a:rPr>
              <a:t>2020: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GB" altLang="en-US" sz="1600" dirty="0">
                <a:solidFill>
                  <a:srgbClr val="000000"/>
                </a:solidFill>
              </a:rPr>
              <a:t>Jan Paszkiewicz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GB" altLang="en-US" sz="1600" dirty="0">
                <a:solidFill>
                  <a:srgbClr val="000000"/>
                </a:solidFill>
              </a:rPr>
              <a:t>Eugenio Senes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b="1" dirty="0">
                <a:solidFill>
                  <a:srgbClr val="000000"/>
                </a:solidFill>
              </a:rPr>
              <a:t>2021: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dirty="0">
                <a:solidFill>
                  <a:srgbClr val="000000"/>
                </a:solidFill>
              </a:rPr>
              <a:t>Andrey Abramov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dirty="0">
                <a:solidFill>
                  <a:srgbClr val="000000"/>
                </a:solidFill>
              </a:rPr>
              <a:t>Rebecca </a:t>
            </a:r>
            <a:r>
              <a:rPr kumimoji="0" lang="en-GB" altLang="en-US" sz="1600" dirty="0" err="1">
                <a:solidFill>
                  <a:srgbClr val="000000"/>
                </a:solidFill>
              </a:rPr>
              <a:t>Ramjiawan</a:t>
            </a:r>
            <a:endParaRPr kumimoji="0" lang="en-GB" altLang="en-US" sz="1600" dirty="0">
              <a:solidFill>
                <a:srgbClr val="00000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b="1" dirty="0">
                <a:solidFill>
                  <a:srgbClr val="000000"/>
                </a:solidFill>
              </a:rPr>
              <a:t>2022: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dirty="0">
                <a:solidFill>
                  <a:srgbClr val="000000"/>
                </a:solidFill>
              </a:rPr>
              <a:t>Daniele Butti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dirty="0">
                <a:solidFill>
                  <a:srgbClr val="000000"/>
                </a:solidFill>
              </a:rPr>
              <a:t>Luke </a:t>
            </a:r>
            <a:r>
              <a:rPr kumimoji="0" lang="en-GB" altLang="en-US" sz="1600" dirty="0" err="1">
                <a:solidFill>
                  <a:srgbClr val="000000"/>
                </a:solidFill>
              </a:rPr>
              <a:t>Dyks</a:t>
            </a:r>
            <a:endParaRPr kumimoji="0" lang="en-GB" altLang="en-US" sz="1600" dirty="0">
              <a:solidFill>
                <a:srgbClr val="00000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dirty="0">
                <a:solidFill>
                  <a:srgbClr val="000000"/>
                </a:solidFill>
              </a:rPr>
              <a:t>Lawrence Wroe</a:t>
            </a:r>
          </a:p>
        </p:txBody>
      </p:sp>
      <p:sp>
        <p:nvSpPr>
          <p:cNvPr id="39944" name="Rectangle 3">
            <a:extLst>
              <a:ext uri="{FF2B5EF4-FFF2-40B4-BE49-F238E27FC236}">
                <a16:creationId xmlns:a16="http://schemas.microsoft.com/office/drawing/2014/main" id="{E62BCE52-AC81-5AFA-CF8B-C4B2A95D8312}"/>
              </a:ext>
            </a:extLst>
          </p:cNvPr>
          <p:cNvSpPr txBox="1">
            <a:spLocks/>
          </p:cNvSpPr>
          <p:nvPr/>
        </p:nvSpPr>
        <p:spPr bwMode="auto">
          <a:xfrm>
            <a:off x="6477000" y="1371600"/>
            <a:ext cx="266700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b="1" dirty="0">
                <a:solidFill>
                  <a:srgbClr val="000000"/>
                </a:solidFill>
              </a:rPr>
              <a:t>2023: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dirty="0">
                <a:solidFill>
                  <a:srgbClr val="000000"/>
                </a:solidFill>
              </a:rPr>
              <a:t>Jake Flowerdew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dirty="0">
                <a:solidFill>
                  <a:srgbClr val="000000"/>
                </a:solidFill>
              </a:rPr>
              <a:t>Helen Guerin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dirty="0">
                <a:solidFill>
                  <a:srgbClr val="000000"/>
                </a:solidFill>
              </a:rPr>
              <a:t>Collette </a:t>
            </a:r>
            <a:r>
              <a:rPr kumimoji="0" lang="en-GB" altLang="en-US" sz="1600" dirty="0" err="1">
                <a:solidFill>
                  <a:srgbClr val="000000"/>
                </a:solidFill>
              </a:rPr>
              <a:t>Pakuza</a:t>
            </a:r>
            <a:endParaRPr kumimoji="0" lang="en-GB" altLang="en-US" sz="1600" dirty="0">
              <a:solidFill>
                <a:srgbClr val="00000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dirty="0">
                <a:solidFill>
                  <a:srgbClr val="000000"/>
                </a:solidFill>
              </a:rPr>
              <a:t>Pablo </a:t>
            </a:r>
            <a:r>
              <a:rPr kumimoji="0" lang="en-GB" altLang="en-US" sz="1600" dirty="0" err="1">
                <a:solidFill>
                  <a:srgbClr val="000000"/>
                </a:solidFill>
              </a:rPr>
              <a:t>Arutia</a:t>
            </a:r>
            <a:r>
              <a:rPr kumimoji="0" lang="en-GB" altLang="en-US" sz="1600" dirty="0">
                <a:solidFill>
                  <a:srgbClr val="000000"/>
                </a:solidFill>
              </a:rPr>
              <a:t> Sota (staff)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b="1" dirty="0">
                <a:solidFill>
                  <a:srgbClr val="000000"/>
                </a:solidFill>
              </a:rPr>
              <a:t>2024: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dirty="0">
                <a:solidFill>
                  <a:srgbClr val="000000"/>
                </a:solidFill>
              </a:rPr>
              <a:t>Max Topp </a:t>
            </a:r>
            <a:r>
              <a:rPr kumimoji="0" lang="en-GB" altLang="en-US" sz="1600" dirty="0" err="1">
                <a:solidFill>
                  <a:srgbClr val="000000"/>
                </a:solidFill>
              </a:rPr>
              <a:t>Mugglestone</a:t>
            </a:r>
            <a:endParaRPr kumimoji="0" lang="en-GB" altLang="en-US" sz="1600" dirty="0">
              <a:solidFill>
                <a:srgbClr val="00000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dirty="0">
                <a:solidFill>
                  <a:srgbClr val="000000"/>
                </a:solidFill>
              </a:rPr>
              <a:t>Laurence </a:t>
            </a:r>
            <a:r>
              <a:rPr kumimoji="0" lang="en-GB" altLang="en-US" sz="1600" dirty="0" err="1">
                <a:solidFill>
                  <a:srgbClr val="000000"/>
                </a:solidFill>
              </a:rPr>
              <a:t>Nevay</a:t>
            </a:r>
            <a:r>
              <a:rPr kumimoji="0" lang="en-GB" altLang="en-US" sz="1600" dirty="0">
                <a:solidFill>
                  <a:srgbClr val="000000"/>
                </a:solidFill>
              </a:rPr>
              <a:t> (staff)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dirty="0">
                <a:solidFill>
                  <a:srgbClr val="000000"/>
                </a:solidFill>
              </a:rPr>
              <a:t>Rebecca Taylor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b="1" dirty="0">
                <a:solidFill>
                  <a:srgbClr val="000000"/>
                </a:solidFill>
              </a:rPr>
              <a:t>2025: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dirty="0">
                <a:solidFill>
                  <a:srgbClr val="000000"/>
                </a:solidFill>
              </a:rPr>
              <a:t>Florian Stummer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GB" altLang="en-US" sz="1600" dirty="0">
                <a:solidFill>
                  <a:srgbClr val="000000"/>
                </a:solidFill>
              </a:rPr>
              <a:t>Daniel Harryman (staff)</a:t>
            </a:r>
            <a:endParaRPr kumimoji="0" lang="en-GB" altLang="en-US" sz="1600" dirty="0">
              <a:solidFill>
                <a:srgbClr val="00000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GB" altLang="en-US" sz="1600" b="1" dirty="0"/>
              <a:t>2026: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GB" altLang="en-US" sz="1600" dirty="0"/>
              <a:t>Jack Salvesen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GB" altLang="en-US" sz="1600" dirty="0"/>
              <a:t>Bjoern Lindstrom (staff)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kumimoji="0" lang="en-GB" altLang="en-US" sz="1600" dirty="0">
              <a:solidFill>
                <a:srgbClr val="00000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kumimoji="0" lang="en-GB" altLang="en-US" sz="1600" b="1" dirty="0">
                <a:solidFill>
                  <a:srgbClr val="000000"/>
                </a:solidFill>
              </a:rPr>
              <a:t>	</a:t>
            </a:r>
            <a:endParaRPr kumimoji="0" lang="en-GB" altLang="en-US" sz="1600" b="1" dirty="0">
              <a:solidFill>
                <a:srgbClr val="FF0000"/>
              </a:solidFill>
            </a:endParaRPr>
          </a:p>
        </p:txBody>
      </p:sp>
      <p:sp>
        <p:nvSpPr>
          <p:cNvPr id="39945" name="TextBox 1">
            <a:extLst>
              <a:ext uri="{FF2B5EF4-FFF2-40B4-BE49-F238E27FC236}">
                <a16:creationId xmlns:a16="http://schemas.microsoft.com/office/drawing/2014/main" id="{8853E146-5F3E-FBD5-9D1F-5288C1EE13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5843" y="4557292"/>
            <a:ext cx="405373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9pPr>
          </a:lstStyle>
          <a:p>
            <a:r>
              <a:rPr lang="en-GB" altLang="en-US" sz="2400" b="1" dirty="0">
                <a:solidFill>
                  <a:srgbClr val="FF0000"/>
                </a:solidFill>
              </a:rPr>
              <a:t>22 Fellows + 5 Staff in ATS</a:t>
            </a:r>
          </a:p>
          <a:p>
            <a:r>
              <a:rPr lang="en-GB" altLang="en-US" sz="2400" b="1" dirty="0">
                <a:solidFill>
                  <a:srgbClr val="FF0000"/>
                </a:solidFill>
              </a:rPr>
              <a:t>2 Fellows now Staff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>
            <a:extLst>
              <a:ext uri="{FF2B5EF4-FFF2-40B4-BE49-F238E27FC236}">
                <a16:creationId xmlns:a16="http://schemas.microsoft.com/office/drawing/2014/main" id="{2870D340-948D-44A7-B27D-B7F029CE6E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151" y="685800"/>
            <a:ext cx="9144000" cy="502920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GB" altLang="en-US" sz="2000" b="1" dirty="0"/>
          </a:p>
          <a:p>
            <a:pPr eaLnBrk="1" hangingPunct="1">
              <a:defRPr/>
            </a:pPr>
            <a:r>
              <a:rPr lang="en-GB" altLang="en-US" sz="1800" dirty="0"/>
              <a:t>Since JAI foundation in 2004: </a:t>
            </a:r>
            <a:r>
              <a:rPr lang="en-GB" altLang="en-US" sz="1800" b="1" dirty="0"/>
              <a:t>&gt;130 PhD graduates </a:t>
            </a:r>
            <a:r>
              <a:rPr lang="en-GB" altLang="en-US" sz="1800" dirty="0"/>
              <a:t>(+ 48 in progress)</a:t>
            </a:r>
          </a:p>
          <a:p>
            <a:pPr eaLnBrk="1" hangingPunct="1">
              <a:defRPr/>
            </a:pPr>
            <a:r>
              <a:rPr lang="en-GB" altLang="en-US" sz="1800" dirty="0"/>
              <a:t>Graduates secured positions at: e.g. CERN, DESY, ESS, SLAC, FNAL, BNL, LBNL, STFC, universities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GB" altLang="en-US" sz="1800" b="1" dirty="0"/>
          </a:p>
          <a:p>
            <a:pPr>
              <a:defRPr/>
            </a:pPr>
            <a:r>
              <a:rPr lang="en-GB" sz="1400" b="1" dirty="0"/>
              <a:t>CLF:		</a:t>
            </a:r>
            <a:r>
              <a:rPr lang="en-GB" sz="1400" dirty="0"/>
              <a:t>Nicolas Bourgeois, Steven Dann, Kirill Fedorov, Benjamin Spiers, Christopher Thornton</a:t>
            </a:r>
          </a:p>
          <a:p>
            <a:pPr>
              <a:defRPr/>
            </a:pPr>
            <a:r>
              <a:rPr lang="en-GB" sz="1400" b="1" dirty="0"/>
              <a:t>Diamond:	</a:t>
            </a:r>
            <a:r>
              <a:rPr lang="en-GB" sz="1400" dirty="0"/>
              <a:t>Ian Martin, Lorraine Bobb, Neven Blaskovic</a:t>
            </a:r>
          </a:p>
          <a:p>
            <a:pPr>
              <a:defRPr/>
            </a:pPr>
            <a:r>
              <a:rPr lang="en-GB" sz="1400" b="1" dirty="0"/>
              <a:t>ISIS:		</a:t>
            </a:r>
            <a:r>
              <a:rPr lang="en-GB" sz="1400" dirty="0"/>
              <a:t>Ben Pine, Rob Williamson, Steven Brooks, Scott Lawrie, </a:t>
            </a:r>
            <a:r>
              <a:rPr lang="en-GB" sz="1400" i="1" dirty="0"/>
              <a:t>Ciprian Plostinar</a:t>
            </a:r>
          </a:p>
          <a:p>
            <a:pPr>
              <a:defRPr/>
            </a:pPr>
            <a:r>
              <a:rPr lang="en-GB" sz="1400" b="1" dirty="0"/>
              <a:t>DESY: 	</a:t>
            </a:r>
            <a:r>
              <a:rPr lang="en-GB" sz="1400" dirty="0"/>
              <a:t>Andreas Walker, Rob </a:t>
            </a:r>
            <a:r>
              <a:rPr lang="en-GB" sz="1400" dirty="0" err="1"/>
              <a:t>Shalloo</a:t>
            </a:r>
            <a:r>
              <a:rPr lang="en-GB" sz="1400" dirty="0"/>
              <a:t>, Emily Archer, John Dale, Tony Hartin, Jon Wood,</a:t>
            </a:r>
            <a:br>
              <a:rPr lang="en-GB" sz="1400" dirty="0"/>
            </a:br>
            <a:r>
              <a:rPr lang="en-GB" sz="1400" dirty="0"/>
              <a:t>		Kristjan Poder</a:t>
            </a:r>
          </a:p>
          <a:p>
            <a:pPr>
              <a:defRPr/>
            </a:pPr>
            <a:r>
              <a:rPr lang="en-GB" sz="1400" b="1" dirty="0"/>
              <a:t>MAX IV: 	</a:t>
            </a:r>
            <a:r>
              <a:rPr lang="en-GB" sz="1400" dirty="0"/>
              <a:t>Steve Molloy, Francis Cullinan, </a:t>
            </a:r>
            <a:r>
              <a:rPr lang="en-GB" sz="1400" i="1" dirty="0"/>
              <a:t>Neven Blaskovic</a:t>
            </a:r>
            <a:endParaRPr lang="en-GB" sz="1400" dirty="0"/>
          </a:p>
          <a:p>
            <a:pPr>
              <a:defRPr/>
            </a:pPr>
            <a:r>
              <a:rPr lang="en-GB" sz="1400" b="1" dirty="0"/>
              <a:t>ESS:		</a:t>
            </a:r>
            <a:r>
              <a:rPr lang="en-GB" sz="1400" i="1" dirty="0"/>
              <a:t>Neven Blaskovic</a:t>
            </a:r>
            <a:r>
              <a:rPr lang="en-GB" sz="1400" dirty="0"/>
              <a:t>, </a:t>
            </a:r>
            <a:r>
              <a:rPr lang="en-GB" sz="1400" i="1" dirty="0"/>
              <a:t>Ciprian Plostinar</a:t>
            </a:r>
          </a:p>
          <a:p>
            <a:pPr>
              <a:defRPr/>
            </a:pPr>
            <a:r>
              <a:rPr lang="en-GB" sz="1400" b="1" dirty="0"/>
              <a:t>PSI: 		</a:t>
            </a:r>
            <a:r>
              <a:rPr lang="en-GB" sz="1400" dirty="0"/>
              <a:t>Alex Gerbershagen</a:t>
            </a:r>
          </a:p>
          <a:p>
            <a:pPr>
              <a:defRPr/>
            </a:pPr>
            <a:r>
              <a:rPr lang="en-GB" sz="1400" b="1" dirty="0"/>
              <a:t>SLAC: 	</a:t>
            </a:r>
            <a:r>
              <a:rPr lang="en-GB" sz="1400" dirty="0"/>
              <a:t>Christine Clarke, Glen White, Robbie Watt, Elias </a:t>
            </a:r>
            <a:r>
              <a:rPr lang="en-GB" sz="1400" dirty="0" err="1"/>
              <a:t>Gerstmayr</a:t>
            </a:r>
            <a:r>
              <a:rPr lang="en-GB" sz="1400" dirty="0"/>
              <a:t>, Savio Rozario</a:t>
            </a:r>
          </a:p>
          <a:p>
            <a:pPr>
              <a:defRPr/>
            </a:pPr>
            <a:r>
              <a:rPr lang="en-GB" sz="1400" b="1" dirty="0"/>
              <a:t>Fermilab: 	</a:t>
            </a:r>
            <a:r>
              <a:rPr lang="en-GB" sz="1400" dirty="0"/>
              <a:t>Rob Ainsworth</a:t>
            </a:r>
          </a:p>
          <a:p>
            <a:pPr>
              <a:defRPr/>
            </a:pPr>
            <a:r>
              <a:rPr lang="en-GB" sz="1400" b="1" dirty="0"/>
              <a:t>BNL:		</a:t>
            </a:r>
            <a:r>
              <a:rPr lang="en-GB" sz="1400" dirty="0"/>
              <a:t>Christina </a:t>
            </a:r>
            <a:r>
              <a:rPr lang="en-GB" sz="1400" dirty="0" err="1"/>
              <a:t>Swinson</a:t>
            </a:r>
            <a:endParaRPr lang="en-GB" sz="1400" dirty="0"/>
          </a:p>
          <a:p>
            <a:pPr>
              <a:defRPr/>
            </a:pPr>
            <a:r>
              <a:rPr lang="en-GB" sz="1400" b="1" dirty="0"/>
              <a:t>LBNL: 	</a:t>
            </a:r>
            <a:r>
              <a:rPr lang="en-GB" sz="1400" dirty="0"/>
              <a:t>Tony Gonsalves, Alex </a:t>
            </a:r>
            <a:r>
              <a:rPr lang="en-GB" sz="1400" dirty="0" err="1"/>
              <a:t>Picksley</a:t>
            </a:r>
            <a:endParaRPr lang="en-GB" sz="1400" dirty="0"/>
          </a:p>
          <a:p>
            <a:pPr>
              <a:defRPr/>
            </a:pPr>
            <a:r>
              <a:rPr lang="en-GB" sz="1400" b="1" dirty="0"/>
              <a:t>LLNL:</a:t>
            </a:r>
            <a:r>
              <a:rPr lang="en-GB" sz="1400" dirty="0"/>
              <a:t> 		Johannes Van de Wetering</a:t>
            </a:r>
          </a:p>
          <a:p>
            <a:pPr eaLnBrk="1" hangingPunct="1">
              <a:defRPr/>
            </a:pPr>
            <a:endParaRPr lang="en-GB" altLang="en-US" sz="2400" dirty="0"/>
          </a:p>
          <a:p>
            <a:pPr eaLnBrk="1" hangingPunct="1">
              <a:defRPr/>
            </a:pPr>
            <a:endParaRPr lang="en-GB" altLang="en-US" sz="2400" b="1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GB" altLang="en-US" sz="2000" b="1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GB" altLang="en-US" sz="2000" b="1" dirty="0">
              <a:solidFill>
                <a:srgbClr val="FF0000"/>
              </a:solidFill>
            </a:endParaRPr>
          </a:p>
        </p:txBody>
      </p:sp>
      <p:sp>
        <p:nvSpPr>
          <p:cNvPr id="40964" name="Slide Number Placeholder 4">
            <a:extLst>
              <a:ext uri="{FF2B5EF4-FFF2-40B4-BE49-F238E27FC236}">
                <a16:creationId xmlns:a16="http://schemas.microsoft.com/office/drawing/2014/main" id="{A75C6510-8C79-ED71-3E8D-53991964F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896100" y="628015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9pPr>
          </a:lstStyle>
          <a:p>
            <a:fld id="{27F40E80-C214-7741-A0BA-C44F8263C4CD}" type="slidenum">
              <a:rPr kumimoji="0"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7</a:t>
            </a:fld>
            <a:endParaRPr kumimoji="0"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40965" name="Picture 1">
            <a:extLst>
              <a:ext uri="{FF2B5EF4-FFF2-40B4-BE49-F238E27FC236}">
                <a16:creationId xmlns:a16="http://schemas.microsoft.com/office/drawing/2014/main" id="{6653ABAB-A156-9ED5-0DCF-36184269F5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6"/>
          <a:stretch>
            <a:fillRect/>
          </a:stretch>
        </p:blipFill>
        <p:spPr bwMode="auto">
          <a:xfrm>
            <a:off x="4800600" y="5528962"/>
            <a:ext cx="3910013" cy="634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6" name="Picture 1">
            <a:extLst>
              <a:ext uri="{FF2B5EF4-FFF2-40B4-BE49-F238E27FC236}">
                <a16:creationId xmlns:a16="http://schemas.microsoft.com/office/drawing/2014/main" id="{7A97EACA-EDDC-B35C-87D8-15673304FD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600" y="1"/>
            <a:ext cx="914400" cy="407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4">
            <a:extLst>
              <a:ext uri="{FF2B5EF4-FFF2-40B4-BE49-F238E27FC236}">
                <a16:creationId xmlns:a16="http://schemas.microsoft.com/office/drawing/2014/main" id="{CFA66320-01E3-9BE8-8002-DF72F56C3C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1000" y="313660"/>
            <a:ext cx="8136824" cy="762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sz="3100" b="1" dirty="0">
                <a:latin typeface="+mn-lt"/>
              </a:rPr>
              <a:t>Graduate Destinations – Research Institutes</a:t>
            </a:r>
            <a:br>
              <a:rPr lang="en-GB" altLang="en-US" sz="4400" b="1" dirty="0">
                <a:latin typeface="+mn-lt"/>
              </a:rPr>
            </a:br>
            <a:br>
              <a:rPr lang="en-GB" altLang="en-US" sz="2000" b="1" dirty="0">
                <a:latin typeface="+mn-lt"/>
              </a:rPr>
            </a:br>
            <a:endParaRPr lang="en-GB" altLang="en-US" sz="2000" b="1" dirty="0">
              <a:latin typeface="+mn-lt"/>
            </a:endParaRP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4734B1E8-2F38-49EE-926F-6F6ED69BE8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3025" y="216694"/>
            <a:ext cx="6421438" cy="762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sz="4400" b="1" dirty="0">
                <a:latin typeface="+mn-lt"/>
              </a:rPr>
              <a:t>   Group Leaders</a:t>
            </a:r>
            <a:br>
              <a:rPr lang="en-GB" altLang="en-US" sz="4400" b="1" dirty="0">
                <a:latin typeface="+mn-lt"/>
              </a:rPr>
            </a:br>
            <a:br>
              <a:rPr lang="en-GB" altLang="en-US" sz="2000" b="1" dirty="0">
                <a:latin typeface="+mn-lt"/>
              </a:rPr>
            </a:br>
            <a:endParaRPr lang="en-GB" altLang="en-US" sz="2000" b="1" dirty="0">
              <a:latin typeface="+mn-lt"/>
            </a:endParaRPr>
          </a:p>
        </p:txBody>
      </p:sp>
      <p:sp>
        <p:nvSpPr>
          <p:cNvPr id="43011" name="Slide Number Placeholder 4">
            <a:extLst>
              <a:ext uri="{FF2B5EF4-FFF2-40B4-BE49-F238E27FC236}">
                <a16:creationId xmlns:a16="http://schemas.microsoft.com/office/drawing/2014/main" id="{CF1B139D-AB56-8B54-3B8E-483A8C768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896100" y="628015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9pPr>
          </a:lstStyle>
          <a:p>
            <a:fld id="{A906FA00-BF48-5C48-9EC1-040B92822009}" type="slidenum">
              <a:rPr kumimoji="0"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8</a:t>
            </a:fld>
            <a:endParaRPr kumimoji="0" lang="en-GB" altLang="en-US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43012" name="Picture 1">
            <a:extLst>
              <a:ext uri="{FF2B5EF4-FFF2-40B4-BE49-F238E27FC236}">
                <a16:creationId xmlns:a16="http://schemas.microsoft.com/office/drawing/2014/main" id="{5935DE45-ADFD-261C-1236-9772334B49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6"/>
          <a:stretch>
            <a:fillRect/>
          </a:stretch>
        </p:blipFill>
        <p:spPr bwMode="auto">
          <a:xfrm>
            <a:off x="-15875" y="6013450"/>
            <a:ext cx="5205413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Picture 1">
            <a:extLst>
              <a:ext uri="{FF2B5EF4-FFF2-40B4-BE49-F238E27FC236}">
                <a16:creationId xmlns:a16="http://schemas.microsoft.com/office/drawing/2014/main" id="{5365D96F-2460-06F9-E702-CBFE043E97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600" y="1"/>
            <a:ext cx="914400" cy="407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4" name="Picture 1">
            <a:extLst>
              <a:ext uri="{FF2B5EF4-FFF2-40B4-BE49-F238E27FC236}">
                <a16:creationId xmlns:a16="http://schemas.microsoft.com/office/drawing/2014/main" id="{3FFF0BAC-50CA-3D62-A128-BDD094CAFE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" y="948035"/>
            <a:ext cx="3767138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6" name="Picture 11">
            <a:extLst>
              <a:ext uri="{FF2B5EF4-FFF2-40B4-BE49-F238E27FC236}">
                <a16:creationId xmlns:a16="http://schemas.microsoft.com/office/drawing/2014/main" id="{0155EA5F-0E60-4A99-8796-5F9B7B295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5463" y="1214438"/>
            <a:ext cx="4694237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7" name="TextBox 10">
            <a:extLst>
              <a:ext uri="{FF2B5EF4-FFF2-40B4-BE49-F238E27FC236}">
                <a16:creationId xmlns:a16="http://schemas.microsoft.com/office/drawing/2014/main" id="{477E0DC4-CE21-D871-51EB-C439A85807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00" y="2659063"/>
            <a:ext cx="43021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9pPr>
          </a:lstStyle>
          <a:p>
            <a:r>
              <a:rPr lang="en-GB" altLang="en-US">
                <a:solidFill>
                  <a:srgbClr val="000000"/>
                </a:solidFill>
              </a:rPr>
              <a:t>Lorraine Bobb</a:t>
            </a:r>
          </a:p>
          <a:p>
            <a:r>
              <a:rPr lang="en-GB" altLang="en-US">
                <a:solidFill>
                  <a:srgbClr val="000000"/>
                </a:solidFill>
              </a:rPr>
              <a:t>Head of Diagnostics, DLS</a:t>
            </a:r>
          </a:p>
        </p:txBody>
      </p:sp>
      <p:sp>
        <p:nvSpPr>
          <p:cNvPr id="43018" name="TextBox 10">
            <a:extLst>
              <a:ext uri="{FF2B5EF4-FFF2-40B4-BE49-F238E27FC236}">
                <a16:creationId xmlns:a16="http://schemas.microsoft.com/office/drawing/2014/main" id="{7A5E1A20-8E45-E7C0-4223-0F3190279D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2500" y="2349500"/>
            <a:ext cx="42402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9pPr>
          </a:lstStyle>
          <a:p>
            <a:r>
              <a:rPr lang="en-GB" altLang="en-US">
                <a:solidFill>
                  <a:srgbClr val="000000"/>
                </a:solidFill>
              </a:rPr>
              <a:t>Ciprian Plostinar</a:t>
            </a:r>
          </a:p>
          <a:p>
            <a:r>
              <a:rPr lang="en-GB" altLang="en-US">
                <a:solidFill>
                  <a:srgbClr val="000000"/>
                </a:solidFill>
              </a:rPr>
              <a:t>Head of Accelerator, ESS</a:t>
            </a:r>
          </a:p>
        </p:txBody>
      </p:sp>
      <p:pic>
        <p:nvPicPr>
          <p:cNvPr id="43019" name="Picture 12">
            <a:extLst>
              <a:ext uri="{FF2B5EF4-FFF2-40B4-BE49-F238E27FC236}">
                <a16:creationId xmlns:a16="http://schemas.microsoft.com/office/drawing/2014/main" id="{F0F4DA77-26AB-866F-ABA4-22D893335F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646488"/>
            <a:ext cx="3073400" cy="89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20" name="Picture 13">
            <a:extLst>
              <a:ext uri="{FF2B5EF4-FFF2-40B4-BE49-F238E27FC236}">
                <a16:creationId xmlns:a16="http://schemas.microsoft.com/office/drawing/2014/main" id="{FCA7CF84-32F4-9A20-2906-C466E73FAE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4635500"/>
            <a:ext cx="4846638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21" name="Picture 14">
            <a:extLst>
              <a:ext uri="{FF2B5EF4-FFF2-40B4-BE49-F238E27FC236}">
                <a16:creationId xmlns:a16="http://schemas.microsoft.com/office/drawing/2014/main" id="{BC008992-FE15-4705-FDEA-49BF9A5B4B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134"/>
          <a:stretch>
            <a:fillRect/>
          </a:stretch>
        </p:blipFill>
        <p:spPr bwMode="auto">
          <a:xfrm>
            <a:off x="4627563" y="3529013"/>
            <a:ext cx="4537075" cy="130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22" name="Picture 17">
            <a:extLst>
              <a:ext uri="{FF2B5EF4-FFF2-40B4-BE49-F238E27FC236}">
                <a16:creationId xmlns:a16="http://schemas.microsoft.com/office/drawing/2014/main" id="{18092C14-BE6D-DEA7-622B-74FF670EC0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134"/>
          <a:stretch>
            <a:fillRect/>
          </a:stretch>
        </p:blipFill>
        <p:spPr bwMode="auto">
          <a:xfrm>
            <a:off x="228600" y="5021263"/>
            <a:ext cx="2895600" cy="130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23" name="Picture 18">
            <a:extLst>
              <a:ext uri="{FF2B5EF4-FFF2-40B4-BE49-F238E27FC236}">
                <a16:creationId xmlns:a16="http://schemas.microsoft.com/office/drawing/2014/main" id="{3D8B2156-F6CC-DBB9-9264-B45331CB33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163" y="5135563"/>
            <a:ext cx="4632325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941A9DD-6C46-C892-0EEB-D11929961546}"/>
              </a:ext>
            </a:extLst>
          </p:cNvPr>
          <p:cNvSpPr txBox="1"/>
          <p:nvPr/>
        </p:nvSpPr>
        <p:spPr>
          <a:xfrm>
            <a:off x="374268" y="1778298"/>
            <a:ext cx="3775457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b="1" dirty="0"/>
              <a:t>Ian P. S. Martin</a:t>
            </a:r>
            <a:r>
              <a:rPr lang="fr-CH" dirty="0"/>
              <a:t>	2011</a:t>
            </a:r>
          </a:p>
          <a:p>
            <a:r>
              <a:rPr lang="fr-CH" dirty="0"/>
              <a:t>Head of Accelerator </a:t>
            </a:r>
            <a:r>
              <a:rPr lang="fr-CH" dirty="0" err="1"/>
              <a:t>Physics</a:t>
            </a:r>
            <a:r>
              <a:rPr lang="fr-CH" dirty="0"/>
              <a:t> Group</a:t>
            </a:r>
          </a:p>
          <a:p>
            <a:r>
              <a:rPr lang="fr-CH" dirty="0"/>
              <a:t>Diamond Light Source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4734B1E8-2F38-49EE-926F-6F6ED69BE8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60362" y="184944"/>
            <a:ext cx="6421438" cy="762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sz="4400" b="1" dirty="0">
                <a:latin typeface="+mn-lt"/>
              </a:rPr>
              <a:t>University Faculty</a:t>
            </a:r>
            <a:br>
              <a:rPr lang="en-GB" altLang="en-US" sz="4400" b="1" dirty="0">
                <a:latin typeface="+mn-lt"/>
              </a:rPr>
            </a:br>
            <a:br>
              <a:rPr lang="en-GB" altLang="en-US" sz="2000" b="1" dirty="0">
                <a:latin typeface="+mn-lt"/>
              </a:rPr>
            </a:br>
            <a:endParaRPr lang="en-GB" altLang="en-US" sz="2000" b="1" dirty="0">
              <a:latin typeface="+mn-lt"/>
            </a:endParaRPr>
          </a:p>
        </p:txBody>
      </p:sp>
      <p:sp>
        <p:nvSpPr>
          <p:cNvPr id="41987" name="Slide Number Placeholder 4">
            <a:extLst>
              <a:ext uri="{FF2B5EF4-FFF2-40B4-BE49-F238E27FC236}">
                <a16:creationId xmlns:a16="http://schemas.microsoft.com/office/drawing/2014/main" id="{5A7107DD-9663-D424-A68A-78AF06AE1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896100" y="628015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9pPr>
          </a:lstStyle>
          <a:p>
            <a:fld id="{1E489027-BBFB-1649-A2B4-216DFE13A497}" type="slidenum">
              <a:rPr kumimoji="0"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9</a:t>
            </a:fld>
            <a:endParaRPr kumimoji="0"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41989" name="Picture 1">
            <a:extLst>
              <a:ext uri="{FF2B5EF4-FFF2-40B4-BE49-F238E27FC236}">
                <a16:creationId xmlns:a16="http://schemas.microsoft.com/office/drawing/2014/main" id="{FB7B0CD8-6FF3-328F-C9F4-8E747B4C52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8229600" y="1"/>
            <a:ext cx="914400" cy="407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3">
            <a:extLst>
              <a:ext uri="{FF2B5EF4-FFF2-40B4-BE49-F238E27FC236}">
                <a16:creationId xmlns:a16="http://schemas.microsoft.com/office/drawing/2014/main" id="{A16F1041-40D8-07B5-6071-C19860D696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" y="996950"/>
            <a:ext cx="4633913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Picture 4">
            <a:extLst>
              <a:ext uri="{FF2B5EF4-FFF2-40B4-BE49-F238E27FC236}">
                <a16:creationId xmlns:a16="http://schemas.microsoft.com/office/drawing/2014/main" id="{BE1F186F-59BE-6742-F7AD-3152DBE993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638" y="1165225"/>
            <a:ext cx="3768725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2" name="Picture 5">
            <a:extLst>
              <a:ext uri="{FF2B5EF4-FFF2-40B4-BE49-F238E27FC236}">
                <a16:creationId xmlns:a16="http://schemas.microsoft.com/office/drawing/2014/main" id="{6C31D922-4902-9392-CEB4-6F9C4A57EB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88" y="2060575"/>
            <a:ext cx="3163887" cy="12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3" name="Picture 7">
            <a:extLst>
              <a:ext uri="{FF2B5EF4-FFF2-40B4-BE49-F238E27FC236}">
                <a16:creationId xmlns:a16="http://schemas.microsoft.com/office/drawing/2014/main" id="{FB82E1C3-516A-471C-0C10-9176DCB90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265363"/>
            <a:ext cx="4968875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4" name="Picture 9">
            <a:extLst>
              <a:ext uri="{FF2B5EF4-FFF2-40B4-BE49-F238E27FC236}">
                <a16:creationId xmlns:a16="http://schemas.microsoft.com/office/drawing/2014/main" id="{C422E1AC-0489-A021-252C-D13F278B1F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600"/>
          <a:stretch>
            <a:fillRect/>
          </a:stretch>
        </p:blipFill>
        <p:spPr bwMode="auto">
          <a:xfrm>
            <a:off x="4186238" y="3095625"/>
            <a:ext cx="4957762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5" name="Picture 10">
            <a:extLst>
              <a:ext uri="{FF2B5EF4-FFF2-40B4-BE49-F238E27FC236}">
                <a16:creationId xmlns:a16="http://schemas.microsoft.com/office/drawing/2014/main" id="{8434417B-E390-AD1C-9BBC-47863E7099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3550" y="4857750"/>
            <a:ext cx="487045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6" name="Picture 8">
            <a:extLst>
              <a:ext uri="{FF2B5EF4-FFF2-40B4-BE49-F238E27FC236}">
                <a16:creationId xmlns:a16="http://schemas.microsoft.com/office/drawing/2014/main" id="{D075AF1C-201B-915D-F05F-263E2F200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3619500"/>
            <a:ext cx="4806950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7" name="Rectangle 1">
            <a:extLst>
              <a:ext uri="{FF2B5EF4-FFF2-40B4-BE49-F238E27FC236}">
                <a16:creationId xmlns:a16="http://schemas.microsoft.com/office/drawing/2014/main" id="{C692E6E4-8386-6370-5424-A594FE867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4740275"/>
            <a:ext cx="4572001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9pPr>
          </a:lstStyle>
          <a:p>
            <a:r>
              <a:rPr lang="en-GB" altLang="en-US" sz="1600" b="1" dirty="0">
                <a:solidFill>
                  <a:srgbClr val="000000"/>
                </a:solidFill>
              </a:rPr>
              <a:t>William Shields</a:t>
            </a:r>
            <a:endParaRPr lang="en-GB" altLang="en-US" sz="1600" dirty="0">
              <a:solidFill>
                <a:srgbClr val="00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rgbClr val="000000"/>
                </a:solidFill>
                <a:hlinkClick r:id="rId10"/>
              </a:rPr>
              <a:t>Centre for Particle Physics and Astronomy</a:t>
            </a:r>
            <a:endParaRPr lang="en-GB" altLang="en-US" sz="1600" dirty="0">
              <a:solidFill>
                <a:srgbClr val="00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rgbClr val="000000"/>
                </a:solidFill>
              </a:rPr>
              <a:t>Lecturer in Accelerator Physics, </a:t>
            </a:r>
            <a:r>
              <a:rPr lang="en-GB" altLang="en-US" sz="1600" dirty="0">
                <a:solidFill>
                  <a:srgbClr val="000000"/>
                </a:solidFill>
                <a:hlinkClick r:id="rId11"/>
              </a:rPr>
              <a:t>Department of Physics</a:t>
            </a:r>
            <a:endParaRPr lang="en-GB" altLang="en-US" sz="1600" dirty="0">
              <a:solidFill>
                <a:srgbClr val="000000"/>
              </a:solidFill>
            </a:endParaRPr>
          </a:p>
          <a:p>
            <a:endParaRPr lang="en-GB" altLang="en-US" dirty="0">
              <a:solidFill>
                <a:srgbClr val="00000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51674B0-01CA-895B-7A21-8C5615C1DD5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6"/>
          <a:stretch>
            <a:fillRect/>
          </a:stretch>
        </p:blipFill>
        <p:spPr bwMode="auto">
          <a:xfrm>
            <a:off x="0" y="5833822"/>
            <a:ext cx="5205413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23671</TotalTime>
  <Words>3575</Words>
  <Application>Microsoft Macintosh PowerPoint</Application>
  <PresentationFormat>On-screen Show (4:3)</PresentationFormat>
  <Paragraphs>527</Paragraphs>
  <Slides>37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Arial</vt:lpstr>
      <vt:lpstr>Calibri</vt:lpstr>
      <vt:lpstr>Garamond</vt:lpstr>
      <vt:lpstr>Lato Light</vt:lpstr>
      <vt:lpstr>Times New Roman</vt:lpstr>
      <vt:lpstr>Wingdings</vt:lpstr>
      <vt:lpstr>Edge</vt:lpstr>
      <vt:lpstr>Update on Education &amp; Training and Public Engagement at JAI </vt:lpstr>
      <vt:lpstr>Introduction</vt:lpstr>
      <vt:lpstr>Education and Training</vt:lpstr>
      <vt:lpstr>Guiding Strategy</vt:lpstr>
      <vt:lpstr>JAI Graduates &amp; Careers</vt:lpstr>
      <vt:lpstr>  JAI CERN Fellows / Staff</vt:lpstr>
      <vt:lpstr>Graduate Destinations – Research Institutes  </vt:lpstr>
      <vt:lpstr>   Group Leaders  </vt:lpstr>
      <vt:lpstr>University Faculty  </vt:lpstr>
      <vt:lpstr>Graduate Destinations – Commerce / Industry  </vt:lpstr>
      <vt:lpstr>Graduate Accelerator Physics Course Term I October-December 2025</vt:lpstr>
      <vt:lpstr>Graduate Accelerator Physics Course Term II January-March 2026</vt:lpstr>
      <vt:lpstr>Graduate Accelerator Physics Course 2025-2026</vt:lpstr>
      <vt:lpstr>Accelerator Design Project</vt:lpstr>
      <vt:lpstr>Consolidated Accelerator Course</vt:lpstr>
      <vt:lpstr>JAI Student Resources</vt:lpstr>
      <vt:lpstr>Graduate Student Funding </vt:lpstr>
      <vt:lpstr>  JAI / CERN Doctoral Students</vt:lpstr>
      <vt:lpstr>New Graduate Students 2026-2027 Academic Year</vt:lpstr>
      <vt:lpstr>Number of JAI Incoming 1st-Year Graduate Students</vt:lpstr>
      <vt:lpstr>Undergraduate Accelerator Physics Courses </vt:lpstr>
      <vt:lpstr>Undergraduate Accelerator Physics Summer Student Internships</vt:lpstr>
      <vt:lpstr>UK Accelerator Institutes Seminar Series</vt:lpstr>
      <vt:lpstr>External Training Commitments (Abridged)</vt:lpstr>
      <vt:lpstr>Future Programme - Training </vt:lpstr>
      <vt:lpstr>Public engagement</vt:lpstr>
      <vt:lpstr>Introduction</vt:lpstr>
      <vt:lpstr>Public Engagement &amp; Schools</vt:lpstr>
      <vt:lpstr>Public Engagement &amp; Students</vt:lpstr>
      <vt:lpstr>Public Engagement &amp; The Big Bang Experience!</vt:lpstr>
      <vt:lpstr>Public Engagement &amp; Literature</vt:lpstr>
      <vt:lpstr>Public Engagement &amp; Festivals</vt:lpstr>
      <vt:lpstr>Public Engagement &amp; Festivals</vt:lpstr>
      <vt:lpstr>Public Engagement &amp; International Forums</vt:lpstr>
      <vt:lpstr>Public Engagement &amp; Medicine</vt:lpstr>
      <vt:lpstr>Proposal and Plan for Future 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Comments</dc:title>
  <dc:creator>emmanuel</dc:creator>
  <cp:lastModifiedBy>Emmanuel Tsesmelis</cp:lastModifiedBy>
  <cp:revision>766</cp:revision>
  <dcterms:created xsi:type="dcterms:W3CDTF">2007-08-29T13:08:22Z</dcterms:created>
  <dcterms:modified xsi:type="dcterms:W3CDTF">2026-04-16T14:08:57Z</dcterms:modified>
</cp:coreProperties>
</file>