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 id="2147483660" r:id="rId2"/>
  </p:sldMasterIdLst>
  <p:notesMasterIdLst>
    <p:notesMasterId r:id="rId20"/>
  </p:notesMasterIdLst>
  <p:handoutMasterIdLst>
    <p:handoutMasterId r:id="rId21"/>
  </p:handoutMasterIdLst>
  <p:sldIdLst>
    <p:sldId id="324" r:id="rId3"/>
    <p:sldId id="327" r:id="rId4"/>
    <p:sldId id="348" r:id="rId5"/>
    <p:sldId id="349" r:id="rId6"/>
    <p:sldId id="350" r:id="rId7"/>
    <p:sldId id="351" r:id="rId8"/>
    <p:sldId id="357" r:id="rId9"/>
    <p:sldId id="406" r:id="rId10"/>
    <p:sldId id="372" r:id="rId11"/>
    <p:sldId id="364" r:id="rId12"/>
    <p:sldId id="353" r:id="rId13"/>
    <p:sldId id="354" r:id="rId14"/>
    <p:sldId id="405" r:id="rId15"/>
    <p:sldId id="367" r:id="rId16"/>
    <p:sldId id="368" r:id="rId17"/>
    <p:sldId id="379" r:id="rId18"/>
    <p:sldId id="407" r:id="rId19"/>
  </p:sldIdLst>
  <p:sldSz cx="8640763" cy="6483350"/>
  <p:notesSz cx="9926638" cy="6797675"/>
  <p:defaultTextStyle>
    <a:defPPr>
      <a:defRPr lang="en-US"/>
    </a:defPPr>
    <a:lvl1pPr marL="0" algn="l" defTabSz="432100" rtl="0" eaLnBrk="1" latinLnBrk="0" hangingPunct="1">
      <a:defRPr sz="1700" kern="1200">
        <a:solidFill>
          <a:schemeClr val="tx1"/>
        </a:solidFill>
        <a:latin typeface="+mn-lt"/>
        <a:ea typeface="+mn-ea"/>
        <a:cs typeface="+mn-cs"/>
      </a:defRPr>
    </a:lvl1pPr>
    <a:lvl2pPr marL="432100" algn="l" defTabSz="432100" rtl="0" eaLnBrk="1" latinLnBrk="0" hangingPunct="1">
      <a:defRPr sz="1700" kern="1200">
        <a:solidFill>
          <a:schemeClr val="tx1"/>
        </a:solidFill>
        <a:latin typeface="+mn-lt"/>
        <a:ea typeface="+mn-ea"/>
        <a:cs typeface="+mn-cs"/>
      </a:defRPr>
    </a:lvl2pPr>
    <a:lvl3pPr marL="864199" algn="l" defTabSz="432100" rtl="0" eaLnBrk="1" latinLnBrk="0" hangingPunct="1">
      <a:defRPr sz="1700" kern="1200">
        <a:solidFill>
          <a:schemeClr val="tx1"/>
        </a:solidFill>
        <a:latin typeface="+mn-lt"/>
        <a:ea typeface="+mn-ea"/>
        <a:cs typeface="+mn-cs"/>
      </a:defRPr>
    </a:lvl3pPr>
    <a:lvl4pPr marL="1296299" algn="l" defTabSz="432100" rtl="0" eaLnBrk="1" latinLnBrk="0" hangingPunct="1">
      <a:defRPr sz="1700" kern="1200">
        <a:solidFill>
          <a:schemeClr val="tx1"/>
        </a:solidFill>
        <a:latin typeface="+mn-lt"/>
        <a:ea typeface="+mn-ea"/>
        <a:cs typeface="+mn-cs"/>
      </a:defRPr>
    </a:lvl4pPr>
    <a:lvl5pPr marL="1728399" algn="l" defTabSz="432100" rtl="0" eaLnBrk="1" latinLnBrk="0" hangingPunct="1">
      <a:defRPr sz="1700" kern="1200">
        <a:solidFill>
          <a:schemeClr val="tx1"/>
        </a:solidFill>
        <a:latin typeface="+mn-lt"/>
        <a:ea typeface="+mn-ea"/>
        <a:cs typeface="+mn-cs"/>
      </a:defRPr>
    </a:lvl5pPr>
    <a:lvl6pPr marL="2160499" algn="l" defTabSz="432100" rtl="0" eaLnBrk="1" latinLnBrk="0" hangingPunct="1">
      <a:defRPr sz="1700" kern="1200">
        <a:solidFill>
          <a:schemeClr val="tx1"/>
        </a:solidFill>
        <a:latin typeface="+mn-lt"/>
        <a:ea typeface="+mn-ea"/>
        <a:cs typeface="+mn-cs"/>
      </a:defRPr>
    </a:lvl6pPr>
    <a:lvl7pPr marL="2592598" algn="l" defTabSz="432100" rtl="0" eaLnBrk="1" latinLnBrk="0" hangingPunct="1">
      <a:defRPr sz="1700" kern="1200">
        <a:solidFill>
          <a:schemeClr val="tx1"/>
        </a:solidFill>
        <a:latin typeface="+mn-lt"/>
        <a:ea typeface="+mn-ea"/>
        <a:cs typeface="+mn-cs"/>
      </a:defRPr>
    </a:lvl7pPr>
    <a:lvl8pPr marL="3024698" algn="l" defTabSz="432100" rtl="0" eaLnBrk="1" latinLnBrk="0" hangingPunct="1">
      <a:defRPr sz="1700" kern="1200">
        <a:solidFill>
          <a:schemeClr val="tx1"/>
        </a:solidFill>
        <a:latin typeface="+mn-lt"/>
        <a:ea typeface="+mn-ea"/>
        <a:cs typeface="+mn-cs"/>
      </a:defRPr>
    </a:lvl8pPr>
    <a:lvl9pPr marL="3456798" algn="l" defTabSz="432100" rtl="0" eaLnBrk="1" latinLnBrk="0" hangingPunct="1">
      <a:defRPr sz="1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2">
          <p15:clr>
            <a:srgbClr val="A4A3A4"/>
          </p15:clr>
        </p15:guide>
        <p15:guide id="2" pos="272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9" autoAdjust="0"/>
    <p:restoredTop sz="83980" autoAdjust="0"/>
  </p:normalViewPr>
  <p:slideViewPr>
    <p:cSldViewPr snapToGrid="0" snapToObjects="1">
      <p:cViewPr varScale="1">
        <p:scale>
          <a:sx n="141" d="100"/>
          <a:sy n="141" d="100"/>
        </p:scale>
        <p:origin x="2862" y="114"/>
      </p:cViewPr>
      <p:guideLst>
        <p:guide orient="horz" pos="2042"/>
        <p:guide pos="272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798" y="1"/>
            <a:ext cx="4301543" cy="341064"/>
          </a:xfrm>
          <a:prstGeom prst="rect">
            <a:avLst/>
          </a:prstGeom>
        </p:spPr>
        <p:txBody>
          <a:bodyPr vert="horz" lIns="91440" tIns="45720" rIns="91440" bIns="45720" rtlCol="0"/>
          <a:lstStyle>
            <a:lvl1pPr algn="r">
              <a:defRPr sz="1200"/>
            </a:lvl1pPr>
          </a:lstStyle>
          <a:p>
            <a:fld id="{F1930158-C04C-4200-AC03-F70BC8B3FD97}" type="datetimeFigureOut">
              <a:rPr lang="en-GB" smtClean="0"/>
              <a:t>16/04/2026</a:t>
            </a:fld>
            <a:endParaRPr lang="en-GB"/>
          </a:p>
        </p:txBody>
      </p:sp>
      <p:sp>
        <p:nvSpPr>
          <p:cNvPr id="4" name="Footer Placeholder 3"/>
          <p:cNvSpPr>
            <a:spLocks noGrp="1"/>
          </p:cNvSpPr>
          <p:nvPr>
            <p:ph type="ftr" sz="quarter" idx="2"/>
          </p:nvPr>
        </p:nvSpPr>
        <p:spPr>
          <a:xfrm>
            <a:off x="0" y="6456612"/>
            <a:ext cx="4301543" cy="34106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798" y="6456612"/>
            <a:ext cx="4301543" cy="341063"/>
          </a:xfrm>
          <a:prstGeom prst="rect">
            <a:avLst/>
          </a:prstGeom>
        </p:spPr>
        <p:txBody>
          <a:bodyPr vert="horz" lIns="91440" tIns="45720" rIns="91440" bIns="45720" rtlCol="0" anchor="b"/>
          <a:lstStyle>
            <a:lvl1pPr algn="r">
              <a:defRPr sz="1200"/>
            </a:lvl1pPr>
          </a:lstStyle>
          <a:p>
            <a:fld id="{FA94AEFE-410A-4FBB-9807-3FBC0C18A446}" type="slidenum">
              <a:rPr lang="en-GB" smtClean="0"/>
              <a:t>‹#›</a:t>
            </a:fld>
            <a:endParaRPr lang="en-GB"/>
          </a:p>
        </p:txBody>
      </p:sp>
    </p:spTree>
    <p:extLst>
      <p:ext uri="{BB962C8B-B14F-4D97-AF65-F5344CB8AC3E}">
        <p14:creationId xmlns:p14="http://schemas.microsoft.com/office/powerpoint/2010/main" val="169834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125" cy="3413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622925" y="0"/>
            <a:ext cx="4302125" cy="341313"/>
          </a:xfrm>
          <a:prstGeom prst="rect">
            <a:avLst/>
          </a:prstGeom>
        </p:spPr>
        <p:txBody>
          <a:bodyPr vert="horz" lIns="91440" tIns="45720" rIns="91440" bIns="45720" rtlCol="0"/>
          <a:lstStyle>
            <a:lvl1pPr algn="r">
              <a:defRPr sz="1200"/>
            </a:lvl1pPr>
          </a:lstStyle>
          <a:p>
            <a:fld id="{BD2090E3-E91E-48A8-A431-D3D087F05EDF}" type="datetimeFigureOut">
              <a:rPr lang="en-GB" smtClean="0"/>
              <a:t>16/04/2026</a:t>
            </a:fld>
            <a:endParaRPr lang="en-GB"/>
          </a:p>
        </p:txBody>
      </p:sp>
      <p:sp>
        <p:nvSpPr>
          <p:cNvPr id="4" name="Slide Image Placeholder 3"/>
          <p:cNvSpPr>
            <a:spLocks noGrp="1" noRot="1" noChangeAspect="1"/>
          </p:cNvSpPr>
          <p:nvPr>
            <p:ph type="sldImg" idx="2"/>
          </p:nvPr>
        </p:nvSpPr>
        <p:spPr>
          <a:xfrm>
            <a:off x="3435350" y="849313"/>
            <a:ext cx="3055938" cy="229393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92188" y="3271838"/>
            <a:ext cx="7942262" cy="26765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456363"/>
            <a:ext cx="4302125" cy="34131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622925" y="6456363"/>
            <a:ext cx="4302125" cy="341312"/>
          </a:xfrm>
          <a:prstGeom prst="rect">
            <a:avLst/>
          </a:prstGeom>
        </p:spPr>
        <p:txBody>
          <a:bodyPr vert="horz" lIns="91440" tIns="45720" rIns="91440" bIns="45720" rtlCol="0" anchor="b"/>
          <a:lstStyle>
            <a:lvl1pPr algn="r">
              <a:defRPr sz="1200"/>
            </a:lvl1pPr>
          </a:lstStyle>
          <a:p>
            <a:fld id="{317D7C76-FD2D-4A87-8937-A234B18DC72E}" type="slidenum">
              <a:rPr lang="en-GB" smtClean="0"/>
              <a:t>‹#›</a:t>
            </a:fld>
            <a:endParaRPr lang="en-GB"/>
          </a:p>
        </p:txBody>
      </p:sp>
    </p:spTree>
    <p:extLst>
      <p:ext uri="{BB962C8B-B14F-4D97-AF65-F5344CB8AC3E}">
        <p14:creationId xmlns:p14="http://schemas.microsoft.com/office/powerpoint/2010/main" val="3653664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Seeking</a:t>
            </a:r>
            <a:r>
              <a:rPr lang="en-GB" baseline="0" dirty="0"/>
              <a:t> applications in industry – developing new technology – engaging with industry / users when relevant</a:t>
            </a:r>
          </a:p>
          <a:p>
            <a:endParaRPr lang="en-GB" baseline="0" dirty="0"/>
          </a:p>
          <a:p>
            <a:r>
              <a:rPr lang="en-GB" baseline="0" dirty="0"/>
              <a:t>No direct funding for commercialisation – resources are available at each university – I support those people in the in my </a:t>
            </a:r>
            <a:r>
              <a:rPr lang="en-GB" baseline="0" dirty="0" err="1"/>
              <a:t>dept</a:t>
            </a:r>
            <a:r>
              <a:rPr lang="en-GB" baseline="0" dirty="0"/>
              <a:t> who are in JAI</a:t>
            </a:r>
          </a:p>
          <a:p>
            <a:endParaRPr lang="en-GB" baseline="0" dirty="0"/>
          </a:p>
          <a:p>
            <a:r>
              <a:rPr lang="en-GB" baseline="0" dirty="0"/>
              <a:t>To understand commercial potential and develop tech toward commercial application – apply for additional funding from STFC – we get £50k </a:t>
            </a:r>
            <a:r>
              <a:rPr lang="en-GB" baseline="0" dirty="0" err="1"/>
              <a:t>p.a</a:t>
            </a:r>
            <a:r>
              <a:rPr lang="en-GB" baseline="0" dirty="0"/>
              <a:t> IAA – very helpful</a:t>
            </a:r>
          </a:p>
          <a:p>
            <a:endParaRPr lang="en-GB" baseline="0" dirty="0"/>
          </a:p>
          <a:p>
            <a:r>
              <a:rPr lang="en-GB" baseline="0" dirty="0"/>
              <a:t>EPSRC is £5M for 3yrs</a:t>
            </a:r>
            <a:endParaRPr lang="en-GB" dirty="0"/>
          </a:p>
        </p:txBody>
      </p:sp>
      <p:sp>
        <p:nvSpPr>
          <p:cNvPr id="4" name="Slide Number Placeholder 3"/>
          <p:cNvSpPr>
            <a:spLocks noGrp="1"/>
          </p:cNvSpPr>
          <p:nvPr>
            <p:ph type="sldNum" sz="quarter" idx="10"/>
          </p:nvPr>
        </p:nvSpPr>
        <p:spPr/>
        <p:txBody>
          <a:bodyPr/>
          <a:lstStyle/>
          <a:p>
            <a:fld id="{317D7C76-FD2D-4A87-8937-A234B18DC72E}" type="slidenum">
              <a:rPr lang="en-GB" smtClean="0"/>
              <a:t>4</a:t>
            </a:fld>
            <a:endParaRPr lang="en-GB"/>
          </a:p>
        </p:txBody>
      </p:sp>
    </p:spTree>
    <p:extLst>
      <p:ext uri="{BB962C8B-B14F-4D97-AF65-F5344CB8AC3E}">
        <p14:creationId xmlns:p14="http://schemas.microsoft.com/office/powerpoint/2010/main" val="1938446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7D7C76-FD2D-4A87-8937-A234B18DC72E}" type="slidenum">
              <a:rPr lang="en-GB" smtClean="0"/>
              <a:t>16</a:t>
            </a:fld>
            <a:endParaRPr lang="en-GB"/>
          </a:p>
        </p:txBody>
      </p:sp>
    </p:spTree>
    <p:extLst>
      <p:ext uri="{BB962C8B-B14F-4D97-AF65-F5344CB8AC3E}">
        <p14:creationId xmlns:p14="http://schemas.microsoft.com/office/powerpoint/2010/main" val="3058623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Foucus</a:t>
            </a:r>
            <a:r>
              <a:rPr lang="en-GB" dirty="0"/>
              <a:t> on the IP commercialisation activity potential</a:t>
            </a:r>
          </a:p>
        </p:txBody>
      </p:sp>
      <p:sp>
        <p:nvSpPr>
          <p:cNvPr id="4" name="Slide Number Placeholder 3"/>
          <p:cNvSpPr>
            <a:spLocks noGrp="1"/>
          </p:cNvSpPr>
          <p:nvPr>
            <p:ph type="sldNum" sz="quarter" idx="5"/>
          </p:nvPr>
        </p:nvSpPr>
        <p:spPr/>
        <p:txBody>
          <a:bodyPr/>
          <a:lstStyle/>
          <a:p>
            <a:fld id="{317D7C76-FD2D-4A87-8937-A234B18DC72E}" type="slidenum">
              <a:rPr lang="en-GB" smtClean="0"/>
              <a:t>7</a:t>
            </a:fld>
            <a:endParaRPr lang="en-GB"/>
          </a:p>
        </p:txBody>
      </p:sp>
    </p:spTree>
    <p:extLst>
      <p:ext uri="{BB962C8B-B14F-4D97-AF65-F5344CB8AC3E}">
        <p14:creationId xmlns:p14="http://schemas.microsoft.com/office/powerpoint/2010/main" val="3191151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7D7C76-FD2D-4A87-8937-A234B18DC72E}" type="slidenum">
              <a:rPr lang="en-GB" smtClean="0"/>
              <a:t>8</a:t>
            </a:fld>
            <a:endParaRPr lang="en-GB"/>
          </a:p>
        </p:txBody>
      </p:sp>
    </p:spTree>
    <p:extLst>
      <p:ext uri="{BB962C8B-B14F-4D97-AF65-F5344CB8AC3E}">
        <p14:creationId xmlns:p14="http://schemas.microsoft.com/office/powerpoint/2010/main" val="3478830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034806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Beam Delivery Simulation (BDSIM) is a program that simulates the passage of particles in a </a:t>
            </a:r>
            <a:r>
              <a:rPr lang="en-GB" sz="1200" kern="1200" dirty="0">
                <a:solidFill>
                  <a:schemeClr val="tx1"/>
                </a:solidFill>
                <a:latin typeface="+mn-lt"/>
                <a:ea typeface="+mn-ea"/>
                <a:cs typeface="+mn-cs"/>
              </a:rPr>
              <a:t>particle accelerator</a:t>
            </a:r>
            <a:r>
              <a:rPr lang="en-GB" dirty="0"/>
              <a:t>. It uses a suite of standard high energy physics codes (Geant4, ROOT and CLHEP</a:t>
            </a:r>
            <a:r>
              <a:rPr lang="en-GB" sz="1200" kern="1200" dirty="0">
                <a:solidFill>
                  <a:schemeClr val="tx1"/>
                </a:solidFill>
                <a:latin typeface="+mn-lt"/>
                <a:ea typeface="+mn-ea"/>
                <a:cs typeface="+mn-cs"/>
              </a:rPr>
              <a:t>) to create a computation</a:t>
            </a:r>
            <a:r>
              <a:rPr lang="en-GB" sz="1200" kern="1200" baseline="0" dirty="0">
                <a:solidFill>
                  <a:schemeClr val="tx1"/>
                </a:solidFill>
                <a:latin typeface="+mn-lt"/>
                <a:ea typeface="+mn-ea"/>
                <a:cs typeface="+mn-cs"/>
              </a:rPr>
              <a:t> model </a:t>
            </a:r>
            <a:r>
              <a:rPr lang="en-GB" sz="1200" kern="1200" dirty="0">
                <a:solidFill>
                  <a:schemeClr val="tx1"/>
                </a:solidFill>
                <a:latin typeface="+mn-lt"/>
                <a:ea typeface="+mn-ea"/>
                <a:cs typeface="+mn-cs"/>
              </a:rPr>
              <a:t>of a particle accelerator that combines accurate accelerator tracking routines with all of the</a:t>
            </a:r>
            <a:r>
              <a:rPr lang="en-GB" sz="1200" kern="1200" baseline="0" dirty="0">
                <a:solidFill>
                  <a:schemeClr val="tx1"/>
                </a:solidFill>
                <a:latin typeface="+mn-lt"/>
                <a:ea typeface="+mn-ea"/>
                <a:cs typeface="+mn-cs"/>
              </a:rPr>
              <a:t> physics </a:t>
            </a:r>
            <a:r>
              <a:rPr lang="en-GB" sz="1200" kern="1200" dirty="0">
                <a:solidFill>
                  <a:schemeClr val="tx1"/>
                </a:solidFill>
                <a:latin typeface="+mn-lt"/>
                <a:ea typeface="+mn-ea"/>
                <a:cs typeface="+mn-cs"/>
              </a:rPr>
              <a:t>processes of particles in Geant4. This unique combination permits radiation and detector background simulations in accelerators where both accurate tracking of all particles is required over long range or over many revolutions </a:t>
            </a:r>
            <a:r>
              <a:rPr lang="en-GB" dirty="0"/>
              <a:t>of a circular machine, as well as interaction with the material of the accelerator.</a:t>
            </a:r>
          </a:p>
        </p:txBody>
      </p:sp>
      <p:sp>
        <p:nvSpPr>
          <p:cNvPr id="4" name="Slide Number Placeholder 3"/>
          <p:cNvSpPr>
            <a:spLocks noGrp="1"/>
          </p:cNvSpPr>
          <p:nvPr>
            <p:ph type="sldNum" sz="quarter" idx="10"/>
          </p:nvPr>
        </p:nvSpPr>
        <p:spPr/>
        <p:txBody>
          <a:bodyPr/>
          <a:lstStyle/>
          <a:p>
            <a:fld id="{317D7C76-FD2D-4A87-8937-A234B18DC72E}" type="slidenum">
              <a:rPr lang="en-GB" smtClean="0"/>
              <a:t>10</a:t>
            </a:fld>
            <a:endParaRPr lang="en-GB"/>
          </a:p>
        </p:txBody>
      </p:sp>
    </p:spTree>
    <p:extLst>
      <p:ext uri="{BB962C8B-B14F-4D97-AF65-F5344CB8AC3E}">
        <p14:creationId xmlns:p14="http://schemas.microsoft.com/office/powerpoint/2010/main" val="2705650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 3D laser spectrometer -</a:t>
            </a:r>
            <a:r>
              <a:rPr lang="en-GB" sz="1200" kern="1200" baseline="0" dirty="0">
                <a:solidFill>
                  <a:schemeClr val="tx1"/>
                </a:solidFill>
                <a:effectLst/>
                <a:latin typeface="+mn-lt"/>
                <a:ea typeface="+mn-ea"/>
                <a:cs typeface="+mn-cs"/>
              </a:rPr>
              <a:t> t</a:t>
            </a:r>
            <a:r>
              <a:rPr lang="en-GB" sz="1200" kern="1200" dirty="0">
                <a:solidFill>
                  <a:schemeClr val="tx1"/>
                </a:solidFill>
                <a:effectLst/>
                <a:latin typeface="+mn-lt"/>
                <a:ea typeface="+mn-ea"/>
                <a:cs typeface="+mn-cs"/>
              </a:rPr>
              <a:t>he concept was initially developed for plasma </a:t>
            </a:r>
            <a:r>
              <a:rPr lang="en-GB" sz="1200" kern="1200" dirty="0" err="1">
                <a:solidFill>
                  <a:schemeClr val="tx1"/>
                </a:solidFill>
                <a:effectLst/>
                <a:latin typeface="+mn-lt"/>
                <a:ea typeface="+mn-ea"/>
                <a:cs typeface="+mn-cs"/>
              </a:rPr>
              <a:t>wakefield</a:t>
            </a:r>
            <a:r>
              <a:rPr lang="en-GB" sz="1200" kern="1200" dirty="0">
                <a:solidFill>
                  <a:schemeClr val="tx1"/>
                </a:solidFill>
                <a:effectLst/>
                <a:latin typeface="+mn-lt"/>
                <a:ea typeface="+mn-ea"/>
                <a:cs typeface="+mn-cs"/>
              </a:rPr>
              <a:t> diagnostic</a:t>
            </a:r>
            <a:r>
              <a:rPr lang="en-GB" sz="1200" kern="1200" baseline="0" dirty="0">
                <a:solidFill>
                  <a:schemeClr val="tx1"/>
                </a:solidFill>
                <a:effectLst/>
                <a:latin typeface="+mn-lt"/>
                <a:ea typeface="+mn-ea"/>
                <a:cs typeface="+mn-cs"/>
              </a:rPr>
              <a:t> tool</a:t>
            </a:r>
            <a:endParaRPr lang="en-GB" dirty="0"/>
          </a:p>
        </p:txBody>
      </p:sp>
      <p:sp>
        <p:nvSpPr>
          <p:cNvPr id="4" name="Slide Number Placeholder 3"/>
          <p:cNvSpPr>
            <a:spLocks noGrp="1"/>
          </p:cNvSpPr>
          <p:nvPr>
            <p:ph type="sldNum" sz="quarter" idx="10"/>
          </p:nvPr>
        </p:nvSpPr>
        <p:spPr/>
        <p:txBody>
          <a:bodyPr/>
          <a:lstStyle/>
          <a:p>
            <a:fld id="{317D7C76-FD2D-4A87-8937-A234B18DC72E}" type="slidenum">
              <a:rPr lang="en-GB" smtClean="0"/>
              <a:t>12</a:t>
            </a:fld>
            <a:endParaRPr lang="en-GB"/>
          </a:p>
        </p:txBody>
      </p:sp>
    </p:spTree>
    <p:extLst>
      <p:ext uri="{BB962C8B-B14F-4D97-AF65-F5344CB8AC3E}">
        <p14:creationId xmlns:p14="http://schemas.microsoft.com/office/powerpoint/2010/main" val="91871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984F4F7-D485-4E2E-A8AB-08AD6E5105A7}" type="slidenum">
              <a:rPr lang="en-GB" smtClean="0"/>
              <a:t>13</a:t>
            </a:fld>
            <a:endParaRPr lang="en-GB"/>
          </a:p>
        </p:txBody>
      </p:sp>
    </p:spTree>
    <p:extLst>
      <p:ext uri="{BB962C8B-B14F-4D97-AF65-F5344CB8AC3E}">
        <p14:creationId xmlns:p14="http://schemas.microsoft.com/office/powerpoint/2010/main" val="8465141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solidFill>
                <a:schemeClr val="bg1"/>
              </a:solidFill>
            </a:endParaRPr>
          </a:p>
        </p:txBody>
      </p:sp>
      <p:sp>
        <p:nvSpPr>
          <p:cNvPr id="4" name="Slide Number Placeholder 3"/>
          <p:cNvSpPr>
            <a:spLocks noGrp="1"/>
          </p:cNvSpPr>
          <p:nvPr>
            <p:ph type="sldNum" sz="quarter" idx="10"/>
          </p:nvPr>
        </p:nvSpPr>
        <p:spPr/>
        <p:txBody>
          <a:bodyPr/>
          <a:lstStyle/>
          <a:p>
            <a:fld id="{317D7C76-FD2D-4A87-8937-A234B18DC72E}" type="slidenum">
              <a:rPr lang="en-GB" smtClean="0"/>
              <a:t>14</a:t>
            </a:fld>
            <a:endParaRPr lang="en-GB"/>
          </a:p>
        </p:txBody>
      </p:sp>
    </p:spTree>
    <p:extLst>
      <p:ext uri="{BB962C8B-B14F-4D97-AF65-F5344CB8AC3E}">
        <p14:creationId xmlns:p14="http://schemas.microsoft.com/office/powerpoint/2010/main" val="33842495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solidFill>
                <a:schemeClr val="bg1"/>
              </a:solidFill>
            </a:endParaRPr>
          </a:p>
        </p:txBody>
      </p:sp>
      <p:sp>
        <p:nvSpPr>
          <p:cNvPr id="4" name="Slide Number Placeholder 3"/>
          <p:cNvSpPr>
            <a:spLocks noGrp="1"/>
          </p:cNvSpPr>
          <p:nvPr>
            <p:ph type="sldNum" sz="quarter" idx="10"/>
          </p:nvPr>
        </p:nvSpPr>
        <p:spPr/>
        <p:txBody>
          <a:bodyPr/>
          <a:lstStyle/>
          <a:p>
            <a:fld id="{317D7C76-FD2D-4A87-8937-A234B18DC72E}" type="slidenum">
              <a:rPr lang="en-GB" smtClean="0"/>
              <a:t>15</a:t>
            </a:fld>
            <a:endParaRPr lang="en-GB"/>
          </a:p>
        </p:txBody>
      </p:sp>
    </p:spTree>
    <p:extLst>
      <p:ext uri="{BB962C8B-B14F-4D97-AF65-F5344CB8AC3E}">
        <p14:creationId xmlns:p14="http://schemas.microsoft.com/office/powerpoint/2010/main" val="518097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44735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905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pPr>
            <a:r>
              <a:rPr sz="5315"/>
              <a:t>Title Text</a:t>
            </a:r>
          </a:p>
        </p:txBody>
      </p:sp>
      <p:sp>
        <p:nvSpPr>
          <p:cNvPr id="19" name="Shape 19"/>
          <p:cNvSpPr>
            <a:spLocks noGrp="1"/>
          </p:cNvSpPr>
          <p:nvPr>
            <p:ph type="body" idx="1"/>
          </p:nvPr>
        </p:nvSpPr>
        <p:spPr>
          <a:prstGeom prst="rect">
            <a:avLst/>
          </a:prstGeom>
        </p:spPr>
        <p:txBody>
          <a:bodyPr/>
          <a:lstStyle/>
          <a:p>
            <a:pPr lvl="0">
              <a:defRPr sz="1800"/>
            </a:pPr>
            <a:r>
              <a:rPr sz="2392"/>
              <a:t>Body Level One</a:t>
            </a:r>
          </a:p>
          <a:p>
            <a:pPr lvl="1">
              <a:defRPr sz="1800"/>
            </a:pPr>
            <a:r>
              <a:rPr sz="2392"/>
              <a:t>Body Level Two</a:t>
            </a:r>
          </a:p>
          <a:p>
            <a:pPr lvl="2">
              <a:defRPr sz="1800"/>
            </a:pPr>
            <a:r>
              <a:rPr sz="2392"/>
              <a:t>Body Level Three</a:t>
            </a:r>
          </a:p>
          <a:p>
            <a:pPr lvl="3">
              <a:defRPr sz="1800"/>
            </a:pPr>
            <a:r>
              <a:rPr sz="2392"/>
              <a:t>Body Level Four</a:t>
            </a:r>
          </a:p>
          <a:p>
            <a:pPr lvl="4">
              <a:defRPr sz="1800"/>
            </a:pPr>
            <a:r>
              <a:rPr sz="2392"/>
              <a:t>Body Level Five</a:t>
            </a:r>
          </a:p>
        </p:txBody>
      </p:sp>
    </p:spTree>
    <p:extLst>
      <p:ext uri="{BB962C8B-B14F-4D97-AF65-F5344CB8AC3E}">
        <p14:creationId xmlns:p14="http://schemas.microsoft.com/office/powerpoint/2010/main" val="3878283122"/>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80096" y="1061049"/>
            <a:ext cx="6480572" cy="2257166"/>
          </a:xfrm>
        </p:spPr>
        <p:txBody>
          <a:bodyPr anchor="b"/>
          <a:lstStyle>
            <a:lvl1pPr algn="ctr">
              <a:defRPr sz="4252"/>
            </a:lvl1pPr>
          </a:lstStyle>
          <a:p>
            <a:r>
              <a:rPr lang="en-US"/>
              <a:t>Click to edit Master title style</a:t>
            </a:r>
            <a:endParaRPr lang="en-GB"/>
          </a:p>
        </p:txBody>
      </p:sp>
      <p:sp>
        <p:nvSpPr>
          <p:cNvPr id="3" name="Subtitle 2"/>
          <p:cNvSpPr>
            <a:spLocks noGrp="1"/>
          </p:cNvSpPr>
          <p:nvPr>
            <p:ph type="subTitle" idx="1"/>
          </p:nvPr>
        </p:nvSpPr>
        <p:spPr>
          <a:xfrm>
            <a:off x="1080096" y="3405260"/>
            <a:ext cx="6480572" cy="1565308"/>
          </a:xfrm>
        </p:spPr>
        <p:txBody>
          <a:bodyPr/>
          <a:lstStyle>
            <a:lvl1pPr marL="0" indent="0" algn="ctr">
              <a:buNone/>
              <a:defRPr sz="1701"/>
            </a:lvl1pPr>
            <a:lvl2pPr marL="324018" indent="0" algn="ctr">
              <a:buNone/>
              <a:defRPr sz="1417"/>
            </a:lvl2pPr>
            <a:lvl3pPr marL="648035" indent="0" algn="ctr">
              <a:buNone/>
              <a:defRPr sz="1276"/>
            </a:lvl3pPr>
            <a:lvl4pPr marL="972053" indent="0" algn="ctr">
              <a:buNone/>
              <a:defRPr sz="1134"/>
            </a:lvl4pPr>
            <a:lvl5pPr marL="1296071" indent="0" algn="ctr">
              <a:buNone/>
              <a:defRPr sz="1134"/>
            </a:lvl5pPr>
            <a:lvl6pPr marL="1620088" indent="0" algn="ctr">
              <a:buNone/>
              <a:defRPr sz="1134"/>
            </a:lvl6pPr>
            <a:lvl7pPr marL="1944106" indent="0" algn="ctr">
              <a:buNone/>
              <a:defRPr sz="1134"/>
            </a:lvl7pPr>
            <a:lvl8pPr marL="2268123" indent="0" algn="ctr">
              <a:buNone/>
              <a:defRPr sz="1134"/>
            </a:lvl8pPr>
            <a:lvl9pPr marL="2592141" indent="0" algn="ctr">
              <a:buNone/>
              <a:defRPr sz="1134"/>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64D22FD-5DEC-40C6-BF14-E08542FAC9C8}" type="datetimeFigureOut">
              <a:rPr lang="en-GB" smtClean="0"/>
              <a:t>16/04/2026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3C334F8-F7AD-4C49-9E9E-5B926771B86D}" type="slidenum">
              <a:rPr lang="en-GB" smtClean="0"/>
              <a:t>‹#›</a:t>
            </a:fld>
            <a:endParaRPr lang="en-GB"/>
          </a:p>
        </p:txBody>
      </p:sp>
    </p:spTree>
    <p:extLst>
      <p:ext uri="{BB962C8B-B14F-4D97-AF65-F5344CB8AC3E}">
        <p14:creationId xmlns:p14="http://schemas.microsoft.com/office/powerpoint/2010/main" val="31512845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userDrawn="1"/>
        </p:nvSpPr>
        <p:spPr bwMode="auto">
          <a:xfrm>
            <a:off x="-1" y="815071"/>
            <a:ext cx="8640763" cy="5668279"/>
          </a:xfrm>
          <a:prstGeom prst="rect">
            <a:avLst/>
          </a:prstGeom>
          <a:solidFill>
            <a:schemeClr val="tx2">
              <a:lumMod val="60000"/>
              <a:lumOff val="40000"/>
            </a:schemeClr>
          </a:solidFill>
          <a:ln>
            <a:noFill/>
          </a:ln>
          <a:effectLst>
            <a:outerShdw dist="23000" dir="5400000" rotWithShape="0">
              <a:srgbClr val="000000">
                <a:alpha val="34998"/>
              </a:srgbClr>
            </a:outerShdw>
          </a:effectLst>
        </p:spPr>
        <p:txBody>
          <a:bodyPr anchor="ctr"/>
          <a:lstStyle/>
          <a:p>
            <a:pPr algn="ctr" fontAlgn="auto">
              <a:spcBef>
                <a:spcPts val="0"/>
              </a:spcBef>
              <a:spcAft>
                <a:spcPts val="0"/>
              </a:spcAft>
              <a:defRPr/>
            </a:pPr>
            <a:endParaRPr lang="en-US">
              <a:solidFill>
                <a:schemeClr val="lt1"/>
              </a:solidFill>
              <a:latin typeface="+mn-lt"/>
              <a:ea typeface="+mn-ea"/>
              <a:cs typeface="+mn-cs"/>
            </a:endParaRPr>
          </a:p>
        </p:txBody>
      </p:sp>
      <p:pic>
        <p:nvPicPr>
          <p:cNvPr id="2" name="Picture 1">
            <a:extLst>
              <a:ext uri="{FF2B5EF4-FFF2-40B4-BE49-F238E27FC236}">
                <a16:creationId xmlns:a16="http://schemas.microsoft.com/office/drawing/2014/main" id="{4399AC12-8E52-E9DC-4B2F-E8EE76C300A6}"/>
              </a:ext>
            </a:extLst>
          </p:cNvPr>
          <p:cNvPicPr/>
          <p:nvPr userDrawn="1"/>
        </p:nvPicPr>
        <p:blipFill rotWithShape="1">
          <a:blip r:embed="rId3"/>
          <a:srcRect l="80108"/>
          <a:stretch/>
        </p:blipFill>
        <p:spPr>
          <a:xfrm>
            <a:off x="5550870" y="173399"/>
            <a:ext cx="1273264" cy="569259"/>
          </a:xfrm>
          <a:prstGeom prst="rect">
            <a:avLst/>
          </a:prstGeom>
        </p:spPr>
      </p:pic>
      <p:pic>
        <p:nvPicPr>
          <p:cNvPr id="3" name="Picture 2">
            <a:extLst>
              <a:ext uri="{FF2B5EF4-FFF2-40B4-BE49-F238E27FC236}">
                <a16:creationId xmlns:a16="http://schemas.microsoft.com/office/drawing/2014/main" id="{217AB1CA-DB74-A994-B402-3A7128744C8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20089" y="221516"/>
            <a:ext cx="1433688" cy="409625"/>
          </a:xfrm>
          <a:prstGeom prst="rect">
            <a:avLst/>
          </a:prstGeom>
        </p:spPr>
      </p:pic>
      <p:sp>
        <p:nvSpPr>
          <p:cNvPr id="5" name="TextBox 4">
            <a:extLst>
              <a:ext uri="{FF2B5EF4-FFF2-40B4-BE49-F238E27FC236}">
                <a16:creationId xmlns:a16="http://schemas.microsoft.com/office/drawing/2014/main" id="{05602FC4-2C1B-68A0-328B-77FCD15E0467}"/>
              </a:ext>
            </a:extLst>
          </p:cNvPr>
          <p:cNvSpPr txBox="1"/>
          <p:nvPr userDrawn="1"/>
        </p:nvSpPr>
        <p:spPr>
          <a:xfrm>
            <a:off x="328349" y="224866"/>
            <a:ext cx="4629856" cy="369332"/>
          </a:xfrm>
          <a:prstGeom prst="rect">
            <a:avLst/>
          </a:prstGeom>
          <a:noFill/>
        </p:spPr>
        <p:txBody>
          <a:bodyPr wrap="square">
            <a:spAutoFit/>
          </a:bodyPr>
          <a:lstStyle/>
          <a:p>
            <a:pPr algn="ctr"/>
            <a:r>
              <a:rPr lang="en-GB" sz="1800" b="1" dirty="0">
                <a:solidFill>
                  <a:schemeClr val="tx1"/>
                </a:solidFill>
                <a:latin typeface="FoundrySterling-Book"/>
              </a:rPr>
              <a:t>Commercialisation</a:t>
            </a:r>
            <a:r>
              <a:rPr lang="en-US" sz="1800" b="1" dirty="0">
                <a:solidFill>
                  <a:schemeClr val="tx1"/>
                </a:solidFill>
                <a:latin typeface="FoundrySterling-Book"/>
              </a:rPr>
              <a:t> and Impact</a:t>
            </a:r>
          </a:p>
        </p:txBody>
      </p:sp>
    </p:spTree>
    <p:extLst>
      <p:ext uri="{BB962C8B-B14F-4D97-AF65-F5344CB8AC3E}">
        <p14:creationId xmlns:p14="http://schemas.microsoft.com/office/powerpoint/2010/main" val="1048086005"/>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432100" rtl="0" eaLnBrk="1" latinLnBrk="0" hangingPunct="1">
        <a:spcBef>
          <a:spcPct val="0"/>
        </a:spcBef>
        <a:buNone/>
        <a:defRPr sz="4200" kern="1200">
          <a:solidFill>
            <a:schemeClr val="tx1"/>
          </a:solidFill>
          <a:latin typeface="+mj-lt"/>
          <a:ea typeface="+mj-ea"/>
          <a:cs typeface="+mj-cs"/>
        </a:defRPr>
      </a:lvl1pPr>
    </p:titleStyle>
    <p:bodyStyle>
      <a:lvl1pPr marL="324075" indent="-324075" algn="l" defTabSz="432100" rtl="0" eaLnBrk="1" latinLnBrk="0" hangingPunct="1">
        <a:spcBef>
          <a:spcPct val="20000"/>
        </a:spcBef>
        <a:buFont typeface="Arial"/>
        <a:buChar char="•"/>
        <a:defRPr sz="3000" kern="1200">
          <a:solidFill>
            <a:schemeClr val="tx1"/>
          </a:solidFill>
          <a:latin typeface="+mn-lt"/>
          <a:ea typeface="+mn-ea"/>
          <a:cs typeface="+mn-cs"/>
        </a:defRPr>
      </a:lvl1pPr>
      <a:lvl2pPr marL="702162" indent="-270062" algn="l" defTabSz="432100" rtl="0" eaLnBrk="1" latinLnBrk="0" hangingPunct="1">
        <a:spcBef>
          <a:spcPct val="20000"/>
        </a:spcBef>
        <a:buFont typeface="Arial"/>
        <a:buChar char="–"/>
        <a:defRPr sz="2600" kern="1200">
          <a:solidFill>
            <a:schemeClr val="tx1"/>
          </a:solidFill>
          <a:latin typeface="+mn-lt"/>
          <a:ea typeface="+mn-ea"/>
          <a:cs typeface="+mn-cs"/>
        </a:defRPr>
      </a:lvl2pPr>
      <a:lvl3pPr marL="1080249" indent="-216050" algn="l" defTabSz="432100" rtl="0" eaLnBrk="1" latinLnBrk="0" hangingPunct="1">
        <a:spcBef>
          <a:spcPct val="20000"/>
        </a:spcBef>
        <a:buFont typeface="Arial"/>
        <a:buChar char="•"/>
        <a:defRPr sz="2300" kern="1200">
          <a:solidFill>
            <a:schemeClr val="tx1"/>
          </a:solidFill>
          <a:latin typeface="+mn-lt"/>
          <a:ea typeface="+mn-ea"/>
          <a:cs typeface="+mn-cs"/>
        </a:defRPr>
      </a:lvl3pPr>
      <a:lvl4pPr marL="1512349" indent="-216050" algn="l" defTabSz="432100" rtl="0" eaLnBrk="1" latinLnBrk="0" hangingPunct="1">
        <a:spcBef>
          <a:spcPct val="20000"/>
        </a:spcBef>
        <a:buFont typeface="Arial"/>
        <a:buChar char="–"/>
        <a:defRPr sz="1900" kern="1200">
          <a:solidFill>
            <a:schemeClr val="tx1"/>
          </a:solidFill>
          <a:latin typeface="+mn-lt"/>
          <a:ea typeface="+mn-ea"/>
          <a:cs typeface="+mn-cs"/>
        </a:defRPr>
      </a:lvl4pPr>
      <a:lvl5pPr marL="1944449" indent="-216050" algn="l" defTabSz="432100" rtl="0" eaLnBrk="1" latinLnBrk="0" hangingPunct="1">
        <a:spcBef>
          <a:spcPct val="20000"/>
        </a:spcBef>
        <a:buFont typeface="Arial"/>
        <a:buChar char="»"/>
        <a:defRPr sz="1900" kern="1200">
          <a:solidFill>
            <a:schemeClr val="tx1"/>
          </a:solidFill>
          <a:latin typeface="+mn-lt"/>
          <a:ea typeface="+mn-ea"/>
          <a:cs typeface="+mn-cs"/>
        </a:defRPr>
      </a:lvl5pPr>
      <a:lvl6pPr marL="2376548" indent="-216050" algn="l" defTabSz="432100" rtl="0" eaLnBrk="1" latinLnBrk="0" hangingPunct="1">
        <a:spcBef>
          <a:spcPct val="20000"/>
        </a:spcBef>
        <a:buFont typeface="Arial"/>
        <a:buChar char="•"/>
        <a:defRPr sz="1900" kern="1200">
          <a:solidFill>
            <a:schemeClr val="tx1"/>
          </a:solidFill>
          <a:latin typeface="+mn-lt"/>
          <a:ea typeface="+mn-ea"/>
          <a:cs typeface="+mn-cs"/>
        </a:defRPr>
      </a:lvl6pPr>
      <a:lvl7pPr marL="2808648" indent="-216050" algn="l" defTabSz="432100" rtl="0" eaLnBrk="1" latinLnBrk="0" hangingPunct="1">
        <a:spcBef>
          <a:spcPct val="20000"/>
        </a:spcBef>
        <a:buFont typeface="Arial"/>
        <a:buChar char="•"/>
        <a:defRPr sz="1900" kern="1200">
          <a:solidFill>
            <a:schemeClr val="tx1"/>
          </a:solidFill>
          <a:latin typeface="+mn-lt"/>
          <a:ea typeface="+mn-ea"/>
          <a:cs typeface="+mn-cs"/>
        </a:defRPr>
      </a:lvl7pPr>
      <a:lvl8pPr marL="3240748" indent="-216050" algn="l" defTabSz="432100" rtl="0" eaLnBrk="1" latinLnBrk="0" hangingPunct="1">
        <a:spcBef>
          <a:spcPct val="20000"/>
        </a:spcBef>
        <a:buFont typeface="Arial"/>
        <a:buChar char="•"/>
        <a:defRPr sz="1900" kern="1200">
          <a:solidFill>
            <a:schemeClr val="tx1"/>
          </a:solidFill>
          <a:latin typeface="+mn-lt"/>
          <a:ea typeface="+mn-ea"/>
          <a:cs typeface="+mn-cs"/>
        </a:defRPr>
      </a:lvl8pPr>
      <a:lvl9pPr marL="3672848" indent="-216050" algn="l" defTabSz="432100"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2100" rtl="0" eaLnBrk="1" latinLnBrk="0" hangingPunct="1">
        <a:defRPr sz="1700" kern="1200">
          <a:solidFill>
            <a:schemeClr val="tx1"/>
          </a:solidFill>
          <a:latin typeface="+mn-lt"/>
          <a:ea typeface="+mn-ea"/>
          <a:cs typeface="+mn-cs"/>
        </a:defRPr>
      </a:lvl1pPr>
      <a:lvl2pPr marL="432100" algn="l" defTabSz="432100" rtl="0" eaLnBrk="1" latinLnBrk="0" hangingPunct="1">
        <a:defRPr sz="1700" kern="1200">
          <a:solidFill>
            <a:schemeClr val="tx1"/>
          </a:solidFill>
          <a:latin typeface="+mn-lt"/>
          <a:ea typeface="+mn-ea"/>
          <a:cs typeface="+mn-cs"/>
        </a:defRPr>
      </a:lvl2pPr>
      <a:lvl3pPr marL="864199" algn="l" defTabSz="432100" rtl="0" eaLnBrk="1" latinLnBrk="0" hangingPunct="1">
        <a:defRPr sz="1700" kern="1200">
          <a:solidFill>
            <a:schemeClr val="tx1"/>
          </a:solidFill>
          <a:latin typeface="+mn-lt"/>
          <a:ea typeface="+mn-ea"/>
          <a:cs typeface="+mn-cs"/>
        </a:defRPr>
      </a:lvl3pPr>
      <a:lvl4pPr marL="1296299" algn="l" defTabSz="432100" rtl="0" eaLnBrk="1" latinLnBrk="0" hangingPunct="1">
        <a:defRPr sz="1700" kern="1200">
          <a:solidFill>
            <a:schemeClr val="tx1"/>
          </a:solidFill>
          <a:latin typeface="+mn-lt"/>
          <a:ea typeface="+mn-ea"/>
          <a:cs typeface="+mn-cs"/>
        </a:defRPr>
      </a:lvl4pPr>
      <a:lvl5pPr marL="1728399" algn="l" defTabSz="432100" rtl="0" eaLnBrk="1" latinLnBrk="0" hangingPunct="1">
        <a:defRPr sz="1700" kern="1200">
          <a:solidFill>
            <a:schemeClr val="tx1"/>
          </a:solidFill>
          <a:latin typeface="+mn-lt"/>
          <a:ea typeface="+mn-ea"/>
          <a:cs typeface="+mn-cs"/>
        </a:defRPr>
      </a:lvl5pPr>
      <a:lvl6pPr marL="2160499" algn="l" defTabSz="432100" rtl="0" eaLnBrk="1" latinLnBrk="0" hangingPunct="1">
        <a:defRPr sz="1700" kern="1200">
          <a:solidFill>
            <a:schemeClr val="tx1"/>
          </a:solidFill>
          <a:latin typeface="+mn-lt"/>
          <a:ea typeface="+mn-ea"/>
          <a:cs typeface="+mn-cs"/>
        </a:defRPr>
      </a:lvl6pPr>
      <a:lvl7pPr marL="2592598" algn="l" defTabSz="432100" rtl="0" eaLnBrk="1" latinLnBrk="0" hangingPunct="1">
        <a:defRPr sz="1700" kern="1200">
          <a:solidFill>
            <a:schemeClr val="tx1"/>
          </a:solidFill>
          <a:latin typeface="+mn-lt"/>
          <a:ea typeface="+mn-ea"/>
          <a:cs typeface="+mn-cs"/>
        </a:defRPr>
      </a:lvl7pPr>
      <a:lvl8pPr marL="3024698" algn="l" defTabSz="432100" rtl="0" eaLnBrk="1" latinLnBrk="0" hangingPunct="1">
        <a:defRPr sz="1700" kern="1200">
          <a:solidFill>
            <a:schemeClr val="tx1"/>
          </a:solidFill>
          <a:latin typeface="+mn-lt"/>
          <a:ea typeface="+mn-ea"/>
          <a:cs typeface="+mn-cs"/>
        </a:defRPr>
      </a:lvl8pPr>
      <a:lvl9pPr marL="3456798" algn="l" defTabSz="432100"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1" y="815070"/>
            <a:ext cx="8640763" cy="5668279"/>
          </a:xfrm>
          <a:prstGeom prst="rect">
            <a:avLst/>
          </a:prstGeom>
          <a:solidFill>
            <a:schemeClr val="bg1">
              <a:lumMod val="85000"/>
            </a:schemeClr>
          </a:solidFill>
          <a:ln>
            <a:noFill/>
          </a:ln>
          <a:effectLst>
            <a:outerShdw dist="23000" dir="5400000" rotWithShape="0">
              <a:srgbClr val="000000">
                <a:alpha val="34998"/>
              </a:srgbClr>
            </a:outerShdw>
          </a:effectLst>
        </p:spPr>
        <p:txBody>
          <a:bodyPr anchor="ctr"/>
          <a:lstStyle/>
          <a:p>
            <a:pPr algn="ctr" fontAlgn="auto">
              <a:spcBef>
                <a:spcPts val="0"/>
              </a:spcBef>
              <a:spcAft>
                <a:spcPts val="0"/>
              </a:spcAft>
              <a:defRPr/>
            </a:pPr>
            <a:endParaRPr lang="en-US">
              <a:solidFill>
                <a:schemeClr val="lt1"/>
              </a:solidFill>
              <a:latin typeface="+mn-lt"/>
              <a:ea typeface="+mn-ea"/>
              <a:cs typeface="+mn-cs"/>
            </a:endParaRPr>
          </a:p>
        </p:txBody>
      </p:sp>
      <p:pic>
        <p:nvPicPr>
          <p:cNvPr id="3" name="Picture 2">
            <a:extLst>
              <a:ext uri="{FF2B5EF4-FFF2-40B4-BE49-F238E27FC236}">
                <a16:creationId xmlns:a16="http://schemas.microsoft.com/office/drawing/2014/main" id="{0486A6BF-0457-FC6F-5E34-48D32DFB9AC0}"/>
              </a:ext>
            </a:extLst>
          </p:cNvPr>
          <p:cNvPicPr/>
          <p:nvPr userDrawn="1"/>
        </p:nvPicPr>
        <p:blipFill rotWithShape="1">
          <a:blip r:embed="rId5"/>
          <a:srcRect l="80108"/>
          <a:stretch/>
        </p:blipFill>
        <p:spPr>
          <a:xfrm>
            <a:off x="5550870" y="173399"/>
            <a:ext cx="1273264" cy="569259"/>
          </a:xfrm>
          <a:prstGeom prst="rect">
            <a:avLst/>
          </a:prstGeom>
        </p:spPr>
      </p:pic>
      <p:pic>
        <p:nvPicPr>
          <p:cNvPr id="4" name="Picture 3">
            <a:extLst>
              <a:ext uri="{FF2B5EF4-FFF2-40B4-BE49-F238E27FC236}">
                <a16:creationId xmlns:a16="http://schemas.microsoft.com/office/drawing/2014/main" id="{781FD4C8-11D1-7EA6-0967-8501F7794A67}"/>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920089" y="221516"/>
            <a:ext cx="1433688" cy="409625"/>
          </a:xfrm>
          <a:prstGeom prst="rect">
            <a:avLst/>
          </a:prstGeom>
        </p:spPr>
      </p:pic>
      <p:sp>
        <p:nvSpPr>
          <p:cNvPr id="5" name="TextBox 4">
            <a:extLst>
              <a:ext uri="{FF2B5EF4-FFF2-40B4-BE49-F238E27FC236}">
                <a16:creationId xmlns:a16="http://schemas.microsoft.com/office/drawing/2014/main" id="{4E92C3FA-DD4D-FB8D-A3B5-677A246B1C3F}"/>
              </a:ext>
            </a:extLst>
          </p:cNvPr>
          <p:cNvSpPr txBox="1"/>
          <p:nvPr userDrawn="1"/>
        </p:nvSpPr>
        <p:spPr>
          <a:xfrm>
            <a:off x="328349" y="224866"/>
            <a:ext cx="4629856" cy="369332"/>
          </a:xfrm>
          <a:prstGeom prst="rect">
            <a:avLst/>
          </a:prstGeom>
          <a:noFill/>
        </p:spPr>
        <p:txBody>
          <a:bodyPr wrap="square">
            <a:spAutoFit/>
          </a:bodyPr>
          <a:lstStyle/>
          <a:p>
            <a:pPr algn="ctr"/>
            <a:r>
              <a:rPr lang="en-GB" sz="1800" b="1" dirty="0">
                <a:solidFill>
                  <a:schemeClr val="tx1"/>
                </a:solidFill>
                <a:latin typeface="FoundrySterling-Book"/>
              </a:rPr>
              <a:t>Commercialisation</a:t>
            </a:r>
            <a:r>
              <a:rPr lang="en-US" sz="1800" b="1" dirty="0">
                <a:solidFill>
                  <a:schemeClr val="tx1"/>
                </a:solidFill>
                <a:latin typeface="FoundrySterling-Book"/>
              </a:rPr>
              <a:t> and Impact</a:t>
            </a:r>
          </a:p>
        </p:txBody>
      </p:sp>
    </p:spTree>
    <p:extLst>
      <p:ext uri="{BB962C8B-B14F-4D97-AF65-F5344CB8AC3E}">
        <p14:creationId xmlns:p14="http://schemas.microsoft.com/office/powerpoint/2010/main" val="403834857"/>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5" r:id="rId3"/>
  </p:sldLayoutIdLst>
  <p:txStyles>
    <p:titleStyle>
      <a:lvl1pPr algn="ctr" defTabSz="432100" rtl="0" eaLnBrk="1" latinLnBrk="0" hangingPunct="1">
        <a:spcBef>
          <a:spcPct val="0"/>
        </a:spcBef>
        <a:buNone/>
        <a:defRPr sz="4200" kern="1200">
          <a:solidFill>
            <a:schemeClr val="tx1"/>
          </a:solidFill>
          <a:latin typeface="+mj-lt"/>
          <a:ea typeface="+mj-ea"/>
          <a:cs typeface="+mj-cs"/>
        </a:defRPr>
      </a:lvl1pPr>
    </p:titleStyle>
    <p:bodyStyle>
      <a:lvl1pPr marL="324075" indent="-324075" algn="l" defTabSz="432100" rtl="0" eaLnBrk="1" latinLnBrk="0" hangingPunct="1">
        <a:spcBef>
          <a:spcPct val="20000"/>
        </a:spcBef>
        <a:buFont typeface="Arial"/>
        <a:buChar char="•"/>
        <a:defRPr sz="3000" kern="1200">
          <a:solidFill>
            <a:schemeClr val="tx1"/>
          </a:solidFill>
          <a:latin typeface="+mn-lt"/>
          <a:ea typeface="+mn-ea"/>
          <a:cs typeface="+mn-cs"/>
        </a:defRPr>
      </a:lvl1pPr>
      <a:lvl2pPr marL="702162" indent="-270062" algn="l" defTabSz="432100" rtl="0" eaLnBrk="1" latinLnBrk="0" hangingPunct="1">
        <a:spcBef>
          <a:spcPct val="20000"/>
        </a:spcBef>
        <a:buFont typeface="Arial"/>
        <a:buChar char="–"/>
        <a:defRPr sz="2600" kern="1200">
          <a:solidFill>
            <a:schemeClr val="tx1"/>
          </a:solidFill>
          <a:latin typeface="+mn-lt"/>
          <a:ea typeface="+mn-ea"/>
          <a:cs typeface="+mn-cs"/>
        </a:defRPr>
      </a:lvl2pPr>
      <a:lvl3pPr marL="1080249" indent="-216050" algn="l" defTabSz="432100" rtl="0" eaLnBrk="1" latinLnBrk="0" hangingPunct="1">
        <a:spcBef>
          <a:spcPct val="20000"/>
        </a:spcBef>
        <a:buFont typeface="Arial"/>
        <a:buChar char="•"/>
        <a:defRPr sz="2300" kern="1200">
          <a:solidFill>
            <a:schemeClr val="tx1"/>
          </a:solidFill>
          <a:latin typeface="+mn-lt"/>
          <a:ea typeface="+mn-ea"/>
          <a:cs typeface="+mn-cs"/>
        </a:defRPr>
      </a:lvl3pPr>
      <a:lvl4pPr marL="1512349" indent="-216050" algn="l" defTabSz="432100" rtl="0" eaLnBrk="1" latinLnBrk="0" hangingPunct="1">
        <a:spcBef>
          <a:spcPct val="20000"/>
        </a:spcBef>
        <a:buFont typeface="Arial"/>
        <a:buChar char="–"/>
        <a:defRPr sz="1900" kern="1200">
          <a:solidFill>
            <a:schemeClr val="tx1"/>
          </a:solidFill>
          <a:latin typeface="+mn-lt"/>
          <a:ea typeface="+mn-ea"/>
          <a:cs typeface="+mn-cs"/>
        </a:defRPr>
      </a:lvl4pPr>
      <a:lvl5pPr marL="1944449" indent="-216050" algn="l" defTabSz="432100" rtl="0" eaLnBrk="1" latinLnBrk="0" hangingPunct="1">
        <a:spcBef>
          <a:spcPct val="20000"/>
        </a:spcBef>
        <a:buFont typeface="Arial"/>
        <a:buChar char="»"/>
        <a:defRPr sz="1900" kern="1200">
          <a:solidFill>
            <a:schemeClr val="tx1"/>
          </a:solidFill>
          <a:latin typeface="+mn-lt"/>
          <a:ea typeface="+mn-ea"/>
          <a:cs typeface="+mn-cs"/>
        </a:defRPr>
      </a:lvl5pPr>
      <a:lvl6pPr marL="2376548" indent="-216050" algn="l" defTabSz="432100" rtl="0" eaLnBrk="1" latinLnBrk="0" hangingPunct="1">
        <a:spcBef>
          <a:spcPct val="20000"/>
        </a:spcBef>
        <a:buFont typeface="Arial"/>
        <a:buChar char="•"/>
        <a:defRPr sz="1900" kern="1200">
          <a:solidFill>
            <a:schemeClr val="tx1"/>
          </a:solidFill>
          <a:latin typeface="+mn-lt"/>
          <a:ea typeface="+mn-ea"/>
          <a:cs typeface="+mn-cs"/>
        </a:defRPr>
      </a:lvl6pPr>
      <a:lvl7pPr marL="2808648" indent="-216050" algn="l" defTabSz="432100" rtl="0" eaLnBrk="1" latinLnBrk="0" hangingPunct="1">
        <a:spcBef>
          <a:spcPct val="20000"/>
        </a:spcBef>
        <a:buFont typeface="Arial"/>
        <a:buChar char="•"/>
        <a:defRPr sz="1900" kern="1200">
          <a:solidFill>
            <a:schemeClr val="tx1"/>
          </a:solidFill>
          <a:latin typeface="+mn-lt"/>
          <a:ea typeface="+mn-ea"/>
          <a:cs typeface="+mn-cs"/>
        </a:defRPr>
      </a:lvl7pPr>
      <a:lvl8pPr marL="3240748" indent="-216050" algn="l" defTabSz="432100" rtl="0" eaLnBrk="1" latinLnBrk="0" hangingPunct="1">
        <a:spcBef>
          <a:spcPct val="20000"/>
        </a:spcBef>
        <a:buFont typeface="Arial"/>
        <a:buChar char="•"/>
        <a:defRPr sz="1900" kern="1200">
          <a:solidFill>
            <a:schemeClr val="tx1"/>
          </a:solidFill>
          <a:latin typeface="+mn-lt"/>
          <a:ea typeface="+mn-ea"/>
          <a:cs typeface="+mn-cs"/>
        </a:defRPr>
      </a:lvl8pPr>
      <a:lvl9pPr marL="3672848" indent="-216050" algn="l" defTabSz="432100"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2100" rtl="0" eaLnBrk="1" latinLnBrk="0" hangingPunct="1">
        <a:defRPr sz="1700" kern="1200">
          <a:solidFill>
            <a:schemeClr val="tx1"/>
          </a:solidFill>
          <a:latin typeface="+mn-lt"/>
          <a:ea typeface="+mn-ea"/>
          <a:cs typeface="+mn-cs"/>
        </a:defRPr>
      </a:lvl1pPr>
      <a:lvl2pPr marL="432100" algn="l" defTabSz="432100" rtl="0" eaLnBrk="1" latinLnBrk="0" hangingPunct="1">
        <a:defRPr sz="1700" kern="1200">
          <a:solidFill>
            <a:schemeClr val="tx1"/>
          </a:solidFill>
          <a:latin typeface="+mn-lt"/>
          <a:ea typeface="+mn-ea"/>
          <a:cs typeface="+mn-cs"/>
        </a:defRPr>
      </a:lvl2pPr>
      <a:lvl3pPr marL="864199" algn="l" defTabSz="432100" rtl="0" eaLnBrk="1" latinLnBrk="0" hangingPunct="1">
        <a:defRPr sz="1700" kern="1200">
          <a:solidFill>
            <a:schemeClr val="tx1"/>
          </a:solidFill>
          <a:latin typeface="+mn-lt"/>
          <a:ea typeface="+mn-ea"/>
          <a:cs typeface="+mn-cs"/>
        </a:defRPr>
      </a:lvl3pPr>
      <a:lvl4pPr marL="1296299" algn="l" defTabSz="432100" rtl="0" eaLnBrk="1" latinLnBrk="0" hangingPunct="1">
        <a:defRPr sz="1700" kern="1200">
          <a:solidFill>
            <a:schemeClr val="tx1"/>
          </a:solidFill>
          <a:latin typeface="+mn-lt"/>
          <a:ea typeface="+mn-ea"/>
          <a:cs typeface="+mn-cs"/>
        </a:defRPr>
      </a:lvl4pPr>
      <a:lvl5pPr marL="1728399" algn="l" defTabSz="432100" rtl="0" eaLnBrk="1" latinLnBrk="0" hangingPunct="1">
        <a:defRPr sz="1700" kern="1200">
          <a:solidFill>
            <a:schemeClr val="tx1"/>
          </a:solidFill>
          <a:latin typeface="+mn-lt"/>
          <a:ea typeface="+mn-ea"/>
          <a:cs typeface="+mn-cs"/>
        </a:defRPr>
      </a:lvl5pPr>
      <a:lvl6pPr marL="2160499" algn="l" defTabSz="432100" rtl="0" eaLnBrk="1" latinLnBrk="0" hangingPunct="1">
        <a:defRPr sz="1700" kern="1200">
          <a:solidFill>
            <a:schemeClr val="tx1"/>
          </a:solidFill>
          <a:latin typeface="+mn-lt"/>
          <a:ea typeface="+mn-ea"/>
          <a:cs typeface="+mn-cs"/>
        </a:defRPr>
      </a:lvl6pPr>
      <a:lvl7pPr marL="2592598" algn="l" defTabSz="432100" rtl="0" eaLnBrk="1" latinLnBrk="0" hangingPunct="1">
        <a:defRPr sz="1700" kern="1200">
          <a:solidFill>
            <a:schemeClr val="tx1"/>
          </a:solidFill>
          <a:latin typeface="+mn-lt"/>
          <a:ea typeface="+mn-ea"/>
          <a:cs typeface="+mn-cs"/>
        </a:defRPr>
      </a:lvl7pPr>
      <a:lvl8pPr marL="3024698" algn="l" defTabSz="432100" rtl="0" eaLnBrk="1" latinLnBrk="0" hangingPunct="1">
        <a:defRPr sz="1700" kern="1200">
          <a:solidFill>
            <a:schemeClr val="tx1"/>
          </a:solidFill>
          <a:latin typeface="+mn-lt"/>
          <a:ea typeface="+mn-ea"/>
          <a:cs typeface="+mn-cs"/>
        </a:defRPr>
      </a:lvl8pPr>
      <a:lvl9pPr marL="3456798" algn="l" defTabSz="432100"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jpeg"/><Relationship Id="rId3" Type="http://schemas.openxmlformats.org/officeDocument/2006/relationships/image" Target="../media/image19.jpeg"/><Relationship Id="rId7" Type="http://schemas.openxmlformats.org/officeDocument/2006/relationships/image" Target="../media/image23.png"/><Relationship Id="rId12" Type="http://schemas.openxmlformats.org/officeDocument/2006/relationships/image" Target="../media/image28.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2.jpe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jpeg"/><Relationship Id="rId18" Type="http://schemas.openxmlformats.org/officeDocument/2006/relationships/image" Target="../media/image33.png"/><Relationship Id="rId3" Type="http://schemas.openxmlformats.org/officeDocument/2006/relationships/image" Target="../media/image7.png"/><Relationship Id="rId7" Type="http://schemas.openxmlformats.org/officeDocument/2006/relationships/image" Target="../media/image13.png"/><Relationship Id="rId12" Type="http://schemas.openxmlformats.org/officeDocument/2006/relationships/image" Target="../media/image6.svg"/><Relationship Id="rId17" Type="http://schemas.openxmlformats.org/officeDocument/2006/relationships/image" Target="../media/image32.png"/><Relationship Id="rId2" Type="http://schemas.openxmlformats.org/officeDocument/2006/relationships/image" Target="../media/image3.png"/><Relationship Id="rId16" Type="http://schemas.openxmlformats.org/officeDocument/2006/relationships/image" Target="../media/image26.png"/><Relationship Id="rId20"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11.emf"/><Relationship Id="rId11" Type="http://schemas.openxmlformats.org/officeDocument/2006/relationships/image" Target="../media/image5.png"/><Relationship Id="rId5" Type="http://schemas.openxmlformats.org/officeDocument/2006/relationships/image" Target="../media/image10.emf"/><Relationship Id="rId15" Type="http://schemas.openxmlformats.org/officeDocument/2006/relationships/image" Target="../media/image25.png"/><Relationship Id="rId10" Type="http://schemas.openxmlformats.org/officeDocument/2006/relationships/image" Target="../media/image17.png"/><Relationship Id="rId19" Type="http://schemas.openxmlformats.org/officeDocument/2006/relationships/image" Target="../media/image34.png"/><Relationship Id="rId4" Type="http://schemas.openxmlformats.org/officeDocument/2006/relationships/image" Target="../media/image9.emf"/><Relationship Id="rId9" Type="http://schemas.openxmlformats.org/officeDocument/2006/relationships/image" Target="../media/image15.jpeg"/><Relationship Id="rId14" Type="http://schemas.openxmlformats.org/officeDocument/2006/relationships/image" Target="../media/image2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32303" y="2016125"/>
            <a:ext cx="7585722" cy="3724096"/>
          </a:xfrm>
          <a:prstGeom prst="rect">
            <a:avLst/>
          </a:prstGeom>
          <a:noFill/>
        </p:spPr>
        <p:txBody>
          <a:bodyPr wrap="square" rtlCol="0">
            <a:spAutoFit/>
          </a:bodyPr>
          <a:lstStyle/>
          <a:p>
            <a:r>
              <a:rPr lang="en-GB" sz="4800" dirty="0">
                <a:solidFill>
                  <a:schemeClr val="bg1"/>
                </a:solidFill>
                <a:latin typeface="FoundrySterling-Book"/>
              </a:rPr>
              <a:t>Commercialisation &amp; Impact</a:t>
            </a:r>
          </a:p>
          <a:p>
            <a:endParaRPr lang="en-US" sz="4800" dirty="0">
              <a:solidFill>
                <a:schemeClr val="bg1"/>
              </a:solidFill>
              <a:latin typeface="FoundrySterling-Book"/>
            </a:endParaRPr>
          </a:p>
          <a:p>
            <a:r>
              <a:rPr lang="en-US" sz="2800" dirty="0" err="1">
                <a:solidFill>
                  <a:schemeClr val="bg1"/>
                </a:solidFill>
                <a:latin typeface="FoundrySterling-Book"/>
              </a:rPr>
              <a:t>Dr</a:t>
            </a:r>
            <a:r>
              <a:rPr lang="en-US" sz="2800" dirty="0">
                <a:solidFill>
                  <a:schemeClr val="bg1"/>
                </a:solidFill>
                <a:latin typeface="FoundrySterling-Book"/>
              </a:rPr>
              <a:t> Phillip Tait</a:t>
            </a:r>
          </a:p>
          <a:p>
            <a:r>
              <a:rPr lang="en-US" sz="2800" dirty="0">
                <a:solidFill>
                  <a:schemeClr val="bg1"/>
                </a:solidFill>
                <a:latin typeface="FoundrySterling-Book"/>
              </a:rPr>
              <a:t>Innovation &amp; Enterprise Manager</a:t>
            </a:r>
          </a:p>
          <a:p>
            <a:r>
              <a:rPr lang="en-US" sz="2800" dirty="0">
                <a:solidFill>
                  <a:schemeClr val="bg1"/>
                </a:solidFill>
                <a:latin typeface="FoundrySterling-Book"/>
              </a:rPr>
              <a:t>Department of Physics, Oxford </a:t>
            </a:r>
          </a:p>
          <a:p>
            <a:endParaRPr lang="en-US" sz="1400" dirty="0">
              <a:solidFill>
                <a:schemeClr val="bg1"/>
              </a:solidFill>
              <a:latin typeface="FoundrySterling-Book"/>
            </a:endParaRPr>
          </a:p>
          <a:p>
            <a:endParaRPr lang="en-US" sz="1400" dirty="0">
              <a:solidFill>
                <a:schemeClr val="bg1"/>
              </a:solidFill>
              <a:latin typeface="FoundrySterling-Book"/>
            </a:endParaRPr>
          </a:p>
          <a:p>
            <a:endParaRPr lang="en-US" sz="1400" dirty="0">
              <a:solidFill>
                <a:schemeClr val="bg1"/>
              </a:solidFill>
              <a:latin typeface="FoundrySterling-Book"/>
            </a:endParaRPr>
          </a:p>
          <a:p>
            <a:r>
              <a:rPr lang="en-US" sz="1400" dirty="0">
                <a:solidFill>
                  <a:schemeClr val="bg1"/>
                </a:solidFill>
                <a:latin typeface="FoundrySterling-Book"/>
              </a:rPr>
              <a:t>16</a:t>
            </a:r>
            <a:r>
              <a:rPr lang="en-US" sz="1400" baseline="30000" dirty="0">
                <a:solidFill>
                  <a:schemeClr val="bg1"/>
                </a:solidFill>
                <a:latin typeface="FoundrySterling-Book"/>
              </a:rPr>
              <a:t>th</a:t>
            </a:r>
            <a:r>
              <a:rPr lang="en-US" sz="1400" dirty="0">
                <a:solidFill>
                  <a:schemeClr val="bg1"/>
                </a:solidFill>
                <a:latin typeface="FoundrySterling-Book"/>
              </a:rPr>
              <a:t>  April 2026</a:t>
            </a:r>
          </a:p>
        </p:txBody>
      </p:sp>
    </p:spTree>
    <p:extLst>
      <p:ext uri="{BB962C8B-B14F-4D97-AF65-F5344CB8AC3E}">
        <p14:creationId xmlns:p14="http://schemas.microsoft.com/office/powerpoint/2010/main" val="3811155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3088" y="971823"/>
            <a:ext cx="6687297" cy="4985980"/>
          </a:xfrm>
          <a:prstGeom prst="rect">
            <a:avLst/>
          </a:prstGeom>
        </p:spPr>
        <p:txBody>
          <a:bodyPr wrap="square">
            <a:spAutoFit/>
          </a:bodyPr>
          <a:lstStyle/>
          <a:p>
            <a:pPr algn="ctr"/>
            <a:r>
              <a:rPr lang="en-GB" sz="2400" b="1" dirty="0">
                <a:solidFill>
                  <a:srgbClr val="0070C0"/>
                </a:solidFill>
                <a:latin typeface="FoundrySterling-Book" panose="00000400000000000000" pitchFamily="2" charset="0"/>
              </a:rPr>
              <a:t>Projects - </a:t>
            </a:r>
            <a:r>
              <a:rPr lang="en-GB" sz="2400" b="1" dirty="0">
                <a:latin typeface="FoundrySterling-Book" panose="00000400000000000000" pitchFamily="2" charset="0"/>
              </a:rPr>
              <a:t>Beam Delivery Simulation</a:t>
            </a:r>
          </a:p>
          <a:p>
            <a:pPr algn="ctr"/>
            <a:endParaRPr lang="en-GB" sz="2400" b="1" dirty="0">
              <a:latin typeface="FoundrySterling-Book" panose="00000400000000000000" pitchFamily="2" charset="0"/>
            </a:endParaRPr>
          </a:p>
          <a:p>
            <a:pPr marL="342900" indent="-342900">
              <a:buFont typeface="Arial" panose="020B0604020202020204" pitchFamily="34" charset="0"/>
              <a:buChar char="•"/>
            </a:pPr>
            <a:r>
              <a:rPr lang="en-GB" sz="1800" dirty="0">
                <a:latin typeface="FoundrySterling-Book" panose="00000400000000000000" pitchFamily="2" charset="0"/>
                <a:sym typeface="Wingdings"/>
              </a:rPr>
              <a:t>BDSIM program simulates movement of particles in a particle accelerator – create a computation model (Geant4)</a:t>
            </a:r>
          </a:p>
          <a:p>
            <a:pPr marL="342900" indent="-342900">
              <a:buFont typeface="Arial" panose="020B0604020202020204" pitchFamily="34" charset="0"/>
              <a:buChar char="•"/>
            </a:pPr>
            <a:endParaRPr lang="en-GB" sz="1800" dirty="0">
              <a:solidFill>
                <a:prstClr val="black"/>
              </a:solidFill>
              <a:latin typeface="FoundrySterling-Book" panose="00000400000000000000" pitchFamily="2" charset="0"/>
              <a:sym typeface="Wingdings"/>
            </a:endParaRPr>
          </a:p>
          <a:p>
            <a:pPr marL="342900" indent="-342900">
              <a:buFont typeface="Arial" panose="020B0604020202020204" pitchFamily="34" charset="0"/>
              <a:buChar char="•"/>
            </a:pPr>
            <a:r>
              <a:rPr lang="en-GB" sz="1800" dirty="0">
                <a:latin typeface="FoundrySterling-Book" panose="00000400000000000000" pitchFamily="2" charset="0"/>
                <a:sym typeface="Wingdings"/>
              </a:rPr>
              <a:t>Growing worldwide adoption, applied to many machines &amp; experiments: </a:t>
            </a:r>
            <a:r>
              <a:rPr lang="en-GB" sz="1800" dirty="0">
                <a:solidFill>
                  <a:srgbClr val="0070C0"/>
                </a:solidFill>
                <a:latin typeface="FoundrySterling-Book" panose="00000400000000000000" pitchFamily="2" charset="0"/>
                <a:sym typeface="Wingdings"/>
              </a:rPr>
              <a:t>CERN, CLIC, XFEL, Diamond, </a:t>
            </a:r>
            <a:r>
              <a:rPr lang="en-GB" sz="1800" dirty="0" err="1">
                <a:solidFill>
                  <a:srgbClr val="0070C0"/>
                </a:solidFill>
                <a:latin typeface="FoundrySterling-Book" panose="00000400000000000000" pitchFamily="2" charset="0"/>
                <a:sym typeface="Wingdings"/>
              </a:rPr>
              <a:t>LhARA</a:t>
            </a:r>
            <a:r>
              <a:rPr lang="en-GB" sz="1800" dirty="0">
                <a:solidFill>
                  <a:srgbClr val="0070C0"/>
                </a:solidFill>
                <a:latin typeface="FoundrySterling-Book" panose="00000400000000000000" pitchFamily="2" charset="0"/>
                <a:sym typeface="Wingdings"/>
              </a:rPr>
              <a:t>, PSI </a:t>
            </a:r>
            <a:r>
              <a:rPr lang="en-GB" sz="1800" dirty="0">
                <a:latin typeface="FoundrySterling-Book" panose="00000400000000000000" pitchFamily="2" charset="0"/>
                <a:sym typeface="Wingdings"/>
              </a:rPr>
              <a:t>…</a:t>
            </a:r>
          </a:p>
          <a:p>
            <a:pPr marL="342900" indent="-342900">
              <a:buFont typeface="Arial" panose="020B0604020202020204" pitchFamily="34" charset="0"/>
              <a:buChar char="•"/>
            </a:pPr>
            <a:endParaRPr lang="en-GB" sz="1800" dirty="0">
              <a:latin typeface="FoundrySterling-Book" panose="00000400000000000000" pitchFamily="2" charset="0"/>
              <a:sym typeface="Wingdings"/>
            </a:endParaRPr>
          </a:p>
          <a:p>
            <a:pPr marL="342900" indent="-342900">
              <a:buFont typeface="Arial" panose="020B0604020202020204" pitchFamily="34" charset="0"/>
              <a:buChar char="•"/>
            </a:pPr>
            <a:r>
              <a:rPr lang="en-US" sz="1800" dirty="0">
                <a:latin typeface="FoundrySterling-Book" panose="00000400000000000000" pitchFamily="2" charset="0"/>
              </a:rPr>
              <a:t>Applications of BDSIM: Detector backgrounds, Beam transport in vacuum/air/gas, Beamline design, Collimation system efficiency, Secondary radiation transport, Beam losses and energy deposition, Laserwire diagnostics, Shielding activation, Beam shaping, Permanent magnet degradation, and many more …..  </a:t>
            </a:r>
            <a:endParaRPr lang="en-GB" sz="2000" dirty="0">
              <a:latin typeface="FoundrySterling-Book" panose="00000400000000000000" pitchFamily="2" charset="0"/>
            </a:endParaRPr>
          </a:p>
          <a:p>
            <a:pPr marL="342900" indent="-342900">
              <a:buFont typeface="Arial" panose="020B0604020202020204" pitchFamily="34" charset="0"/>
              <a:buChar char="•"/>
            </a:pPr>
            <a:endParaRPr lang="en-GB" sz="1800" dirty="0">
              <a:latin typeface="FoundrySterling-Book" panose="00000400000000000000" pitchFamily="2" charset="0"/>
              <a:sym typeface="Wingdings"/>
            </a:endParaRPr>
          </a:p>
          <a:p>
            <a:pPr marL="342900" indent="-342900">
              <a:buFont typeface="Arial" panose="020B0604020202020204" pitchFamily="34" charset="0"/>
              <a:buChar char="•"/>
            </a:pPr>
            <a:r>
              <a:rPr lang="en-GB" sz="1800" dirty="0">
                <a:latin typeface="FoundrySterling-Book" panose="00000400000000000000" pitchFamily="2" charset="0"/>
                <a:sym typeface="Wingdings"/>
              </a:rPr>
              <a:t>Attempts to encourage commercial application is ongoing – medical citations growing quickly</a:t>
            </a:r>
            <a:endParaRPr lang="en-GB" sz="1800" dirty="0">
              <a:latin typeface="FoundrySterling-Book" panose="00000400000000000000" pitchFamily="2" charset="0"/>
            </a:endParaRPr>
          </a:p>
          <a:p>
            <a:pPr marL="342900" indent="-342900">
              <a:buFont typeface="Arial" panose="020B0604020202020204" pitchFamily="34" charset="0"/>
              <a:buChar char="•"/>
            </a:pPr>
            <a:endParaRPr lang="en-GB" sz="1800" dirty="0">
              <a:latin typeface="FoundrySterling-Book" panose="00000400000000000000" pitchFamily="2" charset="0"/>
            </a:endParaRPr>
          </a:p>
        </p:txBody>
      </p:sp>
      <p:pic>
        <p:nvPicPr>
          <p:cNvPr id="3" name="Picture 2">
            <a:extLst>
              <a:ext uri="{FF2B5EF4-FFF2-40B4-BE49-F238E27FC236}">
                <a16:creationId xmlns:a16="http://schemas.microsoft.com/office/drawing/2014/main" id="{A06DF3B6-CAD8-85CF-8355-3756509136D8}"/>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766118" y="950643"/>
            <a:ext cx="1696601" cy="873077"/>
          </a:xfrm>
          <a:prstGeom prst="rect">
            <a:avLst/>
          </a:prstGeom>
          <a:effectLst/>
        </p:spPr>
      </p:pic>
      <p:grpSp>
        <p:nvGrpSpPr>
          <p:cNvPr id="4" name="Group 3">
            <a:extLst>
              <a:ext uri="{FF2B5EF4-FFF2-40B4-BE49-F238E27FC236}">
                <a16:creationId xmlns:a16="http://schemas.microsoft.com/office/drawing/2014/main" id="{045812EC-25F5-D065-3BE5-82FB7B25760F}"/>
              </a:ext>
            </a:extLst>
          </p:cNvPr>
          <p:cNvGrpSpPr/>
          <p:nvPr/>
        </p:nvGrpSpPr>
        <p:grpSpPr>
          <a:xfrm>
            <a:off x="6742425" y="1842200"/>
            <a:ext cx="1805745" cy="616556"/>
            <a:chOff x="6590923" y="2826333"/>
            <a:chExt cx="2410763" cy="823134"/>
          </a:xfrm>
        </p:grpSpPr>
        <p:sp>
          <p:nvSpPr>
            <p:cNvPr id="5" name="Rectangle 4">
              <a:extLst>
                <a:ext uri="{FF2B5EF4-FFF2-40B4-BE49-F238E27FC236}">
                  <a16:creationId xmlns:a16="http://schemas.microsoft.com/office/drawing/2014/main" id="{CD2CD3B4-71BA-F187-4056-07B606BCF30B}"/>
                </a:ext>
              </a:extLst>
            </p:cNvPr>
            <p:cNvSpPr/>
            <p:nvPr/>
          </p:nvSpPr>
          <p:spPr>
            <a:xfrm>
              <a:off x="6590924" y="2826333"/>
              <a:ext cx="2364528" cy="823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FD2A4421-5EE0-D7C6-DBA3-C807BB04E09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590923" y="2826333"/>
              <a:ext cx="2410763" cy="803588"/>
            </a:xfrm>
            <a:prstGeom prst="rect">
              <a:avLst/>
            </a:prstGeom>
          </p:spPr>
        </p:pic>
      </p:grpSp>
      <p:pic>
        <p:nvPicPr>
          <p:cNvPr id="7" name="Content Placeholder 4">
            <a:extLst>
              <a:ext uri="{FF2B5EF4-FFF2-40B4-BE49-F238E27FC236}">
                <a16:creationId xmlns:a16="http://schemas.microsoft.com/office/drawing/2014/main" id="{9050E0C4-6C0F-A62C-22E0-5F34A6EFCF1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60724" y="2523683"/>
            <a:ext cx="1907387" cy="1135165"/>
          </a:xfrm>
          <a:prstGeom prst="rect">
            <a:avLst/>
          </a:prstGeom>
        </p:spPr>
      </p:pic>
      <p:pic>
        <p:nvPicPr>
          <p:cNvPr id="9" name="Picture 8" descr="A logo of a company&#10;&#10;Description automatically generated">
            <a:extLst>
              <a:ext uri="{FF2B5EF4-FFF2-40B4-BE49-F238E27FC236}">
                <a16:creationId xmlns:a16="http://schemas.microsoft.com/office/drawing/2014/main" id="{D9BCA367-5AD2-7A55-20ED-21577F5EA403}"/>
              </a:ext>
            </a:extLst>
          </p:cNvPr>
          <p:cNvPicPr>
            <a:picLocks noChangeAspect="1"/>
          </p:cNvPicPr>
          <p:nvPr/>
        </p:nvPicPr>
        <p:blipFill>
          <a:blip r:embed="rId6"/>
          <a:stretch>
            <a:fillRect/>
          </a:stretch>
        </p:blipFill>
        <p:spPr>
          <a:xfrm>
            <a:off x="6866929" y="3906826"/>
            <a:ext cx="416103" cy="416103"/>
          </a:xfrm>
          <a:prstGeom prst="rect">
            <a:avLst/>
          </a:prstGeom>
        </p:spPr>
      </p:pic>
      <p:pic>
        <p:nvPicPr>
          <p:cNvPr id="10" name="Picture 9" descr="A black logo with a arrow&#10;&#10;Description automatically generated">
            <a:extLst>
              <a:ext uri="{FF2B5EF4-FFF2-40B4-BE49-F238E27FC236}">
                <a16:creationId xmlns:a16="http://schemas.microsoft.com/office/drawing/2014/main" id="{44988EA7-6A63-787D-2E60-0C0DF437DDA8}"/>
              </a:ext>
            </a:extLst>
          </p:cNvPr>
          <p:cNvPicPr>
            <a:picLocks noChangeAspect="1"/>
          </p:cNvPicPr>
          <p:nvPr/>
        </p:nvPicPr>
        <p:blipFill>
          <a:blip r:embed="rId7"/>
          <a:stretch>
            <a:fillRect/>
          </a:stretch>
        </p:blipFill>
        <p:spPr>
          <a:xfrm>
            <a:off x="7520874" y="3808884"/>
            <a:ext cx="948750" cy="311385"/>
          </a:xfrm>
          <a:prstGeom prst="rect">
            <a:avLst/>
          </a:prstGeom>
        </p:spPr>
      </p:pic>
      <p:pic>
        <p:nvPicPr>
          <p:cNvPr id="14" name="Picture 13" descr="A blue and grey logo&#10;&#10;Description automatically generated">
            <a:extLst>
              <a:ext uri="{FF2B5EF4-FFF2-40B4-BE49-F238E27FC236}">
                <a16:creationId xmlns:a16="http://schemas.microsoft.com/office/drawing/2014/main" id="{1283359F-9E6B-1B00-311B-CA2DE146E648}"/>
              </a:ext>
            </a:extLst>
          </p:cNvPr>
          <p:cNvPicPr>
            <a:picLocks noChangeAspect="1"/>
          </p:cNvPicPr>
          <p:nvPr/>
        </p:nvPicPr>
        <p:blipFill>
          <a:blip r:embed="rId8"/>
          <a:stretch>
            <a:fillRect/>
          </a:stretch>
        </p:blipFill>
        <p:spPr>
          <a:xfrm>
            <a:off x="7350993" y="4241442"/>
            <a:ext cx="1197177" cy="413779"/>
          </a:xfrm>
          <a:prstGeom prst="rect">
            <a:avLst/>
          </a:prstGeom>
          <a:ln>
            <a:noFill/>
          </a:ln>
        </p:spPr>
      </p:pic>
      <p:pic>
        <p:nvPicPr>
          <p:cNvPr id="15" name="Picture 14" descr="A black background with white text&#10;&#10;Description automatically generated">
            <a:extLst>
              <a:ext uri="{FF2B5EF4-FFF2-40B4-BE49-F238E27FC236}">
                <a16:creationId xmlns:a16="http://schemas.microsoft.com/office/drawing/2014/main" id="{AB4ED457-1CED-44D4-9D9D-9D9A0AA0A691}"/>
              </a:ext>
            </a:extLst>
          </p:cNvPr>
          <p:cNvPicPr>
            <a:picLocks noChangeAspect="1"/>
          </p:cNvPicPr>
          <p:nvPr/>
        </p:nvPicPr>
        <p:blipFill>
          <a:blip r:embed="rId9"/>
          <a:stretch>
            <a:fillRect/>
          </a:stretch>
        </p:blipFill>
        <p:spPr>
          <a:xfrm>
            <a:off x="6766118" y="4673866"/>
            <a:ext cx="1279905" cy="246554"/>
          </a:xfrm>
          <a:prstGeom prst="rect">
            <a:avLst/>
          </a:prstGeom>
        </p:spPr>
      </p:pic>
      <p:pic>
        <p:nvPicPr>
          <p:cNvPr id="19" name="Picture 18" descr="A black background with a black square&#10;&#10;Description automatically generated with medium confidence">
            <a:extLst>
              <a:ext uri="{FF2B5EF4-FFF2-40B4-BE49-F238E27FC236}">
                <a16:creationId xmlns:a16="http://schemas.microsoft.com/office/drawing/2014/main" id="{805635E9-BF95-8A81-3961-CEBA1D3F6026}"/>
              </a:ext>
            </a:extLst>
          </p:cNvPr>
          <p:cNvPicPr>
            <a:picLocks noChangeAspect="1"/>
          </p:cNvPicPr>
          <p:nvPr/>
        </p:nvPicPr>
        <p:blipFill>
          <a:blip r:embed="rId10"/>
          <a:stretch>
            <a:fillRect/>
          </a:stretch>
        </p:blipFill>
        <p:spPr>
          <a:xfrm>
            <a:off x="7009156" y="5500996"/>
            <a:ext cx="605902" cy="348516"/>
          </a:xfrm>
          <a:prstGeom prst="rect">
            <a:avLst/>
          </a:prstGeom>
          <a:ln>
            <a:noFill/>
          </a:ln>
        </p:spPr>
      </p:pic>
      <p:pic>
        <p:nvPicPr>
          <p:cNvPr id="21" name="Picture 4" descr="Home | High Luminosity LHC Project">
            <a:extLst>
              <a:ext uri="{FF2B5EF4-FFF2-40B4-BE49-F238E27FC236}">
                <a16:creationId xmlns:a16="http://schemas.microsoft.com/office/drawing/2014/main" id="{0FB964D5-8A35-7861-6B05-09AB597C2D2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00385" y="5052820"/>
            <a:ext cx="779295" cy="31577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ADECBEC1-A7B6-5B50-2975-2791F3504269}"/>
              </a:ext>
            </a:extLst>
          </p:cNvPr>
          <p:cNvPicPr>
            <a:picLocks noChangeAspect="1"/>
          </p:cNvPicPr>
          <p:nvPr/>
        </p:nvPicPr>
        <p:blipFill>
          <a:blip r:embed="rId12"/>
          <a:stretch>
            <a:fillRect/>
          </a:stretch>
        </p:blipFill>
        <p:spPr>
          <a:xfrm>
            <a:off x="7949581" y="5391938"/>
            <a:ext cx="526157" cy="526157"/>
          </a:xfrm>
          <a:prstGeom prst="rect">
            <a:avLst/>
          </a:prstGeom>
        </p:spPr>
      </p:pic>
      <p:pic>
        <p:nvPicPr>
          <p:cNvPr id="24" name="Picture 23" descr="A blue and white logo&#10;&#10;Description automatically generated">
            <a:extLst>
              <a:ext uri="{FF2B5EF4-FFF2-40B4-BE49-F238E27FC236}">
                <a16:creationId xmlns:a16="http://schemas.microsoft.com/office/drawing/2014/main" id="{BF55CA50-4BF6-6400-E080-9BB8C389E960}"/>
              </a:ext>
            </a:extLst>
          </p:cNvPr>
          <p:cNvPicPr>
            <a:picLocks noChangeAspect="1"/>
          </p:cNvPicPr>
          <p:nvPr/>
        </p:nvPicPr>
        <p:blipFill>
          <a:blip r:embed="rId13"/>
          <a:srcRect t="6657"/>
          <a:stretch/>
        </p:blipFill>
        <p:spPr>
          <a:xfrm>
            <a:off x="6784023" y="5959495"/>
            <a:ext cx="913055" cy="445383"/>
          </a:xfrm>
          <a:prstGeom prst="rect">
            <a:avLst/>
          </a:prstGeom>
        </p:spPr>
      </p:pic>
      <p:pic>
        <p:nvPicPr>
          <p:cNvPr id="25" name="Picture 24" descr="A blue and white logo&#10;&#10;Description automatically generated">
            <a:extLst>
              <a:ext uri="{FF2B5EF4-FFF2-40B4-BE49-F238E27FC236}">
                <a16:creationId xmlns:a16="http://schemas.microsoft.com/office/drawing/2014/main" id="{6A1D4D3D-713F-1183-9D34-54E345A5D668}"/>
              </a:ext>
            </a:extLst>
          </p:cNvPr>
          <p:cNvPicPr>
            <a:picLocks noChangeAspect="1"/>
          </p:cNvPicPr>
          <p:nvPr/>
        </p:nvPicPr>
        <p:blipFill>
          <a:blip r:embed="rId14"/>
          <a:stretch>
            <a:fillRect/>
          </a:stretch>
        </p:blipFill>
        <p:spPr>
          <a:xfrm>
            <a:off x="7756848" y="4988533"/>
            <a:ext cx="727395" cy="321247"/>
          </a:xfrm>
          <a:prstGeom prst="rect">
            <a:avLst/>
          </a:prstGeom>
        </p:spPr>
      </p:pic>
      <p:pic>
        <p:nvPicPr>
          <p:cNvPr id="26" name="Picture 25" descr="A logo with a yellow circle and a star&#10;&#10;Description automatically generated">
            <a:extLst>
              <a:ext uri="{FF2B5EF4-FFF2-40B4-BE49-F238E27FC236}">
                <a16:creationId xmlns:a16="http://schemas.microsoft.com/office/drawing/2014/main" id="{AD5A5588-E403-945E-3D8F-9E9372821DC7}"/>
              </a:ext>
            </a:extLst>
          </p:cNvPr>
          <p:cNvPicPr>
            <a:picLocks noChangeAspect="1"/>
          </p:cNvPicPr>
          <p:nvPr/>
        </p:nvPicPr>
        <p:blipFill>
          <a:blip r:embed="rId15"/>
          <a:srcRect l="709" t="8608" r="-709" b="5113"/>
          <a:stretch/>
        </p:blipFill>
        <p:spPr>
          <a:xfrm>
            <a:off x="7848124" y="5959495"/>
            <a:ext cx="719987" cy="447075"/>
          </a:xfrm>
          <a:prstGeom prst="rect">
            <a:avLst/>
          </a:prstGeom>
        </p:spPr>
      </p:pic>
    </p:spTree>
    <p:extLst>
      <p:ext uri="{BB962C8B-B14F-4D97-AF65-F5344CB8AC3E}">
        <p14:creationId xmlns:p14="http://schemas.microsoft.com/office/powerpoint/2010/main" val="3407111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0861" y="971823"/>
            <a:ext cx="7870785" cy="4616648"/>
          </a:xfrm>
          <a:prstGeom prst="rect">
            <a:avLst/>
          </a:prstGeom>
        </p:spPr>
        <p:txBody>
          <a:bodyPr wrap="square">
            <a:spAutoFit/>
          </a:bodyPr>
          <a:lstStyle/>
          <a:p>
            <a:pPr algn="ctr"/>
            <a:r>
              <a:rPr lang="en-GB" sz="2400" b="1" dirty="0">
                <a:latin typeface="FoundrySterling-Book" panose="00000400000000000000" pitchFamily="2" charset="0"/>
              </a:rPr>
              <a:t>Contents</a:t>
            </a:r>
          </a:p>
          <a:p>
            <a:r>
              <a:rPr lang="en-GB" sz="1800" b="1" dirty="0">
                <a:solidFill>
                  <a:schemeClr val="bg1">
                    <a:lumMod val="65000"/>
                  </a:schemeClr>
                </a:solidFill>
                <a:latin typeface="FoundrySterling-Book" panose="00000400000000000000" pitchFamily="2" charset="0"/>
              </a:rPr>
              <a:t>Strategy </a:t>
            </a:r>
          </a:p>
          <a:p>
            <a:pPr marL="285750"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JAI approach to Commercialisation</a:t>
            </a:r>
          </a:p>
          <a:p>
            <a:endParaRPr lang="en-GB" sz="1800" b="1" dirty="0">
              <a:solidFill>
                <a:schemeClr val="bg1">
                  <a:lumMod val="65000"/>
                </a:schemeClr>
              </a:solidFill>
              <a:latin typeface="FoundrySterling-Book" panose="00000400000000000000" pitchFamily="2" charset="0"/>
            </a:endParaRPr>
          </a:p>
          <a:p>
            <a:r>
              <a:rPr lang="en-GB" sz="1800" b="1" dirty="0">
                <a:solidFill>
                  <a:schemeClr val="bg1">
                    <a:lumMod val="65000"/>
                  </a:schemeClr>
                </a:solidFill>
                <a:latin typeface="FoundrySterling-Book" panose="00000400000000000000" pitchFamily="2" charset="0"/>
              </a:rPr>
              <a:t>Projects</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Frequency Scanning Interferometry</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Novel accelerator based cancer therapy systems</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Composite Beampipe</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Precision cavity beam position monitors</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Beam Delivery Simulation</a:t>
            </a:r>
          </a:p>
          <a:p>
            <a:pPr marL="864154" lvl="1" indent="-432054">
              <a:buFont typeface="Arial" panose="020B0604020202020204" pitchFamily="34" charset="0"/>
              <a:buAutoNum type="arabicPeriod"/>
            </a:pPr>
            <a:endParaRPr lang="en-GB" sz="1800" b="1" dirty="0">
              <a:solidFill>
                <a:srgbClr val="0070C0"/>
              </a:solidFill>
              <a:latin typeface="FoundrySterling-Book" panose="00000400000000000000" pitchFamily="2" charset="0"/>
            </a:endParaRPr>
          </a:p>
          <a:p>
            <a:r>
              <a:rPr lang="en-GB" sz="1800" b="1" dirty="0">
                <a:solidFill>
                  <a:srgbClr val="0070C0"/>
                </a:solidFill>
                <a:latin typeface="FoundrySterling-Book" panose="00000400000000000000" pitchFamily="2" charset="0"/>
              </a:rPr>
              <a:t>Other</a:t>
            </a:r>
          </a:p>
          <a:p>
            <a:pPr marL="285750" lvl="1" indent="-285750">
              <a:buFont typeface="Arial" panose="020B0604020202020204" pitchFamily="34" charset="0"/>
              <a:buChar char="•"/>
            </a:pPr>
            <a:r>
              <a:rPr lang="en-GB" sz="1800" b="1" dirty="0">
                <a:latin typeface="FoundrySterling-Book" panose="00000400000000000000" pitchFamily="2" charset="0"/>
              </a:rPr>
              <a:t>Spinouts</a:t>
            </a:r>
          </a:p>
          <a:p>
            <a:pPr marL="285750" lvl="1" indent="-285750">
              <a:buFont typeface="Arial" panose="020B0604020202020204" pitchFamily="34" charset="0"/>
              <a:buChar char="•"/>
            </a:pPr>
            <a:r>
              <a:rPr lang="en-GB" sz="1800" b="1" dirty="0">
                <a:latin typeface="FoundrySterling-Book" panose="00000400000000000000" pitchFamily="2" charset="0"/>
              </a:rPr>
              <a:t>Student training</a:t>
            </a:r>
          </a:p>
          <a:p>
            <a:pPr marL="285750" lvl="1" indent="-285750">
              <a:buFont typeface="Arial" panose="020B0604020202020204" pitchFamily="34" charset="0"/>
              <a:buChar char="•"/>
            </a:pPr>
            <a:r>
              <a:rPr lang="en-GB" sz="1800" b="1" dirty="0">
                <a:latin typeface="FoundrySterling-Book" panose="00000400000000000000" pitchFamily="2" charset="0"/>
              </a:rPr>
              <a:t>LinkedIn</a:t>
            </a:r>
          </a:p>
          <a:p>
            <a:pPr marL="285750" lvl="1" indent="-285750">
              <a:buFont typeface="Arial" panose="020B0604020202020204" pitchFamily="34" charset="0"/>
              <a:buChar char="•"/>
            </a:pPr>
            <a:r>
              <a:rPr lang="en-GB" sz="1800" b="1" dirty="0">
                <a:latin typeface="FoundrySterling-Book" panose="00000400000000000000" pitchFamily="2" charset="0"/>
              </a:rPr>
              <a:t>Feedback</a:t>
            </a:r>
          </a:p>
        </p:txBody>
      </p:sp>
    </p:spTree>
    <p:extLst>
      <p:ext uri="{BB962C8B-B14F-4D97-AF65-F5344CB8AC3E}">
        <p14:creationId xmlns:p14="http://schemas.microsoft.com/office/powerpoint/2010/main" val="19296362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2994" y="836357"/>
            <a:ext cx="8377881" cy="5570756"/>
          </a:xfrm>
          <a:prstGeom prst="rect">
            <a:avLst/>
          </a:prstGeom>
        </p:spPr>
        <p:txBody>
          <a:bodyPr wrap="square">
            <a:spAutoFit/>
          </a:bodyPr>
          <a:lstStyle/>
          <a:p>
            <a:pPr algn="ctr"/>
            <a:r>
              <a:rPr lang="en-GB" sz="2400" b="1" dirty="0">
                <a:solidFill>
                  <a:srgbClr val="0070C0"/>
                </a:solidFill>
                <a:latin typeface="FoundrySterling-Book" panose="00000400000000000000" pitchFamily="2" charset="0"/>
              </a:rPr>
              <a:t>Spinouts</a:t>
            </a:r>
          </a:p>
          <a:p>
            <a:pPr marL="285750" indent="-285750">
              <a:buFont typeface="Arial" panose="020B0604020202020204" pitchFamily="34" charset="0"/>
              <a:buChar char="•"/>
            </a:pPr>
            <a:endParaRPr lang="en-GB" sz="14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Started with development of a 3D laser spectrometer as a plasma wakefield diagnostic tool</a:t>
            </a:r>
          </a:p>
          <a:p>
            <a:endParaRPr lang="en-GB" sz="1400" dirty="0">
              <a:solidFill>
                <a:srgbClr val="0070C0"/>
              </a:solidFill>
              <a:latin typeface="FoundrySterling-Book" panose="00000400000000000000" pitchFamily="2" charset="0"/>
            </a:endParaRPr>
          </a:p>
          <a:p>
            <a:r>
              <a:rPr lang="en-GB" sz="2400" dirty="0">
                <a:solidFill>
                  <a:srgbClr val="0070C0"/>
                </a:solidFill>
                <a:latin typeface="FoundrySterling-Book" panose="00000400000000000000" pitchFamily="2" charset="0"/>
              </a:rPr>
              <a:t>Mach42</a:t>
            </a:r>
          </a:p>
          <a:p>
            <a:pPr marL="285750" indent="-285750">
              <a:buFont typeface="Arial" panose="020B0604020202020204" pitchFamily="34" charset="0"/>
              <a:buChar char="•"/>
            </a:pPr>
            <a:r>
              <a:rPr lang="en-GB" sz="1800" dirty="0">
                <a:latin typeface="FoundrySterling-Book" panose="00000400000000000000" pitchFamily="2" charset="0"/>
              </a:rPr>
              <a:t>Founded by Sam Vinko, </a:t>
            </a:r>
            <a:r>
              <a:rPr lang="en-GB" sz="1800" dirty="0">
                <a:solidFill>
                  <a:srgbClr val="0070C0"/>
                </a:solidFill>
                <a:latin typeface="FoundrySterling-Book" panose="00000400000000000000" pitchFamily="2" charset="0"/>
              </a:rPr>
              <a:t>Muhamad Kasim</a:t>
            </a:r>
            <a:r>
              <a:rPr lang="en-GB" sz="1800" dirty="0">
                <a:latin typeface="FoundrySterling-Book" panose="00000400000000000000" pitchFamily="2" charset="0"/>
              </a:rPr>
              <a:t>, Gianluca Gregori &amp; Brett Larder (2019)</a:t>
            </a:r>
          </a:p>
          <a:p>
            <a:pPr marL="285750" indent="-285750">
              <a:buFont typeface="Arial" panose="020B0604020202020204" pitchFamily="34" charset="0"/>
              <a:buChar char="•"/>
            </a:pPr>
            <a:endParaRPr lang="en-GB" sz="18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Secured £4.5M. Using ML optimisation, the company aims to cut analogue semiconductor development time in half. Offices in Oxford and USA.</a:t>
            </a:r>
          </a:p>
          <a:p>
            <a:pPr marL="432054" indent="-432054">
              <a:buFont typeface="Arial" panose="020B0604020202020204" pitchFamily="34" charset="0"/>
              <a:buAutoNum type="arabicPeriod"/>
            </a:pPr>
            <a:endParaRPr lang="en-GB" sz="1800" b="1" dirty="0">
              <a:solidFill>
                <a:srgbClr val="0070C0"/>
              </a:solidFill>
              <a:latin typeface="FoundrySterling-Book" panose="00000400000000000000" pitchFamily="2" charset="0"/>
            </a:endParaRPr>
          </a:p>
          <a:p>
            <a:r>
              <a:rPr lang="en-GB" sz="2400" dirty="0">
                <a:solidFill>
                  <a:srgbClr val="0070C0"/>
                </a:solidFill>
                <a:latin typeface="FoundrySterling-Book" panose="00000400000000000000" pitchFamily="2" charset="0"/>
              </a:rPr>
              <a:t>Living Optics</a:t>
            </a:r>
          </a:p>
          <a:p>
            <a:pPr marL="285750" indent="-285750">
              <a:buFont typeface="Arial" panose="020B0604020202020204" pitchFamily="34" charset="0"/>
              <a:buChar char="•"/>
            </a:pPr>
            <a:r>
              <a:rPr lang="en-GB" sz="1800" dirty="0">
                <a:latin typeface="FoundrySterling-Book" panose="00000400000000000000" pitchFamily="2" charset="0"/>
              </a:rPr>
              <a:t>Founded by Robin Wang, </a:t>
            </a:r>
            <a:r>
              <a:rPr lang="en-GB" sz="1800" dirty="0">
                <a:solidFill>
                  <a:srgbClr val="0070C0"/>
                </a:solidFill>
                <a:latin typeface="FoundrySterling-Book" panose="00000400000000000000" pitchFamily="2" charset="0"/>
              </a:rPr>
              <a:t>Peter Norreys, Muhammad Kasim </a:t>
            </a:r>
            <a:r>
              <a:rPr lang="en-GB" sz="1800" dirty="0">
                <a:latin typeface="FoundrySterling-Book" panose="00000400000000000000" pitchFamily="2" charset="0"/>
              </a:rPr>
              <a:t>(2020)</a:t>
            </a:r>
          </a:p>
          <a:p>
            <a:pPr marL="285750" indent="-285750">
              <a:buFont typeface="Arial" panose="020B0604020202020204" pitchFamily="34" charset="0"/>
              <a:buChar char="•"/>
            </a:pPr>
            <a:endParaRPr lang="en-GB" sz="18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Launched first product – portable hyperspectral camera (VIS-NIR video-rate spectral imaging camera) for applications </a:t>
            </a:r>
            <a:r>
              <a:rPr lang="en-GB" sz="1800" dirty="0" err="1">
                <a:latin typeface="FoundrySterling-Book" panose="00000400000000000000" pitchFamily="2" charset="0"/>
              </a:rPr>
              <a:t>inc.</a:t>
            </a:r>
            <a:r>
              <a:rPr lang="en-GB" sz="1800" dirty="0">
                <a:latin typeface="FoundrySterling-Book" panose="00000400000000000000" pitchFamily="2" charset="0"/>
              </a:rPr>
              <a:t> agriculture, security, healthcare </a:t>
            </a:r>
          </a:p>
          <a:p>
            <a:pPr marL="285750" indent="-285750">
              <a:buFont typeface="Arial" panose="020B0604020202020204" pitchFamily="34" charset="0"/>
              <a:buChar char="•"/>
            </a:pPr>
            <a:endParaRPr lang="en-GB" sz="18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Raised £20M in series A funding round and moved into new premises to house growing team of 30 employees based in Abingdon and office in Taiwan.</a:t>
            </a:r>
            <a:endParaRPr lang="en-GB" sz="2400" dirty="0">
              <a:latin typeface="FoundrySterling-Book" panose="00000400000000000000" pitchFamily="2"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7625" y="3728799"/>
            <a:ext cx="967578" cy="967578"/>
          </a:xfrm>
          <a:prstGeom prst="rect">
            <a:avLst/>
          </a:prstGeom>
        </p:spPr>
      </p:pic>
      <p:pic>
        <p:nvPicPr>
          <p:cNvPr id="6" name="Picture 5">
            <a:extLst>
              <a:ext uri="{FF2B5EF4-FFF2-40B4-BE49-F238E27FC236}">
                <a16:creationId xmlns:a16="http://schemas.microsoft.com/office/drawing/2014/main" id="{3EDD4FA4-C37F-994A-4846-CA9B80701558}"/>
              </a:ext>
            </a:extLst>
          </p:cNvPr>
          <p:cNvPicPr>
            <a:picLocks noChangeAspect="1"/>
          </p:cNvPicPr>
          <p:nvPr/>
        </p:nvPicPr>
        <p:blipFill>
          <a:blip r:embed="rId4"/>
          <a:stretch>
            <a:fillRect/>
          </a:stretch>
        </p:blipFill>
        <p:spPr>
          <a:xfrm>
            <a:off x="6208001" y="2018428"/>
            <a:ext cx="2259768" cy="496652"/>
          </a:xfrm>
          <a:prstGeom prst="rect">
            <a:avLst/>
          </a:prstGeom>
        </p:spPr>
      </p:pic>
      <p:pic>
        <p:nvPicPr>
          <p:cNvPr id="7" name="Picture 6">
            <a:extLst>
              <a:ext uri="{FF2B5EF4-FFF2-40B4-BE49-F238E27FC236}">
                <a16:creationId xmlns:a16="http://schemas.microsoft.com/office/drawing/2014/main" id="{26016C89-23D5-29BF-9089-59F18D0E2BEA}"/>
              </a:ext>
            </a:extLst>
          </p:cNvPr>
          <p:cNvPicPr>
            <a:picLocks noChangeAspect="1"/>
          </p:cNvPicPr>
          <p:nvPr/>
        </p:nvPicPr>
        <p:blipFill>
          <a:blip r:embed="rId5"/>
          <a:stretch>
            <a:fillRect/>
          </a:stretch>
        </p:blipFill>
        <p:spPr>
          <a:xfrm>
            <a:off x="5150456" y="3728799"/>
            <a:ext cx="2407169" cy="527579"/>
          </a:xfrm>
          <a:prstGeom prst="rect">
            <a:avLst/>
          </a:prstGeom>
        </p:spPr>
      </p:pic>
    </p:spTree>
    <p:extLst>
      <p:ext uri="{BB962C8B-B14F-4D97-AF65-F5344CB8AC3E}">
        <p14:creationId xmlns:p14="http://schemas.microsoft.com/office/powerpoint/2010/main" val="1094466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6260" y="948529"/>
            <a:ext cx="7706626" cy="461665"/>
          </a:xfrm>
          <a:prstGeom prst="rect">
            <a:avLst/>
          </a:prstGeom>
          <a:noFill/>
        </p:spPr>
        <p:txBody>
          <a:bodyPr wrap="square" rtlCol="0">
            <a:spAutoFit/>
          </a:bodyPr>
          <a:lstStyle/>
          <a:p>
            <a:pPr algn="ctr"/>
            <a:r>
              <a:rPr lang="en-GB" sz="2400" b="1" dirty="0">
                <a:solidFill>
                  <a:srgbClr val="0070C0"/>
                </a:solidFill>
                <a:latin typeface="FoundrySterling-Book"/>
              </a:rPr>
              <a:t>University Spinout Policy</a:t>
            </a:r>
          </a:p>
        </p:txBody>
      </p:sp>
      <p:sp>
        <p:nvSpPr>
          <p:cNvPr id="5" name="TextBox 4"/>
          <p:cNvSpPr txBox="1"/>
          <p:nvPr/>
        </p:nvSpPr>
        <p:spPr>
          <a:xfrm>
            <a:off x="48166" y="1287504"/>
            <a:ext cx="8289648" cy="4616648"/>
          </a:xfrm>
          <a:prstGeom prst="rect">
            <a:avLst/>
          </a:prstGeom>
          <a:noFill/>
        </p:spPr>
        <p:txBody>
          <a:bodyPr wrap="square" rtlCol="0">
            <a:spAutoFit/>
          </a:bodyPr>
          <a:lstStyle/>
          <a:p>
            <a:endParaRPr lang="en-GB" sz="1800" u="sng" dirty="0">
              <a:latin typeface="FoundrySterling-Book"/>
            </a:endParaRPr>
          </a:p>
          <a:p>
            <a:pPr lvl="1"/>
            <a:r>
              <a:rPr lang="en-GB" sz="2400" u="sng" dirty="0">
                <a:latin typeface="FoundrySterling-Book"/>
              </a:rPr>
              <a:t>Academic Founders of a spinout receive</a:t>
            </a:r>
            <a:r>
              <a:rPr lang="en-GB" sz="2400" dirty="0">
                <a:latin typeface="FoundrySterling-Book"/>
              </a:rPr>
              <a:t>:</a:t>
            </a:r>
          </a:p>
          <a:p>
            <a:pPr marL="634611" lvl="1" indent="-202511">
              <a:buFont typeface="Arial" panose="020B0604020202020204" pitchFamily="34" charset="0"/>
              <a:buChar char="•"/>
            </a:pPr>
            <a:r>
              <a:rPr lang="en-GB" sz="2400" dirty="0">
                <a:latin typeface="FoundrySterling-Book"/>
              </a:rPr>
              <a:t>80% founding shares in spinout, 20% to the university </a:t>
            </a:r>
          </a:p>
          <a:p>
            <a:pPr marL="634611" lvl="1" indent="-202511">
              <a:buFont typeface="Arial" panose="020B0604020202020204" pitchFamily="34" charset="0"/>
              <a:buChar char="•"/>
            </a:pPr>
            <a:r>
              <a:rPr lang="en-GB" sz="2400" dirty="0">
                <a:latin typeface="FoundrySterling-Book"/>
              </a:rPr>
              <a:t>Opportunity to convert equity to cash early</a:t>
            </a:r>
          </a:p>
          <a:p>
            <a:pPr marL="634611" lvl="1" indent="-202511">
              <a:buFont typeface="Arial" panose="020B0604020202020204" pitchFamily="34" charset="0"/>
              <a:buChar char="•"/>
            </a:pPr>
            <a:r>
              <a:rPr lang="en-GB" sz="2400" dirty="0">
                <a:latin typeface="FoundrySterling-Book"/>
              </a:rPr>
              <a:t>Opportunity for Academic Consulting to spinout (30 days+)</a:t>
            </a:r>
          </a:p>
          <a:p>
            <a:pPr marL="634611" lvl="1" indent="-202511">
              <a:buFont typeface="Arial" panose="020B0604020202020204" pitchFamily="34" charset="0"/>
              <a:buChar char="•"/>
            </a:pPr>
            <a:r>
              <a:rPr lang="en-GB" sz="2400" dirty="0">
                <a:latin typeface="FoundrySterling-Book"/>
              </a:rPr>
              <a:t>Opportunity for Joint Appointment</a:t>
            </a:r>
          </a:p>
          <a:p>
            <a:pPr marL="634611" lvl="1" indent="-202511">
              <a:buFont typeface="Arial" panose="020B0604020202020204" pitchFamily="34" charset="0"/>
              <a:buChar char="•"/>
            </a:pPr>
            <a:r>
              <a:rPr lang="en-GB" sz="2400" dirty="0">
                <a:latin typeface="FoundrySterling-Book"/>
              </a:rPr>
              <a:t>Royalty returns on IP licensed to spinout</a:t>
            </a:r>
          </a:p>
          <a:p>
            <a:endParaRPr lang="en-GB" sz="2400" dirty="0">
              <a:latin typeface="FoundrySterling-Book"/>
            </a:endParaRPr>
          </a:p>
          <a:p>
            <a:endParaRPr lang="en-GB" sz="1800" dirty="0">
              <a:latin typeface="FoundrySterling-Book"/>
            </a:endParaRPr>
          </a:p>
          <a:p>
            <a:pPr marL="202511" indent="-202511">
              <a:buFont typeface="Arial" panose="020B0604020202020204" pitchFamily="34" charset="0"/>
              <a:buChar char="•"/>
            </a:pPr>
            <a:endParaRPr lang="en-GB" sz="1800" dirty="0">
              <a:latin typeface="FoundrySterling-Book"/>
            </a:endParaRPr>
          </a:p>
          <a:p>
            <a:pPr marL="202511" indent="-202511">
              <a:buFont typeface="Arial" panose="020B0604020202020204" pitchFamily="34" charset="0"/>
              <a:buChar char="•"/>
            </a:pPr>
            <a:endParaRPr lang="en-GB" sz="1800" dirty="0">
              <a:latin typeface="FoundrySterling-Book"/>
            </a:endParaRPr>
          </a:p>
          <a:p>
            <a:pPr marL="202511" indent="-202511">
              <a:buFont typeface="Arial" panose="020B0604020202020204" pitchFamily="34" charset="0"/>
              <a:buChar char="•"/>
            </a:pPr>
            <a:endParaRPr lang="en-GB" sz="1800" dirty="0">
              <a:latin typeface="FoundrySterling-Book"/>
            </a:endParaRPr>
          </a:p>
          <a:p>
            <a:endParaRPr lang="en-GB" sz="1800" dirty="0">
              <a:latin typeface="FoundrySterling-Book"/>
            </a:endParaRPr>
          </a:p>
          <a:p>
            <a:pPr marL="202511" indent="-202511">
              <a:buFont typeface="Arial" panose="020B0604020202020204" pitchFamily="34" charset="0"/>
              <a:buChar char="•"/>
            </a:pPr>
            <a:endParaRPr lang="en-GB" sz="1800" dirty="0">
              <a:latin typeface="FoundrySterling-Book"/>
            </a:endParaRPr>
          </a:p>
        </p:txBody>
      </p:sp>
      <p:graphicFrame>
        <p:nvGraphicFramePr>
          <p:cNvPr id="6" name="Table 5"/>
          <p:cNvGraphicFramePr>
            <a:graphicFrameLocks noGrp="1"/>
          </p:cNvGraphicFramePr>
          <p:nvPr>
            <p:extLst>
              <p:ext uri="{D42A27DB-BD31-4B8C-83A1-F6EECF244321}">
                <p14:modId xmlns:p14="http://schemas.microsoft.com/office/powerpoint/2010/main" val="2513565677"/>
              </p:ext>
            </p:extLst>
          </p:nvPr>
        </p:nvGraphicFramePr>
        <p:xfrm>
          <a:off x="302950" y="3953640"/>
          <a:ext cx="8034865" cy="1722264"/>
        </p:xfrm>
        <a:graphic>
          <a:graphicData uri="http://schemas.openxmlformats.org/drawingml/2006/table">
            <a:tbl>
              <a:tblPr/>
              <a:tblGrid>
                <a:gridCol w="2396707">
                  <a:extLst>
                    <a:ext uri="{9D8B030D-6E8A-4147-A177-3AD203B41FA5}">
                      <a16:colId xmlns:a16="http://schemas.microsoft.com/office/drawing/2014/main" val="1471023294"/>
                    </a:ext>
                  </a:extLst>
                </a:gridCol>
                <a:gridCol w="1959429">
                  <a:extLst>
                    <a:ext uri="{9D8B030D-6E8A-4147-A177-3AD203B41FA5}">
                      <a16:colId xmlns:a16="http://schemas.microsoft.com/office/drawing/2014/main" val="1355214201"/>
                    </a:ext>
                  </a:extLst>
                </a:gridCol>
                <a:gridCol w="1611085">
                  <a:extLst>
                    <a:ext uri="{9D8B030D-6E8A-4147-A177-3AD203B41FA5}">
                      <a16:colId xmlns:a16="http://schemas.microsoft.com/office/drawing/2014/main" val="2574900898"/>
                    </a:ext>
                  </a:extLst>
                </a:gridCol>
                <a:gridCol w="2067644">
                  <a:extLst>
                    <a:ext uri="{9D8B030D-6E8A-4147-A177-3AD203B41FA5}">
                      <a16:colId xmlns:a16="http://schemas.microsoft.com/office/drawing/2014/main" val="4150650345"/>
                    </a:ext>
                  </a:extLst>
                </a:gridCol>
              </a:tblGrid>
              <a:tr h="344114">
                <a:tc>
                  <a:txBody>
                    <a:bodyPr/>
                    <a:lstStyle/>
                    <a:p>
                      <a:pPr algn="l"/>
                      <a:r>
                        <a:rPr lang="en-GB" sz="2400" b="1" dirty="0">
                          <a:solidFill>
                            <a:srgbClr val="0070C0"/>
                          </a:solidFill>
                        </a:rPr>
                        <a:t>Total net revenue</a:t>
                      </a:r>
                    </a:p>
                  </a:txBody>
                  <a:tcPr marL="64806" marR="64806" marT="32403" marB="32403">
                    <a:lnL>
                      <a:noFill/>
                    </a:lnL>
                    <a:lnR>
                      <a:noFill/>
                    </a:lnR>
                    <a:lnT>
                      <a:noFill/>
                    </a:lnT>
                    <a:lnB>
                      <a:noFill/>
                    </a:lnB>
                  </a:tcPr>
                </a:tc>
                <a:tc>
                  <a:txBody>
                    <a:bodyPr/>
                    <a:lstStyle/>
                    <a:p>
                      <a:pPr algn="ctr"/>
                      <a:r>
                        <a:rPr lang="en-GB" sz="2400" b="1" dirty="0">
                          <a:solidFill>
                            <a:srgbClr val="0070C0"/>
                          </a:solidFill>
                        </a:rPr>
                        <a:t>Researcher(s)</a:t>
                      </a:r>
                    </a:p>
                  </a:txBody>
                  <a:tcPr marL="64806" marR="64806" marT="32403" marB="32403">
                    <a:lnL>
                      <a:noFill/>
                    </a:lnL>
                    <a:lnR>
                      <a:noFill/>
                    </a:lnR>
                    <a:lnT>
                      <a:noFill/>
                    </a:lnT>
                    <a:lnB>
                      <a:noFill/>
                    </a:lnB>
                  </a:tcPr>
                </a:tc>
                <a:tc>
                  <a:txBody>
                    <a:bodyPr/>
                    <a:lstStyle/>
                    <a:p>
                      <a:pPr algn="ctr"/>
                      <a:r>
                        <a:rPr lang="en-GB" sz="2400" b="1" dirty="0">
                          <a:solidFill>
                            <a:srgbClr val="0070C0"/>
                          </a:solidFill>
                        </a:rPr>
                        <a:t>University</a:t>
                      </a:r>
                    </a:p>
                  </a:txBody>
                  <a:tcPr marL="64806" marR="64806" marT="32403" marB="32403">
                    <a:lnL>
                      <a:noFill/>
                    </a:lnL>
                    <a:lnR>
                      <a:noFill/>
                    </a:lnR>
                    <a:lnT>
                      <a:noFill/>
                    </a:lnT>
                    <a:lnB>
                      <a:noFill/>
                    </a:lnB>
                  </a:tcPr>
                </a:tc>
                <a:tc>
                  <a:txBody>
                    <a:bodyPr/>
                    <a:lstStyle/>
                    <a:p>
                      <a:pPr algn="ctr"/>
                      <a:r>
                        <a:rPr lang="en-GB" sz="2400" b="1" dirty="0">
                          <a:solidFill>
                            <a:srgbClr val="0070C0"/>
                          </a:solidFill>
                        </a:rPr>
                        <a:t>Department</a:t>
                      </a:r>
                    </a:p>
                  </a:txBody>
                  <a:tcPr marL="64806" marR="64806" marT="32403" marB="32403">
                    <a:lnL>
                      <a:noFill/>
                    </a:lnL>
                    <a:lnR>
                      <a:noFill/>
                    </a:lnR>
                    <a:lnT>
                      <a:noFill/>
                    </a:lnT>
                    <a:lnB>
                      <a:noFill/>
                    </a:lnB>
                  </a:tcPr>
                </a:tc>
                <a:extLst>
                  <a:ext uri="{0D108BD9-81ED-4DB2-BD59-A6C34878D82A}">
                    <a16:rowId xmlns:a16="http://schemas.microsoft.com/office/drawing/2014/main" val="434170792"/>
                  </a:ext>
                </a:extLst>
              </a:tr>
              <a:tr h="382101">
                <a:tc>
                  <a:txBody>
                    <a:bodyPr/>
                    <a:lstStyle/>
                    <a:p>
                      <a:r>
                        <a:rPr lang="en-GB" sz="2400" dirty="0"/>
                        <a:t>Up to £50K</a:t>
                      </a:r>
                    </a:p>
                  </a:txBody>
                  <a:tcPr marL="64806" marR="64806" marT="32403" marB="32403">
                    <a:lnL>
                      <a:noFill/>
                    </a:lnL>
                    <a:lnR>
                      <a:noFill/>
                    </a:lnR>
                    <a:lnT>
                      <a:noFill/>
                    </a:lnT>
                    <a:lnB>
                      <a:noFill/>
                    </a:lnB>
                  </a:tcPr>
                </a:tc>
                <a:tc>
                  <a:txBody>
                    <a:bodyPr/>
                    <a:lstStyle/>
                    <a:p>
                      <a:pPr algn="ctr"/>
                      <a:r>
                        <a:rPr lang="en-GB" sz="2400" dirty="0"/>
                        <a:t>85.7%</a:t>
                      </a:r>
                    </a:p>
                  </a:txBody>
                  <a:tcPr marL="64806" marR="64806" marT="32403" marB="32403">
                    <a:lnL>
                      <a:noFill/>
                    </a:lnL>
                    <a:lnR>
                      <a:noFill/>
                    </a:lnR>
                    <a:lnT>
                      <a:noFill/>
                    </a:lnT>
                    <a:lnB>
                      <a:noFill/>
                    </a:lnB>
                  </a:tcPr>
                </a:tc>
                <a:tc>
                  <a:txBody>
                    <a:bodyPr/>
                    <a:lstStyle/>
                    <a:p>
                      <a:pPr algn="ctr"/>
                      <a:r>
                        <a:rPr lang="en-GB" sz="2400" dirty="0"/>
                        <a:t>14.3%</a:t>
                      </a:r>
                    </a:p>
                  </a:txBody>
                  <a:tcPr marL="64806" marR="64806" marT="32403" marB="32403">
                    <a:lnL>
                      <a:noFill/>
                    </a:lnL>
                    <a:lnR>
                      <a:noFill/>
                    </a:lnR>
                    <a:lnT>
                      <a:noFill/>
                    </a:lnT>
                    <a:lnB>
                      <a:noFill/>
                    </a:lnB>
                  </a:tcPr>
                </a:tc>
                <a:tc>
                  <a:txBody>
                    <a:bodyPr/>
                    <a:lstStyle/>
                    <a:p>
                      <a:pPr algn="ctr"/>
                      <a:r>
                        <a:rPr lang="en-GB" sz="2400" dirty="0"/>
                        <a:t>0%</a:t>
                      </a:r>
                    </a:p>
                  </a:txBody>
                  <a:tcPr marL="64806" marR="64806" marT="32403" marB="32403">
                    <a:lnL>
                      <a:noFill/>
                    </a:lnL>
                    <a:lnR>
                      <a:noFill/>
                    </a:lnR>
                    <a:lnT>
                      <a:noFill/>
                    </a:lnT>
                    <a:lnB>
                      <a:noFill/>
                    </a:lnB>
                  </a:tcPr>
                </a:tc>
                <a:extLst>
                  <a:ext uri="{0D108BD9-81ED-4DB2-BD59-A6C34878D82A}">
                    <a16:rowId xmlns:a16="http://schemas.microsoft.com/office/drawing/2014/main" val="1304786952"/>
                  </a:ext>
                </a:extLst>
              </a:tr>
              <a:tr h="382101">
                <a:tc>
                  <a:txBody>
                    <a:bodyPr/>
                    <a:lstStyle/>
                    <a:p>
                      <a:r>
                        <a:rPr lang="en-GB" sz="2400" dirty="0"/>
                        <a:t>£50K to £500K</a:t>
                      </a:r>
                    </a:p>
                  </a:txBody>
                  <a:tcPr marL="64806" marR="64806" marT="32403" marB="32403">
                    <a:lnL>
                      <a:noFill/>
                    </a:lnL>
                    <a:lnR>
                      <a:noFill/>
                    </a:lnR>
                    <a:lnT>
                      <a:noFill/>
                    </a:lnT>
                    <a:lnB>
                      <a:noFill/>
                    </a:lnB>
                  </a:tcPr>
                </a:tc>
                <a:tc>
                  <a:txBody>
                    <a:bodyPr/>
                    <a:lstStyle/>
                    <a:p>
                      <a:pPr algn="ctr"/>
                      <a:r>
                        <a:rPr lang="en-GB" sz="2400"/>
                        <a:t>45%</a:t>
                      </a:r>
                    </a:p>
                  </a:txBody>
                  <a:tcPr marL="64806" marR="64806" marT="32403" marB="32403">
                    <a:lnL>
                      <a:noFill/>
                    </a:lnL>
                    <a:lnR>
                      <a:noFill/>
                    </a:lnR>
                    <a:lnT>
                      <a:noFill/>
                    </a:lnT>
                    <a:lnB>
                      <a:noFill/>
                    </a:lnB>
                  </a:tcPr>
                </a:tc>
                <a:tc>
                  <a:txBody>
                    <a:bodyPr/>
                    <a:lstStyle/>
                    <a:p>
                      <a:pPr algn="ctr"/>
                      <a:r>
                        <a:rPr lang="en-GB" sz="2400"/>
                        <a:t>30%</a:t>
                      </a:r>
                    </a:p>
                  </a:txBody>
                  <a:tcPr marL="64806" marR="64806" marT="32403" marB="32403">
                    <a:lnL>
                      <a:noFill/>
                    </a:lnL>
                    <a:lnR>
                      <a:noFill/>
                    </a:lnR>
                    <a:lnT>
                      <a:noFill/>
                    </a:lnT>
                    <a:lnB>
                      <a:noFill/>
                    </a:lnB>
                  </a:tcPr>
                </a:tc>
                <a:tc>
                  <a:txBody>
                    <a:bodyPr/>
                    <a:lstStyle/>
                    <a:p>
                      <a:pPr algn="ctr"/>
                      <a:r>
                        <a:rPr lang="en-GB" sz="2400"/>
                        <a:t>25%</a:t>
                      </a:r>
                    </a:p>
                  </a:txBody>
                  <a:tcPr marL="64806" marR="64806" marT="32403" marB="32403">
                    <a:lnL>
                      <a:noFill/>
                    </a:lnL>
                    <a:lnR>
                      <a:noFill/>
                    </a:lnR>
                    <a:lnT>
                      <a:noFill/>
                    </a:lnT>
                    <a:lnB>
                      <a:noFill/>
                    </a:lnB>
                  </a:tcPr>
                </a:tc>
                <a:extLst>
                  <a:ext uri="{0D108BD9-81ED-4DB2-BD59-A6C34878D82A}">
                    <a16:rowId xmlns:a16="http://schemas.microsoft.com/office/drawing/2014/main" val="4028369"/>
                  </a:ext>
                </a:extLst>
              </a:tr>
              <a:tr h="382101">
                <a:tc>
                  <a:txBody>
                    <a:bodyPr/>
                    <a:lstStyle/>
                    <a:p>
                      <a:r>
                        <a:rPr lang="en-GB" sz="2400" dirty="0"/>
                        <a:t>Over £500K</a:t>
                      </a:r>
                    </a:p>
                  </a:txBody>
                  <a:tcPr marL="64806" marR="64806" marT="32403" marB="32403">
                    <a:lnL>
                      <a:noFill/>
                    </a:lnL>
                    <a:lnR>
                      <a:noFill/>
                    </a:lnR>
                    <a:lnT>
                      <a:noFill/>
                    </a:lnT>
                    <a:lnB>
                      <a:noFill/>
                    </a:lnB>
                  </a:tcPr>
                </a:tc>
                <a:tc>
                  <a:txBody>
                    <a:bodyPr/>
                    <a:lstStyle/>
                    <a:p>
                      <a:pPr algn="ctr"/>
                      <a:r>
                        <a:rPr lang="en-GB" sz="2400"/>
                        <a:t>22.5%</a:t>
                      </a:r>
                    </a:p>
                  </a:txBody>
                  <a:tcPr marL="64806" marR="64806" marT="32403" marB="32403">
                    <a:lnL>
                      <a:noFill/>
                    </a:lnL>
                    <a:lnR>
                      <a:noFill/>
                    </a:lnR>
                    <a:lnT>
                      <a:noFill/>
                    </a:lnT>
                    <a:lnB>
                      <a:noFill/>
                    </a:lnB>
                  </a:tcPr>
                </a:tc>
                <a:tc>
                  <a:txBody>
                    <a:bodyPr/>
                    <a:lstStyle/>
                    <a:p>
                      <a:pPr algn="ctr"/>
                      <a:r>
                        <a:rPr lang="en-GB" sz="2400"/>
                        <a:t>40%</a:t>
                      </a:r>
                    </a:p>
                  </a:txBody>
                  <a:tcPr marL="64806" marR="64806" marT="32403" marB="32403">
                    <a:lnL>
                      <a:noFill/>
                    </a:lnL>
                    <a:lnR>
                      <a:noFill/>
                    </a:lnR>
                    <a:lnT>
                      <a:noFill/>
                    </a:lnT>
                    <a:lnB>
                      <a:noFill/>
                    </a:lnB>
                  </a:tcPr>
                </a:tc>
                <a:tc>
                  <a:txBody>
                    <a:bodyPr/>
                    <a:lstStyle/>
                    <a:p>
                      <a:pPr algn="ctr"/>
                      <a:r>
                        <a:rPr lang="en-GB" sz="2400" dirty="0"/>
                        <a:t>37.5%</a:t>
                      </a:r>
                    </a:p>
                  </a:txBody>
                  <a:tcPr marL="64806" marR="64806" marT="32403" marB="32403">
                    <a:lnL>
                      <a:noFill/>
                    </a:lnL>
                    <a:lnR>
                      <a:noFill/>
                    </a:lnR>
                    <a:lnT>
                      <a:noFill/>
                    </a:lnT>
                    <a:lnB>
                      <a:noFill/>
                    </a:lnB>
                  </a:tcPr>
                </a:tc>
                <a:extLst>
                  <a:ext uri="{0D108BD9-81ED-4DB2-BD59-A6C34878D82A}">
                    <a16:rowId xmlns:a16="http://schemas.microsoft.com/office/drawing/2014/main" val="4044637363"/>
                  </a:ext>
                </a:extLst>
              </a:tr>
            </a:tbl>
          </a:graphicData>
        </a:graphic>
      </p:graphicFrame>
    </p:spTree>
    <p:extLst>
      <p:ext uri="{BB962C8B-B14F-4D97-AF65-F5344CB8AC3E}">
        <p14:creationId xmlns:p14="http://schemas.microsoft.com/office/powerpoint/2010/main" val="2785106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0194" y="1003122"/>
            <a:ext cx="7953657" cy="5016758"/>
          </a:xfrm>
          <a:prstGeom prst="rect">
            <a:avLst/>
          </a:prstGeom>
          <a:noFill/>
        </p:spPr>
        <p:txBody>
          <a:bodyPr wrap="square" rtlCol="0">
            <a:spAutoFit/>
          </a:bodyPr>
          <a:lstStyle/>
          <a:p>
            <a:pPr algn="ctr"/>
            <a:r>
              <a:rPr lang="en-GB" sz="2000" b="1" dirty="0">
                <a:solidFill>
                  <a:srgbClr val="0070C0"/>
                </a:solidFill>
                <a:latin typeface="FoundrySterling-Book" panose="00000400000000000000" pitchFamily="2" charset="0"/>
              </a:rPr>
              <a:t>Training Course - Commercialisation</a:t>
            </a:r>
            <a:r>
              <a:rPr lang="en-US" sz="2000" b="1" dirty="0">
                <a:solidFill>
                  <a:srgbClr val="0070C0"/>
                </a:solidFill>
                <a:latin typeface="FoundrySterling-Book" panose="00000400000000000000" pitchFamily="2" charset="0"/>
              </a:rPr>
              <a:t> of Accelerator Technologies</a:t>
            </a:r>
          </a:p>
          <a:p>
            <a:pPr algn="ctr"/>
            <a:endParaRPr lang="en-GB" sz="2000" b="1" dirty="0">
              <a:solidFill>
                <a:srgbClr val="0070C0"/>
              </a:solidFill>
              <a:latin typeface="FoundrySterling-Book" panose="00000400000000000000" pitchFamily="2" charset="0"/>
            </a:endParaRPr>
          </a:p>
          <a:p>
            <a:pPr marL="285750" indent="-285750">
              <a:buFont typeface="Arial" panose="020B0604020202020204" pitchFamily="34" charset="0"/>
              <a:buChar char="•"/>
            </a:pPr>
            <a:r>
              <a:rPr lang="en-GB" sz="2000" dirty="0">
                <a:latin typeface="FoundrySterling-Book" panose="00000400000000000000" pitchFamily="2" charset="0"/>
              </a:rPr>
              <a:t>Recommended by AB members</a:t>
            </a:r>
          </a:p>
          <a:p>
            <a:pPr marL="285750" indent="-285750">
              <a:buFont typeface="Arial" panose="020B0604020202020204" pitchFamily="34" charset="0"/>
              <a:buChar char="•"/>
            </a:pPr>
            <a:endParaRPr lang="en-GB" sz="2000" dirty="0">
              <a:latin typeface="FoundrySterling-Book" panose="00000400000000000000" pitchFamily="2" charset="0"/>
            </a:endParaRPr>
          </a:p>
          <a:p>
            <a:pPr marL="285750" indent="-285750">
              <a:buFont typeface="Arial" panose="020B0604020202020204" pitchFamily="34" charset="0"/>
              <a:buChar char="•"/>
            </a:pPr>
            <a:r>
              <a:rPr lang="en-GB" sz="2000" dirty="0">
                <a:latin typeface="FoundrySterling-Book" panose="00000400000000000000" pitchFamily="2" charset="0"/>
              </a:rPr>
              <a:t>Lecture delivered by P Tait to 1</a:t>
            </a:r>
            <a:r>
              <a:rPr lang="en-GB" sz="2000" baseline="30000" dirty="0">
                <a:latin typeface="FoundrySterling-Book" panose="00000400000000000000" pitchFamily="2" charset="0"/>
              </a:rPr>
              <a:t>st</a:t>
            </a:r>
            <a:r>
              <a:rPr lang="en-GB" sz="2000" dirty="0">
                <a:latin typeface="FoundrySterling-Book" panose="00000400000000000000" pitchFamily="2" charset="0"/>
              </a:rPr>
              <a:t> </a:t>
            </a:r>
            <a:r>
              <a:rPr lang="en-GB" sz="2000" dirty="0" err="1">
                <a:latin typeface="FoundrySterling-Book" panose="00000400000000000000" pitchFamily="2" charset="0"/>
              </a:rPr>
              <a:t>yr</a:t>
            </a:r>
            <a:r>
              <a:rPr lang="en-GB" sz="2000" dirty="0">
                <a:latin typeface="FoundrySterling-Book" panose="00000400000000000000" pitchFamily="2" charset="0"/>
              </a:rPr>
              <a:t> JAI students (open to any JAI member)</a:t>
            </a:r>
          </a:p>
          <a:p>
            <a:pPr marL="285750" indent="-285750">
              <a:buFont typeface="Arial" panose="020B0604020202020204" pitchFamily="34" charset="0"/>
              <a:buChar char="•"/>
            </a:pPr>
            <a:endParaRPr lang="en-GB" sz="2000" dirty="0">
              <a:latin typeface="FoundrySterling-Book" panose="00000400000000000000" pitchFamily="2" charset="0"/>
            </a:endParaRPr>
          </a:p>
          <a:p>
            <a:pPr marL="717850" lvl="1" indent="-285750">
              <a:buFont typeface="Courier New" panose="02070309020205020404" pitchFamily="49" charset="0"/>
              <a:buChar char="o"/>
            </a:pPr>
            <a:r>
              <a:rPr lang="en-GB" sz="2000" dirty="0">
                <a:latin typeface="FoundrySterling-Book" panose="00000400000000000000" pitchFamily="2" charset="0"/>
              </a:rPr>
              <a:t>Benefits to Science - Benefits to Society</a:t>
            </a:r>
          </a:p>
          <a:p>
            <a:pPr marL="717850" lvl="1" indent="-285750">
              <a:buFont typeface="Courier New" panose="02070309020205020404" pitchFamily="49" charset="0"/>
              <a:buChar char="o"/>
            </a:pPr>
            <a:r>
              <a:rPr lang="en-GB" sz="2000" dirty="0">
                <a:latin typeface="FoundrySterling-Book" panose="00000400000000000000" pitchFamily="2" charset="0"/>
              </a:rPr>
              <a:t>Impact of Accelerators</a:t>
            </a:r>
          </a:p>
          <a:p>
            <a:pPr marL="717850" lvl="1" indent="-285750">
              <a:buFont typeface="Courier New" panose="02070309020205020404" pitchFamily="49" charset="0"/>
              <a:buChar char="o"/>
            </a:pPr>
            <a:r>
              <a:rPr lang="en-GB" sz="2000" dirty="0">
                <a:latin typeface="FoundrySterling-Book" panose="00000400000000000000" pitchFamily="2" charset="0"/>
              </a:rPr>
              <a:t>Role of Academia to Innovate</a:t>
            </a:r>
          </a:p>
          <a:p>
            <a:pPr marL="717850" lvl="1" indent="-285750">
              <a:buFont typeface="Courier New" panose="02070309020205020404" pitchFamily="49" charset="0"/>
              <a:buChar char="o"/>
            </a:pPr>
            <a:r>
              <a:rPr lang="en-GB" sz="2000" dirty="0">
                <a:latin typeface="FoundrySterling-Book" panose="00000400000000000000" pitchFamily="2" charset="0"/>
              </a:rPr>
              <a:t>Pathways to Commercialisation</a:t>
            </a:r>
          </a:p>
          <a:p>
            <a:pPr marL="717850" lvl="1" indent="-285750">
              <a:buFont typeface="Courier New" panose="02070309020205020404" pitchFamily="49" charset="0"/>
              <a:buChar char="o"/>
            </a:pPr>
            <a:r>
              <a:rPr lang="en-GB" sz="2000" dirty="0">
                <a:latin typeface="FoundrySterling-Book" panose="00000400000000000000" pitchFamily="2" charset="0"/>
              </a:rPr>
              <a:t>Future opportunities / Support </a:t>
            </a:r>
          </a:p>
          <a:p>
            <a:pPr marL="285750" indent="-285750">
              <a:buFont typeface="Arial" panose="020B0604020202020204" pitchFamily="34" charset="0"/>
              <a:buChar char="•"/>
            </a:pPr>
            <a:endParaRPr lang="en-GB" sz="2000" dirty="0">
              <a:latin typeface="FoundrySterling-Book" panose="00000400000000000000" pitchFamily="2" charset="0"/>
            </a:endParaRPr>
          </a:p>
          <a:p>
            <a:pPr marL="285750" indent="-285750">
              <a:buFont typeface="Arial" panose="020B0604020202020204" pitchFamily="34" charset="0"/>
              <a:buChar char="•"/>
            </a:pPr>
            <a:r>
              <a:rPr lang="en-GB" sz="2000" dirty="0">
                <a:latin typeface="FoundrySterling-Book" panose="00000400000000000000" pitchFamily="2" charset="0"/>
              </a:rPr>
              <a:t>Positive feedback</a:t>
            </a:r>
          </a:p>
          <a:p>
            <a:pPr marL="285750" indent="-285750">
              <a:buFont typeface="Arial" panose="020B0604020202020204" pitchFamily="34" charset="0"/>
              <a:buChar char="•"/>
            </a:pPr>
            <a:endParaRPr lang="en-GB" sz="2000" dirty="0">
              <a:latin typeface="FoundrySterling-Book" panose="00000400000000000000" pitchFamily="2" charset="0"/>
            </a:endParaRPr>
          </a:p>
          <a:p>
            <a:pPr marL="285750" indent="-285750">
              <a:buFont typeface="Arial" panose="020B0604020202020204" pitchFamily="34" charset="0"/>
              <a:buChar char="•"/>
            </a:pPr>
            <a:r>
              <a:rPr lang="en-GB" sz="2000" dirty="0">
                <a:solidFill>
                  <a:srgbClr val="0070C0"/>
                </a:solidFill>
                <a:latin typeface="FoundrySterling-Book" panose="00000400000000000000" pitchFamily="2" charset="0"/>
              </a:rPr>
              <a:t>Acts as introduction </a:t>
            </a:r>
            <a:r>
              <a:rPr lang="en-GB" sz="2000" dirty="0">
                <a:latin typeface="FoundrySterling-Book" panose="00000400000000000000" pitchFamily="2" charset="0"/>
              </a:rPr>
              <a:t>- more support available within universities</a:t>
            </a:r>
            <a:endParaRPr lang="en-GB" sz="1800" dirty="0">
              <a:latin typeface="FoundrySterling-Book" panose="00000400000000000000" pitchFamily="2" charset="0"/>
            </a:endParaRPr>
          </a:p>
        </p:txBody>
      </p:sp>
      <p:pic>
        <p:nvPicPr>
          <p:cNvPr id="4" name="Picture 3">
            <a:extLst>
              <a:ext uri="{FF2B5EF4-FFF2-40B4-BE49-F238E27FC236}">
                <a16:creationId xmlns:a16="http://schemas.microsoft.com/office/drawing/2014/main" id="{574ECBAC-C490-2E3F-A82F-2F1D94D304C0}"/>
              </a:ext>
            </a:extLst>
          </p:cNvPr>
          <p:cNvPicPr>
            <a:picLocks noChangeAspect="1"/>
          </p:cNvPicPr>
          <p:nvPr/>
        </p:nvPicPr>
        <p:blipFill>
          <a:blip r:embed="rId3"/>
          <a:stretch>
            <a:fillRect/>
          </a:stretch>
        </p:blipFill>
        <p:spPr>
          <a:xfrm>
            <a:off x="5155838" y="2963537"/>
            <a:ext cx="3284731" cy="2091636"/>
          </a:xfrm>
          <a:prstGeom prst="rect">
            <a:avLst/>
          </a:prstGeom>
          <a:ln w="31750">
            <a:solidFill>
              <a:schemeClr val="tx1"/>
            </a:solidFill>
          </a:ln>
        </p:spPr>
      </p:pic>
    </p:spTree>
    <p:extLst>
      <p:ext uri="{BB962C8B-B14F-4D97-AF65-F5344CB8AC3E}">
        <p14:creationId xmlns:p14="http://schemas.microsoft.com/office/powerpoint/2010/main" val="42176013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0194" y="1077629"/>
            <a:ext cx="4981406" cy="4585871"/>
          </a:xfrm>
          <a:prstGeom prst="rect">
            <a:avLst/>
          </a:prstGeom>
          <a:noFill/>
        </p:spPr>
        <p:txBody>
          <a:bodyPr wrap="square" rtlCol="0">
            <a:spAutoFit/>
          </a:bodyPr>
          <a:lstStyle/>
          <a:p>
            <a:pPr algn="ctr"/>
            <a:r>
              <a:rPr lang="en-GB" sz="2000" b="1" dirty="0">
                <a:solidFill>
                  <a:srgbClr val="0070C0"/>
                </a:solidFill>
                <a:latin typeface="FoundrySterling-Book" panose="00000400000000000000" pitchFamily="2" charset="0"/>
              </a:rPr>
              <a:t>JAI now on LinkedIn</a:t>
            </a:r>
            <a:endParaRPr lang="en-US" sz="2000" b="1" dirty="0">
              <a:solidFill>
                <a:srgbClr val="0070C0"/>
              </a:solidFill>
              <a:latin typeface="FoundrySterling-Book" panose="00000400000000000000" pitchFamily="2" charset="0"/>
            </a:endParaRPr>
          </a:p>
          <a:p>
            <a:pPr algn="ctr"/>
            <a:endParaRPr lang="en-GB" sz="2000" b="1" dirty="0">
              <a:solidFill>
                <a:srgbClr val="0070C0"/>
              </a:solidFill>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Recommended by AB </a:t>
            </a:r>
          </a:p>
          <a:p>
            <a:pPr marL="285750" indent="-285750">
              <a:buFont typeface="Arial" panose="020B0604020202020204" pitchFamily="34" charset="0"/>
              <a:buChar char="•"/>
            </a:pPr>
            <a:endParaRPr lang="en-GB" sz="1800" dirty="0">
              <a:latin typeface="FoundrySterling-Book" panose="00000400000000000000" pitchFamily="2" charset="0"/>
            </a:endParaRPr>
          </a:p>
          <a:p>
            <a:pPr marL="717850" lvl="1" indent="-285750">
              <a:buFont typeface="Courier New" panose="02070309020205020404" pitchFamily="49" charset="0"/>
              <a:buChar char="o"/>
            </a:pPr>
            <a:r>
              <a:rPr lang="en-GB" sz="1800" dirty="0">
                <a:latin typeface="FoundrySterling-Book" panose="00000400000000000000" pitchFamily="2" charset="0"/>
              </a:rPr>
              <a:t>Help capture career destinations of JAI students to inform potential Applications and Impact of JAI accelerator research</a:t>
            </a:r>
          </a:p>
          <a:p>
            <a:pPr marL="717850" lvl="1" indent="-285750">
              <a:buFont typeface="Courier New" panose="02070309020205020404" pitchFamily="49" charset="0"/>
              <a:buChar char="o"/>
            </a:pPr>
            <a:endParaRPr lang="en-GB" sz="1800" dirty="0">
              <a:latin typeface="FoundrySterling-Book" panose="00000400000000000000" pitchFamily="2" charset="0"/>
            </a:endParaRPr>
          </a:p>
          <a:p>
            <a:pPr marL="717850" lvl="1" indent="-285750">
              <a:buFont typeface="Courier New" panose="02070309020205020404" pitchFamily="49" charset="0"/>
              <a:buChar char="o"/>
            </a:pPr>
            <a:r>
              <a:rPr lang="en-GB" sz="1800" dirty="0">
                <a:latin typeface="FoundrySterling-Book" panose="00000400000000000000" pitchFamily="2" charset="0"/>
              </a:rPr>
              <a:t>Raise awareness of the expertise and impact of JAI </a:t>
            </a:r>
          </a:p>
          <a:p>
            <a:pPr marL="285750" indent="-285750">
              <a:buFont typeface="Arial" panose="020B0604020202020204" pitchFamily="34" charset="0"/>
              <a:buChar char="•"/>
            </a:pPr>
            <a:endParaRPr lang="en-GB" sz="18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Currently managed by P Tait</a:t>
            </a:r>
          </a:p>
          <a:p>
            <a:pPr marL="285750" indent="-285750">
              <a:buFont typeface="Arial" panose="020B0604020202020204" pitchFamily="34" charset="0"/>
              <a:buChar char="•"/>
            </a:pPr>
            <a:endParaRPr lang="en-GB" sz="18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559 followers with 20k+ impressions in last year</a:t>
            </a:r>
          </a:p>
          <a:p>
            <a:pPr marL="285750" indent="-285750">
              <a:buFont typeface="Arial" panose="020B0604020202020204" pitchFamily="34" charset="0"/>
              <a:buChar char="•"/>
            </a:pPr>
            <a:endParaRPr lang="en-GB" sz="18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New stories every 2 weeks</a:t>
            </a:r>
          </a:p>
        </p:txBody>
      </p:sp>
      <p:pic>
        <p:nvPicPr>
          <p:cNvPr id="5" name="Picture 4">
            <a:extLst>
              <a:ext uri="{FF2B5EF4-FFF2-40B4-BE49-F238E27FC236}">
                <a16:creationId xmlns:a16="http://schemas.microsoft.com/office/drawing/2014/main" id="{78D2C8F9-D9B8-0A5F-7EA5-285CC34EBECC}"/>
              </a:ext>
            </a:extLst>
          </p:cNvPr>
          <p:cNvPicPr>
            <a:picLocks noChangeAspect="1"/>
          </p:cNvPicPr>
          <p:nvPr/>
        </p:nvPicPr>
        <p:blipFill>
          <a:blip r:embed="rId3"/>
          <a:stretch>
            <a:fillRect/>
          </a:stretch>
        </p:blipFill>
        <p:spPr>
          <a:xfrm>
            <a:off x="5068624" y="1150620"/>
            <a:ext cx="3371945" cy="4791710"/>
          </a:xfrm>
          <a:prstGeom prst="rect">
            <a:avLst/>
          </a:prstGeom>
        </p:spPr>
      </p:pic>
    </p:spTree>
    <p:extLst>
      <p:ext uri="{BB962C8B-B14F-4D97-AF65-F5344CB8AC3E}">
        <p14:creationId xmlns:p14="http://schemas.microsoft.com/office/powerpoint/2010/main" val="18443512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1115" y="971823"/>
            <a:ext cx="7870785" cy="4985980"/>
          </a:xfrm>
          <a:prstGeom prst="rect">
            <a:avLst/>
          </a:prstGeom>
        </p:spPr>
        <p:txBody>
          <a:bodyPr wrap="square">
            <a:spAutoFit/>
          </a:bodyPr>
          <a:lstStyle/>
          <a:p>
            <a:pPr algn="ctr"/>
            <a:r>
              <a:rPr lang="en-GB" sz="2400" b="1" dirty="0">
                <a:solidFill>
                  <a:srgbClr val="0070C0"/>
                </a:solidFill>
                <a:latin typeface="FoundrySterling-Book" panose="00000400000000000000" pitchFamily="2" charset="0"/>
              </a:rPr>
              <a:t>Feedback</a:t>
            </a:r>
          </a:p>
          <a:p>
            <a:endParaRPr lang="en-GB" sz="1600" dirty="0">
              <a:latin typeface="FoundrySterling-Book" panose="00000400000000000000" pitchFamily="2" charset="0"/>
            </a:endParaRPr>
          </a:p>
          <a:p>
            <a:r>
              <a:rPr lang="en-GB" sz="2000" b="1" dirty="0">
                <a:solidFill>
                  <a:srgbClr val="000000"/>
                </a:solidFill>
                <a:latin typeface="AAAAAC+HelveticaNeue"/>
              </a:rPr>
              <a:t>Advisory Board Comments 2025</a:t>
            </a:r>
          </a:p>
          <a:p>
            <a:pPr marL="285750" indent="-285750">
              <a:buFont typeface="Arial" panose="020B0604020202020204" pitchFamily="34" charset="0"/>
              <a:buChar char="•"/>
            </a:pPr>
            <a:r>
              <a:rPr lang="en-GB" sz="2000" i="1" dirty="0">
                <a:solidFill>
                  <a:srgbClr val="000000"/>
                </a:solidFill>
                <a:latin typeface="AAAAAC+HelveticaNeue"/>
              </a:rPr>
              <a:t>Increase commercialisation benefits to academics to incentivise more activity</a:t>
            </a:r>
          </a:p>
          <a:p>
            <a:pPr marL="285750" indent="-285750">
              <a:buFont typeface="Arial" panose="020B0604020202020204" pitchFamily="34" charset="0"/>
              <a:buChar char="•"/>
            </a:pPr>
            <a:endParaRPr lang="en-GB" sz="2000" i="1" dirty="0">
              <a:solidFill>
                <a:srgbClr val="000000"/>
              </a:solidFill>
              <a:latin typeface="AAAAAC+HelveticaNeue"/>
            </a:endParaRPr>
          </a:p>
          <a:p>
            <a:pPr marL="285750" indent="-285750">
              <a:buFont typeface="Arial" panose="020B0604020202020204" pitchFamily="34" charset="0"/>
              <a:buChar char="•"/>
            </a:pPr>
            <a:r>
              <a:rPr lang="en-GB" sz="2000" i="1" dirty="0">
                <a:solidFill>
                  <a:srgbClr val="000000"/>
                </a:solidFill>
                <a:latin typeface="AAAAAC+HelveticaNeue"/>
              </a:rPr>
              <a:t>Continue to raise awareness of commercialisation externally via LinkedIn and internally via student training </a:t>
            </a:r>
          </a:p>
          <a:p>
            <a:endParaRPr lang="en-GB" sz="1800" dirty="0">
              <a:latin typeface="FoundrySterling-Book" panose="00000400000000000000" pitchFamily="2" charset="0"/>
            </a:endParaRPr>
          </a:p>
          <a:p>
            <a:endParaRPr lang="en-GB" sz="1800" dirty="0">
              <a:latin typeface="FoundrySterling-Book" panose="00000400000000000000" pitchFamily="2" charset="0"/>
            </a:endParaRPr>
          </a:p>
          <a:p>
            <a:r>
              <a:rPr lang="en-GB" sz="2000" b="1" dirty="0">
                <a:solidFill>
                  <a:srgbClr val="000000"/>
                </a:solidFill>
                <a:latin typeface="AAAAAC+HelveticaNeue"/>
              </a:rPr>
              <a:t>STFC Accelerator International Review: Report 2025</a:t>
            </a:r>
          </a:p>
          <a:p>
            <a:pPr marL="285750" indent="-285750">
              <a:buFont typeface="Arial" panose="020B0604020202020204" pitchFamily="34" charset="0"/>
              <a:buChar char="•"/>
            </a:pPr>
            <a:r>
              <a:rPr lang="en-GB" sz="2000" i="1" dirty="0">
                <a:solidFill>
                  <a:srgbClr val="000000"/>
                </a:solidFill>
                <a:latin typeface="AAAAAC+HelveticaNeue"/>
              </a:rPr>
              <a:t>Closer involvement with industry on accelerator programme WITH associated funding uplift </a:t>
            </a:r>
          </a:p>
          <a:p>
            <a:endParaRPr lang="en-GB" sz="1800" dirty="0">
              <a:latin typeface="FoundrySterling-Book" panose="00000400000000000000" pitchFamily="2" charset="0"/>
            </a:endParaRPr>
          </a:p>
          <a:p>
            <a:r>
              <a:rPr lang="en-GB" sz="2800" b="1" dirty="0">
                <a:solidFill>
                  <a:srgbClr val="0070C0"/>
                </a:solidFill>
              </a:rPr>
              <a:t>Agree with all comments</a:t>
            </a:r>
          </a:p>
          <a:p>
            <a:endParaRPr lang="en-GB" sz="1600" dirty="0">
              <a:latin typeface="FoundrySterling-Book" panose="00000400000000000000" pitchFamily="2" charset="0"/>
            </a:endParaRPr>
          </a:p>
        </p:txBody>
      </p:sp>
    </p:spTree>
    <p:extLst>
      <p:ext uri="{BB962C8B-B14F-4D97-AF65-F5344CB8AC3E}">
        <p14:creationId xmlns:p14="http://schemas.microsoft.com/office/powerpoint/2010/main" val="28941256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50199" y="771944"/>
            <a:ext cx="3909162" cy="1015663"/>
          </a:xfrm>
          <a:prstGeom prst="rect">
            <a:avLst/>
          </a:prstGeom>
        </p:spPr>
        <p:txBody>
          <a:bodyPr wrap="square">
            <a:spAutoFit/>
          </a:bodyPr>
          <a:lstStyle/>
          <a:p>
            <a:r>
              <a:rPr lang="en-GB" sz="6000" b="1" dirty="0">
                <a:solidFill>
                  <a:srgbClr val="0070C0"/>
                </a:solidFill>
                <a:latin typeface="FoundrySterling-Book" panose="00000400000000000000" pitchFamily="2" charset="0"/>
              </a:rPr>
              <a:t>Questions?</a:t>
            </a:r>
            <a:endParaRPr lang="en-GB" sz="5400" dirty="0">
              <a:solidFill>
                <a:srgbClr val="0070C0"/>
              </a:solidFill>
            </a:endParaRPr>
          </a:p>
        </p:txBody>
      </p:sp>
      <p:pic>
        <p:nvPicPr>
          <p:cNvPr id="3" name="Picture 2">
            <a:extLst>
              <a:ext uri="{FF2B5EF4-FFF2-40B4-BE49-F238E27FC236}">
                <a16:creationId xmlns:a16="http://schemas.microsoft.com/office/drawing/2014/main" id="{70AFA57B-4439-5813-7671-E6E961537937}"/>
              </a:ext>
            </a:extLst>
          </p:cNvPr>
          <p:cNvPicPr>
            <a:picLocks noChangeAspect="1"/>
          </p:cNvPicPr>
          <p:nvPr/>
        </p:nvPicPr>
        <p:blipFill>
          <a:blip r:embed="rId2"/>
          <a:stretch>
            <a:fillRect/>
          </a:stretch>
        </p:blipFill>
        <p:spPr>
          <a:xfrm>
            <a:off x="6687576" y="1632853"/>
            <a:ext cx="1310323" cy="1595000"/>
          </a:xfrm>
          <a:prstGeom prst="rect">
            <a:avLst/>
          </a:prstGeom>
        </p:spPr>
      </p:pic>
      <p:pic>
        <p:nvPicPr>
          <p:cNvPr id="6" name="Picture 5">
            <a:extLst>
              <a:ext uri="{FF2B5EF4-FFF2-40B4-BE49-F238E27FC236}">
                <a16:creationId xmlns:a16="http://schemas.microsoft.com/office/drawing/2014/main" id="{7AB126BE-4124-982A-821B-49F1CDB0E258}"/>
              </a:ext>
            </a:extLst>
          </p:cNvPr>
          <p:cNvPicPr>
            <a:picLocks noChangeAspect="1"/>
          </p:cNvPicPr>
          <p:nvPr/>
        </p:nvPicPr>
        <p:blipFill rotWithShape="1">
          <a:blip r:embed="rId3">
            <a:extLst>
              <a:ext uri="{28A0092B-C50C-407E-A947-70E740481C1C}">
                <a14:useLocalDpi xmlns:a14="http://schemas.microsoft.com/office/drawing/2010/main" val="0"/>
              </a:ext>
            </a:extLst>
          </a:blip>
          <a:srcRect l="51269" t="8457" r="5195" b="14148"/>
          <a:stretch/>
        </p:blipFill>
        <p:spPr>
          <a:xfrm>
            <a:off x="325873" y="4490705"/>
            <a:ext cx="1825515" cy="1825512"/>
          </a:xfrm>
          <a:prstGeom prst="rect">
            <a:avLst/>
          </a:prstGeom>
        </p:spPr>
      </p:pic>
      <p:pic>
        <p:nvPicPr>
          <p:cNvPr id="8" name="Picture 7">
            <a:extLst>
              <a:ext uri="{FF2B5EF4-FFF2-40B4-BE49-F238E27FC236}">
                <a16:creationId xmlns:a16="http://schemas.microsoft.com/office/drawing/2014/main" id="{4420C21F-1AFA-AFEF-DAD7-463363CFD979}"/>
              </a:ext>
            </a:extLst>
          </p:cNvPr>
          <p:cNvPicPr>
            <a:picLocks noChangeAspect="1"/>
          </p:cNvPicPr>
          <p:nvPr/>
        </p:nvPicPr>
        <p:blipFill>
          <a:blip r:embed="rId4"/>
          <a:stretch>
            <a:fillRect/>
          </a:stretch>
        </p:blipFill>
        <p:spPr>
          <a:xfrm>
            <a:off x="1073635" y="3289072"/>
            <a:ext cx="1170035" cy="513370"/>
          </a:xfrm>
          <a:prstGeom prst="rect">
            <a:avLst/>
          </a:prstGeom>
        </p:spPr>
      </p:pic>
      <p:pic>
        <p:nvPicPr>
          <p:cNvPr id="9" name="Picture 8">
            <a:extLst>
              <a:ext uri="{FF2B5EF4-FFF2-40B4-BE49-F238E27FC236}">
                <a16:creationId xmlns:a16="http://schemas.microsoft.com/office/drawing/2014/main" id="{1D76EFF3-8B19-43F5-287C-6605FC89D0FF}"/>
              </a:ext>
            </a:extLst>
          </p:cNvPr>
          <p:cNvPicPr>
            <a:picLocks noChangeAspect="1"/>
          </p:cNvPicPr>
          <p:nvPr/>
        </p:nvPicPr>
        <p:blipFill>
          <a:blip r:embed="rId5"/>
          <a:stretch>
            <a:fillRect/>
          </a:stretch>
        </p:blipFill>
        <p:spPr>
          <a:xfrm>
            <a:off x="653592" y="4007416"/>
            <a:ext cx="1187083" cy="444677"/>
          </a:xfrm>
          <a:prstGeom prst="rect">
            <a:avLst/>
          </a:prstGeom>
        </p:spPr>
      </p:pic>
      <p:pic>
        <p:nvPicPr>
          <p:cNvPr id="10" name="Picture 9">
            <a:extLst>
              <a:ext uri="{FF2B5EF4-FFF2-40B4-BE49-F238E27FC236}">
                <a16:creationId xmlns:a16="http://schemas.microsoft.com/office/drawing/2014/main" id="{FC40044C-FCE3-C54F-8999-C876B376ECD7}"/>
              </a:ext>
            </a:extLst>
          </p:cNvPr>
          <p:cNvPicPr>
            <a:picLocks noChangeAspect="1"/>
          </p:cNvPicPr>
          <p:nvPr/>
        </p:nvPicPr>
        <p:blipFill>
          <a:blip r:embed="rId6"/>
          <a:stretch>
            <a:fillRect/>
          </a:stretch>
        </p:blipFill>
        <p:spPr>
          <a:xfrm>
            <a:off x="132793" y="3149958"/>
            <a:ext cx="735887" cy="720590"/>
          </a:xfrm>
          <a:prstGeom prst="rect">
            <a:avLst/>
          </a:prstGeom>
        </p:spPr>
      </p:pic>
      <p:pic>
        <p:nvPicPr>
          <p:cNvPr id="11" name="Picture 2">
            <a:extLst>
              <a:ext uri="{FF2B5EF4-FFF2-40B4-BE49-F238E27FC236}">
                <a16:creationId xmlns:a16="http://schemas.microsoft.com/office/drawing/2014/main" id="{381C8504-A636-8193-68CE-80C510D7EBC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8201" y="4203864"/>
            <a:ext cx="2762204" cy="1199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A black text on a black background&#10;&#10;AI-generated content may be incorrect.">
            <a:extLst>
              <a:ext uri="{FF2B5EF4-FFF2-40B4-BE49-F238E27FC236}">
                <a16:creationId xmlns:a16="http://schemas.microsoft.com/office/drawing/2014/main" id="{455D399F-27DF-91AA-9B51-198325E7496E}"/>
              </a:ext>
            </a:extLst>
          </p:cNvPr>
          <p:cNvPicPr>
            <a:picLocks noChangeAspect="1"/>
          </p:cNvPicPr>
          <p:nvPr/>
        </p:nvPicPr>
        <p:blipFill>
          <a:blip r:embed="rId8"/>
          <a:stretch>
            <a:fillRect/>
          </a:stretch>
        </p:blipFill>
        <p:spPr>
          <a:xfrm>
            <a:off x="2264892" y="5591987"/>
            <a:ext cx="2017041" cy="666596"/>
          </a:xfrm>
          <a:prstGeom prst="rect">
            <a:avLst/>
          </a:prstGeom>
        </p:spPr>
      </p:pic>
      <p:pic>
        <p:nvPicPr>
          <p:cNvPr id="13" name="Picture 12">
            <a:extLst>
              <a:ext uri="{FF2B5EF4-FFF2-40B4-BE49-F238E27FC236}">
                <a16:creationId xmlns:a16="http://schemas.microsoft.com/office/drawing/2014/main" id="{E4350B3D-8D4E-3804-223E-6F27F9EB3E0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947218" y="4114569"/>
            <a:ext cx="2611805" cy="1532056"/>
          </a:xfrm>
          <a:prstGeom prst="rect">
            <a:avLst/>
          </a:prstGeom>
        </p:spPr>
      </p:pic>
      <p:pic>
        <p:nvPicPr>
          <p:cNvPr id="14" name="Picture 13" descr="A green and blue text on a black background&#10;&#10;AI-generated content may be incorrect.">
            <a:extLst>
              <a:ext uri="{FF2B5EF4-FFF2-40B4-BE49-F238E27FC236}">
                <a16:creationId xmlns:a16="http://schemas.microsoft.com/office/drawing/2014/main" id="{8DCF2ADD-E2D1-A7CE-724E-C0598FE3719D}"/>
              </a:ext>
            </a:extLst>
          </p:cNvPr>
          <p:cNvPicPr>
            <a:picLocks noChangeAspect="1"/>
          </p:cNvPicPr>
          <p:nvPr/>
        </p:nvPicPr>
        <p:blipFill>
          <a:blip r:embed="rId10"/>
          <a:stretch>
            <a:fillRect/>
          </a:stretch>
        </p:blipFill>
        <p:spPr>
          <a:xfrm>
            <a:off x="6687576" y="5787461"/>
            <a:ext cx="1705486" cy="460942"/>
          </a:xfrm>
          <a:prstGeom prst="rect">
            <a:avLst/>
          </a:prstGeom>
        </p:spPr>
      </p:pic>
      <p:pic>
        <p:nvPicPr>
          <p:cNvPr id="16" name="Graphic 15">
            <a:extLst>
              <a:ext uri="{FF2B5EF4-FFF2-40B4-BE49-F238E27FC236}">
                <a16:creationId xmlns:a16="http://schemas.microsoft.com/office/drawing/2014/main" id="{8115255F-BA75-12F8-57E5-526C8B2FFF6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154018" y="3289072"/>
            <a:ext cx="2377441" cy="670664"/>
          </a:xfrm>
          <a:prstGeom prst="rect">
            <a:avLst/>
          </a:prstGeom>
        </p:spPr>
      </p:pic>
      <p:pic>
        <p:nvPicPr>
          <p:cNvPr id="17" name="Picture 16">
            <a:extLst>
              <a:ext uri="{FF2B5EF4-FFF2-40B4-BE49-F238E27FC236}">
                <a16:creationId xmlns:a16="http://schemas.microsoft.com/office/drawing/2014/main" id="{01C875B9-9CA8-1153-7DCA-2541F9EAE784}"/>
              </a:ext>
            </a:extLst>
          </p:cNvPr>
          <p:cNvPicPr>
            <a:picLocks noChangeAspect="1"/>
          </p:cNvPicPr>
          <p:nvPr/>
        </p:nvPicPr>
        <p:blipFill>
          <a:blip r:embed="rId13" cstate="hqprint">
            <a:extLst>
              <a:ext uri="{28A0092B-C50C-407E-A947-70E740481C1C}">
                <a14:useLocalDpi xmlns:a14="http://schemas.microsoft.com/office/drawing/2010/main"/>
              </a:ext>
            </a:extLst>
          </a:blip>
          <a:stretch>
            <a:fillRect/>
          </a:stretch>
        </p:blipFill>
        <p:spPr>
          <a:xfrm>
            <a:off x="3884562" y="2304023"/>
            <a:ext cx="1696601" cy="873077"/>
          </a:xfrm>
          <a:prstGeom prst="rect">
            <a:avLst/>
          </a:prstGeom>
          <a:effectLst/>
        </p:spPr>
      </p:pic>
      <p:pic>
        <p:nvPicPr>
          <p:cNvPr id="18" name="Picture 17" descr="A logo of a company&#10;&#10;Description automatically generated">
            <a:extLst>
              <a:ext uri="{FF2B5EF4-FFF2-40B4-BE49-F238E27FC236}">
                <a16:creationId xmlns:a16="http://schemas.microsoft.com/office/drawing/2014/main" id="{06C2E46C-17E4-5051-9106-AF62B390D47D}"/>
              </a:ext>
            </a:extLst>
          </p:cNvPr>
          <p:cNvPicPr>
            <a:picLocks noChangeAspect="1"/>
          </p:cNvPicPr>
          <p:nvPr/>
        </p:nvPicPr>
        <p:blipFill>
          <a:blip r:embed="rId14"/>
          <a:stretch>
            <a:fillRect/>
          </a:stretch>
        </p:blipFill>
        <p:spPr>
          <a:xfrm>
            <a:off x="5222353" y="3355418"/>
            <a:ext cx="416103" cy="416103"/>
          </a:xfrm>
          <a:prstGeom prst="rect">
            <a:avLst/>
          </a:prstGeom>
        </p:spPr>
      </p:pic>
      <p:pic>
        <p:nvPicPr>
          <p:cNvPr id="19" name="Picture 18" descr="A black background with white text&#10;&#10;Description automatically generated">
            <a:extLst>
              <a:ext uri="{FF2B5EF4-FFF2-40B4-BE49-F238E27FC236}">
                <a16:creationId xmlns:a16="http://schemas.microsoft.com/office/drawing/2014/main" id="{9696601E-F0FD-DC41-A509-A59D8D658F4C}"/>
              </a:ext>
            </a:extLst>
          </p:cNvPr>
          <p:cNvPicPr>
            <a:picLocks noChangeAspect="1"/>
          </p:cNvPicPr>
          <p:nvPr/>
        </p:nvPicPr>
        <p:blipFill>
          <a:blip r:embed="rId15"/>
          <a:stretch>
            <a:fillRect/>
          </a:stretch>
        </p:blipFill>
        <p:spPr>
          <a:xfrm>
            <a:off x="2871396" y="3502110"/>
            <a:ext cx="1279905" cy="246554"/>
          </a:xfrm>
          <a:prstGeom prst="rect">
            <a:avLst/>
          </a:prstGeom>
        </p:spPr>
      </p:pic>
      <p:pic>
        <p:nvPicPr>
          <p:cNvPr id="20" name="Picture 19" descr="A black background with a black square&#10;&#10;Description automatically generated with medium confidence">
            <a:extLst>
              <a:ext uri="{FF2B5EF4-FFF2-40B4-BE49-F238E27FC236}">
                <a16:creationId xmlns:a16="http://schemas.microsoft.com/office/drawing/2014/main" id="{89CB96E4-856F-8587-0712-3EB53CE2C90B}"/>
              </a:ext>
            </a:extLst>
          </p:cNvPr>
          <p:cNvPicPr>
            <a:picLocks noChangeAspect="1"/>
          </p:cNvPicPr>
          <p:nvPr/>
        </p:nvPicPr>
        <p:blipFill>
          <a:blip r:embed="rId16"/>
          <a:stretch>
            <a:fillRect/>
          </a:stretch>
        </p:blipFill>
        <p:spPr>
          <a:xfrm>
            <a:off x="4320381" y="3426108"/>
            <a:ext cx="605902" cy="348516"/>
          </a:xfrm>
          <a:prstGeom prst="rect">
            <a:avLst/>
          </a:prstGeom>
          <a:ln>
            <a:noFill/>
          </a:ln>
        </p:spPr>
      </p:pic>
      <p:pic>
        <p:nvPicPr>
          <p:cNvPr id="21" name="Picture 20">
            <a:extLst>
              <a:ext uri="{FF2B5EF4-FFF2-40B4-BE49-F238E27FC236}">
                <a16:creationId xmlns:a16="http://schemas.microsoft.com/office/drawing/2014/main" id="{690C46D7-9DB8-9F48-0813-EA243A5403DD}"/>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534329" y="2321494"/>
            <a:ext cx="967578" cy="967578"/>
          </a:xfrm>
          <a:prstGeom prst="rect">
            <a:avLst/>
          </a:prstGeom>
        </p:spPr>
      </p:pic>
      <p:pic>
        <p:nvPicPr>
          <p:cNvPr id="22" name="Picture 21">
            <a:extLst>
              <a:ext uri="{FF2B5EF4-FFF2-40B4-BE49-F238E27FC236}">
                <a16:creationId xmlns:a16="http://schemas.microsoft.com/office/drawing/2014/main" id="{9EDC6455-BB13-4173-F075-6CBB0D09FFD1}"/>
              </a:ext>
            </a:extLst>
          </p:cNvPr>
          <p:cNvPicPr>
            <a:picLocks noChangeAspect="1"/>
          </p:cNvPicPr>
          <p:nvPr/>
        </p:nvPicPr>
        <p:blipFill>
          <a:blip r:embed="rId18"/>
          <a:stretch>
            <a:fillRect/>
          </a:stretch>
        </p:blipFill>
        <p:spPr>
          <a:xfrm>
            <a:off x="117250" y="1687089"/>
            <a:ext cx="2259768" cy="496652"/>
          </a:xfrm>
          <a:prstGeom prst="rect">
            <a:avLst/>
          </a:prstGeom>
        </p:spPr>
      </p:pic>
      <p:pic>
        <p:nvPicPr>
          <p:cNvPr id="23" name="Picture 22">
            <a:extLst>
              <a:ext uri="{FF2B5EF4-FFF2-40B4-BE49-F238E27FC236}">
                <a16:creationId xmlns:a16="http://schemas.microsoft.com/office/drawing/2014/main" id="{6F60422B-7523-9C68-C955-63B3344FA8EF}"/>
              </a:ext>
            </a:extLst>
          </p:cNvPr>
          <p:cNvPicPr>
            <a:picLocks noChangeAspect="1"/>
          </p:cNvPicPr>
          <p:nvPr/>
        </p:nvPicPr>
        <p:blipFill>
          <a:blip r:embed="rId19"/>
          <a:stretch>
            <a:fillRect/>
          </a:stretch>
        </p:blipFill>
        <p:spPr>
          <a:xfrm>
            <a:off x="67982" y="2430353"/>
            <a:ext cx="2407169" cy="527579"/>
          </a:xfrm>
          <a:prstGeom prst="rect">
            <a:avLst/>
          </a:prstGeom>
        </p:spPr>
      </p:pic>
      <p:pic>
        <p:nvPicPr>
          <p:cNvPr id="24" name="Picture 23">
            <a:extLst>
              <a:ext uri="{FF2B5EF4-FFF2-40B4-BE49-F238E27FC236}">
                <a16:creationId xmlns:a16="http://schemas.microsoft.com/office/drawing/2014/main" id="{D766FB36-67A4-658A-2686-CF4D3301CA02}"/>
              </a:ext>
            </a:extLst>
          </p:cNvPr>
          <p:cNvPicPr>
            <a:picLocks noChangeAspect="1"/>
          </p:cNvPicPr>
          <p:nvPr/>
        </p:nvPicPr>
        <p:blipFill>
          <a:blip r:embed="rId20"/>
          <a:stretch>
            <a:fillRect/>
          </a:stretch>
        </p:blipFill>
        <p:spPr>
          <a:xfrm>
            <a:off x="4602965" y="5832701"/>
            <a:ext cx="1956396" cy="425882"/>
          </a:xfrm>
          <a:prstGeom prst="rect">
            <a:avLst/>
          </a:prstGeom>
        </p:spPr>
      </p:pic>
    </p:spTree>
    <p:extLst>
      <p:ext uri="{BB962C8B-B14F-4D97-AF65-F5344CB8AC3E}">
        <p14:creationId xmlns:p14="http://schemas.microsoft.com/office/powerpoint/2010/main" val="4200263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0861" y="971823"/>
            <a:ext cx="7870785" cy="4893647"/>
          </a:xfrm>
          <a:prstGeom prst="rect">
            <a:avLst/>
          </a:prstGeom>
        </p:spPr>
        <p:txBody>
          <a:bodyPr wrap="square">
            <a:spAutoFit/>
          </a:bodyPr>
          <a:lstStyle/>
          <a:p>
            <a:pPr algn="ctr"/>
            <a:r>
              <a:rPr lang="en-GB" sz="2400" b="1" dirty="0">
                <a:latin typeface="FoundrySterling-Book" panose="00000400000000000000" pitchFamily="2" charset="0"/>
              </a:rPr>
              <a:t>Contents</a:t>
            </a:r>
          </a:p>
          <a:p>
            <a:r>
              <a:rPr lang="en-GB" sz="1800" b="1" dirty="0">
                <a:solidFill>
                  <a:srgbClr val="0070C0"/>
                </a:solidFill>
                <a:latin typeface="FoundrySterling-Book" panose="00000400000000000000" pitchFamily="2" charset="0"/>
              </a:rPr>
              <a:t>Strategy </a:t>
            </a:r>
          </a:p>
          <a:p>
            <a:pPr marL="285750" indent="-285750">
              <a:buFont typeface="Arial" panose="020B0604020202020204" pitchFamily="34" charset="0"/>
              <a:buChar char="•"/>
            </a:pPr>
            <a:r>
              <a:rPr lang="en-GB" sz="1800" dirty="0">
                <a:latin typeface="FoundrySterling-Book" panose="00000400000000000000" pitchFamily="2" charset="0"/>
              </a:rPr>
              <a:t>JAI approach to Commercialisation</a:t>
            </a:r>
          </a:p>
          <a:p>
            <a:endParaRPr lang="en-GB" sz="1800" b="1" dirty="0">
              <a:solidFill>
                <a:srgbClr val="0070C0"/>
              </a:solidFill>
              <a:latin typeface="FoundrySterling-Book" panose="00000400000000000000" pitchFamily="2" charset="0"/>
            </a:endParaRPr>
          </a:p>
          <a:p>
            <a:r>
              <a:rPr lang="en-GB" sz="1800" b="1" dirty="0">
                <a:solidFill>
                  <a:srgbClr val="0070C0"/>
                </a:solidFill>
                <a:latin typeface="FoundrySterling-Book" panose="00000400000000000000" pitchFamily="2" charset="0"/>
              </a:rPr>
              <a:t>Highlight Projects</a:t>
            </a:r>
          </a:p>
          <a:p>
            <a:pPr marL="285750" lvl="1" indent="-285750">
              <a:buFont typeface="Arial" panose="020B0604020202020204" pitchFamily="34" charset="0"/>
              <a:buChar char="•"/>
            </a:pPr>
            <a:r>
              <a:rPr lang="en-GB" sz="1800" dirty="0">
                <a:latin typeface="FoundrySterling-Book" panose="00000400000000000000" pitchFamily="2" charset="0"/>
              </a:rPr>
              <a:t>Frequency Scanning Interferometry</a:t>
            </a:r>
          </a:p>
          <a:p>
            <a:pPr marL="285750" lvl="1" indent="-285750">
              <a:buFont typeface="Arial" panose="020B0604020202020204" pitchFamily="34" charset="0"/>
              <a:buChar char="•"/>
            </a:pPr>
            <a:r>
              <a:rPr lang="en-GB" sz="1800" dirty="0">
                <a:latin typeface="FoundrySterling-Book" panose="00000400000000000000" pitchFamily="2" charset="0"/>
              </a:rPr>
              <a:t>Novel accelerator based cancer therapy systems</a:t>
            </a:r>
          </a:p>
          <a:p>
            <a:pPr marL="285750" lvl="1" indent="-285750">
              <a:buFont typeface="Arial" panose="020B0604020202020204" pitchFamily="34" charset="0"/>
              <a:buChar char="•"/>
            </a:pPr>
            <a:r>
              <a:rPr lang="en-GB" sz="1800" dirty="0">
                <a:latin typeface="FoundrySterling-Book" panose="00000400000000000000" pitchFamily="2" charset="0"/>
              </a:rPr>
              <a:t>Composite Beampipe</a:t>
            </a:r>
          </a:p>
          <a:p>
            <a:pPr marL="285750" lvl="1" indent="-285750">
              <a:buFont typeface="Arial" panose="020B0604020202020204" pitchFamily="34" charset="0"/>
              <a:buChar char="•"/>
            </a:pPr>
            <a:r>
              <a:rPr lang="en-GB" sz="1800" dirty="0">
                <a:latin typeface="FoundrySterling-Book" panose="00000400000000000000" pitchFamily="2" charset="0"/>
              </a:rPr>
              <a:t>Precision cavity beam position monitors</a:t>
            </a:r>
          </a:p>
          <a:p>
            <a:pPr marL="285750" lvl="1" indent="-285750">
              <a:buFont typeface="Arial" panose="020B0604020202020204" pitchFamily="34" charset="0"/>
              <a:buChar char="•"/>
            </a:pPr>
            <a:r>
              <a:rPr lang="en-GB" sz="1800" dirty="0">
                <a:latin typeface="FoundrySterling-Book" panose="00000400000000000000" pitchFamily="2" charset="0"/>
              </a:rPr>
              <a:t>Beam Delivery Simulation</a:t>
            </a:r>
          </a:p>
          <a:p>
            <a:endParaRPr lang="en-GB" sz="1800" b="1" dirty="0">
              <a:solidFill>
                <a:srgbClr val="0070C0"/>
              </a:solidFill>
              <a:latin typeface="FoundrySterling-Book" panose="00000400000000000000" pitchFamily="2" charset="0"/>
            </a:endParaRPr>
          </a:p>
          <a:p>
            <a:r>
              <a:rPr lang="en-GB" sz="1800" b="1" dirty="0">
                <a:solidFill>
                  <a:srgbClr val="0070C0"/>
                </a:solidFill>
                <a:latin typeface="FoundrySterling-Book" panose="00000400000000000000" pitchFamily="2" charset="0"/>
              </a:rPr>
              <a:t>Other</a:t>
            </a:r>
          </a:p>
          <a:p>
            <a:pPr marL="285750" indent="-285750">
              <a:buFont typeface="Arial" panose="020B0604020202020204" pitchFamily="34" charset="0"/>
              <a:buChar char="•"/>
            </a:pPr>
            <a:r>
              <a:rPr lang="en-GB" sz="1800" dirty="0">
                <a:latin typeface="FoundrySterling-Book" panose="00000400000000000000" pitchFamily="2" charset="0"/>
              </a:rPr>
              <a:t>Spinouts </a:t>
            </a:r>
          </a:p>
          <a:p>
            <a:pPr marL="285750" lvl="1" indent="-285750">
              <a:buFont typeface="Arial" panose="020B0604020202020204" pitchFamily="34" charset="0"/>
              <a:buChar char="•"/>
            </a:pPr>
            <a:r>
              <a:rPr lang="en-GB" sz="1800" dirty="0">
                <a:latin typeface="FoundrySterling-Book" panose="00000400000000000000" pitchFamily="2" charset="0"/>
              </a:rPr>
              <a:t>Student training</a:t>
            </a:r>
          </a:p>
          <a:p>
            <a:pPr marL="285750" lvl="1" indent="-285750">
              <a:buFont typeface="Arial" panose="020B0604020202020204" pitchFamily="34" charset="0"/>
              <a:buChar char="•"/>
            </a:pPr>
            <a:r>
              <a:rPr lang="en-GB" sz="1800" dirty="0">
                <a:latin typeface="FoundrySterling-Book" panose="00000400000000000000" pitchFamily="2" charset="0"/>
              </a:rPr>
              <a:t>LinkedIn</a:t>
            </a:r>
          </a:p>
          <a:p>
            <a:pPr marL="285750" indent="-285750">
              <a:buFont typeface="Arial" panose="020B0604020202020204" pitchFamily="34" charset="0"/>
              <a:buChar char="•"/>
            </a:pPr>
            <a:r>
              <a:rPr lang="en-GB" sz="1800" dirty="0">
                <a:latin typeface="FoundrySterling-Book" panose="00000400000000000000" pitchFamily="2" charset="0"/>
              </a:rPr>
              <a:t>Feedback</a:t>
            </a:r>
          </a:p>
          <a:p>
            <a:pPr marL="285750" lvl="1" indent="-285750">
              <a:buFont typeface="Arial" panose="020B0604020202020204" pitchFamily="34" charset="0"/>
              <a:buChar char="•"/>
            </a:pPr>
            <a:endParaRPr lang="en-GB" sz="1800" dirty="0">
              <a:latin typeface="FoundrySterling-Book" panose="00000400000000000000" pitchFamily="2" charset="0"/>
            </a:endParaRPr>
          </a:p>
        </p:txBody>
      </p:sp>
    </p:spTree>
    <p:extLst>
      <p:ext uri="{BB962C8B-B14F-4D97-AF65-F5344CB8AC3E}">
        <p14:creationId xmlns:p14="http://schemas.microsoft.com/office/powerpoint/2010/main" val="229362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0861" y="971823"/>
            <a:ext cx="7870785" cy="4616648"/>
          </a:xfrm>
          <a:prstGeom prst="rect">
            <a:avLst/>
          </a:prstGeom>
        </p:spPr>
        <p:txBody>
          <a:bodyPr wrap="square">
            <a:spAutoFit/>
          </a:bodyPr>
          <a:lstStyle/>
          <a:p>
            <a:pPr algn="ctr"/>
            <a:r>
              <a:rPr lang="en-GB" sz="2400" b="1" dirty="0">
                <a:latin typeface="FoundrySterling-Book" panose="00000400000000000000" pitchFamily="2" charset="0"/>
              </a:rPr>
              <a:t>Contents</a:t>
            </a:r>
          </a:p>
          <a:p>
            <a:r>
              <a:rPr lang="en-GB" sz="1800" b="1" dirty="0">
                <a:solidFill>
                  <a:srgbClr val="0070C0"/>
                </a:solidFill>
                <a:latin typeface="FoundrySterling-Book" panose="00000400000000000000" pitchFamily="2" charset="0"/>
              </a:rPr>
              <a:t>Strategy </a:t>
            </a:r>
          </a:p>
          <a:p>
            <a:pPr marL="285750" indent="-285750">
              <a:buFont typeface="Arial" panose="020B0604020202020204" pitchFamily="34" charset="0"/>
              <a:buChar char="•"/>
            </a:pPr>
            <a:r>
              <a:rPr lang="en-GB" sz="1800" dirty="0">
                <a:latin typeface="FoundrySterling-Book" panose="00000400000000000000" pitchFamily="2" charset="0"/>
              </a:rPr>
              <a:t>JAI approach to Commercialisation</a:t>
            </a:r>
          </a:p>
          <a:p>
            <a:endParaRPr lang="en-GB" sz="1800" b="1" dirty="0">
              <a:solidFill>
                <a:srgbClr val="0070C0"/>
              </a:solidFill>
              <a:latin typeface="FoundrySterling-Book" panose="00000400000000000000" pitchFamily="2" charset="0"/>
            </a:endParaRPr>
          </a:p>
          <a:p>
            <a:r>
              <a:rPr lang="en-GB" sz="1800" b="1" dirty="0">
                <a:solidFill>
                  <a:schemeClr val="bg1">
                    <a:lumMod val="65000"/>
                  </a:schemeClr>
                </a:solidFill>
                <a:latin typeface="FoundrySterling-Book" panose="00000400000000000000" pitchFamily="2" charset="0"/>
              </a:rPr>
              <a:t>Projects</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Frequency Scanning Interferometry</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Novel accelerator based cancer therapy systems</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Composite Beampipe</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Precision cavity beam position monitors</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Beam Delivery Simulation</a:t>
            </a:r>
          </a:p>
          <a:p>
            <a:pPr marL="864154" lvl="1" indent="-432054">
              <a:buFont typeface="Arial" panose="020B0604020202020204" pitchFamily="34" charset="0"/>
              <a:buAutoNum type="arabicPeriod"/>
            </a:pPr>
            <a:endParaRPr lang="en-GB" sz="1800" b="1" dirty="0">
              <a:solidFill>
                <a:schemeClr val="bg1">
                  <a:lumMod val="65000"/>
                </a:schemeClr>
              </a:solidFill>
              <a:latin typeface="FoundrySterling-Book" panose="00000400000000000000" pitchFamily="2" charset="0"/>
            </a:endParaRPr>
          </a:p>
          <a:p>
            <a:r>
              <a:rPr lang="en-GB" sz="1800" b="1" dirty="0">
                <a:solidFill>
                  <a:schemeClr val="bg1">
                    <a:lumMod val="65000"/>
                  </a:schemeClr>
                </a:solidFill>
                <a:latin typeface="FoundrySterling-Book" panose="00000400000000000000" pitchFamily="2" charset="0"/>
              </a:rPr>
              <a:t>Other </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Spinouts</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Student training</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LinkedIn</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Feedback</a:t>
            </a:r>
            <a:endParaRPr lang="en-GB" sz="2400" dirty="0">
              <a:latin typeface="FoundrySterling-Book" panose="00000400000000000000" pitchFamily="2" charset="0"/>
            </a:endParaRPr>
          </a:p>
        </p:txBody>
      </p:sp>
    </p:spTree>
    <p:extLst>
      <p:ext uri="{BB962C8B-B14F-4D97-AF65-F5344CB8AC3E}">
        <p14:creationId xmlns:p14="http://schemas.microsoft.com/office/powerpoint/2010/main" val="31404673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391115" y="971823"/>
            <a:ext cx="7870785" cy="5139869"/>
          </a:xfrm>
          <a:prstGeom prst="rect">
            <a:avLst/>
          </a:prstGeom>
        </p:spPr>
        <p:txBody>
          <a:bodyPr wrap="square">
            <a:spAutoFit/>
          </a:bodyPr>
          <a:lstStyle/>
          <a:p>
            <a:pPr algn="ctr"/>
            <a:r>
              <a:rPr lang="en-GB" sz="2400" b="1" dirty="0">
                <a:solidFill>
                  <a:srgbClr val="0070C0"/>
                </a:solidFill>
                <a:latin typeface="FoundrySterling-Book" panose="00000400000000000000" pitchFamily="2" charset="0"/>
              </a:rPr>
              <a:t>Strategy</a:t>
            </a:r>
            <a:endParaRPr lang="en-GB" sz="2400" b="1" dirty="0">
              <a:latin typeface="FoundrySterling-Book" panose="00000400000000000000" pitchFamily="2" charset="0"/>
            </a:endParaRPr>
          </a:p>
          <a:p>
            <a:endParaRPr lang="en-GB" sz="16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The John Adams Institute for Accelerator Science is a centre of excellence in the UK for advanced and novel accelerator technology. The Institute provides expertise and training in accelerator techniques, participates in research and development, and </a:t>
            </a:r>
            <a:r>
              <a:rPr lang="en-GB" sz="1800" dirty="0">
                <a:solidFill>
                  <a:srgbClr val="0070C0"/>
                </a:solidFill>
                <a:latin typeface="FoundrySterling-Book" panose="00000400000000000000" pitchFamily="2" charset="0"/>
              </a:rPr>
              <a:t>promotes advanced accelerator applications in science and society at large</a:t>
            </a:r>
            <a:r>
              <a:rPr lang="en-GB" sz="1800" dirty="0">
                <a:latin typeface="FoundrySterling-Book" panose="00000400000000000000" pitchFamily="2" charset="0"/>
              </a:rPr>
              <a:t>.</a:t>
            </a:r>
          </a:p>
          <a:p>
            <a:pPr marL="285750" indent="-285750">
              <a:buFont typeface="Arial" panose="020B0604020202020204" pitchFamily="34" charset="0"/>
              <a:buChar char="•"/>
            </a:pPr>
            <a:endParaRPr lang="en-GB" sz="1800" b="1" dirty="0">
              <a:solidFill>
                <a:srgbClr val="0070C0"/>
              </a:solidFill>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Seeking applications of accelerators in industry – developing new technology – engaging with industry / users when relevant</a:t>
            </a:r>
          </a:p>
          <a:p>
            <a:pPr marL="285750" indent="-285750">
              <a:buFont typeface="Arial" panose="020B0604020202020204" pitchFamily="34" charset="0"/>
              <a:buChar char="•"/>
            </a:pPr>
            <a:endParaRPr lang="en-GB" sz="18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No direct funding for commercialisation activity in JAI budget. </a:t>
            </a:r>
          </a:p>
          <a:p>
            <a:pPr marL="285750" indent="-285750">
              <a:buFont typeface="Arial" panose="020B0604020202020204" pitchFamily="34" charset="0"/>
              <a:buChar char="•"/>
            </a:pPr>
            <a:endParaRPr lang="en-GB" sz="18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JAI staff encouraged to apply to STFC funds </a:t>
            </a:r>
            <a:r>
              <a:rPr lang="en-GB" sz="1800" dirty="0" err="1">
                <a:latin typeface="FoundrySterling-Book" panose="00000400000000000000" pitchFamily="2" charset="0"/>
              </a:rPr>
              <a:t>inc</a:t>
            </a:r>
            <a:r>
              <a:rPr lang="en-GB" sz="1800" dirty="0">
                <a:latin typeface="FoundrySterling-Book" panose="00000400000000000000" pitchFamily="2" charset="0"/>
              </a:rPr>
              <a:t>:</a:t>
            </a:r>
          </a:p>
          <a:p>
            <a:pPr marL="717850" lvl="1" indent="-285750">
              <a:buFont typeface="Courier New" panose="02070309020205020404" pitchFamily="49" charset="0"/>
              <a:buChar char="o"/>
            </a:pPr>
            <a:r>
              <a:rPr lang="en-GB" sz="1800" dirty="0">
                <a:latin typeface="FoundrySterling-Book" panose="00000400000000000000" pitchFamily="2" charset="0"/>
              </a:rPr>
              <a:t>STFC Impact Acceleration Account </a:t>
            </a:r>
            <a:r>
              <a:rPr lang="en-GB" sz="1800" dirty="0">
                <a:solidFill>
                  <a:srgbClr val="0070C0"/>
                </a:solidFill>
                <a:latin typeface="FoundrySterling-Book" panose="00000400000000000000" pitchFamily="2" charset="0"/>
              </a:rPr>
              <a:t>£50k p.a</a:t>
            </a:r>
            <a:r>
              <a:rPr lang="en-GB" sz="1800" dirty="0">
                <a:latin typeface="FoundrySterling-Book" panose="00000400000000000000" pitchFamily="2" charset="0"/>
              </a:rPr>
              <a:t>. to each university (</a:t>
            </a:r>
            <a:r>
              <a:rPr lang="en-GB" sz="1800" i="1" dirty="0">
                <a:solidFill>
                  <a:srgbClr val="0070C0"/>
                </a:solidFill>
                <a:latin typeface="FoundrySterling-Book" panose="00000400000000000000" pitchFamily="2" charset="0"/>
              </a:rPr>
              <a:t>On Hold</a:t>
            </a:r>
            <a:r>
              <a:rPr lang="en-GB" sz="1800" dirty="0">
                <a:latin typeface="FoundrySterling-Book" panose="00000400000000000000" pitchFamily="2" charset="0"/>
              </a:rPr>
              <a:t>)</a:t>
            </a:r>
          </a:p>
          <a:p>
            <a:pPr marL="717850" lvl="1" indent="-285750">
              <a:buFont typeface="Courier New" panose="02070309020205020404" pitchFamily="49" charset="0"/>
              <a:buChar char="o"/>
            </a:pPr>
            <a:r>
              <a:rPr lang="en-GB" sz="1800" dirty="0">
                <a:latin typeface="FoundrySterling-Book" panose="00000400000000000000" pitchFamily="2" charset="0"/>
              </a:rPr>
              <a:t>STFC’s Early Stage R&amp;D (TRL 1-5)  (</a:t>
            </a:r>
            <a:r>
              <a:rPr lang="en-GB" sz="1800" i="1" dirty="0">
                <a:solidFill>
                  <a:srgbClr val="0070C0"/>
                </a:solidFill>
                <a:latin typeface="FoundrySterling-Book" panose="00000400000000000000" pitchFamily="2" charset="0"/>
              </a:rPr>
              <a:t>On Hold since 2024</a:t>
            </a:r>
            <a:r>
              <a:rPr lang="en-GB" sz="1800" i="1" dirty="0">
                <a:latin typeface="FoundrySterling-Book" panose="00000400000000000000" pitchFamily="2" charset="0"/>
              </a:rPr>
              <a:t>)</a:t>
            </a:r>
          </a:p>
          <a:p>
            <a:pPr marL="717850" lvl="1" indent="-285750">
              <a:buFont typeface="Courier New" panose="02070309020205020404" pitchFamily="49" charset="0"/>
              <a:buChar char="o"/>
            </a:pPr>
            <a:r>
              <a:rPr lang="en-GB" sz="1800" dirty="0">
                <a:latin typeface="FoundrySterling-Book" panose="00000400000000000000" pitchFamily="2" charset="0"/>
              </a:rPr>
              <a:t>STFC CASE – industry studentship funding (</a:t>
            </a:r>
            <a:r>
              <a:rPr lang="en-GB" sz="1800" i="1" dirty="0">
                <a:solidFill>
                  <a:srgbClr val="0070C0"/>
                </a:solidFill>
                <a:latin typeface="FoundrySterling-Book" panose="00000400000000000000" pitchFamily="2" charset="0"/>
              </a:rPr>
              <a:t>On hold since 2023</a:t>
            </a:r>
            <a:r>
              <a:rPr lang="en-GB" sz="1800" dirty="0">
                <a:latin typeface="FoundrySterling-Book" panose="00000400000000000000" pitchFamily="2" charset="0"/>
              </a:rPr>
              <a:t>).</a:t>
            </a:r>
            <a:endParaRPr lang="en-GB" sz="1600" dirty="0">
              <a:latin typeface="FoundrySterling-Book" panose="00000400000000000000" pitchFamily="2" charset="0"/>
            </a:endParaRPr>
          </a:p>
          <a:p>
            <a:pPr marL="717850" lvl="1" indent="-285750">
              <a:buFont typeface="Courier New" panose="02070309020205020404" pitchFamily="49" charset="0"/>
              <a:buChar char="o"/>
            </a:pPr>
            <a:r>
              <a:rPr lang="en-GB" sz="1800" dirty="0">
                <a:latin typeface="FoundrySterling-Book" panose="00000400000000000000" pitchFamily="2" charset="0"/>
              </a:rPr>
              <a:t>STFC Proof of Concept (TRL 5-7)</a:t>
            </a:r>
          </a:p>
        </p:txBody>
      </p:sp>
    </p:spTree>
    <p:extLst>
      <p:ext uri="{BB962C8B-B14F-4D97-AF65-F5344CB8AC3E}">
        <p14:creationId xmlns:p14="http://schemas.microsoft.com/office/powerpoint/2010/main" val="2426782658"/>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0861" y="971823"/>
            <a:ext cx="7870785" cy="4616648"/>
          </a:xfrm>
          <a:prstGeom prst="rect">
            <a:avLst/>
          </a:prstGeom>
        </p:spPr>
        <p:txBody>
          <a:bodyPr wrap="square">
            <a:spAutoFit/>
          </a:bodyPr>
          <a:lstStyle/>
          <a:p>
            <a:pPr algn="ctr"/>
            <a:r>
              <a:rPr lang="en-GB" sz="2400" b="1" dirty="0">
                <a:latin typeface="FoundrySterling-Book" panose="00000400000000000000" pitchFamily="2" charset="0"/>
              </a:rPr>
              <a:t>Contents</a:t>
            </a:r>
          </a:p>
          <a:p>
            <a:r>
              <a:rPr lang="en-GB" sz="1800" b="1" dirty="0">
                <a:solidFill>
                  <a:schemeClr val="bg1">
                    <a:lumMod val="65000"/>
                  </a:schemeClr>
                </a:solidFill>
                <a:latin typeface="FoundrySterling-Book" panose="00000400000000000000" pitchFamily="2" charset="0"/>
              </a:rPr>
              <a:t>Strategy </a:t>
            </a:r>
          </a:p>
          <a:p>
            <a:pPr marL="285750"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JAI approach to Commercialisation</a:t>
            </a:r>
          </a:p>
          <a:p>
            <a:endParaRPr lang="en-GB" sz="1800" b="1" dirty="0">
              <a:solidFill>
                <a:srgbClr val="0070C0"/>
              </a:solidFill>
              <a:latin typeface="FoundrySterling-Book" panose="00000400000000000000" pitchFamily="2" charset="0"/>
            </a:endParaRPr>
          </a:p>
          <a:p>
            <a:r>
              <a:rPr lang="en-GB" sz="1800" b="1" dirty="0">
                <a:solidFill>
                  <a:srgbClr val="0070C0"/>
                </a:solidFill>
                <a:latin typeface="FoundrySterling-Book" panose="00000400000000000000" pitchFamily="2" charset="0"/>
              </a:rPr>
              <a:t>Projects</a:t>
            </a:r>
          </a:p>
          <a:p>
            <a:pPr marL="285750" lvl="1" indent="-285750">
              <a:buFont typeface="Arial" panose="020B0604020202020204" pitchFamily="34" charset="0"/>
              <a:buChar char="•"/>
            </a:pPr>
            <a:r>
              <a:rPr lang="en-GB" sz="1800" b="1" dirty="0">
                <a:latin typeface="FoundrySterling-Book" panose="00000400000000000000" pitchFamily="2" charset="0"/>
              </a:rPr>
              <a:t>Frequency Scanning Interferometry</a:t>
            </a:r>
          </a:p>
          <a:p>
            <a:pPr marL="285750" lvl="1" indent="-285750">
              <a:buFont typeface="Arial" panose="020B0604020202020204" pitchFamily="34" charset="0"/>
              <a:buChar char="•"/>
            </a:pPr>
            <a:r>
              <a:rPr lang="en-GB" sz="1800" b="1" dirty="0">
                <a:latin typeface="FoundrySterling-Book" panose="00000400000000000000" pitchFamily="2" charset="0"/>
              </a:rPr>
              <a:t>Novel accelerator based cancer therapy systems</a:t>
            </a:r>
          </a:p>
          <a:p>
            <a:pPr marL="285750" lvl="1" indent="-285750">
              <a:buFont typeface="Arial" panose="020B0604020202020204" pitchFamily="34" charset="0"/>
              <a:buChar char="•"/>
            </a:pPr>
            <a:r>
              <a:rPr lang="en-GB" sz="1800" b="1" dirty="0">
                <a:latin typeface="FoundrySterling-Book" panose="00000400000000000000" pitchFamily="2" charset="0"/>
              </a:rPr>
              <a:t>Composite Beampipe</a:t>
            </a:r>
          </a:p>
          <a:p>
            <a:pPr marL="285750" lvl="1" indent="-285750">
              <a:buFont typeface="Arial" panose="020B0604020202020204" pitchFamily="34" charset="0"/>
              <a:buChar char="•"/>
            </a:pPr>
            <a:r>
              <a:rPr lang="en-GB" sz="1800" b="1" dirty="0">
                <a:latin typeface="FoundrySterling-Book" panose="00000400000000000000" pitchFamily="2" charset="0"/>
              </a:rPr>
              <a:t>Precision cavity beam position monitors</a:t>
            </a:r>
          </a:p>
          <a:p>
            <a:pPr marL="285750" lvl="1" indent="-285750">
              <a:buFont typeface="Arial" panose="020B0604020202020204" pitchFamily="34" charset="0"/>
              <a:buChar char="•"/>
            </a:pPr>
            <a:r>
              <a:rPr lang="en-GB" sz="1800" b="1" dirty="0">
                <a:latin typeface="FoundrySterling-Book" panose="00000400000000000000" pitchFamily="2" charset="0"/>
              </a:rPr>
              <a:t>Beam Delivery Simulation</a:t>
            </a:r>
          </a:p>
          <a:p>
            <a:pPr marL="864154" lvl="1" indent="-432054">
              <a:buFont typeface="Arial" panose="020B0604020202020204" pitchFamily="34" charset="0"/>
              <a:buAutoNum type="arabicPeriod"/>
            </a:pPr>
            <a:endParaRPr lang="en-GB" sz="1800" b="1" dirty="0">
              <a:solidFill>
                <a:srgbClr val="0070C0"/>
              </a:solidFill>
              <a:latin typeface="FoundrySterling-Book" panose="00000400000000000000" pitchFamily="2" charset="0"/>
            </a:endParaRPr>
          </a:p>
          <a:p>
            <a:r>
              <a:rPr lang="en-GB" sz="1800" b="1" dirty="0">
                <a:solidFill>
                  <a:schemeClr val="bg1">
                    <a:lumMod val="65000"/>
                  </a:schemeClr>
                </a:solidFill>
                <a:latin typeface="FoundrySterling-Book" panose="00000400000000000000" pitchFamily="2" charset="0"/>
              </a:rPr>
              <a:t>Other </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Spinouts</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Student training</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LinkedIn</a:t>
            </a:r>
          </a:p>
          <a:p>
            <a:pPr marL="285750" lvl="1" indent="-285750">
              <a:buFont typeface="Arial" panose="020B0604020202020204" pitchFamily="34" charset="0"/>
              <a:buChar char="•"/>
            </a:pPr>
            <a:r>
              <a:rPr lang="en-GB" sz="1800" b="1" dirty="0">
                <a:solidFill>
                  <a:schemeClr val="bg1">
                    <a:lumMod val="65000"/>
                  </a:schemeClr>
                </a:solidFill>
                <a:latin typeface="FoundrySterling-Book" panose="00000400000000000000" pitchFamily="2" charset="0"/>
              </a:rPr>
              <a:t>Feedback</a:t>
            </a:r>
            <a:endParaRPr lang="en-GB" sz="2400" dirty="0">
              <a:latin typeface="FoundrySterling-Book" panose="00000400000000000000" pitchFamily="2" charset="0"/>
            </a:endParaRPr>
          </a:p>
        </p:txBody>
      </p:sp>
    </p:spTree>
    <p:extLst>
      <p:ext uri="{BB962C8B-B14F-4D97-AF65-F5344CB8AC3E}">
        <p14:creationId xmlns:p14="http://schemas.microsoft.com/office/powerpoint/2010/main" val="461782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786" y="964597"/>
            <a:ext cx="6827106" cy="5016758"/>
          </a:xfrm>
          <a:prstGeom prst="rect">
            <a:avLst/>
          </a:prstGeom>
        </p:spPr>
        <p:txBody>
          <a:bodyPr wrap="square">
            <a:spAutoFit/>
          </a:bodyPr>
          <a:lstStyle/>
          <a:p>
            <a:pPr algn="ctr"/>
            <a:r>
              <a:rPr lang="en-GB" sz="2400" b="1" dirty="0">
                <a:solidFill>
                  <a:srgbClr val="0070C0"/>
                </a:solidFill>
                <a:latin typeface="FoundrySterling-Book" panose="00000400000000000000" pitchFamily="2" charset="0"/>
              </a:rPr>
              <a:t>Projects - </a:t>
            </a:r>
            <a:r>
              <a:rPr lang="en-GB" sz="2400" b="1" dirty="0">
                <a:latin typeface="FoundrySterling-Book" panose="00000400000000000000" pitchFamily="2" charset="0"/>
              </a:rPr>
              <a:t>Frequency Scanning Interferometry</a:t>
            </a:r>
          </a:p>
          <a:p>
            <a:pPr algn="ctr"/>
            <a:endParaRPr lang="en-GB" sz="2400" b="1" dirty="0">
              <a:solidFill>
                <a:srgbClr val="0070C0"/>
              </a:solidFill>
              <a:latin typeface="FoundrySterling-Book" panose="00000400000000000000" pitchFamily="2" charset="0"/>
            </a:endParaRPr>
          </a:p>
          <a:p>
            <a:pPr marL="285750" indent="-285750">
              <a:buFont typeface="Arial" panose="020B0604020202020204" pitchFamily="34" charset="0"/>
              <a:buChar char="•"/>
            </a:pPr>
            <a:r>
              <a:rPr lang="en-GB" sz="1600" dirty="0">
                <a:latin typeface="FoundrySterling-Book" panose="00000400000000000000" pitchFamily="2" charset="0"/>
              </a:rPr>
              <a:t>Developed and patented frequency scanning (FSI) and phase modulation interferometry (</a:t>
            </a:r>
            <a:r>
              <a:rPr lang="en-GB" sz="1600" dirty="0" err="1">
                <a:latin typeface="FoundrySterling-Book" panose="00000400000000000000" pitchFamily="2" charset="0"/>
              </a:rPr>
              <a:t>PaMIr</a:t>
            </a:r>
            <a:r>
              <a:rPr lang="en-GB" sz="1600" dirty="0">
                <a:latin typeface="FoundrySterling-Book" panose="00000400000000000000" pitchFamily="2" charset="0"/>
              </a:rPr>
              <a:t>). Initially for ATLAS detector and ILC.</a:t>
            </a:r>
          </a:p>
          <a:p>
            <a:pPr marL="285750" indent="-285750">
              <a:buFont typeface="Arial" panose="020B0604020202020204" pitchFamily="34" charset="0"/>
              <a:buChar char="•"/>
            </a:pPr>
            <a:endParaRPr lang="en-GB" sz="1600" dirty="0">
              <a:latin typeface="FoundrySterling-Book" panose="00000400000000000000" pitchFamily="2" charset="0"/>
            </a:endParaRPr>
          </a:p>
          <a:p>
            <a:pPr marL="285750" indent="-285750">
              <a:buFont typeface="Arial" panose="020B0604020202020204" pitchFamily="34" charset="0"/>
              <a:buChar char="•"/>
            </a:pPr>
            <a:r>
              <a:rPr lang="en-GB" sz="1600" dirty="0">
                <a:latin typeface="FoundrySterling-Book" panose="00000400000000000000" pitchFamily="2" charset="0"/>
              </a:rPr>
              <a:t>Companies use Absolute Multiline for improved machining – knowing where all your machine tools are 0.5 µm per meter uncertainty. </a:t>
            </a:r>
          </a:p>
          <a:p>
            <a:pPr marL="285750" indent="-285750">
              <a:buFont typeface="Arial" panose="020B0604020202020204" pitchFamily="34" charset="0"/>
              <a:buChar char="•"/>
            </a:pPr>
            <a:endParaRPr lang="en-GB" sz="1600" dirty="0">
              <a:latin typeface="FoundrySterling-Book" panose="00000400000000000000" pitchFamily="2" charset="0"/>
            </a:endParaRPr>
          </a:p>
          <a:p>
            <a:pPr marL="285750" indent="-285750">
              <a:buFont typeface="Arial" panose="020B0604020202020204" pitchFamily="34" charset="0"/>
              <a:buChar char="•"/>
            </a:pPr>
            <a:r>
              <a:rPr lang="en-GB" sz="1600" dirty="0">
                <a:latin typeface="FoundrySterling-Book" panose="00000400000000000000" pitchFamily="2" charset="0"/>
              </a:rPr>
              <a:t>Commercialised through collaboration with Etalon, who licence, make and sell the </a:t>
            </a:r>
            <a:r>
              <a:rPr lang="en-GB" sz="1600" i="1" dirty="0">
                <a:latin typeface="FoundrySterling-Book" panose="00000400000000000000" pitchFamily="2" charset="0"/>
              </a:rPr>
              <a:t>Absolute Multiline </a:t>
            </a:r>
            <a:r>
              <a:rPr lang="en-GB" sz="1600" dirty="0">
                <a:latin typeface="FoundrySterling-Book" panose="00000400000000000000" pitchFamily="2" charset="0"/>
              </a:rPr>
              <a:t>product for industrial and scientific applications with </a:t>
            </a:r>
            <a:r>
              <a:rPr lang="en-GB" sz="1600" dirty="0">
                <a:solidFill>
                  <a:srgbClr val="0070C0"/>
                </a:solidFill>
                <a:latin typeface="FoundrySterling-Book" panose="00000400000000000000" pitchFamily="2" charset="0"/>
              </a:rPr>
              <a:t>sales ~£4M to customers inc. Siemens, General Electric</a:t>
            </a:r>
          </a:p>
          <a:p>
            <a:pPr marL="285750" indent="-285750">
              <a:buFont typeface="Arial" panose="020B0604020202020204" pitchFamily="34" charset="0"/>
              <a:buChar char="•"/>
            </a:pPr>
            <a:endParaRPr lang="en-GB" sz="1600" dirty="0">
              <a:latin typeface="FoundrySterling-Book" panose="00000400000000000000" pitchFamily="2" charset="0"/>
            </a:endParaRPr>
          </a:p>
          <a:p>
            <a:pPr marL="285750" indent="-285750">
              <a:buFont typeface="Arial" panose="020B0604020202020204" pitchFamily="34" charset="0"/>
              <a:buChar char="•"/>
            </a:pPr>
            <a:r>
              <a:rPr lang="en-GB" sz="1600" dirty="0">
                <a:latin typeface="FoundrySterling-Book" panose="00000400000000000000" pitchFamily="2" charset="0"/>
              </a:rPr>
              <a:t>The data acquisition elements further developed in collaboration with </a:t>
            </a:r>
            <a:r>
              <a:rPr lang="en-GB" sz="1600" dirty="0" err="1">
                <a:solidFill>
                  <a:srgbClr val="0070C0"/>
                </a:solidFill>
                <a:latin typeface="FoundrySterling-Book" panose="00000400000000000000" pitchFamily="2" charset="0"/>
              </a:rPr>
              <a:t>VadaTech</a:t>
            </a:r>
            <a:r>
              <a:rPr lang="en-GB" sz="1600" dirty="0">
                <a:solidFill>
                  <a:srgbClr val="0070C0"/>
                </a:solidFill>
                <a:latin typeface="FoundrySterling-Book" panose="00000400000000000000" pitchFamily="2" charset="0"/>
              </a:rPr>
              <a:t> UK</a:t>
            </a:r>
            <a:r>
              <a:rPr lang="en-GB" sz="1600" dirty="0">
                <a:latin typeface="FoundrySterling-Book" panose="00000400000000000000" pitchFamily="2" charset="0"/>
              </a:rPr>
              <a:t>, who now licence and make the </a:t>
            </a:r>
            <a:r>
              <a:rPr lang="en-GB" sz="1600" dirty="0" err="1">
                <a:latin typeface="FoundrySterling-Book" panose="00000400000000000000" pitchFamily="2" charset="0"/>
              </a:rPr>
              <a:t>MicroTCA</a:t>
            </a:r>
            <a:r>
              <a:rPr lang="en-GB" sz="1600" dirty="0">
                <a:latin typeface="FoundrySterling-Book" panose="00000400000000000000" pitchFamily="2" charset="0"/>
              </a:rPr>
              <a:t> – based DAQ system</a:t>
            </a:r>
          </a:p>
          <a:p>
            <a:pPr marL="285750" indent="-285750">
              <a:buFont typeface="Arial" panose="020B0604020202020204" pitchFamily="34" charset="0"/>
              <a:buChar char="•"/>
            </a:pPr>
            <a:endParaRPr lang="en-GB" sz="1600" dirty="0">
              <a:latin typeface="FoundrySterling-Book" panose="00000400000000000000" pitchFamily="2" charset="0"/>
            </a:endParaRPr>
          </a:p>
          <a:p>
            <a:pPr marL="285750" indent="-285750">
              <a:buFont typeface="Arial" panose="020B0604020202020204" pitchFamily="34" charset="0"/>
              <a:buChar char="•"/>
            </a:pPr>
            <a:r>
              <a:rPr lang="en-GB" sz="1600" dirty="0">
                <a:latin typeface="FoundrySterling-Book" panose="00000400000000000000" pitchFamily="2" charset="0"/>
              </a:rPr>
              <a:t>Collaboration is ongoing for further improvements (</a:t>
            </a:r>
            <a:r>
              <a:rPr lang="en-GB" sz="1600" dirty="0" err="1">
                <a:latin typeface="FoundrySterling-Book" panose="00000400000000000000" pitchFamily="2" charset="0"/>
              </a:rPr>
              <a:t>PaMIr</a:t>
            </a:r>
            <a:r>
              <a:rPr lang="en-GB" sz="1600" dirty="0">
                <a:latin typeface="FoundrySterling-Book" panose="00000400000000000000" pitchFamily="2" charset="0"/>
              </a:rPr>
              <a:t>)</a:t>
            </a:r>
          </a:p>
          <a:p>
            <a:pPr marL="285750" indent="-285750">
              <a:buFont typeface="Arial" panose="020B0604020202020204" pitchFamily="34" charset="0"/>
              <a:buChar char="•"/>
            </a:pPr>
            <a:endParaRPr lang="en-GB" sz="1600" dirty="0">
              <a:latin typeface="FoundrySterling-Book" panose="00000400000000000000" pitchFamily="2" charset="0"/>
            </a:endParaRPr>
          </a:p>
          <a:p>
            <a:pPr marL="285750" indent="-285750">
              <a:buFont typeface="Arial" panose="020B0604020202020204" pitchFamily="34" charset="0"/>
              <a:buChar char="•"/>
            </a:pPr>
            <a:r>
              <a:rPr lang="en-GB" sz="1600" dirty="0">
                <a:latin typeface="FoundrySterling-Book" panose="00000400000000000000" pitchFamily="2" charset="0"/>
              </a:rPr>
              <a:t>Also deployed at national standards laboratories (NPL, PTB, le </a:t>
            </a:r>
            <a:r>
              <a:rPr lang="en-GB" sz="1600" dirty="0" err="1">
                <a:latin typeface="FoundrySterling-Book" panose="00000400000000000000" pitchFamily="2" charset="0"/>
              </a:rPr>
              <a:t>cnam</a:t>
            </a:r>
            <a:r>
              <a:rPr lang="en-GB" sz="1600" dirty="0">
                <a:latin typeface="FoundrySterling-Book" panose="00000400000000000000" pitchFamily="2" charset="0"/>
              </a:rPr>
              <a:t>, </a:t>
            </a:r>
            <a:r>
              <a:rPr lang="en-GB" sz="1600" dirty="0" err="1">
                <a:latin typeface="FoundrySterling-Book" panose="00000400000000000000" pitchFamily="2" charset="0"/>
              </a:rPr>
              <a:t>INRiM</a:t>
            </a:r>
            <a:r>
              <a:rPr lang="en-GB" sz="1600" dirty="0">
                <a:latin typeface="FoundrySterling-Book" panose="00000400000000000000" pitchFamily="2" charset="0"/>
              </a:rPr>
              <a:t>), helping organisations around the world by improved calibration.</a:t>
            </a:r>
          </a:p>
        </p:txBody>
      </p:sp>
      <p:pic>
        <p:nvPicPr>
          <p:cNvPr id="5" name="Picture 4"/>
          <p:cNvPicPr>
            <a:picLocks noChangeAspect="1"/>
          </p:cNvPicPr>
          <p:nvPr/>
        </p:nvPicPr>
        <p:blipFill>
          <a:blip r:embed="rId2"/>
          <a:stretch>
            <a:fillRect/>
          </a:stretch>
        </p:blipFill>
        <p:spPr>
          <a:xfrm>
            <a:off x="6732630" y="1206603"/>
            <a:ext cx="1754726" cy="2135953"/>
          </a:xfrm>
          <a:prstGeom prst="rect">
            <a:avLst/>
          </a:prstGeom>
        </p:spPr>
      </p:pic>
      <p:pic>
        <p:nvPicPr>
          <p:cNvPr id="6" name="Picture 5"/>
          <p:cNvPicPr>
            <a:picLocks noChangeAspect="1"/>
          </p:cNvPicPr>
          <p:nvPr/>
        </p:nvPicPr>
        <p:blipFill rotWithShape="1">
          <a:blip r:embed="rId3"/>
          <a:srcRect l="12295" r="35274"/>
          <a:stretch/>
        </p:blipFill>
        <p:spPr>
          <a:xfrm>
            <a:off x="6732630" y="4464896"/>
            <a:ext cx="1788655" cy="1788237"/>
          </a:xfrm>
          <a:prstGeom prst="rect">
            <a:avLst/>
          </a:prstGeom>
        </p:spPr>
      </p:pic>
      <p:sp>
        <p:nvSpPr>
          <p:cNvPr id="7" name="Rectangle 6"/>
          <p:cNvSpPr/>
          <p:nvPr/>
        </p:nvSpPr>
        <p:spPr>
          <a:xfrm>
            <a:off x="6673625" y="1177173"/>
            <a:ext cx="1940596" cy="369332"/>
          </a:xfrm>
          <a:prstGeom prst="rect">
            <a:avLst/>
          </a:prstGeom>
        </p:spPr>
        <p:txBody>
          <a:bodyPr wrap="none">
            <a:spAutoFit/>
          </a:bodyPr>
          <a:lstStyle/>
          <a:p>
            <a:r>
              <a:rPr lang="en-GB" sz="1800" i="1" dirty="0">
                <a:latin typeface="FoundrySterling-Book" panose="00000400000000000000" pitchFamily="2" charset="0"/>
              </a:rPr>
              <a:t>Absolute Multiline </a:t>
            </a:r>
            <a:endParaRPr lang="en-GB" dirty="0"/>
          </a:p>
        </p:txBody>
      </p:sp>
      <p:pic>
        <p:nvPicPr>
          <p:cNvPr id="12" name="Graphic 11">
            <a:extLst>
              <a:ext uri="{FF2B5EF4-FFF2-40B4-BE49-F238E27FC236}">
                <a16:creationId xmlns:a16="http://schemas.microsoft.com/office/drawing/2014/main" id="{B6519509-0886-EF22-A17A-85AE5E5B5FD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236117" y="3678798"/>
            <a:ext cx="2377441" cy="670664"/>
          </a:xfrm>
          <a:prstGeom prst="rect">
            <a:avLst/>
          </a:prstGeom>
        </p:spPr>
      </p:pic>
    </p:spTree>
    <p:extLst>
      <p:ext uri="{BB962C8B-B14F-4D97-AF65-F5344CB8AC3E}">
        <p14:creationId xmlns:p14="http://schemas.microsoft.com/office/powerpoint/2010/main" val="1756444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6413" y="1069379"/>
            <a:ext cx="6408009" cy="4401205"/>
          </a:xfrm>
          <a:prstGeom prst="rect">
            <a:avLst/>
          </a:prstGeom>
        </p:spPr>
        <p:txBody>
          <a:bodyPr wrap="square">
            <a:spAutoFit/>
          </a:bodyPr>
          <a:lstStyle/>
          <a:p>
            <a:pPr algn="ctr"/>
            <a:r>
              <a:rPr lang="en-GB" sz="2400" b="1" dirty="0">
                <a:solidFill>
                  <a:srgbClr val="0070C0"/>
                </a:solidFill>
                <a:latin typeface="FoundrySterling-Book" panose="00000400000000000000" pitchFamily="2" charset="0"/>
              </a:rPr>
              <a:t>Projects - </a:t>
            </a:r>
            <a:r>
              <a:rPr lang="en-GB" sz="2400" b="1" dirty="0">
                <a:latin typeface="FoundrySterling-Book" panose="00000400000000000000" pitchFamily="2" charset="0"/>
              </a:rPr>
              <a:t>Novel accelerator based cancer therapy systems</a:t>
            </a:r>
            <a:endParaRPr lang="en-GB" sz="2400" b="1" dirty="0">
              <a:solidFill>
                <a:srgbClr val="0070C0"/>
              </a:solidFill>
              <a:latin typeface="FoundrySterling-Book" panose="00000400000000000000" pitchFamily="2" charset="0"/>
            </a:endParaRPr>
          </a:p>
          <a:p>
            <a:pPr algn="ctr"/>
            <a:endParaRPr lang="en-GB" sz="1200" b="1" dirty="0">
              <a:latin typeface="FoundrySterling-Book" panose="00000400000000000000" pitchFamily="2" charset="0"/>
            </a:endParaRPr>
          </a:p>
          <a:p>
            <a:r>
              <a:rPr lang="en-GB" sz="2000" b="1" dirty="0">
                <a:latin typeface="FoundrySterling-Book" panose="00000400000000000000" pitchFamily="2" charset="0"/>
              </a:rPr>
              <a:t>STELLA / SAPPHIRE</a:t>
            </a:r>
          </a:p>
          <a:p>
            <a:pPr marL="285750" indent="-285750">
              <a:buFont typeface="Arial" panose="020B0604020202020204" pitchFamily="34" charset="0"/>
              <a:buChar char="•"/>
            </a:pPr>
            <a:r>
              <a:rPr lang="en-GB" sz="2000" dirty="0">
                <a:latin typeface="FoundrySterling-Book" panose="00000400000000000000" pitchFamily="2" charset="0"/>
              </a:rPr>
              <a:t>Collaboration with </a:t>
            </a:r>
            <a:r>
              <a:rPr lang="en-GB" sz="2000" dirty="0">
                <a:solidFill>
                  <a:srgbClr val="0070C0"/>
                </a:solidFill>
                <a:latin typeface="FoundrySterling-Book" panose="00000400000000000000" pitchFamily="2" charset="0"/>
              </a:rPr>
              <a:t>Exeter, Cambridge and Oxford Hospitals</a:t>
            </a:r>
          </a:p>
          <a:p>
            <a:pPr marL="717850" lvl="1" indent="-285750">
              <a:buFont typeface="Courier New" panose="02070309020205020404" pitchFamily="49" charset="0"/>
              <a:buChar char="o"/>
            </a:pPr>
            <a:r>
              <a:rPr lang="en-GB" sz="2000" dirty="0">
                <a:latin typeface="FoundrySterling-Book" panose="00000400000000000000" pitchFamily="2" charset="0"/>
              </a:rPr>
              <a:t>Designing and prototyping fault-resilient </a:t>
            </a:r>
            <a:r>
              <a:rPr lang="en-GB" sz="2000" dirty="0" err="1">
                <a:latin typeface="FoundrySterling-Book" panose="00000400000000000000" pitchFamily="2" charset="0"/>
              </a:rPr>
              <a:t>multileaf</a:t>
            </a:r>
            <a:r>
              <a:rPr lang="en-GB" sz="2000" dirty="0">
                <a:latin typeface="FoundrySterling-Book" panose="00000400000000000000" pitchFamily="2" charset="0"/>
              </a:rPr>
              <a:t> collimators (MLCs) </a:t>
            </a:r>
          </a:p>
          <a:p>
            <a:pPr marL="717850" lvl="1" indent="-285750">
              <a:buFont typeface="Courier New" panose="02070309020205020404" pitchFamily="49" charset="0"/>
              <a:buChar char="o"/>
            </a:pPr>
            <a:r>
              <a:rPr lang="en-GB" sz="2000" dirty="0">
                <a:latin typeface="FoundrySterling-Book" panose="00000400000000000000" pitchFamily="2" charset="0"/>
              </a:rPr>
              <a:t>Early fault prediction in Linac</a:t>
            </a:r>
          </a:p>
          <a:p>
            <a:pPr algn="ctr"/>
            <a:endParaRPr lang="en-GB" sz="2000" b="1" dirty="0">
              <a:latin typeface="FoundrySterling-Book" panose="00000400000000000000" pitchFamily="2" charset="0"/>
            </a:endParaRPr>
          </a:p>
          <a:p>
            <a:r>
              <a:rPr lang="en-GB" sz="2000" b="1" dirty="0">
                <a:latin typeface="FoundrySterling-Book" panose="00000400000000000000" pitchFamily="2" charset="0"/>
              </a:rPr>
              <a:t>VHEE</a:t>
            </a:r>
          </a:p>
          <a:p>
            <a:pPr marL="285750" indent="-285750">
              <a:buFont typeface="Arial" panose="020B0604020202020204" pitchFamily="34" charset="0"/>
              <a:buChar char="•"/>
            </a:pPr>
            <a:r>
              <a:rPr lang="en-GB" sz="2000" dirty="0">
                <a:latin typeface="FoundrySterling-Book" panose="00000400000000000000" pitchFamily="2" charset="0"/>
              </a:rPr>
              <a:t>Collaboration with </a:t>
            </a:r>
            <a:r>
              <a:rPr lang="en-GB" sz="2000" dirty="0">
                <a:solidFill>
                  <a:srgbClr val="0070C0"/>
                </a:solidFill>
                <a:latin typeface="FoundrySterling-Book" panose="00000400000000000000" pitchFamily="2" charset="0"/>
              </a:rPr>
              <a:t>CERN and Lausanne Hospital</a:t>
            </a:r>
          </a:p>
          <a:p>
            <a:pPr marL="775000" lvl="1" indent="-342900">
              <a:buFont typeface="Courier New" panose="02070309020205020404" pitchFamily="49" charset="0"/>
              <a:buChar char="o"/>
            </a:pPr>
            <a:r>
              <a:rPr lang="en-GB" sz="2000" dirty="0">
                <a:latin typeface="FoundrySterling-Book" panose="00000400000000000000" pitchFamily="2" charset="0"/>
              </a:rPr>
              <a:t>Beam Dosimetry</a:t>
            </a:r>
          </a:p>
          <a:p>
            <a:pPr marL="775000" lvl="1" indent="-342900">
              <a:buFont typeface="Courier New" panose="02070309020205020404" pitchFamily="49" charset="0"/>
              <a:buChar char="o"/>
            </a:pPr>
            <a:r>
              <a:rPr lang="en-GB" sz="2000" dirty="0">
                <a:latin typeface="FoundrySterling-Book" panose="00000400000000000000" pitchFamily="2" charset="0"/>
              </a:rPr>
              <a:t>Dose delivery</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51269" t="8457" r="5195" b="14148"/>
          <a:stretch/>
        </p:blipFill>
        <p:spPr>
          <a:xfrm>
            <a:off x="3536788" y="4817906"/>
            <a:ext cx="1567185" cy="1567182"/>
          </a:xfrm>
          <a:prstGeom prst="rect">
            <a:avLst/>
          </a:prstGeom>
        </p:spPr>
      </p:pic>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4121" r="20755"/>
          <a:stretch/>
        </p:blipFill>
        <p:spPr>
          <a:xfrm>
            <a:off x="6368910" y="938466"/>
            <a:ext cx="2175999" cy="1629298"/>
          </a:xfrm>
          <a:prstGeom prst="rect">
            <a:avLst/>
          </a:prstGeom>
        </p:spPr>
      </p:pic>
      <p:sp>
        <p:nvSpPr>
          <p:cNvPr id="5" name="Rectangle 4"/>
          <p:cNvSpPr/>
          <p:nvPr/>
        </p:nvSpPr>
        <p:spPr>
          <a:xfrm>
            <a:off x="6368910" y="2343474"/>
            <a:ext cx="2006384" cy="230832"/>
          </a:xfrm>
          <a:prstGeom prst="rect">
            <a:avLst/>
          </a:prstGeom>
        </p:spPr>
        <p:txBody>
          <a:bodyPr wrap="square">
            <a:spAutoFit/>
          </a:bodyPr>
          <a:lstStyle/>
          <a:p>
            <a:r>
              <a:rPr lang="en-GB" sz="900" dirty="0">
                <a:latin typeface="FoundrySterling-Book" panose="00000400000000000000" pitchFamily="2" charset="0"/>
              </a:rPr>
              <a:t>First Radiotherapy </a:t>
            </a:r>
            <a:r>
              <a:rPr lang="en-GB" sz="900" dirty="0" err="1">
                <a:latin typeface="FoundrySterling-Book" panose="00000400000000000000" pitchFamily="2" charset="0"/>
              </a:rPr>
              <a:t>linac</a:t>
            </a:r>
            <a:r>
              <a:rPr lang="en-GB" sz="900" dirty="0">
                <a:latin typeface="FoundrySterling-Book" panose="00000400000000000000" pitchFamily="2" charset="0"/>
              </a:rPr>
              <a:t> in Cameroon</a:t>
            </a:r>
            <a:endParaRPr lang="en-GB" sz="900" dirty="0"/>
          </a:p>
        </p:txBody>
      </p:sp>
      <p:pic>
        <p:nvPicPr>
          <p:cNvPr id="7" name="Picture 6">
            <a:extLst>
              <a:ext uri="{FF2B5EF4-FFF2-40B4-BE49-F238E27FC236}">
                <a16:creationId xmlns:a16="http://schemas.microsoft.com/office/drawing/2014/main" id="{C212993B-AEC5-555A-0365-60290F734231}"/>
              </a:ext>
            </a:extLst>
          </p:cNvPr>
          <p:cNvPicPr>
            <a:picLocks noChangeAspect="1"/>
          </p:cNvPicPr>
          <p:nvPr/>
        </p:nvPicPr>
        <p:blipFill>
          <a:blip r:embed="rId5"/>
          <a:stretch>
            <a:fillRect/>
          </a:stretch>
        </p:blipFill>
        <p:spPr>
          <a:xfrm>
            <a:off x="7407708" y="2889048"/>
            <a:ext cx="1077988" cy="472983"/>
          </a:xfrm>
          <a:prstGeom prst="rect">
            <a:avLst/>
          </a:prstGeom>
        </p:spPr>
      </p:pic>
      <p:pic>
        <p:nvPicPr>
          <p:cNvPr id="9" name="Picture 8">
            <a:extLst>
              <a:ext uri="{FF2B5EF4-FFF2-40B4-BE49-F238E27FC236}">
                <a16:creationId xmlns:a16="http://schemas.microsoft.com/office/drawing/2014/main" id="{175CD377-F625-4728-FA0C-2AFAC9D137C1}"/>
              </a:ext>
            </a:extLst>
          </p:cNvPr>
          <p:cNvPicPr>
            <a:picLocks noChangeAspect="1"/>
          </p:cNvPicPr>
          <p:nvPr/>
        </p:nvPicPr>
        <p:blipFill>
          <a:blip r:embed="rId6"/>
          <a:stretch>
            <a:fillRect/>
          </a:stretch>
        </p:blipFill>
        <p:spPr>
          <a:xfrm>
            <a:off x="6937497" y="3440393"/>
            <a:ext cx="1187083" cy="444677"/>
          </a:xfrm>
          <a:prstGeom prst="rect">
            <a:avLst/>
          </a:prstGeom>
        </p:spPr>
      </p:pic>
      <p:pic>
        <p:nvPicPr>
          <p:cNvPr id="11" name="Picture 10">
            <a:extLst>
              <a:ext uri="{FF2B5EF4-FFF2-40B4-BE49-F238E27FC236}">
                <a16:creationId xmlns:a16="http://schemas.microsoft.com/office/drawing/2014/main" id="{A438BE6E-0417-DC4C-AC15-21D304121E03}"/>
              </a:ext>
            </a:extLst>
          </p:cNvPr>
          <p:cNvPicPr>
            <a:picLocks noChangeAspect="1"/>
          </p:cNvPicPr>
          <p:nvPr/>
        </p:nvPicPr>
        <p:blipFill>
          <a:blip r:embed="rId7"/>
          <a:stretch>
            <a:fillRect/>
          </a:stretch>
        </p:blipFill>
        <p:spPr>
          <a:xfrm>
            <a:off x="6654839" y="2853814"/>
            <a:ext cx="560043" cy="548401"/>
          </a:xfrm>
          <a:prstGeom prst="rect">
            <a:avLst/>
          </a:prstGeom>
        </p:spPr>
      </p:pic>
      <p:pic>
        <p:nvPicPr>
          <p:cNvPr id="8" name="Picture 7">
            <a:extLst>
              <a:ext uri="{FF2B5EF4-FFF2-40B4-BE49-F238E27FC236}">
                <a16:creationId xmlns:a16="http://schemas.microsoft.com/office/drawing/2014/main" id="{3C1656C2-3D02-79D8-B043-460E9D7897AB}"/>
              </a:ext>
            </a:extLst>
          </p:cNvPr>
          <p:cNvPicPr>
            <a:picLocks noChangeAspect="1"/>
          </p:cNvPicPr>
          <p:nvPr/>
        </p:nvPicPr>
        <p:blipFill>
          <a:blip r:embed="rId8"/>
          <a:stretch>
            <a:fillRect/>
          </a:stretch>
        </p:blipFill>
        <p:spPr>
          <a:xfrm>
            <a:off x="5627156" y="4099015"/>
            <a:ext cx="2868123" cy="2202273"/>
          </a:xfrm>
          <a:prstGeom prst="rect">
            <a:avLst/>
          </a:prstGeom>
        </p:spPr>
      </p:pic>
    </p:spTree>
    <p:extLst>
      <p:ext uri="{BB962C8B-B14F-4D97-AF65-F5344CB8AC3E}">
        <p14:creationId xmlns:p14="http://schemas.microsoft.com/office/powerpoint/2010/main" val="39921380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915" y="1036793"/>
            <a:ext cx="8193199" cy="4124206"/>
          </a:xfrm>
          <a:prstGeom prst="rect">
            <a:avLst/>
          </a:prstGeom>
        </p:spPr>
        <p:txBody>
          <a:bodyPr wrap="square">
            <a:spAutoFit/>
          </a:bodyPr>
          <a:lstStyle/>
          <a:p>
            <a:pPr algn="ctr"/>
            <a:r>
              <a:rPr lang="en-GB" sz="2400" b="1" dirty="0">
                <a:solidFill>
                  <a:srgbClr val="0070C0"/>
                </a:solidFill>
                <a:latin typeface="FoundrySterling-Book" panose="00000400000000000000" pitchFamily="2" charset="0"/>
              </a:rPr>
              <a:t>Projects – </a:t>
            </a:r>
            <a:r>
              <a:rPr lang="en-GB" sz="2400" b="1" dirty="0">
                <a:latin typeface="FoundrySterling-Book" panose="00000400000000000000" pitchFamily="2" charset="0"/>
              </a:rPr>
              <a:t>Composite Beampipe &amp; RF Shield</a:t>
            </a:r>
            <a:endParaRPr lang="en-GB" sz="2400" b="1" dirty="0">
              <a:solidFill>
                <a:srgbClr val="0070C0"/>
              </a:solidFill>
              <a:latin typeface="FoundrySterling-Book" panose="00000400000000000000" pitchFamily="2" charset="0"/>
            </a:endParaRPr>
          </a:p>
          <a:p>
            <a:pPr algn="ctr"/>
            <a:endParaRPr lang="en-GB" sz="2400" b="1"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Originated from work on ultra-lightweight tracking detector structures for the </a:t>
            </a:r>
            <a:r>
              <a:rPr lang="en-GB" sz="1800" dirty="0" err="1">
                <a:latin typeface="FoundrySterling-Book" panose="00000400000000000000" pitchFamily="2" charset="0"/>
              </a:rPr>
              <a:t>LHCb</a:t>
            </a:r>
            <a:r>
              <a:rPr lang="en-GB" sz="1800" dirty="0">
                <a:latin typeface="FoundrySterling-Book" panose="00000400000000000000" pitchFamily="2" charset="0"/>
              </a:rPr>
              <a:t> Upgrade</a:t>
            </a:r>
          </a:p>
          <a:p>
            <a:pPr marL="285750" indent="-285750">
              <a:buFont typeface="Arial" panose="020B0604020202020204" pitchFamily="34" charset="0"/>
              <a:buChar char="•"/>
            </a:pPr>
            <a:endParaRPr lang="en-GB" sz="18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Developed novel composite while tackling outgassing and geometric stability</a:t>
            </a:r>
          </a:p>
          <a:p>
            <a:pPr marL="285750" indent="-285750">
              <a:buFont typeface="Arial" panose="020B0604020202020204" pitchFamily="34" charset="0"/>
              <a:buChar char="•"/>
            </a:pPr>
            <a:endParaRPr lang="en-GB" sz="18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Used STFC IAA fund to develop prototype demonstrators for industry</a:t>
            </a:r>
          </a:p>
          <a:p>
            <a:pPr marL="285750" indent="-285750">
              <a:buFont typeface="Arial" panose="020B0604020202020204" pitchFamily="34" charset="0"/>
              <a:buChar char="•"/>
            </a:pPr>
            <a:endParaRPr lang="en-GB" sz="18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Led to patent application and then a licensing deal with local company </a:t>
            </a:r>
            <a:r>
              <a:rPr lang="en-GB" sz="1800" dirty="0">
                <a:solidFill>
                  <a:srgbClr val="0070C0"/>
                </a:solidFill>
                <a:latin typeface="FoundrySterling-Book" panose="00000400000000000000" pitchFamily="2" charset="0"/>
              </a:rPr>
              <a:t>Brick Kiln Composites</a:t>
            </a:r>
            <a:r>
              <a:rPr lang="en-GB" sz="1800" dirty="0">
                <a:latin typeface="FoundrySterling-Book" panose="00000400000000000000" pitchFamily="2" charset="0"/>
              </a:rPr>
              <a:t> and also consulting contract for lead engineer</a:t>
            </a:r>
          </a:p>
          <a:p>
            <a:pPr marL="285750" indent="-285750">
              <a:buFont typeface="Arial" panose="020B0604020202020204" pitchFamily="34" charset="0"/>
              <a:buChar char="•"/>
            </a:pPr>
            <a:endParaRPr lang="en-GB" sz="18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Applications / customers tbc</a:t>
            </a:r>
          </a:p>
          <a:p>
            <a:pPr marL="285750" indent="-285750">
              <a:buFont typeface="Arial" panose="020B0604020202020204" pitchFamily="34" charset="0"/>
              <a:buChar char="•"/>
            </a:pPr>
            <a:endParaRPr lang="en-GB" sz="1600" dirty="0">
              <a:latin typeface="FoundrySterling-Book" panose="00000400000000000000" pitchFamily="2" charset="0"/>
            </a:endParaRPr>
          </a:p>
        </p:txBody>
      </p:sp>
      <p:pic>
        <p:nvPicPr>
          <p:cNvPr id="1026" name="Picture 2">
            <a:extLst>
              <a:ext uri="{FF2B5EF4-FFF2-40B4-BE49-F238E27FC236}">
                <a16:creationId xmlns:a16="http://schemas.microsoft.com/office/drawing/2014/main" id="{1BF541BF-209E-91F5-251E-2BCCFB1183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4376" y="4409121"/>
            <a:ext cx="4123738" cy="1790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A black text on a black background&#10;&#10;AI-generated content may be incorrect.">
            <a:extLst>
              <a:ext uri="{FF2B5EF4-FFF2-40B4-BE49-F238E27FC236}">
                <a16:creationId xmlns:a16="http://schemas.microsoft.com/office/drawing/2014/main" id="{124D0305-0BC5-3708-093D-A8FCFED27639}"/>
              </a:ext>
            </a:extLst>
          </p:cNvPr>
          <p:cNvPicPr>
            <a:picLocks noChangeAspect="1"/>
          </p:cNvPicPr>
          <p:nvPr/>
        </p:nvPicPr>
        <p:blipFill>
          <a:blip r:embed="rId4"/>
          <a:stretch>
            <a:fillRect/>
          </a:stretch>
        </p:blipFill>
        <p:spPr>
          <a:xfrm>
            <a:off x="487680" y="5160999"/>
            <a:ext cx="3011272" cy="995171"/>
          </a:xfrm>
          <a:prstGeom prst="rect">
            <a:avLst/>
          </a:prstGeom>
        </p:spPr>
      </p:pic>
    </p:spTree>
    <p:extLst>
      <p:ext uri="{BB962C8B-B14F-4D97-AF65-F5344CB8AC3E}">
        <p14:creationId xmlns:p14="http://schemas.microsoft.com/office/powerpoint/2010/main" val="581867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hape 36"/>
          <p:cNvSpPr>
            <a:spLocks noGrp="1"/>
          </p:cNvSpPr>
          <p:nvPr>
            <p:ph type="title"/>
          </p:nvPr>
        </p:nvSpPr>
        <p:spPr>
          <a:xfrm>
            <a:off x="230214" y="934445"/>
            <a:ext cx="8007895" cy="722551"/>
          </a:xfrm>
          <a:prstGeom prst="rect">
            <a:avLst/>
          </a:prstGeom>
        </p:spPr>
        <p:txBody>
          <a:bodyPr>
            <a:normAutofit/>
          </a:bodyPr>
          <a:lstStyle/>
          <a:p>
            <a:pPr lvl="0">
              <a:spcBef>
                <a:spcPts val="0"/>
              </a:spcBef>
              <a:buFont typeface="Arial"/>
              <a:defRPr sz="1800"/>
            </a:pPr>
            <a:r>
              <a:rPr lang="en-GB" sz="2400" b="1" dirty="0">
                <a:solidFill>
                  <a:srgbClr val="0070C0"/>
                </a:solidFill>
                <a:latin typeface="FoundrySterling-Book" panose="00000400000000000000" pitchFamily="2" charset="0"/>
                <a:ea typeface="+mn-ea"/>
                <a:cs typeface="+mn-cs"/>
              </a:rPr>
              <a:t>Projects </a:t>
            </a:r>
            <a:r>
              <a:rPr lang="en-GB" sz="2400" b="1" dirty="0">
                <a:latin typeface="FoundrySterling-Book" panose="00000400000000000000" pitchFamily="2" charset="0"/>
                <a:ea typeface="+mn-ea"/>
                <a:cs typeface="+mn-cs"/>
              </a:rPr>
              <a:t>- Cavity Beam Position Monitors for FELs</a:t>
            </a:r>
            <a:endParaRPr sz="2400" b="1" dirty="0">
              <a:solidFill>
                <a:srgbClr val="0070C0"/>
              </a:solidFill>
              <a:latin typeface="FoundrySterling-Book" panose="00000400000000000000" pitchFamily="2" charset="0"/>
              <a:ea typeface="+mn-ea"/>
              <a:cs typeface="+mn-cs"/>
            </a:endParaRPr>
          </a:p>
        </p:txBody>
      </p:sp>
      <p:sp>
        <p:nvSpPr>
          <p:cNvPr id="11" name="Text Placeholder 2">
            <a:extLst>
              <a:ext uri="{FF2B5EF4-FFF2-40B4-BE49-F238E27FC236}">
                <a16:creationId xmlns:a16="http://schemas.microsoft.com/office/drawing/2014/main" id="{F72A5F05-B1BB-8A40-9AB0-B23AE4458876}"/>
              </a:ext>
            </a:extLst>
          </p:cNvPr>
          <p:cNvSpPr>
            <a:spLocks noGrp="1"/>
          </p:cNvSpPr>
          <p:nvPr>
            <p:ph type="body" idx="1"/>
          </p:nvPr>
        </p:nvSpPr>
        <p:spPr>
          <a:xfrm>
            <a:off x="71236" y="1583448"/>
            <a:ext cx="5748111" cy="4718128"/>
          </a:xfrm>
        </p:spPr>
        <p:txBody>
          <a:bodyPr tIns="93286" anchor="t" anchorCtr="0">
            <a:noAutofit/>
          </a:bodyPr>
          <a:lstStyle/>
          <a:p>
            <a:pPr>
              <a:spcBef>
                <a:spcPts val="0"/>
              </a:spcBef>
            </a:pPr>
            <a:r>
              <a:rPr lang="en-US" sz="1800" dirty="0">
                <a:latin typeface="FoundrySterling-Book" panose="00000400000000000000" pitchFamily="2" charset="0"/>
              </a:rPr>
              <a:t>Cavity BPMs originally developed for linear colliders, now designed for FELs. </a:t>
            </a:r>
            <a:endParaRPr lang="en-US" sz="1800" dirty="0">
              <a:solidFill>
                <a:srgbClr val="0070C0"/>
              </a:solidFill>
              <a:latin typeface="FoundrySterling-Book" panose="00000400000000000000" pitchFamily="2" charset="0"/>
            </a:endParaRPr>
          </a:p>
          <a:p>
            <a:pPr>
              <a:spcBef>
                <a:spcPts val="0"/>
              </a:spcBef>
            </a:pPr>
            <a:endParaRPr lang="en-US" sz="1800" dirty="0">
              <a:latin typeface="FoundrySterling-Book" panose="00000400000000000000" pitchFamily="2" charset="0"/>
            </a:endParaRPr>
          </a:p>
          <a:p>
            <a:pPr>
              <a:spcBef>
                <a:spcPts val="0"/>
              </a:spcBef>
            </a:pPr>
            <a:r>
              <a:rPr lang="en-GB" sz="1800" dirty="0">
                <a:latin typeface="FoundrySterling-Book" panose="00000400000000000000" pitchFamily="2" charset="0"/>
              </a:rPr>
              <a:t>Sensitivity allows high resolution measurements to be realised at low bunch charge and/or short bunches</a:t>
            </a:r>
          </a:p>
          <a:p>
            <a:pPr>
              <a:spcBef>
                <a:spcPts val="0"/>
              </a:spcBef>
            </a:pPr>
            <a:endParaRPr lang="en-US" sz="1800" dirty="0">
              <a:latin typeface="FoundrySterling-Book" panose="00000400000000000000" pitchFamily="2" charset="0"/>
            </a:endParaRPr>
          </a:p>
          <a:p>
            <a:pPr>
              <a:spcBef>
                <a:spcPts val="0"/>
              </a:spcBef>
            </a:pPr>
            <a:r>
              <a:rPr lang="en-US" sz="1800" dirty="0">
                <a:latin typeface="FoundrySterling-Book" panose="00000400000000000000" pitchFamily="2" charset="0"/>
              </a:rPr>
              <a:t>Offer complete off-the-shelf system in partnerships with </a:t>
            </a:r>
            <a:r>
              <a:rPr lang="en-US" sz="1800" dirty="0">
                <a:solidFill>
                  <a:srgbClr val="0070C0"/>
                </a:solidFill>
                <a:latin typeface="FoundrySterling-Book" panose="00000400000000000000" pitchFamily="2" charset="0"/>
              </a:rPr>
              <a:t>XDS-Oxford (FMB-Oxford) and </a:t>
            </a:r>
            <a:r>
              <a:rPr lang="en-US" sz="1800" dirty="0" err="1">
                <a:solidFill>
                  <a:srgbClr val="0070C0"/>
                </a:solidFill>
                <a:latin typeface="FoundrySterling-Book" panose="00000400000000000000" pitchFamily="2" charset="0"/>
              </a:rPr>
              <a:t>iTech</a:t>
            </a:r>
            <a:r>
              <a:rPr lang="en-US" sz="1800" dirty="0">
                <a:solidFill>
                  <a:srgbClr val="0070C0"/>
                </a:solidFill>
                <a:latin typeface="FoundrySterling-Book" panose="00000400000000000000" pitchFamily="2" charset="0"/>
              </a:rPr>
              <a:t>. </a:t>
            </a:r>
            <a:r>
              <a:rPr lang="en-US" sz="1800" dirty="0">
                <a:latin typeface="FoundrySterling-Book" panose="00000400000000000000" pitchFamily="2" charset="0"/>
              </a:rPr>
              <a:t>Deployed at </a:t>
            </a:r>
            <a:r>
              <a:rPr lang="en-US" sz="1800" dirty="0">
                <a:solidFill>
                  <a:srgbClr val="0070C0"/>
                </a:solidFill>
                <a:latin typeface="FoundrySterling-Book" panose="00000400000000000000" pitchFamily="2" charset="0"/>
              </a:rPr>
              <a:t>ELI-BL</a:t>
            </a:r>
          </a:p>
          <a:p>
            <a:pPr>
              <a:spcBef>
                <a:spcPts val="0"/>
              </a:spcBef>
            </a:pPr>
            <a:endParaRPr lang="en-US" sz="1800" dirty="0">
              <a:latin typeface="FoundrySterling-Book" panose="00000400000000000000" pitchFamily="2" charset="0"/>
            </a:endParaRPr>
          </a:p>
          <a:p>
            <a:pPr>
              <a:spcBef>
                <a:spcPts val="0"/>
              </a:spcBef>
            </a:pPr>
            <a:r>
              <a:rPr lang="en-US" sz="1800" dirty="0">
                <a:latin typeface="FoundrySterling-Book" panose="00000400000000000000" pitchFamily="2" charset="0"/>
              </a:rPr>
              <a:t>Looking for further potential partners and new applications</a:t>
            </a:r>
          </a:p>
          <a:p>
            <a:pPr lvl="1">
              <a:spcBef>
                <a:spcPts val="0"/>
              </a:spcBef>
            </a:pPr>
            <a:r>
              <a:rPr lang="en-US" sz="1800" dirty="0">
                <a:latin typeface="FoundrySterling-Book" panose="00000400000000000000" pitchFamily="2" charset="0"/>
              </a:rPr>
              <a:t>Not widely taken up</a:t>
            </a:r>
          </a:p>
          <a:p>
            <a:pPr>
              <a:spcBef>
                <a:spcPts val="0"/>
              </a:spcBef>
            </a:pPr>
            <a:endParaRPr lang="en-US" sz="1800" dirty="0">
              <a:latin typeface="FoundrySterling-Book" panose="00000400000000000000" pitchFamily="2" charset="0"/>
            </a:endParaRPr>
          </a:p>
          <a:p>
            <a:pPr>
              <a:spcBef>
                <a:spcPts val="0"/>
              </a:spcBef>
            </a:pPr>
            <a:r>
              <a:rPr lang="en-US" sz="1800" dirty="0">
                <a:latin typeface="FoundrySterling-Book" panose="00000400000000000000" pitchFamily="2" charset="0"/>
              </a:rPr>
              <a:t>Lead researcher moved to quantum computing industry</a:t>
            </a:r>
            <a:endParaRPr lang="en-US" sz="1600" dirty="0">
              <a:latin typeface="FoundrySterling-Book" panose="00000400000000000000" pitchFamily="2" charset="0"/>
            </a:endParaRPr>
          </a:p>
        </p:txBody>
      </p:sp>
      <p:sp>
        <p:nvSpPr>
          <p:cNvPr id="3" name="TextBox 2">
            <a:extLst>
              <a:ext uri="{FF2B5EF4-FFF2-40B4-BE49-F238E27FC236}">
                <a16:creationId xmlns:a16="http://schemas.microsoft.com/office/drawing/2014/main" id="{70EB2402-F804-E24D-AF0C-A5C04A18CDDD}"/>
              </a:ext>
            </a:extLst>
          </p:cNvPr>
          <p:cNvSpPr txBox="1"/>
          <p:nvPr/>
        </p:nvSpPr>
        <p:spPr>
          <a:xfrm>
            <a:off x="6059892" y="3012992"/>
            <a:ext cx="2269089" cy="21128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33753" tIns="33753" rIns="33753" bIns="33753" numCol="1" spcCol="38100" rtlCol="0" anchor="ctr">
            <a:spAutoFit/>
          </a:bodyPr>
          <a:lstStyle/>
          <a:p>
            <a:pPr algn="r" defTabSz="388142" latinLnBrk="1" hangingPunct="0"/>
            <a:r>
              <a:rPr lang="en-US" sz="930" dirty="0">
                <a:solidFill>
                  <a:schemeClr val="accent1"/>
                </a:solidFill>
              </a:rPr>
              <a:t>CBPM triplet at CLARA, Daresbury Laboratory</a:t>
            </a:r>
            <a:endParaRPr lang="en-US" sz="930" dirty="0">
              <a:solidFill>
                <a:schemeClr val="accent1"/>
              </a:solidFill>
              <a:sym typeface="Avenir Roman"/>
            </a:endParaRPr>
          </a:p>
        </p:txBody>
      </p:sp>
      <p:pic>
        <p:nvPicPr>
          <p:cNvPr id="5" name="Picture 4">
            <a:extLst>
              <a:ext uri="{FF2B5EF4-FFF2-40B4-BE49-F238E27FC236}">
                <a16:creationId xmlns:a16="http://schemas.microsoft.com/office/drawing/2014/main" id="{1A166645-03DE-8942-B7FB-FC6AD25940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7026" y="1480936"/>
            <a:ext cx="2611805" cy="1532056"/>
          </a:xfrm>
          <a:prstGeom prst="rect">
            <a:avLst/>
          </a:prstGeom>
        </p:spPr>
      </p:pic>
      <p:pic>
        <p:nvPicPr>
          <p:cNvPr id="9" name="Picture 8" descr="A screenshot of a website&#10;&#10;Description automatically generated">
            <a:extLst>
              <a:ext uri="{FF2B5EF4-FFF2-40B4-BE49-F238E27FC236}">
                <a16:creationId xmlns:a16="http://schemas.microsoft.com/office/drawing/2014/main" id="{CAD4FC5D-3417-F27D-63FE-5A6DDA4EDC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75469" y="3409060"/>
            <a:ext cx="2194917" cy="2099485"/>
          </a:xfrm>
          <a:prstGeom prst="rect">
            <a:avLst/>
          </a:prstGeom>
        </p:spPr>
      </p:pic>
      <p:pic>
        <p:nvPicPr>
          <p:cNvPr id="4" name="Picture 3" descr="A green and blue text on a black background&#10;&#10;AI-generated content may be incorrect.">
            <a:extLst>
              <a:ext uri="{FF2B5EF4-FFF2-40B4-BE49-F238E27FC236}">
                <a16:creationId xmlns:a16="http://schemas.microsoft.com/office/drawing/2014/main" id="{6E0BF998-8B64-87D8-1C54-CFBCB5756473}"/>
              </a:ext>
            </a:extLst>
          </p:cNvPr>
          <p:cNvPicPr>
            <a:picLocks noChangeAspect="1"/>
          </p:cNvPicPr>
          <p:nvPr/>
        </p:nvPicPr>
        <p:blipFill>
          <a:blip r:embed="rId5"/>
          <a:stretch>
            <a:fillRect/>
          </a:stretch>
        </p:blipFill>
        <p:spPr>
          <a:xfrm>
            <a:off x="6043192" y="5729021"/>
            <a:ext cx="2194917" cy="593221"/>
          </a:xfrm>
          <a:prstGeom prst="rect">
            <a:avLst/>
          </a:prstGeom>
        </p:spPr>
      </p:pic>
      <p:pic>
        <p:nvPicPr>
          <p:cNvPr id="7" name="Picture 6">
            <a:extLst>
              <a:ext uri="{FF2B5EF4-FFF2-40B4-BE49-F238E27FC236}">
                <a16:creationId xmlns:a16="http://schemas.microsoft.com/office/drawing/2014/main" id="{1148F115-9782-A88D-03C9-1B4BD88E7823}"/>
              </a:ext>
            </a:extLst>
          </p:cNvPr>
          <p:cNvPicPr>
            <a:picLocks noChangeAspect="1"/>
          </p:cNvPicPr>
          <p:nvPr/>
        </p:nvPicPr>
        <p:blipFill>
          <a:blip r:embed="rId6"/>
          <a:stretch>
            <a:fillRect/>
          </a:stretch>
        </p:blipFill>
        <p:spPr>
          <a:xfrm>
            <a:off x="3367300" y="5788463"/>
            <a:ext cx="2452047" cy="533779"/>
          </a:xfrm>
          <a:prstGeom prst="rect">
            <a:avLst/>
          </a:prstGeom>
        </p:spPr>
      </p:pic>
    </p:spTree>
    <p:extLst>
      <p:ext uri="{BB962C8B-B14F-4D97-AF65-F5344CB8AC3E}">
        <p14:creationId xmlns:p14="http://schemas.microsoft.com/office/powerpoint/2010/main" val="2637971421"/>
      </p:ext>
    </p:extLst>
  </p:cSld>
  <p:clrMapOvr>
    <a:masterClrMapping/>
  </p:clrMapOvr>
  <p:transition spd="med"/>
</p:sld>
</file>

<file path=ppt/theme/theme1.xml><?xml version="1.0" encoding="utf-8"?>
<a:theme xmlns:a="http://schemas.openxmlformats.org/drawingml/2006/main" name="Opening slide alternati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xt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19073</TotalTime>
  <Words>1323</Words>
  <Application>Microsoft Office PowerPoint</Application>
  <PresentationFormat>Custom</PresentationFormat>
  <Paragraphs>248</Paragraphs>
  <Slides>17</Slides>
  <Notes>10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17</vt:i4>
      </vt:variant>
    </vt:vector>
  </HeadingPairs>
  <TitlesOfParts>
    <vt:vector size="25" baseType="lpstr">
      <vt:lpstr>AAAAAC+HelveticaNeue</vt:lpstr>
      <vt:lpstr>Arial</vt:lpstr>
      <vt:lpstr>Avenir Roman</vt:lpstr>
      <vt:lpstr>Calibri</vt:lpstr>
      <vt:lpstr>Courier New</vt:lpstr>
      <vt:lpstr>FoundrySterling-Book</vt:lpstr>
      <vt:lpstr>Opening slide alternative</vt:lpstr>
      <vt:lpstr>Text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Projects - Cavity Beam Position Monitors for FELs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UofO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Chinn</dc:creator>
  <cp:lastModifiedBy>Phillip Tait</cp:lastModifiedBy>
  <cp:revision>449</cp:revision>
  <cp:lastPrinted>2016-04-11T11:33:41Z</cp:lastPrinted>
  <dcterms:created xsi:type="dcterms:W3CDTF">2014-03-20T14:30:16Z</dcterms:created>
  <dcterms:modified xsi:type="dcterms:W3CDTF">2026-04-16T10:01:51Z</dcterms:modified>
</cp:coreProperties>
</file>