
<file path=[Content_Types].xml><?xml version="1.0" encoding="utf-8"?>
<Types xmlns="http://schemas.openxmlformats.org/package/2006/content-types">
  <Default Extension="gif" ContentType="image/gif"/>
  <Default Extension="jpeg" ContentType="image/jpeg"/>
  <Default Extension="mov" ContentType="video/quicktime"/>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5"/>
  </p:notesMasterIdLst>
  <p:sldIdLst>
    <p:sldId id="267" r:id="rId2"/>
    <p:sldId id="302" r:id="rId3"/>
    <p:sldId id="388" r:id="rId4"/>
    <p:sldId id="394" r:id="rId5"/>
    <p:sldId id="435" r:id="rId6"/>
    <p:sldId id="441" r:id="rId7"/>
    <p:sldId id="442" r:id="rId8"/>
    <p:sldId id="445" r:id="rId9"/>
    <p:sldId id="396" r:id="rId10"/>
    <p:sldId id="447" r:id="rId11"/>
    <p:sldId id="473" r:id="rId12"/>
    <p:sldId id="397" r:id="rId13"/>
    <p:sldId id="443" r:id="rId14"/>
    <p:sldId id="398" r:id="rId15"/>
    <p:sldId id="399" r:id="rId16"/>
    <p:sldId id="478" r:id="rId17"/>
    <p:sldId id="416" r:id="rId18"/>
    <p:sldId id="434" r:id="rId19"/>
    <p:sldId id="464" r:id="rId20"/>
    <p:sldId id="465" r:id="rId21"/>
    <p:sldId id="395" r:id="rId22"/>
    <p:sldId id="466" r:id="rId23"/>
    <p:sldId id="467" r:id="rId24"/>
    <p:sldId id="468" r:id="rId25"/>
    <p:sldId id="469" r:id="rId26"/>
    <p:sldId id="470" r:id="rId27"/>
    <p:sldId id="386" r:id="rId28"/>
    <p:sldId id="449" r:id="rId29"/>
    <p:sldId id="451" r:id="rId30"/>
    <p:sldId id="463" r:id="rId31"/>
    <p:sldId id="457" r:id="rId32"/>
    <p:sldId id="458" r:id="rId33"/>
    <p:sldId id="459" r:id="rId34"/>
    <p:sldId id="456" r:id="rId35"/>
    <p:sldId id="433" r:id="rId36"/>
    <p:sldId id="418" r:id="rId37"/>
    <p:sldId id="419" r:id="rId38"/>
    <p:sldId id="420" r:id="rId39"/>
    <p:sldId id="421" r:id="rId40"/>
    <p:sldId id="425" r:id="rId41"/>
    <p:sldId id="439" r:id="rId42"/>
    <p:sldId id="426" r:id="rId43"/>
    <p:sldId id="427" r:id="rId44"/>
    <p:sldId id="428" r:id="rId45"/>
    <p:sldId id="400" r:id="rId46"/>
    <p:sldId id="440" r:id="rId47"/>
    <p:sldId id="430" r:id="rId48"/>
    <p:sldId id="431" r:id="rId49"/>
    <p:sldId id="423" r:id="rId50"/>
    <p:sldId id="424" r:id="rId51"/>
    <p:sldId id="413" r:id="rId52"/>
    <p:sldId id="461" r:id="rId53"/>
    <p:sldId id="389" r:id="rId54"/>
    <p:sldId id="479" r:id="rId55"/>
    <p:sldId id="480" r:id="rId56"/>
    <p:sldId id="462" r:id="rId57"/>
    <p:sldId id="475" r:id="rId58"/>
    <p:sldId id="481" r:id="rId59"/>
    <p:sldId id="474" r:id="rId60"/>
    <p:sldId id="367" r:id="rId61"/>
    <p:sldId id="471" r:id="rId62"/>
    <p:sldId id="450" r:id="rId63"/>
    <p:sldId id="472"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3C45"/>
    <a:srgbClr val="2CA02C"/>
    <a:srgbClr val="1D2A63"/>
    <a:srgbClr val="FFFF00"/>
    <a:srgbClr val="787878"/>
    <a:srgbClr val="3853C9"/>
    <a:srgbClr val="D62728"/>
    <a:srgbClr val="FF7F0F"/>
    <a:srgbClr val="EB6922"/>
    <a:srgbClr val="3776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8"/>
    <p:restoredTop sz="94694"/>
  </p:normalViewPr>
  <p:slideViewPr>
    <p:cSldViewPr snapToGrid="0">
      <p:cViewPr varScale="1">
        <p:scale>
          <a:sx n="121" d="100"/>
          <a:sy n="121" d="100"/>
        </p:scale>
        <p:origin x="11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FE8E42-AD4D-B243-B628-FD4BBDC75609}" type="datetimeFigureOut">
              <a:rPr lang="en-GB" smtClean="0"/>
              <a:t>16/04/2026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3D523E-796A-0341-A4C3-60E822553F6E}" type="slidenum">
              <a:rPr lang="en-GB" smtClean="0"/>
              <a:t>‹#›</a:t>
            </a:fld>
            <a:endParaRPr lang="en-GB"/>
          </a:p>
        </p:txBody>
      </p:sp>
    </p:spTree>
    <p:extLst>
      <p:ext uri="{BB962C8B-B14F-4D97-AF65-F5344CB8AC3E}">
        <p14:creationId xmlns:p14="http://schemas.microsoft.com/office/powerpoint/2010/main" val="1767161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2A54B-3F45-6F38-2E42-54134F7324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369499-F459-6470-C64C-491766C630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414F98-241B-C422-5EFE-F1A5FFB2EB8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498F84A-B8A0-ACE6-0AE0-E71EF221F391}"/>
              </a:ext>
            </a:extLst>
          </p:cNvPr>
          <p:cNvSpPr>
            <a:spLocks noGrp="1"/>
          </p:cNvSpPr>
          <p:nvPr>
            <p:ph type="sldNum" sz="quarter" idx="5"/>
          </p:nvPr>
        </p:nvSpPr>
        <p:spPr/>
        <p:txBody>
          <a:bodyPr/>
          <a:lstStyle/>
          <a:p>
            <a:fld id="{2D3D523E-796A-0341-A4C3-60E822553F6E}" type="slidenum">
              <a:rPr lang="en-GB" smtClean="0"/>
              <a:t>1</a:t>
            </a:fld>
            <a:endParaRPr lang="en-GB"/>
          </a:p>
        </p:txBody>
      </p:sp>
    </p:spTree>
    <p:extLst>
      <p:ext uri="{BB962C8B-B14F-4D97-AF65-F5344CB8AC3E}">
        <p14:creationId xmlns:p14="http://schemas.microsoft.com/office/powerpoint/2010/main" val="2252572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5991A-458F-B911-F353-F7AAA09E9E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09F8BD-9E11-BE12-B544-617A28B2AD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D2C782-DDFA-7D70-A70E-A60A62423DD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EDAC63-5500-5648-3F7F-8F14325F126C}"/>
              </a:ext>
            </a:extLst>
          </p:cNvPr>
          <p:cNvSpPr>
            <a:spLocks noGrp="1"/>
          </p:cNvSpPr>
          <p:nvPr>
            <p:ph type="sldNum" sz="quarter" idx="5"/>
          </p:nvPr>
        </p:nvSpPr>
        <p:spPr/>
        <p:txBody>
          <a:bodyPr/>
          <a:lstStyle/>
          <a:p>
            <a:fld id="{2D3D523E-796A-0341-A4C3-60E822553F6E}" type="slidenum">
              <a:rPr lang="en-GB" smtClean="0"/>
              <a:t>10</a:t>
            </a:fld>
            <a:endParaRPr lang="en-GB"/>
          </a:p>
        </p:txBody>
      </p:sp>
    </p:spTree>
    <p:extLst>
      <p:ext uri="{BB962C8B-B14F-4D97-AF65-F5344CB8AC3E}">
        <p14:creationId xmlns:p14="http://schemas.microsoft.com/office/powerpoint/2010/main" val="2194531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82FDB0-CEF3-07DC-2D48-EC2BB5D8DE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9CABE5-0646-7792-71A2-6E1CC475C1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339AC0-C8F5-BCE2-70BC-FFDC774ECC1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00BE855-885C-90FA-3EFC-13BA4EA7909E}"/>
              </a:ext>
            </a:extLst>
          </p:cNvPr>
          <p:cNvSpPr>
            <a:spLocks noGrp="1"/>
          </p:cNvSpPr>
          <p:nvPr>
            <p:ph type="sldNum" sz="quarter" idx="5"/>
          </p:nvPr>
        </p:nvSpPr>
        <p:spPr/>
        <p:txBody>
          <a:bodyPr/>
          <a:lstStyle/>
          <a:p>
            <a:fld id="{2D3D523E-796A-0341-A4C3-60E822553F6E}" type="slidenum">
              <a:rPr lang="en-GB" smtClean="0"/>
              <a:t>11</a:t>
            </a:fld>
            <a:endParaRPr lang="en-GB"/>
          </a:p>
        </p:txBody>
      </p:sp>
    </p:spTree>
    <p:extLst>
      <p:ext uri="{BB962C8B-B14F-4D97-AF65-F5344CB8AC3E}">
        <p14:creationId xmlns:p14="http://schemas.microsoft.com/office/powerpoint/2010/main" val="1751583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08AAD1-7F30-3A65-16E7-9A87BDA0C9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2EEEE9-2C9B-D554-9C6D-69BDEE5093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0AD7CF-1DFC-F903-54C1-147E112B8B3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569D215-B102-439B-8C68-2331371AA77D}"/>
              </a:ext>
            </a:extLst>
          </p:cNvPr>
          <p:cNvSpPr>
            <a:spLocks noGrp="1"/>
          </p:cNvSpPr>
          <p:nvPr>
            <p:ph type="sldNum" sz="quarter" idx="5"/>
          </p:nvPr>
        </p:nvSpPr>
        <p:spPr/>
        <p:txBody>
          <a:bodyPr/>
          <a:lstStyle/>
          <a:p>
            <a:fld id="{2D3D523E-796A-0341-A4C3-60E822553F6E}" type="slidenum">
              <a:rPr lang="en-GB" smtClean="0"/>
              <a:t>12</a:t>
            </a:fld>
            <a:endParaRPr lang="en-GB"/>
          </a:p>
        </p:txBody>
      </p:sp>
    </p:spTree>
    <p:extLst>
      <p:ext uri="{BB962C8B-B14F-4D97-AF65-F5344CB8AC3E}">
        <p14:creationId xmlns:p14="http://schemas.microsoft.com/office/powerpoint/2010/main" val="337679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5083A9-63C1-A11D-7E56-676304EBEA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5B262E-6BC8-2426-FCE2-96A2F29DD1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5FBE57-964B-9DC0-F4B8-AD5887E5622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155C62D-71E1-61A4-524C-E832F1B3979B}"/>
              </a:ext>
            </a:extLst>
          </p:cNvPr>
          <p:cNvSpPr>
            <a:spLocks noGrp="1"/>
          </p:cNvSpPr>
          <p:nvPr>
            <p:ph type="sldNum" sz="quarter" idx="5"/>
          </p:nvPr>
        </p:nvSpPr>
        <p:spPr/>
        <p:txBody>
          <a:bodyPr/>
          <a:lstStyle/>
          <a:p>
            <a:fld id="{2D3D523E-796A-0341-A4C3-60E822553F6E}" type="slidenum">
              <a:rPr lang="en-GB" smtClean="0"/>
              <a:t>13</a:t>
            </a:fld>
            <a:endParaRPr lang="en-GB"/>
          </a:p>
        </p:txBody>
      </p:sp>
    </p:spTree>
    <p:extLst>
      <p:ext uri="{BB962C8B-B14F-4D97-AF65-F5344CB8AC3E}">
        <p14:creationId xmlns:p14="http://schemas.microsoft.com/office/powerpoint/2010/main" val="1537079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2A525E-CE8C-EBD5-988B-297AEFC175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249794-A984-8518-13EE-8E8D2B8EB2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27539C-5697-66E6-6FE4-6C8992264BC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27576A2-1AF9-AFD8-022C-DA97A62C2340}"/>
              </a:ext>
            </a:extLst>
          </p:cNvPr>
          <p:cNvSpPr>
            <a:spLocks noGrp="1"/>
          </p:cNvSpPr>
          <p:nvPr>
            <p:ph type="sldNum" sz="quarter" idx="5"/>
          </p:nvPr>
        </p:nvSpPr>
        <p:spPr/>
        <p:txBody>
          <a:bodyPr/>
          <a:lstStyle/>
          <a:p>
            <a:fld id="{2D3D523E-796A-0341-A4C3-60E822553F6E}" type="slidenum">
              <a:rPr lang="en-GB" smtClean="0"/>
              <a:t>14</a:t>
            </a:fld>
            <a:endParaRPr lang="en-GB"/>
          </a:p>
        </p:txBody>
      </p:sp>
    </p:spTree>
    <p:extLst>
      <p:ext uri="{BB962C8B-B14F-4D97-AF65-F5344CB8AC3E}">
        <p14:creationId xmlns:p14="http://schemas.microsoft.com/office/powerpoint/2010/main" val="1217796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2A7CE2-E661-ACEB-CD21-E879414247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C61169-AD34-E44A-A76F-F4A901C99A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EA3525-A7B3-FDCB-8762-1D4BDAB36D2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7A25B3A-BBD6-7C30-BBA4-45FBF03444B6}"/>
              </a:ext>
            </a:extLst>
          </p:cNvPr>
          <p:cNvSpPr>
            <a:spLocks noGrp="1"/>
          </p:cNvSpPr>
          <p:nvPr>
            <p:ph type="sldNum" sz="quarter" idx="5"/>
          </p:nvPr>
        </p:nvSpPr>
        <p:spPr/>
        <p:txBody>
          <a:bodyPr/>
          <a:lstStyle/>
          <a:p>
            <a:fld id="{2D3D523E-796A-0341-A4C3-60E822553F6E}" type="slidenum">
              <a:rPr lang="en-GB" smtClean="0"/>
              <a:t>15</a:t>
            </a:fld>
            <a:endParaRPr lang="en-GB"/>
          </a:p>
        </p:txBody>
      </p:sp>
    </p:spTree>
    <p:extLst>
      <p:ext uri="{BB962C8B-B14F-4D97-AF65-F5344CB8AC3E}">
        <p14:creationId xmlns:p14="http://schemas.microsoft.com/office/powerpoint/2010/main" val="4178286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C3B89-203C-6D15-23B1-F6FEF2B000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D23EB9-6889-4F14-4520-3F776E620D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6A58F8-A068-3713-ABA2-4D384DBB178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6C5C070-9369-597F-66A4-79E4CD15C147}"/>
              </a:ext>
            </a:extLst>
          </p:cNvPr>
          <p:cNvSpPr>
            <a:spLocks noGrp="1"/>
          </p:cNvSpPr>
          <p:nvPr>
            <p:ph type="sldNum" sz="quarter" idx="5"/>
          </p:nvPr>
        </p:nvSpPr>
        <p:spPr/>
        <p:txBody>
          <a:bodyPr/>
          <a:lstStyle/>
          <a:p>
            <a:fld id="{2D3D523E-796A-0341-A4C3-60E822553F6E}" type="slidenum">
              <a:rPr lang="en-GB" smtClean="0"/>
              <a:t>16</a:t>
            </a:fld>
            <a:endParaRPr lang="en-GB"/>
          </a:p>
        </p:txBody>
      </p:sp>
    </p:spTree>
    <p:extLst>
      <p:ext uri="{BB962C8B-B14F-4D97-AF65-F5344CB8AC3E}">
        <p14:creationId xmlns:p14="http://schemas.microsoft.com/office/powerpoint/2010/main" val="40287692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538BF-6521-B3C6-B145-25AA7E59C2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8B3B7B-CE96-D230-E5C0-76CBCD62F8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63C9CC-087C-7995-4B1D-4AB0343159B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D361C51-6F05-B4BC-E7CF-D8E8BA2F4BAE}"/>
              </a:ext>
            </a:extLst>
          </p:cNvPr>
          <p:cNvSpPr>
            <a:spLocks noGrp="1"/>
          </p:cNvSpPr>
          <p:nvPr>
            <p:ph type="sldNum" sz="quarter" idx="5"/>
          </p:nvPr>
        </p:nvSpPr>
        <p:spPr/>
        <p:txBody>
          <a:bodyPr/>
          <a:lstStyle/>
          <a:p>
            <a:fld id="{2D3D523E-796A-0341-A4C3-60E822553F6E}" type="slidenum">
              <a:rPr lang="en-GB" smtClean="0"/>
              <a:t>17</a:t>
            </a:fld>
            <a:endParaRPr lang="en-GB"/>
          </a:p>
        </p:txBody>
      </p:sp>
    </p:spTree>
    <p:extLst>
      <p:ext uri="{BB962C8B-B14F-4D97-AF65-F5344CB8AC3E}">
        <p14:creationId xmlns:p14="http://schemas.microsoft.com/office/powerpoint/2010/main" val="37009111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A7FF2-71C8-C82B-86D1-7D87AE03F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2517A9-057B-F1B8-7CB0-5EA2DBA4CF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DDDB47-18CA-D1E7-11EF-0A42380BA1E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BADB825-C6CF-4024-49AE-AB4DA86B3F63}"/>
              </a:ext>
            </a:extLst>
          </p:cNvPr>
          <p:cNvSpPr>
            <a:spLocks noGrp="1"/>
          </p:cNvSpPr>
          <p:nvPr>
            <p:ph type="sldNum" sz="quarter" idx="5"/>
          </p:nvPr>
        </p:nvSpPr>
        <p:spPr/>
        <p:txBody>
          <a:bodyPr/>
          <a:lstStyle/>
          <a:p>
            <a:fld id="{2D3D523E-796A-0341-A4C3-60E822553F6E}" type="slidenum">
              <a:rPr lang="en-GB" smtClean="0"/>
              <a:t>18</a:t>
            </a:fld>
            <a:endParaRPr lang="en-GB"/>
          </a:p>
        </p:txBody>
      </p:sp>
    </p:spTree>
    <p:extLst>
      <p:ext uri="{BB962C8B-B14F-4D97-AF65-F5344CB8AC3E}">
        <p14:creationId xmlns:p14="http://schemas.microsoft.com/office/powerpoint/2010/main" val="3670330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65BDA-B81B-87C2-A3FA-6DD5DAB1FC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97BEBF-9937-0AD7-BD80-10776AD750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872D30-ED97-77CF-A5D0-3E5448422B3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5E5B7E7-7928-8025-1B37-8C753A782546}"/>
              </a:ext>
            </a:extLst>
          </p:cNvPr>
          <p:cNvSpPr>
            <a:spLocks noGrp="1"/>
          </p:cNvSpPr>
          <p:nvPr>
            <p:ph type="sldNum" sz="quarter" idx="5"/>
          </p:nvPr>
        </p:nvSpPr>
        <p:spPr/>
        <p:txBody>
          <a:bodyPr/>
          <a:lstStyle/>
          <a:p>
            <a:fld id="{2D3D523E-796A-0341-A4C3-60E822553F6E}" type="slidenum">
              <a:rPr lang="en-GB" smtClean="0"/>
              <a:t>19</a:t>
            </a:fld>
            <a:endParaRPr lang="en-GB"/>
          </a:p>
        </p:txBody>
      </p:sp>
    </p:spTree>
    <p:extLst>
      <p:ext uri="{BB962C8B-B14F-4D97-AF65-F5344CB8AC3E}">
        <p14:creationId xmlns:p14="http://schemas.microsoft.com/office/powerpoint/2010/main" val="1066002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D3D523E-796A-0341-A4C3-60E822553F6E}" type="slidenum">
              <a:rPr lang="en-GB" smtClean="0"/>
              <a:t>2</a:t>
            </a:fld>
            <a:endParaRPr lang="en-GB"/>
          </a:p>
        </p:txBody>
      </p:sp>
    </p:spTree>
    <p:extLst>
      <p:ext uri="{BB962C8B-B14F-4D97-AF65-F5344CB8AC3E}">
        <p14:creationId xmlns:p14="http://schemas.microsoft.com/office/powerpoint/2010/main" val="16985938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C71C8-9205-ACDF-65E5-E651AC4B16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EB82D7-872D-A3D4-DFC0-34D61F1AA8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BCBB5D-4BA9-A417-30A6-3DBBD42F430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0372961-107E-8062-33FA-972E24BAD854}"/>
              </a:ext>
            </a:extLst>
          </p:cNvPr>
          <p:cNvSpPr>
            <a:spLocks noGrp="1"/>
          </p:cNvSpPr>
          <p:nvPr>
            <p:ph type="sldNum" sz="quarter" idx="5"/>
          </p:nvPr>
        </p:nvSpPr>
        <p:spPr/>
        <p:txBody>
          <a:bodyPr/>
          <a:lstStyle/>
          <a:p>
            <a:fld id="{2D3D523E-796A-0341-A4C3-60E822553F6E}" type="slidenum">
              <a:rPr lang="en-GB" smtClean="0"/>
              <a:t>21</a:t>
            </a:fld>
            <a:endParaRPr lang="en-GB"/>
          </a:p>
        </p:txBody>
      </p:sp>
    </p:spTree>
    <p:extLst>
      <p:ext uri="{BB962C8B-B14F-4D97-AF65-F5344CB8AC3E}">
        <p14:creationId xmlns:p14="http://schemas.microsoft.com/office/powerpoint/2010/main" val="23206377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567D1-F062-CA22-465B-17B3E36F5A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02AE89-A0DF-C13A-85A3-96D239BBB2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5D3F2C-0758-BEF8-9379-3E6BE7865F3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5C5F9BB-B117-6846-3235-52EFB69CD2CE}"/>
              </a:ext>
            </a:extLst>
          </p:cNvPr>
          <p:cNvSpPr>
            <a:spLocks noGrp="1"/>
          </p:cNvSpPr>
          <p:nvPr>
            <p:ph type="sldNum" sz="quarter" idx="5"/>
          </p:nvPr>
        </p:nvSpPr>
        <p:spPr/>
        <p:txBody>
          <a:bodyPr/>
          <a:lstStyle/>
          <a:p>
            <a:fld id="{2D3D523E-796A-0341-A4C3-60E822553F6E}" type="slidenum">
              <a:rPr lang="en-GB" smtClean="0"/>
              <a:t>22</a:t>
            </a:fld>
            <a:endParaRPr lang="en-GB"/>
          </a:p>
        </p:txBody>
      </p:sp>
    </p:spTree>
    <p:extLst>
      <p:ext uri="{BB962C8B-B14F-4D97-AF65-F5344CB8AC3E}">
        <p14:creationId xmlns:p14="http://schemas.microsoft.com/office/powerpoint/2010/main" val="29979036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CF3F2-E849-8D7E-715B-90A2C18197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52F6A2-7654-1104-04A1-583A653252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8F9FCF-1996-158F-AC2E-78A447E759E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9D1EE95-0DAF-F7B0-0034-00AF0D33F94F}"/>
              </a:ext>
            </a:extLst>
          </p:cNvPr>
          <p:cNvSpPr>
            <a:spLocks noGrp="1"/>
          </p:cNvSpPr>
          <p:nvPr>
            <p:ph type="sldNum" sz="quarter" idx="5"/>
          </p:nvPr>
        </p:nvSpPr>
        <p:spPr/>
        <p:txBody>
          <a:bodyPr/>
          <a:lstStyle/>
          <a:p>
            <a:fld id="{2D3D523E-796A-0341-A4C3-60E822553F6E}" type="slidenum">
              <a:rPr lang="en-GB" smtClean="0"/>
              <a:t>23</a:t>
            </a:fld>
            <a:endParaRPr lang="en-GB"/>
          </a:p>
        </p:txBody>
      </p:sp>
    </p:spTree>
    <p:extLst>
      <p:ext uri="{BB962C8B-B14F-4D97-AF65-F5344CB8AC3E}">
        <p14:creationId xmlns:p14="http://schemas.microsoft.com/office/powerpoint/2010/main" val="640838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0406A-5685-2B4E-8855-E9283EDEA0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CCE04D-907D-3DDC-B76A-BB9AD20AB4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025193-AAE9-D929-0126-7BB890CEDE3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1C4C4C4-47C4-1A3C-98D9-5596BBDF876C}"/>
              </a:ext>
            </a:extLst>
          </p:cNvPr>
          <p:cNvSpPr>
            <a:spLocks noGrp="1"/>
          </p:cNvSpPr>
          <p:nvPr>
            <p:ph type="sldNum" sz="quarter" idx="5"/>
          </p:nvPr>
        </p:nvSpPr>
        <p:spPr/>
        <p:txBody>
          <a:bodyPr/>
          <a:lstStyle/>
          <a:p>
            <a:fld id="{2D3D523E-796A-0341-A4C3-60E822553F6E}" type="slidenum">
              <a:rPr lang="en-GB" smtClean="0"/>
              <a:t>24</a:t>
            </a:fld>
            <a:endParaRPr lang="en-GB"/>
          </a:p>
        </p:txBody>
      </p:sp>
    </p:spTree>
    <p:extLst>
      <p:ext uri="{BB962C8B-B14F-4D97-AF65-F5344CB8AC3E}">
        <p14:creationId xmlns:p14="http://schemas.microsoft.com/office/powerpoint/2010/main" val="477154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2F521-B598-83FE-91AD-0A639CF725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0936D3-C58D-5227-BACD-36ADB101BD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72217B-1ED0-C966-6983-7307107C6CC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7DC5247-B482-C8B4-32CA-E43F84AB3FFE}"/>
              </a:ext>
            </a:extLst>
          </p:cNvPr>
          <p:cNvSpPr>
            <a:spLocks noGrp="1"/>
          </p:cNvSpPr>
          <p:nvPr>
            <p:ph type="sldNum" sz="quarter" idx="5"/>
          </p:nvPr>
        </p:nvSpPr>
        <p:spPr/>
        <p:txBody>
          <a:bodyPr/>
          <a:lstStyle/>
          <a:p>
            <a:fld id="{2D3D523E-796A-0341-A4C3-60E822553F6E}" type="slidenum">
              <a:rPr lang="en-GB" smtClean="0"/>
              <a:t>25</a:t>
            </a:fld>
            <a:endParaRPr lang="en-GB"/>
          </a:p>
        </p:txBody>
      </p:sp>
    </p:spTree>
    <p:extLst>
      <p:ext uri="{BB962C8B-B14F-4D97-AF65-F5344CB8AC3E}">
        <p14:creationId xmlns:p14="http://schemas.microsoft.com/office/powerpoint/2010/main" val="1282265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6E188A-9BD7-2A03-3657-FDF10B124C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869954-D50B-069C-1317-8E9D8EBF8C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BD0478-AE7C-6754-6EF4-BC17287560F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A628C5-ABA6-ADCF-175D-F61F09D61FCC}"/>
              </a:ext>
            </a:extLst>
          </p:cNvPr>
          <p:cNvSpPr>
            <a:spLocks noGrp="1"/>
          </p:cNvSpPr>
          <p:nvPr>
            <p:ph type="sldNum" sz="quarter" idx="5"/>
          </p:nvPr>
        </p:nvSpPr>
        <p:spPr/>
        <p:txBody>
          <a:bodyPr/>
          <a:lstStyle/>
          <a:p>
            <a:fld id="{2D3D523E-796A-0341-A4C3-60E822553F6E}" type="slidenum">
              <a:rPr lang="en-GB" smtClean="0"/>
              <a:t>26</a:t>
            </a:fld>
            <a:endParaRPr lang="en-GB"/>
          </a:p>
        </p:txBody>
      </p:sp>
    </p:spTree>
    <p:extLst>
      <p:ext uri="{BB962C8B-B14F-4D97-AF65-F5344CB8AC3E}">
        <p14:creationId xmlns:p14="http://schemas.microsoft.com/office/powerpoint/2010/main" val="2574241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65BDA-B81B-87C2-A3FA-6DD5DAB1FC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97BEBF-9937-0AD7-BD80-10776AD750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872D30-ED97-77CF-A5D0-3E5448422B3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5E5B7E7-7928-8025-1B37-8C753A782546}"/>
              </a:ext>
            </a:extLst>
          </p:cNvPr>
          <p:cNvSpPr>
            <a:spLocks noGrp="1"/>
          </p:cNvSpPr>
          <p:nvPr>
            <p:ph type="sldNum" sz="quarter" idx="5"/>
          </p:nvPr>
        </p:nvSpPr>
        <p:spPr/>
        <p:txBody>
          <a:bodyPr/>
          <a:lstStyle/>
          <a:p>
            <a:fld id="{2D3D523E-796A-0341-A4C3-60E822553F6E}" type="slidenum">
              <a:rPr lang="en-GB" smtClean="0"/>
              <a:t>27</a:t>
            </a:fld>
            <a:endParaRPr lang="en-GB"/>
          </a:p>
        </p:txBody>
      </p:sp>
    </p:spTree>
    <p:extLst>
      <p:ext uri="{BB962C8B-B14F-4D97-AF65-F5344CB8AC3E}">
        <p14:creationId xmlns:p14="http://schemas.microsoft.com/office/powerpoint/2010/main" val="10660023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49D72-92CF-3F7F-7759-F98E30F931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7A79F-668B-C716-7D35-051098E099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5C80BE-CB85-2EC9-B93C-610227A9FBB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DF1CCF7-1C2C-1EEA-D1C4-440090C1508F}"/>
              </a:ext>
            </a:extLst>
          </p:cNvPr>
          <p:cNvSpPr>
            <a:spLocks noGrp="1"/>
          </p:cNvSpPr>
          <p:nvPr>
            <p:ph type="sldNum" sz="quarter" idx="5"/>
          </p:nvPr>
        </p:nvSpPr>
        <p:spPr/>
        <p:txBody>
          <a:bodyPr/>
          <a:lstStyle/>
          <a:p>
            <a:fld id="{2D3D523E-796A-0341-A4C3-60E822553F6E}" type="slidenum">
              <a:rPr lang="en-GB" smtClean="0"/>
              <a:t>28</a:t>
            </a:fld>
            <a:endParaRPr lang="en-GB"/>
          </a:p>
        </p:txBody>
      </p:sp>
    </p:spTree>
    <p:extLst>
      <p:ext uri="{BB962C8B-B14F-4D97-AF65-F5344CB8AC3E}">
        <p14:creationId xmlns:p14="http://schemas.microsoft.com/office/powerpoint/2010/main" val="3486265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9A969-1D58-E7E6-6EF1-71CFE25CB7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33F186-C715-9018-0847-7C1231C852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217DED-2B24-0D6E-112C-B3F27FD6C58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EDAA5A9-90C9-99B7-CA50-4C3F964BB800}"/>
              </a:ext>
            </a:extLst>
          </p:cNvPr>
          <p:cNvSpPr>
            <a:spLocks noGrp="1"/>
          </p:cNvSpPr>
          <p:nvPr>
            <p:ph type="sldNum" sz="quarter" idx="5"/>
          </p:nvPr>
        </p:nvSpPr>
        <p:spPr/>
        <p:txBody>
          <a:bodyPr/>
          <a:lstStyle/>
          <a:p>
            <a:fld id="{2D3D523E-796A-0341-A4C3-60E822553F6E}" type="slidenum">
              <a:rPr lang="en-GB" smtClean="0"/>
              <a:t>29</a:t>
            </a:fld>
            <a:endParaRPr lang="en-GB"/>
          </a:p>
        </p:txBody>
      </p:sp>
    </p:spTree>
    <p:extLst>
      <p:ext uri="{BB962C8B-B14F-4D97-AF65-F5344CB8AC3E}">
        <p14:creationId xmlns:p14="http://schemas.microsoft.com/office/powerpoint/2010/main" val="35453860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F7B6BE-7078-C0D4-F52F-67DCA2775A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410CE5-804E-5A07-D914-B072523E8D0F}"/>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E9C63E50-1979-86C4-2B1A-6CFC5932E8A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8AF91C9-7986-1DA0-2989-8C120C610E15}"/>
              </a:ext>
            </a:extLst>
          </p:cNvPr>
          <p:cNvSpPr>
            <a:spLocks noGrp="1"/>
          </p:cNvSpPr>
          <p:nvPr>
            <p:ph type="sldNum" sz="quarter" idx="5"/>
          </p:nvPr>
        </p:nvSpPr>
        <p:spPr/>
        <p:txBody>
          <a:bodyPr/>
          <a:lstStyle/>
          <a:p>
            <a:fld id="{2D3D523E-796A-0341-A4C3-60E822553F6E}" type="slidenum">
              <a:rPr lang="en-GB" smtClean="0"/>
              <a:t>30</a:t>
            </a:fld>
            <a:endParaRPr lang="en-GB"/>
          </a:p>
        </p:txBody>
      </p:sp>
    </p:spTree>
    <p:extLst>
      <p:ext uri="{BB962C8B-B14F-4D97-AF65-F5344CB8AC3E}">
        <p14:creationId xmlns:p14="http://schemas.microsoft.com/office/powerpoint/2010/main" val="3498039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AA4FF1-F857-F205-D28A-F1AC0168F6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9A8B9D-DCE8-1E81-A071-309119F646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F94B13-8DF6-FC25-6DDA-96B058EE855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D35792B-1520-FF78-8F40-D688F33125EC}"/>
              </a:ext>
            </a:extLst>
          </p:cNvPr>
          <p:cNvSpPr>
            <a:spLocks noGrp="1"/>
          </p:cNvSpPr>
          <p:nvPr>
            <p:ph type="sldNum" sz="quarter" idx="5"/>
          </p:nvPr>
        </p:nvSpPr>
        <p:spPr/>
        <p:txBody>
          <a:bodyPr/>
          <a:lstStyle/>
          <a:p>
            <a:fld id="{2D3D523E-796A-0341-A4C3-60E822553F6E}" type="slidenum">
              <a:rPr lang="en-GB" smtClean="0"/>
              <a:t>3</a:t>
            </a:fld>
            <a:endParaRPr lang="en-GB"/>
          </a:p>
        </p:txBody>
      </p:sp>
    </p:spTree>
    <p:extLst>
      <p:ext uri="{BB962C8B-B14F-4D97-AF65-F5344CB8AC3E}">
        <p14:creationId xmlns:p14="http://schemas.microsoft.com/office/powerpoint/2010/main" val="33922989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AD6B8-5A52-7B39-0DB2-EF08465567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AD5120-DE63-7C9D-EBFD-56958A662C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CE354E-F820-AA2F-3502-644CA7B3604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F20AD5B-13CA-2433-7D43-B6C2152C14E9}"/>
              </a:ext>
            </a:extLst>
          </p:cNvPr>
          <p:cNvSpPr>
            <a:spLocks noGrp="1"/>
          </p:cNvSpPr>
          <p:nvPr>
            <p:ph type="sldNum" sz="quarter" idx="5"/>
          </p:nvPr>
        </p:nvSpPr>
        <p:spPr/>
        <p:txBody>
          <a:bodyPr/>
          <a:lstStyle/>
          <a:p>
            <a:fld id="{2D3D523E-796A-0341-A4C3-60E822553F6E}" type="slidenum">
              <a:rPr lang="en-GB" smtClean="0"/>
              <a:t>31</a:t>
            </a:fld>
            <a:endParaRPr lang="en-GB"/>
          </a:p>
        </p:txBody>
      </p:sp>
    </p:spTree>
    <p:extLst>
      <p:ext uri="{BB962C8B-B14F-4D97-AF65-F5344CB8AC3E}">
        <p14:creationId xmlns:p14="http://schemas.microsoft.com/office/powerpoint/2010/main" val="30946205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52DEE-8A34-F4AE-9908-2326A0B22D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5E9D5E-C70B-1A9F-C622-D048CACD23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6D85F7-9AE7-AE16-0927-BF5F8FDE357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32392BB-931F-F02B-7DCA-B380BB326AC3}"/>
              </a:ext>
            </a:extLst>
          </p:cNvPr>
          <p:cNvSpPr>
            <a:spLocks noGrp="1"/>
          </p:cNvSpPr>
          <p:nvPr>
            <p:ph type="sldNum" sz="quarter" idx="5"/>
          </p:nvPr>
        </p:nvSpPr>
        <p:spPr/>
        <p:txBody>
          <a:bodyPr/>
          <a:lstStyle/>
          <a:p>
            <a:fld id="{2D3D523E-796A-0341-A4C3-60E822553F6E}" type="slidenum">
              <a:rPr lang="en-GB" smtClean="0"/>
              <a:t>32</a:t>
            </a:fld>
            <a:endParaRPr lang="en-GB"/>
          </a:p>
        </p:txBody>
      </p:sp>
    </p:spTree>
    <p:extLst>
      <p:ext uri="{BB962C8B-B14F-4D97-AF65-F5344CB8AC3E}">
        <p14:creationId xmlns:p14="http://schemas.microsoft.com/office/powerpoint/2010/main" val="33135111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97F318-4616-4424-6B81-419D5174DF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F328F8-360F-B489-EB25-B9CEF7B947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B2C633-836C-A8E5-AD44-8D7C47364D8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9EAFE30-F636-B80D-8A2D-5CBCBCF3E7ED}"/>
              </a:ext>
            </a:extLst>
          </p:cNvPr>
          <p:cNvSpPr>
            <a:spLocks noGrp="1"/>
          </p:cNvSpPr>
          <p:nvPr>
            <p:ph type="sldNum" sz="quarter" idx="5"/>
          </p:nvPr>
        </p:nvSpPr>
        <p:spPr/>
        <p:txBody>
          <a:bodyPr/>
          <a:lstStyle/>
          <a:p>
            <a:fld id="{2D3D523E-796A-0341-A4C3-60E822553F6E}" type="slidenum">
              <a:rPr lang="en-GB" smtClean="0"/>
              <a:t>33</a:t>
            </a:fld>
            <a:endParaRPr lang="en-GB"/>
          </a:p>
        </p:txBody>
      </p:sp>
    </p:spTree>
    <p:extLst>
      <p:ext uri="{BB962C8B-B14F-4D97-AF65-F5344CB8AC3E}">
        <p14:creationId xmlns:p14="http://schemas.microsoft.com/office/powerpoint/2010/main" val="8660510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B18469-2757-DF4D-953F-9DA581D9BA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448914-A901-C814-C273-A68357FD26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1382EA-140A-67B7-E685-601A43FA2E5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D290E39-CFCB-DC70-659A-B233592B31F7}"/>
              </a:ext>
            </a:extLst>
          </p:cNvPr>
          <p:cNvSpPr>
            <a:spLocks noGrp="1"/>
          </p:cNvSpPr>
          <p:nvPr>
            <p:ph type="sldNum" sz="quarter" idx="5"/>
          </p:nvPr>
        </p:nvSpPr>
        <p:spPr/>
        <p:txBody>
          <a:bodyPr/>
          <a:lstStyle/>
          <a:p>
            <a:fld id="{2D3D523E-796A-0341-A4C3-60E822553F6E}" type="slidenum">
              <a:rPr lang="en-GB" smtClean="0"/>
              <a:t>34</a:t>
            </a:fld>
            <a:endParaRPr lang="en-GB"/>
          </a:p>
        </p:txBody>
      </p:sp>
    </p:spTree>
    <p:extLst>
      <p:ext uri="{BB962C8B-B14F-4D97-AF65-F5344CB8AC3E}">
        <p14:creationId xmlns:p14="http://schemas.microsoft.com/office/powerpoint/2010/main" val="24583251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8F127-F266-8057-C5EF-949D834C3E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5E14E4-90A9-6482-D40C-B8DD756B3A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6F404C-64E9-7EA0-7977-7B475247FE7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9E7C410-C720-BAEC-DA9E-5AD3982EC070}"/>
              </a:ext>
            </a:extLst>
          </p:cNvPr>
          <p:cNvSpPr>
            <a:spLocks noGrp="1"/>
          </p:cNvSpPr>
          <p:nvPr>
            <p:ph type="sldNum" sz="quarter" idx="5"/>
          </p:nvPr>
        </p:nvSpPr>
        <p:spPr/>
        <p:txBody>
          <a:bodyPr/>
          <a:lstStyle/>
          <a:p>
            <a:fld id="{2D3D523E-796A-0341-A4C3-60E822553F6E}" type="slidenum">
              <a:rPr lang="en-GB" smtClean="0"/>
              <a:t>35</a:t>
            </a:fld>
            <a:endParaRPr lang="en-GB"/>
          </a:p>
        </p:txBody>
      </p:sp>
    </p:spTree>
    <p:extLst>
      <p:ext uri="{BB962C8B-B14F-4D97-AF65-F5344CB8AC3E}">
        <p14:creationId xmlns:p14="http://schemas.microsoft.com/office/powerpoint/2010/main" val="41168355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E6D2CF-9BD3-40A8-1D40-963FC759B7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E2BF4A-4DB1-C169-804D-23B79EED4A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515D62-55FF-F06D-046F-0527BD13E89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8D00C81-EAE7-355E-F81F-2060B8D801F6}"/>
              </a:ext>
            </a:extLst>
          </p:cNvPr>
          <p:cNvSpPr>
            <a:spLocks noGrp="1"/>
          </p:cNvSpPr>
          <p:nvPr>
            <p:ph type="sldNum" sz="quarter" idx="5"/>
          </p:nvPr>
        </p:nvSpPr>
        <p:spPr/>
        <p:txBody>
          <a:bodyPr/>
          <a:lstStyle/>
          <a:p>
            <a:fld id="{2D3D523E-796A-0341-A4C3-60E822553F6E}" type="slidenum">
              <a:rPr lang="en-GB" smtClean="0"/>
              <a:t>36</a:t>
            </a:fld>
            <a:endParaRPr lang="en-GB"/>
          </a:p>
        </p:txBody>
      </p:sp>
    </p:spTree>
    <p:extLst>
      <p:ext uri="{BB962C8B-B14F-4D97-AF65-F5344CB8AC3E}">
        <p14:creationId xmlns:p14="http://schemas.microsoft.com/office/powerpoint/2010/main" val="15071386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FE0E99-05F2-70D8-03AC-65EB874DA7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AE9D6F-1EBE-A95C-AB33-DE83708D1F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FEF995-713B-4DE4-9B0A-E1219152D7E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77AB5E7-791C-390D-1F09-66726B47EE61}"/>
              </a:ext>
            </a:extLst>
          </p:cNvPr>
          <p:cNvSpPr>
            <a:spLocks noGrp="1"/>
          </p:cNvSpPr>
          <p:nvPr>
            <p:ph type="sldNum" sz="quarter" idx="5"/>
          </p:nvPr>
        </p:nvSpPr>
        <p:spPr/>
        <p:txBody>
          <a:bodyPr/>
          <a:lstStyle/>
          <a:p>
            <a:fld id="{2D3D523E-796A-0341-A4C3-60E822553F6E}" type="slidenum">
              <a:rPr lang="en-GB" smtClean="0"/>
              <a:t>37</a:t>
            </a:fld>
            <a:endParaRPr lang="en-GB"/>
          </a:p>
        </p:txBody>
      </p:sp>
    </p:spTree>
    <p:extLst>
      <p:ext uri="{BB962C8B-B14F-4D97-AF65-F5344CB8AC3E}">
        <p14:creationId xmlns:p14="http://schemas.microsoft.com/office/powerpoint/2010/main" val="18857555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E6D2CF-9BD3-40A8-1D40-963FC759B7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E2BF4A-4DB1-C169-804D-23B79EED4A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515D62-55FF-F06D-046F-0527BD13E89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8D00C81-EAE7-355E-F81F-2060B8D801F6}"/>
              </a:ext>
            </a:extLst>
          </p:cNvPr>
          <p:cNvSpPr>
            <a:spLocks noGrp="1"/>
          </p:cNvSpPr>
          <p:nvPr>
            <p:ph type="sldNum" sz="quarter" idx="5"/>
          </p:nvPr>
        </p:nvSpPr>
        <p:spPr/>
        <p:txBody>
          <a:bodyPr/>
          <a:lstStyle/>
          <a:p>
            <a:fld id="{2D3D523E-796A-0341-A4C3-60E822553F6E}" type="slidenum">
              <a:rPr lang="en-GB" smtClean="0"/>
              <a:t>38</a:t>
            </a:fld>
            <a:endParaRPr lang="en-GB"/>
          </a:p>
        </p:txBody>
      </p:sp>
    </p:spTree>
    <p:extLst>
      <p:ext uri="{BB962C8B-B14F-4D97-AF65-F5344CB8AC3E}">
        <p14:creationId xmlns:p14="http://schemas.microsoft.com/office/powerpoint/2010/main" val="15071386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61896-44E0-9C82-9A50-A5D8D648C7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9D8F43-8754-6DE8-9431-31F6950210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F1EFBB-E137-BEE8-FA62-8F39F764C51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B80C4BE-DFA2-BAF4-BADC-B69885410C78}"/>
              </a:ext>
            </a:extLst>
          </p:cNvPr>
          <p:cNvSpPr>
            <a:spLocks noGrp="1"/>
          </p:cNvSpPr>
          <p:nvPr>
            <p:ph type="sldNum" sz="quarter" idx="5"/>
          </p:nvPr>
        </p:nvSpPr>
        <p:spPr/>
        <p:txBody>
          <a:bodyPr/>
          <a:lstStyle/>
          <a:p>
            <a:fld id="{2D3D523E-796A-0341-A4C3-60E822553F6E}" type="slidenum">
              <a:rPr lang="en-GB" smtClean="0"/>
              <a:t>39</a:t>
            </a:fld>
            <a:endParaRPr lang="en-GB"/>
          </a:p>
        </p:txBody>
      </p:sp>
    </p:spTree>
    <p:extLst>
      <p:ext uri="{BB962C8B-B14F-4D97-AF65-F5344CB8AC3E}">
        <p14:creationId xmlns:p14="http://schemas.microsoft.com/office/powerpoint/2010/main" val="25842328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E6D2CF-9BD3-40A8-1D40-963FC759B7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E2BF4A-4DB1-C169-804D-23B79EED4A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515D62-55FF-F06D-046F-0527BD13E89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8D00C81-EAE7-355E-F81F-2060B8D801F6}"/>
              </a:ext>
            </a:extLst>
          </p:cNvPr>
          <p:cNvSpPr>
            <a:spLocks noGrp="1"/>
          </p:cNvSpPr>
          <p:nvPr>
            <p:ph type="sldNum" sz="quarter" idx="5"/>
          </p:nvPr>
        </p:nvSpPr>
        <p:spPr/>
        <p:txBody>
          <a:bodyPr/>
          <a:lstStyle/>
          <a:p>
            <a:fld id="{2D3D523E-796A-0341-A4C3-60E822553F6E}" type="slidenum">
              <a:rPr lang="en-GB" smtClean="0"/>
              <a:t>40</a:t>
            </a:fld>
            <a:endParaRPr lang="en-GB"/>
          </a:p>
        </p:txBody>
      </p:sp>
    </p:spTree>
    <p:extLst>
      <p:ext uri="{BB962C8B-B14F-4D97-AF65-F5344CB8AC3E}">
        <p14:creationId xmlns:p14="http://schemas.microsoft.com/office/powerpoint/2010/main" val="1507138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88141-E31A-3F7D-152B-DC68EAAD28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7068F8-9EA1-2917-1C1C-959E35829A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A83BE6-C7D7-3B3A-6FAC-5325406D07F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AD597AA-8CE6-C86F-7B8A-96F80D2CEB87}"/>
              </a:ext>
            </a:extLst>
          </p:cNvPr>
          <p:cNvSpPr>
            <a:spLocks noGrp="1"/>
          </p:cNvSpPr>
          <p:nvPr>
            <p:ph type="sldNum" sz="quarter" idx="5"/>
          </p:nvPr>
        </p:nvSpPr>
        <p:spPr/>
        <p:txBody>
          <a:bodyPr/>
          <a:lstStyle/>
          <a:p>
            <a:fld id="{2D3D523E-796A-0341-A4C3-60E822553F6E}" type="slidenum">
              <a:rPr lang="en-GB" smtClean="0"/>
              <a:t>4</a:t>
            </a:fld>
            <a:endParaRPr lang="en-GB"/>
          </a:p>
        </p:txBody>
      </p:sp>
    </p:spTree>
    <p:extLst>
      <p:ext uri="{BB962C8B-B14F-4D97-AF65-F5344CB8AC3E}">
        <p14:creationId xmlns:p14="http://schemas.microsoft.com/office/powerpoint/2010/main" val="42442693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84EA3-4898-2A48-389B-2A025033EF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305460-057D-9820-789C-D921327D73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0832A7-0445-7601-D543-6EF303EAD40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12D9A2B-BD4E-B271-FFD5-52CCCB4099C4}"/>
              </a:ext>
            </a:extLst>
          </p:cNvPr>
          <p:cNvSpPr>
            <a:spLocks noGrp="1"/>
          </p:cNvSpPr>
          <p:nvPr>
            <p:ph type="sldNum" sz="quarter" idx="5"/>
          </p:nvPr>
        </p:nvSpPr>
        <p:spPr/>
        <p:txBody>
          <a:bodyPr/>
          <a:lstStyle/>
          <a:p>
            <a:fld id="{2D3D523E-796A-0341-A4C3-60E822553F6E}" type="slidenum">
              <a:rPr lang="en-GB" smtClean="0"/>
              <a:t>41</a:t>
            </a:fld>
            <a:endParaRPr lang="en-GB"/>
          </a:p>
        </p:txBody>
      </p:sp>
    </p:spTree>
    <p:extLst>
      <p:ext uri="{BB962C8B-B14F-4D97-AF65-F5344CB8AC3E}">
        <p14:creationId xmlns:p14="http://schemas.microsoft.com/office/powerpoint/2010/main" val="24326605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82CC8E-13EE-4FED-8852-8E7F6ADFCB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CCDBE8-4DEC-91DF-5928-E2E8F71C34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90D204-E5BE-7E5A-8342-72B6AEDDF09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B59D701-B97C-28BD-E36A-33717676D1E1}"/>
              </a:ext>
            </a:extLst>
          </p:cNvPr>
          <p:cNvSpPr>
            <a:spLocks noGrp="1"/>
          </p:cNvSpPr>
          <p:nvPr>
            <p:ph type="sldNum" sz="quarter" idx="5"/>
          </p:nvPr>
        </p:nvSpPr>
        <p:spPr/>
        <p:txBody>
          <a:bodyPr/>
          <a:lstStyle/>
          <a:p>
            <a:fld id="{2D3D523E-796A-0341-A4C3-60E822553F6E}" type="slidenum">
              <a:rPr lang="en-GB" smtClean="0"/>
              <a:t>42</a:t>
            </a:fld>
            <a:endParaRPr lang="en-GB"/>
          </a:p>
        </p:txBody>
      </p:sp>
    </p:spTree>
    <p:extLst>
      <p:ext uri="{BB962C8B-B14F-4D97-AF65-F5344CB8AC3E}">
        <p14:creationId xmlns:p14="http://schemas.microsoft.com/office/powerpoint/2010/main" val="12735598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10933-1025-5517-391D-7188362E36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5C5E95-C2C8-59C4-C598-76B162123D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19D0C5-E48C-2A38-9179-CC42CFD2BF0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AA4BFB1-24F1-50AF-2B5C-F749BFC8E7F5}"/>
              </a:ext>
            </a:extLst>
          </p:cNvPr>
          <p:cNvSpPr>
            <a:spLocks noGrp="1"/>
          </p:cNvSpPr>
          <p:nvPr>
            <p:ph type="sldNum" sz="quarter" idx="5"/>
          </p:nvPr>
        </p:nvSpPr>
        <p:spPr/>
        <p:txBody>
          <a:bodyPr/>
          <a:lstStyle/>
          <a:p>
            <a:fld id="{2D3D523E-796A-0341-A4C3-60E822553F6E}" type="slidenum">
              <a:rPr lang="en-GB" smtClean="0"/>
              <a:t>43</a:t>
            </a:fld>
            <a:endParaRPr lang="en-GB"/>
          </a:p>
        </p:txBody>
      </p:sp>
    </p:spTree>
    <p:extLst>
      <p:ext uri="{BB962C8B-B14F-4D97-AF65-F5344CB8AC3E}">
        <p14:creationId xmlns:p14="http://schemas.microsoft.com/office/powerpoint/2010/main" val="839783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5281E-9D95-B549-614C-5F0393AF4D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48623C-4144-D635-9958-94318E70B4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650C15-2CA5-084C-6C80-7CE71C00AE1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345D3D5-96F7-90E4-FDA3-1D1D8B40367E}"/>
              </a:ext>
            </a:extLst>
          </p:cNvPr>
          <p:cNvSpPr>
            <a:spLocks noGrp="1"/>
          </p:cNvSpPr>
          <p:nvPr>
            <p:ph type="sldNum" sz="quarter" idx="5"/>
          </p:nvPr>
        </p:nvSpPr>
        <p:spPr/>
        <p:txBody>
          <a:bodyPr/>
          <a:lstStyle/>
          <a:p>
            <a:fld id="{2D3D523E-796A-0341-A4C3-60E822553F6E}" type="slidenum">
              <a:rPr lang="en-GB" smtClean="0"/>
              <a:t>44</a:t>
            </a:fld>
            <a:endParaRPr lang="en-GB"/>
          </a:p>
        </p:txBody>
      </p:sp>
    </p:spTree>
    <p:extLst>
      <p:ext uri="{BB962C8B-B14F-4D97-AF65-F5344CB8AC3E}">
        <p14:creationId xmlns:p14="http://schemas.microsoft.com/office/powerpoint/2010/main" val="11628885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A01B8-4DF2-59D1-E183-04FFED5315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975313-48A0-4CDF-217B-BA799B6472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859724-D095-3BD7-1DD0-E8C43A9DA9C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F4D36B5-C8C1-7535-FD96-F694700A90B8}"/>
              </a:ext>
            </a:extLst>
          </p:cNvPr>
          <p:cNvSpPr>
            <a:spLocks noGrp="1"/>
          </p:cNvSpPr>
          <p:nvPr>
            <p:ph type="sldNum" sz="quarter" idx="5"/>
          </p:nvPr>
        </p:nvSpPr>
        <p:spPr/>
        <p:txBody>
          <a:bodyPr/>
          <a:lstStyle/>
          <a:p>
            <a:fld id="{2D3D523E-796A-0341-A4C3-60E822553F6E}" type="slidenum">
              <a:rPr lang="en-GB" smtClean="0"/>
              <a:t>45</a:t>
            </a:fld>
            <a:endParaRPr lang="en-GB"/>
          </a:p>
        </p:txBody>
      </p:sp>
    </p:spTree>
    <p:extLst>
      <p:ext uri="{BB962C8B-B14F-4D97-AF65-F5344CB8AC3E}">
        <p14:creationId xmlns:p14="http://schemas.microsoft.com/office/powerpoint/2010/main" val="3131113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DD6B2-DB20-AD80-07C7-8CAAF3FBBF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5B9A72-E6A8-9D64-AED6-7AC791752A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A47555-65AD-2FCF-05F5-8FE017A532C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C6AA20D-9052-5F66-A10A-EC0E9E38F274}"/>
              </a:ext>
            </a:extLst>
          </p:cNvPr>
          <p:cNvSpPr>
            <a:spLocks noGrp="1"/>
          </p:cNvSpPr>
          <p:nvPr>
            <p:ph type="sldNum" sz="quarter" idx="5"/>
          </p:nvPr>
        </p:nvSpPr>
        <p:spPr/>
        <p:txBody>
          <a:bodyPr/>
          <a:lstStyle/>
          <a:p>
            <a:fld id="{2D3D523E-796A-0341-A4C3-60E822553F6E}" type="slidenum">
              <a:rPr lang="en-GB" smtClean="0"/>
              <a:t>46</a:t>
            </a:fld>
            <a:endParaRPr lang="en-GB"/>
          </a:p>
        </p:txBody>
      </p:sp>
    </p:spTree>
    <p:extLst>
      <p:ext uri="{BB962C8B-B14F-4D97-AF65-F5344CB8AC3E}">
        <p14:creationId xmlns:p14="http://schemas.microsoft.com/office/powerpoint/2010/main" val="28318924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13B9B1-47A7-729E-5FCF-489BE6BF3F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B188E9-C7C0-644C-365B-20D62A61240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47571C-7C1B-EC17-EBD8-D7FDD982886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A1418ED-374E-6DB8-0846-34BA567B63D1}"/>
              </a:ext>
            </a:extLst>
          </p:cNvPr>
          <p:cNvSpPr>
            <a:spLocks noGrp="1"/>
          </p:cNvSpPr>
          <p:nvPr>
            <p:ph type="sldNum" sz="quarter" idx="5"/>
          </p:nvPr>
        </p:nvSpPr>
        <p:spPr/>
        <p:txBody>
          <a:bodyPr/>
          <a:lstStyle/>
          <a:p>
            <a:fld id="{2D3D523E-796A-0341-A4C3-60E822553F6E}" type="slidenum">
              <a:rPr lang="en-GB" smtClean="0"/>
              <a:t>47</a:t>
            </a:fld>
            <a:endParaRPr lang="en-GB"/>
          </a:p>
        </p:txBody>
      </p:sp>
    </p:spTree>
    <p:extLst>
      <p:ext uri="{BB962C8B-B14F-4D97-AF65-F5344CB8AC3E}">
        <p14:creationId xmlns:p14="http://schemas.microsoft.com/office/powerpoint/2010/main" val="25915390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A01B8-4DF2-59D1-E183-04FFED5315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975313-48A0-4CDF-217B-BA799B6472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859724-D095-3BD7-1DD0-E8C43A9DA9C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F4D36B5-C8C1-7535-FD96-F694700A90B8}"/>
              </a:ext>
            </a:extLst>
          </p:cNvPr>
          <p:cNvSpPr>
            <a:spLocks noGrp="1"/>
          </p:cNvSpPr>
          <p:nvPr>
            <p:ph type="sldNum" sz="quarter" idx="5"/>
          </p:nvPr>
        </p:nvSpPr>
        <p:spPr/>
        <p:txBody>
          <a:bodyPr/>
          <a:lstStyle/>
          <a:p>
            <a:fld id="{2D3D523E-796A-0341-A4C3-60E822553F6E}" type="slidenum">
              <a:rPr lang="en-GB" smtClean="0"/>
              <a:t>48</a:t>
            </a:fld>
            <a:endParaRPr lang="en-GB"/>
          </a:p>
        </p:txBody>
      </p:sp>
    </p:spTree>
    <p:extLst>
      <p:ext uri="{BB962C8B-B14F-4D97-AF65-F5344CB8AC3E}">
        <p14:creationId xmlns:p14="http://schemas.microsoft.com/office/powerpoint/2010/main" val="3131113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41754-D83B-2860-1239-AE91D28D6F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6E1BA7-D962-BD4A-75C3-329EAEA960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6028DB-B16D-F14D-727F-30D00C968EE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4B123DD-9D5A-5184-6C4E-FD96D53B08FA}"/>
              </a:ext>
            </a:extLst>
          </p:cNvPr>
          <p:cNvSpPr>
            <a:spLocks noGrp="1"/>
          </p:cNvSpPr>
          <p:nvPr>
            <p:ph type="sldNum" sz="quarter" idx="5"/>
          </p:nvPr>
        </p:nvSpPr>
        <p:spPr/>
        <p:txBody>
          <a:bodyPr/>
          <a:lstStyle/>
          <a:p>
            <a:fld id="{2D3D523E-796A-0341-A4C3-60E822553F6E}" type="slidenum">
              <a:rPr lang="en-GB" smtClean="0"/>
              <a:t>49</a:t>
            </a:fld>
            <a:endParaRPr lang="en-GB"/>
          </a:p>
        </p:txBody>
      </p:sp>
    </p:spTree>
    <p:extLst>
      <p:ext uri="{BB962C8B-B14F-4D97-AF65-F5344CB8AC3E}">
        <p14:creationId xmlns:p14="http://schemas.microsoft.com/office/powerpoint/2010/main" val="32297230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52F87-1F16-1A25-2591-A679703209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4CFF45-96FE-10B6-E6A3-3A1C7D0292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E24B0C-E104-F457-D7F1-A4F13C761BB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6118FB4-72FB-760B-D122-4B2B7BC367B4}"/>
              </a:ext>
            </a:extLst>
          </p:cNvPr>
          <p:cNvSpPr>
            <a:spLocks noGrp="1"/>
          </p:cNvSpPr>
          <p:nvPr>
            <p:ph type="sldNum" sz="quarter" idx="5"/>
          </p:nvPr>
        </p:nvSpPr>
        <p:spPr/>
        <p:txBody>
          <a:bodyPr/>
          <a:lstStyle/>
          <a:p>
            <a:fld id="{2D3D523E-796A-0341-A4C3-60E822553F6E}" type="slidenum">
              <a:rPr lang="en-GB" smtClean="0"/>
              <a:t>50</a:t>
            </a:fld>
            <a:endParaRPr lang="en-GB"/>
          </a:p>
        </p:txBody>
      </p:sp>
    </p:spTree>
    <p:extLst>
      <p:ext uri="{BB962C8B-B14F-4D97-AF65-F5344CB8AC3E}">
        <p14:creationId xmlns:p14="http://schemas.microsoft.com/office/powerpoint/2010/main" val="2152704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0C3E50-70E5-16B9-8BF2-66E281C5FE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4D16CF-AD47-1DA4-9477-4570F59E3A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8AD921-85C1-2E99-0081-C097BFA0FA2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97457DB-3392-BFF9-6896-9DD9E395787F}"/>
              </a:ext>
            </a:extLst>
          </p:cNvPr>
          <p:cNvSpPr>
            <a:spLocks noGrp="1"/>
          </p:cNvSpPr>
          <p:nvPr>
            <p:ph type="sldNum" sz="quarter" idx="5"/>
          </p:nvPr>
        </p:nvSpPr>
        <p:spPr/>
        <p:txBody>
          <a:bodyPr/>
          <a:lstStyle/>
          <a:p>
            <a:fld id="{2D3D523E-796A-0341-A4C3-60E822553F6E}" type="slidenum">
              <a:rPr lang="en-GB" smtClean="0"/>
              <a:t>5</a:t>
            </a:fld>
            <a:endParaRPr lang="en-GB"/>
          </a:p>
        </p:txBody>
      </p:sp>
    </p:spTree>
    <p:extLst>
      <p:ext uri="{BB962C8B-B14F-4D97-AF65-F5344CB8AC3E}">
        <p14:creationId xmlns:p14="http://schemas.microsoft.com/office/powerpoint/2010/main" val="12262321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01C33-9418-3B4F-7F1F-E5663F476C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9EE3BF-F38D-039C-066C-73B9AE4C38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64F270-DBCC-0CCC-BBDC-048851F4F85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9B75769-480B-C661-09EA-E31F3979FA88}"/>
              </a:ext>
            </a:extLst>
          </p:cNvPr>
          <p:cNvSpPr>
            <a:spLocks noGrp="1"/>
          </p:cNvSpPr>
          <p:nvPr>
            <p:ph type="sldNum" sz="quarter" idx="5"/>
          </p:nvPr>
        </p:nvSpPr>
        <p:spPr/>
        <p:txBody>
          <a:bodyPr/>
          <a:lstStyle/>
          <a:p>
            <a:fld id="{2D3D523E-796A-0341-A4C3-60E822553F6E}" type="slidenum">
              <a:rPr lang="en-GB" smtClean="0"/>
              <a:t>51</a:t>
            </a:fld>
            <a:endParaRPr lang="en-GB"/>
          </a:p>
        </p:txBody>
      </p:sp>
    </p:spTree>
    <p:extLst>
      <p:ext uri="{BB962C8B-B14F-4D97-AF65-F5344CB8AC3E}">
        <p14:creationId xmlns:p14="http://schemas.microsoft.com/office/powerpoint/2010/main" val="32073618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56E6E-D29C-D0F9-964D-86999912AE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F0C0A2-49C5-21DF-C9C4-314AFC47C1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15D503-664A-C6DB-236C-6F29F2F3F5B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339078C-351D-2C68-43A3-7CFC1C86C922}"/>
              </a:ext>
            </a:extLst>
          </p:cNvPr>
          <p:cNvSpPr>
            <a:spLocks noGrp="1"/>
          </p:cNvSpPr>
          <p:nvPr>
            <p:ph type="sldNum" sz="quarter" idx="5"/>
          </p:nvPr>
        </p:nvSpPr>
        <p:spPr/>
        <p:txBody>
          <a:bodyPr/>
          <a:lstStyle/>
          <a:p>
            <a:fld id="{2D3D523E-796A-0341-A4C3-60E822553F6E}" type="slidenum">
              <a:rPr lang="en-GB" smtClean="0"/>
              <a:t>52</a:t>
            </a:fld>
            <a:endParaRPr lang="en-GB"/>
          </a:p>
        </p:txBody>
      </p:sp>
    </p:spTree>
    <p:extLst>
      <p:ext uri="{BB962C8B-B14F-4D97-AF65-F5344CB8AC3E}">
        <p14:creationId xmlns:p14="http://schemas.microsoft.com/office/powerpoint/2010/main" val="187166771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49D72-92CF-3F7F-7759-F98E30F931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7A79F-668B-C716-7D35-051098E099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5C80BE-CB85-2EC9-B93C-610227A9FBB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DF1CCF7-1C2C-1EEA-D1C4-440090C1508F}"/>
              </a:ext>
            </a:extLst>
          </p:cNvPr>
          <p:cNvSpPr>
            <a:spLocks noGrp="1"/>
          </p:cNvSpPr>
          <p:nvPr>
            <p:ph type="sldNum" sz="quarter" idx="5"/>
          </p:nvPr>
        </p:nvSpPr>
        <p:spPr/>
        <p:txBody>
          <a:bodyPr/>
          <a:lstStyle/>
          <a:p>
            <a:fld id="{2D3D523E-796A-0341-A4C3-60E822553F6E}" type="slidenum">
              <a:rPr lang="en-GB" smtClean="0"/>
              <a:t>53</a:t>
            </a:fld>
            <a:endParaRPr lang="en-GB"/>
          </a:p>
        </p:txBody>
      </p:sp>
    </p:spTree>
    <p:extLst>
      <p:ext uri="{BB962C8B-B14F-4D97-AF65-F5344CB8AC3E}">
        <p14:creationId xmlns:p14="http://schemas.microsoft.com/office/powerpoint/2010/main" val="34862650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84D5A9-C6FF-FA9E-5076-25FB0F3B48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51A188-2E19-6498-1692-F6C668D295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9CC4B2-3ADB-290F-F495-AD1B44A3787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01C7D31-AF18-D6A9-2D80-0F257E230334}"/>
              </a:ext>
            </a:extLst>
          </p:cNvPr>
          <p:cNvSpPr>
            <a:spLocks noGrp="1"/>
          </p:cNvSpPr>
          <p:nvPr>
            <p:ph type="sldNum" sz="quarter" idx="5"/>
          </p:nvPr>
        </p:nvSpPr>
        <p:spPr/>
        <p:txBody>
          <a:bodyPr/>
          <a:lstStyle/>
          <a:p>
            <a:fld id="{2D3D523E-796A-0341-A4C3-60E822553F6E}" type="slidenum">
              <a:rPr lang="en-GB" smtClean="0"/>
              <a:t>56</a:t>
            </a:fld>
            <a:endParaRPr lang="en-GB"/>
          </a:p>
        </p:txBody>
      </p:sp>
    </p:spTree>
    <p:extLst>
      <p:ext uri="{BB962C8B-B14F-4D97-AF65-F5344CB8AC3E}">
        <p14:creationId xmlns:p14="http://schemas.microsoft.com/office/powerpoint/2010/main" val="48608951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8AFAC-8FB4-5F01-161A-5D76315DB4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125EAB-2288-A54D-0E2A-93A8712F4B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2BA56C-08C8-0A87-D662-316C9E71EED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7A1A025-3802-5917-9F6B-8E6978F06D32}"/>
              </a:ext>
            </a:extLst>
          </p:cNvPr>
          <p:cNvSpPr>
            <a:spLocks noGrp="1"/>
          </p:cNvSpPr>
          <p:nvPr>
            <p:ph type="sldNum" sz="quarter" idx="5"/>
          </p:nvPr>
        </p:nvSpPr>
        <p:spPr/>
        <p:txBody>
          <a:bodyPr/>
          <a:lstStyle/>
          <a:p>
            <a:fld id="{2D3D523E-796A-0341-A4C3-60E822553F6E}" type="slidenum">
              <a:rPr lang="en-GB" smtClean="0"/>
              <a:t>57</a:t>
            </a:fld>
            <a:endParaRPr lang="en-GB"/>
          </a:p>
        </p:txBody>
      </p:sp>
    </p:spTree>
    <p:extLst>
      <p:ext uri="{BB962C8B-B14F-4D97-AF65-F5344CB8AC3E}">
        <p14:creationId xmlns:p14="http://schemas.microsoft.com/office/powerpoint/2010/main" val="281718074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D97E4-5F30-616D-7D61-0280FFD6DB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06FC9B-4141-AF57-3659-E121E14824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C89A12-B315-BD28-CEBB-82335FCB38E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95F4152-1700-A4CE-CAA6-04DD0241CAE6}"/>
              </a:ext>
            </a:extLst>
          </p:cNvPr>
          <p:cNvSpPr>
            <a:spLocks noGrp="1"/>
          </p:cNvSpPr>
          <p:nvPr>
            <p:ph type="sldNum" sz="quarter" idx="5"/>
          </p:nvPr>
        </p:nvSpPr>
        <p:spPr/>
        <p:txBody>
          <a:bodyPr/>
          <a:lstStyle/>
          <a:p>
            <a:fld id="{2D3D523E-796A-0341-A4C3-60E822553F6E}" type="slidenum">
              <a:rPr lang="en-GB" smtClean="0"/>
              <a:t>58</a:t>
            </a:fld>
            <a:endParaRPr lang="en-GB"/>
          </a:p>
        </p:txBody>
      </p:sp>
    </p:spTree>
    <p:extLst>
      <p:ext uri="{BB962C8B-B14F-4D97-AF65-F5344CB8AC3E}">
        <p14:creationId xmlns:p14="http://schemas.microsoft.com/office/powerpoint/2010/main" val="39266329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E5F494-F695-26E2-FD56-AF3BD536BE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8FEA60-A431-C0C7-C6BA-389E49713D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E5DAAE-7440-DB56-2D63-0E84F267892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E918E3C-24F9-7414-A001-9E6EBC78E41E}"/>
              </a:ext>
            </a:extLst>
          </p:cNvPr>
          <p:cNvSpPr>
            <a:spLocks noGrp="1"/>
          </p:cNvSpPr>
          <p:nvPr>
            <p:ph type="sldNum" sz="quarter" idx="5"/>
          </p:nvPr>
        </p:nvSpPr>
        <p:spPr/>
        <p:txBody>
          <a:bodyPr/>
          <a:lstStyle/>
          <a:p>
            <a:fld id="{2D3D523E-796A-0341-A4C3-60E822553F6E}" type="slidenum">
              <a:rPr lang="en-GB" smtClean="0"/>
              <a:t>59</a:t>
            </a:fld>
            <a:endParaRPr lang="en-GB"/>
          </a:p>
        </p:txBody>
      </p:sp>
    </p:spTree>
    <p:extLst>
      <p:ext uri="{BB962C8B-B14F-4D97-AF65-F5344CB8AC3E}">
        <p14:creationId xmlns:p14="http://schemas.microsoft.com/office/powerpoint/2010/main" val="227904957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C30F34-9437-41AE-B080-DBA99BAAEF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693525-1235-F7BB-BF71-B9AECE0046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1902B8-33AD-CB4D-2443-B2F934C44B1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A4B425A-51A1-B05A-9ABC-4D3738E15A18}"/>
              </a:ext>
            </a:extLst>
          </p:cNvPr>
          <p:cNvSpPr>
            <a:spLocks noGrp="1"/>
          </p:cNvSpPr>
          <p:nvPr>
            <p:ph type="sldNum" sz="quarter" idx="5"/>
          </p:nvPr>
        </p:nvSpPr>
        <p:spPr/>
        <p:txBody>
          <a:bodyPr/>
          <a:lstStyle/>
          <a:p>
            <a:fld id="{2D3D523E-796A-0341-A4C3-60E822553F6E}" type="slidenum">
              <a:rPr lang="en-GB" smtClean="0"/>
              <a:t>62</a:t>
            </a:fld>
            <a:endParaRPr lang="en-GB"/>
          </a:p>
        </p:txBody>
      </p:sp>
    </p:spTree>
    <p:extLst>
      <p:ext uri="{BB962C8B-B14F-4D97-AF65-F5344CB8AC3E}">
        <p14:creationId xmlns:p14="http://schemas.microsoft.com/office/powerpoint/2010/main" val="348386228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B1391C-6C32-643D-EC38-0C6457FCEB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990C92-DCF4-65D7-D32D-6CD7DF89635D}"/>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2EF66538-47D3-B339-26FB-5958E689F84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3029662-60D7-8A6B-4E49-3E27F72C1412}"/>
              </a:ext>
            </a:extLst>
          </p:cNvPr>
          <p:cNvSpPr>
            <a:spLocks noGrp="1"/>
          </p:cNvSpPr>
          <p:nvPr>
            <p:ph type="sldNum" sz="quarter" idx="5"/>
          </p:nvPr>
        </p:nvSpPr>
        <p:spPr/>
        <p:txBody>
          <a:bodyPr/>
          <a:lstStyle/>
          <a:p>
            <a:fld id="{2D3D523E-796A-0341-A4C3-60E822553F6E}" type="slidenum">
              <a:rPr lang="en-GB" smtClean="0"/>
              <a:t>63</a:t>
            </a:fld>
            <a:endParaRPr lang="en-GB"/>
          </a:p>
        </p:txBody>
      </p:sp>
    </p:spTree>
    <p:extLst>
      <p:ext uri="{BB962C8B-B14F-4D97-AF65-F5344CB8AC3E}">
        <p14:creationId xmlns:p14="http://schemas.microsoft.com/office/powerpoint/2010/main" val="935187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86FC7B-C91B-1828-4BAC-6A1215AA00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D97BAC-ED7A-4963-CF33-C871081E2C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1363CB-4E31-11C8-FF1B-49CD981351F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6B6D5C6-0D95-DD20-90F6-283CCF7F3D23}"/>
              </a:ext>
            </a:extLst>
          </p:cNvPr>
          <p:cNvSpPr>
            <a:spLocks noGrp="1"/>
          </p:cNvSpPr>
          <p:nvPr>
            <p:ph type="sldNum" sz="quarter" idx="5"/>
          </p:nvPr>
        </p:nvSpPr>
        <p:spPr/>
        <p:txBody>
          <a:bodyPr/>
          <a:lstStyle/>
          <a:p>
            <a:fld id="{2D3D523E-796A-0341-A4C3-60E822553F6E}" type="slidenum">
              <a:rPr lang="en-GB" smtClean="0"/>
              <a:t>6</a:t>
            </a:fld>
            <a:endParaRPr lang="en-GB"/>
          </a:p>
        </p:txBody>
      </p:sp>
    </p:spTree>
    <p:extLst>
      <p:ext uri="{BB962C8B-B14F-4D97-AF65-F5344CB8AC3E}">
        <p14:creationId xmlns:p14="http://schemas.microsoft.com/office/powerpoint/2010/main" val="2170319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2A774E-E50B-AE67-5E67-48877A1DEC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EC9D68-E085-EDC9-C00C-C31926C718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089BE4-9B7B-6186-709A-A7204BA7179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D2571B3-29AA-7BA5-0ADF-9EC6561B1092}"/>
              </a:ext>
            </a:extLst>
          </p:cNvPr>
          <p:cNvSpPr>
            <a:spLocks noGrp="1"/>
          </p:cNvSpPr>
          <p:nvPr>
            <p:ph type="sldNum" sz="quarter" idx="5"/>
          </p:nvPr>
        </p:nvSpPr>
        <p:spPr/>
        <p:txBody>
          <a:bodyPr/>
          <a:lstStyle/>
          <a:p>
            <a:fld id="{2D3D523E-796A-0341-A4C3-60E822553F6E}" type="slidenum">
              <a:rPr lang="en-GB" smtClean="0"/>
              <a:t>7</a:t>
            </a:fld>
            <a:endParaRPr lang="en-GB"/>
          </a:p>
        </p:txBody>
      </p:sp>
    </p:spTree>
    <p:extLst>
      <p:ext uri="{BB962C8B-B14F-4D97-AF65-F5344CB8AC3E}">
        <p14:creationId xmlns:p14="http://schemas.microsoft.com/office/powerpoint/2010/main" val="2841361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99490-3373-B71E-6A1C-A97E44CC53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9BD573-B1F0-6CF7-9B61-84D9387776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DD8248-7550-DF27-4617-ECD885F83B0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C6123BA-20EE-B7BA-0DCF-73746BA52668}"/>
              </a:ext>
            </a:extLst>
          </p:cNvPr>
          <p:cNvSpPr>
            <a:spLocks noGrp="1"/>
          </p:cNvSpPr>
          <p:nvPr>
            <p:ph type="sldNum" sz="quarter" idx="5"/>
          </p:nvPr>
        </p:nvSpPr>
        <p:spPr/>
        <p:txBody>
          <a:bodyPr/>
          <a:lstStyle/>
          <a:p>
            <a:fld id="{2D3D523E-796A-0341-A4C3-60E822553F6E}" type="slidenum">
              <a:rPr lang="en-GB" smtClean="0"/>
              <a:t>8</a:t>
            </a:fld>
            <a:endParaRPr lang="en-GB"/>
          </a:p>
        </p:txBody>
      </p:sp>
    </p:spTree>
    <p:extLst>
      <p:ext uri="{BB962C8B-B14F-4D97-AF65-F5344CB8AC3E}">
        <p14:creationId xmlns:p14="http://schemas.microsoft.com/office/powerpoint/2010/main" val="2366638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E08B9-0B6C-9592-62DF-6DE2FDE0BA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744B60-B44B-54BE-192B-9A6AD31B65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2A4BC1-6284-6364-C41C-5571A8C43B4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EDF1E4D-A044-D6BB-CD7A-9E5F17E3EC4F}"/>
              </a:ext>
            </a:extLst>
          </p:cNvPr>
          <p:cNvSpPr>
            <a:spLocks noGrp="1"/>
          </p:cNvSpPr>
          <p:nvPr>
            <p:ph type="sldNum" sz="quarter" idx="5"/>
          </p:nvPr>
        </p:nvSpPr>
        <p:spPr/>
        <p:txBody>
          <a:bodyPr/>
          <a:lstStyle/>
          <a:p>
            <a:fld id="{2D3D523E-796A-0341-A4C3-60E822553F6E}" type="slidenum">
              <a:rPr lang="en-GB" smtClean="0"/>
              <a:t>9</a:t>
            </a:fld>
            <a:endParaRPr lang="en-GB"/>
          </a:p>
        </p:txBody>
      </p:sp>
    </p:spTree>
    <p:extLst>
      <p:ext uri="{BB962C8B-B14F-4D97-AF65-F5344CB8AC3E}">
        <p14:creationId xmlns:p14="http://schemas.microsoft.com/office/powerpoint/2010/main" val="2785218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45ED6-B4B4-E7FB-EF76-26BF3081DBA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5EC9526B-E3AB-5CEB-A7DE-BD9E583F87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9FC1C43B-5402-CCE2-F94E-DC9361C89C33}"/>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5" name="Footer Placeholder 4">
            <a:extLst>
              <a:ext uri="{FF2B5EF4-FFF2-40B4-BE49-F238E27FC236}">
                <a16:creationId xmlns:a16="http://schemas.microsoft.com/office/drawing/2014/main" id="{D7922378-1502-DB7A-4B3C-9972BEE7D6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463F60-8264-D70A-4F9E-529389A1BBEF}"/>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898099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DE7B2-5348-E461-F88A-50ED5FB18BB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1A85DA51-EF89-DBB3-1EC7-2D25618B1CF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8CE266A-E82F-6E60-7ED4-8003DB73A04B}"/>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5" name="Footer Placeholder 4">
            <a:extLst>
              <a:ext uri="{FF2B5EF4-FFF2-40B4-BE49-F238E27FC236}">
                <a16:creationId xmlns:a16="http://schemas.microsoft.com/office/drawing/2014/main" id="{39742AC1-B4FA-9171-6659-8B62597453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E98CB4-97ED-19BE-8326-B17774BA40F5}"/>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3743216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611C70-0800-D8B3-E15B-65BB0CB06372}"/>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C30D3C2-10D2-0F5E-6C42-0F9A201392D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DD4430D-CE67-69AB-EC71-B9516E26DBC0}"/>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5" name="Footer Placeholder 4">
            <a:extLst>
              <a:ext uri="{FF2B5EF4-FFF2-40B4-BE49-F238E27FC236}">
                <a16:creationId xmlns:a16="http://schemas.microsoft.com/office/drawing/2014/main" id="{6C8EC20F-446F-6B63-9BF5-831890E288A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D09A40-0F55-5088-2D1B-55EA1737974A}"/>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444836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68B87-CCE9-38A2-AA73-E9229076AB0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C045A2B-580C-31BB-385F-FE8232BABD9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285D113-31CA-4702-21EC-E6F7D4F34ED1}"/>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5" name="Footer Placeholder 4">
            <a:extLst>
              <a:ext uri="{FF2B5EF4-FFF2-40B4-BE49-F238E27FC236}">
                <a16:creationId xmlns:a16="http://schemas.microsoft.com/office/drawing/2014/main" id="{282E90B7-82DD-E982-7FBE-0E25C14DB5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9BBCB2-849A-5FFA-D2B6-AD0DF875AD09}"/>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417518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A76E1-3B44-079A-EFB3-20E932DEF1B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45CCE03E-DB1D-8C60-9BE3-2177FF9F9AE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3E3C553-71A4-9F05-3F29-2087FD0B5DB0}"/>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5" name="Footer Placeholder 4">
            <a:extLst>
              <a:ext uri="{FF2B5EF4-FFF2-40B4-BE49-F238E27FC236}">
                <a16:creationId xmlns:a16="http://schemas.microsoft.com/office/drawing/2014/main" id="{E253165B-0C26-9F39-3A8B-908E0E5DD5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55F7DF-C28E-94F3-5729-160FAAA0461D}"/>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1901885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7A1E0-A035-1FB5-8DF1-6ED4F8E2B7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B8BAC15-2BAD-6C67-D0D8-F983E6ACB8C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EAC33257-B014-94F5-EAFE-69427F229F6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7055F01A-D323-2F00-2916-8D1572BC6013}"/>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6" name="Footer Placeholder 5">
            <a:extLst>
              <a:ext uri="{FF2B5EF4-FFF2-40B4-BE49-F238E27FC236}">
                <a16:creationId xmlns:a16="http://schemas.microsoft.com/office/drawing/2014/main" id="{D620F26D-0702-22A7-1DD4-4B26F4A175F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F455C71-3476-7D6C-8414-3300BAA13DF8}"/>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1492239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813DF-0CB6-1B7F-DF20-B4CB77322364}"/>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312E3BE3-CCCA-17BA-4904-5848A8DCAE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4D8D958-A821-E3AE-29FB-93A0A412529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5341F80C-2C03-244F-D60E-3E2FF2D75C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26EE04C-4445-2650-96B5-947CB4D2526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2426F82-3259-53C0-EE63-A1DF4CA054E8}"/>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8" name="Footer Placeholder 7">
            <a:extLst>
              <a:ext uri="{FF2B5EF4-FFF2-40B4-BE49-F238E27FC236}">
                <a16:creationId xmlns:a16="http://schemas.microsoft.com/office/drawing/2014/main" id="{4459F71D-918E-6CE1-1DDD-4638FE8D3AC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848DC0F-3AEF-F803-A4B0-3B51A19406A4}"/>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3887507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F4711-A254-07F5-EBB3-B82876D95C1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650BB2C-4F0D-F923-71D7-88A1A58AC1EB}"/>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4" name="Footer Placeholder 3">
            <a:extLst>
              <a:ext uri="{FF2B5EF4-FFF2-40B4-BE49-F238E27FC236}">
                <a16:creationId xmlns:a16="http://schemas.microsoft.com/office/drawing/2014/main" id="{43A1BDAC-D273-7B85-49EC-5381DBAC1D2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2353712-5BDE-2FB0-803C-B86CF07D0C0E}"/>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790570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CC5D75-C5B2-5062-A1F0-99AFCF678348}"/>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3" name="Footer Placeholder 2">
            <a:extLst>
              <a:ext uri="{FF2B5EF4-FFF2-40B4-BE49-F238E27FC236}">
                <a16:creationId xmlns:a16="http://schemas.microsoft.com/office/drawing/2014/main" id="{8C824DC4-A616-49A2-4ECA-F6D632063EE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382AC32-5CA0-F813-E8E6-24B69D45156E}"/>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2929731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4BA7F-8F67-67EA-06F3-00757A708E3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372B2169-EDC1-1986-A5C0-9CAF4AC6EE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AF669D8-66E9-0800-777A-4C7355F60A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53BCEAB-1AFC-08E9-F8D2-5CED77714717}"/>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6" name="Footer Placeholder 5">
            <a:extLst>
              <a:ext uri="{FF2B5EF4-FFF2-40B4-BE49-F238E27FC236}">
                <a16:creationId xmlns:a16="http://schemas.microsoft.com/office/drawing/2014/main" id="{B2CF80AC-5A3D-CC2C-0835-DF4282B853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197D9D-28A4-1DB1-6119-CE7039AE1A70}"/>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272984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3A930-AC71-171C-FE3A-E5F05807979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F6679F7D-F4E6-00F5-85C1-7B54D8980D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861B3F-D9AC-E0E4-2D2A-49BA14236C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F889971-08F3-BE93-745E-89412FD58160}"/>
              </a:ext>
            </a:extLst>
          </p:cNvPr>
          <p:cNvSpPr>
            <a:spLocks noGrp="1"/>
          </p:cNvSpPr>
          <p:nvPr>
            <p:ph type="dt" sz="half" idx="10"/>
          </p:nvPr>
        </p:nvSpPr>
        <p:spPr/>
        <p:txBody>
          <a:bodyPr/>
          <a:lstStyle/>
          <a:p>
            <a:fld id="{3DA5316E-6946-404C-BAFB-0051F718B277}" type="datetimeFigureOut">
              <a:rPr lang="en-GB" smtClean="0"/>
              <a:t>16/04/2026</a:t>
            </a:fld>
            <a:endParaRPr lang="en-GB"/>
          </a:p>
        </p:txBody>
      </p:sp>
      <p:sp>
        <p:nvSpPr>
          <p:cNvPr id="6" name="Footer Placeholder 5">
            <a:extLst>
              <a:ext uri="{FF2B5EF4-FFF2-40B4-BE49-F238E27FC236}">
                <a16:creationId xmlns:a16="http://schemas.microsoft.com/office/drawing/2014/main" id="{2DDB05E7-1E7E-AF8A-8B38-A497A66203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A1B646-31AF-95E2-63F4-DB1B0560D7AB}"/>
              </a:ext>
            </a:extLst>
          </p:cNvPr>
          <p:cNvSpPr>
            <a:spLocks noGrp="1"/>
          </p:cNvSpPr>
          <p:nvPr>
            <p:ph type="sldNum" sz="quarter" idx="12"/>
          </p:nvPr>
        </p:nvSpPr>
        <p:spPr/>
        <p:txBody>
          <a:bodyPr/>
          <a:lstStyle/>
          <a:p>
            <a:fld id="{5A4C9E13-FA79-C848-89F8-B59900B97D37}" type="slidenum">
              <a:rPr lang="en-GB" smtClean="0"/>
              <a:t>‹#›</a:t>
            </a:fld>
            <a:endParaRPr lang="en-GB"/>
          </a:p>
        </p:txBody>
      </p:sp>
    </p:spTree>
    <p:extLst>
      <p:ext uri="{BB962C8B-B14F-4D97-AF65-F5344CB8AC3E}">
        <p14:creationId xmlns:p14="http://schemas.microsoft.com/office/powerpoint/2010/main" val="2725150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1428E2-50DC-5317-33F2-16C1D74E1F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250A4A17-B2BA-C3FE-D3DC-44A8BD70FF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4E712FA-222C-A780-F56A-83918908C8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DA5316E-6946-404C-BAFB-0051F718B277}" type="datetimeFigureOut">
              <a:rPr lang="en-GB" smtClean="0"/>
              <a:t>16/04/2026</a:t>
            </a:fld>
            <a:endParaRPr lang="en-GB"/>
          </a:p>
        </p:txBody>
      </p:sp>
      <p:sp>
        <p:nvSpPr>
          <p:cNvPr id="5" name="Footer Placeholder 4">
            <a:extLst>
              <a:ext uri="{FF2B5EF4-FFF2-40B4-BE49-F238E27FC236}">
                <a16:creationId xmlns:a16="http://schemas.microsoft.com/office/drawing/2014/main" id="{FC99549D-86A5-A038-05A7-595BBFD876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D7AE80A-0E19-981C-5232-289033EFC6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A4C9E13-FA79-C848-89F8-B59900B97D37}" type="slidenum">
              <a:rPr lang="en-GB" smtClean="0"/>
              <a:t>‹#›</a:t>
            </a:fld>
            <a:endParaRPr lang="en-GB"/>
          </a:p>
        </p:txBody>
      </p:sp>
    </p:spTree>
    <p:extLst>
      <p:ext uri="{BB962C8B-B14F-4D97-AF65-F5344CB8AC3E}">
        <p14:creationId xmlns:p14="http://schemas.microsoft.com/office/powerpoint/2010/main" val="2037150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sv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hyperlink" Target="https://scikit-optimize.github.io/"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indico.desy.de/event/45968/contributions/186232/"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hyperlink" Target="https://indico.desy.de/event/45968/contributions/186232/" TargetMode="External"/><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hyperlink" Target="https://www.femm.info/wiki/SoftMagneticMaterial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hyperlink" Target="https://doi.org/10.1109/TPDS.2021.3082815" TargetMode="External"/><Relationship Id="rId4" Type="http://schemas.openxmlformats.org/officeDocument/2006/relationships/hyperlink" Target="https://doi.org/10.1103/PhysRevAccelBeams.26.084601"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3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hyperlink" Target="https://www.researchgate.net/publication/48409802_Experimental_Investigations_on_Superconducting_Niobium_Cavities_at_Highest_Radiofrequency_Fields"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cds.cern.ch/record/878555/files/cer-002551711.pdf"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hyperlink" Target="https://cds.cern.ch/record/429906/files/0003011.pdf"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s://www.3ds.com/products/simulia/cst-studio-suite/electromagnetic-simulation-solvers" TargetMode="External"/><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hyperlink" Target="https://cds.cern.ch/record/429906/files/0003011.pdf"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hyperlink" Target="https://cds.cern.ch/record/2723310/files/JAI%20Muon_RCS.pdf"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4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slideLayout" Target="../slideLayouts/slideLayout7.xml"/><Relationship Id="rId7" Type="http://schemas.openxmlformats.org/officeDocument/2006/relationships/image" Target="../media/image74.png"/><Relationship Id="rId2" Type="http://schemas.microsoft.com/office/2007/relationships/media" Target="../media/media1.mov"/><Relationship Id="rId1" Type="http://schemas.openxmlformats.org/officeDocument/2006/relationships/video" Target="NULL" TargetMode="Externa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png"/><Relationship Id="rId4" Type="http://schemas.openxmlformats.org/officeDocument/2006/relationships/notesSlide" Target="../notesSlides/notesSlide43.xml"/><Relationship Id="rId9" Type="http://schemas.openxmlformats.org/officeDocument/2006/relationships/image" Target="../media/image76.png"/></Relationships>
</file>

<file path=ppt/slides/_rels/slide4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80.gif"/></Relationships>
</file>

<file path=ppt/slides/_rels/slide4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4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image" Target="../media/image84.png"/><Relationship Id="rId4" Type="http://schemas.openxmlformats.org/officeDocument/2006/relationships/image" Target="../media/image82.png"/></Relationships>
</file>

<file path=ppt/slides/_rels/slide4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8.xml"/><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6.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90.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home.web.cern.ch/news/news/cern/heating-homes-worlds-largest-particle-accelerator" TargetMode="External"/><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hyperlink" Target="https://home.web.cern.ch/news/news/cern/heating-homes-worlds-largest-particle-accelerator" TargetMode="Externa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95.png"/></Relationships>
</file>

<file path=ppt/slides/_rels/slide5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image" Target="../media/image105.png"/><Relationship Id="rId18" Type="http://schemas.openxmlformats.org/officeDocument/2006/relationships/image" Target="../media/image98.png"/><Relationship Id="rId3" Type="http://schemas.openxmlformats.org/officeDocument/2006/relationships/image" Target="../media/image96.png"/><Relationship Id="rId21" Type="http://schemas.openxmlformats.org/officeDocument/2006/relationships/image" Target="../media/image113.png"/><Relationship Id="rId7" Type="http://schemas.openxmlformats.org/officeDocument/2006/relationships/image" Target="../media/image99.png"/><Relationship Id="rId12" Type="http://schemas.openxmlformats.org/officeDocument/2006/relationships/image" Target="../media/image104.png"/><Relationship Id="rId17" Type="http://schemas.openxmlformats.org/officeDocument/2006/relationships/image" Target="../media/image109.png"/><Relationship Id="rId2" Type="http://schemas.openxmlformats.org/officeDocument/2006/relationships/notesSlide" Target="../notesSlides/notesSlide57.xml"/><Relationship Id="rId16" Type="http://schemas.openxmlformats.org/officeDocument/2006/relationships/image" Target="../media/image108.png"/><Relationship Id="rId20" Type="http://schemas.openxmlformats.org/officeDocument/2006/relationships/image" Target="../media/image112.png"/><Relationship Id="rId1" Type="http://schemas.openxmlformats.org/officeDocument/2006/relationships/slideLayout" Target="../slideLayouts/slideLayout7.xml"/><Relationship Id="rId6" Type="http://schemas.openxmlformats.org/officeDocument/2006/relationships/image" Target="../media/image97.png"/><Relationship Id="rId11" Type="http://schemas.openxmlformats.org/officeDocument/2006/relationships/image" Target="../media/image103.png"/><Relationship Id="rId24" Type="http://schemas.openxmlformats.org/officeDocument/2006/relationships/image" Target="../media/image116.png"/><Relationship Id="rId5" Type="http://schemas.openxmlformats.org/officeDocument/2006/relationships/image" Target="../media/image93.png"/><Relationship Id="rId15" Type="http://schemas.openxmlformats.org/officeDocument/2006/relationships/image" Target="../media/image107.png"/><Relationship Id="rId23" Type="http://schemas.openxmlformats.org/officeDocument/2006/relationships/image" Target="../media/image115.png"/><Relationship Id="rId10" Type="http://schemas.openxmlformats.org/officeDocument/2006/relationships/image" Target="../media/image102.png"/><Relationship Id="rId19" Type="http://schemas.openxmlformats.org/officeDocument/2006/relationships/image" Target="../media/image111.png"/><Relationship Id="rId4" Type="http://schemas.openxmlformats.org/officeDocument/2006/relationships/hyperlink" Target="https://indico.cern.ch/event/1621143/contributions/6831399/" TargetMode="External"/><Relationship Id="rId9" Type="http://schemas.openxmlformats.org/officeDocument/2006/relationships/image" Target="../media/image101.png"/><Relationship Id="rId14" Type="http://schemas.openxmlformats.org/officeDocument/2006/relationships/image" Target="../media/image106.png"/><Relationship Id="rId22" Type="http://schemas.openxmlformats.org/officeDocument/2006/relationships/image" Target="../media/image114.png"/></Relationships>
</file>

<file path=ppt/slides/_rels/slide63.xml.rels><?xml version="1.0" encoding="UTF-8" standalone="yes"?>
<Relationships xmlns="http://schemas.openxmlformats.org/package/2006/relationships"><Relationship Id="rId8" Type="http://schemas.openxmlformats.org/officeDocument/2006/relationships/image" Target="../media/image121.png"/><Relationship Id="rId13" Type="http://schemas.openxmlformats.org/officeDocument/2006/relationships/hyperlink" Target="https://indico.cern.ch/event/1621143/contributions/6831399/" TargetMode="External"/><Relationship Id="rId3" Type="http://schemas.openxmlformats.org/officeDocument/2006/relationships/image" Target="../media/image60.png"/><Relationship Id="rId7" Type="http://schemas.openxmlformats.org/officeDocument/2006/relationships/image" Target="../media/image120.png"/><Relationship Id="rId12" Type="http://schemas.openxmlformats.org/officeDocument/2006/relationships/hyperlink" Target="https://doi.org/10.1109/TPDS.2021.3082815" TargetMode="External"/><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110.png"/><Relationship Id="rId11" Type="http://schemas.openxmlformats.org/officeDocument/2006/relationships/hyperlink" Target="https://doi.org/10.1103/PhysRevAccelBeams.26.084601" TargetMode="External"/><Relationship Id="rId5" Type="http://schemas.openxmlformats.org/officeDocument/2006/relationships/image" Target="../media/image118.png"/><Relationship Id="rId10" Type="http://schemas.openxmlformats.org/officeDocument/2006/relationships/image" Target="../media/image123.png"/><Relationship Id="rId4" Type="http://schemas.openxmlformats.org/officeDocument/2006/relationships/image" Target="../media/image117.png"/><Relationship Id="rId9" Type="http://schemas.openxmlformats.org/officeDocument/2006/relationships/image" Target="../media/image122.png"/><Relationship Id="rId14" Type="http://schemas.openxmlformats.org/officeDocument/2006/relationships/hyperlink" Target="https://indico.desy.de/event/45968/contributions/186232/"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23851-536B-8400-0519-70DD91DECAA8}"/>
            </a:ext>
          </a:extLst>
        </p:cNvPr>
        <p:cNvGrpSpPr/>
        <p:nvPr/>
      </p:nvGrpSpPr>
      <p:grpSpPr>
        <a:xfrm>
          <a:off x="0" y="0"/>
          <a:ext cx="0" cy="0"/>
          <a:chOff x="0" y="0"/>
          <a:chExt cx="0" cy="0"/>
        </a:xfrm>
      </p:grpSpPr>
      <p:pic>
        <p:nvPicPr>
          <p:cNvPr id="17" name="Picture 16" descr="A close-up of a chain&#10;&#10;AI-generated content may be incorrect.">
            <a:extLst>
              <a:ext uri="{FF2B5EF4-FFF2-40B4-BE49-F238E27FC236}">
                <a16:creationId xmlns:a16="http://schemas.microsoft.com/office/drawing/2014/main" id="{724814BB-E9FC-57D7-B00D-F7D6170D4299}"/>
              </a:ext>
            </a:extLst>
          </p:cNvPr>
          <p:cNvPicPr>
            <a:picLocks noChangeAspect="1"/>
          </p:cNvPicPr>
          <p:nvPr/>
        </p:nvPicPr>
        <p:blipFill>
          <a:blip r:embed="rId3"/>
          <a:stretch>
            <a:fillRect/>
          </a:stretch>
        </p:blipFill>
        <p:spPr>
          <a:xfrm>
            <a:off x="2514600" y="1459871"/>
            <a:ext cx="9677400" cy="4613167"/>
          </a:xfrm>
          <a:prstGeom prst="rect">
            <a:avLst/>
          </a:prstGeom>
        </p:spPr>
      </p:pic>
      <p:sp>
        <p:nvSpPr>
          <p:cNvPr id="2" name="Title 1">
            <a:extLst>
              <a:ext uri="{FF2B5EF4-FFF2-40B4-BE49-F238E27FC236}">
                <a16:creationId xmlns:a16="http://schemas.microsoft.com/office/drawing/2014/main" id="{03E985EF-9D1D-CB9B-7B12-28B8F8DFE181}"/>
              </a:ext>
            </a:extLst>
          </p:cNvPr>
          <p:cNvSpPr>
            <a:spLocks noGrp="1"/>
          </p:cNvSpPr>
          <p:nvPr>
            <p:ph type="title"/>
          </p:nvPr>
        </p:nvSpPr>
        <p:spPr/>
        <p:txBody>
          <a:bodyPr>
            <a:normAutofit/>
          </a:bodyPr>
          <a:lstStyle/>
          <a:p>
            <a:r>
              <a:rPr lang="en-GB" sz="3200" b="1">
                <a:solidFill>
                  <a:srgbClr val="1D2A63"/>
                </a:solidFill>
                <a:latin typeface="Avenir Next Demi Bold" panose="020B0503020202020204" pitchFamily="34" charset="0"/>
              </a:rPr>
              <a:t>Development of the Rapid Cycling Synchrotron 1 (RCS1) for the Muon Collider</a:t>
            </a:r>
          </a:p>
        </p:txBody>
      </p:sp>
      <p:pic>
        <p:nvPicPr>
          <p:cNvPr id="4" name="Picture 3" descr="A logo of a university of london&#10;&#10;Description automatically generated">
            <a:extLst>
              <a:ext uri="{FF2B5EF4-FFF2-40B4-BE49-F238E27FC236}">
                <a16:creationId xmlns:a16="http://schemas.microsoft.com/office/drawing/2014/main" id="{DC86CFB5-C1C7-7E11-EE4E-49351B4DF1F4}"/>
              </a:ext>
            </a:extLst>
          </p:cNvPr>
          <p:cNvPicPr>
            <a:picLocks noChangeAspect="1"/>
          </p:cNvPicPr>
          <p:nvPr/>
        </p:nvPicPr>
        <p:blipFill>
          <a:blip r:embed="rId4"/>
          <a:stretch>
            <a:fillRect/>
          </a:stretch>
        </p:blipFill>
        <p:spPr>
          <a:xfrm>
            <a:off x="6828620" y="5597009"/>
            <a:ext cx="1454147" cy="720639"/>
          </a:xfrm>
          <a:prstGeom prst="rect">
            <a:avLst/>
          </a:prstGeom>
        </p:spPr>
      </p:pic>
      <p:sp>
        <p:nvSpPr>
          <p:cNvPr id="6" name="TextBox 5">
            <a:extLst>
              <a:ext uri="{FF2B5EF4-FFF2-40B4-BE49-F238E27FC236}">
                <a16:creationId xmlns:a16="http://schemas.microsoft.com/office/drawing/2014/main" id="{D589E430-5C24-FBF9-F209-1D111A721438}"/>
              </a:ext>
            </a:extLst>
          </p:cNvPr>
          <p:cNvSpPr txBox="1"/>
          <p:nvPr/>
        </p:nvSpPr>
        <p:spPr>
          <a:xfrm>
            <a:off x="838197" y="1693066"/>
            <a:ext cx="10515600" cy="369332"/>
          </a:xfrm>
          <a:prstGeom prst="rect">
            <a:avLst/>
          </a:prstGeom>
          <a:noFill/>
        </p:spPr>
        <p:txBody>
          <a:bodyPr wrap="square" rtlCol="0">
            <a:spAutoFit/>
          </a:bodyPr>
          <a:lstStyle/>
          <a:p>
            <a:r>
              <a:rPr lang="en-GB" b="1">
                <a:solidFill>
                  <a:srgbClr val="1D2A63"/>
                </a:solidFill>
                <a:latin typeface="Avenir Next Demi Bold" panose="020B0503020202020204" pitchFamily="34" charset="0"/>
              </a:rPr>
              <a:t>John Adams Institute for Accelerator Science</a:t>
            </a:r>
          </a:p>
        </p:txBody>
      </p:sp>
      <p:sp>
        <p:nvSpPr>
          <p:cNvPr id="10" name="TextBox 9">
            <a:extLst>
              <a:ext uri="{FF2B5EF4-FFF2-40B4-BE49-F238E27FC236}">
                <a16:creationId xmlns:a16="http://schemas.microsoft.com/office/drawing/2014/main" id="{9A9C4DF5-6BFD-7804-83EC-AC2DE12B8B9D}"/>
              </a:ext>
            </a:extLst>
          </p:cNvPr>
          <p:cNvSpPr txBox="1"/>
          <p:nvPr/>
        </p:nvSpPr>
        <p:spPr>
          <a:xfrm>
            <a:off x="838196" y="4423894"/>
            <a:ext cx="6918805" cy="338554"/>
          </a:xfrm>
          <a:prstGeom prst="rect">
            <a:avLst/>
          </a:prstGeom>
          <a:noFill/>
        </p:spPr>
        <p:txBody>
          <a:bodyPr wrap="square" rtlCol="0">
            <a:spAutoFit/>
          </a:bodyPr>
          <a:lstStyle/>
          <a:p>
            <a:r>
              <a:rPr lang="en-GB" sz="1600">
                <a:solidFill>
                  <a:srgbClr val="323C45"/>
                </a:solidFill>
                <a:latin typeface="Avenir Next Medium" panose="020B0503020202020204" pitchFamily="34" charset="0"/>
              </a:rPr>
              <a:t>12</a:t>
            </a:r>
            <a:r>
              <a:rPr lang="en-GB" sz="1600" baseline="30000">
                <a:solidFill>
                  <a:srgbClr val="323C45"/>
                </a:solidFill>
                <a:latin typeface="Avenir Next Medium" panose="020B0503020202020204" pitchFamily="34" charset="0"/>
              </a:rPr>
              <a:t>th</a:t>
            </a:r>
            <a:r>
              <a:rPr lang="en-GB" sz="1600">
                <a:solidFill>
                  <a:srgbClr val="323C45"/>
                </a:solidFill>
                <a:latin typeface="Avenir Next Medium" panose="020B0503020202020204" pitchFamily="34" charset="0"/>
              </a:rPr>
              <a:t> March 2026</a:t>
            </a:r>
          </a:p>
        </p:txBody>
      </p:sp>
      <p:sp>
        <p:nvSpPr>
          <p:cNvPr id="20" name="TextBox 19">
            <a:extLst>
              <a:ext uri="{FF2B5EF4-FFF2-40B4-BE49-F238E27FC236}">
                <a16:creationId xmlns:a16="http://schemas.microsoft.com/office/drawing/2014/main" id="{8CDA83CD-6339-0B2C-AC63-DE4F185D95A0}"/>
              </a:ext>
            </a:extLst>
          </p:cNvPr>
          <p:cNvSpPr txBox="1"/>
          <p:nvPr/>
        </p:nvSpPr>
        <p:spPr>
          <a:xfrm>
            <a:off x="838196" y="2365983"/>
            <a:ext cx="10515600" cy="1754326"/>
          </a:xfrm>
          <a:prstGeom prst="rect">
            <a:avLst/>
          </a:prstGeom>
          <a:noFill/>
        </p:spPr>
        <p:txBody>
          <a:bodyPr wrap="square" lIns="91440" tIns="45720" rIns="91440" bIns="45720" rtlCol="0" anchor="t">
            <a:spAutoFit/>
          </a:bodyPr>
          <a:lstStyle/>
          <a:p>
            <a:r>
              <a:rPr lang="en-GB">
                <a:solidFill>
                  <a:srgbClr val="323C45"/>
                </a:solidFill>
                <a:latin typeface="Avenir Next Medium"/>
              </a:rPr>
              <a:t>T. Fernandes de Nobrega</a:t>
            </a:r>
          </a:p>
          <a:p>
            <a:r>
              <a:rPr lang="en-GB">
                <a:solidFill>
                  <a:srgbClr val="323C45"/>
                </a:solidFill>
                <a:latin typeface="Avenir Next Medium" panose="020B0503020202020204" pitchFamily="34" charset="0"/>
              </a:rPr>
              <a:t>T. Hirt Madden</a:t>
            </a:r>
          </a:p>
          <a:p>
            <a:r>
              <a:rPr lang="en-GB">
                <a:solidFill>
                  <a:srgbClr val="323C45"/>
                </a:solidFill>
                <a:latin typeface="Avenir Next Medium" panose="020B0503020202020204" pitchFamily="34" charset="0"/>
              </a:rPr>
              <a:t>M. Savage</a:t>
            </a:r>
          </a:p>
          <a:p>
            <a:r>
              <a:rPr lang="en-GB">
                <a:solidFill>
                  <a:srgbClr val="323C45"/>
                </a:solidFill>
                <a:latin typeface="Avenir Next Medium" panose="020B0503020202020204" pitchFamily="34" charset="0"/>
              </a:rPr>
              <a:t>F. Straniero</a:t>
            </a:r>
          </a:p>
          <a:p>
            <a:r>
              <a:rPr lang="en-GB">
                <a:solidFill>
                  <a:srgbClr val="323C45"/>
                </a:solidFill>
                <a:latin typeface="Avenir Next Medium"/>
              </a:rPr>
              <a:t>G. Weis</a:t>
            </a:r>
          </a:p>
          <a:p>
            <a:r>
              <a:rPr lang="en-GB">
                <a:solidFill>
                  <a:srgbClr val="323C45"/>
                </a:solidFill>
                <a:latin typeface="Avenir Next Medium" panose="020B0503020202020204" pitchFamily="34" charset="0"/>
              </a:rPr>
              <a:t>A. Yousif</a:t>
            </a:r>
            <a:endParaRPr lang="en-GB"/>
          </a:p>
        </p:txBody>
      </p:sp>
      <p:pic>
        <p:nvPicPr>
          <p:cNvPr id="7" name="Graphic 6">
            <a:extLst>
              <a:ext uri="{FF2B5EF4-FFF2-40B4-BE49-F238E27FC236}">
                <a16:creationId xmlns:a16="http://schemas.microsoft.com/office/drawing/2014/main" id="{54C7D619-F0C4-BC2E-EED1-340EC8CD146A}"/>
              </a:ext>
            </a:extLst>
          </p:cNvPr>
          <p:cNvPicPr>
            <a:picLocks noChangeAspect="1"/>
          </p:cNvPicPr>
          <p:nvPr/>
        </p:nvPicPr>
        <p:blipFill>
          <a:blip>
            <a:extLst>
              <a:ext uri="{96DAC541-7B7A-43D3-8B79-37D633B846F1}">
                <asvg:svgBlip xmlns:asvg="http://schemas.microsoft.com/office/drawing/2016/SVG/main" r:embed="rId5"/>
              </a:ext>
            </a:extLst>
          </a:blip>
          <a:srcRect l="11586" t="32296" r="11616" b="32217"/>
          <a:stretch>
            <a:fillRect/>
          </a:stretch>
        </p:blipFill>
        <p:spPr>
          <a:xfrm>
            <a:off x="4297599" y="5597009"/>
            <a:ext cx="2337831" cy="720182"/>
          </a:xfrm>
          <a:prstGeom prst="rect">
            <a:avLst/>
          </a:prstGeom>
        </p:spPr>
      </p:pic>
      <p:pic>
        <p:nvPicPr>
          <p:cNvPr id="13" name="Picture 12" descr="A white letter on a blue background&#10;&#10;AI-generated content may be incorrect.">
            <a:extLst>
              <a:ext uri="{FF2B5EF4-FFF2-40B4-BE49-F238E27FC236}">
                <a16:creationId xmlns:a16="http://schemas.microsoft.com/office/drawing/2014/main" id="{B5C52C0A-42E8-5670-AF0E-4EEC3644491B}"/>
              </a:ext>
            </a:extLst>
          </p:cNvPr>
          <p:cNvPicPr>
            <a:picLocks noChangeAspect="1"/>
          </p:cNvPicPr>
          <p:nvPr/>
        </p:nvPicPr>
        <p:blipFill>
          <a:blip r:embed="rId6"/>
          <a:stretch>
            <a:fillRect/>
          </a:stretch>
        </p:blipFill>
        <p:spPr>
          <a:xfrm>
            <a:off x="8475957" y="5597009"/>
            <a:ext cx="720183" cy="720183"/>
          </a:xfrm>
          <a:prstGeom prst="rect">
            <a:avLst/>
          </a:prstGeom>
        </p:spPr>
      </p:pic>
      <p:pic>
        <p:nvPicPr>
          <p:cNvPr id="15" name="Picture 14" descr="A blue background with white text&#10;&#10;AI-generated content may be incorrect.">
            <a:extLst>
              <a:ext uri="{FF2B5EF4-FFF2-40B4-BE49-F238E27FC236}">
                <a16:creationId xmlns:a16="http://schemas.microsoft.com/office/drawing/2014/main" id="{865F53B5-E58C-5B3F-2F8B-99C2567C6AC5}"/>
              </a:ext>
            </a:extLst>
          </p:cNvPr>
          <p:cNvPicPr>
            <a:picLocks noChangeAspect="1"/>
          </p:cNvPicPr>
          <p:nvPr/>
        </p:nvPicPr>
        <p:blipFill>
          <a:blip r:embed="rId7"/>
          <a:stretch>
            <a:fillRect/>
          </a:stretch>
        </p:blipFill>
        <p:spPr>
          <a:xfrm>
            <a:off x="838197" y="5597009"/>
            <a:ext cx="3266212" cy="724623"/>
          </a:xfrm>
          <a:prstGeom prst="rect">
            <a:avLst/>
          </a:prstGeom>
        </p:spPr>
      </p:pic>
    </p:spTree>
    <p:extLst>
      <p:ext uri="{BB962C8B-B14F-4D97-AF65-F5344CB8AC3E}">
        <p14:creationId xmlns:p14="http://schemas.microsoft.com/office/powerpoint/2010/main" val="3834558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F7841-92D0-7705-2084-CF1B47082A36}"/>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82737208-F2F1-1C63-9FDB-7F59B87A3D24}"/>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2CBB682C-8963-26F0-BD7C-C57DA4DE40A7}"/>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10</a:t>
            </a:r>
          </a:p>
        </p:txBody>
      </p:sp>
      <p:sp>
        <p:nvSpPr>
          <p:cNvPr id="5" name="TextBox 4">
            <a:extLst>
              <a:ext uri="{FF2B5EF4-FFF2-40B4-BE49-F238E27FC236}">
                <a16:creationId xmlns:a16="http://schemas.microsoft.com/office/drawing/2014/main" id="{D7248A35-E9D9-7724-A7B8-63B2E42ED92A}"/>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9D2D4B8E-B544-44D0-6AD2-5CC080D4C32B}"/>
              </a:ext>
            </a:extLst>
          </p:cNvPr>
          <p:cNvSpPr txBox="1"/>
          <p:nvPr/>
        </p:nvSpPr>
        <p:spPr>
          <a:xfrm>
            <a:off x="838198" y="1411330"/>
            <a:ext cx="4600591" cy="5135317"/>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Twiss Parameters for the Single Arc Cell</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Alpha is as expected focusing in one direction and defocusing in the other.</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Beta is as expected comparing with lattice results produced by L. </a:t>
            </a:r>
            <a:r>
              <a:rPr lang="en-GB" err="1">
                <a:solidFill>
                  <a:srgbClr val="323C45"/>
                </a:solidFill>
                <a:latin typeface="Avenir Next" panose="020B0503020202020204" pitchFamily="34" charset="0"/>
              </a:rPr>
              <a:t>Soubirou</a:t>
            </a:r>
            <a:r>
              <a:rPr lang="en-GB">
                <a:solidFill>
                  <a:srgbClr val="323C45"/>
                </a:solidFill>
                <a:latin typeface="Avenir Next" panose="020B0503020202020204" pitchFamily="34" charset="0"/>
              </a:rPr>
              <a:t>.</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Gamma larger in x-direction than in the y-direction, suggesting larger angular spread in horizontal plane, as expected.</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Short arc length requires dispersion suppression, hence explaining the fluctuations.</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p:txBody>
      </p:sp>
      <p:grpSp>
        <p:nvGrpSpPr>
          <p:cNvPr id="12" name="Group 11">
            <a:extLst>
              <a:ext uri="{FF2B5EF4-FFF2-40B4-BE49-F238E27FC236}">
                <a16:creationId xmlns:a16="http://schemas.microsoft.com/office/drawing/2014/main" id="{86AD0583-AAA3-7A87-2A8B-DC875FF2DD27}"/>
              </a:ext>
            </a:extLst>
          </p:cNvPr>
          <p:cNvGrpSpPr/>
          <p:nvPr/>
        </p:nvGrpSpPr>
        <p:grpSpPr>
          <a:xfrm>
            <a:off x="5438790" y="365125"/>
            <a:ext cx="5915010" cy="5713925"/>
            <a:chOff x="5499750" y="438714"/>
            <a:chExt cx="6033985" cy="5828855"/>
          </a:xfrm>
        </p:grpSpPr>
        <p:pic>
          <p:nvPicPr>
            <p:cNvPr id="9" name="Picture 8" descr="A graph of a graph&#10;&#10;AI-generated content may be incorrect.">
              <a:extLst>
                <a:ext uri="{FF2B5EF4-FFF2-40B4-BE49-F238E27FC236}">
                  <a16:creationId xmlns:a16="http://schemas.microsoft.com/office/drawing/2014/main" id="{C076B822-0E53-5549-BBB1-DF4018E06D6C}"/>
                </a:ext>
              </a:extLst>
            </p:cNvPr>
            <p:cNvPicPr>
              <a:picLocks noChangeAspect="1"/>
            </p:cNvPicPr>
            <p:nvPr/>
          </p:nvPicPr>
          <p:blipFill>
            <a:blip r:embed="rId3"/>
            <a:stretch>
              <a:fillRect/>
            </a:stretch>
          </p:blipFill>
          <p:spPr>
            <a:xfrm>
              <a:off x="5564458" y="438714"/>
              <a:ext cx="5969277" cy="2984639"/>
            </a:xfrm>
            <a:prstGeom prst="rect">
              <a:avLst/>
            </a:prstGeom>
          </p:spPr>
        </p:pic>
        <p:pic>
          <p:nvPicPr>
            <p:cNvPr id="11" name="Picture 10" descr="A graph of a graph&#10;&#10;AI-generated content may be incorrect.">
              <a:extLst>
                <a:ext uri="{FF2B5EF4-FFF2-40B4-BE49-F238E27FC236}">
                  <a16:creationId xmlns:a16="http://schemas.microsoft.com/office/drawing/2014/main" id="{EFBE0FA5-1E64-4C37-96C5-F59B1822FD1D}"/>
                </a:ext>
              </a:extLst>
            </p:cNvPr>
            <p:cNvPicPr>
              <a:picLocks noChangeAspect="1"/>
            </p:cNvPicPr>
            <p:nvPr/>
          </p:nvPicPr>
          <p:blipFill>
            <a:blip r:embed="rId4"/>
            <a:stretch>
              <a:fillRect/>
            </a:stretch>
          </p:blipFill>
          <p:spPr>
            <a:xfrm>
              <a:off x="5499750" y="3250576"/>
              <a:ext cx="6033985" cy="3016993"/>
            </a:xfrm>
            <a:prstGeom prst="rect">
              <a:avLst/>
            </a:prstGeom>
          </p:spPr>
        </p:pic>
      </p:grpSp>
    </p:spTree>
    <p:extLst>
      <p:ext uri="{BB962C8B-B14F-4D97-AF65-F5344CB8AC3E}">
        <p14:creationId xmlns:p14="http://schemas.microsoft.com/office/powerpoint/2010/main" val="829193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9F9FF-BEBF-57F0-C042-FC3D0334FA9B}"/>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2B650BB0-09F0-AF2A-DA10-5C477AB95F05}"/>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3F62D9FC-B1FF-276F-F4E9-38869DEB52FC}"/>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11</a:t>
            </a:r>
          </a:p>
        </p:txBody>
      </p:sp>
      <p:sp>
        <p:nvSpPr>
          <p:cNvPr id="5" name="TextBox 4">
            <a:extLst>
              <a:ext uri="{FF2B5EF4-FFF2-40B4-BE49-F238E27FC236}">
                <a16:creationId xmlns:a16="http://schemas.microsoft.com/office/drawing/2014/main" id="{47E511B9-DDCF-B344-5AD3-428DCCED6A2D}"/>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3D4487D-DB43-0626-6BCC-17A16F655DAC}"/>
                  </a:ext>
                </a:extLst>
              </p:cNvPr>
              <p:cNvSpPr txBox="1"/>
              <p:nvPr/>
            </p:nvSpPr>
            <p:spPr>
              <a:xfrm>
                <a:off x="838199" y="1411330"/>
                <a:ext cx="4370130" cy="3888821"/>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Twiss Parameters for the Single Arc Cell</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Beta is as expected comparing with lattice results produced by L. </a:t>
                </a:r>
                <a:r>
                  <a:rPr lang="en-GB" err="1">
                    <a:solidFill>
                      <a:srgbClr val="323C45"/>
                    </a:solidFill>
                    <a:latin typeface="Avenir Next" panose="020B0503020202020204" pitchFamily="34" charset="0"/>
                  </a:rPr>
                  <a:t>Soubirou</a:t>
                </a:r>
                <a:r>
                  <a:rPr lang="en-GB">
                    <a:solidFill>
                      <a:srgbClr val="323C45"/>
                    </a:solidFill>
                    <a:latin typeface="Avenir Next" panose="020B0503020202020204" pitchFamily="34" charset="0"/>
                  </a:rPr>
                  <a:t>.</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Zooming in on the section for which we have the lattice optics from L. </a:t>
                </a:r>
                <a:r>
                  <a:rPr lang="en-GB" err="1">
                    <a:solidFill>
                      <a:srgbClr val="323C45"/>
                    </a:solidFill>
                    <a:latin typeface="Avenir Next" panose="020B0503020202020204" pitchFamily="34" charset="0"/>
                  </a:rPr>
                  <a:t>Soubirou</a:t>
                </a:r>
                <a:r>
                  <a:rPr lang="en-GB">
                    <a:solidFill>
                      <a:srgbClr val="323C45"/>
                    </a:solidFill>
                    <a:latin typeface="Avenir Next" panose="020B0503020202020204" pitchFamily="34" charset="0"/>
                  </a:rPr>
                  <a:t>.</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Can see very similar </a:t>
                </a:r>
                <a14:m>
                  <m:oMath xmlns:m="http://schemas.openxmlformats.org/officeDocument/2006/math">
                    <m:sSub>
                      <m:sSubPr>
                        <m:ctrlP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ctrlPr>
                      </m:sSubPr>
                      <m:e>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𝛽</m:t>
                        </m:r>
                      </m:e>
                      <m:sub>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𝑥</m:t>
                        </m:r>
                      </m:sub>
                    </m:sSub>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and a </a:t>
                </a:r>
                <a14:m>
                  <m:oMath xmlns:m="http://schemas.openxmlformats.org/officeDocument/2006/math">
                    <m:sSub>
                      <m:sSub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ctrlPr>
                      </m:sSubPr>
                      <m:e>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𝛽</m:t>
                        </m:r>
                      </m:e>
                      <m:sub>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𝑦</m:t>
                        </m:r>
                      </m:sub>
                    </m:sSub>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with a similar shape but a slightly higher expected amplitude.</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p:txBody>
          </p:sp>
        </mc:Choice>
        <mc:Fallback xmlns="">
          <p:sp>
            <p:nvSpPr>
              <p:cNvPr id="3" name="TextBox 2">
                <a:extLst>
                  <a:ext uri="{FF2B5EF4-FFF2-40B4-BE49-F238E27FC236}">
                    <a16:creationId xmlns:a16="http://schemas.microsoft.com/office/drawing/2014/main" id="{33D4487D-DB43-0626-6BCC-17A16F655DAC}"/>
                  </a:ext>
                </a:extLst>
              </p:cNvPr>
              <p:cNvSpPr txBox="1">
                <a:spLocks noRot="1" noChangeAspect="1" noMove="1" noResize="1" noEditPoints="1" noAdjustHandles="1" noChangeArrowheads="1" noChangeShapeType="1" noTextEdit="1"/>
              </p:cNvSpPr>
              <p:nvPr/>
            </p:nvSpPr>
            <p:spPr>
              <a:xfrm>
                <a:off x="838199" y="1411330"/>
                <a:ext cx="4370130" cy="3888821"/>
              </a:xfrm>
              <a:prstGeom prst="rect">
                <a:avLst/>
              </a:prstGeom>
              <a:blipFill>
                <a:blip r:embed="rId3"/>
                <a:stretch>
                  <a:fillRect l="-1116" t="-471" r="-2232"/>
                </a:stretch>
              </a:blipFill>
            </p:spPr>
            <p:txBody>
              <a:bodyPr/>
              <a:lstStyle/>
              <a:p>
                <a:r>
                  <a:rPr lang="en-US">
                    <a:noFill/>
                  </a:rPr>
                  <a:t> </a:t>
                </a:r>
              </a:p>
            </p:txBody>
          </p:sp>
        </mc:Fallback>
      </mc:AlternateContent>
      <p:grpSp>
        <p:nvGrpSpPr>
          <p:cNvPr id="40" name="Group 39">
            <a:extLst>
              <a:ext uri="{FF2B5EF4-FFF2-40B4-BE49-F238E27FC236}">
                <a16:creationId xmlns:a16="http://schemas.microsoft.com/office/drawing/2014/main" id="{9C6A3647-3E0E-0AA3-0F28-238E3F1259B2}"/>
              </a:ext>
            </a:extLst>
          </p:cNvPr>
          <p:cNvGrpSpPr/>
          <p:nvPr/>
        </p:nvGrpSpPr>
        <p:grpSpPr>
          <a:xfrm>
            <a:off x="5237440" y="1780673"/>
            <a:ext cx="6351205" cy="4330390"/>
            <a:chOff x="5237440" y="1780673"/>
            <a:chExt cx="6351205" cy="4330390"/>
          </a:xfrm>
        </p:grpSpPr>
        <p:pic>
          <p:nvPicPr>
            <p:cNvPr id="9" name="Picture 8" descr="A graph of a graph&#10;&#10;AI-generated content may be incorrect.">
              <a:extLst>
                <a:ext uri="{FF2B5EF4-FFF2-40B4-BE49-F238E27FC236}">
                  <a16:creationId xmlns:a16="http://schemas.microsoft.com/office/drawing/2014/main" id="{3188EE46-5C92-FC73-B29B-88BA7837BD6F}"/>
                </a:ext>
              </a:extLst>
            </p:cNvPr>
            <p:cNvPicPr>
              <a:picLocks noChangeAspect="1"/>
            </p:cNvPicPr>
            <p:nvPr/>
          </p:nvPicPr>
          <p:blipFill>
            <a:blip r:embed="rId4"/>
            <a:srcRect t="48382"/>
            <a:stretch>
              <a:fillRect/>
            </a:stretch>
          </p:blipFill>
          <p:spPr>
            <a:xfrm>
              <a:off x="5502222" y="1780673"/>
              <a:ext cx="5851578" cy="1510241"/>
            </a:xfrm>
            <a:prstGeom prst="rect">
              <a:avLst/>
            </a:prstGeom>
          </p:spPr>
        </p:pic>
        <p:pic>
          <p:nvPicPr>
            <p:cNvPr id="4" name="Picture 3" descr="A graph with different colored lines and numbers&#10;&#10;AI-generated content may be incorrect.">
              <a:extLst>
                <a:ext uri="{FF2B5EF4-FFF2-40B4-BE49-F238E27FC236}">
                  <a16:creationId xmlns:a16="http://schemas.microsoft.com/office/drawing/2014/main" id="{542B77D7-C34C-ADEF-14D5-65C052EB32C8}"/>
                </a:ext>
              </a:extLst>
            </p:cNvPr>
            <p:cNvPicPr>
              <a:picLocks noChangeAspect="1"/>
            </p:cNvPicPr>
            <p:nvPr/>
          </p:nvPicPr>
          <p:blipFill>
            <a:blip r:embed="rId5">
              <a:alphaModFix/>
            </a:blip>
            <a:srcRect t="-2762" b="1"/>
            <a:stretch>
              <a:fillRect/>
            </a:stretch>
          </p:blipFill>
          <p:spPr>
            <a:xfrm>
              <a:off x="8522101" y="3429001"/>
              <a:ext cx="3066544" cy="2128064"/>
            </a:xfrm>
            <a:prstGeom prst="rect">
              <a:avLst/>
            </a:prstGeom>
          </p:spPr>
        </p:pic>
        <p:grpSp>
          <p:nvGrpSpPr>
            <p:cNvPr id="22" name="Group 21">
              <a:extLst>
                <a:ext uri="{FF2B5EF4-FFF2-40B4-BE49-F238E27FC236}">
                  <a16:creationId xmlns:a16="http://schemas.microsoft.com/office/drawing/2014/main" id="{7B117F66-401C-AA6D-38CB-4C02B2F3401D}"/>
                </a:ext>
              </a:extLst>
            </p:cNvPr>
            <p:cNvGrpSpPr/>
            <p:nvPr/>
          </p:nvGrpSpPr>
          <p:grpSpPr>
            <a:xfrm>
              <a:off x="5237440" y="3380899"/>
              <a:ext cx="3831730" cy="2370421"/>
              <a:chOff x="6192300" y="3501207"/>
              <a:chExt cx="2441272" cy="1510243"/>
            </a:xfrm>
          </p:grpSpPr>
          <p:pic>
            <p:nvPicPr>
              <p:cNvPr id="16" name="Picture 15" descr="A graph of a graph&#10;&#10;AI-generated content may be incorrect.">
                <a:extLst>
                  <a:ext uri="{FF2B5EF4-FFF2-40B4-BE49-F238E27FC236}">
                    <a16:creationId xmlns:a16="http://schemas.microsoft.com/office/drawing/2014/main" id="{01240F65-6842-2E77-9A99-AF818BC6E724}"/>
                  </a:ext>
                </a:extLst>
              </p:cNvPr>
              <p:cNvPicPr>
                <a:picLocks noChangeAspect="1"/>
              </p:cNvPicPr>
              <p:nvPr/>
            </p:nvPicPr>
            <p:blipFill>
              <a:blip r:embed="rId4"/>
              <a:srcRect l="98596" t="48382" r="-5193"/>
              <a:stretch>
                <a:fillRect/>
              </a:stretch>
            </p:blipFill>
            <p:spPr>
              <a:xfrm>
                <a:off x="8247390" y="3501207"/>
                <a:ext cx="386182" cy="1510241"/>
              </a:xfrm>
              <a:prstGeom prst="rect">
                <a:avLst/>
              </a:prstGeom>
            </p:spPr>
          </p:pic>
          <p:grpSp>
            <p:nvGrpSpPr>
              <p:cNvPr id="21" name="Group 20">
                <a:extLst>
                  <a:ext uri="{FF2B5EF4-FFF2-40B4-BE49-F238E27FC236}">
                    <a16:creationId xmlns:a16="http://schemas.microsoft.com/office/drawing/2014/main" id="{5BCA94AE-5B63-C26A-855D-262441F6A493}"/>
                  </a:ext>
                </a:extLst>
              </p:cNvPr>
              <p:cNvGrpSpPr/>
              <p:nvPr/>
            </p:nvGrpSpPr>
            <p:grpSpPr>
              <a:xfrm>
                <a:off x="6192300" y="3501208"/>
                <a:ext cx="2055005" cy="1510242"/>
                <a:chOff x="6192300" y="3501208"/>
                <a:chExt cx="2055005" cy="1510242"/>
              </a:xfrm>
            </p:grpSpPr>
            <p:grpSp>
              <p:nvGrpSpPr>
                <p:cNvPr id="14" name="Group 13">
                  <a:extLst>
                    <a:ext uri="{FF2B5EF4-FFF2-40B4-BE49-F238E27FC236}">
                      <a16:creationId xmlns:a16="http://schemas.microsoft.com/office/drawing/2014/main" id="{7DBFC2E4-C389-48BE-2E0C-117C5A9E02EA}"/>
                    </a:ext>
                  </a:extLst>
                </p:cNvPr>
                <p:cNvGrpSpPr/>
                <p:nvPr/>
              </p:nvGrpSpPr>
              <p:grpSpPr>
                <a:xfrm>
                  <a:off x="6192300" y="3501208"/>
                  <a:ext cx="2055005" cy="1510242"/>
                  <a:chOff x="6192300" y="3501208"/>
                  <a:chExt cx="2055005" cy="1510242"/>
                </a:xfrm>
              </p:grpSpPr>
              <p:pic>
                <p:nvPicPr>
                  <p:cNvPr id="10" name="Picture 9" descr="A graph of a graph&#10;&#10;AI-generated content may be incorrect.">
                    <a:extLst>
                      <a:ext uri="{FF2B5EF4-FFF2-40B4-BE49-F238E27FC236}">
                        <a16:creationId xmlns:a16="http://schemas.microsoft.com/office/drawing/2014/main" id="{E921C8DA-BDDB-C731-1C17-2C4D5E2BC11A}"/>
                      </a:ext>
                    </a:extLst>
                  </p:cNvPr>
                  <p:cNvPicPr>
                    <a:picLocks noChangeAspect="1"/>
                  </p:cNvPicPr>
                  <p:nvPr/>
                </p:nvPicPr>
                <p:blipFill>
                  <a:blip r:embed="rId4"/>
                  <a:srcRect l="33298" t="48382" r="39584"/>
                  <a:stretch>
                    <a:fillRect/>
                  </a:stretch>
                </p:blipFill>
                <p:spPr>
                  <a:xfrm>
                    <a:off x="6660444" y="3501209"/>
                    <a:ext cx="1586861" cy="1510241"/>
                  </a:xfrm>
                  <a:prstGeom prst="rect">
                    <a:avLst/>
                  </a:prstGeom>
                </p:spPr>
              </p:pic>
              <p:pic>
                <p:nvPicPr>
                  <p:cNvPr id="13" name="Picture 12" descr="A graph of a graph&#10;&#10;AI-generated content may be incorrect.">
                    <a:extLst>
                      <a:ext uri="{FF2B5EF4-FFF2-40B4-BE49-F238E27FC236}">
                        <a16:creationId xmlns:a16="http://schemas.microsoft.com/office/drawing/2014/main" id="{EDE9C751-90CF-B36D-CED2-929A2AEDC7AF}"/>
                      </a:ext>
                    </a:extLst>
                  </p:cNvPr>
                  <p:cNvPicPr>
                    <a:picLocks noChangeAspect="1"/>
                  </p:cNvPicPr>
                  <p:nvPr/>
                </p:nvPicPr>
                <p:blipFill>
                  <a:blip r:embed="rId4"/>
                  <a:srcRect l="41" t="48382" r="91961"/>
                  <a:stretch>
                    <a:fillRect/>
                  </a:stretch>
                </p:blipFill>
                <p:spPr>
                  <a:xfrm>
                    <a:off x="6192300" y="3501208"/>
                    <a:ext cx="468000" cy="1510241"/>
                  </a:xfrm>
                  <a:prstGeom prst="rect">
                    <a:avLst/>
                  </a:prstGeom>
                </p:spPr>
              </p:pic>
            </p:grpSp>
            <p:sp>
              <p:nvSpPr>
                <p:cNvPr id="20" name="Rectangle 19">
                  <a:extLst>
                    <a:ext uri="{FF2B5EF4-FFF2-40B4-BE49-F238E27FC236}">
                      <a16:creationId xmlns:a16="http://schemas.microsoft.com/office/drawing/2014/main" id="{DF21AECA-AC3A-3636-7394-C3DF15A8052F}"/>
                    </a:ext>
                  </a:extLst>
                </p:cNvPr>
                <p:cNvSpPr/>
                <p:nvPr/>
              </p:nvSpPr>
              <p:spPr>
                <a:xfrm>
                  <a:off x="7276281" y="4833257"/>
                  <a:ext cx="971023" cy="1088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descr="A graph of a graph&#10;&#10;AI-generated content may be incorrect.">
                  <a:extLst>
                    <a:ext uri="{FF2B5EF4-FFF2-40B4-BE49-F238E27FC236}">
                      <a16:creationId xmlns:a16="http://schemas.microsoft.com/office/drawing/2014/main" id="{AFB33499-E22D-7E48-8A0F-E4049E2DFE15}"/>
                    </a:ext>
                  </a:extLst>
                </p:cNvPr>
                <p:cNvPicPr>
                  <a:picLocks noChangeAspect="1"/>
                </p:cNvPicPr>
                <p:nvPr/>
              </p:nvPicPr>
              <p:blipFill>
                <a:blip r:embed="rId4"/>
                <a:srcRect l="44440" t="93706" r="39584" b="2425"/>
                <a:stretch>
                  <a:fillRect/>
                </a:stretch>
              </p:blipFill>
              <p:spPr>
                <a:xfrm>
                  <a:off x="6935683" y="4833257"/>
                  <a:ext cx="934909" cy="113211"/>
                </a:xfrm>
                <a:prstGeom prst="rect">
                  <a:avLst/>
                </a:prstGeom>
              </p:spPr>
            </p:pic>
          </p:grpSp>
        </p:grpSp>
        <p:cxnSp>
          <p:nvCxnSpPr>
            <p:cNvPr id="7" name="Straight Connector 6">
              <a:extLst>
                <a:ext uri="{FF2B5EF4-FFF2-40B4-BE49-F238E27FC236}">
                  <a16:creationId xmlns:a16="http://schemas.microsoft.com/office/drawing/2014/main" id="{1B26B59A-BAB5-361F-85B1-8EB2B148E53D}"/>
                </a:ext>
              </a:extLst>
            </p:cNvPr>
            <p:cNvCxnSpPr>
              <a:cxnSpLocks/>
            </p:cNvCxnSpPr>
            <p:nvPr/>
          </p:nvCxnSpPr>
          <p:spPr>
            <a:xfrm flipH="1">
              <a:off x="5768898" y="2993410"/>
              <a:ext cx="1724581" cy="435588"/>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A997A7FA-66C7-5F93-AF48-786192CE8841}"/>
                </a:ext>
              </a:extLst>
            </p:cNvPr>
            <p:cNvCxnSpPr>
              <a:cxnSpLocks/>
            </p:cNvCxnSpPr>
            <p:nvPr/>
          </p:nvCxnSpPr>
          <p:spPr>
            <a:xfrm flipH="1">
              <a:off x="8462899" y="2993410"/>
              <a:ext cx="577159" cy="435588"/>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1C3CBE3B-CB08-622E-24DA-274FB2208A00}"/>
                </a:ext>
              </a:extLst>
            </p:cNvPr>
            <p:cNvSpPr txBox="1"/>
            <p:nvPr/>
          </p:nvSpPr>
          <p:spPr>
            <a:xfrm>
              <a:off x="8630433" y="5557065"/>
              <a:ext cx="2958078" cy="553998"/>
            </a:xfrm>
            <a:prstGeom prst="rect">
              <a:avLst/>
            </a:prstGeom>
            <a:noFill/>
          </p:spPr>
          <p:txBody>
            <a:bodyPr wrap="square" rtlCol="0">
              <a:spAutoFit/>
            </a:bodyPr>
            <a:lstStyle/>
            <a:p>
              <a:r>
                <a:rPr lang="en-GB" sz="1000" err="1">
                  <a:solidFill>
                    <a:srgbClr val="323C45"/>
                  </a:solidFill>
                  <a:latin typeface="Avenir Next" panose="020B0503020202020204" pitchFamily="34" charset="0"/>
                </a:rPr>
                <a:t>Soubirou</a:t>
              </a:r>
              <a:r>
                <a:rPr lang="en-GB" sz="1000">
                  <a:solidFill>
                    <a:srgbClr val="323C45"/>
                  </a:solidFill>
                  <a:latin typeface="Avenir Next" panose="020B0503020202020204" pitchFamily="34" charset="0"/>
                </a:rPr>
                <a:t> L, et al. Optics design status for the muon collider rapid cycling synchrotrons (2025) doi:10.1088/1742-6596/3094/1/012004.</a:t>
              </a:r>
              <a:r>
                <a:rPr lang="en-GB" sz="1000"/>
                <a:t> </a:t>
              </a:r>
            </a:p>
          </p:txBody>
        </p:sp>
        <p:pic>
          <p:nvPicPr>
            <p:cNvPr id="39" name="Picture 38" descr="A graph of a graph&#10;&#10;AI-generated content may be incorrect.">
              <a:extLst>
                <a:ext uri="{FF2B5EF4-FFF2-40B4-BE49-F238E27FC236}">
                  <a16:creationId xmlns:a16="http://schemas.microsoft.com/office/drawing/2014/main" id="{35CA8AF8-E597-C480-551B-F7F31B838419}"/>
                </a:ext>
              </a:extLst>
            </p:cNvPr>
            <p:cNvPicPr>
              <a:picLocks noChangeAspect="1"/>
            </p:cNvPicPr>
            <p:nvPr/>
          </p:nvPicPr>
          <p:blipFill>
            <a:blip r:embed="rId4"/>
            <a:srcRect l="44176" t="90779" r="40152" b="1920"/>
            <a:stretch>
              <a:fillRect/>
            </a:stretch>
          </p:blipFill>
          <p:spPr>
            <a:xfrm>
              <a:off x="8087238" y="3021152"/>
              <a:ext cx="917062" cy="213597"/>
            </a:xfrm>
            <a:prstGeom prst="rect">
              <a:avLst/>
            </a:prstGeom>
          </p:spPr>
        </p:pic>
      </p:grpSp>
    </p:spTree>
    <p:extLst>
      <p:ext uri="{BB962C8B-B14F-4D97-AF65-F5344CB8AC3E}">
        <p14:creationId xmlns:p14="http://schemas.microsoft.com/office/powerpoint/2010/main" val="1575808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C4DCAC-AC6C-58DB-66CD-AB56B9A429C0}"/>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726BBDAB-C71B-D6CD-93EA-B4B0F9C292ED}"/>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BA3DDB09-5988-8267-577F-5C64F51223FE}"/>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12</a:t>
            </a:r>
          </a:p>
        </p:txBody>
      </p:sp>
      <p:sp>
        <p:nvSpPr>
          <p:cNvPr id="5" name="TextBox 4">
            <a:extLst>
              <a:ext uri="{FF2B5EF4-FFF2-40B4-BE49-F238E27FC236}">
                <a16:creationId xmlns:a16="http://schemas.microsoft.com/office/drawing/2014/main" id="{9E7B5D3E-EB2E-5BB7-F49D-56B59902FA85}"/>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772F2AF-82C5-004C-E161-E3046972185D}"/>
                  </a:ext>
                </a:extLst>
              </p:cNvPr>
              <p:cNvSpPr txBox="1"/>
              <p:nvPr/>
            </p:nvSpPr>
            <p:spPr>
              <a:xfrm>
                <a:off x="838198" y="1411330"/>
                <a:ext cx="2757757" cy="4503733"/>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Twiss Parameters for the Full Ring</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Twiss parameters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𝛼</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𝛽</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and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𝛾</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plotted in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𝑥</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and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𝑦</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-directions for the full 6km ring.</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Twiss parameters are periodic and stable closed orbit is produced.</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Start and end points of the plots match.</a:t>
                </a:r>
              </a:p>
            </p:txBody>
          </p:sp>
        </mc:Choice>
        <mc:Fallback xmlns="">
          <p:sp>
            <p:nvSpPr>
              <p:cNvPr id="3" name="TextBox 2">
                <a:extLst>
                  <a:ext uri="{FF2B5EF4-FFF2-40B4-BE49-F238E27FC236}">
                    <a16:creationId xmlns:a16="http://schemas.microsoft.com/office/drawing/2014/main" id="{6772F2AF-82C5-004C-E161-E3046972185D}"/>
                  </a:ext>
                </a:extLst>
              </p:cNvPr>
              <p:cNvSpPr txBox="1">
                <a:spLocks noRot="1" noChangeAspect="1" noMove="1" noResize="1" noEditPoints="1" noAdjustHandles="1" noChangeArrowheads="1" noChangeShapeType="1" noTextEdit="1"/>
              </p:cNvSpPr>
              <p:nvPr/>
            </p:nvSpPr>
            <p:spPr>
              <a:xfrm>
                <a:off x="838198" y="1411330"/>
                <a:ext cx="2757757" cy="4503733"/>
              </a:xfrm>
              <a:prstGeom prst="rect">
                <a:avLst/>
              </a:prstGeom>
              <a:blipFill>
                <a:blip r:embed="rId3"/>
                <a:stretch>
                  <a:fillRect l="-1766" t="-407" b="-1084"/>
                </a:stretch>
              </a:blipFill>
            </p:spPr>
            <p:txBody>
              <a:bodyPr/>
              <a:lstStyle/>
              <a:p>
                <a:r>
                  <a:rPr lang="en-US">
                    <a:noFill/>
                  </a:rPr>
                  <a:t> </a:t>
                </a:r>
              </a:p>
            </p:txBody>
          </p:sp>
        </mc:Fallback>
      </mc:AlternateContent>
      <p:pic>
        <p:nvPicPr>
          <p:cNvPr id="4" name="Picture 3" descr="A diagram of a graph&#10;&#10;AI-generated content may be incorrect.">
            <a:extLst>
              <a:ext uri="{FF2B5EF4-FFF2-40B4-BE49-F238E27FC236}">
                <a16:creationId xmlns:a16="http://schemas.microsoft.com/office/drawing/2014/main" id="{40E9F660-181D-AAA8-84DB-D37A21E4F23B}"/>
              </a:ext>
            </a:extLst>
          </p:cNvPr>
          <p:cNvPicPr>
            <a:picLocks noChangeAspect="1"/>
          </p:cNvPicPr>
          <p:nvPr/>
        </p:nvPicPr>
        <p:blipFill>
          <a:blip r:embed="rId4"/>
          <a:stretch>
            <a:fillRect/>
          </a:stretch>
        </p:blipFill>
        <p:spPr>
          <a:xfrm>
            <a:off x="3595955" y="1491465"/>
            <a:ext cx="7757845" cy="3875070"/>
          </a:xfrm>
          <a:prstGeom prst="rect">
            <a:avLst/>
          </a:prstGeom>
        </p:spPr>
      </p:pic>
    </p:spTree>
    <p:extLst>
      <p:ext uri="{BB962C8B-B14F-4D97-AF65-F5344CB8AC3E}">
        <p14:creationId xmlns:p14="http://schemas.microsoft.com/office/powerpoint/2010/main" val="400069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E0A45-27D7-62CD-D32D-3D53E8BEBFCE}"/>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13A08AC7-22F7-7442-D88F-01647E7A8B51}"/>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7CFB521D-FAB2-D1B4-48B6-FEF1390814B5}"/>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13</a:t>
            </a:r>
          </a:p>
        </p:txBody>
      </p:sp>
      <p:sp>
        <p:nvSpPr>
          <p:cNvPr id="5" name="TextBox 4">
            <a:extLst>
              <a:ext uri="{FF2B5EF4-FFF2-40B4-BE49-F238E27FC236}">
                <a16:creationId xmlns:a16="http://schemas.microsoft.com/office/drawing/2014/main" id="{101A0C98-022F-EDF9-E650-5A595EBA2548}"/>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US"/>
          </a:p>
        </p:txBody>
      </p:sp>
      <p:sp>
        <p:nvSpPr>
          <p:cNvPr id="3" name="TextBox 2">
            <a:extLst>
              <a:ext uri="{FF2B5EF4-FFF2-40B4-BE49-F238E27FC236}">
                <a16:creationId xmlns:a16="http://schemas.microsoft.com/office/drawing/2014/main" id="{266B1BA4-3C0A-4125-B138-4C55A98245D5}"/>
              </a:ext>
            </a:extLst>
          </p:cNvPr>
          <p:cNvSpPr txBox="1"/>
          <p:nvPr/>
        </p:nvSpPr>
        <p:spPr>
          <a:xfrm>
            <a:off x="838198" y="1411330"/>
            <a:ext cx="10515600" cy="4819524"/>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Investigating the Introduction of Straight Sections</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Other variations of ring structure were considered to have dedicated locations for the RF cavities.</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The cavities under consideration have lengths that allow them to fit within the zero-dispersion region of the lattice.</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Therefore, straight sections no longer needed to be considered.</a:t>
            </a:r>
          </a:p>
        </p:txBody>
      </p:sp>
      <p:grpSp>
        <p:nvGrpSpPr>
          <p:cNvPr id="13" name="Group 12">
            <a:extLst>
              <a:ext uri="{FF2B5EF4-FFF2-40B4-BE49-F238E27FC236}">
                <a16:creationId xmlns:a16="http://schemas.microsoft.com/office/drawing/2014/main" id="{CF78574A-5E67-F132-9525-4FFAC3E7A34F}"/>
              </a:ext>
            </a:extLst>
          </p:cNvPr>
          <p:cNvGrpSpPr/>
          <p:nvPr/>
        </p:nvGrpSpPr>
        <p:grpSpPr>
          <a:xfrm>
            <a:off x="838198" y="2746779"/>
            <a:ext cx="10719946" cy="2148626"/>
            <a:chOff x="838196" y="2437229"/>
            <a:chExt cx="11136006" cy="2232018"/>
          </a:xfrm>
        </p:grpSpPr>
        <p:pic>
          <p:nvPicPr>
            <p:cNvPr id="12" name="Picture 11" descr="A circular object with numbers and lines&#10;&#10;AI-generated content may be incorrect.">
              <a:extLst>
                <a:ext uri="{FF2B5EF4-FFF2-40B4-BE49-F238E27FC236}">
                  <a16:creationId xmlns:a16="http://schemas.microsoft.com/office/drawing/2014/main" id="{0E9B8CF8-52CB-F752-7613-8CE335D98589}"/>
                </a:ext>
              </a:extLst>
            </p:cNvPr>
            <p:cNvPicPr>
              <a:picLocks noChangeAspect="1"/>
            </p:cNvPicPr>
            <p:nvPr/>
          </p:nvPicPr>
          <p:blipFill>
            <a:blip r:embed="rId3"/>
            <a:stretch>
              <a:fillRect/>
            </a:stretch>
          </p:blipFill>
          <p:spPr>
            <a:xfrm>
              <a:off x="838196" y="2441356"/>
              <a:ext cx="2970521" cy="2227891"/>
            </a:xfrm>
            <a:prstGeom prst="rect">
              <a:avLst/>
            </a:prstGeom>
          </p:spPr>
        </p:pic>
        <p:pic>
          <p:nvPicPr>
            <p:cNvPr id="8" name="Picture 7" descr="A diagram of a circular object with text&#10;&#10;AI-generated content may be incorrect.">
              <a:extLst>
                <a:ext uri="{FF2B5EF4-FFF2-40B4-BE49-F238E27FC236}">
                  <a16:creationId xmlns:a16="http://schemas.microsoft.com/office/drawing/2014/main" id="{F7BD2EC8-4C8B-1389-09C3-889260EA3B51}"/>
                </a:ext>
              </a:extLst>
            </p:cNvPr>
            <p:cNvPicPr>
              <a:picLocks noChangeAspect="1"/>
            </p:cNvPicPr>
            <p:nvPr/>
          </p:nvPicPr>
          <p:blipFill>
            <a:blip r:embed="rId4"/>
            <a:stretch>
              <a:fillRect/>
            </a:stretch>
          </p:blipFill>
          <p:spPr>
            <a:xfrm>
              <a:off x="3559332" y="2441355"/>
              <a:ext cx="2970521" cy="2227891"/>
            </a:xfrm>
            <a:prstGeom prst="rect">
              <a:avLst/>
            </a:prstGeom>
          </p:spPr>
        </p:pic>
        <p:pic>
          <p:nvPicPr>
            <p:cNvPr id="6" name="Picture 5" descr="A diagram of a circular object with numbers and lines&#10;&#10;AI-generated content may be incorrect.">
              <a:extLst>
                <a:ext uri="{FF2B5EF4-FFF2-40B4-BE49-F238E27FC236}">
                  <a16:creationId xmlns:a16="http://schemas.microsoft.com/office/drawing/2014/main" id="{5DCB6B1D-46FC-FB8E-1146-9887E2497BFF}"/>
                </a:ext>
              </a:extLst>
            </p:cNvPr>
            <p:cNvPicPr>
              <a:picLocks noChangeAspect="1"/>
            </p:cNvPicPr>
            <p:nvPr/>
          </p:nvPicPr>
          <p:blipFill>
            <a:blip r:embed="rId5"/>
            <a:stretch>
              <a:fillRect/>
            </a:stretch>
          </p:blipFill>
          <p:spPr>
            <a:xfrm>
              <a:off x="6283972" y="2443985"/>
              <a:ext cx="2967015" cy="2225261"/>
            </a:xfrm>
            <a:prstGeom prst="rect">
              <a:avLst/>
            </a:prstGeom>
          </p:spPr>
        </p:pic>
        <p:pic>
          <p:nvPicPr>
            <p:cNvPr id="10" name="Picture 9" descr="A diagram of a circular object with numbers and lines&#10;&#10;AI-generated content may be incorrect.">
              <a:extLst>
                <a:ext uri="{FF2B5EF4-FFF2-40B4-BE49-F238E27FC236}">
                  <a16:creationId xmlns:a16="http://schemas.microsoft.com/office/drawing/2014/main" id="{E1C64693-8DF9-D4DE-2862-2E03D2FF115A}"/>
                </a:ext>
              </a:extLst>
            </p:cNvPr>
            <p:cNvPicPr>
              <a:picLocks noChangeAspect="1"/>
            </p:cNvPicPr>
            <p:nvPr/>
          </p:nvPicPr>
          <p:blipFill>
            <a:blip r:embed="rId6"/>
            <a:stretch>
              <a:fillRect/>
            </a:stretch>
          </p:blipFill>
          <p:spPr>
            <a:xfrm>
              <a:off x="8998179" y="2437229"/>
              <a:ext cx="2976023" cy="2232017"/>
            </a:xfrm>
            <a:prstGeom prst="rect">
              <a:avLst/>
            </a:prstGeom>
          </p:spPr>
        </p:pic>
      </p:grpSp>
    </p:spTree>
    <p:extLst>
      <p:ext uri="{BB962C8B-B14F-4D97-AF65-F5344CB8AC3E}">
        <p14:creationId xmlns:p14="http://schemas.microsoft.com/office/powerpoint/2010/main" val="1768164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CA67D-117A-D929-9368-DA4D78999CD4}"/>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AE9101BD-0CD0-1AA0-3B4B-A78BCBD408D9}"/>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E9B48237-689C-9A71-6ED0-68B886D5A213}"/>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14</a:t>
            </a:r>
          </a:p>
        </p:txBody>
      </p:sp>
      <p:sp>
        <p:nvSpPr>
          <p:cNvPr id="5" name="TextBox 4">
            <a:extLst>
              <a:ext uri="{FF2B5EF4-FFF2-40B4-BE49-F238E27FC236}">
                <a16:creationId xmlns:a16="http://schemas.microsoft.com/office/drawing/2014/main" id="{27DD0041-D3BA-6E06-51FE-6F63921D574C}"/>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02CFCD44-CCE5-5D0B-1B42-B29BE6BD0A59}"/>
              </a:ext>
            </a:extLst>
          </p:cNvPr>
          <p:cNvSpPr txBox="1"/>
          <p:nvPr/>
        </p:nvSpPr>
        <p:spPr>
          <a:xfrm>
            <a:off x="838198" y="1411330"/>
            <a:ext cx="5257802" cy="1977401"/>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Single Particle Tracking</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Particle energy evolution over a single turn.</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Energy gained only at locations of the cavities, as expected.</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For first turn, energy starts at 63 GeV and reaches 78 GeV.</a:t>
            </a:r>
          </a:p>
        </p:txBody>
      </p:sp>
      <p:pic>
        <p:nvPicPr>
          <p:cNvPr id="2" name="WhatsApp Image 2026-03-09 at 15.33.07.jpeg" descr="WhatsApp Image 2026-03-09 at 15.33.07.jpeg">
            <a:extLst>
              <a:ext uri="{FF2B5EF4-FFF2-40B4-BE49-F238E27FC236}">
                <a16:creationId xmlns:a16="http://schemas.microsoft.com/office/drawing/2014/main" id="{4D522843-9E03-0995-0A21-E532BFBFFEA6}"/>
              </a:ext>
            </a:extLst>
          </p:cNvPr>
          <p:cNvPicPr>
            <a:picLocks noChangeAspect="1"/>
          </p:cNvPicPr>
          <p:nvPr/>
        </p:nvPicPr>
        <p:blipFill>
          <a:blip r:embed="rId3"/>
          <a:srcRect t="6117"/>
          <a:stretch>
            <a:fillRect/>
          </a:stretch>
        </p:blipFill>
        <p:spPr>
          <a:xfrm>
            <a:off x="1471526" y="3388731"/>
            <a:ext cx="3980403" cy="2919478"/>
          </a:xfrm>
          <a:prstGeom prst="rect">
            <a:avLst/>
          </a:prstGeom>
          <a:ln w="12700">
            <a:miter lim="400000"/>
          </a:ln>
        </p:spPr>
      </p:pic>
      <p:sp>
        <p:nvSpPr>
          <p:cNvPr id="4" name="TextBox 3">
            <a:extLst>
              <a:ext uri="{FF2B5EF4-FFF2-40B4-BE49-F238E27FC236}">
                <a16:creationId xmlns:a16="http://schemas.microsoft.com/office/drawing/2014/main" id="{F9500B8C-A869-4BAE-383C-CEE30CEEFE0D}"/>
              </a:ext>
            </a:extLst>
          </p:cNvPr>
          <p:cNvSpPr txBox="1"/>
          <p:nvPr/>
        </p:nvSpPr>
        <p:spPr>
          <a:xfrm>
            <a:off x="6095997" y="1411330"/>
            <a:ext cx="5257802" cy="4819524"/>
          </a:xfrm>
          <a:prstGeom prst="rect">
            <a:avLst/>
          </a:prstGeom>
          <a:noFill/>
        </p:spPr>
        <p:txBody>
          <a:bodyPr wrap="square">
            <a:spAutoFit/>
          </a:bodyPr>
          <a:lstStyle/>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Particle energy evolution over multiple turns.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Require 17 turns to reach energy of 314 GeV.</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Both plot show the expected energy gains required per turn.</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Suggests that the lattice can reach its expected performance.</a:t>
            </a:r>
          </a:p>
        </p:txBody>
      </p:sp>
      <p:pic>
        <p:nvPicPr>
          <p:cNvPr id="6" name="WhatsApp Image 2026-03-09 at 15.33.01.jpeg" descr="WhatsApp Image 2026-03-09 at 15.33.01.jpeg">
            <a:extLst>
              <a:ext uri="{FF2B5EF4-FFF2-40B4-BE49-F238E27FC236}">
                <a16:creationId xmlns:a16="http://schemas.microsoft.com/office/drawing/2014/main" id="{F6C12FFE-EBE9-45E9-3936-C1D5EF5ABE13}"/>
              </a:ext>
            </a:extLst>
          </p:cNvPr>
          <p:cNvPicPr>
            <a:picLocks noChangeAspect="1"/>
          </p:cNvPicPr>
          <p:nvPr/>
        </p:nvPicPr>
        <p:blipFill>
          <a:blip r:embed="rId4"/>
          <a:srcRect t="8656"/>
          <a:stretch>
            <a:fillRect/>
          </a:stretch>
        </p:blipFill>
        <p:spPr>
          <a:xfrm>
            <a:off x="6095995" y="2808344"/>
            <a:ext cx="5257802" cy="1840027"/>
          </a:xfrm>
          <a:prstGeom prst="rect">
            <a:avLst/>
          </a:prstGeom>
          <a:ln w="12700">
            <a:miter lim="400000"/>
          </a:ln>
        </p:spPr>
      </p:pic>
    </p:spTree>
    <p:extLst>
      <p:ext uri="{BB962C8B-B14F-4D97-AF65-F5344CB8AC3E}">
        <p14:creationId xmlns:p14="http://schemas.microsoft.com/office/powerpoint/2010/main" val="1726644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B2945-0FE7-FF38-491D-ABB4B5772F06}"/>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38661B9B-86EC-011F-B9F8-E047D10AE474}"/>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0EAE7483-C5E0-2DE0-3C4B-4646728D3E50}"/>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15</a:t>
            </a:r>
          </a:p>
        </p:txBody>
      </p:sp>
      <p:sp>
        <p:nvSpPr>
          <p:cNvPr id="5" name="TextBox 4">
            <a:extLst>
              <a:ext uri="{FF2B5EF4-FFF2-40B4-BE49-F238E27FC236}">
                <a16:creationId xmlns:a16="http://schemas.microsoft.com/office/drawing/2014/main" id="{02B41B85-735B-79FC-9B79-2FAD2AE64A6A}"/>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pic>
        <p:nvPicPr>
          <p:cNvPr id="2" name="Picture 1">
            <a:extLst>
              <a:ext uri="{FF2B5EF4-FFF2-40B4-BE49-F238E27FC236}">
                <a16:creationId xmlns:a16="http://schemas.microsoft.com/office/drawing/2014/main" id="{51408F52-20DB-6F19-FB11-4AEAE5C0EA62}"/>
              </a:ext>
            </a:extLst>
          </p:cNvPr>
          <p:cNvPicPr>
            <a:picLocks noChangeAspect="1"/>
          </p:cNvPicPr>
          <p:nvPr/>
        </p:nvPicPr>
        <p:blipFill>
          <a:blip r:embed="rId3"/>
          <a:srcRect r="48531" b="277"/>
          <a:stretch>
            <a:fillRect/>
          </a:stretch>
        </p:blipFill>
        <p:spPr>
          <a:xfrm>
            <a:off x="1390196" y="2679563"/>
            <a:ext cx="4529093" cy="3585454"/>
          </a:xfrm>
          <a:prstGeom prst="rect">
            <a:avLst/>
          </a:prstGeom>
        </p:spPr>
      </p:pic>
      <p:pic>
        <p:nvPicPr>
          <p:cNvPr id="8" name="Picture 7">
            <a:extLst>
              <a:ext uri="{FF2B5EF4-FFF2-40B4-BE49-F238E27FC236}">
                <a16:creationId xmlns:a16="http://schemas.microsoft.com/office/drawing/2014/main" id="{1F259ABF-480C-1783-932F-62DF08AE45C9}"/>
              </a:ext>
            </a:extLst>
          </p:cNvPr>
          <p:cNvPicPr>
            <a:picLocks noChangeAspect="1"/>
          </p:cNvPicPr>
          <p:nvPr/>
        </p:nvPicPr>
        <p:blipFill>
          <a:blip r:embed="rId4"/>
          <a:srcRect l="48320" t="-720" r="53" b="128"/>
          <a:stretch>
            <a:fillRect/>
          </a:stretch>
        </p:blipFill>
        <p:spPr>
          <a:xfrm>
            <a:off x="6093287" y="2681052"/>
            <a:ext cx="4428160" cy="3576476"/>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2049D5F-E343-7B4B-3DB3-CB899FF28850}"/>
                  </a:ext>
                </a:extLst>
              </p:cNvPr>
              <p:cNvSpPr txBox="1"/>
              <p:nvPr/>
            </p:nvSpPr>
            <p:spPr>
              <a:xfrm>
                <a:off x="838198" y="1411330"/>
                <a:ext cx="10515600" cy="126823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Multiple Particle Tracking</a:t>
                </a: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endParaRPr>
              </a:p>
              <a:p>
                <a:pPr marL="285750" indent="-285750">
                  <a:buFont typeface="Arial"/>
                  <a:buChar char="•"/>
                </a:pPr>
                <a:r>
                  <a:rPr lang="en-GB">
                    <a:latin typeface="Avenir Next"/>
                  </a:rPr>
                  <a:t>The horizontal and vertical phase spaces of the muon beam </a:t>
                </a:r>
                <a:r>
                  <a:rPr lang="en-GB" i="1">
                    <a:latin typeface="Avenir Next"/>
                  </a:rPr>
                  <a:t>before</a:t>
                </a:r>
                <a:r>
                  <a:rPr lang="en-GB">
                    <a:latin typeface="Avenir Next"/>
                  </a:rPr>
                  <a:t> tracking through the RCS1.</a:t>
                </a:r>
              </a:p>
              <a:p>
                <a:pPr marL="285750" indent="-285750">
                  <a:buFont typeface="Arial"/>
                  <a:buChar char="•"/>
                </a:pPr>
                <a:r>
                  <a:rPr lang="en-GB">
                    <a:latin typeface="Avenir Next"/>
                  </a:rPr>
                  <a:t>Momentum spread </a:t>
                </a:r>
                <a14:m>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10</m:t>
                        </m:r>
                      </m:e>
                      <m:sup>
                        <m:r>
                          <a:rPr lang="en-GB" b="0" i="1" smtClean="0">
                            <a:latin typeface="Cambria Math" panose="02040503050406030204" pitchFamily="18" charset="0"/>
                          </a:rPr>
                          <m:t>−3</m:t>
                        </m:r>
                      </m:sup>
                    </m:sSup>
                  </m:oMath>
                </a14:m>
                <a:r>
                  <a:rPr lang="en-GB">
                    <a:latin typeface="Avenir Next"/>
                  </a:rPr>
                  <a:t> modelled (specified from MuCOL parameters report).</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p:txBody>
          </p:sp>
        </mc:Choice>
        <mc:Fallback xmlns="">
          <p:sp>
            <p:nvSpPr>
              <p:cNvPr id="9" name="TextBox 8">
                <a:extLst>
                  <a:ext uri="{FF2B5EF4-FFF2-40B4-BE49-F238E27FC236}">
                    <a16:creationId xmlns:a16="http://schemas.microsoft.com/office/drawing/2014/main" id="{12049D5F-E343-7B4B-3DB3-CB899FF28850}"/>
                  </a:ext>
                </a:extLst>
              </p:cNvPr>
              <p:cNvSpPr txBox="1">
                <a:spLocks noRot="1" noChangeAspect="1" noMove="1" noResize="1" noEditPoints="1" noAdjustHandles="1" noChangeArrowheads="1" noChangeShapeType="1" noTextEdit="1"/>
              </p:cNvSpPr>
              <p:nvPr/>
            </p:nvSpPr>
            <p:spPr>
              <a:xfrm>
                <a:off x="838198" y="1411330"/>
                <a:ext cx="10515600" cy="1268232"/>
              </a:xfrm>
              <a:prstGeom prst="rect">
                <a:avLst/>
              </a:prstGeom>
              <a:blipFill>
                <a:blip r:embed="rId5"/>
                <a:stretch>
                  <a:fillRect l="-464" t="-1442"/>
                </a:stretch>
              </a:blipFill>
            </p:spPr>
            <p:txBody>
              <a:bodyPr/>
              <a:lstStyle/>
              <a:p>
                <a:r>
                  <a:rPr lang="en-US">
                    <a:noFill/>
                  </a:rPr>
                  <a:t> </a:t>
                </a:r>
              </a:p>
            </p:txBody>
          </p:sp>
        </mc:Fallback>
      </mc:AlternateContent>
    </p:spTree>
    <p:extLst>
      <p:ext uri="{BB962C8B-B14F-4D97-AF65-F5344CB8AC3E}">
        <p14:creationId xmlns:p14="http://schemas.microsoft.com/office/powerpoint/2010/main" val="1000237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32885-0453-A7E3-2C68-FFFBD19948A9}"/>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F8952A83-703B-4523-4E4E-A88F73BCFD02}"/>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307C2A13-B85F-C6DA-2D23-68A645B5D03C}"/>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16</a:t>
            </a:r>
          </a:p>
        </p:txBody>
      </p:sp>
      <p:sp>
        <p:nvSpPr>
          <p:cNvPr id="5" name="TextBox 4">
            <a:extLst>
              <a:ext uri="{FF2B5EF4-FFF2-40B4-BE49-F238E27FC236}">
                <a16:creationId xmlns:a16="http://schemas.microsoft.com/office/drawing/2014/main" id="{6555F06D-9F27-0394-C649-4107079ABC28}"/>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pic>
        <p:nvPicPr>
          <p:cNvPr id="4" name="Picture 3">
            <a:extLst>
              <a:ext uri="{FF2B5EF4-FFF2-40B4-BE49-F238E27FC236}">
                <a16:creationId xmlns:a16="http://schemas.microsoft.com/office/drawing/2014/main" id="{3EABFC79-F4F2-0B68-53A4-E07FE1ACCCC2}"/>
              </a:ext>
            </a:extLst>
          </p:cNvPr>
          <p:cNvPicPr>
            <a:picLocks noChangeAspect="1"/>
          </p:cNvPicPr>
          <p:nvPr/>
        </p:nvPicPr>
        <p:blipFill>
          <a:blip r:embed="rId3"/>
          <a:srcRect l="-40" t="-625" r="49386" b="-309"/>
          <a:stretch>
            <a:fillRect/>
          </a:stretch>
        </p:blipFill>
        <p:spPr>
          <a:xfrm>
            <a:off x="1373970" y="2736893"/>
            <a:ext cx="4327701" cy="3571316"/>
          </a:xfrm>
          <a:prstGeom prst="rect">
            <a:avLst/>
          </a:prstGeom>
        </p:spPr>
      </p:pic>
      <p:pic>
        <p:nvPicPr>
          <p:cNvPr id="6" name="Picture 5">
            <a:extLst>
              <a:ext uri="{FF2B5EF4-FFF2-40B4-BE49-F238E27FC236}">
                <a16:creationId xmlns:a16="http://schemas.microsoft.com/office/drawing/2014/main" id="{7C848A6E-07CD-6128-5A89-683B514B55EA}"/>
              </a:ext>
            </a:extLst>
          </p:cNvPr>
          <p:cNvPicPr>
            <a:picLocks noChangeAspect="1"/>
          </p:cNvPicPr>
          <p:nvPr/>
        </p:nvPicPr>
        <p:blipFill>
          <a:blip r:embed="rId4"/>
          <a:srcRect l="47893" t="-625" r="-128" b="-309"/>
          <a:stretch>
            <a:fillRect/>
          </a:stretch>
        </p:blipFill>
        <p:spPr>
          <a:xfrm>
            <a:off x="5698331" y="2734791"/>
            <a:ext cx="4351701" cy="3569519"/>
          </a:xfrm>
          <a:prstGeom prst="rect">
            <a:avLst/>
          </a:prstGeom>
        </p:spPr>
      </p:pic>
      <p:sp>
        <p:nvSpPr>
          <p:cNvPr id="2" name="TextBox 1">
            <a:extLst>
              <a:ext uri="{FF2B5EF4-FFF2-40B4-BE49-F238E27FC236}">
                <a16:creationId xmlns:a16="http://schemas.microsoft.com/office/drawing/2014/main" id="{8DCE7BCC-781B-4112-6880-928BD715BE10}"/>
              </a:ext>
            </a:extLst>
          </p:cNvPr>
          <p:cNvSpPr txBox="1"/>
          <p:nvPr/>
        </p:nvSpPr>
        <p:spPr>
          <a:xfrm>
            <a:off x="838198" y="1411330"/>
            <a:ext cx="10515600" cy="1545231"/>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Multiple Particle Tracking</a:t>
            </a:r>
          </a:p>
          <a:p>
            <a:pPr marL="285750" indent="-285750">
              <a:buFont typeface="Arial"/>
              <a:buChar char="•"/>
            </a:pPr>
            <a:r>
              <a:rPr lang="en-GB">
                <a:latin typeface="Avenir Next"/>
              </a:rPr>
              <a:t>The horizontal and vertical phase spaces of the beam </a:t>
            </a:r>
            <a:r>
              <a:rPr lang="en-GB" i="1">
                <a:latin typeface="Avenir Next"/>
              </a:rPr>
              <a:t>after</a:t>
            </a:r>
            <a:r>
              <a:rPr lang="en-GB">
                <a:latin typeface="Avenir Next"/>
              </a:rPr>
              <a:t> tracking through the RCS1 (17 turns).</a:t>
            </a:r>
          </a:p>
          <a:p>
            <a:pPr marL="285750" indent="-285750">
              <a:buFont typeface="Arial"/>
              <a:buChar char="•"/>
            </a:pPr>
            <a:r>
              <a:rPr lang="en-GB">
                <a:latin typeface="Avenir Next"/>
              </a:rPr>
              <a:t>Beam is diverging at the end of tracking (not ideal for closed loop).</a:t>
            </a:r>
          </a:p>
          <a:p>
            <a:pPr marL="285750" indent="-285750">
              <a:buFont typeface="Arial"/>
              <a:buChar char="•"/>
            </a:pPr>
            <a:r>
              <a:rPr lang="en-GB">
                <a:latin typeface="Avenir Next"/>
              </a:rPr>
              <a:t>No significant emittance growth visible.</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p:txBody>
      </p:sp>
    </p:spTree>
    <p:extLst>
      <p:ext uri="{BB962C8B-B14F-4D97-AF65-F5344CB8AC3E}">
        <p14:creationId xmlns:p14="http://schemas.microsoft.com/office/powerpoint/2010/main" val="1783561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83C06-EA73-45C8-FF5B-0F57ADFD2069}"/>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C1DAA7A4-6C1D-DF22-6313-5C7F36B2C0A7}"/>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3DEA6F97-31DF-8DE9-2E3A-29CD73F172E8}"/>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17</a:t>
            </a:r>
          </a:p>
        </p:txBody>
      </p:sp>
      <p:sp>
        <p:nvSpPr>
          <p:cNvPr id="5" name="TextBox 4">
            <a:extLst>
              <a:ext uri="{FF2B5EF4-FFF2-40B4-BE49-F238E27FC236}">
                <a16:creationId xmlns:a16="http://schemas.microsoft.com/office/drawing/2014/main" id="{987BF631-8AF5-A01F-8C88-CE97D128E111}"/>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922A2CAD-2D51-65C6-1857-AAE20FF5DBCE}"/>
              </a:ext>
            </a:extLst>
          </p:cNvPr>
          <p:cNvSpPr txBox="1"/>
          <p:nvPr/>
        </p:nvSpPr>
        <p:spPr>
          <a:xfrm>
            <a:off x="838197" y="1411330"/>
            <a:ext cx="10515599" cy="3509230"/>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Conclusions</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Single particle tracking successfully performed showing expected optics.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Transverse beam size determined to provide aperture sizes for magnet and RF teams.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Expected energy gains over a single turn and over all turns needed to reach ejection energy.</a:t>
            </a:r>
          </a:p>
          <a:p>
            <a:pPr marL="285750" indent="-285750">
              <a:buFont typeface="Arial"/>
              <a:buChar char="•"/>
            </a:pPr>
            <a:r>
              <a:rPr lang="en-GB">
                <a:solidFill>
                  <a:srgbClr val="323C45"/>
                </a:solidFill>
                <a:latin typeface="Avenir Next"/>
              </a:rPr>
              <a:t>Beam is seen to be diverging after tracking through the RCS1 but showing no significant emittance growth.</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Future work</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Optimisation of the lattice to produce more realistic beam size to minimise the aperture size.</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Further investigation with multiple particle beam tracking.</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Considering other lattice designs such as the hybrid-FODO and combined-function cells*.</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p:txBody>
      </p:sp>
      <p:sp>
        <p:nvSpPr>
          <p:cNvPr id="2" name="TextBox 1">
            <a:extLst>
              <a:ext uri="{FF2B5EF4-FFF2-40B4-BE49-F238E27FC236}">
                <a16:creationId xmlns:a16="http://schemas.microsoft.com/office/drawing/2014/main" id="{F67E001E-EA9D-DE27-5883-54ADA3B85C23}"/>
              </a:ext>
            </a:extLst>
          </p:cNvPr>
          <p:cNvSpPr txBox="1"/>
          <p:nvPr/>
        </p:nvSpPr>
        <p:spPr>
          <a:xfrm>
            <a:off x="838197" y="5849732"/>
            <a:ext cx="10750314" cy="246221"/>
          </a:xfrm>
          <a:prstGeom prst="rect">
            <a:avLst/>
          </a:prstGeom>
          <a:noFill/>
        </p:spPr>
        <p:txBody>
          <a:bodyPr wrap="square" rtlCol="0">
            <a:spAutoFit/>
          </a:bodyPr>
          <a:lstStyle/>
          <a:p>
            <a:r>
              <a:rPr lang="en-GB" sz="1000">
                <a:solidFill>
                  <a:srgbClr val="323C45"/>
                </a:solidFill>
                <a:latin typeface="Avenir Next" panose="020B0503020202020204" pitchFamily="34" charset="0"/>
              </a:rPr>
              <a:t>*</a:t>
            </a:r>
            <a:r>
              <a:rPr lang="en-GB" sz="1000" err="1">
                <a:solidFill>
                  <a:srgbClr val="323C45"/>
                </a:solidFill>
                <a:latin typeface="Avenir Next" panose="020B0503020202020204" pitchFamily="34" charset="0"/>
              </a:rPr>
              <a:t>Soubirou</a:t>
            </a:r>
            <a:r>
              <a:rPr lang="en-GB" sz="1000">
                <a:solidFill>
                  <a:srgbClr val="323C45"/>
                </a:solidFill>
                <a:latin typeface="Avenir Next" panose="020B0503020202020204" pitchFamily="34" charset="0"/>
              </a:rPr>
              <a:t> L, et al. Optics design status for the muon collider rapid cycling synchrotrons (2025) doi:10.1088/1742-6596/3094/1/012004.</a:t>
            </a:r>
            <a:r>
              <a:rPr lang="en-GB" sz="1000"/>
              <a:t> </a:t>
            </a:r>
          </a:p>
        </p:txBody>
      </p:sp>
    </p:spTree>
    <p:extLst>
      <p:ext uri="{BB962C8B-B14F-4D97-AF65-F5344CB8AC3E}">
        <p14:creationId xmlns:p14="http://schemas.microsoft.com/office/powerpoint/2010/main" val="3261464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5102F-D5AC-56C9-27FC-D9ECA512151F}"/>
            </a:ext>
          </a:extLst>
        </p:cNvPr>
        <p:cNvGrpSpPr/>
        <p:nvPr/>
      </p:nvGrpSpPr>
      <p:grpSpPr>
        <a:xfrm>
          <a:off x="0" y="0"/>
          <a:ext cx="0" cy="0"/>
          <a:chOff x="0" y="0"/>
          <a:chExt cx="0" cy="0"/>
        </a:xfrm>
      </p:grpSpPr>
      <p:pic>
        <p:nvPicPr>
          <p:cNvPr id="17" name="Picture 16" descr="A close-up of a chain&#10;&#10;AI-generated content may be incorrect.">
            <a:extLst>
              <a:ext uri="{FF2B5EF4-FFF2-40B4-BE49-F238E27FC236}">
                <a16:creationId xmlns:a16="http://schemas.microsoft.com/office/drawing/2014/main" id="{A0E24345-4BB9-83AD-B45E-60E1C7582BF5}"/>
              </a:ext>
            </a:extLst>
          </p:cNvPr>
          <p:cNvPicPr>
            <a:picLocks noChangeAspect="1"/>
          </p:cNvPicPr>
          <p:nvPr/>
        </p:nvPicPr>
        <p:blipFill>
          <a:blip r:embed="rId3"/>
          <a:stretch>
            <a:fillRect/>
          </a:stretch>
        </p:blipFill>
        <p:spPr>
          <a:xfrm>
            <a:off x="2514600" y="1459871"/>
            <a:ext cx="9677400" cy="4613167"/>
          </a:xfrm>
          <a:prstGeom prst="rect">
            <a:avLst/>
          </a:prstGeom>
        </p:spPr>
      </p:pic>
      <p:sp>
        <p:nvSpPr>
          <p:cNvPr id="2" name="Title 1">
            <a:extLst>
              <a:ext uri="{FF2B5EF4-FFF2-40B4-BE49-F238E27FC236}">
                <a16:creationId xmlns:a16="http://schemas.microsoft.com/office/drawing/2014/main" id="{8461E2D5-DF25-2974-1240-E71E6F4971F0}"/>
              </a:ext>
            </a:extLst>
          </p:cNvPr>
          <p:cNvSpPr>
            <a:spLocks noGrp="1"/>
          </p:cNvSpPr>
          <p:nvPr>
            <p:ph type="title"/>
          </p:nvPr>
        </p:nvSpPr>
        <p:spPr/>
        <p:txBody>
          <a:bodyPr>
            <a:normAutofit/>
          </a:bodyPr>
          <a:lstStyle/>
          <a:p>
            <a:r>
              <a:rPr lang="en-GB" sz="3200" b="1">
                <a:solidFill>
                  <a:srgbClr val="1D2A63"/>
                </a:solidFill>
                <a:latin typeface="Avenir Next Demi Bold" panose="020B0503020202020204" pitchFamily="34" charset="0"/>
              </a:rPr>
              <a:t>Magnet Design</a:t>
            </a:r>
          </a:p>
        </p:txBody>
      </p:sp>
      <p:sp>
        <p:nvSpPr>
          <p:cNvPr id="20" name="TextBox 19">
            <a:extLst>
              <a:ext uri="{FF2B5EF4-FFF2-40B4-BE49-F238E27FC236}">
                <a16:creationId xmlns:a16="http://schemas.microsoft.com/office/drawing/2014/main" id="{932F30AC-33C4-0E70-B2AA-D4DD5E3BE72C}"/>
              </a:ext>
            </a:extLst>
          </p:cNvPr>
          <p:cNvSpPr txBox="1"/>
          <p:nvPr/>
        </p:nvSpPr>
        <p:spPr>
          <a:xfrm>
            <a:off x="838200" y="3308664"/>
            <a:ext cx="10515600" cy="646331"/>
          </a:xfrm>
          <a:prstGeom prst="rect">
            <a:avLst/>
          </a:prstGeom>
          <a:noFill/>
        </p:spPr>
        <p:txBody>
          <a:bodyPr wrap="square" rtlCol="0">
            <a:spAutoFit/>
          </a:bodyPr>
          <a:lstStyle/>
          <a:p>
            <a:r>
              <a:rPr lang="en-GB" i="1">
                <a:solidFill>
                  <a:srgbClr val="323C45"/>
                </a:solidFill>
                <a:latin typeface="Avenir Next Medium" panose="020B0503020202020204" pitchFamily="34" charset="0"/>
              </a:rPr>
              <a:t>T. Hirt Madden</a:t>
            </a:r>
          </a:p>
          <a:p>
            <a:r>
              <a:rPr lang="en-GB" i="1">
                <a:solidFill>
                  <a:srgbClr val="323C45"/>
                </a:solidFill>
                <a:latin typeface="Avenir Next Medium" panose="020B0503020202020204" pitchFamily="34" charset="0"/>
              </a:rPr>
              <a:t>G. Weis</a:t>
            </a:r>
          </a:p>
        </p:txBody>
      </p:sp>
      <p:sp>
        <p:nvSpPr>
          <p:cNvPr id="4" name="TextBox 3">
            <a:extLst>
              <a:ext uri="{FF2B5EF4-FFF2-40B4-BE49-F238E27FC236}">
                <a16:creationId xmlns:a16="http://schemas.microsoft.com/office/drawing/2014/main" id="{7FEA1C95-3C27-6E13-05CA-F4B6FDCC5E1D}"/>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18</a:t>
            </a:r>
          </a:p>
        </p:txBody>
      </p:sp>
      <p:sp>
        <p:nvSpPr>
          <p:cNvPr id="5" name="TextBox 4">
            <a:extLst>
              <a:ext uri="{FF2B5EF4-FFF2-40B4-BE49-F238E27FC236}">
                <a16:creationId xmlns:a16="http://schemas.microsoft.com/office/drawing/2014/main" id="{C29ECA74-5DC2-078E-1FA6-CD3FF3851C67}"/>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3234521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05D40-D879-3066-0F98-4AB41BB09ACF}"/>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1C3C81BB-29BA-2E5A-825F-F79B893AF643}"/>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Dipole Magnet – Specification</a:t>
            </a:r>
          </a:p>
        </p:txBody>
      </p:sp>
      <p:sp>
        <p:nvSpPr>
          <p:cNvPr id="184" name="TextBox 183">
            <a:extLst>
              <a:ext uri="{FF2B5EF4-FFF2-40B4-BE49-F238E27FC236}">
                <a16:creationId xmlns:a16="http://schemas.microsoft.com/office/drawing/2014/main" id="{E727B4F6-2F33-5581-9A67-4C2C7BC92988}"/>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19</a:t>
            </a:r>
          </a:p>
        </p:txBody>
      </p:sp>
      <p:sp>
        <p:nvSpPr>
          <p:cNvPr id="53" name="TextBox 52">
            <a:extLst>
              <a:ext uri="{FF2B5EF4-FFF2-40B4-BE49-F238E27FC236}">
                <a16:creationId xmlns:a16="http://schemas.microsoft.com/office/drawing/2014/main" id="{00C0BE26-923A-D099-B8FC-4A760DE1C80F}"/>
              </a:ext>
            </a:extLst>
          </p:cNvPr>
          <p:cNvSpPr txBox="1"/>
          <p:nvPr/>
        </p:nvSpPr>
        <p:spPr>
          <a:xfrm>
            <a:off x="838197" y="1411330"/>
            <a:ext cx="8681153" cy="4187941"/>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Requirements for RCS1</a:t>
            </a:r>
          </a:p>
          <a:p>
            <a:pPr>
              <a:lnSpc>
                <a:spcPct val="114000"/>
              </a:lnSpc>
            </a:pPr>
            <a:endParaRPr lang="en-GB">
              <a:solidFill>
                <a:srgbClr val="1D2A63"/>
              </a:solidFill>
              <a:latin typeface="Avenir Next Medium" panose="020B0503020202020204" pitchFamily="34" charset="0"/>
            </a:endParaRP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Initial requirements from the muon collider annual meeting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Breschi</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et. al): </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Magnetic field in aperture 1.8T</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Good Field Region (GFR) 30x100mm</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1ms ramp from -1.8T to 1.8T</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ndParaRPr>
          </a:p>
          <a:p>
            <a:pPr>
              <a:lnSpc>
                <a:spcPct val="114000"/>
              </a:lnSpc>
            </a:pPr>
            <a:r>
              <a:rPr lang="en-GB">
                <a:solidFill>
                  <a:srgbClr val="323C45"/>
                </a:solidFill>
                <a:latin typeface="Avenir Next" panose="020B0503020202020204" pitchFamily="34" charset="0"/>
              </a:rPr>
              <a:t>This work focusses on a dipole with H-topology. </a:t>
            </a:r>
          </a:p>
          <a:p>
            <a:pPr>
              <a:lnSpc>
                <a:spcPct val="114000"/>
              </a:lnSpc>
            </a:pPr>
            <a:endParaRPr lang="en-GB">
              <a:solidFill>
                <a:srgbClr val="323C45"/>
              </a:solidFill>
              <a:latin typeface="Avenir Next" panose="020B0503020202020204" pitchFamily="34" charset="0"/>
            </a:endParaRPr>
          </a:p>
          <a:p>
            <a:pPr>
              <a:lnSpc>
                <a:spcPct val="114000"/>
              </a:lnSpc>
            </a:pPr>
            <a:r>
              <a:rPr lang="en-GB">
                <a:solidFill>
                  <a:srgbClr val="323C45"/>
                </a:solidFill>
                <a:latin typeface="Avenir Next" panose="020B0503020202020204" pitchFamily="34" charset="0"/>
              </a:rPr>
              <a:t>GFR was updated to 43.4x43.4mm towards the end of the project</a:t>
            </a:r>
          </a:p>
          <a:p>
            <a:pPr>
              <a:lnSpc>
                <a:spcPct val="114000"/>
              </a:lnSpc>
            </a:pPr>
            <a:r>
              <a:rPr lang="en-GB">
                <a:solidFill>
                  <a:srgbClr val="323C45"/>
                </a:solidFill>
                <a:latin typeface="Avenir Next" panose="020B0503020202020204" pitchFamily="34" charset="0"/>
              </a:rPr>
              <a:t>after updates from the lattice team. </a:t>
            </a:r>
          </a:p>
          <a:p>
            <a:pPr>
              <a:lnSpc>
                <a:spcPct val="114000"/>
              </a:lnSpc>
            </a:pPr>
            <a:endParaRPr lang="en-GB"/>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p:txBody>
      </p:sp>
      <p:sp>
        <p:nvSpPr>
          <p:cNvPr id="2" name="TextBox 1">
            <a:extLst>
              <a:ext uri="{FF2B5EF4-FFF2-40B4-BE49-F238E27FC236}">
                <a16:creationId xmlns:a16="http://schemas.microsoft.com/office/drawing/2014/main" id="{CA3E82E1-B157-1482-A188-EE126A7EA112}"/>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444B2F32-9A74-23FF-2740-A6CCA86539E4}"/>
              </a:ext>
            </a:extLst>
          </p:cNvPr>
          <p:cNvSpPr txBox="1"/>
          <p:nvPr/>
        </p:nvSpPr>
        <p:spPr>
          <a:xfrm>
            <a:off x="838197" y="5949510"/>
            <a:ext cx="10340622" cy="246221"/>
          </a:xfrm>
          <a:prstGeom prst="rect">
            <a:avLst/>
          </a:prstGeom>
          <a:noFill/>
        </p:spPr>
        <p:txBody>
          <a:bodyPr wrap="square" lIns="91440" tIns="45720" rIns="91440" bIns="45720" rtlCol="0" anchor="t">
            <a:spAutoFit/>
          </a:bodyPr>
          <a:lstStyle/>
          <a:p>
            <a:r>
              <a:rPr lang="en-GB" sz="1000" err="1">
                <a:solidFill>
                  <a:srgbClr val="323C45"/>
                </a:solidFill>
                <a:latin typeface="Avenir Next"/>
              </a:rPr>
              <a:t>Breschi</a:t>
            </a:r>
            <a:r>
              <a:rPr lang="en-GB" sz="1000">
                <a:solidFill>
                  <a:srgbClr val="323C45"/>
                </a:solidFill>
                <a:latin typeface="Avenir Next"/>
              </a:rPr>
              <a:t>, M. 2025 </a:t>
            </a:r>
            <a:r>
              <a:rPr lang="en-GB" sz="1000" err="1">
                <a:solidFill>
                  <a:srgbClr val="323C45"/>
                </a:solidFill>
                <a:latin typeface="Avenir Next"/>
              </a:rPr>
              <a:t>et.al</a:t>
            </a:r>
            <a:r>
              <a:rPr lang="en-GB" sz="1000">
                <a:solidFill>
                  <a:srgbClr val="323C45"/>
                </a:solidFill>
                <a:latin typeface="Avenir Next"/>
              </a:rPr>
              <a:t> (2025) , NC magnet configuration (dipoles and quadrupoles) [PowerPoint]. IMCC and MuCol Annual Meeting. May 13th</a:t>
            </a:r>
          </a:p>
        </p:txBody>
      </p:sp>
      <p:sp>
        <p:nvSpPr>
          <p:cNvPr id="7" name="Frame 6">
            <a:extLst>
              <a:ext uri="{FF2B5EF4-FFF2-40B4-BE49-F238E27FC236}">
                <a16:creationId xmlns:a16="http://schemas.microsoft.com/office/drawing/2014/main" id="{9F57F7BB-E04C-3434-73D5-26C10CAB1590}"/>
              </a:ext>
            </a:extLst>
          </p:cNvPr>
          <p:cNvSpPr/>
          <p:nvPr/>
        </p:nvSpPr>
        <p:spPr>
          <a:xfrm>
            <a:off x="8128000" y="2801114"/>
            <a:ext cx="3341511" cy="2438400"/>
          </a:xfrm>
          <a:prstGeom prst="frame">
            <a:avLst>
              <a:gd name="adj1" fmla="val 25185"/>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Trapezium 7">
            <a:extLst>
              <a:ext uri="{FF2B5EF4-FFF2-40B4-BE49-F238E27FC236}">
                <a16:creationId xmlns:a16="http://schemas.microsoft.com/office/drawing/2014/main" id="{4EA4A667-680A-66E5-4758-B764681410BF}"/>
              </a:ext>
            </a:extLst>
          </p:cNvPr>
          <p:cNvSpPr/>
          <p:nvPr/>
        </p:nvSpPr>
        <p:spPr>
          <a:xfrm>
            <a:off x="9367212" y="4211194"/>
            <a:ext cx="835377" cy="416322"/>
          </a:xfrm>
          <a:prstGeom prst="trapezoi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rapezium 8">
            <a:extLst>
              <a:ext uri="{FF2B5EF4-FFF2-40B4-BE49-F238E27FC236}">
                <a16:creationId xmlns:a16="http://schemas.microsoft.com/office/drawing/2014/main" id="{1926C9FE-8C78-8A80-2D20-9053C8C32557}"/>
              </a:ext>
            </a:extLst>
          </p:cNvPr>
          <p:cNvSpPr/>
          <p:nvPr/>
        </p:nvSpPr>
        <p:spPr>
          <a:xfrm rot="10800000">
            <a:off x="9358489" y="3397950"/>
            <a:ext cx="857955" cy="395111"/>
          </a:xfrm>
          <a:prstGeom prst="trapezoi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3744C91-1EB0-39DA-597E-3D071AFC7148}"/>
              </a:ext>
            </a:extLst>
          </p:cNvPr>
          <p:cNvSpPr/>
          <p:nvPr/>
        </p:nvSpPr>
        <p:spPr>
          <a:xfrm>
            <a:off x="8858954" y="3499821"/>
            <a:ext cx="428978" cy="229498"/>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E524106-EF04-FBE3-CD7D-FB085FCE45C3}"/>
              </a:ext>
            </a:extLst>
          </p:cNvPr>
          <p:cNvSpPr/>
          <p:nvPr/>
        </p:nvSpPr>
        <p:spPr>
          <a:xfrm>
            <a:off x="10258776" y="3511110"/>
            <a:ext cx="428978" cy="218209"/>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C1D5417E-CAD9-9E00-BF47-404831E6C373}"/>
              </a:ext>
            </a:extLst>
          </p:cNvPr>
          <p:cNvSpPr/>
          <p:nvPr/>
        </p:nvSpPr>
        <p:spPr>
          <a:xfrm>
            <a:off x="8887175" y="4285129"/>
            <a:ext cx="428978" cy="234118"/>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7F90559-3B1A-D352-E7AD-A342D8DDA597}"/>
              </a:ext>
            </a:extLst>
          </p:cNvPr>
          <p:cNvSpPr/>
          <p:nvPr/>
        </p:nvSpPr>
        <p:spPr>
          <a:xfrm>
            <a:off x="10270065" y="4285128"/>
            <a:ext cx="428978" cy="234119"/>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693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279DF-9B99-5D5B-EADE-61BD72636033}"/>
            </a:ext>
          </a:extLst>
        </p:cNvPr>
        <p:cNvGrpSpPr/>
        <p:nvPr/>
      </p:nvGrpSpPr>
      <p:grpSpPr>
        <a:xfrm>
          <a:off x="0" y="0"/>
          <a:ext cx="0" cy="0"/>
          <a:chOff x="0" y="0"/>
          <a:chExt cx="0" cy="0"/>
        </a:xfrm>
      </p:grpSpPr>
      <p:pic>
        <p:nvPicPr>
          <p:cNvPr id="2" name="Picture 1" descr="A close-up of a chain&#10;&#10;AI-generated content may be incorrect.">
            <a:extLst>
              <a:ext uri="{FF2B5EF4-FFF2-40B4-BE49-F238E27FC236}">
                <a16:creationId xmlns:a16="http://schemas.microsoft.com/office/drawing/2014/main" id="{7D4B9B15-BC47-8032-ADD9-A8C25FAD23C2}"/>
              </a:ext>
            </a:extLst>
          </p:cNvPr>
          <p:cNvPicPr>
            <a:picLocks noChangeAspect="1"/>
          </p:cNvPicPr>
          <p:nvPr/>
        </p:nvPicPr>
        <p:blipFill>
          <a:blip r:embed="rId3"/>
          <a:stretch>
            <a:fillRect/>
          </a:stretch>
        </p:blipFill>
        <p:spPr>
          <a:xfrm>
            <a:off x="2514600" y="1459871"/>
            <a:ext cx="9677400" cy="4613167"/>
          </a:xfrm>
          <a:prstGeom prst="rect">
            <a:avLst/>
          </a:prstGeom>
        </p:spPr>
      </p:pic>
      <p:sp>
        <p:nvSpPr>
          <p:cNvPr id="24" name="Title 1">
            <a:extLst>
              <a:ext uri="{FF2B5EF4-FFF2-40B4-BE49-F238E27FC236}">
                <a16:creationId xmlns:a16="http://schemas.microsoft.com/office/drawing/2014/main" id="{462C20D3-4B88-9CAE-0B30-2B6AA5E729A8}"/>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Overview</a:t>
            </a:r>
          </a:p>
        </p:txBody>
      </p:sp>
      <p:sp>
        <p:nvSpPr>
          <p:cNvPr id="184" name="TextBox 183">
            <a:extLst>
              <a:ext uri="{FF2B5EF4-FFF2-40B4-BE49-F238E27FC236}">
                <a16:creationId xmlns:a16="http://schemas.microsoft.com/office/drawing/2014/main" id="{A7E2F1D9-AA67-F5CC-AE5C-1BE1463AAB6B}"/>
              </a:ext>
            </a:extLst>
          </p:cNvPr>
          <p:cNvSpPr txBox="1"/>
          <p:nvPr/>
        </p:nvSpPr>
        <p:spPr>
          <a:xfrm>
            <a:off x="222409" y="6308209"/>
            <a:ext cx="319318"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a:t>
            </a:r>
          </a:p>
        </p:txBody>
      </p:sp>
      <p:sp>
        <p:nvSpPr>
          <p:cNvPr id="4" name="TextBox 3">
            <a:extLst>
              <a:ext uri="{FF2B5EF4-FFF2-40B4-BE49-F238E27FC236}">
                <a16:creationId xmlns:a16="http://schemas.microsoft.com/office/drawing/2014/main" id="{4DC6F587-C57E-7B47-DDD8-D957EF429640}"/>
              </a:ext>
            </a:extLst>
          </p:cNvPr>
          <p:cNvSpPr txBox="1"/>
          <p:nvPr/>
        </p:nvSpPr>
        <p:spPr>
          <a:xfrm>
            <a:off x="838199" y="1411330"/>
            <a:ext cx="9786257" cy="3741794"/>
          </a:xfrm>
          <a:prstGeom prst="rect">
            <a:avLst/>
          </a:prstGeom>
          <a:noFill/>
        </p:spPr>
        <p:txBody>
          <a:bodyPr wrap="square" lIns="91440" tIns="45720" rIns="91440" bIns="45720" anchor="t">
            <a:spAutoFit/>
          </a:bodyPr>
          <a:lstStyle/>
          <a:p>
            <a:pPr>
              <a:lnSpc>
                <a:spcPct val="110000"/>
              </a:lnSpc>
            </a:pPr>
            <a:r>
              <a:rPr lang="en-GB">
                <a:solidFill>
                  <a:srgbClr val="1D2A63"/>
                </a:solidFill>
                <a:latin typeface="Avenir Next Medium" panose="020B0503020202020204" pitchFamily="34" charset="0"/>
              </a:rPr>
              <a:t>Introduction</a:t>
            </a:r>
          </a:p>
          <a:p>
            <a:pPr>
              <a:lnSpc>
                <a:spcPct val="110000"/>
              </a:lnSpc>
            </a:pPr>
            <a:endParaRPr lang="en-GB">
              <a:solidFill>
                <a:srgbClr val="1D2A63"/>
              </a:solidFill>
              <a:latin typeface="Avenir Next Medium" panose="020B0503020202020204" pitchFamily="34" charset="0"/>
            </a:endParaRPr>
          </a:p>
          <a:p>
            <a:pPr>
              <a:lnSpc>
                <a:spcPct val="110000"/>
              </a:lnSpc>
            </a:pPr>
            <a:r>
              <a:rPr lang="en-GB">
                <a:solidFill>
                  <a:srgbClr val="1D2A63"/>
                </a:solidFill>
                <a:latin typeface="Avenir Next Medium" panose="020B0503020202020204" pitchFamily="34" charset="0"/>
              </a:rPr>
              <a:t>Lattice</a:t>
            </a:r>
          </a:p>
          <a:p>
            <a:pPr>
              <a:lnSpc>
                <a:spcPct val="110000"/>
              </a:lnSpc>
            </a:pPr>
            <a:endParaRPr lang="en-GB">
              <a:solidFill>
                <a:srgbClr val="FF7F0F"/>
              </a:solidFill>
              <a:latin typeface="Avenir Next Medium" panose="020B0503020202020204" pitchFamily="34" charset="0"/>
            </a:endParaRPr>
          </a:p>
          <a:p>
            <a:pPr>
              <a:lnSpc>
                <a:spcPct val="110000"/>
              </a:lnSpc>
            </a:pPr>
            <a:r>
              <a:rPr lang="en-GB">
                <a:solidFill>
                  <a:srgbClr val="1D2A63"/>
                </a:solidFill>
                <a:latin typeface="Avenir Next Medium" panose="020B0503020202020204" pitchFamily="34" charset="0"/>
              </a:rPr>
              <a:t>Magnets</a:t>
            </a:r>
          </a:p>
          <a:p>
            <a:pPr>
              <a:lnSpc>
                <a:spcPct val="110000"/>
              </a:lnSpc>
            </a:pPr>
            <a:endParaRPr lang="en-GB">
              <a:solidFill>
                <a:srgbClr val="1D2A63"/>
              </a:solidFill>
              <a:latin typeface="Avenir Next Medium" panose="020B0503020202020204" pitchFamily="34" charset="0"/>
            </a:endParaRPr>
          </a:p>
          <a:p>
            <a:pPr>
              <a:lnSpc>
                <a:spcPct val="110000"/>
              </a:lnSpc>
            </a:pPr>
            <a:r>
              <a:rPr lang="en-GB">
                <a:solidFill>
                  <a:srgbClr val="1D2A63"/>
                </a:solidFill>
                <a:latin typeface="Avenir Next Medium" panose="020B0503020202020204" pitchFamily="34" charset="0"/>
              </a:rPr>
              <a:t>RF Cavities</a:t>
            </a:r>
          </a:p>
          <a:p>
            <a:pPr>
              <a:lnSpc>
                <a:spcPct val="110000"/>
              </a:lnSpc>
            </a:pPr>
            <a:endParaRPr lang="en-GB">
              <a:solidFill>
                <a:srgbClr val="1D2A63"/>
              </a:solidFill>
              <a:latin typeface="Avenir Next Medium" panose="020B0503020202020204" pitchFamily="34" charset="0"/>
            </a:endParaRPr>
          </a:p>
          <a:p>
            <a:pPr>
              <a:lnSpc>
                <a:spcPct val="110000"/>
              </a:lnSpc>
            </a:pPr>
            <a:r>
              <a:rPr lang="en-GB">
                <a:solidFill>
                  <a:srgbClr val="1D2A63"/>
                </a:solidFill>
                <a:latin typeface="Avenir Next Medium"/>
              </a:rPr>
              <a:t>Environmental</a:t>
            </a:r>
          </a:p>
          <a:p>
            <a:pPr>
              <a:lnSpc>
                <a:spcPct val="110000"/>
              </a:lnSpc>
            </a:pPr>
            <a:r>
              <a:rPr lang="en-GB">
                <a:solidFill>
                  <a:srgbClr val="1D2A63"/>
                </a:solidFill>
                <a:latin typeface="Avenir Next Medium"/>
              </a:rPr>
              <a:t>and Societal</a:t>
            </a:r>
            <a:r>
              <a:rPr lang="en-GB">
                <a:solidFill>
                  <a:srgbClr val="000000"/>
                </a:solidFill>
                <a:latin typeface="Aptos" panose="02110004020202020204"/>
              </a:rPr>
              <a:t> </a:t>
            </a:r>
            <a:r>
              <a:rPr lang="en-GB">
                <a:solidFill>
                  <a:srgbClr val="1D2A63"/>
                </a:solidFill>
                <a:latin typeface="Avenir Next Medium"/>
              </a:rPr>
              <a:t>Considerations</a:t>
            </a:r>
            <a:endParaRPr lang="en-GB"/>
          </a:p>
          <a:p>
            <a:pPr>
              <a:lnSpc>
                <a:spcPct val="110000"/>
              </a:lnSpc>
            </a:pPr>
            <a:endParaRPr lang="en-GB">
              <a:solidFill>
                <a:srgbClr val="1D2A63"/>
              </a:solidFill>
              <a:latin typeface="Avenir Next Medium" panose="020B0503020202020204" pitchFamily="34" charset="0"/>
            </a:endParaRPr>
          </a:p>
          <a:p>
            <a:pPr>
              <a:lnSpc>
                <a:spcPct val="110000"/>
              </a:lnSpc>
            </a:pPr>
            <a:r>
              <a:rPr lang="en-GB">
                <a:solidFill>
                  <a:srgbClr val="1D2A63"/>
                </a:solidFill>
                <a:latin typeface="Avenir Next Medium"/>
              </a:rPr>
              <a:t>Conclusions</a:t>
            </a:r>
            <a:endParaRPr lang="en-GB"/>
          </a:p>
        </p:txBody>
      </p:sp>
      <p:sp>
        <p:nvSpPr>
          <p:cNvPr id="5" name="TextBox 4">
            <a:extLst>
              <a:ext uri="{FF2B5EF4-FFF2-40B4-BE49-F238E27FC236}">
                <a16:creationId xmlns:a16="http://schemas.microsoft.com/office/drawing/2014/main" id="{A58A2B81-80A7-F57D-53B4-BA1DBC4F9018}"/>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499537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DF20FEA-1380-80B2-FEB9-AE685F42A238}"/>
              </a:ext>
            </a:extLst>
          </p:cNvPr>
          <p:cNvPicPr>
            <a:picLocks noChangeAspect="1"/>
          </p:cNvPicPr>
          <p:nvPr/>
        </p:nvPicPr>
        <p:blipFill>
          <a:blip r:embed="rId2"/>
          <a:stretch>
            <a:fillRect/>
          </a:stretch>
        </p:blipFill>
        <p:spPr>
          <a:xfrm>
            <a:off x="5881061" y="1481458"/>
            <a:ext cx="5571474" cy="3993791"/>
          </a:xfrm>
          <a:prstGeom prst="rect">
            <a:avLst/>
          </a:prstGeom>
        </p:spPr>
      </p:pic>
      <p:sp>
        <p:nvSpPr>
          <p:cNvPr id="2" name="TextBox 1">
            <a:extLst>
              <a:ext uri="{FF2B5EF4-FFF2-40B4-BE49-F238E27FC236}">
                <a16:creationId xmlns:a16="http://schemas.microsoft.com/office/drawing/2014/main" id="{430741E9-8FEB-E379-C17C-DD2A0C80C806}"/>
              </a:ext>
            </a:extLst>
          </p:cNvPr>
          <p:cNvSpPr txBox="1"/>
          <p:nvPr/>
        </p:nvSpPr>
        <p:spPr>
          <a:xfrm>
            <a:off x="347728" y="1739590"/>
            <a:ext cx="5551268" cy="3527248"/>
          </a:xfrm>
          <a:prstGeom prst="rect">
            <a:avLst/>
          </a:prstGeom>
          <a:noFill/>
        </p:spPr>
        <p:txBody>
          <a:bodyPr wrap="square" rtlCol="0">
            <a:spAutoFit/>
          </a:bodyPr>
          <a:lstStyle/>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Only one quadrant of magnet required </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Coordinates generated using 12 input parameters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eg.</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pole height, aperture height, pole chamfer width) </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Magnet simulation created in FEMM using the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pyFEMM</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interface</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Visualisation produced using FEMM (Finite Element Method Magnetics) software.</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endParaRPr lang="en-GB"/>
          </a:p>
        </p:txBody>
      </p:sp>
      <p:sp>
        <p:nvSpPr>
          <p:cNvPr id="3" name="Title 1">
            <a:extLst>
              <a:ext uri="{FF2B5EF4-FFF2-40B4-BE49-F238E27FC236}">
                <a16:creationId xmlns:a16="http://schemas.microsoft.com/office/drawing/2014/main" id="{99BE84EC-21E0-9903-030E-D56EBD093EB1}"/>
              </a:ext>
            </a:extLst>
          </p:cNvPr>
          <p:cNvSpPr txBox="1">
            <a:spLocks/>
          </p:cNvSpPr>
          <p:nvPr/>
        </p:nvSpPr>
        <p:spPr>
          <a:xfrm>
            <a:off x="470210" y="264764"/>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Dipole Magnet – Geometry</a:t>
            </a:r>
          </a:p>
        </p:txBody>
      </p:sp>
      <p:sp>
        <p:nvSpPr>
          <p:cNvPr id="4" name="TextBox 3">
            <a:extLst>
              <a:ext uri="{FF2B5EF4-FFF2-40B4-BE49-F238E27FC236}">
                <a16:creationId xmlns:a16="http://schemas.microsoft.com/office/drawing/2014/main" id="{125B8299-7A08-4C06-E765-8E08590875D3}"/>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20</a:t>
            </a:r>
          </a:p>
        </p:txBody>
      </p:sp>
      <p:sp>
        <p:nvSpPr>
          <p:cNvPr id="5" name="TextBox 4">
            <a:extLst>
              <a:ext uri="{FF2B5EF4-FFF2-40B4-BE49-F238E27FC236}">
                <a16:creationId xmlns:a16="http://schemas.microsoft.com/office/drawing/2014/main" id="{BF64083D-FE55-581C-0F08-A40CC7C31059}"/>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cxnSp>
        <p:nvCxnSpPr>
          <p:cNvPr id="7" name="Straight Arrow Connector 6">
            <a:extLst>
              <a:ext uri="{FF2B5EF4-FFF2-40B4-BE49-F238E27FC236}">
                <a16:creationId xmlns:a16="http://schemas.microsoft.com/office/drawing/2014/main" id="{8DF128CB-D7AC-2905-403F-DC39CD07D88A}"/>
              </a:ext>
            </a:extLst>
          </p:cNvPr>
          <p:cNvCxnSpPr>
            <a:cxnSpLocks/>
            <a:stCxn id="8" idx="0"/>
          </p:cNvCxnSpPr>
          <p:nvPr/>
        </p:nvCxnSpPr>
        <p:spPr>
          <a:xfrm flipH="1" flipV="1">
            <a:off x="8330802" y="4954629"/>
            <a:ext cx="663708" cy="740264"/>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8" name="TextBox 7">
            <a:extLst>
              <a:ext uri="{FF2B5EF4-FFF2-40B4-BE49-F238E27FC236}">
                <a16:creationId xmlns:a16="http://schemas.microsoft.com/office/drawing/2014/main" id="{B3A7660F-70DA-6BB3-D39C-FAF5931D78C1}"/>
              </a:ext>
            </a:extLst>
          </p:cNvPr>
          <p:cNvSpPr txBox="1"/>
          <p:nvPr/>
        </p:nvSpPr>
        <p:spPr>
          <a:xfrm>
            <a:off x="8330802" y="5694893"/>
            <a:ext cx="1327415" cy="369332"/>
          </a:xfrm>
          <a:prstGeom prst="rect">
            <a:avLst/>
          </a:prstGeom>
          <a:noFill/>
        </p:spPr>
        <p:txBody>
          <a:bodyPr wrap="square" rtlCol="0">
            <a:spAutoFit/>
          </a:bodyPr>
          <a:lstStyle/>
          <a:p>
            <a:r>
              <a:rPr lang="en-GB">
                <a:latin typeface="Avenir Next" panose="020B0503020202020204" pitchFamily="34" charset="0"/>
              </a:rPr>
              <a:t>conductor</a:t>
            </a:r>
          </a:p>
        </p:txBody>
      </p:sp>
      <p:cxnSp>
        <p:nvCxnSpPr>
          <p:cNvPr id="14" name="Straight Arrow Connector 13">
            <a:extLst>
              <a:ext uri="{FF2B5EF4-FFF2-40B4-BE49-F238E27FC236}">
                <a16:creationId xmlns:a16="http://schemas.microsoft.com/office/drawing/2014/main" id="{CD498520-9CA4-F52C-D2D0-C891A87058C5}"/>
              </a:ext>
            </a:extLst>
          </p:cNvPr>
          <p:cNvCxnSpPr>
            <a:cxnSpLocks/>
          </p:cNvCxnSpPr>
          <p:nvPr/>
        </p:nvCxnSpPr>
        <p:spPr>
          <a:xfrm flipH="1" flipV="1">
            <a:off x="7040155" y="4721913"/>
            <a:ext cx="498858" cy="99503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5" name="TextBox 14">
            <a:extLst>
              <a:ext uri="{FF2B5EF4-FFF2-40B4-BE49-F238E27FC236}">
                <a16:creationId xmlns:a16="http://schemas.microsoft.com/office/drawing/2014/main" id="{21A7B126-5BF1-E838-9E7E-6E483DD2B1C5}"/>
              </a:ext>
            </a:extLst>
          </p:cNvPr>
          <p:cNvSpPr txBox="1"/>
          <p:nvPr/>
        </p:nvSpPr>
        <p:spPr>
          <a:xfrm>
            <a:off x="7265863" y="5713310"/>
            <a:ext cx="1128740" cy="646331"/>
          </a:xfrm>
          <a:prstGeom prst="rect">
            <a:avLst/>
          </a:prstGeom>
          <a:noFill/>
        </p:spPr>
        <p:txBody>
          <a:bodyPr wrap="square" rtlCol="0">
            <a:spAutoFit/>
          </a:bodyPr>
          <a:lstStyle/>
          <a:p>
            <a:r>
              <a:rPr lang="en-GB">
                <a:latin typeface="Avenir Next" panose="020B0503020202020204" pitchFamily="34" charset="0"/>
              </a:rPr>
              <a:t>pole chamfer</a:t>
            </a:r>
          </a:p>
        </p:txBody>
      </p:sp>
      <p:cxnSp>
        <p:nvCxnSpPr>
          <p:cNvPr id="21" name="Straight Arrow Connector 20">
            <a:extLst>
              <a:ext uri="{FF2B5EF4-FFF2-40B4-BE49-F238E27FC236}">
                <a16:creationId xmlns:a16="http://schemas.microsoft.com/office/drawing/2014/main" id="{DFD18969-5C6C-6AFD-7591-8566EBEF778B}"/>
              </a:ext>
            </a:extLst>
          </p:cNvPr>
          <p:cNvCxnSpPr>
            <a:cxnSpLocks/>
          </p:cNvCxnSpPr>
          <p:nvPr/>
        </p:nvCxnSpPr>
        <p:spPr>
          <a:xfrm flipH="1" flipV="1">
            <a:off x="6626592" y="4991526"/>
            <a:ext cx="118059" cy="66599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2" name="TextBox 21">
            <a:extLst>
              <a:ext uri="{FF2B5EF4-FFF2-40B4-BE49-F238E27FC236}">
                <a16:creationId xmlns:a16="http://schemas.microsoft.com/office/drawing/2014/main" id="{54456FC3-DF12-1DAF-6FE5-750C244D0664}"/>
              </a:ext>
            </a:extLst>
          </p:cNvPr>
          <p:cNvSpPr txBox="1"/>
          <p:nvPr/>
        </p:nvSpPr>
        <p:spPr>
          <a:xfrm>
            <a:off x="6356158" y="5659526"/>
            <a:ext cx="683997" cy="369332"/>
          </a:xfrm>
          <a:prstGeom prst="rect">
            <a:avLst/>
          </a:prstGeom>
          <a:noFill/>
        </p:spPr>
        <p:txBody>
          <a:bodyPr wrap="square" rtlCol="0">
            <a:spAutoFit/>
          </a:bodyPr>
          <a:lstStyle/>
          <a:p>
            <a:r>
              <a:rPr lang="en-GB">
                <a:latin typeface="Avenir Next" panose="020B0503020202020204" pitchFamily="34" charset="0"/>
              </a:rPr>
              <a:t>shim</a:t>
            </a:r>
          </a:p>
        </p:txBody>
      </p:sp>
      <p:cxnSp>
        <p:nvCxnSpPr>
          <p:cNvPr id="30" name="Straight Arrow Connector 29">
            <a:extLst>
              <a:ext uri="{FF2B5EF4-FFF2-40B4-BE49-F238E27FC236}">
                <a16:creationId xmlns:a16="http://schemas.microsoft.com/office/drawing/2014/main" id="{9CABF711-E710-B873-8844-A3DA098537C7}"/>
              </a:ext>
            </a:extLst>
          </p:cNvPr>
          <p:cNvCxnSpPr>
            <a:cxnSpLocks/>
            <a:stCxn id="31" idx="0"/>
          </p:cNvCxnSpPr>
          <p:nvPr/>
        </p:nvCxnSpPr>
        <p:spPr>
          <a:xfrm flipH="1" flipV="1">
            <a:off x="6053609" y="5219428"/>
            <a:ext cx="111991" cy="75361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31" name="TextBox 30">
            <a:extLst>
              <a:ext uri="{FF2B5EF4-FFF2-40B4-BE49-F238E27FC236}">
                <a16:creationId xmlns:a16="http://schemas.microsoft.com/office/drawing/2014/main" id="{5A41348B-FAB6-47B2-BAF5-23C3ECC1D084}"/>
              </a:ext>
            </a:extLst>
          </p:cNvPr>
          <p:cNvSpPr txBox="1"/>
          <p:nvPr/>
        </p:nvSpPr>
        <p:spPr>
          <a:xfrm>
            <a:off x="5078058" y="5973043"/>
            <a:ext cx="2175083" cy="369332"/>
          </a:xfrm>
          <a:prstGeom prst="rect">
            <a:avLst/>
          </a:prstGeom>
          <a:noFill/>
        </p:spPr>
        <p:txBody>
          <a:bodyPr wrap="none" rtlCol="0">
            <a:spAutoFit/>
          </a:bodyPr>
          <a:lstStyle/>
          <a:p>
            <a:r>
              <a:rPr lang="en-GB">
                <a:latin typeface="Avenir Next" panose="020B0503020202020204" pitchFamily="34" charset="0"/>
              </a:rPr>
              <a:t>Good Field Region</a:t>
            </a:r>
          </a:p>
        </p:txBody>
      </p:sp>
      <p:cxnSp>
        <p:nvCxnSpPr>
          <p:cNvPr id="33" name="Straight Arrow Connector 32">
            <a:extLst>
              <a:ext uri="{FF2B5EF4-FFF2-40B4-BE49-F238E27FC236}">
                <a16:creationId xmlns:a16="http://schemas.microsoft.com/office/drawing/2014/main" id="{5742AB34-601E-A7B8-E53B-A9F0879A1065}"/>
              </a:ext>
            </a:extLst>
          </p:cNvPr>
          <p:cNvCxnSpPr>
            <a:cxnSpLocks/>
          </p:cNvCxnSpPr>
          <p:nvPr/>
        </p:nvCxnSpPr>
        <p:spPr>
          <a:xfrm flipH="1" flipV="1">
            <a:off x="10000419" y="5095802"/>
            <a:ext cx="118059" cy="66599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34" name="TextBox 33">
            <a:extLst>
              <a:ext uri="{FF2B5EF4-FFF2-40B4-BE49-F238E27FC236}">
                <a16:creationId xmlns:a16="http://schemas.microsoft.com/office/drawing/2014/main" id="{49D8813E-5EF8-5B82-0BA5-FF5032D7D96C}"/>
              </a:ext>
            </a:extLst>
          </p:cNvPr>
          <p:cNvSpPr txBox="1"/>
          <p:nvPr/>
        </p:nvSpPr>
        <p:spPr>
          <a:xfrm>
            <a:off x="9808227" y="5788377"/>
            <a:ext cx="682238" cy="369332"/>
          </a:xfrm>
          <a:prstGeom prst="rect">
            <a:avLst/>
          </a:prstGeom>
          <a:noFill/>
        </p:spPr>
        <p:txBody>
          <a:bodyPr wrap="none" rtlCol="0">
            <a:spAutoFit/>
          </a:bodyPr>
          <a:lstStyle/>
          <a:p>
            <a:r>
              <a:rPr lang="en-GB">
                <a:latin typeface="Avenir Next" panose="020B0503020202020204" pitchFamily="34" charset="0"/>
              </a:rPr>
              <a:t>yoke</a:t>
            </a:r>
          </a:p>
        </p:txBody>
      </p:sp>
      <p:cxnSp>
        <p:nvCxnSpPr>
          <p:cNvPr id="35" name="Straight Arrow Connector 34">
            <a:extLst>
              <a:ext uri="{FF2B5EF4-FFF2-40B4-BE49-F238E27FC236}">
                <a16:creationId xmlns:a16="http://schemas.microsoft.com/office/drawing/2014/main" id="{53D4FF76-99C0-2A95-1A04-71D8C98C0855}"/>
              </a:ext>
            </a:extLst>
          </p:cNvPr>
          <p:cNvCxnSpPr>
            <a:cxnSpLocks/>
            <a:stCxn id="39" idx="2"/>
          </p:cNvCxnSpPr>
          <p:nvPr/>
        </p:nvCxnSpPr>
        <p:spPr>
          <a:xfrm flipH="1">
            <a:off x="10129116" y="1324894"/>
            <a:ext cx="440087" cy="1359673"/>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39" name="TextBox 38">
            <a:extLst>
              <a:ext uri="{FF2B5EF4-FFF2-40B4-BE49-F238E27FC236}">
                <a16:creationId xmlns:a16="http://schemas.microsoft.com/office/drawing/2014/main" id="{F5B82FFC-5E1F-90E2-AAA2-8EC2127455BD}"/>
              </a:ext>
            </a:extLst>
          </p:cNvPr>
          <p:cNvSpPr txBox="1"/>
          <p:nvPr/>
        </p:nvSpPr>
        <p:spPr>
          <a:xfrm>
            <a:off x="9594416" y="955562"/>
            <a:ext cx="1949573" cy="369332"/>
          </a:xfrm>
          <a:prstGeom prst="rect">
            <a:avLst/>
          </a:prstGeom>
          <a:noFill/>
        </p:spPr>
        <p:txBody>
          <a:bodyPr wrap="none" rtlCol="0">
            <a:spAutoFit/>
          </a:bodyPr>
          <a:lstStyle/>
          <a:p>
            <a:r>
              <a:rPr lang="en-GB">
                <a:latin typeface="Avenir Next" panose="020B0503020202020204" pitchFamily="34" charset="0"/>
              </a:rPr>
              <a:t>external chamfer</a:t>
            </a:r>
          </a:p>
        </p:txBody>
      </p:sp>
      <p:sp>
        <p:nvSpPr>
          <p:cNvPr id="42" name="TextBox 41">
            <a:extLst>
              <a:ext uri="{FF2B5EF4-FFF2-40B4-BE49-F238E27FC236}">
                <a16:creationId xmlns:a16="http://schemas.microsoft.com/office/drawing/2014/main" id="{78787838-9F5E-4588-FED7-F0025660F3E5}"/>
              </a:ext>
            </a:extLst>
          </p:cNvPr>
          <p:cNvSpPr txBox="1"/>
          <p:nvPr/>
        </p:nvSpPr>
        <p:spPr>
          <a:xfrm>
            <a:off x="7069873" y="1070517"/>
            <a:ext cx="660758" cy="369332"/>
          </a:xfrm>
          <a:prstGeom prst="rect">
            <a:avLst/>
          </a:prstGeom>
          <a:noFill/>
        </p:spPr>
        <p:txBody>
          <a:bodyPr wrap="none" rtlCol="0">
            <a:spAutoFit/>
          </a:bodyPr>
          <a:lstStyle/>
          <a:p>
            <a:r>
              <a:rPr lang="en-GB">
                <a:latin typeface="Avenir Next" panose="020B0503020202020204" pitchFamily="34" charset="0"/>
              </a:rPr>
              <a:t>pole</a:t>
            </a:r>
          </a:p>
        </p:txBody>
      </p:sp>
      <p:cxnSp>
        <p:nvCxnSpPr>
          <p:cNvPr id="43" name="Straight Arrow Connector 42">
            <a:extLst>
              <a:ext uri="{FF2B5EF4-FFF2-40B4-BE49-F238E27FC236}">
                <a16:creationId xmlns:a16="http://schemas.microsoft.com/office/drawing/2014/main" id="{B93DF3FF-88B8-84F6-C367-2F6D9420528F}"/>
              </a:ext>
            </a:extLst>
          </p:cNvPr>
          <p:cNvCxnSpPr>
            <a:cxnSpLocks/>
          </p:cNvCxnSpPr>
          <p:nvPr/>
        </p:nvCxnSpPr>
        <p:spPr>
          <a:xfrm flipH="1">
            <a:off x="6523463" y="1457611"/>
            <a:ext cx="839866" cy="2582446"/>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259386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A9FF64-DC5E-5E6E-627F-BDE2D33D70F5}"/>
            </a:ext>
          </a:extLst>
        </p:cNvPr>
        <p:cNvGrpSpPr/>
        <p:nvPr/>
      </p:nvGrpSpPr>
      <p:grpSpPr>
        <a:xfrm>
          <a:off x="0" y="0"/>
          <a:ext cx="0" cy="0"/>
          <a:chOff x="0" y="0"/>
          <a:chExt cx="0" cy="0"/>
        </a:xfrm>
      </p:grpSpPr>
      <p:grpSp>
        <p:nvGrpSpPr>
          <p:cNvPr id="34" name="Group 33">
            <a:extLst>
              <a:ext uri="{FF2B5EF4-FFF2-40B4-BE49-F238E27FC236}">
                <a16:creationId xmlns:a16="http://schemas.microsoft.com/office/drawing/2014/main" id="{884A6053-F97E-88EC-D4A8-FD9F78D42AF9}"/>
              </a:ext>
            </a:extLst>
          </p:cNvPr>
          <p:cNvGrpSpPr/>
          <p:nvPr/>
        </p:nvGrpSpPr>
        <p:grpSpPr>
          <a:xfrm>
            <a:off x="6487350" y="2736893"/>
            <a:ext cx="4354668" cy="3661696"/>
            <a:chOff x="3704401" y="3881856"/>
            <a:chExt cx="2954044" cy="2391690"/>
          </a:xfrm>
        </p:grpSpPr>
        <p:pic>
          <p:nvPicPr>
            <p:cNvPr id="23" name="Picture 22">
              <a:extLst>
                <a:ext uri="{FF2B5EF4-FFF2-40B4-BE49-F238E27FC236}">
                  <a16:creationId xmlns:a16="http://schemas.microsoft.com/office/drawing/2014/main" id="{E643F057-BC04-BE06-6362-7FCD71AE0488}"/>
                </a:ext>
              </a:extLst>
            </p:cNvPr>
            <p:cNvPicPr>
              <a:picLocks noChangeAspect="1"/>
            </p:cNvPicPr>
            <p:nvPr/>
          </p:nvPicPr>
          <p:blipFill>
            <a:blip r:embed="rId3"/>
            <a:srcRect r="768"/>
            <a:stretch>
              <a:fillRect/>
            </a:stretch>
          </p:blipFill>
          <p:spPr>
            <a:xfrm>
              <a:off x="3704401" y="3881856"/>
              <a:ext cx="2954044" cy="2391690"/>
            </a:xfrm>
            <a:prstGeom prst="rect">
              <a:avLst/>
            </a:prstGeom>
          </p:spPr>
        </p:pic>
        <p:sp>
          <p:nvSpPr>
            <p:cNvPr id="27" name="TextBox 26">
              <a:extLst>
                <a:ext uri="{FF2B5EF4-FFF2-40B4-BE49-F238E27FC236}">
                  <a16:creationId xmlns:a16="http://schemas.microsoft.com/office/drawing/2014/main" id="{08D6052C-F10A-3FBB-A5FA-E337ECBFCA15}"/>
                </a:ext>
              </a:extLst>
            </p:cNvPr>
            <p:cNvSpPr txBox="1"/>
            <p:nvPr/>
          </p:nvSpPr>
          <p:spPr>
            <a:xfrm>
              <a:off x="4578173" y="4145432"/>
              <a:ext cx="171081" cy="194631"/>
            </a:xfrm>
            <a:prstGeom prst="rect">
              <a:avLst/>
            </a:prstGeom>
            <a:noFill/>
          </p:spPr>
          <p:txBody>
            <a:bodyPr wrap="none" rtlCol="0">
              <a:spAutoFit/>
            </a:bodyPr>
            <a:lstStyle/>
            <a:p>
              <a:r>
                <a:rPr lang="en-GB" sz="1200"/>
                <a:t>1</a:t>
              </a:r>
            </a:p>
          </p:txBody>
        </p:sp>
        <p:sp>
          <p:nvSpPr>
            <p:cNvPr id="28" name="TextBox 27">
              <a:extLst>
                <a:ext uri="{FF2B5EF4-FFF2-40B4-BE49-F238E27FC236}">
                  <a16:creationId xmlns:a16="http://schemas.microsoft.com/office/drawing/2014/main" id="{41902C75-C00E-D059-6967-005E08E48461}"/>
                </a:ext>
              </a:extLst>
            </p:cNvPr>
            <p:cNvSpPr txBox="1"/>
            <p:nvPr/>
          </p:nvSpPr>
          <p:spPr>
            <a:xfrm>
              <a:off x="4858333" y="4111076"/>
              <a:ext cx="171081" cy="194631"/>
            </a:xfrm>
            <a:prstGeom prst="rect">
              <a:avLst/>
            </a:prstGeom>
            <a:noFill/>
          </p:spPr>
          <p:txBody>
            <a:bodyPr wrap="none" rtlCol="0">
              <a:spAutoFit/>
            </a:bodyPr>
            <a:lstStyle/>
            <a:p>
              <a:r>
                <a:rPr lang="en-GB" sz="1200"/>
                <a:t>2</a:t>
              </a:r>
            </a:p>
          </p:txBody>
        </p:sp>
        <p:sp>
          <p:nvSpPr>
            <p:cNvPr id="30" name="TextBox 29">
              <a:extLst>
                <a:ext uri="{FF2B5EF4-FFF2-40B4-BE49-F238E27FC236}">
                  <a16:creationId xmlns:a16="http://schemas.microsoft.com/office/drawing/2014/main" id="{A0516764-0465-DD81-48A9-B2950BB7DBF9}"/>
                </a:ext>
              </a:extLst>
            </p:cNvPr>
            <p:cNvSpPr txBox="1"/>
            <p:nvPr/>
          </p:nvSpPr>
          <p:spPr>
            <a:xfrm>
              <a:off x="5138494" y="4081853"/>
              <a:ext cx="171081" cy="194631"/>
            </a:xfrm>
            <a:prstGeom prst="rect">
              <a:avLst/>
            </a:prstGeom>
            <a:noFill/>
          </p:spPr>
          <p:txBody>
            <a:bodyPr wrap="none" rtlCol="0">
              <a:spAutoFit/>
            </a:bodyPr>
            <a:lstStyle/>
            <a:p>
              <a:r>
                <a:rPr lang="en-GB" sz="1200"/>
                <a:t>3</a:t>
              </a:r>
            </a:p>
          </p:txBody>
        </p:sp>
        <p:sp>
          <p:nvSpPr>
            <p:cNvPr id="31" name="TextBox 30">
              <a:extLst>
                <a:ext uri="{FF2B5EF4-FFF2-40B4-BE49-F238E27FC236}">
                  <a16:creationId xmlns:a16="http://schemas.microsoft.com/office/drawing/2014/main" id="{CB1793F7-EA1C-86A2-F9BD-557F4A438808}"/>
                </a:ext>
              </a:extLst>
            </p:cNvPr>
            <p:cNvSpPr txBox="1"/>
            <p:nvPr/>
          </p:nvSpPr>
          <p:spPr>
            <a:xfrm>
              <a:off x="5684279" y="4121465"/>
              <a:ext cx="171081" cy="194631"/>
            </a:xfrm>
            <a:prstGeom prst="rect">
              <a:avLst/>
            </a:prstGeom>
            <a:noFill/>
          </p:spPr>
          <p:txBody>
            <a:bodyPr wrap="none" rtlCol="0">
              <a:spAutoFit/>
            </a:bodyPr>
            <a:lstStyle/>
            <a:p>
              <a:r>
                <a:rPr lang="en-GB" sz="1200"/>
                <a:t>4</a:t>
              </a:r>
            </a:p>
          </p:txBody>
        </p:sp>
        <p:sp>
          <p:nvSpPr>
            <p:cNvPr id="33" name="TextBox 32">
              <a:extLst>
                <a:ext uri="{FF2B5EF4-FFF2-40B4-BE49-F238E27FC236}">
                  <a16:creationId xmlns:a16="http://schemas.microsoft.com/office/drawing/2014/main" id="{494A2E22-1206-78CB-A270-67E41B6B7872}"/>
                </a:ext>
              </a:extLst>
            </p:cNvPr>
            <p:cNvSpPr txBox="1"/>
            <p:nvPr/>
          </p:nvSpPr>
          <p:spPr>
            <a:xfrm>
              <a:off x="6099737" y="4419909"/>
              <a:ext cx="171081" cy="194631"/>
            </a:xfrm>
            <a:prstGeom prst="rect">
              <a:avLst/>
            </a:prstGeom>
            <a:noFill/>
          </p:spPr>
          <p:txBody>
            <a:bodyPr wrap="none" rtlCol="0">
              <a:spAutoFit/>
            </a:bodyPr>
            <a:lstStyle/>
            <a:p>
              <a:r>
                <a:rPr lang="en-GB" sz="1200"/>
                <a:t>5</a:t>
              </a:r>
            </a:p>
          </p:txBody>
        </p:sp>
      </p:grpSp>
      <p:sp>
        <p:nvSpPr>
          <p:cNvPr id="24" name="Title 1">
            <a:extLst>
              <a:ext uri="{FF2B5EF4-FFF2-40B4-BE49-F238E27FC236}">
                <a16:creationId xmlns:a16="http://schemas.microsoft.com/office/drawing/2014/main" id="{EE5E56D7-9978-F483-EE8E-69C44002C34E}"/>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Dipole Magnet - Analysis</a:t>
            </a:r>
          </a:p>
        </p:txBody>
      </p:sp>
      <p:sp>
        <p:nvSpPr>
          <p:cNvPr id="184" name="TextBox 183">
            <a:extLst>
              <a:ext uri="{FF2B5EF4-FFF2-40B4-BE49-F238E27FC236}">
                <a16:creationId xmlns:a16="http://schemas.microsoft.com/office/drawing/2014/main" id="{26064553-C1B1-683E-752B-C1D023A39E5B}"/>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21</a:t>
            </a:r>
          </a:p>
        </p:txBody>
      </p:sp>
      <p:sp>
        <p:nvSpPr>
          <p:cNvPr id="53" name="TextBox 52">
            <a:extLst>
              <a:ext uri="{FF2B5EF4-FFF2-40B4-BE49-F238E27FC236}">
                <a16:creationId xmlns:a16="http://schemas.microsoft.com/office/drawing/2014/main" id="{0FA35218-66C7-A37A-97EE-3F57FA7D55EA}"/>
              </a:ext>
            </a:extLst>
          </p:cNvPr>
          <p:cNvSpPr txBox="1"/>
          <p:nvPr/>
        </p:nvSpPr>
        <p:spPr>
          <a:xfrm>
            <a:off x="838197" y="1411330"/>
            <a:ext cx="8681153" cy="39844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Post process analysis </a:t>
            </a:r>
          </a:p>
        </p:txBody>
      </p:sp>
      <p:sp>
        <p:nvSpPr>
          <p:cNvPr id="2" name="TextBox 1">
            <a:extLst>
              <a:ext uri="{FF2B5EF4-FFF2-40B4-BE49-F238E27FC236}">
                <a16:creationId xmlns:a16="http://schemas.microsoft.com/office/drawing/2014/main" id="{B26D7F09-8F76-6CE6-C127-F653DABC0C1D}"/>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grpSp>
        <p:nvGrpSpPr>
          <p:cNvPr id="36" name="Group 35">
            <a:extLst>
              <a:ext uri="{FF2B5EF4-FFF2-40B4-BE49-F238E27FC236}">
                <a16:creationId xmlns:a16="http://schemas.microsoft.com/office/drawing/2014/main" id="{F468C683-1AE1-5D3D-39D9-70FCC627E97D}"/>
              </a:ext>
            </a:extLst>
          </p:cNvPr>
          <p:cNvGrpSpPr/>
          <p:nvPr/>
        </p:nvGrpSpPr>
        <p:grpSpPr>
          <a:xfrm>
            <a:off x="7143998" y="564988"/>
            <a:ext cx="4354668" cy="2350617"/>
            <a:chOff x="20971" y="2556279"/>
            <a:chExt cx="3952914" cy="2085084"/>
          </a:xfrm>
        </p:grpSpPr>
        <p:pic>
          <p:nvPicPr>
            <p:cNvPr id="5" name="Picture 4">
              <a:extLst>
                <a:ext uri="{FF2B5EF4-FFF2-40B4-BE49-F238E27FC236}">
                  <a16:creationId xmlns:a16="http://schemas.microsoft.com/office/drawing/2014/main" id="{60B7AFDA-495B-C8DE-3A90-632A9EDBC67D}"/>
                </a:ext>
              </a:extLst>
            </p:cNvPr>
            <p:cNvPicPr>
              <a:picLocks noChangeAspect="1"/>
            </p:cNvPicPr>
            <p:nvPr/>
          </p:nvPicPr>
          <p:blipFill>
            <a:blip r:embed="rId4"/>
            <a:stretch>
              <a:fillRect/>
            </a:stretch>
          </p:blipFill>
          <p:spPr>
            <a:xfrm>
              <a:off x="20971" y="2556279"/>
              <a:ext cx="3952914" cy="1630063"/>
            </a:xfrm>
            <a:prstGeom prst="rect">
              <a:avLst/>
            </a:prstGeom>
          </p:spPr>
        </p:pic>
        <p:sp>
          <p:nvSpPr>
            <p:cNvPr id="6" name="TextBox 5">
              <a:extLst>
                <a:ext uri="{FF2B5EF4-FFF2-40B4-BE49-F238E27FC236}">
                  <a16:creationId xmlns:a16="http://schemas.microsoft.com/office/drawing/2014/main" id="{8B6F0160-DB5C-2B4D-4871-B226A3E01D5A}"/>
                </a:ext>
              </a:extLst>
            </p:cNvPr>
            <p:cNvSpPr txBox="1"/>
            <p:nvPr/>
          </p:nvSpPr>
          <p:spPr>
            <a:xfrm>
              <a:off x="447042" y="4056588"/>
              <a:ext cx="2147537" cy="584775"/>
            </a:xfrm>
            <a:prstGeom prst="rect">
              <a:avLst/>
            </a:prstGeom>
            <a:noFill/>
          </p:spPr>
          <p:txBody>
            <a:bodyPr wrap="square" rtlCol="0">
              <a:spAutoFit/>
            </a:bodyPr>
            <a:lstStyle/>
            <a:p>
              <a:r>
                <a:rPr lang="en-GB" sz="1600">
                  <a:latin typeface="Avenir Next" panose="020B0503020202020204" pitchFamily="34" charset="0"/>
                </a:rPr>
                <a:t>Contour traced in red</a:t>
              </a:r>
            </a:p>
          </p:txBody>
        </p:sp>
        <p:cxnSp>
          <p:nvCxnSpPr>
            <p:cNvPr id="14" name="Straight Arrow Connector 13">
              <a:extLst>
                <a:ext uri="{FF2B5EF4-FFF2-40B4-BE49-F238E27FC236}">
                  <a16:creationId xmlns:a16="http://schemas.microsoft.com/office/drawing/2014/main" id="{9A5FBBEB-67FB-E402-14A5-8B7E4B0603CB}"/>
                </a:ext>
              </a:extLst>
            </p:cNvPr>
            <p:cNvCxnSpPr>
              <a:cxnSpLocks/>
              <a:endCxn id="6" idx="0"/>
            </p:cNvCxnSpPr>
            <p:nvPr/>
          </p:nvCxnSpPr>
          <p:spPr>
            <a:xfrm>
              <a:off x="1185541" y="3487676"/>
              <a:ext cx="335270" cy="5689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5E8DE410-0917-E47E-68B8-6E52E430EC77}"/>
                </a:ext>
              </a:extLst>
            </p:cNvPr>
            <p:cNvSpPr txBox="1"/>
            <p:nvPr/>
          </p:nvSpPr>
          <p:spPr>
            <a:xfrm>
              <a:off x="730751" y="3682755"/>
              <a:ext cx="171081" cy="194631"/>
            </a:xfrm>
            <a:prstGeom prst="rect">
              <a:avLst/>
            </a:prstGeom>
            <a:noFill/>
          </p:spPr>
          <p:txBody>
            <a:bodyPr wrap="none" rtlCol="0">
              <a:spAutoFit/>
            </a:bodyPr>
            <a:lstStyle/>
            <a:p>
              <a:r>
                <a:rPr lang="en-GB" sz="1200"/>
                <a:t>1</a:t>
              </a:r>
            </a:p>
          </p:txBody>
        </p:sp>
        <p:sp>
          <p:nvSpPr>
            <p:cNvPr id="17" name="TextBox 16">
              <a:extLst>
                <a:ext uri="{FF2B5EF4-FFF2-40B4-BE49-F238E27FC236}">
                  <a16:creationId xmlns:a16="http://schemas.microsoft.com/office/drawing/2014/main" id="{2261C2B3-7E64-8350-E15E-7DE25D49F33F}"/>
                </a:ext>
              </a:extLst>
            </p:cNvPr>
            <p:cNvSpPr txBox="1"/>
            <p:nvPr/>
          </p:nvSpPr>
          <p:spPr>
            <a:xfrm>
              <a:off x="1972258" y="3371310"/>
              <a:ext cx="171081" cy="194631"/>
            </a:xfrm>
            <a:prstGeom prst="rect">
              <a:avLst/>
            </a:prstGeom>
            <a:noFill/>
          </p:spPr>
          <p:txBody>
            <a:bodyPr wrap="none" rtlCol="0">
              <a:spAutoFit/>
            </a:bodyPr>
            <a:lstStyle/>
            <a:p>
              <a:r>
                <a:rPr lang="en-GB" sz="1200"/>
                <a:t>2</a:t>
              </a:r>
            </a:p>
          </p:txBody>
        </p:sp>
        <p:sp>
          <p:nvSpPr>
            <p:cNvPr id="18" name="TextBox 17">
              <a:extLst>
                <a:ext uri="{FF2B5EF4-FFF2-40B4-BE49-F238E27FC236}">
                  <a16:creationId xmlns:a16="http://schemas.microsoft.com/office/drawing/2014/main" id="{96040D39-6238-9F7C-9D9E-E2F71C755689}"/>
                </a:ext>
              </a:extLst>
            </p:cNvPr>
            <p:cNvSpPr txBox="1"/>
            <p:nvPr/>
          </p:nvSpPr>
          <p:spPr>
            <a:xfrm>
              <a:off x="816394" y="3155785"/>
              <a:ext cx="171081" cy="194631"/>
            </a:xfrm>
            <a:prstGeom prst="rect">
              <a:avLst/>
            </a:prstGeom>
            <a:noFill/>
          </p:spPr>
          <p:txBody>
            <a:bodyPr wrap="none" rtlCol="0">
              <a:spAutoFit/>
            </a:bodyPr>
            <a:lstStyle/>
            <a:p>
              <a:r>
                <a:rPr lang="en-GB" sz="1200"/>
                <a:t>3</a:t>
              </a:r>
            </a:p>
          </p:txBody>
        </p:sp>
        <p:sp>
          <p:nvSpPr>
            <p:cNvPr id="19" name="TextBox 18">
              <a:extLst>
                <a:ext uri="{FF2B5EF4-FFF2-40B4-BE49-F238E27FC236}">
                  <a16:creationId xmlns:a16="http://schemas.microsoft.com/office/drawing/2014/main" id="{4D608E90-E1FC-B985-1E70-6BA4FA9EC15E}"/>
                </a:ext>
              </a:extLst>
            </p:cNvPr>
            <p:cNvSpPr txBox="1"/>
            <p:nvPr/>
          </p:nvSpPr>
          <p:spPr>
            <a:xfrm>
              <a:off x="318277" y="3351246"/>
              <a:ext cx="171081" cy="194631"/>
            </a:xfrm>
            <a:prstGeom prst="rect">
              <a:avLst/>
            </a:prstGeom>
            <a:noFill/>
          </p:spPr>
          <p:txBody>
            <a:bodyPr wrap="none" rtlCol="0">
              <a:spAutoFit/>
            </a:bodyPr>
            <a:lstStyle/>
            <a:p>
              <a:r>
                <a:rPr lang="en-GB" sz="1200"/>
                <a:t>4</a:t>
              </a:r>
            </a:p>
          </p:txBody>
        </p:sp>
        <p:sp>
          <p:nvSpPr>
            <p:cNvPr id="22" name="TextBox 21">
              <a:extLst>
                <a:ext uri="{FF2B5EF4-FFF2-40B4-BE49-F238E27FC236}">
                  <a16:creationId xmlns:a16="http://schemas.microsoft.com/office/drawing/2014/main" id="{972C0127-DFC4-654B-FCFC-F8E0B622EA50}"/>
                </a:ext>
              </a:extLst>
            </p:cNvPr>
            <p:cNvSpPr txBox="1"/>
            <p:nvPr/>
          </p:nvSpPr>
          <p:spPr>
            <a:xfrm>
              <a:off x="1431075" y="3337574"/>
              <a:ext cx="171081" cy="194631"/>
            </a:xfrm>
            <a:prstGeom prst="rect">
              <a:avLst/>
            </a:prstGeom>
            <a:noFill/>
          </p:spPr>
          <p:txBody>
            <a:bodyPr wrap="none" rtlCol="0">
              <a:spAutoFit/>
            </a:bodyPr>
            <a:lstStyle/>
            <a:p>
              <a:r>
                <a:rPr lang="en-GB" sz="1200"/>
                <a:t>5</a:t>
              </a:r>
            </a:p>
          </p:txBody>
        </p:sp>
      </p:grpSp>
      <p:sp>
        <p:nvSpPr>
          <p:cNvPr id="37" name="TextBox 36">
            <a:extLst>
              <a:ext uri="{FF2B5EF4-FFF2-40B4-BE49-F238E27FC236}">
                <a16:creationId xmlns:a16="http://schemas.microsoft.com/office/drawing/2014/main" id="{08866449-EE8E-C4B2-886F-8FC482AD9DD1}"/>
              </a:ext>
            </a:extLst>
          </p:cNvPr>
          <p:cNvSpPr txBox="1"/>
          <p:nvPr/>
        </p:nvSpPr>
        <p:spPr>
          <a:xfrm>
            <a:off x="838197" y="3672623"/>
            <a:ext cx="4456063" cy="2608984"/>
          </a:xfrm>
          <a:prstGeom prst="rect">
            <a:avLst/>
          </a:prstGeom>
          <a:noFill/>
        </p:spPr>
        <p:txBody>
          <a:bodyPr wrap="square">
            <a:spAutoFit/>
          </a:bodyPr>
          <a:lstStyle/>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Similar approach used to measure: </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Field parallelism</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Yoke saturation</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ndParaRPr>
          </a:p>
          <a:p>
            <a:pPr>
              <a:lnSpc>
                <a:spcPct val="114000"/>
              </a:lnSpc>
            </a:pPr>
            <a:r>
              <a:rPr lang="en-GB">
                <a:solidFill>
                  <a:srgbClr val="323C45"/>
                </a:solidFill>
                <a:latin typeface="Avenir Next" panose="020B0503020202020204" pitchFamily="34" charset="0"/>
              </a:rPr>
              <a:t>Block integrals used to measure: </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Magnet/coil area</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Magnetic field energy</a:t>
            </a:r>
            <a:endParaRPr lang="en-GB"/>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p:txBody>
      </p:sp>
      <p:sp>
        <p:nvSpPr>
          <p:cNvPr id="39" name="TextBox 38">
            <a:extLst>
              <a:ext uri="{FF2B5EF4-FFF2-40B4-BE49-F238E27FC236}">
                <a16:creationId xmlns:a16="http://schemas.microsoft.com/office/drawing/2014/main" id="{EA41040C-D613-BFDA-C8DD-F9C46118DD53}"/>
              </a:ext>
            </a:extLst>
          </p:cNvPr>
          <p:cNvSpPr txBox="1"/>
          <p:nvPr/>
        </p:nvSpPr>
        <p:spPr>
          <a:xfrm>
            <a:off x="838197" y="1927492"/>
            <a:ext cx="6421585" cy="714234"/>
          </a:xfrm>
          <a:prstGeom prst="rect">
            <a:avLst/>
          </a:prstGeom>
          <a:noFill/>
        </p:spPr>
        <p:txBody>
          <a:bodyPr wrap="square">
            <a:spAutoFit/>
          </a:bodyPr>
          <a:lstStyle/>
          <a:p>
            <a:pPr>
              <a:lnSpc>
                <a:spcPct val="114000"/>
              </a:lnSpc>
            </a:pPr>
            <a:r>
              <a:rPr lang="en-GB">
                <a:solidFill>
                  <a:srgbClr val="323C45"/>
                </a:solidFill>
                <a:latin typeface="Avenir Next" panose="020B0503020202020204" pitchFamily="34" charset="0"/>
              </a:rPr>
              <a:t>Method to extract central field strength and field quality.</a:t>
            </a:r>
            <a:endParaRPr lang="en-GB"/>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5B579AF-BA4D-F57B-48ED-CBE5DDC7CCB6}"/>
                  </a:ext>
                </a:extLst>
              </p:cNvPr>
              <p:cNvSpPr txBox="1"/>
              <p:nvPr/>
            </p:nvSpPr>
            <p:spPr>
              <a:xfrm>
                <a:off x="838197" y="2656736"/>
                <a:ext cx="2092945" cy="6595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i="1">
                              <a:latin typeface="Cambria Math" panose="02040503050406030204" pitchFamily="18" charset="0"/>
                            </a:rPr>
                          </m:ctrlPr>
                        </m:fPr>
                        <m:num>
                          <m:r>
                            <m:rPr>
                              <m:sty m:val="p"/>
                            </m:rPr>
                            <a:rPr lang="en-GB">
                              <a:latin typeface="Cambria Math" panose="02040503050406030204" pitchFamily="18" charset="0"/>
                            </a:rPr>
                            <m:t>Δ</m:t>
                          </m:r>
                          <m:r>
                            <a:rPr lang="en-GB" i="1">
                              <a:latin typeface="Cambria Math" panose="02040503050406030204" pitchFamily="18" charset="0"/>
                            </a:rPr>
                            <m:t>𝐵</m:t>
                          </m:r>
                        </m:num>
                        <m:den>
                          <m:r>
                            <a:rPr lang="en-GB" i="1">
                              <a:latin typeface="Cambria Math" panose="02040503050406030204" pitchFamily="18" charset="0"/>
                            </a:rPr>
                            <m:t>𝐵</m:t>
                          </m:r>
                        </m:den>
                      </m:f>
                      <m:r>
                        <a:rPr lang="en-GB" i="1">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sSub>
                                <m:sSubPr>
                                  <m:ctrlPr>
                                    <a:rPr lang="en-GB" i="1">
                                      <a:latin typeface="Cambria Math" panose="02040503050406030204" pitchFamily="18" charset="0"/>
                                    </a:rPr>
                                  </m:ctrlPr>
                                </m:sSubPr>
                                <m:e>
                                  <m:r>
                                    <a:rPr lang="en-GB" i="1">
                                      <a:latin typeface="Cambria Math" panose="02040503050406030204" pitchFamily="18" charset="0"/>
                                    </a:rPr>
                                    <m:t>𝐵</m:t>
                                  </m:r>
                                </m:e>
                                <m:sub>
                                  <m:r>
                                    <a:rPr lang="en-GB" i="1">
                                      <a:latin typeface="Cambria Math" panose="02040503050406030204" pitchFamily="18" charset="0"/>
                                    </a:rPr>
                                    <m:t>𝑚𝑎𝑥</m:t>
                                  </m:r>
                                </m:sub>
                              </m:sSub>
                              <m:r>
                                <a:rPr lang="en-GB" i="1">
                                  <a:latin typeface="Cambria Math" panose="02040503050406030204" pitchFamily="18" charset="0"/>
                                </a:rPr>
                                <m:t>−</m:t>
                              </m:r>
                              <m:r>
                                <a:rPr lang="en-GB" i="1">
                                  <a:latin typeface="Cambria Math" panose="02040503050406030204" pitchFamily="18" charset="0"/>
                                </a:rPr>
                                <m:t>𝐵</m:t>
                              </m:r>
                            </m:e>
                            <m:sub>
                              <m:r>
                                <a:rPr lang="en-GB" i="1">
                                  <a:latin typeface="Cambria Math" panose="02040503050406030204" pitchFamily="18" charset="0"/>
                                </a:rPr>
                                <m:t>𝑚𝑖𝑛</m:t>
                              </m:r>
                            </m:sub>
                          </m:sSub>
                        </m:num>
                        <m:den>
                          <m:sSub>
                            <m:sSubPr>
                              <m:ctrlPr>
                                <a:rPr lang="en-GB" i="1">
                                  <a:latin typeface="Cambria Math" panose="02040503050406030204" pitchFamily="18" charset="0"/>
                                </a:rPr>
                              </m:ctrlPr>
                            </m:sSubPr>
                            <m:e>
                              <m:r>
                                <a:rPr lang="en-GB" i="1">
                                  <a:latin typeface="Cambria Math" panose="02040503050406030204" pitchFamily="18" charset="0"/>
                                </a:rPr>
                                <m:t>𝐵</m:t>
                              </m:r>
                            </m:e>
                            <m:sub>
                              <m:r>
                                <a:rPr lang="en-GB" i="1">
                                  <a:latin typeface="Cambria Math" panose="02040503050406030204" pitchFamily="18" charset="0"/>
                                </a:rPr>
                                <m:t>𝑐𝑒𝑛𝑡𝑟𝑒</m:t>
                              </m:r>
                            </m:sub>
                          </m:sSub>
                        </m:den>
                      </m:f>
                    </m:oMath>
                  </m:oMathPara>
                </a14:m>
                <a:endParaRPr lang="en-GB"/>
              </a:p>
            </p:txBody>
          </p:sp>
        </mc:Choice>
        <mc:Fallback xmlns="">
          <p:sp>
            <p:nvSpPr>
              <p:cNvPr id="40" name="TextBox 39">
                <a:extLst>
                  <a:ext uri="{FF2B5EF4-FFF2-40B4-BE49-F238E27FC236}">
                    <a16:creationId xmlns:a16="http://schemas.microsoft.com/office/drawing/2014/main" id="{65B579AF-BA4D-F57B-48ED-CBE5DDC7CCB6}"/>
                  </a:ext>
                </a:extLst>
              </p:cNvPr>
              <p:cNvSpPr txBox="1">
                <a:spLocks noRot="1" noChangeAspect="1" noMove="1" noResize="1" noEditPoints="1" noAdjustHandles="1" noChangeArrowheads="1" noChangeShapeType="1" noTextEdit="1"/>
              </p:cNvSpPr>
              <p:nvPr/>
            </p:nvSpPr>
            <p:spPr>
              <a:xfrm>
                <a:off x="838197" y="2656736"/>
                <a:ext cx="2092945" cy="659540"/>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1862381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9FCEB-3490-F262-491E-22E0B2683A64}"/>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347C5C95-7870-A1E1-A8BD-3AE9AEC4F4D8}"/>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Dipole Magnet – Optimisation process </a:t>
            </a:r>
          </a:p>
        </p:txBody>
      </p:sp>
      <p:sp>
        <p:nvSpPr>
          <p:cNvPr id="184" name="TextBox 183">
            <a:extLst>
              <a:ext uri="{FF2B5EF4-FFF2-40B4-BE49-F238E27FC236}">
                <a16:creationId xmlns:a16="http://schemas.microsoft.com/office/drawing/2014/main" id="{2B550B5D-AA60-3BFC-89EF-13A3F7EC451B}"/>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22</a:t>
            </a:r>
          </a:p>
        </p:txBody>
      </p:sp>
      <p:sp>
        <p:nvSpPr>
          <p:cNvPr id="2" name="TextBox 1">
            <a:extLst>
              <a:ext uri="{FF2B5EF4-FFF2-40B4-BE49-F238E27FC236}">
                <a16:creationId xmlns:a16="http://schemas.microsoft.com/office/drawing/2014/main" id="{CCD518B2-37F5-6C9F-DD11-770AA8089FE3}"/>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16" name="Rectangle 3">
            <a:extLst>
              <a:ext uri="{FF2B5EF4-FFF2-40B4-BE49-F238E27FC236}">
                <a16:creationId xmlns:a16="http://schemas.microsoft.com/office/drawing/2014/main" id="{B9911049-6312-14C7-854B-13FE0E204A8C}"/>
              </a:ext>
            </a:extLst>
          </p:cNvPr>
          <p:cNvSpPr>
            <a:spLocks noChangeArrowheads="1"/>
          </p:cNvSpPr>
          <p:nvPr/>
        </p:nvSpPr>
        <p:spPr bwMode="auto">
          <a:xfrm>
            <a:off x="838200" y="6031210"/>
            <a:ext cx="79902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000000"/>
                </a:solidFill>
                <a:effectLst/>
              </a:rPr>
              <a:t>T. Head et al.</a:t>
            </a:r>
            <a:r>
              <a:rPr kumimoji="0" lang="en-US" altLang="en-US" sz="1200" b="0" i="0" u="none" strike="noStrike" cap="none" normalizeH="0" baseline="0">
                <a:ln>
                  <a:noFill/>
                </a:ln>
                <a:solidFill>
                  <a:srgbClr val="000000"/>
                </a:solidFill>
                <a:effectLst/>
                <a:latin typeface="-webkit-standard"/>
              </a:rPr>
              <a:t>, </a:t>
            </a:r>
            <a:r>
              <a:rPr kumimoji="0" lang="en-US" altLang="en-US" sz="1200" b="0" i="1" u="none" strike="noStrike" cap="none" normalizeH="0" baseline="0">
                <a:ln>
                  <a:noFill/>
                </a:ln>
                <a:solidFill>
                  <a:srgbClr val="000000"/>
                </a:solidFill>
                <a:effectLst/>
              </a:rPr>
              <a:t>scikit-optimize: Sequential model-based optimization in Python</a:t>
            </a:r>
            <a:r>
              <a:rPr kumimoji="0" lang="en-US" altLang="en-US" sz="1200" b="0" i="0" u="none" strike="noStrike" cap="none" normalizeH="0" baseline="0">
                <a:ln>
                  <a:noFill/>
                </a:ln>
                <a:solidFill>
                  <a:srgbClr val="000000"/>
                </a:solidFill>
                <a:effectLst/>
                <a:latin typeface="-webkit-standard"/>
              </a:rPr>
              <a:t>, 2018.</a:t>
            </a:r>
            <a:r>
              <a:rPr lang="en-US" altLang="en-US" sz="1200">
                <a:latin typeface="-webkit-standard"/>
              </a:rPr>
              <a:t> </a:t>
            </a:r>
            <a:r>
              <a:rPr kumimoji="0" lang="en-US" altLang="en-US" sz="1200" b="0" i="0" u="none" strike="noStrike" cap="none" normalizeH="0" baseline="0">
                <a:ln>
                  <a:noFill/>
                </a:ln>
                <a:solidFill>
                  <a:schemeClr val="tx1"/>
                </a:solidFill>
                <a:effectLst/>
                <a:hlinkClick r:id="rId3"/>
              </a:rPr>
              <a:t>https://scikit-optimize.github.io/</a:t>
            </a:r>
            <a:endParaRPr kumimoji="0" lang="en-US" altLang="en-US" sz="1200" b="0" i="0" u="none" strike="noStrike" cap="none" normalizeH="0" baseline="0">
              <a:ln>
                <a:noFill/>
              </a:ln>
              <a:solidFill>
                <a:schemeClr val="tx1"/>
              </a:solidFill>
              <a:effectLst/>
            </a:endParaRPr>
          </a:p>
        </p:txBody>
      </p:sp>
      <p:sp>
        <p:nvSpPr>
          <p:cNvPr id="23" name="TextBox 22">
            <a:extLst>
              <a:ext uri="{FF2B5EF4-FFF2-40B4-BE49-F238E27FC236}">
                <a16:creationId xmlns:a16="http://schemas.microsoft.com/office/drawing/2014/main" id="{4A2AB73B-7D2B-784E-F528-DECBD65D1F05}"/>
              </a:ext>
            </a:extLst>
          </p:cNvPr>
          <p:cNvSpPr txBox="1"/>
          <p:nvPr/>
        </p:nvSpPr>
        <p:spPr>
          <a:xfrm>
            <a:off x="838200" y="1981054"/>
            <a:ext cx="10397837" cy="1977401"/>
          </a:xfrm>
          <a:prstGeom prst="rect">
            <a:avLst/>
          </a:prstGeom>
          <a:noFill/>
        </p:spPr>
        <p:txBody>
          <a:bodyPr wrap="square">
            <a:spAutoFit/>
          </a:bodyPr>
          <a:lstStyle/>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Cost function designed, with minimum at desired outcomes. </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Bayesian optimisation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gp_minimize</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from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skopt</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used to vary parameters and optimise cost function. </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r>
              <a:rPr lang="en-GB">
                <a:solidFill>
                  <a:srgbClr val="1D2A63"/>
                </a:solidFill>
                <a:latin typeface="Avenir Next Medium" panose="020B0503020202020204" pitchFamily="34" charset="0"/>
              </a:rPr>
              <a:t>Example cost function</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p:txBody>
      </p:sp>
      <mc:AlternateContent xmlns:mc="http://schemas.openxmlformats.org/markup-compatibility/2006" xmlns:a14="http://schemas.microsoft.com/office/drawing/2010/main">
        <mc:Choice Requires="a14">
          <p:sp>
            <p:nvSpPr>
              <p:cNvPr id="27" name="Content Placeholder 2">
                <a:extLst>
                  <a:ext uri="{FF2B5EF4-FFF2-40B4-BE49-F238E27FC236}">
                    <a16:creationId xmlns:a16="http://schemas.microsoft.com/office/drawing/2014/main" id="{B252E4DD-5108-2B6D-A6AF-A7BC412DC31B}"/>
                  </a:ext>
                </a:extLst>
              </p:cNvPr>
              <p:cNvSpPr txBox="1">
                <a:spLocks/>
              </p:cNvSpPr>
              <p:nvPr/>
            </p:nvSpPr>
            <p:spPr>
              <a:xfrm>
                <a:off x="406401" y="3996660"/>
                <a:ext cx="10947399" cy="14500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b="0" i="1" smtClean="0">
                              <a:latin typeface="Cambria Math" panose="02040503050406030204" pitchFamily="18" charset="0"/>
                            </a:rPr>
                            <m:t>𝜔</m:t>
                          </m:r>
                        </m:e>
                        <m:sub>
                          <m:r>
                            <a:rPr lang="en-GB" sz="2000" b="0" i="1" smtClean="0">
                              <a:latin typeface="Cambria Math" panose="02040503050406030204" pitchFamily="18" charset="0"/>
                            </a:rPr>
                            <m:t>1</m:t>
                          </m:r>
                        </m:sub>
                      </m:sSub>
                      <m:f>
                        <m:fPr>
                          <m:ctrlPr>
                            <a:rPr lang="en-GB" sz="2000" i="1">
                              <a:latin typeface="Cambria Math" panose="02040503050406030204" pitchFamily="18" charset="0"/>
                            </a:rPr>
                          </m:ctrlPr>
                        </m:fPr>
                        <m:num>
                          <m:r>
                            <a:rPr lang="en-GB" sz="2000" b="0" i="1" smtClean="0">
                              <a:latin typeface="Cambria Math" panose="02040503050406030204" pitchFamily="18" charset="0"/>
                            </a:rPr>
                            <m:t>𝛥</m:t>
                          </m:r>
                          <m:r>
                            <a:rPr lang="en-GB" sz="2000" b="0" i="1" smtClean="0">
                              <a:latin typeface="Cambria Math" panose="02040503050406030204" pitchFamily="18" charset="0"/>
                            </a:rPr>
                            <m:t>𝐵</m:t>
                          </m:r>
                        </m:num>
                        <m:den>
                          <m:sSub>
                            <m:sSubPr>
                              <m:ctrlPr>
                                <a:rPr lang="en-GB" sz="2000" i="1">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𝑐𝑒𝑛𝑡</m:t>
                              </m:r>
                            </m:sub>
                          </m:sSub>
                        </m:den>
                      </m:f>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b="0" i="1" smtClean="0">
                              <a:latin typeface="Cambria Math" panose="02040503050406030204" pitchFamily="18" charset="0"/>
                            </a:rPr>
                            <m:t>𝜔</m:t>
                          </m:r>
                        </m:e>
                        <m:sub>
                          <m:r>
                            <a:rPr lang="en-GB" sz="2000" b="0" i="1" smtClean="0">
                              <a:latin typeface="Cambria Math" panose="02040503050406030204" pitchFamily="18" charset="0"/>
                            </a:rPr>
                            <m:t>2</m:t>
                          </m:r>
                        </m:sub>
                      </m:sSub>
                      <m:f>
                        <m:fPr>
                          <m:ctrlPr>
                            <a:rPr lang="en-GB" sz="2000" i="1">
                              <a:latin typeface="Cambria Math" panose="02040503050406030204" pitchFamily="18" charset="0"/>
                            </a:rPr>
                          </m:ctrlPr>
                        </m:fPr>
                        <m:num>
                          <m:r>
                            <a:rPr lang="en-GB" sz="2000" b="0" i="1" smtClean="0">
                              <a:latin typeface="Cambria Math" panose="02040503050406030204" pitchFamily="18" charset="0"/>
                            </a:rPr>
                            <m:t>𝑚𝑎𝑥</m:t>
                          </m:r>
                          <m:r>
                            <a:rPr lang="en-GB" sz="2000" b="0" i="1" smtClean="0">
                              <a:latin typeface="Cambria Math" panose="02040503050406030204" pitchFamily="18" charset="0"/>
                            </a:rPr>
                            <m:t>⁡(</m:t>
                          </m:r>
                          <m:r>
                            <a:rPr lang="en-GB" sz="2000" b="0" i="1" smtClean="0">
                              <a:latin typeface="Cambria Math" panose="02040503050406030204" pitchFamily="18" charset="0"/>
                            </a:rPr>
                            <m:t>𝐵</m:t>
                          </m:r>
                          <m:r>
                            <a:rPr lang="en-GB" sz="2000" b="0" i="1" smtClean="0">
                              <a:latin typeface="Cambria Math" panose="02040503050406030204" pitchFamily="18" charset="0"/>
                            </a:rPr>
                            <m:t>.</m:t>
                          </m:r>
                          <m:r>
                            <a:rPr lang="en-GB" sz="2000" b="0" i="1" smtClean="0">
                              <a:latin typeface="Cambria Math" panose="02040503050406030204" pitchFamily="18" charset="0"/>
                            </a:rPr>
                            <m:t>𝑡</m:t>
                          </m:r>
                          <m:r>
                            <a:rPr lang="en-GB" sz="2000" b="0" i="1" smtClean="0">
                              <a:latin typeface="Cambria Math" panose="02040503050406030204" pitchFamily="18" charset="0"/>
                            </a:rPr>
                            <m:t>)</m:t>
                          </m:r>
                        </m:num>
                        <m:den>
                          <m:sSub>
                            <m:sSubPr>
                              <m:ctrlPr>
                                <a:rPr lang="en-GB" sz="2000" i="1">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𝑐𝑒𝑛𝑡</m:t>
                              </m:r>
                            </m:sub>
                          </m:sSub>
                        </m:den>
                      </m:f>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b="0" i="1" smtClean="0">
                              <a:latin typeface="Cambria Math" panose="02040503050406030204" pitchFamily="18" charset="0"/>
                            </a:rPr>
                            <m:t>𝜔</m:t>
                          </m:r>
                        </m:e>
                        <m:sub>
                          <m:r>
                            <a:rPr lang="en-GB" sz="2000" b="0" i="1" smtClean="0">
                              <a:latin typeface="Cambria Math" panose="02040503050406030204" pitchFamily="18" charset="0"/>
                            </a:rPr>
                            <m:t>3</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𝑐𝑒𝑛𝑡</m:t>
                                  </m:r>
                                </m:sub>
                              </m:sSub>
                              <m:r>
                                <a:rPr lang="en-GB" sz="2000" b="0" i="1" smtClean="0">
                                  <a:latin typeface="Cambria Math" panose="02040503050406030204" pitchFamily="18" charset="0"/>
                                </a:rPr>
                                <m:t>−1.8</m:t>
                              </m:r>
                            </m:e>
                          </m:d>
                        </m:e>
                        <m:sup>
                          <m:r>
                            <a:rPr lang="en-GB" sz="2000" b="0" i="1" smtClean="0">
                              <a:latin typeface="Cambria Math" panose="02040503050406030204" pitchFamily="18" charset="0"/>
                            </a:rPr>
                            <m:t>4</m:t>
                          </m:r>
                        </m:sup>
                      </m:sSup>
                      <m:r>
                        <a:rPr lang="en-GB" sz="2000" b="0" i="1" smtClean="0">
                          <a:latin typeface="Cambria Math" panose="02040503050406030204" pitchFamily="18" charset="0"/>
                        </a:rPr>
                        <m:t>+</m:t>
                      </m:r>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𝜔</m:t>
                          </m:r>
                        </m:e>
                        <m:sub>
                          <m:r>
                            <a:rPr lang="en-GB" sz="2000" b="0" i="1" smtClean="0">
                              <a:latin typeface="Cambria Math" panose="02040503050406030204" pitchFamily="18" charset="0"/>
                            </a:rPr>
                            <m:t>4</m:t>
                          </m:r>
                        </m:sub>
                      </m:sSub>
                      <m:sSup>
                        <m:sSupPr>
                          <m:ctrlPr>
                            <a:rPr lang="en-GB" sz="2000" i="1" smtClean="0">
                              <a:latin typeface="Cambria Math" panose="02040503050406030204" pitchFamily="18" charset="0"/>
                            </a:rPr>
                          </m:ctrlPr>
                        </m:sSupPr>
                        <m:e>
                          <m:d>
                            <m:dPr>
                              <m:ctrlPr>
                                <a:rPr lang="en-GB" sz="2000" i="1" smtClean="0">
                                  <a:latin typeface="Cambria Math" panose="02040503050406030204" pitchFamily="18" charset="0"/>
                                </a:rPr>
                              </m:ctrlPr>
                            </m:dPr>
                            <m:e>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𝑦𝑜𝑘𝑒</m:t>
                                  </m:r>
                                </m:sub>
                              </m:sSub>
                              <m:r>
                                <a:rPr lang="en-GB" sz="2000" b="0" i="1" smtClean="0">
                                  <a:latin typeface="Cambria Math" panose="02040503050406030204" pitchFamily="18" charset="0"/>
                                </a:rPr>
                                <m:t> −1.4</m:t>
                              </m:r>
                            </m:e>
                          </m:d>
                        </m:e>
                        <m:sup>
                          <m:r>
                            <a:rPr lang="en-GB" sz="2000" b="0" i="1" smtClean="0">
                              <a:latin typeface="Cambria Math" panose="02040503050406030204" pitchFamily="18" charset="0"/>
                            </a:rPr>
                            <m:t>4</m:t>
                          </m:r>
                        </m:sup>
                      </m:sSup>
                      <m:r>
                        <a:rPr lang="en-GB" sz="2000" b="0" i="1" smtClean="0">
                          <a:latin typeface="Cambria Math" panose="02040503050406030204" pitchFamily="18" charset="0"/>
                        </a:rPr>
                        <m:t>+</m:t>
                      </m:r>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𝜔</m:t>
                          </m:r>
                        </m:e>
                        <m:sub>
                          <m:r>
                            <a:rPr lang="en-GB" sz="2000" b="0" i="1" smtClean="0">
                              <a:latin typeface="Cambria Math" panose="02040503050406030204" pitchFamily="18" charset="0"/>
                            </a:rPr>
                            <m:t>5</m:t>
                          </m:r>
                        </m:sub>
                      </m:sSub>
                      <m:r>
                        <a:rPr lang="en-GB" sz="2000" b="0" i="1" smtClean="0">
                          <a:latin typeface="Cambria Math" panose="02040503050406030204" pitchFamily="18" charset="0"/>
                          <a:ea typeface="Cambria Math" panose="02040503050406030204" pitchFamily="18" charset="0"/>
                        </a:rPr>
                        <m:t>×</m:t>
                      </m:r>
                      <m:sSup>
                        <m:sSupPr>
                          <m:ctrlPr>
                            <a:rPr lang="en-GB" sz="2000" i="1" smtClean="0">
                              <a:latin typeface="Cambria Math" panose="02040503050406030204" pitchFamily="18" charset="0"/>
                              <a:ea typeface="Cambria Math" panose="02040503050406030204" pitchFamily="18" charset="0"/>
                            </a:rPr>
                          </m:ctrlPr>
                        </m:sSupPr>
                        <m:e>
                          <m:d>
                            <m:dPr>
                              <m:ctrlPr>
                                <a:rPr lang="en-GB" sz="2000" i="1">
                                  <a:latin typeface="Cambria Math" panose="02040503050406030204" pitchFamily="18" charset="0"/>
                                  <a:ea typeface="Cambria Math" panose="02040503050406030204" pitchFamily="18" charset="0"/>
                                </a:rPr>
                              </m:ctrlPr>
                            </m:dPr>
                            <m:e>
                              <m:f>
                                <m:fPr>
                                  <m:ctrlPr>
                                    <a:rPr lang="en-GB" sz="2000" i="1">
                                      <a:latin typeface="Cambria Math" panose="02040503050406030204" pitchFamily="18" charset="0"/>
                                      <a:ea typeface="Cambria Math" panose="02040503050406030204" pitchFamily="18" charset="0"/>
                                    </a:rPr>
                                  </m:ctrlPr>
                                </m:fPr>
                                <m:num>
                                  <m:sSub>
                                    <m:sSubPr>
                                      <m:ctrlPr>
                                        <a:rPr lang="en-GB" sz="2000" i="1">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𝐸</m:t>
                                      </m:r>
                                    </m:e>
                                    <m:sub>
                                      <m:r>
                                        <a:rPr lang="en-GB" sz="2000" b="0" i="1" smtClean="0">
                                          <a:latin typeface="Cambria Math" panose="02040503050406030204" pitchFamily="18" charset="0"/>
                                          <a:ea typeface="Cambria Math" panose="02040503050406030204" pitchFamily="18" charset="0"/>
                                        </a:rPr>
                                        <m:t>𝑚𝑎𝑔</m:t>
                                      </m:r>
                                    </m:sub>
                                  </m:sSub>
                                </m:num>
                                <m:den>
                                  <m:r>
                                    <a:rPr lang="en-GB" sz="2000" b="0" i="1" smtClean="0">
                                      <a:latin typeface="Cambria Math" panose="02040503050406030204" pitchFamily="18" charset="0"/>
                                      <a:ea typeface="Cambria Math" panose="02040503050406030204" pitchFamily="18" charset="0"/>
                                    </a:rPr>
                                    <m:t>5×</m:t>
                                  </m:r>
                                  <m:sSup>
                                    <m:sSupPr>
                                      <m:ctrlPr>
                                        <a:rPr lang="en-GB" sz="2000" i="1">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10</m:t>
                                      </m:r>
                                    </m:e>
                                    <m:sup>
                                      <m:r>
                                        <a:rPr lang="en-GB" sz="2000" b="0" i="1" smtClean="0">
                                          <a:latin typeface="Cambria Math" panose="02040503050406030204" pitchFamily="18" charset="0"/>
                                          <a:ea typeface="Cambria Math" panose="02040503050406030204" pitchFamily="18" charset="0"/>
                                        </a:rPr>
                                        <m:t>3</m:t>
                                      </m:r>
                                    </m:sup>
                                  </m:sSup>
                                </m:den>
                              </m:f>
                            </m:e>
                          </m:d>
                        </m:e>
                        <m:sup>
                          <m:r>
                            <a:rPr lang="en-GB" sz="2000" b="0" i="1" smtClean="0">
                              <a:latin typeface="Cambria Math" panose="02040503050406030204" pitchFamily="18" charset="0"/>
                              <a:ea typeface="Cambria Math" panose="02040503050406030204" pitchFamily="18" charset="0"/>
                            </a:rPr>
                            <m:t>2</m:t>
                          </m:r>
                        </m:sup>
                      </m:sSup>
                      <m:r>
                        <a:rPr lang="en-GB" sz="2000" b="0" i="1" smtClean="0">
                          <a:latin typeface="Cambria Math" panose="02040503050406030204" pitchFamily="18" charset="0"/>
                          <a:ea typeface="Cambria Math" panose="02040503050406030204" pitchFamily="18" charset="0"/>
                        </a:rPr>
                        <m:t>+</m:t>
                      </m:r>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𝜔</m:t>
                          </m:r>
                        </m:e>
                        <m:sub>
                          <m:r>
                            <a:rPr lang="en-GB" sz="2000" b="0" i="1" smtClean="0">
                              <a:latin typeface="Cambria Math" panose="02040503050406030204" pitchFamily="18" charset="0"/>
                              <a:ea typeface="Cambria Math" panose="02040503050406030204" pitchFamily="18" charset="0"/>
                            </a:rPr>
                            <m:t>6</m:t>
                          </m:r>
                        </m:sub>
                      </m:sSub>
                      <m:sSup>
                        <m:sSupPr>
                          <m:ctrlPr>
                            <a:rPr lang="en-GB" sz="2000" b="0" i="1" smtClean="0">
                              <a:latin typeface="Cambria Math" panose="02040503050406030204" pitchFamily="18" charset="0"/>
                              <a:ea typeface="Cambria Math" panose="02040503050406030204" pitchFamily="18" charset="0"/>
                            </a:rPr>
                          </m:ctrlPr>
                        </m:sSupPr>
                        <m:e>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𝐽</m:t>
                              </m:r>
                              <m:r>
                                <a:rPr lang="en-GB" sz="2000" b="0" i="1" smtClean="0">
                                  <a:latin typeface="Cambria Math" panose="02040503050406030204" pitchFamily="18" charset="0"/>
                                  <a:ea typeface="Cambria Math" panose="02040503050406030204" pitchFamily="18" charset="0"/>
                                </a:rPr>
                                <m:t>−7</m:t>
                              </m:r>
                            </m:e>
                          </m:d>
                        </m:e>
                        <m:sup>
                          <m:r>
                            <a:rPr lang="en-GB" sz="2000" b="0" i="1" smtClean="0">
                              <a:latin typeface="Cambria Math" panose="02040503050406030204" pitchFamily="18" charset="0"/>
                              <a:ea typeface="Cambria Math" panose="02040503050406030204" pitchFamily="18" charset="0"/>
                            </a:rPr>
                            <m:t>2</m:t>
                          </m:r>
                        </m:sup>
                      </m:sSup>
                    </m:oMath>
                  </m:oMathPara>
                </a14:m>
                <a:endParaRPr lang="en-GB" sz="2000"/>
              </a:p>
            </p:txBody>
          </p:sp>
        </mc:Choice>
        <mc:Fallback xmlns="">
          <p:sp>
            <p:nvSpPr>
              <p:cNvPr id="27" name="Content Placeholder 2">
                <a:extLst>
                  <a:ext uri="{FF2B5EF4-FFF2-40B4-BE49-F238E27FC236}">
                    <a16:creationId xmlns:a16="http://schemas.microsoft.com/office/drawing/2014/main" id="{B252E4DD-5108-2B6D-A6AF-A7BC412DC31B}"/>
                  </a:ext>
                </a:extLst>
              </p:cNvPr>
              <p:cNvSpPr txBox="1">
                <a:spLocks noRot="1" noChangeAspect="1" noMove="1" noResize="1" noEditPoints="1" noAdjustHandles="1" noChangeArrowheads="1" noChangeShapeType="1" noTextEdit="1"/>
              </p:cNvSpPr>
              <p:nvPr/>
            </p:nvSpPr>
            <p:spPr>
              <a:xfrm>
                <a:off x="406401" y="3996660"/>
                <a:ext cx="10947399" cy="1450010"/>
              </a:xfrm>
              <a:prstGeom prst="rect">
                <a:avLst/>
              </a:prstGeom>
              <a:blipFill>
                <a:blip r:embed="rId4"/>
                <a:stretch>
                  <a:fillRect/>
                </a:stretch>
              </a:blipFill>
            </p:spPr>
            <p:txBody>
              <a:bodyPr/>
              <a:lstStyle/>
              <a:p>
                <a:r>
                  <a:rPr lang="en-US">
                    <a:noFill/>
                  </a:rPr>
                  <a:t> </a:t>
                </a:r>
              </a:p>
            </p:txBody>
          </p:sp>
        </mc:Fallback>
      </mc:AlternateContent>
      <p:sp>
        <p:nvSpPr>
          <p:cNvPr id="28" name="TextBox 27">
            <a:extLst>
              <a:ext uri="{FF2B5EF4-FFF2-40B4-BE49-F238E27FC236}">
                <a16:creationId xmlns:a16="http://schemas.microsoft.com/office/drawing/2014/main" id="{26F56043-41DC-118A-7929-11715808B399}"/>
              </a:ext>
            </a:extLst>
          </p:cNvPr>
          <p:cNvSpPr txBox="1"/>
          <p:nvPr/>
        </p:nvSpPr>
        <p:spPr>
          <a:xfrm>
            <a:off x="541727" y="4859090"/>
            <a:ext cx="1323889" cy="338554"/>
          </a:xfrm>
          <a:prstGeom prst="rect">
            <a:avLst/>
          </a:prstGeom>
          <a:noFill/>
        </p:spPr>
        <p:txBody>
          <a:bodyPr wrap="none" rtlCol="0">
            <a:spAutoFit/>
          </a:bodyPr>
          <a:lstStyle/>
          <a:p>
            <a:r>
              <a:rPr lang="en-GB" sz="1600">
                <a:latin typeface="Avenir Next" panose="020B0503020202020204" pitchFamily="34" charset="0"/>
              </a:rPr>
              <a:t>Field quality</a:t>
            </a:r>
          </a:p>
        </p:txBody>
      </p:sp>
      <p:sp>
        <p:nvSpPr>
          <p:cNvPr id="30" name="TextBox 29">
            <a:extLst>
              <a:ext uri="{FF2B5EF4-FFF2-40B4-BE49-F238E27FC236}">
                <a16:creationId xmlns:a16="http://schemas.microsoft.com/office/drawing/2014/main" id="{80FA3B92-C688-FE0D-B8AA-01C7F23846C1}"/>
              </a:ext>
            </a:extLst>
          </p:cNvPr>
          <p:cNvSpPr txBox="1"/>
          <p:nvPr/>
        </p:nvSpPr>
        <p:spPr>
          <a:xfrm>
            <a:off x="2000942" y="4878193"/>
            <a:ext cx="1531766" cy="338554"/>
          </a:xfrm>
          <a:prstGeom prst="rect">
            <a:avLst/>
          </a:prstGeom>
          <a:noFill/>
        </p:spPr>
        <p:txBody>
          <a:bodyPr wrap="none" rtlCol="0">
            <a:spAutoFit/>
          </a:bodyPr>
          <a:lstStyle/>
          <a:p>
            <a:r>
              <a:rPr lang="en-GB" sz="1600">
                <a:latin typeface="Avenir Next" panose="020B0503020202020204" pitchFamily="34" charset="0"/>
              </a:rPr>
              <a:t>Field direction</a:t>
            </a:r>
          </a:p>
        </p:txBody>
      </p:sp>
      <p:sp>
        <p:nvSpPr>
          <p:cNvPr id="31" name="TextBox 30">
            <a:extLst>
              <a:ext uri="{FF2B5EF4-FFF2-40B4-BE49-F238E27FC236}">
                <a16:creationId xmlns:a16="http://schemas.microsoft.com/office/drawing/2014/main" id="{9EF81083-036A-0411-A5D0-8DE0BE73DF5F}"/>
              </a:ext>
            </a:extLst>
          </p:cNvPr>
          <p:cNvSpPr txBox="1"/>
          <p:nvPr/>
        </p:nvSpPr>
        <p:spPr>
          <a:xfrm>
            <a:off x="3781941" y="4859090"/>
            <a:ext cx="1477264" cy="338554"/>
          </a:xfrm>
          <a:prstGeom prst="rect">
            <a:avLst/>
          </a:prstGeom>
          <a:noFill/>
        </p:spPr>
        <p:txBody>
          <a:bodyPr wrap="none" rtlCol="0">
            <a:spAutoFit/>
          </a:bodyPr>
          <a:lstStyle/>
          <a:p>
            <a:r>
              <a:rPr lang="en-GB" sz="1600">
                <a:latin typeface="Avenir Next" panose="020B0503020202020204" pitchFamily="34" charset="0"/>
              </a:rPr>
              <a:t>Field strength</a:t>
            </a:r>
          </a:p>
        </p:txBody>
      </p:sp>
      <p:sp>
        <p:nvSpPr>
          <p:cNvPr id="33" name="TextBox 32">
            <a:extLst>
              <a:ext uri="{FF2B5EF4-FFF2-40B4-BE49-F238E27FC236}">
                <a16:creationId xmlns:a16="http://schemas.microsoft.com/office/drawing/2014/main" id="{53E443C2-7E01-6367-61D2-141FC646865F}"/>
              </a:ext>
            </a:extLst>
          </p:cNvPr>
          <p:cNvSpPr txBox="1"/>
          <p:nvPr/>
        </p:nvSpPr>
        <p:spPr>
          <a:xfrm>
            <a:off x="5781928" y="4859090"/>
            <a:ext cx="1609158" cy="338554"/>
          </a:xfrm>
          <a:prstGeom prst="rect">
            <a:avLst/>
          </a:prstGeom>
          <a:noFill/>
        </p:spPr>
        <p:txBody>
          <a:bodyPr wrap="none" rtlCol="0">
            <a:spAutoFit/>
          </a:bodyPr>
          <a:lstStyle/>
          <a:p>
            <a:r>
              <a:rPr lang="en-GB" sz="1600">
                <a:latin typeface="Avenir Next" panose="020B0503020202020204" pitchFamily="34" charset="0"/>
              </a:rPr>
              <a:t>Yoke saturation</a:t>
            </a:r>
          </a:p>
        </p:txBody>
      </p:sp>
      <p:sp>
        <p:nvSpPr>
          <p:cNvPr id="34" name="TextBox 33">
            <a:extLst>
              <a:ext uri="{FF2B5EF4-FFF2-40B4-BE49-F238E27FC236}">
                <a16:creationId xmlns:a16="http://schemas.microsoft.com/office/drawing/2014/main" id="{A6607F54-0C6C-B03E-404C-61C8D839A45A}"/>
              </a:ext>
            </a:extLst>
          </p:cNvPr>
          <p:cNvSpPr txBox="1"/>
          <p:nvPr/>
        </p:nvSpPr>
        <p:spPr>
          <a:xfrm>
            <a:off x="7831305" y="4868398"/>
            <a:ext cx="1763111" cy="338554"/>
          </a:xfrm>
          <a:prstGeom prst="rect">
            <a:avLst/>
          </a:prstGeom>
          <a:noFill/>
        </p:spPr>
        <p:txBody>
          <a:bodyPr wrap="none" rtlCol="0">
            <a:spAutoFit/>
          </a:bodyPr>
          <a:lstStyle/>
          <a:p>
            <a:r>
              <a:rPr lang="en-GB" sz="1600">
                <a:latin typeface="Avenir Next" panose="020B0503020202020204" pitchFamily="34" charset="0"/>
              </a:rPr>
              <a:t>Magnetic energy</a:t>
            </a:r>
          </a:p>
        </p:txBody>
      </p:sp>
      <p:sp>
        <p:nvSpPr>
          <p:cNvPr id="36" name="TextBox 35">
            <a:extLst>
              <a:ext uri="{FF2B5EF4-FFF2-40B4-BE49-F238E27FC236}">
                <a16:creationId xmlns:a16="http://schemas.microsoft.com/office/drawing/2014/main" id="{0D2FAFB6-DAF8-AD26-8ED3-286FEE495DA9}"/>
              </a:ext>
            </a:extLst>
          </p:cNvPr>
          <p:cNvSpPr txBox="1"/>
          <p:nvPr/>
        </p:nvSpPr>
        <p:spPr>
          <a:xfrm>
            <a:off x="9726015" y="4868398"/>
            <a:ext cx="1673343" cy="338554"/>
          </a:xfrm>
          <a:prstGeom prst="rect">
            <a:avLst/>
          </a:prstGeom>
          <a:noFill/>
        </p:spPr>
        <p:txBody>
          <a:bodyPr wrap="none" rtlCol="0">
            <a:spAutoFit/>
          </a:bodyPr>
          <a:lstStyle/>
          <a:p>
            <a:r>
              <a:rPr lang="en-GB" sz="1600">
                <a:latin typeface="Avenir Next" panose="020B0503020202020204" pitchFamily="34" charset="0"/>
              </a:rPr>
              <a:t>Current density</a:t>
            </a:r>
          </a:p>
        </p:txBody>
      </p:sp>
    </p:spTree>
    <p:extLst>
      <p:ext uri="{BB962C8B-B14F-4D97-AF65-F5344CB8AC3E}">
        <p14:creationId xmlns:p14="http://schemas.microsoft.com/office/powerpoint/2010/main" val="4051015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F56FC9-FCF0-E444-DA1A-59715C0B32AA}"/>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A3F96330-09D3-DF30-11C8-0986A7B3857E}"/>
              </a:ext>
            </a:extLst>
          </p:cNvPr>
          <p:cNvSpPr txBox="1">
            <a:spLocks/>
          </p:cNvSpPr>
          <p:nvPr/>
        </p:nvSpPr>
        <p:spPr>
          <a:xfrm>
            <a:off x="119743" y="379466"/>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Dipole Magnet - Results</a:t>
            </a:r>
          </a:p>
        </p:txBody>
      </p:sp>
      <p:sp>
        <p:nvSpPr>
          <p:cNvPr id="184" name="TextBox 183">
            <a:extLst>
              <a:ext uri="{FF2B5EF4-FFF2-40B4-BE49-F238E27FC236}">
                <a16:creationId xmlns:a16="http://schemas.microsoft.com/office/drawing/2014/main" id="{ED5B8A9E-35B8-A5C4-95E1-6F473767F9B9}"/>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23</a:t>
            </a:r>
          </a:p>
        </p:txBody>
      </p:sp>
      <p:sp>
        <p:nvSpPr>
          <p:cNvPr id="53" name="TextBox 52">
            <a:extLst>
              <a:ext uri="{FF2B5EF4-FFF2-40B4-BE49-F238E27FC236}">
                <a16:creationId xmlns:a16="http://schemas.microsoft.com/office/drawing/2014/main" id="{EC6ED697-7457-21D8-C545-C01046E69B9D}"/>
              </a:ext>
            </a:extLst>
          </p:cNvPr>
          <p:cNvSpPr txBox="1"/>
          <p:nvPr/>
        </p:nvSpPr>
        <p:spPr>
          <a:xfrm>
            <a:off x="5604067" y="379466"/>
            <a:ext cx="6130734" cy="1345818"/>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Failed optimisations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Weights and forms of the penalties had to be constantly adjusted </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Input parameters and search ranges had to be altered</a:t>
            </a:r>
          </a:p>
        </p:txBody>
      </p:sp>
      <p:sp>
        <p:nvSpPr>
          <p:cNvPr id="2" name="TextBox 1">
            <a:extLst>
              <a:ext uri="{FF2B5EF4-FFF2-40B4-BE49-F238E27FC236}">
                <a16:creationId xmlns:a16="http://schemas.microsoft.com/office/drawing/2014/main" id="{F2736827-8945-1FD4-E07E-23D25F5E441F}"/>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pic>
        <p:nvPicPr>
          <p:cNvPr id="4" name="Content Placeholder 3">
            <a:extLst>
              <a:ext uri="{FF2B5EF4-FFF2-40B4-BE49-F238E27FC236}">
                <a16:creationId xmlns:a16="http://schemas.microsoft.com/office/drawing/2014/main" id="{300689E3-A12E-6355-E340-B57D718ED505}"/>
              </a:ext>
            </a:extLst>
          </p:cNvPr>
          <p:cNvPicPr>
            <a:picLocks noChangeAspect="1"/>
          </p:cNvPicPr>
          <p:nvPr/>
        </p:nvPicPr>
        <p:blipFill>
          <a:blip r:embed="rId3"/>
          <a:srcRect l="1619" t="2633" b="6683"/>
          <a:stretch>
            <a:fillRect/>
          </a:stretch>
        </p:blipFill>
        <p:spPr>
          <a:xfrm>
            <a:off x="41565" y="2147900"/>
            <a:ext cx="7297651" cy="3312773"/>
          </a:xfrm>
          <a:prstGeom prst="rect">
            <a:avLst/>
          </a:prstGeom>
        </p:spPr>
      </p:pic>
      <p:sp>
        <p:nvSpPr>
          <p:cNvPr id="5" name="TextBox 4">
            <a:extLst>
              <a:ext uri="{FF2B5EF4-FFF2-40B4-BE49-F238E27FC236}">
                <a16:creationId xmlns:a16="http://schemas.microsoft.com/office/drawing/2014/main" id="{7FE65CFD-804C-7C7C-8C4D-9E5E5EAE1436}"/>
              </a:ext>
            </a:extLst>
          </p:cNvPr>
          <p:cNvSpPr txBox="1"/>
          <p:nvPr/>
        </p:nvSpPr>
        <p:spPr>
          <a:xfrm>
            <a:off x="1080654" y="5664998"/>
            <a:ext cx="3996159" cy="369332"/>
          </a:xfrm>
          <a:prstGeom prst="rect">
            <a:avLst/>
          </a:prstGeom>
          <a:noFill/>
        </p:spPr>
        <p:txBody>
          <a:bodyPr wrap="none" rtlCol="0">
            <a:spAutoFit/>
          </a:bodyPr>
          <a:lstStyle/>
          <a:p>
            <a:r>
              <a:rPr lang="en-GB">
                <a:latin typeface="Avenir Next" panose="020B0503020202020204" pitchFamily="34" charset="0"/>
              </a:rPr>
              <a:t>Yoke oversaturation penalty too low </a:t>
            </a:r>
          </a:p>
        </p:txBody>
      </p:sp>
      <p:pic>
        <p:nvPicPr>
          <p:cNvPr id="6" name="Picture 5">
            <a:extLst>
              <a:ext uri="{FF2B5EF4-FFF2-40B4-BE49-F238E27FC236}">
                <a16:creationId xmlns:a16="http://schemas.microsoft.com/office/drawing/2014/main" id="{D4F352F9-7A04-6C6C-3DA1-EAF6554A6DC5}"/>
              </a:ext>
            </a:extLst>
          </p:cNvPr>
          <p:cNvPicPr>
            <a:picLocks noChangeAspect="1"/>
          </p:cNvPicPr>
          <p:nvPr/>
        </p:nvPicPr>
        <p:blipFill>
          <a:blip r:embed="rId4"/>
          <a:srcRect l="1443" r="27811" b="2407"/>
          <a:stretch>
            <a:fillRect/>
          </a:stretch>
        </p:blipFill>
        <p:spPr>
          <a:xfrm>
            <a:off x="7339216" y="2263784"/>
            <a:ext cx="4758159" cy="3014798"/>
          </a:xfrm>
          <a:prstGeom prst="rect">
            <a:avLst/>
          </a:prstGeom>
        </p:spPr>
      </p:pic>
      <p:sp>
        <p:nvSpPr>
          <p:cNvPr id="17" name="TextBox 16">
            <a:extLst>
              <a:ext uri="{FF2B5EF4-FFF2-40B4-BE49-F238E27FC236}">
                <a16:creationId xmlns:a16="http://schemas.microsoft.com/office/drawing/2014/main" id="{6481C210-EDB1-6F5E-C1EE-4854E57E4E94}"/>
              </a:ext>
            </a:extLst>
          </p:cNvPr>
          <p:cNvSpPr txBox="1"/>
          <p:nvPr/>
        </p:nvSpPr>
        <p:spPr>
          <a:xfrm>
            <a:off x="7737666" y="5590666"/>
            <a:ext cx="3373680" cy="369332"/>
          </a:xfrm>
          <a:prstGeom prst="rect">
            <a:avLst/>
          </a:prstGeom>
          <a:noFill/>
        </p:spPr>
        <p:txBody>
          <a:bodyPr wrap="none" rtlCol="0">
            <a:spAutoFit/>
          </a:bodyPr>
          <a:lstStyle/>
          <a:p>
            <a:r>
              <a:rPr lang="en-GB">
                <a:latin typeface="Avenir Next" panose="020B0503020202020204" pitchFamily="34" charset="0"/>
              </a:rPr>
              <a:t>No penalty for current density</a:t>
            </a:r>
          </a:p>
        </p:txBody>
      </p:sp>
    </p:spTree>
    <p:extLst>
      <p:ext uri="{BB962C8B-B14F-4D97-AF65-F5344CB8AC3E}">
        <p14:creationId xmlns:p14="http://schemas.microsoft.com/office/powerpoint/2010/main" val="29787317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5FC1CB-3F9A-837E-E476-BB04272E01DC}"/>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1E5C619D-A805-CECD-9C01-D1F5DC3E51AC}"/>
              </a:ext>
            </a:extLst>
          </p:cNvPr>
          <p:cNvPicPr>
            <a:picLocks noChangeAspect="1"/>
          </p:cNvPicPr>
          <p:nvPr/>
        </p:nvPicPr>
        <p:blipFill>
          <a:blip r:embed="rId3"/>
          <a:stretch>
            <a:fillRect/>
          </a:stretch>
        </p:blipFill>
        <p:spPr>
          <a:xfrm>
            <a:off x="37234" y="4134616"/>
            <a:ext cx="11937790" cy="2147592"/>
          </a:xfrm>
          <a:prstGeom prst="rect">
            <a:avLst/>
          </a:prstGeom>
        </p:spPr>
      </p:pic>
      <p:sp>
        <p:nvSpPr>
          <p:cNvPr id="24" name="Title 1">
            <a:extLst>
              <a:ext uri="{FF2B5EF4-FFF2-40B4-BE49-F238E27FC236}">
                <a16:creationId xmlns:a16="http://schemas.microsoft.com/office/drawing/2014/main" id="{EBCCE64A-C8BB-956D-3858-74C890536A87}"/>
              </a:ext>
            </a:extLst>
          </p:cNvPr>
          <p:cNvSpPr txBox="1">
            <a:spLocks/>
          </p:cNvSpPr>
          <p:nvPr/>
        </p:nvSpPr>
        <p:spPr>
          <a:xfrm>
            <a:off x="382068" y="4214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Dipole Magnet – Results</a:t>
            </a:r>
          </a:p>
        </p:txBody>
      </p:sp>
      <p:sp>
        <p:nvSpPr>
          <p:cNvPr id="184" name="TextBox 183">
            <a:extLst>
              <a:ext uri="{FF2B5EF4-FFF2-40B4-BE49-F238E27FC236}">
                <a16:creationId xmlns:a16="http://schemas.microsoft.com/office/drawing/2014/main" id="{9710EA8E-88E9-6D9A-3A84-FB17046F0540}"/>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24</a:t>
            </a:r>
          </a:p>
        </p:txBody>
      </p:sp>
      <p:sp>
        <p:nvSpPr>
          <p:cNvPr id="53" name="TextBox 52">
            <a:extLst>
              <a:ext uri="{FF2B5EF4-FFF2-40B4-BE49-F238E27FC236}">
                <a16:creationId xmlns:a16="http://schemas.microsoft.com/office/drawing/2014/main" id="{A016D70B-0091-C8AC-A236-6E80CC96D11E}"/>
              </a:ext>
            </a:extLst>
          </p:cNvPr>
          <p:cNvSpPr txBox="1"/>
          <p:nvPr/>
        </p:nvSpPr>
        <p:spPr>
          <a:xfrm>
            <a:off x="382068" y="944987"/>
            <a:ext cx="10688785" cy="39844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Optimisation outcomes with new GFR specification with various Pole Widths</a:t>
            </a:r>
          </a:p>
        </p:txBody>
      </p:sp>
      <p:pic>
        <p:nvPicPr>
          <p:cNvPr id="3" name="Content Placeholder 3">
            <a:extLst>
              <a:ext uri="{FF2B5EF4-FFF2-40B4-BE49-F238E27FC236}">
                <a16:creationId xmlns:a16="http://schemas.microsoft.com/office/drawing/2014/main" id="{A9854963-2925-5742-3D5A-4A9F2A7A0C1E}"/>
              </a:ext>
            </a:extLst>
          </p:cNvPr>
          <p:cNvPicPr>
            <a:picLocks noChangeAspect="1"/>
          </p:cNvPicPr>
          <p:nvPr/>
        </p:nvPicPr>
        <p:blipFill>
          <a:blip r:embed="rId4"/>
          <a:srcRect l="527" t="2292" r="32430" b="3892"/>
          <a:stretch>
            <a:fillRect/>
          </a:stretch>
        </p:blipFill>
        <p:spPr>
          <a:xfrm>
            <a:off x="3424740" y="1599055"/>
            <a:ext cx="3428107" cy="2249208"/>
          </a:xfrm>
          <a:prstGeom prst="rect">
            <a:avLst/>
          </a:prstGeom>
        </p:spPr>
      </p:pic>
      <p:pic>
        <p:nvPicPr>
          <p:cNvPr id="7" name="Content Placeholder 3">
            <a:extLst>
              <a:ext uri="{FF2B5EF4-FFF2-40B4-BE49-F238E27FC236}">
                <a16:creationId xmlns:a16="http://schemas.microsoft.com/office/drawing/2014/main" id="{72BCC23D-C30F-5774-F94A-A839FAB1DE2A}"/>
              </a:ext>
            </a:extLst>
          </p:cNvPr>
          <p:cNvPicPr>
            <a:picLocks noChangeAspect="1"/>
          </p:cNvPicPr>
          <p:nvPr/>
        </p:nvPicPr>
        <p:blipFill>
          <a:blip r:embed="rId4"/>
          <a:srcRect l="78702" t="800" r="-1" b="24988"/>
          <a:stretch>
            <a:fillRect/>
          </a:stretch>
        </p:blipFill>
        <p:spPr>
          <a:xfrm>
            <a:off x="10206652" y="704926"/>
            <a:ext cx="1977934" cy="3231454"/>
          </a:xfrm>
          <a:prstGeom prst="rect">
            <a:avLst/>
          </a:prstGeom>
        </p:spPr>
      </p:pic>
      <p:sp>
        <p:nvSpPr>
          <p:cNvPr id="6" name="TextBox 5">
            <a:extLst>
              <a:ext uri="{FF2B5EF4-FFF2-40B4-BE49-F238E27FC236}">
                <a16:creationId xmlns:a16="http://schemas.microsoft.com/office/drawing/2014/main" id="{D158C515-678C-362E-FB48-09C0A68B12D4}"/>
              </a:ext>
            </a:extLst>
          </p:cNvPr>
          <p:cNvSpPr txBox="1"/>
          <p:nvPr/>
        </p:nvSpPr>
        <p:spPr>
          <a:xfrm>
            <a:off x="4599155" y="1291846"/>
            <a:ext cx="995785" cy="369332"/>
          </a:xfrm>
          <a:prstGeom prst="rect">
            <a:avLst/>
          </a:prstGeom>
          <a:noFill/>
        </p:spPr>
        <p:txBody>
          <a:bodyPr wrap="none" rtlCol="0">
            <a:spAutoFit/>
          </a:bodyPr>
          <a:lstStyle/>
          <a:p>
            <a:r>
              <a:rPr lang="en-GB">
                <a:latin typeface="Avenir Next" panose="020B0503020202020204" pitchFamily="34" charset="0"/>
              </a:rPr>
              <a:t>130mm</a:t>
            </a:r>
          </a:p>
        </p:txBody>
      </p:sp>
      <p:sp>
        <p:nvSpPr>
          <p:cNvPr id="8" name="TextBox 7">
            <a:extLst>
              <a:ext uri="{FF2B5EF4-FFF2-40B4-BE49-F238E27FC236}">
                <a16:creationId xmlns:a16="http://schemas.microsoft.com/office/drawing/2014/main" id="{A6D1D807-C1BD-0605-04F3-CCD787857FBF}"/>
              </a:ext>
            </a:extLst>
          </p:cNvPr>
          <p:cNvSpPr txBox="1"/>
          <p:nvPr/>
        </p:nvSpPr>
        <p:spPr>
          <a:xfrm>
            <a:off x="683106" y="1331918"/>
            <a:ext cx="995785" cy="369332"/>
          </a:xfrm>
          <a:prstGeom prst="rect">
            <a:avLst/>
          </a:prstGeom>
          <a:noFill/>
        </p:spPr>
        <p:txBody>
          <a:bodyPr wrap="none" rtlCol="0">
            <a:spAutoFit/>
          </a:bodyPr>
          <a:lstStyle/>
          <a:p>
            <a:r>
              <a:rPr lang="en-GB">
                <a:latin typeface="Avenir Next" panose="020B0503020202020204" pitchFamily="34" charset="0"/>
              </a:rPr>
              <a:t>100mm</a:t>
            </a:r>
          </a:p>
        </p:txBody>
      </p:sp>
      <p:sp>
        <p:nvSpPr>
          <p:cNvPr id="10" name="TextBox 9">
            <a:extLst>
              <a:ext uri="{FF2B5EF4-FFF2-40B4-BE49-F238E27FC236}">
                <a16:creationId xmlns:a16="http://schemas.microsoft.com/office/drawing/2014/main" id="{47ADC6CF-173D-E779-F7E1-8C543CE749F8}"/>
              </a:ext>
            </a:extLst>
          </p:cNvPr>
          <p:cNvSpPr txBox="1"/>
          <p:nvPr/>
        </p:nvSpPr>
        <p:spPr>
          <a:xfrm>
            <a:off x="8080789" y="1223597"/>
            <a:ext cx="995785" cy="369332"/>
          </a:xfrm>
          <a:prstGeom prst="rect">
            <a:avLst/>
          </a:prstGeom>
          <a:noFill/>
        </p:spPr>
        <p:txBody>
          <a:bodyPr wrap="none" rtlCol="0">
            <a:spAutoFit/>
          </a:bodyPr>
          <a:lstStyle/>
          <a:p>
            <a:r>
              <a:rPr lang="en-GB">
                <a:latin typeface="Avenir Next" panose="020B0503020202020204" pitchFamily="34" charset="0"/>
              </a:rPr>
              <a:t>160mm</a:t>
            </a:r>
          </a:p>
        </p:txBody>
      </p:sp>
      <p:pic>
        <p:nvPicPr>
          <p:cNvPr id="12" name="Picture 11">
            <a:extLst>
              <a:ext uri="{FF2B5EF4-FFF2-40B4-BE49-F238E27FC236}">
                <a16:creationId xmlns:a16="http://schemas.microsoft.com/office/drawing/2014/main" id="{986D9531-1254-CA5F-C5D7-634CC96A2041}"/>
              </a:ext>
            </a:extLst>
          </p:cNvPr>
          <p:cNvPicPr>
            <a:picLocks noChangeAspect="1"/>
          </p:cNvPicPr>
          <p:nvPr/>
        </p:nvPicPr>
        <p:blipFill>
          <a:blip r:embed="rId5"/>
          <a:stretch>
            <a:fillRect/>
          </a:stretch>
        </p:blipFill>
        <p:spPr>
          <a:xfrm>
            <a:off x="6852847" y="1583490"/>
            <a:ext cx="3324713" cy="2249208"/>
          </a:xfrm>
          <a:prstGeom prst="rect">
            <a:avLst/>
          </a:prstGeom>
        </p:spPr>
      </p:pic>
      <p:pic>
        <p:nvPicPr>
          <p:cNvPr id="13" name="Picture 12">
            <a:extLst>
              <a:ext uri="{FF2B5EF4-FFF2-40B4-BE49-F238E27FC236}">
                <a16:creationId xmlns:a16="http://schemas.microsoft.com/office/drawing/2014/main" id="{AE3DE532-B908-DC8B-4DB2-BB3974818245}"/>
              </a:ext>
            </a:extLst>
          </p:cNvPr>
          <p:cNvPicPr>
            <a:picLocks noChangeAspect="1"/>
          </p:cNvPicPr>
          <p:nvPr/>
        </p:nvPicPr>
        <p:blipFill>
          <a:blip r:embed="rId6"/>
          <a:stretch>
            <a:fillRect/>
          </a:stretch>
        </p:blipFill>
        <p:spPr>
          <a:xfrm>
            <a:off x="87338" y="1607769"/>
            <a:ext cx="3337402" cy="2240494"/>
          </a:xfrm>
          <a:prstGeom prst="rect">
            <a:avLst/>
          </a:prstGeom>
        </p:spPr>
      </p:pic>
      <p:sp>
        <p:nvSpPr>
          <p:cNvPr id="15" name="TextBox 14">
            <a:extLst>
              <a:ext uri="{FF2B5EF4-FFF2-40B4-BE49-F238E27FC236}">
                <a16:creationId xmlns:a16="http://schemas.microsoft.com/office/drawing/2014/main" id="{C03FCB87-0AE3-A560-846E-65AAC8A62597}"/>
              </a:ext>
            </a:extLst>
          </p:cNvPr>
          <p:cNvSpPr txBox="1"/>
          <p:nvPr/>
        </p:nvSpPr>
        <p:spPr>
          <a:xfrm>
            <a:off x="166872" y="4164625"/>
            <a:ext cx="922376" cy="338554"/>
          </a:xfrm>
          <a:prstGeom prst="rect">
            <a:avLst/>
          </a:prstGeom>
          <a:noFill/>
        </p:spPr>
        <p:txBody>
          <a:bodyPr wrap="square" rtlCol="0">
            <a:spAutoFit/>
          </a:bodyPr>
          <a:lstStyle/>
          <a:p>
            <a:r>
              <a:rPr lang="en-GB" sz="1600">
                <a:latin typeface="Avenir Next" panose="020B0503020202020204" pitchFamily="34" charset="0"/>
              </a:rPr>
              <a:t>100mm</a:t>
            </a:r>
            <a:endParaRPr lang="en-GB">
              <a:latin typeface="Avenir Next" panose="020B0503020202020204" pitchFamily="34" charset="0"/>
            </a:endParaRPr>
          </a:p>
        </p:txBody>
      </p:sp>
      <p:sp>
        <p:nvSpPr>
          <p:cNvPr id="16" name="TextBox 15">
            <a:extLst>
              <a:ext uri="{FF2B5EF4-FFF2-40B4-BE49-F238E27FC236}">
                <a16:creationId xmlns:a16="http://schemas.microsoft.com/office/drawing/2014/main" id="{79452840-7545-6F0D-EF66-682AAA03D2AE}"/>
              </a:ext>
            </a:extLst>
          </p:cNvPr>
          <p:cNvSpPr txBox="1"/>
          <p:nvPr/>
        </p:nvSpPr>
        <p:spPr>
          <a:xfrm>
            <a:off x="1632842" y="4134480"/>
            <a:ext cx="922376" cy="338554"/>
          </a:xfrm>
          <a:prstGeom prst="rect">
            <a:avLst/>
          </a:prstGeom>
          <a:noFill/>
        </p:spPr>
        <p:txBody>
          <a:bodyPr wrap="square" rtlCol="0">
            <a:spAutoFit/>
          </a:bodyPr>
          <a:lstStyle/>
          <a:p>
            <a:r>
              <a:rPr lang="en-GB" sz="1600">
                <a:latin typeface="Avenir Next" panose="020B0503020202020204" pitchFamily="34" charset="0"/>
              </a:rPr>
              <a:t>130mm</a:t>
            </a:r>
            <a:endParaRPr lang="en-GB">
              <a:latin typeface="Avenir Next" panose="020B0503020202020204" pitchFamily="34" charset="0"/>
            </a:endParaRPr>
          </a:p>
        </p:txBody>
      </p:sp>
      <p:sp>
        <p:nvSpPr>
          <p:cNvPr id="17" name="TextBox 16">
            <a:extLst>
              <a:ext uri="{FF2B5EF4-FFF2-40B4-BE49-F238E27FC236}">
                <a16:creationId xmlns:a16="http://schemas.microsoft.com/office/drawing/2014/main" id="{F42CC2AD-DA70-5CAC-5B7A-D08E966B9C2A}"/>
              </a:ext>
            </a:extLst>
          </p:cNvPr>
          <p:cNvSpPr txBox="1"/>
          <p:nvPr/>
        </p:nvSpPr>
        <p:spPr>
          <a:xfrm>
            <a:off x="2946225" y="4157624"/>
            <a:ext cx="922376" cy="338554"/>
          </a:xfrm>
          <a:prstGeom prst="rect">
            <a:avLst/>
          </a:prstGeom>
          <a:noFill/>
        </p:spPr>
        <p:txBody>
          <a:bodyPr wrap="square" rtlCol="0">
            <a:spAutoFit/>
          </a:bodyPr>
          <a:lstStyle/>
          <a:p>
            <a:r>
              <a:rPr lang="en-GB" sz="1600">
                <a:latin typeface="Avenir Next" panose="020B0503020202020204" pitchFamily="34" charset="0"/>
              </a:rPr>
              <a:t>160mm</a:t>
            </a:r>
            <a:endParaRPr lang="en-GB">
              <a:latin typeface="Avenir Next" panose="020B0503020202020204" pitchFamily="34" charset="0"/>
            </a:endParaRPr>
          </a:p>
        </p:txBody>
      </p:sp>
      <p:sp>
        <p:nvSpPr>
          <p:cNvPr id="18" name="TextBox 17">
            <a:extLst>
              <a:ext uri="{FF2B5EF4-FFF2-40B4-BE49-F238E27FC236}">
                <a16:creationId xmlns:a16="http://schemas.microsoft.com/office/drawing/2014/main" id="{BD6034EF-3083-9AFB-3385-B78E96C0C66D}"/>
              </a:ext>
            </a:extLst>
          </p:cNvPr>
          <p:cNvSpPr txBox="1"/>
          <p:nvPr/>
        </p:nvSpPr>
        <p:spPr>
          <a:xfrm>
            <a:off x="4412195" y="4157624"/>
            <a:ext cx="922376" cy="338554"/>
          </a:xfrm>
          <a:prstGeom prst="rect">
            <a:avLst/>
          </a:prstGeom>
          <a:noFill/>
        </p:spPr>
        <p:txBody>
          <a:bodyPr wrap="square" rtlCol="0">
            <a:spAutoFit/>
          </a:bodyPr>
          <a:lstStyle/>
          <a:p>
            <a:r>
              <a:rPr lang="en-GB" sz="1600">
                <a:latin typeface="Avenir Next" panose="020B0503020202020204" pitchFamily="34" charset="0"/>
              </a:rPr>
              <a:t>100mm</a:t>
            </a:r>
            <a:endParaRPr lang="en-GB">
              <a:latin typeface="Avenir Next" panose="020B0503020202020204" pitchFamily="34" charset="0"/>
            </a:endParaRPr>
          </a:p>
        </p:txBody>
      </p:sp>
      <p:sp>
        <p:nvSpPr>
          <p:cNvPr id="19" name="TextBox 18">
            <a:extLst>
              <a:ext uri="{FF2B5EF4-FFF2-40B4-BE49-F238E27FC236}">
                <a16:creationId xmlns:a16="http://schemas.microsoft.com/office/drawing/2014/main" id="{DFD3CC68-53B8-7F6A-5EBD-FFFA589FAC69}"/>
              </a:ext>
            </a:extLst>
          </p:cNvPr>
          <p:cNvSpPr txBox="1"/>
          <p:nvPr/>
        </p:nvSpPr>
        <p:spPr>
          <a:xfrm>
            <a:off x="5774103" y="4157624"/>
            <a:ext cx="922376" cy="338554"/>
          </a:xfrm>
          <a:prstGeom prst="rect">
            <a:avLst/>
          </a:prstGeom>
          <a:noFill/>
        </p:spPr>
        <p:txBody>
          <a:bodyPr wrap="square" rtlCol="0">
            <a:spAutoFit/>
          </a:bodyPr>
          <a:lstStyle/>
          <a:p>
            <a:r>
              <a:rPr lang="en-GB" sz="1600">
                <a:latin typeface="Avenir Next" panose="020B0503020202020204" pitchFamily="34" charset="0"/>
              </a:rPr>
              <a:t>130mm</a:t>
            </a:r>
            <a:endParaRPr lang="en-GB">
              <a:latin typeface="Avenir Next" panose="020B0503020202020204" pitchFamily="34" charset="0"/>
            </a:endParaRPr>
          </a:p>
        </p:txBody>
      </p:sp>
      <p:sp>
        <p:nvSpPr>
          <p:cNvPr id="20" name="TextBox 19">
            <a:extLst>
              <a:ext uri="{FF2B5EF4-FFF2-40B4-BE49-F238E27FC236}">
                <a16:creationId xmlns:a16="http://schemas.microsoft.com/office/drawing/2014/main" id="{54F3BEAB-6A9C-25A6-F667-23189A1CFC9E}"/>
              </a:ext>
            </a:extLst>
          </p:cNvPr>
          <p:cNvSpPr txBox="1"/>
          <p:nvPr/>
        </p:nvSpPr>
        <p:spPr>
          <a:xfrm>
            <a:off x="6910189" y="4157624"/>
            <a:ext cx="922376" cy="338554"/>
          </a:xfrm>
          <a:prstGeom prst="rect">
            <a:avLst/>
          </a:prstGeom>
          <a:noFill/>
        </p:spPr>
        <p:txBody>
          <a:bodyPr wrap="square" rtlCol="0">
            <a:spAutoFit/>
          </a:bodyPr>
          <a:lstStyle/>
          <a:p>
            <a:r>
              <a:rPr lang="en-GB" sz="1600">
                <a:latin typeface="Avenir Next" panose="020B0503020202020204" pitchFamily="34" charset="0"/>
              </a:rPr>
              <a:t>160mm</a:t>
            </a:r>
            <a:endParaRPr lang="en-GB">
              <a:latin typeface="Avenir Next" panose="020B0503020202020204" pitchFamily="34" charset="0"/>
            </a:endParaRPr>
          </a:p>
        </p:txBody>
      </p:sp>
      <p:sp>
        <p:nvSpPr>
          <p:cNvPr id="21" name="TextBox 20">
            <a:extLst>
              <a:ext uri="{FF2B5EF4-FFF2-40B4-BE49-F238E27FC236}">
                <a16:creationId xmlns:a16="http://schemas.microsoft.com/office/drawing/2014/main" id="{65A04257-CD2B-7C10-58C2-0CCD0841956A}"/>
              </a:ext>
            </a:extLst>
          </p:cNvPr>
          <p:cNvSpPr txBox="1"/>
          <p:nvPr/>
        </p:nvSpPr>
        <p:spPr>
          <a:xfrm>
            <a:off x="8320622" y="4134480"/>
            <a:ext cx="922376" cy="338554"/>
          </a:xfrm>
          <a:prstGeom prst="rect">
            <a:avLst/>
          </a:prstGeom>
          <a:noFill/>
        </p:spPr>
        <p:txBody>
          <a:bodyPr wrap="square" rtlCol="0">
            <a:spAutoFit/>
          </a:bodyPr>
          <a:lstStyle/>
          <a:p>
            <a:r>
              <a:rPr lang="en-GB" sz="1600">
                <a:latin typeface="Avenir Next" panose="020B0503020202020204" pitchFamily="34" charset="0"/>
              </a:rPr>
              <a:t>100mm</a:t>
            </a:r>
            <a:endParaRPr lang="en-GB">
              <a:latin typeface="Avenir Next" panose="020B0503020202020204" pitchFamily="34" charset="0"/>
            </a:endParaRPr>
          </a:p>
        </p:txBody>
      </p:sp>
      <p:sp>
        <p:nvSpPr>
          <p:cNvPr id="22" name="TextBox 21">
            <a:extLst>
              <a:ext uri="{FF2B5EF4-FFF2-40B4-BE49-F238E27FC236}">
                <a16:creationId xmlns:a16="http://schemas.microsoft.com/office/drawing/2014/main" id="{12C602F0-ADED-71B9-21CB-41978F32327B}"/>
              </a:ext>
            </a:extLst>
          </p:cNvPr>
          <p:cNvSpPr txBox="1"/>
          <p:nvPr/>
        </p:nvSpPr>
        <p:spPr>
          <a:xfrm>
            <a:off x="9634005" y="4157624"/>
            <a:ext cx="922376" cy="338554"/>
          </a:xfrm>
          <a:prstGeom prst="rect">
            <a:avLst/>
          </a:prstGeom>
          <a:noFill/>
        </p:spPr>
        <p:txBody>
          <a:bodyPr wrap="square" rtlCol="0">
            <a:spAutoFit/>
          </a:bodyPr>
          <a:lstStyle/>
          <a:p>
            <a:r>
              <a:rPr lang="en-GB" sz="1600">
                <a:latin typeface="Avenir Next" panose="020B0503020202020204" pitchFamily="34" charset="0"/>
              </a:rPr>
              <a:t>130mm</a:t>
            </a:r>
            <a:endParaRPr lang="en-GB">
              <a:latin typeface="Avenir Next" panose="020B0503020202020204" pitchFamily="34" charset="0"/>
            </a:endParaRPr>
          </a:p>
        </p:txBody>
      </p:sp>
      <p:sp>
        <p:nvSpPr>
          <p:cNvPr id="23" name="TextBox 22">
            <a:extLst>
              <a:ext uri="{FF2B5EF4-FFF2-40B4-BE49-F238E27FC236}">
                <a16:creationId xmlns:a16="http://schemas.microsoft.com/office/drawing/2014/main" id="{3141C13D-D1FB-E63E-DD79-A12C03DEE490}"/>
              </a:ext>
            </a:extLst>
          </p:cNvPr>
          <p:cNvSpPr txBox="1"/>
          <p:nvPr/>
        </p:nvSpPr>
        <p:spPr>
          <a:xfrm>
            <a:off x="10867141" y="4127557"/>
            <a:ext cx="922376" cy="338554"/>
          </a:xfrm>
          <a:prstGeom prst="rect">
            <a:avLst/>
          </a:prstGeom>
          <a:noFill/>
        </p:spPr>
        <p:txBody>
          <a:bodyPr wrap="square" rtlCol="0">
            <a:spAutoFit/>
          </a:bodyPr>
          <a:lstStyle/>
          <a:p>
            <a:r>
              <a:rPr lang="en-GB" sz="1600">
                <a:latin typeface="Avenir Next" panose="020B0503020202020204" pitchFamily="34" charset="0"/>
              </a:rPr>
              <a:t>160mm</a:t>
            </a:r>
            <a:endParaRPr lang="en-GB">
              <a:latin typeface="Avenir Next" panose="020B0503020202020204" pitchFamily="34" charset="0"/>
            </a:endParaRPr>
          </a:p>
        </p:txBody>
      </p:sp>
      <p:sp>
        <p:nvSpPr>
          <p:cNvPr id="5" name="TextBox 4">
            <a:extLst>
              <a:ext uri="{FF2B5EF4-FFF2-40B4-BE49-F238E27FC236}">
                <a16:creationId xmlns:a16="http://schemas.microsoft.com/office/drawing/2014/main" id="{F358D288-D4F9-F01B-ADF7-16411CC277FD}"/>
              </a:ext>
            </a:extLst>
          </p:cNvPr>
          <p:cNvSpPr txBox="1"/>
          <p:nvPr/>
        </p:nvSpPr>
        <p:spPr>
          <a:xfrm>
            <a:off x="9969359" y="6289267"/>
            <a:ext cx="1592103" cy="369332"/>
          </a:xfrm>
          <a:prstGeom prst="rect">
            <a:avLst/>
          </a:prstGeom>
          <a:noFill/>
        </p:spPr>
        <p:txBody>
          <a:bodyPr wrap="none" rtlCol="0">
            <a:spAutoFit/>
          </a:bodyPr>
          <a:lstStyle/>
          <a:p>
            <a:r>
              <a:rPr lang="en-GB">
                <a:latin typeface="Avenir Next" panose="020B0503020202020204" pitchFamily="34" charset="0"/>
              </a:rPr>
              <a:t>(With 6 turns)</a:t>
            </a:r>
          </a:p>
        </p:txBody>
      </p:sp>
      <p:sp>
        <p:nvSpPr>
          <p:cNvPr id="14" name="Rectangle 13">
            <a:extLst>
              <a:ext uri="{FF2B5EF4-FFF2-40B4-BE49-F238E27FC236}">
                <a16:creationId xmlns:a16="http://schemas.microsoft.com/office/drawing/2014/main" id="{9A433881-C698-44F0-BD37-90E11233673D}"/>
              </a:ext>
            </a:extLst>
          </p:cNvPr>
          <p:cNvSpPr/>
          <p:nvPr/>
        </p:nvSpPr>
        <p:spPr>
          <a:xfrm>
            <a:off x="3424739" y="1322043"/>
            <a:ext cx="3428107" cy="2614337"/>
          </a:xfrm>
          <a:prstGeom prst="rect">
            <a:avLst/>
          </a:prstGeom>
          <a:noFill/>
          <a:ln w="25400">
            <a:solidFill>
              <a:srgbClr val="2CA02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7347194-5AAF-A4F2-7FE9-03B3CBCEFCBF}"/>
              </a:ext>
            </a:extLst>
          </p:cNvPr>
          <p:cNvSpPr/>
          <p:nvPr/>
        </p:nvSpPr>
        <p:spPr>
          <a:xfrm>
            <a:off x="5508468" y="4079610"/>
            <a:ext cx="1235457" cy="1881578"/>
          </a:xfrm>
          <a:prstGeom prst="rect">
            <a:avLst/>
          </a:prstGeom>
          <a:noFill/>
          <a:ln w="25400">
            <a:solidFill>
              <a:srgbClr val="2CA02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1DC85BF4-E66A-CC4D-AFFB-E5E020246C84}"/>
              </a:ext>
            </a:extLst>
          </p:cNvPr>
          <p:cNvSpPr/>
          <p:nvPr/>
        </p:nvSpPr>
        <p:spPr>
          <a:xfrm>
            <a:off x="1444383" y="4079610"/>
            <a:ext cx="1235457" cy="1881578"/>
          </a:xfrm>
          <a:prstGeom prst="rect">
            <a:avLst/>
          </a:prstGeom>
          <a:noFill/>
          <a:ln w="25400">
            <a:solidFill>
              <a:srgbClr val="2CA02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33BCCFD7-28F9-56E9-A2DB-81A2EE7973A9}"/>
              </a:ext>
            </a:extLst>
          </p:cNvPr>
          <p:cNvSpPr/>
          <p:nvPr/>
        </p:nvSpPr>
        <p:spPr>
          <a:xfrm>
            <a:off x="9351630" y="4079610"/>
            <a:ext cx="1235457" cy="1881578"/>
          </a:xfrm>
          <a:prstGeom prst="rect">
            <a:avLst/>
          </a:prstGeom>
          <a:noFill/>
          <a:ln w="25400">
            <a:solidFill>
              <a:srgbClr val="2CA02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A216D5DA-76ED-66ED-3C6A-60C0C52B26C1}"/>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15683491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D5FC3-E1C3-0E14-E72F-8F56F1AB2324}"/>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1340A70C-BA74-E143-2150-57E213395B36}"/>
              </a:ext>
            </a:extLst>
          </p:cNvPr>
          <p:cNvSpPr txBox="1">
            <a:spLocks/>
          </p:cNvSpPr>
          <p:nvPr/>
        </p:nvSpPr>
        <p:spPr>
          <a:xfrm>
            <a:off x="375594" y="234587"/>
            <a:ext cx="3293581"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Dipole Magnet</a:t>
            </a:r>
          </a:p>
        </p:txBody>
      </p:sp>
      <p:sp>
        <p:nvSpPr>
          <p:cNvPr id="184" name="TextBox 183">
            <a:extLst>
              <a:ext uri="{FF2B5EF4-FFF2-40B4-BE49-F238E27FC236}">
                <a16:creationId xmlns:a16="http://schemas.microsoft.com/office/drawing/2014/main" id="{6D76FE4C-EE1B-7280-04CB-CD9BD4986D2E}"/>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25</a:t>
            </a:r>
          </a:p>
        </p:txBody>
      </p:sp>
      <p:sp>
        <p:nvSpPr>
          <p:cNvPr id="53" name="TextBox 52">
            <a:extLst>
              <a:ext uri="{FF2B5EF4-FFF2-40B4-BE49-F238E27FC236}">
                <a16:creationId xmlns:a16="http://schemas.microsoft.com/office/drawing/2014/main" id="{B11D2B2B-5134-0387-7686-744C74C1FE3A}"/>
              </a:ext>
            </a:extLst>
          </p:cNvPr>
          <p:cNvSpPr txBox="1"/>
          <p:nvPr/>
        </p:nvSpPr>
        <p:spPr>
          <a:xfrm>
            <a:off x="382068" y="1360929"/>
            <a:ext cx="2884714" cy="39844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Ramping considerations</a:t>
            </a:r>
          </a:p>
        </p:txBody>
      </p:sp>
      <p:sp>
        <p:nvSpPr>
          <p:cNvPr id="2" name="TextBox 1">
            <a:extLst>
              <a:ext uri="{FF2B5EF4-FFF2-40B4-BE49-F238E27FC236}">
                <a16:creationId xmlns:a16="http://schemas.microsoft.com/office/drawing/2014/main" id="{0643834D-412A-4C26-4A48-DED012AA9EC5}"/>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pic>
        <p:nvPicPr>
          <p:cNvPr id="4" name="Content Placeholder 3">
            <a:extLst>
              <a:ext uri="{FF2B5EF4-FFF2-40B4-BE49-F238E27FC236}">
                <a16:creationId xmlns:a16="http://schemas.microsoft.com/office/drawing/2014/main" id="{808B6281-1C7F-C111-8A23-BF24BA1E50E8}"/>
              </a:ext>
            </a:extLst>
          </p:cNvPr>
          <p:cNvPicPr>
            <a:picLocks noChangeAspect="1"/>
          </p:cNvPicPr>
          <p:nvPr/>
        </p:nvPicPr>
        <p:blipFill>
          <a:blip r:embed="rId3"/>
          <a:stretch>
            <a:fillRect/>
          </a:stretch>
        </p:blipFill>
        <p:spPr>
          <a:xfrm>
            <a:off x="0" y="2450307"/>
            <a:ext cx="4487004" cy="3379102"/>
          </a:xfrm>
          <a:prstGeom prst="rect">
            <a:avLst/>
          </a:prstGeom>
        </p:spPr>
      </p:pic>
      <p:sp>
        <p:nvSpPr>
          <p:cNvPr id="12" name="TextBox 11">
            <a:extLst>
              <a:ext uri="{FF2B5EF4-FFF2-40B4-BE49-F238E27FC236}">
                <a16:creationId xmlns:a16="http://schemas.microsoft.com/office/drawing/2014/main" id="{913E9F3E-7A89-3FE8-B767-5CF638E46B18}"/>
              </a:ext>
            </a:extLst>
          </p:cNvPr>
          <p:cNvSpPr txBox="1"/>
          <p:nvPr/>
        </p:nvSpPr>
        <p:spPr>
          <a:xfrm>
            <a:off x="375594" y="5829409"/>
            <a:ext cx="4311558" cy="369332"/>
          </a:xfrm>
          <a:prstGeom prst="rect">
            <a:avLst/>
          </a:prstGeom>
          <a:noFill/>
        </p:spPr>
        <p:txBody>
          <a:bodyPr wrap="square" rtlCol="0">
            <a:spAutoFit/>
          </a:bodyPr>
          <a:lstStyle/>
          <a:p>
            <a:r>
              <a:rPr lang="en-GB">
                <a:latin typeface="Avenir Next" panose="020B0503020202020204" pitchFamily="34" charset="0"/>
              </a:rPr>
              <a:t>Field quality worsens at lower B-Fields</a:t>
            </a:r>
          </a:p>
        </p:txBody>
      </p:sp>
      <p:sp>
        <p:nvSpPr>
          <p:cNvPr id="29" name="TextBox 28">
            <a:extLst>
              <a:ext uri="{FF2B5EF4-FFF2-40B4-BE49-F238E27FC236}">
                <a16:creationId xmlns:a16="http://schemas.microsoft.com/office/drawing/2014/main" id="{6CF30840-C2EE-C7F9-D5A5-510245BBF372}"/>
              </a:ext>
            </a:extLst>
          </p:cNvPr>
          <p:cNvSpPr txBox="1"/>
          <p:nvPr/>
        </p:nvSpPr>
        <p:spPr>
          <a:xfrm>
            <a:off x="392694" y="1907044"/>
            <a:ext cx="3296095" cy="369332"/>
          </a:xfrm>
          <a:prstGeom prst="rect">
            <a:avLst/>
          </a:prstGeom>
          <a:noFill/>
        </p:spPr>
        <p:txBody>
          <a:bodyPr wrap="none" rtlCol="0">
            <a:spAutoFit/>
          </a:bodyPr>
          <a:lstStyle/>
          <a:p>
            <a:r>
              <a:rPr lang="en-GB">
                <a:latin typeface="Avenir Next" panose="020B0503020202020204" pitchFamily="34" charset="0"/>
              </a:rPr>
              <a:t>Using optimal 130mm design</a:t>
            </a:r>
          </a:p>
        </p:txBody>
      </p:sp>
      <p:pic>
        <p:nvPicPr>
          <p:cNvPr id="30" name="Picture 29">
            <a:extLst>
              <a:ext uri="{FF2B5EF4-FFF2-40B4-BE49-F238E27FC236}">
                <a16:creationId xmlns:a16="http://schemas.microsoft.com/office/drawing/2014/main" id="{90EC02FC-5E81-1637-9C9E-F20D433B0582}"/>
              </a:ext>
            </a:extLst>
          </p:cNvPr>
          <p:cNvPicPr>
            <a:picLocks noChangeAspect="1"/>
          </p:cNvPicPr>
          <p:nvPr/>
        </p:nvPicPr>
        <p:blipFill>
          <a:blip r:embed="rId4"/>
          <a:srcRect l="4426" b="16683"/>
          <a:stretch>
            <a:fillRect/>
          </a:stretch>
        </p:blipFill>
        <p:spPr>
          <a:xfrm>
            <a:off x="5797457" y="1294825"/>
            <a:ext cx="4288420" cy="1963102"/>
          </a:xfrm>
          <a:prstGeom prst="rect">
            <a:avLst/>
          </a:prstGeom>
        </p:spPr>
      </p:pic>
      <p:sp>
        <p:nvSpPr>
          <p:cNvPr id="32" name="TextBox 31">
            <a:extLst>
              <a:ext uri="{FF2B5EF4-FFF2-40B4-BE49-F238E27FC236}">
                <a16:creationId xmlns:a16="http://schemas.microsoft.com/office/drawing/2014/main" id="{F50B844A-A2AD-68CD-1D93-1E3EBE62C14C}"/>
              </a:ext>
            </a:extLst>
          </p:cNvPr>
          <p:cNvSpPr txBox="1"/>
          <p:nvPr/>
        </p:nvSpPr>
        <p:spPr>
          <a:xfrm>
            <a:off x="7017679" y="3201854"/>
            <a:ext cx="1624163" cy="369332"/>
          </a:xfrm>
          <a:prstGeom prst="rect">
            <a:avLst/>
          </a:prstGeom>
          <a:noFill/>
        </p:spPr>
        <p:txBody>
          <a:bodyPr wrap="none" rtlCol="0">
            <a:spAutoFit/>
          </a:bodyPr>
          <a:lstStyle/>
          <a:p>
            <a:r>
              <a:rPr lang="en-GB">
                <a:latin typeface="Avenir Next" panose="020B0503020202020204" pitchFamily="34" charset="0"/>
              </a:rPr>
              <a:t>At B = 1.800T</a:t>
            </a:r>
          </a:p>
        </p:txBody>
      </p:sp>
      <p:pic>
        <p:nvPicPr>
          <p:cNvPr id="33" name="Picture 32">
            <a:extLst>
              <a:ext uri="{FF2B5EF4-FFF2-40B4-BE49-F238E27FC236}">
                <a16:creationId xmlns:a16="http://schemas.microsoft.com/office/drawing/2014/main" id="{9EBE4802-F037-A9D8-EC58-2B2AEB8B2355}"/>
              </a:ext>
            </a:extLst>
          </p:cNvPr>
          <p:cNvPicPr>
            <a:picLocks noChangeAspect="1"/>
          </p:cNvPicPr>
          <p:nvPr/>
        </p:nvPicPr>
        <p:blipFill>
          <a:blip r:embed="rId5"/>
          <a:srcRect r="84639" b="94508"/>
          <a:stretch>
            <a:fillRect/>
          </a:stretch>
        </p:blipFill>
        <p:spPr>
          <a:xfrm>
            <a:off x="10085877" y="1294825"/>
            <a:ext cx="413587" cy="244084"/>
          </a:xfrm>
          <a:prstGeom prst="rect">
            <a:avLst/>
          </a:prstGeom>
        </p:spPr>
      </p:pic>
      <p:sp>
        <p:nvSpPr>
          <p:cNvPr id="34" name="TextBox 33">
            <a:extLst>
              <a:ext uri="{FF2B5EF4-FFF2-40B4-BE49-F238E27FC236}">
                <a16:creationId xmlns:a16="http://schemas.microsoft.com/office/drawing/2014/main" id="{D43FB1FB-1DE3-5867-9BD3-EF489638EF4C}"/>
              </a:ext>
            </a:extLst>
          </p:cNvPr>
          <p:cNvSpPr txBox="1"/>
          <p:nvPr/>
        </p:nvSpPr>
        <p:spPr>
          <a:xfrm>
            <a:off x="10467190" y="1275233"/>
            <a:ext cx="1067921" cy="1200329"/>
          </a:xfrm>
          <a:prstGeom prst="rect">
            <a:avLst/>
          </a:prstGeom>
          <a:noFill/>
        </p:spPr>
        <p:txBody>
          <a:bodyPr wrap="none" rtlCol="0">
            <a:spAutoFit/>
          </a:bodyPr>
          <a:lstStyle/>
          <a:p>
            <a:r>
              <a:rPr lang="en-GB">
                <a:latin typeface="Avenir Next" panose="020B0503020202020204" pitchFamily="34" charset="0"/>
              </a:rPr>
              <a:t>≥1.801T</a:t>
            </a:r>
          </a:p>
          <a:p>
            <a:r>
              <a:rPr lang="en-GB">
                <a:latin typeface="Avenir Next" panose="020B0503020202020204" pitchFamily="34" charset="0"/>
              </a:rPr>
              <a:t>=1.800T</a:t>
            </a:r>
          </a:p>
          <a:p>
            <a:r>
              <a:rPr lang="en-GB">
                <a:latin typeface="Avenir Next" panose="020B0503020202020204" pitchFamily="34" charset="0"/>
              </a:rPr>
              <a:t>≤1.799T</a:t>
            </a:r>
          </a:p>
          <a:p>
            <a:endParaRPr lang="en-GB">
              <a:latin typeface="Avenir Next" panose="020B0503020202020204" pitchFamily="34" charset="0"/>
            </a:endParaRPr>
          </a:p>
        </p:txBody>
      </p:sp>
      <p:pic>
        <p:nvPicPr>
          <p:cNvPr id="35" name="Picture 34">
            <a:extLst>
              <a:ext uri="{FF2B5EF4-FFF2-40B4-BE49-F238E27FC236}">
                <a16:creationId xmlns:a16="http://schemas.microsoft.com/office/drawing/2014/main" id="{B0AAA910-C5F4-19F0-2C50-060A195796FB}"/>
              </a:ext>
            </a:extLst>
          </p:cNvPr>
          <p:cNvPicPr>
            <a:picLocks noChangeAspect="1"/>
          </p:cNvPicPr>
          <p:nvPr/>
        </p:nvPicPr>
        <p:blipFill>
          <a:blip r:embed="rId6"/>
          <a:stretch>
            <a:fillRect/>
          </a:stretch>
        </p:blipFill>
        <p:spPr>
          <a:xfrm>
            <a:off x="10167618" y="1616006"/>
            <a:ext cx="317500" cy="254000"/>
          </a:xfrm>
          <a:prstGeom prst="rect">
            <a:avLst/>
          </a:prstGeom>
        </p:spPr>
      </p:pic>
      <p:pic>
        <p:nvPicPr>
          <p:cNvPr id="37" name="Picture 36">
            <a:extLst>
              <a:ext uri="{FF2B5EF4-FFF2-40B4-BE49-F238E27FC236}">
                <a16:creationId xmlns:a16="http://schemas.microsoft.com/office/drawing/2014/main" id="{0FAB922D-69EB-DE11-10BE-8D16B202F8E2}"/>
              </a:ext>
            </a:extLst>
          </p:cNvPr>
          <p:cNvPicPr>
            <a:picLocks noChangeAspect="1"/>
          </p:cNvPicPr>
          <p:nvPr/>
        </p:nvPicPr>
        <p:blipFill>
          <a:blip r:embed="rId7"/>
          <a:stretch>
            <a:fillRect/>
          </a:stretch>
        </p:blipFill>
        <p:spPr>
          <a:xfrm>
            <a:off x="10130854" y="1918573"/>
            <a:ext cx="381000" cy="241300"/>
          </a:xfrm>
          <a:prstGeom prst="rect">
            <a:avLst/>
          </a:prstGeom>
        </p:spPr>
      </p:pic>
      <p:pic>
        <p:nvPicPr>
          <p:cNvPr id="38" name="Picture 37">
            <a:extLst>
              <a:ext uri="{FF2B5EF4-FFF2-40B4-BE49-F238E27FC236}">
                <a16:creationId xmlns:a16="http://schemas.microsoft.com/office/drawing/2014/main" id="{FA573093-7B98-FFC6-69D1-D72F1DCEFB35}"/>
              </a:ext>
            </a:extLst>
          </p:cNvPr>
          <p:cNvPicPr>
            <a:picLocks noChangeAspect="1"/>
          </p:cNvPicPr>
          <p:nvPr/>
        </p:nvPicPr>
        <p:blipFill>
          <a:blip r:embed="rId8"/>
          <a:stretch>
            <a:fillRect/>
          </a:stretch>
        </p:blipFill>
        <p:spPr>
          <a:xfrm>
            <a:off x="5797457" y="3963364"/>
            <a:ext cx="4288420" cy="2015235"/>
          </a:xfrm>
          <a:prstGeom prst="rect">
            <a:avLst/>
          </a:prstGeom>
        </p:spPr>
      </p:pic>
      <p:sp>
        <p:nvSpPr>
          <p:cNvPr id="39" name="TextBox 38">
            <a:extLst>
              <a:ext uri="{FF2B5EF4-FFF2-40B4-BE49-F238E27FC236}">
                <a16:creationId xmlns:a16="http://schemas.microsoft.com/office/drawing/2014/main" id="{3511D9F3-90CF-5367-764E-F5C15C4FA6DF}"/>
              </a:ext>
            </a:extLst>
          </p:cNvPr>
          <p:cNvSpPr txBox="1"/>
          <p:nvPr/>
        </p:nvSpPr>
        <p:spPr>
          <a:xfrm>
            <a:off x="7129585" y="5941606"/>
            <a:ext cx="1624163" cy="369332"/>
          </a:xfrm>
          <a:prstGeom prst="rect">
            <a:avLst/>
          </a:prstGeom>
          <a:noFill/>
        </p:spPr>
        <p:txBody>
          <a:bodyPr wrap="none" rtlCol="0">
            <a:spAutoFit/>
          </a:bodyPr>
          <a:lstStyle/>
          <a:p>
            <a:r>
              <a:rPr lang="en-GB">
                <a:latin typeface="Avenir Next" panose="020B0503020202020204" pitchFamily="34" charset="0"/>
              </a:rPr>
              <a:t>At B = 0.500T</a:t>
            </a:r>
          </a:p>
        </p:txBody>
      </p:sp>
      <p:pic>
        <p:nvPicPr>
          <p:cNvPr id="40" name="Picture 39">
            <a:extLst>
              <a:ext uri="{FF2B5EF4-FFF2-40B4-BE49-F238E27FC236}">
                <a16:creationId xmlns:a16="http://schemas.microsoft.com/office/drawing/2014/main" id="{EC33065A-6560-03FF-39A0-717032C84CAB}"/>
              </a:ext>
            </a:extLst>
          </p:cNvPr>
          <p:cNvPicPr>
            <a:picLocks noChangeAspect="1"/>
          </p:cNvPicPr>
          <p:nvPr/>
        </p:nvPicPr>
        <p:blipFill>
          <a:blip r:embed="rId5"/>
          <a:srcRect r="84639" b="94508"/>
          <a:stretch>
            <a:fillRect/>
          </a:stretch>
        </p:blipFill>
        <p:spPr>
          <a:xfrm>
            <a:off x="10167618" y="4000763"/>
            <a:ext cx="413587" cy="244084"/>
          </a:xfrm>
          <a:prstGeom prst="rect">
            <a:avLst/>
          </a:prstGeom>
        </p:spPr>
      </p:pic>
      <p:sp>
        <p:nvSpPr>
          <p:cNvPr id="41" name="TextBox 40">
            <a:extLst>
              <a:ext uri="{FF2B5EF4-FFF2-40B4-BE49-F238E27FC236}">
                <a16:creationId xmlns:a16="http://schemas.microsoft.com/office/drawing/2014/main" id="{55AD54AF-6DFA-117F-4E12-B8C2719F24D9}"/>
              </a:ext>
            </a:extLst>
          </p:cNvPr>
          <p:cNvSpPr txBox="1"/>
          <p:nvPr/>
        </p:nvSpPr>
        <p:spPr>
          <a:xfrm>
            <a:off x="10548931" y="3981171"/>
            <a:ext cx="1067921" cy="1200329"/>
          </a:xfrm>
          <a:prstGeom prst="rect">
            <a:avLst/>
          </a:prstGeom>
          <a:noFill/>
        </p:spPr>
        <p:txBody>
          <a:bodyPr wrap="none" rtlCol="0">
            <a:spAutoFit/>
          </a:bodyPr>
          <a:lstStyle/>
          <a:p>
            <a:r>
              <a:rPr lang="en-GB">
                <a:latin typeface="Avenir Next" panose="020B0503020202020204" pitchFamily="34" charset="0"/>
              </a:rPr>
              <a:t>≥0.501T</a:t>
            </a:r>
          </a:p>
          <a:p>
            <a:r>
              <a:rPr lang="en-GB">
                <a:latin typeface="Avenir Next" panose="020B0503020202020204" pitchFamily="34" charset="0"/>
              </a:rPr>
              <a:t>=0.500T</a:t>
            </a:r>
          </a:p>
          <a:p>
            <a:r>
              <a:rPr lang="en-GB">
                <a:latin typeface="Avenir Next" panose="020B0503020202020204" pitchFamily="34" charset="0"/>
              </a:rPr>
              <a:t>≤0.499T</a:t>
            </a:r>
          </a:p>
          <a:p>
            <a:endParaRPr lang="en-GB">
              <a:latin typeface="Avenir Next" panose="020B0503020202020204" pitchFamily="34" charset="0"/>
            </a:endParaRPr>
          </a:p>
        </p:txBody>
      </p:sp>
      <p:pic>
        <p:nvPicPr>
          <p:cNvPr id="42" name="Picture 41">
            <a:extLst>
              <a:ext uri="{FF2B5EF4-FFF2-40B4-BE49-F238E27FC236}">
                <a16:creationId xmlns:a16="http://schemas.microsoft.com/office/drawing/2014/main" id="{665B6AF7-6713-9C2B-4A64-A662F1F10F8F}"/>
              </a:ext>
            </a:extLst>
          </p:cNvPr>
          <p:cNvPicPr>
            <a:picLocks noChangeAspect="1"/>
          </p:cNvPicPr>
          <p:nvPr/>
        </p:nvPicPr>
        <p:blipFill>
          <a:blip r:embed="rId6"/>
          <a:stretch>
            <a:fillRect/>
          </a:stretch>
        </p:blipFill>
        <p:spPr>
          <a:xfrm>
            <a:off x="10249359" y="4321944"/>
            <a:ext cx="317500" cy="254000"/>
          </a:xfrm>
          <a:prstGeom prst="rect">
            <a:avLst/>
          </a:prstGeom>
        </p:spPr>
      </p:pic>
      <p:pic>
        <p:nvPicPr>
          <p:cNvPr id="43" name="Picture 42">
            <a:extLst>
              <a:ext uri="{FF2B5EF4-FFF2-40B4-BE49-F238E27FC236}">
                <a16:creationId xmlns:a16="http://schemas.microsoft.com/office/drawing/2014/main" id="{2CFC9EA4-3541-A5BE-4B27-0330F2DCC532}"/>
              </a:ext>
            </a:extLst>
          </p:cNvPr>
          <p:cNvPicPr>
            <a:picLocks noChangeAspect="1"/>
          </p:cNvPicPr>
          <p:nvPr/>
        </p:nvPicPr>
        <p:blipFill>
          <a:blip r:embed="rId7"/>
          <a:stretch>
            <a:fillRect/>
          </a:stretch>
        </p:blipFill>
        <p:spPr>
          <a:xfrm>
            <a:off x="10212595" y="4624511"/>
            <a:ext cx="381000" cy="241300"/>
          </a:xfrm>
          <a:prstGeom prst="rect">
            <a:avLst/>
          </a:prstGeom>
        </p:spPr>
      </p:pic>
    </p:spTree>
    <p:extLst>
      <p:ext uri="{BB962C8B-B14F-4D97-AF65-F5344CB8AC3E}">
        <p14:creationId xmlns:p14="http://schemas.microsoft.com/office/powerpoint/2010/main" val="103116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9643A-1A67-A9B4-17D8-5EFA164D99B5}"/>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CAE35A2F-23CB-4005-AEC0-BC37FC1389C8}"/>
              </a:ext>
            </a:extLst>
          </p:cNvPr>
          <p:cNvSpPr txBox="1">
            <a:spLocks/>
          </p:cNvSpPr>
          <p:nvPr/>
        </p:nvSpPr>
        <p:spPr>
          <a:xfrm>
            <a:off x="375594" y="234587"/>
            <a:ext cx="7735672"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Dipole Magnet</a:t>
            </a:r>
          </a:p>
        </p:txBody>
      </p:sp>
      <p:sp>
        <p:nvSpPr>
          <p:cNvPr id="184" name="TextBox 183">
            <a:extLst>
              <a:ext uri="{FF2B5EF4-FFF2-40B4-BE49-F238E27FC236}">
                <a16:creationId xmlns:a16="http://schemas.microsoft.com/office/drawing/2014/main" id="{2F87DD40-0845-6F50-053D-0DA801B3546F}"/>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26</a:t>
            </a:r>
          </a:p>
        </p:txBody>
      </p:sp>
      <p:sp>
        <p:nvSpPr>
          <p:cNvPr id="2" name="TextBox 1">
            <a:extLst>
              <a:ext uri="{FF2B5EF4-FFF2-40B4-BE49-F238E27FC236}">
                <a16:creationId xmlns:a16="http://schemas.microsoft.com/office/drawing/2014/main" id="{0823E4C8-CA2B-7C35-A306-FA096DE1804D}"/>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0CD03F08-D4B0-F36F-D21A-49CF1DF71049}"/>
                  </a:ext>
                </a:extLst>
              </p:cNvPr>
              <p:cNvSpPr txBox="1"/>
              <p:nvPr/>
            </p:nvSpPr>
            <p:spPr>
              <a:xfrm>
                <a:off x="392694" y="1907043"/>
                <a:ext cx="11161019" cy="4369979"/>
              </a:xfrm>
              <a:prstGeom prst="rect">
                <a:avLst/>
              </a:prstGeom>
              <a:noFill/>
            </p:spPr>
            <p:txBody>
              <a:bodyPr wrap="square" rtlCol="0">
                <a:spAutoFit/>
              </a:bodyPr>
              <a:lstStyle/>
              <a:p>
                <a:r>
                  <a:rPr lang="en-GB">
                    <a:solidFill>
                      <a:srgbClr val="1D2A63"/>
                    </a:solidFill>
                    <a:latin typeface="Avenir Next Medium" panose="020B0503020202020204" pitchFamily="34" charset="0"/>
                  </a:rPr>
                  <a:t>Conclusions </a:t>
                </a:r>
              </a:p>
              <a:p>
                <a:pPr marL="285750" indent="-285750">
                  <a:buFont typeface="Arial" panose="020B0604020202020204" pitchFamily="34" charset="0"/>
                  <a:buChar char="•"/>
                </a:pPr>
                <a:r>
                  <a:rPr lang="en-GB">
                    <a:latin typeface="Avenir Next" panose="020B0503020202020204" pitchFamily="34" charset="0"/>
                  </a:rPr>
                  <a:t>Optimisation process developed for dipole magnet</a:t>
                </a:r>
              </a:p>
              <a:p>
                <a:pPr marL="285750" indent="-285750">
                  <a:buFont typeface="Arial" panose="020B0604020202020204" pitchFamily="34" charset="0"/>
                  <a:buChar char="•"/>
                </a:pPr>
                <a:r>
                  <a:rPr lang="en-GB">
                    <a:latin typeface="Avenir Next" panose="020B0503020202020204" pitchFamily="34" charset="0"/>
                  </a:rPr>
                  <a:t>Optimal parameters found at various pole widths for H-shaped dipole with tapered pole</a:t>
                </a:r>
              </a:p>
              <a:p>
                <a:pPr marL="285750" indent="-285750">
                  <a:buFont typeface="Arial" panose="020B0604020202020204" pitchFamily="34" charset="0"/>
                  <a:buChar char="•"/>
                </a:pPr>
                <a:r>
                  <a:rPr lang="en-GB">
                    <a:latin typeface="Avenir Next" panose="020B0503020202020204" pitchFamily="34" charset="0"/>
                  </a:rPr>
                  <a:t>Best parameters found for 130mm pole width with:</a:t>
                </a:r>
              </a:p>
              <a:p>
                <a:pPr marL="742950" lvl="1" indent="-285750">
                  <a:buFont typeface="Arial" panose="020B0604020202020204" pitchFamily="34" charset="0"/>
                  <a:buChar char="•"/>
                </a:pPr>
                <a:r>
                  <a:rPr lang="en-GB">
                    <a:latin typeface="Avenir Next" panose="020B0503020202020204" pitchFamily="34" charset="0"/>
                  </a:rPr>
                  <a:t>Field strength of 1.8T</a:t>
                </a:r>
              </a:p>
              <a:p>
                <a:pPr marL="742950" lvl="1" indent="-285750">
                  <a:buFont typeface="Arial" panose="020B0604020202020204" pitchFamily="34" charset="0"/>
                  <a:buChar char="•"/>
                </a:pPr>
                <a:r>
                  <a:rPr lang="en-GB">
                    <a:latin typeface="Avenir Next" panose="020B0503020202020204" pitchFamily="34" charset="0"/>
                  </a:rPr>
                  <a:t>Field quality </a:t>
                </a:r>
                <a14:m>
                  <m:oMath xmlns:m="http://schemas.openxmlformats.org/officeDocument/2006/math">
                    <m:f>
                      <m:fPr>
                        <m:ctrlPr>
                          <a:rPr lang="en-GB" i="1">
                            <a:latin typeface="Cambria Math" panose="02040503050406030204" pitchFamily="18" charset="0"/>
                          </a:rPr>
                        </m:ctrlPr>
                      </m:fPr>
                      <m:num>
                        <m:r>
                          <m:rPr>
                            <m:sty m:val="p"/>
                          </m:rPr>
                          <a:rPr lang="en-GB">
                            <a:latin typeface="Cambria Math" panose="02040503050406030204" pitchFamily="18" charset="0"/>
                          </a:rPr>
                          <m:t>Δ</m:t>
                        </m:r>
                        <m:r>
                          <a:rPr lang="en-GB" i="1">
                            <a:latin typeface="Cambria Math" panose="02040503050406030204" pitchFamily="18" charset="0"/>
                          </a:rPr>
                          <m:t>𝐵</m:t>
                        </m:r>
                      </m:num>
                      <m:den>
                        <m:r>
                          <a:rPr lang="en-GB" i="1">
                            <a:latin typeface="Cambria Math" panose="02040503050406030204" pitchFamily="18" charset="0"/>
                          </a:rPr>
                          <m:t>𝐵</m:t>
                        </m:r>
                      </m:den>
                    </m:f>
                    <m:r>
                      <a:rPr lang="en-GB" i="1">
                        <a:latin typeface="Cambria Math" panose="02040503050406030204" pitchFamily="18" charset="0"/>
                      </a:rPr>
                      <m:t> </m:t>
                    </m:r>
                    <m:r>
                      <a:rPr lang="en-GB" i="1">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10</m:t>
                        </m:r>
                      </m:e>
                      <m:sup>
                        <m:r>
                          <a:rPr lang="en-GB" i="1">
                            <a:latin typeface="Cambria Math" panose="02040503050406030204" pitchFamily="18" charset="0"/>
                            <a:ea typeface="Cambria Math" panose="02040503050406030204" pitchFamily="18" charset="0"/>
                          </a:rPr>
                          <m:t>−3</m:t>
                        </m:r>
                      </m:sup>
                    </m:sSup>
                  </m:oMath>
                </a14:m>
                <a:r>
                  <a:rPr lang="en-GB">
                    <a:latin typeface="Avenir Next" panose="020B0503020202020204" pitchFamily="34" charset="0"/>
                  </a:rPr>
                  <a:t> over the good field region.</a:t>
                </a:r>
              </a:p>
              <a:p>
                <a:pPr marL="742950" lvl="1" indent="-285750">
                  <a:buFont typeface="Arial" panose="020B0604020202020204" pitchFamily="34" charset="0"/>
                  <a:buChar char="•"/>
                </a:pPr>
                <a:r>
                  <a:rPr lang="en-GB">
                    <a:latin typeface="Avenir Next" panose="020B0503020202020204" pitchFamily="34" charset="0"/>
                  </a:rPr>
                  <a:t>Minimised Magnetic field energy</a:t>
                </a:r>
              </a:p>
              <a:p>
                <a:pPr marL="285750" indent="-285750">
                  <a:buFont typeface="Arial" panose="020B0604020202020204" pitchFamily="34" charset="0"/>
                  <a:buChar char="•"/>
                </a:pPr>
                <a:endParaRPr lang="en-GB">
                  <a:latin typeface="Avenir Next" panose="020B0503020202020204" pitchFamily="34" charset="0"/>
                </a:endParaRPr>
              </a:p>
              <a:p>
                <a:endParaRPr lang="en-GB">
                  <a:latin typeface="Avenir Next" panose="020B0503020202020204" pitchFamily="34" charset="0"/>
                </a:endParaRPr>
              </a:p>
              <a:p>
                <a:r>
                  <a:rPr lang="en-GB">
                    <a:solidFill>
                      <a:srgbClr val="1D2A63"/>
                    </a:solidFill>
                    <a:latin typeface="Avenir Next Medium" panose="020B0503020202020204" pitchFamily="34" charset="0"/>
                  </a:rPr>
                  <a:t>Future work</a:t>
                </a:r>
                <a:endParaRPr lang="en-GB">
                  <a:latin typeface="Avenir Next" panose="020B0503020202020204" pitchFamily="34" charset="0"/>
                </a:endParaRPr>
              </a:p>
              <a:p>
                <a:pPr marL="285750" indent="-285750">
                  <a:buFont typeface="Arial" panose="020B0604020202020204" pitchFamily="34" charset="0"/>
                  <a:buChar char="•"/>
                </a:pPr>
                <a:r>
                  <a:rPr lang="en-GB">
                    <a:latin typeface="Avenir Next" panose="020B0503020202020204" pitchFamily="34" charset="0"/>
                  </a:rPr>
                  <a:t>Add penalty for non-constant field quality at lower B-fields</a:t>
                </a:r>
              </a:p>
              <a:p>
                <a:pPr marL="285750" indent="-285750">
                  <a:buFont typeface="Arial" panose="020B0604020202020204" pitchFamily="34" charset="0"/>
                  <a:buChar char="•"/>
                </a:pPr>
                <a:r>
                  <a:rPr lang="en-GB">
                    <a:latin typeface="Avenir Next" panose="020B0503020202020204" pitchFamily="34" charset="0"/>
                  </a:rPr>
                  <a:t>Explore different yoke and pole geometries (Hourglass topology)</a:t>
                </a:r>
              </a:p>
              <a:p>
                <a:pPr marL="285750" indent="-285750">
                  <a:buFont typeface="Arial" panose="020B0604020202020204" pitchFamily="34" charset="0"/>
                  <a:buChar char="•"/>
                </a:pPr>
                <a:r>
                  <a:rPr lang="en-GB">
                    <a:latin typeface="Avenir Next" panose="020B0503020202020204" pitchFamily="34" charset="0"/>
                  </a:rPr>
                  <a:t>Dynamic analysis with power requirements</a:t>
                </a: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p:txBody>
          </p:sp>
        </mc:Choice>
        <mc:Fallback xmlns="">
          <p:sp>
            <p:nvSpPr>
              <p:cNvPr id="29" name="TextBox 28">
                <a:extLst>
                  <a:ext uri="{FF2B5EF4-FFF2-40B4-BE49-F238E27FC236}">
                    <a16:creationId xmlns:a16="http://schemas.microsoft.com/office/drawing/2014/main" id="{0CD03F08-D4B0-F36F-D21A-49CF1DF71049}"/>
                  </a:ext>
                </a:extLst>
              </p:cNvPr>
              <p:cNvSpPr txBox="1">
                <a:spLocks noRot="1" noChangeAspect="1" noMove="1" noResize="1" noEditPoints="1" noAdjustHandles="1" noChangeArrowheads="1" noChangeShapeType="1" noTextEdit="1"/>
              </p:cNvSpPr>
              <p:nvPr/>
            </p:nvSpPr>
            <p:spPr>
              <a:xfrm>
                <a:off x="392694" y="1907043"/>
                <a:ext cx="11161019" cy="4369979"/>
              </a:xfrm>
              <a:prstGeom prst="rect">
                <a:avLst/>
              </a:prstGeom>
              <a:blipFill>
                <a:blip r:embed="rId3"/>
                <a:stretch>
                  <a:fillRect l="-437" t="-837"/>
                </a:stretch>
              </a:blipFill>
            </p:spPr>
            <p:txBody>
              <a:bodyPr/>
              <a:lstStyle/>
              <a:p>
                <a:r>
                  <a:rPr lang="en-US">
                    <a:noFill/>
                  </a:rPr>
                  <a:t> </a:t>
                </a:r>
              </a:p>
            </p:txBody>
          </p:sp>
        </mc:Fallback>
      </mc:AlternateContent>
    </p:spTree>
    <p:extLst>
      <p:ext uri="{BB962C8B-B14F-4D97-AF65-F5344CB8AC3E}">
        <p14:creationId xmlns:p14="http://schemas.microsoft.com/office/powerpoint/2010/main" val="40629662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05D40-D879-3066-0F98-4AB41BB09ACF}"/>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1C3C81BB-29BA-2E5A-825F-F79B893AF643}"/>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Quadrupole</a:t>
            </a:r>
          </a:p>
        </p:txBody>
      </p:sp>
      <p:sp>
        <p:nvSpPr>
          <p:cNvPr id="184" name="TextBox 183">
            <a:extLst>
              <a:ext uri="{FF2B5EF4-FFF2-40B4-BE49-F238E27FC236}">
                <a16:creationId xmlns:a16="http://schemas.microsoft.com/office/drawing/2014/main" id="{E727B4F6-2F33-5581-9A67-4C2C7BC92988}"/>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27</a:t>
            </a:r>
          </a:p>
        </p:txBody>
      </p:sp>
      <p:sp>
        <p:nvSpPr>
          <p:cNvPr id="2" name="TextBox 1">
            <a:extLst>
              <a:ext uri="{FF2B5EF4-FFF2-40B4-BE49-F238E27FC236}">
                <a16:creationId xmlns:a16="http://schemas.microsoft.com/office/drawing/2014/main" id="{CA3E82E1-B157-1482-A188-EE126A7EA112}"/>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163" name="TextBox 162">
            <a:extLst>
              <a:ext uri="{FF2B5EF4-FFF2-40B4-BE49-F238E27FC236}">
                <a16:creationId xmlns:a16="http://schemas.microsoft.com/office/drawing/2014/main" id="{9018D423-A309-A89B-408A-E4E50EE576BD}"/>
              </a:ext>
            </a:extLst>
          </p:cNvPr>
          <p:cNvSpPr txBox="1"/>
          <p:nvPr/>
        </p:nvSpPr>
        <p:spPr>
          <a:xfrm>
            <a:off x="838198" y="5846544"/>
            <a:ext cx="8756217" cy="400110"/>
          </a:xfrm>
          <a:prstGeom prst="rect">
            <a:avLst/>
          </a:prstGeom>
          <a:noFill/>
        </p:spPr>
        <p:txBody>
          <a:bodyPr wrap="square">
            <a:spAutoFit/>
          </a:bodyPr>
          <a:lstStyle/>
          <a:p>
            <a:r>
              <a:rPr lang="it-IT" sz="1000">
                <a:latin typeface="Avenir Next" panose="020B0503020202020204" pitchFamily="34" charset="0"/>
              </a:rPr>
              <a:t>*Breschi, M., A. Macchiagodena, P. L. Ribani, et al. NC Magnet Configuration (Dipoles and Quadrupoles).</a:t>
            </a:r>
            <a:r>
              <a:rPr lang="en-GB" sz="1000">
                <a:latin typeface="Avenir Next" panose="020B0503020202020204" pitchFamily="34" charset="0"/>
              </a:rPr>
              <a:t> IMCC and MuCol Annual Meeting, 13 May 2025.</a:t>
            </a:r>
            <a:r>
              <a:rPr lang="it-IT" sz="1000">
                <a:latin typeface="Avenir Next" panose="020B0503020202020204" pitchFamily="34" charset="0"/>
              </a:rPr>
              <a:t> </a:t>
            </a:r>
            <a:r>
              <a:rPr lang="it-IT" sz="1000">
                <a:latin typeface="Avenir Next" panose="020B0503020202020204" pitchFamily="34" charset="0"/>
                <a:hlinkClick r:id="rId3"/>
              </a:rPr>
              <a:t>https://indico.desy.de/event/45968/contributions/186232/</a:t>
            </a:r>
            <a:endParaRPr lang="it-IT" sz="1000">
              <a:latin typeface="Avenir Next" panose="020B0503020202020204" pitchFamily="34"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2C79788-2BE8-C2E2-96AA-315867F65379}"/>
                  </a:ext>
                </a:extLst>
              </p:cNvPr>
              <p:cNvSpPr txBox="1"/>
              <p:nvPr/>
            </p:nvSpPr>
            <p:spPr>
              <a:xfrm>
                <a:off x="838199" y="1411330"/>
                <a:ext cx="8756217" cy="3240567"/>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rPr>
                  <a:t>Design Parameters</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Muon Collider annual meeting*</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Field Gradient of approx. 30[T/m]</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Field homogeneity of at least </a:t>
                </a:r>
                <a14:m>
                  <m:oMath xmlns:m="http://schemas.openxmlformats.org/officeDocument/2006/math">
                    <m:sSup>
                      <m:sSup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ctrlPr>
                      </m:sSupPr>
                      <m:e>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10</m:t>
                        </m:r>
                      </m:e>
                      <m:sup>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−3</m:t>
                        </m:r>
                      </m:sup>
                    </m:sSup>
                  </m:oMath>
                </a14:m>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Ramp times of about 1[</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ms</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Aperture size 40[mm]</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Lattice team </a:t>
                </a:r>
                <a14:m>
                  <m:oMath xmlns:m="http://schemas.openxmlformats.org/officeDocument/2006/math">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2</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𝜎</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beam size – 45[mm]</a:t>
                </a:r>
              </a:p>
              <a:p>
                <a:pPr>
                  <a:lnSpc>
                    <a:spcPct val="114000"/>
                  </a:lnSpc>
                </a:pP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endParaRPr>
              </a:p>
            </p:txBody>
          </p:sp>
        </mc:Choice>
        <mc:Fallback xmlns="">
          <p:sp>
            <p:nvSpPr>
              <p:cNvPr id="3" name="TextBox 2">
                <a:extLst>
                  <a:ext uri="{FF2B5EF4-FFF2-40B4-BE49-F238E27FC236}">
                    <a16:creationId xmlns:a16="http://schemas.microsoft.com/office/drawing/2014/main" id="{62C79788-2BE8-C2E2-96AA-315867F65379}"/>
                  </a:ext>
                </a:extLst>
              </p:cNvPr>
              <p:cNvSpPr txBox="1">
                <a:spLocks noRot="1" noChangeAspect="1" noMove="1" noResize="1" noEditPoints="1" noAdjustHandles="1" noChangeArrowheads="1" noChangeShapeType="1" noTextEdit="1"/>
              </p:cNvSpPr>
              <p:nvPr/>
            </p:nvSpPr>
            <p:spPr>
              <a:xfrm>
                <a:off x="838199" y="1411330"/>
                <a:ext cx="8756217" cy="3240567"/>
              </a:xfrm>
              <a:prstGeom prst="rect">
                <a:avLst/>
              </a:prstGeom>
              <a:blipFill>
                <a:blip r:embed="rId4"/>
                <a:stretch>
                  <a:fillRect l="-557" t="-565"/>
                </a:stretch>
              </a:blipFill>
            </p:spPr>
            <p:txBody>
              <a:bodyPr/>
              <a:lstStyle/>
              <a:p>
                <a:r>
                  <a:rPr lang="en-US">
                    <a:noFill/>
                  </a:rPr>
                  <a:t> </a:t>
                </a:r>
              </a:p>
            </p:txBody>
          </p:sp>
        </mc:Fallback>
      </mc:AlternateContent>
    </p:spTree>
    <p:extLst>
      <p:ext uri="{BB962C8B-B14F-4D97-AF65-F5344CB8AC3E}">
        <p14:creationId xmlns:p14="http://schemas.microsoft.com/office/powerpoint/2010/main" val="24689957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93B53-0611-7AAB-9B2E-E6A290AC6977}"/>
            </a:ext>
          </a:extLst>
        </p:cNvPr>
        <p:cNvGrpSpPr/>
        <p:nvPr/>
      </p:nvGrpSpPr>
      <p:grpSpPr>
        <a:xfrm>
          <a:off x="0" y="0"/>
          <a:ext cx="0" cy="0"/>
          <a:chOff x="0" y="0"/>
          <a:chExt cx="0" cy="0"/>
        </a:xfrm>
      </p:grpSpPr>
      <p:grpSp>
        <p:nvGrpSpPr>
          <p:cNvPr id="36" name="Group 35">
            <a:extLst>
              <a:ext uri="{FF2B5EF4-FFF2-40B4-BE49-F238E27FC236}">
                <a16:creationId xmlns:a16="http://schemas.microsoft.com/office/drawing/2014/main" id="{E363C8EB-82C6-5CE3-1CF1-CF073F7A9CA5}"/>
              </a:ext>
            </a:extLst>
          </p:cNvPr>
          <p:cNvGrpSpPr>
            <a:grpSpLocks noGrp="1" noUngrp="1" noRot="1" noMove="1" noResize="1"/>
          </p:cNvGrpSpPr>
          <p:nvPr/>
        </p:nvGrpSpPr>
        <p:grpSpPr>
          <a:xfrm>
            <a:off x="5762941" y="709064"/>
            <a:ext cx="5914880" cy="2841144"/>
            <a:chOff x="5762941" y="709064"/>
            <a:chExt cx="5914880" cy="2841144"/>
          </a:xfrm>
        </p:grpSpPr>
        <p:pic>
          <p:nvPicPr>
            <p:cNvPr id="4" name="Picture 3">
              <a:extLst>
                <a:ext uri="{FF2B5EF4-FFF2-40B4-BE49-F238E27FC236}">
                  <a16:creationId xmlns:a16="http://schemas.microsoft.com/office/drawing/2014/main" id="{436A16F4-3EC3-BCDE-FB6D-526212C9BEF9}"/>
                </a:ext>
              </a:extLst>
            </p:cNvPr>
            <p:cNvPicPr>
              <a:picLocks noGrp="1" noRot="1" noChangeAspect="1" noMove="1" noResize="1" noEditPoints="1" noAdjustHandles="1" noChangeArrowheads="1" noChangeShapeType="1" noCrop="1"/>
            </p:cNvPicPr>
            <p:nvPr/>
          </p:nvPicPr>
          <p:blipFill>
            <a:blip r:embed="rId3"/>
            <a:stretch>
              <a:fillRect/>
            </a:stretch>
          </p:blipFill>
          <p:spPr>
            <a:xfrm>
              <a:off x="7480575" y="1116085"/>
              <a:ext cx="2450095" cy="2434123"/>
            </a:xfrm>
            <a:prstGeom prst="rect">
              <a:avLst/>
            </a:prstGeom>
          </p:spPr>
        </p:pic>
        <p:grpSp>
          <p:nvGrpSpPr>
            <p:cNvPr id="13" name="Group 12">
              <a:extLst>
                <a:ext uri="{FF2B5EF4-FFF2-40B4-BE49-F238E27FC236}">
                  <a16:creationId xmlns:a16="http://schemas.microsoft.com/office/drawing/2014/main" id="{159CEAC4-DCA6-B6C4-AA91-78530F6A2E1D}"/>
                </a:ext>
              </a:extLst>
            </p:cNvPr>
            <p:cNvGrpSpPr>
              <a:grpSpLocks noGrp="1" noUngrp="1" noRot="1" noMove="1" noResize="1"/>
            </p:cNvGrpSpPr>
            <p:nvPr/>
          </p:nvGrpSpPr>
          <p:grpSpPr>
            <a:xfrm>
              <a:off x="8532051" y="1823460"/>
              <a:ext cx="2898908" cy="727789"/>
              <a:chOff x="5530850" y="3673187"/>
              <a:chExt cx="2898908" cy="727789"/>
            </a:xfrm>
          </p:grpSpPr>
          <p:grpSp>
            <p:nvGrpSpPr>
              <p:cNvPr id="11" name="Group 10">
                <a:extLst>
                  <a:ext uri="{FF2B5EF4-FFF2-40B4-BE49-F238E27FC236}">
                    <a16:creationId xmlns:a16="http://schemas.microsoft.com/office/drawing/2014/main" id="{1FADC79D-B132-7055-5ABC-D4AFE088A21E}"/>
                  </a:ext>
                </a:extLst>
              </p:cNvPr>
              <p:cNvGrpSpPr>
                <a:grpSpLocks noGrp="1" noUngrp="1" noRot="1" noMove="1" noResize="1"/>
              </p:cNvGrpSpPr>
              <p:nvPr/>
            </p:nvGrpSpPr>
            <p:grpSpPr>
              <a:xfrm>
                <a:off x="5530850" y="3996353"/>
                <a:ext cx="1657589" cy="404623"/>
                <a:chOff x="5530850" y="3996353"/>
                <a:chExt cx="1657589" cy="404623"/>
              </a:xfrm>
            </p:grpSpPr>
            <p:cxnSp>
              <p:nvCxnSpPr>
                <p:cNvPr id="6" name="Straight Arrow Connector 5">
                  <a:extLst>
                    <a:ext uri="{FF2B5EF4-FFF2-40B4-BE49-F238E27FC236}">
                      <a16:creationId xmlns:a16="http://schemas.microsoft.com/office/drawing/2014/main" id="{9A5AF09F-3B50-2578-116D-65CBEC1540D1}"/>
                    </a:ext>
                  </a:extLst>
                </p:cNvPr>
                <p:cNvCxnSpPr>
                  <a:cxnSpLocks noGrp="1" noRot="1" noMove="1" noResize="1" noEditPoints="1" noAdjustHandles="1" noChangeArrowheads="1" noChangeShapeType="1"/>
                </p:cNvCxnSpPr>
                <p:nvPr/>
              </p:nvCxnSpPr>
              <p:spPr>
                <a:xfrm flipH="1">
                  <a:off x="5783873" y="3996353"/>
                  <a:ext cx="1404566" cy="4046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18D37466-CA80-A745-E706-697668CBD4D7}"/>
                    </a:ext>
                  </a:extLst>
                </p:cNvPr>
                <p:cNvCxnSpPr>
                  <a:cxnSpLocks noGrp="1" noRot="1" noMove="1" noResize="1" noEditPoints="1" noAdjustHandles="1" noChangeArrowheads="1" noChangeShapeType="1"/>
                </p:cNvCxnSpPr>
                <p:nvPr/>
              </p:nvCxnSpPr>
              <p:spPr>
                <a:xfrm flipH="1">
                  <a:off x="5530850" y="3996353"/>
                  <a:ext cx="1657589" cy="1247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12" name="TextBox 11">
                <a:extLst>
                  <a:ext uri="{FF2B5EF4-FFF2-40B4-BE49-F238E27FC236}">
                    <a16:creationId xmlns:a16="http://schemas.microsoft.com/office/drawing/2014/main" id="{C2E2ABF9-71E9-70AB-6794-4070B7920E47}"/>
                  </a:ext>
                </a:extLst>
              </p:cNvPr>
              <p:cNvSpPr txBox="1">
                <a:spLocks noGrp="1" noRot="1" noMove="1" noResize="1" noEditPoints="1" noAdjustHandles="1" noChangeArrowheads="1" noChangeShapeType="1"/>
              </p:cNvSpPr>
              <p:nvPr/>
            </p:nvSpPr>
            <p:spPr>
              <a:xfrm>
                <a:off x="7106960" y="3673187"/>
                <a:ext cx="1322798" cy="646331"/>
              </a:xfrm>
              <a:prstGeom prst="rect">
                <a:avLst/>
              </a:prstGeom>
              <a:noFill/>
            </p:spPr>
            <p:txBody>
              <a:bodyPr wrap="none" rtlCol="0">
                <a:spAutoFit/>
              </a:bodyPr>
              <a:lstStyle/>
              <a:p>
                <a:r>
                  <a:rPr lang="en-GB">
                    <a:latin typeface="Avenir Next" panose="020B0503020202020204" pitchFamily="34" charset="0"/>
                  </a:rPr>
                  <a:t>Conductor</a:t>
                </a:r>
              </a:p>
              <a:p>
                <a:r>
                  <a:rPr lang="en-GB">
                    <a:latin typeface="Avenir Next" panose="020B0503020202020204" pitchFamily="34" charset="0"/>
                  </a:rPr>
                  <a:t>- Copper</a:t>
                </a:r>
              </a:p>
            </p:txBody>
          </p:sp>
        </p:grpSp>
        <p:grpSp>
          <p:nvGrpSpPr>
            <p:cNvPr id="17" name="Group 16">
              <a:extLst>
                <a:ext uri="{FF2B5EF4-FFF2-40B4-BE49-F238E27FC236}">
                  <a16:creationId xmlns:a16="http://schemas.microsoft.com/office/drawing/2014/main" id="{A21E655A-D11C-0318-5767-9454D9A2E654}"/>
                </a:ext>
              </a:extLst>
            </p:cNvPr>
            <p:cNvGrpSpPr>
              <a:grpSpLocks noGrp="1" noUngrp="1" noRot="1" noMove="1" noResize="1"/>
            </p:cNvGrpSpPr>
            <p:nvPr/>
          </p:nvGrpSpPr>
          <p:grpSpPr>
            <a:xfrm>
              <a:off x="8319619" y="709064"/>
              <a:ext cx="1155124" cy="1266582"/>
              <a:chOff x="5772150" y="2281698"/>
              <a:chExt cx="1155124" cy="1266582"/>
            </a:xfrm>
          </p:grpSpPr>
          <p:sp>
            <p:nvSpPr>
              <p:cNvPr id="14" name="TextBox 13">
                <a:extLst>
                  <a:ext uri="{FF2B5EF4-FFF2-40B4-BE49-F238E27FC236}">
                    <a16:creationId xmlns:a16="http://schemas.microsoft.com/office/drawing/2014/main" id="{342EE1D5-7460-47BC-AC9C-103B371DE94A}"/>
                  </a:ext>
                </a:extLst>
              </p:cNvPr>
              <p:cNvSpPr txBox="1">
                <a:spLocks noGrp="1" noRot="1" noMove="1" noResize="1" noEditPoints="1" noAdjustHandles="1" noChangeArrowheads="1" noChangeShapeType="1"/>
              </p:cNvSpPr>
              <p:nvPr/>
            </p:nvSpPr>
            <p:spPr>
              <a:xfrm>
                <a:off x="5772150" y="2281698"/>
                <a:ext cx="1155124" cy="369332"/>
              </a:xfrm>
              <a:prstGeom prst="rect">
                <a:avLst/>
              </a:prstGeom>
              <a:noFill/>
            </p:spPr>
            <p:txBody>
              <a:bodyPr wrap="none" rtlCol="0">
                <a:spAutoFit/>
              </a:bodyPr>
              <a:lstStyle/>
              <a:p>
                <a:r>
                  <a:rPr lang="en-GB">
                    <a:latin typeface="Avenir Next" panose="020B0503020202020204" pitchFamily="34" charset="0"/>
                  </a:rPr>
                  <a:t>Iron Yoke</a:t>
                </a:r>
              </a:p>
            </p:txBody>
          </p:sp>
          <p:cxnSp>
            <p:nvCxnSpPr>
              <p:cNvPr id="16" name="Straight Arrow Connector 15">
                <a:extLst>
                  <a:ext uri="{FF2B5EF4-FFF2-40B4-BE49-F238E27FC236}">
                    <a16:creationId xmlns:a16="http://schemas.microsoft.com/office/drawing/2014/main" id="{50FA7634-6C26-7A91-1736-F95527515601}"/>
                  </a:ext>
                </a:extLst>
              </p:cNvPr>
              <p:cNvCxnSpPr>
                <a:cxnSpLocks noGrp="1" noRot="1" noMove="1" noResize="1" noEditPoints="1" noAdjustHandles="1" noChangeArrowheads="1" noChangeShapeType="1"/>
                <a:stCxn id="14" idx="2"/>
              </p:cNvCxnSpPr>
              <p:nvPr/>
            </p:nvCxnSpPr>
            <p:spPr>
              <a:xfrm flipH="1">
                <a:off x="5917532" y="2651030"/>
                <a:ext cx="432180" cy="8972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27" name="Group 26">
              <a:extLst>
                <a:ext uri="{FF2B5EF4-FFF2-40B4-BE49-F238E27FC236}">
                  <a16:creationId xmlns:a16="http://schemas.microsoft.com/office/drawing/2014/main" id="{BB53F87D-168C-47A5-0660-C9F150A455D4}"/>
                </a:ext>
              </a:extLst>
            </p:cNvPr>
            <p:cNvGrpSpPr>
              <a:grpSpLocks noGrp="1" noUngrp="1" noRot="1" noMove="1" noResize="1"/>
            </p:cNvGrpSpPr>
            <p:nvPr/>
          </p:nvGrpSpPr>
          <p:grpSpPr>
            <a:xfrm>
              <a:off x="5762941" y="1263062"/>
              <a:ext cx="2514504" cy="2111670"/>
              <a:chOff x="3144570" y="3512477"/>
              <a:chExt cx="2514504" cy="2111670"/>
            </a:xfrm>
          </p:grpSpPr>
          <p:grpSp>
            <p:nvGrpSpPr>
              <p:cNvPr id="22" name="Group 21">
                <a:extLst>
                  <a:ext uri="{FF2B5EF4-FFF2-40B4-BE49-F238E27FC236}">
                    <a16:creationId xmlns:a16="http://schemas.microsoft.com/office/drawing/2014/main" id="{2F965E98-D6AA-D4C6-B823-E03709878683}"/>
                  </a:ext>
                </a:extLst>
              </p:cNvPr>
              <p:cNvGrpSpPr>
                <a:grpSpLocks noGrp="1" noUngrp="1" noRot="1" noMove="1" noResize="1"/>
              </p:cNvGrpSpPr>
              <p:nvPr/>
            </p:nvGrpSpPr>
            <p:grpSpPr>
              <a:xfrm>
                <a:off x="3144570" y="3512477"/>
                <a:ext cx="2124498" cy="1035750"/>
                <a:chOff x="3144570" y="3512477"/>
                <a:chExt cx="2124498" cy="1035750"/>
              </a:xfrm>
            </p:grpSpPr>
            <p:cxnSp>
              <p:nvCxnSpPr>
                <p:cNvPr id="19" name="Straight Arrow Connector 18">
                  <a:extLst>
                    <a:ext uri="{FF2B5EF4-FFF2-40B4-BE49-F238E27FC236}">
                      <a16:creationId xmlns:a16="http://schemas.microsoft.com/office/drawing/2014/main" id="{3C5AAE5D-D0FD-1AE2-BD10-EEDE978082A1}"/>
                    </a:ext>
                  </a:extLst>
                </p:cNvPr>
                <p:cNvCxnSpPr>
                  <a:cxnSpLocks noGrp="1" noRot="1" noMove="1" noResize="1" noEditPoints="1" noAdjustHandles="1" noChangeArrowheads="1" noChangeShapeType="1"/>
                  <a:stCxn id="21" idx="2"/>
                </p:cNvCxnSpPr>
                <p:nvPr/>
              </p:nvCxnSpPr>
              <p:spPr>
                <a:xfrm>
                  <a:off x="3983614" y="3881809"/>
                  <a:ext cx="1285454" cy="6664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026E1D91-3406-5009-1122-54CDB3ED1D4F}"/>
                    </a:ext>
                  </a:extLst>
                </p:cNvPr>
                <p:cNvSpPr txBox="1">
                  <a:spLocks noGrp="1" noRot="1" noMove="1" noResize="1" noEditPoints="1" noAdjustHandles="1" noChangeArrowheads="1" noChangeShapeType="1"/>
                </p:cNvSpPr>
                <p:nvPr/>
              </p:nvSpPr>
              <p:spPr>
                <a:xfrm>
                  <a:off x="3144570" y="3512477"/>
                  <a:ext cx="1678088" cy="369332"/>
                </a:xfrm>
                <a:prstGeom prst="rect">
                  <a:avLst/>
                </a:prstGeom>
                <a:noFill/>
              </p:spPr>
              <p:txBody>
                <a:bodyPr wrap="none" rtlCol="0">
                  <a:spAutoFit/>
                </a:bodyPr>
                <a:lstStyle/>
                <a:p>
                  <a:r>
                    <a:rPr lang="en-GB">
                      <a:latin typeface="Avenir Next" panose="020B0503020202020204" pitchFamily="34" charset="0"/>
                    </a:rPr>
                    <a:t>Magnetic Pole</a:t>
                  </a:r>
                </a:p>
              </p:txBody>
            </p:sp>
          </p:grpSp>
          <p:cxnSp>
            <p:nvCxnSpPr>
              <p:cNvPr id="25" name="Straight Arrow Connector 24">
                <a:extLst>
                  <a:ext uri="{FF2B5EF4-FFF2-40B4-BE49-F238E27FC236}">
                    <a16:creationId xmlns:a16="http://schemas.microsoft.com/office/drawing/2014/main" id="{E079BEEB-8A42-1B1E-527B-B89C99DACF2B}"/>
                  </a:ext>
                </a:extLst>
              </p:cNvPr>
              <p:cNvCxnSpPr>
                <a:cxnSpLocks noGrp="1" noRot="1" noMove="1" noResize="1" noEditPoints="1" noAdjustHandles="1" noChangeArrowheads="1" noChangeShapeType="1"/>
                <a:stCxn id="21" idx="2"/>
              </p:cNvCxnSpPr>
              <p:nvPr/>
            </p:nvCxnSpPr>
            <p:spPr>
              <a:xfrm>
                <a:off x="3983614" y="3881809"/>
                <a:ext cx="1675460" cy="17423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31" name="Group 30">
              <a:extLst>
                <a:ext uri="{FF2B5EF4-FFF2-40B4-BE49-F238E27FC236}">
                  <a16:creationId xmlns:a16="http://schemas.microsoft.com/office/drawing/2014/main" id="{A857040C-D8F1-F432-F8CE-DB160FCBD7BE}"/>
                </a:ext>
              </a:extLst>
            </p:cNvPr>
            <p:cNvGrpSpPr>
              <a:grpSpLocks noGrp="1" noUngrp="1" noRot="1" noMove="1" noResize="1"/>
            </p:cNvGrpSpPr>
            <p:nvPr/>
          </p:nvGrpSpPr>
          <p:grpSpPr>
            <a:xfrm>
              <a:off x="9404810" y="943852"/>
              <a:ext cx="2273011" cy="534850"/>
              <a:chOff x="6991350" y="2830650"/>
              <a:chExt cx="2273011" cy="534850"/>
            </a:xfrm>
          </p:grpSpPr>
          <p:cxnSp>
            <p:nvCxnSpPr>
              <p:cNvPr id="29" name="Straight Arrow Connector 28">
                <a:extLst>
                  <a:ext uri="{FF2B5EF4-FFF2-40B4-BE49-F238E27FC236}">
                    <a16:creationId xmlns:a16="http://schemas.microsoft.com/office/drawing/2014/main" id="{DB1135BA-E613-D831-2F98-F0BB80F5AF2C}"/>
                  </a:ext>
                </a:extLst>
              </p:cNvPr>
              <p:cNvCxnSpPr>
                <a:cxnSpLocks noGrp="1" noRot="1" noMove="1" noResize="1" noEditPoints="1" noAdjustHandles="1" noChangeArrowheads="1" noChangeShapeType="1"/>
              </p:cNvCxnSpPr>
              <p:nvPr/>
            </p:nvCxnSpPr>
            <p:spPr>
              <a:xfrm flipH="1">
                <a:off x="6991350" y="3034465"/>
                <a:ext cx="703351" cy="3310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21CB127C-170B-4E80-63D7-C79D2B53C18B}"/>
                  </a:ext>
                </a:extLst>
              </p:cNvPr>
              <p:cNvSpPr txBox="1">
                <a:spLocks noGrp="1" noRot="1" noMove="1" noResize="1" noEditPoints="1" noAdjustHandles="1" noChangeArrowheads="1" noChangeShapeType="1"/>
              </p:cNvSpPr>
              <p:nvPr/>
            </p:nvSpPr>
            <p:spPr>
              <a:xfrm>
                <a:off x="7694701" y="2830650"/>
                <a:ext cx="1569660" cy="369332"/>
              </a:xfrm>
              <a:prstGeom prst="rect">
                <a:avLst/>
              </a:prstGeom>
              <a:noFill/>
            </p:spPr>
            <p:txBody>
              <a:bodyPr wrap="none" rtlCol="0">
                <a:spAutoFit/>
              </a:bodyPr>
              <a:lstStyle/>
              <a:p>
                <a:r>
                  <a:rPr lang="en-GB">
                    <a:latin typeface="Avenir Next" panose="020B0503020202020204" pitchFamily="34" charset="0"/>
                  </a:rPr>
                  <a:t>Air Boundary</a:t>
                </a:r>
              </a:p>
            </p:txBody>
          </p:sp>
        </p:grpSp>
      </p:grpSp>
      <p:sp>
        <p:nvSpPr>
          <p:cNvPr id="24" name="Title 1">
            <a:extLst>
              <a:ext uri="{FF2B5EF4-FFF2-40B4-BE49-F238E27FC236}">
                <a16:creationId xmlns:a16="http://schemas.microsoft.com/office/drawing/2014/main" id="{7EAEBC1D-A695-B3C3-C4BE-6AFD55BCD35A}"/>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Quadrupole</a:t>
            </a:r>
          </a:p>
        </p:txBody>
      </p:sp>
      <p:sp>
        <p:nvSpPr>
          <p:cNvPr id="184" name="TextBox 183">
            <a:extLst>
              <a:ext uri="{FF2B5EF4-FFF2-40B4-BE49-F238E27FC236}">
                <a16:creationId xmlns:a16="http://schemas.microsoft.com/office/drawing/2014/main" id="{7665DAC6-29DD-FFE4-51DE-0E0DD317A486}"/>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28</a:t>
            </a:r>
          </a:p>
        </p:txBody>
      </p:sp>
      <p:sp>
        <p:nvSpPr>
          <p:cNvPr id="53" name="TextBox 52">
            <a:extLst>
              <a:ext uri="{FF2B5EF4-FFF2-40B4-BE49-F238E27FC236}">
                <a16:creationId xmlns:a16="http://schemas.microsoft.com/office/drawing/2014/main" id="{18C6BE40-BBC0-E85C-A2A5-26C73683BB81}"/>
              </a:ext>
            </a:extLst>
          </p:cNvPr>
          <p:cNvSpPr txBox="1"/>
          <p:nvPr/>
        </p:nvSpPr>
        <p:spPr>
          <a:xfrm>
            <a:off x="838198" y="1411330"/>
            <a:ext cx="3211437" cy="3653180"/>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Configuration</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MAP Configuration</a:t>
            </a:r>
          </a:p>
          <a:p>
            <a:pPr marL="742950" lvl="1" indent="-285750">
              <a:lnSpc>
                <a:spcPct val="114000"/>
              </a:lnSpc>
              <a:buFont typeface="Arial" panose="020B0604020202020204" pitchFamily="34" charset="0"/>
              <a:buChar char="•"/>
            </a:pPr>
            <a:r>
              <a:rPr lang="en-GB" sz="1400">
                <a:solidFill>
                  <a:srgbClr val="323C45"/>
                </a:solidFill>
                <a:latin typeface="Avenir Next" panose="020B0503020202020204" pitchFamily="34" charset="0"/>
                <a:ea typeface="CMU Serif" panose="02000603000000000000" pitchFamily="2" charset="0"/>
                <a:cs typeface="CMU Serif" panose="02000603000000000000" pitchFamily="2" charset="0"/>
              </a:rPr>
              <a:t>Based on a design at MuCol annual meeting*</a:t>
            </a:r>
          </a:p>
          <a:p>
            <a:pPr marL="285750" indent="-285750">
              <a:lnSpc>
                <a:spcPct val="114000"/>
              </a:lnSpc>
              <a:buFont typeface="Arial" panose="020B0604020202020204" pitchFamily="34" charset="0"/>
              <a:buChar char="•"/>
            </a:pPr>
            <a:endParaRPr lang="en-GB" sz="140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Built in Python</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7 Varying parameters define whole geometry (e.g. pole width, nose width, yoke width)</a:t>
            </a:r>
          </a:p>
        </p:txBody>
      </p:sp>
      <p:sp>
        <p:nvSpPr>
          <p:cNvPr id="2" name="TextBox 1">
            <a:extLst>
              <a:ext uri="{FF2B5EF4-FFF2-40B4-BE49-F238E27FC236}">
                <a16:creationId xmlns:a16="http://schemas.microsoft.com/office/drawing/2014/main" id="{270E8D92-99F3-3B2E-F891-A0499BB33473}"/>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grpSp>
        <p:nvGrpSpPr>
          <p:cNvPr id="161" name="Group 160">
            <a:extLst>
              <a:ext uri="{FF2B5EF4-FFF2-40B4-BE49-F238E27FC236}">
                <a16:creationId xmlns:a16="http://schemas.microsoft.com/office/drawing/2014/main" id="{48672D67-B3A6-37E6-4D4D-0F4910E268B8}"/>
              </a:ext>
            </a:extLst>
          </p:cNvPr>
          <p:cNvGrpSpPr>
            <a:grpSpLocks/>
          </p:cNvGrpSpPr>
          <p:nvPr/>
        </p:nvGrpSpPr>
        <p:grpSpPr>
          <a:xfrm>
            <a:off x="3573167" y="1924110"/>
            <a:ext cx="4275378" cy="1896776"/>
            <a:chOff x="1834287" y="3024034"/>
            <a:chExt cx="4275378" cy="1896776"/>
          </a:xfrm>
        </p:grpSpPr>
        <p:grpSp>
          <p:nvGrpSpPr>
            <p:cNvPr id="63" name="Group 62">
              <a:extLst>
                <a:ext uri="{FF2B5EF4-FFF2-40B4-BE49-F238E27FC236}">
                  <a16:creationId xmlns:a16="http://schemas.microsoft.com/office/drawing/2014/main" id="{F81EB3E1-ADFD-02ED-772C-4B1AD468D76B}"/>
                </a:ext>
              </a:extLst>
            </p:cNvPr>
            <p:cNvGrpSpPr>
              <a:grpSpLocks/>
            </p:cNvGrpSpPr>
            <p:nvPr/>
          </p:nvGrpSpPr>
          <p:grpSpPr>
            <a:xfrm>
              <a:off x="3020472" y="3051196"/>
              <a:ext cx="3089193" cy="1634579"/>
              <a:chOff x="3020472" y="3051196"/>
              <a:chExt cx="3089193" cy="1634579"/>
            </a:xfrm>
          </p:grpSpPr>
          <p:pic>
            <p:nvPicPr>
              <p:cNvPr id="49" name="Picture 48">
                <a:extLst>
                  <a:ext uri="{FF2B5EF4-FFF2-40B4-BE49-F238E27FC236}">
                    <a16:creationId xmlns:a16="http://schemas.microsoft.com/office/drawing/2014/main" id="{5A83242A-2A47-17DB-41F9-9880E194D6D9}"/>
                  </a:ext>
                </a:extLst>
              </p:cNvPr>
              <p:cNvPicPr>
                <a:picLocks noChangeAspect="1"/>
              </p:cNvPicPr>
              <p:nvPr/>
            </p:nvPicPr>
            <p:blipFill>
              <a:blip r:embed="rId4"/>
              <a:srcRect l="11899" b="9469"/>
              <a:stretch>
                <a:fillRect/>
              </a:stretch>
            </p:blipFill>
            <p:spPr>
              <a:xfrm>
                <a:off x="3020472" y="3051196"/>
                <a:ext cx="1507136" cy="1403314"/>
              </a:xfrm>
              <a:prstGeom prst="rect">
                <a:avLst/>
              </a:prstGeom>
            </p:spPr>
          </p:pic>
          <p:cxnSp>
            <p:nvCxnSpPr>
              <p:cNvPr id="56" name="Straight Arrow Connector 55">
                <a:extLst>
                  <a:ext uri="{FF2B5EF4-FFF2-40B4-BE49-F238E27FC236}">
                    <a16:creationId xmlns:a16="http://schemas.microsoft.com/office/drawing/2014/main" id="{77DDFD3B-F45D-EB26-56BA-D86D6BC305DA}"/>
                  </a:ext>
                </a:extLst>
              </p:cNvPr>
              <p:cNvCxnSpPr>
                <a:cxnSpLocks/>
                <a:stCxn id="49" idx="3"/>
                <a:endCxn id="54" idx="3"/>
              </p:cNvCxnSpPr>
              <p:nvPr/>
            </p:nvCxnSpPr>
            <p:spPr>
              <a:xfrm>
                <a:off x="4527608" y="3752853"/>
                <a:ext cx="1246362" cy="610946"/>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sp>
            <p:nvSpPr>
              <p:cNvPr id="54" name="Oval 53">
                <a:extLst>
                  <a:ext uri="{FF2B5EF4-FFF2-40B4-BE49-F238E27FC236}">
                    <a16:creationId xmlns:a16="http://schemas.microsoft.com/office/drawing/2014/main" id="{58675F6C-66EC-1949-06E1-9486A4C02B5A}"/>
                  </a:ext>
                </a:extLst>
              </p:cNvPr>
              <p:cNvSpPr>
                <a:spLocks/>
              </p:cNvSpPr>
              <p:nvPr/>
            </p:nvSpPr>
            <p:spPr>
              <a:xfrm rot="3703419">
                <a:off x="5719269" y="4295379"/>
                <a:ext cx="462530" cy="31826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 name="Group 46">
              <a:extLst>
                <a:ext uri="{FF2B5EF4-FFF2-40B4-BE49-F238E27FC236}">
                  <a16:creationId xmlns:a16="http://schemas.microsoft.com/office/drawing/2014/main" id="{353DA343-39F7-EFF7-6B4A-D539D961FC8F}"/>
                </a:ext>
              </a:extLst>
            </p:cNvPr>
            <p:cNvGrpSpPr>
              <a:grpSpLocks/>
            </p:cNvGrpSpPr>
            <p:nvPr/>
          </p:nvGrpSpPr>
          <p:grpSpPr>
            <a:xfrm>
              <a:off x="1834287" y="3455774"/>
              <a:ext cx="2215988" cy="1465036"/>
              <a:chOff x="3843115" y="3636671"/>
              <a:chExt cx="2215988" cy="1465036"/>
            </a:xfrm>
          </p:grpSpPr>
          <p:sp>
            <p:nvSpPr>
              <p:cNvPr id="46" name="TextBox 45">
                <a:extLst>
                  <a:ext uri="{FF2B5EF4-FFF2-40B4-BE49-F238E27FC236}">
                    <a16:creationId xmlns:a16="http://schemas.microsoft.com/office/drawing/2014/main" id="{5CA70B80-A91D-6AB7-FF3C-AA5286D99929}"/>
                  </a:ext>
                </a:extLst>
              </p:cNvPr>
              <p:cNvSpPr txBox="1">
                <a:spLocks/>
              </p:cNvSpPr>
              <p:nvPr/>
            </p:nvSpPr>
            <p:spPr>
              <a:xfrm>
                <a:off x="3843115" y="4732375"/>
                <a:ext cx="2057743" cy="369332"/>
              </a:xfrm>
              <a:prstGeom prst="rect">
                <a:avLst/>
              </a:prstGeom>
              <a:noFill/>
            </p:spPr>
            <p:txBody>
              <a:bodyPr wrap="none" rtlCol="0">
                <a:spAutoFit/>
              </a:bodyPr>
              <a:lstStyle/>
              <a:p>
                <a:r>
                  <a:rPr lang="en-GB">
                    <a:latin typeface="Avenir Next" panose="020B0503020202020204" pitchFamily="34" charset="0"/>
                  </a:rPr>
                  <a:t>Hyperbolic Profile</a:t>
                </a:r>
              </a:p>
            </p:txBody>
          </p:sp>
          <p:cxnSp>
            <p:nvCxnSpPr>
              <p:cNvPr id="34" name="Straight Arrow Connector 33">
                <a:extLst>
                  <a:ext uri="{FF2B5EF4-FFF2-40B4-BE49-F238E27FC236}">
                    <a16:creationId xmlns:a16="http://schemas.microsoft.com/office/drawing/2014/main" id="{CE1312D9-4871-5193-D447-BFC681E853FC}"/>
                  </a:ext>
                </a:extLst>
              </p:cNvPr>
              <p:cNvCxnSpPr>
                <a:cxnSpLocks/>
                <a:stCxn id="46" idx="0"/>
              </p:cNvCxnSpPr>
              <p:nvPr/>
            </p:nvCxnSpPr>
            <p:spPr>
              <a:xfrm flipV="1">
                <a:off x="4871987" y="4356353"/>
                <a:ext cx="1187116" cy="376022"/>
              </a:xfrm>
              <a:prstGeom prst="straightConnector1">
                <a:avLst/>
              </a:prstGeom>
              <a:ln>
                <a:tailEnd type="stealth"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532B3FB4-D794-E1D0-DFEC-BCEB426F5C2E}"/>
                  </a:ext>
                </a:extLst>
              </p:cNvPr>
              <p:cNvCxnSpPr>
                <a:cxnSpLocks/>
                <a:stCxn id="46" idx="0"/>
              </p:cNvCxnSpPr>
              <p:nvPr/>
            </p:nvCxnSpPr>
            <p:spPr>
              <a:xfrm flipV="1">
                <a:off x="4871987" y="3636671"/>
                <a:ext cx="326186" cy="1095704"/>
              </a:xfrm>
              <a:prstGeom prst="straightConnector1">
                <a:avLst/>
              </a:prstGeom>
              <a:ln>
                <a:tailEnd type="stealth" w="med" len="med"/>
              </a:ln>
            </p:spPr>
            <p:style>
              <a:lnRef idx="2">
                <a:schemeClr val="accent1"/>
              </a:lnRef>
              <a:fillRef idx="0">
                <a:schemeClr val="accent1"/>
              </a:fillRef>
              <a:effectRef idx="1">
                <a:schemeClr val="accent1"/>
              </a:effectRef>
              <a:fontRef idx="minor">
                <a:schemeClr val="tx1"/>
              </a:fontRef>
            </p:style>
          </p:cxnSp>
        </p:grpSp>
        <p:grpSp>
          <p:nvGrpSpPr>
            <p:cNvPr id="156" name="Group 155">
              <a:extLst>
                <a:ext uri="{FF2B5EF4-FFF2-40B4-BE49-F238E27FC236}">
                  <a16:creationId xmlns:a16="http://schemas.microsoft.com/office/drawing/2014/main" id="{A136B4DC-85BF-15AC-CB5A-7AFC4C0081F1}"/>
                </a:ext>
              </a:extLst>
            </p:cNvPr>
            <p:cNvGrpSpPr>
              <a:grpSpLocks/>
            </p:cNvGrpSpPr>
            <p:nvPr/>
          </p:nvGrpSpPr>
          <p:grpSpPr>
            <a:xfrm>
              <a:off x="3811020" y="3024034"/>
              <a:ext cx="1195949" cy="625142"/>
              <a:chOff x="3811020" y="3024034"/>
              <a:chExt cx="1195949" cy="625142"/>
            </a:xfrm>
          </p:grpSpPr>
          <p:cxnSp>
            <p:nvCxnSpPr>
              <p:cNvPr id="137" name="Straight Arrow Connector 136">
                <a:extLst>
                  <a:ext uri="{FF2B5EF4-FFF2-40B4-BE49-F238E27FC236}">
                    <a16:creationId xmlns:a16="http://schemas.microsoft.com/office/drawing/2014/main" id="{5303E9EE-F8EF-77AD-6819-2BAB49454612}"/>
                  </a:ext>
                </a:extLst>
              </p:cNvPr>
              <p:cNvCxnSpPr>
                <a:cxnSpLocks/>
                <a:stCxn id="155" idx="1"/>
              </p:cNvCxnSpPr>
              <p:nvPr/>
            </p:nvCxnSpPr>
            <p:spPr>
              <a:xfrm>
                <a:off x="4193926" y="3208700"/>
                <a:ext cx="85656" cy="4404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4" name="Straight Arrow Connector 153">
                <a:extLst>
                  <a:ext uri="{FF2B5EF4-FFF2-40B4-BE49-F238E27FC236}">
                    <a16:creationId xmlns:a16="http://schemas.microsoft.com/office/drawing/2014/main" id="{29EE6229-B255-1BF9-8027-D39820D53B9B}"/>
                  </a:ext>
                </a:extLst>
              </p:cNvPr>
              <p:cNvCxnSpPr>
                <a:cxnSpLocks/>
                <a:stCxn id="155" idx="1"/>
              </p:cNvCxnSpPr>
              <p:nvPr/>
            </p:nvCxnSpPr>
            <p:spPr>
              <a:xfrm flipH="1">
                <a:off x="3811020" y="3208700"/>
                <a:ext cx="3829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5" name="TextBox 154">
                <a:extLst>
                  <a:ext uri="{FF2B5EF4-FFF2-40B4-BE49-F238E27FC236}">
                    <a16:creationId xmlns:a16="http://schemas.microsoft.com/office/drawing/2014/main" id="{D9D971AA-3E01-DBF3-59C8-01D2738F86CC}"/>
                  </a:ext>
                </a:extLst>
              </p:cNvPr>
              <p:cNvSpPr txBox="1">
                <a:spLocks/>
              </p:cNvSpPr>
              <p:nvPr/>
            </p:nvSpPr>
            <p:spPr>
              <a:xfrm>
                <a:off x="4193926" y="3024034"/>
                <a:ext cx="813043" cy="369332"/>
              </a:xfrm>
              <a:prstGeom prst="rect">
                <a:avLst/>
              </a:prstGeom>
              <a:noFill/>
            </p:spPr>
            <p:txBody>
              <a:bodyPr wrap="none" rtlCol="0">
                <a:spAutoFit/>
              </a:bodyPr>
              <a:lstStyle/>
              <a:p>
                <a:r>
                  <a:rPr lang="en-GB">
                    <a:latin typeface="Avenir Next" panose="020B0503020202020204" pitchFamily="34" charset="0"/>
                  </a:rPr>
                  <a:t>Shims</a:t>
                </a:r>
              </a:p>
            </p:txBody>
          </p:sp>
        </p:grpSp>
      </p:grpSp>
      <p:sp>
        <p:nvSpPr>
          <p:cNvPr id="3" name="TextBox 2">
            <a:extLst>
              <a:ext uri="{FF2B5EF4-FFF2-40B4-BE49-F238E27FC236}">
                <a16:creationId xmlns:a16="http://schemas.microsoft.com/office/drawing/2014/main" id="{19E15C77-C8F6-2CA1-F452-06DE378685A4}"/>
              </a:ext>
            </a:extLst>
          </p:cNvPr>
          <p:cNvSpPr txBox="1"/>
          <p:nvPr/>
        </p:nvSpPr>
        <p:spPr>
          <a:xfrm>
            <a:off x="838198" y="5846544"/>
            <a:ext cx="8756217" cy="400110"/>
          </a:xfrm>
          <a:prstGeom prst="rect">
            <a:avLst/>
          </a:prstGeom>
          <a:noFill/>
        </p:spPr>
        <p:txBody>
          <a:bodyPr wrap="square">
            <a:spAutoFit/>
          </a:bodyPr>
          <a:lstStyle/>
          <a:p>
            <a:r>
              <a:rPr lang="it-IT" sz="1000">
                <a:latin typeface="Avenir Next" panose="020B0503020202020204" pitchFamily="34" charset="0"/>
              </a:rPr>
              <a:t>*Breschi, M., A. Macchiagodena, P. L. Ribani, et al. NC Magnet Configuration (Dipoles and Quadrupoles).</a:t>
            </a:r>
            <a:r>
              <a:rPr lang="en-GB" sz="1000">
                <a:latin typeface="Avenir Next" panose="020B0503020202020204" pitchFamily="34" charset="0"/>
              </a:rPr>
              <a:t> IMCC and MuCol Annual Meeting, 13 May 2025.</a:t>
            </a:r>
            <a:r>
              <a:rPr lang="it-IT" sz="1000">
                <a:latin typeface="Avenir Next" panose="020B0503020202020204" pitchFamily="34" charset="0"/>
              </a:rPr>
              <a:t> </a:t>
            </a:r>
            <a:r>
              <a:rPr lang="it-IT" sz="1000">
                <a:latin typeface="Avenir Next" panose="020B0503020202020204" pitchFamily="34" charset="0"/>
                <a:hlinkClick r:id="rId5"/>
              </a:rPr>
              <a:t>https://indico.desy.de/event/45968/contributions/186232/</a:t>
            </a:r>
            <a:endParaRPr lang="it-IT" sz="1000">
              <a:latin typeface="Avenir Next" panose="020B0503020202020204" pitchFamily="34" charset="0"/>
            </a:endParaRPr>
          </a:p>
        </p:txBody>
      </p:sp>
      <p:pic>
        <p:nvPicPr>
          <p:cNvPr id="128" name="Picture 127">
            <a:extLst>
              <a:ext uri="{FF2B5EF4-FFF2-40B4-BE49-F238E27FC236}">
                <a16:creationId xmlns:a16="http://schemas.microsoft.com/office/drawing/2014/main" id="{5176A2D3-D84C-F8FB-EA40-9B486FBEC206}"/>
              </a:ext>
            </a:extLst>
          </p:cNvPr>
          <p:cNvPicPr>
            <a:picLocks noChangeAspect="1"/>
          </p:cNvPicPr>
          <p:nvPr/>
        </p:nvPicPr>
        <p:blipFill>
          <a:blip r:embed="rId6"/>
          <a:stretch>
            <a:fillRect/>
          </a:stretch>
        </p:blipFill>
        <p:spPr>
          <a:xfrm>
            <a:off x="7632351" y="3660286"/>
            <a:ext cx="2097480" cy="2061989"/>
          </a:xfrm>
          <a:prstGeom prst="rect">
            <a:avLst/>
          </a:prstGeom>
        </p:spPr>
      </p:pic>
      <p:sp>
        <p:nvSpPr>
          <p:cNvPr id="129" name="TextBox 128">
            <a:extLst>
              <a:ext uri="{FF2B5EF4-FFF2-40B4-BE49-F238E27FC236}">
                <a16:creationId xmlns:a16="http://schemas.microsoft.com/office/drawing/2014/main" id="{3C1792D1-0550-AAFE-E135-CADEE48EFBE6}"/>
              </a:ext>
            </a:extLst>
          </p:cNvPr>
          <p:cNvSpPr txBox="1"/>
          <p:nvPr/>
        </p:nvSpPr>
        <p:spPr>
          <a:xfrm>
            <a:off x="10038590" y="3451554"/>
            <a:ext cx="1485471" cy="276999"/>
          </a:xfrm>
          <a:prstGeom prst="rect">
            <a:avLst/>
          </a:prstGeom>
          <a:noFill/>
        </p:spPr>
        <p:txBody>
          <a:bodyPr wrap="none" rtlCol="0">
            <a:spAutoFit/>
          </a:bodyPr>
          <a:lstStyle/>
          <a:p>
            <a:r>
              <a:rPr lang="en-GB" sz="1200"/>
              <a:t>Designs from </a:t>
            </a:r>
            <a:r>
              <a:rPr lang="en-GB" sz="1200" err="1"/>
              <a:t>femm</a:t>
            </a:r>
            <a:endParaRPr lang="en-GB" sz="1200"/>
          </a:p>
        </p:txBody>
      </p:sp>
      <p:cxnSp>
        <p:nvCxnSpPr>
          <p:cNvPr id="131" name="Straight Arrow Connector 130">
            <a:extLst>
              <a:ext uri="{FF2B5EF4-FFF2-40B4-BE49-F238E27FC236}">
                <a16:creationId xmlns:a16="http://schemas.microsoft.com/office/drawing/2014/main" id="{AB0AF680-17E2-88CE-D3B0-B46863D9479A}"/>
              </a:ext>
            </a:extLst>
          </p:cNvPr>
          <p:cNvCxnSpPr/>
          <p:nvPr/>
        </p:nvCxnSpPr>
        <p:spPr>
          <a:xfrm>
            <a:off x="6165850" y="4641850"/>
            <a:ext cx="2366201" cy="3492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2" name="TextBox 131">
            <a:extLst>
              <a:ext uri="{FF2B5EF4-FFF2-40B4-BE49-F238E27FC236}">
                <a16:creationId xmlns:a16="http://schemas.microsoft.com/office/drawing/2014/main" id="{0D7B8783-0FD6-FE3B-4D94-348240EA1C25}"/>
              </a:ext>
            </a:extLst>
          </p:cNvPr>
          <p:cNvSpPr txBox="1"/>
          <p:nvPr/>
        </p:nvSpPr>
        <p:spPr>
          <a:xfrm>
            <a:off x="4287601" y="4272518"/>
            <a:ext cx="3651512" cy="369332"/>
          </a:xfrm>
          <a:prstGeom prst="rect">
            <a:avLst/>
          </a:prstGeom>
          <a:noFill/>
        </p:spPr>
        <p:txBody>
          <a:bodyPr wrap="none" rtlCol="0">
            <a:spAutoFit/>
          </a:bodyPr>
          <a:lstStyle/>
          <a:p>
            <a:r>
              <a:rPr lang="en-GB"/>
              <a:t>Alternative triangular coil geometry</a:t>
            </a:r>
          </a:p>
        </p:txBody>
      </p:sp>
    </p:spTree>
    <p:extLst>
      <p:ext uri="{BB962C8B-B14F-4D97-AF65-F5344CB8AC3E}">
        <p14:creationId xmlns:p14="http://schemas.microsoft.com/office/powerpoint/2010/main" val="18283738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F3C57-F6CC-A620-A7E1-AA5B5BEF95E9}"/>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EBDEEAFE-3397-2243-7853-B3428B2968F1}"/>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Quadrupole</a:t>
            </a:r>
          </a:p>
        </p:txBody>
      </p:sp>
      <p:sp>
        <p:nvSpPr>
          <p:cNvPr id="184" name="TextBox 183">
            <a:extLst>
              <a:ext uri="{FF2B5EF4-FFF2-40B4-BE49-F238E27FC236}">
                <a16:creationId xmlns:a16="http://schemas.microsoft.com/office/drawing/2014/main" id="{C7F3F555-4F90-055F-2B9A-10D54951AD75}"/>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29</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B37DE808-0E05-18B1-3CA7-2F0C1B0622E5}"/>
                  </a:ext>
                </a:extLst>
              </p:cNvPr>
              <p:cNvSpPr txBox="1"/>
              <p:nvPr/>
            </p:nvSpPr>
            <p:spPr>
              <a:xfrm>
                <a:off x="838198" y="1411330"/>
                <a:ext cx="10515600" cy="5074274"/>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Design Considerations</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Good field region</a:t>
                </a:r>
              </a:p>
              <a:p>
                <a:pPr marL="742950" lvl="1" indent="-285750">
                  <a:lnSpc>
                    <a:spcPct val="114000"/>
                  </a:lnSpc>
                  <a:buFont typeface="Arial" panose="020B0604020202020204" pitchFamily="34" charset="0"/>
                  <a:buChar char="•"/>
                </a:pPr>
                <a14:m>
                  <m:oMath xmlns:m="http://schemas.openxmlformats.org/officeDocument/2006/math">
                    <m:f>
                      <m:fPr>
                        <m:ctrlP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fPr>
                      <m:num>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2</m:t>
                        </m:r>
                      </m:num>
                      <m:den>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3</m:t>
                        </m:r>
                      </m:den>
                    </m:f>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m:rPr>
                        <m:nor/>
                      </m:rPr>
                      <a:rPr lang="en-GB"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aperture</m:t>
                    </m:r>
                    <m:r>
                      <m:rPr>
                        <m:nor/>
                      </m:rPr>
                      <a:rPr lang="en-GB"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m:rPr>
                        <m:nor/>
                      </m:rPr>
                      <a:rPr lang="en-GB"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size</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a:t>
                </a:r>
                <a14:m>
                  <m:oMath xmlns:m="http://schemas.openxmlformats.org/officeDocument/2006/math">
                    <m:r>
                      <a:rPr lang="en-GB"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𝑟</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a:t>
                </a:r>
              </a:p>
              <a:p>
                <a:pPr marL="742950" lvl="1"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Gradient =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𝐺</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[T/m]</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Pole tip field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𝐺𝑟</m:t>
                    </m:r>
                  </m:oMath>
                </a14:m>
                <a:endParaRPr lang="en-GB" b="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742950" lvl="1" indent="-285750">
                  <a:lnSpc>
                    <a:spcPct val="114000"/>
                  </a:lnSpc>
                  <a:buFont typeface="Arial" panose="020B0604020202020204" pitchFamily="34" charset="0"/>
                  <a:buChar char="•"/>
                </a:pP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40[</m:t>
                    </m:r>
                    <m:r>
                      <m:rPr>
                        <m:sty m:val="p"/>
                      </m:rPr>
                      <a:rPr lang="en-GB"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mm</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]→30⋅40⋅</m:t>
                    </m:r>
                    <m:sSup>
                      <m:sSupPr>
                        <m:ctrlP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pPr>
                      <m:e>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10</m:t>
                        </m:r>
                      </m:e>
                      <m:sup>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−3</m:t>
                        </m:r>
                      </m:sup>
                    </m:sSup>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=1.2</m:t>
                    </m:r>
                  </m:oMath>
                </a14:m>
                <a:r>
                  <a:rPr lang="en-GB" b="0">
                    <a:solidFill>
                      <a:srgbClr val="323C45"/>
                    </a:solidFill>
                    <a:latin typeface="Avenir Next" panose="020B0503020202020204" pitchFamily="34" charset="0"/>
                    <a:ea typeface="CMU Serif" panose="02000603000000000000" pitchFamily="2" charset="0"/>
                    <a:cs typeface="CMU Serif" panose="02000603000000000000" pitchFamily="2" charset="0"/>
                  </a:rPr>
                  <a:t>[T]</a:t>
                </a:r>
              </a:p>
              <a:p>
                <a:pPr marL="742950" lvl="1" indent="-285750">
                  <a:lnSpc>
                    <a:spcPct val="114000"/>
                  </a:lnSpc>
                  <a:buFont typeface="Arial" panose="020B0604020202020204" pitchFamily="34" charset="0"/>
                  <a:buChar char="•"/>
                </a:pP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2</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𝜎</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𝑏𝑒𝑎𝑚</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𝑤𝑖𝑑𝑡h</m:t>
                    </m:r>
                    <m:r>
                      <a:rPr lang="en-GB"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=45</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m:rPr>
                        <m:sty m:val="p"/>
                      </m:rPr>
                      <a:rPr lang="en-GB"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mm</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oMath>
                </a14:m>
                <a:endParaRPr lang="en-GB" b="0" i="1">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1200150" lvl="2" indent="-285750">
                  <a:lnSpc>
                    <a:spcPct val="114000"/>
                  </a:lnSpc>
                  <a:buFont typeface="Arial" panose="020B0604020202020204" pitchFamily="34" charset="0"/>
                  <a:buChar char="•"/>
                </a:pP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𝑟</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f>
                      <m:fPr>
                        <m:ctrlP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fPr>
                      <m:num>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3</m:t>
                        </m:r>
                      </m:num>
                      <m:den>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2</m:t>
                        </m:r>
                      </m:den>
                    </m:f>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⋅45=67.5</m:t>
                    </m:r>
                  </m:oMath>
                </a14:m>
                <a:r>
                  <a:rPr lang="en-GB" b="0">
                    <a:solidFill>
                      <a:srgbClr val="323C45"/>
                    </a:solidFill>
                    <a:latin typeface="Avenir Next" panose="020B0503020202020204" pitchFamily="34" charset="0"/>
                    <a:ea typeface="CMU Serif" panose="02000603000000000000" pitchFamily="2" charset="0"/>
                    <a:cs typeface="CMU Serif" panose="02000603000000000000" pitchFamily="2" charset="0"/>
                  </a:rPr>
                  <a:t>[mm]</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30⋅</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67.5</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m:t>
                    </m:r>
                    <m:sSup>
                      <m:sSup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ctrlPr>
                      </m:sSupPr>
                      <m:e>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10</m:t>
                        </m:r>
                      </m:e>
                      <m:sup>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−3</m:t>
                        </m:r>
                      </m:sup>
                    </m:sSup>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=2.03</m:t>
                    </m:r>
                  </m:oMath>
                </a14:m>
                <a:r>
                  <a:rPr lang="en-GB" b="0">
                    <a:solidFill>
                      <a:srgbClr val="323C45"/>
                    </a:solidFill>
                    <a:latin typeface="Avenir Next" panose="020B0503020202020204" pitchFamily="34" charset="0"/>
                    <a:ea typeface="CMU Serif" panose="02000603000000000000" pitchFamily="2" charset="0"/>
                    <a:cs typeface="CMU Serif" panose="02000603000000000000" pitchFamily="2" charset="0"/>
                  </a:rPr>
                  <a:t>[T]</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endParaRPr lang="en-GB" b="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Use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Supermendur</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for magnetic poles</a:t>
                </a:r>
              </a:p>
              <a:p>
                <a:pPr marL="742950" lvl="1" indent="-285750">
                  <a:lnSpc>
                    <a:spcPct val="114000"/>
                  </a:lnSpc>
                  <a:buFont typeface="Arial" panose="020B0604020202020204" pitchFamily="34" charset="0"/>
                  <a:buChar char="•"/>
                </a:pPr>
                <a:r>
                  <a:rPr lang="en-GB" b="0">
                    <a:solidFill>
                      <a:srgbClr val="323C45"/>
                    </a:solidFill>
                    <a:latin typeface="Avenir Next" panose="020B0503020202020204" pitchFamily="34" charset="0"/>
                    <a:ea typeface="CMU Serif" panose="02000603000000000000" pitchFamily="2" charset="0"/>
                    <a:cs typeface="CMU Serif" panose="02000603000000000000" pitchFamily="2" charset="0"/>
                  </a:rPr>
                  <a:t>49% cobalt</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49% iron</a:t>
                </a:r>
              </a:p>
              <a:p>
                <a:pPr marL="742950" lvl="1" indent="-285750">
                  <a:lnSpc>
                    <a:spcPct val="114000"/>
                  </a:lnSpc>
                  <a:buFont typeface="Arial" panose="020B0604020202020204" pitchFamily="34" charset="0"/>
                  <a:buChar char="•"/>
                </a:pPr>
                <a:r>
                  <a:rPr lang="en-GB" b="0">
                    <a:solidFill>
                      <a:srgbClr val="323C45"/>
                    </a:solidFill>
                    <a:latin typeface="Avenir Next" panose="020B0503020202020204" pitchFamily="34" charset="0"/>
                    <a:ea typeface="CMU Serif" panose="02000603000000000000" pitchFamily="2" charset="0"/>
                    <a:cs typeface="CMU Serif" panose="02000603000000000000" pitchFamily="2" charset="0"/>
                  </a:rPr>
                  <a:t>2% vanadium</a:t>
                </a:r>
              </a:p>
            </p:txBody>
          </p:sp>
        </mc:Choice>
        <mc:Fallback xmlns="">
          <p:sp>
            <p:nvSpPr>
              <p:cNvPr id="53" name="TextBox 52">
                <a:extLst>
                  <a:ext uri="{FF2B5EF4-FFF2-40B4-BE49-F238E27FC236}">
                    <a16:creationId xmlns:a16="http://schemas.microsoft.com/office/drawing/2014/main" id="{B37DE808-0E05-18B1-3CA7-2F0C1B0622E5}"/>
                  </a:ext>
                </a:extLst>
              </p:cNvPr>
              <p:cNvSpPr txBox="1">
                <a:spLocks noRot="1" noChangeAspect="1" noMove="1" noResize="1" noEditPoints="1" noAdjustHandles="1" noChangeArrowheads="1" noChangeShapeType="1" noTextEdit="1"/>
              </p:cNvSpPr>
              <p:nvPr/>
            </p:nvSpPr>
            <p:spPr>
              <a:xfrm>
                <a:off x="838198" y="1411330"/>
                <a:ext cx="10515600" cy="5074274"/>
              </a:xfrm>
              <a:prstGeom prst="rect">
                <a:avLst/>
              </a:prstGeom>
              <a:blipFill>
                <a:blip r:embed="rId3"/>
                <a:stretch>
                  <a:fillRect l="-464" t="-361" b="-962"/>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66924970-3DAF-8D17-599F-92B4E3CCFF9A}"/>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grpSp>
        <p:nvGrpSpPr>
          <p:cNvPr id="7" name="Group 6">
            <a:extLst>
              <a:ext uri="{FF2B5EF4-FFF2-40B4-BE49-F238E27FC236}">
                <a16:creationId xmlns:a16="http://schemas.microsoft.com/office/drawing/2014/main" id="{9373B987-C485-A527-698A-62C6CC787F89}"/>
              </a:ext>
            </a:extLst>
          </p:cNvPr>
          <p:cNvGrpSpPr/>
          <p:nvPr/>
        </p:nvGrpSpPr>
        <p:grpSpPr>
          <a:xfrm>
            <a:off x="4371574" y="3323643"/>
            <a:ext cx="3259293" cy="806450"/>
            <a:chOff x="4241800" y="2959100"/>
            <a:chExt cx="3259293" cy="806450"/>
          </a:xfrm>
        </p:grpSpPr>
        <p:sp>
          <p:nvSpPr>
            <p:cNvPr id="4" name="TextBox 3">
              <a:extLst>
                <a:ext uri="{FF2B5EF4-FFF2-40B4-BE49-F238E27FC236}">
                  <a16:creationId xmlns:a16="http://schemas.microsoft.com/office/drawing/2014/main" id="{DE04E8DC-2B30-BF86-BE16-C85A99676385}"/>
                </a:ext>
              </a:extLst>
            </p:cNvPr>
            <p:cNvSpPr txBox="1"/>
            <p:nvPr/>
          </p:nvSpPr>
          <p:spPr>
            <a:xfrm>
              <a:off x="4820679" y="2959100"/>
              <a:ext cx="2680414" cy="369332"/>
            </a:xfrm>
            <a:prstGeom prst="rect">
              <a:avLst/>
            </a:prstGeom>
            <a:noFill/>
          </p:spPr>
          <p:txBody>
            <a:bodyPr wrap="none" rtlCol="0">
              <a:spAutoFit/>
            </a:bodyPr>
            <a:lstStyle/>
            <a:p>
              <a:r>
                <a:rPr lang="en-GB">
                  <a:solidFill>
                    <a:srgbClr val="323C45"/>
                  </a:solidFill>
                  <a:latin typeface="Avenir Next" panose="020B0503020202020204" pitchFamily="34" charset="0"/>
                </a:rPr>
                <a:t>Possible pole saturation</a:t>
              </a:r>
            </a:p>
          </p:txBody>
        </p:sp>
        <p:cxnSp>
          <p:nvCxnSpPr>
            <p:cNvPr id="6" name="Connector: Elbow 5">
              <a:extLst>
                <a:ext uri="{FF2B5EF4-FFF2-40B4-BE49-F238E27FC236}">
                  <a16:creationId xmlns:a16="http://schemas.microsoft.com/office/drawing/2014/main" id="{1BCA7125-9BFA-B68E-CF3B-1E9C99E030E2}"/>
                </a:ext>
              </a:extLst>
            </p:cNvPr>
            <p:cNvCxnSpPr/>
            <p:nvPr/>
          </p:nvCxnSpPr>
          <p:spPr>
            <a:xfrm flipV="1">
              <a:off x="4241800" y="3310142"/>
              <a:ext cx="1854197" cy="455408"/>
            </a:xfrm>
            <a:prstGeom prst="bentConnector3">
              <a:avLst/>
            </a:prstGeom>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41C9D8B6-0B9F-5260-A1C6-5B93630BAEEB}"/>
              </a:ext>
            </a:extLst>
          </p:cNvPr>
          <p:cNvGrpSpPr/>
          <p:nvPr/>
        </p:nvGrpSpPr>
        <p:grpSpPr>
          <a:xfrm>
            <a:off x="6318250" y="4264461"/>
            <a:ext cx="2177415" cy="571500"/>
            <a:chOff x="6343650" y="3898900"/>
            <a:chExt cx="2177415" cy="571500"/>
          </a:xfrm>
        </p:grpSpPr>
        <p:sp>
          <p:nvSpPr>
            <p:cNvPr id="3" name="TextBox 2">
              <a:extLst>
                <a:ext uri="{FF2B5EF4-FFF2-40B4-BE49-F238E27FC236}">
                  <a16:creationId xmlns:a16="http://schemas.microsoft.com/office/drawing/2014/main" id="{7EA94F64-956C-D15F-693B-E85ADA3661CE}"/>
                </a:ext>
              </a:extLst>
            </p:cNvPr>
            <p:cNvSpPr txBox="1"/>
            <p:nvPr/>
          </p:nvSpPr>
          <p:spPr>
            <a:xfrm>
              <a:off x="7188200" y="3898900"/>
              <a:ext cx="1332865" cy="369332"/>
            </a:xfrm>
            <a:prstGeom prst="rect">
              <a:avLst/>
            </a:prstGeom>
            <a:noFill/>
          </p:spPr>
          <p:txBody>
            <a:bodyPr wrap="none" rtlCol="0">
              <a:spAutoFit/>
            </a:bodyPr>
            <a:lstStyle/>
            <a:p>
              <a:r>
                <a:rPr lang="en-GB">
                  <a:solidFill>
                    <a:srgbClr val="323C45"/>
                  </a:solidFill>
                  <a:latin typeface="Avenir Next" panose="020B0503020202020204" pitchFamily="34" charset="0"/>
                </a:rPr>
                <a:t>Saturation!</a:t>
              </a:r>
            </a:p>
          </p:txBody>
        </p:sp>
        <p:cxnSp>
          <p:nvCxnSpPr>
            <p:cNvPr id="8" name="Connector: Elbow 7">
              <a:extLst>
                <a:ext uri="{FF2B5EF4-FFF2-40B4-BE49-F238E27FC236}">
                  <a16:creationId xmlns:a16="http://schemas.microsoft.com/office/drawing/2014/main" id="{5517AC07-3FF5-750E-FC8D-17EBD5E2B868}"/>
                </a:ext>
              </a:extLst>
            </p:cNvPr>
            <p:cNvCxnSpPr/>
            <p:nvPr/>
          </p:nvCxnSpPr>
          <p:spPr>
            <a:xfrm flipV="1">
              <a:off x="6343650" y="4191000"/>
              <a:ext cx="1974850" cy="279400"/>
            </a:xfrm>
            <a:prstGeom prst="bentConnector3">
              <a:avLst/>
            </a:prstGeom>
          </p:spPr>
          <p:style>
            <a:lnRef idx="2">
              <a:schemeClr val="accent1"/>
            </a:lnRef>
            <a:fillRef idx="0">
              <a:schemeClr val="accent1"/>
            </a:fillRef>
            <a:effectRef idx="1">
              <a:schemeClr val="accent1"/>
            </a:effectRef>
            <a:fontRef idx="minor">
              <a:schemeClr val="tx1"/>
            </a:fontRef>
          </p:style>
        </p:cxnSp>
      </p:grpSp>
      <p:sp>
        <p:nvSpPr>
          <p:cNvPr id="10" name="TextBox 9">
            <a:extLst>
              <a:ext uri="{FF2B5EF4-FFF2-40B4-BE49-F238E27FC236}">
                <a16:creationId xmlns:a16="http://schemas.microsoft.com/office/drawing/2014/main" id="{E5C9DA5A-20F0-E273-0A83-AE9C57C457CF}"/>
              </a:ext>
            </a:extLst>
          </p:cNvPr>
          <p:cNvSpPr txBox="1"/>
          <p:nvPr/>
        </p:nvSpPr>
        <p:spPr>
          <a:xfrm>
            <a:off x="5853965" y="5908099"/>
            <a:ext cx="5796304" cy="400110"/>
          </a:xfrm>
          <a:prstGeom prst="rect">
            <a:avLst/>
          </a:prstGeom>
          <a:noFill/>
        </p:spPr>
        <p:txBody>
          <a:bodyPr wrap="square">
            <a:spAutoFit/>
          </a:bodyPr>
          <a:lstStyle/>
          <a:p>
            <a:r>
              <a:rPr lang="en-GB" sz="1000">
                <a:effectLst/>
                <a:latin typeface="Avenir Next" panose="020B0503020202020204" pitchFamily="34" charset="0"/>
              </a:rPr>
              <a:t>*‘DC Magnetization Curves of Soft Magnetic Materials: Finite Element Method Magnetics’. Accessed 8 March 2026. </a:t>
            </a:r>
            <a:r>
              <a:rPr lang="en-GB" sz="1000">
                <a:effectLst/>
                <a:latin typeface="Avenir Next" panose="020B0503020202020204" pitchFamily="34" charset="0"/>
                <a:hlinkClick r:id="rId4"/>
              </a:rPr>
              <a:t>https://www.femm.info/wiki/SoftMagneticMaterials</a:t>
            </a:r>
            <a:r>
              <a:rPr lang="en-GB" sz="1000">
                <a:effectLst/>
                <a:latin typeface="Avenir Next" panose="020B0503020202020204" pitchFamily="34" charset="0"/>
              </a:rPr>
              <a:t>.</a:t>
            </a:r>
          </a:p>
        </p:txBody>
      </p:sp>
      <p:grpSp>
        <p:nvGrpSpPr>
          <p:cNvPr id="11" name="Group 10">
            <a:extLst>
              <a:ext uri="{FF2B5EF4-FFF2-40B4-BE49-F238E27FC236}">
                <a16:creationId xmlns:a16="http://schemas.microsoft.com/office/drawing/2014/main" id="{4DAFC431-8260-E3F9-EE2E-35DE0484978C}"/>
              </a:ext>
            </a:extLst>
          </p:cNvPr>
          <p:cNvGrpSpPr/>
          <p:nvPr/>
        </p:nvGrpSpPr>
        <p:grpSpPr>
          <a:xfrm>
            <a:off x="3841677" y="346249"/>
            <a:ext cx="4342738" cy="2285257"/>
            <a:chOff x="3975762" y="368300"/>
            <a:chExt cx="4342738" cy="2285257"/>
          </a:xfrm>
        </p:grpSpPr>
        <p:pic>
          <p:nvPicPr>
            <p:cNvPr id="13" name="Picture 12">
              <a:extLst>
                <a:ext uri="{FF2B5EF4-FFF2-40B4-BE49-F238E27FC236}">
                  <a16:creationId xmlns:a16="http://schemas.microsoft.com/office/drawing/2014/main" id="{3B7E8D90-62FE-1264-3FCB-39F6549B71DA}"/>
                </a:ext>
              </a:extLst>
            </p:cNvPr>
            <p:cNvPicPr>
              <a:picLocks noChangeAspect="1"/>
            </p:cNvPicPr>
            <p:nvPr/>
          </p:nvPicPr>
          <p:blipFill>
            <a:blip r:embed="rId5"/>
            <a:stretch>
              <a:fillRect/>
            </a:stretch>
          </p:blipFill>
          <p:spPr>
            <a:xfrm>
              <a:off x="5130946" y="579993"/>
              <a:ext cx="3187554" cy="2073564"/>
            </a:xfrm>
            <a:prstGeom prst="rect">
              <a:avLst/>
            </a:prstGeom>
          </p:spPr>
        </p:pic>
        <p:cxnSp>
          <p:nvCxnSpPr>
            <p:cNvPr id="16" name="Straight Arrow Connector 15">
              <a:extLst>
                <a:ext uri="{FF2B5EF4-FFF2-40B4-BE49-F238E27FC236}">
                  <a16:creationId xmlns:a16="http://schemas.microsoft.com/office/drawing/2014/main" id="{5C5241CC-B29E-8ABB-57BB-108FA0A105A3}"/>
                </a:ext>
              </a:extLst>
            </p:cNvPr>
            <p:cNvCxnSpPr>
              <a:cxnSpLocks/>
              <a:stCxn id="19" idx="3"/>
            </p:cNvCxnSpPr>
            <p:nvPr/>
          </p:nvCxnSpPr>
          <p:spPr>
            <a:xfrm>
              <a:off x="5346650" y="522189"/>
              <a:ext cx="641400" cy="3687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1B69EC8E-991C-D681-BE70-8788DBA97CBA}"/>
                </a:ext>
              </a:extLst>
            </p:cNvPr>
            <p:cNvSpPr txBox="1"/>
            <p:nvPr/>
          </p:nvSpPr>
          <p:spPr>
            <a:xfrm>
              <a:off x="3975762" y="368300"/>
              <a:ext cx="1370888" cy="307777"/>
            </a:xfrm>
            <a:prstGeom prst="rect">
              <a:avLst/>
            </a:prstGeom>
            <a:noFill/>
          </p:spPr>
          <p:txBody>
            <a:bodyPr wrap="none" rtlCol="0">
              <a:spAutoFit/>
            </a:bodyPr>
            <a:lstStyle/>
            <a:p>
              <a:r>
                <a:rPr lang="en-GB" sz="1400" err="1">
                  <a:latin typeface="Avenir Next" panose="020B0503020202020204" pitchFamily="34" charset="0"/>
                </a:rPr>
                <a:t>Supermendur</a:t>
              </a:r>
              <a:r>
                <a:rPr lang="en-GB" sz="1400" baseline="30000">
                  <a:latin typeface="Avenir Next" panose="020B0503020202020204" pitchFamily="34" charset="0"/>
                </a:rPr>
                <a:t>*</a:t>
              </a:r>
            </a:p>
          </p:txBody>
        </p:sp>
      </p:grpSp>
      <p:grpSp>
        <p:nvGrpSpPr>
          <p:cNvPr id="20" name="Group 19">
            <a:extLst>
              <a:ext uri="{FF2B5EF4-FFF2-40B4-BE49-F238E27FC236}">
                <a16:creationId xmlns:a16="http://schemas.microsoft.com/office/drawing/2014/main" id="{C0D76D2E-6F43-8789-A775-D99F6CAE5475}"/>
              </a:ext>
            </a:extLst>
          </p:cNvPr>
          <p:cNvGrpSpPr/>
          <p:nvPr/>
        </p:nvGrpSpPr>
        <p:grpSpPr>
          <a:xfrm>
            <a:off x="8385547" y="654026"/>
            <a:ext cx="3480871" cy="1864947"/>
            <a:chOff x="8402781" y="633925"/>
            <a:chExt cx="3480871" cy="1864947"/>
          </a:xfrm>
        </p:grpSpPr>
        <p:pic>
          <p:nvPicPr>
            <p:cNvPr id="21" name="Picture 20">
              <a:extLst>
                <a:ext uri="{FF2B5EF4-FFF2-40B4-BE49-F238E27FC236}">
                  <a16:creationId xmlns:a16="http://schemas.microsoft.com/office/drawing/2014/main" id="{4E3C4F33-5B5D-AD91-9AB6-3C34DA384617}"/>
                </a:ext>
              </a:extLst>
            </p:cNvPr>
            <p:cNvPicPr>
              <a:picLocks noChangeAspect="1"/>
            </p:cNvPicPr>
            <p:nvPr/>
          </p:nvPicPr>
          <p:blipFill>
            <a:blip r:embed="rId6"/>
            <a:stretch>
              <a:fillRect/>
            </a:stretch>
          </p:blipFill>
          <p:spPr>
            <a:xfrm>
              <a:off x="8402781" y="645141"/>
              <a:ext cx="3480871" cy="1853731"/>
            </a:xfrm>
            <a:prstGeom prst="rect">
              <a:avLst/>
            </a:prstGeom>
          </p:spPr>
        </p:pic>
        <p:sp>
          <p:nvSpPr>
            <p:cNvPr id="22" name="TextBox 21">
              <a:extLst>
                <a:ext uri="{FF2B5EF4-FFF2-40B4-BE49-F238E27FC236}">
                  <a16:creationId xmlns:a16="http://schemas.microsoft.com/office/drawing/2014/main" id="{25EE3D29-452F-F5E6-9D57-E8CADE4CB074}"/>
                </a:ext>
              </a:extLst>
            </p:cNvPr>
            <p:cNvSpPr txBox="1"/>
            <p:nvPr/>
          </p:nvSpPr>
          <p:spPr>
            <a:xfrm>
              <a:off x="9614031" y="633925"/>
              <a:ext cx="814582" cy="276999"/>
            </a:xfrm>
            <a:prstGeom prst="rect">
              <a:avLst/>
            </a:prstGeom>
            <a:noFill/>
          </p:spPr>
          <p:txBody>
            <a:bodyPr wrap="none" rtlCol="0">
              <a:spAutoFit/>
            </a:bodyPr>
            <a:lstStyle/>
            <a:p>
              <a:r>
                <a:rPr lang="en-GB" sz="1200">
                  <a:latin typeface="Avenir Next" panose="020B0503020202020204" pitchFamily="34" charset="0"/>
                </a:rPr>
                <a:t>Pure Iron</a:t>
              </a:r>
            </a:p>
          </p:txBody>
        </p:sp>
      </p:grpSp>
      <p:sp>
        <p:nvSpPr>
          <p:cNvPr id="25" name="TextBox 24">
            <a:extLst>
              <a:ext uri="{FF2B5EF4-FFF2-40B4-BE49-F238E27FC236}">
                <a16:creationId xmlns:a16="http://schemas.microsoft.com/office/drawing/2014/main" id="{20E82A1C-CC80-B48A-51AE-1D71CD13C3C1}"/>
              </a:ext>
            </a:extLst>
          </p:cNvPr>
          <p:cNvSpPr txBox="1"/>
          <p:nvPr/>
        </p:nvSpPr>
        <p:spPr>
          <a:xfrm>
            <a:off x="7369897" y="3458344"/>
            <a:ext cx="3848229" cy="714234"/>
          </a:xfrm>
          <a:prstGeom prst="rect">
            <a:avLst/>
          </a:prstGeom>
          <a:noFill/>
        </p:spPr>
        <p:txBody>
          <a:bodyPr wrap="square">
            <a:spAutoFit/>
          </a:bodyPr>
          <a:lstStyle/>
          <a:p>
            <a:pPr lvl="1">
              <a:lnSpc>
                <a:spcPct val="114000"/>
              </a:lnSpc>
            </a:pPr>
            <a:r>
              <a:rPr lang="en-GB" b="0">
                <a:solidFill>
                  <a:srgbClr val="323C45"/>
                </a:solidFill>
                <a:latin typeface="Avenir Next" panose="020B0503020202020204" pitchFamily="34" charset="0"/>
                <a:ea typeface="CMU Serif" panose="02000603000000000000" pitchFamily="2" charset="0"/>
                <a:cs typeface="CMU Serif" panose="02000603000000000000" pitchFamily="2" charset="0"/>
              </a:rPr>
              <a:t>Choose a higher saturation material for Poles</a:t>
            </a:r>
          </a:p>
        </p:txBody>
      </p:sp>
      <p:cxnSp>
        <p:nvCxnSpPr>
          <p:cNvPr id="27" name="Straight Arrow Connector 26">
            <a:extLst>
              <a:ext uri="{FF2B5EF4-FFF2-40B4-BE49-F238E27FC236}">
                <a16:creationId xmlns:a16="http://schemas.microsoft.com/office/drawing/2014/main" id="{AF5C4872-5434-43D4-1B7B-69523656D12A}"/>
              </a:ext>
            </a:extLst>
          </p:cNvPr>
          <p:cNvCxnSpPr/>
          <p:nvPr/>
        </p:nvCxnSpPr>
        <p:spPr>
          <a:xfrm flipH="1" flipV="1">
            <a:off x="7518400" y="2518973"/>
            <a:ext cx="867147" cy="9100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15107704-5078-AD39-4389-453AF50FCDC1}"/>
              </a:ext>
            </a:extLst>
          </p:cNvPr>
          <p:cNvCxnSpPr/>
          <p:nvPr/>
        </p:nvCxnSpPr>
        <p:spPr>
          <a:xfrm flipV="1">
            <a:off x="8402782" y="2518973"/>
            <a:ext cx="868218" cy="9100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8620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402B65-5E85-1517-3421-F30E9A6AC070}"/>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0425A846-D361-DB3E-8389-1F05248C9221}"/>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Introduction</a:t>
            </a:r>
          </a:p>
        </p:txBody>
      </p:sp>
      <p:sp>
        <p:nvSpPr>
          <p:cNvPr id="184" name="TextBox 183">
            <a:extLst>
              <a:ext uri="{FF2B5EF4-FFF2-40B4-BE49-F238E27FC236}">
                <a16:creationId xmlns:a16="http://schemas.microsoft.com/office/drawing/2014/main" id="{E92E8850-931D-0044-9218-950AE7E66CA6}"/>
              </a:ext>
            </a:extLst>
          </p:cNvPr>
          <p:cNvSpPr txBox="1"/>
          <p:nvPr/>
        </p:nvSpPr>
        <p:spPr>
          <a:xfrm>
            <a:off x="222409" y="6308209"/>
            <a:ext cx="319318"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a:t>
            </a:r>
          </a:p>
        </p:txBody>
      </p:sp>
      <p:sp>
        <p:nvSpPr>
          <p:cNvPr id="3" name="TextBox 2">
            <a:extLst>
              <a:ext uri="{FF2B5EF4-FFF2-40B4-BE49-F238E27FC236}">
                <a16:creationId xmlns:a16="http://schemas.microsoft.com/office/drawing/2014/main" id="{8DB25483-3D88-27AA-6C69-37494AA026F2}"/>
              </a:ext>
            </a:extLst>
          </p:cNvPr>
          <p:cNvSpPr txBox="1"/>
          <p:nvPr/>
        </p:nvSpPr>
        <p:spPr>
          <a:xfrm>
            <a:off x="838198" y="1275259"/>
            <a:ext cx="6996837" cy="3240567"/>
          </a:xfrm>
          <a:prstGeom prst="rect">
            <a:avLst/>
          </a:prstGeom>
          <a:noFill/>
        </p:spPr>
        <p:txBody>
          <a:bodyPr wrap="square" lIns="91440" tIns="45720" rIns="91440" bIns="45720" anchor="t">
            <a:spAutoFit/>
          </a:bodyPr>
          <a:lstStyle/>
          <a:p>
            <a:pPr>
              <a:lnSpc>
                <a:spcPct val="114000"/>
              </a:lnSpc>
            </a:pPr>
            <a:r>
              <a:rPr lang="en-GB">
                <a:solidFill>
                  <a:srgbClr val="1D2A63"/>
                </a:solidFill>
                <a:latin typeface="Avenir Next Medium" panose="020B0503020202020204" pitchFamily="34" charset="0"/>
              </a:rPr>
              <a:t>Why a Muon Collider?</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latin typeface="Avenir Next"/>
              </a:rPr>
              <a:t>10TeV CM energy collider with broad physics potential (Higgs coupling, electroweak studies, BSM).</a:t>
            </a: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latin typeface="Avenir Next"/>
              </a:rPr>
              <a:t>Muon collider ‘best of both worlds’ combining benefits of lepton and hadron colliders.</a:t>
            </a: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latin typeface="Avenir Next"/>
              </a:rPr>
              <a:t>Higher energy reach and less synchrotron radiation than electron-positron collider.</a:t>
            </a: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latin typeface="Avenir Next"/>
              </a:rPr>
              <a:t>Point-like collisions at the full centre-of-mass energy with clean initial states.</a:t>
            </a:r>
          </a:p>
        </p:txBody>
      </p:sp>
      <p:pic>
        <p:nvPicPr>
          <p:cNvPr id="4" name="Screenshot 2026-03-09 at 19.49.04.png" descr="Screenshot 2026-03-09 at 19.49.04.png">
            <a:extLst>
              <a:ext uri="{FF2B5EF4-FFF2-40B4-BE49-F238E27FC236}">
                <a16:creationId xmlns:a16="http://schemas.microsoft.com/office/drawing/2014/main" id="{8A1133D2-1A93-E72A-877A-8110212987C5}"/>
              </a:ext>
            </a:extLst>
          </p:cNvPr>
          <p:cNvPicPr>
            <a:picLocks noChangeAspect="1"/>
          </p:cNvPicPr>
          <p:nvPr/>
        </p:nvPicPr>
        <p:blipFill>
          <a:blip r:embed="rId3"/>
          <a:stretch>
            <a:fillRect/>
          </a:stretch>
        </p:blipFill>
        <p:spPr>
          <a:xfrm>
            <a:off x="1559109" y="4638542"/>
            <a:ext cx="9073775" cy="1557799"/>
          </a:xfrm>
          <a:prstGeom prst="rect">
            <a:avLst/>
          </a:prstGeom>
          <a:ln w="12700">
            <a:miter lim="400000"/>
          </a:ln>
        </p:spPr>
      </p:pic>
      <p:sp>
        <p:nvSpPr>
          <p:cNvPr id="6" name="Source: R. Taylor, MuCOL consolidated parameters report (Oct 2025)">
            <a:extLst>
              <a:ext uri="{FF2B5EF4-FFF2-40B4-BE49-F238E27FC236}">
                <a16:creationId xmlns:a16="http://schemas.microsoft.com/office/drawing/2014/main" id="{ABA91C62-A793-3D29-4B02-A0E6ACF372D2}"/>
              </a:ext>
            </a:extLst>
          </p:cNvPr>
          <p:cNvSpPr txBox="1"/>
          <p:nvPr/>
        </p:nvSpPr>
        <p:spPr>
          <a:xfrm>
            <a:off x="1653637" y="6077173"/>
            <a:ext cx="4070859" cy="269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1000">
                <a:solidFill>
                  <a:srgbClr val="323C45"/>
                </a:solidFill>
                <a:latin typeface="Avenir Next Regular"/>
                <a:ea typeface="Avenir Next Regular"/>
                <a:cs typeface="Avenir Next Regular"/>
                <a:sym typeface="Avenir Next Regular"/>
              </a:defRPr>
            </a:lvl1pPr>
          </a:lstStyle>
          <a:p>
            <a:r>
              <a:t>Source: R. Taylor, MuCOL consolidated parameters report (Oct 2025)</a:t>
            </a:r>
          </a:p>
        </p:txBody>
      </p:sp>
      <p:pic>
        <p:nvPicPr>
          <p:cNvPr id="7" name="Screenshot 2026-03-09 at 11.59.11.png" descr="Screenshot 2026-03-09 at 11.59.11.png">
            <a:extLst>
              <a:ext uri="{FF2B5EF4-FFF2-40B4-BE49-F238E27FC236}">
                <a16:creationId xmlns:a16="http://schemas.microsoft.com/office/drawing/2014/main" id="{77B7F886-24E9-C467-9400-99214383E76A}"/>
              </a:ext>
            </a:extLst>
          </p:cNvPr>
          <p:cNvPicPr>
            <a:picLocks noChangeAspect="1"/>
          </p:cNvPicPr>
          <p:nvPr/>
        </p:nvPicPr>
        <p:blipFill>
          <a:blip r:embed="rId4"/>
          <a:stretch>
            <a:fillRect/>
          </a:stretch>
        </p:blipFill>
        <p:spPr>
          <a:xfrm>
            <a:off x="11251096" y="86661"/>
            <a:ext cx="845214" cy="945220"/>
          </a:xfrm>
          <a:prstGeom prst="rect">
            <a:avLst/>
          </a:prstGeom>
          <a:ln w="12700">
            <a:miter lim="400000"/>
          </a:ln>
        </p:spPr>
      </p:pic>
      <p:sp>
        <p:nvSpPr>
          <p:cNvPr id="8" name="Oval 7">
            <a:extLst>
              <a:ext uri="{FF2B5EF4-FFF2-40B4-BE49-F238E27FC236}">
                <a16:creationId xmlns:a16="http://schemas.microsoft.com/office/drawing/2014/main" id="{E826AF1D-04EA-D66B-A6A0-D2799380DE05}"/>
              </a:ext>
            </a:extLst>
          </p:cNvPr>
          <p:cNvSpPr/>
          <p:nvPr/>
        </p:nvSpPr>
        <p:spPr>
          <a:xfrm>
            <a:off x="8797542" y="5220269"/>
            <a:ext cx="658017" cy="658017"/>
          </a:xfrm>
          <a:prstGeom prst="ellipse">
            <a:avLst/>
          </a:prstGeom>
          <a:noFill/>
          <a:ln>
            <a:solidFill>
              <a:srgbClr val="2CA02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EA184C69-D1F2-07C7-3A1A-1C5607C2A8DD}"/>
              </a:ext>
            </a:extLst>
          </p:cNvPr>
          <p:cNvCxnSpPr>
            <a:cxnSpLocks/>
          </p:cNvCxnSpPr>
          <p:nvPr/>
        </p:nvCxnSpPr>
        <p:spPr>
          <a:xfrm flipH="1">
            <a:off x="9301808" y="4488469"/>
            <a:ext cx="292608" cy="789216"/>
          </a:xfrm>
          <a:prstGeom prst="straightConnector1">
            <a:avLst/>
          </a:prstGeom>
          <a:ln w="12700">
            <a:solidFill>
              <a:schemeClr val="tx1"/>
            </a:solidFill>
            <a:tailEnd type="stealth"/>
          </a:ln>
        </p:spPr>
        <p:style>
          <a:lnRef idx="2">
            <a:schemeClr val="accent1"/>
          </a:lnRef>
          <a:fillRef idx="0">
            <a:schemeClr val="accent1"/>
          </a:fillRef>
          <a:effectRef idx="1">
            <a:schemeClr val="accent1"/>
          </a:effectRef>
          <a:fontRef idx="minor">
            <a:schemeClr val="tx1"/>
          </a:fontRef>
        </p:style>
      </p:cxnSp>
      <p:sp>
        <p:nvSpPr>
          <p:cNvPr id="14" name="Key Challenge…">
            <a:extLst>
              <a:ext uri="{FF2B5EF4-FFF2-40B4-BE49-F238E27FC236}">
                <a16:creationId xmlns:a16="http://schemas.microsoft.com/office/drawing/2014/main" id="{DE5DA7BD-A5AC-784D-1FCD-37F059566E0A}"/>
              </a:ext>
            </a:extLst>
          </p:cNvPr>
          <p:cNvSpPr txBox="1"/>
          <p:nvPr/>
        </p:nvSpPr>
        <p:spPr>
          <a:xfrm>
            <a:off x="9166877" y="4121266"/>
            <a:ext cx="855078" cy="398442"/>
          </a:xfrm>
          <a:prstGeom prst="rect">
            <a:avLst/>
          </a:prstGeom>
          <a:ln w="12700">
            <a:miter lim="400000"/>
          </a:ln>
          <a:extLst>
            <a:ext uri="{C572A759-6A51-4108-AA02-DFA0A04FC94B}">
              <ma14:wrappingTextBoxFlag xmlns:ma14="http://schemas.microsoft.com/office/mac/drawingml/2011/main" xmlns:m="http://schemas.openxmlformats.org/officeDocument/2006/math" xmlns:a14="http://schemas.microsoft.com/office/drawing/2010/main" xmlns:mc="http://schemas.openxmlformats.org/markup-compatibility/2006" xmlns="" val="1"/>
            </a:ext>
          </a:extLst>
        </p:spPr>
        <p:txBody>
          <a:bodyPr wrap="square" lIns="45719" rIns="45719">
            <a:spAutoFit/>
          </a:bodyPr>
          <a:lstStyle/>
          <a:p>
            <a:pPr algn="ctr">
              <a:lnSpc>
                <a:spcPct val="114000"/>
              </a:lnSpc>
              <a:buSzPct val="100000"/>
              <a:defRPr>
                <a:solidFill>
                  <a:srgbClr val="323C45"/>
                </a:solidFill>
                <a:latin typeface="Avenir Next Regular"/>
                <a:ea typeface="Avenir Next Regular"/>
                <a:cs typeface="Avenir Next Regular"/>
                <a:sym typeface="Avenir Next Regular"/>
              </a:defRPr>
            </a:pPr>
            <a:r>
              <a:rPr lang="en-GB"/>
              <a:t>RCS1</a:t>
            </a:r>
            <a:endParaRPr/>
          </a:p>
        </p:txBody>
      </p:sp>
      <p:sp>
        <p:nvSpPr>
          <p:cNvPr id="9" name="TextBox 8">
            <a:extLst>
              <a:ext uri="{FF2B5EF4-FFF2-40B4-BE49-F238E27FC236}">
                <a16:creationId xmlns:a16="http://schemas.microsoft.com/office/drawing/2014/main" id="{6DDCDF75-1B2D-1665-96A4-561D7DBE8201}"/>
              </a:ext>
            </a:extLst>
          </p:cNvPr>
          <p:cNvSpPr txBox="1"/>
          <p:nvPr/>
        </p:nvSpPr>
        <p:spPr>
          <a:xfrm>
            <a:off x="7826379" y="1175235"/>
            <a:ext cx="4271267" cy="341632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latin typeface="Avenir Next Medium"/>
              </a:rPr>
              <a:t>Key Challenges</a:t>
            </a:r>
          </a:p>
          <a:p>
            <a:endParaRPr lang="en-GB">
              <a:latin typeface="Avenir Next Medium"/>
            </a:endParaRPr>
          </a:p>
          <a:p>
            <a:pPr marL="285750" indent="-285750">
              <a:buFont typeface="Arial"/>
              <a:buChar char="•"/>
            </a:pPr>
            <a:r>
              <a:rPr lang="en-GB">
                <a:latin typeface="Avenir Next"/>
              </a:rPr>
              <a:t>Muon beam production is a tertiary process (protons-&gt;</a:t>
            </a:r>
            <a:r>
              <a:rPr lang="en-GB" err="1">
                <a:latin typeface="Avenir Next"/>
              </a:rPr>
              <a:t>pions</a:t>
            </a:r>
            <a:r>
              <a:rPr lang="en-GB">
                <a:latin typeface="Avenir Next"/>
              </a:rPr>
              <a:t>-&gt;muons) so need high intensity proton beam</a:t>
            </a:r>
          </a:p>
          <a:p>
            <a:pPr marL="285750" indent="-285750">
              <a:buFont typeface="Arial"/>
              <a:buChar char="•"/>
            </a:pPr>
            <a:r>
              <a:rPr lang="en-GB">
                <a:latin typeface="Avenir Next"/>
              </a:rPr>
              <a:t>Muon beams require cooling to reduce emittance</a:t>
            </a:r>
          </a:p>
          <a:p>
            <a:pPr marL="285750" indent="-285750">
              <a:buFont typeface="Arial"/>
              <a:buChar char="•"/>
            </a:pPr>
            <a:r>
              <a:rPr lang="en-GB">
                <a:latin typeface="Avenir Next"/>
              </a:rPr>
              <a:t>Short muon lifetime (2.2</a:t>
            </a:r>
            <a:r>
              <a:rPr lang="en-GB">
                <a:solidFill>
                  <a:srgbClr val="202122"/>
                </a:solidFill>
                <a:highlight>
                  <a:srgbClr val="F8F9FA"/>
                </a:highlight>
                <a:latin typeface="Avenir Next"/>
                <a:ea typeface="+mn-lt"/>
                <a:cs typeface="+mn-lt"/>
              </a:rPr>
              <a:t>μs) means high accelerating gradients are required</a:t>
            </a:r>
            <a:endParaRPr lang="en-GB">
              <a:solidFill>
                <a:srgbClr val="202122"/>
              </a:solidFill>
              <a:highlight>
                <a:srgbClr val="F8F9FA"/>
              </a:highlight>
              <a:latin typeface="Avenir Next"/>
            </a:endParaRPr>
          </a:p>
          <a:p>
            <a:pPr marL="285750" indent="-285750">
              <a:buFont typeface="Arial"/>
              <a:buChar char="•"/>
            </a:pPr>
            <a:endParaRPr lang="en-GB"/>
          </a:p>
          <a:p>
            <a:pPr marL="285750" indent="-285750">
              <a:buFont typeface="Arial"/>
              <a:buChar char="•"/>
            </a:pPr>
            <a:endParaRPr lang="en-GB"/>
          </a:p>
        </p:txBody>
      </p:sp>
      <p:sp>
        <p:nvSpPr>
          <p:cNvPr id="11" name="TextBox 10">
            <a:extLst>
              <a:ext uri="{FF2B5EF4-FFF2-40B4-BE49-F238E27FC236}">
                <a16:creationId xmlns:a16="http://schemas.microsoft.com/office/drawing/2014/main" id="{50DCD5AA-ED8F-BBED-35A7-64EF977EA4F0}"/>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1984417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1D0B78-8EF0-DEC8-F91C-ABE51B8AE720}"/>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794B9B69-CFE3-FC88-7DB0-815936C3A8D1}"/>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Quadrupole</a:t>
            </a:r>
          </a:p>
        </p:txBody>
      </p:sp>
      <p:sp>
        <p:nvSpPr>
          <p:cNvPr id="184" name="TextBox 183">
            <a:extLst>
              <a:ext uri="{FF2B5EF4-FFF2-40B4-BE49-F238E27FC236}">
                <a16:creationId xmlns:a16="http://schemas.microsoft.com/office/drawing/2014/main" id="{62674C73-5D4E-F347-C850-067D76BF0A8A}"/>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30</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FFDAD209-32B8-4046-6841-B49B6AD0A04E}"/>
                  </a:ext>
                </a:extLst>
              </p:cNvPr>
              <p:cNvSpPr txBox="1"/>
              <p:nvPr/>
            </p:nvSpPr>
            <p:spPr>
              <a:xfrm>
                <a:off x="838981" y="1258569"/>
                <a:ext cx="11232369" cy="5187126"/>
              </a:xfrm>
              <a:prstGeom prst="rect">
                <a:avLst/>
              </a:prstGeom>
              <a:noFill/>
            </p:spPr>
            <p:txBody>
              <a:bodyPr wrap="square">
                <a:spAutoFit/>
              </a:bodyPr>
              <a:lstStyle/>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r>
                  <a:rPr lang="en-GB">
                    <a:solidFill>
                      <a:srgbClr val="323C45"/>
                    </a:solidFill>
                    <a:latin typeface="Avenir Next" panose="020B0503020202020204" pitchFamily="34" charset="0"/>
                  </a:rPr>
                  <a:t>5 Objectives</a:t>
                </a:r>
              </a:p>
              <a:p>
                <a:pPr marL="342860" indent="-342882">
                  <a:lnSpc>
                    <a:spcPct val="114000"/>
                  </a:lnSpc>
                  <a:buFont typeface="+mj-lt"/>
                  <a:buAutoNum type="arabicPeriod"/>
                </a:pPr>
                <a:r>
                  <a:rPr lang="en-GB">
                    <a:solidFill>
                      <a:srgbClr val="323C45"/>
                    </a:solidFill>
                    <a:latin typeface="Avenir Next" panose="020B0503020202020204" pitchFamily="34" charset="0"/>
                  </a:rPr>
                  <a:t>Maximise field gradient [T/m]</a:t>
                </a:r>
              </a:p>
              <a:p>
                <a:pPr marL="800060" lvl="1" indent="-342882">
                  <a:lnSpc>
                    <a:spcPct val="114000"/>
                  </a:lnSpc>
                  <a:buFont typeface="Arial" panose="020B0604020202020204" pitchFamily="34" charset="0"/>
                  <a:buChar char="•"/>
                </a:pPr>
                <a:r>
                  <a:rPr lang="en-GB">
                    <a:solidFill>
                      <a:srgbClr val="323C45"/>
                    </a:solidFill>
                    <a:latin typeface="Avenir Next" panose="020B0503020202020204" pitchFamily="34" charset="0"/>
                  </a:rPr>
                  <a:t>Maximise Quadrupole Coefficient from multipole expansion over radius of measurement - </a:t>
                </a:r>
                <a14:m>
                  <m:oMath xmlns:m="http://schemas.openxmlformats.org/officeDocument/2006/math">
                    <m:f>
                      <m:fPr>
                        <m:ctrlPr>
                          <a:rPr lang="en-GB" i="1" smtClean="0">
                            <a:solidFill>
                              <a:srgbClr val="323C45"/>
                            </a:solidFill>
                            <a:latin typeface="Cambria Math" panose="02040503050406030204" pitchFamily="18" charset="0"/>
                          </a:rPr>
                        </m:ctrlPr>
                      </m:fPr>
                      <m:num>
                        <m:sSub>
                          <m:sSubPr>
                            <m:ctrlPr>
                              <a:rPr lang="en-GB" i="1" smtClean="0">
                                <a:solidFill>
                                  <a:srgbClr val="323C45"/>
                                </a:solidFill>
                                <a:latin typeface="Cambria Math" panose="02040503050406030204" pitchFamily="18" charset="0"/>
                              </a:rPr>
                            </m:ctrlPr>
                          </m:sSubPr>
                          <m:e>
                            <m:r>
                              <m:rPr>
                                <m:sty m:val="p"/>
                              </m:rPr>
                              <a:rPr lang="en-GB" b="0" i="0" smtClean="0">
                                <a:solidFill>
                                  <a:srgbClr val="323C45"/>
                                </a:solidFill>
                                <a:latin typeface="Cambria Math" panose="02040503050406030204" pitchFamily="18" charset="0"/>
                              </a:rPr>
                              <m:t>B</m:t>
                            </m:r>
                          </m:e>
                          <m:sub>
                            <m:r>
                              <a:rPr lang="en-GB" b="0" i="0" smtClean="0">
                                <a:solidFill>
                                  <a:srgbClr val="323C45"/>
                                </a:solidFill>
                                <a:latin typeface="Cambria Math" panose="02040503050406030204" pitchFamily="18" charset="0"/>
                              </a:rPr>
                              <m:t>2</m:t>
                            </m:r>
                          </m:sub>
                        </m:sSub>
                      </m:num>
                      <m:den>
                        <m:sSub>
                          <m:sSubPr>
                            <m:ctrlPr>
                              <a:rPr lang="en-GB" i="1" smtClean="0">
                                <a:solidFill>
                                  <a:srgbClr val="323C45"/>
                                </a:solidFill>
                                <a:latin typeface="Cambria Math" panose="02040503050406030204" pitchFamily="18" charset="0"/>
                              </a:rPr>
                            </m:ctrlPr>
                          </m:sSubPr>
                          <m:e>
                            <m:r>
                              <m:rPr>
                                <m:sty m:val="p"/>
                              </m:rPr>
                              <a:rPr lang="en-GB" b="0" i="0" smtClean="0">
                                <a:solidFill>
                                  <a:srgbClr val="323C45"/>
                                </a:solidFill>
                                <a:latin typeface="Cambria Math" panose="02040503050406030204" pitchFamily="18" charset="0"/>
                              </a:rPr>
                              <m:t>R</m:t>
                            </m:r>
                          </m:e>
                          <m:sub>
                            <m:r>
                              <m:rPr>
                                <m:sty m:val="p"/>
                              </m:rPr>
                              <a:rPr lang="en-GB" b="0" i="0" smtClean="0">
                                <a:solidFill>
                                  <a:srgbClr val="323C45"/>
                                </a:solidFill>
                                <a:latin typeface="Cambria Math" panose="02040503050406030204" pitchFamily="18" charset="0"/>
                              </a:rPr>
                              <m:t>ref</m:t>
                            </m:r>
                          </m:sub>
                        </m:sSub>
                      </m:den>
                    </m:f>
                  </m:oMath>
                </a14:m>
                <a:endParaRPr lang="en-GB">
                  <a:solidFill>
                    <a:srgbClr val="323C45"/>
                  </a:solidFill>
                  <a:latin typeface="Avenir Next" panose="020B0503020202020204" pitchFamily="34" charset="0"/>
                </a:endParaRPr>
              </a:p>
              <a:p>
                <a:pPr marL="342860" indent="-342882">
                  <a:lnSpc>
                    <a:spcPct val="114000"/>
                  </a:lnSpc>
                  <a:buFont typeface="+mj-lt"/>
                  <a:buAutoNum type="arabicPeriod"/>
                </a:pPr>
                <a:r>
                  <a:rPr lang="en-GB">
                    <a:solidFill>
                      <a:srgbClr val="323C45"/>
                    </a:solidFill>
                    <a:latin typeface="Avenir Next" panose="020B0503020202020204" pitchFamily="34" charset="0"/>
                  </a:rPr>
                  <a:t>Maximise field homogeneity </a:t>
                </a:r>
              </a:p>
              <a:p>
                <a:pPr marL="800060" lvl="1" indent="-342882">
                  <a:lnSpc>
                    <a:spcPct val="114000"/>
                  </a:lnSpc>
                  <a:buFont typeface="Arial" panose="020B0604020202020204" pitchFamily="34" charset="0"/>
                  <a:buChar char="•"/>
                </a:pPr>
                <a:r>
                  <a:rPr lang="en-GB">
                    <a:solidFill>
                      <a:srgbClr val="323C45"/>
                    </a:solidFill>
                    <a:latin typeface="Avenir Next" panose="020B0503020202020204" pitchFamily="34" charset="0"/>
                  </a:rPr>
                  <a:t>Minimise the largest higher multipole harmonic coefficient relative to the quadrupole coefficient - </a:t>
                </a:r>
                <a14:m>
                  <m:oMath xmlns:m="http://schemas.openxmlformats.org/officeDocument/2006/math">
                    <m:func>
                      <m:funcPr>
                        <m:ctrlPr>
                          <a:rPr lang="en-GB" i="1" smtClean="0">
                            <a:solidFill>
                              <a:srgbClr val="323C45"/>
                            </a:solidFill>
                            <a:latin typeface="Cambria Math" panose="02040503050406030204" pitchFamily="18" charset="0"/>
                          </a:rPr>
                        </m:ctrlPr>
                      </m:funcPr>
                      <m:fName>
                        <m:r>
                          <m:rPr>
                            <m:sty m:val="p"/>
                          </m:rPr>
                          <a:rPr lang="en-GB" b="0" i="0" smtClean="0">
                            <a:solidFill>
                              <a:srgbClr val="323C45"/>
                            </a:solidFill>
                            <a:latin typeface="Cambria Math" panose="02040503050406030204" pitchFamily="18" charset="0"/>
                          </a:rPr>
                          <m:t>max</m:t>
                        </m:r>
                      </m:fName>
                      <m:e>
                        <m:d>
                          <m:dPr>
                            <m:begChr m:val="|"/>
                            <m:endChr m:val="|"/>
                            <m:ctrlPr>
                              <a:rPr lang="en-GB" i="1" smtClean="0">
                                <a:solidFill>
                                  <a:srgbClr val="323C45"/>
                                </a:solidFill>
                                <a:latin typeface="Cambria Math" panose="02040503050406030204" pitchFamily="18" charset="0"/>
                              </a:rPr>
                            </m:ctrlPr>
                          </m:dPr>
                          <m:e>
                            <m:f>
                              <m:fPr>
                                <m:ctrlPr>
                                  <a:rPr lang="en-GB" i="1" smtClean="0">
                                    <a:solidFill>
                                      <a:srgbClr val="323C45"/>
                                    </a:solidFill>
                                    <a:latin typeface="Cambria Math" panose="02040503050406030204" pitchFamily="18" charset="0"/>
                                  </a:rPr>
                                </m:ctrlPr>
                              </m:fPr>
                              <m:num>
                                <m:sSub>
                                  <m:sSubPr>
                                    <m:ctrlPr>
                                      <a:rPr lang="en-GB" i="1" smtClean="0">
                                        <a:solidFill>
                                          <a:srgbClr val="323C45"/>
                                        </a:solidFill>
                                        <a:latin typeface="Cambria Math" panose="02040503050406030204" pitchFamily="18" charset="0"/>
                                      </a:rPr>
                                    </m:ctrlPr>
                                  </m:sSubPr>
                                  <m:e>
                                    <m:r>
                                      <m:rPr>
                                        <m:sty m:val="p"/>
                                      </m:rPr>
                                      <a:rPr lang="en-GB" b="0" i="0" smtClean="0">
                                        <a:solidFill>
                                          <a:srgbClr val="323C45"/>
                                        </a:solidFill>
                                        <a:latin typeface="Cambria Math" panose="02040503050406030204" pitchFamily="18" charset="0"/>
                                      </a:rPr>
                                      <m:t>B</m:t>
                                    </m:r>
                                  </m:e>
                                  <m:sub>
                                    <m:r>
                                      <m:rPr>
                                        <m:sty m:val="p"/>
                                      </m:rPr>
                                      <a:rPr lang="en-GB" b="0" i="0" smtClean="0">
                                        <a:solidFill>
                                          <a:srgbClr val="323C45"/>
                                        </a:solidFill>
                                        <a:latin typeface="Cambria Math" panose="02040503050406030204" pitchFamily="18" charset="0"/>
                                      </a:rPr>
                                      <m:t>n</m:t>
                                    </m:r>
                                  </m:sub>
                                </m:sSub>
                              </m:num>
                              <m:den>
                                <m:sSub>
                                  <m:sSubPr>
                                    <m:ctrlPr>
                                      <a:rPr lang="en-GB" i="1" smtClean="0">
                                        <a:solidFill>
                                          <a:srgbClr val="323C45"/>
                                        </a:solidFill>
                                        <a:latin typeface="Cambria Math" panose="02040503050406030204" pitchFamily="18" charset="0"/>
                                      </a:rPr>
                                    </m:ctrlPr>
                                  </m:sSubPr>
                                  <m:e>
                                    <m:r>
                                      <m:rPr>
                                        <m:sty m:val="p"/>
                                      </m:rPr>
                                      <a:rPr lang="en-GB" b="0" i="0" smtClean="0">
                                        <a:solidFill>
                                          <a:srgbClr val="323C45"/>
                                        </a:solidFill>
                                        <a:latin typeface="Cambria Math" panose="02040503050406030204" pitchFamily="18" charset="0"/>
                                      </a:rPr>
                                      <m:t>B</m:t>
                                    </m:r>
                                  </m:e>
                                  <m:sub>
                                    <m:r>
                                      <a:rPr lang="en-GB" b="0" i="0" smtClean="0">
                                        <a:solidFill>
                                          <a:srgbClr val="323C45"/>
                                        </a:solidFill>
                                        <a:latin typeface="Cambria Math" panose="02040503050406030204" pitchFamily="18" charset="0"/>
                                      </a:rPr>
                                      <m:t>2</m:t>
                                    </m:r>
                                  </m:sub>
                                </m:sSub>
                              </m:den>
                            </m:f>
                          </m:e>
                        </m:d>
                      </m:e>
                    </m:func>
                  </m:oMath>
                </a14:m>
                <a:endParaRPr lang="en-GB">
                  <a:solidFill>
                    <a:srgbClr val="323C45"/>
                  </a:solidFill>
                  <a:latin typeface="Avenir Next" panose="020B0503020202020204" pitchFamily="34" charset="0"/>
                </a:endParaRPr>
              </a:p>
              <a:p>
                <a:pPr marL="342860" indent="-342882">
                  <a:lnSpc>
                    <a:spcPct val="114000"/>
                  </a:lnSpc>
                  <a:buFont typeface="+mj-lt"/>
                  <a:buAutoNum type="arabicPeriod"/>
                </a:pPr>
                <a:r>
                  <a:rPr lang="en-GB">
                    <a:solidFill>
                      <a:srgbClr val="323C45"/>
                    </a:solidFill>
                    <a:latin typeface="Avenir Next" panose="020B0503020202020204" pitchFamily="34" charset="0"/>
                  </a:rPr>
                  <a:t>Minimise total magnetic energy[J/m]</a:t>
                </a:r>
              </a:p>
              <a:p>
                <a:pPr marL="800060" lvl="1" indent="-342882">
                  <a:lnSpc>
                    <a:spcPct val="114000"/>
                  </a:lnSpc>
                  <a:buFont typeface="Arial" panose="020B0604020202020204" pitchFamily="34" charset="0"/>
                  <a:buChar char="•"/>
                </a:pPr>
                <a:r>
                  <a:rPr lang="en-GB">
                    <a:solidFill>
                      <a:srgbClr val="323C45"/>
                    </a:solidFill>
                    <a:latin typeface="Avenir Next" panose="020B0503020202020204" pitchFamily="34" charset="0"/>
                  </a:rPr>
                  <a:t>Calculated by </a:t>
                </a:r>
                <a:r>
                  <a:rPr lang="en-GB" err="1">
                    <a:solidFill>
                      <a:srgbClr val="323C45"/>
                    </a:solidFill>
                    <a:latin typeface="Avenir Next" panose="020B0503020202020204" pitchFamily="34" charset="0"/>
                  </a:rPr>
                  <a:t>Femm</a:t>
                </a:r>
                <a:endParaRPr lang="en-GB">
                  <a:solidFill>
                    <a:srgbClr val="323C45"/>
                  </a:solidFill>
                  <a:latin typeface="Avenir Next" panose="020B0503020202020204" pitchFamily="34" charset="0"/>
                </a:endParaRPr>
              </a:p>
              <a:p>
                <a:pPr marL="342860" indent="-342882">
                  <a:lnSpc>
                    <a:spcPct val="114000"/>
                  </a:lnSpc>
                  <a:buFont typeface="+mj-lt"/>
                  <a:buAutoNum type="arabicPeriod"/>
                </a:pPr>
                <a:r>
                  <a:rPr lang="en-GB">
                    <a:solidFill>
                      <a:srgbClr val="323C45"/>
                    </a:solidFill>
                    <a:latin typeface="Avenir Next" panose="020B0503020202020204" pitchFamily="34" charset="0"/>
                  </a:rPr>
                  <a:t>Minimise average yoke density [T] to 1.4[T]</a:t>
                </a:r>
              </a:p>
              <a:p>
                <a:pPr marL="800060" lvl="1" indent="-342882">
                  <a:lnSpc>
                    <a:spcPct val="114000"/>
                  </a:lnSpc>
                  <a:buFont typeface="Arial" panose="020B0604020202020204" pitchFamily="34" charset="0"/>
                  <a:buChar char="•"/>
                </a:pPr>
                <a:r>
                  <a:rPr lang="en-GB">
                    <a:solidFill>
                      <a:srgbClr val="323C45"/>
                    </a:solidFill>
                    <a:latin typeface="Avenir Next" panose="020B0503020202020204" pitchFamily="34" charset="0"/>
                  </a:rPr>
                  <a:t> Average over shown region of yoke</a:t>
                </a:r>
              </a:p>
              <a:p>
                <a:pPr marL="342860" indent="-342882">
                  <a:lnSpc>
                    <a:spcPct val="114000"/>
                  </a:lnSpc>
                  <a:buFont typeface="+mj-lt"/>
                  <a:buAutoNum type="arabicPeriod"/>
                </a:pPr>
                <a:r>
                  <a:rPr lang="en-GB">
                    <a:solidFill>
                      <a:srgbClr val="323C45"/>
                    </a:solidFill>
                    <a:latin typeface="Avenir Next" panose="020B0503020202020204" pitchFamily="34" charset="0"/>
                  </a:rPr>
                  <a:t>Minimise Current Density [A/</a:t>
                </a:r>
                <a14:m>
                  <m:oMath xmlns:m="http://schemas.openxmlformats.org/officeDocument/2006/math">
                    <m:sSup>
                      <m:sSupPr>
                        <m:ctrlPr>
                          <a:rPr lang="en-GB" i="1">
                            <a:solidFill>
                              <a:srgbClr val="323C45"/>
                            </a:solidFill>
                            <a:latin typeface="Cambria Math" panose="02040503050406030204" pitchFamily="18" charset="0"/>
                          </a:rPr>
                        </m:ctrlPr>
                      </m:sSupPr>
                      <m:e>
                        <m:r>
                          <m:rPr>
                            <m:sty m:val="p"/>
                          </m:rPr>
                          <a:rPr lang="en-GB" b="0" i="0" smtClean="0">
                            <a:solidFill>
                              <a:srgbClr val="323C45"/>
                            </a:solidFill>
                            <a:latin typeface="Cambria Math" panose="02040503050406030204" pitchFamily="18" charset="0"/>
                          </a:rPr>
                          <m:t>mm</m:t>
                        </m:r>
                      </m:e>
                      <m:sup>
                        <m:r>
                          <a:rPr lang="en-GB" b="0" i="0" smtClean="0">
                            <a:solidFill>
                              <a:srgbClr val="323C45"/>
                            </a:solidFill>
                            <a:latin typeface="Cambria Math" panose="02040503050406030204" pitchFamily="18" charset="0"/>
                          </a:rPr>
                          <m:t>2</m:t>
                        </m:r>
                      </m:sup>
                    </m:sSup>
                  </m:oMath>
                </a14:m>
                <a:r>
                  <a:rPr lang="en-GB">
                    <a:solidFill>
                      <a:srgbClr val="323C45"/>
                    </a:solidFill>
                    <a:latin typeface="Avenir Next" panose="020B0503020202020204" pitchFamily="34" charset="0"/>
                  </a:rPr>
                  <a:t>] to 8[A/</a:t>
                </a:r>
                <a14:m>
                  <m:oMath xmlns:m="http://schemas.openxmlformats.org/officeDocument/2006/math">
                    <m:sSup>
                      <m:sSupPr>
                        <m:ctrlPr>
                          <a:rPr lang="en-GB" i="1">
                            <a:solidFill>
                              <a:srgbClr val="323C45"/>
                            </a:solidFill>
                            <a:latin typeface="Cambria Math" panose="02040503050406030204" pitchFamily="18" charset="0"/>
                          </a:rPr>
                        </m:ctrlPr>
                      </m:sSupPr>
                      <m:e>
                        <m:r>
                          <m:rPr>
                            <m:sty m:val="p"/>
                          </m:rPr>
                          <a:rPr lang="en-GB" b="0" i="0" smtClean="0">
                            <a:solidFill>
                              <a:srgbClr val="323C45"/>
                            </a:solidFill>
                            <a:latin typeface="Cambria Math" panose="02040503050406030204" pitchFamily="18" charset="0"/>
                          </a:rPr>
                          <m:t>mm</m:t>
                        </m:r>
                      </m:e>
                      <m:sup>
                        <m:r>
                          <a:rPr lang="en-GB" b="0" i="0" smtClean="0">
                            <a:solidFill>
                              <a:srgbClr val="323C45"/>
                            </a:solidFill>
                            <a:latin typeface="Cambria Math" panose="02040503050406030204" pitchFamily="18" charset="0"/>
                          </a:rPr>
                          <m:t>2</m:t>
                        </m:r>
                      </m:sup>
                    </m:sSup>
                  </m:oMath>
                </a14:m>
                <a:r>
                  <a:rPr lang="en-GB">
                    <a:solidFill>
                      <a:srgbClr val="323C45"/>
                    </a:solidFill>
                    <a:latin typeface="Avenir Next" panose="020B0503020202020204" pitchFamily="34" charset="0"/>
                  </a:rPr>
                  <a:t>]</a:t>
                </a:r>
              </a:p>
              <a:p>
                <a:pPr marL="800060" lvl="1" indent="-342882">
                  <a:lnSpc>
                    <a:spcPct val="114000"/>
                  </a:lnSpc>
                  <a:buFont typeface="Arial" panose="020B0604020202020204" pitchFamily="34" charset="0"/>
                  <a:buChar char="•"/>
                </a:pPr>
                <a:r>
                  <a:rPr lang="en-GB">
                    <a:solidFill>
                      <a:srgbClr val="323C45"/>
                    </a:solidFill>
                    <a:latin typeface="Avenir Next" panose="020B0503020202020204" pitchFamily="34" charset="0"/>
                  </a:rPr>
                  <a:t>Measured with area of coil </a:t>
                </a:r>
                <a14:m>
                  <m:oMath xmlns:m="http://schemas.openxmlformats.org/officeDocument/2006/math">
                    <m:r>
                      <a:rPr lang="en-GB" b="0" i="0" smtClean="0">
                        <a:solidFill>
                          <a:srgbClr val="323C45"/>
                        </a:solidFill>
                        <a:latin typeface="Cambria Math" panose="02040503050406030204" pitchFamily="18" charset="0"/>
                      </a:rPr>
                      <m:t>×</m:t>
                    </m:r>
                  </m:oMath>
                </a14:m>
                <a:r>
                  <a:rPr lang="en-GB">
                    <a:solidFill>
                      <a:srgbClr val="323C45"/>
                    </a:solidFill>
                    <a:latin typeface="Avenir Next" panose="020B0503020202020204" pitchFamily="34" charset="0"/>
                  </a:rPr>
                  <a:t> 0.6 to account for cooling etc</a:t>
                </a:r>
              </a:p>
              <a:p>
                <a:pPr marL="800060" lvl="1" indent="-342882">
                  <a:lnSpc>
                    <a:spcPct val="114000"/>
                  </a:lnSpc>
                  <a:buFont typeface="+mj-lt"/>
                  <a:buAutoNum type="arabicPeriod"/>
                </a:pPr>
                <a:endParaRPr lang="en-GB">
                  <a:solidFill>
                    <a:srgbClr val="1D2A63"/>
                  </a:solidFill>
                  <a:latin typeface="Avenir Next Medium" panose="020B0503020202020204" pitchFamily="34" charset="0"/>
                </a:endParaRPr>
              </a:p>
            </p:txBody>
          </p:sp>
        </mc:Choice>
        <mc:Fallback xmlns="">
          <p:sp>
            <p:nvSpPr>
              <p:cNvPr id="53" name="TextBox 52">
                <a:extLst>
                  <a:ext uri="{FF2B5EF4-FFF2-40B4-BE49-F238E27FC236}">
                    <a16:creationId xmlns:a16="http://schemas.microsoft.com/office/drawing/2014/main" id="{FFDAD209-32B8-4046-6841-B49B6AD0A04E}"/>
                  </a:ext>
                </a:extLst>
              </p:cNvPr>
              <p:cNvSpPr txBox="1">
                <a:spLocks noRot="1" noChangeAspect="1" noMove="1" noResize="1" noEditPoints="1" noAdjustHandles="1" noChangeArrowheads="1" noChangeShapeType="1" noTextEdit="1"/>
              </p:cNvSpPr>
              <p:nvPr/>
            </p:nvSpPr>
            <p:spPr>
              <a:xfrm>
                <a:off x="838981" y="1258569"/>
                <a:ext cx="11232369" cy="5187126"/>
              </a:xfrm>
              <a:prstGeom prst="rect">
                <a:avLst/>
              </a:prstGeom>
              <a:blipFill>
                <a:blip r:embed="rId3"/>
                <a:stretch>
                  <a:fillRect l="-489"/>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5F6A6E17-77A3-6F50-8180-39AB7862EBB6}"/>
              </a:ext>
            </a:extLst>
          </p:cNvPr>
          <p:cNvSpPr txBox="1"/>
          <p:nvPr/>
        </p:nvSpPr>
        <p:spPr>
          <a:xfrm>
            <a:off x="2597580" y="6346415"/>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4" name="TextBox 3">
            <a:extLst>
              <a:ext uri="{FF2B5EF4-FFF2-40B4-BE49-F238E27FC236}">
                <a16:creationId xmlns:a16="http://schemas.microsoft.com/office/drawing/2014/main" id="{692158C6-76BA-5339-87E2-60B425A4D0E1}"/>
              </a:ext>
            </a:extLst>
          </p:cNvPr>
          <p:cNvSpPr txBox="1"/>
          <p:nvPr/>
        </p:nvSpPr>
        <p:spPr>
          <a:xfrm>
            <a:off x="8406140" y="4229704"/>
            <a:ext cx="3515350" cy="1938992"/>
          </a:xfrm>
          <a:prstGeom prst="rect">
            <a:avLst/>
          </a:prstGeom>
          <a:noFill/>
        </p:spPr>
        <p:txBody>
          <a:bodyPr wrap="square">
            <a:spAutoFit/>
          </a:bodyPr>
          <a:lstStyle/>
          <a:p>
            <a:pPr>
              <a:buNone/>
            </a:pPr>
            <a:r>
              <a:rPr lang="en-GB" sz="1000">
                <a:latin typeface="Avenir Next" panose="020B0503020202020204" pitchFamily="34" charset="0"/>
              </a:rPr>
              <a:t>*Ferran </a:t>
            </a:r>
            <a:r>
              <a:rPr lang="en-GB" sz="1000" err="1">
                <a:latin typeface="Avenir Next" panose="020B0503020202020204" pitchFamily="34" charset="0"/>
              </a:rPr>
              <a:t>Pousa</a:t>
            </a:r>
            <a:r>
              <a:rPr lang="en-GB" sz="1000">
                <a:latin typeface="Avenir Next" panose="020B0503020202020204" pitchFamily="34" charset="0"/>
              </a:rPr>
              <a:t>, A., S. Jalas, M. Kirchen, et al. ‘Bayesian Optimization of Laser-Plasma Accelerators Assisted by Reduced Physical Models’. Physical Review Accelerators and Beams 26, no. 8 (2023): 084601. </a:t>
            </a:r>
            <a:r>
              <a:rPr lang="en-GB" sz="1000">
                <a:latin typeface="Avenir Next" panose="020B0503020202020204" pitchFamily="34" charset="0"/>
                <a:hlinkClick r:id="rId4"/>
              </a:rPr>
              <a:t>https://doi.org/10.1103/PhysRevAccelBeams.26.084601</a:t>
            </a:r>
            <a:r>
              <a:rPr lang="en-GB" sz="1000">
                <a:latin typeface="Avenir Next" panose="020B0503020202020204" pitchFamily="34" charset="0"/>
              </a:rPr>
              <a:t>.</a:t>
            </a:r>
          </a:p>
          <a:p>
            <a:endParaRPr lang="en-GB" sz="1000">
              <a:latin typeface="Avenir Next" panose="020B0503020202020204" pitchFamily="34" charset="0"/>
            </a:endParaRPr>
          </a:p>
          <a:p>
            <a:r>
              <a:rPr lang="en-GB" sz="1000">
                <a:latin typeface="Avenir Next" panose="020B0503020202020204" pitchFamily="34" charset="0"/>
              </a:rPr>
              <a:t>**Hudson, Stephen, Jeffrey Larson, John-Luke Navarro, and Stefan M. Wild. ‘</a:t>
            </a:r>
            <a:r>
              <a:rPr lang="en-GB" sz="1000" err="1">
                <a:latin typeface="Avenir Next" panose="020B0503020202020204" pitchFamily="34" charset="0"/>
              </a:rPr>
              <a:t>libEnsemble</a:t>
            </a:r>
            <a:r>
              <a:rPr lang="en-GB" sz="1000">
                <a:latin typeface="Avenir Next" panose="020B0503020202020204" pitchFamily="34" charset="0"/>
              </a:rPr>
              <a:t>: A Library to Coordinate the Concurrent Evaluation of Dynamic Ensembles of Calculations’. IEEE Transactions on Parallel and Distributed Systems 33, no. 4 (2022): 977–88. </a:t>
            </a:r>
            <a:r>
              <a:rPr lang="en-GB" sz="1000">
                <a:latin typeface="Avenir Next" panose="020B0503020202020204" pitchFamily="34" charset="0"/>
                <a:hlinkClick r:id="rId5"/>
              </a:rPr>
              <a:t>https://doi.org/10.1109/TPDS.2021.3082815</a:t>
            </a:r>
            <a:r>
              <a:rPr lang="en-GB" sz="1000">
                <a:latin typeface="Avenir Next" panose="020B0503020202020204" pitchFamily="34" charset="0"/>
              </a:rPr>
              <a:t>.</a:t>
            </a:r>
          </a:p>
        </p:txBody>
      </p:sp>
      <p:sp>
        <p:nvSpPr>
          <p:cNvPr id="7" name="TextBox 6">
            <a:extLst>
              <a:ext uri="{FF2B5EF4-FFF2-40B4-BE49-F238E27FC236}">
                <a16:creationId xmlns:a16="http://schemas.microsoft.com/office/drawing/2014/main" id="{7C834A1F-ADF4-1973-1636-AAF014B2282D}"/>
              </a:ext>
            </a:extLst>
          </p:cNvPr>
          <p:cNvSpPr txBox="1"/>
          <p:nvPr/>
        </p:nvSpPr>
        <p:spPr>
          <a:xfrm>
            <a:off x="838198" y="1411330"/>
            <a:ext cx="10515600" cy="390107"/>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Multi Objective Bayesian Optimisation with </a:t>
            </a:r>
            <a:r>
              <a:rPr lang="en-GB" err="1">
                <a:solidFill>
                  <a:srgbClr val="1D2A63"/>
                </a:solidFill>
                <a:latin typeface="Avenir Next Medium" panose="020B0503020202020204" pitchFamily="34" charset="0"/>
              </a:rPr>
              <a:t>Optimas</a:t>
            </a:r>
            <a:r>
              <a:rPr lang="en-GB" baseline="30000">
                <a:solidFill>
                  <a:srgbClr val="1D2A63"/>
                </a:solidFill>
                <a:latin typeface="Avenir Next Medium" panose="020B0503020202020204" pitchFamily="34" charset="0"/>
              </a:rPr>
              <a:t>[*, **]</a:t>
            </a:r>
          </a:p>
        </p:txBody>
      </p:sp>
      <p:grpSp>
        <p:nvGrpSpPr>
          <p:cNvPr id="3" name="Group 2">
            <a:extLst>
              <a:ext uri="{FF2B5EF4-FFF2-40B4-BE49-F238E27FC236}">
                <a16:creationId xmlns:a16="http://schemas.microsoft.com/office/drawing/2014/main" id="{EF60857E-4C73-6B5A-3406-943B2AD77763}"/>
              </a:ext>
            </a:extLst>
          </p:cNvPr>
          <p:cNvGrpSpPr/>
          <p:nvPr/>
        </p:nvGrpSpPr>
        <p:grpSpPr>
          <a:xfrm>
            <a:off x="6520152" y="3806978"/>
            <a:ext cx="1567759" cy="1431091"/>
            <a:chOff x="7129893" y="4004266"/>
            <a:chExt cx="1934627" cy="1930449"/>
          </a:xfrm>
        </p:grpSpPr>
        <p:pic>
          <p:nvPicPr>
            <p:cNvPr id="9" name="Picture 8">
              <a:extLst>
                <a:ext uri="{FF2B5EF4-FFF2-40B4-BE49-F238E27FC236}">
                  <a16:creationId xmlns:a16="http://schemas.microsoft.com/office/drawing/2014/main" id="{EBA6F5EF-9D8B-E4A5-C8E4-9175EC7C6F48}"/>
                </a:ext>
              </a:extLst>
            </p:cNvPr>
            <p:cNvPicPr>
              <a:picLocks noChangeAspect="1"/>
            </p:cNvPicPr>
            <p:nvPr/>
          </p:nvPicPr>
          <p:blipFill>
            <a:blip r:embed="rId6"/>
            <a:stretch>
              <a:fillRect/>
            </a:stretch>
          </p:blipFill>
          <p:spPr>
            <a:xfrm>
              <a:off x="7129893" y="4004266"/>
              <a:ext cx="1934627" cy="1930449"/>
            </a:xfrm>
            <a:prstGeom prst="rect">
              <a:avLst/>
            </a:prstGeom>
          </p:spPr>
        </p:pic>
        <p:sp>
          <p:nvSpPr>
            <p:cNvPr id="10" name="Rectangle 9">
              <a:extLst>
                <a:ext uri="{FF2B5EF4-FFF2-40B4-BE49-F238E27FC236}">
                  <a16:creationId xmlns:a16="http://schemas.microsoft.com/office/drawing/2014/main" id="{CD0C7494-584A-8C39-FF2D-50AC5D7C5AC4}"/>
                </a:ext>
              </a:extLst>
            </p:cNvPr>
            <p:cNvSpPr/>
            <p:nvPr/>
          </p:nvSpPr>
          <p:spPr>
            <a:xfrm>
              <a:off x="8070850" y="4965700"/>
              <a:ext cx="241300" cy="59690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6" name="Straight Arrow Connector 5">
            <a:extLst>
              <a:ext uri="{FF2B5EF4-FFF2-40B4-BE49-F238E27FC236}">
                <a16:creationId xmlns:a16="http://schemas.microsoft.com/office/drawing/2014/main" id="{1FA73D13-D0BC-8FB0-3098-ACD0587A4814}"/>
              </a:ext>
            </a:extLst>
          </p:cNvPr>
          <p:cNvCxnSpPr>
            <a:cxnSpLocks/>
            <a:endCxn id="10" idx="1"/>
          </p:cNvCxnSpPr>
          <p:nvPr/>
        </p:nvCxnSpPr>
        <p:spPr>
          <a:xfrm flipV="1">
            <a:off x="5099050" y="4740963"/>
            <a:ext cx="2183623" cy="2212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019488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674A73-9E9B-F7E5-E74F-3DDBAE64BE75}"/>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CABAAB94-738D-62C5-9ECF-47ED023AD330}"/>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14000"/>
              </a:lnSpc>
              <a:spcBef>
                <a:spcPts val="0"/>
              </a:spcBef>
              <a:spcAft>
                <a:spcPts val="0"/>
              </a:spcAft>
              <a:buClrTx/>
              <a:buSzTx/>
              <a:buFontTx/>
              <a:buNone/>
              <a:tabLst/>
              <a:defRPr/>
            </a:pPr>
            <a:r>
              <a:rPr lang="en-GB" sz="3200" b="1">
                <a:solidFill>
                  <a:srgbClr val="1D2A63"/>
                </a:solidFill>
                <a:latin typeface="Avenir Next Demi Bold" panose="020B0503020202020204" pitchFamily="34" charset="0"/>
              </a:rPr>
              <a:t>Quadrupole</a:t>
            </a:r>
            <a:r>
              <a:rPr kumimoji="0" lang="en-GB" sz="1800" b="0" i="0" u="none" strike="noStrike" kern="1200" cap="none" spc="0" normalizeH="0" baseline="0" noProof="0">
                <a:ln>
                  <a:noFill/>
                </a:ln>
                <a:solidFill>
                  <a:srgbClr val="1D2A63"/>
                </a:solidFill>
                <a:effectLst/>
                <a:uLnTx/>
                <a:uFillTx/>
                <a:latin typeface="Avenir Next Medium" panose="020B0503020202020204" pitchFamily="34" charset="0"/>
                <a:ea typeface="+mn-ea"/>
                <a:cs typeface="+mn-cs"/>
              </a:rPr>
              <a:t> 40mm Aperture Design</a:t>
            </a:r>
          </a:p>
          <a:p>
            <a:endParaRPr lang="en-GB" sz="3200" b="1">
              <a:solidFill>
                <a:srgbClr val="1D2A63"/>
              </a:solidFill>
              <a:latin typeface="Avenir Next Demi Bold" panose="020B0503020202020204" pitchFamily="34" charset="0"/>
            </a:endParaRPr>
          </a:p>
        </p:txBody>
      </p:sp>
      <p:sp>
        <p:nvSpPr>
          <p:cNvPr id="184" name="TextBox 183">
            <a:extLst>
              <a:ext uri="{FF2B5EF4-FFF2-40B4-BE49-F238E27FC236}">
                <a16:creationId xmlns:a16="http://schemas.microsoft.com/office/drawing/2014/main" id="{362E51D2-6C7B-37C8-FF07-4B8C304536FF}"/>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31</a:t>
            </a:r>
          </a:p>
        </p:txBody>
      </p:sp>
      <p:sp>
        <p:nvSpPr>
          <p:cNvPr id="2" name="TextBox 1">
            <a:extLst>
              <a:ext uri="{FF2B5EF4-FFF2-40B4-BE49-F238E27FC236}">
                <a16:creationId xmlns:a16="http://schemas.microsoft.com/office/drawing/2014/main" id="{AC358528-2E22-7A5E-85A2-660772F36E13}"/>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9" name="TextBox 38">
            <a:extLst>
              <a:ext uri="{FF2B5EF4-FFF2-40B4-BE49-F238E27FC236}">
                <a16:creationId xmlns:a16="http://schemas.microsoft.com/office/drawing/2014/main" id="{E16D1F2C-303C-6412-8FEA-34F491B42257}"/>
              </a:ext>
            </a:extLst>
          </p:cNvPr>
          <p:cNvSpPr txBox="1">
            <a:spLocks noGrp="1" noRot="1" noMove="1" noResize="1" noEditPoints="1" noAdjustHandles="1" noChangeArrowheads="1" noChangeShapeType="1"/>
          </p:cNvSpPr>
          <p:nvPr/>
        </p:nvSpPr>
        <p:spPr>
          <a:xfrm>
            <a:off x="581613" y="1034612"/>
            <a:ext cx="3362033" cy="369332"/>
          </a:xfrm>
          <a:prstGeom prst="rect">
            <a:avLst/>
          </a:prstGeom>
          <a:noFill/>
        </p:spPr>
        <p:txBody>
          <a:bodyPr wrap="square" rtlCol="0">
            <a:spAutoFit/>
          </a:bodyPr>
          <a:lstStyle/>
          <a:p>
            <a:r>
              <a:rPr lang="en-GB" err="1">
                <a:solidFill>
                  <a:srgbClr val="323C45"/>
                </a:solidFill>
                <a:latin typeface="Avenir Next" panose="020B0503020202020204" pitchFamily="34" charset="0"/>
              </a:rPr>
              <a:t>Supermendur</a:t>
            </a:r>
            <a:r>
              <a:rPr lang="en-GB">
                <a:solidFill>
                  <a:srgbClr val="323C45"/>
                </a:solidFill>
                <a:latin typeface="Avenir Next" panose="020B0503020202020204" pitchFamily="34" charset="0"/>
              </a:rPr>
              <a:t> poles max gradient</a:t>
            </a:r>
          </a:p>
        </p:txBody>
      </p:sp>
      <p:pic>
        <p:nvPicPr>
          <p:cNvPr id="41" name="Picture 40">
            <a:extLst>
              <a:ext uri="{FF2B5EF4-FFF2-40B4-BE49-F238E27FC236}">
                <a16:creationId xmlns:a16="http://schemas.microsoft.com/office/drawing/2014/main" id="{F1D16E4B-E067-0168-E8B3-4FC2636F08EC}"/>
              </a:ext>
            </a:extLst>
          </p:cNvPr>
          <p:cNvPicPr>
            <a:picLocks noChangeAspect="1"/>
          </p:cNvPicPr>
          <p:nvPr/>
        </p:nvPicPr>
        <p:blipFill>
          <a:blip r:embed="rId3"/>
          <a:stretch>
            <a:fillRect/>
          </a:stretch>
        </p:blipFill>
        <p:spPr>
          <a:xfrm>
            <a:off x="4583556" y="1362258"/>
            <a:ext cx="2868143" cy="2419328"/>
          </a:xfrm>
          <a:prstGeom prst="rect">
            <a:avLst/>
          </a:prstGeom>
        </p:spPr>
      </p:pic>
      <p:graphicFrame>
        <p:nvGraphicFramePr>
          <p:cNvPr id="42" name="Table 41">
            <a:extLst>
              <a:ext uri="{FF2B5EF4-FFF2-40B4-BE49-F238E27FC236}">
                <a16:creationId xmlns:a16="http://schemas.microsoft.com/office/drawing/2014/main" id="{457C8E5F-7A94-B214-9DF9-B712BF59878D}"/>
              </a:ext>
            </a:extLst>
          </p:cNvPr>
          <p:cNvGraphicFramePr>
            <a:graphicFrameLocks noGrp="1"/>
          </p:cNvGraphicFramePr>
          <p:nvPr>
            <p:extLst>
              <p:ext uri="{D42A27DB-BD31-4B8C-83A1-F6EECF244321}">
                <p14:modId xmlns:p14="http://schemas.microsoft.com/office/powerpoint/2010/main" val="2517796122"/>
              </p:ext>
            </p:extLst>
          </p:nvPr>
        </p:nvGraphicFramePr>
        <p:xfrm>
          <a:off x="4691974" y="3997046"/>
          <a:ext cx="2759725" cy="1143000"/>
        </p:xfrm>
        <a:graphic>
          <a:graphicData uri="http://schemas.openxmlformats.org/drawingml/2006/table">
            <a:tbl>
              <a:tblPr>
                <a:tableStyleId>{5C22544A-7EE6-4342-B048-85BDC9FD1C3A}</a:tableStyleId>
              </a:tblPr>
              <a:tblGrid>
                <a:gridCol w="2023798">
                  <a:extLst>
                    <a:ext uri="{9D8B030D-6E8A-4147-A177-3AD203B41FA5}">
                      <a16:colId xmlns:a16="http://schemas.microsoft.com/office/drawing/2014/main" val="3820699785"/>
                    </a:ext>
                  </a:extLst>
                </a:gridCol>
                <a:gridCol w="735927">
                  <a:extLst>
                    <a:ext uri="{9D8B030D-6E8A-4147-A177-3AD203B41FA5}">
                      <a16:colId xmlns:a16="http://schemas.microsoft.com/office/drawing/2014/main" val="1402056511"/>
                    </a:ext>
                  </a:extLst>
                </a:gridCol>
              </a:tblGrid>
              <a:tr h="190500">
                <a:tc>
                  <a:txBody>
                    <a:bodyPr/>
                    <a:lstStyle/>
                    <a:p>
                      <a:pPr algn="l" fontAlgn="b">
                        <a:buNone/>
                      </a:pPr>
                      <a:r>
                        <a:rPr lang="en-GB" sz="1100" b="0" i="0" u="none" strike="noStrike">
                          <a:solidFill>
                            <a:srgbClr val="323C45"/>
                          </a:solidFill>
                          <a:effectLst/>
                          <a:latin typeface="Avenir Next" panose="020B0503020202020204" pitchFamily="34" charset="0"/>
                        </a:rPr>
                        <a:t>Objective</a:t>
                      </a:r>
                    </a:p>
                  </a:txBody>
                  <a:tcPr marL="9525" marR="9525" marT="9525" marB="0" anchor="b"/>
                </a:tc>
                <a:tc>
                  <a:txBody>
                    <a:bodyPr/>
                    <a:lstStyle/>
                    <a:p>
                      <a:pPr algn="l" fontAlgn="b">
                        <a:buNone/>
                      </a:pPr>
                      <a:r>
                        <a:rPr lang="en-GB" sz="1100" b="0" i="0" u="none" strike="noStrike">
                          <a:solidFill>
                            <a:srgbClr val="323C45"/>
                          </a:solidFill>
                          <a:effectLst/>
                          <a:latin typeface="Avenir Next" panose="020B0503020202020204" pitchFamily="34" charset="0"/>
                        </a:rPr>
                        <a:t>Value</a:t>
                      </a:r>
                    </a:p>
                  </a:txBody>
                  <a:tcPr marL="9525" marR="9525" marT="9525" marB="0" anchor="b"/>
                </a:tc>
                <a:extLst>
                  <a:ext uri="{0D108BD9-81ED-4DB2-BD59-A6C34878D82A}">
                    <a16:rowId xmlns:a16="http://schemas.microsoft.com/office/drawing/2014/main" val="3331721291"/>
                  </a:ext>
                </a:extLst>
              </a:tr>
              <a:tr h="190500">
                <a:tc>
                  <a:txBody>
                    <a:bodyPr/>
                    <a:lstStyle/>
                    <a:p>
                      <a:pPr algn="l" fontAlgn="b">
                        <a:buNone/>
                      </a:pPr>
                      <a:r>
                        <a:rPr lang="en-GB" sz="1100" b="0" i="0" u="none" strike="noStrike">
                          <a:solidFill>
                            <a:srgbClr val="323C45"/>
                          </a:solidFill>
                          <a:effectLst/>
                          <a:latin typeface="Avenir Next" panose="020B0503020202020204" pitchFamily="34" charset="0"/>
                        </a:rPr>
                        <a:t>Field Gradient [T/m]</a:t>
                      </a:r>
                    </a:p>
                  </a:txBody>
                  <a:tcPr marL="9525" marR="9525" marT="9525" marB="0" anchor="b"/>
                </a:tc>
                <a:tc>
                  <a:txBody>
                    <a:bodyPr/>
                    <a:lstStyle/>
                    <a:p>
                      <a:pPr algn="r" fontAlgn="b">
                        <a:buNone/>
                      </a:pPr>
                      <a:r>
                        <a:rPr lang="en-GB" sz="1100" b="0" i="0" u="none" strike="noStrike">
                          <a:solidFill>
                            <a:srgbClr val="323C45"/>
                          </a:solidFill>
                          <a:effectLst/>
                          <a:latin typeface="Avenir Next" panose="020B0503020202020204" pitchFamily="34" charset="0"/>
                        </a:rPr>
                        <a:t>30.9</a:t>
                      </a:r>
                    </a:p>
                  </a:txBody>
                  <a:tcPr marL="9525" marR="9525" marT="9525" marB="0" anchor="b"/>
                </a:tc>
                <a:extLst>
                  <a:ext uri="{0D108BD9-81ED-4DB2-BD59-A6C34878D82A}">
                    <a16:rowId xmlns:a16="http://schemas.microsoft.com/office/drawing/2014/main" val="510949312"/>
                  </a:ext>
                </a:extLst>
              </a:tr>
              <a:tr h="190500">
                <a:tc>
                  <a:txBody>
                    <a:bodyPr/>
                    <a:lstStyle/>
                    <a:p>
                      <a:pPr algn="l" fontAlgn="b">
                        <a:buNone/>
                      </a:pPr>
                      <a:r>
                        <a:rPr lang="en-GB" sz="1100" b="0" i="0" u="none" strike="noStrike">
                          <a:solidFill>
                            <a:srgbClr val="323C45"/>
                          </a:solidFill>
                          <a:effectLst/>
                          <a:latin typeface="Avenir Next" panose="020B0503020202020204" pitchFamily="34" charset="0"/>
                        </a:rPr>
                        <a:t>Field Homogeneity[10^x]</a:t>
                      </a:r>
                    </a:p>
                  </a:txBody>
                  <a:tcPr marL="9525" marR="9525" marT="9525" marB="0" anchor="b"/>
                </a:tc>
                <a:tc>
                  <a:txBody>
                    <a:bodyPr/>
                    <a:lstStyle/>
                    <a:p>
                      <a:pPr algn="r" fontAlgn="b">
                        <a:buNone/>
                      </a:pPr>
                      <a:r>
                        <a:rPr lang="en-GB" sz="1100" b="0" i="0" u="none" strike="noStrike">
                          <a:solidFill>
                            <a:srgbClr val="323C45"/>
                          </a:solidFill>
                          <a:effectLst/>
                          <a:latin typeface="Avenir Next" panose="020B0503020202020204" pitchFamily="34" charset="0"/>
                        </a:rPr>
                        <a:t>-3.33</a:t>
                      </a:r>
                    </a:p>
                  </a:txBody>
                  <a:tcPr marL="9525" marR="9525" marT="9525" marB="0" anchor="b"/>
                </a:tc>
                <a:extLst>
                  <a:ext uri="{0D108BD9-81ED-4DB2-BD59-A6C34878D82A}">
                    <a16:rowId xmlns:a16="http://schemas.microsoft.com/office/drawing/2014/main" val="172654475"/>
                  </a:ext>
                </a:extLst>
              </a:tr>
              <a:tr h="190500">
                <a:tc>
                  <a:txBody>
                    <a:bodyPr/>
                    <a:lstStyle/>
                    <a:p>
                      <a:pPr algn="l" fontAlgn="b">
                        <a:buNone/>
                      </a:pPr>
                      <a:r>
                        <a:rPr lang="en-GB" sz="1100" b="0" i="0" u="none" strike="noStrike">
                          <a:solidFill>
                            <a:srgbClr val="323C45"/>
                          </a:solidFill>
                          <a:effectLst/>
                          <a:latin typeface="Avenir Next" panose="020B0503020202020204" pitchFamily="34" charset="0"/>
                        </a:rPr>
                        <a:t>Total Magnetic Energy [J/m]</a:t>
                      </a:r>
                    </a:p>
                  </a:txBody>
                  <a:tcPr marL="9525" marR="9525" marT="9525" marB="0" anchor="b"/>
                </a:tc>
                <a:tc>
                  <a:txBody>
                    <a:bodyPr/>
                    <a:lstStyle/>
                    <a:p>
                      <a:pPr algn="r" fontAlgn="b">
                        <a:buNone/>
                      </a:pPr>
                      <a:r>
                        <a:rPr lang="en-GB" sz="1100" b="0" i="0" u="none" strike="noStrike">
                          <a:solidFill>
                            <a:srgbClr val="323C45"/>
                          </a:solidFill>
                          <a:effectLst/>
                          <a:latin typeface="Aptos Narrow" panose="020B0004020202020204" pitchFamily="34" charset="0"/>
                        </a:rPr>
                        <a:t>1703</a:t>
                      </a:r>
                    </a:p>
                  </a:txBody>
                  <a:tcPr marL="9525" marR="9525" marT="9525" marB="0" anchor="b"/>
                </a:tc>
                <a:extLst>
                  <a:ext uri="{0D108BD9-81ED-4DB2-BD59-A6C34878D82A}">
                    <a16:rowId xmlns:a16="http://schemas.microsoft.com/office/drawing/2014/main" val="2641498358"/>
                  </a:ext>
                </a:extLst>
              </a:tr>
              <a:tr h="190500">
                <a:tc>
                  <a:txBody>
                    <a:bodyPr/>
                    <a:lstStyle/>
                    <a:p>
                      <a:pPr algn="l" fontAlgn="b">
                        <a:buNone/>
                      </a:pPr>
                      <a:r>
                        <a:rPr lang="en-GB" sz="1100" b="0" i="0" u="none" strike="noStrike">
                          <a:solidFill>
                            <a:srgbClr val="323C45"/>
                          </a:solidFill>
                          <a:effectLst/>
                          <a:latin typeface="Avenir Next" panose="020B0503020202020204" pitchFamily="34" charset="0"/>
                        </a:rPr>
                        <a:t>Yoke Density [T]</a:t>
                      </a:r>
                    </a:p>
                  </a:txBody>
                  <a:tcPr marL="9525" marR="9525" marT="9525" marB="0" anchor="b"/>
                </a:tc>
                <a:tc>
                  <a:txBody>
                    <a:bodyPr/>
                    <a:lstStyle/>
                    <a:p>
                      <a:pPr algn="r" fontAlgn="b">
                        <a:buNone/>
                      </a:pPr>
                      <a:r>
                        <a:rPr lang="en-GB" sz="1100" b="0" i="0" u="none" strike="noStrike">
                          <a:solidFill>
                            <a:srgbClr val="323C45"/>
                          </a:solidFill>
                          <a:effectLst/>
                          <a:latin typeface="Avenir Next" panose="020B0503020202020204" pitchFamily="34" charset="0"/>
                        </a:rPr>
                        <a:t>1.33</a:t>
                      </a:r>
                    </a:p>
                  </a:txBody>
                  <a:tcPr marL="9525" marR="9525" marT="9525" marB="0" anchor="b"/>
                </a:tc>
                <a:extLst>
                  <a:ext uri="{0D108BD9-81ED-4DB2-BD59-A6C34878D82A}">
                    <a16:rowId xmlns:a16="http://schemas.microsoft.com/office/drawing/2014/main" val="3984010873"/>
                  </a:ext>
                </a:extLst>
              </a:tr>
              <a:tr h="190500">
                <a:tc>
                  <a:txBody>
                    <a:bodyPr/>
                    <a:lstStyle/>
                    <a:p>
                      <a:pPr algn="l" fontAlgn="b">
                        <a:buNone/>
                      </a:pPr>
                      <a:r>
                        <a:rPr lang="en-GB" sz="1100" b="0" i="0" u="none" strike="noStrike">
                          <a:solidFill>
                            <a:srgbClr val="323C45"/>
                          </a:solidFill>
                          <a:effectLst/>
                          <a:latin typeface="Avenir Next" panose="020B0503020202020204" pitchFamily="34" charset="0"/>
                        </a:rPr>
                        <a:t>Current Density [A/mm^2]</a:t>
                      </a:r>
                    </a:p>
                  </a:txBody>
                  <a:tcPr marL="9525" marR="9525" marT="9525" marB="0" anchor="b"/>
                </a:tc>
                <a:tc>
                  <a:txBody>
                    <a:bodyPr/>
                    <a:lstStyle/>
                    <a:p>
                      <a:pPr algn="r" fontAlgn="b">
                        <a:buNone/>
                      </a:pPr>
                      <a:r>
                        <a:rPr lang="en-GB" sz="1100" b="0" i="0" u="none" strike="noStrike">
                          <a:solidFill>
                            <a:srgbClr val="323C45"/>
                          </a:solidFill>
                          <a:effectLst/>
                          <a:latin typeface="Avenir Next" panose="020B0503020202020204" pitchFamily="34" charset="0"/>
                        </a:rPr>
                        <a:t>7.6</a:t>
                      </a:r>
                    </a:p>
                  </a:txBody>
                  <a:tcPr marL="9525" marR="9525" marT="9525" marB="0" anchor="b"/>
                </a:tc>
                <a:extLst>
                  <a:ext uri="{0D108BD9-81ED-4DB2-BD59-A6C34878D82A}">
                    <a16:rowId xmlns:a16="http://schemas.microsoft.com/office/drawing/2014/main" val="3015152932"/>
                  </a:ext>
                </a:extLst>
              </a:tr>
            </a:tbl>
          </a:graphicData>
        </a:graphic>
      </p:graphicFrame>
      <p:pic>
        <p:nvPicPr>
          <p:cNvPr id="45" name="Picture 44">
            <a:extLst>
              <a:ext uri="{FF2B5EF4-FFF2-40B4-BE49-F238E27FC236}">
                <a16:creationId xmlns:a16="http://schemas.microsoft.com/office/drawing/2014/main" id="{C9E510CA-0F93-6020-F230-14BB465FD277}"/>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8559448" y="1363311"/>
            <a:ext cx="2794352" cy="2417222"/>
          </a:xfrm>
          <a:prstGeom prst="rect">
            <a:avLst/>
          </a:prstGeom>
        </p:spPr>
      </p:pic>
      <p:sp>
        <p:nvSpPr>
          <p:cNvPr id="46" name="TextBox 45">
            <a:extLst>
              <a:ext uri="{FF2B5EF4-FFF2-40B4-BE49-F238E27FC236}">
                <a16:creationId xmlns:a16="http://schemas.microsoft.com/office/drawing/2014/main" id="{04A6D5F6-A890-01C6-CECE-0B6E4CF56A26}"/>
              </a:ext>
            </a:extLst>
          </p:cNvPr>
          <p:cNvSpPr txBox="1">
            <a:spLocks noGrp="1" noRot="1" noMove="1" noResize="1" noEditPoints="1" noAdjustHandles="1" noChangeArrowheads="1" noChangeShapeType="1"/>
          </p:cNvSpPr>
          <p:nvPr/>
        </p:nvSpPr>
        <p:spPr>
          <a:xfrm>
            <a:off x="8966685" y="937238"/>
            <a:ext cx="1979877" cy="369332"/>
          </a:xfrm>
          <a:prstGeom prst="rect">
            <a:avLst/>
          </a:prstGeom>
          <a:noFill/>
        </p:spPr>
        <p:txBody>
          <a:bodyPr wrap="square" rtlCol="0">
            <a:spAutoFit/>
          </a:bodyPr>
          <a:lstStyle/>
          <a:p>
            <a:r>
              <a:rPr lang="en-GB">
                <a:solidFill>
                  <a:srgbClr val="323C45"/>
                </a:solidFill>
                <a:latin typeface="Avenir Next" panose="020B0503020202020204" pitchFamily="34" charset="0"/>
              </a:rPr>
              <a:t>Iron Poles </a:t>
            </a:r>
            <a:r>
              <a:rPr lang="en-GB"/>
              <a:t>30 [T/m]</a:t>
            </a:r>
            <a:endParaRPr lang="en-GB">
              <a:solidFill>
                <a:srgbClr val="323C45"/>
              </a:solidFill>
              <a:latin typeface="Avenir Next" panose="020B0503020202020204" pitchFamily="34" charset="0"/>
            </a:endParaRPr>
          </a:p>
        </p:txBody>
      </p:sp>
      <p:graphicFrame>
        <p:nvGraphicFramePr>
          <p:cNvPr id="48" name="Table 47">
            <a:extLst>
              <a:ext uri="{FF2B5EF4-FFF2-40B4-BE49-F238E27FC236}">
                <a16:creationId xmlns:a16="http://schemas.microsoft.com/office/drawing/2014/main" id="{53B94EA8-31F0-183A-ADCF-AA8A202B14C9}"/>
              </a:ext>
            </a:extLst>
          </p:cNvPr>
          <p:cNvGraphicFramePr>
            <a:graphicFrameLocks noGrp="1" noDrilldown="1" noMove="1" noResize="1"/>
          </p:cNvGraphicFramePr>
          <p:nvPr>
            <p:extLst>
              <p:ext uri="{D42A27DB-BD31-4B8C-83A1-F6EECF244321}">
                <p14:modId xmlns:p14="http://schemas.microsoft.com/office/powerpoint/2010/main" val="3255102302"/>
              </p:ext>
            </p:extLst>
          </p:nvPr>
        </p:nvGraphicFramePr>
        <p:xfrm>
          <a:off x="8533803" y="3997046"/>
          <a:ext cx="2759725" cy="1143000"/>
        </p:xfrm>
        <a:graphic>
          <a:graphicData uri="http://schemas.openxmlformats.org/drawingml/2006/table">
            <a:tbl>
              <a:tblPr>
                <a:tableStyleId>{5C22544A-7EE6-4342-B048-85BDC9FD1C3A}</a:tableStyleId>
              </a:tblPr>
              <a:tblGrid>
                <a:gridCol w="2023798">
                  <a:extLst>
                    <a:ext uri="{9D8B030D-6E8A-4147-A177-3AD203B41FA5}">
                      <a16:colId xmlns:a16="http://schemas.microsoft.com/office/drawing/2014/main" val="1690151407"/>
                    </a:ext>
                  </a:extLst>
                </a:gridCol>
                <a:gridCol w="735927">
                  <a:extLst>
                    <a:ext uri="{9D8B030D-6E8A-4147-A177-3AD203B41FA5}">
                      <a16:colId xmlns:a16="http://schemas.microsoft.com/office/drawing/2014/main" val="4143449220"/>
                    </a:ext>
                  </a:extLst>
                </a:gridCol>
              </a:tblGrid>
              <a:tr h="190500">
                <a:tc>
                  <a:txBody>
                    <a:bodyPr/>
                    <a:lstStyle/>
                    <a:p>
                      <a:pPr algn="l" fontAlgn="b">
                        <a:buNone/>
                      </a:pPr>
                      <a:r>
                        <a:rPr lang="en-GB" sz="1100" b="0" i="0" u="none" strike="noStrike">
                          <a:effectLst/>
                          <a:latin typeface="Avenir Next" panose="020B0503020202020204" pitchFamily="34" charset="0"/>
                        </a:rPr>
                        <a:t>Objective</a:t>
                      </a:r>
                      <a:endParaRPr lang="en-GB" sz="1100" b="0" i="0" u="none" strike="noStrike">
                        <a:solidFill>
                          <a:srgbClr val="000000"/>
                        </a:solidFill>
                        <a:effectLst/>
                        <a:latin typeface="Avenir Next" panose="020B0503020202020204" pitchFamily="34" charset="0"/>
                      </a:endParaRPr>
                    </a:p>
                  </a:txBody>
                  <a:tcPr marL="9525" marR="9525" marT="9525" marB="0" anchor="b"/>
                </a:tc>
                <a:tc>
                  <a:txBody>
                    <a:bodyPr/>
                    <a:lstStyle/>
                    <a:p>
                      <a:pPr algn="l" fontAlgn="b">
                        <a:buNone/>
                      </a:pPr>
                      <a:r>
                        <a:rPr lang="en-GB" sz="1100" b="0" i="0" u="none" strike="noStrike">
                          <a:effectLst/>
                          <a:latin typeface="Avenir Next" panose="020B0503020202020204" pitchFamily="34" charset="0"/>
                        </a:rPr>
                        <a:t>Value</a:t>
                      </a:r>
                      <a:endParaRPr lang="en-GB" sz="1100" b="0" i="0" u="none" strike="noStrike">
                        <a:solidFill>
                          <a:srgbClr val="000000"/>
                        </a:solidFill>
                        <a:effectLst/>
                        <a:latin typeface="Avenir Next" panose="020B0503020202020204" pitchFamily="34" charset="0"/>
                      </a:endParaRPr>
                    </a:p>
                  </a:txBody>
                  <a:tcPr marL="9525" marR="9525" marT="9525" marB="0" anchor="b"/>
                </a:tc>
                <a:extLst>
                  <a:ext uri="{0D108BD9-81ED-4DB2-BD59-A6C34878D82A}">
                    <a16:rowId xmlns:a16="http://schemas.microsoft.com/office/drawing/2014/main" val="1792022994"/>
                  </a:ext>
                </a:extLst>
              </a:tr>
              <a:tr h="190500">
                <a:tc>
                  <a:txBody>
                    <a:bodyPr/>
                    <a:lstStyle/>
                    <a:p>
                      <a:pPr algn="l" fontAlgn="b">
                        <a:buNone/>
                      </a:pPr>
                      <a:r>
                        <a:rPr lang="en-GB" sz="1100" b="0" i="0" u="none" strike="noStrike">
                          <a:effectLst/>
                          <a:latin typeface="Avenir Next" panose="020B0503020202020204" pitchFamily="34" charset="0"/>
                        </a:rPr>
                        <a:t>Field Gradient [T/m]</a:t>
                      </a:r>
                      <a:endParaRPr lang="en-GB" sz="1100" b="0" i="0" u="none" strike="noStrike">
                        <a:solidFill>
                          <a:srgbClr val="000000"/>
                        </a:solidFill>
                        <a:effectLst/>
                        <a:latin typeface="Avenir Next" panose="020B0503020202020204" pitchFamily="34" charset="0"/>
                      </a:endParaRPr>
                    </a:p>
                  </a:txBody>
                  <a:tcPr marL="9525" marR="9525" marT="9525" marB="0" anchor="b"/>
                </a:tc>
                <a:tc>
                  <a:txBody>
                    <a:bodyPr/>
                    <a:lstStyle/>
                    <a:p>
                      <a:pPr algn="r" fontAlgn="b">
                        <a:buNone/>
                      </a:pPr>
                      <a:r>
                        <a:rPr lang="en-GB" sz="1100" b="0" i="0" u="none" strike="noStrike">
                          <a:effectLst/>
                          <a:latin typeface="Avenir Next" panose="020B0503020202020204" pitchFamily="34" charset="0"/>
                        </a:rPr>
                        <a:t>30.1</a:t>
                      </a:r>
                      <a:endParaRPr lang="en-GB" sz="1100" b="0" i="0" u="none" strike="noStrike">
                        <a:solidFill>
                          <a:srgbClr val="000000"/>
                        </a:solidFill>
                        <a:effectLst/>
                        <a:latin typeface="Avenir Next" panose="020B0503020202020204" pitchFamily="34" charset="0"/>
                      </a:endParaRPr>
                    </a:p>
                  </a:txBody>
                  <a:tcPr marL="9525" marR="9525" marT="9525" marB="0" anchor="b"/>
                </a:tc>
                <a:extLst>
                  <a:ext uri="{0D108BD9-81ED-4DB2-BD59-A6C34878D82A}">
                    <a16:rowId xmlns:a16="http://schemas.microsoft.com/office/drawing/2014/main" val="1812605829"/>
                  </a:ext>
                </a:extLst>
              </a:tr>
              <a:tr h="190500">
                <a:tc>
                  <a:txBody>
                    <a:bodyPr/>
                    <a:lstStyle/>
                    <a:p>
                      <a:pPr algn="l" fontAlgn="b">
                        <a:buNone/>
                      </a:pPr>
                      <a:r>
                        <a:rPr lang="en-GB" sz="1100" b="0" i="0" u="none" strike="noStrike">
                          <a:effectLst/>
                          <a:latin typeface="Avenir Next" panose="020B0503020202020204" pitchFamily="34" charset="0"/>
                        </a:rPr>
                        <a:t>Field Homogeneity[10^x]</a:t>
                      </a:r>
                      <a:endParaRPr lang="en-GB" sz="1100" b="0" i="0" u="none" strike="noStrike">
                        <a:solidFill>
                          <a:srgbClr val="000000"/>
                        </a:solidFill>
                        <a:effectLst/>
                        <a:latin typeface="Avenir Next" panose="020B0503020202020204" pitchFamily="34" charset="0"/>
                      </a:endParaRPr>
                    </a:p>
                  </a:txBody>
                  <a:tcPr marL="9525" marR="9525" marT="9525" marB="0" anchor="b"/>
                </a:tc>
                <a:tc>
                  <a:txBody>
                    <a:bodyPr/>
                    <a:lstStyle/>
                    <a:p>
                      <a:pPr algn="r" fontAlgn="b">
                        <a:buNone/>
                      </a:pPr>
                      <a:r>
                        <a:rPr lang="en-GB" sz="1100" b="0" i="0" u="none" strike="noStrike">
                          <a:effectLst/>
                          <a:latin typeface="Avenir Next" panose="020B0503020202020204" pitchFamily="34" charset="0"/>
                        </a:rPr>
                        <a:t>-3.67</a:t>
                      </a:r>
                      <a:endParaRPr lang="en-GB" sz="1100" b="0" i="0" u="none" strike="noStrike">
                        <a:solidFill>
                          <a:srgbClr val="000000"/>
                        </a:solidFill>
                        <a:effectLst/>
                        <a:latin typeface="Avenir Next" panose="020B0503020202020204" pitchFamily="34" charset="0"/>
                      </a:endParaRPr>
                    </a:p>
                  </a:txBody>
                  <a:tcPr marL="9525" marR="9525" marT="9525" marB="0" anchor="b"/>
                </a:tc>
                <a:extLst>
                  <a:ext uri="{0D108BD9-81ED-4DB2-BD59-A6C34878D82A}">
                    <a16:rowId xmlns:a16="http://schemas.microsoft.com/office/drawing/2014/main" val="3966221778"/>
                  </a:ext>
                </a:extLst>
              </a:tr>
              <a:tr h="190500">
                <a:tc>
                  <a:txBody>
                    <a:bodyPr/>
                    <a:lstStyle/>
                    <a:p>
                      <a:pPr algn="l" fontAlgn="b">
                        <a:buNone/>
                      </a:pPr>
                      <a:r>
                        <a:rPr lang="en-GB" sz="1100" b="0" i="0" u="none" strike="noStrike">
                          <a:effectLst/>
                          <a:latin typeface="Avenir Next" panose="020B0503020202020204" pitchFamily="34" charset="0"/>
                        </a:rPr>
                        <a:t>Total Magnetic Energy [J/m]</a:t>
                      </a:r>
                      <a:endParaRPr lang="en-GB" sz="1100" b="0" i="0" u="none" strike="noStrike">
                        <a:solidFill>
                          <a:srgbClr val="000000"/>
                        </a:solidFill>
                        <a:effectLst/>
                        <a:latin typeface="Avenir Next" panose="020B0503020202020204" pitchFamily="34" charset="0"/>
                      </a:endParaRPr>
                    </a:p>
                  </a:txBody>
                  <a:tcPr marL="9525" marR="9525" marT="9525" marB="0" anchor="b"/>
                </a:tc>
                <a:tc>
                  <a:txBody>
                    <a:bodyPr/>
                    <a:lstStyle/>
                    <a:p>
                      <a:pPr algn="r" fontAlgn="b">
                        <a:buNone/>
                      </a:pPr>
                      <a:r>
                        <a:rPr lang="en-GB" sz="1100" b="0" i="0" u="none" strike="noStrike">
                          <a:solidFill>
                            <a:srgbClr val="000000"/>
                          </a:solidFill>
                          <a:effectLst/>
                          <a:latin typeface="Aptos Narrow" panose="020B0004020202020204" pitchFamily="34" charset="0"/>
                        </a:rPr>
                        <a:t>2496</a:t>
                      </a:r>
                    </a:p>
                  </a:txBody>
                  <a:tcPr marL="9525" marR="9525" marT="9525" marB="0" anchor="b"/>
                </a:tc>
                <a:extLst>
                  <a:ext uri="{0D108BD9-81ED-4DB2-BD59-A6C34878D82A}">
                    <a16:rowId xmlns:a16="http://schemas.microsoft.com/office/drawing/2014/main" val="68441422"/>
                  </a:ext>
                </a:extLst>
              </a:tr>
              <a:tr h="190500">
                <a:tc>
                  <a:txBody>
                    <a:bodyPr/>
                    <a:lstStyle/>
                    <a:p>
                      <a:pPr algn="l" fontAlgn="b">
                        <a:buNone/>
                      </a:pPr>
                      <a:r>
                        <a:rPr lang="en-GB" sz="1100" b="0" i="0" u="none" strike="noStrike">
                          <a:effectLst/>
                          <a:latin typeface="Avenir Next" panose="020B0503020202020204" pitchFamily="34" charset="0"/>
                        </a:rPr>
                        <a:t>Yoke Density [T]</a:t>
                      </a:r>
                      <a:endParaRPr lang="en-GB" sz="1100" b="0" i="0" u="none" strike="noStrike">
                        <a:solidFill>
                          <a:srgbClr val="000000"/>
                        </a:solidFill>
                        <a:effectLst/>
                        <a:latin typeface="Avenir Next" panose="020B0503020202020204" pitchFamily="34" charset="0"/>
                      </a:endParaRPr>
                    </a:p>
                  </a:txBody>
                  <a:tcPr marL="9525" marR="9525" marT="9525" marB="0" anchor="b"/>
                </a:tc>
                <a:tc>
                  <a:txBody>
                    <a:bodyPr/>
                    <a:lstStyle/>
                    <a:p>
                      <a:pPr algn="r" fontAlgn="b">
                        <a:buNone/>
                      </a:pPr>
                      <a:r>
                        <a:rPr lang="en-GB" sz="1100" b="0" i="0" u="none" strike="noStrike">
                          <a:effectLst/>
                          <a:latin typeface="Avenir Next" panose="020B0503020202020204" pitchFamily="34" charset="0"/>
                        </a:rPr>
                        <a:t>1.27</a:t>
                      </a:r>
                      <a:endParaRPr lang="en-GB" sz="1100" b="0" i="0" u="none" strike="noStrike">
                        <a:solidFill>
                          <a:srgbClr val="000000"/>
                        </a:solidFill>
                        <a:effectLst/>
                        <a:latin typeface="Avenir Next" panose="020B0503020202020204" pitchFamily="34" charset="0"/>
                      </a:endParaRPr>
                    </a:p>
                  </a:txBody>
                  <a:tcPr marL="9525" marR="9525" marT="9525" marB="0" anchor="b"/>
                </a:tc>
                <a:extLst>
                  <a:ext uri="{0D108BD9-81ED-4DB2-BD59-A6C34878D82A}">
                    <a16:rowId xmlns:a16="http://schemas.microsoft.com/office/drawing/2014/main" val="2717382503"/>
                  </a:ext>
                </a:extLst>
              </a:tr>
              <a:tr h="190500">
                <a:tc>
                  <a:txBody>
                    <a:bodyPr/>
                    <a:lstStyle/>
                    <a:p>
                      <a:pPr algn="l" fontAlgn="b">
                        <a:buNone/>
                      </a:pPr>
                      <a:r>
                        <a:rPr lang="en-GB" sz="1100" b="0" i="0" u="none" strike="noStrike">
                          <a:effectLst/>
                          <a:latin typeface="Avenir Next" panose="020B0503020202020204" pitchFamily="34" charset="0"/>
                        </a:rPr>
                        <a:t>Current Density [A/mm^2]</a:t>
                      </a:r>
                      <a:endParaRPr lang="en-GB" sz="1100" b="0" i="0" u="none" strike="noStrike">
                        <a:solidFill>
                          <a:srgbClr val="000000"/>
                        </a:solidFill>
                        <a:effectLst/>
                        <a:latin typeface="Avenir Next" panose="020B0503020202020204" pitchFamily="34" charset="0"/>
                      </a:endParaRPr>
                    </a:p>
                  </a:txBody>
                  <a:tcPr marL="9525" marR="9525" marT="9525" marB="0" anchor="b"/>
                </a:tc>
                <a:tc>
                  <a:txBody>
                    <a:bodyPr/>
                    <a:lstStyle/>
                    <a:p>
                      <a:pPr algn="r" fontAlgn="b">
                        <a:buNone/>
                      </a:pPr>
                      <a:r>
                        <a:rPr lang="en-GB" sz="1100" b="0" i="0" u="none" strike="noStrike">
                          <a:effectLst/>
                          <a:latin typeface="Avenir Next" panose="020B0503020202020204" pitchFamily="34" charset="0"/>
                        </a:rPr>
                        <a:t>4.16</a:t>
                      </a:r>
                      <a:endParaRPr lang="en-GB" sz="1100" b="0" i="0" u="none" strike="noStrike">
                        <a:solidFill>
                          <a:srgbClr val="000000"/>
                        </a:solidFill>
                        <a:effectLst/>
                        <a:latin typeface="Avenir Next" panose="020B0503020202020204" pitchFamily="34" charset="0"/>
                      </a:endParaRPr>
                    </a:p>
                  </a:txBody>
                  <a:tcPr marL="9525" marR="9525" marT="9525" marB="0" anchor="b"/>
                </a:tc>
                <a:extLst>
                  <a:ext uri="{0D108BD9-81ED-4DB2-BD59-A6C34878D82A}">
                    <a16:rowId xmlns:a16="http://schemas.microsoft.com/office/drawing/2014/main" val="1405310546"/>
                  </a:ext>
                </a:extLst>
              </a:tr>
            </a:tbl>
          </a:graphicData>
        </a:graphic>
      </p:graphicFrame>
      <p:pic>
        <p:nvPicPr>
          <p:cNvPr id="5" name="Picture 4">
            <a:extLst>
              <a:ext uri="{FF2B5EF4-FFF2-40B4-BE49-F238E27FC236}">
                <a16:creationId xmlns:a16="http://schemas.microsoft.com/office/drawing/2014/main" id="{646918A2-2F42-BC50-D5D9-EC5515CE8FBE}"/>
              </a:ext>
            </a:extLst>
          </p:cNvPr>
          <p:cNvPicPr>
            <a:picLocks noChangeAspect="1"/>
          </p:cNvPicPr>
          <p:nvPr/>
        </p:nvPicPr>
        <p:blipFill>
          <a:blip r:embed="rId5"/>
          <a:stretch>
            <a:fillRect/>
          </a:stretch>
        </p:blipFill>
        <p:spPr>
          <a:xfrm>
            <a:off x="838200" y="1362258"/>
            <a:ext cx="2820006" cy="2419328"/>
          </a:xfrm>
          <a:prstGeom prst="rect">
            <a:avLst/>
          </a:prstGeom>
        </p:spPr>
      </p:pic>
      <p:graphicFrame>
        <p:nvGraphicFramePr>
          <p:cNvPr id="6" name="Table 5">
            <a:extLst>
              <a:ext uri="{FF2B5EF4-FFF2-40B4-BE49-F238E27FC236}">
                <a16:creationId xmlns:a16="http://schemas.microsoft.com/office/drawing/2014/main" id="{D1358823-3531-0229-DAFA-38B061BC1AE5}"/>
              </a:ext>
            </a:extLst>
          </p:cNvPr>
          <p:cNvGraphicFramePr>
            <a:graphicFrameLocks noGrp="1"/>
          </p:cNvGraphicFramePr>
          <p:nvPr>
            <p:extLst>
              <p:ext uri="{D42A27DB-BD31-4B8C-83A1-F6EECF244321}">
                <p14:modId xmlns:p14="http://schemas.microsoft.com/office/powerpoint/2010/main" val="1896300063"/>
              </p:ext>
            </p:extLst>
          </p:nvPr>
        </p:nvGraphicFramePr>
        <p:xfrm>
          <a:off x="4691975" y="5217690"/>
          <a:ext cx="2762257" cy="1143000"/>
        </p:xfrm>
        <a:graphic>
          <a:graphicData uri="http://schemas.openxmlformats.org/drawingml/2006/table">
            <a:tbl>
              <a:tblPr>
                <a:tableStyleId>{5C22544A-7EE6-4342-B048-85BDC9FD1C3A}</a:tableStyleId>
              </a:tblPr>
              <a:tblGrid>
                <a:gridCol w="745705">
                  <a:extLst>
                    <a:ext uri="{9D8B030D-6E8A-4147-A177-3AD203B41FA5}">
                      <a16:colId xmlns:a16="http://schemas.microsoft.com/office/drawing/2014/main" val="983487418"/>
                    </a:ext>
                  </a:extLst>
                </a:gridCol>
                <a:gridCol w="672184">
                  <a:extLst>
                    <a:ext uri="{9D8B030D-6E8A-4147-A177-3AD203B41FA5}">
                      <a16:colId xmlns:a16="http://schemas.microsoft.com/office/drawing/2014/main" val="3341737472"/>
                    </a:ext>
                  </a:extLst>
                </a:gridCol>
                <a:gridCol w="672184">
                  <a:extLst>
                    <a:ext uri="{9D8B030D-6E8A-4147-A177-3AD203B41FA5}">
                      <a16:colId xmlns:a16="http://schemas.microsoft.com/office/drawing/2014/main" val="4200667354"/>
                    </a:ext>
                  </a:extLst>
                </a:gridCol>
                <a:gridCol w="672184">
                  <a:extLst>
                    <a:ext uri="{9D8B030D-6E8A-4147-A177-3AD203B41FA5}">
                      <a16:colId xmlns:a16="http://schemas.microsoft.com/office/drawing/2014/main" val="912904090"/>
                    </a:ext>
                  </a:extLst>
                </a:gridCol>
              </a:tblGrid>
              <a:tr h="190500">
                <a:tc>
                  <a:txBody>
                    <a:bodyPr/>
                    <a:lstStyle/>
                    <a:p>
                      <a:pPr algn="l" fontAlgn="b">
                        <a:buNone/>
                      </a:pPr>
                      <a:r>
                        <a:rPr lang="en-GB" sz="1100" u="none" strike="noStrike">
                          <a:effectLst/>
                        </a:rPr>
                        <a:t>Parameter</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Value</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Parameter</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Value</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841072827"/>
                  </a:ext>
                </a:extLst>
              </a:tr>
              <a:tr h="190500">
                <a:tc>
                  <a:txBody>
                    <a:bodyPr/>
                    <a:lstStyle/>
                    <a:p>
                      <a:pPr algn="l" fontAlgn="b">
                        <a:buNone/>
                      </a:pPr>
                      <a:r>
                        <a:rPr lang="en-GB" sz="1100" u="none" strike="noStrike">
                          <a:effectLst/>
                        </a:rPr>
                        <a:t>yw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132</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ss</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0.1498</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539530696"/>
                  </a:ext>
                </a:extLst>
              </a:tr>
              <a:tr h="190500">
                <a:tc>
                  <a:txBody>
                    <a:bodyPr/>
                    <a:lstStyle/>
                    <a:p>
                      <a:pPr algn="l" fontAlgn="b">
                        <a:buNone/>
                      </a:pPr>
                      <a:r>
                        <a:rPr lang="en-GB" sz="1100" u="none" strike="noStrike">
                          <a:effectLst/>
                        </a:rPr>
                        <a:t>nw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72.49</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sg</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10</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378197000"/>
                  </a:ext>
                </a:extLst>
              </a:tr>
              <a:tr h="190500">
                <a:tc>
                  <a:txBody>
                    <a:bodyPr/>
                    <a:lstStyle/>
                    <a:p>
                      <a:pPr algn="l" fontAlgn="b">
                        <a:buNone/>
                      </a:pPr>
                      <a:r>
                        <a:rPr lang="en-GB" sz="1100" u="none" strike="noStrike">
                          <a:effectLst/>
                        </a:rPr>
                        <a:t>pw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180.2</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mpf [T]</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1.241</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711652749"/>
                  </a:ext>
                </a:extLst>
              </a:tr>
              <a:tr h="190500">
                <a:tc>
                  <a:txBody>
                    <a:bodyPr/>
                    <a:lstStyle/>
                    <a:p>
                      <a:pPr algn="l" fontAlgn="b">
                        <a:buNone/>
                      </a:pPr>
                      <a:r>
                        <a:rPr lang="en-GB" sz="1100" u="none" strike="noStrike">
                          <a:effectLst/>
                        </a:rPr>
                        <a:t>cw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60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NI [A]</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20786</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24424073"/>
                  </a:ext>
                </a:extLst>
              </a:tr>
              <a:tr h="190500">
                <a:tc>
                  <a:txBody>
                    <a:bodyPr/>
                    <a:lstStyle/>
                    <a:p>
                      <a:pPr algn="l" fontAlgn="b">
                        <a:buNone/>
                      </a:pPr>
                      <a:r>
                        <a:rPr lang="en-GB" sz="1100" u="none" strike="noStrike">
                          <a:effectLst/>
                        </a:rPr>
                        <a:t>x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750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069747334"/>
                  </a:ext>
                </a:extLst>
              </a:tr>
            </a:tbl>
          </a:graphicData>
        </a:graphic>
      </p:graphicFrame>
      <p:graphicFrame>
        <p:nvGraphicFramePr>
          <p:cNvPr id="7" name="Table 6">
            <a:extLst>
              <a:ext uri="{FF2B5EF4-FFF2-40B4-BE49-F238E27FC236}">
                <a16:creationId xmlns:a16="http://schemas.microsoft.com/office/drawing/2014/main" id="{B8340185-D0C1-48D9-2442-49E424F89F4B}"/>
              </a:ext>
            </a:extLst>
          </p:cNvPr>
          <p:cNvGraphicFramePr>
            <a:graphicFrameLocks noGrp="1" noDrilldown="1" noMove="1" noResize="1"/>
          </p:cNvGraphicFramePr>
          <p:nvPr>
            <p:extLst>
              <p:ext uri="{D42A27DB-BD31-4B8C-83A1-F6EECF244321}">
                <p14:modId xmlns:p14="http://schemas.microsoft.com/office/powerpoint/2010/main" val="3351931502"/>
              </p:ext>
            </p:extLst>
          </p:nvPr>
        </p:nvGraphicFramePr>
        <p:xfrm>
          <a:off x="8533803" y="5217690"/>
          <a:ext cx="2759723" cy="1143000"/>
        </p:xfrm>
        <a:graphic>
          <a:graphicData uri="http://schemas.openxmlformats.org/drawingml/2006/table">
            <a:tbl>
              <a:tblPr>
                <a:tableStyleId>{5C22544A-7EE6-4342-B048-85BDC9FD1C3A}</a:tableStyleId>
              </a:tblPr>
              <a:tblGrid>
                <a:gridCol w="745020">
                  <a:extLst>
                    <a:ext uri="{9D8B030D-6E8A-4147-A177-3AD203B41FA5}">
                      <a16:colId xmlns:a16="http://schemas.microsoft.com/office/drawing/2014/main" val="1404885426"/>
                    </a:ext>
                  </a:extLst>
                </a:gridCol>
                <a:gridCol w="531404">
                  <a:extLst>
                    <a:ext uri="{9D8B030D-6E8A-4147-A177-3AD203B41FA5}">
                      <a16:colId xmlns:a16="http://schemas.microsoft.com/office/drawing/2014/main" val="2103235913"/>
                    </a:ext>
                  </a:extLst>
                </a:gridCol>
                <a:gridCol w="811731">
                  <a:extLst>
                    <a:ext uri="{9D8B030D-6E8A-4147-A177-3AD203B41FA5}">
                      <a16:colId xmlns:a16="http://schemas.microsoft.com/office/drawing/2014/main" val="1471889284"/>
                    </a:ext>
                  </a:extLst>
                </a:gridCol>
                <a:gridCol w="671568">
                  <a:extLst>
                    <a:ext uri="{9D8B030D-6E8A-4147-A177-3AD203B41FA5}">
                      <a16:colId xmlns:a16="http://schemas.microsoft.com/office/drawing/2014/main" val="407344432"/>
                    </a:ext>
                  </a:extLst>
                </a:gridCol>
              </a:tblGrid>
              <a:tr h="190500">
                <a:tc>
                  <a:txBody>
                    <a:bodyPr/>
                    <a:lstStyle/>
                    <a:p>
                      <a:pPr algn="l" fontAlgn="b">
                        <a:buNone/>
                      </a:pPr>
                      <a:r>
                        <a:rPr lang="en-GB" sz="1100" u="none" strike="noStrike">
                          <a:effectLst/>
                        </a:rPr>
                        <a:t>Parameter</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Value</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Parameter</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Value</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98064262"/>
                  </a:ext>
                </a:extLst>
              </a:tr>
              <a:tr h="190500">
                <a:tc>
                  <a:txBody>
                    <a:bodyPr/>
                    <a:lstStyle/>
                    <a:p>
                      <a:pPr algn="l" fontAlgn="b">
                        <a:buNone/>
                      </a:pPr>
                      <a:r>
                        <a:rPr lang="en-GB" sz="1100" u="none" strike="noStrike">
                          <a:effectLst/>
                        </a:rPr>
                        <a:t>yw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171.5</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ss</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0.142</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275045648"/>
                  </a:ext>
                </a:extLst>
              </a:tr>
              <a:tr h="190500">
                <a:tc>
                  <a:txBody>
                    <a:bodyPr/>
                    <a:lstStyle/>
                    <a:p>
                      <a:pPr algn="l" fontAlgn="b">
                        <a:buNone/>
                      </a:pPr>
                      <a:r>
                        <a:rPr lang="en-GB" sz="1100" u="none" strike="noStrike">
                          <a:effectLst/>
                        </a:rPr>
                        <a:t>nw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76.3</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sg</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983208279"/>
                  </a:ext>
                </a:extLst>
              </a:tr>
              <a:tr h="190500">
                <a:tc>
                  <a:txBody>
                    <a:bodyPr/>
                    <a:lstStyle/>
                    <a:p>
                      <a:pPr algn="l" fontAlgn="b">
                        <a:buNone/>
                      </a:pPr>
                      <a:r>
                        <a:rPr lang="en-GB" sz="1100" u="none" strike="noStrike">
                          <a:effectLst/>
                        </a:rPr>
                        <a:t>pw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297.2</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mpf [T]</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1.57</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399691438"/>
                  </a:ext>
                </a:extLst>
              </a:tr>
              <a:tr h="190500">
                <a:tc>
                  <a:txBody>
                    <a:bodyPr/>
                    <a:lstStyle/>
                    <a:p>
                      <a:pPr algn="l" fontAlgn="b">
                        <a:buNone/>
                      </a:pPr>
                      <a:r>
                        <a:rPr lang="en-GB" sz="1100" u="none" strike="noStrike">
                          <a:effectLst/>
                        </a:rPr>
                        <a:t>cw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145</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NI [A]</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26135</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985412814"/>
                  </a:ext>
                </a:extLst>
              </a:tr>
              <a:tr h="190500">
                <a:tc>
                  <a:txBody>
                    <a:bodyPr/>
                    <a:lstStyle/>
                    <a:p>
                      <a:pPr algn="l" fontAlgn="b">
                        <a:buNone/>
                      </a:pPr>
                      <a:r>
                        <a:rPr lang="en-GB" sz="1100" u="none" strike="noStrike">
                          <a:effectLst/>
                        </a:rPr>
                        <a:t>x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965.5</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019562700"/>
                  </a:ext>
                </a:extLst>
              </a:tr>
            </a:tbl>
          </a:graphicData>
        </a:graphic>
      </p:graphicFrame>
      <p:sp>
        <p:nvSpPr>
          <p:cNvPr id="9" name="TextBox 8">
            <a:extLst>
              <a:ext uri="{FF2B5EF4-FFF2-40B4-BE49-F238E27FC236}">
                <a16:creationId xmlns:a16="http://schemas.microsoft.com/office/drawing/2014/main" id="{62469A8F-425E-4306-5E44-8491844795CC}"/>
              </a:ext>
            </a:extLst>
          </p:cNvPr>
          <p:cNvSpPr txBox="1">
            <a:spLocks noGrp="1" noRot="1" noMove="1" noResize="1" noEditPoints="1" noAdjustHandles="1" noChangeArrowheads="1" noChangeShapeType="1"/>
          </p:cNvSpPr>
          <p:nvPr/>
        </p:nvSpPr>
        <p:spPr>
          <a:xfrm>
            <a:off x="4519075" y="1011863"/>
            <a:ext cx="2997103" cy="369332"/>
          </a:xfrm>
          <a:prstGeom prst="rect">
            <a:avLst/>
          </a:prstGeom>
          <a:noFill/>
        </p:spPr>
        <p:txBody>
          <a:bodyPr wrap="none" rtlCol="0">
            <a:spAutoFit/>
          </a:bodyPr>
          <a:lstStyle/>
          <a:p>
            <a:r>
              <a:rPr lang="en-GB" err="1"/>
              <a:t>Supermendur</a:t>
            </a:r>
            <a:r>
              <a:rPr lang="en-GB"/>
              <a:t> poles 30 [T/m]</a:t>
            </a:r>
          </a:p>
        </p:txBody>
      </p:sp>
      <p:graphicFrame>
        <p:nvGraphicFramePr>
          <p:cNvPr id="12" name="Table 11">
            <a:extLst>
              <a:ext uri="{FF2B5EF4-FFF2-40B4-BE49-F238E27FC236}">
                <a16:creationId xmlns:a16="http://schemas.microsoft.com/office/drawing/2014/main" id="{5FCE8FBA-1280-CAD6-488D-7EA591A9D649}"/>
              </a:ext>
            </a:extLst>
          </p:cNvPr>
          <p:cNvGraphicFramePr>
            <a:graphicFrameLocks noGrp="1"/>
          </p:cNvGraphicFramePr>
          <p:nvPr>
            <p:extLst>
              <p:ext uri="{D42A27DB-BD31-4B8C-83A1-F6EECF244321}">
                <p14:modId xmlns:p14="http://schemas.microsoft.com/office/powerpoint/2010/main" val="3713750141"/>
              </p:ext>
            </p:extLst>
          </p:nvPr>
        </p:nvGraphicFramePr>
        <p:xfrm>
          <a:off x="867067" y="3997046"/>
          <a:ext cx="2759725" cy="1143000"/>
        </p:xfrm>
        <a:graphic>
          <a:graphicData uri="http://schemas.openxmlformats.org/drawingml/2006/table">
            <a:tbl>
              <a:tblPr>
                <a:tableStyleId>{5C22544A-7EE6-4342-B048-85BDC9FD1C3A}</a:tableStyleId>
              </a:tblPr>
              <a:tblGrid>
                <a:gridCol w="2023798">
                  <a:extLst>
                    <a:ext uri="{9D8B030D-6E8A-4147-A177-3AD203B41FA5}">
                      <a16:colId xmlns:a16="http://schemas.microsoft.com/office/drawing/2014/main" val="23955075"/>
                    </a:ext>
                  </a:extLst>
                </a:gridCol>
                <a:gridCol w="735927">
                  <a:extLst>
                    <a:ext uri="{9D8B030D-6E8A-4147-A177-3AD203B41FA5}">
                      <a16:colId xmlns:a16="http://schemas.microsoft.com/office/drawing/2014/main" val="3168376973"/>
                    </a:ext>
                  </a:extLst>
                </a:gridCol>
              </a:tblGrid>
              <a:tr h="190500">
                <a:tc>
                  <a:txBody>
                    <a:bodyPr/>
                    <a:lstStyle/>
                    <a:p>
                      <a:pPr algn="l" fontAlgn="b">
                        <a:buNone/>
                      </a:pPr>
                      <a:r>
                        <a:rPr lang="en-GB" sz="1100" u="none" strike="noStrike">
                          <a:effectLst/>
                        </a:rPr>
                        <a:t>Objective</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Value</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608544151"/>
                  </a:ext>
                </a:extLst>
              </a:tr>
              <a:tr h="190500">
                <a:tc>
                  <a:txBody>
                    <a:bodyPr/>
                    <a:lstStyle/>
                    <a:p>
                      <a:pPr algn="l" fontAlgn="b">
                        <a:buNone/>
                      </a:pPr>
                      <a:r>
                        <a:rPr lang="en-GB" sz="1100" u="none" strike="noStrike">
                          <a:effectLst/>
                        </a:rPr>
                        <a:t>Field Gradient [T/m]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35.1</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99687667"/>
                  </a:ext>
                </a:extLst>
              </a:tr>
              <a:tr h="190500">
                <a:tc>
                  <a:txBody>
                    <a:bodyPr/>
                    <a:lstStyle/>
                    <a:p>
                      <a:pPr algn="l" fontAlgn="b">
                        <a:buNone/>
                      </a:pPr>
                      <a:r>
                        <a:rPr lang="en-GB" sz="1100" u="none" strike="noStrike">
                          <a:effectLst/>
                        </a:rPr>
                        <a:t>Field Homogeneity[10^x]</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-3.37</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840424836"/>
                  </a:ext>
                </a:extLst>
              </a:tr>
              <a:tr h="190500">
                <a:tc>
                  <a:txBody>
                    <a:bodyPr/>
                    <a:lstStyle/>
                    <a:p>
                      <a:pPr algn="l" fontAlgn="b">
                        <a:buNone/>
                      </a:pPr>
                      <a:r>
                        <a:rPr lang="en-GB" sz="1100" u="none" strike="noStrike">
                          <a:effectLst/>
                        </a:rPr>
                        <a:t>Total Magnetic Energy [J/m]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2324</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740784777"/>
                  </a:ext>
                </a:extLst>
              </a:tr>
              <a:tr h="190500">
                <a:tc>
                  <a:txBody>
                    <a:bodyPr/>
                    <a:lstStyle/>
                    <a:p>
                      <a:pPr algn="l" fontAlgn="b">
                        <a:buNone/>
                      </a:pPr>
                      <a:r>
                        <a:rPr lang="en-GB" sz="1100" u="none" strike="noStrike">
                          <a:effectLst/>
                        </a:rPr>
                        <a:t>Yoke Density [T]</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1.42</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614046346"/>
                  </a:ext>
                </a:extLst>
              </a:tr>
              <a:tr h="190500">
                <a:tc>
                  <a:txBody>
                    <a:bodyPr/>
                    <a:lstStyle/>
                    <a:p>
                      <a:pPr algn="l" fontAlgn="b">
                        <a:buNone/>
                      </a:pPr>
                      <a:r>
                        <a:rPr lang="en-GB" sz="1100" u="none" strike="noStrike">
                          <a:effectLst/>
                        </a:rPr>
                        <a:t>Current Density [A/mm^2]</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3.41</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815867459"/>
                  </a:ext>
                </a:extLst>
              </a:tr>
            </a:tbl>
          </a:graphicData>
        </a:graphic>
      </p:graphicFrame>
      <p:graphicFrame>
        <p:nvGraphicFramePr>
          <p:cNvPr id="13" name="Table 12">
            <a:extLst>
              <a:ext uri="{FF2B5EF4-FFF2-40B4-BE49-F238E27FC236}">
                <a16:creationId xmlns:a16="http://schemas.microsoft.com/office/drawing/2014/main" id="{88078B47-95F0-A3F8-15D8-F8274721D1BF}"/>
              </a:ext>
            </a:extLst>
          </p:cNvPr>
          <p:cNvGraphicFramePr>
            <a:graphicFrameLocks noGrp="1"/>
          </p:cNvGraphicFramePr>
          <p:nvPr>
            <p:extLst>
              <p:ext uri="{D42A27DB-BD31-4B8C-83A1-F6EECF244321}">
                <p14:modId xmlns:p14="http://schemas.microsoft.com/office/powerpoint/2010/main" val="202020914"/>
              </p:ext>
            </p:extLst>
          </p:nvPr>
        </p:nvGraphicFramePr>
        <p:xfrm>
          <a:off x="898468" y="5217690"/>
          <a:ext cx="2728324" cy="1143000"/>
        </p:xfrm>
        <a:graphic>
          <a:graphicData uri="http://schemas.openxmlformats.org/drawingml/2006/table">
            <a:tbl>
              <a:tblPr>
                <a:tableStyleId>{5C22544A-7EE6-4342-B048-85BDC9FD1C3A}</a:tableStyleId>
              </a:tblPr>
              <a:tblGrid>
                <a:gridCol w="717448">
                  <a:extLst>
                    <a:ext uri="{9D8B030D-6E8A-4147-A177-3AD203B41FA5}">
                      <a16:colId xmlns:a16="http://schemas.microsoft.com/office/drawing/2014/main" val="1076955687"/>
                    </a:ext>
                  </a:extLst>
                </a:gridCol>
                <a:gridCol w="646714">
                  <a:extLst>
                    <a:ext uri="{9D8B030D-6E8A-4147-A177-3AD203B41FA5}">
                      <a16:colId xmlns:a16="http://schemas.microsoft.com/office/drawing/2014/main" val="1240639493"/>
                    </a:ext>
                  </a:extLst>
                </a:gridCol>
                <a:gridCol w="717448">
                  <a:extLst>
                    <a:ext uri="{9D8B030D-6E8A-4147-A177-3AD203B41FA5}">
                      <a16:colId xmlns:a16="http://schemas.microsoft.com/office/drawing/2014/main" val="1945083361"/>
                    </a:ext>
                  </a:extLst>
                </a:gridCol>
                <a:gridCol w="646714">
                  <a:extLst>
                    <a:ext uri="{9D8B030D-6E8A-4147-A177-3AD203B41FA5}">
                      <a16:colId xmlns:a16="http://schemas.microsoft.com/office/drawing/2014/main" val="1538765145"/>
                    </a:ext>
                  </a:extLst>
                </a:gridCol>
              </a:tblGrid>
              <a:tr h="190500">
                <a:tc>
                  <a:txBody>
                    <a:bodyPr/>
                    <a:lstStyle/>
                    <a:p>
                      <a:pPr algn="l" fontAlgn="b">
                        <a:buNone/>
                      </a:pPr>
                      <a:r>
                        <a:rPr lang="en-GB" sz="1100" u="none" strike="noStrike">
                          <a:effectLst/>
                        </a:rPr>
                        <a:t>Parameter</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Value</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Parameter</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Value</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096699184"/>
                  </a:ext>
                </a:extLst>
              </a:tr>
              <a:tr h="190500">
                <a:tc>
                  <a:txBody>
                    <a:bodyPr/>
                    <a:lstStyle/>
                    <a:p>
                      <a:pPr algn="l" fontAlgn="b">
                        <a:buNone/>
                      </a:pPr>
                      <a:r>
                        <a:rPr lang="en-GB" sz="1100" u="none" strike="noStrike">
                          <a:effectLst/>
                        </a:rPr>
                        <a:t>yw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144.7</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ss</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0.125</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461483290"/>
                  </a:ext>
                </a:extLst>
              </a:tr>
              <a:tr h="190500">
                <a:tc>
                  <a:txBody>
                    <a:bodyPr/>
                    <a:lstStyle/>
                    <a:p>
                      <a:pPr algn="l" fontAlgn="b">
                        <a:buNone/>
                      </a:pPr>
                      <a:r>
                        <a:rPr lang="en-GB" sz="1100" u="none" strike="noStrike">
                          <a:effectLst/>
                        </a:rPr>
                        <a:t>nw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57.2</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sg</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5.58</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894003932"/>
                  </a:ext>
                </a:extLst>
              </a:tr>
              <a:tr h="190500">
                <a:tc>
                  <a:txBody>
                    <a:bodyPr/>
                    <a:lstStyle/>
                    <a:p>
                      <a:pPr algn="l" fontAlgn="b">
                        <a:buNone/>
                      </a:pPr>
                      <a:r>
                        <a:rPr lang="en-GB" sz="1100" u="none" strike="noStrike">
                          <a:effectLst/>
                        </a:rPr>
                        <a:t>pw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249.1</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mpf [T]</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1.49</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650318070"/>
                  </a:ext>
                </a:extLst>
              </a:tr>
              <a:tr h="190500">
                <a:tc>
                  <a:txBody>
                    <a:bodyPr/>
                    <a:lstStyle/>
                    <a:p>
                      <a:pPr algn="l" fontAlgn="b">
                        <a:buNone/>
                      </a:pPr>
                      <a:r>
                        <a:rPr lang="en-GB" sz="1100" u="none" strike="noStrike">
                          <a:effectLst/>
                        </a:rPr>
                        <a:t>cw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156</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r>
                        <a:rPr lang="en-GB" sz="1100" u="none" strike="noStrike">
                          <a:effectLst/>
                        </a:rPr>
                        <a:t>NI [A]</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24989</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552600712"/>
                  </a:ext>
                </a:extLst>
              </a:tr>
              <a:tr h="190500">
                <a:tc>
                  <a:txBody>
                    <a:bodyPr/>
                    <a:lstStyle/>
                    <a:p>
                      <a:pPr algn="l" fontAlgn="b">
                        <a:buNone/>
                      </a:pPr>
                      <a:r>
                        <a:rPr lang="en-GB" sz="1100" u="none" strike="noStrike">
                          <a:effectLst/>
                        </a:rPr>
                        <a:t>x [mm]</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buNone/>
                      </a:pPr>
                      <a:r>
                        <a:rPr lang="en-GB" sz="1100" u="none" strike="noStrike">
                          <a:effectLst/>
                        </a:rPr>
                        <a:t>886.8</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buNone/>
                      </a:pP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074962931"/>
                  </a:ext>
                </a:extLst>
              </a:tr>
            </a:tbl>
          </a:graphicData>
        </a:graphic>
      </p:graphicFrame>
      <p:cxnSp>
        <p:nvCxnSpPr>
          <p:cNvPr id="16" name="Straight Connector 15">
            <a:extLst>
              <a:ext uri="{FF2B5EF4-FFF2-40B4-BE49-F238E27FC236}">
                <a16:creationId xmlns:a16="http://schemas.microsoft.com/office/drawing/2014/main" id="{78832355-1E1B-2841-06A3-56D106A7C1F7}"/>
              </a:ext>
            </a:extLst>
          </p:cNvPr>
          <p:cNvCxnSpPr>
            <a:cxnSpLocks noGrp="1" noRot="1" noMove="1" noResize="1" noEditPoints="1" noAdjustHandles="1" noChangeArrowheads="1" noChangeShapeType="1"/>
          </p:cNvCxnSpPr>
          <p:nvPr/>
        </p:nvCxnSpPr>
        <p:spPr>
          <a:xfrm>
            <a:off x="9803331" y="6173002"/>
            <a:ext cx="1490195"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7A3AF368-94B3-F5A9-5E61-272F606C8F70}"/>
              </a:ext>
            </a:extLst>
          </p:cNvPr>
          <p:cNvCxnSpPr>
            <a:cxnSpLocks/>
          </p:cNvCxnSpPr>
          <p:nvPr/>
        </p:nvCxnSpPr>
        <p:spPr>
          <a:xfrm>
            <a:off x="867067" y="4382703"/>
            <a:ext cx="2759725"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115EA328-04F3-9C4C-D49F-9F9F2CE0785D}"/>
              </a:ext>
            </a:extLst>
          </p:cNvPr>
          <p:cNvCxnSpPr>
            <a:cxnSpLocks noGrp="1" noRot="1" noMove="1" noResize="1" noEditPoints="1" noAdjustHandles="1" noChangeArrowheads="1" noChangeShapeType="1"/>
          </p:cNvCxnSpPr>
          <p:nvPr/>
        </p:nvCxnSpPr>
        <p:spPr>
          <a:xfrm>
            <a:off x="4691974" y="4778943"/>
            <a:ext cx="2759725"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CA1E6D64-0831-AA33-18DB-F1FCDBD956C3}"/>
              </a:ext>
            </a:extLst>
          </p:cNvPr>
          <p:cNvCxnSpPr>
            <a:cxnSpLocks noGrp="1" noRot="1" noMove="1" noResize="1" noEditPoints="1" noAdjustHandles="1" noChangeArrowheads="1" noChangeShapeType="1"/>
            <a:endCxn id="6" idx="2"/>
          </p:cNvCxnSpPr>
          <p:nvPr/>
        </p:nvCxnSpPr>
        <p:spPr>
          <a:xfrm>
            <a:off x="4691974" y="6360690"/>
            <a:ext cx="1381129"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683E71FD-6A17-3695-F35E-FA3866AC3D28}"/>
              </a:ext>
            </a:extLst>
          </p:cNvPr>
          <p:cNvCxnSpPr>
            <a:cxnSpLocks noGrp="1" noRot="1" noMove="1" noResize="1" noEditPoints="1" noAdjustHandles="1" noChangeArrowheads="1" noChangeShapeType="1"/>
          </p:cNvCxnSpPr>
          <p:nvPr/>
        </p:nvCxnSpPr>
        <p:spPr>
          <a:xfrm>
            <a:off x="6096000" y="6173002"/>
            <a:ext cx="1381129"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BD16FEEE-D45E-A530-009C-C2E0F2BDD4A4}"/>
              </a:ext>
            </a:extLst>
          </p:cNvPr>
          <p:cNvCxnSpPr>
            <a:cxnSpLocks noGrp="1" noRot="1" noMove="1" noResize="1" noEditPoints="1" noAdjustHandles="1" noChangeArrowheads="1" noChangeShapeType="1"/>
          </p:cNvCxnSpPr>
          <p:nvPr/>
        </p:nvCxnSpPr>
        <p:spPr>
          <a:xfrm>
            <a:off x="8533803" y="4778943"/>
            <a:ext cx="2759723"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B40D2199-411C-B583-D48C-A82D8C9506B9}"/>
              </a:ext>
            </a:extLst>
          </p:cNvPr>
          <p:cNvCxnSpPr>
            <a:cxnSpLocks noGrp="1" noRot="1" noMove="1" noResize="1" noEditPoints="1" noAdjustHandles="1" noChangeArrowheads="1" noChangeShapeType="1"/>
          </p:cNvCxnSpPr>
          <p:nvPr/>
        </p:nvCxnSpPr>
        <p:spPr>
          <a:xfrm>
            <a:off x="8533802" y="6361893"/>
            <a:ext cx="1269529"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62D632F4-4E57-1FD8-168B-A1BA3E6E692F}"/>
              </a:ext>
            </a:extLst>
          </p:cNvPr>
          <p:cNvSpPr txBox="1">
            <a:spLocks noGrp="1" noRot="1" noMove="1" noResize="1" noEditPoints="1" noAdjustHandles="1" noChangeArrowheads="1" noChangeShapeType="1"/>
          </p:cNvSpPr>
          <p:nvPr/>
        </p:nvSpPr>
        <p:spPr>
          <a:xfrm>
            <a:off x="8594059" y="1422336"/>
            <a:ext cx="1693669" cy="523220"/>
          </a:xfrm>
          <a:prstGeom prst="rect">
            <a:avLst/>
          </a:prstGeom>
          <a:noFill/>
        </p:spPr>
        <p:txBody>
          <a:bodyPr wrap="none" rtlCol="0">
            <a:spAutoFit/>
          </a:bodyPr>
          <a:lstStyle/>
          <a:p>
            <a:r>
              <a:rPr lang="en-GB" sz="1400"/>
              <a:t>Cheap Material</a:t>
            </a:r>
          </a:p>
          <a:p>
            <a:r>
              <a:rPr lang="en-GB" sz="1400"/>
              <a:t>Higher running cost</a:t>
            </a:r>
          </a:p>
        </p:txBody>
      </p:sp>
      <p:sp>
        <p:nvSpPr>
          <p:cNvPr id="38" name="TextBox 37">
            <a:extLst>
              <a:ext uri="{FF2B5EF4-FFF2-40B4-BE49-F238E27FC236}">
                <a16:creationId xmlns:a16="http://schemas.microsoft.com/office/drawing/2014/main" id="{86D1B720-7713-C727-71C5-168450A4D5B7}"/>
              </a:ext>
            </a:extLst>
          </p:cNvPr>
          <p:cNvSpPr txBox="1">
            <a:spLocks noGrp="1" noRot="1" noMove="1" noResize="1" noEditPoints="1" noAdjustHandles="1" noChangeArrowheads="1" noChangeShapeType="1"/>
          </p:cNvSpPr>
          <p:nvPr/>
        </p:nvSpPr>
        <p:spPr>
          <a:xfrm>
            <a:off x="4573763" y="1467900"/>
            <a:ext cx="1853969" cy="523220"/>
          </a:xfrm>
          <a:prstGeom prst="rect">
            <a:avLst/>
          </a:prstGeom>
          <a:noFill/>
        </p:spPr>
        <p:txBody>
          <a:bodyPr wrap="none" rtlCol="0">
            <a:spAutoFit/>
          </a:bodyPr>
          <a:lstStyle/>
          <a:p>
            <a:r>
              <a:rPr lang="en-GB" sz="1400"/>
              <a:t>Expensive material</a:t>
            </a:r>
          </a:p>
          <a:p>
            <a:r>
              <a:rPr lang="en-GB" sz="1400"/>
              <a:t>Cheaper running cost</a:t>
            </a:r>
          </a:p>
        </p:txBody>
      </p:sp>
      <p:sp>
        <p:nvSpPr>
          <p:cNvPr id="40" name="TextBox 39">
            <a:extLst>
              <a:ext uri="{FF2B5EF4-FFF2-40B4-BE49-F238E27FC236}">
                <a16:creationId xmlns:a16="http://schemas.microsoft.com/office/drawing/2014/main" id="{DF72ADE0-A9CB-41E5-077A-BC7AE6C8742D}"/>
              </a:ext>
            </a:extLst>
          </p:cNvPr>
          <p:cNvSpPr txBox="1">
            <a:spLocks noGrp="1" noRot="1" noMove="1" noResize="1" noEditPoints="1" noAdjustHandles="1" noChangeArrowheads="1" noChangeShapeType="1"/>
          </p:cNvSpPr>
          <p:nvPr/>
        </p:nvSpPr>
        <p:spPr>
          <a:xfrm>
            <a:off x="838200" y="1490649"/>
            <a:ext cx="1691640" cy="830997"/>
          </a:xfrm>
          <a:prstGeom prst="rect">
            <a:avLst/>
          </a:prstGeom>
          <a:noFill/>
        </p:spPr>
        <p:txBody>
          <a:bodyPr wrap="square" rtlCol="0">
            <a:spAutoFit/>
          </a:bodyPr>
          <a:lstStyle/>
          <a:p>
            <a:r>
              <a:rPr lang="en-GB" sz="1200"/>
              <a:t>Expensive Material</a:t>
            </a:r>
          </a:p>
          <a:p>
            <a:r>
              <a:rPr lang="en-GB" sz="1200"/>
              <a:t>Higher running cost</a:t>
            </a:r>
          </a:p>
          <a:p>
            <a:r>
              <a:rPr lang="en-GB" sz="1200"/>
              <a:t>Maximises higher material saturation</a:t>
            </a:r>
          </a:p>
        </p:txBody>
      </p:sp>
      <p:sp>
        <p:nvSpPr>
          <p:cNvPr id="43" name="Rectangle 42">
            <a:extLst>
              <a:ext uri="{FF2B5EF4-FFF2-40B4-BE49-F238E27FC236}">
                <a16:creationId xmlns:a16="http://schemas.microsoft.com/office/drawing/2014/main" id="{6338D9EF-7918-F769-842D-796F930981C3}"/>
              </a:ext>
            </a:extLst>
          </p:cNvPr>
          <p:cNvSpPr/>
          <p:nvPr/>
        </p:nvSpPr>
        <p:spPr>
          <a:xfrm>
            <a:off x="580347" y="1011863"/>
            <a:ext cx="3305853" cy="5398460"/>
          </a:xfrm>
          <a:prstGeom prst="rect">
            <a:avLst/>
          </a:prstGeom>
          <a:noFill/>
          <a:ln>
            <a:solidFill>
              <a:srgbClr val="2CA02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Straight Connector 43">
            <a:extLst>
              <a:ext uri="{FF2B5EF4-FFF2-40B4-BE49-F238E27FC236}">
                <a16:creationId xmlns:a16="http://schemas.microsoft.com/office/drawing/2014/main" id="{ABBB5823-821E-7A18-1D92-FD8120FFFF66}"/>
              </a:ext>
            </a:extLst>
          </p:cNvPr>
          <p:cNvCxnSpPr>
            <a:cxnSpLocks/>
          </p:cNvCxnSpPr>
          <p:nvPr/>
        </p:nvCxnSpPr>
        <p:spPr>
          <a:xfrm>
            <a:off x="867067" y="4580823"/>
            <a:ext cx="2759725"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1C16A6A3-8000-DE54-3427-6A8E5ADFB45C}"/>
              </a:ext>
            </a:extLst>
          </p:cNvPr>
          <p:cNvCxnSpPr>
            <a:cxnSpLocks/>
          </p:cNvCxnSpPr>
          <p:nvPr/>
        </p:nvCxnSpPr>
        <p:spPr>
          <a:xfrm>
            <a:off x="4693240" y="4580823"/>
            <a:ext cx="2759725"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1A2E902E-F3BB-580C-B764-60A1E12468B7}"/>
              </a:ext>
            </a:extLst>
          </p:cNvPr>
          <p:cNvCxnSpPr>
            <a:cxnSpLocks/>
          </p:cNvCxnSpPr>
          <p:nvPr/>
        </p:nvCxnSpPr>
        <p:spPr>
          <a:xfrm>
            <a:off x="8533801" y="4580823"/>
            <a:ext cx="2759725"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8603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348A8-7EC0-23BB-1EA4-0065BABF9975}"/>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184BAAC4-720B-2703-9C20-3068FA0930A4}"/>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14000"/>
              </a:lnSpc>
              <a:spcBef>
                <a:spcPts val="0"/>
              </a:spcBef>
              <a:spcAft>
                <a:spcPts val="0"/>
              </a:spcAft>
              <a:buClrTx/>
              <a:buSzTx/>
              <a:buFontTx/>
              <a:buNone/>
              <a:tabLst/>
              <a:defRPr/>
            </a:pPr>
            <a:r>
              <a:rPr lang="en-GB" sz="3200" b="1">
                <a:solidFill>
                  <a:srgbClr val="1D2A63"/>
                </a:solidFill>
                <a:latin typeface="Avenir Next Demi Bold" panose="020B0503020202020204" pitchFamily="34" charset="0"/>
              </a:rPr>
              <a:t>Quadrupole </a:t>
            </a:r>
            <a:r>
              <a:rPr kumimoji="0" lang="en-GB" sz="1800" b="0" i="0" u="none" strike="noStrike" kern="1200" cap="none" spc="0" normalizeH="0" baseline="0" noProof="0">
                <a:ln>
                  <a:noFill/>
                </a:ln>
                <a:solidFill>
                  <a:srgbClr val="1D2A63"/>
                </a:solidFill>
                <a:effectLst/>
                <a:uLnTx/>
                <a:uFillTx/>
                <a:latin typeface="Avenir Next Medium" panose="020B0503020202020204" pitchFamily="34" charset="0"/>
                <a:ea typeface="+mn-ea"/>
                <a:cs typeface="+mn-cs"/>
              </a:rPr>
              <a:t>67.5 mm Aperture Design</a:t>
            </a:r>
          </a:p>
          <a:p>
            <a:endParaRPr lang="en-GB" sz="3200" b="1">
              <a:solidFill>
                <a:srgbClr val="1D2A63"/>
              </a:solidFill>
              <a:latin typeface="Avenir Next Demi Bold" panose="020B0503020202020204" pitchFamily="34" charset="0"/>
            </a:endParaRPr>
          </a:p>
        </p:txBody>
      </p:sp>
      <p:sp>
        <p:nvSpPr>
          <p:cNvPr id="184" name="TextBox 183">
            <a:extLst>
              <a:ext uri="{FF2B5EF4-FFF2-40B4-BE49-F238E27FC236}">
                <a16:creationId xmlns:a16="http://schemas.microsoft.com/office/drawing/2014/main" id="{481965AD-ED77-8256-3398-61953A23425F}"/>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32</a:t>
            </a:r>
          </a:p>
        </p:txBody>
      </p:sp>
      <p:sp>
        <p:nvSpPr>
          <p:cNvPr id="2" name="TextBox 1">
            <a:extLst>
              <a:ext uri="{FF2B5EF4-FFF2-40B4-BE49-F238E27FC236}">
                <a16:creationId xmlns:a16="http://schemas.microsoft.com/office/drawing/2014/main" id="{3DAF64CD-B4C7-714F-EB0F-A8E8C584C837}"/>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pic>
        <p:nvPicPr>
          <p:cNvPr id="12" name="Picture 11">
            <a:extLst>
              <a:ext uri="{FF2B5EF4-FFF2-40B4-BE49-F238E27FC236}">
                <a16:creationId xmlns:a16="http://schemas.microsoft.com/office/drawing/2014/main" id="{D5972F7A-09A8-EA18-3363-D648BF66446D}"/>
              </a:ext>
            </a:extLst>
          </p:cNvPr>
          <p:cNvPicPr>
            <a:picLocks noChangeAspect="1"/>
          </p:cNvPicPr>
          <p:nvPr/>
        </p:nvPicPr>
        <p:blipFill>
          <a:blip r:embed="rId3"/>
          <a:stretch>
            <a:fillRect/>
          </a:stretch>
        </p:blipFill>
        <p:spPr>
          <a:xfrm>
            <a:off x="838200" y="1590776"/>
            <a:ext cx="3794128" cy="3260103"/>
          </a:xfrm>
          <a:prstGeom prst="rect">
            <a:avLst/>
          </a:prstGeom>
        </p:spPr>
      </p:pic>
      <p:graphicFrame>
        <p:nvGraphicFramePr>
          <p:cNvPr id="15" name="Table 14">
            <a:extLst>
              <a:ext uri="{FF2B5EF4-FFF2-40B4-BE49-F238E27FC236}">
                <a16:creationId xmlns:a16="http://schemas.microsoft.com/office/drawing/2014/main" id="{A90D9BE7-A1AD-01F9-C891-6DB26A546C87}"/>
              </a:ext>
            </a:extLst>
          </p:cNvPr>
          <p:cNvGraphicFramePr>
            <a:graphicFrameLocks noGrp="1"/>
          </p:cNvGraphicFramePr>
          <p:nvPr>
            <p:extLst>
              <p:ext uri="{D42A27DB-BD31-4B8C-83A1-F6EECF244321}">
                <p14:modId xmlns:p14="http://schemas.microsoft.com/office/powerpoint/2010/main" val="4262801132"/>
              </p:ext>
            </p:extLst>
          </p:nvPr>
        </p:nvGraphicFramePr>
        <p:xfrm>
          <a:off x="5045368" y="1475723"/>
          <a:ext cx="3001351" cy="1550670"/>
        </p:xfrm>
        <a:graphic>
          <a:graphicData uri="http://schemas.openxmlformats.org/drawingml/2006/table">
            <a:tbl>
              <a:tblPr>
                <a:tableStyleId>{5C22544A-7EE6-4342-B048-85BDC9FD1C3A}</a:tableStyleId>
              </a:tblPr>
              <a:tblGrid>
                <a:gridCol w="2200991">
                  <a:extLst>
                    <a:ext uri="{9D8B030D-6E8A-4147-A177-3AD203B41FA5}">
                      <a16:colId xmlns:a16="http://schemas.microsoft.com/office/drawing/2014/main" val="1946074679"/>
                    </a:ext>
                  </a:extLst>
                </a:gridCol>
                <a:gridCol w="800360">
                  <a:extLst>
                    <a:ext uri="{9D8B030D-6E8A-4147-A177-3AD203B41FA5}">
                      <a16:colId xmlns:a16="http://schemas.microsoft.com/office/drawing/2014/main" val="1295481624"/>
                    </a:ext>
                  </a:extLst>
                </a:gridCol>
              </a:tblGrid>
              <a:tr h="190500">
                <a:tc>
                  <a:txBody>
                    <a:bodyPr/>
                    <a:lstStyle/>
                    <a:p>
                      <a:pPr algn="l" fontAlgn="b">
                        <a:buNone/>
                      </a:pPr>
                      <a:r>
                        <a:rPr lang="en-GB" sz="1400" b="0" i="0" u="none" strike="noStrike">
                          <a:solidFill>
                            <a:srgbClr val="323C45"/>
                          </a:solidFill>
                          <a:effectLst/>
                          <a:latin typeface="Avenir Next" panose="020B0503020202020204" pitchFamily="34" charset="0"/>
                        </a:rPr>
                        <a:t>Objective</a:t>
                      </a:r>
                    </a:p>
                  </a:txBody>
                  <a:tcPr marL="9525" marR="9525" marT="9525" marB="0" anchor="b"/>
                </a:tc>
                <a:tc>
                  <a:txBody>
                    <a:bodyPr/>
                    <a:lstStyle/>
                    <a:p>
                      <a:pPr algn="l" fontAlgn="b">
                        <a:buNone/>
                      </a:pPr>
                      <a:r>
                        <a:rPr lang="en-GB" sz="1400" b="0" i="0" u="none" strike="noStrike">
                          <a:solidFill>
                            <a:srgbClr val="323C45"/>
                          </a:solidFill>
                          <a:effectLst/>
                          <a:latin typeface="Avenir Next" panose="020B0503020202020204" pitchFamily="34" charset="0"/>
                        </a:rPr>
                        <a:t>Value</a:t>
                      </a:r>
                    </a:p>
                  </a:txBody>
                  <a:tcPr marL="9525" marR="9525" marT="9525" marB="0" anchor="b"/>
                </a:tc>
                <a:extLst>
                  <a:ext uri="{0D108BD9-81ED-4DB2-BD59-A6C34878D82A}">
                    <a16:rowId xmlns:a16="http://schemas.microsoft.com/office/drawing/2014/main" val="4149582336"/>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Field Gradient [T/m]</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19.5</a:t>
                      </a:r>
                    </a:p>
                  </a:txBody>
                  <a:tcPr marL="9525" marR="9525" marT="9525" marB="0" anchor="b"/>
                </a:tc>
                <a:extLst>
                  <a:ext uri="{0D108BD9-81ED-4DB2-BD59-A6C34878D82A}">
                    <a16:rowId xmlns:a16="http://schemas.microsoft.com/office/drawing/2014/main" val="3644957337"/>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Field Homogeneity[10^x]</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-3.73</a:t>
                      </a:r>
                    </a:p>
                  </a:txBody>
                  <a:tcPr marL="9525" marR="9525" marT="9525" marB="0" anchor="b"/>
                </a:tc>
                <a:extLst>
                  <a:ext uri="{0D108BD9-81ED-4DB2-BD59-A6C34878D82A}">
                    <a16:rowId xmlns:a16="http://schemas.microsoft.com/office/drawing/2014/main" val="2779192929"/>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Total Magnetic Energy [J/m]</a:t>
                      </a:r>
                    </a:p>
                  </a:txBody>
                  <a:tcPr marL="9525" marR="9525" marT="9525" marB="0" anchor="b"/>
                </a:tc>
                <a:tc>
                  <a:txBody>
                    <a:bodyPr/>
                    <a:lstStyle/>
                    <a:p>
                      <a:pPr algn="r" fontAlgn="b">
                        <a:buNone/>
                      </a:pPr>
                      <a:r>
                        <a:rPr lang="en-GB" sz="1400" b="0" i="0" u="none" strike="noStrike">
                          <a:solidFill>
                            <a:srgbClr val="323C45"/>
                          </a:solidFill>
                          <a:effectLst/>
                          <a:latin typeface="Aptos Narrow" panose="020B0004020202020204" pitchFamily="34" charset="0"/>
                        </a:rPr>
                        <a:t>4800</a:t>
                      </a:r>
                    </a:p>
                  </a:txBody>
                  <a:tcPr marL="9525" marR="9525" marT="9525" marB="0" anchor="b"/>
                </a:tc>
                <a:extLst>
                  <a:ext uri="{0D108BD9-81ED-4DB2-BD59-A6C34878D82A}">
                    <a16:rowId xmlns:a16="http://schemas.microsoft.com/office/drawing/2014/main" val="3864616967"/>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Yoke Density [T]</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1.46</a:t>
                      </a:r>
                    </a:p>
                  </a:txBody>
                  <a:tcPr marL="9525" marR="9525" marT="9525" marB="0" anchor="b"/>
                </a:tc>
                <a:extLst>
                  <a:ext uri="{0D108BD9-81ED-4DB2-BD59-A6C34878D82A}">
                    <a16:rowId xmlns:a16="http://schemas.microsoft.com/office/drawing/2014/main" val="1489961830"/>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Current Density [A/mm^2]</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8.27</a:t>
                      </a:r>
                    </a:p>
                  </a:txBody>
                  <a:tcPr marL="9525" marR="9525" marT="9525" marB="0" anchor="b"/>
                </a:tc>
                <a:extLst>
                  <a:ext uri="{0D108BD9-81ED-4DB2-BD59-A6C34878D82A}">
                    <a16:rowId xmlns:a16="http://schemas.microsoft.com/office/drawing/2014/main" val="1160538102"/>
                  </a:ext>
                </a:extLst>
              </a:tr>
            </a:tbl>
          </a:graphicData>
        </a:graphic>
      </p:graphicFrame>
      <p:graphicFrame>
        <p:nvGraphicFramePr>
          <p:cNvPr id="19" name="Table 18">
            <a:extLst>
              <a:ext uri="{FF2B5EF4-FFF2-40B4-BE49-F238E27FC236}">
                <a16:creationId xmlns:a16="http://schemas.microsoft.com/office/drawing/2014/main" id="{B0AB23DA-528F-211E-7070-07E6E4C2EFD0}"/>
              </a:ext>
            </a:extLst>
          </p:cNvPr>
          <p:cNvGraphicFramePr>
            <a:graphicFrameLocks noGrp="1"/>
          </p:cNvGraphicFramePr>
          <p:nvPr>
            <p:extLst>
              <p:ext uri="{D42A27DB-BD31-4B8C-83A1-F6EECF244321}">
                <p14:modId xmlns:p14="http://schemas.microsoft.com/office/powerpoint/2010/main" val="395581236"/>
              </p:ext>
            </p:extLst>
          </p:nvPr>
        </p:nvGraphicFramePr>
        <p:xfrm>
          <a:off x="5045368" y="2916339"/>
          <a:ext cx="3001351" cy="2228850"/>
        </p:xfrm>
        <a:graphic>
          <a:graphicData uri="http://schemas.openxmlformats.org/drawingml/2006/table">
            <a:tbl>
              <a:tblPr>
                <a:tableStyleId>{5C22544A-7EE6-4342-B048-85BDC9FD1C3A}</a:tableStyleId>
              </a:tblPr>
              <a:tblGrid>
                <a:gridCol w="2200991">
                  <a:extLst>
                    <a:ext uri="{9D8B030D-6E8A-4147-A177-3AD203B41FA5}">
                      <a16:colId xmlns:a16="http://schemas.microsoft.com/office/drawing/2014/main" val="527348232"/>
                    </a:ext>
                  </a:extLst>
                </a:gridCol>
                <a:gridCol w="800360">
                  <a:extLst>
                    <a:ext uri="{9D8B030D-6E8A-4147-A177-3AD203B41FA5}">
                      <a16:colId xmlns:a16="http://schemas.microsoft.com/office/drawing/2014/main" val="883509902"/>
                    </a:ext>
                  </a:extLst>
                </a:gridCol>
              </a:tblGrid>
              <a:tr h="190500">
                <a:tc>
                  <a:txBody>
                    <a:bodyPr/>
                    <a:lstStyle/>
                    <a:p>
                      <a:pPr algn="l" fontAlgn="b">
                        <a:buNone/>
                      </a:pPr>
                      <a:r>
                        <a:rPr lang="en-GB" sz="1400" b="0" i="0" u="none" strike="noStrike">
                          <a:solidFill>
                            <a:srgbClr val="323C45"/>
                          </a:solidFill>
                          <a:effectLst/>
                          <a:latin typeface="Avenir Next" panose="020B0503020202020204" pitchFamily="34" charset="0"/>
                        </a:rPr>
                        <a:t>Parameter</a:t>
                      </a:r>
                    </a:p>
                  </a:txBody>
                  <a:tcPr marL="9525" marR="9525" marT="9525" marB="0" anchor="b"/>
                </a:tc>
                <a:tc>
                  <a:txBody>
                    <a:bodyPr/>
                    <a:lstStyle/>
                    <a:p>
                      <a:pPr algn="l" fontAlgn="b">
                        <a:buNone/>
                      </a:pPr>
                      <a:r>
                        <a:rPr lang="en-GB" sz="1400" b="0" i="0" u="none" strike="noStrike">
                          <a:solidFill>
                            <a:srgbClr val="323C45"/>
                          </a:solidFill>
                          <a:effectLst/>
                          <a:latin typeface="Avenir Next" panose="020B0503020202020204" pitchFamily="34" charset="0"/>
                        </a:rPr>
                        <a:t>Value</a:t>
                      </a:r>
                    </a:p>
                  </a:txBody>
                  <a:tcPr marL="9525" marR="9525" marT="9525" marB="0" anchor="b"/>
                </a:tc>
                <a:extLst>
                  <a:ext uri="{0D108BD9-81ED-4DB2-BD59-A6C34878D82A}">
                    <a16:rowId xmlns:a16="http://schemas.microsoft.com/office/drawing/2014/main" val="3168741351"/>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yw [mm]</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191</a:t>
                      </a:r>
                    </a:p>
                  </a:txBody>
                  <a:tcPr marL="9525" marR="9525" marT="9525" marB="0" anchor="b"/>
                </a:tc>
                <a:extLst>
                  <a:ext uri="{0D108BD9-81ED-4DB2-BD59-A6C34878D82A}">
                    <a16:rowId xmlns:a16="http://schemas.microsoft.com/office/drawing/2014/main" val="420701883"/>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nw [mm]</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123</a:t>
                      </a:r>
                    </a:p>
                  </a:txBody>
                  <a:tcPr marL="9525" marR="9525" marT="9525" marB="0" anchor="b"/>
                </a:tc>
                <a:extLst>
                  <a:ext uri="{0D108BD9-81ED-4DB2-BD59-A6C34878D82A}">
                    <a16:rowId xmlns:a16="http://schemas.microsoft.com/office/drawing/2014/main" val="3704921131"/>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pw [mm]</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250</a:t>
                      </a:r>
                    </a:p>
                  </a:txBody>
                  <a:tcPr marL="9525" marR="9525" marT="9525" marB="0" anchor="b"/>
                </a:tc>
                <a:extLst>
                  <a:ext uri="{0D108BD9-81ED-4DB2-BD59-A6C34878D82A}">
                    <a16:rowId xmlns:a16="http://schemas.microsoft.com/office/drawing/2014/main" val="353052380"/>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cw [mm]</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126</a:t>
                      </a:r>
                    </a:p>
                  </a:txBody>
                  <a:tcPr marL="9525" marR="9525" marT="9525" marB="0" anchor="b"/>
                </a:tc>
                <a:extLst>
                  <a:ext uri="{0D108BD9-81ED-4DB2-BD59-A6C34878D82A}">
                    <a16:rowId xmlns:a16="http://schemas.microsoft.com/office/drawing/2014/main" val="696749790"/>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x [mm]</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920.6</a:t>
                      </a:r>
                    </a:p>
                  </a:txBody>
                  <a:tcPr marL="9525" marR="9525" marT="9525" marB="0" anchor="b"/>
                </a:tc>
                <a:extLst>
                  <a:ext uri="{0D108BD9-81ED-4DB2-BD59-A6C34878D82A}">
                    <a16:rowId xmlns:a16="http://schemas.microsoft.com/office/drawing/2014/main" val="1452583046"/>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ss</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0.0951</a:t>
                      </a:r>
                    </a:p>
                  </a:txBody>
                  <a:tcPr marL="9525" marR="9525" marT="9525" marB="0" anchor="b"/>
                </a:tc>
                <a:extLst>
                  <a:ext uri="{0D108BD9-81ED-4DB2-BD59-A6C34878D82A}">
                    <a16:rowId xmlns:a16="http://schemas.microsoft.com/office/drawing/2014/main" val="3955582290"/>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sg</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5.516</a:t>
                      </a:r>
                    </a:p>
                  </a:txBody>
                  <a:tcPr marL="9525" marR="9525" marT="9525" marB="0" anchor="b"/>
                </a:tc>
                <a:extLst>
                  <a:ext uri="{0D108BD9-81ED-4DB2-BD59-A6C34878D82A}">
                    <a16:rowId xmlns:a16="http://schemas.microsoft.com/office/drawing/2014/main" val="3377346477"/>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mpf [T]</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1.4</a:t>
                      </a:r>
                    </a:p>
                  </a:txBody>
                  <a:tcPr marL="9525" marR="9525" marT="9525" marB="0" anchor="b"/>
                </a:tc>
                <a:extLst>
                  <a:ext uri="{0D108BD9-81ED-4DB2-BD59-A6C34878D82A}">
                    <a16:rowId xmlns:a16="http://schemas.microsoft.com/office/drawing/2014/main" val="404578295"/>
                  </a:ext>
                </a:extLst>
              </a:tr>
              <a:tr h="190500">
                <a:tc>
                  <a:txBody>
                    <a:bodyPr/>
                    <a:lstStyle/>
                    <a:p>
                      <a:pPr algn="l" fontAlgn="b">
                        <a:buNone/>
                      </a:pPr>
                      <a:r>
                        <a:rPr lang="en-GB" sz="1400" b="0" i="0" u="none" strike="noStrike">
                          <a:solidFill>
                            <a:srgbClr val="323C45"/>
                          </a:solidFill>
                          <a:effectLst/>
                          <a:latin typeface="Avenir Next" panose="020B0503020202020204" pitchFamily="34" charset="0"/>
                        </a:rPr>
                        <a:t>NI [A]</a:t>
                      </a:r>
                    </a:p>
                  </a:txBody>
                  <a:tcPr marL="9525" marR="9525" marT="9525" marB="0" anchor="b"/>
                </a:tc>
                <a:tc>
                  <a:txBody>
                    <a:bodyPr/>
                    <a:lstStyle/>
                    <a:p>
                      <a:pPr algn="r" fontAlgn="b">
                        <a:buNone/>
                      </a:pPr>
                      <a:r>
                        <a:rPr lang="en-GB" sz="1400" b="0" i="0" u="none" strike="noStrike">
                          <a:solidFill>
                            <a:srgbClr val="323C45"/>
                          </a:solidFill>
                          <a:effectLst/>
                          <a:latin typeface="Avenir Next" panose="020B0503020202020204" pitchFamily="34" charset="0"/>
                        </a:rPr>
                        <a:t>39579</a:t>
                      </a:r>
                    </a:p>
                  </a:txBody>
                  <a:tcPr marL="9525" marR="9525" marT="9525" marB="0" anchor="b"/>
                </a:tc>
                <a:extLst>
                  <a:ext uri="{0D108BD9-81ED-4DB2-BD59-A6C34878D82A}">
                    <a16:rowId xmlns:a16="http://schemas.microsoft.com/office/drawing/2014/main" val="3646322227"/>
                  </a:ext>
                </a:extLst>
              </a:tr>
            </a:tbl>
          </a:graphicData>
        </a:graphic>
      </p:graphicFrame>
      <p:sp>
        <p:nvSpPr>
          <p:cNvPr id="10" name="TextBox 9">
            <a:extLst>
              <a:ext uri="{FF2B5EF4-FFF2-40B4-BE49-F238E27FC236}">
                <a16:creationId xmlns:a16="http://schemas.microsoft.com/office/drawing/2014/main" id="{00F9CDCA-DC99-35F4-E040-B336937BADD5}"/>
              </a:ext>
            </a:extLst>
          </p:cNvPr>
          <p:cNvSpPr txBox="1"/>
          <p:nvPr/>
        </p:nvSpPr>
        <p:spPr>
          <a:xfrm>
            <a:off x="8237220" y="1590776"/>
            <a:ext cx="3482340" cy="2862322"/>
          </a:xfrm>
          <a:prstGeom prst="rect">
            <a:avLst/>
          </a:prstGeom>
          <a:noFill/>
        </p:spPr>
        <p:txBody>
          <a:bodyPr wrap="square" rtlCol="0">
            <a:spAutoFit/>
          </a:bodyPr>
          <a:lstStyle/>
          <a:p>
            <a:pPr marL="285750" indent="-285750">
              <a:buFont typeface="Arial" panose="020B0604020202020204" pitchFamily="34" charset="0"/>
              <a:buChar char="•"/>
            </a:pPr>
            <a:r>
              <a:rPr lang="en-GB"/>
              <a:t>Larger aperture size not able to reach target gradient</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Approx. twice magnetic energy</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Almost twice the current turns compared to 40mm</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This is the trade off for a larger aperture</a:t>
            </a:r>
          </a:p>
        </p:txBody>
      </p:sp>
      <p:cxnSp>
        <p:nvCxnSpPr>
          <p:cNvPr id="14" name="Straight Connector 13">
            <a:extLst>
              <a:ext uri="{FF2B5EF4-FFF2-40B4-BE49-F238E27FC236}">
                <a16:creationId xmlns:a16="http://schemas.microsoft.com/office/drawing/2014/main" id="{4BE92B37-64BD-78EC-A503-53265DC2A0D7}"/>
              </a:ext>
            </a:extLst>
          </p:cNvPr>
          <p:cNvCxnSpPr/>
          <p:nvPr/>
        </p:nvCxnSpPr>
        <p:spPr>
          <a:xfrm>
            <a:off x="5045368" y="1935480"/>
            <a:ext cx="3001351"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C99F9018-B170-3B22-61BB-38DAE3E3D43C}"/>
              </a:ext>
            </a:extLst>
          </p:cNvPr>
          <p:cNvCxnSpPr/>
          <p:nvPr/>
        </p:nvCxnSpPr>
        <p:spPr>
          <a:xfrm>
            <a:off x="5045368" y="2377440"/>
            <a:ext cx="3001351"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54E09024-4A39-4742-2E3A-8B2CCC0D7115}"/>
              </a:ext>
            </a:extLst>
          </p:cNvPr>
          <p:cNvCxnSpPr/>
          <p:nvPr/>
        </p:nvCxnSpPr>
        <p:spPr>
          <a:xfrm>
            <a:off x="5045368" y="5145189"/>
            <a:ext cx="3001351"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38364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46229D-129F-74B5-79B6-9116DBDF3D2A}"/>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8F5B6758-85EF-C569-7B4B-444E9830BFA5}"/>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Quadrupole</a:t>
            </a:r>
          </a:p>
        </p:txBody>
      </p:sp>
      <p:sp>
        <p:nvSpPr>
          <p:cNvPr id="184" name="TextBox 183">
            <a:extLst>
              <a:ext uri="{FF2B5EF4-FFF2-40B4-BE49-F238E27FC236}">
                <a16:creationId xmlns:a16="http://schemas.microsoft.com/office/drawing/2014/main" id="{7AAD88F8-4A86-A2E1-A200-1A107F34DD4B}"/>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33</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3C56CF35-60D2-1AF5-06E1-C8A75BB505CD}"/>
                  </a:ext>
                </a:extLst>
              </p:cNvPr>
              <p:cNvSpPr txBox="1"/>
              <p:nvPr/>
            </p:nvSpPr>
            <p:spPr>
              <a:xfrm>
                <a:off x="838197" y="1439039"/>
                <a:ext cx="4248153" cy="2931636"/>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Post Analysis – Fitting Magnets into Lattice</a:t>
                </a:r>
              </a:p>
              <a:p>
                <a:pPr>
                  <a:lnSpc>
                    <a:spcPct val="114000"/>
                  </a:lnSpc>
                </a:pPr>
                <a:endParaRPr lang="en-GB">
                  <a:solidFill>
                    <a:srgbClr val="323C45"/>
                  </a:solidFill>
                  <a:latin typeface="Avenir Next Medium" panose="020B0503020202020204" pitchFamily="34"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Peak Beam Rigidity</a:t>
                </a:r>
                <a14:m>
                  <m:oMath xmlns:m="http://schemas.openxmlformats.org/officeDocument/2006/math">
                    <m:r>
                      <a:rPr lang="en-GB" b="0" i="0" smtClean="0">
                        <a:solidFill>
                          <a:srgbClr val="323C45"/>
                        </a:solidFill>
                        <a:latin typeface="Cambria Math" panose="02040503050406030204" pitchFamily="18" charset="0"/>
                      </a:rPr>
                      <m:t> ≈1000</m:t>
                    </m:r>
                  </m:oMath>
                </a14:m>
                <a:r>
                  <a:rPr lang="en-GB">
                    <a:solidFill>
                      <a:srgbClr val="323C45"/>
                    </a:solidFill>
                    <a:latin typeface="Avenir Next" panose="020B0503020202020204" pitchFamily="34" charset="0"/>
                  </a:rPr>
                  <a:t>[Tm]</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Lattice design magnet lengths </a:t>
                </a:r>
                <a14:m>
                  <m:oMath xmlns:m="http://schemas.openxmlformats.org/officeDocument/2006/math">
                    <m:r>
                      <a:rPr lang="en-GB" b="0" i="0" smtClean="0">
                        <a:solidFill>
                          <a:srgbClr val="323C45"/>
                        </a:solidFill>
                        <a:latin typeface="Cambria Math" panose="02040503050406030204" pitchFamily="18" charset="0"/>
                      </a:rPr>
                      <m:t>≈ </m:t>
                    </m:r>
                  </m:oMath>
                </a14:m>
                <a:r>
                  <a:rPr lang="en-GB">
                    <a:solidFill>
                      <a:srgbClr val="323C45"/>
                    </a:solidFill>
                    <a:latin typeface="Avenir Next" panose="020B0503020202020204" pitchFamily="34" charset="0"/>
                  </a:rPr>
                  <a:t>1.89[m]</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Lattice peak specified </a:t>
                </a:r>
                <a14:m>
                  <m:oMath xmlns:m="http://schemas.openxmlformats.org/officeDocument/2006/math">
                    <m:sSub>
                      <m:sSubPr>
                        <m:ctrlPr>
                          <a:rPr lang="en-GB" i="1" smtClean="0">
                            <a:solidFill>
                              <a:srgbClr val="323C45"/>
                            </a:solidFill>
                            <a:latin typeface="Cambria Math" panose="02040503050406030204" pitchFamily="18" charset="0"/>
                          </a:rPr>
                        </m:ctrlPr>
                      </m:sSubPr>
                      <m:e>
                        <m:r>
                          <m:rPr>
                            <m:sty m:val="p"/>
                          </m:rPr>
                          <a:rPr lang="en-GB" b="0" i="0" smtClean="0">
                            <a:solidFill>
                              <a:srgbClr val="323C45"/>
                            </a:solidFill>
                            <a:latin typeface="Cambria Math" panose="02040503050406030204" pitchFamily="18" charset="0"/>
                          </a:rPr>
                          <m:t>k</m:t>
                        </m:r>
                      </m:e>
                      <m:sub>
                        <m:r>
                          <a:rPr lang="en-GB" b="0" i="0" smtClean="0">
                            <a:solidFill>
                              <a:srgbClr val="323C45"/>
                            </a:solidFill>
                            <a:latin typeface="Cambria Math" panose="02040503050406030204" pitchFamily="18" charset="0"/>
                          </a:rPr>
                          <m:t>1</m:t>
                        </m:r>
                      </m:sub>
                    </m:sSub>
                    <m:r>
                      <a:rPr lang="en-GB" b="0" i="0" smtClean="0">
                        <a:solidFill>
                          <a:srgbClr val="323C45"/>
                        </a:solidFill>
                        <a:latin typeface="Cambria Math" panose="02040503050406030204" pitchFamily="18" charset="0"/>
                      </a:rPr>
                      <m:t>≈0.0502</m:t>
                    </m:r>
                  </m:oMath>
                </a14:m>
                <a:endParaRPr lang="en-GB">
                  <a:solidFill>
                    <a:srgbClr val="323C45"/>
                  </a:solidFill>
                  <a:latin typeface="Avenir Next" panose="020B0503020202020204" pitchFamily="34" charset="0"/>
                </a:endParaRPr>
              </a:p>
              <a:p>
                <a:pPr>
                  <a:lnSpc>
                    <a:spcPct val="114000"/>
                  </a:lnSpc>
                </a:pPr>
                <a:endParaRPr lang="en-GB">
                  <a:solidFill>
                    <a:srgbClr val="323C45"/>
                  </a:solidFill>
                  <a:latin typeface="Avenir Next" panose="020B0503020202020204" pitchFamily="34" charset="0"/>
                </a:endParaRPr>
              </a:p>
              <a:p>
                <a:pPr>
                  <a:lnSpc>
                    <a:spcPct val="114000"/>
                  </a:lnSpc>
                </a:pPr>
                <a14:m>
                  <m:oMathPara xmlns:m="http://schemas.openxmlformats.org/officeDocument/2006/math">
                    <m:oMathParaPr>
                      <m:jc m:val="center"/>
                    </m:oMathParaPr>
                    <m:oMath xmlns:m="http://schemas.openxmlformats.org/officeDocument/2006/math">
                      <m:sSub>
                        <m:sSubPr>
                          <m:ctrlPr>
                            <a:rPr lang="en-GB" i="1" smtClean="0">
                              <a:solidFill>
                                <a:srgbClr val="323C45"/>
                              </a:solidFill>
                              <a:latin typeface="Cambria Math" panose="02040503050406030204" pitchFamily="18" charset="0"/>
                            </a:rPr>
                          </m:ctrlPr>
                        </m:sSubPr>
                        <m:e>
                          <m:r>
                            <m:rPr>
                              <m:sty m:val="p"/>
                            </m:rPr>
                            <a:rPr lang="en-GB" b="0" i="0" smtClean="0">
                              <a:solidFill>
                                <a:srgbClr val="323C45"/>
                              </a:solidFill>
                              <a:latin typeface="Cambria Math" panose="02040503050406030204" pitchFamily="18" charset="0"/>
                            </a:rPr>
                            <m:t>k</m:t>
                          </m:r>
                        </m:e>
                        <m:sub>
                          <m:r>
                            <a:rPr lang="en-GB" b="0" i="0" smtClean="0">
                              <a:solidFill>
                                <a:srgbClr val="323C45"/>
                              </a:solidFill>
                              <a:latin typeface="Cambria Math" panose="02040503050406030204" pitchFamily="18" charset="0"/>
                            </a:rPr>
                            <m:t>1</m:t>
                          </m:r>
                        </m:sub>
                      </m:sSub>
                      <m:r>
                        <a:rPr lang="en-GB" b="0" i="0" smtClean="0">
                          <a:solidFill>
                            <a:srgbClr val="323C45"/>
                          </a:solidFill>
                          <a:latin typeface="Cambria Math" panose="02040503050406030204" pitchFamily="18" charset="0"/>
                        </a:rPr>
                        <m:t>=</m:t>
                      </m:r>
                      <m:f>
                        <m:fPr>
                          <m:ctrlPr>
                            <a:rPr lang="en-GB" i="1" smtClean="0">
                              <a:solidFill>
                                <a:srgbClr val="323C45"/>
                              </a:solidFill>
                              <a:latin typeface="Cambria Math" panose="02040503050406030204" pitchFamily="18" charset="0"/>
                            </a:rPr>
                          </m:ctrlPr>
                        </m:fPr>
                        <m:num>
                          <m:r>
                            <m:rPr>
                              <m:sty m:val="p"/>
                            </m:rPr>
                            <a:rPr lang="en-GB" b="0" i="0" smtClean="0">
                              <a:solidFill>
                                <a:srgbClr val="323C45"/>
                              </a:solidFill>
                              <a:latin typeface="Cambria Math" panose="02040503050406030204" pitchFamily="18" charset="0"/>
                            </a:rPr>
                            <m:t>G</m:t>
                          </m:r>
                        </m:num>
                        <m:den>
                          <m:r>
                            <m:rPr>
                              <m:sty m:val="p"/>
                            </m:rPr>
                            <a:rPr lang="en-GB" b="0" i="0" smtClean="0">
                              <a:solidFill>
                                <a:srgbClr val="323C45"/>
                              </a:solidFill>
                              <a:latin typeface="Cambria Math" panose="02040503050406030204" pitchFamily="18" charset="0"/>
                            </a:rPr>
                            <m:t>Bρ</m:t>
                          </m:r>
                        </m:den>
                      </m:f>
                    </m:oMath>
                  </m:oMathPara>
                </a14:m>
                <a:endParaRPr lang="en-GB">
                  <a:solidFill>
                    <a:srgbClr val="323C45"/>
                  </a:solidFill>
                  <a:latin typeface="Avenir Next" panose="020B0503020202020204" pitchFamily="34" charset="0"/>
                </a:endParaRPr>
              </a:p>
              <a:p>
                <a:pPr>
                  <a:lnSpc>
                    <a:spcPct val="114000"/>
                  </a:lnSpc>
                </a:pPr>
                <a:endParaRPr lang="en-GB">
                  <a:solidFill>
                    <a:srgbClr val="323C45"/>
                  </a:solidFill>
                  <a:latin typeface="Avenir Next Medium" panose="020B0503020202020204" pitchFamily="34" charset="0"/>
                </a:endParaRPr>
              </a:p>
            </p:txBody>
          </p:sp>
        </mc:Choice>
        <mc:Fallback xmlns="">
          <p:sp>
            <p:nvSpPr>
              <p:cNvPr id="53" name="TextBox 52">
                <a:extLst>
                  <a:ext uri="{FF2B5EF4-FFF2-40B4-BE49-F238E27FC236}">
                    <a16:creationId xmlns:a16="http://schemas.microsoft.com/office/drawing/2014/main" id="{3C56CF35-60D2-1AF5-06E1-C8A75BB505CD}"/>
                  </a:ext>
                </a:extLst>
              </p:cNvPr>
              <p:cNvSpPr txBox="1">
                <a:spLocks noRot="1" noChangeAspect="1" noMove="1" noResize="1" noEditPoints="1" noAdjustHandles="1" noChangeArrowheads="1" noChangeShapeType="1" noTextEdit="1"/>
              </p:cNvSpPr>
              <p:nvPr/>
            </p:nvSpPr>
            <p:spPr>
              <a:xfrm>
                <a:off x="838197" y="1439039"/>
                <a:ext cx="4248153" cy="2931636"/>
              </a:xfrm>
              <a:prstGeom prst="rect">
                <a:avLst/>
              </a:prstGeom>
              <a:blipFill>
                <a:blip r:embed="rId3"/>
                <a:stretch>
                  <a:fillRect l="-1148" t="-416" r="-1148"/>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C0DA9524-246B-704C-3EBE-A88345817F55}"/>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grpSp>
        <p:nvGrpSpPr>
          <p:cNvPr id="15" name="Group 14">
            <a:extLst>
              <a:ext uri="{FF2B5EF4-FFF2-40B4-BE49-F238E27FC236}">
                <a16:creationId xmlns:a16="http://schemas.microsoft.com/office/drawing/2014/main" id="{5F44AF1F-044D-5416-4935-754EE54780DB}"/>
              </a:ext>
            </a:extLst>
          </p:cNvPr>
          <p:cNvGrpSpPr/>
          <p:nvPr/>
        </p:nvGrpSpPr>
        <p:grpSpPr>
          <a:xfrm>
            <a:off x="5691223" y="1439039"/>
            <a:ext cx="5693107" cy="5192447"/>
            <a:chOff x="5691223" y="1439039"/>
            <a:chExt cx="5693107" cy="5192447"/>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2E7D611-B19C-53F5-C07F-1664ABDD16BC}"/>
                    </a:ext>
                  </a:extLst>
                </p:cNvPr>
                <p:cNvSpPr txBox="1"/>
                <p:nvPr/>
              </p:nvSpPr>
              <p:spPr>
                <a:xfrm>
                  <a:off x="5691223" y="1439039"/>
                  <a:ext cx="3866700" cy="5192447"/>
                </a:xfrm>
                <a:prstGeom prst="rect">
                  <a:avLst/>
                </a:prstGeom>
                <a:noFill/>
              </p:spPr>
              <p:txBody>
                <a:bodyPr wrap="none" rtlCol="0">
                  <a:spAutoFit/>
                </a:bodyPr>
                <a:lstStyle/>
                <a:p>
                  <a:r>
                    <a:rPr lang="en-GB">
                      <a:solidFill>
                        <a:srgbClr val="323C45"/>
                      </a:solidFill>
                      <a:latin typeface="Avenir Next" panose="020B0503020202020204" pitchFamily="34" charset="0"/>
                    </a:rPr>
                    <a:t>Lattice Specifying </a:t>
                  </a:r>
                  <a14:m>
                    <m:oMath xmlns:m="http://schemas.openxmlformats.org/officeDocument/2006/math">
                      <m:r>
                        <a:rPr lang="en-GB" b="0" i="0" smtClean="0">
                          <a:solidFill>
                            <a:srgbClr val="323C45"/>
                          </a:solidFill>
                          <a:latin typeface="Cambria Math" panose="02040503050406030204" pitchFamily="18" charset="0"/>
                        </a:rPr>
                        <m:t>50</m:t>
                      </m:r>
                    </m:oMath>
                  </a14:m>
                  <a:r>
                    <a:rPr lang="en-GB">
                      <a:solidFill>
                        <a:srgbClr val="323C45"/>
                      </a:solidFill>
                      <a:latin typeface="Avenir Next" panose="020B0503020202020204" pitchFamily="34" charset="0"/>
                    </a:rPr>
                    <a:t>[T/m] gradients! </a:t>
                  </a:r>
                </a:p>
                <a:p>
                  <a:endParaRPr lang="en-GB">
                    <a:solidFill>
                      <a:srgbClr val="323C45"/>
                    </a:solidFill>
                    <a:latin typeface="Avenir Next" panose="020B0503020202020204" pitchFamily="34" charset="0"/>
                  </a:endParaRPr>
                </a:p>
                <a:p>
                  <a:r>
                    <a:rPr lang="en-GB">
                      <a:solidFill>
                        <a:srgbClr val="323C45"/>
                      </a:solidFill>
                      <a:latin typeface="Avenir Next" panose="020B0503020202020204" pitchFamily="34" charset="0"/>
                    </a:rPr>
                    <a:t>3.38T pole tip field at 67.5mm aperture</a:t>
                  </a:r>
                </a:p>
                <a:p>
                  <a:endParaRPr lang="en-GB">
                    <a:solidFill>
                      <a:srgbClr val="323C45"/>
                    </a:solidFill>
                    <a:latin typeface="Avenir Next" panose="020B0503020202020204" pitchFamily="34" charset="0"/>
                  </a:endParaRPr>
                </a:p>
                <a:p>
                  <a14:m>
                    <m:oMath xmlns:m="http://schemas.openxmlformats.org/officeDocument/2006/math">
                      <m:f>
                        <m:fPr>
                          <m:ctrlPr>
                            <a:rPr lang="en-GB" i="1" smtClean="0">
                              <a:solidFill>
                                <a:srgbClr val="323C45"/>
                              </a:solidFill>
                              <a:latin typeface="Cambria Math" panose="02040503050406030204" pitchFamily="18" charset="0"/>
                            </a:rPr>
                          </m:ctrlPr>
                        </m:fPr>
                        <m:num>
                          <m:r>
                            <a:rPr lang="en-GB" b="0" i="0" smtClean="0">
                              <a:solidFill>
                                <a:srgbClr val="323C45"/>
                              </a:solidFill>
                              <a:latin typeface="Cambria Math" panose="02040503050406030204" pitchFamily="18" charset="0"/>
                            </a:rPr>
                            <m:t>1</m:t>
                          </m:r>
                        </m:num>
                        <m:den>
                          <m:r>
                            <m:rPr>
                              <m:sty m:val="p"/>
                            </m:rPr>
                            <a:rPr lang="en-GB" b="0" i="0" smtClean="0">
                              <a:solidFill>
                                <a:srgbClr val="323C45"/>
                              </a:solidFill>
                              <a:latin typeface="Cambria Math" panose="02040503050406030204" pitchFamily="18" charset="0"/>
                            </a:rPr>
                            <m:t>f</m:t>
                          </m:r>
                        </m:den>
                      </m:f>
                      <m:r>
                        <a:rPr lang="en-GB" b="0" i="0" smtClean="0">
                          <a:solidFill>
                            <a:srgbClr val="323C45"/>
                          </a:solidFill>
                          <a:latin typeface="Cambria Math" panose="02040503050406030204" pitchFamily="18" charset="0"/>
                        </a:rPr>
                        <m:t>=</m:t>
                      </m:r>
                      <m:r>
                        <m:rPr>
                          <m:sty m:val="p"/>
                        </m:rPr>
                        <a:rPr lang="en-GB" b="0" i="0" smtClean="0">
                          <a:solidFill>
                            <a:srgbClr val="323C45"/>
                          </a:solidFill>
                          <a:latin typeface="Cambria Math" panose="02040503050406030204" pitchFamily="18" charset="0"/>
                        </a:rPr>
                        <m:t>k</m:t>
                      </m:r>
                      <m:r>
                        <a:rPr lang="en-GB" b="0" i="0" smtClean="0">
                          <a:solidFill>
                            <a:srgbClr val="323C45"/>
                          </a:solidFill>
                          <a:latin typeface="Cambria Math" panose="02040503050406030204" pitchFamily="18" charset="0"/>
                        </a:rPr>
                        <m:t>⋅</m:t>
                      </m:r>
                      <m:r>
                        <m:rPr>
                          <m:sty m:val="p"/>
                        </m:rPr>
                        <a:rPr lang="en-GB" b="0" i="0" smtClean="0">
                          <a:solidFill>
                            <a:srgbClr val="323C45"/>
                          </a:solidFill>
                          <a:latin typeface="Cambria Math" panose="02040503050406030204" pitchFamily="18" charset="0"/>
                        </a:rPr>
                        <m:t>l</m:t>
                      </m:r>
                      <m:r>
                        <a:rPr lang="en-GB" b="0" i="0" smtClean="0">
                          <a:solidFill>
                            <a:srgbClr val="323C45"/>
                          </a:solidFill>
                          <a:latin typeface="Cambria Math" panose="02040503050406030204" pitchFamily="18" charset="0"/>
                        </a:rPr>
                        <m:t>≈0.09476</m:t>
                      </m:r>
                    </m:oMath>
                  </a14:m>
                  <a:r>
                    <a:rPr lang="en-GB">
                      <a:solidFill>
                        <a:srgbClr val="323C45"/>
                      </a:solidFill>
                      <a:latin typeface="Avenir Next" panose="020B0503020202020204" pitchFamily="34" charset="0"/>
                    </a:rPr>
                    <a:t>[</a:t>
                  </a:r>
                  <a14:m>
                    <m:oMath xmlns:m="http://schemas.openxmlformats.org/officeDocument/2006/math">
                      <m:sSup>
                        <m:sSupPr>
                          <m:ctrlPr>
                            <a:rPr lang="en-GB" i="1" dirty="0" smtClean="0">
                              <a:solidFill>
                                <a:srgbClr val="323C45"/>
                              </a:solidFill>
                              <a:latin typeface="Cambria Math" panose="02040503050406030204" pitchFamily="18" charset="0"/>
                            </a:rPr>
                          </m:ctrlPr>
                        </m:sSupPr>
                        <m:e>
                          <m:r>
                            <m:rPr>
                              <m:sty m:val="p"/>
                            </m:rPr>
                            <a:rPr lang="en-GB" b="0" i="0" dirty="0" smtClean="0">
                              <a:solidFill>
                                <a:srgbClr val="323C45"/>
                              </a:solidFill>
                              <a:latin typeface="Cambria Math" panose="02040503050406030204" pitchFamily="18" charset="0"/>
                            </a:rPr>
                            <m:t>m</m:t>
                          </m:r>
                        </m:e>
                        <m:sup>
                          <m:r>
                            <a:rPr lang="en-GB" b="0" i="0" dirty="0" smtClean="0">
                              <a:solidFill>
                                <a:srgbClr val="323C45"/>
                              </a:solidFill>
                              <a:latin typeface="Cambria Math" panose="02040503050406030204" pitchFamily="18" charset="0"/>
                            </a:rPr>
                            <m:t>−1</m:t>
                          </m:r>
                        </m:sup>
                      </m:sSup>
                    </m:oMath>
                  </a14:m>
                  <a:r>
                    <a:rPr lang="en-GB">
                      <a:solidFill>
                        <a:srgbClr val="323C45"/>
                      </a:solidFill>
                      <a:latin typeface="Avenir Next" panose="020B0503020202020204" pitchFamily="34" charset="0"/>
                    </a:rPr>
                    <a:t>]</a:t>
                  </a:r>
                  <a14:m>
                    <m:oMath xmlns:m="http://schemas.openxmlformats.org/officeDocument/2006/math">
                      <m:r>
                        <a:rPr lang="en-GB" b="0" i="0" dirty="0" smtClean="0">
                          <a:solidFill>
                            <a:srgbClr val="323C45"/>
                          </a:solidFill>
                          <a:latin typeface="Cambria Math" panose="02040503050406030204" pitchFamily="18" charset="0"/>
                        </a:rPr>
                        <m:t>→</m:t>
                      </m:r>
                      <m:r>
                        <m:rPr>
                          <m:sty m:val="p"/>
                        </m:rPr>
                        <a:rPr lang="en-GB" b="0" i="0" dirty="0" smtClean="0">
                          <a:solidFill>
                            <a:srgbClr val="323C45"/>
                          </a:solidFill>
                          <a:latin typeface="Cambria Math" panose="02040503050406030204" pitchFamily="18" charset="0"/>
                        </a:rPr>
                        <m:t>f</m:t>
                      </m:r>
                      <m:r>
                        <a:rPr lang="en-GB" b="0" i="0" dirty="0" smtClean="0">
                          <a:solidFill>
                            <a:srgbClr val="323C45"/>
                          </a:solidFill>
                          <a:latin typeface="Cambria Math" panose="02040503050406030204" pitchFamily="18" charset="0"/>
                        </a:rPr>
                        <m:t>≈10.5</m:t>
                      </m:r>
                      <m:r>
                        <m:rPr>
                          <m:sty m:val="p"/>
                        </m:rPr>
                        <a:rPr lang="en-GB" b="0" i="0" dirty="0" smtClean="0">
                          <a:solidFill>
                            <a:srgbClr val="323C45"/>
                          </a:solidFill>
                          <a:latin typeface="Cambria Math" panose="02040503050406030204" pitchFamily="18" charset="0"/>
                        </a:rPr>
                        <m:t>m</m:t>
                      </m:r>
                    </m:oMath>
                  </a14:m>
                  <a:endParaRPr lang="en-GB">
                    <a:solidFill>
                      <a:srgbClr val="323C45"/>
                    </a:solidFill>
                    <a:latin typeface="Avenir Next" panose="020B0503020202020204" pitchFamily="34" charset="0"/>
                  </a:endParaRPr>
                </a:p>
                <a:p>
                  <a:endParaRPr lang="en-GB">
                    <a:solidFill>
                      <a:srgbClr val="323C45"/>
                    </a:solidFill>
                    <a:latin typeface="Avenir Next" panose="020B0503020202020204" pitchFamily="34" charset="0"/>
                  </a:endParaRPr>
                </a:p>
                <a:p>
                  <a:r>
                    <a:rPr lang="en-GB">
                      <a:solidFill>
                        <a:srgbClr val="323C45"/>
                      </a:solidFill>
                      <a:latin typeface="Avenir Next" panose="020B0503020202020204" pitchFamily="34" charset="0"/>
                    </a:rPr>
                    <a:t>Best parameters for apertures:</a:t>
                  </a:r>
                </a:p>
                <a:p>
                  <a:pPr marL="285750" indent="-285750">
                    <a:buFont typeface="Arial" panose="020B0604020202020204" pitchFamily="34" charset="0"/>
                    <a:buChar char="•"/>
                  </a:pPr>
                  <a:r>
                    <a:rPr lang="en-GB">
                      <a:solidFill>
                        <a:srgbClr val="323C45"/>
                      </a:solidFill>
                      <a:latin typeface="Avenir Next" panose="020B0503020202020204" pitchFamily="34" charset="0"/>
                    </a:rPr>
                    <a:t>40mm</a:t>
                  </a:r>
                </a:p>
                <a:p>
                  <a:pPr marL="742950" lvl="1" indent="-285750">
                    <a:buFont typeface="Arial" panose="020B0604020202020204" pitchFamily="34" charset="0"/>
                    <a:buChar char="•"/>
                  </a:pPr>
                  <a:r>
                    <a:rPr lang="en-GB">
                      <a:solidFill>
                        <a:srgbClr val="323C45"/>
                      </a:solidFill>
                      <a:latin typeface="Avenir Next" panose="020B0503020202020204" pitchFamily="34" charset="0"/>
                    </a:rPr>
                    <a:t>G=30.9[T/m]</a:t>
                  </a:r>
                </a:p>
                <a:p>
                  <a:pPr marL="742950" lvl="1" indent="-285750">
                    <a:buFont typeface="Arial" panose="020B0604020202020204" pitchFamily="34" charset="0"/>
                    <a:buChar char="•"/>
                  </a:pPr>
                  <a14:m>
                    <m:oMath xmlns:m="http://schemas.openxmlformats.org/officeDocument/2006/math">
                      <m:sSub>
                        <m:sSubPr>
                          <m:ctrlPr>
                            <a:rPr lang="en-GB" i="1" smtClean="0">
                              <a:solidFill>
                                <a:srgbClr val="323C45"/>
                              </a:solidFill>
                              <a:latin typeface="Cambria Math" panose="02040503050406030204" pitchFamily="18" charset="0"/>
                            </a:rPr>
                          </m:ctrlPr>
                        </m:sSubPr>
                        <m:e>
                          <m:r>
                            <m:rPr>
                              <m:sty m:val="p"/>
                            </m:rPr>
                            <a:rPr lang="en-GB" b="0" i="0" smtClean="0">
                              <a:solidFill>
                                <a:srgbClr val="323C45"/>
                              </a:solidFill>
                              <a:latin typeface="Cambria Math" panose="02040503050406030204" pitchFamily="18" charset="0"/>
                            </a:rPr>
                            <m:t>k</m:t>
                          </m:r>
                        </m:e>
                        <m:sub>
                          <m:r>
                            <a:rPr lang="en-GB" b="0" i="0" smtClean="0">
                              <a:solidFill>
                                <a:srgbClr val="323C45"/>
                              </a:solidFill>
                              <a:latin typeface="Cambria Math" panose="02040503050406030204" pitchFamily="18" charset="0"/>
                            </a:rPr>
                            <m:t>1</m:t>
                          </m:r>
                        </m:sub>
                      </m:sSub>
                      <m:r>
                        <a:rPr lang="en-GB" b="0" i="0" smtClean="0">
                          <a:solidFill>
                            <a:srgbClr val="323C45"/>
                          </a:solidFill>
                          <a:latin typeface="Cambria Math" panose="02040503050406030204" pitchFamily="18" charset="0"/>
                        </a:rPr>
                        <m:t>=0.0309</m:t>
                      </m:r>
                      <m:d>
                        <m:dPr>
                          <m:begChr m:val="["/>
                          <m:endChr m:val="]"/>
                          <m:ctrlPr>
                            <a:rPr lang="en-GB" i="1" smtClean="0">
                              <a:solidFill>
                                <a:srgbClr val="323C45"/>
                              </a:solidFill>
                              <a:latin typeface="Cambria Math" panose="02040503050406030204" pitchFamily="18" charset="0"/>
                            </a:rPr>
                          </m:ctrlPr>
                        </m:dPr>
                        <m:e>
                          <m:sSup>
                            <m:sSupPr>
                              <m:ctrlPr>
                                <a:rPr lang="en-GB" i="1" smtClean="0">
                                  <a:solidFill>
                                    <a:srgbClr val="323C45"/>
                                  </a:solidFill>
                                  <a:latin typeface="Cambria Math" panose="02040503050406030204" pitchFamily="18" charset="0"/>
                                </a:rPr>
                              </m:ctrlPr>
                            </m:sSupPr>
                            <m:e>
                              <m:r>
                                <m:rPr>
                                  <m:sty m:val="p"/>
                                </m:rPr>
                                <a:rPr lang="en-GB" b="0" i="0" smtClean="0">
                                  <a:solidFill>
                                    <a:srgbClr val="323C45"/>
                                  </a:solidFill>
                                  <a:latin typeface="Cambria Math" panose="02040503050406030204" pitchFamily="18" charset="0"/>
                                </a:rPr>
                                <m:t>m</m:t>
                              </m:r>
                            </m:e>
                            <m:sup>
                              <m:r>
                                <a:rPr lang="en-GB" b="0" i="0" smtClean="0">
                                  <a:solidFill>
                                    <a:srgbClr val="323C45"/>
                                  </a:solidFill>
                                  <a:latin typeface="Cambria Math" panose="02040503050406030204" pitchFamily="18" charset="0"/>
                                </a:rPr>
                                <m:t>−2</m:t>
                              </m:r>
                            </m:sup>
                          </m:sSup>
                        </m:e>
                      </m:d>
                    </m:oMath>
                  </a14:m>
                  <a:endParaRPr lang="en-GB">
                    <a:solidFill>
                      <a:srgbClr val="323C45"/>
                    </a:solidFill>
                    <a:latin typeface="Avenir Next" panose="020B0503020202020204" pitchFamily="34" charset="0"/>
                  </a:endParaRPr>
                </a:p>
                <a:p>
                  <a:pPr marL="742950" lvl="1" indent="-285750">
                    <a:buFont typeface="Arial" panose="020B0604020202020204" pitchFamily="34" charset="0"/>
                    <a:buChar char="•"/>
                  </a:pPr>
                  <a14:m>
                    <m:oMath xmlns:m="http://schemas.openxmlformats.org/officeDocument/2006/math">
                      <m:r>
                        <m:rPr>
                          <m:sty m:val="p"/>
                        </m:rPr>
                        <a:rPr lang="en-GB" b="0" i="0" smtClean="0">
                          <a:solidFill>
                            <a:srgbClr val="323C45"/>
                          </a:solidFill>
                          <a:latin typeface="Cambria Math" panose="02040503050406030204" pitchFamily="18" charset="0"/>
                        </a:rPr>
                        <m:t>L</m:t>
                      </m:r>
                      <m:r>
                        <a:rPr lang="en-GB" b="0" i="0" smtClean="0">
                          <a:solidFill>
                            <a:srgbClr val="323C45"/>
                          </a:solidFill>
                          <a:latin typeface="Cambria Math" panose="02040503050406030204" pitchFamily="18" charset="0"/>
                        </a:rPr>
                        <m:t>=3.06[</m:t>
                      </m:r>
                      <m:r>
                        <m:rPr>
                          <m:sty m:val="p"/>
                        </m:rPr>
                        <a:rPr lang="en-GB" b="0" i="0" smtClean="0">
                          <a:solidFill>
                            <a:srgbClr val="323C45"/>
                          </a:solidFill>
                          <a:latin typeface="Cambria Math" panose="02040503050406030204" pitchFamily="18" charset="0"/>
                        </a:rPr>
                        <m:t>m</m:t>
                      </m:r>
                      <m:r>
                        <a:rPr lang="en-GB" b="0" i="0" smtClean="0">
                          <a:solidFill>
                            <a:srgbClr val="323C45"/>
                          </a:solidFill>
                          <a:latin typeface="Cambria Math" panose="02040503050406030204" pitchFamily="18" charset="0"/>
                        </a:rPr>
                        <m:t>]</m:t>
                      </m:r>
                    </m:oMath>
                  </a14:m>
                  <a:endParaRPr lang="en-GB">
                    <a:solidFill>
                      <a:srgbClr val="323C45"/>
                    </a:solidFill>
                    <a:latin typeface="Avenir Next" panose="020B0503020202020204" pitchFamily="34" charset="0"/>
                  </a:endParaRPr>
                </a:p>
                <a:p>
                  <a:pPr marL="285750" indent="-285750">
                    <a:buFont typeface="Arial" panose="020B0604020202020204" pitchFamily="34" charset="0"/>
                    <a:buChar char="•"/>
                  </a:pPr>
                  <a:r>
                    <a:rPr lang="en-GB">
                      <a:solidFill>
                        <a:srgbClr val="323C45"/>
                      </a:solidFill>
                      <a:latin typeface="Avenir Next" panose="020B0503020202020204" pitchFamily="34" charset="0"/>
                    </a:rPr>
                    <a:t>67.5mm</a:t>
                  </a:r>
                </a:p>
                <a:p>
                  <a:pPr marL="742950" lvl="1" indent="-285750">
                    <a:buFont typeface="Arial" panose="020B0604020202020204" pitchFamily="34" charset="0"/>
                    <a:buChar char="•"/>
                  </a:pPr>
                  <a:r>
                    <a:rPr lang="en-GB">
                      <a:solidFill>
                        <a:srgbClr val="323C45"/>
                      </a:solidFill>
                      <a:latin typeface="Avenir Next" panose="020B0503020202020204" pitchFamily="34" charset="0"/>
                    </a:rPr>
                    <a:t>G=19.5[T/m]</a:t>
                  </a:r>
                </a:p>
                <a:p>
                  <a:pPr marL="742950" lvl="1" indent="-285750">
                    <a:buFont typeface="Arial" panose="020B0604020202020204" pitchFamily="34" charset="0"/>
                    <a:buChar char="•"/>
                  </a:pPr>
                  <a14:m>
                    <m:oMath xmlns:m="http://schemas.openxmlformats.org/officeDocument/2006/math">
                      <m:sSub>
                        <m:sSubPr>
                          <m:ctrlPr>
                            <a:rPr lang="en-GB" i="1" smtClean="0">
                              <a:solidFill>
                                <a:srgbClr val="323C45"/>
                              </a:solidFill>
                              <a:latin typeface="Cambria Math" panose="02040503050406030204" pitchFamily="18" charset="0"/>
                            </a:rPr>
                          </m:ctrlPr>
                        </m:sSubPr>
                        <m:e>
                          <m:r>
                            <m:rPr>
                              <m:sty m:val="p"/>
                            </m:rPr>
                            <a:rPr lang="en-GB" b="0" i="0" smtClean="0">
                              <a:solidFill>
                                <a:srgbClr val="323C45"/>
                              </a:solidFill>
                              <a:latin typeface="Cambria Math" panose="02040503050406030204" pitchFamily="18" charset="0"/>
                            </a:rPr>
                            <m:t>k</m:t>
                          </m:r>
                        </m:e>
                        <m:sub>
                          <m:r>
                            <a:rPr lang="en-GB" b="0" i="0" smtClean="0">
                              <a:solidFill>
                                <a:srgbClr val="323C45"/>
                              </a:solidFill>
                              <a:latin typeface="Cambria Math" panose="02040503050406030204" pitchFamily="18" charset="0"/>
                            </a:rPr>
                            <m:t>1</m:t>
                          </m:r>
                        </m:sub>
                      </m:sSub>
                      <m:r>
                        <a:rPr lang="en-GB" b="0" i="0" smtClean="0">
                          <a:solidFill>
                            <a:srgbClr val="323C45"/>
                          </a:solidFill>
                          <a:latin typeface="Cambria Math" panose="02040503050406030204" pitchFamily="18" charset="0"/>
                        </a:rPr>
                        <m:t>=0.0195</m:t>
                      </m:r>
                      <m:d>
                        <m:dPr>
                          <m:begChr m:val="["/>
                          <m:endChr m:val="]"/>
                          <m:ctrlPr>
                            <a:rPr lang="en-GB" i="1" smtClean="0">
                              <a:solidFill>
                                <a:srgbClr val="323C45"/>
                              </a:solidFill>
                              <a:latin typeface="Cambria Math" panose="02040503050406030204" pitchFamily="18" charset="0"/>
                            </a:rPr>
                          </m:ctrlPr>
                        </m:dPr>
                        <m:e>
                          <m:sSup>
                            <m:sSupPr>
                              <m:ctrlPr>
                                <a:rPr lang="en-GB" i="1" smtClean="0">
                                  <a:solidFill>
                                    <a:srgbClr val="323C45"/>
                                  </a:solidFill>
                                  <a:latin typeface="Cambria Math" panose="02040503050406030204" pitchFamily="18" charset="0"/>
                                </a:rPr>
                              </m:ctrlPr>
                            </m:sSupPr>
                            <m:e>
                              <m:r>
                                <m:rPr>
                                  <m:sty m:val="p"/>
                                </m:rPr>
                                <a:rPr lang="en-GB" b="0" i="0" smtClean="0">
                                  <a:solidFill>
                                    <a:srgbClr val="323C45"/>
                                  </a:solidFill>
                                  <a:latin typeface="Cambria Math" panose="02040503050406030204" pitchFamily="18" charset="0"/>
                                </a:rPr>
                                <m:t>m</m:t>
                              </m:r>
                            </m:e>
                            <m:sup>
                              <m:r>
                                <a:rPr lang="en-GB" b="0" i="0" smtClean="0">
                                  <a:solidFill>
                                    <a:srgbClr val="323C45"/>
                                  </a:solidFill>
                                  <a:latin typeface="Cambria Math" panose="02040503050406030204" pitchFamily="18" charset="0"/>
                                </a:rPr>
                                <m:t>−2</m:t>
                              </m:r>
                            </m:sup>
                          </m:sSup>
                        </m:e>
                      </m:d>
                    </m:oMath>
                  </a14:m>
                  <a:endParaRPr lang="en-GB">
                    <a:solidFill>
                      <a:srgbClr val="323C45"/>
                    </a:solidFill>
                    <a:latin typeface="Avenir Next" panose="020B0503020202020204" pitchFamily="34" charset="0"/>
                  </a:endParaRPr>
                </a:p>
                <a:p>
                  <a:pPr marL="742950" lvl="1" indent="-285750">
                    <a:buFont typeface="Arial" panose="020B0604020202020204" pitchFamily="34" charset="0"/>
                    <a:buChar char="•"/>
                  </a:pPr>
                  <a14:m>
                    <m:oMath xmlns:m="http://schemas.openxmlformats.org/officeDocument/2006/math">
                      <m:r>
                        <m:rPr>
                          <m:sty m:val="p"/>
                        </m:rPr>
                        <a:rPr lang="en-GB" b="0" i="0" smtClean="0">
                          <a:solidFill>
                            <a:srgbClr val="323C45"/>
                          </a:solidFill>
                          <a:latin typeface="Cambria Math" panose="02040503050406030204" pitchFamily="18" charset="0"/>
                        </a:rPr>
                        <m:t>L</m:t>
                      </m:r>
                      <m:r>
                        <a:rPr lang="en-GB" b="0" i="0" smtClean="0">
                          <a:solidFill>
                            <a:srgbClr val="323C45"/>
                          </a:solidFill>
                          <a:latin typeface="Cambria Math" panose="02040503050406030204" pitchFamily="18" charset="0"/>
                        </a:rPr>
                        <m:t>=4.85[</m:t>
                      </m:r>
                      <m:r>
                        <m:rPr>
                          <m:sty m:val="p"/>
                        </m:rPr>
                        <a:rPr lang="en-GB" b="0" i="0" smtClean="0">
                          <a:solidFill>
                            <a:srgbClr val="323C45"/>
                          </a:solidFill>
                          <a:latin typeface="Cambria Math" panose="02040503050406030204" pitchFamily="18" charset="0"/>
                        </a:rPr>
                        <m:t>m</m:t>
                      </m:r>
                      <m:r>
                        <a:rPr lang="en-GB" b="0" i="0" smtClean="0">
                          <a:solidFill>
                            <a:srgbClr val="323C45"/>
                          </a:solidFill>
                          <a:latin typeface="Cambria Math" panose="02040503050406030204" pitchFamily="18" charset="0"/>
                        </a:rPr>
                        <m:t>]</m:t>
                      </m:r>
                    </m:oMath>
                  </a14:m>
                  <a:endParaRPr lang="en-GB">
                    <a:solidFill>
                      <a:srgbClr val="323C45"/>
                    </a:solidFill>
                    <a:latin typeface="Avenir Next" panose="020B0503020202020204" pitchFamily="34" charset="0"/>
                  </a:endParaRPr>
                </a:p>
                <a:p>
                  <a:endParaRPr lang="en-GB">
                    <a:solidFill>
                      <a:srgbClr val="323C45"/>
                    </a:solidFill>
                    <a:latin typeface="Avenir Next" panose="020B0503020202020204" pitchFamily="34" charset="0"/>
                  </a:endParaRPr>
                </a:p>
                <a:p>
                  <a:endParaRPr lang="en-GB">
                    <a:solidFill>
                      <a:srgbClr val="323C45"/>
                    </a:solidFill>
                    <a:latin typeface="Avenir Next" panose="020B0503020202020204" pitchFamily="34" charset="0"/>
                  </a:endParaRPr>
                </a:p>
                <a:p>
                  <a:endParaRPr lang="en-GB">
                    <a:solidFill>
                      <a:srgbClr val="323C45"/>
                    </a:solidFill>
                    <a:latin typeface="Avenir Next" panose="020B0503020202020204" pitchFamily="34" charset="0"/>
                  </a:endParaRPr>
                </a:p>
              </p:txBody>
            </p:sp>
          </mc:Choice>
          <mc:Fallback xmlns="">
            <p:sp>
              <p:nvSpPr>
                <p:cNvPr id="9" name="TextBox 8">
                  <a:extLst>
                    <a:ext uri="{FF2B5EF4-FFF2-40B4-BE49-F238E27FC236}">
                      <a16:creationId xmlns:a16="http://schemas.microsoft.com/office/drawing/2014/main" id="{F2E7D611-B19C-53F5-C07F-1664ABDD16BC}"/>
                    </a:ext>
                  </a:extLst>
                </p:cNvPr>
                <p:cNvSpPr txBox="1">
                  <a:spLocks noRot="1" noChangeAspect="1" noMove="1" noResize="1" noEditPoints="1" noAdjustHandles="1" noChangeArrowheads="1" noChangeShapeType="1" noTextEdit="1"/>
                </p:cNvSpPr>
                <p:nvPr/>
              </p:nvSpPr>
              <p:spPr>
                <a:xfrm>
                  <a:off x="5691223" y="1439039"/>
                  <a:ext cx="3866700" cy="5192447"/>
                </a:xfrm>
                <a:prstGeom prst="rect">
                  <a:avLst/>
                </a:prstGeom>
                <a:blipFill>
                  <a:blip r:embed="rId4"/>
                  <a:stretch>
                    <a:fillRect l="-1420" t="-587" r="-1104"/>
                  </a:stretch>
                </a:blipFill>
              </p:spPr>
              <p:txBody>
                <a:bodyPr/>
                <a:lstStyle/>
                <a:p>
                  <a:r>
                    <a:rPr lang="en-US">
                      <a:noFill/>
                    </a:rPr>
                    <a:t> </a:t>
                  </a:r>
                </a:p>
              </p:txBody>
            </p:sp>
          </mc:Fallback>
        </mc:AlternateContent>
        <p:cxnSp>
          <p:nvCxnSpPr>
            <p:cNvPr id="11" name="Straight Arrow Connector 10">
              <a:extLst>
                <a:ext uri="{FF2B5EF4-FFF2-40B4-BE49-F238E27FC236}">
                  <a16:creationId xmlns:a16="http://schemas.microsoft.com/office/drawing/2014/main" id="{00083AEB-784E-90A3-EF72-2EAC789A635A}"/>
                </a:ext>
              </a:extLst>
            </p:cNvPr>
            <p:cNvCxnSpPr>
              <a:cxnSpLocks/>
            </p:cNvCxnSpPr>
            <p:nvPr/>
          </p:nvCxnSpPr>
          <p:spPr>
            <a:xfrm>
              <a:off x="8359140" y="4210228"/>
              <a:ext cx="1235276" cy="1091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8E9C18A2-FFB3-4A0C-1B50-3D6371994738}"/>
                </a:ext>
              </a:extLst>
            </p:cNvPr>
            <p:cNvCxnSpPr/>
            <p:nvPr/>
          </p:nvCxnSpPr>
          <p:spPr>
            <a:xfrm flipV="1">
              <a:off x="7820526" y="4487779"/>
              <a:ext cx="1773890" cy="6015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69C55528-02DE-4411-903A-0AFCBB5A681A}"/>
                </a:ext>
              </a:extLst>
            </p:cNvPr>
            <p:cNvSpPr txBox="1"/>
            <p:nvPr/>
          </p:nvSpPr>
          <p:spPr>
            <a:xfrm>
              <a:off x="9594416" y="4210228"/>
              <a:ext cx="1789914" cy="369332"/>
            </a:xfrm>
            <a:prstGeom prst="rect">
              <a:avLst/>
            </a:prstGeom>
            <a:noFill/>
          </p:spPr>
          <p:txBody>
            <a:bodyPr wrap="none" rtlCol="0">
              <a:spAutoFit/>
            </a:bodyPr>
            <a:lstStyle/>
            <a:p>
              <a:r>
                <a:rPr lang="en-GB">
                  <a:solidFill>
                    <a:srgbClr val="323C45"/>
                  </a:solidFill>
                  <a:latin typeface="Avenir Next" panose="020B0503020202020204" pitchFamily="34" charset="0"/>
                </a:rPr>
                <a:t>Magnet Length</a:t>
              </a:r>
            </a:p>
          </p:txBody>
        </p:sp>
      </p:grpSp>
    </p:spTree>
    <p:extLst>
      <p:ext uri="{BB962C8B-B14F-4D97-AF65-F5344CB8AC3E}">
        <p14:creationId xmlns:p14="http://schemas.microsoft.com/office/powerpoint/2010/main" val="42499896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F088A-4615-25D0-EF32-1763DFEA223D}"/>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6BC4534C-39DC-80E4-ACC5-D414F8DD767D}"/>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Quadrupole</a:t>
            </a:r>
          </a:p>
        </p:txBody>
      </p:sp>
      <p:sp>
        <p:nvSpPr>
          <p:cNvPr id="184" name="TextBox 183">
            <a:extLst>
              <a:ext uri="{FF2B5EF4-FFF2-40B4-BE49-F238E27FC236}">
                <a16:creationId xmlns:a16="http://schemas.microsoft.com/office/drawing/2014/main" id="{6BD5A311-5AE4-DDCA-A0AE-CC6F7F74A139}"/>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34</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C9E8BD58-2329-5A82-B687-F3698B87D848}"/>
                  </a:ext>
                </a:extLst>
              </p:cNvPr>
              <p:cNvSpPr txBox="1"/>
              <p:nvPr/>
            </p:nvSpPr>
            <p:spPr>
              <a:xfrm>
                <a:off x="838200" y="1439039"/>
                <a:ext cx="10515600" cy="4503733"/>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Conclusion</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Developed a Python generated quadrupole geometry</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Optimised quadrupole parameters </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rPr>
                  <a:t>Achieved 30[T/m] at 40[mm] Aperture </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rPr>
                  <a:t>Achieved 19.5[T/m] at 67.5[mm] Aperture</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rPr>
                  <a:t>Achieved field homogeneity to </a:t>
                </a:r>
                <a14:m>
                  <m:oMath xmlns:m="http://schemas.openxmlformats.org/officeDocument/2006/math">
                    <m:r>
                      <a:rPr lang="en-GB" b="0" i="1" smtClean="0">
                        <a:solidFill>
                          <a:srgbClr val="323C45"/>
                        </a:solidFill>
                        <a:latin typeface="Cambria Math" panose="02040503050406030204" pitchFamily="18" charset="0"/>
                        <a:ea typeface="Cambria Math" panose="02040503050406030204" pitchFamily="18" charset="0"/>
                      </a:rPr>
                      <m:t>&lt;</m:t>
                    </m:r>
                    <m:sSup>
                      <m:sSupPr>
                        <m:ctrlPr>
                          <a:rPr lang="en-GB" b="0" i="1" smtClean="0">
                            <a:solidFill>
                              <a:srgbClr val="323C45"/>
                            </a:solidFill>
                            <a:latin typeface="Cambria Math" panose="02040503050406030204" pitchFamily="18" charset="0"/>
                          </a:rPr>
                        </m:ctrlPr>
                      </m:sSupPr>
                      <m:e>
                        <m:r>
                          <a:rPr lang="en-GB" b="0" i="1" smtClean="0">
                            <a:solidFill>
                              <a:srgbClr val="323C45"/>
                            </a:solidFill>
                            <a:latin typeface="Cambria Math" panose="02040503050406030204" pitchFamily="18" charset="0"/>
                          </a:rPr>
                          <m:t>10</m:t>
                        </m:r>
                      </m:e>
                      <m:sup>
                        <m:r>
                          <a:rPr lang="en-GB" b="0" i="1" smtClean="0">
                            <a:solidFill>
                              <a:srgbClr val="323C45"/>
                            </a:solidFill>
                            <a:latin typeface="Cambria Math" panose="02040503050406030204" pitchFamily="18" charset="0"/>
                          </a:rPr>
                          <m:t>−3</m:t>
                        </m:r>
                      </m:sup>
                    </m:sSup>
                  </m:oMath>
                </a14:m>
                <a:endParaRPr lang="en-GB">
                  <a:solidFill>
                    <a:srgbClr val="323C45"/>
                  </a:solidFill>
                  <a:latin typeface="Avenir Next" panose="020B0503020202020204" pitchFamily="34" charset="0"/>
                </a:endParaRPr>
              </a:p>
              <a:p>
                <a:pPr marL="742950" lvl="1" indent="-285750">
                  <a:lnSpc>
                    <a:spcPct val="114000"/>
                  </a:lnSpc>
                  <a:buFont typeface="Arial" panose="020B0604020202020204" pitchFamily="34" charset="0"/>
                  <a:buChar char="•"/>
                </a:pPr>
                <a:endParaRPr lang="en-GB">
                  <a:solidFill>
                    <a:srgbClr val="323C45"/>
                  </a:solidFill>
                  <a:latin typeface="Avenir Next Medium" panose="020B0503020202020204" pitchFamily="34" charset="0"/>
                </a:endParaRPr>
              </a:p>
              <a:p>
                <a:pPr>
                  <a:lnSpc>
                    <a:spcPct val="114000"/>
                  </a:lnSpc>
                </a:pPr>
                <a:r>
                  <a:rPr lang="en-GB">
                    <a:solidFill>
                      <a:srgbClr val="1D2A63"/>
                    </a:solidFill>
                    <a:latin typeface="Avenir Next Medium" panose="020B0503020202020204" pitchFamily="34" charset="0"/>
                  </a:rPr>
                  <a:t>Next Steps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Full parameter and objective space to be further explored</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rPr>
                  <a:t>More iterations required for convergence</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Consideration of the ramping effect – AC magnet problem</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Consider alternative geometries</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rPr>
                  <a:t>minimising airgap inside magnet – alternate coil geometry</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rPr>
                  <a:t>Chamfer corner of Yoke – reduce B field density bunching at corners</a:t>
                </a:r>
              </a:p>
            </p:txBody>
          </p:sp>
        </mc:Choice>
        <mc:Fallback xmlns="">
          <p:sp>
            <p:nvSpPr>
              <p:cNvPr id="53" name="TextBox 52">
                <a:extLst>
                  <a:ext uri="{FF2B5EF4-FFF2-40B4-BE49-F238E27FC236}">
                    <a16:creationId xmlns:a16="http://schemas.microsoft.com/office/drawing/2014/main" id="{C9E8BD58-2329-5A82-B687-F3698B87D848}"/>
                  </a:ext>
                </a:extLst>
              </p:cNvPr>
              <p:cNvSpPr txBox="1">
                <a:spLocks noRot="1" noChangeAspect="1" noMove="1" noResize="1" noEditPoints="1" noAdjustHandles="1" noChangeArrowheads="1" noChangeShapeType="1" noTextEdit="1"/>
              </p:cNvSpPr>
              <p:nvPr/>
            </p:nvSpPr>
            <p:spPr>
              <a:xfrm>
                <a:off x="838200" y="1439039"/>
                <a:ext cx="10515600" cy="4503733"/>
              </a:xfrm>
              <a:prstGeom prst="rect">
                <a:avLst/>
              </a:prstGeom>
              <a:blipFill>
                <a:blip r:embed="rId3"/>
                <a:stretch>
                  <a:fillRect l="-522" t="-271" b="-947"/>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34D029D7-4089-9418-FFB1-AB22BF10A696}"/>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23646079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F5F8C-E885-A0E6-0E09-BF1E76BF6013}"/>
            </a:ext>
          </a:extLst>
        </p:cNvPr>
        <p:cNvGrpSpPr/>
        <p:nvPr/>
      </p:nvGrpSpPr>
      <p:grpSpPr>
        <a:xfrm>
          <a:off x="0" y="0"/>
          <a:ext cx="0" cy="0"/>
          <a:chOff x="0" y="0"/>
          <a:chExt cx="0" cy="0"/>
        </a:xfrm>
      </p:grpSpPr>
      <p:pic>
        <p:nvPicPr>
          <p:cNvPr id="17" name="Picture 16" descr="A close-up of a chain&#10;&#10;AI-generated content may be incorrect.">
            <a:extLst>
              <a:ext uri="{FF2B5EF4-FFF2-40B4-BE49-F238E27FC236}">
                <a16:creationId xmlns:a16="http://schemas.microsoft.com/office/drawing/2014/main" id="{C84B025A-8C5B-0799-2FD2-C7662F8795D2}"/>
              </a:ext>
            </a:extLst>
          </p:cNvPr>
          <p:cNvPicPr>
            <a:picLocks noChangeAspect="1"/>
          </p:cNvPicPr>
          <p:nvPr/>
        </p:nvPicPr>
        <p:blipFill>
          <a:blip r:embed="rId3"/>
          <a:stretch>
            <a:fillRect/>
          </a:stretch>
        </p:blipFill>
        <p:spPr>
          <a:xfrm>
            <a:off x="2514600" y="1459871"/>
            <a:ext cx="9677400" cy="4613167"/>
          </a:xfrm>
          <a:prstGeom prst="rect">
            <a:avLst/>
          </a:prstGeom>
        </p:spPr>
      </p:pic>
      <p:sp>
        <p:nvSpPr>
          <p:cNvPr id="2" name="Title 1">
            <a:extLst>
              <a:ext uri="{FF2B5EF4-FFF2-40B4-BE49-F238E27FC236}">
                <a16:creationId xmlns:a16="http://schemas.microsoft.com/office/drawing/2014/main" id="{CD2F5992-F33F-3958-9D7B-9CDD6D647C0F}"/>
              </a:ext>
            </a:extLst>
          </p:cNvPr>
          <p:cNvSpPr>
            <a:spLocks noGrp="1"/>
          </p:cNvSpPr>
          <p:nvPr>
            <p:ph type="title"/>
          </p:nvPr>
        </p:nvSpPr>
        <p:spPr/>
        <p:txBody>
          <a:bodyPr>
            <a:normAutofit/>
          </a:bodyPr>
          <a:lstStyle/>
          <a:p>
            <a:r>
              <a:rPr lang="en-GB" sz="3200" b="1">
                <a:solidFill>
                  <a:srgbClr val="1D2A63"/>
                </a:solidFill>
                <a:latin typeface="Avenir Next Demi Bold" panose="020B0503020202020204" pitchFamily="34" charset="0"/>
              </a:rPr>
              <a:t>RF Cavity Design</a:t>
            </a:r>
          </a:p>
        </p:txBody>
      </p:sp>
      <p:sp>
        <p:nvSpPr>
          <p:cNvPr id="20" name="TextBox 19">
            <a:extLst>
              <a:ext uri="{FF2B5EF4-FFF2-40B4-BE49-F238E27FC236}">
                <a16:creationId xmlns:a16="http://schemas.microsoft.com/office/drawing/2014/main" id="{E24C453D-07BE-3680-BBA2-BEB9DC7EBC8F}"/>
              </a:ext>
            </a:extLst>
          </p:cNvPr>
          <p:cNvSpPr txBox="1"/>
          <p:nvPr/>
        </p:nvSpPr>
        <p:spPr>
          <a:xfrm>
            <a:off x="838200" y="3308664"/>
            <a:ext cx="10515600" cy="646331"/>
          </a:xfrm>
          <a:prstGeom prst="rect">
            <a:avLst/>
          </a:prstGeom>
          <a:noFill/>
        </p:spPr>
        <p:txBody>
          <a:bodyPr wrap="square" rtlCol="0">
            <a:spAutoFit/>
          </a:bodyPr>
          <a:lstStyle/>
          <a:p>
            <a:r>
              <a:rPr lang="en-GB" i="1">
                <a:solidFill>
                  <a:srgbClr val="323C45"/>
                </a:solidFill>
                <a:latin typeface="Avenir Next Medium" panose="020B0503020202020204" pitchFamily="34" charset="0"/>
              </a:rPr>
              <a:t>F. Straniero</a:t>
            </a:r>
          </a:p>
          <a:p>
            <a:r>
              <a:rPr lang="en-GB" i="1">
                <a:solidFill>
                  <a:srgbClr val="323C45"/>
                </a:solidFill>
                <a:latin typeface="Avenir Next Medium" panose="020B0503020202020204" pitchFamily="34" charset="0"/>
              </a:rPr>
              <a:t>A. Yousif</a:t>
            </a:r>
          </a:p>
        </p:txBody>
      </p:sp>
      <p:sp>
        <p:nvSpPr>
          <p:cNvPr id="5" name="TextBox 4">
            <a:extLst>
              <a:ext uri="{FF2B5EF4-FFF2-40B4-BE49-F238E27FC236}">
                <a16:creationId xmlns:a16="http://schemas.microsoft.com/office/drawing/2014/main" id="{7A1B8ACD-DBFD-DA09-570E-5A176DA24777}"/>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35</a:t>
            </a:r>
          </a:p>
        </p:txBody>
      </p:sp>
      <p:sp>
        <p:nvSpPr>
          <p:cNvPr id="4" name="TextBox 3">
            <a:extLst>
              <a:ext uri="{FF2B5EF4-FFF2-40B4-BE49-F238E27FC236}">
                <a16:creationId xmlns:a16="http://schemas.microsoft.com/office/drawing/2014/main" id="{2AE7048D-68EE-CC91-11B1-D03FA139827F}"/>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6380366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4D7D9-03F4-8787-D132-F6F836C79611}"/>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31740120-BBE6-9768-055A-2BD7C2AE5978}"/>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Why Superconducting Elliptical Cavities?</a:t>
            </a:r>
          </a:p>
        </p:txBody>
      </p:sp>
      <p:sp>
        <p:nvSpPr>
          <p:cNvPr id="184" name="TextBox 183">
            <a:extLst>
              <a:ext uri="{FF2B5EF4-FFF2-40B4-BE49-F238E27FC236}">
                <a16:creationId xmlns:a16="http://schemas.microsoft.com/office/drawing/2014/main" id="{434F4518-C830-FBF0-F0D0-008E44BD6269}"/>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36</a:t>
            </a:r>
          </a:p>
        </p:txBody>
      </p:sp>
      <p:sp>
        <p:nvSpPr>
          <p:cNvPr id="53" name="TextBox 52">
            <a:extLst>
              <a:ext uri="{FF2B5EF4-FFF2-40B4-BE49-F238E27FC236}">
                <a16:creationId xmlns:a16="http://schemas.microsoft.com/office/drawing/2014/main" id="{9FA881B3-011F-8F26-28E4-DD51FB6F7F7A}"/>
              </a:ext>
            </a:extLst>
          </p:cNvPr>
          <p:cNvSpPr txBox="1"/>
          <p:nvPr/>
        </p:nvSpPr>
        <p:spPr>
          <a:xfrm>
            <a:off x="838198" y="1411330"/>
            <a:ext cx="5172309" cy="2608984"/>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Advantages</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High gradient is necessary to quickly accelerate muons.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Well established technology, so no need for much R&amp;D.</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Lower breakdown rate, compared to normal-conducting.</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p:txBody>
      </p:sp>
      <p:sp>
        <p:nvSpPr>
          <p:cNvPr id="2" name="TextBox 1">
            <a:extLst>
              <a:ext uri="{FF2B5EF4-FFF2-40B4-BE49-F238E27FC236}">
                <a16:creationId xmlns:a16="http://schemas.microsoft.com/office/drawing/2014/main" id="{3A0F91B0-E356-1772-A92A-B15888F9A05A}"/>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B4F3A826-3E09-3069-0AA0-B4DD853221FD}"/>
              </a:ext>
            </a:extLst>
          </p:cNvPr>
          <p:cNvSpPr txBox="1"/>
          <p:nvPr/>
        </p:nvSpPr>
        <p:spPr>
          <a:xfrm>
            <a:off x="6454696" y="1411330"/>
            <a:ext cx="5172309" cy="1345818"/>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Disadvantages</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Much higher energetic cost, due to higher currents and refrigeration.</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Require extra-space for cryomodule.</a:t>
            </a:r>
          </a:p>
        </p:txBody>
      </p:sp>
      <p:pic>
        <p:nvPicPr>
          <p:cNvPr id="1026" name="Picture 2" descr="5: Picture of TESLA-type 9-cell cavity. | Download Scientific Diagram">
            <a:extLst>
              <a:ext uri="{FF2B5EF4-FFF2-40B4-BE49-F238E27FC236}">
                <a16:creationId xmlns:a16="http://schemas.microsoft.com/office/drawing/2014/main" id="{630A6D58-EF11-4975-9C99-49F0F7A078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198" y="3962451"/>
            <a:ext cx="6792485" cy="185249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BEB8627-C8EF-20BF-EC93-B8ED95C43C35}"/>
              </a:ext>
            </a:extLst>
          </p:cNvPr>
          <p:cNvSpPr txBox="1"/>
          <p:nvPr/>
        </p:nvSpPr>
        <p:spPr>
          <a:xfrm>
            <a:off x="7630683" y="4850837"/>
            <a:ext cx="3723117" cy="964110"/>
          </a:xfrm>
          <a:prstGeom prst="rect">
            <a:avLst/>
          </a:prstGeom>
          <a:noFill/>
        </p:spPr>
        <p:txBody>
          <a:bodyPr wrap="square">
            <a:spAutoFit/>
          </a:bodyPr>
          <a:lstStyle/>
          <a:p>
            <a:pPr>
              <a:lnSpc>
                <a:spcPct val="114000"/>
              </a:lnSpc>
              <a:spcBef>
                <a:spcPts val="1200"/>
              </a:spcBef>
            </a:pPr>
            <a:r>
              <a:rPr lang="en-US" sz="1000" i="1">
                <a:latin typeface="Avenir Next" panose="020B0503020202020204" pitchFamily="34" charset="0"/>
              </a:rPr>
              <a:t>Experimental Investigations on Superconducting Niobium Cavities at Highest Radiofrequency Fields, L. Lilje et al, </a:t>
            </a:r>
            <a:r>
              <a:rPr lang="en-US" sz="1000" i="1">
                <a:latin typeface="Avenir Next" panose="020B0503020202020204" pitchFamily="34" charset="0"/>
                <a:hlinkClick r:id="rId4"/>
              </a:rPr>
              <a:t>https://www.researchgate.net/publication/48409802_Experimental_Investigations_on_Superconducting_Niobium_Cavities_at_Highest_Radiofrequency_Fields</a:t>
            </a:r>
            <a:endParaRPr lang="en-US" sz="1000" i="1">
              <a:latin typeface="Avenir Next" panose="020B0503020202020204" pitchFamily="34" charset="0"/>
            </a:endParaRPr>
          </a:p>
        </p:txBody>
      </p:sp>
    </p:spTree>
    <p:extLst>
      <p:ext uri="{BB962C8B-B14F-4D97-AF65-F5344CB8AC3E}">
        <p14:creationId xmlns:p14="http://schemas.microsoft.com/office/powerpoint/2010/main" val="366734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8FC5D-A259-2AA9-FE57-B83E4EB34B92}"/>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48C07851-0DA1-1A7A-E785-C6AC8F94BE71}"/>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Why Superconducting Elliptical Cavities?</a:t>
            </a:r>
          </a:p>
        </p:txBody>
      </p:sp>
      <p:sp>
        <p:nvSpPr>
          <p:cNvPr id="184" name="TextBox 183">
            <a:extLst>
              <a:ext uri="{FF2B5EF4-FFF2-40B4-BE49-F238E27FC236}">
                <a16:creationId xmlns:a16="http://schemas.microsoft.com/office/drawing/2014/main" id="{8A0176EA-A5A9-2888-A2F5-A11DC98897AE}"/>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37</a:t>
            </a:r>
          </a:p>
        </p:txBody>
      </p:sp>
      <p:sp>
        <p:nvSpPr>
          <p:cNvPr id="53" name="TextBox 52">
            <a:extLst>
              <a:ext uri="{FF2B5EF4-FFF2-40B4-BE49-F238E27FC236}">
                <a16:creationId xmlns:a16="http://schemas.microsoft.com/office/drawing/2014/main" id="{E2F207C0-5B7C-5D12-2D65-43238616DAF4}"/>
              </a:ext>
            </a:extLst>
          </p:cNvPr>
          <p:cNvSpPr txBox="1"/>
          <p:nvPr/>
        </p:nvSpPr>
        <p:spPr>
          <a:xfrm>
            <a:off x="838198" y="1411330"/>
            <a:ext cx="5172309" cy="2608984"/>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Advantages</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High gradient is necessary to quickly accelerate muons.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Well established technology, so no need for much R&amp;D.</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Lower breakdown rate, compared to normal-conducting.</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p:txBody>
      </p:sp>
      <p:sp>
        <p:nvSpPr>
          <p:cNvPr id="2" name="TextBox 1">
            <a:extLst>
              <a:ext uri="{FF2B5EF4-FFF2-40B4-BE49-F238E27FC236}">
                <a16:creationId xmlns:a16="http://schemas.microsoft.com/office/drawing/2014/main" id="{44760E6C-E2F7-AFC3-9E54-4AA3810E0B10}"/>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21E557F7-3EC3-2938-9C3C-DD4BBF1DA734}"/>
              </a:ext>
            </a:extLst>
          </p:cNvPr>
          <p:cNvSpPr txBox="1"/>
          <p:nvPr/>
        </p:nvSpPr>
        <p:spPr>
          <a:xfrm>
            <a:off x="6454696" y="1411330"/>
            <a:ext cx="5172309" cy="1345818"/>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Disadvantages</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Much higher energetic cost, due to higher currents and refrigeration.</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Require extra-space for cryomodule.</a:t>
            </a:r>
          </a:p>
        </p:txBody>
      </p:sp>
      <p:graphicFrame>
        <p:nvGraphicFramePr>
          <p:cNvPr id="5" name="Table 4">
            <a:extLst>
              <a:ext uri="{FF2B5EF4-FFF2-40B4-BE49-F238E27FC236}">
                <a16:creationId xmlns:a16="http://schemas.microsoft.com/office/drawing/2014/main" id="{8F643DEA-2EF4-FF86-24DD-BA15EEF53DEC}"/>
              </a:ext>
            </a:extLst>
          </p:cNvPr>
          <p:cNvGraphicFramePr>
            <a:graphicFrameLocks noGrp="1"/>
          </p:cNvGraphicFramePr>
          <p:nvPr>
            <p:extLst>
              <p:ext uri="{D42A27DB-BD31-4B8C-83A1-F6EECF244321}">
                <p14:modId xmlns:p14="http://schemas.microsoft.com/office/powerpoint/2010/main" val="101430956"/>
              </p:ext>
            </p:extLst>
          </p:nvPr>
        </p:nvGraphicFramePr>
        <p:xfrm>
          <a:off x="838198" y="3679557"/>
          <a:ext cx="10788808" cy="2135389"/>
        </p:xfrm>
        <a:graphic>
          <a:graphicData uri="http://schemas.openxmlformats.org/drawingml/2006/table">
            <a:tbl>
              <a:tblPr firstRow="1" bandRow="1">
                <a:tableStyleId>{5C22544A-7EE6-4342-B048-85BDC9FD1C3A}</a:tableStyleId>
              </a:tblPr>
              <a:tblGrid>
                <a:gridCol w="1853820">
                  <a:extLst>
                    <a:ext uri="{9D8B030D-6E8A-4147-A177-3AD203B41FA5}">
                      <a16:colId xmlns:a16="http://schemas.microsoft.com/office/drawing/2014/main" val="1831511472"/>
                    </a:ext>
                  </a:extLst>
                </a:gridCol>
                <a:gridCol w="1918490">
                  <a:extLst>
                    <a:ext uri="{9D8B030D-6E8A-4147-A177-3AD203B41FA5}">
                      <a16:colId xmlns:a16="http://schemas.microsoft.com/office/drawing/2014/main" val="935004708"/>
                    </a:ext>
                  </a:extLst>
                </a:gridCol>
                <a:gridCol w="1886155">
                  <a:extLst>
                    <a:ext uri="{9D8B030D-6E8A-4147-A177-3AD203B41FA5}">
                      <a16:colId xmlns:a16="http://schemas.microsoft.com/office/drawing/2014/main" val="958159357"/>
                    </a:ext>
                  </a:extLst>
                </a:gridCol>
                <a:gridCol w="1789153">
                  <a:extLst>
                    <a:ext uri="{9D8B030D-6E8A-4147-A177-3AD203B41FA5}">
                      <a16:colId xmlns:a16="http://schemas.microsoft.com/office/drawing/2014/main" val="955671022"/>
                    </a:ext>
                  </a:extLst>
                </a:gridCol>
                <a:gridCol w="3341190">
                  <a:extLst>
                    <a:ext uri="{9D8B030D-6E8A-4147-A177-3AD203B41FA5}">
                      <a16:colId xmlns:a16="http://schemas.microsoft.com/office/drawing/2014/main" val="4168343662"/>
                    </a:ext>
                  </a:extLst>
                </a:gridCol>
              </a:tblGrid>
              <a:tr h="358429">
                <a:tc>
                  <a:txBody>
                    <a:bodyPr/>
                    <a:lstStyle/>
                    <a:p>
                      <a:r>
                        <a:rPr lang="en-US" sz="1500" b="0" i="0">
                          <a:latin typeface="Avenir Next Medium" panose="020B0503020202020204" pitchFamily="34" charset="0"/>
                        </a:rPr>
                        <a:t>Frequency (MHz)</a:t>
                      </a:r>
                    </a:p>
                  </a:txBody>
                  <a:tcPr marL="88380" marR="88380" marT="44190" marB="44190">
                    <a:solidFill>
                      <a:srgbClr val="1D2A63"/>
                    </a:solidFill>
                  </a:tcPr>
                </a:tc>
                <a:tc>
                  <a:txBody>
                    <a:bodyPr/>
                    <a:lstStyle/>
                    <a:p>
                      <a:r>
                        <a:rPr lang="en-US" sz="1500" b="0" i="0">
                          <a:latin typeface="Avenir Next Medium" panose="020B0503020202020204" pitchFamily="34" charset="0"/>
                        </a:rPr>
                        <a:t>Bore radius (cm)</a:t>
                      </a:r>
                    </a:p>
                  </a:txBody>
                  <a:tcPr marL="88380" marR="88380" marT="44190" marB="44190">
                    <a:solidFill>
                      <a:srgbClr val="1D2A63"/>
                    </a:solidFill>
                  </a:tcPr>
                </a:tc>
                <a:tc>
                  <a:txBody>
                    <a:bodyPr/>
                    <a:lstStyle/>
                    <a:p>
                      <a:r>
                        <a:rPr lang="en-US" sz="1500" b="0" i="0">
                          <a:latin typeface="Avenir Next Medium" panose="020B0503020202020204" pitchFamily="34" charset="0"/>
                        </a:rPr>
                        <a:t>Length cell(cm)</a:t>
                      </a:r>
                    </a:p>
                  </a:txBody>
                  <a:tcPr marL="88380" marR="88380" marT="44190" marB="44190">
                    <a:solidFill>
                      <a:srgbClr val="1D2A63"/>
                    </a:solidFill>
                  </a:tcPr>
                </a:tc>
                <a:tc>
                  <a:txBody>
                    <a:bodyPr/>
                    <a:lstStyle/>
                    <a:p>
                      <a:r>
                        <a:rPr lang="en-US" sz="1500" b="0" i="0">
                          <a:latin typeface="Avenir Next Medium" panose="020B0503020202020204" pitchFamily="34" charset="0"/>
                        </a:rPr>
                        <a:t>Previous designs:</a:t>
                      </a:r>
                    </a:p>
                  </a:txBody>
                  <a:tcPr marL="88380" marR="88380" marT="44190" marB="44190">
                    <a:solidFill>
                      <a:srgbClr val="1D2A63"/>
                    </a:solidFill>
                  </a:tcPr>
                </a:tc>
                <a:tc>
                  <a:txBody>
                    <a:bodyPr/>
                    <a:lstStyle/>
                    <a:p>
                      <a:r>
                        <a:rPr lang="en-US" sz="1500" b="0" i="0">
                          <a:latin typeface="Avenir Next Medium" panose="020B0503020202020204" pitchFamily="34" charset="0"/>
                        </a:rPr>
                        <a:t>Notes</a:t>
                      </a:r>
                    </a:p>
                  </a:txBody>
                  <a:tcPr marL="88380" marR="88380" marT="44190" marB="44190">
                    <a:solidFill>
                      <a:srgbClr val="1D2A63"/>
                    </a:solidFill>
                  </a:tcPr>
                </a:tc>
                <a:extLst>
                  <a:ext uri="{0D108BD9-81ED-4DB2-BD59-A6C34878D82A}">
                    <a16:rowId xmlns:a16="http://schemas.microsoft.com/office/drawing/2014/main" val="48101466"/>
                  </a:ext>
                </a:extLst>
              </a:tr>
              <a:tr h="762795">
                <a:tc>
                  <a:txBody>
                    <a:bodyPr/>
                    <a:lstStyle/>
                    <a:p>
                      <a:r>
                        <a:rPr lang="en-US" sz="1500">
                          <a:latin typeface="Avenir Next" panose="020B0503020202020204" pitchFamily="34" charset="0"/>
                        </a:rPr>
                        <a:t>352 </a:t>
                      </a:r>
                    </a:p>
                  </a:txBody>
                  <a:tcPr marL="88380" marR="88380" marT="44190" marB="44190">
                    <a:solidFill>
                      <a:schemeClr val="bg1">
                        <a:lumMod val="95000"/>
                      </a:schemeClr>
                    </a:solidFill>
                  </a:tcPr>
                </a:tc>
                <a:tc>
                  <a:txBody>
                    <a:bodyPr/>
                    <a:lstStyle/>
                    <a:p>
                      <a:r>
                        <a:rPr lang="en-US" sz="1500">
                          <a:latin typeface="Avenir Next" panose="020B0503020202020204" pitchFamily="34" charset="0"/>
                        </a:rPr>
                        <a:t>8.52</a:t>
                      </a:r>
                    </a:p>
                  </a:txBody>
                  <a:tcPr marL="88380" marR="88380" marT="44190" marB="44190">
                    <a:solidFill>
                      <a:schemeClr val="bg1">
                        <a:lumMod val="95000"/>
                      </a:schemeClr>
                    </a:solidFill>
                  </a:tcPr>
                </a:tc>
                <a:tc>
                  <a:txBody>
                    <a:bodyPr/>
                    <a:lstStyle/>
                    <a:p>
                      <a:r>
                        <a:rPr lang="en-US" sz="1500" b="0" i="0">
                          <a:latin typeface="Avenir Next Medium" panose="020B0503020202020204" pitchFamily="34" charset="0"/>
                        </a:rPr>
                        <a:t>37.474</a:t>
                      </a:r>
                    </a:p>
                  </a:txBody>
                  <a:tcPr marL="88380" marR="88380" marT="44190" marB="44190">
                    <a:solidFill>
                      <a:schemeClr val="bg1">
                        <a:lumMod val="95000"/>
                      </a:schemeClr>
                    </a:solidFill>
                  </a:tcPr>
                </a:tc>
                <a:tc>
                  <a:txBody>
                    <a:bodyPr/>
                    <a:lstStyle/>
                    <a:p>
                      <a:r>
                        <a:rPr lang="en-US" sz="1500">
                          <a:latin typeface="Avenir Next" panose="020B0503020202020204" pitchFamily="34" charset="0"/>
                        </a:rPr>
                        <a:t>LEP*</a:t>
                      </a:r>
                    </a:p>
                  </a:txBody>
                  <a:tcPr marL="88380" marR="88380" marT="44190" marB="44190">
                    <a:solidFill>
                      <a:schemeClr val="bg1">
                        <a:lumMod val="95000"/>
                      </a:schemeClr>
                    </a:solidFill>
                  </a:tcPr>
                </a:tc>
                <a:tc>
                  <a:txBody>
                    <a:bodyPr/>
                    <a:lstStyle/>
                    <a:p>
                      <a:r>
                        <a:rPr lang="en-US" sz="1500">
                          <a:latin typeface="Avenir Next" panose="020B0503020202020204" pitchFamily="34" charset="0"/>
                        </a:rPr>
                        <a:t>The cavities would be quite long and large, requiring much refrigeration and space in linear sections</a:t>
                      </a:r>
                    </a:p>
                  </a:txBody>
                  <a:tcPr marL="88380" marR="88380" marT="44190" marB="44190">
                    <a:solidFill>
                      <a:schemeClr val="bg1">
                        <a:lumMod val="95000"/>
                      </a:schemeClr>
                    </a:solidFill>
                  </a:tcPr>
                </a:tc>
                <a:extLst>
                  <a:ext uri="{0D108BD9-81ED-4DB2-BD59-A6C34878D82A}">
                    <a16:rowId xmlns:a16="http://schemas.microsoft.com/office/drawing/2014/main" val="1928407751"/>
                  </a:ext>
                </a:extLst>
              </a:tr>
              <a:tr h="762795">
                <a:tc>
                  <a:txBody>
                    <a:bodyPr/>
                    <a:lstStyle/>
                    <a:p>
                      <a:r>
                        <a:rPr lang="en-US" sz="1500">
                          <a:latin typeface="Avenir Next" panose="020B0503020202020204" pitchFamily="34" charset="0"/>
                        </a:rPr>
                        <a:t>1300</a:t>
                      </a:r>
                    </a:p>
                  </a:txBody>
                  <a:tcPr marL="88380" marR="88380" marT="44190" marB="44190">
                    <a:solidFill>
                      <a:schemeClr val="bg1">
                        <a:lumMod val="85000"/>
                      </a:schemeClr>
                    </a:solidFill>
                  </a:tcPr>
                </a:tc>
                <a:tc>
                  <a:txBody>
                    <a:bodyPr/>
                    <a:lstStyle/>
                    <a:p>
                      <a:r>
                        <a:rPr lang="en-US" sz="1500" b="0" i="0">
                          <a:latin typeface="Avenir Next Medium" panose="020B0503020202020204" pitchFamily="34" charset="0"/>
                        </a:rPr>
                        <a:t>3.5</a:t>
                      </a:r>
                    </a:p>
                  </a:txBody>
                  <a:tcPr marL="88380" marR="88380" marT="44190" marB="44190">
                    <a:solidFill>
                      <a:schemeClr val="bg1">
                        <a:lumMod val="85000"/>
                      </a:schemeClr>
                    </a:solidFill>
                  </a:tcPr>
                </a:tc>
                <a:tc>
                  <a:txBody>
                    <a:bodyPr/>
                    <a:lstStyle/>
                    <a:p>
                      <a:r>
                        <a:rPr lang="en-US" sz="1500">
                          <a:latin typeface="Avenir Next" panose="020B0503020202020204" pitchFamily="34" charset="0"/>
                        </a:rPr>
                        <a:t>11.530</a:t>
                      </a:r>
                    </a:p>
                  </a:txBody>
                  <a:tcPr marL="88380" marR="88380" marT="44190" marB="44190">
                    <a:solidFill>
                      <a:schemeClr val="bg1">
                        <a:lumMod val="85000"/>
                      </a:schemeClr>
                    </a:solidFill>
                  </a:tcPr>
                </a:tc>
                <a:tc>
                  <a:txBody>
                    <a:bodyPr/>
                    <a:lstStyle/>
                    <a:p>
                      <a:r>
                        <a:rPr lang="en-US" sz="1500">
                          <a:latin typeface="Avenir Next" panose="020B0503020202020204" pitchFamily="34" charset="0"/>
                        </a:rPr>
                        <a:t>TESLA, ILC**</a:t>
                      </a:r>
                    </a:p>
                  </a:txBody>
                  <a:tcPr marL="88380" marR="88380" marT="44190" marB="44190">
                    <a:solidFill>
                      <a:schemeClr val="bg1">
                        <a:lumMod val="85000"/>
                      </a:schemeClr>
                    </a:solidFill>
                  </a:tcPr>
                </a:tc>
                <a:tc>
                  <a:txBody>
                    <a:bodyPr/>
                    <a:lstStyle/>
                    <a:p>
                      <a:r>
                        <a:rPr lang="en-US" sz="1500">
                          <a:latin typeface="Avenir Next" panose="020B0503020202020204" pitchFamily="34" charset="0"/>
                        </a:rPr>
                        <a:t>The aperture radius is smaller than 352, hence need a very narrow beam.</a:t>
                      </a:r>
                    </a:p>
                  </a:txBody>
                  <a:tcPr marL="88380" marR="88380" marT="44190" marB="44190">
                    <a:solidFill>
                      <a:schemeClr val="bg1">
                        <a:lumMod val="85000"/>
                      </a:schemeClr>
                    </a:solidFill>
                  </a:tcPr>
                </a:tc>
                <a:extLst>
                  <a:ext uri="{0D108BD9-81ED-4DB2-BD59-A6C34878D82A}">
                    <a16:rowId xmlns:a16="http://schemas.microsoft.com/office/drawing/2014/main" val="1428978212"/>
                  </a:ext>
                </a:extLst>
              </a:tr>
            </a:tbl>
          </a:graphicData>
        </a:graphic>
      </p:graphicFrame>
      <p:sp>
        <p:nvSpPr>
          <p:cNvPr id="6" name="TextBox 5">
            <a:extLst>
              <a:ext uri="{FF2B5EF4-FFF2-40B4-BE49-F238E27FC236}">
                <a16:creationId xmlns:a16="http://schemas.microsoft.com/office/drawing/2014/main" id="{DAD05C4C-53E1-30BF-BF94-A61E24B3DD20}"/>
              </a:ext>
            </a:extLst>
          </p:cNvPr>
          <p:cNvSpPr txBox="1"/>
          <p:nvPr/>
        </p:nvSpPr>
        <p:spPr>
          <a:xfrm>
            <a:off x="838197" y="5886568"/>
            <a:ext cx="10788807" cy="400110"/>
          </a:xfrm>
          <a:prstGeom prst="rect">
            <a:avLst/>
          </a:prstGeom>
          <a:noFill/>
        </p:spPr>
        <p:txBody>
          <a:bodyPr wrap="square">
            <a:spAutoFit/>
          </a:bodyPr>
          <a:lstStyle/>
          <a:p>
            <a:pPr>
              <a:lnSpc>
                <a:spcPts val="1200"/>
              </a:lnSpc>
            </a:pPr>
            <a:r>
              <a:rPr lang="en-US" sz="1000" i="1">
                <a:latin typeface="Avenir Next" panose="020B0503020202020204" pitchFamily="34" charset="0"/>
              </a:rPr>
              <a:t>*A superconducting 352MHz Prototype cavity for LEP, G. Arnold-Mayer et al., </a:t>
            </a:r>
            <a:r>
              <a:rPr lang="en-US" sz="1000" i="1">
                <a:latin typeface="Avenir Next" panose="020B0503020202020204" pitchFamily="34" charset="0"/>
                <a:hlinkClick r:id="rId3"/>
              </a:rPr>
              <a:t>https://cds.cern.ch/record/878555/files/cer-002551711.pdf</a:t>
            </a:r>
            <a:r>
              <a:rPr lang="en-US" sz="1000" i="1">
                <a:latin typeface="Avenir Next" panose="020B0503020202020204" pitchFamily="34" charset="0"/>
              </a:rPr>
              <a:t> </a:t>
            </a:r>
          </a:p>
          <a:p>
            <a:pPr>
              <a:lnSpc>
                <a:spcPts val="1200"/>
              </a:lnSpc>
            </a:pPr>
            <a:r>
              <a:rPr lang="en-US" sz="1000">
                <a:latin typeface="Avenir Next" panose="020B0503020202020204" pitchFamily="34" charset="0"/>
              </a:rPr>
              <a:t>**</a:t>
            </a:r>
            <a:r>
              <a:rPr lang="en-US" sz="1000" i="1">
                <a:latin typeface="Avenir Next" panose="020B0503020202020204" pitchFamily="34" charset="0"/>
              </a:rPr>
              <a:t>The superconducting TESLA cavity, B. Aune et al., </a:t>
            </a:r>
            <a:r>
              <a:rPr lang="en-US" sz="1000" i="1">
                <a:latin typeface="Avenir Next" panose="020B0503020202020204" pitchFamily="34" charset="0"/>
                <a:hlinkClick r:id="rId4"/>
              </a:rPr>
              <a:t>https://cds.cern.ch/record/429906/files/0003011.pdf</a:t>
            </a:r>
            <a:r>
              <a:rPr lang="en-US" sz="1000" i="1">
                <a:latin typeface="Avenir Next" panose="020B0503020202020204" pitchFamily="34" charset="0"/>
              </a:rPr>
              <a:t> </a:t>
            </a:r>
          </a:p>
        </p:txBody>
      </p:sp>
    </p:spTree>
    <p:extLst>
      <p:ext uri="{BB962C8B-B14F-4D97-AF65-F5344CB8AC3E}">
        <p14:creationId xmlns:p14="http://schemas.microsoft.com/office/powerpoint/2010/main" val="27543748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4D7D9-03F4-8787-D132-F6F836C79611}"/>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31740120-BBE6-9768-055A-2BD7C2AE5978}"/>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How Much Accelerating Field Do We Need?</a:t>
            </a:r>
          </a:p>
        </p:txBody>
      </p:sp>
      <p:sp>
        <p:nvSpPr>
          <p:cNvPr id="184" name="TextBox 183">
            <a:extLst>
              <a:ext uri="{FF2B5EF4-FFF2-40B4-BE49-F238E27FC236}">
                <a16:creationId xmlns:a16="http://schemas.microsoft.com/office/drawing/2014/main" id="{434F4518-C830-FBF0-F0D0-008E44BD6269}"/>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38</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9FA881B3-011F-8F26-28E4-DD51FB6F7F7A}"/>
                  </a:ext>
                </a:extLst>
              </p:cNvPr>
              <p:cNvSpPr txBox="1"/>
              <p:nvPr/>
            </p:nvSpPr>
            <p:spPr>
              <a:xfrm>
                <a:off x="838198" y="1411330"/>
                <a:ext cx="10515600" cy="4345420"/>
              </a:xfrm>
              <a:prstGeom prst="rect">
                <a:avLst/>
              </a:prstGeom>
              <a:noFill/>
            </p:spPr>
            <p:txBody>
              <a:bodyPr wrap="square">
                <a:spAutoFit/>
              </a:bodyPr>
              <a:lstStyle/>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From lattice group: RF cavities distributed along the ring (683 cavities in 6km).</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Need to go from 63GeV to 313.6GeV in17 turns. </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Each cavity is 1.038m (in the accelerating part)  </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Wingdings" pitchFamily="2" charset="2"/>
                  </a:rPr>
                  <a:t> </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708.95m of accelerating sections.</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14:m>
                  <m:oMath xmlns:m="http://schemas.openxmlformats.org/officeDocument/2006/math">
                    <m:r>
                      <a:rPr lang="en-GB"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&lt;</m:t>
                    </m:r>
                    <m:sSub>
                      <m:sSubPr>
                        <m:ctrlPr>
                          <a:rPr lang="en-GB" b="0"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bPr>
                      <m:e>
                        <m:r>
                          <a:rPr lang="en-GB" b="0"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𝐸</m:t>
                        </m:r>
                      </m:e>
                      <m:sub>
                        <m:r>
                          <a:rPr lang="en-GB" b="0"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𝑎𝑐𝑐</m:t>
                        </m:r>
                      </m:sub>
                    </m:sSub>
                    <m:r>
                      <a:rPr lang="en-GB"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&gt; </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a:t>
                </a:r>
                <a14:m>
                  <m:oMath xmlns:m="http://schemas.openxmlformats.org/officeDocument/2006/math">
                    <m:f>
                      <m:fPr>
                        <m:ctrlPr>
                          <a:rPr lang="en-GB" i="1" smtClean="0">
                            <a:solidFill>
                              <a:srgbClr val="323C45"/>
                            </a:solidFill>
                            <a:latin typeface="Cambria Math" panose="02040503050406030204" pitchFamily="18" charset="0"/>
                          </a:rPr>
                        </m:ctrlPr>
                      </m:fPr>
                      <m:num>
                        <m:r>
                          <m:rPr>
                            <m:nor/>
                          </m:rPr>
                          <a:rPr lang="en-GB" dirty="0" smtClean="0">
                            <a:solidFill>
                              <a:srgbClr val="323C45"/>
                            </a:solidFill>
                            <a:latin typeface="Avenir Next" panose="020B0503020202020204" pitchFamily="34" charset="0"/>
                            <a:ea typeface="CMU Serif" panose="02000603000000000000" pitchFamily="2" charset="0"/>
                            <a:cs typeface="CMU Serif" panose="02000603000000000000" pitchFamily="2" charset="0"/>
                          </a:rPr>
                          <m:t>(313.6−63)</m:t>
                        </m:r>
                        <m:r>
                          <m:rPr>
                            <m:nor/>
                          </m:rPr>
                          <a:rPr lang="en-GB" dirty="0" smtClean="0">
                            <a:solidFill>
                              <a:srgbClr val="323C45"/>
                            </a:solidFill>
                            <a:latin typeface="Avenir Next" panose="020B0503020202020204" pitchFamily="34" charset="0"/>
                            <a:ea typeface="CMU Serif" panose="02000603000000000000" pitchFamily="2" charset="0"/>
                            <a:cs typeface="CMU Serif" panose="02000603000000000000" pitchFamily="2" charset="0"/>
                          </a:rPr>
                          <m:t>𝐺𝑒𝑉</m:t>
                        </m:r>
                      </m:num>
                      <m:den>
                        <m:r>
                          <m:rPr>
                            <m:nor/>
                          </m:rPr>
                          <a:rPr lang="en-GB" dirty="0" smtClean="0">
                            <a:solidFill>
                              <a:srgbClr val="323C45"/>
                            </a:solidFill>
                            <a:latin typeface="Avenir Next" panose="020B0503020202020204" pitchFamily="34" charset="0"/>
                            <a:ea typeface="CMU Serif" panose="02000603000000000000" pitchFamily="2" charset="0"/>
                            <a:cs typeface="CMU Serif" panose="02000603000000000000" pitchFamily="2" charset="0"/>
                          </a:rPr>
                          <m:t>(17</m:t>
                        </m:r>
                        <m:r>
                          <m:rPr>
                            <m:nor/>
                          </m:rPr>
                          <a:rPr lang="en-GB" dirty="0" smtClean="0">
                            <a:solidFill>
                              <a:srgbClr val="323C45"/>
                            </a:solidFill>
                            <a:latin typeface="Avenir Next" panose="020B0503020202020204" pitchFamily="34" charset="0"/>
                            <a:ea typeface="CMU Serif" panose="02000603000000000000" pitchFamily="2" charset="0"/>
                            <a:cs typeface="CMU Serif" panose="02000603000000000000" pitchFamily="2" charset="0"/>
                          </a:rPr>
                          <m:t>×</m:t>
                        </m:r>
                        <m:r>
                          <m:rPr>
                            <m:nor/>
                          </m:rPr>
                          <a:rPr lang="en-GB" dirty="0" smtClean="0">
                            <a:solidFill>
                              <a:srgbClr val="323C45"/>
                            </a:solidFill>
                            <a:latin typeface="Avenir Next" panose="020B0503020202020204" pitchFamily="34" charset="0"/>
                            <a:ea typeface="CMU Serif" panose="02000603000000000000" pitchFamily="2" charset="0"/>
                            <a:cs typeface="CMU Serif" panose="02000603000000000000" pitchFamily="2" charset="0"/>
                          </a:rPr>
                          <m:t>708.95</m:t>
                        </m:r>
                        <m:r>
                          <m:rPr>
                            <m:nor/>
                          </m:rPr>
                          <a:rPr lang="en-GB" dirty="0" smtClean="0">
                            <a:solidFill>
                              <a:srgbClr val="323C45"/>
                            </a:solidFill>
                            <a:latin typeface="Avenir Next" panose="020B0503020202020204" pitchFamily="34" charset="0"/>
                            <a:ea typeface="CMU Serif" panose="02000603000000000000" pitchFamily="2" charset="0"/>
                            <a:cs typeface="CMU Serif" panose="02000603000000000000" pitchFamily="2" charset="0"/>
                          </a:rPr>
                          <m:t>𝑚</m:t>
                        </m:r>
                        <m:r>
                          <m:rPr>
                            <m:nor/>
                          </m:rPr>
                          <a:rPr lang="en-GB" dirty="0" smtClean="0">
                            <a:solidFill>
                              <a:srgbClr val="323C45"/>
                            </a:solidFill>
                            <a:latin typeface="Avenir Next" panose="020B0503020202020204" pitchFamily="34" charset="0"/>
                            <a:ea typeface="CMU Serif" panose="02000603000000000000" pitchFamily="2" charset="0"/>
                            <a:cs typeface="CMU Serif" panose="02000603000000000000" pitchFamily="2" charset="0"/>
                          </a:rPr>
                          <m:t>×</m:t>
                        </m:r>
                        <m:r>
                          <m:rPr>
                            <m:nor/>
                          </m:rPr>
                          <a:rPr lang="en-GB" dirty="0" smtClean="0">
                            <a:solidFill>
                              <a:srgbClr val="323C45"/>
                            </a:solidFill>
                            <a:latin typeface="Avenir Next" panose="020B0503020202020204" pitchFamily="34" charset="0"/>
                            <a:ea typeface="CMU Serif" panose="02000603000000000000" pitchFamily="2" charset="0"/>
                            <a:cs typeface="CMU Serif" panose="02000603000000000000" pitchFamily="2" charset="0"/>
                          </a:rPr>
                          <m:t>𝑒</m:t>
                        </m:r>
                        <m:r>
                          <m:rPr>
                            <m:nor/>
                          </m:rPr>
                          <a:rPr lang="en-GB" dirty="0" smtClean="0">
                            <a:solidFill>
                              <a:srgbClr val="323C45"/>
                            </a:solidFill>
                            <a:latin typeface="Avenir Next" panose="020B0503020202020204" pitchFamily="34" charset="0"/>
                            <a:ea typeface="CMU Serif" panose="02000603000000000000" pitchFamily="2" charset="0"/>
                            <a:cs typeface="CMU Serif" panose="02000603000000000000" pitchFamily="2" charset="0"/>
                          </a:rPr>
                          <m:t>)</m:t>
                        </m:r>
                      </m:den>
                    </m:f>
                    <m:r>
                      <a:rPr lang="en-GB" b="0" i="1" smtClean="0">
                        <a:solidFill>
                          <a:srgbClr val="323C45"/>
                        </a:solidFill>
                        <a:latin typeface="Cambria Math" panose="02040503050406030204" pitchFamily="18" charset="0"/>
                      </a:rPr>
                      <m:t>=20.79 </m:t>
                    </m:r>
                    <m:r>
                      <a:rPr lang="en-GB" b="0" i="1" smtClean="0">
                        <a:solidFill>
                          <a:srgbClr val="323C45"/>
                        </a:solidFill>
                        <a:latin typeface="Cambria Math" panose="02040503050406030204" pitchFamily="18" charset="0"/>
                      </a:rPr>
                      <m:t>𝑀𝑉</m:t>
                    </m:r>
                    <m:r>
                      <a:rPr lang="en-GB" b="0" i="1" smtClean="0">
                        <a:solidFill>
                          <a:srgbClr val="323C45"/>
                        </a:solidFill>
                        <a:latin typeface="Cambria Math" panose="02040503050406030204" pitchFamily="18" charset="0"/>
                      </a:rPr>
                      <m:t>/</m:t>
                    </m:r>
                    <m:r>
                      <a:rPr lang="en-GB" b="0" i="1" smtClean="0">
                        <a:solidFill>
                          <a:srgbClr val="323C45"/>
                        </a:solidFill>
                        <a:latin typeface="Cambria Math" panose="02040503050406030204" pitchFamily="18" charset="0"/>
                      </a:rPr>
                      <m:t>𝑚</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(this is considerable).</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Transit time factor </a:t>
                </a:r>
                <a14:m>
                  <m:oMath xmlns:m="http://schemas.openxmlformats.org/officeDocument/2006/math">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𝑇</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m:t>
                    </m:r>
                    <m:f>
                      <m:f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ctrlPr>
                      </m:fPr>
                      <m:num>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𝐸</m:t>
                        </m:r>
                        <m:d>
                          <m:d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ctrlPr>
                          </m:dPr>
                          <m:e>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0,</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𝑧</m:t>
                            </m:r>
                          </m:e>
                        </m:d>
                        <m:func>
                          <m:func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ctrlPr>
                          </m:funcPr>
                          <m:fName>
                            <m:r>
                              <m:rPr>
                                <m:sty m:val="p"/>
                              </m:rPr>
                              <a:rPr lang="en-GB">
                                <a:solidFill>
                                  <a:srgbClr val="323C45"/>
                                </a:solidFill>
                                <a:latin typeface="Cambria Math" panose="02040503050406030204" pitchFamily="18" charset="0"/>
                                <a:ea typeface="CMU Serif" panose="02000603000000000000" pitchFamily="2" charset="0"/>
                                <a:cs typeface="CMU Serif" panose="02000603000000000000" pitchFamily="2" charset="0"/>
                              </a:rPr>
                              <m:t>cos</m:t>
                            </m:r>
                          </m:fName>
                          <m:e>
                            <m:d>
                              <m:d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ctrlPr>
                              </m:dPr>
                              <m:e>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𝑘𝑧</m:t>
                                </m:r>
                              </m:e>
                            </m:d>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𝑑𝑧</m:t>
                            </m:r>
                          </m:e>
                        </m:func>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m:t>
                        </m:r>
                      </m:num>
                      <m:den>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m:t>
                        </m:r>
                        <m:d>
                          <m:d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ctrlPr>
                          </m:dPr>
                          <m:e>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𝐸</m:t>
                            </m:r>
                            <m:d>
                              <m:d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ctrlPr>
                              </m:dPr>
                              <m:e>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0,</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𝑧</m:t>
                                </m:r>
                              </m:e>
                            </m:d>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rPr>
                              <m:t>𝑑𝑧</m:t>
                            </m:r>
                          </m:e>
                        </m:d>
                      </m:den>
                    </m:f>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and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&lt;</m:t>
                    </m:r>
                    <m:sSub>
                      <m:sSubPr>
                        <m:ctrlP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bPr>
                      <m:e>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𝐸</m:t>
                        </m:r>
                      </m:e>
                      <m:sub>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𝑟𝑒𝑎𝑙</m:t>
                        </m:r>
                      </m:sub>
                    </m:sSub>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&gt; =</m:t>
                    </m:r>
                    <m:r>
                      <a:rPr lang="en-GB"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&lt;</m:t>
                    </m:r>
                    <m:sSub>
                      <m:sSubPr>
                        <m:ctrlPr>
                          <a:rPr lang="en-GB" b="0"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bPr>
                      <m:e>
                        <m:r>
                          <a:rPr lang="en-GB" b="0"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𝐸</m:t>
                        </m:r>
                      </m:e>
                      <m:sub>
                        <m:r>
                          <a:rPr lang="en-GB" b="0"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𝑎𝑐𝑐</m:t>
                        </m:r>
                      </m:sub>
                    </m:sSub>
                    <m:r>
                      <a:rPr lang="en-GB"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&gt;</m:t>
                    </m:r>
                    <m:r>
                      <a:rPr lang="en-GB" b="0"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b="0"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𝑇</m:t>
                    </m:r>
                  </m:oMath>
                </a14:m>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In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Superfish</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&lt;</m:t>
                    </m:r>
                    <m:sSub>
                      <m:sSubPr>
                        <m:ctrlPr>
                          <a:rPr lang="en-GB" b="0" i="1" smtClean="0">
                            <a:solidFill>
                              <a:srgbClr val="323C45"/>
                            </a:solidFill>
                            <a:latin typeface="Cambria Math" panose="02040503050406030204" pitchFamily="18" charset="0"/>
                          </a:rPr>
                        </m:ctrlPr>
                      </m:sSubPr>
                      <m:e>
                        <m:r>
                          <a:rPr lang="en-GB" b="0" i="1" smtClean="0">
                            <a:solidFill>
                              <a:srgbClr val="323C45"/>
                            </a:solidFill>
                            <a:latin typeface="Cambria Math" panose="02040503050406030204" pitchFamily="18" charset="0"/>
                          </a:rPr>
                          <m:t>𝐸</m:t>
                        </m:r>
                      </m:e>
                      <m:sub>
                        <m:r>
                          <a:rPr lang="en-GB" b="0" i="1" smtClean="0">
                            <a:solidFill>
                              <a:srgbClr val="323C45"/>
                            </a:solidFill>
                            <a:latin typeface="Cambria Math" panose="02040503050406030204" pitchFamily="18" charset="0"/>
                          </a:rPr>
                          <m:t>𝑟𝑒𝑎𝑙</m:t>
                        </m:r>
                        <m:r>
                          <a:rPr lang="en-GB" b="0" i="1" smtClean="0">
                            <a:solidFill>
                              <a:srgbClr val="323C45"/>
                            </a:solidFill>
                            <a:latin typeface="Cambria Math" panose="02040503050406030204" pitchFamily="18" charset="0"/>
                          </a:rPr>
                          <m:t> </m:t>
                        </m:r>
                      </m:sub>
                    </m:sSub>
                    <m:r>
                      <a:rPr lang="en-GB" b="0" i="1" smtClean="0">
                        <a:solidFill>
                          <a:srgbClr val="323C45"/>
                        </a:solidFill>
                        <a:latin typeface="Cambria Math" panose="02040503050406030204" pitchFamily="18" charset="0"/>
                      </a:rPr>
                      <m:t>&gt; =</m:t>
                    </m:r>
                    <m:r>
                      <a:rPr lang="en-GB" b="0" i="1" smtClean="0">
                        <a:solidFill>
                          <a:srgbClr val="323C45"/>
                        </a:solidFill>
                        <a:latin typeface="Cambria Math" panose="02040503050406030204" pitchFamily="18" charset="0"/>
                      </a:rPr>
                      <m:t>𝐸</m:t>
                    </m:r>
                    <m:r>
                      <a:rPr lang="en-GB" b="0" i="1" smtClean="0">
                        <a:solidFill>
                          <a:srgbClr val="323C45"/>
                        </a:solidFill>
                        <a:latin typeface="Cambria Math" panose="02040503050406030204" pitchFamily="18" charset="0"/>
                      </a:rPr>
                      <m:t>0</m:t>
                    </m:r>
                  </m:oMath>
                </a14:m>
                <a:endParaRPr lang="en-GB" b="0">
                  <a:solidFill>
                    <a:srgbClr val="323C45"/>
                  </a:solidFill>
                  <a:latin typeface="Avenir Next" panose="020B0503020202020204" pitchFamily="34" charset="0"/>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p:txBody>
          </p:sp>
        </mc:Choice>
        <mc:Fallback xmlns="">
          <p:sp>
            <p:nvSpPr>
              <p:cNvPr id="53" name="TextBox 52">
                <a:extLst>
                  <a:ext uri="{FF2B5EF4-FFF2-40B4-BE49-F238E27FC236}">
                    <a16:creationId xmlns:a16="http://schemas.microsoft.com/office/drawing/2014/main" id="{9FA881B3-011F-8F26-28E4-DD51FB6F7F7A}"/>
                  </a:ext>
                </a:extLst>
              </p:cNvPr>
              <p:cNvSpPr txBox="1">
                <a:spLocks noRot="1" noChangeAspect="1" noMove="1" noResize="1" noEditPoints="1" noAdjustHandles="1" noChangeArrowheads="1" noChangeShapeType="1" noTextEdit="1"/>
              </p:cNvSpPr>
              <p:nvPr/>
            </p:nvSpPr>
            <p:spPr>
              <a:xfrm>
                <a:off x="838198" y="1411330"/>
                <a:ext cx="10515600" cy="4345420"/>
              </a:xfrm>
              <a:prstGeom prst="rect">
                <a:avLst/>
              </a:prstGeom>
              <a:blipFill>
                <a:blip r:embed="rId3"/>
                <a:stretch>
                  <a:fillRect l="-348" t="-421"/>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3A0F91B0-E356-1772-A92A-B15888F9A05A}"/>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13966874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BD289-C1B2-17C0-2B57-6A89DCCFD237}"/>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2E04D6AA-6F8A-8834-5FA2-47D2F597212D}"/>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err="1">
                <a:solidFill>
                  <a:srgbClr val="1D2A63"/>
                </a:solidFill>
                <a:latin typeface="Avenir Next Demi Bold" panose="020B0503020202020204" pitchFamily="34" charset="0"/>
              </a:rPr>
              <a:t>Superfish</a:t>
            </a:r>
            <a:r>
              <a:rPr lang="en-GB" sz="3200" b="1">
                <a:solidFill>
                  <a:srgbClr val="1D2A63"/>
                </a:solidFill>
                <a:latin typeface="Avenir Next Demi Bold" panose="020B0503020202020204" pitchFamily="34" charset="0"/>
              </a:rPr>
              <a:t> vs CST Solvers</a:t>
            </a:r>
          </a:p>
        </p:txBody>
      </p:sp>
      <p:sp>
        <p:nvSpPr>
          <p:cNvPr id="184" name="TextBox 183">
            <a:extLst>
              <a:ext uri="{FF2B5EF4-FFF2-40B4-BE49-F238E27FC236}">
                <a16:creationId xmlns:a16="http://schemas.microsoft.com/office/drawing/2014/main" id="{7C1A5B39-CCE8-74EA-2AAE-F452AF530580}"/>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39</a:t>
            </a:r>
          </a:p>
        </p:txBody>
      </p:sp>
      <p:sp>
        <p:nvSpPr>
          <p:cNvPr id="53" name="TextBox 52">
            <a:extLst>
              <a:ext uri="{FF2B5EF4-FFF2-40B4-BE49-F238E27FC236}">
                <a16:creationId xmlns:a16="http://schemas.microsoft.com/office/drawing/2014/main" id="{54B7F26E-9BA2-A8F6-A0BF-4458884C387D}"/>
              </a:ext>
            </a:extLst>
          </p:cNvPr>
          <p:cNvSpPr txBox="1"/>
          <p:nvPr/>
        </p:nvSpPr>
        <p:spPr>
          <a:xfrm>
            <a:off x="838198" y="1411330"/>
            <a:ext cx="4112174" cy="3556358"/>
          </a:xfrm>
          <a:prstGeom prst="rect">
            <a:avLst/>
          </a:prstGeom>
          <a:noFill/>
        </p:spPr>
        <p:txBody>
          <a:bodyPr wrap="square">
            <a:spAutoFit/>
          </a:bodyPr>
          <a:lstStyle/>
          <a:p>
            <a:pPr>
              <a:lnSpc>
                <a:spcPct val="114000"/>
              </a:lnSpc>
            </a:pPr>
            <a:r>
              <a:rPr lang="en-GB" err="1">
                <a:solidFill>
                  <a:srgbClr val="1D2A63"/>
                </a:solidFill>
                <a:latin typeface="Avenir Next Medium" panose="020B0503020202020204" pitchFamily="34" charset="0"/>
                <a:ea typeface="CMU Serif" panose="02000603000000000000" pitchFamily="2" charset="0"/>
                <a:cs typeface="CMU Serif" panose="02000603000000000000" pitchFamily="2" charset="0"/>
              </a:rPr>
              <a:t>Superfish</a:t>
            </a: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2D solver*</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Finite differences method.</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Optimizes geometry.</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Iteratively directly solves the linearized matrix problem.</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Uses hexagonal 2D meshing.</a:t>
            </a:r>
          </a:p>
        </p:txBody>
      </p:sp>
      <p:sp>
        <p:nvSpPr>
          <p:cNvPr id="2" name="TextBox 1">
            <a:extLst>
              <a:ext uri="{FF2B5EF4-FFF2-40B4-BE49-F238E27FC236}">
                <a16:creationId xmlns:a16="http://schemas.microsoft.com/office/drawing/2014/main" id="{0BC1D440-831C-11D5-E334-9C33F1F08F8C}"/>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473DE631-03E4-34D3-1481-94A6941F69E2}"/>
              </a:ext>
            </a:extLst>
          </p:cNvPr>
          <p:cNvSpPr txBox="1"/>
          <p:nvPr/>
        </p:nvSpPr>
        <p:spPr>
          <a:xfrm>
            <a:off x="6981495" y="1411330"/>
            <a:ext cx="4112174" cy="3872150"/>
          </a:xfrm>
          <a:prstGeom prst="rect">
            <a:avLst/>
          </a:prstGeom>
          <a:noFill/>
        </p:spPr>
        <p:txBody>
          <a:bodyPr wrap="square">
            <a:spAutoFit/>
          </a:bodyPr>
          <a:lstStyle/>
          <a:p>
            <a:pPr>
              <a:lnSpc>
                <a:spcPct val="114000"/>
              </a:lnSpc>
            </a:pPr>
            <a:r>
              <a:rPr lang="en-GB">
                <a:solidFill>
                  <a:srgbClr val="323C45"/>
                </a:solidFill>
                <a:latin typeface="Avenir Next Medium" panose="020B0503020202020204" pitchFamily="34" charset="0"/>
                <a:ea typeface="CMU Serif" panose="02000603000000000000" pitchFamily="2" charset="0"/>
                <a:cs typeface="CMU Serif" panose="02000603000000000000" pitchFamily="2" charset="0"/>
              </a:rPr>
              <a:t>CST</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3D solver**</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Finite elements method.</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Does not optimize geometry.</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Solves the eigenvalue problem through Advanced Krylov subspace method.</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Tetrahedral mesh.</a:t>
            </a:r>
          </a:p>
        </p:txBody>
      </p:sp>
      <p:sp>
        <p:nvSpPr>
          <p:cNvPr id="5" name="TextBox 4">
            <a:extLst>
              <a:ext uri="{FF2B5EF4-FFF2-40B4-BE49-F238E27FC236}">
                <a16:creationId xmlns:a16="http://schemas.microsoft.com/office/drawing/2014/main" id="{394FB66C-F399-B82E-4E52-6F8DB3EF8352}"/>
              </a:ext>
            </a:extLst>
          </p:cNvPr>
          <p:cNvSpPr txBox="1"/>
          <p:nvPr/>
        </p:nvSpPr>
        <p:spPr>
          <a:xfrm>
            <a:off x="838198" y="5613783"/>
            <a:ext cx="10798631" cy="400110"/>
          </a:xfrm>
          <a:prstGeom prst="rect">
            <a:avLst/>
          </a:prstGeom>
          <a:noFill/>
        </p:spPr>
        <p:txBody>
          <a:bodyPr wrap="square">
            <a:spAutoFit/>
          </a:bodyPr>
          <a:lstStyle/>
          <a:p>
            <a:pPr>
              <a:lnSpc>
                <a:spcPts val="1200"/>
              </a:lnSpc>
            </a:pPr>
            <a:r>
              <a:rPr lang="en-US" sz="1000" i="1">
                <a:latin typeface="Avenir Next" panose="020B0503020202020204" pitchFamily="34" charset="0"/>
              </a:rPr>
              <a:t>*SUPERFISH-A COMPUTER PROGRAM FOR EVALUATION OF RF CAVITIES WITH CYLINDRICAL SYMMETRY, </a:t>
            </a:r>
            <a:r>
              <a:rPr lang="en-US" sz="1000" i="1" err="1">
                <a:latin typeface="Avenir Next" panose="020B0503020202020204" pitchFamily="34" charset="0"/>
              </a:rPr>
              <a:t>K.Halbach</a:t>
            </a:r>
            <a:r>
              <a:rPr lang="en-US" sz="1000" i="1">
                <a:latin typeface="Avenir Next" panose="020B0503020202020204" pitchFamily="34" charset="0"/>
              </a:rPr>
              <a:t>, R.F. Holsinger</a:t>
            </a:r>
            <a:r>
              <a:rPr lang="en-US" sz="1000">
                <a:latin typeface="Avenir Next" panose="020B0503020202020204" pitchFamily="34" charset="0"/>
              </a:rPr>
              <a:t>, Particle Accelerators 1976, Vol. 6, pp 213-222</a:t>
            </a:r>
          </a:p>
          <a:p>
            <a:pPr>
              <a:lnSpc>
                <a:spcPts val="1200"/>
              </a:lnSpc>
            </a:pPr>
            <a:r>
              <a:rPr lang="en-US" sz="1000">
                <a:latin typeface="Avenir Next" panose="020B0503020202020204" pitchFamily="34" charset="0"/>
              </a:rPr>
              <a:t>** </a:t>
            </a:r>
            <a:r>
              <a:rPr lang="en-US" sz="1000" i="1">
                <a:latin typeface="Avenir Next" panose="020B0503020202020204" pitchFamily="34" charset="0"/>
                <a:hlinkClick r:id="rId3"/>
              </a:rPr>
              <a:t>https://www.3ds.com/products/simulia/cst-studio-suite/electromagnetic-simulation-solvers</a:t>
            </a:r>
            <a:r>
              <a:rPr lang="en-US" sz="1000" i="1">
                <a:latin typeface="Avenir Next" panose="020B0503020202020204" pitchFamily="34" charset="0"/>
              </a:rPr>
              <a:t> (last accessed 10/03/2026)</a:t>
            </a:r>
          </a:p>
        </p:txBody>
      </p:sp>
    </p:spTree>
    <p:extLst>
      <p:ext uri="{BB962C8B-B14F-4D97-AF65-F5344CB8AC3E}">
        <p14:creationId xmlns:p14="http://schemas.microsoft.com/office/powerpoint/2010/main" val="1209327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1A9051-4DA0-56CC-AA44-62D8415C8044}"/>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3759CDBD-C876-30BC-4353-9BC65571F641}"/>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Introduction</a:t>
            </a:r>
          </a:p>
        </p:txBody>
      </p:sp>
      <p:sp>
        <p:nvSpPr>
          <p:cNvPr id="184" name="TextBox 183">
            <a:extLst>
              <a:ext uri="{FF2B5EF4-FFF2-40B4-BE49-F238E27FC236}">
                <a16:creationId xmlns:a16="http://schemas.microsoft.com/office/drawing/2014/main" id="{53E3375A-75B5-99C8-DC05-0236B495E64E}"/>
              </a:ext>
            </a:extLst>
          </p:cNvPr>
          <p:cNvSpPr txBox="1"/>
          <p:nvPr/>
        </p:nvSpPr>
        <p:spPr>
          <a:xfrm>
            <a:off x="222409" y="6308209"/>
            <a:ext cx="319318"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a:t>
            </a:r>
          </a:p>
        </p:txBody>
      </p:sp>
      <p:sp>
        <p:nvSpPr>
          <p:cNvPr id="3" name="TextBox 2">
            <a:extLst>
              <a:ext uri="{FF2B5EF4-FFF2-40B4-BE49-F238E27FC236}">
                <a16:creationId xmlns:a16="http://schemas.microsoft.com/office/drawing/2014/main" id="{3E6CC898-B03D-C9CF-2D74-CF3AB871C011}"/>
              </a:ext>
            </a:extLst>
          </p:cNvPr>
          <p:cNvSpPr txBox="1"/>
          <p:nvPr/>
        </p:nvSpPr>
        <p:spPr>
          <a:xfrm>
            <a:off x="838199" y="1411330"/>
            <a:ext cx="5257798" cy="4503733"/>
          </a:xfrm>
          <a:prstGeom prst="rect">
            <a:avLst/>
          </a:prstGeom>
          <a:noFill/>
        </p:spPr>
        <p:txBody>
          <a:bodyPr wrap="square" lIns="91440" tIns="45720" rIns="91440" bIns="45720" anchor="t">
            <a:spAutoFit/>
          </a:bodyPr>
          <a:lstStyle/>
          <a:p>
            <a:pPr>
              <a:lnSpc>
                <a:spcPct val="114000"/>
              </a:lnSpc>
            </a:pPr>
            <a:r>
              <a:rPr lang="en-GB">
                <a:solidFill>
                  <a:srgbClr val="1D2A63"/>
                </a:solidFill>
                <a:latin typeface="Avenir Next Medium" panose="020B0503020202020204" pitchFamily="34" charset="0"/>
              </a:rPr>
              <a:t>Rapid Cycling Synchrotrons</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latin typeface="Avenir Next"/>
              </a:rPr>
              <a:t>Due to short muon lifetime,  muons must be produced, cooled, and accelerated extremely quickly to higher energies where lifetimes are longer due to time dilation.</a:t>
            </a: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latin typeface="Avenir Next"/>
              </a:rPr>
              <a:t>The current design uses a chain of four ‘Rapid Cycling Synchrotron’ (RCS) rings to rapidly accelerate the muons in early stage of the chain before injection into main collider ring.</a:t>
            </a: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endParaRPr lang="en-GB">
              <a:latin typeface="Avenir Next"/>
            </a:endParaRP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latin typeface="Avenir Next"/>
              </a:rPr>
              <a:t>This design study focuses on the RCS1 ring, considering lattice, magnet and RF cavity design.</a:t>
            </a:r>
          </a:p>
        </p:txBody>
      </p:sp>
      <p:pic>
        <p:nvPicPr>
          <p:cNvPr id="7" name="Screenshot 2026-03-09 at 11.59.11.png" descr="Screenshot 2026-03-09 at 11.59.11.png">
            <a:extLst>
              <a:ext uri="{FF2B5EF4-FFF2-40B4-BE49-F238E27FC236}">
                <a16:creationId xmlns:a16="http://schemas.microsoft.com/office/drawing/2014/main" id="{F132C698-5F84-0A2D-EE20-C33DB0BD040A}"/>
              </a:ext>
            </a:extLst>
          </p:cNvPr>
          <p:cNvPicPr>
            <a:picLocks noChangeAspect="1"/>
          </p:cNvPicPr>
          <p:nvPr/>
        </p:nvPicPr>
        <p:blipFill>
          <a:blip r:embed="rId3"/>
          <a:stretch>
            <a:fillRect/>
          </a:stretch>
        </p:blipFill>
        <p:spPr>
          <a:xfrm>
            <a:off x="11251096" y="86661"/>
            <a:ext cx="845214" cy="945220"/>
          </a:xfrm>
          <a:prstGeom prst="rect">
            <a:avLst/>
          </a:prstGeom>
          <a:ln w="12700">
            <a:miter lim="400000"/>
          </a:ln>
        </p:spPr>
      </p:pic>
      <p:pic>
        <p:nvPicPr>
          <p:cNvPr id="8" name="Screenshot 2026-03-09 at 12.24.40.png" descr="Screenshot 2026-03-09 at 12.24.40.png">
            <a:extLst>
              <a:ext uri="{FF2B5EF4-FFF2-40B4-BE49-F238E27FC236}">
                <a16:creationId xmlns:a16="http://schemas.microsoft.com/office/drawing/2014/main" id="{D8BF0109-7650-4C34-B1BC-E2879BB7F99C}"/>
              </a:ext>
            </a:extLst>
          </p:cNvPr>
          <p:cNvPicPr>
            <a:picLocks noChangeAspect="1"/>
          </p:cNvPicPr>
          <p:nvPr/>
        </p:nvPicPr>
        <p:blipFill>
          <a:blip r:embed="rId4"/>
          <a:srcRect l="19111" r="19111" b="11535"/>
          <a:stretch>
            <a:fillRect/>
          </a:stretch>
        </p:blipFill>
        <p:spPr>
          <a:xfrm>
            <a:off x="6467252" y="1411330"/>
            <a:ext cx="4158232" cy="4505234"/>
          </a:xfrm>
          <a:prstGeom prst="rect">
            <a:avLst/>
          </a:prstGeom>
          <a:ln w="12700">
            <a:miter lim="400000"/>
          </a:ln>
        </p:spPr>
      </p:pic>
      <p:sp>
        <p:nvSpPr>
          <p:cNvPr id="9" name="RCS1 Parameters specified by MuCOL consolidated parameters report (Oct 2025)">
            <a:extLst>
              <a:ext uri="{FF2B5EF4-FFF2-40B4-BE49-F238E27FC236}">
                <a16:creationId xmlns:a16="http://schemas.microsoft.com/office/drawing/2014/main" id="{D3D0D3E2-6133-3926-423F-4B5D5C0F3F1B}"/>
              </a:ext>
            </a:extLst>
          </p:cNvPr>
          <p:cNvSpPr txBox="1"/>
          <p:nvPr/>
        </p:nvSpPr>
        <p:spPr>
          <a:xfrm>
            <a:off x="6467252" y="5908099"/>
            <a:ext cx="4158232" cy="4001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1000">
                <a:solidFill>
                  <a:srgbClr val="323C45"/>
                </a:solidFill>
                <a:latin typeface="Avenir Next Regular"/>
                <a:ea typeface="Avenir Next Regular"/>
                <a:cs typeface="Avenir Next Regular"/>
                <a:sym typeface="Avenir Next Regular"/>
              </a:defRPr>
            </a:lvl1pPr>
          </a:lstStyle>
          <a:p>
            <a:r>
              <a:t>RCS1 Parameters specified by MuCOL consolidated parameters report (Oct 2025)</a:t>
            </a:r>
          </a:p>
        </p:txBody>
      </p:sp>
      <p:sp>
        <p:nvSpPr>
          <p:cNvPr id="4" name="TextBox 3">
            <a:extLst>
              <a:ext uri="{FF2B5EF4-FFF2-40B4-BE49-F238E27FC236}">
                <a16:creationId xmlns:a16="http://schemas.microsoft.com/office/drawing/2014/main" id="{996F69CB-0573-3699-1F40-4286D55A646C}"/>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25148659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4D7D9-03F4-8787-D132-F6F836C79611}"/>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31740120-BBE6-9768-055A-2BD7C2AE5978}"/>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Why 1.3 GHz?</a:t>
            </a:r>
          </a:p>
        </p:txBody>
      </p:sp>
      <p:sp>
        <p:nvSpPr>
          <p:cNvPr id="184" name="TextBox 183">
            <a:extLst>
              <a:ext uri="{FF2B5EF4-FFF2-40B4-BE49-F238E27FC236}">
                <a16:creationId xmlns:a16="http://schemas.microsoft.com/office/drawing/2014/main" id="{434F4518-C830-FBF0-F0D0-008E44BD6269}"/>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40</a:t>
            </a:r>
          </a:p>
        </p:txBody>
      </p:sp>
      <p:sp>
        <p:nvSpPr>
          <p:cNvPr id="53" name="TextBox 52">
            <a:extLst>
              <a:ext uri="{FF2B5EF4-FFF2-40B4-BE49-F238E27FC236}">
                <a16:creationId xmlns:a16="http://schemas.microsoft.com/office/drawing/2014/main" id="{9FA881B3-011F-8F26-28E4-DD51FB6F7F7A}"/>
              </a:ext>
            </a:extLst>
          </p:cNvPr>
          <p:cNvSpPr txBox="1"/>
          <p:nvPr/>
        </p:nvSpPr>
        <p:spPr>
          <a:xfrm>
            <a:off x="838198" y="1411330"/>
            <a:ext cx="10515600" cy="4187941"/>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rPr>
              <a:t>Upsides: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1.3GHz cavities are a mature, </a:t>
            </a:r>
            <a:r>
              <a:rPr lang="en-GB">
                <a:solidFill>
                  <a:srgbClr val="323C45"/>
                </a:solidFill>
                <a:latin typeface="Avenir Next Medium" panose="020B0503020202020204" pitchFamily="34" charset="0"/>
                <a:ea typeface="CMU Serif" panose="02000603000000000000" pitchFamily="2" charset="0"/>
                <a:cs typeface="CMU Serif" panose="02000603000000000000" pitchFamily="2" charset="0"/>
              </a:rPr>
              <a:t>well-established technology</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which has been already modelled and tested for the </a:t>
            </a:r>
            <a:r>
              <a:rPr lang="en-GB">
                <a:solidFill>
                  <a:srgbClr val="323C45"/>
                </a:solidFill>
                <a:latin typeface="Avenir Next Medium" panose="020B0503020202020204" pitchFamily="34" charset="0"/>
                <a:ea typeface="CMU Serif" panose="02000603000000000000" pitchFamily="2" charset="0"/>
                <a:cs typeface="CMU Serif" panose="02000603000000000000" pitchFamily="2" charset="0"/>
              </a:rPr>
              <a:t>TESLA</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cavities and for </a:t>
            </a:r>
            <a:r>
              <a:rPr lang="en-GB">
                <a:solidFill>
                  <a:srgbClr val="323C45"/>
                </a:solidFill>
                <a:latin typeface="Avenir Next Medium" panose="020B0503020202020204" pitchFamily="34" charset="0"/>
                <a:ea typeface="CMU Serif" panose="02000603000000000000" pitchFamily="2" charset="0"/>
                <a:cs typeface="CMU Serif" panose="02000603000000000000" pitchFamily="2" charset="0"/>
              </a:rPr>
              <a:t>ILC</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Superconducting 1.3GHz cavities allow us to reach some of the </a:t>
            </a:r>
            <a:r>
              <a:rPr lang="en-GB">
                <a:solidFill>
                  <a:srgbClr val="323C45"/>
                </a:solidFill>
                <a:latin typeface="Avenir Next Medium" panose="020B0503020202020204" pitchFamily="34" charset="0"/>
                <a:ea typeface="CMU Serif" panose="02000603000000000000" pitchFamily="2" charset="0"/>
                <a:cs typeface="CMU Serif" panose="02000603000000000000" pitchFamily="2" charset="0"/>
              </a:rPr>
              <a:t>highest gradients</a:t>
            </a:r>
            <a:r>
              <a:rPr lang="en-GB" b="1">
                <a:solidFill>
                  <a:srgbClr val="323C45"/>
                </a:solidFill>
                <a:latin typeface="Avenir Next" panose="020B0503020202020204" pitchFamily="34" charset="0"/>
                <a:ea typeface="CMU Serif" panose="02000603000000000000" pitchFamily="2" charset="0"/>
                <a:cs typeface="CMU Serif" panose="02000603000000000000" pitchFamily="2" charset="0"/>
              </a:rPr>
              <a:t> </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attainable, which is a strong-requirement in the muon collider, given the muons short lifetime.</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1.3 GHz cavities require </a:t>
            </a:r>
            <a:r>
              <a:rPr lang="en-GB">
                <a:solidFill>
                  <a:srgbClr val="323C45"/>
                </a:solidFill>
                <a:latin typeface="Avenir Next Medium" panose="020B0503020202020204" pitchFamily="34" charset="0"/>
                <a:ea typeface="CMU Serif" panose="02000603000000000000" pitchFamily="2" charset="0"/>
                <a:cs typeface="CMU Serif" panose="02000603000000000000" pitchFamily="2" charset="0"/>
              </a:rPr>
              <a:t>smaller cryomodules</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as a rule of thumb the cavity resonant frequency scales with the inverse of the cavity diameter.</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rPr>
              <a:t>Downside:</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Their compactness results in a </a:t>
            </a:r>
            <a:r>
              <a:rPr lang="en-GB">
                <a:solidFill>
                  <a:srgbClr val="323C45"/>
                </a:solidFill>
                <a:latin typeface="Avenir Next Medium" panose="020B0503020202020204" pitchFamily="34" charset="0"/>
                <a:ea typeface="CMU Serif" panose="02000603000000000000" pitchFamily="2" charset="0"/>
                <a:cs typeface="CMU Serif" panose="02000603000000000000" pitchFamily="2" charset="0"/>
              </a:rPr>
              <a:t>smaller bore radius</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currently set at </a:t>
            </a:r>
            <a:r>
              <a:rPr lang="en-GB">
                <a:solidFill>
                  <a:srgbClr val="323C45"/>
                </a:solidFill>
                <a:latin typeface="Avenir Next Medium" panose="020B0503020202020204" pitchFamily="34" charset="0"/>
                <a:ea typeface="CMU Serif" panose="02000603000000000000" pitchFamily="2" charset="0"/>
                <a:cs typeface="CMU Serif" panose="02000603000000000000" pitchFamily="2" charset="0"/>
              </a:rPr>
              <a:t>35mm</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From lattice group the beam size is 45mm at 2σ, hence a good proportions of particles will be lost per cavity.</a:t>
            </a:r>
          </a:p>
        </p:txBody>
      </p:sp>
      <p:sp>
        <p:nvSpPr>
          <p:cNvPr id="2" name="TextBox 1">
            <a:extLst>
              <a:ext uri="{FF2B5EF4-FFF2-40B4-BE49-F238E27FC236}">
                <a16:creationId xmlns:a16="http://schemas.microsoft.com/office/drawing/2014/main" id="{3A0F91B0-E356-1772-A92A-B15888F9A05A}"/>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4" name="TextBox 3">
            <a:extLst>
              <a:ext uri="{FF2B5EF4-FFF2-40B4-BE49-F238E27FC236}">
                <a16:creationId xmlns:a16="http://schemas.microsoft.com/office/drawing/2014/main" id="{0512088A-2F4B-3F58-EF98-B025FA785DB5}"/>
              </a:ext>
            </a:extLst>
          </p:cNvPr>
          <p:cNvSpPr txBox="1"/>
          <p:nvPr/>
        </p:nvSpPr>
        <p:spPr>
          <a:xfrm>
            <a:off x="751115" y="6007628"/>
            <a:ext cx="10602683" cy="246221"/>
          </a:xfrm>
          <a:prstGeom prst="rect">
            <a:avLst/>
          </a:prstGeom>
          <a:noFill/>
        </p:spPr>
        <p:txBody>
          <a:bodyPr wrap="square">
            <a:spAutoFit/>
          </a:bodyPr>
          <a:lstStyle/>
          <a:p>
            <a:pPr>
              <a:lnSpc>
                <a:spcPts val="1200"/>
              </a:lnSpc>
            </a:pPr>
            <a:r>
              <a:rPr lang="en-US" sz="1000" i="1">
                <a:latin typeface="Avenir Next" panose="020B0503020202020204" pitchFamily="34" charset="0"/>
              </a:rPr>
              <a:t>*The superconducting TESLA cavity, B. Aune et al., </a:t>
            </a:r>
            <a:r>
              <a:rPr lang="en-US" sz="1000" i="1">
                <a:latin typeface="Avenir Next" panose="020B0503020202020204" pitchFamily="34" charset="0"/>
                <a:hlinkClick r:id="rId3"/>
              </a:rPr>
              <a:t>https://cds.cern.ch/record/429906/files/0003011.pdf</a:t>
            </a:r>
            <a:r>
              <a:rPr lang="en-US" sz="1000" i="1">
                <a:latin typeface="Avenir Next" panose="020B0503020202020204" pitchFamily="34" charset="0"/>
              </a:rPr>
              <a:t> </a:t>
            </a:r>
          </a:p>
        </p:txBody>
      </p:sp>
    </p:spTree>
    <p:extLst>
      <p:ext uri="{BB962C8B-B14F-4D97-AF65-F5344CB8AC3E}">
        <p14:creationId xmlns:p14="http://schemas.microsoft.com/office/powerpoint/2010/main" val="7438242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75597-FFF4-CE48-7470-98B85AD97C07}"/>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C39A639F-822F-B2DE-0A40-F5D5DAF83519}"/>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Cavity Geometry – 9 Identical Cells (Except </a:t>
            </a:r>
            <a:r>
              <a:rPr lang="en-GB" sz="3200" b="1" err="1">
                <a:solidFill>
                  <a:srgbClr val="1D2A63"/>
                </a:solidFill>
                <a:latin typeface="Avenir Next Demi Bold" panose="020B0503020202020204" pitchFamily="34" charset="0"/>
              </a:rPr>
              <a:t>Endcups</a:t>
            </a:r>
            <a:r>
              <a:rPr lang="en-GB" sz="3200" b="1">
                <a:solidFill>
                  <a:srgbClr val="1D2A63"/>
                </a:solidFill>
                <a:latin typeface="Avenir Next Demi Bold" panose="020B0503020202020204" pitchFamily="34" charset="0"/>
              </a:rPr>
              <a:t>)</a:t>
            </a:r>
          </a:p>
        </p:txBody>
      </p:sp>
      <p:sp>
        <p:nvSpPr>
          <p:cNvPr id="184" name="TextBox 183">
            <a:extLst>
              <a:ext uri="{FF2B5EF4-FFF2-40B4-BE49-F238E27FC236}">
                <a16:creationId xmlns:a16="http://schemas.microsoft.com/office/drawing/2014/main" id="{C9511840-C4FE-5261-0497-9518B727DB37}"/>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41</a:t>
            </a:r>
          </a:p>
        </p:txBody>
      </p:sp>
      <p:sp>
        <p:nvSpPr>
          <p:cNvPr id="2" name="TextBox 1">
            <a:extLst>
              <a:ext uri="{FF2B5EF4-FFF2-40B4-BE49-F238E27FC236}">
                <a16:creationId xmlns:a16="http://schemas.microsoft.com/office/drawing/2014/main" id="{BF1ED022-514F-4CAA-2AAE-80BC72BEE49C}"/>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pic>
        <p:nvPicPr>
          <p:cNvPr id="6" name="Picture 5" descr="A picture containing sitting, large, white&#10;&#10;Description generated with very high confidence">
            <a:extLst>
              <a:ext uri="{FF2B5EF4-FFF2-40B4-BE49-F238E27FC236}">
                <a16:creationId xmlns:a16="http://schemas.microsoft.com/office/drawing/2014/main" id="{64B5F8E4-EBB5-D93F-2C23-FB47F51245E7}"/>
              </a:ext>
            </a:extLst>
          </p:cNvPr>
          <p:cNvPicPr>
            <a:picLocks noChangeAspect="1"/>
          </p:cNvPicPr>
          <p:nvPr/>
        </p:nvPicPr>
        <p:blipFill>
          <a:blip r:embed="rId3"/>
          <a:stretch>
            <a:fillRect/>
          </a:stretch>
        </p:blipFill>
        <p:spPr>
          <a:xfrm>
            <a:off x="7320763" y="1299705"/>
            <a:ext cx="4033037" cy="4756915"/>
          </a:xfrm>
          <a:prstGeom prst="rect">
            <a:avLst/>
          </a:prstGeom>
        </p:spPr>
      </p:pic>
      <p:sp>
        <p:nvSpPr>
          <p:cNvPr id="7" name="TextBox 6">
            <a:extLst>
              <a:ext uri="{FF2B5EF4-FFF2-40B4-BE49-F238E27FC236}">
                <a16:creationId xmlns:a16="http://schemas.microsoft.com/office/drawing/2014/main" id="{5724F158-19A9-4916-AD39-1779F4AECC06}"/>
              </a:ext>
            </a:extLst>
          </p:cNvPr>
          <p:cNvSpPr txBox="1"/>
          <p:nvPr/>
        </p:nvSpPr>
        <p:spPr>
          <a:xfrm>
            <a:off x="838198" y="1411330"/>
            <a:ext cx="3168723" cy="4254306"/>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rPr>
              <a:t>End-cup</a:t>
            </a:r>
          </a:p>
          <a:p>
            <a:pPr>
              <a:lnSpc>
                <a:spcPct val="114000"/>
              </a:lnSpc>
            </a:pP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endParaRPr>
          </a:p>
          <a:p>
            <a:pPr marL="285750" indent="-285750">
              <a:lnSpc>
                <a:spcPct val="150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D/2=  109.250mm</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B_dome</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 15.480mm</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A_dome</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 18.576mm</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R_bore</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 35.000mm</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B_iris</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 77.657mm </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A_iris</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 38.829mm</a:t>
            </a:r>
          </a:p>
          <a:p>
            <a:pPr marL="285750" indent="-285750">
              <a:lnSpc>
                <a:spcPct val="150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L/2 = 57.652 mm</a:t>
            </a:r>
          </a:p>
          <a:p>
            <a:pPr>
              <a:lnSpc>
                <a:spcPct val="114000"/>
              </a:lnSpc>
            </a:pP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endParaRPr>
          </a:p>
          <a:p>
            <a:pPr>
              <a:lnSpc>
                <a:spcPct val="114000"/>
              </a:lnSpc>
            </a:pP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endParaRPr>
          </a:p>
        </p:txBody>
      </p:sp>
      <p:sp>
        <p:nvSpPr>
          <p:cNvPr id="8" name="TextBox 7">
            <a:extLst>
              <a:ext uri="{FF2B5EF4-FFF2-40B4-BE49-F238E27FC236}">
                <a16:creationId xmlns:a16="http://schemas.microsoft.com/office/drawing/2014/main" id="{CCBFF8FF-71B7-A412-311A-60493C5F8953}"/>
              </a:ext>
            </a:extLst>
          </p:cNvPr>
          <p:cNvSpPr txBox="1"/>
          <p:nvPr/>
        </p:nvSpPr>
        <p:spPr>
          <a:xfrm>
            <a:off x="4079480" y="1411330"/>
            <a:ext cx="3168723" cy="4254306"/>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rPr>
              <a:t>Middle-cup</a:t>
            </a:r>
          </a:p>
          <a:p>
            <a:pPr>
              <a:lnSpc>
                <a:spcPct val="114000"/>
              </a:lnSpc>
            </a:pPr>
            <a:endParaRPr lang="en-GB">
              <a:solidFill>
                <a:srgbClr val="1D2A63"/>
              </a:solidFill>
              <a:latin typeface="Avenir Next Medium" panose="020B0503020202020204" pitchFamily="34" charset="0"/>
            </a:endParaRPr>
          </a:p>
          <a:p>
            <a:pPr marL="285750" indent="-285750">
              <a:lnSpc>
                <a:spcPct val="150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D/2= 109.250mm </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B_dome</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16.000mm</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A_dome</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19.200mm</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R_bore</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 35.000mm</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B_iris</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 76.017cm</a:t>
            </a:r>
          </a:p>
          <a:p>
            <a:pPr marL="285750" indent="-285750">
              <a:lnSpc>
                <a:spcPct val="150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A_iris</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 38.009mm</a:t>
            </a:r>
          </a:p>
          <a:p>
            <a:pPr marL="285750" indent="-285750">
              <a:lnSpc>
                <a:spcPct val="150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L/2 = 57.652 mm</a:t>
            </a:r>
          </a:p>
          <a:p>
            <a:pPr>
              <a:lnSpc>
                <a:spcPct val="114000"/>
              </a:lnSpc>
            </a:pP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endParaRPr>
          </a:p>
          <a:p>
            <a:pPr>
              <a:lnSpc>
                <a:spcPct val="114000"/>
              </a:lnSpc>
            </a:pP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endParaRPr>
          </a:p>
        </p:txBody>
      </p:sp>
      <p:sp>
        <p:nvSpPr>
          <p:cNvPr id="3" name="TextBox 2">
            <a:extLst>
              <a:ext uri="{FF2B5EF4-FFF2-40B4-BE49-F238E27FC236}">
                <a16:creationId xmlns:a16="http://schemas.microsoft.com/office/drawing/2014/main" id="{CC872E37-27FA-729B-7D93-C9DF71D1EF57}"/>
              </a:ext>
            </a:extLst>
          </p:cNvPr>
          <p:cNvSpPr txBox="1"/>
          <p:nvPr/>
        </p:nvSpPr>
        <p:spPr>
          <a:xfrm>
            <a:off x="6835140" y="5867561"/>
            <a:ext cx="5426276" cy="400110"/>
          </a:xfrm>
          <a:prstGeom prst="rect">
            <a:avLst/>
          </a:prstGeom>
          <a:noFill/>
        </p:spPr>
        <p:txBody>
          <a:bodyPr wrap="square" rtlCol="0">
            <a:spAutoFit/>
          </a:bodyPr>
          <a:lstStyle/>
          <a:p>
            <a:r>
              <a:rPr lang="en-GB" sz="1000">
                <a:solidFill>
                  <a:srgbClr val="323C45"/>
                </a:solidFill>
                <a:latin typeface="Avenir Next" panose="020B0503020202020204" pitchFamily="34" charset="0"/>
              </a:rPr>
              <a:t>A Design for a 3 TeV Rapid Cycling Synchrotron for Muon Acceleration in the SPS Tunnel. T. Dascalu et al. </a:t>
            </a:r>
            <a:r>
              <a:rPr lang="en-GB" sz="1000">
                <a:solidFill>
                  <a:srgbClr val="323C45"/>
                </a:solidFill>
                <a:latin typeface="Avenir Next" panose="020B0503020202020204" pitchFamily="34" charset="0"/>
                <a:hlinkClick r:id="rId4"/>
              </a:rPr>
              <a:t>https://cds.cern.ch/record/2723310/files/JAI%20Muon_RCS.pdf</a:t>
            </a:r>
            <a:r>
              <a:rPr lang="en-GB" sz="1000">
                <a:solidFill>
                  <a:srgbClr val="323C45"/>
                </a:solidFill>
                <a:latin typeface="Avenir Next" panose="020B0503020202020204" pitchFamily="34" charset="0"/>
              </a:rPr>
              <a:t> </a:t>
            </a:r>
          </a:p>
        </p:txBody>
      </p:sp>
    </p:spTree>
    <p:extLst>
      <p:ext uri="{BB962C8B-B14F-4D97-AF65-F5344CB8AC3E}">
        <p14:creationId xmlns:p14="http://schemas.microsoft.com/office/powerpoint/2010/main" val="41705539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C31D0-313B-C439-37D2-44F5A6469D90}"/>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3CF85A1D-0D17-644E-8EBC-3FD58C206C16}"/>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err="1">
                <a:solidFill>
                  <a:srgbClr val="1D2A63"/>
                </a:solidFill>
                <a:latin typeface="Avenir Next Demi Bold" panose="020B0503020202020204" pitchFamily="34" charset="0"/>
              </a:rPr>
              <a:t>Superfish</a:t>
            </a:r>
            <a:r>
              <a:rPr lang="en-GB" sz="3200" b="1">
                <a:solidFill>
                  <a:srgbClr val="1D2A63"/>
                </a:solidFill>
                <a:latin typeface="Avenir Next Demi Bold" panose="020B0503020202020204" pitchFamily="34" charset="0"/>
              </a:rPr>
              <a:t> Design</a:t>
            </a:r>
          </a:p>
        </p:txBody>
      </p:sp>
      <p:sp>
        <p:nvSpPr>
          <p:cNvPr id="184" name="TextBox 183">
            <a:extLst>
              <a:ext uri="{FF2B5EF4-FFF2-40B4-BE49-F238E27FC236}">
                <a16:creationId xmlns:a16="http://schemas.microsoft.com/office/drawing/2014/main" id="{33762F32-9E61-0085-502C-1E32F6278E74}"/>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42</a:t>
            </a:r>
          </a:p>
        </p:txBody>
      </p:sp>
      <p:sp>
        <p:nvSpPr>
          <p:cNvPr id="2" name="TextBox 1">
            <a:extLst>
              <a:ext uri="{FF2B5EF4-FFF2-40B4-BE49-F238E27FC236}">
                <a16:creationId xmlns:a16="http://schemas.microsoft.com/office/drawing/2014/main" id="{4029A146-FFED-7356-70E0-7FF2B1F5274E}"/>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US">
              <a:solidFill>
                <a:schemeClr val="tx1">
                  <a:lumMod val="50000"/>
                  <a:lumOff val="50000"/>
                </a:schemeClr>
              </a:solidFill>
            </a:endParaRPr>
          </a:p>
        </p:txBody>
      </p:sp>
      <p:pic>
        <p:nvPicPr>
          <p:cNvPr id="3" name="Picture 2" descr="A screen shot of a graph&#10;&#10;AI-generated content may be incorrect.">
            <a:extLst>
              <a:ext uri="{FF2B5EF4-FFF2-40B4-BE49-F238E27FC236}">
                <a16:creationId xmlns:a16="http://schemas.microsoft.com/office/drawing/2014/main" id="{7693430F-75CA-2928-5386-538F8DAA79A2}"/>
              </a:ext>
            </a:extLst>
          </p:cNvPr>
          <p:cNvPicPr>
            <a:picLocks noChangeAspect="1"/>
          </p:cNvPicPr>
          <p:nvPr/>
        </p:nvPicPr>
        <p:blipFill>
          <a:blip r:embed="rId3"/>
          <a:stretch>
            <a:fillRect/>
          </a:stretch>
        </p:blipFill>
        <p:spPr>
          <a:xfrm>
            <a:off x="838200" y="1690689"/>
            <a:ext cx="4406441" cy="3651874"/>
          </a:xfrm>
          <a:prstGeom prst="rect">
            <a:avLst/>
          </a:prstGeom>
        </p:spPr>
      </p:pic>
      <p:sp>
        <p:nvSpPr>
          <p:cNvPr id="5" name="TextBox 4">
            <a:extLst>
              <a:ext uri="{FF2B5EF4-FFF2-40B4-BE49-F238E27FC236}">
                <a16:creationId xmlns:a16="http://schemas.microsoft.com/office/drawing/2014/main" id="{18D23D2B-ABF3-B8B0-0510-BB183932829A}"/>
              </a:ext>
            </a:extLst>
          </p:cNvPr>
          <p:cNvSpPr txBox="1"/>
          <p:nvPr/>
        </p:nvSpPr>
        <p:spPr>
          <a:xfrm>
            <a:off x="5425335" y="3429000"/>
            <a:ext cx="6237021" cy="2608984"/>
          </a:xfrm>
          <a:prstGeom prst="rect">
            <a:avLst/>
          </a:prstGeom>
          <a:noFill/>
          <a:ln>
            <a:noFill/>
          </a:ln>
        </p:spPr>
        <p:txBody>
          <a:bodyPr wrap="square">
            <a:spAutoFit/>
          </a:bodyPr>
          <a:lstStyle/>
          <a:p>
            <a:pPr>
              <a:lnSpc>
                <a:spcPct val="114000"/>
              </a:lnSpc>
            </a:pPr>
            <a:r>
              <a:rPr lang="en-GB">
                <a:solidFill>
                  <a:srgbClr val="1D2A63"/>
                </a:solidFill>
                <a:latin typeface="Avenir Next Medium" panose="020B0503020202020204" pitchFamily="34" charset="0"/>
              </a:rPr>
              <a:t>Figures of merit:</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r/Q  =   433.455 Ohm       F = 1300.0015MHz</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Q    =  0.728042E+10.   Shunt Impedance = 1.055e7 Ohm</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Maximum H (at Z,R = 0.0,8.92828) = 94926.5 A/m, </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Maximum E (at Z,R = 0.0,0.565685)   =  39.0705 MV/m</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Ratio of peak fields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Bmax</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/Emax    =    3.0531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mT</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/(MV/m)</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Peak-to-average ratio Emax/E0    =   1.5077</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Transit-time factor   =    0.7592616</a:t>
            </a:r>
          </a:p>
        </p:txBody>
      </p:sp>
      <p:pic>
        <p:nvPicPr>
          <p:cNvPr id="7" name="Picture 6" descr="A diagram of a function&#10;&#10;AI-generated content may be incorrect.">
            <a:extLst>
              <a:ext uri="{FF2B5EF4-FFF2-40B4-BE49-F238E27FC236}">
                <a16:creationId xmlns:a16="http://schemas.microsoft.com/office/drawing/2014/main" id="{BCAC7C37-908B-F57B-405D-5E88A55F1F94}"/>
              </a:ext>
            </a:extLst>
          </p:cNvPr>
          <p:cNvPicPr>
            <a:picLocks noChangeAspect="1"/>
          </p:cNvPicPr>
          <p:nvPr/>
        </p:nvPicPr>
        <p:blipFill>
          <a:blip r:embed="rId4"/>
          <a:srcRect l="2288"/>
          <a:stretch>
            <a:fillRect/>
          </a:stretch>
        </p:blipFill>
        <p:spPr>
          <a:xfrm>
            <a:off x="5425335" y="1699846"/>
            <a:ext cx="6237021" cy="1325773"/>
          </a:xfrm>
          <a:prstGeom prst="rect">
            <a:avLst/>
          </a:prstGeom>
        </p:spPr>
      </p:pic>
    </p:spTree>
    <p:extLst>
      <p:ext uri="{BB962C8B-B14F-4D97-AF65-F5344CB8AC3E}">
        <p14:creationId xmlns:p14="http://schemas.microsoft.com/office/powerpoint/2010/main" val="31748167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33BEEE-5AA1-F3E9-DE68-16DA2587154E}"/>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CF3186C4-38A1-A0AA-87B7-70642A743EF5}"/>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err="1">
                <a:solidFill>
                  <a:srgbClr val="1D2A63"/>
                </a:solidFill>
                <a:latin typeface="Avenir Next Demi Bold" panose="020B0503020202020204" pitchFamily="34" charset="0"/>
              </a:rPr>
              <a:t>Superfish</a:t>
            </a:r>
            <a:r>
              <a:rPr lang="en-GB" sz="3200" b="1">
                <a:solidFill>
                  <a:srgbClr val="1D2A63"/>
                </a:solidFill>
                <a:latin typeface="Avenir Next Demi Bold" panose="020B0503020202020204" pitchFamily="34" charset="0"/>
              </a:rPr>
              <a:t> Design</a:t>
            </a:r>
          </a:p>
        </p:txBody>
      </p:sp>
      <p:sp>
        <p:nvSpPr>
          <p:cNvPr id="184" name="TextBox 183">
            <a:extLst>
              <a:ext uri="{FF2B5EF4-FFF2-40B4-BE49-F238E27FC236}">
                <a16:creationId xmlns:a16="http://schemas.microsoft.com/office/drawing/2014/main" id="{730A1A40-4A0B-20D5-56CF-4031F4F147F8}"/>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43</a:t>
            </a:r>
          </a:p>
        </p:txBody>
      </p:sp>
      <p:sp>
        <p:nvSpPr>
          <p:cNvPr id="2" name="TextBox 1">
            <a:extLst>
              <a:ext uri="{FF2B5EF4-FFF2-40B4-BE49-F238E27FC236}">
                <a16:creationId xmlns:a16="http://schemas.microsoft.com/office/drawing/2014/main" id="{5F078736-FA04-0399-CF0B-519D4CE3E8A7}"/>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5" name="TextBox 4">
            <a:extLst>
              <a:ext uri="{FF2B5EF4-FFF2-40B4-BE49-F238E27FC236}">
                <a16:creationId xmlns:a16="http://schemas.microsoft.com/office/drawing/2014/main" id="{B46F4DEA-028B-E488-C191-D344BBEDE83E}"/>
              </a:ext>
            </a:extLst>
          </p:cNvPr>
          <p:cNvSpPr txBox="1"/>
          <p:nvPr/>
        </p:nvSpPr>
        <p:spPr>
          <a:xfrm>
            <a:off x="5758356" y="2936246"/>
            <a:ext cx="6237021" cy="3240567"/>
          </a:xfrm>
          <a:prstGeom prst="rect">
            <a:avLst/>
          </a:prstGeom>
          <a:noFill/>
          <a:ln>
            <a:noFill/>
          </a:ln>
        </p:spPr>
        <p:txBody>
          <a:bodyPr wrap="square">
            <a:spAutoFit/>
          </a:bodyPr>
          <a:lstStyle/>
          <a:p>
            <a:pPr>
              <a:lnSpc>
                <a:spcPct val="114000"/>
              </a:lnSpc>
            </a:pPr>
            <a:r>
              <a:rPr lang="en-GB">
                <a:solidFill>
                  <a:srgbClr val="1D2A63"/>
                </a:solidFill>
                <a:latin typeface="Avenir Next Medium" panose="020B0503020202020204" pitchFamily="34" charset="0"/>
              </a:rPr>
              <a:t>Figures of merit:</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r/Q  =   433.455 Ohm</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 = 1300.0015MHz</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Q    =  0.728042E+10</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Shunt Impedance = 1.055e7 Ohm</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Maximum H (at Z,R = 0.0,8.92828) = 94926.5 A/m, </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Maximum E (at Z,R = 0.0,0.565685)   =  39.0705 MV/m</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Ratio of peak fields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Bmax</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/Emax    =    3.0531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mT</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/(MV/m)</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Peak-to-average ratio Emax/E0    =   1.5077</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Transit-time factor   =    0.7592616</a:t>
            </a:r>
          </a:p>
        </p:txBody>
      </p:sp>
      <p:pic>
        <p:nvPicPr>
          <p:cNvPr id="6" name="Picture 5" descr="A graph of a wave&#10;&#10;AI-generated content may be incorrect.">
            <a:extLst>
              <a:ext uri="{FF2B5EF4-FFF2-40B4-BE49-F238E27FC236}">
                <a16:creationId xmlns:a16="http://schemas.microsoft.com/office/drawing/2014/main" id="{24C662F9-27BC-1B86-0F93-54FCE9F167E3}"/>
              </a:ext>
            </a:extLst>
          </p:cNvPr>
          <p:cNvPicPr>
            <a:picLocks noChangeAspect="1"/>
          </p:cNvPicPr>
          <p:nvPr/>
        </p:nvPicPr>
        <p:blipFill>
          <a:blip r:embed="rId3"/>
          <a:srcRect l="8654" r="3583"/>
          <a:stretch>
            <a:fillRect/>
          </a:stretch>
        </p:blipFill>
        <p:spPr>
          <a:xfrm>
            <a:off x="838200" y="1458822"/>
            <a:ext cx="4724803" cy="3544693"/>
          </a:xfrm>
          <a:prstGeom prst="rect">
            <a:avLst/>
          </a:prstGeom>
        </p:spPr>
      </p:pic>
      <p:sp>
        <p:nvSpPr>
          <p:cNvPr id="8" name="TextBox 7">
            <a:extLst>
              <a:ext uri="{FF2B5EF4-FFF2-40B4-BE49-F238E27FC236}">
                <a16:creationId xmlns:a16="http://schemas.microsoft.com/office/drawing/2014/main" id="{26FB5159-FE33-1B6C-99CE-D42871ED235C}"/>
              </a:ext>
            </a:extLst>
          </p:cNvPr>
          <p:cNvSpPr txBox="1"/>
          <p:nvPr/>
        </p:nvSpPr>
        <p:spPr>
          <a:xfrm>
            <a:off x="5758356" y="1458822"/>
            <a:ext cx="4319018" cy="1345818"/>
          </a:xfrm>
          <a:prstGeom prst="rect">
            <a:avLst/>
          </a:prstGeom>
          <a:noFill/>
          <a:ln>
            <a:noFill/>
          </a:ln>
        </p:spPr>
        <p:txBody>
          <a:bodyPr wrap="square">
            <a:spAutoFit/>
          </a:bodyPr>
          <a:lstStyle/>
          <a:p>
            <a:pPr>
              <a:lnSpc>
                <a:spcPct val="114000"/>
              </a:lnSpc>
            </a:pPr>
            <a:r>
              <a:rPr lang="en-GB">
                <a:solidFill>
                  <a:srgbClr val="1D2A63"/>
                </a:solidFill>
                <a:latin typeface="Avenir Next Medium" panose="020B0503020202020204" pitchFamily="34" charset="0"/>
              </a:rPr>
              <a:t>Field properties</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Transit time = 0.7593</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E0 = 27.38MV/m</a:t>
            </a:r>
          </a:p>
          <a:p>
            <a:pPr marL="285750" indent="-285750">
              <a:lnSpc>
                <a:spcPct val="114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E_peak</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 40.44 MV/m</a:t>
            </a:r>
          </a:p>
        </p:txBody>
      </p:sp>
    </p:spTree>
    <p:extLst>
      <p:ext uri="{BB962C8B-B14F-4D97-AF65-F5344CB8AC3E}">
        <p14:creationId xmlns:p14="http://schemas.microsoft.com/office/powerpoint/2010/main" val="8090104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00F36-9D3F-CACB-38FC-BA5B9A2BD811}"/>
            </a:ext>
          </a:extLst>
        </p:cNvPr>
        <p:cNvGrpSpPr/>
        <p:nvPr/>
      </p:nvGrpSpPr>
      <p:grpSpPr>
        <a:xfrm>
          <a:off x="0" y="0"/>
          <a:ext cx="0" cy="0"/>
          <a:chOff x="0" y="0"/>
          <a:chExt cx="0" cy="0"/>
        </a:xfrm>
      </p:grpSpPr>
      <p:sp>
        <p:nvSpPr>
          <p:cNvPr id="20" name="TextBox 19">
            <a:extLst>
              <a:ext uri="{FF2B5EF4-FFF2-40B4-BE49-F238E27FC236}">
                <a16:creationId xmlns:a16="http://schemas.microsoft.com/office/drawing/2014/main" id="{8C4396B6-949B-0167-76B6-6747CC28AA82}"/>
              </a:ext>
            </a:extLst>
          </p:cNvPr>
          <p:cNvSpPr txBox="1"/>
          <p:nvPr/>
        </p:nvSpPr>
        <p:spPr>
          <a:xfrm>
            <a:off x="6411787" y="370034"/>
            <a:ext cx="5391793" cy="5766900"/>
          </a:xfrm>
          <a:prstGeom prst="rect">
            <a:avLst/>
          </a:prstGeom>
          <a:noFill/>
          <a:ln>
            <a:noFill/>
          </a:ln>
        </p:spPr>
        <p:txBody>
          <a:bodyPr wrap="square">
            <a:spAutoFit/>
          </a:bodyPr>
          <a:lstStyle/>
          <a:p>
            <a:pPr>
              <a:lnSpc>
                <a:spcPct val="114000"/>
              </a:lnSpc>
            </a:pPr>
            <a:r>
              <a:rPr lang="en-GB">
                <a:solidFill>
                  <a:srgbClr val="1D2A63"/>
                </a:solidFill>
                <a:latin typeface="Avenir Next Medium" panose="020B0503020202020204" pitchFamily="34" charset="0"/>
              </a:rPr>
              <a:t>HOM were also observed, far enough from TM01</a:t>
            </a: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p:txBody>
      </p:sp>
      <p:sp>
        <p:nvSpPr>
          <p:cNvPr id="184" name="TextBox 183">
            <a:extLst>
              <a:ext uri="{FF2B5EF4-FFF2-40B4-BE49-F238E27FC236}">
                <a16:creationId xmlns:a16="http://schemas.microsoft.com/office/drawing/2014/main" id="{82CF7AE7-9BE6-4A70-6D5B-591DFB3818F3}"/>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44</a:t>
            </a:r>
          </a:p>
        </p:txBody>
      </p:sp>
      <p:sp>
        <p:nvSpPr>
          <p:cNvPr id="2" name="TextBox 1">
            <a:extLst>
              <a:ext uri="{FF2B5EF4-FFF2-40B4-BE49-F238E27FC236}">
                <a16:creationId xmlns:a16="http://schemas.microsoft.com/office/drawing/2014/main" id="{00ECDD6B-EF0C-CB72-7B1F-19FCCB3F517F}"/>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grpSp>
        <p:nvGrpSpPr>
          <p:cNvPr id="7" name="Group 6">
            <a:extLst>
              <a:ext uri="{FF2B5EF4-FFF2-40B4-BE49-F238E27FC236}">
                <a16:creationId xmlns:a16="http://schemas.microsoft.com/office/drawing/2014/main" id="{6C013D23-A64E-AA9E-3AF3-F305DCFFC256}"/>
              </a:ext>
            </a:extLst>
          </p:cNvPr>
          <p:cNvGrpSpPr/>
          <p:nvPr/>
        </p:nvGrpSpPr>
        <p:grpSpPr>
          <a:xfrm>
            <a:off x="838198" y="1860947"/>
            <a:ext cx="5451574" cy="4315208"/>
            <a:chOff x="506405" y="1668521"/>
            <a:chExt cx="5744223" cy="4546855"/>
          </a:xfrm>
        </p:grpSpPr>
        <p:pic>
          <p:nvPicPr>
            <p:cNvPr id="11" name="Screen Recording 2026-03-05 at 12.41.17">
              <a:hlinkClick r:id="" action="ppaction://media"/>
              <a:extLst>
                <a:ext uri="{FF2B5EF4-FFF2-40B4-BE49-F238E27FC236}">
                  <a16:creationId xmlns:a16="http://schemas.microsoft.com/office/drawing/2014/main" id="{3389C270-D6FE-9BC8-B252-587F9D521063}"/>
                </a:ext>
              </a:extLst>
            </p:cNvPr>
            <p:cNvPicPr>
              <a:picLocks noChangeAspect="1"/>
            </p:cNvPicPr>
            <p:nvPr>
              <a:videoFile r:link="rId1"/>
              <p:extLst>
                <p:ext uri="{DAA4B4D4-6D71-4841-9C94-3DE7FCFB9230}">
                  <p14:media xmlns:p14="http://schemas.microsoft.com/office/powerpoint/2010/main" r:embed="rId2">
                    <p14:trim end="18145.9278"/>
                  </p14:media>
                </p:ext>
              </p:extLst>
            </p:nvPr>
          </p:nvPicPr>
          <p:blipFill>
            <a:blip r:embed="rId5"/>
            <a:srcRect r="18930"/>
            <a:stretch>
              <a:fillRect/>
            </a:stretch>
          </p:blipFill>
          <p:spPr>
            <a:xfrm>
              <a:off x="3077964" y="1668521"/>
              <a:ext cx="2547348" cy="2108435"/>
            </a:xfrm>
            <a:prstGeom prst="rect">
              <a:avLst/>
            </a:prstGeom>
          </p:spPr>
        </p:pic>
        <p:pic>
          <p:nvPicPr>
            <p:cNvPr id="5" name="Picture 4" descr="A blue object on a grid&#10;&#10;AI-generated content may be incorrect.">
              <a:extLst>
                <a:ext uri="{FF2B5EF4-FFF2-40B4-BE49-F238E27FC236}">
                  <a16:creationId xmlns:a16="http://schemas.microsoft.com/office/drawing/2014/main" id="{2D184786-07AB-AEB6-9786-CDFDF112D1F6}"/>
                </a:ext>
              </a:extLst>
            </p:cNvPr>
            <p:cNvPicPr>
              <a:picLocks noChangeAspect="1"/>
            </p:cNvPicPr>
            <p:nvPr/>
          </p:nvPicPr>
          <p:blipFill>
            <a:blip r:embed="rId6"/>
            <a:srcRect b="5300"/>
            <a:stretch>
              <a:fillRect/>
            </a:stretch>
          </p:blipFill>
          <p:spPr>
            <a:xfrm>
              <a:off x="506405" y="1677940"/>
              <a:ext cx="2226953" cy="2519506"/>
            </a:xfrm>
            <a:prstGeom prst="rect">
              <a:avLst/>
            </a:prstGeom>
          </p:spPr>
        </p:pic>
        <p:pic>
          <p:nvPicPr>
            <p:cNvPr id="9" name="Picture 8" descr="A graph with a red line&#10;&#10;AI-generated content may be incorrect.">
              <a:extLst>
                <a:ext uri="{FF2B5EF4-FFF2-40B4-BE49-F238E27FC236}">
                  <a16:creationId xmlns:a16="http://schemas.microsoft.com/office/drawing/2014/main" id="{E75E1708-DE52-D3B8-2A38-746A511398AE}"/>
                </a:ext>
              </a:extLst>
            </p:cNvPr>
            <p:cNvPicPr>
              <a:picLocks noChangeAspect="1"/>
            </p:cNvPicPr>
            <p:nvPr/>
          </p:nvPicPr>
          <p:blipFill>
            <a:blip r:embed="rId7"/>
            <a:stretch>
              <a:fillRect/>
            </a:stretch>
          </p:blipFill>
          <p:spPr>
            <a:xfrm>
              <a:off x="777773" y="4321776"/>
              <a:ext cx="4600381" cy="1893600"/>
            </a:xfrm>
            <a:prstGeom prst="rect">
              <a:avLst/>
            </a:prstGeom>
          </p:spPr>
        </p:pic>
        <p:sp>
          <p:nvSpPr>
            <p:cNvPr id="3" name="TextBox 2">
              <a:extLst>
                <a:ext uri="{FF2B5EF4-FFF2-40B4-BE49-F238E27FC236}">
                  <a16:creationId xmlns:a16="http://schemas.microsoft.com/office/drawing/2014/main" id="{4E996F54-FDF9-AA04-A5B7-04006D0F5230}"/>
                </a:ext>
              </a:extLst>
            </p:cNvPr>
            <p:cNvSpPr txBox="1"/>
            <p:nvPr/>
          </p:nvSpPr>
          <p:spPr>
            <a:xfrm>
              <a:off x="2733358" y="3901286"/>
              <a:ext cx="3517270" cy="338554"/>
            </a:xfrm>
            <a:prstGeom prst="rect">
              <a:avLst/>
            </a:prstGeom>
            <a:noFill/>
          </p:spPr>
          <p:txBody>
            <a:bodyPr wrap="square" rtlCol="0">
              <a:spAutoFit/>
            </a:bodyPr>
            <a:lstStyle/>
            <a:p>
              <a:r>
                <a:rPr lang="en-US" sz="1600">
                  <a:solidFill>
                    <a:srgbClr val="323C45"/>
                  </a:solidFill>
                  <a:latin typeface="Avenir Next" panose="020B0503020202020204" pitchFamily="34" charset="0"/>
                </a:rPr>
                <a:t>TM010 mode and on axis field</a:t>
              </a:r>
            </a:p>
          </p:txBody>
        </p:sp>
      </p:grpSp>
      <p:pic>
        <p:nvPicPr>
          <p:cNvPr id="10" name="Picture 9" descr="A circular object with many colored dots&#10;&#10;AI-generated content may be incorrect.">
            <a:extLst>
              <a:ext uri="{FF2B5EF4-FFF2-40B4-BE49-F238E27FC236}">
                <a16:creationId xmlns:a16="http://schemas.microsoft.com/office/drawing/2014/main" id="{E803E8A0-577D-D0A1-01D1-0A744958AC8E}"/>
              </a:ext>
            </a:extLst>
          </p:cNvPr>
          <p:cNvPicPr>
            <a:picLocks/>
          </p:cNvPicPr>
          <p:nvPr/>
        </p:nvPicPr>
        <p:blipFill>
          <a:blip r:embed="rId8"/>
          <a:srcRect l="14215" r="6298"/>
          <a:stretch>
            <a:fillRect/>
          </a:stretch>
        </p:blipFill>
        <p:spPr>
          <a:xfrm>
            <a:off x="9107684" y="891840"/>
            <a:ext cx="2232000" cy="2232000"/>
          </a:xfrm>
          <a:prstGeom prst="rect">
            <a:avLst/>
          </a:prstGeom>
        </p:spPr>
      </p:pic>
      <p:pic>
        <p:nvPicPr>
          <p:cNvPr id="15" name="Picture 14" descr="A circular object with many arrows&#10;&#10;AI-generated content may be incorrect.">
            <a:extLst>
              <a:ext uri="{FF2B5EF4-FFF2-40B4-BE49-F238E27FC236}">
                <a16:creationId xmlns:a16="http://schemas.microsoft.com/office/drawing/2014/main" id="{2798228F-AA51-CDA9-E8A4-8134C2270B63}"/>
              </a:ext>
            </a:extLst>
          </p:cNvPr>
          <p:cNvPicPr>
            <a:picLocks/>
          </p:cNvPicPr>
          <p:nvPr/>
        </p:nvPicPr>
        <p:blipFill>
          <a:blip r:embed="rId9"/>
          <a:srcRect l="15164" r="8285"/>
          <a:stretch>
            <a:fillRect/>
          </a:stretch>
        </p:blipFill>
        <p:spPr>
          <a:xfrm>
            <a:off x="6660761" y="878778"/>
            <a:ext cx="2232000" cy="2232000"/>
          </a:xfrm>
          <a:prstGeom prst="rect">
            <a:avLst/>
          </a:prstGeom>
        </p:spPr>
      </p:pic>
      <p:pic>
        <p:nvPicPr>
          <p:cNvPr id="17" name="Picture 16" descr="A circular object with many colored dots&#10;&#10;AI-generated content may be incorrect.">
            <a:extLst>
              <a:ext uri="{FF2B5EF4-FFF2-40B4-BE49-F238E27FC236}">
                <a16:creationId xmlns:a16="http://schemas.microsoft.com/office/drawing/2014/main" id="{0E83B5CC-58A1-3A3A-322F-2EB21973C876}"/>
              </a:ext>
            </a:extLst>
          </p:cNvPr>
          <p:cNvPicPr>
            <a:picLocks/>
          </p:cNvPicPr>
          <p:nvPr/>
        </p:nvPicPr>
        <p:blipFill>
          <a:blip r:embed="rId10"/>
          <a:srcRect l="12374" r="10959"/>
          <a:stretch>
            <a:fillRect/>
          </a:stretch>
        </p:blipFill>
        <p:spPr>
          <a:xfrm>
            <a:off x="6660761" y="3612596"/>
            <a:ext cx="2232000" cy="2232000"/>
          </a:xfrm>
          <a:prstGeom prst="rect">
            <a:avLst/>
          </a:prstGeom>
        </p:spPr>
      </p:pic>
      <p:pic>
        <p:nvPicPr>
          <p:cNvPr id="19" name="Picture 18" descr="A circular object with many dots&#10;&#10;AI-generated content may be incorrect.">
            <a:extLst>
              <a:ext uri="{FF2B5EF4-FFF2-40B4-BE49-F238E27FC236}">
                <a16:creationId xmlns:a16="http://schemas.microsoft.com/office/drawing/2014/main" id="{12FEFE04-7181-711B-13ED-490002C88338}"/>
              </a:ext>
            </a:extLst>
          </p:cNvPr>
          <p:cNvPicPr>
            <a:picLocks/>
          </p:cNvPicPr>
          <p:nvPr/>
        </p:nvPicPr>
        <p:blipFill>
          <a:blip r:embed="rId11"/>
          <a:srcRect l="11896" r="5501"/>
          <a:stretch>
            <a:fillRect/>
          </a:stretch>
        </p:blipFill>
        <p:spPr>
          <a:xfrm>
            <a:off x="9107684" y="3612596"/>
            <a:ext cx="2232000" cy="2232000"/>
          </a:xfrm>
          <a:prstGeom prst="rect">
            <a:avLst/>
          </a:prstGeom>
        </p:spPr>
      </p:pic>
      <p:sp>
        <p:nvSpPr>
          <p:cNvPr id="21" name="TextBox 20">
            <a:extLst>
              <a:ext uri="{FF2B5EF4-FFF2-40B4-BE49-F238E27FC236}">
                <a16:creationId xmlns:a16="http://schemas.microsoft.com/office/drawing/2014/main" id="{D51AA43B-5168-1734-4DE9-80FEA38B502A}"/>
              </a:ext>
            </a:extLst>
          </p:cNvPr>
          <p:cNvSpPr txBox="1"/>
          <p:nvPr/>
        </p:nvSpPr>
        <p:spPr>
          <a:xfrm>
            <a:off x="6579496" y="3179255"/>
            <a:ext cx="1771639" cy="338554"/>
          </a:xfrm>
          <a:prstGeom prst="rect">
            <a:avLst/>
          </a:prstGeom>
          <a:noFill/>
        </p:spPr>
        <p:txBody>
          <a:bodyPr wrap="square" rtlCol="0">
            <a:spAutoFit/>
          </a:bodyPr>
          <a:lstStyle/>
          <a:p>
            <a:r>
              <a:rPr lang="en-US" sz="1600">
                <a:solidFill>
                  <a:srgbClr val="323C45"/>
                </a:solidFill>
                <a:latin typeface="Avenir Next" panose="020B0503020202020204" pitchFamily="34" charset="0"/>
              </a:rPr>
              <a:t>TE11 – 2.042GHz</a:t>
            </a:r>
          </a:p>
        </p:txBody>
      </p:sp>
      <p:sp>
        <p:nvSpPr>
          <p:cNvPr id="22" name="TextBox 21">
            <a:extLst>
              <a:ext uri="{FF2B5EF4-FFF2-40B4-BE49-F238E27FC236}">
                <a16:creationId xmlns:a16="http://schemas.microsoft.com/office/drawing/2014/main" id="{2766570C-A30F-E4E8-39A4-3CFDC101F69F}"/>
              </a:ext>
            </a:extLst>
          </p:cNvPr>
          <p:cNvSpPr txBox="1"/>
          <p:nvPr/>
        </p:nvSpPr>
        <p:spPr>
          <a:xfrm>
            <a:off x="9107683" y="3179255"/>
            <a:ext cx="1830950" cy="338554"/>
          </a:xfrm>
          <a:prstGeom prst="rect">
            <a:avLst/>
          </a:prstGeom>
          <a:noFill/>
        </p:spPr>
        <p:txBody>
          <a:bodyPr wrap="square" rtlCol="0">
            <a:spAutoFit/>
          </a:bodyPr>
          <a:lstStyle/>
          <a:p>
            <a:r>
              <a:rPr lang="en-US" sz="1600">
                <a:solidFill>
                  <a:srgbClr val="323C45"/>
                </a:solidFill>
                <a:latin typeface="Avenir Next" panose="020B0503020202020204" pitchFamily="34" charset="0"/>
              </a:rPr>
              <a:t>TM11 – 1.778GHz</a:t>
            </a:r>
          </a:p>
        </p:txBody>
      </p:sp>
      <p:sp>
        <p:nvSpPr>
          <p:cNvPr id="23" name="TextBox 22">
            <a:extLst>
              <a:ext uri="{FF2B5EF4-FFF2-40B4-BE49-F238E27FC236}">
                <a16:creationId xmlns:a16="http://schemas.microsoft.com/office/drawing/2014/main" id="{76DD86E0-4E7E-FDD2-5647-E580CC36FD3B}"/>
              </a:ext>
            </a:extLst>
          </p:cNvPr>
          <p:cNvSpPr txBox="1"/>
          <p:nvPr/>
        </p:nvSpPr>
        <p:spPr>
          <a:xfrm>
            <a:off x="6660761" y="5785279"/>
            <a:ext cx="1645002" cy="338554"/>
          </a:xfrm>
          <a:prstGeom prst="rect">
            <a:avLst/>
          </a:prstGeom>
          <a:noFill/>
        </p:spPr>
        <p:txBody>
          <a:bodyPr wrap="square" rtlCol="0">
            <a:spAutoFit/>
          </a:bodyPr>
          <a:lstStyle/>
          <a:p>
            <a:r>
              <a:rPr lang="en-US" sz="1600">
                <a:solidFill>
                  <a:srgbClr val="323C45"/>
                </a:solidFill>
                <a:latin typeface="Avenir Next" panose="020B0503020202020204" pitchFamily="34" charset="0"/>
              </a:rPr>
              <a:t>TM – 2.325 GHz</a:t>
            </a:r>
          </a:p>
        </p:txBody>
      </p:sp>
      <p:sp>
        <p:nvSpPr>
          <p:cNvPr id="25" name="TextBox 24">
            <a:extLst>
              <a:ext uri="{FF2B5EF4-FFF2-40B4-BE49-F238E27FC236}">
                <a16:creationId xmlns:a16="http://schemas.microsoft.com/office/drawing/2014/main" id="{44E30A5E-5F0F-21DF-A461-522C6357FA21}"/>
              </a:ext>
            </a:extLst>
          </p:cNvPr>
          <p:cNvSpPr txBox="1"/>
          <p:nvPr/>
        </p:nvSpPr>
        <p:spPr>
          <a:xfrm>
            <a:off x="9107683" y="5780059"/>
            <a:ext cx="1763624" cy="338554"/>
          </a:xfrm>
          <a:prstGeom prst="rect">
            <a:avLst/>
          </a:prstGeom>
          <a:noFill/>
        </p:spPr>
        <p:txBody>
          <a:bodyPr wrap="square" rtlCol="0">
            <a:spAutoFit/>
          </a:bodyPr>
          <a:lstStyle/>
          <a:p>
            <a:r>
              <a:rPr lang="en-US" sz="1600">
                <a:solidFill>
                  <a:srgbClr val="323C45"/>
                </a:solidFill>
                <a:latin typeface="Avenir Next" panose="020B0503020202020204" pitchFamily="34" charset="0"/>
              </a:rPr>
              <a:t>TM – 2.5234 GHz</a:t>
            </a:r>
          </a:p>
        </p:txBody>
      </p:sp>
      <p:sp>
        <p:nvSpPr>
          <p:cNvPr id="4" name="Title 1">
            <a:extLst>
              <a:ext uri="{FF2B5EF4-FFF2-40B4-BE49-F238E27FC236}">
                <a16:creationId xmlns:a16="http://schemas.microsoft.com/office/drawing/2014/main" id="{CBD3E287-5342-28D4-5061-77280CEF85DA}"/>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CST Designs</a:t>
            </a:r>
          </a:p>
        </p:txBody>
      </p:sp>
      <p:sp>
        <p:nvSpPr>
          <p:cNvPr id="6" name="TextBox 5">
            <a:extLst>
              <a:ext uri="{FF2B5EF4-FFF2-40B4-BE49-F238E27FC236}">
                <a16:creationId xmlns:a16="http://schemas.microsoft.com/office/drawing/2014/main" id="{7764F3D6-055E-B0A5-AA95-E79D801EA8C2}"/>
              </a:ext>
            </a:extLst>
          </p:cNvPr>
          <p:cNvSpPr txBox="1"/>
          <p:nvPr/>
        </p:nvSpPr>
        <p:spPr>
          <a:xfrm>
            <a:off x="838198" y="1411330"/>
            <a:ext cx="3168723" cy="39844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rPr>
              <a:t>Single cell designs</a:t>
            </a:r>
          </a:p>
        </p:txBody>
      </p:sp>
    </p:spTree>
    <p:extLst>
      <p:ext uri="{BB962C8B-B14F-4D97-AF65-F5344CB8AC3E}">
        <p14:creationId xmlns:p14="http://schemas.microsoft.com/office/powerpoint/2010/main" val="3508058419"/>
      </p:ext>
    </p:extLst>
  </p:cSld>
  <p:clrMapOvr>
    <a:masterClrMapping/>
  </p:clrMapOvr>
  <p:timing>
    <p:tnLst>
      <p:par>
        <p:cTn id="1" dur="indefinite" restart="never" nodeType="tmRoot">
          <p:childTnLst>
            <p:video>
              <p:cMediaNode vol="80000">
                <p:cTn id="2" repeatCount="indefinite" fill="hold" display="0">
                  <p:stCondLst>
                    <p:cond delay="indefinite"/>
                  </p:stCondLst>
                </p:cTn>
                <p:tgtEl>
                  <p:spTgt spid="11"/>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5A319-2642-3204-6A37-DDEC525AAA33}"/>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CC64F19F-6CA1-1060-C305-6C17E4B0AB63}"/>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9 Cell 3D Design – 1299.4 MHz</a:t>
            </a:r>
          </a:p>
        </p:txBody>
      </p:sp>
      <p:sp>
        <p:nvSpPr>
          <p:cNvPr id="184" name="TextBox 183">
            <a:extLst>
              <a:ext uri="{FF2B5EF4-FFF2-40B4-BE49-F238E27FC236}">
                <a16:creationId xmlns:a16="http://schemas.microsoft.com/office/drawing/2014/main" id="{0BDA20A7-6726-53AC-2A6A-C5AD15C58393}"/>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45</a:t>
            </a:r>
          </a:p>
        </p:txBody>
      </p:sp>
      <p:sp>
        <p:nvSpPr>
          <p:cNvPr id="2" name="TextBox 1">
            <a:extLst>
              <a:ext uri="{FF2B5EF4-FFF2-40B4-BE49-F238E27FC236}">
                <a16:creationId xmlns:a16="http://schemas.microsoft.com/office/drawing/2014/main" id="{290F9836-7D7D-BEAF-CB44-05D07B1F5A0B}"/>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pic>
        <p:nvPicPr>
          <p:cNvPr id="4" name="Picture 3" descr="A blue spiral object on a tile surface&#10;&#10;AI-generated content may be incorrect.">
            <a:extLst>
              <a:ext uri="{FF2B5EF4-FFF2-40B4-BE49-F238E27FC236}">
                <a16:creationId xmlns:a16="http://schemas.microsoft.com/office/drawing/2014/main" id="{4261835A-615E-2B7C-21F8-06237136F08F}"/>
              </a:ext>
            </a:extLst>
          </p:cNvPr>
          <p:cNvPicPr>
            <a:picLocks noChangeAspect="1"/>
          </p:cNvPicPr>
          <p:nvPr/>
        </p:nvPicPr>
        <p:blipFill>
          <a:blip r:embed="rId3"/>
          <a:stretch>
            <a:fillRect/>
          </a:stretch>
        </p:blipFill>
        <p:spPr>
          <a:xfrm>
            <a:off x="1646180" y="1355079"/>
            <a:ext cx="8899634" cy="1894204"/>
          </a:xfrm>
          <a:prstGeom prst="rect">
            <a:avLst/>
          </a:prstGeom>
        </p:spPr>
      </p:pic>
      <p:pic>
        <p:nvPicPr>
          <p:cNvPr id="8" name="Picture 7" descr="A close-up of a wave&#10;&#10;AI-generated content may be incorrect.">
            <a:extLst>
              <a:ext uri="{FF2B5EF4-FFF2-40B4-BE49-F238E27FC236}">
                <a16:creationId xmlns:a16="http://schemas.microsoft.com/office/drawing/2014/main" id="{FE4D55B6-43A2-D821-ACE4-245139B1A9A8}"/>
              </a:ext>
            </a:extLst>
          </p:cNvPr>
          <p:cNvPicPr>
            <a:picLocks noChangeAspect="1"/>
          </p:cNvPicPr>
          <p:nvPr/>
        </p:nvPicPr>
        <p:blipFill>
          <a:blip r:embed="rId4"/>
          <a:stretch>
            <a:fillRect/>
          </a:stretch>
        </p:blipFill>
        <p:spPr>
          <a:xfrm>
            <a:off x="2266947" y="3428999"/>
            <a:ext cx="7658100" cy="2879209"/>
          </a:xfrm>
          <a:prstGeom prst="rect">
            <a:avLst/>
          </a:prstGeom>
        </p:spPr>
      </p:pic>
    </p:spTree>
    <p:extLst>
      <p:ext uri="{BB962C8B-B14F-4D97-AF65-F5344CB8AC3E}">
        <p14:creationId xmlns:p14="http://schemas.microsoft.com/office/powerpoint/2010/main" val="30658985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4EC6D9-7DAA-A88A-85A6-4C5617C65CB2}"/>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501F1261-6D48-5287-34A5-46174F3C68CA}"/>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Simulating Right </a:t>
            </a:r>
            <a:r>
              <a:rPr lang="en-GB" sz="3200" b="1" err="1">
                <a:solidFill>
                  <a:srgbClr val="1D2A63"/>
                </a:solidFill>
                <a:latin typeface="Avenir Next Demi Bold" panose="020B0503020202020204" pitchFamily="34" charset="0"/>
              </a:rPr>
              <a:t>Endcup</a:t>
            </a:r>
            <a:r>
              <a:rPr lang="en-GB" sz="3200" b="1">
                <a:solidFill>
                  <a:srgbClr val="1D2A63"/>
                </a:solidFill>
                <a:latin typeface="Avenir Next Demi Bold" panose="020B0503020202020204" pitchFamily="34" charset="0"/>
              </a:rPr>
              <a:t> and Beampipe is Important</a:t>
            </a:r>
          </a:p>
        </p:txBody>
      </p:sp>
      <p:sp>
        <p:nvSpPr>
          <p:cNvPr id="184" name="TextBox 183">
            <a:extLst>
              <a:ext uri="{FF2B5EF4-FFF2-40B4-BE49-F238E27FC236}">
                <a16:creationId xmlns:a16="http://schemas.microsoft.com/office/drawing/2014/main" id="{F32C1EA1-6B24-1B54-F2DA-D2ABF030ED0A}"/>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46</a:t>
            </a:r>
          </a:p>
        </p:txBody>
      </p:sp>
      <p:sp>
        <p:nvSpPr>
          <p:cNvPr id="53" name="TextBox 52">
            <a:extLst>
              <a:ext uri="{FF2B5EF4-FFF2-40B4-BE49-F238E27FC236}">
                <a16:creationId xmlns:a16="http://schemas.microsoft.com/office/drawing/2014/main" id="{FB1B40AD-51A0-9FF6-99E8-EE00FF55E92F}"/>
              </a:ext>
            </a:extLst>
          </p:cNvPr>
          <p:cNvSpPr txBox="1"/>
          <p:nvPr/>
        </p:nvSpPr>
        <p:spPr>
          <a:xfrm>
            <a:off x="838198" y="1411330"/>
            <a:ext cx="4774326" cy="714234"/>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Field with beampipe and optimized </a:t>
            </a:r>
            <a:r>
              <a:rPr lang="en-GB" err="1">
                <a:solidFill>
                  <a:srgbClr val="1D2A63"/>
                </a:solidFill>
                <a:latin typeface="Avenir Next Medium" panose="020B0503020202020204" pitchFamily="34" charset="0"/>
              </a:rPr>
              <a:t>endcup</a:t>
            </a:r>
            <a:r>
              <a:rPr lang="en-GB">
                <a:solidFill>
                  <a:srgbClr val="1D2A63"/>
                </a:solidFill>
                <a:latin typeface="Avenir Next Medium" panose="020B0503020202020204" pitchFamily="34" charset="0"/>
              </a:rPr>
              <a:t>:</a:t>
            </a:r>
          </a:p>
        </p:txBody>
      </p:sp>
      <p:sp>
        <p:nvSpPr>
          <p:cNvPr id="2" name="TextBox 1">
            <a:extLst>
              <a:ext uri="{FF2B5EF4-FFF2-40B4-BE49-F238E27FC236}">
                <a16:creationId xmlns:a16="http://schemas.microsoft.com/office/drawing/2014/main" id="{A4AA3461-DBEC-71E7-CC1E-864A2F56E400}"/>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568354E9-2CBC-69ED-7974-8B76D9DE8536}"/>
              </a:ext>
            </a:extLst>
          </p:cNvPr>
          <p:cNvSpPr txBox="1"/>
          <p:nvPr/>
        </p:nvSpPr>
        <p:spPr>
          <a:xfrm>
            <a:off x="6095997" y="1411330"/>
            <a:ext cx="4774326" cy="39844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Field without beampipe and no </a:t>
            </a:r>
            <a:r>
              <a:rPr lang="en-GB" err="1">
                <a:solidFill>
                  <a:srgbClr val="1D2A63"/>
                </a:solidFill>
                <a:latin typeface="Avenir Next Medium" panose="020B0503020202020204" pitchFamily="34" charset="0"/>
              </a:rPr>
              <a:t>endcup</a:t>
            </a:r>
            <a:r>
              <a:rPr lang="en-GB">
                <a:solidFill>
                  <a:srgbClr val="1D2A63"/>
                </a:solidFill>
                <a:latin typeface="Avenir Next Medium" panose="020B0503020202020204" pitchFamily="34" charset="0"/>
              </a:rPr>
              <a:t>:</a:t>
            </a:r>
          </a:p>
        </p:txBody>
      </p:sp>
      <p:pic>
        <p:nvPicPr>
          <p:cNvPr id="5" name="Picture 4" descr="A graph of a graph&#10;&#10;AI-generated content may be incorrect.">
            <a:extLst>
              <a:ext uri="{FF2B5EF4-FFF2-40B4-BE49-F238E27FC236}">
                <a16:creationId xmlns:a16="http://schemas.microsoft.com/office/drawing/2014/main" id="{AE19390B-2BD9-D08A-9125-A307EB0AA8F9}"/>
              </a:ext>
            </a:extLst>
          </p:cNvPr>
          <p:cNvPicPr>
            <a:picLocks noChangeAspect="1"/>
          </p:cNvPicPr>
          <p:nvPr/>
        </p:nvPicPr>
        <p:blipFill>
          <a:blip r:embed="rId3"/>
          <a:stretch>
            <a:fillRect/>
          </a:stretch>
        </p:blipFill>
        <p:spPr>
          <a:xfrm>
            <a:off x="838198" y="2195728"/>
            <a:ext cx="4774326" cy="1925002"/>
          </a:xfrm>
          <a:prstGeom prst="rect">
            <a:avLst/>
          </a:prstGeom>
        </p:spPr>
      </p:pic>
      <p:pic>
        <p:nvPicPr>
          <p:cNvPr id="7" name="Picture 6" descr="A graph with red lines&#10;&#10;AI-generated content may be incorrect.">
            <a:extLst>
              <a:ext uri="{FF2B5EF4-FFF2-40B4-BE49-F238E27FC236}">
                <a16:creationId xmlns:a16="http://schemas.microsoft.com/office/drawing/2014/main" id="{D2C90838-93E7-FAD9-0C0A-A1146EC7E5E8}"/>
              </a:ext>
            </a:extLst>
          </p:cNvPr>
          <p:cNvPicPr>
            <a:picLocks noChangeAspect="1"/>
          </p:cNvPicPr>
          <p:nvPr/>
        </p:nvPicPr>
        <p:blipFill>
          <a:blip r:embed="rId4"/>
          <a:stretch>
            <a:fillRect/>
          </a:stretch>
        </p:blipFill>
        <p:spPr>
          <a:xfrm>
            <a:off x="6095997" y="2224631"/>
            <a:ext cx="5653250" cy="1920594"/>
          </a:xfrm>
          <a:prstGeom prst="rect">
            <a:avLst/>
          </a:prstGeom>
        </p:spPr>
      </p:pic>
      <p:pic>
        <p:nvPicPr>
          <p:cNvPr id="9" name="Picture 8" descr="A blue and yellow dotted surface&#10;&#10;AI-generated content may be incorrect.">
            <a:extLst>
              <a:ext uri="{FF2B5EF4-FFF2-40B4-BE49-F238E27FC236}">
                <a16:creationId xmlns:a16="http://schemas.microsoft.com/office/drawing/2014/main" id="{33C5A2D1-85F4-0281-913B-8D49800FD2FB}"/>
              </a:ext>
            </a:extLst>
          </p:cNvPr>
          <p:cNvPicPr>
            <a:picLocks noChangeAspect="1"/>
          </p:cNvPicPr>
          <p:nvPr/>
        </p:nvPicPr>
        <p:blipFill>
          <a:blip r:embed="rId5"/>
          <a:stretch>
            <a:fillRect/>
          </a:stretch>
        </p:blipFill>
        <p:spPr>
          <a:xfrm>
            <a:off x="1103138" y="4326753"/>
            <a:ext cx="4002260" cy="1473834"/>
          </a:xfrm>
          <a:prstGeom prst="rect">
            <a:avLst/>
          </a:prstGeom>
          <a:ln>
            <a:solidFill>
              <a:schemeClr val="tx1"/>
            </a:solidFill>
          </a:ln>
        </p:spPr>
      </p:pic>
      <p:pic>
        <p:nvPicPr>
          <p:cNvPr id="11" name="Picture 10" descr="A blue wavy shape with colorful arrows&#10;&#10;AI-generated content may be incorrect.">
            <a:extLst>
              <a:ext uri="{FF2B5EF4-FFF2-40B4-BE49-F238E27FC236}">
                <a16:creationId xmlns:a16="http://schemas.microsoft.com/office/drawing/2014/main" id="{6518F9D0-A5FA-E676-04C0-C21E0DBCCF59}"/>
              </a:ext>
            </a:extLst>
          </p:cNvPr>
          <p:cNvPicPr>
            <a:picLocks noChangeAspect="1"/>
          </p:cNvPicPr>
          <p:nvPr/>
        </p:nvPicPr>
        <p:blipFill>
          <a:blip r:embed="rId6"/>
          <a:stretch>
            <a:fillRect/>
          </a:stretch>
        </p:blipFill>
        <p:spPr>
          <a:xfrm>
            <a:off x="6771709" y="4326753"/>
            <a:ext cx="3951469" cy="1473834"/>
          </a:xfrm>
          <a:prstGeom prst="rect">
            <a:avLst/>
          </a:prstGeom>
          <a:ln>
            <a:solidFill>
              <a:schemeClr val="tx1"/>
            </a:solidFill>
          </a:ln>
        </p:spPr>
      </p:pic>
    </p:spTree>
    <p:extLst>
      <p:ext uri="{BB962C8B-B14F-4D97-AF65-F5344CB8AC3E}">
        <p14:creationId xmlns:p14="http://schemas.microsoft.com/office/powerpoint/2010/main" val="12848266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269645-9708-3CA6-9B74-325EECA90D15}"/>
            </a:ext>
          </a:extLst>
        </p:cNvPr>
        <p:cNvGrpSpPr/>
        <p:nvPr/>
      </p:nvGrpSpPr>
      <p:grpSpPr>
        <a:xfrm>
          <a:off x="0" y="0"/>
          <a:ext cx="0" cy="0"/>
          <a:chOff x="0" y="0"/>
          <a:chExt cx="0" cy="0"/>
        </a:xfrm>
      </p:grpSpPr>
      <p:pic>
        <p:nvPicPr>
          <p:cNvPr id="12" name="Picture 11" descr="A blue and yellow dotted surface&#10;&#10;AI-generated content may be incorrect.">
            <a:extLst>
              <a:ext uri="{FF2B5EF4-FFF2-40B4-BE49-F238E27FC236}">
                <a16:creationId xmlns:a16="http://schemas.microsoft.com/office/drawing/2014/main" id="{C4C384CE-1FB5-5C05-A069-D0DE446322A5}"/>
              </a:ext>
            </a:extLst>
          </p:cNvPr>
          <p:cNvPicPr>
            <a:picLocks noChangeAspect="1"/>
          </p:cNvPicPr>
          <p:nvPr/>
        </p:nvPicPr>
        <p:blipFill>
          <a:blip r:embed="rId3"/>
          <a:stretch>
            <a:fillRect/>
          </a:stretch>
        </p:blipFill>
        <p:spPr>
          <a:xfrm>
            <a:off x="1103138" y="4326753"/>
            <a:ext cx="4002260" cy="1473834"/>
          </a:xfrm>
          <a:prstGeom prst="rect">
            <a:avLst/>
          </a:prstGeom>
          <a:ln>
            <a:solidFill>
              <a:schemeClr val="tx1"/>
            </a:solidFill>
          </a:ln>
        </p:spPr>
      </p:pic>
      <p:sp>
        <p:nvSpPr>
          <p:cNvPr id="24" name="Title 1">
            <a:extLst>
              <a:ext uri="{FF2B5EF4-FFF2-40B4-BE49-F238E27FC236}">
                <a16:creationId xmlns:a16="http://schemas.microsoft.com/office/drawing/2014/main" id="{105EE652-962B-1CBC-0584-D58614D96DFA}"/>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Simulating Right </a:t>
            </a:r>
            <a:r>
              <a:rPr lang="en-GB" sz="3200" b="1" err="1">
                <a:solidFill>
                  <a:srgbClr val="1D2A63"/>
                </a:solidFill>
                <a:latin typeface="Avenir Next Demi Bold" panose="020B0503020202020204" pitchFamily="34" charset="0"/>
              </a:rPr>
              <a:t>Endcup</a:t>
            </a:r>
            <a:r>
              <a:rPr lang="en-GB" sz="3200" b="1">
                <a:solidFill>
                  <a:srgbClr val="1D2A63"/>
                </a:solidFill>
                <a:latin typeface="Avenir Next Demi Bold" panose="020B0503020202020204" pitchFamily="34" charset="0"/>
              </a:rPr>
              <a:t> and Beampipe is Important</a:t>
            </a:r>
          </a:p>
        </p:txBody>
      </p:sp>
      <p:sp>
        <p:nvSpPr>
          <p:cNvPr id="184" name="TextBox 183">
            <a:extLst>
              <a:ext uri="{FF2B5EF4-FFF2-40B4-BE49-F238E27FC236}">
                <a16:creationId xmlns:a16="http://schemas.microsoft.com/office/drawing/2014/main" id="{7700690C-B8CF-80D6-B1B2-CFAC34C551C5}"/>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47</a:t>
            </a:r>
          </a:p>
        </p:txBody>
      </p:sp>
      <p:sp>
        <p:nvSpPr>
          <p:cNvPr id="53" name="TextBox 52">
            <a:extLst>
              <a:ext uri="{FF2B5EF4-FFF2-40B4-BE49-F238E27FC236}">
                <a16:creationId xmlns:a16="http://schemas.microsoft.com/office/drawing/2014/main" id="{78FF3431-0C06-B6AE-CD37-1A4D78A17B08}"/>
              </a:ext>
            </a:extLst>
          </p:cNvPr>
          <p:cNvSpPr txBox="1"/>
          <p:nvPr/>
        </p:nvSpPr>
        <p:spPr>
          <a:xfrm>
            <a:off x="838198" y="1411330"/>
            <a:ext cx="4774326" cy="714234"/>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Field with beampipe and optimized </a:t>
            </a:r>
            <a:r>
              <a:rPr lang="en-GB" err="1">
                <a:solidFill>
                  <a:srgbClr val="1D2A63"/>
                </a:solidFill>
                <a:latin typeface="Avenir Next Medium" panose="020B0503020202020204" pitchFamily="34" charset="0"/>
              </a:rPr>
              <a:t>endcup</a:t>
            </a:r>
            <a:r>
              <a:rPr lang="en-GB">
                <a:solidFill>
                  <a:srgbClr val="1D2A63"/>
                </a:solidFill>
                <a:latin typeface="Avenir Next Medium" panose="020B0503020202020204" pitchFamily="34" charset="0"/>
              </a:rPr>
              <a:t>:</a:t>
            </a:r>
          </a:p>
        </p:txBody>
      </p:sp>
      <p:sp>
        <p:nvSpPr>
          <p:cNvPr id="2" name="TextBox 1">
            <a:extLst>
              <a:ext uri="{FF2B5EF4-FFF2-40B4-BE49-F238E27FC236}">
                <a16:creationId xmlns:a16="http://schemas.microsoft.com/office/drawing/2014/main" id="{C940E5D3-2459-4795-29AF-7EAEFAC8B868}"/>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D5C20C7B-28C0-A49D-A1B1-06B12311CCF7}"/>
              </a:ext>
            </a:extLst>
          </p:cNvPr>
          <p:cNvSpPr txBox="1"/>
          <p:nvPr/>
        </p:nvSpPr>
        <p:spPr>
          <a:xfrm>
            <a:off x="6095997" y="1411330"/>
            <a:ext cx="4774326" cy="39844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Field without beampipe and no </a:t>
            </a:r>
            <a:r>
              <a:rPr lang="en-GB" err="1">
                <a:solidFill>
                  <a:srgbClr val="1D2A63"/>
                </a:solidFill>
                <a:latin typeface="Avenir Next Medium" panose="020B0503020202020204" pitchFamily="34" charset="0"/>
              </a:rPr>
              <a:t>endcup</a:t>
            </a:r>
            <a:r>
              <a:rPr lang="en-GB">
                <a:solidFill>
                  <a:srgbClr val="1D2A63"/>
                </a:solidFill>
                <a:latin typeface="Avenir Next Medium" panose="020B0503020202020204" pitchFamily="34" charset="0"/>
              </a:rPr>
              <a:t>:</a:t>
            </a:r>
          </a:p>
        </p:txBody>
      </p:sp>
      <p:pic>
        <p:nvPicPr>
          <p:cNvPr id="7" name="Picture 6" descr="A graph with red lines&#10;&#10;AI-generated content may be incorrect.">
            <a:extLst>
              <a:ext uri="{FF2B5EF4-FFF2-40B4-BE49-F238E27FC236}">
                <a16:creationId xmlns:a16="http://schemas.microsoft.com/office/drawing/2014/main" id="{F7C229F1-1027-41D2-4B29-3DE4F2053897}"/>
              </a:ext>
            </a:extLst>
          </p:cNvPr>
          <p:cNvPicPr>
            <a:picLocks noChangeAspect="1"/>
          </p:cNvPicPr>
          <p:nvPr/>
        </p:nvPicPr>
        <p:blipFill>
          <a:blip r:embed="rId4"/>
          <a:stretch>
            <a:fillRect/>
          </a:stretch>
        </p:blipFill>
        <p:spPr>
          <a:xfrm>
            <a:off x="6095997" y="2224631"/>
            <a:ext cx="5653250" cy="1920594"/>
          </a:xfrm>
          <a:prstGeom prst="rect">
            <a:avLst/>
          </a:prstGeom>
        </p:spPr>
      </p:pic>
      <p:pic>
        <p:nvPicPr>
          <p:cNvPr id="11" name="Picture 10" descr="A blue wavy shape with colorful arrows&#10;&#10;AI-generated content may be incorrect.">
            <a:extLst>
              <a:ext uri="{FF2B5EF4-FFF2-40B4-BE49-F238E27FC236}">
                <a16:creationId xmlns:a16="http://schemas.microsoft.com/office/drawing/2014/main" id="{1F5C1A29-4786-D450-49F3-EAC943507704}"/>
              </a:ext>
            </a:extLst>
          </p:cNvPr>
          <p:cNvPicPr>
            <a:picLocks noChangeAspect="1"/>
          </p:cNvPicPr>
          <p:nvPr/>
        </p:nvPicPr>
        <p:blipFill>
          <a:blip r:embed="rId5"/>
          <a:stretch>
            <a:fillRect/>
          </a:stretch>
        </p:blipFill>
        <p:spPr>
          <a:xfrm>
            <a:off x="6771709" y="4326753"/>
            <a:ext cx="3951469" cy="1473834"/>
          </a:xfrm>
          <a:prstGeom prst="rect">
            <a:avLst/>
          </a:prstGeom>
          <a:ln>
            <a:solidFill>
              <a:schemeClr val="tx1"/>
            </a:solidFill>
          </a:ln>
        </p:spPr>
      </p:pic>
      <p:sp>
        <p:nvSpPr>
          <p:cNvPr id="4" name="Rectangle 3">
            <a:extLst>
              <a:ext uri="{FF2B5EF4-FFF2-40B4-BE49-F238E27FC236}">
                <a16:creationId xmlns:a16="http://schemas.microsoft.com/office/drawing/2014/main" id="{BB26C710-2642-1716-133C-F218069135D6}"/>
              </a:ext>
            </a:extLst>
          </p:cNvPr>
          <p:cNvSpPr/>
          <p:nvPr/>
        </p:nvSpPr>
        <p:spPr>
          <a:xfrm>
            <a:off x="7462345" y="2125564"/>
            <a:ext cx="3891455" cy="383380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0110BDF9-55CF-4E02-4931-7FE5B0D45F78}"/>
              </a:ext>
            </a:extLst>
          </p:cNvPr>
          <p:cNvCxnSpPr>
            <a:cxnSpLocks/>
          </p:cNvCxnSpPr>
          <p:nvPr/>
        </p:nvCxnSpPr>
        <p:spPr>
          <a:xfrm flipH="1">
            <a:off x="6453352" y="3941379"/>
            <a:ext cx="1008993" cy="61870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EA79C347-6A89-8C06-D7C4-952F05111441}"/>
              </a:ext>
            </a:extLst>
          </p:cNvPr>
          <p:cNvSpPr txBox="1"/>
          <p:nvPr/>
        </p:nvSpPr>
        <p:spPr>
          <a:xfrm>
            <a:off x="3548119" y="4602731"/>
            <a:ext cx="3223590" cy="1200329"/>
          </a:xfrm>
          <a:prstGeom prst="rect">
            <a:avLst/>
          </a:prstGeom>
          <a:solidFill>
            <a:schemeClr val="accent2">
              <a:lumMod val="20000"/>
              <a:lumOff val="80000"/>
            </a:schemeClr>
          </a:solidFill>
          <a:ln w="28575">
            <a:solidFill>
              <a:srgbClr val="FF0000"/>
            </a:solidFill>
          </a:ln>
        </p:spPr>
        <p:txBody>
          <a:bodyPr wrap="square" rtlCol="0">
            <a:spAutoFit/>
          </a:bodyPr>
          <a:lstStyle/>
          <a:p>
            <a:r>
              <a:rPr lang="en-US">
                <a:solidFill>
                  <a:srgbClr val="FF0000"/>
                </a:solidFill>
                <a:latin typeface="Avenir Next" panose="020B0503020202020204" pitchFamily="34" charset="0"/>
              </a:rPr>
              <a:t>Lossy mode,</a:t>
            </a:r>
          </a:p>
          <a:p>
            <a:r>
              <a:rPr lang="en-US">
                <a:solidFill>
                  <a:srgbClr val="FF0000"/>
                </a:solidFill>
                <a:latin typeface="Avenir Next" panose="020B0503020202020204" pitchFamily="34" charset="0"/>
              </a:rPr>
              <a:t>While the frequency is right, the amplitude decreases, showing field leakage.</a:t>
            </a:r>
          </a:p>
        </p:txBody>
      </p:sp>
      <p:pic>
        <p:nvPicPr>
          <p:cNvPr id="6" name="Picture 5" descr="A graph of a graph&#10;&#10;AI-generated content may be incorrect.">
            <a:extLst>
              <a:ext uri="{FF2B5EF4-FFF2-40B4-BE49-F238E27FC236}">
                <a16:creationId xmlns:a16="http://schemas.microsoft.com/office/drawing/2014/main" id="{E44501B5-A211-FF79-C774-3883A44F7EA2}"/>
              </a:ext>
            </a:extLst>
          </p:cNvPr>
          <p:cNvPicPr>
            <a:picLocks noChangeAspect="1"/>
          </p:cNvPicPr>
          <p:nvPr/>
        </p:nvPicPr>
        <p:blipFill>
          <a:blip r:embed="rId6"/>
          <a:stretch>
            <a:fillRect/>
          </a:stretch>
        </p:blipFill>
        <p:spPr>
          <a:xfrm>
            <a:off x="838198" y="2195728"/>
            <a:ext cx="4774326" cy="1925002"/>
          </a:xfrm>
          <a:prstGeom prst="rect">
            <a:avLst/>
          </a:prstGeom>
        </p:spPr>
      </p:pic>
    </p:spTree>
    <p:extLst>
      <p:ext uri="{BB962C8B-B14F-4D97-AF65-F5344CB8AC3E}">
        <p14:creationId xmlns:p14="http://schemas.microsoft.com/office/powerpoint/2010/main" val="24093404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5A319-2642-3204-6A37-DDEC525AAA33}"/>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CC64F19F-6CA1-1060-C305-6C17E4B0AB63}"/>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Some Discrepancies Between Field Properties:</a:t>
            </a:r>
          </a:p>
        </p:txBody>
      </p:sp>
      <p:sp>
        <p:nvSpPr>
          <p:cNvPr id="184" name="TextBox 183">
            <a:extLst>
              <a:ext uri="{FF2B5EF4-FFF2-40B4-BE49-F238E27FC236}">
                <a16:creationId xmlns:a16="http://schemas.microsoft.com/office/drawing/2014/main" id="{0BDA20A7-6726-53AC-2A6A-C5AD15C58393}"/>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48</a:t>
            </a:r>
          </a:p>
        </p:txBody>
      </p:sp>
      <p:sp>
        <p:nvSpPr>
          <p:cNvPr id="2" name="TextBox 1">
            <a:extLst>
              <a:ext uri="{FF2B5EF4-FFF2-40B4-BE49-F238E27FC236}">
                <a16:creationId xmlns:a16="http://schemas.microsoft.com/office/drawing/2014/main" id="{290F9836-7D7D-BEAF-CB44-05D07B1F5A0B}"/>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graphicFrame>
        <p:nvGraphicFramePr>
          <p:cNvPr id="3" name="Table 2">
            <a:extLst>
              <a:ext uri="{FF2B5EF4-FFF2-40B4-BE49-F238E27FC236}">
                <a16:creationId xmlns:a16="http://schemas.microsoft.com/office/drawing/2014/main" id="{5FA09BAF-CA92-6CAD-8C42-97FF0252E3A7}"/>
              </a:ext>
            </a:extLst>
          </p:cNvPr>
          <p:cNvGraphicFramePr>
            <a:graphicFrameLocks noGrp="1"/>
          </p:cNvGraphicFramePr>
          <p:nvPr>
            <p:extLst>
              <p:ext uri="{D42A27DB-BD31-4B8C-83A1-F6EECF244321}">
                <p14:modId xmlns:p14="http://schemas.microsoft.com/office/powerpoint/2010/main" val="1709799361"/>
              </p:ext>
            </p:extLst>
          </p:nvPr>
        </p:nvGraphicFramePr>
        <p:xfrm>
          <a:off x="838200" y="1772880"/>
          <a:ext cx="5532078" cy="3932525"/>
        </p:xfrm>
        <a:graphic>
          <a:graphicData uri="http://schemas.openxmlformats.org/drawingml/2006/table">
            <a:tbl>
              <a:tblPr firstRow="1">
                <a:tableStyleId>{5C22544A-7EE6-4342-B048-85BDC9FD1C3A}</a:tableStyleId>
              </a:tblPr>
              <a:tblGrid>
                <a:gridCol w="1844026">
                  <a:extLst>
                    <a:ext uri="{9D8B030D-6E8A-4147-A177-3AD203B41FA5}">
                      <a16:colId xmlns:a16="http://schemas.microsoft.com/office/drawing/2014/main" val="4112107111"/>
                    </a:ext>
                  </a:extLst>
                </a:gridCol>
                <a:gridCol w="1844026">
                  <a:extLst>
                    <a:ext uri="{9D8B030D-6E8A-4147-A177-3AD203B41FA5}">
                      <a16:colId xmlns:a16="http://schemas.microsoft.com/office/drawing/2014/main" val="3975056037"/>
                    </a:ext>
                  </a:extLst>
                </a:gridCol>
                <a:gridCol w="1844026">
                  <a:extLst>
                    <a:ext uri="{9D8B030D-6E8A-4147-A177-3AD203B41FA5}">
                      <a16:colId xmlns:a16="http://schemas.microsoft.com/office/drawing/2014/main" val="3084408933"/>
                    </a:ext>
                  </a:extLst>
                </a:gridCol>
              </a:tblGrid>
              <a:tr h="786505">
                <a:tc>
                  <a:txBody>
                    <a:bodyPr/>
                    <a:lstStyle/>
                    <a:p>
                      <a:r>
                        <a:rPr lang="en-US" sz="1800" b="0" i="0">
                          <a:latin typeface="Avenir Next Medium" panose="020B0503020202020204" pitchFamily="34" charset="0"/>
                        </a:rPr>
                        <a:t>Figure</a:t>
                      </a:r>
                    </a:p>
                  </a:txBody>
                  <a:tcPr marL="86804" marR="86804" marT="43402" marB="43402">
                    <a:solidFill>
                      <a:srgbClr val="1D2A63"/>
                    </a:solidFill>
                  </a:tcPr>
                </a:tc>
                <a:tc>
                  <a:txBody>
                    <a:bodyPr/>
                    <a:lstStyle/>
                    <a:p>
                      <a:r>
                        <a:rPr lang="en-US" sz="1800" b="0" i="0" err="1">
                          <a:latin typeface="Avenir Next Medium" panose="020B0503020202020204" pitchFamily="34" charset="0"/>
                        </a:rPr>
                        <a:t>Superfish</a:t>
                      </a:r>
                      <a:endParaRPr lang="en-US" sz="1800" b="0" i="0">
                        <a:latin typeface="Avenir Next Medium" panose="020B0503020202020204" pitchFamily="34" charset="0"/>
                      </a:endParaRPr>
                    </a:p>
                  </a:txBody>
                  <a:tcPr marL="86804" marR="86804" marT="43402" marB="43402">
                    <a:solidFill>
                      <a:srgbClr val="1D2A63"/>
                    </a:solidFill>
                  </a:tcPr>
                </a:tc>
                <a:tc>
                  <a:txBody>
                    <a:bodyPr/>
                    <a:lstStyle/>
                    <a:p>
                      <a:r>
                        <a:rPr lang="en-US" sz="1800" b="0" i="0">
                          <a:latin typeface="Avenir Next Medium" panose="020B0503020202020204" pitchFamily="34" charset="0"/>
                        </a:rPr>
                        <a:t>CST</a:t>
                      </a:r>
                    </a:p>
                  </a:txBody>
                  <a:tcPr marL="86804" marR="86804" marT="43402" marB="43402">
                    <a:solidFill>
                      <a:srgbClr val="1D2A63"/>
                    </a:solidFill>
                  </a:tcPr>
                </a:tc>
                <a:extLst>
                  <a:ext uri="{0D108BD9-81ED-4DB2-BD59-A6C34878D82A}">
                    <a16:rowId xmlns:a16="http://schemas.microsoft.com/office/drawing/2014/main" val="283389075"/>
                  </a:ext>
                </a:extLst>
              </a:tr>
              <a:tr h="786505">
                <a:tc>
                  <a:txBody>
                    <a:bodyPr/>
                    <a:lstStyle/>
                    <a:p>
                      <a:r>
                        <a:rPr lang="en-US" sz="1700">
                          <a:latin typeface="Avenir Next" panose="020B0503020202020204" pitchFamily="34" charset="0"/>
                        </a:rPr>
                        <a:t>Frequency (GHz)</a:t>
                      </a:r>
                    </a:p>
                  </a:txBody>
                  <a:tcPr marL="86804" marR="86804" marT="43402" marB="43402">
                    <a:solidFill>
                      <a:schemeClr val="bg1">
                        <a:lumMod val="95000"/>
                      </a:schemeClr>
                    </a:solidFill>
                  </a:tcPr>
                </a:tc>
                <a:tc>
                  <a:txBody>
                    <a:bodyPr/>
                    <a:lstStyle/>
                    <a:p>
                      <a:r>
                        <a:rPr lang="en-US" sz="1700">
                          <a:latin typeface="Avenir Next" panose="020B0503020202020204" pitchFamily="34" charset="0"/>
                        </a:rPr>
                        <a:t>1.3000</a:t>
                      </a:r>
                    </a:p>
                  </a:txBody>
                  <a:tcPr marL="86804" marR="86804" marT="43402" marB="43402">
                    <a:solidFill>
                      <a:schemeClr val="bg1">
                        <a:lumMod val="95000"/>
                      </a:schemeClr>
                    </a:solidFill>
                  </a:tcPr>
                </a:tc>
                <a:tc>
                  <a:txBody>
                    <a:bodyPr/>
                    <a:lstStyle/>
                    <a:p>
                      <a:r>
                        <a:rPr lang="en-US" sz="1700">
                          <a:latin typeface="Avenir Next" panose="020B0503020202020204" pitchFamily="34" charset="0"/>
                        </a:rPr>
                        <a:t>1.2994</a:t>
                      </a:r>
                    </a:p>
                  </a:txBody>
                  <a:tcPr marL="86804" marR="86804" marT="43402" marB="43402">
                    <a:solidFill>
                      <a:schemeClr val="bg1">
                        <a:lumMod val="95000"/>
                      </a:schemeClr>
                    </a:solidFill>
                  </a:tcPr>
                </a:tc>
                <a:extLst>
                  <a:ext uri="{0D108BD9-81ED-4DB2-BD59-A6C34878D82A}">
                    <a16:rowId xmlns:a16="http://schemas.microsoft.com/office/drawing/2014/main" val="1371244835"/>
                  </a:ext>
                </a:extLst>
              </a:tr>
              <a:tr h="786505">
                <a:tc>
                  <a:txBody>
                    <a:bodyPr/>
                    <a:lstStyle/>
                    <a:p>
                      <a:r>
                        <a:rPr lang="en-US" sz="1700">
                          <a:latin typeface="Avenir Next" panose="020B0503020202020204" pitchFamily="34" charset="0"/>
                        </a:rPr>
                        <a:t>Shunt Impedance (MΩ)</a:t>
                      </a:r>
                    </a:p>
                  </a:txBody>
                  <a:tcPr marL="86804" marR="86804" marT="43402" marB="43402">
                    <a:solidFill>
                      <a:schemeClr val="bg1">
                        <a:lumMod val="85000"/>
                      </a:schemeClr>
                    </a:solidFill>
                  </a:tcPr>
                </a:tc>
                <a:tc>
                  <a:txBody>
                    <a:bodyPr/>
                    <a:lstStyle/>
                    <a:p>
                      <a:r>
                        <a:rPr lang="en-GB" sz="1700">
                          <a:solidFill>
                            <a:srgbClr val="323C45"/>
                          </a:solidFill>
                          <a:latin typeface="Avenir Next" panose="020B0503020202020204" pitchFamily="34" charset="0"/>
                          <a:ea typeface="CMU Serif" panose="02000603000000000000" pitchFamily="2" charset="0"/>
                          <a:cs typeface="CMU Serif" panose="02000603000000000000" pitchFamily="2" charset="0"/>
                        </a:rPr>
                        <a:t>1.055e7</a:t>
                      </a:r>
                      <a:endParaRPr lang="en-US" sz="1700">
                        <a:latin typeface="Avenir Next" panose="020B0503020202020204" pitchFamily="34" charset="0"/>
                      </a:endParaRPr>
                    </a:p>
                  </a:txBody>
                  <a:tcPr marL="86804" marR="86804" marT="43402" marB="43402">
                    <a:solidFill>
                      <a:schemeClr val="bg1">
                        <a:lumMod val="85000"/>
                      </a:schemeClr>
                    </a:solidFill>
                  </a:tcPr>
                </a:tc>
                <a:tc>
                  <a:txBody>
                    <a:bodyPr/>
                    <a:lstStyle/>
                    <a:p>
                      <a:r>
                        <a:rPr lang="en-US" sz="1700">
                          <a:latin typeface="Avenir Next" panose="020B0503020202020204" pitchFamily="34" charset="0"/>
                        </a:rPr>
                        <a:t>1.756e7</a:t>
                      </a:r>
                    </a:p>
                  </a:txBody>
                  <a:tcPr marL="86804" marR="86804" marT="43402" marB="43402">
                    <a:solidFill>
                      <a:schemeClr val="bg1">
                        <a:lumMod val="85000"/>
                      </a:schemeClr>
                    </a:solidFill>
                  </a:tcPr>
                </a:tc>
                <a:extLst>
                  <a:ext uri="{0D108BD9-81ED-4DB2-BD59-A6C34878D82A}">
                    <a16:rowId xmlns:a16="http://schemas.microsoft.com/office/drawing/2014/main" val="2995180548"/>
                  </a:ext>
                </a:extLst>
              </a:tr>
              <a:tr h="786505">
                <a:tc>
                  <a:txBody>
                    <a:bodyPr/>
                    <a:lstStyle/>
                    <a:p>
                      <a:r>
                        <a:rPr lang="en-US" sz="1700">
                          <a:latin typeface="Avenir Next" panose="020B0503020202020204" pitchFamily="34" charset="0"/>
                        </a:rPr>
                        <a:t>R/Q (</a:t>
                      </a:r>
                      <a:r>
                        <a:rPr lang="en-US" sz="1700" err="1">
                          <a:latin typeface="Avenir Next" panose="020B0503020202020204" pitchFamily="34" charset="0"/>
                        </a:rPr>
                        <a:t>Ω</a:t>
                      </a:r>
                      <a:r>
                        <a:rPr lang="en-US" sz="1700">
                          <a:latin typeface="Avenir Next" panose="020B0503020202020204" pitchFamily="34" charset="0"/>
                        </a:rPr>
                        <a:t>)</a:t>
                      </a:r>
                    </a:p>
                  </a:txBody>
                  <a:tcPr marL="86804" marR="86804" marT="43402" marB="43402">
                    <a:solidFill>
                      <a:schemeClr val="bg1">
                        <a:lumMod val="95000"/>
                      </a:schemeClr>
                    </a:solidFill>
                  </a:tcPr>
                </a:tc>
                <a:tc>
                  <a:txBody>
                    <a:bodyPr/>
                    <a:lstStyle/>
                    <a:p>
                      <a:r>
                        <a:rPr lang="en-US" sz="1700">
                          <a:latin typeface="Avenir Next" panose="020B0503020202020204" pitchFamily="34" charset="0"/>
                        </a:rPr>
                        <a:t>433.455</a:t>
                      </a:r>
                    </a:p>
                  </a:txBody>
                  <a:tcPr marL="86804" marR="86804" marT="43402" marB="43402">
                    <a:solidFill>
                      <a:schemeClr val="bg1">
                        <a:lumMod val="95000"/>
                      </a:schemeClr>
                    </a:solidFill>
                  </a:tcPr>
                </a:tc>
                <a:tc>
                  <a:txBody>
                    <a:bodyPr/>
                    <a:lstStyle/>
                    <a:p>
                      <a:r>
                        <a:rPr lang="en-US" sz="1700">
                          <a:latin typeface="Avenir Next" panose="020B0503020202020204" pitchFamily="34" charset="0"/>
                        </a:rPr>
                        <a:t>865.101</a:t>
                      </a:r>
                    </a:p>
                  </a:txBody>
                  <a:tcPr marL="86804" marR="86804" marT="43402" marB="43402">
                    <a:solidFill>
                      <a:schemeClr val="bg1">
                        <a:lumMod val="95000"/>
                      </a:schemeClr>
                    </a:solidFill>
                  </a:tcPr>
                </a:tc>
                <a:extLst>
                  <a:ext uri="{0D108BD9-81ED-4DB2-BD59-A6C34878D82A}">
                    <a16:rowId xmlns:a16="http://schemas.microsoft.com/office/drawing/2014/main" val="256654332"/>
                  </a:ext>
                </a:extLst>
              </a:tr>
              <a:tr h="786505">
                <a:tc>
                  <a:txBody>
                    <a:bodyPr/>
                    <a:lstStyle/>
                    <a:p>
                      <a:r>
                        <a:rPr lang="en-US" sz="1700">
                          <a:latin typeface="Avenir Next" panose="020B0503020202020204" pitchFamily="34" charset="0"/>
                        </a:rPr>
                        <a:t>Peak field/E0</a:t>
                      </a:r>
                    </a:p>
                  </a:txBody>
                  <a:tcPr marL="86804" marR="86804" marT="43402" marB="43402">
                    <a:solidFill>
                      <a:schemeClr val="bg1">
                        <a:lumMod val="85000"/>
                      </a:schemeClr>
                    </a:solidFill>
                  </a:tcPr>
                </a:tc>
                <a:tc>
                  <a:txBody>
                    <a:bodyPr/>
                    <a:lstStyle/>
                    <a:p>
                      <a:r>
                        <a:rPr lang="en-US" sz="1700">
                          <a:latin typeface="Avenir Next" panose="020B0503020202020204" pitchFamily="34" charset="0"/>
                        </a:rPr>
                        <a:t>1.5077</a:t>
                      </a:r>
                    </a:p>
                  </a:txBody>
                  <a:tcPr marL="86804" marR="86804" marT="43402" marB="43402">
                    <a:solidFill>
                      <a:schemeClr val="bg1">
                        <a:lumMod val="85000"/>
                      </a:schemeClr>
                    </a:solidFill>
                  </a:tcPr>
                </a:tc>
                <a:tc>
                  <a:txBody>
                    <a:bodyPr/>
                    <a:lstStyle/>
                    <a:p>
                      <a:r>
                        <a:rPr lang="en-US" sz="1700">
                          <a:latin typeface="Avenir Next" panose="020B0503020202020204" pitchFamily="34" charset="0"/>
                        </a:rPr>
                        <a:t>2.3994</a:t>
                      </a:r>
                    </a:p>
                  </a:txBody>
                  <a:tcPr marL="86804" marR="86804" marT="43402" marB="43402">
                    <a:solidFill>
                      <a:schemeClr val="bg1">
                        <a:lumMod val="85000"/>
                      </a:schemeClr>
                    </a:solidFill>
                  </a:tcPr>
                </a:tc>
                <a:extLst>
                  <a:ext uri="{0D108BD9-81ED-4DB2-BD59-A6C34878D82A}">
                    <a16:rowId xmlns:a16="http://schemas.microsoft.com/office/drawing/2014/main" val="530829192"/>
                  </a:ext>
                </a:extLst>
              </a:tr>
            </a:tbl>
          </a:graphicData>
        </a:graphic>
      </p:graphicFrame>
      <p:pic>
        <p:nvPicPr>
          <p:cNvPr id="7" name="Picture 6" descr="A graph of energy efficiency&#10;&#10;AI-generated content may be incorrect.">
            <a:extLst>
              <a:ext uri="{FF2B5EF4-FFF2-40B4-BE49-F238E27FC236}">
                <a16:creationId xmlns:a16="http://schemas.microsoft.com/office/drawing/2014/main" id="{E8845F0A-A335-A9A1-9C21-BF70A7948D92}"/>
              </a:ext>
            </a:extLst>
          </p:cNvPr>
          <p:cNvPicPr>
            <a:picLocks noChangeAspect="1"/>
          </p:cNvPicPr>
          <p:nvPr/>
        </p:nvPicPr>
        <p:blipFill>
          <a:blip r:embed="rId3"/>
          <a:stretch>
            <a:fillRect/>
          </a:stretch>
        </p:blipFill>
        <p:spPr>
          <a:xfrm>
            <a:off x="6442197" y="2010809"/>
            <a:ext cx="5456024" cy="3456666"/>
          </a:xfrm>
          <a:prstGeom prst="rect">
            <a:avLst/>
          </a:prstGeom>
        </p:spPr>
      </p:pic>
    </p:spTree>
    <p:extLst>
      <p:ext uri="{BB962C8B-B14F-4D97-AF65-F5344CB8AC3E}">
        <p14:creationId xmlns:p14="http://schemas.microsoft.com/office/powerpoint/2010/main" val="4514763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8EAB1A-8BF5-E462-38B6-75E561DC69B3}"/>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B2160D35-0366-2079-9B5A-C3757BCDAE44}"/>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352 MHz </a:t>
            </a:r>
            <a:r>
              <a:rPr lang="en-GB" sz="3200" b="1" err="1">
                <a:solidFill>
                  <a:srgbClr val="1D2A63"/>
                </a:solidFill>
                <a:latin typeface="Avenir Next Demi Bold" panose="020B0503020202020204" pitchFamily="34" charset="0"/>
              </a:rPr>
              <a:t>Superfish</a:t>
            </a:r>
            <a:endParaRPr lang="en-GB" sz="3200" b="1">
              <a:solidFill>
                <a:srgbClr val="1D2A63"/>
              </a:solidFill>
              <a:latin typeface="Avenir Next Demi Bold" panose="020B0503020202020204" pitchFamily="34" charset="0"/>
            </a:endParaRPr>
          </a:p>
        </p:txBody>
      </p:sp>
      <p:sp>
        <p:nvSpPr>
          <p:cNvPr id="184" name="TextBox 183">
            <a:extLst>
              <a:ext uri="{FF2B5EF4-FFF2-40B4-BE49-F238E27FC236}">
                <a16:creationId xmlns:a16="http://schemas.microsoft.com/office/drawing/2014/main" id="{5ECA1C01-5ADE-9DD3-DD6E-C7A307F13F9C}"/>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49</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2A40F812-649C-0B7B-7B9C-3B5AAEEE2329}"/>
                  </a:ext>
                </a:extLst>
              </p:cNvPr>
              <p:cNvSpPr txBox="1"/>
              <p:nvPr/>
            </p:nvSpPr>
            <p:spPr>
              <a:xfrm>
                <a:off x="838197" y="1411330"/>
                <a:ext cx="4887079" cy="5451044"/>
              </a:xfrm>
              <a:prstGeom prst="rect">
                <a:avLst/>
              </a:prstGeom>
              <a:noFill/>
            </p:spPr>
            <p:txBody>
              <a:bodyPr wrap="square">
                <a:spAutoFit/>
              </a:bodyPr>
              <a:lstStyle/>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We started by existing designs that are relatively close in resonant frequency values to our required values of: 352 MHZ.</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List of tuneable parameters:</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endParaRPr lang="en-GB" sz="90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By employing the general relation:</a:t>
                </a:r>
              </a:p>
              <a:p>
                <a:pPr marL="285750" indent="-285750">
                  <a:lnSpc>
                    <a:spcPct val="114000"/>
                  </a:lnSpc>
                  <a:buFont typeface="Arial" panose="020B0604020202020204" pitchFamily="34" charset="0"/>
                  <a:buChar char="•"/>
                </a:pPr>
                <a:endParaRPr lang="en-GB" sz="90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14:m>
                  <m:oMathPara xmlns:m="http://schemas.openxmlformats.org/officeDocument/2006/math">
                    <m:oMathParaPr>
                      <m:jc m:val="centerGroup"/>
                    </m:oMathParaPr>
                    <m:oMath xmlns:m="http://schemas.openxmlformats.org/officeDocument/2006/math">
                      <m:r>
                        <m:rPr>
                          <m:sty m:val="p"/>
                        </m:rPr>
                        <a:rPr lang="en-GB"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frequency</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∝1/</m:t>
                      </m:r>
                      <m:r>
                        <m:rPr>
                          <m:sty m:val="p"/>
                        </m:rPr>
                        <a:rPr lang="en-GB"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radius</m:t>
                      </m:r>
                    </m:oMath>
                  </m:oMathPara>
                </a14:m>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endParaRPr lang="en-GB" sz="90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Tuned the bore radius and cavity diameter.</a:t>
                </a:r>
              </a:p>
              <a:p>
                <a:pPr marL="742950" lvl="1" indent="-285750">
                  <a:lnSpc>
                    <a:spcPct val="114000"/>
                  </a:lnSpc>
                  <a:buFont typeface="Arial" panose="020B0604020202020204" pitchFamily="34" charset="0"/>
                  <a:buChar char="•"/>
                </a:pPr>
                <a:endParaRPr lang="en-GB">
                  <a:solidFill>
                    <a:schemeClr val="dk1"/>
                  </a:solidFill>
                  <a:latin typeface="Avenir Next" panose="020B0503020202020204" pitchFamily="34" charset="0"/>
                </a:endParaRPr>
              </a:p>
            </p:txBody>
          </p:sp>
        </mc:Choice>
        <mc:Fallback xmlns="">
          <p:sp>
            <p:nvSpPr>
              <p:cNvPr id="53" name="TextBox 52">
                <a:extLst>
                  <a:ext uri="{FF2B5EF4-FFF2-40B4-BE49-F238E27FC236}">
                    <a16:creationId xmlns:a16="http://schemas.microsoft.com/office/drawing/2014/main" id="{2A40F812-649C-0B7B-7B9C-3B5AAEEE2329}"/>
                  </a:ext>
                </a:extLst>
              </p:cNvPr>
              <p:cNvSpPr txBox="1">
                <a:spLocks noRot="1" noChangeAspect="1" noMove="1" noResize="1" noEditPoints="1" noAdjustHandles="1" noChangeArrowheads="1" noChangeShapeType="1" noTextEdit="1"/>
              </p:cNvSpPr>
              <p:nvPr/>
            </p:nvSpPr>
            <p:spPr>
              <a:xfrm>
                <a:off x="838197" y="1411330"/>
                <a:ext cx="4887079" cy="5451044"/>
              </a:xfrm>
              <a:prstGeom prst="rect">
                <a:avLst/>
              </a:prstGeom>
              <a:blipFill>
                <a:blip r:embed="rId3"/>
                <a:stretch>
                  <a:fillRect l="-748" t="-336" r="-873"/>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F72FA74B-2BBD-8FDE-B857-E49EE263B0E6}"/>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pic>
        <p:nvPicPr>
          <p:cNvPr id="4" name="Picture 3">
            <a:extLst>
              <a:ext uri="{FF2B5EF4-FFF2-40B4-BE49-F238E27FC236}">
                <a16:creationId xmlns:a16="http://schemas.microsoft.com/office/drawing/2014/main" id="{CC161EE2-80C7-8B98-27E4-DA1675FD7DD4}"/>
              </a:ext>
            </a:extLst>
          </p:cNvPr>
          <p:cNvPicPr>
            <a:picLocks noChangeAspect="1"/>
          </p:cNvPicPr>
          <p:nvPr/>
        </p:nvPicPr>
        <p:blipFill>
          <a:blip r:embed="rId4"/>
          <a:stretch>
            <a:fillRect/>
          </a:stretch>
        </p:blipFill>
        <p:spPr>
          <a:xfrm>
            <a:off x="7578088" y="365125"/>
            <a:ext cx="3775710" cy="3023946"/>
          </a:xfrm>
          <a:prstGeom prst="rect">
            <a:avLst/>
          </a:prstGeom>
        </p:spPr>
      </p:pic>
      <p:sp>
        <p:nvSpPr>
          <p:cNvPr id="8" name="TextBox 7">
            <a:extLst>
              <a:ext uri="{FF2B5EF4-FFF2-40B4-BE49-F238E27FC236}">
                <a16:creationId xmlns:a16="http://schemas.microsoft.com/office/drawing/2014/main" id="{A40355D4-E64C-9B53-5C81-A97CFE21EF67}"/>
              </a:ext>
            </a:extLst>
          </p:cNvPr>
          <p:cNvSpPr txBox="1"/>
          <p:nvPr/>
        </p:nvSpPr>
        <p:spPr>
          <a:xfrm>
            <a:off x="838197" y="2736893"/>
            <a:ext cx="5257803" cy="1926297"/>
          </a:xfrm>
          <a:prstGeom prst="rect">
            <a:avLst/>
          </a:prstGeom>
          <a:noFill/>
        </p:spPr>
        <p:txBody>
          <a:bodyPr wrap="square" rtlCol="0">
            <a:spAutoFit/>
          </a:bodyPr>
          <a:lstStyle/>
          <a:p>
            <a:pPr marL="742950" lvl="1" indent="-285750">
              <a:lnSpc>
                <a:spcPct val="114000"/>
              </a:lnSpc>
              <a:buFont typeface="Arial" panose="020B0604020202020204" pitchFamily="34" charset="0"/>
              <a:buChar char="•"/>
            </a:pP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Frequency                                   </a:t>
            </a:r>
          </a:p>
          <a:p>
            <a:pPr marL="742950" lvl="1" indent="-285750">
              <a:lnSpc>
                <a:spcPct val="114000"/>
              </a:lnSpc>
              <a:buFont typeface="Arial" panose="020B0604020202020204" pitchFamily="34" charset="0"/>
              <a:buChar char="•"/>
            </a:pP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Diameter              </a:t>
            </a:r>
          </a:p>
          <a:p>
            <a:pPr marL="742950" lvl="1" indent="-285750">
              <a:lnSpc>
                <a:spcPct val="114000"/>
              </a:lnSpc>
              <a:buFont typeface="Arial" panose="020B0604020202020204" pitchFamily="34" charset="0"/>
              <a:buChar char="•"/>
            </a:pP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DOME_B                </a:t>
            </a:r>
          </a:p>
          <a:p>
            <a:pPr marL="742950" lvl="1" indent="-285750">
              <a:lnSpc>
                <a:spcPct val="114000"/>
              </a:lnSpc>
              <a:buFont typeface="Arial" panose="020B0604020202020204" pitchFamily="34" charset="0"/>
              <a:buChar char="•"/>
            </a:pP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LEFT_DOME_B           </a:t>
            </a:r>
          </a:p>
          <a:p>
            <a:pPr marL="742950" lvl="1" indent="-285750">
              <a:lnSpc>
                <a:spcPct val="114000"/>
              </a:lnSpc>
              <a:buFont typeface="Arial" panose="020B0604020202020204" pitchFamily="34" charset="0"/>
              <a:buChar char="•"/>
            </a:pP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RIGHT_DOME_B          </a:t>
            </a:r>
          </a:p>
          <a:p>
            <a:pPr marL="742950" lvl="1" indent="-285750">
              <a:lnSpc>
                <a:spcPct val="114000"/>
              </a:lnSpc>
              <a:buFont typeface="Arial" panose="020B0604020202020204" pitchFamily="34" charset="0"/>
              <a:buChar char="•"/>
            </a:pP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DOME_A/B              </a:t>
            </a:r>
          </a:p>
          <a:p>
            <a:pPr marL="742950" lvl="1" indent="-285750">
              <a:lnSpc>
                <a:spcPct val="114000"/>
              </a:lnSpc>
              <a:buFont typeface="Arial" panose="020B0604020202020204" pitchFamily="34" charset="0"/>
              <a:buChar char="•"/>
            </a:pP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LEFT_DOME_A/B        </a:t>
            </a:r>
          </a:p>
        </p:txBody>
      </p:sp>
      <p:sp>
        <p:nvSpPr>
          <p:cNvPr id="9" name="TextBox 8">
            <a:extLst>
              <a:ext uri="{FF2B5EF4-FFF2-40B4-BE49-F238E27FC236}">
                <a16:creationId xmlns:a16="http://schemas.microsoft.com/office/drawing/2014/main" id="{8A9D7E6B-B0C7-0D64-EEC4-D3D9F9C5A742}"/>
              </a:ext>
            </a:extLst>
          </p:cNvPr>
          <p:cNvSpPr txBox="1"/>
          <p:nvPr/>
        </p:nvSpPr>
        <p:spPr>
          <a:xfrm>
            <a:off x="2952961" y="2736893"/>
            <a:ext cx="3143039" cy="1663148"/>
          </a:xfrm>
          <a:prstGeom prst="rect">
            <a:avLst/>
          </a:prstGeom>
          <a:noFill/>
        </p:spPr>
        <p:txBody>
          <a:bodyPr wrap="square" rtlCol="0">
            <a:spAutoFit/>
          </a:bodyPr>
          <a:lstStyle/>
          <a:p>
            <a:pPr marL="742950" lvl="1" indent="-285750">
              <a:lnSpc>
                <a:spcPct val="114000"/>
              </a:lnSpc>
              <a:buFont typeface="Arial" panose="020B0604020202020204" pitchFamily="34" charset="0"/>
              <a:buChar char="•"/>
            </a:pP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RIGHT_DOME_A/B        </a:t>
            </a:r>
          </a:p>
          <a:p>
            <a:pPr marL="742950" lvl="1" indent="-285750">
              <a:lnSpc>
                <a:spcPct val="114000"/>
              </a:lnSpc>
              <a:buFont typeface="Arial" panose="020B0604020202020204" pitchFamily="34" charset="0"/>
              <a:buChar char="•"/>
            </a:pPr>
            <a:r>
              <a:rPr lang="en-GB" sz="1500" err="1">
                <a:solidFill>
                  <a:srgbClr val="323C45"/>
                </a:solidFill>
                <a:latin typeface="Avenir Next" panose="020B0503020202020204" pitchFamily="34" charset="0"/>
                <a:ea typeface="CMU Serif" panose="02000603000000000000" pitchFamily="2" charset="0"/>
                <a:cs typeface="CMU Serif" panose="02000603000000000000" pitchFamily="2" charset="0"/>
              </a:rPr>
              <a:t>WALL_Angle</a:t>
            </a: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            </a:t>
            </a:r>
          </a:p>
          <a:p>
            <a:pPr marL="742950" lvl="1" indent="-285750">
              <a:lnSpc>
                <a:spcPct val="114000"/>
              </a:lnSpc>
              <a:buFont typeface="Arial" panose="020B0604020202020204" pitchFamily="34" charset="0"/>
              <a:buChar char="•"/>
            </a:pPr>
            <a:r>
              <a:rPr lang="en-GB" sz="1500" err="1">
                <a:solidFill>
                  <a:srgbClr val="323C45"/>
                </a:solidFill>
                <a:latin typeface="Avenir Next" panose="020B0503020202020204" pitchFamily="34" charset="0"/>
                <a:ea typeface="CMU Serif" panose="02000603000000000000" pitchFamily="2" charset="0"/>
                <a:cs typeface="CMU Serif" panose="02000603000000000000" pitchFamily="2" charset="0"/>
              </a:rPr>
              <a:t>LEFT_Wall_angle</a:t>
            </a: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       </a:t>
            </a:r>
          </a:p>
          <a:p>
            <a:pPr marL="742950" lvl="1" indent="-285750">
              <a:lnSpc>
                <a:spcPct val="114000"/>
              </a:lnSpc>
              <a:buFont typeface="Arial" panose="020B0604020202020204" pitchFamily="34" charset="0"/>
              <a:buChar char="•"/>
            </a:pPr>
            <a:r>
              <a:rPr lang="en-GB" sz="1500" err="1">
                <a:solidFill>
                  <a:srgbClr val="323C45"/>
                </a:solidFill>
                <a:latin typeface="Avenir Next" panose="020B0503020202020204" pitchFamily="34" charset="0"/>
                <a:ea typeface="CMU Serif" panose="02000603000000000000" pitchFamily="2" charset="0"/>
                <a:cs typeface="CMU Serif" panose="02000603000000000000" pitchFamily="2" charset="0"/>
              </a:rPr>
              <a:t>RIGHT_Wall_angle</a:t>
            </a: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      </a:t>
            </a:r>
          </a:p>
          <a:p>
            <a:pPr marL="742950" lvl="1" indent="-285750">
              <a:lnSpc>
                <a:spcPct val="114000"/>
              </a:lnSpc>
              <a:buFont typeface="Arial" panose="020B0604020202020204" pitchFamily="34" charset="0"/>
              <a:buChar char="•"/>
            </a:pPr>
            <a:r>
              <a:rPr lang="en-GB" sz="1500" err="1">
                <a:solidFill>
                  <a:srgbClr val="323C45"/>
                </a:solidFill>
                <a:latin typeface="Avenir Next" panose="020B0503020202020204" pitchFamily="34" charset="0"/>
                <a:ea typeface="CMU Serif" panose="02000603000000000000" pitchFamily="2" charset="0"/>
                <a:cs typeface="CMU Serif" panose="02000603000000000000" pitchFamily="2" charset="0"/>
              </a:rPr>
              <a:t>RIGHT_BEAM_tube</a:t>
            </a: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      </a:t>
            </a:r>
          </a:p>
          <a:p>
            <a:pPr marL="742950" lvl="1" indent="-285750">
              <a:lnSpc>
                <a:spcPct val="114000"/>
              </a:lnSpc>
              <a:buFont typeface="Arial" panose="020B0604020202020204" pitchFamily="34" charset="0"/>
              <a:buChar char="•"/>
            </a:pPr>
            <a:r>
              <a:rPr lang="en-GB" sz="1500" err="1">
                <a:solidFill>
                  <a:srgbClr val="323C45"/>
                </a:solidFill>
                <a:latin typeface="Avenir Next" panose="020B0503020202020204" pitchFamily="34" charset="0"/>
                <a:ea typeface="CMU Serif" panose="02000603000000000000" pitchFamily="2" charset="0"/>
                <a:cs typeface="CMU Serif" panose="02000603000000000000" pitchFamily="2" charset="0"/>
              </a:rPr>
              <a:t>BORE_radius</a:t>
            </a:r>
            <a:r>
              <a:rPr lang="en-GB" sz="1500">
                <a:solidFill>
                  <a:srgbClr val="323C45"/>
                </a:solidFill>
                <a:latin typeface="Avenir Next" panose="020B0503020202020204" pitchFamily="34" charset="0"/>
                <a:ea typeface="CMU Serif" panose="02000603000000000000" pitchFamily="2" charset="0"/>
                <a:cs typeface="CMU Serif" panose="02000603000000000000" pitchFamily="2" charset="0"/>
              </a:rPr>
              <a:t>  </a:t>
            </a:r>
          </a:p>
        </p:txBody>
      </p:sp>
      <p:sp>
        <p:nvSpPr>
          <p:cNvPr id="10" name="Google Shape;137;p17">
            <a:extLst>
              <a:ext uri="{FF2B5EF4-FFF2-40B4-BE49-F238E27FC236}">
                <a16:creationId xmlns:a16="http://schemas.microsoft.com/office/drawing/2014/main" id="{1E53BBAD-0AEE-BF76-A2D7-5A45EE6B95F8}"/>
              </a:ext>
            </a:extLst>
          </p:cNvPr>
          <p:cNvSpPr txBox="1"/>
          <p:nvPr/>
        </p:nvSpPr>
        <p:spPr>
          <a:xfrm>
            <a:off x="9976207" y="498688"/>
            <a:ext cx="1190445" cy="391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GB" sz="1100" i="1">
                <a:solidFill>
                  <a:srgbClr val="323C45"/>
                </a:solidFill>
                <a:latin typeface="Avenir Next" panose="020B0503020202020204" pitchFamily="34" charset="0"/>
              </a:rPr>
              <a:t>Single Cell Cavity shape 352 MHZ </a:t>
            </a:r>
            <a:endParaRPr sz="1100" i="1">
              <a:solidFill>
                <a:srgbClr val="323C45"/>
              </a:solidFill>
              <a:latin typeface="Avenir Next" panose="020B0503020202020204" pitchFamily="34" charset="0"/>
            </a:endParaRPr>
          </a:p>
        </p:txBody>
      </p:sp>
      <p:pic>
        <p:nvPicPr>
          <p:cNvPr id="13" name="Google Shape;136;p17">
            <a:extLst>
              <a:ext uri="{FF2B5EF4-FFF2-40B4-BE49-F238E27FC236}">
                <a16:creationId xmlns:a16="http://schemas.microsoft.com/office/drawing/2014/main" id="{F13CB90A-E470-61EB-90F2-7D3C15FA610B}"/>
              </a:ext>
            </a:extLst>
          </p:cNvPr>
          <p:cNvPicPr preferRelativeResize="0"/>
          <p:nvPr/>
        </p:nvPicPr>
        <p:blipFill>
          <a:blip r:embed="rId5">
            <a:alphaModFix/>
          </a:blip>
          <a:srcRect l="9527" r="2776"/>
          <a:stretch>
            <a:fillRect/>
          </a:stretch>
        </p:blipFill>
        <p:spPr>
          <a:xfrm>
            <a:off x="7578090" y="3568368"/>
            <a:ext cx="3775708" cy="2739842"/>
          </a:xfrm>
          <a:prstGeom prst="rect">
            <a:avLst/>
          </a:prstGeom>
          <a:noFill/>
          <a:ln>
            <a:noFill/>
          </a:ln>
        </p:spPr>
      </p:pic>
      <p:sp>
        <p:nvSpPr>
          <p:cNvPr id="14" name="Google Shape;138;p17">
            <a:extLst>
              <a:ext uri="{FF2B5EF4-FFF2-40B4-BE49-F238E27FC236}">
                <a16:creationId xmlns:a16="http://schemas.microsoft.com/office/drawing/2014/main" id="{93E9F7EB-6495-6ED2-C16B-75AAB5A32FCF}"/>
              </a:ext>
            </a:extLst>
          </p:cNvPr>
          <p:cNvSpPr txBox="1"/>
          <p:nvPr/>
        </p:nvSpPr>
        <p:spPr>
          <a:xfrm>
            <a:off x="6242820" y="3906821"/>
            <a:ext cx="1335270" cy="415418"/>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i="1">
                <a:solidFill>
                  <a:srgbClr val="323C45"/>
                </a:solidFill>
                <a:latin typeface="Avenir Next" panose="020B0503020202020204" pitchFamily="34" charset="0"/>
              </a:rPr>
              <a:t>E-field within Cavity 352 MHZ</a:t>
            </a:r>
            <a:endParaRPr sz="1100" i="1">
              <a:solidFill>
                <a:srgbClr val="323C45"/>
              </a:solidFill>
              <a:latin typeface="Avenir Next" panose="020B0503020202020204" pitchFamily="34" charset="0"/>
            </a:endParaRPr>
          </a:p>
        </p:txBody>
      </p:sp>
    </p:spTree>
    <p:extLst>
      <p:ext uri="{BB962C8B-B14F-4D97-AF65-F5344CB8AC3E}">
        <p14:creationId xmlns:p14="http://schemas.microsoft.com/office/powerpoint/2010/main" val="1040620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5799C-5177-5ECC-B41C-48900CC3525A}"/>
            </a:ext>
          </a:extLst>
        </p:cNvPr>
        <p:cNvGrpSpPr/>
        <p:nvPr/>
      </p:nvGrpSpPr>
      <p:grpSpPr>
        <a:xfrm>
          <a:off x="0" y="0"/>
          <a:ext cx="0" cy="0"/>
          <a:chOff x="0" y="0"/>
          <a:chExt cx="0" cy="0"/>
        </a:xfrm>
      </p:grpSpPr>
      <p:pic>
        <p:nvPicPr>
          <p:cNvPr id="17" name="Picture 16" descr="A close-up of a chain&#10;&#10;AI-generated content may be incorrect.">
            <a:extLst>
              <a:ext uri="{FF2B5EF4-FFF2-40B4-BE49-F238E27FC236}">
                <a16:creationId xmlns:a16="http://schemas.microsoft.com/office/drawing/2014/main" id="{E3A74C00-2A73-D3E3-9244-658AD23276DA}"/>
              </a:ext>
            </a:extLst>
          </p:cNvPr>
          <p:cNvPicPr>
            <a:picLocks noChangeAspect="1"/>
          </p:cNvPicPr>
          <p:nvPr/>
        </p:nvPicPr>
        <p:blipFill>
          <a:blip r:embed="rId3"/>
          <a:stretch>
            <a:fillRect/>
          </a:stretch>
        </p:blipFill>
        <p:spPr>
          <a:xfrm>
            <a:off x="2514600" y="1459871"/>
            <a:ext cx="9677400" cy="4613167"/>
          </a:xfrm>
          <a:prstGeom prst="rect">
            <a:avLst/>
          </a:prstGeom>
        </p:spPr>
      </p:pic>
      <p:sp>
        <p:nvSpPr>
          <p:cNvPr id="2" name="Title 1">
            <a:extLst>
              <a:ext uri="{FF2B5EF4-FFF2-40B4-BE49-F238E27FC236}">
                <a16:creationId xmlns:a16="http://schemas.microsoft.com/office/drawing/2014/main" id="{CC07611D-00A2-D92A-F046-E1F26CE4529D}"/>
              </a:ext>
            </a:extLst>
          </p:cNvPr>
          <p:cNvSpPr>
            <a:spLocks noGrp="1"/>
          </p:cNvSpPr>
          <p:nvPr>
            <p:ph type="title"/>
          </p:nvPr>
        </p:nvSpPr>
        <p:spPr/>
        <p:txBody>
          <a:bodyPr>
            <a:normAutofit/>
          </a:bodyPr>
          <a:lstStyle/>
          <a:p>
            <a:r>
              <a:rPr lang="en-GB" sz="3200" b="1">
                <a:solidFill>
                  <a:srgbClr val="1D2A63"/>
                </a:solidFill>
                <a:latin typeface="Avenir Next Demi Bold" panose="020B0503020202020204" pitchFamily="34" charset="0"/>
              </a:rPr>
              <a:t>Lattice Design</a:t>
            </a:r>
          </a:p>
        </p:txBody>
      </p:sp>
      <p:sp>
        <p:nvSpPr>
          <p:cNvPr id="20" name="TextBox 19">
            <a:extLst>
              <a:ext uri="{FF2B5EF4-FFF2-40B4-BE49-F238E27FC236}">
                <a16:creationId xmlns:a16="http://schemas.microsoft.com/office/drawing/2014/main" id="{820E7707-AEF7-ED22-8DB7-E0E35C013AEE}"/>
              </a:ext>
            </a:extLst>
          </p:cNvPr>
          <p:cNvSpPr txBox="1"/>
          <p:nvPr/>
        </p:nvSpPr>
        <p:spPr>
          <a:xfrm>
            <a:off x="838200" y="3308664"/>
            <a:ext cx="10515600" cy="923330"/>
          </a:xfrm>
          <a:prstGeom prst="rect">
            <a:avLst/>
          </a:prstGeom>
          <a:noFill/>
        </p:spPr>
        <p:txBody>
          <a:bodyPr wrap="square" rtlCol="0">
            <a:spAutoFit/>
          </a:bodyPr>
          <a:lstStyle/>
          <a:p>
            <a:r>
              <a:rPr lang="en-GB" i="1">
                <a:solidFill>
                  <a:srgbClr val="323C45"/>
                </a:solidFill>
                <a:latin typeface="Avenir Next Medium" panose="020B0503020202020204" pitchFamily="34" charset="0"/>
              </a:rPr>
              <a:t>T. Fernandes de </a:t>
            </a:r>
          </a:p>
          <a:p>
            <a:r>
              <a:rPr lang="en-GB" i="1">
                <a:solidFill>
                  <a:srgbClr val="323C45"/>
                </a:solidFill>
                <a:latin typeface="Avenir Next Medium" panose="020B0503020202020204" pitchFamily="34" charset="0"/>
              </a:rPr>
              <a:t>Nobrega</a:t>
            </a:r>
          </a:p>
          <a:p>
            <a:r>
              <a:rPr lang="en-GB" i="1">
                <a:solidFill>
                  <a:srgbClr val="323C45"/>
                </a:solidFill>
                <a:latin typeface="Avenir Next Medium" panose="020B0503020202020204" pitchFamily="34" charset="0"/>
              </a:rPr>
              <a:t>M. Savage</a:t>
            </a:r>
          </a:p>
        </p:txBody>
      </p:sp>
      <p:sp>
        <p:nvSpPr>
          <p:cNvPr id="3" name="TextBox 2">
            <a:extLst>
              <a:ext uri="{FF2B5EF4-FFF2-40B4-BE49-F238E27FC236}">
                <a16:creationId xmlns:a16="http://schemas.microsoft.com/office/drawing/2014/main" id="{21696A13-9877-C1AC-9177-BB8BCE3CA67B}"/>
              </a:ext>
            </a:extLst>
          </p:cNvPr>
          <p:cNvSpPr txBox="1"/>
          <p:nvPr/>
        </p:nvSpPr>
        <p:spPr>
          <a:xfrm>
            <a:off x="222409" y="6308209"/>
            <a:ext cx="319318"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5</a:t>
            </a:r>
          </a:p>
        </p:txBody>
      </p:sp>
      <p:sp>
        <p:nvSpPr>
          <p:cNvPr id="5" name="TextBox 4">
            <a:extLst>
              <a:ext uri="{FF2B5EF4-FFF2-40B4-BE49-F238E27FC236}">
                <a16:creationId xmlns:a16="http://schemas.microsoft.com/office/drawing/2014/main" id="{99048C60-ED47-56FE-3A80-EFDF2DAB9B28}"/>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2101726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49AE31-096F-6DFB-1893-BBF614875EAD}"/>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94737652-07EB-72E1-883E-A94BE2ADC59A}"/>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352 MHz CST Design</a:t>
            </a:r>
          </a:p>
        </p:txBody>
      </p:sp>
      <p:sp>
        <p:nvSpPr>
          <p:cNvPr id="184" name="TextBox 183">
            <a:extLst>
              <a:ext uri="{FF2B5EF4-FFF2-40B4-BE49-F238E27FC236}">
                <a16:creationId xmlns:a16="http://schemas.microsoft.com/office/drawing/2014/main" id="{B48CC15E-CF25-98B5-AECD-99FA773FC1FC}"/>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50</a:t>
            </a:r>
          </a:p>
        </p:txBody>
      </p:sp>
      <p:sp>
        <p:nvSpPr>
          <p:cNvPr id="53" name="TextBox 52">
            <a:extLst>
              <a:ext uri="{FF2B5EF4-FFF2-40B4-BE49-F238E27FC236}">
                <a16:creationId xmlns:a16="http://schemas.microsoft.com/office/drawing/2014/main" id="{0A0D2D75-78C6-F209-2D21-EE9EAA86902C}"/>
              </a:ext>
            </a:extLst>
          </p:cNvPr>
          <p:cNvSpPr txBox="1"/>
          <p:nvPr/>
        </p:nvSpPr>
        <p:spPr>
          <a:xfrm>
            <a:off x="838198" y="1411330"/>
            <a:ext cx="5257802" cy="39844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Single Cell Design</a:t>
            </a:r>
          </a:p>
        </p:txBody>
      </p:sp>
      <p:sp>
        <p:nvSpPr>
          <p:cNvPr id="2" name="TextBox 1">
            <a:extLst>
              <a:ext uri="{FF2B5EF4-FFF2-40B4-BE49-F238E27FC236}">
                <a16:creationId xmlns:a16="http://schemas.microsoft.com/office/drawing/2014/main" id="{3F90A043-3B08-43F6-6B27-A52B9B72D1E1}"/>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FE00C853-89FB-F480-67FA-A86FD928E007}"/>
              </a:ext>
            </a:extLst>
          </p:cNvPr>
          <p:cNvSpPr txBox="1"/>
          <p:nvPr/>
        </p:nvSpPr>
        <p:spPr>
          <a:xfrm>
            <a:off x="6095997" y="1411330"/>
            <a:ext cx="5257802" cy="39844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Multicell Design</a:t>
            </a:r>
          </a:p>
        </p:txBody>
      </p:sp>
      <p:pic>
        <p:nvPicPr>
          <p:cNvPr id="4" name="Content Placeholder 3">
            <a:extLst>
              <a:ext uri="{FF2B5EF4-FFF2-40B4-BE49-F238E27FC236}">
                <a16:creationId xmlns:a16="http://schemas.microsoft.com/office/drawing/2014/main" id="{A99779A6-2827-BA00-DEE7-59FFC99F1BE9}"/>
              </a:ext>
            </a:extLst>
          </p:cNvPr>
          <p:cNvPicPr>
            <a:picLocks noChangeAspect="1"/>
          </p:cNvPicPr>
          <p:nvPr/>
        </p:nvPicPr>
        <p:blipFill>
          <a:blip r:embed="rId3"/>
          <a:stretch>
            <a:fillRect/>
          </a:stretch>
        </p:blipFill>
        <p:spPr>
          <a:xfrm>
            <a:off x="838197" y="2016577"/>
            <a:ext cx="3563473" cy="3994059"/>
          </a:xfrm>
          <a:prstGeom prst="rect">
            <a:avLst/>
          </a:prstGeom>
        </p:spPr>
      </p:pic>
      <p:pic>
        <p:nvPicPr>
          <p:cNvPr id="5" name="Picture 4">
            <a:extLst>
              <a:ext uri="{FF2B5EF4-FFF2-40B4-BE49-F238E27FC236}">
                <a16:creationId xmlns:a16="http://schemas.microsoft.com/office/drawing/2014/main" id="{953E66DF-7841-5FC3-0BAC-06028F2F8E75}"/>
              </a:ext>
            </a:extLst>
          </p:cNvPr>
          <p:cNvPicPr>
            <a:picLocks noChangeAspect="1"/>
          </p:cNvPicPr>
          <p:nvPr/>
        </p:nvPicPr>
        <p:blipFill>
          <a:blip r:embed="rId4"/>
          <a:stretch>
            <a:fillRect/>
          </a:stretch>
        </p:blipFill>
        <p:spPr>
          <a:xfrm>
            <a:off x="6095997" y="2016577"/>
            <a:ext cx="5257802" cy="1314451"/>
          </a:xfrm>
          <a:prstGeom prst="rect">
            <a:avLst/>
          </a:prstGeom>
        </p:spPr>
      </p:pic>
      <p:pic>
        <p:nvPicPr>
          <p:cNvPr id="6" name="Picture 5">
            <a:extLst>
              <a:ext uri="{FF2B5EF4-FFF2-40B4-BE49-F238E27FC236}">
                <a16:creationId xmlns:a16="http://schemas.microsoft.com/office/drawing/2014/main" id="{6146A68B-DCD7-2E9F-88B8-858A6F5A71FA}"/>
              </a:ext>
            </a:extLst>
          </p:cNvPr>
          <p:cNvPicPr>
            <a:picLocks noChangeAspect="1"/>
          </p:cNvPicPr>
          <p:nvPr/>
        </p:nvPicPr>
        <p:blipFill>
          <a:blip r:embed="rId5"/>
          <a:stretch>
            <a:fillRect/>
          </a:stretch>
        </p:blipFill>
        <p:spPr>
          <a:xfrm>
            <a:off x="6095997" y="4013606"/>
            <a:ext cx="5257802" cy="1298020"/>
          </a:xfrm>
          <a:prstGeom prst="rect">
            <a:avLst/>
          </a:prstGeom>
        </p:spPr>
      </p:pic>
    </p:spTree>
    <p:extLst>
      <p:ext uri="{BB962C8B-B14F-4D97-AF65-F5344CB8AC3E}">
        <p14:creationId xmlns:p14="http://schemas.microsoft.com/office/powerpoint/2010/main" val="22790751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2D7757-13D9-AD21-2E66-22FCBBC555F0}"/>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DAC9FB7A-FBE5-BA91-9AEB-29B5D6BCEC73}"/>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RF Cavities</a:t>
            </a:r>
          </a:p>
        </p:txBody>
      </p:sp>
      <p:sp>
        <p:nvSpPr>
          <p:cNvPr id="184" name="TextBox 183">
            <a:extLst>
              <a:ext uri="{FF2B5EF4-FFF2-40B4-BE49-F238E27FC236}">
                <a16:creationId xmlns:a16="http://schemas.microsoft.com/office/drawing/2014/main" id="{C42AFFBA-CB17-054C-FCDB-32B277CF0131}"/>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51</a:t>
            </a:r>
          </a:p>
        </p:txBody>
      </p:sp>
      <p:sp>
        <p:nvSpPr>
          <p:cNvPr id="53" name="TextBox 52">
            <a:extLst>
              <a:ext uri="{FF2B5EF4-FFF2-40B4-BE49-F238E27FC236}">
                <a16:creationId xmlns:a16="http://schemas.microsoft.com/office/drawing/2014/main" id="{F06602EF-1211-EFC2-5EA4-291BFADF9BA3}"/>
              </a:ext>
            </a:extLst>
          </p:cNvPr>
          <p:cNvSpPr txBox="1"/>
          <p:nvPr/>
        </p:nvSpPr>
        <p:spPr>
          <a:xfrm>
            <a:off x="838198" y="1411330"/>
            <a:ext cx="10692163" cy="3872150"/>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rPr>
              <a:t>Conclusions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Both 352MHz and 1300MHz cavities were investigated, with 2D optimization and 3D design to confirm the results. More realistic models with extra beampipe were studied as well.</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Cavities would reach the required gradient to rapidly accelerate muons over 17 turns.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The ideal cavity, given spatial constraints and previous work, would be the 1300MHz one.</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rPr>
              <a:t>Further Work</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Cryomodule design and study of packing factor for multicell cavities.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Feasibility study to reuse SPS tunnel, given cryomodule size.</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Study of parasitic higher order modes, which could damage the beam.</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Design of klystron and waveguides complex.</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Further studies on how to reduce environmental impact of RF.</a:t>
            </a:r>
          </a:p>
        </p:txBody>
      </p:sp>
      <p:sp>
        <p:nvSpPr>
          <p:cNvPr id="2" name="TextBox 1">
            <a:extLst>
              <a:ext uri="{FF2B5EF4-FFF2-40B4-BE49-F238E27FC236}">
                <a16:creationId xmlns:a16="http://schemas.microsoft.com/office/drawing/2014/main" id="{BF9E1CC4-61BD-80A0-C999-ACF505393DE6}"/>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4245933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07680-5B99-5451-0786-2343D47A1673}"/>
            </a:ext>
          </a:extLst>
        </p:cNvPr>
        <p:cNvGrpSpPr/>
        <p:nvPr/>
      </p:nvGrpSpPr>
      <p:grpSpPr>
        <a:xfrm>
          <a:off x="0" y="0"/>
          <a:ext cx="0" cy="0"/>
          <a:chOff x="0" y="0"/>
          <a:chExt cx="0" cy="0"/>
        </a:xfrm>
      </p:grpSpPr>
      <p:pic>
        <p:nvPicPr>
          <p:cNvPr id="17" name="Picture 16" descr="A close-up of a chain&#10;&#10;AI-generated content may be incorrect.">
            <a:extLst>
              <a:ext uri="{FF2B5EF4-FFF2-40B4-BE49-F238E27FC236}">
                <a16:creationId xmlns:a16="http://schemas.microsoft.com/office/drawing/2014/main" id="{E0127B1A-A468-3346-E334-799AE72AC464}"/>
              </a:ext>
            </a:extLst>
          </p:cNvPr>
          <p:cNvPicPr>
            <a:picLocks noChangeAspect="1"/>
          </p:cNvPicPr>
          <p:nvPr/>
        </p:nvPicPr>
        <p:blipFill>
          <a:blip r:embed="rId3"/>
          <a:stretch>
            <a:fillRect/>
          </a:stretch>
        </p:blipFill>
        <p:spPr>
          <a:xfrm>
            <a:off x="2514600" y="1459871"/>
            <a:ext cx="9677400" cy="4613167"/>
          </a:xfrm>
          <a:prstGeom prst="rect">
            <a:avLst/>
          </a:prstGeom>
        </p:spPr>
      </p:pic>
      <p:sp>
        <p:nvSpPr>
          <p:cNvPr id="2" name="Title 1">
            <a:extLst>
              <a:ext uri="{FF2B5EF4-FFF2-40B4-BE49-F238E27FC236}">
                <a16:creationId xmlns:a16="http://schemas.microsoft.com/office/drawing/2014/main" id="{79394F02-41D3-D72F-C892-D68D54B7E7DA}"/>
              </a:ext>
            </a:extLst>
          </p:cNvPr>
          <p:cNvSpPr>
            <a:spLocks noGrp="1"/>
          </p:cNvSpPr>
          <p:nvPr>
            <p:ph type="title"/>
          </p:nvPr>
        </p:nvSpPr>
        <p:spPr/>
        <p:txBody>
          <a:bodyPr>
            <a:normAutofit/>
          </a:bodyPr>
          <a:lstStyle/>
          <a:p>
            <a:r>
              <a:rPr lang="en-GB" sz="3200" b="1">
                <a:solidFill>
                  <a:srgbClr val="1D2A63"/>
                </a:solidFill>
                <a:latin typeface="Avenir Next Demi Bold" panose="020B0503020202020204" pitchFamily="34" charset="0"/>
              </a:rPr>
              <a:t>ESG Considerations </a:t>
            </a:r>
          </a:p>
        </p:txBody>
      </p:sp>
      <p:sp>
        <p:nvSpPr>
          <p:cNvPr id="5" name="TextBox 4">
            <a:extLst>
              <a:ext uri="{FF2B5EF4-FFF2-40B4-BE49-F238E27FC236}">
                <a16:creationId xmlns:a16="http://schemas.microsoft.com/office/drawing/2014/main" id="{F0265B87-B396-AFC9-5A35-3FC85A8B6FC8}"/>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52</a:t>
            </a:r>
          </a:p>
        </p:txBody>
      </p:sp>
      <p:sp>
        <p:nvSpPr>
          <p:cNvPr id="4" name="TextBox 3">
            <a:extLst>
              <a:ext uri="{FF2B5EF4-FFF2-40B4-BE49-F238E27FC236}">
                <a16:creationId xmlns:a16="http://schemas.microsoft.com/office/drawing/2014/main" id="{CCA0063D-5976-A49F-6603-0A6213B7E318}"/>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21269183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93B53-0611-7AAB-9B2E-E6A290AC6977}"/>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7EAEBC1D-A695-B3C3-C4BE-6AFD55BCD35A}"/>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Environmental and Social Considerations</a:t>
            </a:r>
          </a:p>
        </p:txBody>
      </p:sp>
      <p:sp>
        <p:nvSpPr>
          <p:cNvPr id="184" name="TextBox 183">
            <a:extLst>
              <a:ext uri="{FF2B5EF4-FFF2-40B4-BE49-F238E27FC236}">
                <a16:creationId xmlns:a16="http://schemas.microsoft.com/office/drawing/2014/main" id="{7665DAC6-29DD-FFE4-51DE-0E0DD317A486}"/>
              </a:ext>
            </a:extLst>
          </p:cNvPr>
          <p:cNvSpPr txBox="1"/>
          <p:nvPr/>
        </p:nvSpPr>
        <p:spPr>
          <a:xfrm>
            <a:off x="222409" y="6308209"/>
            <a:ext cx="453970"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53</a:t>
            </a:r>
          </a:p>
        </p:txBody>
      </p:sp>
      <p:sp>
        <p:nvSpPr>
          <p:cNvPr id="53" name="TextBox 52">
            <a:extLst>
              <a:ext uri="{FF2B5EF4-FFF2-40B4-BE49-F238E27FC236}">
                <a16:creationId xmlns:a16="http://schemas.microsoft.com/office/drawing/2014/main" id="{18C6BE40-BBC0-E85C-A2A5-26C73683BB81}"/>
              </a:ext>
            </a:extLst>
          </p:cNvPr>
          <p:cNvSpPr txBox="1"/>
          <p:nvPr/>
        </p:nvSpPr>
        <p:spPr>
          <a:xfrm>
            <a:off x="838198" y="1411330"/>
            <a:ext cx="10692163" cy="4187941"/>
          </a:xfrm>
          <a:prstGeom prst="rect">
            <a:avLst/>
          </a:prstGeom>
          <a:noFill/>
        </p:spPr>
        <p:txBody>
          <a:bodyPr wrap="square">
            <a:spAutoFit/>
          </a:bodyPr>
          <a:lstStyle/>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Like any other large experimental project, we must consider the environmental and social impact of a project like the muon collider.</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Capex costs: building new infrastructure, new tunnels, new beamlines, new magnets and RF cavities. Advantages: could reuse already built tunnels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eg</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SPS)*. </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Opex</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costs: running continuously superconducting refrigeration, for both magnets and RF, Klystron powering for RF, plus human needed costs (heating, computing etc). Advantages, could reuse heat from to heat homes in winter like at CERN**.</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Radiation safety problems: the decay of muons in the accelerator would produce a significant emission of neutrinos, which would travel to the surface of the earth. Hence the accelerator rings would need to be positioned so that no major human settlement is impacted.</a:t>
            </a:r>
          </a:p>
        </p:txBody>
      </p:sp>
      <p:sp>
        <p:nvSpPr>
          <p:cNvPr id="2" name="TextBox 1">
            <a:extLst>
              <a:ext uri="{FF2B5EF4-FFF2-40B4-BE49-F238E27FC236}">
                <a16:creationId xmlns:a16="http://schemas.microsoft.com/office/drawing/2014/main" id="{270E8D92-99F3-3B2E-F891-A0499BB33473}"/>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4" name="TextBox 3">
            <a:extLst>
              <a:ext uri="{FF2B5EF4-FFF2-40B4-BE49-F238E27FC236}">
                <a16:creationId xmlns:a16="http://schemas.microsoft.com/office/drawing/2014/main" id="{541A732B-F54C-765C-FAB7-D7A3DD83CEC4}"/>
              </a:ext>
            </a:extLst>
          </p:cNvPr>
          <p:cNvSpPr txBox="1"/>
          <p:nvPr/>
        </p:nvSpPr>
        <p:spPr>
          <a:xfrm>
            <a:off x="838198" y="5733169"/>
            <a:ext cx="10692162" cy="613245"/>
          </a:xfrm>
          <a:prstGeom prst="rect">
            <a:avLst/>
          </a:prstGeom>
          <a:noFill/>
        </p:spPr>
        <p:txBody>
          <a:bodyPr wrap="square">
            <a:spAutoFit/>
          </a:bodyPr>
          <a:lstStyle/>
          <a:p>
            <a:pPr>
              <a:lnSpc>
                <a:spcPct val="114000"/>
              </a:lnSpc>
            </a:pPr>
            <a:r>
              <a:rPr lang="en-US" sz="1000" i="1">
                <a:latin typeface="Avenir Next" panose="020B0503020202020204" pitchFamily="34" charset="0"/>
              </a:rPr>
              <a:t>*C. Accettura et al., Interim report for the International Muon Collider Collaboration (IMCC), arXiv:2407.12450 [physics], Jan. 2025. </a:t>
            </a:r>
            <a:r>
              <a:rPr lang="en-US" sz="1000" i="1" err="1">
                <a:latin typeface="Avenir Next" panose="020B0503020202020204" pitchFamily="34" charset="0"/>
              </a:rPr>
              <a:t>doi</a:t>
            </a:r>
            <a:r>
              <a:rPr lang="en-US" sz="1000" i="1">
                <a:latin typeface="Avenir Next" panose="020B0503020202020204" pitchFamily="34" charset="0"/>
              </a:rPr>
              <a:t>: 10.48550 arXiv.2407.12450. Accessed: Jan. 12, 2026. [Online]. Available: </a:t>
            </a:r>
            <a:r>
              <a:rPr lang="en-US" sz="1000" i="1" err="1">
                <a:latin typeface="Avenir Next" panose="020B0503020202020204" pitchFamily="34" charset="0"/>
              </a:rPr>
              <a:t>http:arxiv.org</a:t>
            </a:r>
            <a:r>
              <a:rPr lang="en-US" sz="1000" i="1">
                <a:latin typeface="Avenir Next" panose="020B0503020202020204" pitchFamily="34" charset="0"/>
              </a:rPr>
              <a:t>/abs/2407.12450</a:t>
            </a:r>
          </a:p>
          <a:p>
            <a:pPr>
              <a:lnSpc>
                <a:spcPct val="114000"/>
              </a:lnSpc>
            </a:pPr>
            <a:r>
              <a:rPr lang="en-US" sz="1000" i="1">
                <a:latin typeface="Avenir Next" panose="020B0503020202020204" pitchFamily="34" charset="0"/>
              </a:rPr>
              <a:t>**</a:t>
            </a:r>
            <a:r>
              <a:rPr lang="en-US" sz="1000" i="1">
                <a:latin typeface="Avenir Next" panose="020B0503020202020204" pitchFamily="34" charset="0"/>
                <a:hlinkClick r:id="rId3"/>
              </a:rPr>
              <a:t>https://home.web.cern.ch/news/news/cern/heating-homes-worlds-largest-particle-accelerator</a:t>
            </a:r>
            <a:r>
              <a:rPr lang="en-US" sz="1000" i="1">
                <a:latin typeface="Avenir Next" panose="020B0503020202020204" pitchFamily="34" charset="0"/>
              </a:rPr>
              <a:t>  (last accessed 10/03/2026)</a:t>
            </a:r>
          </a:p>
        </p:txBody>
      </p:sp>
    </p:spTree>
    <p:extLst>
      <p:ext uri="{BB962C8B-B14F-4D97-AF65-F5344CB8AC3E}">
        <p14:creationId xmlns:p14="http://schemas.microsoft.com/office/powerpoint/2010/main" val="39717357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A18D0-26E7-83FF-A622-DAB2A247DFBE}"/>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Environmental and Social Considerations – Construction and Capital Expenditure</a:t>
            </a:r>
          </a:p>
        </p:txBody>
      </p:sp>
      <p:sp>
        <p:nvSpPr>
          <p:cNvPr id="3" name="TextBox 2">
            <a:extLst>
              <a:ext uri="{FF2B5EF4-FFF2-40B4-BE49-F238E27FC236}">
                <a16:creationId xmlns:a16="http://schemas.microsoft.com/office/drawing/2014/main" id="{638A7748-9222-4F5A-3915-042F1F1ACCD5}"/>
              </a:ext>
            </a:extLst>
          </p:cNvPr>
          <p:cNvSpPr txBox="1"/>
          <p:nvPr/>
        </p:nvSpPr>
        <p:spPr>
          <a:xfrm>
            <a:off x="838198" y="1411330"/>
            <a:ext cx="10692163" cy="4491614"/>
          </a:xfrm>
          <a:prstGeom prst="rect">
            <a:avLst/>
          </a:prstGeom>
          <a:noFill/>
        </p:spPr>
        <p:txBody>
          <a:bodyPr wrap="square" lIns="91440" tIns="45720" rIns="91440" bIns="45720" anchor="t">
            <a:spAutoFit/>
          </a:bodyPr>
          <a:lstStyle/>
          <a:p>
            <a:pPr>
              <a:lnSpc>
                <a:spcPct val="114000"/>
              </a:lnSpc>
            </a:pPr>
            <a:endParaRPr lang="en-GB">
              <a:solidFill>
                <a:srgbClr val="323C45"/>
              </a:solidFill>
              <a:latin typeface="Avenir Next"/>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a:ea typeface="CMU Serif" panose="02000603000000000000" pitchFamily="2" charset="0"/>
                <a:cs typeface="CMU Serif" panose="02000603000000000000" pitchFamily="2" charset="0"/>
              </a:rPr>
              <a:t>Building new infrastructure, new tunnels, new beamlines, new magnets and RF cavities. </a:t>
            </a:r>
          </a:p>
          <a:p>
            <a:pPr marL="285750" indent="-285750">
              <a:lnSpc>
                <a:spcPct val="113999"/>
              </a:lnSpc>
              <a:buFont typeface="Arial" panose="020B0604020202020204" pitchFamily="34" charset="0"/>
              <a:buChar char="•"/>
            </a:pPr>
            <a:endParaRPr lang="en-GB">
              <a:solidFill>
                <a:srgbClr val="323C45"/>
              </a:solidFill>
              <a:latin typeface="Avenir Next"/>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a:ea typeface="CMU Serif" panose="02000603000000000000" pitchFamily="2" charset="0"/>
                <a:cs typeface="CMU Serif" panose="02000603000000000000" pitchFamily="2" charset="0"/>
              </a:rPr>
              <a:t>Materials needed to build the components have an associated Global Warming Impact (GWI) index which is the carbon footprint associated with the production of material. </a:t>
            </a:r>
          </a:p>
          <a:p>
            <a:pPr marL="285750" indent="-285750">
              <a:lnSpc>
                <a:spcPct val="113999"/>
              </a:lnSpc>
              <a:buFont typeface="Arial" panose="020B0604020202020204" pitchFamily="34" charset="0"/>
              <a:buChar char="•"/>
            </a:pPr>
            <a:endParaRPr lang="en-GB">
              <a:solidFill>
                <a:srgbClr val="323C45"/>
              </a:solidFill>
              <a:latin typeface="Avenir Next"/>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For example, we estimate that the project requires 16 dipole magnets per arc cell and there are 34 repeating single arc cells, amounting to a total of 344 dipole magnets.</a:t>
            </a:r>
          </a:p>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a:ea typeface="CMU Serif" panose="02000603000000000000" pitchFamily="2" charset="0"/>
                <a:cs typeface="CMU Serif" panose="02000603000000000000" pitchFamily="2" charset="0"/>
              </a:rPr>
              <a:t>Hence, calculating the total mass of the dipole magnets to be 12,040 metric tons of steel and steel has a GWI of 2.05kg, which amounts to roughly 25,000 metric tons of carbon dioxide.</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Mitigation: Could reuse already built tunnels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eg</a:t>
            </a: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SPS)*.</a:t>
            </a:r>
          </a:p>
          <a:p>
            <a:pPr lvl="3">
              <a:lnSpc>
                <a:spcPct val="114000"/>
              </a:lnSpc>
            </a:pPr>
            <a:r>
              <a:rPr lang="en-GB">
                <a:solidFill>
                  <a:srgbClr val="323C45"/>
                </a:solidFill>
                <a:latin typeface="Avenir Next"/>
                <a:ea typeface="CMU Serif" panose="02000603000000000000" pitchFamily="2" charset="0"/>
                <a:cs typeface="CMU Serif" panose="02000603000000000000" pitchFamily="2" charset="0"/>
              </a:rPr>
              <a:t>Using steel sourced using renewable power </a:t>
            </a:r>
          </a:p>
        </p:txBody>
      </p:sp>
      <p:sp>
        <p:nvSpPr>
          <p:cNvPr id="5" name="TextBox 4">
            <a:extLst>
              <a:ext uri="{FF2B5EF4-FFF2-40B4-BE49-F238E27FC236}">
                <a16:creationId xmlns:a16="http://schemas.microsoft.com/office/drawing/2014/main" id="{64B4A266-A845-C3B1-8DE3-06AED030D87D}"/>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a:solidFill>
                  <a:schemeClr val="tx1">
                    <a:lumMod val="50000"/>
                    <a:lumOff val="50000"/>
                  </a:schemeClr>
                </a:solidFill>
                <a:latin typeface="Avenir Next"/>
              </a:rPr>
              <a:t>54</a:t>
            </a:r>
            <a:endParaRPr lang="en-GB">
              <a:solidFill>
                <a:schemeClr val="tx1">
                  <a:lumMod val="50000"/>
                  <a:lumOff val="50000"/>
                </a:schemeClr>
              </a:solidFill>
              <a:latin typeface="Avenir Next" panose="020B0503020202020204" pitchFamily="34" charset="0"/>
            </a:endParaRPr>
          </a:p>
        </p:txBody>
      </p:sp>
      <p:sp>
        <p:nvSpPr>
          <p:cNvPr id="7" name="TextBox 6">
            <a:extLst>
              <a:ext uri="{FF2B5EF4-FFF2-40B4-BE49-F238E27FC236}">
                <a16:creationId xmlns:a16="http://schemas.microsoft.com/office/drawing/2014/main" id="{89A87474-4BD4-8D8C-3351-34E670B8BD5F}"/>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9" name="TextBox 8">
            <a:extLst>
              <a:ext uri="{FF2B5EF4-FFF2-40B4-BE49-F238E27FC236}">
                <a16:creationId xmlns:a16="http://schemas.microsoft.com/office/drawing/2014/main" id="{F7BB9414-45AF-2566-A672-330185B5FF48}"/>
              </a:ext>
            </a:extLst>
          </p:cNvPr>
          <p:cNvSpPr txBox="1"/>
          <p:nvPr/>
        </p:nvSpPr>
        <p:spPr>
          <a:xfrm>
            <a:off x="659457" y="5874280"/>
            <a:ext cx="10870903" cy="431080"/>
          </a:xfrm>
          <a:prstGeom prst="rect">
            <a:avLst/>
          </a:prstGeom>
          <a:noFill/>
        </p:spPr>
        <p:txBody>
          <a:bodyPr wrap="square" lIns="91440" tIns="45720" rIns="91440" bIns="45720" anchor="t">
            <a:spAutoFit/>
          </a:bodyPr>
          <a:lstStyle/>
          <a:p>
            <a:pPr>
              <a:lnSpc>
                <a:spcPct val="114000"/>
              </a:lnSpc>
            </a:pPr>
            <a:r>
              <a:rPr lang="en-US" sz="1000" i="1">
                <a:latin typeface="Avenir Next"/>
              </a:rPr>
              <a:t>*C. Accettura et al., Interim report for the International Muon Collider Collaboration (IMCC), arXiv:2407.12450 [physics], Jan. 2025. </a:t>
            </a:r>
            <a:r>
              <a:rPr lang="en-US" sz="1000" i="1" err="1">
                <a:latin typeface="Avenir Next"/>
              </a:rPr>
              <a:t>doi</a:t>
            </a:r>
            <a:r>
              <a:rPr lang="en-US" sz="1000" i="1">
                <a:latin typeface="Avenir Next"/>
              </a:rPr>
              <a:t>: 10.48550 arXiv.2407.12450. Accessed: Jan. 12, 2026. [Online]. Available: </a:t>
            </a:r>
            <a:r>
              <a:rPr lang="en-US" sz="1000" i="1" err="1">
                <a:latin typeface="Avenir Next"/>
              </a:rPr>
              <a:t>http:arxiv.org</a:t>
            </a:r>
            <a:r>
              <a:rPr lang="en-US" sz="1000" i="1">
                <a:latin typeface="Avenir Next"/>
              </a:rPr>
              <a:t>/abs/2407.12450</a:t>
            </a:r>
          </a:p>
        </p:txBody>
      </p:sp>
    </p:spTree>
    <p:extLst>
      <p:ext uri="{BB962C8B-B14F-4D97-AF65-F5344CB8AC3E}">
        <p14:creationId xmlns:p14="http://schemas.microsoft.com/office/powerpoint/2010/main" val="27659694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B8564-6A79-BFEA-B87C-3EF29BCDB6E1}"/>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Environmental and Social Considerations – Operational Expenditure</a:t>
            </a:r>
          </a:p>
        </p:txBody>
      </p:sp>
      <p:sp>
        <p:nvSpPr>
          <p:cNvPr id="3" name="TextBox 2">
            <a:extLst>
              <a:ext uri="{FF2B5EF4-FFF2-40B4-BE49-F238E27FC236}">
                <a16:creationId xmlns:a16="http://schemas.microsoft.com/office/drawing/2014/main" id="{AB73994A-B91F-414C-50CE-A88B88AD7FE7}"/>
              </a:ext>
            </a:extLst>
          </p:cNvPr>
          <p:cNvSpPr txBox="1"/>
          <p:nvPr/>
        </p:nvSpPr>
        <p:spPr>
          <a:xfrm>
            <a:off x="838198" y="1411330"/>
            <a:ext cx="10692163" cy="5070491"/>
          </a:xfrm>
          <a:prstGeom prst="rect">
            <a:avLst/>
          </a:prstGeom>
          <a:noFill/>
        </p:spPr>
        <p:txBody>
          <a:bodyPr wrap="square" lIns="91440" tIns="45720" rIns="91440" bIns="45720" anchor="t">
            <a:spAutoFit/>
          </a:bodyPr>
          <a:lstStyle/>
          <a:p>
            <a:pPr>
              <a:lnSpc>
                <a:spcPct val="114000"/>
              </a:lnSpc>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a:ea typeface="CMU Serif" panose="02000603000000000000" pitchFamily="2" charset="0"/>
                <a:cs typeface="CMU Serif" panose="02000603000000000000" pitchFamily="2" charset="0"/>
              </a:rPr>
              <a:t>Running continuously superconducting refrigeration, for both magnets and RF, Klystron powering for RF.</a:t>
            </a:r>
          </a:p>
          <a:p>
            <a:pPr marL="285750" indent="-285750">
              <a:lnSpc>
                <a:spcPct val="113999"/>
              </a:lnSpc>
              <a:buFont typeface="Arial" panose="020B0604020202020204" pitchFamily="34" charset="0"/>
              <a:buChar char="•"/>
            </a:pPr>
            <a:endParaRPr lang="en-GB" sz="600">
              <a:solidFill>
                <a:srgbClr val="323C45"/>
              </a:solidFill>
              <a:latin typeface="Avenir Next"/>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a:ea typeface="CMU Serif" panose="02000603000000000000" pitchFamily="2" charset="0"/>
                <a:cs typeface="CMU Serif" panose="02000603000000000000" pitchFamily="2" charset="0"/>
              </a:rPr>
              <a:t>It is estimated that LHC consumes 10,000 tonnes of liquid nitrogen to cool its 36,000 tonnes of cold mass magnets to 80 K,  which is double the cold mass magnets of this project of 14,325 tonnes.</a:t>
            </a:r>
          </a:p>
          <a:p>
            <a:pPr marL="285750" indent="-285750">
              <a:lnSpc>
                <a:spcPct val="113999"/>
              </a:lnSpc>
              <a:buFont typeface="Arial" panose="020B0604020202020204" pitchFamily="34" charset="0"/>
              <a:buChar char="•"/>
            </a:pPr>
            <a:endParaRPr lang="en-GB" sz="600">
              <a:solidFill>
                <a:srgbClr val="323C45"/>
              </a:solidFill>
              <a:latin typeface="Avenir Next"/>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a:ea typeface="CMU Serif" panose="02000603000000000000" pitchFamily="2" charset="0"/>
                <a:cs typeface="CMU Serif" panose="02000603000000000000" pitchFamily="2" charset="0"/>
              </a:rPr>
              <a:t>Human needed costs such as heating and computing.</a:t>
            </a:r>
          </a:p>
          <a:p>
            <a:pPr marL="285750" indent="-285750">
              <a:lnSpc>
                <a:spcPct val="113999"/>
              </a:lnSpc>
              <a:buFont typeface="Arial" panose="020B0604020202020204" pitchFamily="34" charset="0"/>
              <a:buChar char="•"/>
            </a:pPr>
            <a:endParaRPr lang="en-GB" sz="600">
              <a:solidFill>
                <a:srgbClr val="323C45"/>
              </a:solidFill>
              <a:latin typeface="Avenir Next"/>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a:ea typeface="CMU Serif" panose="02000603000000000000" pitchFamily="2" charset="0"/>
                <a:cs typeface="CMU Serif" panose="02000603000000000000" pitchFamily="2" charset="0"/>
              </a:rPr>
              <a:t>Radiation safety problems: the decay of muons in the accelerator would produce a significant emission of neutrinos, which would travel to the surface of the earth. Hence the accelerator rings would need to be positioned so that no major human settlement is impacted.</a:t>
            </a:r>
          </a:p>
          <a:p>
            <a:pPr marL="285750" indent="-285750">
              <a:lnSpc>
                <a:spcPct val="113999"/>
              </a:lnSpc>
              <a:buFont typeface="Arial" panose="020B0604020202020204" pitchFamily="34" charset="0"/>
              <a:buChar char="•"/>
            </a:pPr>
            <a:endParaRPr lang="en-GB" sz="600">
              <a:solidFill>
                <a:srgbClr val="323C45"/>
              </a:solidFill>
              <a:latin typeface="Avenir Next"/>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Mitigation: a. Could reuse heat from to heat homes in winter like at CERN**. </a:t>
            </a:r>
          </a:p>
          <a:p>
            <a:pPr lvl="3">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b. Using energy recovering linacs where the kinetic energy of beam particles is used to increase the RF intensity of the linac and hence accelerates newly injected particles. </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p:txBody>
      </p:sp>
      <p:sp>
        <p:nvSpPr>
          <p:cNvPr id="5" name="TextBox 4">
            <a:extLst>
              <a:ext uri="{FF2B5EF4-FFF2-40B4-BE49-F238E27FC236}">
                <a16:creationId xmlns:a16="http://schemas.microsoft.com/office/drawing/2014/main" id="{BBAB708A-5C83-9618-DD87-81BDDAA99007}"/>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a:solidFill>
                  <a:schemeClr val="tx1">
                    <a:lumMod val="50000"/>
                    <a:lumOff val="50000"/>
                  </a:schemeClr>
                </a:solidFill>
                <a:latin typeface="Avenir Next"/>
              </a:rPr>
              <a:t>55</a:t>
            </a:r>
            <a:endParaRPr lang="en-GB">
              <a:solidFill>
                <a:schemeClr val="tx1">
                  <a:lumMod val="50000"/>
                  <a:lumOff val="50000"/>
                </a:schemeClr>
              </a:solidFill>
              <a:latin typeface="Avenir Next" panose="020B0503020202020204" pitchFamily="34" charset="0"/>
            </a:endParaRPr>
          </a:p>
        </p:txBody>
      </p:sp>
      <p:sp>
        <p:nvSpPr>
          <p:cNvPr id="7" name="TextBox 6">
            <a:extLst>
              <a:ext uri="{FF2B5EF4-FFF2-40B4-BE49-F238E27FC236}">
                <a16:creationId xmlns:a16="http://schemas.microsoft.com/office/drawing/2014/main" id="{A00519F5-B29F-7FC0-0EC0-ABEAE43C8E05}"/>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9" name="TextBox 8">
            <a:extLst>
              <a:ext uri="{FF2B5EF4-FFF2-40B4-BE49-F238E27FC236}">
                <a16:creationId xmlns:a16="http://schemas.microsoft.com/office/drawing/2014/main" id="{3F781B08-2CB9-C039-4115-91B5BE9A801B}"/>
              </a:ext>
            </a:extLst>
          </p:cNvPr>
          <p:cNvSpPr txBox="1"/>
          <p:nvPr/>
        </p:nvSpPr>
        <p:spPr>
          <a:xfrm>
            <a:off x="838198" y="5733169"/>
            <a:ext cx="10692162" cy="431080"/>
          </a:xfrm>
          <a:prstGeom prst="rect">
            <a:avLst/>
          </a:prstGeom>
          <a:noFill/>
        </p:spPr>
        <p:txBody>
          <a:bodyPr wrap="square" lIns="91440" tIns="45720" rIns="91440" bIns="45720" anchor="t">
            <a:spAutoFit/>
          </a:bodyPr>
          <a:lstStyle/>
          <a:p>
            <a:pPr>
              <a:lnSpc>
                <a:spcPct val="114000"/>
              </a:lnSpc>
            </a:pPr>
            <a:endParaRPr lang="en-US" sz="1000" i="1">
              <a:latin typeface="Avenir Next" panose="020B0503020202020204" pitchFamily="34" charset="0"/>
            </a:endParaRPr>
          </a:p>
          <a:p>
            <a:pPr>
              <a:lnSpc>
                <a:spcPct val="114000"/>
              </a:lnSpc>
            </a:pPr>
            <a:r>
              <a:rPr lang="en-US" sz="1000" i="1">
                <a:latin typeface="Avenir Next"/>
              </a:rPr>
              <a:t>**</a:t>
            </a:r>
            <a:r>
              <a:rPr lang="en-US" sz="1000" i="1">
                <a:latin typeface="Avenir Next"/>
                <a:hlinkClick r:id="rId2"/>
              </a:rPr>
              <a:t>https://home.web.cern.ch/news/news/cern/heating-homes-worlds-largest-particle-accelerator</a:t>
            </a:r>
            <a:r>
              <a:rPr lang="en-US" sz="1000" i="1">
                <a:latin typeface="Avenir Next"/>
              </a:rPr>
              <a:t>  (last accessed 10/03/2026)</a:t>
            </a:r>
          </a:p>
        </p:txBody>
      </p:sp>
    </p:spTree>
    <p:extLst>
      <p:ext uri="{BB962C8B-B14F-4D97-AF65-F5344CB8AC3E}">
        <p14:creationId xmlns:p14="http://schemas.microsoft.com/office/powerpoint/2010/main" val="37023187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F78D5-6389-5E97-6ECC-C2CF76EC5C02}"/>
            </a:ext>
          </a:extLst>
        </p:cNvPr>
        <p:cNvGrpSpPr/>
        <p:nvPr/>
      </p:nvGrpSpPr>
      <p:grpSpPr>
        <a:xfrm>
          <a:off x="0" y="0"/>
          <a:ext cx="0" cy="0"/>
          <a:chOff x="0" y="0"/>
          <a:chExt cx="0" cy="0"/>
        </a:xfrm>
      </p:grpSpPr>
      <p:pic>
        <p:nvPicPr>
          <p:cNvPr id="17" name="Picture 16" descr="A close-up of a chain&#10;&#10;AI-generated content may be incorrect.">
            <a:extLst>
              <a:ext uri="{FF2B5EF4-FFF2-40B4-BE49-F238E27FC236}">
                <a16:creationId xmlns:a16="http://schemas.microsoft.com/office/drawing/2014/main" id="{AE56C6D1-B834-387D-24A7-6E4E9B8EB5ED}"/>
              </a:ext>
            </a:extLst>
          </p:cNvPr>
          <p:cNvPicPr>
            <a:picLocks noChangeAspect="1"/>
          </p:cNvPicPr>
          <p:nvPr/>
        </p:nvPicPr>
        <p:blipFill>
          <a:blip r:embed="rId3"/>
          <a:stretch>
            <a:fillRect/>
          </a:stretch>
        </p:blipFill>
        <p:spPr>
          <a:xfrm>
            <a:off x="2514600" y="1459871"/>
            <a:ext cx="9677400" cy="4613167"/>
          </a:xfrm>
          <a:prstGeom prst="rect">
            <a:avLst/>
          </a:prstGeom>
        </p:spPr>
      </p:pic>
      <p:sp>
        <p:nvSpPr>
          <p:cNvPr id="2" name="Title 1">
            <a:extLst>
              <a:ext uri="{FF2B5EF4-FFF2-40B4-BE49-F238E27FC236}">
                <a16:creationId xmlns:a16="http://schemas.microsoft.com/office/drawing/2014/main" id="{88CA2082-33D7-A5A5-B4A2-9DEE6946BB7B}"/>
              </a:ext>
            </a:extLst>
          </p:cNvPr>
          <p:cNvSpPr>
            <a:spLocks noGrp="1"/>
          </p:cNvSpPr>
          <p:nvPr>
            <p:ph type="title"/>
          </p:nvPr>
        </p:nvSpPr>
        <p:spPr/>
        <p:txBody>
          <a:bodyPr>
            <a:normAutofit/>
          </a:bodyPr>
          <a:lstStyle/>
          <a:p>
            <a:r>
              <a:rPr lang="en-GB" sz="3200" b="1">
                <a:solidFill>
                  <a:srgbClr val="1D2A63"/>
                </a:solidFill>
                <a:latin typeface="Avenir Next Demi Bold" panose="020B0503020202020204" pitchFamily="34" charset="0"/>
              </a:rPr>
              <a:t>Conclusions</a:t>
            </a:r>
          </a:p>
        </p:txBody>
      </p:sp>
      <p:sp>
        <p:nvSpPr>
          <p:cNvPr id="5" name="TextBox 4">
            <a:extLst>
              <a:ext uri="{FF2B5EF4-FFF2-40B4-BE49-F238E27FC236}">
                <a16:creationId xmlns:a16="http://schemas.microsoft.com/office/drawing/2014/main" id="{8C415981-413F-668F-4CF6-251E02DCB759}"/>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a:solidFill>
                  <a:schemeClr val="tx1">
                    <a:lumMod val="50000"/>
                    <a:lumOff val="50000"/>
                  </a:schemeClr>
                </a:solidFill>
                <a:latin typeface="Avenir Next"/>
              </a:rPr>
              <a:t>56</a:t>
            </a:r>
            <a:endParaRPr lang="en-GB">
              <a:solidFill>
                <a:schemeClr val="tx1">
                  <a:lumMod val="50000"/>
                  <a:lumOff val="50000"/>
                </a:schemeClr>
              </a:solidFill>
              <a:latin typeface="Avenir Next" panose="020B0503020202020204" pitchFamily="34" charset="0"/>
            </a:endParaRPr>
          </a:p>
        </p:txBody>
      </p:sp>
      <p:sp>
        <p:nvSpPr>
          <p:cNvPr id="4" name="TextBox 3">
            <a:extLst>
              <a:ext uri="{FF2B5EF4-FFF2-40B4-BE49-F238E27FC236}">
                <a16:creationId xmlns:a16="http://schemas.microsoft.com/office/drawing/2014/main" id="{ED02B81A-46F1-CB96-F733-AD9A721F69C1}"/>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16132573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7F7E1-E211-8CDF-C081-AA87382EEF88}"/>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2F380505-4CFC-2C31-4A88-0C51920B0768}"/>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Conclusions</a:t>
            </a:r>
          </a:p>
        </p:txBody>
      </p:sp>
      <p:sp>
        <p:nvSpPr>
          <p:cNvPr id="184" name="TextBox 183">
            <a:extLst>
              <a:ext uri="{FF2B5EF4-FFF2-40B4-BE49-F238E27FC236}">
                <a16:creationId xmlns:a16="http://schemas.microsoft.com/office/drawing/2014/main" id="{E6EC84B4-F0E3-720D-B501-DD6278FD8EFE}"/>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a:solidFill>
                  <a:schemeClr val="tx1">
                    <a:lumMod val="50000"/>
                    <a:lumOff val="50000"/>
                  </a:schemeClr>
                </a:solidFill>
                <a:latin typeface="Avenir Next"/>
              </a:rPr>
              <a:t>57</a:t>
            </a:r>
            <a:endParaRPr lang="en-GB">
              <a:solidFill>
                <a:schemeClr val="tx1">
                  <a:lumMod val="50000"/>
                  <a:lumOff val="50000"/>
                </a:schemeClr>
              </a:solidFill>
              <a:latin typeface="Avenir Next" panose="020B0503020202020204" pitchFamily="34" charset="0"/>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49982126-087A-1386-08BD-66BBBCB35E31}"/>
                  </a:ext>
                </a:extLst>
              </p:cNvPr>
              <p:cNvSpPr txBox="1"/>
              <p:nvPr/>
            </p:nvSpPr>
            <p:spPr>
              <a:xfrm>
                <a:off x="838199" y="1411330"/>
                <a:ext cx="5257802" cy="4554901"/>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Lattice</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Single particle tracking successful with expected optics.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Determined transverse beam size for aperture constraints for magnet and RF teams.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Expected energy gains per turn and over 17 turns met.</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Multiple particle tracking achieved showing minimal emittance growth but diverging.</a:t>
                </a:r>
              </a:p>
              <a:p>
                <a:pPr>
                  <a:lnSpc>
                    <a:spcPct val="114000"/>
                  </a:lnSpc>
                </a:pPr>
                <a:endParaRPr lang="en-GB" sz="900">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Magnets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Optimised both dipole and quadrupole magnets.</a:t>
                </a:r>
              </a:p>
              <a:p>
                <a:pPr marL="285750" indent="-285750">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For dipole, best configuration with 130mm pole width with field strength of 1.8T, field quality </a:t>
                </a:r>
                <a14:m>
                  <m:oMath xmlns:m="http://schemas.openxmlformats.org/officeDocument/2006/math">
                    <m:r>
                      <m:rPr>
                        <m:sty m:val="p"/>
                      </m:rPr>
                      <a:rPr lang="en-GB">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Δ</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𝐵</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𝐵</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a:t>
                </a:r>
                <a14:m>
                  <m:oMath xmlns:m="http://schemas.openxmlformats.org/officeDocument/2006/math">
                    <m:r>
                      <a:rPr lang="en-GB" i="1" dirty="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m:t>
                    </m:r>
                    <m:sSup>
                      <m:sSupPr>
                        <m:ctrlPr>
                          <a:rPr lang="en-GB" i="1" dirty="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ctrlPr>
                      </m:sSupPr>
                      <m:e>
                        <m:r>
                          <a:rPr lang="en-GB" i="1" dirty="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10</m:t>
                        </m:r>
                      </m:e>
                      <m:sup>
                        <m:r>
                          <a:rPr lang="en-GB" i="1" dirty="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−3</m:t>
                        </m:r>
                      </m:sup>
                    </m:sSup>
                    <m:r>
                      <a:rPr lang="en-GB" i="1" dirty="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 </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over good field region.</a:t>
                </a:r>
              </a:p>
            </p:txBody>
          </p:sp>
        </mc:Choice>
        <mc:Fallback xmlns="">
          <p:sp>
            <p:nvSpPr>
              <p:cNvPr id="53" name="TextBox 52">
                <a:extLst>
                  <a:ext uri="{FF2B5EF4-FFF2-40B4-BE49-F238E27FC236}">
                    <a16:creationId xmlns:a16="http://schemas.microsoft.com/office/drawing/2014/main" id="{49982126-087A-1386-08BD-66BBBCB35E31}"/>
                  </a:ext>
                </a:extLst>
              </p:cNvPr>
              <p:cNvSpPr txBox="1">
                <a:spLocks noRot="1" noChangeAspect="1" noMove="1" noResize="1" noEditPoints="1" noAdjustHandles="1" noChangeArrowheads="1" noChangeShapeType="1" noTextEdit="1"/>
              </p:cNvSpPr>
              <p:nvPr/>
            </p:nvSpPr>
            <p:spPr>
              <a:xfrm>
                <a:off x="838199" y="1411330"/>
                <a:ext cx="5257802" cy="4554901"/>
              </a:xfrm>
              <a:prstGeom prst="rect">
                <a:avLst/>
              </a:prstGeom>
              <a:blipFill>
                <a:blip r:embed="rId3"/>
                <a:stretch>
                  <a:fillRect l="-927" t="-402" b="-1205"/>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679A84D0-1989-32B2-9B82-6E1B05918D37}"/>
              </a:ext>
            </a:extLst>
          </p:cNvPr>
          <p:cNvSpPr txBox="1"/>
          <p:nvPr/>
        </p:nvSpPr>
        <p:spPr>
          <a:xfrm>
            <a:off x="2597579" y="6346414"/>
            <a:ext cx="6996837" cy="276999"/>
          </a:xfrm>
          <a:prstGeom prst="rect">
            <a:avLst/>
          </a:prstGeom>
          <a:noFill/>
        </p:spPr>
        <p:txBody>
          <a:bodyPr wrap="square" rtlCol="0">
            <a:spAutoFit/>
          </a:bodyPr>
          <a:lstStyle/>
          <a:p>
            <a:pPr algn="ctr"/>
            <a:r>
              <a:rPr lang="en-GB" sz="1200">
                <a:solidFill>
                  <a:schemeClr val="tx1">
                    <a:lumMod val="50000"/>
                    <a:lumOff val="50000"/>
                  </a:schemeClr>
                </a:solidFill>
                <a:latin typeface="Avenir Next Medium" panose="020B0503020202020204" pitchFamily="34" charset="0"/>
              </a:rPr>
              <a:t>John Adams Institute | RCS1 Design for Muon Collider | 12/03/2026</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9D561FE-EC75-ED87-9307-BDE974454C5A}"/>
                  </a:ext>
                </a:extLst>
              </p:cNvPr>
              <p:cNvSpPr txBox="1"/>
              <p:nvPr/>
            </p:nvSpPr>
            <p:spPr>
              <a:xfrm>
                <a:off x="6092952" y="1411330"/>
                <a:ext cx="5257802" cy="4495333"/>
              </a:xfrm>
              <a:prstGeom prst="rect">
                <a:avLst/>
              </a:prstGeom>
              <a:noFill/>
            </p:spPr>
            <p:txBody>
              <a:bodyPr wrap="square">
                <a:spAutoFit/>
              </a:bodyPr>
              <a:lstStyle/>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For quadrupole:</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rPr>
                  <a:t>achieved 30 T/m at 40mm aperture,</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rPr>
                  <a:t>achieved 19.5 T/m at 67.5mm Aperture</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rPr>
                  <a:t>achieved field homogeneity to </a:t>
                </a:r>
                <a14:m>
                  <m:oMath xmlns:m="http://schemas.openxmlformats.org/officeDocument/2006/math">
                    <m:r>
                      <a:rPr lang="en-GB" i="1">
                        <a:solidFill>
                          <a:srgbClr val="323C45"/>
                        </a:solidFill>
                        <a:latin typeface="Cambria Math" panose="02040503050406030204" pitchFamily="18" charset="0"/>
                        <a:ea typeface="Cambria Math" panose="02040503050406030204" pitchFamily="18" charset="0"/>
                      </a:rPr>
                      <m:t>&lt;</m:t>
                    </m:r>
                    <m:sSup>
                      <m:sSupPr>
                        <m:ctrlPr>
                          <a:rPr lang="en-GB" i="1">
                            <a:solidFill>
                              <a:srgbClr val="323C45"/>
                            </a:solidFill>
                            <a:latin typeface="Cambria Math" panose="02040503050406030204" pitchFamily="18" charset="0"/>
                          </a:rPr>
                        </m:ctrlPr>
                      </m:sSupPr>
                      <m:e>
                        <m:r>
                          <a:rPr lang="en-GB" i="1">
                            <a:solidFill>
                              <a:srgbClr val="323C45"/>
                            </a:solidFill>
                            <a:latin typeface="Cambria Math" panose="02040503050406030204" pitchFamily="18" charset="0"/>
                          </a:rPr>
                          <m:t>10</m:t>
                        </m:r>
                      </m:e>
                      <m:sup>
                        <m:r>
                          <a:rPr lang="en-GB" i="1">
                            <a:solidFill>
                              <a:srgbClr val="323C45"/>
                            </a:solidFill>
                            <a:latin typeface="Cambria Math" panose="02040503050406030204" pitchFamily="18" charset="0"/>
                          </a:rPr>
                          <m:t>−3</m:t>
                        </m:r>
                      </m:sup>
                    </m:sSup>
                  </m:oMath>
                </a14:m>
                <a:endParaRPr lang="en-GB">
                  <a:latin typeface="Avenir Next" panose="020B0503020202020204" pitchFamily="34" charset="0"/>
                </a:endParaRPr>
              </a:p>
              <a:p>
                <a:pPr>
                  <a:lnSpc>
                    <a:spcPct val="114000"/>
                  </a:lnSpc>
                </a:pPr>
                <a:endParaRPr lang="en-GB" sz="90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RF Cavities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Investigated 352MHz and 1.3GHz, optimised in 2D and confirmed with 3D designs.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Cavities capable of producing required accelerating gradients achieved.</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Ideal cavity determined to be the 1300 </a:t>
                </a:r>
                <a:r>
                  <a:rPr lang="en-GB" err="1">
                    <a:solidFill>
                      <a:srgbClr val="323C45"/>
                    </a:solidFill>
                    <a:latin typeface="Avenir Next" panose="020B0503020202020204" pitchFamily="34" charset="0"/>
                    <a:ea typeface="CMU Serif" panose="02000603000000000000" pitchFamily="2" charset="0"/>
                    <a:cs typeface="CMU Serif" panose="02000603000000000000" pitchFamily="2" charset="0"/>
                  </a:rPr>
                  <a:t>MHz.</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endParaRPr lang="en-GB" sz="90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Environmental and Social Considerations</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Need to consider effective policies to protect the environment and minimise negative social effects.</a:t>
                </a:r>
              </a:p>
            </p:txBody>
          </p:sp>
        </mc:Choice>
        <mc:Fallback xmlns="">
          <p:sp>
            <p:nvSpPr>
              <p:cNvPr id="4" name="TextBox 3">
                <a:extLst>
                  <a:ext uri="{FF2B5EF4-FFF2-40B4-BE49-F238E27FC236}">
                    <a16:creationId xmlns:a16="http://schemas.microsoft.com/office/drawing/2014/main" id="{99D561FE-EC75-ED87-9307-BDE974454C5A}"/>
                  </a:ext>
                </a:extLst>
              </p:cNvPr>
              <p:cNvSpPr txBox="1">
                <a:spLocks noRot="1" noChangeAspect="1" noMove="1" noResize="1" noEditPoints="1" noAdjustHandles="1" noChangeArrowheads="1" noChangeShapeType="1" noTextEdit="1"/>
              </p:cNvSpPr>
              <p:nvPr/>
            </p:nvSpPr>
            <p:spPr>
              <a:xfrm>
                <a:off x="6092952" y="1411330"/>
                <a:ext cx="5257802" cy="4495333"/>
              </a:xfrm>
              <a:prstGeom prst="rect">
                <a:avLst/>
              </a:prstGeom>
              <a:blipFill>
                <a:blip r:embed="rId4"/>
                <a:stretch>
                  <a:fillRect l="-1044" t="-407" r="-1160" b="-1221"/>
                </a:stretch>
              </a:blipFill>
            </p:spPr>
            <p:txBody>
              <a:bodyPr/>
              <a:lstStyle/>
              <a:p>
                <a:r>
                  <a:rPr lang="en-US">
                    <a:noFill/>
                  </a:rPr>
                  <a:t> </a:t>
                </a:r>
              </a:p>
            </p:txBody>
          </p:sp>
        </mc:Fallback>
      </mc:AlternateContent>
    </p:spTree>
    <p:extLst>
      <p:ext uri="{BB962C8B-B14F-4D97-AF65-F5344CB8AC3E}">
        <p14:creationId xmlns:p14="http://schemas.microsoft.com/office/powerpoint/2010/main" val="38204953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82CBF-287A-D2C6-02DA-CE8C194C668F}"/>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E9BBFDFC-4CC3-B1D0-43FD-681FAD4C1E28}"/>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Conclusions</a:t>
            </a:r>
          </a:p>
        </p:txBody>
      </p:sp>
      <p:sp>
        <p:nvSpPr>
          <p:cNvPr id="184" name="TextBox 183">
            <a:extLst>
              <a:ext uri="{FF2B5EF4-FFF2-40B4-BE49-F238E27FC236}">
                <a16:creationId xmlns:a16="http://schemas.microsoft.com/office/drawing/2014/main" id="{828B3A9A-F3F5-65BE-FABB-4AC420A52E3B}"/>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dirty="0">
                <a:solidFill>
                  <a:schemeClr val="tx1">
                    <a:lumMod val="50000"/>
                    <a:lumOff val="50000"/>
                  </a:schemeClr>
                </a:solidFill>
                <a:latin typeface="Avenir Next"/>
              </a:rPr>
              <a:t>58</a:t>
            </a:r>
            <a:endParaRPr lang="en-GB" dirty="0">
              <a:solidFill>
                <a:schemeClr val="tx1">
                  <a:lumMod val="50000"/>
                  <a:lumOff val="50000"/>
                </a:schemeClr>
              </a:solidFill>
              <a:latin typeface="Avenir Next" panose="020B0503020202020204" pitchFamily="34" charset="0"/>
            </a:endParaRPr>
          </a:p>
        </p:txBody>
      </p:sp>
      <p:sp>
        <p:nvSpPr>
          <p:cNvPr id="53" name="TextBox 52">
            <a:extLst>
              <a:ext uri="{FF2B5EF4-FFF2-40B4-BE49-F238E27FC236}">
                <a16:creationId xmlns:a16="http://schemas.microsoft.com/office/drawing/2014/main" id="{D13AE23C-B99F-ADC3-7E37-0F2543D3529A}"/>
              </a:ext>
            </a:extLst>
          </p:cNvPr>
          <p:cNvSpPr txBox="1"/>
          <p:nvPr/>
        </p:nvSpPr>
        <p:spPr>
          <a:xfrm>
            <a:off x="838199" y="1411330"/>
            <a:ext cx="5257802" cy="2924775"/>
          </a:xfrm>
          <a:prstGeom prst="rect">
            <a:avLst/>
          </a:prstGeom>
          <a:noFill/>
        </p:spPr>
        <p:txBody>
          <a:bodyPr wrap="square">
            <a:spAutoFit/>
          </a:bodyPr>
          <a:lstStyle/>
          <a:p>
            <a:pPr>
              <a:lnSpc>
                <a:spcPct val="114000"/>
              </a:lnSpc>
            </a:pPr>
            <a:r>
              <a:rPr lang="en-GB" dirty="0">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Design Study Report</a:t>
            </a:r>
          </a:p>
          <a:p>
            <a:pPr marL="285750" indent="-285750">
              <a:lnSpc>
                <a:spcPct val="114000"/>
              </a:lnSpc>
              <a:buFont typeface="Arial" panose="020B0604020202020204" pitchFamily="34" charset="0"/>
              <a:buChar char="•"/>
            </a:pPr>
            <a:endParaRPr lang="en-GB" dirty="0">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dirty="0">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The report covering the design study of the RCS1 has been completed.</a:t>
            </a:r>
          </a:p>
          <a:p>
            <a:pPr marL="285750" indent="-285750">
              <a:lnSpc>
                <a:spcPct val="114000"/>
              </a:lnSpc>
              <a:buFont typeface="Arial" panose="020B0604020202020204" pitchFamily="34" charset="0"/>
              <a:buChar char="•"/>
            </a:pPr>
            <a:endParaRPr lang="en-GB" dirty="0">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dirty="0">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Not yet available.</a:t>
            </a:r>
          </a:p>
          <a:p>
            <a:pPr marL="285750" indent="-285750">
              <a:lnSpc>
                <a:spcPct val="114000"/>
              </a:lnSpc>
              <a:buFont typeface="Arial" panose="020B0604020202020204" pitchFamily="34" charset="0"/>
              <a:buChar char="•"/>
            </a:pPr>
            <a:endParaRPr lang="en-GB" dirty="0">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dirty="0">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Will be published on the CERN document servers.</a:t>
            </a:r>
          </a:p>
        </p:txBody>
      </p:sp>
      <p:sp>
        <p:nvSpPr>
          <p:cNvPr id="2" name="TextBox 1">
            <a:extLst>
              <a:ext uri="{FF2B5EF4-FFF2-40B4-BE49-F238E27FC236}">
                <a16:creationId xmlns:a16="http://schemas.microsoft.com/office/drawing/2014/main" id="{36915681-8918-DF4F-C407-FC24C035F0E5}"/>
              </a:ext>
            </a:extLst>
          </p:cNvPr>
          <p:cNvSpPr txBox="1"/>
          <p:nvPr/>
        </p:nvSpPr>
        <p:spPr>
          <a:xfrm>
            <a:off x="2597579" y="6346414"/>
            <a:ext cx="6996837" cy="276999"/>
          </a:xfrm>
          <a:prstGeom prst="rect">
            <a:avLst/>
          </a:prstGeom>
          <a:noFill/>
        </p:spPr>
        <p:txBody>
          <a:bodyPr wrap="square" rtlCol="0">
            <a:spAutoFit/>
          </a:bodyPr>
          <a:lstStyle/>
          <a:p>
            <a:pPr algn="ctr"/>
            <a:r>
              <a:rPr lang="en-GB" sz="1200">
                <a:solidFill>
                  <a:schemeClr val="tx1">
                    <a:lumMod val="50000"/>
                    <a:lumOff val="50000"/>
                  </a:schemeClr>
                </a:solidFill>
                <a:latin typeface="Avenir Next Medium" panose="020B0503020202020204" pitchFamily="34" charset="0"/>
              </a:rPr>
              <a:t>John Adams Institute | RCS1 Design for Muon Collider | 12/03/2026</a:t>
            </a:r>
          </a:p>
        </p:txBody>
      </p:sp>
      <p:pic>
        <p:nvPicPr>
          <p:cNvPr id="3" name="Picture 2">
            <a:extLst>
              <a:ext uri="{FF2B5EF4-FFF2-40B4-BE49-F238E27FC236}">
                <a16:creationId xmlns:a16="http://schemas.microsoft.com/office/drawing/2014/main" id="{49934CC2-6AE0-785B-13DB-F99DC868B3CD}"/>
              </a:ext>
            </a:extLst>
          </p:cNvPr>
          <p:cNvPicPr>
            <a:picLocks noChangeAspect="1"/>
          </p:cNvPicPr>
          <p:nvPr/>
        </p:nvPicPr>
        <p:blipFill>
          <a:blip r:embed="rId3"/>
          <a:stretch>
            <a:fillRect/>
          </a:stretch>
        </p:blipFill>
        <p:spPr>
          <a:xfrm rot="240000">
            <a:off x="6831972" y="731107"/>
            <a:ext cx="3785856" cy="539578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542094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CEB1F-16FE-2228-DD55-B20D8C75DB06}"/>
            </a:ext>
          </a:extLst>
        </p:cNvPr>
        <p:cNvGrpSpPr/>
        <p:nvPr/>
      </p:nvGrpSpPr>
      <p:grpSpPr>
        <a:xfrm>
          <a:off x="0" y="0"/>
          <a:ext cx="0" cy="0"/>
          <a:chOff x="0" y="0"/>
          <a:chExt cx="0" cy="0"/>
        </a:xfrm>
      </p:grpSpPr>
      <p:pic>
        <p:nvPicPr>
          <p:cNvPr id="17" name="Picture 16" descr="A close-up of a chain&#10;&#10;AI-generated content may be incorrect.">
            <a:extLst>
              <a:ext uri="{FF2B5EF4-FFF2-40B4-BE49-F238E27FC236}">
                <a16:creationId xmlns:a16="http://schemas.microsoft.com/office/drawing/2014/main" id="{5DB1AD56-CA9C-2049-5BA7-3271E40D77BA}"/>
              </a:ext>
            </a:extLst>
          </p:cNvPr>
          <p:cNvPicPr>
            <a:picLocks noChangeAspect="1"/>
          </p:cNvPicPr>
          <p:nvPr/>
        </p:nvPicPr>
        <p:blipFill>
          <a:blip r:embed="rId3"/>
          <a:stretch>
            <a:fillRect/>
          </a:stretch>
        </p:blipFill>
        <p:spPr>
          <a:xfrm>
            <a:off x="2514600" y="1459871"/>
            <a:ext cx="9677400" cy="4613167"/>
          </a:xfrm>
          <a:prstGeom prst="rect">
            <a:avLst/>
          </a:prstGeom>
        </p:spPr>
      </p:pic>
      <p:sp>
        <p:nvSpPr>
          <p:cNvPr id="2" name="Title 1">
            <a:extLst>
              <a:ext uri="{FF2B5EF4-FFF2-40B4-BE49-F238E27FC236}">
                <a16:creationId xmlns:a16="http://schemas.microsoft.com/office/drawing/2014/main" id="{C36CBACA-EF37-340C-CC28-C35328937E39}"/>
              </a:ext>
            </a:extLst>
          </p:cNvPr>
          <p:cNvSpPr>
            <a:spLocks noGrp="1"/>
          </p:cNvSpPr>
          <p:nvPr>
            <p:ph type="title"/>
          </p:nvPr>
        </p:nvSpPr>
        <p:spPr/>
        <p:txBody>
          <a:bodyPr>
            <a:normAutofit/>
          </a:bodyPr>
          <a:lstStyle/>
          <a:p>
            <a:r>
              <a:rPr lang="en-GB" sz="3200" b="1">
                <a:solidFill>
                  <a:srgbClr val="1D2A63"/>
                </a:solidFill>
                <a:latin typeface="Avenir Next Demi Bold" panose="020B0503020202020204" pitchFamily="34" charset="0"/>
              </a:rPr>
              <a:t>Acknowledgements</a:t>
            </a:r>
          </a:p>
        </p:txBody>
      </p:sp>
      <p:sp>
        <p:nvSpPr>
          <p:cNvPr id="5" name="TextBox 4">
            <a:extLst>
              <a:ext uri="{FF2B5EF4-FFF2-40B4-BE49-F238E27FC236}">
                <a16:creationId xmlns:a16="http://schemas.microsoft.com/office/drawing/2014/main" id="{2340C95A-36E4-E72E-2973-220953494190}"/>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dirty="0">
                <a:solidFill>
                  <a:schemeClr val="tx1">
                    <a:lumMod val="50000"/>
                    <a:lumOff val="50000"/>
                  </a:schemeClr>
                </a:solidFill>
                <a:latin typeface="Avenir Next"/>
              </a:rPr>
              <a:t>59</a:t>
            </a:r>
            <a:endParaRPr lang="en-GB" dirty="0">
              <a:solidFill>
                <a:schemeClr val="tx1">
                  <a:lumMod val="50000"/>
                  <a:lumOff val="50000"/>
                </a:schemeClr>
              </a:solidFill>
              <a:latin typeface="Avenir Next" panose="020B0503020202020204" pitchFamily="34" charset="0"/>
            </a:endParaRPr>
          </a:p>
        </p:txBody>
      </p:sp>
      <p:sp>
        <p:nvSpPr>
          <p:cNvPr id="3" name="TextBox 2">
            <a:extLst>
              <a:ext uri="{FF2B5EF4-FFF2-40B4-BE49-F238E27FC236}">
                <a16:creationId xmlns:a16="http://schemas.microsoft.com/office/drawing/2014/main" id="{59C35F40-8C3B-37DA-0C8F-336CC8BFC680}"/>
              </a:ext>
            </a:extLst>
          </p:cNvPr>
          <p:cNvSpPr txBox="1"/>
          <p:nvPr/>
        </p:nvSpPr>
        <p:spPr>
          <a:xfrm>
            <a:off x="838199" y="1411330"/>
            <a:ext cx="5257802" cy="5135317"/>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A big thank you to all the following people for time, help and support:</a:t>
            </a:r>
          </a:p>
          <a:p>
            <a:pPr>
              <a:lnSpc>
                <a:spcPct val="114000"/>
              </a:lnSpc>
            </a:pP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r>
              <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J. </a:t>
            </a:r>
            <a:r>
              <a:rPr lang="en-GB" err="1">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Bauche</a:t>
            </a:r>
            <a:endPar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r>
              <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C. </a:t>
            </a:r>
            <a:r>
              <a:rPr lang="en-GB" err="1">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Plostinar</a:t>
            </a:r>
            <a:endPar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r>
              <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R. Taylor</a:t>
            </a:r>
          </a:p>
          <a:p>
            <a:pPr>
              <a:lnSpc>
                <a:spcPct val="114000"/>
              </a:lnSpc>
            </a:pPr>
            <a:r>
              <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L. </a:t>
            </a:r>
            <a:r>
              <a:rPr lang="en-GB" err="1">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Soubirou</a:t>
            </a:r>
            <a:endPar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r>
              <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H. Wakeling</a:t>
            </a:r>
          </a:p>
          <a:p>
            <a:pPr>
              <a:lnSpc>
                <a:spcPct val="114000"/>
              </a:lnSpc>
            </a:pPr>
            <a:endPar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endPar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Also, cannot miss to mention</a:t>
            </a:r>
          </a:p>
          <a:p>
            <a:pPr>
              <a:lnSpc>
                <a:spcPct val="114000"/>
              </a:lnSpc>
            </a:pPr>
            <a:r>
              <a:rPr lang="en-GB" b="1">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Emmanuel </a:t>
            </a:r>
            <a:r>
              <a:rPr lang="en-GB" b="1" err="1">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Tsesmelis</a:t>
            </a:r>
            <a:r>
              <a:rPr lang="en-GB" b="1">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rPr>
              <a:t> </a:t>
            </a: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for his dedication,</a:t>
            </a:r>
          </a:p>
          <a:p>
            <a:pPr>
              <a:lnSpc>
                <a:spcPct val="114000"/>
              </a:lnSpc>
            </a:pPr>
            <a:r>
              <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rPr>
              <a:t>help and support throughout the project.</a:t>
            </a:r>
          </a:p>
          <a:p>
            <a:pPr>
              <a:lnSpc>
                <a:spcPct val="114000"/>
              </a:lnSpc>
            </a:pPr>
            <a:endParaRPr lang="en-GB">
              <a:solidFill>
                <a:srgbClr val="1D2A63"/>
              </a:solidFill>
              <a:latin typeface="Avenir Next Medium" panose="020B0503020202020204" pitchFamily="34" charset="0"/>
              <a:ea typeface="CMU Serif" panose="02000603000000000000" pitchFamily="2" charset="0"/>
              <a:cs typeface="CMU Serif" panose="02000603000000000000" pitchFamily="2" charset="0"/>
              <a:sym typeface="Avenir Next Medium"/>
            </a:endParaRPr>
          </a:p>
          <a:p>
            <a:pPr>
              <a:lnSpc>
                <a:spcPct val="114000"/>
              </a:lnSpc>
            </a:pPr>
            <a:endParaRPr lang="en-GB">
              <a:solidFill>
                <a:srgbClr val="1D2A63"/>
              </a:solidFill>
              <a:latin typeface="Avenir Next" panose="020B0503020202020204" pitchFamily="34" charset="0"/>
              <a:ea typeface="CMU Serif" panose="02000603000000000000" pitchFamily="2" charset="0"/>
              <a:cs typeface="CMU Serif" panose="02000603000000000000" pitchFamily="2" charset="0"/>
              <a:sym typeface="Avenir Next Medium"/>
            </a:endParaRPr>
          </a:p>
        </p:txBody>
      </p:sp>
      <p:sp>
        <p:nvSpPr>
          <p:cNvPr id="6" name="TextBox 5">
            <a:extLst>
              <a:ext uri="{FF2B5EF4-FFF2-40B4-BE49-F238E27FC236}">
                <a16:creationId xmlns:a16="http://schemas.microsoft.com/office/drawing/2014/main" id="{AFBF5990-BB89-2F8A-0168-22878041F6D6}"/>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1485939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FB14A1-5140-0CF8-313A-A0773513FECD}"/>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7056C0F2-0B4F-CE0E-164F-5F2AE5BEF588}"/>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57CF4502-473D-1331-E05F-A557FB2DAEDE}"/>
              </a:ext>
            </a:extLst>
          </p:cNvPr>
          <p:cNvSpPr txBox="1"/>
          <p:nvPr/>
        </p:nvSpPr>
        <p:spPr>
          <a:xfrm>
            <a:off x="222409" y="6308209"/>
            <a:ext cx="319318"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6</a:t>
            </a:r>
          </a:p>
        </p:txBody>
      </p:sp>
      <p:sp>
        <p:nvSpPr>
          <p:cNvPr id="3" name="TextBox 2">
            <a:extLst>
              <a:ext uri="{FF2B5EF4-FFF2-40B4-BE49-F238E27FC236}">
                <a16:creationId xmlns:a16="http://schemas.microsoft.com/office/drawing/2014/main" id="{72995410-7EF4-151B-1F09-F57C4835D362}"/>
              </a:ext>
            </a:extLst>
          </p:cNvPr>
          <p:cNvSpPr txBox="1"/>
          <p:nvPr/>
        </p:nvSpPr>
        <p:spPr>
          <a:xfrm>
            <a:off x="838198" y="1411330"/>
            <a:ext cx="5257802" cy="3872150"/>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Overview</a:t>
            </a:r>
          </a:p>
          <a:p>
            <a:pPr>
              <a:lnSpc>
                <a:spcPct val="114000"/>
              </a:lnSpc>
            </a:pPr>
            <a:endParaRPr lang="en-GB">
              <a:solidFill>
                <a:srgbClr val="323C45"/>
              </a:solidFill>
              <a:latin typeface="Avenir Next Regular"/>
              <a:ea typeface="Avenir Next Regular"/>
              <a:cs typeface="Avenir Next Regular"/>
              <a:sym typeface="Avenir Next Regular"/>
            </a:endParaRP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t>Started with lattice file from a previous RCS1 design study and analysed using Xsuite.</a:t>
            </a: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t>Ring consists of 34 repeating cells.</a:t>
            </a: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t>2 RF cavities per cell.</a:t>
            </a:r>
          </a:p>
          <a:p>
            <a:pPr>
              <a:lnSpc>
                <a:spcPct val="114000"/>
              </a:lnSpc>
              <a:defRPr>
                <a:solidFill>
                  <a:srgbClr val="323C45"/>
                </a:solidFill>
                <a:latin typeface="Avenir Next Regular"/>
                <a:ea typeface="Avenir Next Regular"/>
                <a:cs typeface="Avenir Next Regular"/>
                <a:sym typeface="Avenir Next Regular"/>
              </a:defRPr>
            </a:pPr>
            <a:endParaRPr lang="en-GB"/>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t>Analysed beam aperture and optics to inform magnet and RF cavity design.</a:t>
            </a:r>
          </a:p>
          <a:p>
            <a:pPr marL="285750" indent="-285750">
              <a:lnSpc>
                <a:spcPct val="114000"/>
              </a:lnSpc>
              <a:buSzPct val="100000"/>
              <a:buFont typeface="Arial"/>
              <a:buChar char="•"/>
              <a:defRPr>
                <a:solidFill>
                  <a:srgbClr val="323C45"/>
                </a:solidFill>
                <a:latin typeface="Avenir Next Regular"/>
                <a:ea typeface="Avenir Next Regular"/>
                <a:cs typeface="Avenir Next Regular"/>
                <a:sym typeface="Avenir Next Regular"/>
              </a:defRPr>
            </a:pPr>
            <a:r>
              <a:rPr lang="en-GB"/>
              <a:t>Performed particle tracking on single muon and example muon bunch to assess lattice performance.</a:t>
            </a:r>
          </a:p>
        </p:txBody>
      </p:sp>
      <p:pic>
        <p:nvPicPr>
          <p:cNvPr id="6" name="Picture 5" descr="A circular diagram of a magnet&#10;&#10;AI-generated content may be incorrect.">
            <a:extLst>
              <a:ext uri="{FF2B5EF4-FFF2-40B4-BE49-F238E27FC236}">
                <a16:creationId xmlns:a16="http://schemas.microsoft.com/office/drawing/2014/main" id="{F158B6F4-F868-0B91-A21F-A541D3267E6C}"/>
              </a:ext>
            </a:extLst>
          </p:cNvPr>
          <p:cNvPicPr>
            <a:picLocks noChangeAspect="1"/>
          </p:cNvPicPr>
          <p:nvPr/>
        </p:nvPicPr>
        <p:blipFill>
          <a:blip r:embed="rId3"/>
          <a:srcRect l="3984" t="10080" r="7127" b="5324"/>
          <a:stretch>
            <a:fillRect/>
          </a:stretch>
        </p:blipFill>
        <p:spPr>
          <a:xfrm>
            <a:off x="6095997" y="927102"/>
            <a:ext cx="5257802" cy="5003795"/>
          </a:xfrm>
          <a:prstGeom prst="rect">
            <a:avLst/>
          </a:prstGeom>
        </p:spPr>
      </p:pic>
      <p:pic>
        <p:nvPicPr>
          <p:cNvPr id="2" name="Picture 1" descr="A circular diagram of a magnet&#10;&#10;AI-generated content may be incorrect.">
            <a:extLst>
              <a:ext uri="{FF2B5EF4-FFF2-40B4-BE49-F238E27FC236}">
                <a16:creationId xmlns:a16="http://schemas.microsoft.com/office/drawing/2014/main" id="{C4504969-3E5B-DD10-29B0-D9B0CB74A45A}"/>
              </a:ext>
            </a:extLst>
          </p:cNvPr>
          <p:cNvPicPr>
            <a:picLocks noChangeAspect="1"/>
          </p:cNvPicPr>
          <p:nvPr/>
        </p:nvPicPr>
        <p:blipFill>
          <a:blip r:embed="rId3"/>
          <a:srcRect l="3984" t="10080" r="7127" b="5324"/>
          <a:stretch>
            <a:fillRect/>
          </a:stretch>
        </p:blipFill>
        <p:spPr>
          <a:xfrm>
            <a:off x="6095997" y="927101"/>
            <a:ext cx="5257802" cy="5003795"/>
          </a:xfrm>
          <a:prstGeom prst="rect">
            <a:avLst/>
          </a:prstGeom>
        </p:spPr>
      </p:pic>
      <p:sp>
        <p:nvSpPr>
          <p:cNvPr id="7" name="TextBox 6">
            <a:extLst>
              <a:ext uri="{FF2B5EF4-FFF2-40B4-BE49-F238E27FC236}">
                <a16:creationId xmlns:a16="http://schemas.microsoft.com/office/drawing/2014/main" id="{7252F371-46CA-7E9B-93EA-1F838BC4960F}"/>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5666912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EB507-8450-E7E7-70A9-FA49AD53C9F0}"/>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Any Questions?</a:t>
            </a:r>
          </a:p>
        </p:txBody>
      </p:sp>
      <p:sp>
        <p:nvSpPr>
          <p:cNvPr id="7" name="TextBox 6">
            <a:extLst>
              <a:ext uri="{FF2B5EF4-FFF2-40B4-BE49-F238E27FC236}">
                <a16:creationId xmlns:a16="http://schemas.microsoft.com/office/drawing/2014/main" id="{53CA4B35-97F1-601F-1B57-85EC5BE5B338}"/>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dirty="0">
                <a:solidFill>
                  <a:schemeClr val="tx1">
                    <a:lumMod val="50000"/>
                    <a:lumOff val="50000"/>
                  </a:schemeClr>
                </a:solidFill>
                <a:latin typeface="Avenir Next"/>
              </a:rPr>
              <a:t>60</a:t>
            </a:r>
            <a:endParaRPr lang="en-GB" dirty="0">
              <a:solidFill>
                <a:schemeClr val="tx1">
                  <a:lumMod val="50000"/>
                  <a:lumOff val="50000"/>
                </a:schemeClr>
              </a:solidFill>
              <a:latin typeface="Avenir Next" panose="020B0503020202020204" pitchFamily="34" charset="0"/>
            </a:endParaRPr>
          </a:p>
        </p:txBody>
      </p:sp>
      <p:pic>
        <p:nvPicPr>
          <p:cNvPr id="8" name="Picture 7" descr="A close-up of a chain&#10;&#10;AI-generated content may be incorrect.">
            <a:extLst>
              <a:ext uri="{FF2B5EF4-FFF2-40B4-BE49-F238E27FC236}">
                <a16:creationId xmlns:a16="http://schemas.microsoft.com/office/drawing/2014/main" id="{1B7B549E-3870-5785-A57F-C0259CA02878}"/>
              </a:ext>
            </a:extLst>
          </p:cNvPr>
          <p:cNvPicPr>
            <a:picLocks noChangeAspect="1"/>
          </p:cNvPicPr>
          <p:nvPr/>
        </p:nvPicPr>
        <p:blipFill>
          <a:blip r:embed="rId2"/>
          <a:stretch>
            <a:fillRect/>
          </a:stretch>
        </p:blipFill>
        <p:spPr>
          <a:xfrm>
            <a:off x="2514600" y="1459871"/>
            <a:ext cx="9677400" cy="4613167"/>
          </a:xfrm>
          <a:prstGeom prst="rect">
            <a:avLst/>
          </a:prstGeom>
        </p:spPr>
      </p:pic>
      <p:sp>
        <p:nvSpPr>
          <p:cNvPr id="9" name="TextBox 8">
            <a:extLst>
              <a:ext uri="{FF2B5EF4-FFF2-40B4-BE49-F238E27FC236}">
                <a16:creationId xmlns:a16="http://schemas.microsoft.com/office/drawing/2014/main" id="{22A4E28C-9694-0F76-BA90-9678482C716D}"/>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18494849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5B930-9A74-B370-7421-DDF874304A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4C2977-BFFB-E123-D8B1-A85DF9D6A2DA}"/>
              </a:ext>
            </a:extLst>
          </p:cNvPr>
          <p:cNvSpPr txBox="1">
            <a:spLocks/>
          </p:cNvSpPr>
          <p:nvPr/>
        </p:nvSpPr>
        <p:spPr>
          <a:xfrm>
            <a:off x="838200" y="365125"/>
            <a:ext cx="10515600" cy="1325563"/>
          </a:xfrm>
          <a:prstGeom prst="rect">
            <a:avLst/>
          </a:prstGeom>
        </p:spPr>
        <p:txBody>
          <a:bodyPr lIns="91440" tIns="45720" rIns="91440" bIns="4572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a:rPr>
              <a:t>Backup Slides</a:t>
            </a:r>
            <a:endParaRPr lang="en-GB" sz="3200" b="1">
              <a:solidFill>
                <a:srgbClr val="1D2A63"/>
              </a:solidFill>
              <a:latin typeface="Avenir Next Demi Bold" panose="020B0503020202020204" pitchFamily="34" charset="0"/>
            </a:endParaRPr>
          </a:p>
        </p:txBody>
      </p:sp>
      <p:sp>
        <p:nvSpPr>
          <p:cNvPr id="7" name="TextBox 6">
            <a:extLst>
              <a:ext uri="{FF2B5EF4-FFF2-40B4-BE49-F238E27FC236}">
                <a16:creationId xmlns:a16="http://schemas.microsoft.com/office/drawing/2014/main" id="{DA821890-1F6C-5EB4-0644-4964C58985E5}"/>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dirty="0">
                <a:solidFill>
                  <a:schemeClr val="tx1">
                    <a:lumMod val="50000"/>
                    <a:lumOff val="50000"/>
                  </a:schemeClr>
                </a:solidFill>
                <a:latin typeface="Avenir Next"/>
              </a:rPr>
              <a:t>61</a:t>
            </a:r>
            <a:endParaRPr lang="en-GB" dirty="0">
              <a:solidFill>
                <a:schemeClr val="tx1">
                  <a:lumMod val="50000"/>
                  <a:lumOff val="50000"/>
                </a:schemeClr>
              </a:solidFill>
              <a:latin typeface="Avenir Next" panose="020B0503020202020204" pitchFamily="34" charset="0"/>
            </a:endParaRPr>
          </a:p>
        </p:txBody>
      </p:sp>
      <p:pic>
        <p:nvPicPr>
          <p:cNvPr id="8" name="Picture 7" descr="A close-up of a chain&#10;&#10;AI-generated content may be incorrect.">
            <a:extLst>
              <a:ext uri="{FF2B5EF4-FFF2-40B4-BE49-F238E27FC236}">
                <a16:creationId xmlns:a16="http://schemas.microsoft.com/office/drawing/2014/main" id="{B130AF34-C35A-1A93-C8DA-A18F44B74E49}"/>
              </a:ext>
            </a:extLst>
          </p:cNvPr>
          <p:cNvPicPr>
            <a:picLocks noChangeAspect="1"/>
          </p:cNvPicPr>
          <p:nvPr/>
        </p:nvPicPr>
        <p:blipFill>
          <a:blip r:embed="rId2"/>
          <a:stretch>
            <a:fillRect/>
          </a:stretch>
        </p:blipFill>
        <p:spPr>
          <a:xfrm>
            <a:off x="2514600" y="1459871"/>
            <a:ext cx="9677400" cy="4613167"/>
          </a:xfrm>
          <a:prstGeom prst="rect">
            <a:avLst/>
          </a:prstGeom>
        </p:spPr>
      </p:pic>
      <p:sp>
        <p:nvSpPr>
          <p:cNvPr id="9" name="TextBox 8">
            <a:extLst>
              <a:ext uri="{FF2B5EF4-FFF2-40B4-BE49-F238E27FC236}">
                <a16:creationId xmlns:a16="http://schemas.microsoft.com/office/drawing/2014/main" id="{2E328B52-29AD-349F-4D57-F82B3687245D}"/>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Tree>
    <p:extLst>
      <p:ext uri="{BB962C8B-B14F-4D97-AF65-F5344CB8AC3E}">
        <p14:creationId xmlns:p14="http://schemas.microsoft.com/office/powerpoint/2010/main" val="5246281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16626-009F-FA47-6588-34AC2D93D145}"/>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9E554268-60E4-A704-345D-2BA0977D7ADF}"/>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Quadrupole</a:t>
            </a:r>
          </a:p>
        </p:txBody>
      </p:sp>
      <p:sp>
        <p:nvSpPr>
          <p:cNvPr id="184" name="TextBox 183">
            <a:extLst>
              <a:ext uri="{FF2B5EF4-FFF2-40B4-BE49-F238E27FC236}">
                <a16:creationId xmlns:a16="http://schemas.microsoft.com/office/drawing/2014/main" id="{A9B3906C-A55F-FB44-B0D2-F66D4ADCBBA4}"/>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dirty="0">
                <a:solidFill>
                  <a:schemeClr val="tx1">
                    <a:lumMod val="50000"/>
                    <a:lumOff val="50000"/>
                  </a:schemeClr>
                </a:solidFill>
                <a:latin typeface="Avenir Next"/>
              </a:rPr>
              <a:t>62</a:t>
            </a:r>
            <a:endParaRPr lang="en-GB" dirty="0">
              <a:solidFill>
                <a:schemeClr val="tx1">
                  <a:lumMod val="50000"/>
                  <a:lumOff val="50000"/>
                </a:schemeClr>
              </a:solidFill>
              <a:latin typeface="Avenir Next" panose="020B0503020202020204" pitchFamily="34" charset="0"/>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6802CC69-CE4B-1510-C275-990F69BFBABF}"/>
                  </a:ext>
                </a:extLst>
              </p:cNvPr>
              <p:cNvSpPr txBox="1"/>
              <p:nvPr/>
            </p:nvSpPr>
            <p:spPr>
              <a:xfrm>
                <a:off x="838197" y="1411330"/>
                <a:ext cx="4534894" cy="4755213"/>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Design Generation in Python</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Hyperbolic nose profile</a:t>
                </a:r>
                <a:r>
                  <a:rPr lang="en-GB" baseline="30000">
                    <a:solidFill>
                      <a:srgbClr val="323C45"/>
                    </a:solidFill>
                    <a:latin typeface="Avenir Next" panose="020B0503020202020204" pitchFamily="34" charset="0"/>
                    <a:ea typeface="CMU Serif" panose="02000603000000000000" pitchFamily="2" charset="0"/>
                    <a:cs typeface="CMU Serif" panose="02000603000000000000" pitchFamily="2" charset="0"/>
                  </a:rPr>
                  <a:t>*</a:t>
                </a:r>
                <a:endParaRPr lang="en-GB" i="1" baseline="30000">
                  <a:solidFill>
                    <a:srgbClr val="323C45"/>
                  </a:solidFill>
                  <a:latin typeface="Cambria Math" panose="02040503050406030204" pitchFamily="18" charset="0"/>
                </a:endParaRPr>
              </a:p>
              <a:p>
                <a:pPr marL="742950" lvl="1" indent="-285750">
                  <a:lnSpc>
                    <a:spcPct val="114000"/>
                  </a:lnSpc>
                  <a:buFont typeface="Arial" panose="020B0604020202020204" pitchFamily="34" charset="0"/>
                  <a:buChar char="•"/>
                </a:pPr>
                <a14:m>
                  <m:oMath xmlns:m="http://schemas.openxmlformats.org/officeDocument/2006/math">
                    <m:r>
                      <a:rPr lang="en-GB" i="1">
                        <a:solidFill>
                          <a:srgbClr val="323C45"/>
                        </a:solidFill>
                        <a:latin typeface="Cambria Math" panose="02040503050406030204" pitchFamily="18" charset="0"/>
                      </a:rPr>
                      <m:t>2</m:t>
                    </m:r>
                    <m:r>
                      <a:rPr lang="en-GB" i="1">
                        <a:solidFill>
                          <a:srgbClr val="323C45"/>
                        </a:solidFill>
                        <a:latin typeface="Cambria Math" panose="02040503050406030204" pitchFamily="18" charset="0"/>
                      </a:rPr>
                      <m:t>𝑥𝑦</m:t>
                    </m:r>
                    <m:r>
                      <a:rPr lang="en-GB" i="1">
                        <a:solidFill>
                          <a:srgbClr val="323C45"/>
                        </a:solidFill>
                        <a:latin typeface="Cambria Math" panose="02040503050406030204" pitchFamily="18" charset="0"/>
                      </a:rPr>
                      <m:t>=±</m:t>
                    </m:r>
                    <m:sSup>
                      <m:sSupPr>
                        <m:ctrlPr>
                          <a:rPr lang="en-GB" i="1">
                            <a:solidFill>
                              <a:srgbClr val="323C45"/>
                            </a:solidFill>
                            <a:latin typeface="Cambria Math" panose="02040503050406030204" pitchFamily="18" charset="0"/>
                          </a:rPr>
                        </m:ctrlPr>
                      </m:sSupPr>
                      <m:e>
                        <m:r>
                          <a:rPr lang="en-GB" i="1">
                            <a:solidFill>
                              <a:srgbClr val="323C45"/>
                            </a:solidFill>
                            <a:latin typeface="Cambria Math" panose="02040503050406030204" pitchFamily="18" charset="0"/>
                          </a:rPr>
                          <m:t>𝑟</m:t>
                        </m:r>
                      </m:e>
                      <m:sup>
                        <m:r>
                          <a:rPr lang="en-GB" i="1">
                            <a:solidFill>
                              <a:srgbClr val="323C45"/>
                            </a:solidFill>
                            <a:latin typeface="Cambria Math" panose="02040503050406030204" pitchFamily="18" charset="0"/>
                          </a:rPr>
                          <m:t>2</m:t>
                        </m:r>
                      </m:sup>
                    </m:sSup>
                  </m:oMath>
                </a14:m>
                <a:endParaRPr lang="en-GB"/>
              </a:p>
              <a:p>
                <a:pPr marL="742950" lvl="1" indent="-285750">
                  <a:buFont typeface="Arial" panose="020B0604020202020204" pitchFamily="34" charset="0"/>
                  <a:buChar char="•"/>
                </a:pPr>
                <a14:m>
                  <m:oMath xmlns:m="http://schemas.openxmlformats.org/officeDocument/2006/math">
                    <m:d>
                      <m:dPr>
                        <m:ctrlPr>
                          <a:rPr lang="en-GB" i="1">
                            <a:solidFill>
                              <a:srgbClr val="323C45"/>
                            </a:solidFill>
                            <a:latin typeface="Cambria Math" panose="02040503050406030204" pitchFamily="18" charset="0"/>
                          </a:rPr>
                        </m:ctrlPr>
                      </m:dPr>
                      <m:e>
                        <m:f>
                          <m:fPr>
                            <m:type m:val="noBar"/>
                            <m:ctrlPr>
                              <a:rPr lang="en-GB" i="1">
                                <a:solidFill>
                                  <a:srgbClr val="323C45"/>
                                </a:solidFill>
                                <a:latin typeface="Cambria Math" panose="02040503050406030204" pitchFamily="18" charset="0"/>
                              </a:rPr>
                            </m:ctrlPr>
                          </m:fPr>
                          <m:num>
                            <m:r>
                              <a:rPr lang="en-GB" i="1">
                                <a:solidFill>
                                  <a:srgbClr val="323C45"/>
                                </a:solidFill>
                                <a:latin typeface="Cambria Math" panose="02040503050406030204" pitchFamily="18" charset="0"/>
                              </a:rPr>
                              <m:t>𝑥</m:t>
                            </m:r>
                          </m:num>
                          <m:den>
                            <m:r>
                              <a:rPr lang="en-GB" i="1">
                                <a:solidFill>
                                  <a:srgbClr val="323C45"/>
                                </a:solidFill>
                                <a:latin typeface="Cambria Math" panose="02040503050406030204" pitchFamily="18" charset="0"/>
                              </a:rPr>
                              <m:t>𝑦</m:t>
                            </m:r>
                          </m:den>
                        </m:f>
                      </m:e>
                    </m:d>
                    <m:r>
                      <a:rPr lang="en-GB" i="1">
                        <a:solidFill>
                          <a:srgbClr val="323C45"/>
                        </a:solidFill>
                        <a:latin typeface="Cambria Math" panose="02040503050406030204" pitchFamily="18" charset="0"/>
                      </a:rPr>
                      <m:t>=</m:t>
                    </m:r>
                  </m:oMath>
                </a14:m>
                <a:r>
                  <a:rPr lang="en-GB">
                    <a:solidFill>
                      <a:srgbClr val="323C45"/>
                    </a:solidFill>
                  </a:rPr>
                  <a:t> </a:t>
                </a:r>
                <a14:m>
                  <m:oMath xmlns:m="http://schemas.openxmlformats.org/officeDocument/2006/math">
                    <m:d>
                      <m:dPr>
                        <m:ctrlPr>
                          <a:rPr lang="en-GB" i="1">
                            <a:solidFill>
                              <a:srgbClr val="323C45"/>
                            </a:solidFill>
                            <a:latin typeface="Cambria Math" panose="02040503050406030204" pitchFamily="18" charset="0"/>
                          </a:rPr>
                        </m:ctrlPr>
                      </m:dPr>
                      <m:e>
                        <m:f>
                          <m:fPr>
                            <m:type m:val="noBar"/>
                            <m:ctrlPr>
                              <a:rPr lang="en-GB" i="1">
                                <a:solidFill>
                                  <a:srgbClr val="323C45"/>
                                </a:solidFill>
                                <a:latin typeface="Cambria Math" panose="02040503050406030204" pitchFamily="18" charset="0"/>
                              </a:rPr>
                            </m:ctrlPr>
                          </m:fPr>
                          <m:num>
                            <m:r>
                              <a:rPr lang="en-GB" i="1">
                                <a:solidFill>
                                  <a:srgbClr val="323C45"/>
                                </a:solidFill>
                                <a:latin typeface="Cambria Math" panose="02040503050406030204" pitchFamily="18" charset="0"/>
                              </a:rPr>
                              <m:t>𝑟</m:t>
                            </m:r>
                            <m:r>
                              <m:rPr>
                                <m:sty m:val="p"/>
                              </m:rPr>
                              <a:rPr lang="en-GB">
                                <a:solidFill>
                                  <a:srgbClr val="323C45"/>
                                </a:solidFill>
                                <a:latin typeface="Cambria Math" panose="02040503050406030204" pitchFamily="18" charset="0"/>
                              </a:rPr>
                              <m:t>cosh</m:t>
                            </m:r>
                            <m:r>
                              <a:rPr lang="en-GB" i="1">
                                <a:solidFill>
                                  <a:srgbClr val="323C45"/>
                                </a:solidFill>
                                <a:latin typeface="Cambria Math" panose="02040503050406030204" pitchFamily="18" charset="0"/>
                              </a:rPr>
                              <m:t>⁡(</m:t>
                            </m:r>
                            <m:r>
                              <a:rPr lang="en-GB" i="1">
                                <a:solidFill>
                                  <a:srgbClr val="323C45"/>
                                </a:solidFill>
                                <a:latin typeface="Cambria Math" panose="02040503050406030204" pitchFamily="18" charset="0"/>
                              </a:rPr>
                              <m:t>𝑡</m:t>
                            </m:r>
                            <m:r>
                              <a:rPr lang="en-GB" i="1">
                                <a:solidFill>
                                  <a:srgbClr val="323C45"/>
                                </a:solidFill>
                                <a:latin typeface="Cambria Math" panose="02040503050406030204" pitchFamily="18" charset="0"/>
                              </a:rPr>
                              <m:t>)</m:t>
                            </m:r>
                          </m:num>
                          <m:den>
                            <m:r>
                              <a:rPr lang="en-GB" i="1">
                                <a:solidFill>
                                  <a:srgbClr val="323C45"/>
                                </a:solidFill>
                                <a:latin typeface="Cambria Math" panose="02040503050406030204" pitchFamily="18" charset="0"/>
                              </a:rPr>
                              <m:t>𝑟</m:t>
                            </m:r>
                            <m:func>
                              <m:funcPr>
                                <m:ctrlPr>
                                  <a:rPr lang="en-GB" i="1">
                                    <a:solidFill>
                                      <a:srgbClr val="323C45"/>
                                    </a:solidFill>
                                    <a:latin typeface="Cambria Math" panose="02040503050406030204" pitchFamily="18" charset="0"/>
                                  </a:rPr>
                                </m:ctrlPr>
                              </m:funcPr>
                              <m:fName>
                                <m:r>
                                  <m:rPr>
                                    <m:sty m:val="p"/>
                                  </m:rPr>
                                  <a:rPr lang="en-GB">
                                    <a:solidFill>
                                      <a:srgbClr val="323C45"/>
                                    </a:solidFill>
                                    <a:latin typeface="Cambria Math" panose="02040503050406030204" pitchFamily="18" charset="0"/>
                                  </a:rPr>
                                  <m:t>sinh</m:t>
                                </m:r>
                              </m:fName>
                              <m:e>
                                <m:d>
                                  <m:dPr>
                                    <m:ctrlPr>
                                      <a:rPr lang="en-GB" i="1">
                                        <a:solidFill>
                                          <a:srgbClr val="323C45"/>
                                        </a:solidFill>
                                        <a:latin typeface="Cambria Math" panose="02040503050406030204" pitchFamily="18" charset="0"/>
                                      </a:rPr>
                                    </m:ctrlPr>
                                  </m:dPr>
                                  <m:e>
                                    <m:r>
                                      <a:rPr lang="en-GB" i="1">
                                        <a:solidFill>
                                          <a:srgbClr val="323C45"/>
                                        </a:solidFill>
                                        <a:latin typeface="Cambria Math" panose="02040503050406030204" pitchFamily="18" charset="0"/>
                                      </a:rPr>
                                      <m:t>𝑡</m:t>
                                    </m:r>
                                  </m:e>
                                </m:d>
                              </m:e>
                            </m:func>
                          </m:den>
                        </m:f>
                      </m:e>
                    </m:d>
                  </m:oMath>
                </a14:m>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Geometry Reduced to 9 parameters</a:t>
                </a:r>
              </a:p>
              <a:p>
                <a:pPr marL="742950" lvl="1" indent="-285750">
                  <a:lnSpc>
                    <a:spcPct val="114000"/>
                  </a:lnSpc>
                  <a:buFont typeface="Arial" panose="020B0604020202020204" pitchFamily="34" charset="0"/>
                  <a:buChar char="•"/>
                </a:pPr>
                <a14:m>
                  <m:oMath xmlns:m="http://schemas.openxmlformats.org/officeDocument/2006/math">
                    <m:d>
                      <m:dPr>
                        <m:begChr m:val="{"/>
                        <m:endChr m:val="}"/>
                        <m:ctrlP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dPr>
                      <m:e>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𝑟</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𝑥</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𝑦𝑤</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𝑝𝑤</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𝑛𝑤</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𝑠𝑠</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𝑠𝑔</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𝑐𝑤</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 </m:t>
                        </m:r>
                        <m:sSub>
                          <m:sSubPr>
                            <m:ctrlP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bPr>
                          <m:e>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𝑑</m:t>
                            </m:r>
                          </m:e>
                          <m:sub>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0</m:t>
                            </m:r>
                          </m:sub>
                        </m:sSub>
                      </m:e>
                    </m:d>
                  </m:oMath>
                </a14:m>
                <a:endParaRPr lang="en-GB" b="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1200150" lvl="2" indent="-285750">
                  <a:lnSpc>
                    <a:spcPct val="114000"/>
                  </a:lnSpc>
                  <a:buFont typeface="Arial" panose="020B0604020202020204" pitchFamily="34" charset="0"/>
                  <a:buChar char="•"/>
                </a:pPr>
                <a14:m>
                  <m:oMath xmlns:m="http://schemas.openxmlformats.org/officeDocument/2006/math">
                    <m:r>
                      <a:rPr lang="en-GB" sz="1100" i="1" smtClean="0">
                        <a:solidFill>
                          <a:srgbClr val="323C45"/>
                        </a:solidFill>
                        <a:latin typeface="Cambria Math" panose="02040503050406030204" pitchFamily="18" charset="0"/>
                      </a:rPr>
                      <m:t>𝑛𝑡</m:t>
                    </m:r>
                    <m:r>
                      <a:rPr lang="en-GB" sz="1100" i="1" smtClean="0">
                        <a:solidFill>
                          <a:srgbClr val="323C45"/>
                        </a:solidFill>
                        <a:latin typeface="Cambria Math" panose="02040503050406030204" pitchFamily="18" charset="0"/>
                      </a:rPr>
                      <m:t>=</m:t>
                    </m:r>
                    <m:r>
                      <a:rPr lang="en-GB" sz="1100" i="1" smtClean="0">
                        <a:solidFill>
                          <a:srgbClr val="323C45"/>
                        </a:solidFill>
                        <a:latin typeface="Cambria Math" panose="02040503050406030204" pitchFamily="18" charset="0"/>
                      </a:rPr>
                      <m:t>𝑟</m:t>
                    </m:r>
                    <m:d>
                      <m:dPr>
                        <m:begChr m:val="["/>
                        <m:endChr m:val="]"/>
                        <m:ctrlPr>
                          <a:rPr lang="en-GB" sz="1100" i="1">
                            <a:solidFill>
                              <a:srgbClr val="323C45"/>
                            </a:solidFill>
                            <a:latin typeface="Cambria Math" panose="02040503050406030204" pitchFamily="18" charset="0"/>
                          </a:rPr>
                        </m:ctrlPr>
                      </m:dPr>
                      <m:e>
                        <m:func>
                          <m:funcPr>
                            <m:ctrlPr>
                              <a:rPr lang="en-GB" sz="1100" i="1">
                                <a:solidFill>
                                  <a:srgbClr val="323C45"/>
                                </a:solidFill>
                                <a:latin typeface="Cambria Math" panose="02040503050406030204" pitchFamily="18" charset="0"/>
                              </a:rPr>
                            </m:ctrlPr>
                          </m:funcPr>
                          <m:fName>
                            <m:r>
                              <m:rPr>
                                <m:sty m:val="p"/>
                              </m:rPr>
                              <a:rPr lang="en-GB" sz="1100">
                                <a:solidFill>
                                  <a:srgbClr val="323C45"/>
                                </a:solidFill>
                                <a:latin typeface="Cambria Math" panose="02040503050406030204" pitchFamily="18" charset="0"/>
                              </a:rPr>
                              <m:t>cosh</m:t>
                            </m:r>
                          </m:fName>
                          <m:e>
                            <m:d>
                              <m:dPr>
                                <m:ctrlPr>
                                  <a:rPr lang="en-GB" sz="1100" i="1">
                                    <a:solidFill>
                                      <a:srgbClr val="323C45"/>
                                    </a:solidFill>
                                    <a:latin typeface="Cambria Math" panose="02040503050406030204" pitchFamily="18" charset="0"/>
                                  </a:rPr>
                                </m:ctrlPr>
                              </m:dPr>
                              <m:e>
                                <m:sSub>
                                  <m:sSubPr>
                                    <m:ctrlPr>
                                      <a:rPr lang="en-GB" sz="1100" i="1">
                                        <a:solidFill>
                                          <a:srgbClr val="323C45"/>
                                        </a:solidFill>
                                        <a:latin typeface="Cambria Math" panose="02040503050406030204" pitchFamily="18" charset="0"/>
                                      </a:rPr>
                                    </m:ctrlPr>
                                  </m:sSubPr>
                                  <m:e>
                                    <m:r>
                                      <a:rPr lang="en-GB" sz="1100" i="1">
                                        <a:solidFill>
                                          <a:srgbClr val="323C45"/>
                                        </a:solidFill>
                                        <a:latin typeface="Cambria Math" panose="02040503050406030204" pitchFamily="18" charset="0"/>
                                      </a:rPr>
                                      <m:t>𝑡</m:t>
                                    </m:r>
                                  </m:e>
                                  <m:sub>
                                    <m:r>
                                      <a:rPr lang="en-GB" sz="1100" i="1">
                                        <a:solidFill>
                                          <a:srgbClr val="323C45"/>
                                        </a:solidFill>
                                        <a:latin typeface="Cambria Math" panose="02040503050406030204" pitchFamily="18" charset="0"/>
                                      </a:rPr>
                                      <m:t>𝑠h𝑖𝑚</m:t>
                                    </m:r>
                                  </m:sub>
                                </m:sSub>
                              </m:e>
                            </m:d>
                          </m:e>
                        </m:func>
                        <m:r>
                          <a:rPr lang="en-GB" sz="1100" i="1">
                            <a:solidFill>
                              <a:srgbClr val="323C45"/>
                            </a:solidFill>
                            <a:latin typeface="Cambria Math" panose="02040503050406030204" pitchFamily="18" charset="0"/>
                          </a:rPr>
                          <m:t>+</m:t>
                        </m:r>
                        <m:f>
                          <m:fPr>
                            <m:ctrlPr>
                              <a:rPr lang="en-GB" sz="1100" i="1">
                                <a:solidFill>
                                  <a:srgbClr val="323C45"/>
                                </a:solidFill>
                                <a:latin typeface="Cambria Math" panose="02040503050406030204" pitchFamily="18" charset="0"/>
                              </a:rPr>
                            </m:ctrlPr>
                          </m:fPr>
                          <m:num>
                            <m:d>
                              <m:dPr>
                                <m:ctrlPr>
                                  <a:rPr lang="en-GB" sz="1100" i="1">
                                    <a:solidFill>
                                      <a:srgbClr val="323C45"/>
                                    </a:solidFill>
                                    <a:latin typeface="Cambria Math" panose="02040503050406030204" pitchFamily="18" charset="0"/>
                                  </a:rPr>
                                </m:ctrlPr>
                              </m:dPr>
                              <m:e>
                                <m:func>
                                  <m:funcPr>
                                    <m:ctrlPr>
                                      <a:rPr lang="en-GB" sz="1100" i="1">
                                        <a:solidFill>
                                          <a:srgbClr val="323C45"/>
                                        </a:solidFill>
                                        <a:latin typeface="Cambria Math" panose="02040503050406030204" pitchFamily="18" charset="0"/>
                                      </a:rPr>
                                    </m:ctrlPr>
                                  </m:funcPr>
                                  <m:fName>
                                    <m:r>
                                      <m:rPr>
                                        <m:sty m:val="p"/>
                                      </m:rPr>
                                      <a:rPr lang="en-GB" sz="1100">
                                        <a:solidFill>
                                          <a:srgbClr val="323C45"/>
                                        </a:solidFill>
                                        <a:latin typeface="Cambria Math" panose="02040503050406030204" pitchFamily="18" charset="0"/>
                                      </a:rPr>
                                      <m:t>sinh</m:t>
                                    </m:r>
                                  </m:fName>
                                  <m:e>
                                    <m:d>
                                      <m:dPr>
                                        <m:ctrlPr>
                                          <a:rPr lang="en-GB" sz="1100" i="1">
                                            <a:solidFill>
                                              <a:srgbClr val="323C45"/>
                                            </a:solidFill>
                                            <a:latin typeface="Cambria Math" panose="02040503050406030204" pitchFamily="18" charset="0"/>
                                          </a:rPr>
                                        </m:ctrlPr>
                                      </m:dPr>
                                      <m:e>
                                        <m:sSub>
                                          <m:sSubPr>
                                            <m:ctrlPr>
                                              <a:rPr lang="en-GB" sz="1100" i="1">
                                                <a:solidFill>
                                                  <a:srgbClr val="323C45"/>
                                                </a:solidFill>
                                                <a:latin typeface="Cambria Math" panose="02040503050406030204" pitchFamily="18" charset="0"/>
                                              </a:rPr>
                                            </m:ctrlPr>
                                          </m:sSubPr>
                                          <m:e>
                                            <m:r>
                                              <a:rPr lang="en-GB" sz="1100" i="1">
                                                <a:solidFill>
                                                  <a:srgbClr val="323C45"/>
                                                </a:solidFill>
                                                <a:latin typeface="Cambria Math" panose="02040503050406030204" pitchFamily="18" charset="0"/>
                                              </a:rPr>
                                              <m:t>𝑡</m:t>
                                            </m:r>
                                          </m:e>
                                          <m:sub>
                                            <m:r>
                                              <a:rPr lang="en-GB" sz="1100" i="1">
                                                <a:solidFill>
                                                  <a:srgbClr val="323C45"/>
                                                </a:solidFill>
                                                <a:latin typeface="Cambria Math" panose="02040503050406030204" pitchFamily="18" charset="0"/>
                                              </a:rPr>
                                              <m:t>𝑚𝑎𝑥</m:t>
                                            </m:r>
                                          </m:sub>
                                        </m:sSub>
                                      </m:e>
                                    </m:d>
                                  </m:e>
                                </m:func>
                                <m:r>
                                  <a:rPr lang="en-GB" sz="1100" i="1">
                                    <a:solidFill>
                                      <a:srgbClr val="323C45"/>
                                    </a:solidFill>
                                    <a:latin typeface="Cambria Math" panose="02040503050406030204" pitchFamily="18" charset="0"/>
                                  </a:rPr>
                                  <m:t>−</m:t>
                                </m:r>
                                <m:func>
                                  <m:funcPr>
                                    <m:ctrlPr>
                                      <a:rPr lang="en-GB" sz="1100" i="1">
                                        <a:solidFill>
                                          <a:srgbClr val="323C45"/>
                                        </a:solidFill>
                                        <a:latin typeface="Cambria Math" panose="02040503050406030204" pitchFamily="18" charset="0"/>
                                      </a:rPr>
                                    </m:ctrlPr>
                                  </m:funcPr>
                                  <m:fName>
                                    <m:r>
                                      <m:rPr>
                                        <m:sty m:val="p"/>
                                      </m:rPr>
                                      <a:rPr lang="en-GB" sz="1100">
                                        <a:solidFill>
                                          <a:srgbClr val="323C45"/>
                                        </a:solidFill>
                                        <a:latin typeface="Cambria Math" panose="02040503050406030204" pitchFamily="18" charset="0"/>
                                      </a:rPr>
                                      <m:t>sinh</m:t>
                                    </m:r>
                                  </m:fName>
                                  <m:e>
                                    <m:d>
                                      <m:dPr>
                                        <m:ctrlPr>
                                          <a:rPr lang="en-GB" sz="1100" i="1">
                                            <a:solidFill>
                                              <a:srgbClr val="323C45"/>
                                            </a:solidFill>
                                            <a:latin typeface="Cambria Math" panose="02040503050406030204" pitchFamily="18" charset="0"/>
                                          </a:rPr>
                                        </m:ctrlPr>
                                      </m:dPr>
                                      <m:e>
                                        <m:sSub>
                                          <m:sSubPr>
                                            <m:ctrlPr>
                                              <a:rPr lang="en-GB" sz="1100" i="1">
                                                <a:solidFill>
                                                  <a:srgbClr val="323C45"/>
                                                </a:solidFill>
                                                <a:latin typeface="Cambria Math" panose="02040503050406030204" pitchFamily="18" charset="0"/>
                                              </a:rPr>
                                            </m:ctrlPr>
                                          </m:sSubPr>
                                          <m:e>
                                            <m:r>
                                              <a:rPr lang="en-GB" sz="1100" i="1">
                                                <a:solidFill>
                                                  <a:srgbClr val="323C45"/>
                                                </a:solidFill>
                                                <a:latin typeface="Cambria Math" panose="02040503050406030204" pitchFamily="18" charset="0"/>
                                              </a:rPr>
                                              <m:t>𝑡</m:t>
                                            </m:r>
                                          </m:e>
                                          <m:sub>
                                            <m:r>
                                              <a:rPr lang="en-GB" sz="1100" i="1">
                                                <a:solidFill>
                                                  <a:srgbClr val="323C45"/>
                                                </a:solidFill>
                                                <a:latin typeface="Cambria Math" panose="02040503050406030204" pitchFamily="18" charset="0"/>
                                              </a:rPr>
                                              <m:t>𝑠h𝑖𝑚</m:t>
                                            </m:r>
                                          </m:sub>
                                        </m:sSub>
                                      </m:e>
                                    </m:d>
                                  </m:e>
                                </m:func>
                              </m:e>
                            </m:d>
                          </m:num>
                          <m:den>
                            <m:sSub>
                              <m:sSubPr>
                                <m:ctrlPr>
                                  <a:rPr lang="en-GB" sz="1100" i="1">
                                    <a:solidFill>
                                      <a:srgbClr val="323C45"/>
                                    </a:solidFill>
                                    <a:latin typeface="Cambria Math" panose="02040503050406030204" pitchFamily="18" charset="0"/>
                                  </a:rPr>
                                </m:ctrlPr>
                              </m:sSubPr>
                              <m:e>
                                <m:r>
                                  <a:rPr lang="en-GB" sz="1100" i="1">
                                    <a:solidFill>
                                      <a:srgbClr val="323C45"/>
                                    </a:solidFill>
                                    <a:latin typeface="Cambria Math" panose="02040503050406030204" pitchFamily="18" charset="0"/>
                                  </a:rPr>
                                  <m:t>𝑚</m:t>
                                </m:r>
                              </m:e>
                              <m:sub>
                                <m:r>
                                  <a:rPr lang="en-GB" sz="1100" i="1">
                                    <a:solidFill>
                                      <a:srgbClr val="323C45"/>
                                    </a:solidFill>
                                    <a:latin typeface="Cambria Math" panose="02040503050406030204" pitchFamily="18" charset="0"/>
                                  </a:rPr>
                                  <m:t>𝑠</m:t>
                                </m:r>
                              </m:sub>
                            </m:sSub>
                          </m:den>
                        </m:f>
                        <m:r>
                          <a:rPr lang="en-GB" sz="1100" i="1">
                            <a:solidFill>
                              <a:srgbClr val="323C45"/>
                            </a:solidFill>
                            <a:latin typeface="Cambria Math" panose="02040503050406030204" pitchFamily="18" charset="0"/>
                          </a:rPr>
                          <m:t>−1</m:t>
                        </m:r>
                      </m:e>
                    </m:d>
                  </m:oMath>
                </a14:m>
                <a:endParaRPr lang="en-GB" sz="1100">
                  <a:solidFill>
                    <a:srgbClr val="323C45"/>
                  </a:solidFill>
                </a:endParaRPr>
              </a:p>
              <a:p>
                <a:pPr marL="1200150" lvl="2" indent="-285750">
                  <a:lnSpc>
                    <a:spcPct val="114000"/>
                  </a:lnSpc>
                  <a:buFont typeface="Arial" panose="020B0604020202020204" pitchFamily="34" charset="0"/>
                  <a:buChar char="•"/>
                </a:pPr>
                <a14:m>
                  <m:oMath xmlns:m="http://schemas.openxmlformats.org/officeDocument/2006/math">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𝑝𝑙</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𝑥</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𝑦𝑤</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𝑛𝑡</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𝑟</m:t>
                    </m:r>
                  </m:oMath>
                </a14:m>
                <a:endParaRPr lang="en-GB" sz="110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1200150" lvl="2" indent="-285750">
                  <a:lnSpc>
                    <a:spcPct val="114000"/>
                  </a:lnSpc>
                  <a:buFont typeface="Arial" panose="020B0604020202020204" pitchFamily="34" charset="0"/>
                  <a:buChar char="•"/>
                </a:pPr>
                <a14:m>
                  <m:oMath xmlns:m="http://schemas.openxmlformats.org/officeDocument/2006/math">
                    <m:sSub>
                      <m:sSubPr>
                        <m:ctrlP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bPr>
                      <m:e>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𝑑</m:t>
                        </m:r>
                      </m:e>
                      <m:sub>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1</m:t>
                        </m:r>
                      </m:sub>
                    </m:sSub>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f>
                      <m:fPr>
                        <m:ctrlP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fPr>
                      <m:num>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2⋅</m:t>
                        </m:r>
                        <m:sSub>
                          <m:sSubPr>
                            <m:ctrlP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bPr>
                          <m:e>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𝑑</m:t>
                            </m:r>
                          </m:e>
                          <m:sub>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0</m:t>
                            </m:r>
                          </m:sub>
                        </m:sSub>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𝑐𝑤</m:t>
                        </m:r>
                      </m:num>
                      <m:den>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𝑥</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𝑦𝑤</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𝑝𝑤</m:t>
                        </m:r>
                      </m:den>
                    </m:f>
                  </m:oMath>
                </a14:m>
                <a:endParaRPr lang="en-GB" sz="110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1200150" lvl="2" indent="-285750">
                  <a:lnSpc>
                    <a:spcPct val="114000"/>
                  </a:lnSpc>
                  <a:buFont typeface="Arial" panose="020B0604020202020204" pitchFamily="34" charset="0"/>
                  <a:buChar char="•"/>
                </a:pPr>
                <a14:m>
                  <m:oMath xmlns:m="http://schemas.openxmlformats.org/officeDocument/2006/math">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𝑐𝑙</m:t>
                    </m:r>
                    <m: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f>
                      <m:fPr>
                        <m:ctrlP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fPr>
                      <m:num>
                        <m:r>
                          <a:rPr lang="en-GB" sz="1100"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1−</m:t>
                        </m:r>
                        <m:sSub>
                          <m:sSubPr>
                            <m:ctrlP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bPr>
                          <m:e>
                            <m:r>
                              <m:rPr>
                                <m:sty m:val="p"/>
                              </m:rPr>
                              <a:rPr lang="en-GB" sz="1100"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d</m:t>
                            </m:r>
                          </m:e>
                          <m:sub>
                            <m:r>
                              <a:rPr lang="en-GB" sz="1100"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0</m:t>
                            </m:r>
                          </m:sub>
                        </m:sSub>
                        <m:r>
                          <a:rPr lang="en-GB" sz="1100"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m:t>
                        </m:r>
                        <m:sSub>
                          <m:sSubPr>
                            <m:ctrlPr>
                              <a:rPr lang="en-GB" sz="1100"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bPr>
                          <m:e>
                            <m:r>
                              <m:rPr>
                                <m:sty m:val="p"/>
                              </m:rPr>
                              <a:rPr lang="en-GB" sz="1100"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d</m:t>
                            </m:r>
                          </m:e>
                          <m:sub>
                            <m:r>
                              <a:rPr lang="en-GB" sz="1100" b="0" i="0" smtClean="0">
                                <a:solidFill>
                                  <a:srgbClr val="323C45"/>
                                </a:solidFill>
                                <a:latin typeface="Cambria Math" panose="02040503050406030204" pitchFamily="18" charset="0"/>
                                <a:ea typeface="CMU Serif" panose="02000603000000000000" pitchFamily="2" charset="0"/>
                                <a:cs typeface="CMU Serif" panose="02000603000000000000" pitchFamily="2" charset="0"/>
                              </a:rPr>
                              <m:t>1</m:t>
                            </m:r>
                          </m:sub>
                        </m:sSub>
                      </m:num>
                      <m:den>
                        <m:r>
                          <a:rPr lang="en-GB" sz="1100" i="1">
                            <a:solidFill>
                              <a:srgbClr val="323C45"/>
                            </a:solidFill>
                            <a:latin typeface="Cambria Math" panose="02040503050406030204" pitchFamily="18" charset="0"/>
                            <a:ea typeface="CMU Serif" panose="02000603000000000000" pitchFamily="2" charset="0"/>
                            <a:cs typeface="CMU Serif" panose="02000603000000000000" pitchFamily="2" charset="0"/>
                          </a:rPr>
                          <m:t>𝑥</m:t>
                        </m:r>
                        <m:r>
                          <a:rPr lang="en-GB" sz="1100" i="1">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sz="1100" i="1">
                            <a:solidFill>
                              <a:srgbClr val="323C45"/>
                            </a:solidFill>
                            <a:latin typeface="Cambria Math" panose="02040503050406030204" pitchFamily="18" charset="0"/>
                            <a:ea typeface="CMU Serif" panose="02000603000000000000" pitchFamily="2" charset="0"/>
                            <a:cs typeface="CMU Serif" panose="02000603000000000000" pitchFamily="2" charset="0"/>
                          </a:rPr>
                          <m:t>𝑦𝑤</m:t>
                        </m:r>
                        <m:r>
                          <a:rPr lang="en-GB" sz="1100" i="1">
                            <a:solidFill>
                              <a:srgbClr val="323C45"/>
                            </a:solidFill>
                            <a:latin typeface="Cambria Math" panose="02040503050406030204" pitchFamily="18" charset="0"/>
                            <a:ea typeface="CMU Serif" panose="02000603000000000000" pitchFamily="2" charset="0"/>
                            <a:cs typeface="CMU Serif" panose="02000603000000000000" pitchFamily="2" charset="0"/>
                          </a:rPr>
                          <m:t>−</m:t>
                        </m:r>
                        <m:r>
                          <a:rPr lang="en-GB" sz="1100" i="1">
                            <a:solidFill>
                              <a:srgbClr val="323C45"/>
                            </a:solidFill>
                            <a:latin typeface="Cambria Math" panose="02040503050406030204" pitchFamily="18" charset="0"/>
                            <a:ea typeface="CMU Serif" panose="02000603000000000000" pitchFamily="2" charset="0"/>
                            <a:cs typeface="CMU Serif" panose="02000603000000000000" pitchFamily="2" charset="0"/>
                          </a:rPr>
                          <m:t>𝑝𝑤</m:t>
                        </m:r>
                      </m:den>
                    </m:f>
                  </m:oMath>
                </a14:m>
                <a:endParaRPr lang="en-GB" sz="1100">
                  <a:solidFill>
                    <a:srgbClr val="323C45"/>
                  </a:solidFill>
                  <a:latin typeface="Avenir Next" panose="020B0503020202020204" pitchFamily="34"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endParaRPr lang="en-GB" b="0" i="1">
                  <a:solidFill>
                    <a:srgbClr val="323C45"/>
                  </a:solidFill>
                  <a:latin typeface="Cambria Math" panose="02040503050406030204" pitchFamily="18" charset="0"/>
                  <a:ea typeface="CMU Serif" panose="02000603000000000000" pitchFamily="2" charset="0"/>
                  <a:cs typeface="CMU Serif" panose="02000603000000000000" pitchFamily="2" charset="0"/>
                </a:endParaRPr>
              </a:p>
              <a:p>
                <a:pPr marL="285750" indent="-285750">
                  <a:lnSpc>
                    <a:spcPct val="114000"/>
                  </a:lnSpc>
                  <a:buFont typeface="Arial" panose="020B0604020202020204" pitchFamily="34" charset="0"/>
                  <a:buChar char="•"/>
                </a:pP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𝑟</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and </a:t>
                </a:r>
                <a14:m>
                  <m:oMath xmlns:m="http://schemas.openxmlformats.org/officeDocument/2006/math">
                    <m:sSub>
                      <m:sSubPr>
                        <m:ctrlP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ctrlPr>
                      </m:sSubPr>
                      <m:e>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𝑑</m:t>
                        </m:r>
                      </m:e>
                      <m:sub>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rPr>
                          <m:t>0</m:t>
                        </m:r>
                      </m:sub>
                    </m:sSub>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 fixed</a:t>
                </a:r>
              </a:p>
              <a:p>
                <a:pPr marL="742950" lvl="1"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rPr>
                  <a:t>7 Varying geometry variables</a:t>
                </a:r>
              </a:p>
            </p:txBody>
          </p:sp>
        </mc:Choice>
        <mc:Fallback xmlns="">
          <p:sp>
            <p:nvSpPr>
              <p:cNvPr id="53" name="TextBox 52">
                <a:extLst>
                  <a:ext uri="{FF2B5EF4-FFF2-40B4-BE49-F238E27FC236}">
                    <a16:creationId xmlns:a16="http://schemas.microsoft.com/office/drawing/2014/main" id="{6802CC69-CE4B-1510-C275-990F69BFBABF}"/>
                  </a:ext>
                </a:extLst>
              </p:cNvPr>
              <p:cNvSpPr txBox="1">
                <a:spLocks noRot="1" noChangeAspect="1" noMove="1" noResize="1" noEditPoints="1" noAdjustHandles="1" noChangeArrowheads="1" noChangeShapeType="1" noTextEdit="1"/>
              </p:cNvSpPr>
              <p:nvPr/>
            </p:nvSpPr>
            <p:spPr>
              <a:xfrm>
                <a:off x="838197" y="1411330"/>
                <a:ext cx="4534894" cy="4755213"/>
              </a:xfrm>
              <a:prstGeom prst="rect">
                <a:avLst/>
              </a:prstGeom>
              <a:blipFill>
                <a:blip r:embed="rId3"/>
                <a:stretch>
                  <a:fillRect l="-1075" t="-385" b="-1154"/>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A9F50630-46D8-8DF7-BAD5-AA3790A7931B}"/>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199" name="TextBox 198">
            <a:extLst>
              <a:ext uri="{FF2B5EF4-FFF2-40B4-BE49-F238E27FC236}">
                <a16:creationId xmlns:a16="http://schemas.microsoft.com/office/drawing/2014/main" id="{BB07DAC1-DF09-A3E3-8722-3FC3BC7929A8}"/>
              </a:ext>
            </a:extLst>
          </p:cNvPr>
          <p:cNvSpPr txBox="1"/>
          <p:nvPr/>
        </p:nvSpPr>
        <p:spPr>
          <a:xfrm>
            <a:off x="930867" y="6133114"/>
            <a:ext cx="10421256" cy="246221"/>
          </a:xfrm>
          <a:prstGeom prst="rect">
            <a:avLst/>
          </a:prstGeom>
          <a:noFill/>
        </p:spPr>
        <p:txBody>
          <a:bodyPr wrap="square" rtlCol="0">
            <a:spAutoFit/>
          </a:bodyPr>
          <a:lstStyle/>
          <a:p>
            <a:r>
              <a:rPr lang="en-GB" sz="1000">
                <a:latin typeface="Avenir Next" panose="020B0503020202020204" pitchFamily="34" charset="0"/>
              </a:rPr>
              <a:t>*</a:t>
            </a:r>
            <a:r>
              <a:rPr lang="en-GB" sz="1000" err="1">
                <a:latin typeface="Avenir Next" panose="020B0503020202020204" pitchFamily="34" charset="0"/>
              </a:rPr>
              <a:t>Bauche</a:t>
            </a:r>
            <a:r>
              <a:rPr lang="en-GB" sz="1000">
                <a:latin typeface="Avenir Next" panose="020B0503020202020204" pitchFamily="34" charset="0"/>
              </a:rPr>
              <a:t>, Jérémie. ‘An Introduction to Magnets for Accelerators’. </a:t>
            </a:r>
            <a:r>
              <a:rPr lang="en-GB" sz="1000">
                <a:latin typeface="Avenir Next" panose="020B0503020202020204" pitchFamily="34" charset="0"/>
                <a:hlinkClick r:id="rId4"/>
              </a:rPr>
              <a:t>https://indico.cern.ch/event/1621143/contributions/6831399/</a:t>
            </a:r>
            <a:endParaRPr lang="en-GB" sz="1000">
              <a:latin typeface="Avenir Next" panose="020B0503020202020204" pitchFamily="34" charset="0"/>
            </a:endParaRPr>
          </a:p>
        </p:txBody>
      </p:sp>
      <p:grpSp>
        <p:nvGrpSpPr>
          <p:cNvPr id="253" name="Group 252">
            <a:extLst>
              <a:ext uri="{FF2B5EF4-FFF2-40B4-BE49-F238E27FC236}">
                <a16:creationId xmlns:a16="http://schemas.microsoft.com/office/drawing/2014/main" id="{D94B518E-D672-109C-B4BF-4588E178E6DA}"/>
              </a:ext>
            </a:extLst>
          </p:cNvPr>
          <p:cNvGrpSpPr/>
          <p:nvPr/>
        </p:nvGrpSpPr>
        <p:grpSpPr>
          <a:xfrm>
            <a:off x="5245753" y="1396137"/>
            <a:ext cx="5487059" cy="4567769"/>
            <a:chOff x="4833003" y="1557227"/>
            <a:chExt cx="5487059" cy="4567769"/>
          </a:xfrm>
        </p:grpSpPr>
        <p:grpSp>
          <p:nvGrpSpPr>
            <p:cNvPr id="214" name="Group 213">
              <a:extLst>
                <a:ext uri="{FF2B5EF4-FFF2-40B4-BE49-F238E27FC236}">
                  <a16:creationId xmlns:a16="http://schemas.microsoft.com/office/drawing/2014/main" id="{8924A299-B433-743E-62E5-3C28259A6B7C}"/>
                </a:ext>
              </a:extLst>
            </p:cNvPr>
            <p:cNvGrpSpPr/>
            <p:nvPr/>
          </p:nvGrpSpPr>
          <p:grpSpPr>
            <a:xfrm>
              <a:off x="4833003" y="2503575"/>
              <a:ext cx="5487059" cy="3621421"/>
              <a:chOff x="4421136" y="1677388"/>
              <a:chExt cx="7033127" cy="4406079"/>
            </a:xfrm>
          </p:grpSpPr>
          <p:grpSp>
            <p:nvGrpSpPr>
              <p:cNvPr id="200" name="Group 199">
                <a:extLst>
                  <a:ext uri="{FF2B5EF4-FFF2-40B4-BE49-F238E27FC236}">
                    <a16:creationId xmlns:a16="http://schemas.microsoft.com/office/drawing/2014/main" id="{F0116CCE-30B5-D11F-3E34-06D513119F3D}"/>
                  </a:ext>
                </a:extLst>
              </p:cNvPr>
              <p:cNvGrpSpPr>
                <a:grpSpLocks/>
              </p:cNvGrpSpPr>
              <p:nvPr/>
            </p:nvGrpSpPr>
            <p:grpSpPr>
              <a:xfrm>
                <a:off x="4421136" y="1677388"/>
                <a:ext cx="7033127" cy="4406079"/>
                <a:chOff x="3527517" y="1769721"/>
                <a:chExt cx="7033127" cy="4406079"/>
              </a:xfrm>
            </p:grpSpPr>
            <p:pic>
              <p:nvPicPr>
                <p:cNvPr id="43" name="Picture 42">
                  <a:extLst>
                    <a:ext uri="{FF2B5EF4-FFF2-40B4-BE49-F238E27FC236}">
                      <a16:creationId xmlns:a16="http://schemas.microsoft.com/office/drawing/2014/main" id="{B8242C9A-EFA0-D17A-D671-3BAE8E97FC9B}"/>
                    </a:ext>
                  </a:extLst>
                </p:cNvPr>
                <p:cNvPicPr>
                  <a:picLocks noChangeAspect="1"/>
                </p:cNvPicPr>
                <p:nvPr/>
              </p:nvPicPr>
              <p:blipFill>
                <a:blip r:embed="rId5"/>
                <a:stretch>
                  <a:fillRect/>
                </a:stretch>
              </p:blipFill>
              <p:spPr>
                <a:xfrm>
                  <a:off x="3527517" y="3449305"/>
                  <a:ext cx="2367380" cy="1903137"/>
                </a:xfrm>
                <a:prstGeom prst="rect">
                  <a:avLst/>
                </a:prstGeom>
              </p:spPr>
            </p:pic>
            <p:pic>
              <p:nvPicPr>
                <p:cNvPr id="14" name="Picture 13">
                  <a:extLst>
                    <a:ext uri="{FF2B5EF4-FFF2-40B4-BE49-F238E27FC236}">
                      <a16:creationId xmlns:a16="http://schemas.microsoft.com/office/drawing/2014/main" id="{A4DF75BA-0FB0-9580-CA67-7A33823E8E9C}"/>
                    </a:ext>
                  </a:extLst>
                </p:cNvPr>
                <p:cNvPicPr>
                  <a:picLocks noChangeAspect="1"/>
                </p:cNvPicPr>
                <p:nvPr/>
              </p:nvPicPr>
              <p:blipFill>
                <a:blip r:embed="rId6"/>
                <a:stretch>
                  <a:fillRect/>
                </a:stretch>
              </p:blipFill>
              <p:spPr>
                <a:xfrm>
                  <a:off x="6292261" y="1769721"/>
                  <a:ext cx="4268383" cy="4249746"/>
                </a:xfrm>
                <a:prstGeom prst="rect">
                  <a:avLst/>
                </a:prstGeom>
              </p:spPr>
            </p:pic>
            <p:grpSp>
              <p:nvGrpSpPr>
                <p:cNvPr id="16" name="Group 15">
                  <a:extLst>
                    <a:ext uri="{FF2B5EF4-FFF2-40B4-BE49-F238E27FC236}">
                      <a16:creationId xmlns:a16="http://schemas.microsoft.com/office/drawing/2014/main" id="{D137D007-5263-3F5C-BE1E-8E77E996335D}"/>
                    </a:ext>
                  </a:extLst>
                </p:cNvPr>
                <p:cNvGrpSpPr>
                  <a:grpSpLocks/>
                </p:cNvGrpSpPr>
                <p:nvPr/>
              </p:nvGrpSpPr>
              <p:grpSpPr>
                <a:xfrm>
                  <a:off x="9278510" y="2730813"/>
                  <a:ext cx="879764" cy="3179618"/>
                  <a:chOff x="6948054" y="2722418"/>
                  <a:chExt cx="879764" cy="3179618"/>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FF567B8-3A27-CEAF-0774-022DA5AC63F2}"/>
                          </a:ext>
                        </a:extLst>
                      </p:cNvPr>
                      <p:cNvSpPr txBox="1">
                        <a:spLocks/>
                      </p:cNvSpPr>
                      <p:nvPr/>
                    </p:nvSpPr>
                    <p:spPr>
                      <a:xfrm>
                        <a:off x="6948054" y="4024553"/>
                        <a:ext cx="879764"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𝑥</m:t>
                              </m:r>
                            </m:oMath>
                          </m:oMathPara>
                        </a14:m>
                        <a:endParaRPr lang="en-GB"/>
                      </a:p>
                    </p:txBody>
                  </p:sp>
                </mc:Choice>
                <mc:Fallback xmlns="">
                  <p:sp>
                    <p:nvSpPr>
                      <p:cNvPr id="9" name="TextBox 8">
                        <a:extLst>
                          <a:ext uri="{FF2B5EF4-FFF2-40B4-BE49-F238E27FC236}">
                            <a16:creationId xmlns:a16="http://schemas.microsoft.com/office/drawing/2014/main" id="{8FF567B8-3A27-CEAF-0774-022DA5AC63F2}"/>
                          </a:ext>
                        </a:extLst>
                      </p:cNvPr>
                      <p:cNvSpPr txBox="1">
                        <a:spLocks noRot="1" noChangeAspect="1" noMove="1" noResize="1" noEditPoints="1" noAdjustHandles="1" noChangeArrowheads="1" noChangeShapeType="1" noTextEdit="1"/>
                      </p:cNvSpPr>
                      <p:nvPr/>
                    </p:nvSpPr>
                    <p:spPr>
                      <a:xfrm>
                        <a:off x="6948054" y="4024553"/>
                        <a:ext cx="879764" cy="307777"/>
                      </a:xfrm>
                      <a:prstGeom prst="rect">
                        <a:avLst/>
                      </a:prstGeom>
                      <a:blipFill>
                        <a:blip r:embed="rId7"/>
                        <a:stretch>
                          <a:fillRect/>
                        </a:stretch>
                      </a:blipFill>
                    </p:spPr>
                    <p:txBody>
                      <a:bodyPr/>
                      <a:lstStyle/>
                      <a:p>
                        <a:r>
                          <a:rPr lang="en-US">
                            <a:noFill/>
                          </a:rPr>
                          <a:t> </a:t>
                        </a:r>
                      </a:p>
                    </p:txBody>
                  </p:sp>
                </mc:Fallback>
              </mc:AlternateContent>
              <p:cxnSp>
                <p:nvCxnSpPr>
                  <p:cNvPr id="10" name="Straight Arrow Connector 9">
                    <a:extLst>
                      <a:ext uri="{FF2B5EF4-FFF2-40B4-BE49-F238E27FC236}">
                        <a16:creationId xmlns:a16="http://schemas.microsoft.com/office/drawing/2014/main" id="{A075A831-BD24-6259-C8DD-CA8990AD4DF6}"/>
                      </a:ext>
                    </a:extLst>
                  </p:cNvPr>
                  <p:cNvCxnSpPr>
                    <a:cxnSpLocks/>
                  </p:cNvCxnSpPr>
                  <p:nvPr/>
                </p:nvCxnSpPr>
                <p:spPr>
                  <a:xfrm>
                    <a:off x="7259782" y="2722418"/>
                    <a:ext cx="0" cy="3179618"/>
                  </a:xfrm>
                  <a:prstGeom prst="straightConnector1">
                    <a:avLst/>
                  </a:prstGeom>
                  <a:ln w="9525">
                    <a:headEnd type="stealth"/>
                    <a:tailEnd type="stealth"/>
                  </a:ln>
                </p:spPr>
                <p:style>
                  <a:lnRef idx="2">
                    <a:schemeClr val="accent1"/>
                  </a:lnRef>
                  <a:fillRef idx="0">
                    <a:schemeClr val="accent1"/>
                  </a:fillRef>
                  <a:effectRef idx="1">
                    <a:schemeClr val="accent1"/>
                  </a:effectRef>
                  <a:fontRef idx="minor">
                    <a:schemeClr val="tx1"/>
                  </a:fontRef>
                </p:style>
              </p:cxnSp>
            </p:grpSp>
            <p:grpSp>
              <p:nvGrpSpPr>
                <p:cNvPr id="33" name="Group 32">
                  <a:extLst>
                    <a:ext uri="{FF2B5EF4-FFF2-40B4-BE49-F238E27FC236}">
                      <a16:creationId xmlns:a16="http://schemas.microsoft.com/office/drawing/2014/main" id="{5651BB24-DFCA-6752-737D-613A6E3199F5}"/>
                    </a:ext>
                  </a:extLst>
                </p:cNvPr>
                <p:cNvGrpSpPr>
                  <a:grpSpLocks/>
                </p:cNvGrpSpPr>
                <p:nvPr/>
              </p:nvGrpSpPr>
              <p:grpSpPr>
                <a:xfrm>
                  <a:off x="8648129" y="3350189"/>
                  <a:ext cx="893618" cy="358559"/>
                  <a:chOff x="6317673" y="3341794"/>
                  <a:chExt cx="893618" cy="358559"/>
                </a:xfrm>
              </p:grpSpPr>
              <p:cxnSp>
                <p:nvCxnSpPr>
                  <p:cNvPr id="17" name="Straight Arrow Connector 16">
                    <a:extLst>
                      <a:ext uri="{FF2B5EF4-FFF2-40B4-BE49-F238E27FC236}">
                        <a16:creationId xmlns:a16="http://schemas.microsoft.com/office/drawing/2014/main" id="{8838C64B-CB6C-3EE8-1197-ABF19035C839}"/>
                      </a:ext>
                    </a:extLst>
                  </p:cNvPr>
                  <p:cNvCxnSpPr>
                    <a:cxnSpLocks/>
                  </p:cNvCxnSpPr>
                  <p:nvPr/>
                </p:nvCxnSpPr>
                <p:spPr>
                  <a:xfrm>
                    <a:off x="6317673" y="3700353"/>
                    <a:ext cx="893618" cy="0"/>
                  </a:xfrm>
                  <a:prstGeom prst="straightConnector1">
                    <a:avLst/>
                  </a:prstGeom>
                  <a:ln w="9525">
                    <a:headEnd type="stealth"/>
                    <a:tailEnd type="stealth"/>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B3175030-7D09-32AD-722B-794BA0347696}"/>
                          </a:ext>
                        </a:extLst>
                      </p:cNvPr>
                      <p:cNvSpPr txBox="1">
                        <a:spLocks/>
                      </p:cNvSpPr>
                      <p:nvPr/>
                    </p:nvSpPr>
                    <p:spPr>
                      <a:xfrm>
                        <a:off x="6616482" y="3341794"/>
                        <a:ext cx="39004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𝑦𝑤</m:t>
                              </m:r>
                            </m:oMath>
                          </m:oMathPara>
                        </a14:m>
                        <a:endParaRPr lang="en-GB" sz="1400"/>
                      </a:p>
                    </p:txBody>
                  </p:sp>
                </mc:Choice>
                <mc:Fallback xmlns="">
                  <p:sp>
                    <p:nvSpPr>
                      <p:cNvPr id="23" name="TextBox 22">
                        <a:extLst>
                          <a:ext uri="{FF2B5EF4-FFF2-40B4-BE49-F238E27FC236}">
                            <a16:creationId xmlns:a16="http://schemas.microsoft.com/office/drawing/2014/main" id="{B3175030-7D09-32AD-722B-794BA0347696}"/>
                          </a:ext>
                        </a:extLst>
                      </p:cNvPr>
                      <p:cNvSpPr txBox="1">
                        <a:spLocks noRot="1" noChangeAspect="1" noMove="1" noResize="1" noEditPoints="1" noAdjustHandles="1" noChangeArrowheads="1" noChangeShapeType="1" noTextEdit="1"/>
                      </p:cNvSpPr>
                      <p:nvPr/>
                    </p:nvSpPr>
                    <p:spPr>
                      <a:xfrm>
                        <a:off x="6616482" y="3341794"/>
                        <a:ext cx="390047" cy="307777"/>
                      </a:xfrm>
                      <a:prstGeom prst="rect">
                        <a:avLst/>
                      </a:prstGeom>
                      <a:blipFill>
                        <a:blip r:embed="rId8"/>
                        <a:stretch>
                          <a:fillRect r="-26000" b="-21429"/>
                        </a:stretch>
                      </a:blipFill>
                    </p:spPr>
                    <p:txBody>
                      <a:bodyPr/>
                      <a:lstStyle/>
                      <a:p>
                        <a:r>
                          <a:rPr lang="en-US">
                            <a:noFill/>
                          </a:rPr>
                          <a:t> </a:t>
                        </a:r>
                      </a:p>
                    </p:txBody>
                  </p:sp>
                </mc:Fallback>
              </mc:AlternateContent>
            </p:grpSp>
            <p:cxnSp>
              <p:nvCxnSpPr>
                <p:cNvPr id="45" name="Straight Arrow Connector 44">
                  <a:extLst>
                    <a:ext uri="{FF2B5EF4-FFF2-40B4-BE49-F238E27FC236}">
                      <a16:creationId xmlns:a16="http://schemas.microsoft.com/office/drawing/2014/main" id="{09CA11E0-9F7A-51C6-1986-378DE3A33022}"/>
                    </a:ext>
                  </a:extLst>
                </p:cNvPr>
                <p:cNvCxnSpPr>
                  <a:cxnSpLocks/>
                  <a:endCxn id="48" idx="1"/>
                </p:cNvCxnSpPr>
                <p:nvPr/>
              </p:nvCxnSpPr>
              <p:spPr>
                <a:xfrm>
                  <a:off x="5950754" y="5243008"/>
                  <a:ext cx="418449" cy="3423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8" name="Oval 47">
                  <a:extLst>
                    <a:ext uri="{FF2B5EF4-FFF2-40B4-BE49-F238E27FC236}">
                      <a16:creationId xmlns:a16="http://schemas.microsoft.com/office/drawing/2014/main" id="{65698D7B-4F27-D7EF-F2BA-3BF2F6AD0705}"/>
                    </a:ext>
                  </a:extLst>
                </p:cNvPr>
                <p:cNvSpPr>
                  <a:spLocks/>
                </p:cNvSpPr>
                <p:nvPr/>
              </p:nvSpPr>
              <p:spPr>
                <a:xfrm>
                  <a:off x="6257506" y="5501722"/>
                  <a:ext cx="762714" cy="570871"/>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9" name="Group 58">
                  <a:extLst>
                    <a:ext uri="{FF2B5EF4-FFF2-40B4-BE49-F238E27FC236}">
                      <a16:creationId xmlns:a16="http://schemas.microsoft.com/office/drawing/2014/main" id="{CE4BE638-50B2-DDB6-B9B9-2AC008833ABD}"/>
                    </a:ext>
                  </a:extLst>
                </p:cNvPr>
                <p:cNvGrpSpPr>
                  <a:grpSpLocks/>
                </p:cNvGrpSpPr>
                <p:nvPr/>
              </p:nvGrpSpPr>
              <p:grpSpPr>
                <a:xfrm>
                  <a:off x="3671875" y="5150063"/>
                  <a:ext cx="1565712" cy="307777"/>
                  <a:chOff x="1341419" y="5141668"/>
                  <a:chExt cx="1565712" cy="307777"/>
                </a:xfrm>
              </p:grpSpPr>
              <p:cxnSp>
                <p:nvCxnSpPr>
                  <p:cNvPr id="27" name="Straight Arrow Connector 26">
                    <a:extLst>
                      <a:ext uri="{FF2B5EF4-FFF2-40B4-BE49-F238E27FC236}">
                        <a16:creationId xmlns:a16="http://schemas.microsoft.com/office/drawing/2014/main" id="{0C90D63A-3920-734C-264D-60BAB74F4212}"/>
                      </a:ext>
                    </a:extLst>
                  </p:cNvPr>
                  <p:cNvCxnSpPr>
                    <a:cxnSpLocks/>
                  </p:cNvCxnSpPr>
                  <p:nvPr/>
                </p:nvCxnSpPr>
                <p:spPr>
                  <a:xfrm flipV="1">
                    <a:off x="1341419" y="5247065"/>
                    <a:ext cx="1565712" cy="1189"/>
                  </a:xfrm>
                  <a:prstGeom prst="straightConnector1">
                    <a:avLst/>
                  </a:prstGeom>
                  <a:ln w="9525">
                    <a:headEnd type="stealth"/>
                    <a:tailEnd type="stealth"/>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5C3853C6-FAC9-67B7-F125-4BBA411D7B34}"/>
                          </a:ext>
                        </a:extLst>
                      </p:cNvPr>
                      <p:cNvSpPr txBox="1">
                        <a:spLocks/>
                      </p:cNvSpPr>
                      <p:nvPr/>
                    </p:nvSpPr>
                    <p:spPr>
                      <a:xfrm>
                        <a:off x="2003128" y="5141668"/>
                        <a:ext cx="31047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𝑟</m:t>
                              </m:r>
                            </m:oMath>
                          </m:oMathPara>
                        </a14:m>
                        <a:endParaRPr lang="en-GB"/>
                      </a:p>
                    </p:txBody>
                  </p:sp>
                </mc:Choice>
                <mc:Fallback xmlns="">
                  <p:sp>
                    <p:nvSpPr>
                      <p:cNvPr id="58" name="TextBox 57">
                        <a:extLst>
                          <a:ext uri="{FF2B5EF4-FFF2-40B4-BE49-F238E27FC236}">
                            <a16:creationId xmlns:a16="http://schemas.microsoft.com/office/drawing/2014/main" id="{5C3853C6-FAC9-67B7-F125-4BBA411D7B34}"/>
                          </a:ext>
                        </a:extLst>
                      </p:cNvPr>
                      <p:cNvSpPr txBox="1">
                        <a:spLocks noRot="1" noChangeAspect="1" noMove="1" noResize="1" noEditPoints="1" noAdjustHandles="1" noChangeArrowheads="1" noChangeShapeType="1" noTextEdit="1"/>
                      </p:cNvSpPr>
                      <p:nvPr/>
                    </p:nvSpPr>
                    <p:spPr>
                      <a:xfrm>
                        <a:off x="2003128" y="5141668"/>
                        <a:ext cx="310470" cy="307777"/>
                      </a:xfrm>
                      <a:prstGeom prst="rect">
                        <a:avLst/>
                      </a:prstGeom>
                      <a:blipFill>
                        <a:blip r:embed="rId9"/>
                        <a:stretch>
                          <a:fillRect/>
                        </a:stretch>
                      </a:blipFill>
                    </p:spPr>
                    <p:txBody>
                      <a:bodyPr/>
                      <a:lstStyle/>
                      <a:p>
                        <a:r>
                          <a:rPr lang="en-US">
                            <a:noFill/>
                          </a:rPr>
                          <a:t> </a:t>
                        </a:r>
                      </a:p>
                    </p:txBody>
                  </p:sp>
                </mc:Fallback>
              </mc:AlternateContent>
            </p:grpSp>
            <p:grpSp>
              <p:nvGrpSpPr>
                <p:cNvPr id="191" name="Group 190">
                  <a:extLst>
                    <a:ext uri="{FF2B5EF4-FFF2-40B4-BE49-F238E27FC236}">
                      <a16:creationId xmlns:a16="http://schemas.microsoft.com/office/drawing/2014/main" id="{70C12D17-4F5E-B978-E680-1AB0BCE32C52}"/>
                    </a:ext>
                  </a:extLst>
                </p:cNvPr>
                <p:cNvGrpSpPr>
                  <a:grpSpLocks/>
                </p:cNvGrpSpPr>
                <p:nvPr/>
              </p:nvGrpSpPr>
              <p:grpSpPr>
                <a:xfrm>
                  <a:off x="5220335" y="5208410"/>
                  <a:ext cx="415223" cy="663433"/>
                  <a:chOff x="2889879" y="5200015"/>
                  <a:chExt cx="415223" cy="663433"/>
                </a:xfrm>
              </p:grpSpPr>
              <p:cxnSp>
                <p:nvCxnSpPr>
                  <p:cNvPr id="28" name="Straight Arrow Connector 27">
                    <a:extLst>
                      <a:ext uri="{FF2B5EF4-FFF2-40B4-BE49-F238E27FC236}">
                        <a16:creationId xmlns:a16="http://schemas.microsoft.com/office/drawing/2014/main" id="{6E850601-06A6-D596-45EC-F0D1CA5A2312}"/>
                      </a:ext>
                    </a:extLst>
                  </p:cNvPr>
                  <p:cNvCxnSpPr>
                    <a:cxnSpLocks/>
                  </p:cNvCxnSpPr>
                  <p:nvPr/>
                </p:nvCxnSpPr>
                <p:spPr>
                  <a:xfrm>
                    <a:off x="2927853" y="5617119"/>
                    <a:ext cx="339276" cy="0"/>
                  </a:xfrm>
                  <a:prstGeom prst="straightConnector1">
                    <a:avLst/>
                  </a:prstGeom>
                  <a:ln w="9525">
                    <a:headEnd type="stealth"/>
                    <a:tailEnd type="stealth"/>
                  </a:ln>
                </p:spPr>
                <p:style>
                  <a:lnRef idx="2">
                    <a:schemeClr val="accent1"/>
                  </a:lnRef>
                  <a:fillRef idx="0">
                    <a:schemeClr val="accent1"/>
                  </a:fillRef>
                  <a:effectRef idx="1">
                    <a:schemeClr val="accent1"/>
                  </a:effectRef>
                  <a:fontRef idx="minor">
                    <a:schemeClr val="tx1"/>
                  </a:fontRef>
                </p:style>
              </p:cxnSp>
              <p:grpSp>
                <p:nvGrpSpPr>
                  <p:cNvPr id="130" name="Group 129">
                    <a:extLst>
                      <a:ext uri="{FF2B5EF4-FFF2-40B4-BE49-F238E27FC236}">
                        <a16:creationId xmlns:a16="http://schemas.microsoft.com/office/drawing/2014/main" id="{FBF1251C-58B2-A8CC-1EA9-A5399ACFD45B}"/>
                      </a:ext>
                    </a:extLst>
                  </p:cNvPr>
                  <p:cNvGrpSpPr>
                    <a:grpSpLocks/>
                  </p:cNvGrpSpPr>
                  <p:nvPr/>
                </p:nvGrpSpPr>
                <p:grpSpPr>
                  <a:xfrm flipV="1">
                    <a:off x="2889879" y="5200015"/>
                    <a:ext cx="415223" cy="663433"/>
                    <a:chOff x="2890006" y="1567093"/>
                    <a:chExt cx="415223" cy="1422607"/>
                  </a:xfrm>
                </p:grpSpPr>
                <p:cxnSp>
                  <p:nvCxnSpPr>
                    <p:cNvPr id="63" name="Straight Connector 62">
                      <a:extLst>
                        <a:ext uri="{FF2B5EF4-FFF2-40B4-BE49-F238E27FC236}">
                          <a16:creationId xmlns:a16="http://schemas.microsoft.com/office/drawing/2014/main" id="{4D7E15A7-912C-8F47-0AE6-A129232F79C5}"/>
                        </a:ext>
                      </a:extLst>
                    </p:cNvPr>
                    <p:cNvCxnSpPr>
                      <a:cxnSpLocks/>
                    </p:cNvCxnSpPr>
                    <p:nvPr/>
                  </p:nvCxnSpPr>
                  <p:spPr>
                    <a:xfrm flipV="1">
                      <a:off x="2927980" y="2051289"/>
                      <a:ext cx="0" cy="938411"/>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37B28F2A-AFE2-324C-4D30-3ECC7404E150}"/>
                        </a:ext>
                      </a:extLst>
                    </p:cNvPr>
                    <p:cNvCxnSpPr>
                      <a:cxnSpLocks/>
                    </p:cNvCxnSpPr>
                    <p:nvPr/>
                  </p:nvCxnSpPr>
                  <p:spPr>
                    <a:xfrm flipV="1">
                      <a:off x="3267256" y="2076004"/>
                      <a:ext cx="0" cy="913696"/>
                    </a:xfrm>
                    <a:prstGeom prst="line">
                      <a:avLst/>
                    </a:prstGeom>
                    <a:ln w="9525"/>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29" name="TextBox 128">
                          <a:extLst>
                            <a:ext uri="{FF2B5EF4-FFF2-40B4-BE49-F238E27FC236}">
                              <a16:creationId xmlns:a16="http://schemas.microsoft.com/office/drawing/2014/main" id="{44FF8BC5-50C1-A44D-CCE3-80DEDC37FD15}"/>
                            </a:ext>
                          </a:extLst>
                        </p:cNvPr>
                        <p:cNvSpPr txBox="1">
                          <a:spLocks/>
                        </p:cNvSpPr>
                        <p:nvPr/>
                      </p:nvSpPr>
                      <p:spPr>
                        <a:xfrm rot="10800000">
                          <a:off x="2890006" y="1567093"/>
                          <a:ext cx="415223" cy="6599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𝑛𝑡</m:t>
                                </m:r>
                              </m:oMath>
                            </m:oMathPara>
                          </a14:m>
                          <a:endParaRPr lang="en-GB"/>
                        </a:p>
                      </p:txBody>
                    </p:sp>
                  </mc:Choice>
                  <mc:Fallback xmlns="">
                    <p:sp>
                      <p:nvSpPr>
                        <p:cNvPr id="129" name="TextBox 128">
                          <a:extLst>
                            <a:ext uri="{FF2B5EF4-FFF2-40B4-BE49-F238E27FC236}">
                              <a16:creationId xmlns:a16="http://schemas.microsoft.com/office/drawing/2014/main" id="{44FF8BC5-50C1-A44D-CCE3-80DEDC37FD15}"/>
                            </a:ext>
                          </a:extLst>
                        </p:cNvPr>
                        <p:cNvSpPr txBox="1">
                          <a:spLocks noRot="1" noChangeAspect="1" noMove="1" noResize="1" noEditPoints="1" noAdjustHandles="1" noChangeArrowheads="1" noChangeShapeType="1" noTextEdit="1"/>
                        </p:cNvSpPr>
                        <p:nvPr/>
                      </p:nvSpPr>
                      <p:spPr>
                        <a:xfrm rot="10800000">
                          <a:off x="2890006" y="1567093"/>
                          <a:ext cx="415223" cy="659970"/>
                        </a:xfrm>
                        <a:prstGeom prst="rect">
                          <a:avLst/>
                        </a:prstGeom>
                        <a:blipFill>
                          <a:blip r:embed="rId10"/>
                          <a:stretch>
                            <a:fillRect b="-7317"/>
                          </a:stretch>
                        </a:blipFill>
                      </p:spPr>
                      <p:txBody>
                        <a:bodyPr/>
                        <a:lstStyle/>
                        <a:p>
                          <a:r>
                            <a:rPr lang="en-US">
                              <a:noFill/>
                            </a:rPr>
                            <a:t> </a:t>
                          </a:r>
                        </a:p>
                      </p:txBody>
                    </p:sp>
                  </mc:Fallback>
                </mc:AlternateContent>
              </p:grpSp>
            </p:grpSp>
            <p:grpSp>
              <p:nvGrpSpPr>
                <p:cNvPr id="142" name="Group 141">
                  <a:extLst>
                    <a:ext uri="{FF2B5EF4-FFF2-40B4-BE49-F238E27FC236}">
                      <a16:creationId xmlns:a16="http://schemas.microsoft.com/office/drawing/2014/main" id="{DB46FC9A-B261-540B-FCBA-811A32D3DEB5}"/>
                    </a:ext>
                  </a:extLst>
                </p:cNvPr>
                <p:cNvGrpSpPr>
                  <a:grpSpLocks/>
                </p:cNvGrpSpPr>
                <p:nvPr/>
              </p:nvGrpSpPr>
              <p:grpSpPr>
                <a:xfrm>
                  <a:off x="8057149" y="2726639"/>
                  <a:ext cx="1063829" cy="1208870"/>
                  <a:chOff x="5726693" y="2718244"/>
                  <a:chExt cx="1063829" cy="1208870"/>
                </a:xfrm>
              </p:grpSpPr>
              <p:cxnSp>
                <p:nvCxnSpPr>
                  <p:cNvPr id="131" name="Straight Connector 130">
                    <a:extLst>
                      <a:ext uri="{FF2B5EF4-FFF2-40B4-BE49-F238E27FC236}">
                        <a16:creationId xmlns:a16="http://schemas.microsoft.com/office/drawing/2014/main" id="{272C3C92-31F0-3D12-0216-62F89249EAA4}"/>
                      </a:ext>
                    </a:extLst>
                  </p:cNvPr>
                  <p:cNvCxnSpPr>
                    <a:cxnSpLocks/>
                  </p:cNvCxnSpPr>
                  <p:nvPr/>
                </p:nvCxnSpPr>
                <p:spPr>
                  <a:xfrm flipV="1">
                    <a:off x="6254709" y="3019425"/>
                    <a:ext cx="0" cy="907689"/>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6260D753-E28D-4802-93DD-12200DE0640E}"/>
                      </a:ext>
                    </a:extLst>
                  </p:cNvPr>
                  <p:cNvCxnSpPr>
                    <a:cxnSpLocks/>
                  </p:cNvCxnSpPr>
                  <p:nvPr/>
                </p:nvCxnSpPr>
                <p:spPr>
                  <a:xfrm flipV="1">
                    <a:off x="6317673" y="3019425"/>
                    <a:ext cx="0" cy="907689"/>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136" name="Straight Arrow Connector 135">
                    <a:extLst>
                      <a:ext uri="{FF2B5EF4-FFF2-40B4-BE49-F238E27FC236}">
                        <a16:creationId xmlns:a16="http://schemas.microsoft.com/office/drawing/2014/main" id="{9713C68C-CBDB-819D-B32E-80A2245FA467}"/>
                      </a:ext>
                    </a:extLst>
                  </p:cNvPr>
                  <p:cNvCxnSpPr>
                    <a:cxnSpLocks/>
                  </p:cNvCxnSpPr>
                  <p:nvPr/>
                </p:nvCxnSpPr>
                <p:spPr>
                  <a:xfrm>
                    <a:off x="6076947" y="3019425"/>
                    <a:ext cx="177762" cy="0"/>
                  </a:xfrm>
                  <a:prstGeom prst="straightConnector1">
                    <a:avLst/>
                  </a:prstGeom>
                  <a:ln w="9525">
                    <a:tailEnd type="stealth" w="sm" len="sm"/>
                  </a:ln>
                </p:spPr>
                <p:style>
                  <a:lnRef idx="2">
                    <a:schemeClr val="accent1"/>
                  </a:lnRef>
                  <a:fillRef idx="0">
                    <a:schemeClr val="accent1"/>
                  </a:fillRef>
                  <a:effectRef idx="1">
                    <a:schemeClr val="accent1"/>
                  </a:effectRef>
                  <a:fontRef idx="minor">
                    <a:schemeClr val="tx1"/>
                  </a:fontRef>
                </p:style>
              </p:cxnSp>
              <p:cxnSp>
                <p:nvCxnSpPr>
                  <p:cNvPr id="138" name="Straight Arrow Connector 137">
                    <a:extLst>
                      <a:ext uri="{FF2B5EF4-FFF2-40B4-BE49-F238E27FC236}">
                        <a16:creationId xmlns:a16="http://schemas.microsoft.com/office/drawing/2014/main" id="{B9622068-C7D0-D2D6-584F-FAE6ECD3F8C0}"/>
                      </a:ext>
                    </a:extLst>
                  </p:cNvPr>
                  <p:cNvCxnSpPr>
                    <a:cxnSpLocks/>
                  </p:cNvCxnSpPr>
                  <p:nvPr/>
                </p:nvCxnSpPr>
                <p:spPr>
                  <a:xfrm flipH="1">
                    <a:off x="6318787" y="3019425"/>
                    <a:ext cx="189172" cy="0"/>
                  </a:xfrm>
                  <a:prstGeom prst="straightConnector1">
                    <a:avLst/>
                  </a:prstGeom>
                  <a:ln w="9525">
                    <a:tailEnd type="stealth" w="sm" len="sm"/>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0" name="TextBox 139">
                        <a:extLst>
                          <a:ext uri="{FF2B5EF4-FFF2-40B4-BE49-F238E27FC236}">
                            <a16:creationId xmlns:a16="http://schemas.microsoft.com/office/drawing/2014/main" id="{3A45662E-4C5E-0E1C-744C-6145DFC4D257}"/>
                          </a:ext>
                        </a:extLst>
                      </p:cNvPr>
                      <p:cNvSpPr txBox="1">
                        <a:spLocks/>
                      </p:cNvSpPr>
                      <p:nvPr/>
                    </p:nvSpPr>
                    <p:spPr>
                      <a:xfrm>
                        <a:off x="5726693" y="2718244"/>
                        <a:ext cx="1063829" cy="3089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050" b="0" i="1" smtClean="0">
                                      <a:latin typeface="Cambria Math" panose="02040503050406030204" pitchFamily="18" charset="0"/>
                                    </a:rPr>
                                  </m:ctrlPr>
                                </m:sSubPr>
                                <m:e>
                                  <m:r>
                                    <a:rPr lang="en-GB" sz="1050" b="0" i="1" smtClean="0">
                                      <a:latin typeface="Cambria Math" panose="02040503050406030204" pitchFamily="18" charset="0"/>
                                    </a:rPr>
                                    <m:t>𝑑</m:t>
                                  </m:r>
                                </m:e>
                                <m:sub>
                                  <m:r>
                                    <a:rPr lang="en-GB" sz="1050" b="0" i="1" smtClean="0">
                                      <a:latin typeface="Cambria Math" panose="02040503050406030204" pitchFamily="18" charset="0"/>
                                    </a:rPr>
                                    <m:t>0</m:t>
                                  </m:r>
                                </m:sub>
                              </m:sSub>
                              <m:r>
                                <a:rPr lang="en-GB" sz="1050" b="0" i="1" smtClean="0">
                                  <a:latin typeface="Cambria Math" panose="02040503050406030204" pitchFamily="18" charset="0"/>
                                </a:rPr>
                                <m:t>=6</m:t>
                              </m:r>
                              <m:r>
                                <a:rPr lang="en-GB" sz="1050" b="0" i="1" smtClean="0">
                                  <a:latin typeface="Cambria Math" panose="02040503050406030204" pitchFamily="18" charset="0"/>
                                </a:rPr>
                                <m:t>𝑚𝑚</m:t>
                              </m:r>
                            </m:oMath>
                          </m:oMathPara>
                        </a14:m>
                        <a:endParaRPr lang="en-GB"/>
                      </a:p>
                    </p:txBody>
                  </p:sp>
                </mc:Choice>
                <mc:Fallback xmlns="">
                  <p:sp>
                    <p:nvSpPr>
                      <p:cNvPr id="140" name="TextBox 139">
                        <a:extLst>
                          <a:ext uri="{FF2B5EF4-FFF2-40B4-BE49-F238E27FC236}">
                            <a16:creationId xmlns:a16="http://schemas.microsoft.com/office/drawing/2014/main" id="{3A45662E-4C5E-0E1C-744C-6145DFC4D257}"/>
                          </a:ext>
                        </a:extLst>
                      </p:cNvPr>
                      <p:cNvSpPr txBox="1">
                        <a:spLocks noRot="1" noChangeAspect="1" noMove="1" noResize="1" noEditPoints="1" noAdjustHandles="1" noChangeArrowheads="1" noChangeShapeType="1" noTextEdit="1"/>
                      </p:cNvSpPr>
                      <p:nvPr/>
                    </p:nvSpPr>
                    <p:spPr>
                      <a:xfrm>
                        <a:off x="5726693" y="2718244"/>
                        <a:ext cx="1063829" cy="308932"/>
                      </a:xfrm>
                      <a:prstGeom prst="rect">
                        <a:avLst/>
                      </a:prstGeom>
                      <a:blipFill>
                        <a:blip r:embed="rId11"/>
                        <a:stretch>
                          <a:fillRect/>
                        </a:stretch>
                      </a:blipFill>
                    </p:spPr>
                    <p:txBody>
                      <a:bodyPr/>
                      <a:lstStyle/>
                      <a:p>
                        <a:r>
                          <a:rPr lang="en-US">
                            <a:noFill/>
                          </a:rPr>
                          <a:t> </a:t>
                        </a:r>
                      </a:p>
                    </p:txBody>
                  </p:sp>
                </mc:Fallback>
              </mc:AlternateContent>
            </p:grpSp>
            <p:grpSp>
              <p:nvGrpSpPr>
                <p:cNvPr id="149" name="Group 148">
                  <a:extLst>
                    <a:ext uri="{FF2B5EF4-FFF2-40B4-BE49-F238E27FC236}">
                      <a16:creationId xmlns:a16="http://schemas.microsoft.com/office/drawing/2014/main" id="{706E053E-B58A-55E0-3DFC-79E76F178B3D}"/>
                    </a:ext>
                  </a:extLst>
                </p:cNvPr>
                <p:cNvGrpSpPr>
                  <a:grpSpLocks/>
                </p:cNvGrpSpPr>
                <p:nvPr/>
              </p:nvGrpSpPr>
              <p:grpSpPr>
                <a:xfrm>
                  <a:off x="7303469" y="4880997"/>
                  <a:ext cx="1344660" cy="374463"/>
                  <a:chOff x="4973013" y="4872602"/>
                  <a:chExt cx="1344660" cy="374463"/>
                </a:xfrm>
              </p:grpSpPr>
              <p:cxnSp>
                <p:nvCxnSpPr>
                  <p:cNvPr id="144" name="Straight Connector 143">
                    <a:extLst>
                      <a:ext uri="{FF2B5EF4-FFF2-40B4-BE49-F238E27FC236}">
                        <a16:creationId xmlns:a16="http://schemas.microsoft.com/office/drawing/2014/main" id="{1B75CD83-D596-D421-0A56-C72B45174D1B}"/>
                      </a:ext>
                    </a:extLst>
                  </p:cNvPr>
                  <p:cNvCxnSpPr>
                    <a:cxnSpLocks/>
                  </p:cNvCxnSpPr>
                  <p:nvPr/>
                </p:nvCxnSpPr>
                <p:spPr>
                  <a:xfrm rot="16200000" flipV="1">
                    <a:off x="5863829" y="4649403"/>
                    <a:ext cx="0" cy="907689"/>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145" name="Straight Connector 144">
                    <a:extLst>
                      <a:ext uri="{FF2B5EF4-FFF2-40B4-BE49-F238E27FC236}">
                        <a16:creationId xmlns:a16="http://schemas.microsoft.com/office/drawing/2014/main" id="{BC928189-8291-0121-D6CC-5CC90356940B}"/>
                      </a:ext>
                    </a:extLst>
                  </p:cNvPr>
                  <p:cNvCxnSpPr>
                    <a:cxnSpLocks/>
                  </p:cNvCxnSpPr>
                  <p:nvPr/>
                </p:nvCxnSpPr>
                <p:spPr>
                  <a:xfrm rot="16200000" flipV="1">
                    <a:off x="5863829" y="4580355"/>
                    <a:ext cx="0" cy="907689"/>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146" name="Straight Arrow Connector 145">
                    <a:extLst>
                      <a:ext uri="{FF2B5EF4-FFF2-40B4-BE49-F238E27FC236}">
                        <a16:creationId xmlns:a16="http://schemas.microsoft.com/office/drawing/2014/main" id="{BF4D464E-6AD6-EBE8-0E0B-296424B365A4}"/>
                      </a:ext>
                    </a:extLst>
                  </p:cNvPr>
                  <p:cNvCxnSpPr>
                    <a:cxnSpLocks/>
                  </p:cNvCxnSpPr>
                  <p:nvPr/>
                </p:nvCxnSpPr>
                <p:spPr>
                  <a:xfrm rot="16200000">
                    <a:off x="5341742" y="5171490"/>
                    <a:ext cx="136484" cy="0"/>
                  </a:xfrm>
                  <a:prstGeom prst="straightConnector1">
                    <a:avLst/>
                  </a:prstGeom>
                  <a:ln w="9525">
                    <a:tailEnd type="stealth" w="sm" len="sm"/>
                  </a:ln>
                </p:spPr>
                <p:style>
                  <a:lnRef idx="2">
                    <a:schemeClr val="accent1"/>
                  </a:lnRef>
                  <a:fillRef idx="0">
                    <a:schemeClr val="accent1"/>
                  </a:fillRef>
                  <a:effectRef idx="1">
                    <a:schemeClr val="accent1"/>
                  </a:effectRef>
                  <a:fontRef idx="minor">
                    <a:schemeClr val="tx1"/>
                  </a:fontRef>
                </p:style>
              </p:cxnSp>
              <p:cxnSp>
                <p:nvCxnSpPr>
                  <p:cNvPr id="147" name="Straight Arrow Connector 146">
                    <a:extLst>
                      <a:ext uri="{FF2B5EF4-FFF2-40B4-BE49-F238E27FC236}">
                        <a16:creationId xmlns:a16="http://schemas.microsoft.com/office/drawing/2014/main" id="{C7E72A30-ECCD-AE44-9490-CBE7FF06F191}"/>
                      </a:ext>
                    </a:extLst>
                  </p:cNvPr>
                  <p:cNvCxnSpPr>
                    <a:cxnSpLocks/>
                  </p:cNvCxnSpPr>
                  <p:nvPr/>
                </p:nvCxnSpPr>
                <p:spPr>
                  <a:xfrm rot="16200000" flipH="1">
                    <a:off x="5349783" y="4978969"/>
                    <a:ext cx="120402" cy="0"/>
                  </a:xfrm>
                  <a:prstGeom prst="straightConnector1">
                    <a:avLst/>
                  </a:prstGeom>
                  <a:ln w="9525">
                    <a:tailEnd type="stealth" w="sm" len="sm"/>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8" name="TextBox 147">
                        <a:extLst>
                          <a:ext uri="{FF2B5EF4-FFF2-40B4-BE49-F238E27FC236}">
                            <a16:creationId xmlns:a16="http://schemas.microsoft.com/office/drawing/2014/main" id="{9056FE99-3D05-8390-C970-EA94CEC9E2B9}"/>
                          </a:ext>
                        </a:extLst>
                      </p:cNvPr>
                      <p:cNvSpPr txBox="1">
                        <a:spLocks/>
                      </p:cNvSpPr>
                      <p:nvPr/>
                    </p:nvSpPr>
                    <p:spPr>
                      <a:xfrm>
                        <a:off x="4973013" y="4872602"/>
                        <a:ext cx="523613" cy="37446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𝑑</m:t>
                                  </m:r>
                                </m:e>
                                <m:sub>
                                  <m:r>
                                    <a:rPr lang="en-GB" sz="1400" b="0" i="1" smtClean="0">
                                      <a:latin typeface="Cambria Math" panose="02040503050406030204" pitchFamily="18" charset="0"/>
                                    </a:rPr>
                                    <m:t>0</m:t>
                                  </m:r>
                                </m:sub>
                              </m:sSub>
                            </m:oMath>
                          </m:oMathPara>
                        </a14:m>
                        <a:endParaRPr lang="en-GB"/>
                      </a:p>
                    </p:txBody>
                  </p:sp>
                </mc:Choice>
                <mc:Fallback xmlns="">
                  <p:sp>
                    <p:nvSpPr>
                      <p:cNvPr id="148" name="TextBox 147">
                        <a:extLst>
                          <a:ext uri="{FF2B5EF4-FFF2-40B4-BE49-F238E27FC236}">
                            <a16:creationId xmlns:a16="http://schemas.microsoft.com/office/drawing/2014/main" id="{9056FE99-3D05-8390-C970-EA94CEC9E2B9}"/>
                          </a:ext>
                        </a:extLst>
                      </p:cNvPr>
                      <p:cNvSpPr txBox="1">
                        <a:spLocks noRot="1" noChangeAspect="1" noMove="1" noResize="1" noEditPoints="1" noAdjustHandles="1" noChangeArrowheads="1" noChangeShapeType="1" noTextEdit="1"/>
                      </p:cNvSpPr>
                      <p:nvPr/>
                    </p:nvSpPr>
                    <p:spPr>
                      <a:xfrm>
                        <a:off x="4973013" y="4872602"/>
                        <a:ext cx="523613" cy="374463"/>
                      </a:xfrm>
                      <a:prstGeom prst="rect">
                        <a:avLst/>
                      </a:prstGeom>
                      <a:blipFill>
                        <a:blip r:embed="rId12"/>
                        <a:stretch>
                          <a:fillRect/>
                        </a:stretch>
                      </a:blipFill>
                    </p:spPr>
                    <p:txBody>
                      <a:bodyPr/>
                      <a:lstStyle/>
                      <a:p>
                        <a:r>
                          <a:rPr lang="en-US">
                            <a:noFill/>
                          </a:rPr>
                          <a:t> </a:t>
                        </a:r>
                      </a:p>
                    </p:txBody>
                  </p:sp>
                </mc:Fallback>
              </mc:AlternateContent>
            </p:grpSp>
            <p:grpSp>
              <p:nvGrpSpPr>
                <p:cNvPr id="154" name="Group 153">
                  <a:extLst>
                    <a:ext uri="{FF2B5EF4-FFF2-40B4-BE49-F238E27FC236}">
                      <a16:creationId xmlns:a16="http://schemas.microsoft.com/office/drawing/2014/main" id="{303B0678-518B-A7F2-7890-F72A80BD3C75}"/>
                    </a:ext>
                  </a:extLst>
                </p:cNvPr>
                <p:cNvGrpSpPr>
                  <a:grpSpLocks/>
                </p:cNvGrpSpPr>
                <p:nvPr/>
              </p:nvGrpSpPr>
              <p:grpSpPr>
                <a:xfrm>
                  <a:off x="8020203" y="3943489"/>
                  <a:ext cx="366702" cy="1094634"/>
                  <a:chOff x="5689747" y="3935094"/>
                  <a:chExt cx="366702" cy="1094634"/>
                </a:xfrm>
              </p:grpSpPr>
              <p:cxnSp>
                <p:nvCxnSpPr>
                  <p:cNvPr id="29" name="Straight Arrow Connector 28">
                    <a:extLst>
                      <a:ext uri="{FF2B5EF4-FFF2-40B4-BE49-F238E27FC236}">
                        <a16:creationId xmlns:a16="http://schemas.microsoft.com/office/drawing/2014/main" id="{752B4D66-B012-FA4C-60E0-1A1FECBC9A42}"/>
                      </a:ext>
                    </a:extLst>
                  </p:cNvPr>
                  <p:cNvCxnSpPr>
                    <a:cxnSpLocks/>
                  </p:cNvCxnSpPr>
                  <p:nvPr/>
                </p:nvCxnSpPr>
                <p:spPr>
                  <a:xfrm>
                    <a:off x="6043613" y="3935094"/>
                    <a:ext cx="0" cy="1094634"/>
                  </a:xfrm>
                  <a:prstGeom prst="straightConnector1">
                    <a:avLst/>
                  </a:prstGeom>
                  <a:ln w="9525">
                    <a:headEnd type="stealth"/>
                    <a:tailEnd type="stealth"/>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3" name="TextBox 152">
                        <a:extLst>
                          <a:ext uri="{FF2B5EF4-FFF2-40B4-BE49-F238E27FC236}">
                            <a16:creationId xmlns:a16="http://schemas.microsoft.com/office/drawing/2014/main" id="{BBF926A7-A0EF-37AD-A5E3-37A1BB75205B}"/>
                          </a:ext>
                        </a:extLst>
                      </p:cNvPr>
                      <p:cNvSpPr txBox="1">
                        <a:spLocks/>
                      </p:cNvSpPr>
                      <p:nvPr/>
                    </p:nvSpPr>
                    <p:spPr>
                      <a:xfrm>
                        <a:off x="5689747" y="4282231"/>
                        <a:ext cx="366702" cy="30777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𝑐𝑙</m:t>
                              </m:r>
                            </m:oMath>
                          </m:oMathPara>
                        </a14:m>
                        <a:endParaRPr lang="en-GB"/>
                      </a:p>
                    </p:txBody>
                  </p:sp>
                </mc:Choice>
                <mc:Fallback xmlns="">
                  <p:sp>
                    <p:nvSpPr>
                      <p:cNvPr id="153" name="TextBox 152">
                        <a:extLst>
                          <a:ext uri="{FF2B5EF4-FFF2-40B4-BE49-F238E27FC236}">
                            <a16:creationId xmlns:a16="http://schemas.microsoft.com/office/drawing/2014/main" id="{BBF926A7-A0EF-37AD-A5E3-37A1BB75205B}"/>
                          </a:ext>
                        </a:extLst>
                      </p:cNvPr>
                      <p:cNvSpPr txBox="1">
                        <a:spLocks noRot="1" noChangeAspect="1" noMove="1" noResize="1" noEditPoints="1" noAdjustHandles="1" noChangeArrowheads="1" noChangeShapeType="1" noTextEdit="1"/>
                      </p:cNvSpPr>
                      <p:nvPr/>
                    </p:nvSpPr>
                    <p:spPr>
                      <a:xfrm>
                        <a:off x="5689747" y="4282231"/>
                        <a:ext cx="366702" cy="307778"/>
                      </a:xfrm>
                      <a:prstGeom prst="rect">
                        <a:avLst/>
                      </a:prstGeom>
                      <a:blipFill>
                        <a:blip r:embed="rId13"/>
                        <a:stretch>
                          <a:fillRect r="-2174" b="-7143"/>
                        </a:stretch>
                      </a:blipFill>
                    </p:spPr>
                    <p:txBody>
                      <a:bodyPr/>
                      <a:lstStyle/>
                      <a:p>
                        <a:r>
                          <a:rPr lang="en-US">
                            <a:noFill/>
                          </a:rPr>
                          <a:t> </a:t>
                        </a:r>
                      </a:p>
                    </p:txBody>
                  </p:sp>
                </mc:Fallback>
              </mc:AlternateContent>
            </p:grpSp>
            <p:grpSp>
              <p:nvGrpSpPr>
                <p:cNvPr id="170" name="Group 169">
                  <a:extLst>
                    <a:ext uri="{FF2B5EF4-FFF2-40B4-BE49-F238E27FC236}">
                      <a16:creationId xmlns:a16="http://schemas.microsoft.com/office/drawing/2014/main" id="{79556188-47D2-1276-882E-E5A2916C915B}"/>
                    </a:ext>
                  </a:extLst>
                </p:cNvPr>
                <p:cNvGrpSpPr>
                  <a:grpSpLocks/>
                </p:cNvGrpSpPr>
                <p:nvPr/>
              </p:nvGrpSpPr>
              <p:grpSpPr>
                <a:xfrm>
                  <a:off x="8292181" y="5047565"/>
                  <a:ext cx="410960" cy="781082"/>
                  <a:chOff x="5961725" y="5039170"/>
                  <a:chExt cx="410960" cy="1448147"/>
                </a:xfrm>
              </p:grpSpPr>
              <p:cxnSp>
                <p:nvCxnSpPr>
                  <p:cNvPr id="157" name="Straight Connector 156">
                    <a:extLst>
                      <a:ext uri="{FF2B5EF4-FFF2-40B4-BE49-F238E27FC236}">
                        <a16:creationId xmlns:a16="http://schemas.microsoft.com/office/drawing/2014/main" id="{F86228DF-7547-C7AA-FD8C-F81F9CBF7BCF}"/>
                      </a:ext>
                    </a:extLst>
                  </p:cNvPr>
                  <p:cNvCxnSpPr>
                    <a:cxnSpLocks/>
                  </p:cNvCxnSpPr>
                  <p:nvPr/>
                </p:nvCxnSpPr>
                <p:spPr>
                  <a:xfrm flipV="1">
                    <a:off x="6076948" y="5039170"/>
                    <a:ext cx="0" cy="1072705"/>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a16="http://schemas.microsoft.com/office/drawing/2014/main" id="{9DC7F724-6143-987F-29A3-B4DF89589BCF}"/>
                      </a:ext>
                    </a:extLst>
                  </p:cNvPr>
                  <p:cNvCxnSpPr>
                    <a:cxnSpLocks/>
                  </p:cNvCxnSpPr>
                  <p:nvPr/>
                </p:nvCxnSpPr>
                <p:spPr>
                  <a:xfrm flipV="1">
                    <a:off x="6254709" y="5039170"/>
                    <a:ext cx="3093" cy="1072705"/>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167" name="Straight Arrow Connector 166">
                    <a:extLst>
                      <a:ext uri="{FF2B5EF4-FFF2-40B4-BE49-F238E27FC236}">
                        <a16:creationId xmlns:a16="http://schemas.microsoft.com/office/drawing/2014/main" id="{22AB373A-F8AE-D74C-53DA-879B628E7E32}"/>
                      </a:ext>
                    </a:extLst>
                  </p:cNvPr>
                  <p:cNvCxnSpPr>
                    <a:cxnSpLocks/>
                  </p:cNvCxnSpPr>
                  <p:nvPr/>
                </p:nvCxnSpPr>
                <p:spPr>
                  <a:xfrm>
                    <a:off x="5961725" y="6111875"/>
                    <a:ext cx="115223" cy="0"/>
                  </a:xfrm>
                  <a:prstGeom prst="straightConnector1">
                    <a:avLst/>
                  </a:prstGeom>
                  <a:ln w="9525">
                    <a:tailEnd type="stealth" w="sm" len="sm"/>
                  </a:ln>
                </p:spPr>
                <p:style>
                  <a:lnRef idx="2">
                    <a:schemeClr val="accent1"/>
                  </a:lnRef>
                  <a:fillRef idx="0">
                    <a:schemeClr val="accent1"/>
                  </a:fillRef>
                  <a:effectRef idx="1">
                    <a:schemeClr val="accent1"/>
                  </a:effectRef>
                  <a:fontRef idx="minor">
                    <a:schemeClr val="tx1"/>
                  </a:fontRef>
                </p:style>
              </p:cxnSp>
              <p:cxnSp>
                <p:nvCxnSpPr>
                  <p:cNvPr id="168" name="Straight Arrow Connector 167">
                    <a:extLst>
                      <a:ext uri="{FF2B5EF4-FFF2-40B4-BE49-F238E27FC236}">
                        <a16:creationId xmlns:a16="http://schemas.microsoft.com/office/drawing/2014/main" id="{6FAE5FEF-5C10-14D6-6A77-5D8207BCAD77}"/>
                      </a:ext>
                    </a:extLst>
                  </p:cNvPr>
                  <p:cNvCxnSpPr>
                    <a:cxnSpLocks/>
                  </p:cNvCxnSpPr>
                  <p:nvPr/>
                </p:nvCxnSpPr>
                <p:spPr>
                  <a:xfrm flipH="1">
                    <a:off x="6257472" y="6111875"/>
                    <a:ext cx="112450" cy="0"/>
                  </a:xfrm>
                  <a:prstGeom prst="straightConnector1">
                    <a:avLst/>
                  </a:prstGeom>
                  <a:ln w="9525">
                    <a:tailEnd type="stealth" w="sm" len="sm"/>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69" name="TextBox 168">
                        <a:extLst>
                          <a:ext uri="{FF2B5EF4-FFF2-40B4-BE49-F238E27FC236}">
                            <a16:creationId xmlns:a16="http://schemas.microsoft.com/office/drawing/2014/main" id="{7B5647C9-9514-A36C-D8CC-39E5582E798A}"/>
                          </a:ext>
                        </a:extLst>
                      </p:cNvPr>
                      <p:cNvSpPr txBox="1">
                        <a:spLocks/>
                      </p:cNvSpPr>
                      <p:nvPr/>
                    </p:nvSpPr>
                    <p:spPr>
                      <a:xfrm>
                        <a:off x="6059676" y="5973754"/>
                        <a:ext cx="313009" cy="51356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b="0" i="1" smtClean="0">
                                  <a:latin typeface="Cambria Math" panose="02040503050406030204" pitchFamily="18" charset="0"/>
                                </a:rPr>
                                <m:t>𝑐𝑤</m:t>
                              </m:r>
                            </m:oMath>
                          </m:oMathPara>
                        </a14:m>
                        <a:endParaRPr lang="en-GB"/>
                      </a:p>
                    </p:txBody>
                  </p:sp>
                </mc:Choice>
                <mc:Fallback xmlns="">
                  <p:sp>
                    <p:nvSpPr>
                      <p:cNvPr id="169" name="TextBox 168">
                        <a:extLst>
                          <a:ext uri="{FF2B5EF4-FFF2-40B4-BE49-F238E27FC236}">
                            <a16:creationId xmlns:a16="http://schemas.microsoft.com/office/drawing/2014/main" id="{7B5647C9-9514-A36C-D8CC-39E5582E798A}"/>
                          </a:ext>
                        </a:extLst>
                      </p:cNvPr>
                      <p:cNvSpPr txBox="1">
                        <a:spLocks noRot="1" noChangeAspect="1" noMove="1" noResize="1" noEditPoints="1" noAdjustHandles="1" noChangeArrowheads="1" noChangeShapeType="1" noTextEdit="1"/>
                      </p:cNvSpPr>
                      <p:nvPr/>
                    </p:nvSpPr>
                    <p:spPr>
                      <a:xfrm>
                        <a:off x="6059676" y="5973754"/>
                        <a:ext cx="313009" cy="513563"/>
                      </a:xfrm>
                      <a:prstGeom prst="rect">
                        <a:avLst/>
                      </a:prstGeom>
                      <a:blipFill>
                        <a:blip r:embed="rId14"/>
                        <a:stretch>
                          <a:fillRect r="-27500"/>
                        </a:stretch>
                      </a:blipFill>
                    </p:spPr>
                    <p:txBody>
                      <a:bodyPr/>
                      <a:lstStyle/>
                      <a:p>
                        <a:r>
                          <a:rPr lang="en-US">
                            <a:noFill/>
                          </a:rPr>
                          <a:t> </a:t>
                        </a:r>
                      </a:p>
                    </p:txBody>
                  </p:sp>
                </mc:Fallback>
              </mc:AlternateContent>
            </p:grpSp>
            <p:grpSp>
              <p:nvGrpSpPr>
                <p:cNvPr id="198" name="Group 197">
                  <a:extLst>
                    <a:ext uri="{FF2B5EF4-FFF2-40B4-BE49-F238E27FC236}">
                      <a16:creationId xmlns:a16="http://schemas.microsoft.com/office/drawing/2014/main" id="{65285A55-D776-EC17-41B7-BE7BA033452A}"/>
                    </a:ext>
                  </a:extLst>
                </p:cNvPr>
                <p:cNvGrpSpPr>
                  <a:grpSpLocks/>
                </p:cNvGrpSpPr>
                <p:nvPr/>
              </p:nvGrpSpPr>
              <p:grpSpPr>
                <a:xfrm>
                  <a:off x="6818133" y="5637670"/>
                  <a:ext cx="1805173" cy="538130"/>
                  <a:chOff x="4487677" y="5629275"/>
                  <a:chExt cx="1805173" cy="538130"/>
                </a:xfrm>
              </p:grpSpPr>
              <p:cxnSp>
                <p:nvCxnSpPr>
                  <p:cNvPr id="171" name="Straight Connector 170">
                    <a:extLst>
                      <a:ext uri="{FF2B5EF4-FFF2-40B4-BE49-F238E27FC236}">
                        <a16:creationId xmlns:a16="http://schemas.microsoft.com/office/drawing/2014/main" id="{A253A843-6B9C-70BE-B30F-DBEA5FFC2516}"/>
                      </a:ext>
                    </a:extLst>
                  </p:cNvPr>
                  <p:cNvCxnSpPr>
                    <a:cxnSpLocks/>
                  </p:cNvCxnSpPr>
                  <p:nvPr/>
                </p:nvCxnSpPr>
                <p:spPr>
                  <a:xfrm flipV="1">
                    <a:off x="4487677" y="5629275"/>
                    <a:ext cx="0" cy="272761"/>
                  </a:xfrm>
                  <a:prstGeom prst="line">
                    <a:avLst/>
                  </a:prstGeom>
                  <a:ln w="12700"/>
                </p:spPr>
                <p:style>
                  <a:lnRef idx="2">
                    <a:schemeClr val="accent1"/>
                  </a:lnRef>
                  <a:fillRef idx="0">
                    <a:schemeClr val="accent1"/>
                  </a:fillRef>
                  <a:effectRef idx="1">
                    <a:schemeClr val="accent1"/>
                  </a:effectRef>
                  <a:fontRef idx="minor">
                    <a:schemeClr val="tx1"/>
                  </a:fontRef>
                </p:style>
              </p:cxnSp>
              <p:grpSp>
                <p:nvGrpSpPr>
                  <p:cNvPr id="183" name="Group 182">
                    <a:extLst>
                      <a:ext uri="{FF2B5EF4-FFF2-40B4-BE49-F238E27FC236}">
                        <a16:creationId xmlns:a16="http://schemas.microsoft.com/office/drawing/2014/main" id="{22366D5A-C400-0A6F-EB7E-F6E9E4440521}"/>
                      </a:ext>
                    </a:extLst>
                  </p:cNvPr>
                  <p:cNvGrpSpPr>
                    <a:grpSpLocks/>
                  </p:cNvGrpSpPr>
                  <p:nvPr/>
                </p:nvGrpSpPr>
                <p:grpSpPr>
                  <a:xfrm>
                    <a:off x="4487677" y="5890406"/>
                    <a:ext cx="1805173" cy="276999"/>
                    <a:chOff x="4487677" y="5890406"/>
                    <a:chExt cx="1805173" cy="276999"/>
                  </a:xfrm>
                </p:grpSpPr>
                <p:cxnSp>
                  <p:nvCxnSpPr>
                    <p:cNvPr id="32" name="Straight Arrow Connector 31">
                      <a:extLst>
                        <a:ext uri="{FF2B5EF4-FFF2-40B4-BE49-F238E27FC236}">
                          <a16:creationId xmlns:a16="http://schemas.microsoft.com/office/drawing/2014/main" id="{D9688E26-BFFF-0FC4-E43E-115649353656}"/>
                        </a:ext>
                      </a:extLst>
                    </p:cNvPr>
                    <p:cNvCxnSpPr>
                      <a:cxnSpLocks/>
                    </p:cNvCxnSpPr>
                    <p:nvPr/>
                  </p:nvCxnSpPr>
                  <p:spPr>
                    <a:xfrm>
                      <a:off x="4487677" y="5937245"/>
                      <a:ext cx="1805173" cy="0"/>
                    </a:xfrm>
                    <a:prstGeom prst="straightConnector1">
                      <a:avLst/>
                    </a:prstGeom>
                    <a:ln w="9525">
                      <a:headEnd type="stealth"/>
                      <a:tailEnd type="stealth"/>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82" name="TextBox 181">
                          <a:extLst>
                            <a:ext uri="{FF2B5EF4-FFF2-40B4-BE49-F238E27FC236}">
                              <a16:creationId xmlns:a16="http://schemas.microsoft.com/office/drawing/2014/main" id="{FC8318EA-2D24-DD0B-9C83-8F5D96126547}"/>
                            </a:ext>
                          </a:extLst>
                        </p:cNvPr>
                        <p:cNvSpPr txBox="1">
                          <a:spLocks/>
                        </p:cNvSpPr>
                        <p:nvPr/>
                      </p:nvSpPr>
                      <p:spPr>
                        <a:xfrm>
                          <a:off x="5138798" y="5890406"/>
                          <a:ext cx="356251"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200" b="0" i="1" smtClean="0">
                                    <a:latin typeface="Cambria Math" panose="02040503050406030204" pitchFamily="18" charset="0"/>
                                  </a:rPr>
                                  <m:t>𝑝𝑙</m:t>
                                </m:r>
                              </m:oMath>
                            </m:oMathPara>
                          </a14:m>
                          <a:endParaRPr lang="en-GB" sz="1200"/>
                        </a:p>
                      </p:txBody>
                    </p:sp>
                  </mc:Choice>
                  <mc:Fallback xmlns="">
                    <p:sp>
                      <p:nvSpPr>
                        <p:cNvPr id="182" name="TextBox 181">
                          <a:extLst>
                            <a:ext uri="{FF2B5EF4-FFF2-40B4-BE49-F238E27FC236}">
                              <a16:creationId xmlns:a16="http://schemas.microsoft.com/office/drawing/2014/main" id="{FC8318EA-2D24-DD0B-9C83-8F5D96126547}"/>
                            </a:ext>
                          </a:extLst>
                        </p:cNvPr>
                        <p:cNvSpPr txBox="1">
                          <a:spLocks noRot="1" noChangeAspect="1" noMove="1" noResize="1" noEditPoints="1" noAdjustHandles="1" noChangeArrowheads="1" noChangeShapeType="1" noTextEdit="1"/>
                        </p:cNvSpPr>
                        <p:nvPr/>
                      </p:nvSpPr>
                      <p:spPr>
                        <a:xfrm>
                          <a:off x="5138798" y="5890406"/>
                          <a:ext cx="356251" cy="276999"/>
                        </a:xfrm>
                        <a:prstGeom prst="rect">
                          <a:avLst/>
                        </a:prstGeom>
                        <a:blipFill>
                          <a:blip r:embed="rId15"/>
                          <a:stretch>
                            <a:fillRect r="-6522" b="-27027"/>
                          </a:stretch>
                        </a:blipFill>
                      </p:spPr>
                      <p:txBody>
                        <a:bodyPr/>
                        <a:lstStyle/>
                        <a:p>
                          <a:r>
                            <a:rPr lang="en-US">
                              <a:noFill/>
                            </a:rPr>
                            <a:t> </a:t>
                          </a:r>
                        </a:p>
                      </p:txBody>
                    </p:sp>
                  </mc:Fallback>
                </mc:AlternateContent>
              </p:grpSp>
            </p:grpSp>
            <p:grpSp>
              <p:nvGrpSpPr>
                <p:cNvPr id="189" name="Group 188">
                  <a:extLst>
                    <a:ext uri="{FF2B5EF4-FFF2-40B4-BE49-F238E27FC236}">
                      <a16:creationId xmlns:a16="http://schemas.microsoft.com/office/drawing/2014/main" id="{2CC0B25E-BCA2-63A2-3B0C-AA7B58779CAF}"/>
                    </a:ext>
                  </a:extLst>
                </p:cNvPr>
                <p:cNvGrpSpPr>
                  <a:grpSpLocks/>
                </p:cNvGrpSpPr>
                <p:nvPr/>
              </p:nvGrpSpPr>
              <p:grpSpPr>
                <a:xfrm>
                  <a:off x="8644153" y="5101086"/>
                  <a:ext cx="692834" cy="810491"/>
                  <a:chOff x="6313697" y="5092691"/>
                  <a:chExt cx="692834" cy="810491"/>
                </a:xfrm>
              </p:grpSpPr>
              <p:grpSp>
                <p:nvGrpSpPr>
                  <p:cNvPr id="41" name="Group 40">
                    <a:extLst>
                      <a:ext uri="{FF2B5EF4-FFF2-40B4-BE49-F238E27FC236}">
                        <a16:creationId xmlns:a16="http://schemas.microsoft.com/office/drawing/2014/main" id="{AEB8DF60-EAB2-8B58-6C49-FDB000A822EC}"/>
                      </a:ext>
                    </a:extLst>
                  </p:cNvPr>
                  <p:cNvGrpSpPr>
                    <a:grpSpLocks/>
                  </p:cNvGrpSpPr>
                  <p:nvPr/>
                </p:nvGrpSpPr>
                <p:grpSpPr>
                  <a:xfrm>
                    <a:off x="6567337" y="5092691"/>
                    <a:ext cx="439194" cy="810491"/>
                    <a:chOff x="6366164" y="5091545"/>
                    <a:chExt cx="439194" cy="810491"/>
                  </a:xfrm>
                </p:grpSpPr>
                <p:cxnSp>
                  <p:nvCxnSpPr>
                    <p:cNvPr id="25" name="Straight Arrow Connector 24">
                      <a:extLst>
                        <a:ext uri="{FF2B5EF4-FFF2-40B4-BE49-F238E27FC236}">
                          <a16:creationId xmlns:a16="http://schemas.microsoft.com/office/drawing/2014/main" id="{F4DB11DF-E6C0-49F8-F438-4E89AFEF260E}"/>
                        </a:ext>
                      </a:extLst>
                    </p:cNvPr>
                    <p:cNvCxnSpPr>
                      <a:cxnSpLocks/>
                    </p:cNvCxnSpPr>
                    <p:nvPr/>
                  </p:nvCxnSpPr>
                  <p:spPr>
                    <a:xfrm>
                      <a:off x="6366164" y="5091545"/>
                      <a:ext cx="0" cy="810491"/>
                    </a:xfrm>
                    <a:prstGeom prst="straightConnector1">
                      <a:avLst/>
                    </a:prstGeom>
                    <a:ln w="9525">
                      <a:headEnd type="stealth"/>
                      <a:tailEnd type="stealth"/>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72EEE218-08EA-3824-C30A-B703670C0377}"/>
                            </a:ext>
                          </a:extLst>
                        </p:cNvPr>
                        <p:cNvSpPr txBox="1">
                          <a:spLocks/>
                        </p:cNvSpPr>
                        <p:nvPr/>
                      </p:nvSpPr>
                      <p:spPr>
                        <a:xfrm>
                          <a:off x="6415310" y="5342706"/>
                          <a:ext cx="390048"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𝑝𝑤</m:t>
                                </m:r>
                              </m:oMath>
                            </m:oMathPara>
                          </a14:m>
                          <a:endParaRPr lang="en-GB"/>
                        </a:p>
                      </p:txBody>
                    </p:sp>
                  </mc:Choice>
                  <mc:Fallback xmlns="">
                    <p:sp>
                      <p:nvSpPr>
                        <p:cNvPr id="40" name="TextBox 39">
                          <a:extLst>
                            <a:ext uri="{FF2B5EF4-FFF2-40B4-BE49-F238E27FC236}">
                              <a16:creationId xmlns:a16="http://schemas.microsoft.com/office/drawing/2014/main" id="{72EEE218-08EA-3824-C30A-B703670C0377}"/>
                            </a:ext>
                          </a:extLst>
                        </p:cNvPr>
                        <p:cNvSpPr txBox="1">
                          <a:spLocks noRot="1" noChangeAspect="1" noMove="1" noResize="1" noEditPoints="1" noAdjustHandles="1" noChangeArrowheads="1" noChangeShapeType="1" noTextEdit="1"/>
                        </p:cNvSpPr>
                        <p:nvPr/>
                      </p:nvSpPr>
                      <p:spPr>
                        <a:xfrm>
                          <a:off x="6415310" y="5342706"/>
                          <a:ext cx="390048" cy="307777"/>
                        </a:xfrm>
                        <a:prstGeom prst="rect">
                          <a:avLst/>
                        </a:prstGeom>
                        <a:blipFill>
                          <a:blip r:embed="rId16"/>
                          <a:stretch>
                            <a:fillRect r="-26000" b="-21429"/>
                          </a:stretch>
                        </a:blipFill>
                      </p:spPr>
                      <p:txBody>
                        <a:bodyPr/>
                        <a:lstStyle/>
                        <a:p>
                          <a:r>
                            <a:rPr lang="en-US">
                              <a:noFill/>
                            </a:rPr>
                            <a:t> </a:t>
                          </a:r>
                        </a:p>
                      </p:txBody>
                    </p:sp>
                  </mc:Fallback>
                </mc:AlternateContent>
              </p:grpSp>
              <p:cxnSp>
                <p:nvCxnSpPr>
                  <p:cNvPr id="185" name="Straight Connector 184">
                    <a:extLst>
                      <a:ext uri="{FF2B5EF4-FFF2-40B4-BE49-F238E27FC236}">
                        <a16:creationId xmlns:a16="http://schemas.microsoft.com/office/drawing/2014/main" id="{BCAB3DA0-F0F7-135B-4E40-70A3811124BE}"/>
                      </a:ext>
                    </a:extLst>
                  </p:cNvPr>
                  <p:cNvCxnSpPr>
                    <a:cxnSpLocks/>
                  </p:cNvCxnSpPr>
                  <p:nvPr/>
                </p:nvCxnSpPr>
                <p:spPr>
                  <a:xfrm flipH="1">
                    <a:off x="6313697" y="5098201"/>
                    <a:ext cx="253640" cy="0"/>
                  </a:xfrm>
                  <a:prstGeom prst="line">
                    <a:avLst/>
                  </a:prstGeom>
                  <a:ln w="9525"/>
                </p:spPr>
                <p:style>
                  <a:lnRef idx="2">
                    <a:schemeClr val="accent1"/>
                  </a:lnRef>
                  <a:fillRef idx="0">
                    <a:schemeClr val="accent1"/>
                  </a:fillRef>
                  <a:effectRef idx="1">
                    <a:schemeClr val="accent1"/>
                  </a:effectRef>
                  <a:fontRef idx="minor">
                    <a:schemeClr val="tx1"/>
                  </a:fontRef>
                </p:style>
              </p:cxnSp>
            </p:grpSp>
            <p:grpSp>
              <p:nvGrpSpPr>
                <p:cNvPr id="197" name="Group 196">
                  <a:extLst>
                    <a:ext uri="{FF2B5EF4-FFF2-40B4-BE49-F238E27FC236}">
                      <a16:creationId xmlns:a16="http://schemas.microsoft.com/office/drawing/2014/main" id="{2F07B10E-CE2C-9122-5352-766A404FB9AC}"/>
                    </a:ext>
                  </a:extLst>
                </p:cNvPr>
                <p:cNvGrpSpPr>
                  <a:grpSpLocks/>
                </p:cNvGrpSpPr>
                <p:nvPr/>
              </p:nvGrpSpPr>
              <p:grpSpPr>
                <a:xfrm>
                  <a:off x="5595482" y="4015046"/>
                  <a:ext cx="819651" cy="1185823"/>
                  <a:chOff x="3265026" y="4006651"/>
                  <a:chExt cx="819651" cy="1185823"/>
                </a:xfrm>
              </p:grpSpPr>
              <p:grpSp>
                <p:nvGrpSpPr>
                  <p:cNvPr id="56" name="Group 55">
                    <a:extLst>
                      <a:ext uri="{FF2B5EF4-FFF2-40B4-BE49-F238E27FC236}">
                        <a16:creationId xmlns:a16="http://schemas.microsoft.com/office/drawing/2014/main" id="{DE5AE4DB-6E51-5FAE-95B1-00DBC3E78E03}"/>
                      </a:ext>
                    </a:extLst>
                  </p:cNvPr>
                  <p:cNvGrpSpPr>
                    <a:grpSpLocks/>
                  </p:cNvGrpSpPr>
                  <p:nvPr/>
                </p:nvGrpSpPr>
                <p:grpSpPr>
                  <a:xfrm>
                    <a:off x="3569257" y="4006651"/>
                    <a:ext cx="515420" cy="1185823"/>
                    <a:chOff x="3322427" y="4006651"/>
                    <a:chExt cx="515420" cy="1185823"/>
                  </a:xfrm>
                </p:grpSpPr>
                <p:cxnSp>
                  <p:nvCxnSpPr>
                    <p:cNvPr id="26" name="Straight Arrow Connector 25">
                      <a:extLst>
                        <a:ext uri="{FF2B5EF4-FFF2-40B4-BE49-F238E27FC236}">
                          <a16:creationId xmlns:a16="http://schemas.microsoft.com/office/drawing/2014/main" id="{194392B7-94E7-F4BA-C3A5-F5487F59816E}"/>
                        </a:ext>
                      </a:extLst>
                    </p:cNvPr>
                    <p:cNvCxnSpPr>
                      <a:cxnSpLocks/>
                    </p:cNvCxnSpPr>
                    <p:nvPr/>
                  </p:nvCxnSpPr>
                  <p:spPr>
                    <a:xfrm>
                      <a:off x="3322427" y="4006651"/>
                      <a:ext cx="0" cy="1185823"/>
                    </a:xfrm>
                    <a:prstGeom prst="straightConnector1">
                      <a:avLst/>
                    </a:prstGeom>
                    <a:ln w="9525">
                      <a:headEnd type="stealth"/>
                      <a:tailEnd type="stealth"/>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BD9F3A0F-9CD7-29B6-8587-1B3E2FBA474E}"/>
                            </a:ext>
                          </a:extLst>
                        </p:cNvPr>
                        <p:cNvSpPr txBox="1">
                          <a:spLocks/>
                        </p:cNvSpPr>
                        <p:nvPr/>
                      </p:nvSpPr>
                      <p:spPr>
                        <a:xfrm>
                          <a:off x="3375413" y="4412914"/>
                          <a:ext cx="462434"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𝑛𝑤</m:t>
                                </m:r>
                              </m:oMath>
                            </m:oMathPara>
                          </a14:m>
                          <a:endParaRPr lang="en-GB"/>
                        </a:p>
                      </p:txBody>
                    </p:sp>
                  </mc:Choice>
                  <mc:Fallback xmlns="">
                    <p:sp>
                      <p:nvSpPr>
                        <p:cNvPr id="55" name="TextBox 54">
                          <a:extLst>
                            <a:ext uri="{FF2B5EF4-FFF2-40B4-BE49-F238E27FC236}">
                              <a16:creationId xmlns:a16="http://schemas.microsoft.com/office/drawing/2014/main" id="{BD9F3A0F-9CD7-29B6-8587-1B3E2FBA474E}"/>
                            </a:ext>
                          </a:extLst>
                        </p:cNvPr>
                        <p:cNvSpPr txBox="1">
                          <a:spLocks noRot="1" noChangeAspect="1" noMove="1" noResize="1" noEditPoints="1" noAdjustHandles="1" noChangeArrowheads="1" noChangeShapeType="1" noTextEdit="1"/>
                        </p:cNvSpPr>
                        <p:nvPr/>
                      </p:nvSpPr>
                      <p:spPr>
                        <a:xfrm>
                          <a:off x="3375413" y="4412914"/>
                          <a:ext cx="462434" cy="307777"/>
                        </a:xfrm>
                        <a:prstGeom prst="rect">
                          <a:avLst/>
                        </a:prstGeom>
                        <a:blipFill>
                          <a:blip r:embed="rId17"/>
                          <a:stretch>
                            <a:fillRect r="-1695" b="-2439"/>
                          </a:stretch>
                        </a:blipFill>
                      </p:spPr>
                      <p:txBody>
                        <a:bodyPr/>
                        <a:lstStyle/>
                        <a:p>
                          <a:r>
                            <a:rPr lang="en-US">
                              <a:noFill/>
                            </a:rPr>
                            <a:t> </a:t>
                          </a:r>
                        </a:p>
                      </p:txBody>
                    </p:sp>
                  </mc:Fallback>
                </mc:AlternateContent>
              </p:grpSp>
              <p:cxnSp>
                <p:nvCxnSpPr>
                  <p:cNvPr id="192" name="Straight Connector 191">
                    <a:extLst>
                      <a:ext uri="{FF2B5EF4-FFF2-40B4-BE49-F238E27FC236}">
                        <a16:creationId xmlns:a16="http://schemas.microsoft.com/office/drawing/2014/main" id="{C539C574-AE1C-0C67-391A-A7C77CBACEB5}"/>
                      </a:ext>
                    </a:extLst>
                  </p:cNvPr>
                  <p:cNvCxnSpPr>
                    <a:cxnSpLocks/>
                  </p:cNvCxnSpPr>
                  <p:nvPr/>
                </p:nvCxnSpPr>
                <p:spPr>
                  <a:xfrm flipH="1">
                    <a:off x="3265026" y="4006651"/>
                    <a:ext cx="299142" cy="394"/>
                  </a:xfrm>
                  <a:prstGeom prst="line">
                    <a:avLst/>
                  </a:prstGeom>
                  <a:ln w="12700"/>
                </p:spPr>
                <p:style>
                  <a:lnRef idx="2">
                    <a:schemeClr val="accent1"/>
                  </a:lnRef>
                  <a:fillRef idx="0">
                    <a:schemeClr val="accent1"/>
                  </a:fillRef>
                  <a:effectRef idx="1">
                    <a:schemeClr val="accent1"/>
                  </a:effectRef>
                  <a:fontRef idx="minor">
                    <a:schemeClr val="tx1"/>
                  </a:fontRef>
                </p:style>
              </p:cxnSp>
            </p:grpSp>
          </p:grpSp>
          <p:sp>
            <p:nvSpPr>
              <p:cNvPr id="208" name="Oval 207">
                <a:extLst>
                  <a:ext uri="{FF2B5EF4-FFF2-40B4-BE49-F238E27FC236}">
                    <a16:creationId xmlns:a16="http://schemas.microsoft.com/office/drawing/2014/main" id="{4F918B76-DB84-874B-AE11-D26A9BF7EDC9}"/>
                  </a:ext>
                </a:extLst>
              </p:cNvPr>
              <p:cNvSpPr>
                <a:spLocks/>
              </p:cNvSpPr>
              <p:nvPr/>
            </p:nvSpPr>
            <p:spPr>
              <a:xfrm>
                <a:off x="5963503" y="3843175"/>
                <a:ext cx="798261" cy="1451483"/>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49" name="Picture 248">
              <a:extLst>
                <a:ext uri="{FF2B5EF4-FFF2-40B4-BE49-F238E27FC236}">
                  <a16:creationId xmlns:a16="http://schemas.microsoft.com/office/drawing/2014/main" id="{62E21BCE-4B88-F87F-D0E1-E0CA1E12804F}"/>
                </a:ext>
              </a:extLst>
            </p:cNvPr>
            <p:cNvPicPr>
              <a:picLocks noChangeAspect="1"/>
            </p:cNvPicPr>
            <p:nvPr/>
          </p:nvPicPr>
          <p:blipFill>
            <a:blip r:embed="rId18"/>
            <a:stretch>
              <a:fillRect/>
            </a:stretch>
          </p:blipFill>
          <p:spPr>
            <a:xfrm>
              <a:off x="4926606" y="1557227"/>
              <a:ext cx="2798021" cy="2021193"/>
            </a:xfrm>
            <a:prstGeom prst="rect">
              <a:avLst/>
            </a:prstGeom>
          </p:spPr>
        </p:pic>
        <p:cxnSp>
          <p:nvCxnSpPr>
            <p:cNvPr id="251" name="Straight Arrow Connector 250">
              <a:extLst>
                <a:ext uri="{FF2B5EF4-FFF2-40B4-BE49-F238E27FC236}">
                  <a16:creationId xmlns:a16="http://schemas.microsoft.com/office/drawing/2014/main" id="{77F1DCB9-6116-AA0F-9BB6-F58B57282E68}"/>
                </a:ext>
              </a:extLst>
            </p:cNvPr>
            <p:cNvCxnSpPr>
              <a:stCxn id="249" idx="2"/>
              <a:endCxn id="208" idx="0"/>
            </p:cNvCxnSpPr>
            <p:nvPr/>
          </p:nvCxnSpPr>
          <p:spPr>
            <a:xfrm>
              <a:off x="6325617" y="3578420"/>
              <a:ext cx="22091" cy="7052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cxnSp>
        <p:nvCxnSpPr>
          <p:cNvPr id="254" name="Straight Arrow Connector 253">
            <a:extLst>
              <a:ext uri="{FF2B5EF4-FFF2-40B4-BE49-F238E27FC236}">
                <a16:creationId xmlns:a16="http://schemas.microsoft.com/office/drawing/2014/main" id="{E8D49460-8958-4FED-A3DD-E246E5BBD13E}"/>
              </a:ext>
            </a:extLst>
          </p:cNvPr>
          <p:cNvCxnSpPr>
            <a:cxnSpLocks/>
          </p:cNvCxnSpPr>
          <p:nvPr/>
        </p:nvCxnSpPr>
        <p:spPr>
          <a:xfrm>
            <a:off x="5245753" y="1777315"/>
            <a:ext cx="923483" cy="9982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3" name="Straight Arrow Connector 262">
            <a:extLst>
              <a:ext uri="{FF2B5EF4-FFF2-40B4-BE49-F238E27FC236}">
                <a16:creationId xmlns:a16="http://schemas.microsoft.com/office/drawing/2014/main" id="{6F75547D-1301-3A85-C69E-D00CC80CF7B7}"/>
              </a:ext>
            </a:extLst>
          </p:cNvPr>
          <p:cNvCxnSpPr>
            <a:cxnSpLocks/>
          </p:cNvCxnSpPr>
          <p:nvPr/>
        </p:nvCxnSpPr>
        <p:spPr>
          <a:xfrm>
            <a:off x="5673886" y="1049559"/>
            <a:ext cx="1157081" cy="14260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66" name="TextBox 265">
                <a:extLst>
                  <a:ext uri="{FF2B5EF4-FFF2-40B4-BE49-F238E27FC236}">
                    <a16:creationId xmlns:a16="http://schemas.microsoft.com/office/drawing/2014/main" id="{47CDDD6A-0AF6-64B2-75EC-8529D840F590}"/>
                  </a:ext>
                </a:extLst>
              </p:cNvPr>
              <p:cNvSpPr txBox="1"/>
              <p:nvPr/>
            </p:nvSpPr>
            <p:spPr>
              <a:xfrm>
                <a:off x="4685109" y="753823"/>
                <a:ext cx="1727717"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𝑡</m:t>
                          </m:r>
                        </m:e>
                        <m:sub>
                          <m:r>
                            <a:rPr lang="en-GB" sz="1200" b="0" i="1" smtClean="0">
                              <a:latin typeface="Cambria Math" panose="02040503050406030204" pitchFamily="18" charset="0"/>
                            </a:rPr>
                            <m:t>𝑠h𝑖𝑚</m:t>
                          </m:r>
                        </m:sub>
                      </m:sSub>
                      <m:r>
                        <a:rPr lang="en-GB" sz="1200" b="0" i="1" smtClean="0">
                          <a:latin typeface="Cambria Math" panose="02040503050406030204" pitchFamily="18" charset="0"/>
                        </a:rPr>
                        <m:t>=</m:t>
                      </m:r>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𝑡</m:t>
                          </m:r>
                        </m:e>
                        <m:sub>
                          <m:r>
                            <a:rPr lang="en-GB" sz="1200" b="0" i="1" smtClean="0">
                              <a:latin typeface="Cambria Math" panose="02040503050406030204" pitchFamily="18" charset="0"/>
                            </a:rPr>
                            <m:t>𝑚𝑎𝑥</m:t>
                          </m:r>
                        </m:sub>
                      </m:sSub>
                      <m:r>
                        <a:rPr lang="en-GB" sz="1200" b="0" i="1" smtClean="0">
                          <a:latin typeface="Cambria Math" panose="02040503050406030204" pitchFamily="18" charset="0"/>
                        </a:rPr>
                        <m:t>⋅</m:t>
                      </m:r>
                      <m:d>
                        <m:dPr>
                          <m:ctrlPr>
                            <a:rPr lang="en-GB" sz="1200" b="0" i="1" smtClean="0">
                              <a:latin typeface="Cambria Math" panose="02040503050406030204" pitchFamily="18" charset="0"/>
                            </a:rPr>
                          </m:ctrlPr>
                        </m:dPr>
                        <m:e>
                          <m:r>
                            <a:rPr lang="en-GB" sz="1200" b="0" i="1" smtClean="0">
                              <a:latin typeface="Cambria Math" panose="02040503050406030204" pitchFamily="18" charset="0"/>
                            </a:rPr>
                            <m:t>1−</m:t>
                          </m:r>
                          <m:r>
                            <a:rPr lang="en-GB" sz="1200" b="1" i="1" smtClean="0">
                              <a:latin typeface="Cambria Math" panose="02040503050406030204" pitchFamily="18" charset="0"/>
                            </a:rPr>
                            <m:t>𝒔𝒔</m:t>
                          </m:r>
                        </m:e>
                      </m:d>
                    </m:oMath>
                  </m:oMathPara>
                </a14:m>
                <a:endParaRPr lang="en-GB" sz="1200"/>
              </a:p>
            </p:txBody>
          </p:sp>
        </mc:Choice>
        <mc:Fallback xmlns="">
          <p:sp>
            <p:nvSpPr>
              <p:cNvPr id="266" name="TextBox 265">
                <a:extLst>
                  <a:ext uri="{FF2B5EF4-FFF2-40B4-BE49-F238E27FC236}">
                    <a16:creationId xmlns:a16="http://schemas.microsoft.com/office/drawing/2014/main" id="{47CDDD6A-0AF6-64B2-75EC-8529D840F590}"/>
                  </a:ext>
                </a:extLst>
              </p:cNvPr>
              <p:cNvSpPr txBox="1">
                <a:spLocks noRot="1" noChangeAspect="1" noMove="1" noResize="1" noEditPoints="1" noAdjustHandles="1" noChangeArrowheads="1" noChangeShapeType="1" noTextEdit="1"/>
              </p:cNvSpPr>
              <p:nvPr/>
            </p:nvSpPr>
            <p:spPr>
              <a:xfrm>
                <a:off x="4685109" y="753823"/>
                <a:ext cx="1727717" cy="276999"/>
              </a:xfrm>
              <a:prstGeom prst="rect">
                <a:avLst/>
              </a:prstGeom>
              <a:blipFill>
                <a:blip r:embed="rId19"/>
                <a:stretch>
                  <a:fillRect/>
                </a:stretch>
              </a:blipFill>
            </p:spPr>
            <p:txBody>
              <a:bodyPr/>
              <a:lstStyle/>
              <a:p>
                <a:r>
                  <a:rPr lang="en-US">
                    <a:noFill/>
                  </a:rPr>
                  <a:t> </a:t>
                </a:r>
              </a:p>
            </p:txBody>
          </p:sp>
        </mc:Fallback>
      </mc:AlternateContent>
      <p:grpSp>
        <p:nvGrpSpPr>
          <p:cNvPr id="274" name="Group 273">
            <a:extLst>
              <a:ext uri="{FF2B5EF4-FFF2-40B4-BE49-F238E27FC236}">
                <a16:creationId xmlns:a16="http://schemas.microsoft.com/office/drawing/2014/main" id="{45298C55-C07B-97C6-D6BF-F80D5E6EAE39}"/>
              </a:ext>
            </a:extLst>
          </p:cNvPr>
          <p:cNvGrpSpPr/>
          <p:nvPr/>
        </p:nvGrpSpPr>
        <p:grpSpPr>
          <a:xfrm>
            <a:off x="7462761" y="988781"/>
            <a:ext cx="2705488" cy="1298622"/>
            <a:chOff x="7462761" y="988781"/>
            <a:chExt cx="2705488" cy="1298622"/>
          </a:xfrm>
        </p:grpSpPr>
        <p:cxnSp>
          <p:nvCxnSpPr>
            <p:cNvPr id="268" name="Straight Arrow Connector 267">
              <a:extLst>
                <a:ext uri="{FF2B5EF4-FFF2-40B4-BE49-F238E27FC236}">
                  <a16:creationId xmlns:a16="http://schemas.microsoft.com/office/drawing/2014/main" id="{94000253-2FC4-6682-BE5E-2F083999AE42}"/>
                </a:ext>
              </a:extLst>
            </p:cNvPr>
            <p:cNvCxnSpPr>
              <a:cxnSpLocks/>
            </p:cNvCxnSpPr>
            <p:nvPr/>
          </p:nvCxnSpPr>
          <p:spPr>
            <a:xfrm flipH="1">
              <a:off x="7462761" y="1377347"/>
              <a:ext cx="1077490" cy="9100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72" name="TextBox 271">
                  <a:extLst>
                    <a:ext uri="{FF2B5EF4-FFF2-40B4-BE49-F238E27FC236}">
                      <a16:creationId xmlns:a16="http://schemas.microsoft.com/office/drawing/2014/main" id="{6D227D21-1768-E01C-DDB0-97A0B2E4BA63}"/>
                    </a:ext>
                  </a:extLst>
                </p:cNvPr>
                <p:cNvSpPr txBox="1"/>
                <p:nvPr/>
              </p:nvSpPr>
              <p:spPr>
                <a:xfrm>
                  <a:off x="8502793" y="988781"/>
                  <a:ext cx="1665456" cy="40735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𝑡</m:t>
                            </m:r>
                          </m:e>
                          <m:sub>
                            <m:r>
                              <a:rPr lang="en-GB" sz="1200" b="0" i="1" smtClean="0">
                                <a:latin typeface="Cambria Math" panose="02040503050406030204" pitchFamily="18" charset="0"/>
                              </a:rPr>
                              <m:t>𝑚𝑎𝑥</m:t>
                            </m:r>
                          </m:sub>
                        </m:sSub>
                        <m:r>
                          <a:rPr lang="en-GB" sz="1200" b="0" i="1" smtClean="0">
                            <a:latin typeface="Cambria Math" panose="02040503050406030204" pitchFamily="18" charset="0"/>
                          </a:rPr>
                          <m:t>=</m:t>
                        </m:r>
                        <m:func>
                          <m:funcPr>
                            <m:ctrlPr>
                              <a:rPr lang="en-GB" sz="1200" b="0" i="1" smtClean="0">
                                <a:latin typeface="Cambria Math" panose="02040503050406030204" pitchFamily="18" charset="0"/>
                              </a:rPr>
                            </m:ctrlPr>
                          </m:funcPr>
                          <m:fName>
                            <m:r>
                              <m:rPr>
                                <m:sty m:val="p"/>
                              </m:rPr>
                              <a:rPr lang="en-GB" sz="1200" b="0" i="0" smtClean="0">
                                <a:latin typeface="Cambria Math" panose="02040503050406030204" pitchFamily="18" charset="0"/>
                              </a:rPr>
                              <m:t>arcsinh</m:t>
                            </m:r>
                          </m:fName>
                          <m:e>
                            <m:d>
                              <m:dPr>
                                <m:ctrlPr>
                                  <a:rPr lang="en-GB" sz="1200" b="0" i="1" smtClean="0">
                                    <a:latin typeface="Cambria Math" panose="02040503050406030204" pitchFamily="18" charset="0"/>
                                  </a:rPr>
                                </m:ctrlPr>
                              </m:dPr>
                              <m:e>
                                <m:f>
                                  <m:fPr>
                                    <m:ctrlPr>
                                      <a:rPr lang="en-GB" sz="1200" b="0" i="1" smtClean="0">
                                        <a:latin typeface="Cambria Math" panose="02040503050406030204" pitchFamily="18" charset="0"/>
                                      </a:rPr>
                                    </m:ctrlPr>
                                  </m:fPr>
                                  <m:num>
                                    <m:r>
                                      <a:rPr lang="en-GB" sz="1200" b="0" i="1" smtClean="0">
                                        <a:latin typeface="Cambria Math" panose="02040503050406030204" pitchFamily="18" charset="0"/>
                                      </a:rPr>
                                      <m:t>𝑛𝑤</m:t>
                                    </m:r>
                                  </m:num>
                                  <m:den>
                                    <m:r>
                                      <a:rPr lang="en-GB" sz="1200" b="0" i="1" smtClean="0">
                                        <a:latin typeface="Cambria Math" panose="02040503050406030204" pitchFamily="18" charset="0"/>
                                      </a:rPr>
                                      <m:t>2⋅</m:t>
                                    </m:r>
                                    <m:r>
                                      <a:rPr lang="en-GB" sz="1200" b="0" i="1" smtClean="0">
                                        <a:latin typeface="Cambria Math" panose="02040503050406030204" pitchFamily="18" charset="0"/>
                                      </a:rPr>
                                      <m:t>𝑟</m:t>
                                    </m:r>
                                  </m:den>
                                </m:f>
                              </m:e>
                            </m:d>
                          </m:e>
                        </m:func>
                      </m:oMath>
                    </m:oMathPara>
                  </a14:m>
                  <a:endParaRPr lang="en-GB" sz="1200"/>
                </a:p>
              </p:txBody>
            </p:sp>
          </mc:Choice>
          <mc:Fallback xmlns="">
            <p:sp>
              <p:nvSpPr>
                <p:cNvPr id="272" name="TextBox 271">
                  <a:extLst>
                    <a:ext uri="{FF2B5EF4-FFF2-40B4-BE49-F238E27FC236}">
                      <a16:creationId xmlns:a16="http://schemas.microsoft.com/office/drawing/2014/main" id="{6D227D21-1768-E01C-DDB0-97A0B2E4BA63}"/>
                    </a:ext>
                  </a:extLst>
                </p:cNvPr>
                <p:cNvSpPr txBox="1">
                  <a:spLocks noRot="1" noChangeAspect="1" noMove="1" noResize="1" noEditPoints="1" noAdjustHandles="1" noChangeArrowheads="1" noChangeShapeType="1" noTextEdit="1"/>
                </p:cNvSpPr>
                <p:nvPr/>
              </p:nvSpPr>
              <p:spPr>
                <a:xfrm>
                  <a:off x="8502793" y="988781"/>
                  <a:ext cx="1665456" cy="407356"/>
                </a:xfrm>
                <a:prstGeom prst="rect">
                  <a:avLst/>
                </a:prstGeom>
                <a:blipFill>
                  <a:blip r:embed="rId20"/>
                  <a:stretch>
                    <a:fillRect b="-149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75" name="TextBox 274">
                <a:extLst>
                  <a:ext uri="{FF2B5EF4-FFF2-40B4-BE49-F238E27FC236}">
                    <a16:creationId xmlns:a16="http://schemas.microsoft.com/office/drawing/2014/main" id="{F75F0C91-F082-F623-2CD6-436C0B90FDCE}"/>
                  </a:ext>
                </a:extLst>
              </p:cNvPr>
              <p:cNvSpPr txBox="1"/>
              <p:nvPr/>
            </p:nvSpPr>
            <p:spPr>
              <a:xfrm>
                <a:off x="4026238" y="1334950"/>
                <a:ext cx="1628010" cy="4423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100" b="0" i="1" smtClean="0">
                              <a:latin typeface="Cambria Math" panose="02040503050406030204" pitchFamily="18" charset="0"/>
                            </a:rPr>
                          </m:ctrlPr>
                        </m:sSubPr>
                        <m:e>
                          <m:r>
                            <a:rPr lang="en-GB" sz="1100" b="0" i="1" smtClean="0">
                              <a:latin typeface="Cambria Math" panose="02040503050406030204" pitchFamily="18" charset="0"/>
                            </a:rPr>
                            <m:t>𝑚</m:t>
                          </m:r>
                        </m:e>
                        <m:sub>
                          <m:r>
                            <a:rPr lang="en-GB" sz="1100" b="0" i="1" smtClean="0">
                              <a:latin typeface="Cambria Math" panose="02040503050406030204" pitchFamily="18" charset="0"/>
                            </a:rPr>
                            <m:t>0</m:t>
                          </m:r>
                        </m:sub>
                      </m:sSub>
                      <m:r>
                        <a:rPr lang="en-GB" sz="1100" b="0" i="1" smtClean="0">
                          <a:latin typeface="Cambria Math" panose="02040503050406030204" pitchFamily="18" charset="0"/>
                        </a:rPr>
                        <m:t>=</m:t>
                      </m:r>
                      <m:f>
                        <m:fPr>
                          <m:ctrlPr>
                            <a:rPr lang="en-GB" sz="1100" b="0" i="1" smtClean="0">
                              <a:latin typeface="Cambria Math" panose="02040503050406030204" pitchFamily="18" charset="0"/>
                            </a:rPr>
                          </m:ctrlPr>
                        </m:fPr>
                        <m:num>
                          <m:r>
                            <a:rPr lang="en-GB" sz="1100" b="0" i="1" smtClean="0">
                              <a:latin typeface="Cambria Math" panose="02040503050406030204" pitchFamily="18" charset="0"/>
                            </a:rPr>
                            <m:t>𝑑𝑦</m:t>
                          </m:r>
                        </m:num>
                        <m:den>
                          <m:r>
                            <a:rPr lang="en-GB" sz="1100" b="0" i="1" smtClean="0">
                              <a:latin typeface="Cambria Math" panose="02040503050406030204" pitchFamily="18" charset="0"/>
                            </a:rPr>
                            <m:t>𝑑𝑥</m:t>
                          </m:r>
                        </m:den>
                      </m:f>
                      <m:r>
                        <a:rPr lang="en-GB" sz="1100" b="0" i="1" smtClean="0">
                          <a:latin typeface="Cambria Math" panose="02040503050406030204" pitchFamily="18" charset="0"/>
                        </a:rPr>
                        <m:t>=</m:t>
                      </m:r>
                      <m:f>
                        <m:fPr>
                          <m:ctrlPr>
                            <a:rPr lang="en-GB" sz="1100" b="0" i="1" smtClean="0">
                              <a:latin typeface="Cambria Math" panose="02040503050406030204" pitchFamily="18" charset="0"/>
                            </a:rPr>
                          </m:ctrlPr>
                        </m:fPr>
                        <m:num>
                          <m:r>
                            <a:rPr lang="en-GB" sz="1100" b="0" i="1" smtClean="0">
                              <a:latin typeface="Cambria Math" panose="02040503050406030204" pitchFamily="18" charset="0"/>
                            </a:rPr>
                            <m:t>1</m:t>
                          </m:r>
                        </m:num>
                        <m:den>
                          <m:func>
                            <m:funcPr>
                              <m:ctrlPr>
                                <a:rPr lang="en-GB" sz="1100" b="0" i="1" smtClean="0">
                                  <a:latin typeface="Cambria Math" panose="02040503050406030204" pitchFamily="18" charset="0"/>
                                </a:rPr>
                              </m:ctrlPr>
                            </m:funcPr>
                            <m:fName>
                              <m:r>
                                <m:rPr>
                                  <m:sty m:val="p"/>
                                </m:rPr>
                                <a:rPr lang="en-GB" sz="1100" b="0" i="0" smtClean="0">
                                  <a:latin typeface="Cambria Math" panose="02040503050406030204" pitchFamily="18" charset="0"/>
                                </a:rPr>
                                <m:t>tanh</m:t>
                              </m:r>
                            </m:fName>
                            <m:e>
                              <m:d>
                                <m:dPr>
                                  <m:ctrlPr>
                                    <a:rPr lang="en-GB" sz="1100" b="0" i="1" smtClean="0">
                                      <a:latin typeface="Cambria Math" panose="02040503050406030204" pitchFamily="18" charset="0"/>
                                    </a:rPr>
                                  </m:ctrlPr>
                                </m:dPr>
                                <m:e>
                                  <m:sSub>
                                    <m:sSubPr>
                                      <m:ctrlPr>
                                        <a:rPr lang="en-GB" sz="1100" b="0" i="1" smtClean="0">
                                          <a:latin typeface="Cambria Math" panose="02040503050406030204" pitchFamily="18" charset="0"/>
                                        </a:rPr>
                                      </m:ctrlPr>
                                    </m:sSubPr>
                                    <m:e>
                                      <m:r>
                                        <a:rPr lang="en-GB" sz="1100" b="0" i="1" smtClean="0">
                                          <a:latin typeface="Cambria Math" panose="02040503050406030204" pitchFamily="18" charset="0"/>
                                        </a:rPr>
                                        <m:t>𝑡</m:t>
                                      </m:r>
                                    </m:e>
                                    <m:sub>
                                      <m:r>
                                        <a:rPr lang="en-GB" sz="1100" b="0" i="1" smtClean="0">
                                          <a:latin typeface="Cambria Math" panose="02040503050406030204" pitchFamily="18" charset="0"/>
                                        </a:rPr>
                                        <m:t>𝑠h𝑖𝑚</m:t>
                                      </m:r>
                                    </m:sub>
                                  </m:sSub>
                                </m:e>
                              </m:d>
                            </m:e>
                          </m:func>
                        </m:den>
                      </m:f>
                    </m:oMath>
                  </m:oMathPara>
                </a14:m>
                <a:endParaRPr lang="en-GB" sz="1100"/>
              </a:p>
            </p:txBody>
          </p:sp>
        </mc:Choice>
        <mc:Fallback xmlns="">
          <p:sp>
            <p:nvSpPr>
              <p:cNvPr id="275" name="TextBox 274">
                <a:extLst>
                  <a:ext uri="{FF2B5EF4-FFF2-40B4-BE49-F238E27FC236}">
                    <a16:creationId xmlns:a16="http://schemas.microsoft.com/office/drawing/2014/main" id="{F75F0C91-F082-F623-2CD6-436C0B90FDCE}"/>
                  </a:ext>
                </a:extLst>
              </p:cNvPr>
              <p:cNvSpPr txBox="1">
                <a:spLocks noRot="1" noChangeAspect="1" noMove="1" noResize="1" noEditPoints="1" noAdjustHandles="1" noChangeArrowheads="1" noChangeShapeType="1" noTextEdit="1"/>
              </p:cNvSpPr>
              <p:nvPr/>
            </p:nvSpPr>
            <p:spPr>
              <a:xfrm>
                <a:off x="4026238" y="1334950"/>
                <a:ext cx="1628010" cy="442365"/>
              </a:xfrm>
              <a:prstGeom prst="rect">
                <a:avLst/>
              </a:prstGeom>
              <a:blipFill>
                <a:blip r:embed="rId21"/>
                <a:stretch>
                  <a:fillRect/>
                </a:stretch>
              </a:blipFill>
            </p:spPr>
            <p:txBody>
              <a:bodyPr/>
              <a:lstStyle/>
              <a:p>
                <a:r>
                  <a:rPr lang="en-US">
                    <a:noFill/>
                  </a:rPr>
                  <a:t> </a:t>
                </a:r>
              </a:p>
            </p:txBody>
          </p:sp>
        </mc:Fallback>
      </mc:AlternateContent>
      <p:cxnSp>
        <p:nvCxnSpPr>
          <p:cNvPr id="277" name="Straight Arrow Connector 276">
            <a:extLst>
              <a:ext uri="{FF2B5EF4-FFF2-40B4-BE49-F238E27FC236}">
                <a16:creationId xmlns:a16="http://schemas.microsoft.com/office/drawing/2014/main" id="{CB926A11-0A96-2E63-E18F-FECB4AAE210B}"/>
              </a:ext>
            </a:extLst>
          </p:cNvPr>
          <p:cNvCxnSpPr>
            <a:cxnSpLocks/>
            <a:stCxn id="281" idx="2"/>
          </p:cNvCxnSpPr>
          <p:nvPr/>
        </p:nvCxnSpPr>
        <p:spPr>
          <a:xfrm>
            <a:off x="6417362" y="725108"/>
            <a:ext cx="582017" cy="16344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81" name="TextBox 280">
                <a:extLst>
                  <a:ext uri="{FF2B5EF4-FFF2-40B4-BE49-F238E27FC236}">
                    <a16:creationId xmlns:a16="http://schemas.microsoft.com/office/drawing/2014/main" id="{9409B133-166C-77B9-862E-CF15A0520CFB}"/>
                  </a:ext>
                </a:extLst>
              </p:cNvPr>
              <p:cNvSpPr txBox="1"/>
              <p:nvPr/>
            </p:nvSpPr>
            <p:spPr>
              <a:xfrm>
                <a:off x="5736310" y="311405"/>
                <a:ext cx="1362104" cy="41370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100" b="0" i="1" smtClean="0">
                              <a:latin typeface="Cambria Math" panose="02040503050406030204" pitchFamily="18" charset="0"/>
                            </a:rPr>
                          </m:ctrlPr>
                        </m:sSubPr>
                        <m:e>
                          <m:r>
                            <a:rPr lang="en-GB" sz="1100" b="0" i="1" smtClean="0">
                              <a:latin typeface="Cambria Math" panose="02040503050406030204" pitchFamily="18" charset="0"/>
                            </a:rPr>
                            <m:t>𝑚</m:t>
                          </m:r>
                        </m:e>
                        <m:sub>
                          <m:r>
                            <a:rPr lang="en-GB" sz="1100" b="0" i="1" smtClean="0">
                              <a:latin typeface="Cambria Math" panose="02040503050406030204" pitchFamily="18" charset="0"/>
                            </a:rPr>
                            <m:t>𝑠</m:t>
                          </m:r>
                        </m:sub>
                      </m:sSub>
                      <m:r>
                        <a:rPr lang="en-GB" sz="1100" b="0" i="1" smtClean="0">
                          <a:latin typeface="Cambria Math" panose="02040503050406030204" pitchFamily="18" charset="0"/>
                        </a:rPr>
                        <m:t>=</m:t>
                      </m:r>
                      <m:f>
                        <m:fPr>
                          <m:ctrlPr>
                            <a:rPr lang="en-GB" sz="1100" b="0" i="1" smtClean="0">
                              <a:latin typeface="Cambria Math" panose="02040503050406030204" pitchFamily="18" charset="0"/>
                            </a:rPr>
                          </m:ctrlPr>
                        </m:fPr>
                        <m:num>
                          <m:r>
                            <a:rPr lang="en-GB" sz="1100" b="0" i="1" smtClean="0">
                              <a:latin typeface="Cambria Math" panose="02040503050406030204" pitchFamily="18" charset="0"/>
                            </a:rPr>
                            <m:t>𝑑𝑦</m:t>
                          </m:r>
                        </m:num>
                        <m:den>
                          <m:r>
                            <a:rPr lang="en-GB" sz="1100" b="0" i="1" smtClean="0">
                              <a:latin typeface="Cambria Math" panose="02040503050406030204" pitchFamily="18" charset="0"/>
                            </a:rPr>
                            <m:t>𝑑𝑥</m:t>
                          </m:r>
                        </m:den>
                      </m:f>
                      <m:r>
                        <a:rPr lang="en-GB" sz="1100" b="0" i="1" smtClean="0">
                          <a:latin typeface="Cambria Math" panose="02040503050406030204" pitchFamily="18" charset="0"/>
                        </a:rPr>
                        <m:t>=</m:t>
                      </m:r>
                      <m:r>
                        <a:rPr lang="en-GB" sz="1100" b="1" i="1" smtClean="0">
                          <a:latin typeface="Cambria Math" panose="02040503050406030204" pitchFamily="18" charset="0"/>
                        </a:rPr>
                        <m:t>𝒔𝒈</m:t>
                      </m:r>
                      <m:r>
                        <a:rPr lang="en-GB" sz="1100" b="0" i="1" smtClean="0">
                          <a:latin typeface="Cambria Math" panose="02040503050406030204" pitchFamily="18" charset="0"/>
                        </a:rPr>
                        <m:t>⋅</m:t>
                      </m:r>
                      <m:sSub>
                        <m:sSubPr>
                          <m:ctrlPr>
                            <a:rPr lang="en-GB" sz="1100" b="0" i="1" smtClean="0">
                              <a:latin typeface="Cambria Math" panose="02040503050406030204" pitchFamily="18" charset="0"/>
                            </a:rPr>
                          </m:ctrlPr>
                        </m:sSubPr>
                        <m:e>
                          <m:r>
                            <a:rPr lang="en-GB" sz="1100" b="0" i="1" smtClean="0">
                              <a:latin typeface="Cambria Math" panose="02040503050406030204" pitchFamily="18" charset="0"/>
                            </a:rPr>
                            <m:t>𝑚</m:t>
                          </m:r>
                        </m:e>
                        <m:sub>
                          <m:r>
                            <a:rPr lang="en-GB" sz="1100" b="0" i="1" smtClean="0">
                              <a:latin typeface="Cambria Math" panose="02040503050406030204" pitchFamily="18" charset="0"/>
                            </a:rPr>
                            <m:t>0</m:t>
                          </m:r>
                        </m:sub>
                      </m:sSub>
                    </m:oMath>
                  </m:oMathPara>
                </a14:m>
                <a:endParaRPr lang="en-GB" sz="1100"/>
              </a:p>
            </p:txBody>
          </p:sp>
        </mc:Choice>
        <mc:Fallback xmlns="">
          <p:sp>
            <p:nvSpPr>
              <p:cNvPr id="281" name="TextBox 280">
                <a:extLst>
                  <a:ext uri="{FF2B5EF4-FFF2-40B4-BE49-F238E27FC236}">
                    <a16:creationId xmlns:a16="http://schemas.microsoft.com/office/drawing/2014/main" id="{9409B133-166C-77B9-862E-CF15A0520CFB}"/>
                  </a:ext>
                </a:extLst>
              </p:cNvPr>
              <p:cNvSpPr txBox="1">
                <a:spLocks noRot="1" noChangeAspect="1" noMove="1" noResize="1" noEditPoints="1" noAdjustHandles="1" noChangeArrowheads="1" noChangeShapeType="1" noTextEdit="1"/>
              </p:cNvSpPr>
              <p:nvPr/>
            </p:nvSpPr>
            <p:spPr>
              <a:xfrm>
                <a:off x="5736310" y="311405"/>
                <a:ext cx="1362104" cy="413703"/>
              </a:xfrm>
              <a:prstGeom prst="rect">
                <a:avLst/>
              </a:prstGeom>
              <a:blipFill>
                <a:blip r:embed="rId22"/>
                <a:stretch>
                  <a:fillRect/>
                </a:stretch>
              </a:blipFill>
            </p:spPr>
            <p:txBody>
              <a:bodyPr/>
              <a:lstStyle/>
              <a:p>
                <a:r>
                  <a:rPr lang="en-US">
                    <a:noFill/>
                  </a:rPr>
                  <a:t> </a:t>
                </a:r>
              </a:p>
            </p:txBody>
          </p:sp>
        </mc:Fallback>
      </mc:AlternateContent>
      <p:cxnSp>
        <p:nvCxnSpPr>
          <p:cNvPr id="283" name="Straight Arrow Connector 282">
            <a:extLst>
              <a:ext uri="{FF2B5EF4-FFF2-40B4-BE49-F238E27FC236}">
                <a16:creationId xmlns:a16="http://schemas.microsoft.com/office/drawing/2014/main" id="{6E4BCA42-D3B7-F8F6-7D25-DBC46DB667DD}"/>
              </a:ext>
            </a:extLst>
          </p:cNvPr>
          <p:cNvCxnSpPr>
            <a:cxnSpLocks/>
          </p:cNvCxnSpPr>
          <p:nvPr/>
        </p:nvCxnSpPr>
        <p:spPr>
          <a:xfrm>
            <a:off x="6311900" y="2995906"/>
            <a:ext cx="780607" cy="0"/>
          </a:xfrm>
          <a:prstGeom prst="straightConnector1">
            <a:avLst/>
          </a:prstGeom>
          <a:ln w="9525">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293" name="Straight Connector 292">
            <a:extLst>
              <a:ext uri="{FF2B5EF4-FFF2-40B4-BE49-F238E27FC236}">
                <a16:creationId xmlns:a16="http://schemas.microsoft.com/office/drawing/2014/main" id="{00197EF4-7DEF-6C1C-78F1-49CC99BA163A}"/>
              </a:ext>
            </a:extLst>
          </p:cNvPr>
          <p:cNvCxnSpPr>
            <a:cxnSpLocks/>
          </p:cNvCxnSpPr>
          <p:nvPr/>
        </p:nvCxnSpPr>
        <p:spPr>
          <a:xfrm flipH="1">
            <a:off x="8304910" y="3891413"/>
            <a:ext cx="932707" cy="0"/>
          </a:xfrm>
          <a:prstGeom prst="line">
            <a:avLst/>
          </a:prstGeom>
          <a:ln w="9525"/>
        </p:spPr>
        <p:style>
          <a:lnRef idx="2">
            <a:schemeClr val="accent1"/>
          </a:lnRef>
          <a:fillRef idx="0">
            <a:schemeClr val="accent1"/>
          </a:fillRef>
          <a:effectRef idx="1">
            <a:schemeClr val="accent1"/>
          </a:effectRef>
          <a:fontRef idx="minor">
            <a:schemeClr val="tx1"/>
          </a:fontRef>
        </p:style>
      </p:cxnSp>
      <p:cxnSp>
        <p:nvCxnSpPr>
          <p:cNvPr id="297" name="Straight Connector 296">
            <a:extLst>
              <a:ext uri="{FF2B5EF4-FFF2-40B4-BE49-F238E27FC236}">
                <a16:creationId xmlns:a16="http://schemas.microsoft.com/office/drawing/2014/main" id="{3BCBBDA1-BEA2-5F43-EDD4-04E971133B0D}"/>
              </a:ext>
            </a:extLst>
          </p:cNvPr>
          <p:cNvCxnSpPr>
            <a:cxnSpLocks/>
          </p:cNvCxnSpPr>
          <p:nvPr/>
        </p:nvCxnSpPr>
        <p:spPr>
          <a:xfrm flipH="1">
            <a:off x="8305939" y="4122577"/>
            <a:ext cx="932707" cy="0"/>
          </a:xfrm>
          <a:prstGeom prst="line">
            <a:avLst/>
          </a:prstGeom>
          <a:ln w="9525"/>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98" name="TextBox 297">
                <a:extLst>
                  <a:ext uri="{FF2B5EF4-FFF2-40B4-BE49-F238E27FC236}">
                    <a16:creationId xmlns:a16="http://schemas.microsoft.com/office/drawing/2014/main" id="{2054B10D-4B92-9CF4-1A73-98BD27D124B7}"/>
                  </a:ext>
                </a:extLst>
              </p:cNvPr>
              <p:cNvSpPr txBox="1"/>
              <p:nvPr/>
            </p:nvSpPr>
            <p:spPr>
              <a:xfrm>
                <a:off x="7930302" y="3830710"/>
                <a:ext cx="404341"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𝑑</m:t>
                          </m:r>
                        </m:e>
                        <m:sub>
                          <m:r>
                            <a:rPr lang="en-GB" sz="1400" b="0" i="1" smtClean="0">
                              <a:latin typeface="Cambria Math" panose="02040503050406030204" pitchFamily="18" charset="0"/>
                            </a:rPr>
                            <m:t>1</m:t>
                          </m:r>
                        </m:sub>
                      </m:sSub>
                    </m:oMath>
                  </m:oMathPara>
                </a14:m>
                <a:endParaRPr lang="en-GB"/>
              </a:p>
            </p:txBody>
          </p:sp>
        </mc:Choice>
        <mc:Fallback xmlns="">
          <p:sp>
            <p:nvSpPr>
              <p:cNvPr id="298" name="TextBox 297">
                <a:extLst>
                  <a:ext uri="{FF2B5EF4-FFF2-40B4-BE49-F238E27FC236}">
                    <a16:creationId xmlns:a16="http://schemas.microsoft.com/office/drawing/2014/main" id="{2054B10D-4B92-9CF4-1A73-98BD27D124B7}"/>
                  </a:ext>
                </a:extLst>
              </p:cNvPr>
              <p:cNvSpPr txBox="1">
                <a:spLocks noRot="1" noChangeAspect="1" noMove="1" noResize="1" noEditPoints="1" noAdjustHandles="1" noChangeArrowheads="1" noChangeShapeType="1" noTextEdit="1"/>
              </p:cNvSpPr>
              <p:nvPr/>
            </p:nvSpPr>
            <p:spPr>
              <a:xfrm>
                <a:off x="7930302" y="3830710"/>
                <a:ext cx="404341" cy="307777"/>
              </a:xfrm>
              <a:prstGeom prst="rect">
                <a:avLst/>
              </a:prstGeom>
              <a:blipFill>
                <a:blip r:embed="rId23"/>
                <a:stretch>
                  <a:fillRect/>
                </a:stretch>
              </a:blipFill>
            </p:spPr>
            <p:txBody>
              <a:bodyPr/>
              <a:lstStyle/>
              <a:p>
                <a:r>
                  <a:rPr lang="en-US">
                    <a:noFill/>
                  </a:rPr>
                  <a:t> </a:t>
                </a:r>
              </a:p>
            </p:txBody>
          </p:sp>
        </mc:Fallback>
      </mc:AlternateContent>
      <p:cxnSp>
        <p:nvCxnSpPr>
          <p:cNvPr id="302" name="Straight Arrow Connector 301">
            <a:extLst>
              <a:ext uri="{FF2B5EF4-FFF2-40B4-BE49-F238E27FC236}">
                <a16:creationId xmlns:a16="http://schemas.microsoft.com/office/drawing/2014/main" id="{E82596FE-98DB-E286-7CE5-6C3616808D54}"/>
              </a:ext>
            </a:extLst>
          </p:cNvPr>
          <p:cNvCxnSpPr>
            <a:cxnSpLocks/>
          </p:cNvCxnSpPr>
          <p:nvPr/>
        </p:nvCxnSpPr>
        <p:spPr>
          <a:xfrm>
            <a:off x="8304910" y="3683170"/>
            <a:ext cx="1029" cy="201684"/>
          </a:xfrm>
          <a:prstGeom prst="straightConnector1">
            <a:avLst/>
          </a:prstGeom>
          <a:ln w="9525">
            <a:tailEnd type="stealth" w="sm" len="sm"/>
          </a:ln>
        </p:spPr>
        <p:style>
          <a:lnRef idx="2">
            <a:schemeClr val="accent1"/>
          </a:lnRef>
          <a:fillRef idx="0">
            <a:schemeClr val="accent1"/>
          </a:fillRef>
          <a:effectRef idx="1">
            <a:schemeClr val="accent1"/>
          </a:effectRef>
          <a:fontRef idx="minor">
            <a:schemeClr val="tx1"/>
          </a:fontRef>
        </p:style>
      </p:cxnSp>
      <p:cxnSp>
        <p:nvCxnSpPr>
          <p:cNvPr id="308" name="Straight Arrow Connector 307">
            <a:extLst>
              <a:ext uri="{FF2B5EF4-FFF2-40B4-BE49-F238E27FC236}">
                <a16:creationId xmlns:a16="http://schemas.microsoft.com/office/drawing/2014/main" id="{6CE3D9C7-704D-7816-BCD6-790874E1CD66}"/>
              </a:ext>
            </a:extLst>
          </p:cNvPr>
          <p:cNvCxnSpPr>
            <a:cxnSpLocks/>
          </p:cNvCxnSpPr>
          <p:nvPr/>
        </p:nvCxnSpPr>
        <p:spPr>
          <a:xfrm flipV="1">
            <a:off x="8305049" y="4122560"/>
            <a:ext cx="0" cy="206588"/>
          </a:xfrm>
          <a:prstGeom prst="straightConnector1">
            <a:avLst/>
          </a:prstGeom>
          <a:ln w="9525">
            <a:tailEnd type="stealth" w="sm" len="sm"/>
          </a:ln>
        </p:spPr>
        <p:style>
          <a:lnRef idx="2">
            <a:schemeClr val="accent1"/>
          </a:lnRef>
          <a:fillRef idx="0">
            <a:schemeClr val="accent1"/>
          </a:fillRef>
          <a:effectRef idx="1">
            <a:schemeClr val="accent1"/>
          </a:effectRef>
          <a:fontRef idx="minor">
            <a:schemeClr val="tx1"/>
          </a:fontRef>
        </p:style>
      </p:cxnSp>
      <p:grpSp>
        <p:nvGrpSpPr>
          <p:cNvPr id="316" name="Group 315">
            <a:extLst>
              <a:ext uri="{FF2B5EF4-FFF2-40B4-BE49-F238E27FC236}">
                <a16:creationId xmlns:a16="http://schemas.microsoft.com/office/drawing/2014/main" id="{B3E1B9A9-1A98-0933-EDAB-8FE79EBD539C}"/>
              </a:ext>
            </a:extLst>
          </p:cNvPr>
          <p:cNvGrpSpPr/>
          <p:nvPr/>
        </p:nvGrpSpPr>
        <p:grpSpPr>
          <a:xfrm>
            <a:off x="6859124" y="3003550"/>
            <a:ext cx="870043" cy="649203"/>
            <a:chOff x="6859124" y="3003550"/>
            <a:chExt cx="870043" cy="649203"/>
          </a:xfrm>
        </p:grpSpPr>
        <p:cxnSp>
          <p:nvCxnSpPr>
            <p:cNvPr id="313" name="Straight Arrow Connector 312">
              <a:extLst>
                <a:ext uri="{FF2B5EF4-FFF2-40B4-BE49-F238E27FC236}">
                  <a16:creationId xmlns:a16="http://schemas.microsoft.com/office/drawing/2014/main" id="{0E589479-5F09-442E-657E-16AD3CD099F8}"/>
                </a:ext>
              </a:extLst>
            </p:cNvPr>
            <p:cNvCxnSpPr>
              <a:cxnSpLocks/>
            </p:cNvCxnSpPr>
            <p:nvPr/>
          </p:nvCxnSpPr>
          <p:spPr>
            <a:xfrm flipH="1" flipV="1">
              <a:off x="6859124" y="3003550"/>
              <a:ext cx="468776" cy="4137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15" name="TextBox 314">
                  <a:extLst>
                    <a:ext uri="{FF2B5EF4-FFF2-40B4-BE49-F238E27FC236}">
                      <a16:creationId xmlns:a16="http://schemas.microsoft.com/office/drawing/2014/main" id="{303F8EE9-16F7-B38B-0BD9-37163D5A6B03}"/>
                    </a:ext>
                  </a:extLst>
                </p:cNvPr>
                <p:cNvSpPr txBox="1"/>
                <p:nvPr/>
              </p:nvSpPr>
              <p:spPr>
                <a:xfrm>
                  <a:off x="7330148" y="3344976"/>
                  <a:ext cx="399019"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𝑛𝑡</m:t>
                        </m:r>
                      </m:oMath>
                    </m:oMathPara>
                  </a14:m>
                  <a:endParaRPr lang="en-GB"/>
                </a:p>
              </p:txBody>
            </p:sp>
          </mc:Choice>
          <mc:Fallback xmlns="">
            <p:sp>
              <p:nvSpPr>
                <p:cNvPr id="315" name="TextBox 314">
                  <a:extLst>
                    <a:ext uri="{FF2B5EF4-FFF2-40B4-BE49-F238E27FC236}">
                      <a16:creationId xmlns:a16="http://schemas.microsoft.com/office/drawing/2014/main" id="{303F8EE9-16F7-B38B-0BD9-37163D5A6B03}"/>
                    </a:ext>
                  </a:extLst>
                </p:cNvPr>
                <p:cNvSpPr txBox="1">
                  <a:spLocks noRot="1" noChangeAspect="1" noMove="1" noResize="1" noEditPoints="1" noAdjustHandles="1" noChangeArrowheads="1" noChangeShapeType="1" noTextEdit="1"/>
                </p:cNvSpPr>
                <p:nvPr/>
              </p:nvSpPr>
              <p:spPr>
                <a:xfrm>
                  <a:off x="7330148" y="3344976"/>
                  <a:ext cx="399019" cy="307777"/>
                </a:xfrm>
                <a:prstGeom prst="rect">
                  <a:avLst/>
                </a:prstGeom>
                <a:blipFill>
                  <a:blip r:embed="rId24"/>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2012474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D7FBF-B0C0-3989-9430-FD7198F769FD}"/>
            </a:ext>
          </a:extLst>
        </p:cNvPr>
        <p:cNvGrpSpPr/>
        <p:nvPr/>
      </p:nvGrpSpPr>
      <p:grpSpPr>
        <a:xfrm>
          <a:off x="0" y="0"/>
          <a:ext cx="0" cy="0"/>
          <a:chOff x="0" y="0"/>
          <a:chExt cx="0" cy="0"/>
        </a:xfrm>
      </p:grpSpPr>
      <p:grpSp>
        <p:nvGrpSpPr>
          <p:cNvPr id="135" name="Group 134">
            <a:extLst>
              <a:ext uri="{FF2B5EF4-FFF2-40B4-BE49-F238E27FC236}">
                <a16:creationId xmlns:a16="http://schemas.microsoft.com/office/drawing/2014/main" id="{3EE062D0-8CC2-6D9B-929D-67D898780C39}"/>
              </a:ext>
            </a:extLst>
          </p:cNvPr>
          <p:cNvGrpSpPr/>
          <p:nvPr/>
        </p:nvGrpSpPr>
        <p:grpSpPr>
          <a:xfrm>
            <a:off x="6691602" y="3717961"/>
            <a:ext cx="1567759" cy="1431091"/>
            <a:chOff x="7129893" y="4004266"/>
            <a:chExt cx="1934627" cy="1930449"/>
          </a:xfrm>
        </p:grpSpPr>
        <p:pic>
          <p:nvPicPr>
            <p:cNvPr id="42" name="Picture 41">
              <a:extLst>
                <a:ext uri="{FF2B5EF4-FFF2-40B4-BE49-F238E27FC236}">
                  <a16:creationId xmlns:a16="http://schemas.microsoft.com/office/drawing/2014/main" id="{D1C76C8E-2990-6331-69D2-88865756D3D7}"/>
                </a:ext>
              </a:extLst>
            </p:cNvPr>
            <p:cNvPicPr>
              <a:picLocks noChangeAspect="1"/>
            </p:cNvPicPr>
            <p:nvPr/>
          </p:nvPicPr>
          <p:blipFill>
            <a:blip r:embed="rId3"/>
            <a:stretch>
              <a:fillRect/>
            </a:stretch>
          </p:blipFill>
          <p:spPr>
            <a:xfrm>
              <a:off x="7129893" y="4004266"/>
              <a:ext cx="1934627" cy="1930449"/>
            </a:xfrm>
            <a:prstGeom prst="rect">
              <a:avLst/>
            </a:prstGeom>
          </p:spPr>
        </p:pic>
        <p:sp>
          <p:nvSpPr>
            <p:cNvPr id="130" name="Rectangle 129">
              <a:extLst>
                <a:ext uri="{FF2B5EF4-FFF2-40B4-BE49-F238E27FC236}">
                  <a16:creationId xmlns:a16="http://schemas.microsoft.com/office/drawing/2014/main" id="{DB7CB7B4-E2A5-8FB0-9382-09FEE72A531F}"/>
                </a:ext>
              </a:extLst>
            </p:cNvPr>
            <p:cNvSpPr/>
            <p:nvPr/>
          </p:nvSpPr>
          <p:spPr>
            <a:xfrm>
              <a:off x="8070850" y="4965700"/>
              <a:ext cx="241300" cy="59690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Title 1">
            <a:extLst>
              <a:ext uri="{FF2B5EF4-FFF2-40B4-BE49-F238E27FC236}">
                <a16:creationId xmlns:a16="http://schemas.microsoft.com/office/drawing/2014/main" id="{E4859B2D-516A-C288-09D3-04DF2908CA57}"/>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Quadrupole</a:t>
            </a:r>
          </a:p>
        </p:txBody>
      </p:sp>
      <p:sp>
        <p:nvSpPr>
          <p:cNvPr id="184" name="TextBox 183">
            <a:extLst>
              <a:ext uri="{FF2B5EF4-FFF2-40B4-BE49-F238E27FC236}">
                <a16:creationId xmlns:a16="http://schemas.microsoft.com/office/drawing/2014/main" id="{2BF33955-8043-63DA-C8E8-E928E9F16248}"/>
              </a:ext>
            </a:extLst>
          </p:cNvPr>
          <p:cNvSpPr txBox="1"/>
          <p:nvPr/>
        </p:nvSpPr>
        <p:spPr>
          <a:xfrm>
            <a:off x="222409" y="6308209"/>
            <a:ext cx="453970" cy="369332"/>
          </a:xfrm>
          <a:prstGeom prst="rect">
            <a:avLst/>
          </a:prstGeom>
          <a:noFill/>
        </p:spPr>
        <p:txBody>
          <a:bodyPr wrap="none" lIns="91440" tIns="45720" rIns="91440" bIns="45720" rtlCol="0" anchor="t">
            <a:spAutoFit/>
          </a:bodyPr>
          <a:lstStyle/>
          <a:p>
            <a:r>
              <a:rPr lang="en-GB" dirty="0">
                <a:solidFill>
                  <a:schemeClr val="tx1">
                    <a:lumMod val="50000"/>
                    <a:lumOff val="50000"/>
                  </a:schemeClr>
                </a:solidFill>
                <a:latin typeface="Avenir Next"/>
              </a:rPr>
              <a:t>63</a:t>
            </a:r>
            <a:endParaRPr lang="en-GB" dirty="0">
              <a:solidFill>
                <a:schemeClr val="tx1">
                  <a:lumMod val="50000"/>
                  <a:lumOff val="50000"/>
                </a:schemeClr>
              </a:solidFill>
              <a:latin typeface="Avenir Next" panose="020B0503020202020204" pitchFamily="34" charset="0"/>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ECA4F42B-981B-5F56-B71E-12A6866141AA}"/>
                  </a:ext>
                </a:extLst>
              </p:cNvPr>
              <p:cNvSpPr txBox="1"/>
              <p:nvPr/>
            </p:nvSpPr>
            <p:spPr>
              <a:xfrm>
                <a:off x="838981" y="1258569"/>
                <a:ext cx="5506747" cy="4643835"/>
              </a:xfrm>
              <a:prstGeom prst="rect">
                <a:avLst/>
              </a:prstGeom>
              <a:noFill/>
            </p:spPr>
            <p:txBody>
              <a:bodyPr wrap="square">
                <a:spAutoFit/>
              </a:bodyPr>
              <a:lstStyle/>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a:lnSpc>
                    <a:spcPct val="114000"/>
                  </a:lnSpc>
                </a:pPr>
                <a:endParaRPr lang="en-GB">
                  <a:solidFill>
                    <a:srgbClr val="1D2A63"/>
                  </a:solidFill>
                  <a:latin typeface="Avenir Next Medium" panose="020B0503020202020204" pitchFamily="34" charset="0"/>
                </a:endParaRPr>
              </a:p>
              <a:p>
                <a:pPr marL="285737" indent="-285737">
                  <a:lnSpc>
                    <a:spcPct val="114000"/>
                  </a:lnSpc>
                  <a:buFont typeface="Arial" panose="020B0604020202020204" pitchFamily="34" charset="0"/>
                  <a:buChar char="•"/>
                </a:pPr>
                <a:r>
                  <a:rPr lang="en-GB">
                    <a:solidFill>
                      <a:srgbClr val="323C45"/>
                    </a:solidFill>
                    <a:latin typeface="Avenir Next Medium" panose="020B0503020202020204" pitchFamily="34" charset="0"/>
                  </a:rPr>
                  <a:t>5 Objectives</a:t>
                </a:r>
              </a:p>
              <a:p>
                <a:pPr marL="800060" lvl="1" indent="-342882">
                  <a:lnSpc>
                    <a:spcPct val="114000"/>
                  </a:lnSpc>
                  <a:buFont typeface="+mj-lt"/>
                  <a:buAutoNum type="arabicPeriod"/>
                </a:pPr>
                <a:r>
                  <a:rPr lang="en-GB">
                    <a:solidFill>
                      <a:srgbClr val="323C45"/>
                    </a:solidFill>
                    <a:latin typeface="Avenir Next Medium" panose="020B0503020202020204" pitchFamily="34" charset="0"/>
                  </a:rPr>
                  <a:t>Maximise Field Gradient [T/m] =</a:t>
                </a:r>
                <a:r>
                  <a:rPr lang="en-GB">
                    <a:solidFill>
                      <a:srgbClr val="323C45"/>
                    </a:solidFill>
                  </a:rPr>
                  <a:t> </a:t>
                </a:r>
                <a14:m>
                  <m:oMath xmlns:m="http://schemas.openxmlformats.org/officeDocument/2006/math">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𝐴</m:t>
                            </m:r>
                          </m:e>
                          <m:sub>
                            <m:r>
                              <a:rPr lang="en-GB" i="1">
                                <a:latin typeface="Cambria Math" panose="02040503050406030204" pitchFamily="18" charset="0"/>
                              </a:rPr>
                              <m:t>2</m:t>
                            </m:r>
                          </m:sub>
                        </m:sSub>
                      </m:num>
                      <m:den>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𝑟𝑒𝑓</m:t>
                            </m:r>
                          </m:sub>
                        </m:sSub>
                      </m:den>
                    </m:f>
                  </m:oMath>
                </a14:m>
                <a:endParaRPr lang="en-GB">
                  <a:solidFill>
                    <a:srgbClr val="323C45"/>
                  </a:solidFill>
                  <a:latin typeface="Avenir Next Medium" panose="020B0503020202020204" pitchFamily="34" charset="0"/>
                </a:endParaRPr>
              </a:p>
              <a:p>
                <a:pPr marL="800060" lvl="1" indent="-342882">
                  <a:lnSpc>
                    <a:spcPct val="114000"/>
                  </a:lnSpc>
                  <a:buFont typeface="+mj-lt"/>
                  <a:buAutoNum type="arabicPeriod"/>
                </a:pPr>
                <a:r>
                  <a:rPr lang="en-GB">
                    <a:solidFill>
                      <a:srgbClr val="323C45"/>
                    </a:solidFill>
                    <a:latin typeface="Avenir Next Medium" panose="020B0503020202020204" pitchFamily="34" charset="0"/>
                  </a:rPr>
                  <a:t>Minimise Field Homogeneity = </a:t>
                </a:r>
                <a14:m>
                  <m:oMath xmlns:m="http://schemas.openxmlformats.org/officeDocument/2006/math">
                    <m:func>
                      <m:funcPr>
                        <m:ctrlPr>
                          <a:rPr lang="en-GB" i="1">
                            <a:latin typeface="Cambria Math" panose="02040503050406030204" pitchFamily="18" charset="0"/>
                          </a:rPr>
                        </m:ctrlPr>
                      </m:funcPr>
                      <m:fName>
                        <m:r>
                          <m:rPr>
                            <m:sty m:val="p"/>
                          </m:rPr>
                          <a:rPr lang="en-GB">
                            <a:latin typeface="Cambria Math" panose="02040503050406030204" pitchFamily="18" charset="0"/>
                          </a:rPr>
                          <m:t>max</m:t>
                        </m:r>
                      </m:fName>
                      <m:e>
                        <m:d>
                          <m:dPr>
                            <m:begChr m:val="|"/>
                            <m:endChr m:val="|"/>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𝐴</m:t>
                                    </m:r>
                                  </m:e>
                                  <m:sub>
                                    <m:r>
                                      <a:rPr lang="en-GB" i="1">
                                        <a:latin typeface="Cambria Math" panose="02040503050406030204" pitchFamily="18" charset="0"/>
                                      </a:rPr>
                                      <m:t>𝑛</m:t>
                                    </m:r>
                                  </m:sub>
                                </m:sSub>
                              </m:num>
                              <m:den>
                                <m:sSub>
                                  <m:sSubPr>
                                    <m:ctrlPr>
                                      <a:rPr lang="en-GB" i="1">
                                        <a:latin typeface="Cambria Math" panose="02040503050406030204" pitchFamily="18" charset="0"/>
                                      </a:rPr>
                                    </m:ctrlPr>
                                  </m:sSubPr>
                                  <m:e>
                                    <m:r>
                                      <a:rPr lang="en-GB" i="1">
                                        <a:latin typeface="Cambria Math" panose="02040503050406030204" pitchFamily="18" charset="0"/>
                                      </a:rPr>
                                      <m:t>𝐴</m:t>
                                    </m:r>
                                  </m:e>
                                  <m:sub>
                                    <m:r>
                                      <a:rPr lang="en-GB" i="1">
                                        <a:latin typeface="Cambria Math" panose="02040503050406030204" pitchFamily="18" charset="0"/>
                                      </a:rPr>
                                      <m:t>2</m:t>
                                    </m:r>
                                  </m:sub>
                                </m:sSub>
                              </m:den>
                            </m:f>
                          </m:e>
                        </m:d>
                      </m:e>
                    </m:func>
                  </m:oMath>
                </a14:m>
                <a:endParaRPr lang="en-GB">
                  <a:solidFill>
                    <a:srgbClr val="323C45"/>
                  </a:solidFill>
                  <a:latin typeface="Avenir Next Medium" panose="020B0503020202020204" pitchFamily="34" charset="0"/>
                </a:endParaRPr>
              </a:p>
              <a:p>
                <a:pPr marL="800060" lvl="1" indent="-342882">
                  <a:lnSpc>
                    <a:spcPct val="114000"/>
                  </a:lnSpc>
                  <a:buFont typeface="+mj-lt"/>
                  <a:buAutoNum type="arabicPeriod"/>
                </a:pPr>
                <a:r>
                  <a:rPr lang="en-GB">
                    <a:solidFill>
                      <a:srgbClr val="323C45"/>
                    </a:solidFill>
                    <a:latin typeface="Avenir Next Medium" panose="020B0503020202020204" pitchFamily="34" charset="0"/>
                  </a:rPr>
                  <a:t>Minimise Total Magnetic Energy[J/m] – Calculated by </a:t>
                </a:r>
                <a:r>
                  <a:rPr lang="en-GB" err="1">
                    <a:solidFill>
                      <a:srgbClr val="323C45"/>
                    </a:solidFill>
                    <a:latin typeface="Avenir Next Medium" panose="020B0503020202020204" pitchFamily="34" charset="0"/>
                  </a:rPr>
                  <a:t>Femm</a:t>
                </a:r>
                <a:endParaRPr lang="en-GB">
                  <a:solidFill>
                    <a:srgbClr val="323C45"/>
                  </a:solidFill>
                  <a:latin typeface="Avenir Next Medium" panose="020B0503020202020204" pitchFamily="34" charset="0"/>
                </a:endParaRPr>
              </a:p>
              <a:p>
                <a:pPr marL="800060" lvl="1" indent="-342882">
                  <a:lnSpc>
                    <a:spcPct val="114000"/>
                  </a:lnSpc>
                  <a:buFont typeface="+mj-lt"/>
                  <a:buAutoNum type="arabicPeriod"/>
                </a:pPr>
                <a:r>
                  <a:rPr lang="en-GB">
                    <a:solidFill>
                      <a:srgbClr val="323C45"/>
                    </a:solidFill>
                    <a:latin typeface="Avenir Next Medium" panose="020B0503020202020204" pitchFamily="34" charset="0"/>
                  </a:rPr>
                  <a:t>Minimise Yoke Density [T] to 1.4[T] - </a:t>
                </a:r>
                <a14:m>
                  <m:oMath xmlns:m="http://schemas.openxmlformats.org/officeDocument/2006/math">
                    <m:d>
                      <m:dPr>
                        <m:begChr m:val="|"/>
                        <m:endChr m:val="|"/>
                        <m:ctrlPr>
                          <a:rPr lang="en-GB" i="1">
                            <a:solidFill>
                              <a:srgbClr val="323C45"/>
                            </a:solidFill>
                            <a:latin typeface="Cambria Math" panose="02040503050406030204" pitchFamily="18" charset="0"/>
                          </a:rPr>
                        </m:ctrlPr>
                      </m:dPr>
                      <m:e>
                        <m:d>
                          <m:dPr>
                            <m:begChr m:val="⟨"/>
                            <m:endChr m:val="⟩"/>
                            <m:ctrlPr>
                              <a:rPr lang="en-GB" i="1">
                                <a:solidFill>
                                  <a:srgbClr val="323C45"/>
                                </a:solidFill>
                                <a:latin typeface="Cambria Math" panose="02040503050406030204" pitchFamily="18" charset="0"/>
                              </a:rPr>
                            </m:ctrlPr>
                          </m:dPr>
                          <m:e>
                            <m:d>
                              <m:dPr>
                                <m:begChr m:val="|"/>
                                <m:endChr m:val="|"/>
                                <m:ctrlPr>
                                  <a:rPr lang="en-GB" i="1">
                                    <a:solidFill>
                                      <a:srgbClr val="323C45"/>
                                    </a:solidFill>
                                    <a:latin typeface="Cambria Math" panose="02040503050406030204" pitchFamily="18" charset="0"/>
                                  </a:rPr>
                                </m:ctrlPr>
                              </m:dPr>
                              <m:e>
                                <m:acc>
                                  <m:accPr>
                                    <m:chr m:val="⃗"/>
                                    <m:ctrlPr>
                                      <a:rPr lang="en-GB" i="1">
                                        <a:solidFill>
                                          <a:srgbClr val="323C45"/>
                                        </a:solidFill>
                                        <a:latin typeface="Cambria Math" panose="02040503050406030204" pitchFamily="18" charset="0"/>
                                      </a:rPr>
                                    </m:ctrlPr>
                                  </m:accPr>
                                  <m:e>
                                    <m:r>
                                      <a:rPr lang="en-GB" i="1">
                                        <a:solidFill>
                                          <a:srgbClr val="323C45"/>
                                        </a:solidFill>
                                        <a:latin typeface="Cambria Math" panose="02040503050406030204" pitchFamily="18" charset="0"/>
                                      </a:rPr>
                                      <m:t>𝐵</m:t>
                                    </m:r>
                                  </m:e>
                                </m:acc>
                              </m:e>
                            </m:d>
                          </m:e>
                        </m:d>
                        <m:r>
                          <a:rPr lang="en-GB" i="1">
                            <a:solidFill>
                              <a:srgbClr val="323C45"/>
                            </a:solidFill>
                            <a:latin typeface="Cambria Math" panose="02040503050406030204" pitchFamily="18" charset="0"/>
                          </a:rPr>
                          <m:t>−1.4</m:t>
                        </m:r>
                      </m:e>
                    </m:d>
                  </m:oMath>
                </a14:m>
                <a:endParaRPr lang="en-GB">
                  <a:solidFill>
                    <a:srgbClr val="323C45"/>
                  </a:solidFill>
                  <a:latin typeface="Avenir Next Medium" panose="020B0503020202020204" pitchFamily="34" charset="0"/>
                </a:endParaRPr>
              </a:p>
              <a:p>
                <a:pPr marL="800060" lvl="1" indent="-342882">
                  <a:lnSpc>
                    <a:spcPct val="114000"/>
                  </a:lnSpc>
                  <a:buFont typeface="+mj-lt"/>
                  <a:buAutoNum type="arabicPeriod"/>
                </a:pPr>
                <a:r>
                  <a:rPr lang="en-GB">
                    <a:solidFill>
                      <a:srgbClr val="323C45"/>
                    </a:solidFill>
                    <a:latin typeface="Avenir Next Medium" panose="020B0503020202020204" pitchFamily="34" charset="0"/>
                  </a:rPr>
                  <a:t>Minimise Current Density [A/</a:t>
                </a:r>
                <a14:m>
                  <m:oMath xmlns:m="http://schemas.openxmlformats.org/officeDocument/2006/math">
                    <m:sSup>
                      <m:sSupPr>
                        <m:ctrlPr>
                          <a:rPr lang="en-GB" i="1">
                            <a:solidFill>
                              <a:srgbClr val="323C45"/>
                            </a:solidFill>
                            <a:latin typeface="Cambria Math" panose="02040503050406030204" pitchFamily="18" charset="0"/>
                          </a:rPr>
                        </m:ctrlPr>
                      </m:sSupPr>
                      <m:e>
                        <m:r>
                          <m:rPr>
                            <m:sty m:val="p"/>
                          </m:rPr>
                          <a:rPr lang="en-GB">
                            <a:solidFill>
                              <a:srgbClr val="323C45"/>
                            </a:solidFill>
                            <a:latin typeface="Cambria Math" panose="02040503050406030204" pitchFamily="18" charset="0"/>
                          </a:rPr>
                          <m:t>mm</m:t>
                        </m:r>
                      </m:e>
                      <m:sup>
                        <m:r>
                          <a:rPr lang="en-GB">
                            <a:solidFill>
                              <a:srgbClr val="323C45"/>
                            </a:solidFill>
                            <a:latin typeface="Cambria Math" panose="02040503050406030204" pitchFamily="18" charset="0"/>
                          </a:rPr>
                          <m:t>2</m:t>
                        </m:r>
                      </m:sup>
                    </m:sSup>
                  </m:oMath>
                </a14:m>
                <a:r>
                  <a:rPr lang="en-GB">
                    <a:solidFill>
                      <a:srgbClr val="323C45"/>
                    </a:solidFill>
                    <a:latin typeface="Avenir Next Medium" panose="020B0503020202020204" pitchFamily="34" charset="0"/>
                  </a:rPr>
                  <a:t>] to 8[A/</a:t>
                </a:r>
                <a14:m>
                  <m:oMath xmlns:m="http://schemas.openxmlformats.org/officeDocument/2006/math">
                    <m:sSup>
                      <m:sSupPr>
                        <m:ctrlPr>
                          <a:rPr lang="en-GB" i="1">
                            <a:solidFill>
                              <a:srgbClr val="323C45"/>
                            </a:solidFill>
                            <a:latin typeface="Cambria Math" panose="02040503050406030204" pitchFamily="18" charset="0"/>
                          </a:rPr>
                        </m:ctrlPr>
                      </m:sSupPr>
                      <m:e>
                        <m:r>
                          <m:rPr>
                            <m:sty m:val="p"/>
                          </m:rPr>
                          <a:rPr lang="en-GB">
                            <a:solidFill>
                              <a:srgbClr val="323C45"/>
                            </a:solidFill>
                            <a:latin typeface="Cambria Math" panose="02040503050406030204" pitchFamily="18" charset="0"/>
                          </a:rPr>
                          <m:t>mm</m:t>
                        </m:r>
                      </m:e>
                      <m:sup>
                        <m:r>
                          <a:rPr lang="en-GB">
                            <a:solidFill>
                              <a:srgbClr val="323C45"/>
                            </a:solidFill>
                            <a:latin typeface="Cambria Math" panose="02040503050406030204" pitchFamily="18" charset="0"/>
                          </a:rPr>
                          <m:t>2</m:t>
                        </m:r>
                      </m:sup>
                    </m:sSup>
                  </m:oMath>
                </a14:m>
                <a:r>
                  <a:rPr lang="en-GB">
                    <a:solidFill>
                      <a:srgbClr val="323C45"/>
                    </a:solidFill>
                    <a:latin typeface="Avenir Next Medium" panose="020B0503020202020204" pitchFamily="34" charset="0"/>
                  </a:rPr>
                  <a:t>] - </a:t>
                </a:r>
                <a14:m>
                  <m:oMath xmlns:m="http://schemas.openxmlformats.org/officeDocument/2006/math">
                    <m:d>
                      <m:dPr>
                        <m:begChr m:val="|"/>
                        <m:endChr m:val="|"/>
                        <m:ctrlPr>
                          <a:rPr lang="en-GB" i="1">
                            <a:solidFill>
                              <a:srgbClr val="323C45"/>
                            </a:solidFill>
                            <a:latin typeface="Cambria Math" panose="02040503050406030204" pitchFamily="18" charset="0"/>
                          </a:rPr>
                        </m:ctrlPr>
                      </m:dPr>
                      <m:e>
                        <m:r>
                          <a:rPr lang="en-GB" i="1">
                            <a:solidFill>
                              <a:srgbClr val="323C45"/>
                            </a:solidFill>
                            <a:latin typeface="Cambria Math" panose="02040503050406030204" pitchFamily="18" charset="0"/>
                          </a:rPr>
                          <m:t>𝑗</m:t>
                        </m:r>
                        <m:r>
                          <a:rPr lang="en-GB" i="1">
                            <a:solidFill>
                              <a:srgbClr val="323C45"/>
                            </a:solidFill>
                            <a:latin typeface="Cambria Math" panose="02040503050406030204" pitchFamily="18" charset="0"/>
                          </a:rPr>
                          <m:t>−8</m:t>
                        </m:r>
                      </m:e>
                    </m:d>
                  </m:oMath>
                </a14:m>
                <a:endParaRPr lang="en-GB">
                  <a:solidFill>
                    <a:srgbClr val="323C45"/>
                  </a:solidFill>
                  <a:latin typeface="Avenir Next Medium" panose="020B0503020202020204" pitchFamily="34" charset="0"/>
                </a:endParaRPr>
              </a:p>
              <a:p>
                <a:pPr marL="800060" lvl="1" indent="-342882">
                  <a:lnSpc>
                    <a:spcPct val="114000"/>
                  </a:lnSpc>
                  <a:buFont typeface="+mj-lt"/>
                  <a:buAutoNum type="arabicPeriod"/>
                </a:pPr>
                <a:endParaRPr lang="en-GB">
                  <a:solidFill>
                    <a:srgbClr val="1D2A63"/>
                  </a:solidFill>
                  <a:latin typeface="Avenir Next Medium" panose="020B0503020202020204" pitchFamily="34" charset="0"/>
                </a:endParaRPr>
              </a:p>
            </p:txBody>
          </p:sp>
        </mc:Choice>
        <mc:Fallback xmlns="">
          <p:sp>
            <p:nvSpPr>
              <p:cNvPr id="53" name="TextBox 52">
                <a:extLst>
                  <a:ext uri="{FF2B5EF4-FFF2-40B4-BE49-F238E27FC236}">
                    <a16:creationId xmlns:a16="http://schemas.microsoft.com/office/drawing/2014/main" id="{ECA4F42B-981B-5F56-B71E-12A6866141AA}"/>
                  </a:ext>
                </a:extLst>
              </p:cNvPr>
              <p:cNvSpPr txBox="1">
                <a:spLocks noRot="1" noChangeAspect="1" noMove="1" noResize="1" noEditPoints="1" noAdjustHandles="1" noChangeArrowheads="1" noChangeShapeType="1" noTextEdit="1"/>
              </p:cNvSpPr>
              <p:nvPr/>
            </p:nvSpPr>
            <p:spPr>
              <a:xfrm>
                <a:off x="838981" y="1258569"/>
                <a:ext cx="5506747" cy="4643835"/>
              </a:xfrm>
              <a:prstGeom prst="rect">
                <a:avLst/>
              </a:prstGeom>
              <a:blipFill>
                <a:blip r:embed="rId4"/>
                <a:stretch>
                  <a:fillRect l="-775"/>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136D27F5-32F8-5550-D096-FD809E85B2EF}"/>
              </a:ext>
            </a:extLst>
          </p:cNvPr>
          <p:cNvSpPr txBox="1"/>
          <p:nvPr/>
        </p:nvSpPr>
        <p:spPr>
          <a:xfrm>
            <a:off x="2597580" y="6346415"/>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grpSp>
        <p:nvGrpSpPr>
          <p:cNvPr id="129" name="Group 128">
            <a:extLst>
              <a:ext uri="{FF2B5EF4-FFF2-40B4-BE49-F238E27FC236}">
                <a16:creationId xmlns:a16="http://schemas.microsoft.com/office/drawing/2014/main" id="{170C6724-6F06-9CF7-7850-5A54F82B00D7}"/>
              </a:ext>
            </a:extLst>
          </p:cNvPr>
          <p:cNvGrpSpPr/>
          <p:nvPr/>
        </p:nvGrpSpPr>
        <p:grpSpPr>
          <a:xfrm>
            <a:off x="6740542" y="139883"/>
            <a:ext cx="5344092" cy="2457724"/>
            <a:chOff x="6796752" y="450139"/>
            <a:chExt cx="4657985" cy="2457724"/>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EAAF316-8143-B72F-490D-F450A5689603}"/>
                    </a:ext>
                  </a:extLst>
                </p:cNvPr>
                <p:cNvSpPr txBox="1"/>
                <p:nvPr/>
              </p:nvSpPr>
              <p:spPr>
                <a:xfrm>
                  <a:off x="6796752" y="450139"/>
                  <a:ext cx="4657985" cy="2457724"/>
                </a:xfrm>
                <a:prstGeom prst="rect">
                  <a:avLst/>
                </a:prstGeom>
                <a:noFill/>
              </p:spPr>
              <p:txBody>
                <a:bodyPr wrap="none" rtlCol="0">
                  <a:spAutoFit/>
                </a:bodyPr>
                <a:lstStyle/>
                <a:p>
                  <a:r>
                    <a:rPr lang="en-GB">
                      <a:latin typeface="Avenir Next Medium" panose="020B0503020202020204"/>
                    </a:rPr>
                    <a:t>Multipole Expansion</a:t>
                  </a:r>
                  <a:r>
                    <a:rPr lang="en-GB" baseline="30000">
                      <a:latin typeface="Avenir Next Medium" panose="020B0503020202020204"/>
                    </a:rPr>
                    <a:t>[***,****]</a:t>
                  </a:r>
                  <a:r>
                    <a:rPr lang="en-GB">
                      <a:latin typeface="Avenir Next Medium" panose="020B0503020202020204"/>
                    </a:rPr>
                    <a:t>:</a:t>
                  </a:r>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𝐵</m:t>
                            </m:r>
                          </m:e>
                          <m:sub>
                            <m:r>
                              <a:rPr lang="en-GB" i="1">
                                <a:latin typeface="Cambria Math" panose="02040503050406030204" pitchFamily="18" charset="0"/>
                              </a:rPr>
                              <m:t>𝑟</m:t>
                            </m:r>
                          </m:sub>
                        </m:sSub>
                        <m:d>
                          <m:dPr>
                            <m:ctrlPr>
                              <a:rPr lang="en-GB" i="1">
                                <a:latin typeface="Cambria Math" panose="02040503050406030204" pitchFamily="18" charset="0"/>
                              </a:rPr>
                            </m:ctrlPr>
                          </m:dPr>
                          <m:e>
                            <m:r>
                              <a:rPr lang="en-GB" i="1">
                                <a:latin typeface="Cambria Math" panose="02040503050406030204" pitchFamily="18" charset="0"/>
                              </a:rPr>
                              <m:t>𝑟</m:t>
                            </m:r>
                            <m:r>
                              <a:rPr lang="en-GB" i="1">
                                <a:latin typeface="Cambria Math" panose="02040503050406030204" pitchFamily="18" charset="0"/>
                              </a:rPr>
                              <m:t>,</m:t>
                            </m:r>
                            <m:r>
                              <a:rPr lang="en-GB" i="1">
                                <a:latin typeface="Cambria Math" panose="02040503050406030204" pitchFamily="18" charset="0"/>
                              </a:rPr>
                              <m:t>𝜃</m:t>
                            </m:r>
                          </m:e>
                        </m:d>
                        <m:r>
                          <a:rPr lang="en-GB" i="1">
                            <a:latin typeface="Cambria Math" panose="02040503050406030204" pitchFamily="18" charset="0"/>
                          </a:rPr>
                          <m:t>=</m:t>
                        </m:r>
                        <m:nary>
                          <m:naryPr>
                            <m:chr m:val="∑"/>
                            <m:ctrlPr>
                              <a:rPr lang="en-GB" i="1">
                                <a:latin typeface="Cambria Math" panose="02040503050406030204" pitchFamily="18" charset="0"/>
                              </a:rPr>
                            </m:ctrlPr>
                          </m:naryPr>
                          <m:sub>
                            <m:r>
                              <a:rPr lang="en-GB" i="1">
                                <a:latin typeface="Cambria Math" panose="02040503050406030204" pitchFamily="18" charset="0"/>
                              </a:rPr>
                              <m:t>𝑛</m:t>
                            </m:r>
                            <m:r>
                              <a:rPr lang="en-GB" i="1">
                                <a:latin typeface="Cambria Math" panose="02040503050406030204" pitchFamily="18" charset="0"/>
                              </a:rPr>
                              <m:t>=1</m:t>
                            </m:r>
                          </m:sub>
                          <m:sup>
                            <m:r>
                              <a:rPr lang="en-GB" i="1">
                                <a:latin typeface="Cambria Math" panose="02040503050406030204" pitchFamily="18" charset="0"/>
                              </a:rPr>
                              <m:t>∞</m:t>
                            </m:r>
                          </m:sup>
                          <m:e>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𝑛</m:t>
                                </m:r>
                              </m:sub>
                            </m:sSub>
                            <m:sSup>
                              <m:sSupPr>
                                <m:ctrlPr>
                                  <a:rPr lang="en-GB" i="1">
                                    <a:latin typeface="Cambria Math" panose="02040503050406030204" pitchFamily="18" charset="0"/>
                                  </a:rPr>
                                </m:ctrlPr>
                              </m:sSupPr>
                              <m:e>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𝑟</m:t>
                                        </m:r>
                                      </m:num>
                                      <m:den>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𝑟𝑒𝑓</m:t>
                                            </m:r>
                                          </m:sub>
                                        </m:sSub>
                                      </m:den>
                                    </m:f>
                                  </m:e>
                                </m:d>
                              </m:e>
                              <m:sup>
                                <m:r>
                                  <a:rPr lang="en-GB" i="1">
                                    <a:latin typeface="Cambria Math" panose="02040503050406030204" pitchFamily="18" charset="0"/>
                                  </a:rPr>
                                  <m:t>𝑛</m:t>
                                </m:r>
                                <m:r>
                                  <a:rPr lang="en-GB" i="1">
                                    <a:latin typeface="Cambria Math" panose="02040503050406030204" pitchFamily="18" charset="0"/>
                                  </a:rPr>
                                  <m:t>−1</m:t>
                                </m:r>
                              </m:sup>
                            </m:sSup>
                            <m:func>
                              <m:funcPr>
                                <m:ctrlPr>
                                  <a:rPr lang="en-GB" i="1">
                                    <a:latin typeface="Cambria Math" panose="02040503050406030204" pitchFamily="18" charset="0"/>
                                  </a:rPr>
                                </m:ctrlPr>
                              </m:funcPr>
                              <m:fName>
                                <m:r>
                                  <m:rPr>
                                    <m:sty m:val="p"/>
                                  </m:rPr>
                                  <a:rPr lang="en-GB">
                                    <a:latin typeface="Cambria Math" panose="02040503050406030204" pitchFamily="18" charset="0"/>
                                  </a:rPr>
                                  <m:t>sin</m:t>
                                </m:r>
                              </m:fName>
                              <m:e>
                                <m:d>
                                  <m:dPr>
                                    <m:ctrlPr>
                                      <a:rPr lang="en-GB" i="1">
                                        <a:latin typeface="Cambria Math" panose="02040503050406030204" pitchFamily="18" charset="0"/>
                                      </a:rPr>
                                    </m:ctrlPr>
                                  </m:dPr>
                                  <m:e>
                                    <m:r>
                                      <a:rPr lang="en-GB" i="1">
                                        <a:latin typeface="Cambria Math" panose="02040503050406030204" pitchFamily="18" charset="0"/>
                                      </a:rPr>
                                      <m:t>𝑛</m:t>
                                    </m:r>
                                    <m:d>
                                      <m:dPr>
                                        <m:ctrlPr>
                                          <a:rPr lang="en-GB" i="1">
                                            <a:latin typeface="Cambria Math" panose="02040503050406030204" pitchFamily="18" charset="0"/>
                                          </a:rPr>
                                        </m:ctrlPr>
                                      </m:dPr>
                                      <m:e>
                                        <m:r>
                                          <a:rPr lang="en-GB" i="1">
                                            <a:latin typeface="Cambria Math" panose="02040503050406030204" pitchFamily="18" charset="0"/>
                                          </a:rPr>
                                          <m:t>𝜃</m:t>
                                        </m:r>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𝛼</m:t>
                                            </m:r>
                                          </m:e>
                                          <m:sub>
                                            <m:r>
                                              <a:rPr lang="en-GB" i="1">
                                                <a:latin typeface="Cambria Math" panose="02040503050406030204" pitchFamily="18" charset="0"/>
                                              </a:rPr>
                                              <m:t>𝑛</m:t>
                                            </m:r>
                                          </m:sub>
                                        </m:sSub>
                                      </m:e>
                                    </m:d>
                                  </m:e>
                                </m:d>
                              </m:e>
                            </m:func>
                          </m:e>
                        </m:nary>
                      </m:oMath>
                    </m:oMathPara>
                  </a14:m>
                  <a:endParaRPr lang="en-GB"/>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𝑛</m:t>
                            </m:r>
                          </m:sub>
                        </m:sSub>
                        <m:r>
                          <a:rPr lang="en-GB" i="1">
                            <a:latin typeface="Cambria Math" panose="02040503050406030204" pitchFamily="18" charset="0"/>
                          </a:rPr>
                          <m:t>=</m:t>
                        </m:r>
                        <m:rad>
                          <m:radPr>
                            <m:degHide m:val="on"/>
                            <m:ctrlPr>
                              <a:rPr lang="en-GB" i="1">
                                <a:latin typeface="Cambria Math" panose="02040503050406030204" pitchFamily="18" charset="0"/>
                              </a:rPr>
                            </m:ctrlPr>
                          </m:radPr>
                          <m:deg/>
                          <m:e>
                            <m:sSubSup>
                              <m:sSubSupPr>
                                <m:ctrlPr>
                                  <a:rPr lang="en-GB" i="1">
                                    <a:latin typeface="Cambria Math" panose="02040503050406030204" pitchFamily="18" charset="0"/>
                                  </a:rPr>
                                </m:ctrlPr>
                              </m:sSubSupPr>
                              <m:e>
                                <m:r>
                                  <a:rPr lang="en-GB" i="1">
                                    <a:latin typeface="Cambria Math" panose="02040503050406030204" pitchFamily="18" charset="0"/>
                                  </a:rPr>
                                  <m:t>𝐵</m:t>
                                </m:r>
                              </m:e>
                              <m:sub>
                                <m:r>
                                  <a:rPr lang="en-GB" i="1">
                                    <a:latin typeface="Cambria Math" panose="02040503050406030204" pitchFamily="18" charset="0"/>
                                  </a:rPr>
                                  <m:t>𝑛</m:t>
                                </m:r>
                              </m:sub>
                              <m:sup>
                                <m:r>
                                  <a:rPr lang="en-GB" i="1">
                                    <a:latin typeface="Cambria Math" panose="02040503050406030204" pitchFamily="18" charset="0"/>
                                  </a:rPr>
                                  <m:t>2</m:t>
                                </m:r>
                              </m:sup>
                            </m:sSubSup>
                            <m: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𝐴</m:t>
                                </m:r>
                              </m:e>
                              <m:sub>
                                <m:r>
                                  <a:rPr lang="en-GB" i="1">
                                    <a:latin typeface="Cambria Math" panose="02040503050406030204" pitchFamily="18" charset="0"/>
                                  </a:rPr>
                                  <m:t>𝑛</m:t>
                                </m:r>
                              </m:sub>
                              <m:sup>
                                <m:r>
                                  <a:rPr lang="en-GB" i="1">
                                    <a:latin typeface="Cambria Math" panose="02040503050406030204" pitchFamily="18" charset="0"/>
                                  </a:rPr>
                                  <m:t>2</m:t>
                                </m:r>
                              </m:sup>
                            </m:sSubSup>
                          </m:e>
                        </m:rad>
                      </m:oMath>
                    </m:oMathPara>
                  </a14:m>
                  <a:endParaRPr lang="en-GB"/>
                </a:p>
                <a:p>
                  <a:endParaRPr lang="en-GB"/>
                </a:p>
                <a:p>
                  <a:r>
                    <a:rPr lang="en-GB" sz="1400"/>
                    <a:t>Geometry designed skew </a:t>
                  </a:r>
                  <a14:m>
                    <m:oMath xmlns:m="http://schemas.openxmlformats.org/officeDocument/2006/math">
                      <m:r>
                        <a:rPr lang="en-GB" sz="1400" i="1">
                          <a:latin typeface="Cambria Math" panose="02040503050406030204" pitchFamily="18" charset="0"/>
                        </a:rPr>
                        <m:t>∴</m:t>
                      </m:r>
                    </m:oMath>
                  </a14:m>
                  <a:r>
                    <a:rPr lang="en-GB" sz="1400"/>
                    <a:t> </a:t>
                  </a:r>
                  <a14:m>
                    <m:oMath xmlns:m="http://schemas.openxmlformats.org/officeDocument/2006/math">
                      <m:sSub>
                        <m:sSubPr>
                          <m:ctrlPr>
                            <a:rPr lang="en-GB" sz="1400" i="1">
                              <a:latin typeface="Cambria Math" panose="02040503050406030204" pitchFamily="18" charset="0"/>
                            </a:rPr>
                          </m:ctrlPr>
                        </m:sSubPr>
                        <m:e>
                          <m:r>
                            <a:rPr lang="en-GB" sz="1400" i="1">
                              <a:latin typeface="Cambria Math" panose="02040503050406030204" pitchFamily="18" charset="0"/>
                            </a:rPr>
                            <m:t>𝐵</m:t>
                          </m:r>
                        </m:e>
                        <m:sub>
                          <m:r>
                            <a:rPr lang="en-GB" sz="1400" i="1">
                              <a:latin typeface="Cambria Math" panose="02040503050406030204" pitchFamily="18" charset="0"/>
                            </a:rPr>
                            <m:t>𝑛</m:t>
                          </m:r>
                        </m:sub>
                      </m:sSub>
                      <m:r>
                        <a:rPr lang="en-GB" sz="1400" i="1">
                          <a:latin typeface="Cambria Math" panose="02040503050406030204" pitchFamily="18" charset="0"/>
                        </a:rPr>
                        <m:t>=0</m:t>
                      </m:r>
                    </m:oMath>
                  </a14:m>
                  <a:r>
                    <a:rPr lang="en-GB" sz="1400"/>
                    <a:t> </a:t>
                  </a:r>
                </a:p>
                <a:p>
                  <a:endParaRPr lang="en-GB"/>
                </a:p>
              </p:txBody>
            </p:sp>
          </mc:Choice>
          <mc:Fallback xmlns="">
            <p:sp>
              <p:nvSpPr>
                <p:cNvPr id="6" name="TextBox 5">
                  <a:extLst>
                    <a:ext uri="{FF2B5EF4-FFF2-40B4-BE49-F238E27FC236}">
                      <a16:creationId xmlns:a16="http://schemas.microsoft.com/office/drawing/2014/main" id="{2EAAF316-8143-B72F-490D-F450A5689603}"/>
                    </a:ext>
                  </a:extLst>
                </p:cNvPr>
                <p:cNvSpPr txBox="1">
                  <a:spLocks noRot="1" noChangeAspect="1" noMove="1" noResize="1" noEditPoints="1" noAdjustHandles="1" noChangeArrowheads="1" noChangeShapeType="1" noTextEdit="1"/>
                </p:cNvSpPr>
                <p:nvPr/>
              </p:nvSpPr>
              <p:spPr>
                <a:xfrm>
                  <a:off x="6796752" y="450139"/>
                  <a:ext cx="4657985" cy="2457724"/>
                </a:xfrm>
                <a:prstGeom prst="rect">
                  <a:avLst/>
                </a:prstGeom>
                <a:blipFill>
                  <a:blip r:embed="rId5"/>
                  <a:stretch>
                    <a:fillRect l="-1027" t="-1489"/>
                  </a:stretch>
                </a:blipFill>
              </p:spPr>
              <p:txBody>
                <a:bodyPr/>
                <a:lstStyle/>
                <a:p>
                  <a:r>
                    <a:rPr lang="en-US">
                      <a:noFill/>
                    </a:rPr>
                    <a:t> </a:t>
                  </a:r>
                </a:p>
              </p:txBody>
            </p:sp>
          </mc:Fallback>
        </mc:AlternateContent>
        <p:grpSp>
          <p:nvGrpSpPr>
            <p:cNvPr id="33" name="Group 32">
              <a:extLst>
                <a:ext uri="{FF2B5EF4-FFF2-40B4-BE49-F238E27FC236}">
                  <a16:creationId xmlns:a16="http://schemas.microsoft.com/office/drawing/2014/main" id="{6DADFDFF-E0DC-9CAB-428B-F0BDAB07F481}"/>
                </a:ext>
              </a:extLst>
            </p:cNvPr>
            <p:cNvGrpSpPr/>
            <p:nvPr/>
          </p:nvGrpSpPr>
          <p:grpSpPr>
            <a:xfrm>
              <a:off x="9594416" y="1970979"/>
              <a:ext cx="704469" cy="441151"/>
              <a:chOff x="8566892" y="1864917"/>
              <a:chExt cx="704469" cy="441151"/>
            </a:xfrm>
          </p:grpSpPr>
          <p:cxnSp>
            <p:nvCxnSpPr>
              <p:cNvPr id="18" name="Straight Arrow Connector 17">
                <a:extLst>
                  <a:ext uri="{FF2B5EF4-FFF2-40B4-BE49-F238E27FC236}">
                    <a16:creationId xmlns:a16="http://schemas.microsoft.com/office/drawing/2014/main" id="{33C712AC-0F4E-95BE-BB82-4455810F84F1}"/>
                  </a:ext>
                </a:extLst>
              </p:cNvPr>
              <p:cNvCxnSpPr>
                <a:cxnSpLocks/>
                <a:stCxn id="19" idx="0"/>
              </p:cNvCxnSpPr>
              <p:nvPr/>
            </p:nvCxnSpPr>
            <p:spPr>
              <a:xfrm flipH="1" flipV="1">
                <a:off x="8826499" y="1864917"/>
                <a:ext cx="92628" cy="1795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1920F609-1985-36FF-6DEB-4E0A2BAAB2EF}"/>
                  </a:ext>
                </a:extLst>
              </p:cNvPr>
              <p:cNvSpPr txBox="1"/>
              <p:nvPr/>
            </p:nvSpPr>
            <p:spPr>
              <a:xfrm>
                <a:off x="8566892" y="2044458"/>
                <a:ext cx="704469" cy="261610"/>
              </a:xfrm>
              <a:prstGeom prst="rect">
                <a:avLst/>
              </a:prstGeom>
              <a:noFill/>
            </p:spPr>
            <p:txBody>
              <a:bodyPr wrap="none" rtlCol="0">
                <a:spAutoFit/>
              </a:bodyPr>
              <a:lstStyle/>
              <a:p>
                <a:r>
                  <a:rPr lang="en-GB" sz="1100"/>
                  <a:t>Skew Pole</a:t>
                </a:r>
              </a:p>
            </p:txBody>
          </p:sp>
        </p:grpSp>
        <p:grpSp>
          <p:nvGrpSpPr>
            <p:cNvPr id="29" name="Group 28">
              <a:extLst>
                <a:ext uri="{FF2B5EF4-FFF2-40B4-BE49-F238E27FC236}">
                  <a16:creationId xmlns:a16="http://schemas.microsoft.com/office/drawing/2014/main" id="{7A9F8D41-2A16-5765-255D-E989D0F223EE}"/>
                </a:ext>
              </a:extLst>
            </p:cNvPr>
            <p:cNvGrpSpPr/>
            <p:nvPr/>
          </p:nvGrpSpPr>
          <p:grpSpPr>
            <a:xfrm>
              <a:off x="8662553" y="1949000"/>
              <a:ext cx="820435" cy="441151"/>
              <a:chOff x="7566740" y="2108200"/>
              <a:chExt cx="820435" cy="441151"/>
            </a:xfrm>
          </p:grpSpPr>
          <p:cxnSp>
            <p:nvCxnSpPr>
              <p:cNvPr id="8" name="Straight Arrow Connector 7">
                <a:extLst>
                  <a:ext uri="{FF2B5EF4-FFF2-40B4-BE49-F238E27FC236}">
                    <a16:creationId xmlns:a16="http://schemas.microsoft.com/office/drawing/2014/main" id="{70F5B80C-D710-8A5C-7EB0-B9F06846E5F8}"/>
                  </a:ext>
                </a:extLst>
              </p:cNvPr>
              <p:cNvCxnSpPr>
                <a:cxnSpLocks/>
                <a:stCxn id="20" idx="0"/>
              </p:cNvCxnSpPr>
              <p:nvPr/>
            </p:nvCxnSpPr>
            <p:spPr>
              <a:xfrm flipV="1">
                <a:off x="7976958" y="2108200"/>
                <a:ext cx="119292" cy="1795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A627EFE-33E0-C703-2075-4D2BDA142307}"/>
                  </a:ext>
                </a:extLst>
              </p:cNvPr>
              <p:cNvSpPr txBox="1"/>
              <p:nvPr/>
            </p:nvSpPr>
            <p:spPr>
              <a:xfrm>
                <a:off x="7566740" y="2287741"/>
                <a:ext cx="820435" cy="261610"/>
              </a:xfrm>
              <a:prstGeom prst="rect">
                <a:avLst/>
              </a:prstGeom>
              <a:noFill/>
            </p:spPr>
            <p:txBody>
              <a:bodyPr wrap="none" rtlCol="0">
                <a:spAutoFit/>
              </a:bodyPr>
              <a:lstStyle/>
              <a:p>
                <a:r>
                  <a:rPr lang="en-GB" sz="1100"/>
                  <a:t>Normal Pole</a:t>
                </a:r>
              </a:p>
            </p:txBody>
          </p:sp>
        </p:grpSp>
      </p:grpSp>
      <p:grpSp>
        <p:nvGrpSpPr>
          <p:cNvPr id="47" name="Group 46">
            <a:extLst>
              <a:ext uri="{FF2B5EF4-FFF2-40B4-BE49-F238E27FC236}">
                <a16:creationId xmlns:a16="http://schemas.microsoft.com/office/drawing/2014/main" id="{3C536FC7-A1A6-B77C-D9A5-E51910AC5A1D}"/>
              </a:ext>
            </a:extLst>
          </p:cNvPr>
          <p:cNvGrpSpPr/>
          <p:nvPr/>
        </p:nvGrpSpPr>
        <p:grpSpPr>
          <a:xfrm>
            <a:off x="6584225" y="2319386"/>
            <a:ext cx="3131473" cy="1721708"/>
            <a:chOff x="5607091" y="2935073"/>
            <a:chExt cx="3131473" cy="1721708"/>
          </a:xfrm>
        </p:grpSpPr>
        <p:pic>
          <p:nvPicPr>
            <p:cNvPr id="44" name="Picture 43">
              <a:extLst>
                <a:ext uri="{FF2B5EF4-FFF2-40B4-BE49-F238E27FC236}">
                  <a16:creationId xmlns:a16="http://schemas.microsoft.com/office/drawing/2014/main" id="{DD00A737-0F2F-3EE7-046D-472258D771E2}"/>
                </a:ext>
              </a:extLst>
            </p:cNvPr>
            <p:cNvPicPr>
              <a:picLocks noChangeAspect="1"/>
            </p:cNvPicPr>
            <p:nvPr/>
          </p:nvPicPr>
          <p:blipFill>
            <a:blip r:embed="rId6"/>
            <a:stretch>
              <a:fillRect/>
            </a:stretch>
          </p:blipFill>
          <p:spPr>
            <a:xfrm>
              <a:off x="5727583" y="2935073"/>
              <a:ext cx="1456837" cy="1431091"/>
            </a:xfrm>
            <a:prstGeom prst="rect">
              <a:avLst/>
            </a:prstGeom>
          </p:spPr>
        </p:pic>
        <p:sp>
          <p:nvSpPr>
            <p:cNvPr id="45" name="Oval 44">
              <a:extLst>
                <a:ext uri="{FF2B5EF4-FFF2-40B4-BE49-F238E27FC236}">
                  <a16:creationId xmlns:a16="http://schemas.microsoft.com/office/drawing/2014/main" id="{E2CFC65D-A71D-A0BF-48B3-5572FDBD5EBA}"/>
                </a:ext>
              </a:extLst>
            </p:cNvPr>
            <p:cNvSpPr/>
            <p:nvPr/>
          </p:nvSpPr>
          <p:spPr>
            <a:xfrm rot="2585819">
              <a:off x="5607091" y="3001705"/>
              <a:ext cx="1456836" cy="1655076"/>
            </a:xfrm>
            <a:prstGeom prst="ellipse">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a:extLst>
                <a:ext uri="{FF2B5EF4-FFF2-40B4-BE49-F238E27FC236}">
                  <a16:creationId xmlns:a16="http://schemas.microsoft.com/office/drawing/2014/main" id="{346F4F72-C91A-9EEC-1705-B95CFDA7F156}"/>
                </a:ext>
              </a:extLst>
            </p:cNvPr>
            <p:cNvSpPr txBox="1"/>
            <p:nvPr/>
          </p:nvSpPr>
          <p:spPr>
            <a:xfrm>
              <a:off x="7069514" y="3538088"/>
              <a:ext cx="1669050" cy="461665"/>
            </a:xfrm>
            <a:prstGeom prst="rect">
              <a:avLst/>
            </a:prstGeom>
            <a:noFill/>
          </p:spPr>
          <p:txBody>
            <a:bodyPr wrap="square" rtlCol="0">
              <a:spAutoFit/>
            </a:bodyPr>
            <a:lstStyle/>
            <a:p>
              <a:r>
                <a:rPr lang="en-GB" sz="1200"/>
                <a:t>Block integral over entire geometry</a:t>
              </a:r>
            </a:p>
          </p:txBody>
        </p:sp>
      </p:grpSp>
      <p:cxnSp>
        <p:nvCxnSpPr>
          <p:cNvPr id="49" name="Straight Arrow Connector 48">
            <a:extLst>
              <a:ext uri="{FF2B5EF4-FFF2-40B4-BE49-F238E27FC236}">
                <a16:creationId xmlns:a16="http://schemas.microsoft.com/office/drawing/2014/main" id="{CA2EB9FB-61E0-14FF-5020-DDF2851741DB}"/>
              </a:ext>
            </a:extLst>
          </p:cNvPr>
          <p:cNvCxnSpPr>
            <a:cxnSpLocks/>
            <a:endCxn id="6" idx="1"/>
          </p:cNvCxnSpPr>
          <p:nvPr/>
        </p:nvCxnSpPr>
        <p:spPr>
          <a:xfrm flipV="1">
            <a:off x="5318005" y="1368745"/>
            <a:ext cx="1422537" cy="12515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5DEF5BE8-8B66-63D8-5A6E-50154AD625EC}"/>
              </a:ext>
            </a:extLst>
          </p:cNvPr>
          <p:cNvCxnSpPr>
            <a:cxnSpLocks/>
            <a:endCxn id="45" idx="3"/>
          </p:cNvCxnSpPr>
          <p:nvPr/>
        </p:nvCxnSpPr>
        <p:spPr>
          <a:xfrm flipV="1">
            <a:off x="5419580" y="3288923"/>
            <a:ext cx="1117157" cy="1400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2" name="Straight Arrow Connector 131">
            <a:extLst>
              <a:ext uri="{FF2B5EF4-FFF2-40B4-BE49-F238E27FC236}">
                <a16:creationId xmlns:a16="http://schemas.microsoft.com/office/drawing/2014/main" id="{AFEB62CA-FD0C-A430-D2DD-A2A716017BE8}"/>
              </a:ext>
            </a:extLst>
          </p:cNvPr>
          <p:cNvCxnSpPr>
            <a:cxnSpLocks/>
            <a:stCxn id="133" idx="1"/>
            <a:endCxn id="130" idx="3"/>
          </p:cNvCxnSpPr>
          <p:nvPr/>
        </p:nvCxnSpPr>
        <p:spPr>
          <a:xfrm flipH="1">
            <a:off x="7649665" y="3896146"/>
            <a:ext cx="831566" cy="7558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33" name="TextBox 132">
                <a:extLst>
                  <a:ext uri="{FF2B5EF4-FFF2-40B4-BE49-F238E27FC236}">
                    <a16:creationId xmlns:a16="http://schemas.microsoft.com/office/drawing/2014/main" id="{F1146CD0-E382-E5B1-FBE5-DC226A60139A}"/>
                  </a:ext>
                </a:extLst>
              </p:cNvPr>
              <p:cNvSpPr txBox="1"/>
              <p:nvPr/>
            </p:nvSpPr>
            <p:spPr>
              <a:xfrm>
                <a:off x="8481231" y="3634536"/>
                <a:ext cx="3608716" cy="523220"/>
              </a:xfrm>
              <a:prstGeom prst="rect">
                <a:avLst/>
              </a:prstGeom>
              <a:noFill/>
            </p:spPr>
            <p:txBody>
              <a:bodyPr wrap="square" rtlCol="0">
                <a:spAutoFit/>
              </a:bodyPr>
              <a:lstStyle/>
              <a:p>
                <a14:m>
                  <m:oMath xmlns:m="http://schemas.openxmlformats.org/officeDocument/2006/math">
                    <m:r>
                      <a:rPr lang="en-GB" sz="1400" i="1">
                        <a:latin typeface="Cambria Math" panose="02040503050406030204" pitchFamily="18" charset="0"/>
                      </a:rPr>
                      <m:t>𝑆</m:t>
                    </m:r>
                  </m:oMath>
                </a14:m>
                <a:r>
                  <a:rPr lang="en-GB" sz="1400"/>
                  <a:t> defined as rectangle of half yoke width and between the pole base and top part of yoke</a:t>
                </a:r>
              </a:p>
            </p:txBody>
          </p:sp>
        </mc:Choice>
        <mc:Fallback xmlns="">
          <p:sp>
            <p:nvSpPr>
              <p:cNvPr id="133" name="TextBox 132">
                <a:extLst>
                  <a:ext uri="{FF2B5EF4-FFF2-40B4-BE49-F238E27FC236}">
                    <a16:creationId xmlns:a16="http://schemas.microsoft.com/office/drawing/2014/main" id="{F1146CD0-E382-E5B1-FBE5-DC226A60139A}"/>
                  </a:ext>
                </a:extLst>
              </p:cNvPr>
              <p:cNvSpPr txBox="1">
                <a:spLocks noRot="1" noChangeAspect="1" noMove="1" noResize="1" noEditPoints="1" noAdjustHandles="1" noChangeArrowheads="1" noChangeShapeType="1" noTextEdit="1"/>
              </p:cNvSpPr>
              <p:nvPr/>
            </p:nvSpPr>
            <p:spPr>
              <a:xfrm>
                <a:off x="8481231" y="3634536"/>
                <a:ext cx="3608716" cy="523220"/>
              </a:xfrm>
              <a:prstGeom prst="rect">
                <a:avLst/>
              </a:prstGeom>
              <a:blipFill>
                <a:blip r:embed="rId7"/>
                <a:stretch>
                  <a:fillRect l="-507" t="-2326" b="-116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4" name="TextBox 133">
                <a:extLst>
                  <a:ext uri="{FF2B5EF4-FFF2-40B4-BE49-F238E27FC236}">
                    <a16:creationId xmlns:a16="http://schemas.microsoft.com/office/drawing/2014/main" id="{20E19B0B-9D92-9ECC-82A1-B0985D57E729}"/>
                  </a:ext>
                </a:extLst>
              </p:cNvPr>
              <p:cNvSpPr txBox="1"/>
              <p:nvPr/>
            </p:nvSpPr>
            <p:spPr>
              <a:xfrm>
                <a:off x="8330656" y="4034180"/>
                <a:ext cx="3682675" cy="10109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1600" i="1">
                              <a:latin typeface="Cambria Math" panose="02040503050406030204" pitchFamily="18" charset="0"/>
                            </a:rPr>
                          </m:ctrlPr>
                        </m:dPr>
                        <m:e>
                          <m:d>
                            <m:dPr>
                              <m:begChr m:val="|"/>
                              <m:endChr m:val="|"/>
                              <m:ctrlPr>
                                <a:rPr lang="en-GB" sz="1600" i="1">
                                  <a:latin typeface="Cambria Math" panose="02040503050406030204" pitchFamily="18" charset="0"/>
                                </a:rPr>
                              </m:ctrlPr>
                            </m:dPr>
                            <m:e>
                              <m:acc>
                                <m:accPr>
                                  <m:chr m:val="⃗"/>
                                  <m:ctrlPr>
                                    <a:rPr lang="en-GB" sz="1600" i="1">
                                      <a:latin typeface="Cambria Math" panose="02040503050406030204" pitchFamily="18" charset="0"/>
                                    </a:rPr>
                                  </m:ctrlPr>
                                </m:accPr>
                                <m:e>
                                  <m:r>
                                    <a:rPr lang="en-GB" sz="1600" i="1">
                                      <a:latin typeface="Cambria Math" panose="02040503050406030204" pitchFamily="18" charset="0"/>
                                    </a:rPr>
                                    <m:t>𝐵</m:t>
                                  </m:r>
                                </m:e>
                              </m:acc>
                            </m:e>
                          </m:d>
                        </m:e>
                      </m:d>
                      <m:r>
                        <a:rPr lang="en-GB" sz="1600" i="1">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1</m:t>
                          </m:r>
                        </m:num>
                        <m:den>
                          <m:r>
                            <a:rPr lang="en-GB" sz="1600" i="1">
                              <a:latin typeface="Cambria Math" panose="02040503050406030204" pitchFamily="18" charset="0"/>
                            </a:rPr>
                            <m:t>𝑚</m:t>
                          </m:r>
                        </m:den>
                      </m:f>
                      <m:nary>
                        <m:naryPr>
                          <m:chr m:val="∑"/>
                          <m:ctrlPr>
                            <a:rPr lang="en-GB" sz="1600" i="1">
                              <a:latin typeface="Cambria Math" panose="02040503050406030204" pitchFamily="18" charset="0"/>
                            </a:rPr>
                          </m:ctrlPr>
                        </m:naryPr>
                        <m:sub>
                          <m:r>
                            <a:rPr lang="en-GB" sz="1600" i="1">
                              <a:latin typeface="Cambria Math" panose="02040503050406030204" pitchFamily="18" charset="0"/>
                            </a:rPr>
                            <m:t>𝑛</m:t>
                          </m:r>
                          <m:r>
                            <a:rPr lang="en-GB" sz="1600" i="1">
                              <a:latin typeface="Cambria Math" panose="02040503050406030204" pitchFamily="18" charset="0"/>
                            </a:rPr>
                            <m:t>=0</m:t>
                          </m:r>
                        </m:sub>
                        <m:sup>
                          <m:r>
                            <a:rPr lang="en-GB" sz="1600" i="1">
                              <a:latin typeface="Cambria Math" panose="02040503050406030204" pitchFamily="18" charset="0"/>
                            </a:rPr>
                            <m:t>𝑚</m:t>
                          </m:r>
                        </m:sup>
                        <m:e>
                          <m:rad>
                            <m:radPr>
                              <m:degHide m:val="on"/>
                              <m:ctrlPr>
                                <a:rPr lang="en-GB" sz="1600" i="1">
                                  <a:latin typeface="Cambria Math" panose="02040503050406030204" pitchFamily="18" charset="0"/>
                                </a:rPr>
                              </m:ctrlPr>
                            </m:radPr>
                            <m:deg/>
                            <m:e>
                              <m:sSubSup>
                                <m:sSubSupPr>
                                  <m:ctrlPr>
                                    <a:rPr lang="en-GB" sz="1600" i="1">
                                      <a:latin typeface="Cambria Math" panose="02040503050406030204" pitchFamily="18" charset="0"/>
                                    </a:rPr>
                                  </m:ctrlPr>
                                </m:sSubSupPr>
                                <m:e>
                                  <m:r>
                                    <a:rPr lang="en-GB" sz="1600" i="1">
                                      <a:latin typeface="Cambria Math" panose="02040503050406030204" pitchFamily="18" charset="0"/>
                                    </a:rPr>
                                    <m:t>𝐵</m:t>
                                  </m:r>
                                </m:e>
                                <m:sub>
                                  <m:r>
                                    <a:rPr lang="en-GB" sz="1600" i="1">
                                      <a:latin typeface="Cambria Math" panose="02040503050406030204" pitchFamily="18" charset="0"/>
                                    </a:rPr>
                                    <m:t>𝑥</m:t>
                                  </m:r>
                                </m:sub>
                                <m:sup>
                                  <m:r>
                                    <a:rPr lang="en-GB" sz="1600" i="1">
                                      <a:latin typeface="Cambria Math" panose="02040503050406030204" pitchFamily="18" charset="0"/>
                                    </a:rPr>
                                    <m:t>2</m:t>
                                  </m:r>
                                </m:sup>
                              </m:sSubSup>
                              <m:d>
                                <m:dPr>
                                  <m:ctrlPr>
                                    <a:rPr lang="en-GB" sz="1600" i="1">
                                      <a:latin typeface="Cambria Math" panose="02040503050406030204" pitchFamily="18" charset="0"/>
                                    </a:rPr>
                                  </m:ctrlPr>
                                </m:dPr>
                                <m:e>
                                  <m:sSub>
                                    <m:sSubPr>
                                      <m:ctrlPr>
                                        <a:rPr lang="en-GB" sz="1600" i="1">
                                          <a:latin typeface="Cambria Math" panose="02040503050406030204" pitchFamily="18" charset="0"/>
                                        </a:rPr>
                                      </m:ctrlPr>
                                    </m:sSubPr>
                                    <m:e>
                                      <m:r>
                                        <a:rPr lang="en-GB" sz="1600" i="1">
                                          <a:latin typeface="Cambria Math" panose="02040503050406030204" pitchFamily="18" charset="0"/>
                                        </a:rPr>
                                        <m:t>𝑥</m:t>
                                      </m:r>
                                    </m:e>
                                    <m:sub>
                                      <m:r>
                                        <a:rPr lang="en-GB" sz="1600" i="1">
                                          <a:latin typeface="Cambria Math" panose="02040503050406030204" pitchFamily="18" charset="0"/>
                                        </a:rPr>
                                        <m:t>𝑛</m:t>
                                      </m:r>
                                    </m:sub>
                                  </m:sSub>
                                  <m:r>
                                    <a:rPr lang="en-GB" sz="1600" i="1">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𝑦</m:t>
                                      </m:r>
                                    </m:e>
                                    <m:sub>
                                      <m:r>
                                        <a:rPr lang="en-GB" sz="1600" i="1">
                                          <a:latin typeface="Cambria Math" panose="02040503050406030204" pitchFamily="18" charset="0"/>
                                        </a:rPr>
                                        <m:t>𝑛</m:t>
                                      </m:r>
                                    </m:sub>
                                  </m:sSub>
                                </m:e>
                              </m:d>
                              <m:r>
                                <a:rPr lang="en-GB" sz="1600" i="1">
                                  <a:latin typeface="Cambria Math" panose="02040503050406030204" pitchFamily="18" charset="0"/>
                                </a:rPr>
                                <m:t>+</m:t>
                              </m:r>
                              <m:sSubSup>
                                <m:sSubSupPr>
                                  <m:ctrlPr>
                                    <a:rPr lang="en-GB" sz="1600" i="1">
                                      <a:latin typeface="Cambria Math" panose="02040503050406030204" pitchFamily="18" charset="0"/>
                                    </a:rPr>
                                  </m:ctrlPr>
                                </m:sSubSupPr>
                                <m:e>
                                  <m:r>
                                    <a:rPr lang="en-GB" sz="1600" i="1">
                                      <a:latin typeface="Cambria Math" panose="02040503050406030204" pitchFamily="18" charset="0"/>
                                    </a:rPr>
                                    <m:t>𝐵</m:t>
                                  </m:r>
                                </m:e>
                                <m:sub>
                                  <m:r>
                                    <a:rPr lang="en-GB" sz="1600" i="1">
                                      <a:latin typeface="Cambria Math" panose="02040503050406030204" pitchFamily="18" charset="0"/>
                                    </a:rPr>
                                    <m:t>𝑦</m:t>
                                  </m:r>
                                </m:sub>
                                <m:sup>
                                  <m:r>
                                    <a:rPr lang="en-GB" sz="1600" i="1">
                                      <a:latin typeface="Cambria Math" panose="02040503050406030204" pitchFamily="18" charset="0"/>
                                    </a:rPr>
                                    <m:t>2</m:t>
                                  </m:r>
                                </m:sup>
                              </m:sSubSup>
                              <m:d>
                                <m:dPr>
                                  <m:ctrlPr>
                                    <a:rPr lang="en-GB" sz="1600" i="1">
                                      <a:latin typeface="Cambria Math" panose="02040503050406030204" pitchFamily="18" charset="0"/>
                                    </a:rPr>
                                  </m:ctrlPr>
                                </m:dPr>
                                <m:e>
                                  <m:sSub>
                                    <m:sSubPr>
                                      <m:ctrlPr>
                                        <a:rPr lang="en-GB" sz="1600" i="1">
                                          <a:latin typeface="Cambria Math" panose="02040503050406030204" pitchFamily="18" charset="0"/>
                                        </a:rPr>
                                      </m:ctrlPr>
                                    </m:sSubPr>
                                    <m:e>
                                      <m:r>
                                        <a:rPr lang="en-GB" sz="1600" i="1">
                                          <a:latin typeface="Cambria Math" panose="02040503050406030204" pitchFamily="18" charset="0"/>
                                        </a:rPr>
                                        <m:t>𝑥</m:t>
                                      </m:r>
                                    </m:e>
                                    <m:sub>
                                      <m:r>
                                        <a:rPr lang="en-GB" sz="1600" i="1">
                                          <a:latin typeface="Cambria Math" panose="02040503050406030204" pitchFamily="18" charset="0"/>
                                        </a:rPr>
                                        <m:t>𝑛</m:t>
                                      </m:r>
                                    </m:sub>
                                  </m:sSub>
                                  <m:r>
                                    <a:rPr lang="en-GB" sz="1600" i="1">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𝑦</m:t>
                                      </m:r>
                                    </m:e>
                                    <m:sub>
                                      <m:r>
                                        <a:rPr lang="en-GB" sz="1600" i="1">
                                          <a:latin typeface="Cambria Math" panose="02040503050406030204" pitchFamily="18" charset="0"/>
                                        </a:rPr>
                                        <m:t>𝑛</m:t>
                                      </m:r>
                                    </m:sub>
                                  </m:sSub>
                                </m:e>
                              </m:d>
                            </m:e>
                          </m:rad>
                        </m:e>
                      </m:nary>
                    </m:oMath>
                  </m:oMathPara>
                </a14:m>
                <a:endParaRPr lang="en-GB" sz="1600" i="1">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600" i="1">
                          <a:latin typeface="Cambria Math" panose="02040503050406030204" pitchFamily="18" charset="0"/>
                        </a:rPr>
                        <m:t>{</m:t>
                      </m:r>
                      <m:d>
                        <m:dPr>
                          <m:ctrlPr>
                            <a:rPr lang="en-GB" sz="1600" i="1">
                              <a:latin typeface="Cambria Math" panose="02040503050406030204" pitchFamily="18" charset="0"/>
                            </a:rPr>
                          </m:ctrlPr>
                        </m:dPr>
                        <m:e>
                          <m:sSub>
                            <m:sSubPr>
                              <m:ctrlPr>
                                <a:rPr lang="en-GB" sz="1600" i="1">
                                  <a:latin typeface="Cambria Math" panose="02040503050406030204" pitchFamily="18" charset="0"/>
                                </a:rPr>
                              </m:ctrlPr>
                            </m:sSubPr>
                            <m:e>
                              <m:r>
                                <a:rPr lang="en-GB" sz="1600" i="1">
                                  <a:latin typeface="Cambria Math" panose="02040503050406030204" pitchFamily="18" charset="0"/>
                                </a:rPr>
                                <m:t>𝑥</m:t>
                              </m:r>
                            </m:e>
                            <m:sub>
                              <m:r>
                                <a:rPr lang="en-GB" sz="1600" i="1">
                                  <a:latin typeface="Cambria Math" panose="02040503050406030204" pitchFamily="18" charset="0"/>
                                </a:rPr>
                                <m:t>𝑛</m:t>
                              </m:r>
                            </m:sub>
                          </m:sSub>
                          <m:r>
                            <a:rPr lang="en-GB" sz="1600" i="1">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𝑦</m:t>
                              </m:r>
                            </m:e>
                            <m:sub>
                              <m:r>
                                <a:rPr lang="en-GB" sz="1600" i="1">
                                  <a:latin typeface="Cambria Math" panose="02040503050406030204" pitchFamily="18" charset="0"/>
                                </a:rPr>
                                <m:t>𝑛</m:t>
                              </m:r>
                            </m:sub>
                          </m:sSub>
                        </m:e>
                      </m:d>
                      <m:r>
                        <a:rPr lang="en-GB" sz="1600" i="1">
                          <a:latin typeface="Cambria Math" panose="02040503050406030204" pitchFamily="18" charset="0"/>
                        </a:rPr>
                        <m:t>∈</m:t>
                      </m:r>
                      <m:r>
                        <a:rPr lang="en-GB" sz="1600" i="1">
                          <a:latin typeface="Cambria Math" panose="02040503050406030204" pitchFamily="18" charset="0"/>
                        </a:rPr>
                        <m:t>𝑆</m:t>
                      </m:r>
                      <m:r>
                        <a:rPr lang="en-GB" sz="1600" i="1">
                          <a:latin typeface="Cambria Math" panose="02040503050406030204" pitchFamily="18" charset="0"/>
                        </a:rPr>
                        <m:t>}</m:t>
                      </m:r>
                    </m:oMath>
                  </m:oMathPara>
                </a14:m>
                <a:endParaRPr lang="en-GB" sz="1600"/>
              </a:p>
            </p:txBody>
          </p:sp>
        </mc:Choice>
        <mc:Fallback xmlns="">
          <p:sp>
            <p:nvSpPr>
              <p:cNvPr id="134" name="TextBox 133">
                <a:extLst>
                  <a:ext uri="{FF2B5EF4-FFF2-40B4-BE49-F238E27FC236}">
                    <a16:creationId xmlns:a16="http://schemas.microsoft.com/office/drawing/2014/main" id="{20E19B0B-9D92-9ECC-82A1-B0985D57E729}"/>
                  </a:ext>
                </a:extLst>
              </p:cNvPr>
              <p:cNvSpPr txBox="1">
                <a:spLocks noRot="1" noChangeAspect="1" noMove="1" noResize="1" noEditPoints="1" noAdjustHandles="1" noChangeArrowheads="1" noChangeShapeType="1" noTextEdit="1"/>
              </p:cNvSpPr>
              <p:nvPr/>
            </p:nvSpPr>
            <p:spPr>
              <a:xfrm>
                <a:off x="8330656" y="4034180"/>
                <a:ext cx="3682675" cy="1010982"/>
              </a:xfrm>
              <a:prstGeom prst="rect">
                <a:avLst/>
              </a:prstGeom>
              <a:blipFill>
                <a:blip r:embed="rId8"/>
                <a:stretch>
                  <a:fillRect b="-3012"/>
                </a:stretch>
              </a:blipFill>
            </p:spPr>
            <p:txBody>
              <a:bodyPr/>
              <a:lstStyle/>
              <a:p>
                <a:r>
                  <a:rPr lang="en-US">
                    <a:noFill/>
                  </a:rPr>
                  <a:t> </a:t>
                </a:r>
              </a:p>
            </p:txBody>
          </p:sp>
        </mc:Fallback>
      </mc:AlternateContent>
      <p:cxnSp>
        <p:nvCxnSpPr>
          <p:cNvPr id="54" name="Straight Arrow Connector 53">
            <a:extLst>
              <a:ext uri="{FF2B5EF4-FFF2-40B4-BE49-F238E27FC236}">
                <a16:creationId xmlns:a16="http://schemas.microsoft.com/office/drawing/2014/main" id="{CAC0B82A-C428-7189-8656-6BFF139F8FAA}"/>
              </a:ext>
            </a:extLst>
          </p:cNvPr>
          <p:cNvCxnSpPr>
            <a:cxnSpLocks/>
          </p:cNvCxnSpPr>
          <p:nvPr/>
        </p:nvCxnSpPr>
        <p:spPr>
          <a:xfrm>
            <a:off x="5683253" y="4233186"/>
            <a:ext cx="1548999" cy="3168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0" name="Straight Arrow Connector 139">
            <a:extLst>
              <a:ext uri="{FF2B5EF4-FFF2-40B4-BE49-F238E27FC236}">
                <a16:creationId xmlns:a16="http://schemas.microsoft.com/office/drawing/2014/main" id="{C9BE2654-5E26-4C9B-4A08-16C87D653A89}"/>
              </a:ext>
            </a:extLst>
          </p:cNvPr>
          <p:cNvCxnSpPr>
            <a:cxnSpLocks/>
          </p:cNvCxnSpPr>
          <p:nvPr/>
        </p:nvCxnSpPr>
        <p:spPr>
          <a:xfrm>
            <a:off x="4088793" y="5244553"/>
            <a:ext cx="444500" cy="3175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705CC5F9-1321-82A9-5F16-8810D249CDF2}"/>
                  </a:ext>
                </a:extLst>
              </p:cNvPr>
              <p:cNvSpPr txBox="1"/>
              <p:nvPr/>
            </p:nvSpPr>
            <p:spPr>
              <a:xfrm>
                <a:off x="4434667" y="5251451"/>
                <a:ext cx="1728743" cy="121379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𝑁𝐼</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𝐺</m:t>
                          </m:r>
                          <m:sSup>
                            <m:sSupPr>
                              <m:ctrlPr>
                                <a:rPr lang="en-GB" i="1">
                                  <a:latin typeface="Cambria Math" panose="02040503050406030204" pitchFamily="18" charset="0"/>
                                </a:rPr>
                              </m:ctrlPr>
                            </m:sSupPr>
                            <m:e>
                              <m:r>
                                <a:rPr lang="en-GB" i="1">
                                  <a:latin typeface="Cambria Math" panose="02040503050406030204" pitchFamily="18" charset="0"/>
                                </a:rPr>
                                <m:t>𝑟</m:t>
                              </m:r>
                            </m:e>
                            <m:sup>
                              <m:r>
                                <a:rPr lang="en-GB" i="1">
                                  <a:latin typeface="Cambria Math" panose="02040503050406030204" pitchFamily="18" charset="0"/>
                                </a:rPr>
                                <m:t>2</m:t>
                              </m:r>
                            </m:sup>
                          </m:sSup>
                        </m:num>
                        <m:den>
                          <m:r>
                            <a:rPr lang="en-GB" i="1">
                              <a:latin typeface="Cambria Math" panose="02040503050406030204" pitchFamily="18" charset="0"/>
                            </a:rPr>
                            <m:t>2</m:t>
                          </m:r>
                          <m:r>
                            <a:rPr lang="en-GB" i="1">
                              <a:latin typeface="Cambria Math" panose="02040503050406030204" pitchFamily="18" charset="0"/>
                            </a:rPr>
                            <m:t>𝜂</m:t>
                          </m:r>
                          <m:sSub>
                            <m:sSubPr>
                              <m:ctrlPr>
                                <a:rPr lang="en-GB" i="1">
                                  <a:latin typeface="Cambria Math" panose="02040503050406030204" pitchFamily="18" charset="0"/>
                                </a:rPr>
                              </m:ctrlPr>
                            </m:sSubPr>
                            <m:e>
                              <m:r>
                                <a:rPr lang="en-GB" i="1">
                                  <a:latin typeface="Cambria Math" panose="02040503050406030204" pitchFamily="18" charset="0"/>
                                </a:rPr>
                                <m:t>𝜇</m:t>
                              </m:r>
                            </m:e>
                            <m:sub>
                              <m:r>
                                <a:rPr lang="en-GB" i="1">
                                  <a:latin typeface="Cambria Math" panose="02040503050406030204" pitchFamily="18" charset="0"/>
                                </a:rPr>
                                <m:t>0</m:t>
                              </m:r>
                            </m:sub>
                          </m:sSub>
                        </m:den>
                      </m:f>
                    </m:oMath>
                  </m:oMathPara>
                </a14:m>
                <a:endParaRPr lang="en-GB"/>
              </a:p>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𝑗</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𝑁𝐼</m:t>
                          </m:r>
                        </m:num>
                        <m:den>
                          <m:r>
                            <a:rPr lang="en-GB" i="1">
                              <a:latin typeface="Cambria Math" panose="02040503050406030204" pitchFamily="18" charset="0"/>
                            </a:rPr>
                            <m:t>𝑐𝑤</m:t>
                          </m:r>
                          <m:r>
                            <a:rPr lang="en-GB" i="1">
                              <a:latin typeface="Cambria Math" panose="02040503050406030204" pitchFamily="18" charset="0"/>
                            </a:rPr>
                            <m:t>⋅</m:t>
                          </m:r>
                          <m:r>
                            <a:rPr lang="en-GB" i="1">
                              <a:latin typeface="Cambria Math" panose="02040503050406030204" pitchFamily="18" charset="0"/>
                            </a:rPr>
                            <m:t>𝑐𝑙</m:t>
                          </m:r>
                          <m:r>
                            <a:rPr lang="en-GB" i="1">
                              <a:latin typeface="Cambria Math" panose="02040503050406030204" pitchFamily="18" charset="0"/>
                            </a:rPr>
                            <m:t>⋅0.6</m:t>
                          </m:r>
                        </m:den>
                      </m:f>
                    </m:oMath>
                  </m:oMathPara>
                </a14:m>
                <a:endParaRPr lang="en-GB"/>
              </a:p>
            </p:txBody>
          </p:sp>
        </mc:Choice>
        <mc:Fallback xmlns="">
          <p:sp>
            <p:nvSpPr>
              <p:cNvPr id="146" name="TextBox 145">
                <a:extLst>
                  <a:ext uri="{FF2B5EF4-FFF2-40B4-BE49-F238E27FC236}">
                    <a16:creationId xmlns:a16="http://schemas.microsoft.com/office/drawing/2014/main" id="{705CC5F9-1321-82A9-5F16-8810D249CDF2}"/>
                  </a:ext>
                </a:extLst>
              </p:cNvPr>
              <p:cNvSpPr txBox="1">
                <a:spLocks noRot="1" noChangeAspect="1" noMove="1" noResize="1" noEditPoints="1" noAdjustHandles="1" noChangeArrowheads="1" noChangeShapeType="1" noTextEdit="1"/>
              </p:cNvSpPr>
              <p:nvPr/>
            </p:nvSpPr>
            <p:spPr>
              <a:xfrm>
                <a:off x="4434667" y="5251451"/>
                <a:ext cx="1728743" cy="1213794"/>
              </a:xfrm>
              <a:prstGeom prst="rect">
                <a:avLst/>
              </a:prstGeom>
              <a:blipFill>
                <a:blip r:embed="rId9"/>
                <a:stretch>
                  <a:fillRect/>
                </a:stretch>
              </a:blipFill>
            </p:spPr>
            <p:txBody>
              <a:bodyPr/>
              <a:lstStyle/>
              <a:p>
                <a:r>
                  <a:rPr lang="en-US">
                    <a:noFill/>
                  </a:rPr>
                  <a:t> </a:t>
                </a:r>
              </a:p>
            </p:txBody>
          </p:sp>
        </mc:Fallback>
      </mc:AlternateContent>
      <p:cxnSp>
        <p:nvCxnSpPr>
          <p:cNvPr id="151" name="Straight Arrow Connector 150">
            <a:extLst>
              <a:ext uri="{FF2B5EF4-FFF2-40B4-BE49-F238E27FC236}">
                <a16:creationId xmlns:a16="http://schemas.microsoft.com/office/drawing/2014/main" id="{2825029C-C572-C1E8-B301-B3C9C5EE9E81}"/>
              </a:ext>
            </a:extLst>
          </p:cNvPr>
          <p:cNvCxnSpPr>
            <a:cxnSpLocks/>
            <a:stCxn id="152" idx="1"/>
          </p:cNvCxnSpPr>
          <p:nvPr/>
        </p:nvCxnSpPr>
        <p:spPr>
          <a:xfrm flipH="1">
            <a:off x="5942191" y="5821997"/>
            <a:ext cx="510344" cy="757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2" name="TextBox 151">
            <a:extLst>
              <a:ext uri="{FF2B5EF4-FFF2-40B4-BE49-F238E27FC236}">
                <a16:creationId xmlns:a16="http://schemas.microsoft.com/office/drawing/2014/main" id="{7AE38A54-DEE4-268E-6AC5-71CF5183C3C9}"/>
              </a:ext>
            </a:extLst>
          </p:cNvPr>
          <p:cNvSpPr txBox="1"/>
          <p:nvPr/>
        </p:nvSpPr>
        <p:spPr>
          <a:xfrm>
            <a:off x="6452535" y="5560387"/>
            <a:ext cx="2181132" cy="523220"/>
          </a:xfrm>
          <a:prstGeom prst="rect">
            <a:avLst/>
          </a:prstGeom>
          <a:noFill/>
        </p:spPr>
        <p:txBody>
          <a:bodyPr wrap="square" rtlCol="0">
            <a:spAutoFit/>
          </a:bodyPr>
          <a:lstStyle/>
          <a:p>
            <a:r>
              <a:rPr lang="en-GB" sz="1400"/>
              <a:t>Allow 40% of area for cooling etc</a:t>
            </a:r>
          </a:p>
        </p:txBody>
      </p:sp>
      <mc:AlternateContent xmlns:mc="http://schemas.openxmlformats.org/markup-compatibility/2006" xmlns:a14="http://schemas.microsoft.com/office/drawing/2010/main">
        <mc:Choice Requires="a14">
          <p:sp>
            <p:nvSpPr>
              <p:cNvPr id="170" name="TextBox 169">
                <a:extLst>
                  <a:ext uri="{FF2B5EF4-FFF2-40B4-BE49-F238E27FC236}">
                    <a16:creationId xmlns:a16="http://schemas.microsoft.com/office/drawing/2014/main" id="{3D8BADD7-B715-BB47-B509-73D3BAC3C421}"/>
                  </a:ext>
                </a:extLst>
              </p:cNvPr>
              <p:cNvSpPr txBox="1"/>
              <p:nvPr/>
            </p:nvSpPr>
            <p:spPr>
              <a:xfrm>
                <a:off x="9488675" y="2791412"/>
                <a:ext cx="1183529"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𝐸</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2</m:t>
                          </m:r>
                        </m:den>
                      </m:f>
                      <m:r>
                        <a:rPr lang="en-GB" i="1">
                          <a:latin typeface="Cambria Math" panose="02040503050406030204" pitchFamily="18" charset="0"/>
                        </a:rPr>
                        <m:t>𝐿</m:t>
                      </m:r>
                      <m:sSup>
                        <m:sSupPr>
                          <m:ctrlPr>
                            <a:rPr lang="en-GB" i="1">
                              <a:latin typeface="Cambria Math" panose="02040503050406030204" pitchFamily="18" charset="0"/>
                            </a:rPr>
                          </m:ctrlPr>
                        </m:sSupPr>
                        <m:e>
                          <m:r>
                            <a:rPr lang="en-GB" i="1">
                              <a:latin typeface="Cambria Math" panose="02040503050406030204" pitchFamily="18" charset="0"/>
                            </a:rPr>
                            <m:t>𝐼</m:t>
                          </m:r>
                        </m:e>
                        <m:sup>
                          <m:r>
                            <a:rPr lang="en-GB" i="1">
                              <a:latin typeface="Cambria Math" panose="02040503050406030204" pitchFamily="18" charset="0"/>
                            </a:rPr>
                            <m:t>2</m:t>
                          </m:r>
                        </m:sup>
                      </m:sSup>
                    </m:oMath>
                  </m:oMathPara>
                </a14:m>
                <a:endParaRPr lang="en-GB"/>
              </a:p>
            </p:txBody>
          </p:sp>
        </mc:Choice>
        <mc:Fallback xmlns="">
          <p:sp>
            <p:nvSpPr>
              <p:cNvPr id="170" name="TextBox 169">
                <a:extLst>
                  <a:ext uri="{FF2B5EF4-FFF2-40B4-BE49-F238E27FC236}">
                    <a16:creationId xmlns:a16="http://schemas.microsoft.com/office/drawing/2014/main" id="{3D8BADD7-B715-BB47-B509-73D3BAC3C421}"/>
                  </a:ext>
                </a:extLst>
              </p:cNvPr>
              <p:cNvSpPr txBox="1">
                <a:spLocks noRot="1" noChangeAspect="1" noMove="1" noResize="1" noEditPoints="1" noAdjustHandles="1" noChangeArrowheads="1" noChangeShapeType="1" noTextEdit="1"/>
              </p:cNvSpPr>
              <p:nvPr/>
            </p:nvSpPr>
            <p:spPr>
              <a:xfrm>
                <a:off x="9488675" y="2791412"/>
                <a:ext cx="1183529" cy="610936"/>
              </a:xfrm>
              <a:prstGeom prst="rect">
                <a:avLst/>
              </a:prstGeom>
              <a:blipFill>
                <a:blip r:embed="rId10"/>
                <a:stretch>
                  <a:fillRect/>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30706940-2C87-9BB0-E1FC-312052C247A5}"/>
              </a:ext>
            </a:extLst>
          </p:cNvPr>
          <p:cNvSpPr txBox="1"/>
          <p:nvPr/>
        </p:nvSpPr>
        <p:spPr>
          <a:xfrm>
            <a:off x="838200" y="5614318"/>
            <a:ext cx="2852639" cy="1061829"/>
          </a:xfrm>
          <a:prstGeom prst="rect">
            <a:avLst/>
          </a:prstGeom>
          <a:noFill/>
        </p:spPr>
        <p:txBody>
          <a:bodyPr wrap="square">
            <a:spAutoFit/>
          </a:bodyPr>
          <a:lstStyle/>
          <a:p>
            <a:pPr>
              <a:buNone/>
            </a:pPr>
            <a:r>
              <a:rPr lang="en-GB" sz="700"/>
              <a:t>*Ferran </a:t>
            </a:r>
            <a:r>
              <a:rPr lang="en-GB" sz="700" err="1"/>
              <a:t>Pousa</a:t>
            </a:r>
            <a:r>
              <a:rPr lang="en-GB" sz="700"/>
              <a:t>, A., S. Jalas, M. Kirchen, et al. ‘Bayesian Optimization of Laser-Plasma Accelerators Assisted by Reduced Physical Models’. </a:t>
            </a:r>
            <a:r>
              <a:rPr lang="en-GB" sz="700" i="1"/>
              <a:t>Physical Review Accelerators and Beams</a:t>
            </a:r>
            <a:r>
              <a:rPr lang="en-GB" sz="700"/>
              <a:t> 26, no. 8 (2023): 084601. </a:t>
            </a:r>
            <a:r>
              <a:rPr lang="en-GB" sz="700">
                <a:hlinkClick r:id="rId11"/>
              </a:rPr>
              <a:t>https://doi.org/10.1103/PhysRevAccelBeams.26.084601</a:t>
            </a:r>
            <a:r>
              <a:rPr lang="en-GB" sz="700"/>
              <a:t>.</a:t>
            </a:r>
          </a:p>
          <a:p>
            <a:r>
              <a:rPr lang="en-GB" sz="700"/>
              <a:t>**Hudson, Stephen, Jeffrey Larson, John-Luke Navarro, and Stefan M. Wild. ‘</a:t>
            </a:r>
            <a:r>
              <a:rPr lang="en-GB" sz="700" err="1"/>
              <a:t>libEnsemble</a:t>
            </a:r>
            <a:r>
              <a:rPr lang="en-GB" sz="700"/>
              <a:t>: A Library to Coordinate the Concurrent Evaluation of Dynamic Ensembles of Calculations’. </a:t>
            </a:r>
            <a:r>
              <a:rPr lang="en-GB" sz="700" i="1"/>
              <a:t>IEEE Transactions on Parallel and Distributed Systems</a:t>
            </a:r>
            <a:r>
              <a:rPr lang="en-GB" sz="700"/>
              <a:t> 33, no. 4 (2022): 977–88. </a:t>
            </a:r>
            <a:r>
              <a:rPr lang="en-GB" sz="700">
                <a:hlinkClick r:id="rId12"/>
              </a:rPr>
              <a:t>https://doi.org/10.1109/TPDS.2021.3082815</a:t>
            </a:r>
            <a:r>
              <a:rPr lang="en-GB" sz="700"/>
              <a:t>.</a:t>
            </a:r>
          </a:p>
        </p:txBody>
      </p:sp>
      <p:sp>
        <p:nvSpPr>
          <p:cNvPr id="5" name="TextBox 4">
            <a:extLst>
              <a:ext uri="{FF2B5EF4-FFF2-40B4-BE49-F238E27FC236}">
                <a16:creationId xmlns:a16="http://schemas.microsoft.com/office/drawing/2014/main" id="{CE3F6991-A01C-DF03-6036-722F78C545C9}"/>
              </a:ext>
            </a:extLst>
          </p:cNvPr>
          <p:cNvSpPr txBox="1"/>
          <p:nvPr/>
        </p:nvSpPr>
        <p:spPr>
          <a:xfrm>
            <a:off x="9107424" y="5613341"/>
            <a:ext cx="2977210" cy="738664"/>
          </a:xfrm>
          <a:prstGeom prst="rect">
            <a:avLst/>
          </a:prstGeom>
          <a:noFill/>
        </p:spPr>
        <p:txBody>
          <a:bodyPr wrap="square">
            <a:spAutoFit/>
          </a:bodyPr>
          <a:lstStyle/>
          <a:p>
            <a:r>
              <a:rPr lang="en-GB" sz="700">
                <a:latin typeface="Avenir Next" panose="020B0503020202020204" pitchFamily="34" charset="0"/>
              </a:rPr>
              <a:t>***</a:t>
            </a:r>
            <a:r>
              <a:rPr lang="en-GB" sz="700" err="1">
                <a:latin typeface="Avenir Next" panose="020B0503020202020204" pitchFamily="34" charset="0"/>
              </a:rPr>
              <a:t>Bauche</a:t>
            </a:r>
            <a:r>
              <a:rPr lang="en-GB" sz="700">
                <a:latin typeface="Avenir Next" panose="020B0503020202020204" pitchFamily="34" charset="0"/>
              </a:rPr>
              <a:t>, Jérémie. ‘An Introduction to Magnets for Accelerators’. </a:t>
            </a:r>
            <a:r>
              <a:rPr lang="en-GB" sz="700">
                <a:latin typeface="Avenir Next" panose="020B0503020202020204" pitchFamily="34" charset="0"/>
                <a:hlinkClick r:id="rId13"/>
              </a:rPr>
              <a:t>https://indico.cern.ch/event/1621143/contributions/6831399/</a:t>
            </a:r>
            <a:endParaRPr lang="en-GB" sz="700">
              <a:latin typeface="Avenir Next" panose="020B0503020202020204" pitchFamily="34" charset="0"/>
            </a:endParaRPr>
          </a:p>
          <a:p>
            <a:r>
              <a:rPr lang="it-IT" sz="700">
                <a:latin typeface="Avenir Next" panose="020B0503020202020204" pitchFamily="34" charset="0"/>
              </a:rPr>
              <a:t>****Breschi, M., A. Macchiagodena, P. L. </a:t>
            </a:r>
            <a:r>
              <a:rPr lang="it-IT" sz="700" err="1">
                <a:latin typeface="Avenir Next" panose="020B0503020202020204" pitchFamily="34" charset="0"/>
              </a:rPr>
              <a:t>Ribani</a:t>
            </a:r>
            <a:r>
              <a:rPr lang="it-IT" sz="700">
                <a:latin typeface="Avenir Next" panose="020B0503020202020204" pitchFamily="34" charset="0"/>
              </a:rPr>
              <a:t>, et al. NC </a:t>
            </a:r>
            <a:r>
              <a:rPr lang="it-IT" sz="700" err="1">
                <a:latin typeface="Avenir Next" panose="020B0503020202020204" pitchFamily="34" charset="0"/>
              </a:rPr>
              <a:t>Magnet</a:t>
            </a:r>
            <a:r>
              <a:rPr lang="it-IT" sz="700">
                <a:latin typeface="Avenir Next" panose="020B0503020202020204" pitchFamily="34" charset="0"/>
              </a:rPr>
              <a:t> </a:t>
            </a:r>
            <a:r>
              <a:rPr lang="it-IT" sz="700" err="1">
                <a:latin typeface="Avenir Next" panose="020B0503020202020204" pitchFamily="34" charset="0"/>
              </a:rPr>
              <a:t>Configuration</a:t>
            </a:r>
            <a:r>
              <a:rPr lang="it-IT" sz="700">
                <a:latin typeface="Avenir Next" panose="020B0503020202020204" pitchFamily="34" charset="0"/>
              </a:rPr>
              <a:t> (</a:t>
            </a:r>
            <a:r>
              <a:rPr lang="it-IT" sz="700" err="1">
                <a:latin typeface="Avenir Next" panose="020B0503020202020204" pitchFamily="34" charset="0"/>
              </a:rPr>
              <a:t>Dipoles</a:t>
            </a:r>
            <a:r>
              <a:rPr lang="it-IT" sz="700">
                <a:latin typeface="Avenir Next" panose="020B0503020202020204" pitchFamily="34" charset="0"/>
              </a:rPr>
              <a:t> and </a:t>
            </a:r>
            <a:r>
              <a:rPr lang="it-IT" sz="700" err="1">
                <a:latin typeface="Avenir Next" panose="020B0503020202020204" pitchFamily="34" charset="0"/>
              </a:rPr>
              <a:t>Quadrupoles</a:t>
            </a:r>
            <a:r>
              <a:rPr lang="it-IT" sz="700">
                <a:latin typeface="Avenir Next" panose="020B0503020202020204" pitchFamily="34" charset="0"/>
              </a:rPr>
              <a:t>).</a:t>
            </a:r>
            <a:r>
              <a:rPr lang="en-GB" sz="700">
                <a:latin typeface="Avenir Next" panose="020B0503020202020204" pitchFamily="34" charset="0"/>
              </a:rPr>
              <a:t> IMCC and MuCol Annual Meeting, 13 May 2025.</a:t>
            </a:r>
            <a:r>
              <a:rPr lang="it-IT" sz="700">
                <a:latin typeface="Avenir Next" panose="020B0503020202020204" pitchFamily="34" charset="0"/>
              </a:rPr>
              <a:t> </a:t>
            </a:r>
            <a:r>
              <a:rPr lang="it-IT" sz="700">
                <a:latin typeface="Avenir Next" panose="020B0503020202020204" pitchFamily="34" charset="0"/>
                <a:hlinkClick r:id="rId14"/>
              </a:rPr>
              <a:t>https://indico.desy.de/event/45968/contributions/186232/</a:t>
            </a:r>
            <a:endParaRPr lang="en-GB" sz="700"/>
          </a:p>
        </p:txBody>
      </p:sp>
      <p:sp>
        <p:nvSpPr>
          <p:cNvPr id="7" name="TextBox 6">
            <a:extLst>
              <a:ext uri="{FF2B5EF4-FFF2-40B4-BE49-F238E27FC236}">
                <a16:creationId xmlns:a16="http://schemas.microsoft.com/office/drawing/2014/main" id="{808664E9-F92F-696C-948B-9321D3C1773D}"/>
              </a:ext>
            </a:extLst>
          </p:cNvPr>
          <p:cNvSpPr txBox="1"/>
          <p:nvPr/>
        </p:nvSpPr>
        <p:spPr>
          <a:xfrm>
            <a:off x="838198" y="1411330"/>
            <a:ext cx="10515600" cy="714234"/>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Multi Objective Bayesian Optimisation </a:t>
            </a:r>
          </a:p>
          <a:p>
            <a:pPr>
              <a:lnSpc>
                <a:spcPct val="114000"/>
              </a:lnSpc>
            </a:pPr>
            <a:r>
              <a:rPr lang="en-GB">
                <a:solidFill>
                  <a:srgbClr val="1D2A63"/>
                </a:solidFill>
                <a:latin typeface="Avenir Next Medium" panose="020B0503020202020204" pitchFamily="34" charset="0"/>
              </a:rPr>
              <a:t>with </a:t>
            </a:r>
            <a:r>
              <a:rPr lang="en-GB" err="1">
                <a:solidFill>
                  <a:srgbClr val="1D2A63"/>
                </a:solidFill>
                <a:latin typeface="Avenir Next Medium" panose="020B0503020202020204" pitchFamily="34" charset="0"/>
              </a:rPr>
              <a:t>Optimas</a:t>
            </a:r>
            <a:r>
              <a:rPr lang="en-GB" baseline="30000">
                <a:solidFill>
                  <a:srgbClr val="1D2A63"/>
                </a:solidFill>
                <a:latin typeface="Avenir Next Medium" panose="020B0503020202020204" pitchFamily="34" charset="0"/>
              </a:rPr>
              <a:t>[*, **]</a:t>
            </a:r>
          </a:p>
        </p:txBody>
      </p:sp>
    </p:spTree>
    <p:extLst>
      <p:ext uri="{BB962C8B-B14F-4D97-AF65-F5344CB8AC3E}">
        <p14:creationId xmlns:p14="http://schemas.microsoft.com/office/powerpoint/2010/main" val="2112403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6B004B-1321-A062-A60A-58BF0953E201}"/>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D0FDD5A9-D2BE-C41C-B291-8A6F920575BF}"/>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D63EB034-FFA6-7A40-A665-98B577526C4D}"/>
              </a:ext>
            </a:extLst>
          </p:cNvPr>
          <p:cNvSpPr txBox="1"/>
          <p:nvPr/>
        </p:nvSpPr>
        <p:spPr>
          <a:xfrm>
            <a:off x="222409" y="6308209"/>
            <a:ext cx="319318"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7</a:t>
            </a:r>
          </a:p>
        </p:txBody>
      </p:sp>
      <p:sp>
        <p:nvSpPr>
          <p:cNvPr id="5" name="TextBox 4">
            <a:extLst>
              <a:ext uri="{FF2B5EF4-FFF2-40B4-BE49-F238E27FC236}">
                <a16:creationId xmlns:a16="http://schemas.microsoft.com/office/drawing/2014/main" id="{74D256B8-EADA-66A0-7177-726237DF53DD}"/>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p:sp>
        <p:nvSpPr>
          <p:cNvPr id="3" name="TextBox 2">
            <a:extLst>
              <a:ext uri="{FF2B5EF4-FFF2-40B4-BE49-F238E27FC236}">
                <a16:creationId xmlns:a16="http://schemas.microsoft.com/office/drawing/2014/main" id="{F5F69A92-C38B-D78F-3CE3-78FE7FA9C9F1}"/>
              </a:ext>
            </a:extLst>
          </p:cNvPr>
          <p:cNvSpPr txBox="1"/>
          <p:nvPr/>
        </p:nvSpPr>
        <p:spPr>
          <a:xfrm>
            <a:off x="838198" y="1411330"/>
            <a:ext cx="9116071" cy="4819524"/>
          </a:xfrm>
          <a:prstGeom prst="rect">
            <a:avLst/>
          </a:prstGeom>
          <a:noFill/>
        </p:spPr>
        <p:txBody>
          <a:bodyPr wrap="square">
            <a:spAutoFit/>
          </a:bodyPr>
          <a:lstStyle/>
          <a:p>
            <a:pPr>
              <a:lnSpc>
                <a:spcPct val="114000"/>
              </a:lnSpc>
            </a:pPr>
            <a:r>
              <a:rPr lang="en-GB" dirty="0">
                <a:solidFill>
                  <a:srgbClr val="1D2A63"/>
                </a:solidFill>
                <a:latin typeface="Avenir Next Medium" panose="020B0503020202020204" pitchFamily="34" charset="0"/>
              </a:rPr>
              <a:t>The Single Arc Cell</a:t>
            </a:r>
          </a:p>
          <a:p>
            <a:pPr marL="285750" indent="-285750">
              <a:lnSpc>
                <a:spcPct val="114000"/>
              </a:lnSpc>
              <a:buFont typeface="Arial" panose="020B0604020202020204" pitchFamily="34" charset="0"/>
              <a:buChar char="•"/>
            </a:pPr>
            <a:endParaRPr lang="en-GB" dirty="0">
              <a:solidFill>
                <a:srgbClr val="323C45"/>
              </a:solidFill>
              <a:latin typeface="Avenir Next Regular"/>
              <a:ea typeface="Avenir Next Regular"/>
              <a:cs typeface="Avenir Next Regular"/>
              <a:sym typeface="Avenir Next Regular"/>
            </a:endParaRPr>
          </a:p>
          <a:p>
            <a:pPr marL="285750" indent="-285750">
              <a:lnSpc>
                <a:spcPct val="114000"/>
              </a:lnSpc>
              <a:buFont typeface="Arial" panose="020B0604020202020204" pitchFamily="34" charset="0"/>
              <a:buChar char="•"/>
            </a:pPr>
            <a:r>
              <a:rPr lang="en-GB" dirty="0">
                <a:solidFill>
                  <a:srgbClr val="323C45"/>
                </a:solidFill>
                <a:latin typeface="Avenir Next Regular"/>
                <a:ea typeface="Avenir Next Regular"/>
                <a:cs typeface="Avenir Next Regular"/>
                <a:sym typeface="Avenir Next Regular"/>
              </a:rPr>
              <a:t>The single arc cell consists of 16 dipole magnets, 10 quadrupole magnets and 7 </a:t>
            </a:r>
            <a:r>
              <a:rPr lang="en-GB" dirty="0" err="1">
                <a:solidFill>
                  <a:srgbClr val="323C45"/>
                </a:solidFill>
                <a:latin typeface="Avenir Next Regular"/>
                <a:ea typeface="Avenir Next Regular"/>
                <a:cs typeface="Avenir Next Regular"/>
                <a:sym typeface="Avenir Next Regular"/>
              </a:rPr>
              <a:t>sextupole</a:t>
            </a:r>
            <a:r>
              <a:rPr lang="en-GB" dirty="0">
                <a:solidFill>
                  <a:srgbClr val="323C45"/>
                </a:solidFill>
                <a:latin typeface="Avenir Next Regular"/>
                <a:ea typeface="Avenir Next Regular"/>
                <a:cs typeface="Avenir Next Regular"/>
                <a:sym typeface="Avenir Next Regular"/>
              </a:rPr>
              <a:t> magnets.</a:t>
            </a:r>
          </a:p>
          <a:p>
            <a:pPr marL="285750" indent="-285750">
              <a:lnSpc>
                <a:spcPct val="114000"/>
              </a:lnSpc>
              <a:buFont typeface="Arial" panose="020B0604020202020204" pitchFamily="34" charset="0"/>
              <a:buChar char="•"/>
            </a:pPr>
            <a:endParaRPr lang="en-GB" dirty="0">
              <a:solidFill>
                <a:srgbClr val="323C45"/>
              </a:solidFill>
              <a:latin typeface="Avenir Next Regular"/>
              <a:ea typeface="Avenir Next Regular"/>
              <a:cs typeface="Avenir Next Regular"/>
              <a:sym typeface="Avenir Next Regular"/>
            </a:endParaRPr>
          </a:p>
          <a:p>
            <a:pPr marL="285750" indent="-285750">
              <a:lnSpc>
                <a:spcPct val="114000"/>
              </a:lnSpc>
              <a:buFont typeface="Arial" panose="020B0604020202020204" pitchFamily="34" charset="0"/>
              <a:buChar char="•"/>
            </a:pPr>
            <a:endParaRPr lang="en-GB" dirty="0">
              <a:solidFill>
                <a:srgbClr val="323C45"/>
              </a:solidFill>
              <a:latin typeface="Avenir Next Regular"/>
              <a:ea typeface="Avenir Next Regular"/>
              <a:cs typeface="Avenir Next Regular"/>
              <a:sym typeface="Avenir Next Regular"/>
            </a:endParaRPr>
          </a:p>
          <a:p>
            <a:pPr marL="285750" indent="-285750">
              <a:lnSpc>
                <a:spcPct val="114000"/>
              </a:lnSpc>
              <a:buFont typeface="Arial" panose="020B0604020202020204" pitchFamily="34" charset="0"/>
              <a:buChar char="•"/>
            </a:pPr>
            <a:endParaRPr lang="en-GB" dirty="0">
              <a:solidFill>
                <a:srgbClr val="323C45"/>
              </a:solidFill>
              <a:latin typeface="Avenir Next Regular"/>
              <a:ea typeface="Avenir Next Regular"/>
              <a:cs typeface="Avenir Next Regular"/>
              <a:sym typeface="Avenir Next Regular"/>
            </a:endParaRPr>
          </a:p>
          <a:p>
            <a:pPr marL="285750" indent="-285750">
              <a:lnSpc>
                <a:spcPct val="114000"/>
              </a:lnSpc>
              <a:buFont typeface="Arial" panose="020B0604020202020204" pitchFamily="34" charset="0"/>
              <a:buChar char="•"/>
            </a:pPr>
            <a:endParaRPr lang="en-GB" dirty="0">
              <a:solidFill>
                <a:srgbClr val="323C45"/>
              </a:solidFill>
              <a:latin typeface="Avenir Next Regular"/>
              <a:ea typeface="Avenir Next Regular"/>
              <a:cs typeface="Avenir Next Regular"/>
              <a:sym typeface="Avenir Next Regular"/>
            </a:endParaRPr>
          </a:p>
          <a:p>
            <a:pPr marL="285750" indent="-285750">
              <a:lnSpc>
                <a:spcPct val="114000"/>
              </a:lnSpc>
              <a:buFont typeface="Arial" panose="020B0604020202020204" pitchFamily="34" charset="0"/>
              <a:buChar char="•"/>
            </a:pPr>
            <a:endParaRPr lang="en-GB" dirty="0">
              <a:solidFill>
                <a:srgbClr val="323C45"/>
              </a:solidFill>
              <a:latin typeface="Avenir Next Regular"/>
              <a:ea typeface="Avenir Next Regular"/>
              <a:cs typeface="Avenir Next Regular"/>
              <a:sym typeface="Avenir Next Regular"/>
            </a:endParaRPr>
          </a:p>
          <a:p>
            <a:pPr marL="285750" indent="-285750">
              <a:lnSpc>
                <a:spcPct val="114000"/>
              </a:lnSpc>
              <a:buFont typeface="Arial" panose="020B0604020202020204" pitchFamily="34" charset="0"/>
              <a:buChar char="•"/>
            </a:pPr>
            <a:endParaRPr lang="en-GB" dirty="0">
              <a:solidFill>
                <a:srgbClr val="323C45"/>
              </a:solidFill>
              <a:latin typeface="Avenir Next Regular"/>
              <a:ea typeface="Avenir Next Regular"/>
              <a:cs typeface="Avenir Next Regular"/>
              <a:sym typeface="Avenir Next Regular"/>
            </a:endParaRPr>
          </a:p>
          <a:p>
            <a:pPr>
              <a:lnSpc>
                <a:spcPct val="114000"/>
              </a:lnSpc>
            </a:pPr>
            <a:endParaRPr lang="en-GB" dirty="0">
              <a:solidFill>
                <a:srgbClr val="323C45"/>
              </a:solidFill>
              <a:latin typeface="Avenir Next Regular"/>
              <a:ea typeface="Avenir Next Regular"/>
              <a:cs typeface="Avenir Next Regular"/>
              <a:sym typeface="Avenir Next Regular"/>
            </a:endParaRPr>
          </a:p>
          <a:p>
            <a:pPr>
              <a:lnSpc>
                <a:spcPct val="114000"/>
              </a:lnSpc>
            </a:pPr>
            <a:endParaRPr lang="en-GB" dirty="0">
              <a:solidFill>
                <a:srgbClr val="323C45"/>
              </a:solidFill>
              <a:latin typeface="Avenir Next Regular"/>
              <a:ea typeface="Avenir Next Regular"/>
              <a:cs typeface="Avenir Next Regular"/>
              <a:sym typeface="Avenir Next Regular"/>
            </a:endParaRPr>
          </a:p>
          <a:p>
            <a:pPr marL="285750" indent="-285750">
              <a:lnSpc>
                <a:spcPct val="114000"/>
              </a:lnSpc>
              <a:buFont typeface="Arial" panose="020B0604020202020204" pitchFamily="34" charset="0"/>
              <a:buChar char="•"/>
            </a:pPr>
            <a:r>
              <a:rPr lang="en-GB" dirty="0">
                <a:solidFill>
                  <a:srgbClr val="323C45"/>
                </a:solidFill>
                <a:latin typeface="Avenir Next Regular"/>
                <a:ea typeface="Avenir Next Regular"/>
                <a:cs typeface="Avenir Next Regular"/>
                <a:sym typeface="Avenir Next Regular"/>
              </a:rPr>
              <a:t>Plot (left) of the RCS1 arc created using Xsuite.</a:t>
            </a:r>
          </a:p>
          <a:p>
            <a:pPr marL="285750" indent="-285750">
              <a:lnSpc>
                <a:spcPct val="114000"/>
              </a:lnSpc>
              <a:buFont typeface="Arial" panose="020B0604020202020204" pitchFamily="34" charset="0"/>
              <a:buChar char="•"/>
            </a:pPr>
            <a:r>
              <a:rPr lang="en-GB" dirty="0">
                <a:solidFill>
                  <a:srgbClr val="323C45"/>
                </a:solidFill>
                <a:latin typeface="Avenir Next Regular"/>
                <a:ea typeface="Avenir Next Regular"/>
                <a:cs typeface="Avenir Next Regular"/>
                <a:sym typeface="Avenir Next Regular"/>
              </a:rPr>
              <a:t>Visualisation (right) of the RCS1 single arc cell were created using </a:t>
            </a:r>
          </a:p>
          <a:p>
            <a:pPr>
              <a:lnSpc>
                <a:spcPct val="114000"/>
              </a:lnSpc>
            </a:pPr>
            <a:r>
              <a:rPr lang="en-GB" dirty="0">
                <a:solidFill>
                  <a:srgbClr val="323C45"/>
                </a:solidFill>
                <a:latin typeface="Avenir Next Regular"/>
                <a:ea typeface="Avenir Next Regular"/>
                <a:cs typeface="Avenir Next Regular"/>
                <a:sym typeface="Avenir Next Regular"/>
              </a:rPr>
              <a:t>     Beam Delivery Simulation (BDSIM) software.</a:t>
            </a:r>
          </a:p>
        </p:txBody>
      </p:sp>
      <p:grpSp>
        <p:nvGrpSpPr>
          <p:cNvPr id="37" name="Group 36">
            <a:extLst>
              <a:ext uri="{FF2B5EF4-FFF2-40B4-BE49-F238E27FC236}">
                <a16:creationId xmlns:a16="http://schemas.microsoft.com/office/drawing/2014/main" id="{D10907D8-97A0-F013-B91B-3151840AF65E}"/>
              </a:ext>
            </a:extLst>
          </p:cNvPr>
          <p:cNvGrpSpPr/>
          <p:nvPr/>
        </p:nvGrpSpPr>
        <p:grpSpPr>
          <a:xfrm>
            <a:off x="838198" y="2989278"/>
            <a:ext cx="10601212" cy="1942986"/>
            <a:chOff x="838195" y="3029574"/>
            <a:chExt cx="10601212" cy="1942986"/>
          </a:xfrm>
        </p:grpSpPr>
        <p:pic>
          <p:nvPicPr>
            <p:cNvPr id="9" name="Picture 8" descr="A graph with blue and orange squares&#10;&#10;AI-generated content may be incorrect.">
              <a:extLst>
                <a:ext uri="{FF2B5EF4-FFF2-40B4-BE49-F238E27FC236}">
                  <a16:creationId xmlns:a16="http://schemas.microsoft.com/office/drawing/2014/main" id="{374316CF-A1F9-F555-97F8-9EA3DBDAA110}"/>
                </a:ext>
              </a:extLst>
            </p:cNvPr>
            <p:cNvPicPr>
              <a:picLocks noChangeAspect="1"/>
            </p:cNvPicPr>
            <p:nvPr/>
          </p:nvPicPr>
          <p:blipFill>
            <a:blip r:embed="rId3"/>
            <a:srcRect l="7293" t="10783" r="9207"/>
            <a:stretch>
              <a:fillRect/>
            </a:stretch>
          </p:blipFill>
          <p:spPr>
            <a:xfrm>
              <a:off x="838195" y="3099973"/>
              <a:ext cx="5257802" cy="1872587"/>
            </a:xfrm>
            <a:prstGeom prst="rect">
              <a:avLst/>
            </a:prstGeom>
          </p:spPr>
        </p:pic>
        <p:pic>
          <p:nvPicPr>
            <p:cNvPr id="11" name="Picture 10" descr="A line of colorful blocks&#10;&#10;AI-generated content may be incorrect.">
              <a:extLst>
                <a:ext uri="{FF2B5EF4-FFF2-40B4-BE49-F238E27FC236}">
                  <a16:creationId xmlns:a16="http://schemas.microsoft.com/office/drawing/2014/main" id="{0A9BBA4D-F638-42E7-CFB7-EDFE7CE56C40}"/>
                </a:ext>
              </a:extLst>
            </p:cNvPr>
            <p:cNvPicPr>
              <a:picLocks noChangeAspect="1"/>
            </p:cNvPicPr>
            <p:nvPr/>
          </p:nvPicPr>
          <p:blipFill>
            <a:blip r:embed="rId4"/>
            <a:srcRect l="1493" t="4479" r="587" b="27352"/>
            <a:stretch>
              <a:fillRect/>
            </a:stretch>
          </p:blipFill>
          <p:spPr>
            <a:xfrm>
              <a:off x="6450796" y="3099972"/>
              <a:ext cx="4903001" cy="1872587"/>
            </a:xfrm>
            <a:prstGeom prst="rect">
              <a:avLst/>
            </a:prstGeom>
          </p:spPr>
        </p:pic>
        <p:cxnSp>
          <p:nvCxnSpPr>
            <p:cNvPr id="27" name="Straight Arrow Connector 26">
              <a:extLst>
                <a:ext uri="{FF2B5EF4-FFF2-40B4-BE49-F238E27FC236}">
                  <a16:creationId xmlns:a16="http://schemas.microsoft.com/office/drawing/2014/main" id="{2BB32733-DF01-C3CA-42D7-3F49881F25D2}"/>
                </a:ext>
              </a:extLst>
            </p:cNvPr>
            <p:cNvCxnSpPr>
              <a:cxnSpLocks/>
            </p:cNvCxnSpPr>
            <p:nvPr/>
          </p:nvCxnSpPr>
          <p:spPr>
            <a:xfrm flipH="1">
              <a:off x="6641429" y="3214240"/>
              <a:ext cx="1672389" cy="0"/>
            </a:xfrm>
            <a:prstGeom prst="straightConnector1">
              <a:avLst/>
            </a:prstGeom>
            <a:ln w="12700">
              <a:solidFill>
                <a:schemeClr val="tx1"/>
              </a:solidFill>
              <a:tailEnd type="stealth"/>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9EC9F39F-AD2D-825E-DFE3-A2BA3148E065}"/>
                </a:ext>
              </a:extLst>
            </p:cNvPr>
            <p:cNvSpPr txBox="1"/>
            <p:nvPr/>
          </p:nvSpPr>
          <p:spPr>
            <a:xfrm>
              <a:off x="8313817" y="3029574"/>
              <a:ext cx="1535998" cy="369332"/>
            </a:xfrm>
            <a:prstGeom prst="rect">
              <a:avLst/>
            </a:prstGeom>
            <a:noFill/>
          </p:spPr>
          <p:txBody>
            <a:bodyPr wrap="none" rtlCol="0">
              <a:spAutoFit/>
            </a:bodyPr>
            <a:lstStyle/>
            <a:p>
              <a:r>
                <a:rPr lang="en-GB">
                  <a:solidFill>
                    <a:srgbClr val="323C45"/>
                  </a:solidFill>
                  <a:latin typeface="Avenir Next" panose="020B0503020202020204" pitchFamily="34" charset="0"/>
                  <a:ea typeface="CMU Serif Roman" panose="02000603000000000000" pitchFamily="2" charset="0"/>
                  <a:cs typeface="CMU Serif Roman" panose="02000603000000000000" pitchFamily="2" charset="0"/>
                </a:rPr>
                <a:t>Quadrupole</a:t>
              </a:r>
            </a:p>
          </p:txBody>
        </p:sp>
        <p:cxnSp>
          <p:nvCxnSpPr>
            <p:cNvPr id="33" name="Straight Arrow Connector 32">
              <a:extLst>
                <a:ext uri="{FF2B5EF4-FFF2-40B4-BE49-F238E27FC236}">
                  <a16:creationId xmlns:a16="http://schemas.microsoft.com/office/drawing/2014/main" id="{5F634707-21D9-FE3A-6605-B1B693A9865F}"/>
                </a:ext>
              </a:extLst>
            </p:cNvPr>
            <p:cNvCxnSpPr>
              <a:cxnSpLocks/>
            </p:cNvCxnSpPr>
            <p:nvPr/>
          </p:nvCxnSpPr>
          <p:spPr>
            <a:xfrm flipH="1">
              <a:off x="7477623" y="3739619"/>
              <a:ext cx="1672389" cy="0"/>
            </a:xfrm>
            <a:prstGeom prst="straightConnector1">
              <a:avLst/>
            </a:prstGeom>
            <a:ln w="12700">
              <a:solidFill>
                <a:schemeClr val="tx1"/>
              </a:solidFill>
              <a:tailEnd type="stealth"/>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5B3FFF9B-8F08-4C1C-35D2-255E1BBFD6BD}"/>
                </a:ext>
              </a:extLst>
            </p:cNvPr>
            <p:cNvSpPr txBox="1"/>
            <p:nvPr/>
          </p:nvSpPr>
          <p:spPr>
            <a:xfrm>
              <a:off x="9150012" y="3550093"/>
              <a:ext cx="893193" cy="369332"/>
            </a:xfrm>
            <a:prstGeom prst="rect">
              <a:avLst/>
            </a:prstGeom>
            <a:noFill/>
          </p:spPr>
          <p:txBody>
            <a:bodyPr wrap="none" rtlCol="0">
              <a:spAutoFit/>
            </a:bodyPr>
            <a:lstStyle/>
            <a:p>
              <a:r>
                <a:rPr lang="en-GB">
                  <a:solidFill>
                    <a:srgbClr val="323C45"/>
                  </a:solidFill>
                  <a:latin typeface="Avenir Next" panose="020B0503020202020204" pitchFamily="34" charset="0"/>
                  <a:ea typeface="CMU Serif Roman" panose="02000603000000000000" pitchFamily="2" charset="0"/>
                  <a:cs typeface="CMU Serif Roman" panose="02000603000000000000" pitchFamily="2" charset="0"/>
                </a:rPr>
                <a:t>Dipole</a:t>
              </a:r>
            </a:p>
          </p:txBody>
        </p:sp>
        <p:cxnSp>
          <p:nvCxnSpPr>
            <p:cNvPr id="35" name="Straight Arrow Connector 34">
              <a:extLst>
                <a:ext uri="{FF2B5EF4-FFF2-40B4-BE49-F238E27FC236}">
                  <a16:creationId xmlns:a16="http://schemas.microsoft.com/office/drawing/2014/main" id="{47AC7384-86E8-D555-A310-3EED00CF2B15}"/>
                </a:ext>
              </a:extLst>
            </p:cNvPr>
            <p:cNvCxnSpPr>
              <a:cxnSpLocks/>
            </p:cNvCxnSpPr>
            <p:nvPr/>
          </p:nvCxnSpPr>
          <p:spPr>
            <a:xfrm flipH="1">
              <a:off x="8524370" y="4192809"/>
              <a:ext cx="1672389" cy="0"/>
            </a:xfrm>
            <a:prstGeom prst="straightConnector1">
              <a:avLst/>
            </a:prstGeom>
            <a:ln w="12700">
              <a:solidFill>
                <a:schemeClr val="tx1"/>
              </a:solidFill>
              <a:tailEnd type="stealth"/>
            </a:ln>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FFC1B34B-2BCA-59FA-2CC2-F526E4A40A9A}"/>
                </a:ext>
              </a:extLst>
            </p:cNvPr>
            <p:cNvSpPr txBox="1"/>
            <p:nvPr/>
          </p:nvSpPr>
          <p:spPr>
            <a:xfrm>
              <a:off x="10196759" y="3980886"/>
              <a:ext cx="1242648" cy="369332"/>
            </a:xfrm>
            <a:prstGeom prst="rect">
              <a:avLst/>
            </a:prstGeom>
            <a:noFill/>
          </p:spPr>
          <p:txBody>
            <a:bodyPr wrap="none" rtlCol="0">
              <a:spAutoFit/>
            </a:bodyPr>
            <a:lstStyle/>
            <a:p>
              <a:r>
                <a:rPr lang="en-GB" err="1">
                  <a:solidFill>
                    <a:srgbClr val="323C45"/>
                  </a:solidFill>
                  <a:latin typeface="Avenir Next" panose="020B0503020202020204" pitchFamily="34" charset="0"/>
                  <a:ea typeface="CMU Serif Roman" panose="02000603000000000000" pitchFamily="2" charset="0"/>
                  <a:cs typeface="CMU Serif Roman" panose="02000603000000000000" pitchFamily="2" charset="0"/>
                </a:rPr>
                <a:t>Sextupole</a:t>
              </a:r>
              <a:endParaRPr lang="en-GB">
                <a:solidFill>
                  <a:srgbClr val="323C45"/>
                </a:solidFill>
                <a:latin typeface="Avenir Next" panose="020B0503020202020204" pitchFamily="34" charset="0"/>
                <a:ea typeface="CMU Serif Roman" panose="02000603000000000000" pitchFamily="2" charset="0"/>
                <a:cs typeface="CMU Serif Roman" panose="02000603000000000000" pitchFamily="2" charset="0"/>
              </a:endParaRPr>
            </a:p>
          </p:txBody>
        </p:sp>
      </p:grpSp>
      <p:pic>
        <p:nvPicPr>
          <p:cNvPr id="38" name="Picture 37" descr="A logo of a company&#10;&#10;AI-generated content may be incorrect.">
            <a:extLst>
              <a:ext uri="{FF2B5EF4-FFF2-40B4-BE49-F238E27FC236}">
                <a16:creationId xmlns:a16="http://schemas.microsoft.com/office/drawing/2014/main" id="{CF5DADB2-CA3B-58B3-8528-A5D7315683AC}"/>
              </a:ext>
            </a:extLst>
          </p:cNvPr>
          <p:cNvPicPr>
            <a:picLocks noChangeAspect="1"/>
          </p:cNvPicPr>
          <p:nvPr/>
        </p:nvPicPr>
        <p:blipFill>
          <a:blip r:embed="rId5"/>
          <a:srcRect t="24592" b="24591"/>
          <a:stretch>
            <a:fillRect/>
          </a:stretch>
        </p:blipFill>
        <p:spPr>
          <a:xfrm>
            <a:off x="9847138" y="5205647"/>
            <a:ext cx="1506662" cy="765642"/>
          </a:xfrm>
          <a:prstGeom prst="rect">
            <a:avLst/>
          </a:prstGeom>
        </p:spPr>
      </p:pic>
      <p:cxnSp>
        <p:nvCxnSpPr>
          <p:cNvPr id="40" name="Straight Arrow Connector 39">
            <a:extLst>
              <a:ext uri="{FF2B5EF4-FFF2-40B4-BE49-F238E27FC236}">
                <a16:creationId xmlns:a16="http://schemas.microsoft.com/office/drawing/2014/main" id="{F0461839-EF58-31EC-2EC9-9A420337AD95}"/>
              </a:ext>
            </a:extLst>
          </p:cNvPr>
          <p:cNvCxnSpPr>
            <a:cxnSpLocks/>
          </p:cNvCxnSpPr>
          <p:nvPr/>
        </p:nvCxnSpPr>
        <p:spPr>
          <a:xfrm flipV="1">
            <a:off x="6581274" y="3244269"/>
            <a:ext cx="0" cy="1245656"/>
          </a:xfrm>
          <a:prstGeom prst="straightConnector1">
            <a:avLst/>
          </a:prstGeom>
          <a:ln w="12700">
            <a:solidFill>
              <a:schemeClr val="tx1"/>
            </a:solidFill>
            <a:tailEnd type="stealth"/>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BA99B62C-BAB2-E8ED-CBF9-6902FC9B3484}"/>
              </a:ext>
            </a:extLst>
          </p:cNvPr>
          <p:cNvSpPr txBox="1"/>
          <p:nvPr/>
        </p:nvSpPr>
        <p:spPr>
          <a:xfrm>
            <a:off x="6450799" y="4599434"/>
            <a:ext cx="2571281" cy="369332"/>
          </a:xfrm>
          <a:prstGeom prst="rect">
            <a:avLst/>
          </a:prstGeom>
          <a:noFill/>
        </p:spPr>
        <p:txBody>
          <a:bodyPr wrap="none" rtlCol="0">
            <a:spAutoFit/>
          </a:bodyPr>
          <a:lstStyle/>
          <a:p>
            <a:r>
              <a:rPr lang="en-GB">
                <a:solidFill>
                  <a:srgbClr val="323C45"/>
                </a:solidFill>
                <a:latin typeface="Avenir Next" panose="020B0503020202020204" pitchFamily="34" charset="0"/>
                <a:ea typeface="CMU Serif Roman" panose="02000603000000000000" pitchFamily="2" charset="0"/>
                <a:cs typeface="CMU Serif Roman" panose="02000603000000000000" pitchFamily="2" charset="0"/>
              </a:rPr>
              <a:t>Location of RF cavities</a:t>
            </a:r>
          </a:p>
        </p:txBody>
      </p:sp>
      <p:cxnSp>
        <p:nvCxnSpPr>
          <p:cNvPr id="45" name="Straight Arrow Connector 44">
            <a:extLst>
              <a:ext uri="{FF2B5EF4-FFF2-40B4-BE49-F238E27FC236}">
                <a16:creationId xmlns:a16="http://schemas.microsoft.com/office/drawing/2014/main" id="{4AB4D55D-080C-5244-ACF2-198927AFB8D2}"/>
              </a:ext>
            </a:extLst>
          </p:cNvPr>
          <p:cNvCxnSpPr>
            <a:cxnSpLocks/>
          </p:cNvCxnSpPr>
          <p:nvPr/>
        </p:nvCxnSpPr>
        <p:spPr>
          <a:xfrm>
            <a:off x="9059903" y="4784100"/>
            <a:ext cx="1788732" cy="0"/>
          </a:xfrm>
          <a:prstGeom prst="straightConnector1">
            <a:avLst/>
          </a:prstGeom>
          <a:ln w="12700">
            <a:solidFill>
              <a:schemeClr val="tx1"/>
            </a:solidFill>
            <a:tailEnd type="stealth"/>
          </a:ln>
        </p:spPr>
        <p:style>
          <a:lnRef idx="2">
            <a:schemeClr val="accent1"/>
          </a:lnRef>
          <a:fillRef idx="0">
            <a:schemeClr val="accent1"/>
          </a:fillRef>
          <a:effectRef idx="1">
            <a:schemeClr val="accent1"/>
          </a:effectRef>
          <a:fontRef idx="minor">
            <a:schemeClr val="tx1"/>
          </a:fontRef>
        </p:style>
      </p:cxnSp>
      <p:pic>
        <p:nvPicPr>
          <p:cNvPr id="1026" name="Picture 2" descr="xsuite · GitHub">
            <a:extLst>
              <a:ext uri="{FF2B5EF4-FFF2-40B4-BE49-F238E27FC236}">
                <a16:creationId xmlns:a16="http://schemas.microsoft.com/office/drawing/2014/main" id="{6811D6DC-AF16-9BDA-9B03-7D8E2170BA7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55303" y="5198719"/>
            <a:ext cx="789424" cy="789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3936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C5BFE3-BDF0-4FC7-BCAB-EA468C4E0C13}"/>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65707EB5-C498-7DDF-02C4-1F580E626093}"/>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58964AB6-E3DD-72B8-5626-85C375C8E366}"/>
              </a:ext>
            </a:extLst>
          </p:cNvPr>
          <p:cNvSpPr txBox="1"/>
          <p:nvPr/>
        </p:nvSpPr>
        <p:spPr>
          <a:xfrm>
            <a:off x="222409" y="6308209"/>
            <a:ext cx="319318"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8</a:t>
            </a:r>
          </a:p>
        </p:txBody>
      </p:sp>
      <p:sp>
        <p:nvSpPr>
          <p:cNvPr id="5" name="TextBox 4">
            <a:extLst>
              <a:ext uri="{FF2B5EF4-FFF2-40B4-BE49-F238E27FC236}">
                <a16:creationId xmlns:a16="http://schemas.microsoft.com/office/drawing/2014/main" id="{3DC54BED-58A3-5578-359C-9C8D5C75ED41}"/>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147A66D-D042-CBA4-62A8-11F2789F2A7F}"/>
                  </a:ext>
                </a:extLst>
              </p:cNvPr>
              <p:cNvSpPr txBox="1"/>
              <p:nvPr/>
            </p:nvSpPr>
            <p:spPr>
              <a:xfrm>
                <a:off x="838197" y="1411330"/>
                <a:ext cx="5763771" cy="4819524"/>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Lattice Parameters (from MuCol):</a:t>
                </a:r>
              </a:p>
              <a:p>
                <a:pPr>
                  <a:lnSpc>
                    <a:spcPct val="114000"/>
                  </a:lnSpc>
                </a:pPr>
                <a:endParaRPr lang="en-GB">
                  <a:solidFill>
                    <a:srgbClr val="1D2A63"/>
                  </a:solidFill>
                  <a:latin typeface="Avenir Next Medium" panose="020B0503020202020204" pitchFamily="34"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Here are some of the notable parameters of the lattice that we are expecting to achieve in our Xsuite model.</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ndParaRPr>
              </a:p>
              <a:p>
                <a:pPr>
                  <a:lnSpc>
                    <a:spcPct val="114000"/>
                  </a:lnSpc>
                </a:pPr>
                <a:r>
                  <a:rPr lang="en-GB">
                    <a:solidFill>
                      <a:srgbClr val="1D2A63"/>
                    </a:solidFill>
                    <a:latin typeface="Avenir Next Medium" panose="020B0503020202020204" pitchFamily="34" charset="0"/>
                  </a:rPr>
                  <a:t>Ensuring Reachable Accelerating Gradient:</a:t>
                </a:r>
              </a:p>
              <a:p>
                <a:pPr>
                  <a:lnSpc>
                    <a:spcPct val="114000"/>
                  </a:lnSpc>
                </a:pPr>
                <a:endParaRPr lang="en-GB">
                  <a:solidFill>
                    <a:srgbClr val="1D2A63"/>
                  </a:solidFill>
                  <a:latin typeface="Avenir Next Medium" panose="020B0503020202020204" pitchFamily="34"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RF voltage of a cavity, (10 cavities per linear section): </a:t>
                </a:r>
              </a:p>
              <a:p>
                <a:pPr>
                  <a:lnSpc>
                    <a:spcPct val="114000"/>
                  </a:lnSpc>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a:t>
                </a:r>
                <a14:m>
                  <m:oMath xmlns:m="http://schemas.openxmlformats.org/officeDocument/2006/math">
                    <m:sSub>
                      <m:sSubPr>
                        <m:ctrlP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ctrlPr>
                      </m:sSubPr>
                      <m:e>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𝑉</m:t>
                        </m:r>
                      </m:e>
                      <m:sub>
                        <m:r>
                          <m:rPr>
                            <m:sty m:val="p"/>
                          </m:rPr>
                          <a:rPr lang="en-GB">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cav</m:t>
                        </m:r>
                      </m:sub>
                    </m:sSub>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21.58</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[MV]</a:t>
                </a: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Total number of linear sections:</a:t>
                </a:r>
              </a:p>
              <a:p>
                <a:pPr lvl="2">
                  <a:lnSpc>
                    <a:spcPct val="114000"/>
                  </a:lnSpc>
                </a:pPr>
                <a14:m>
                  <m:oMathPara xmlns:m="http://schemas.openxmlformats.org/officeDocument/2006/math">
                    <m:oMathParaPr>
                      <m:jc m:val="centerGroup"/>
                    </m:oMathParaPr>
                    <m:oMath xmlns:m="http://schemas.openxmlformats.org/officeDocument/2006/math">
                      <m:sSub>
                        <m:sSubPr>
                          <m:ctrlPr>
                            <a:rPr lang="en-GB" i="1">
                              <a:solidFill>
                                <a:srgbClr val="323C45"/>
                              </a:solidFill>
                              <a:latin typeface="Cambria Math" panose="02040503050406030204" pitchFamily="18" charset="0"/>
                            </a:rPr>
                          </m:ctrlPr>
                        </m:sSubPr>
                        <m:e>
                          <m:r>
                            <a:rPr lang="en-GB" i="1">
                              <a:solidFill>
                                <a:srgbClr val="323C45"/>
                              </a:solidFill>
                              <a:latin typeface="Cambria Math" panose="02040503050406030204" pitchFamily="18" charset="0"/>
                            </a:rPr>
                            <m:t>𝑛</m:t>
                          </m:r>
                        </m:e>
                        <m:sub>
                          <m:r>
                            <m:rPr>
                              <m:sty m:val="p"/>
                            </m:rPr>
                            <a:rPr lang="en-GB" b="0" i="0" smtClean="0">
                              <a:solidFill>
                                <a:srgbClr val="323C45"/>
                              </a:solidFill>
                              <a:latin typeface="Cambria Math" panose="02040503050406030204" pitchFamily="18" charset="0"/>
                            </a:rPr>
                            <m:t>lin</m:t>
                          </m:r>
                        </m:sub>
                      </m:sSub>
                      <m:d>
                        <m:dPr>
                          <m:ctrlPr>
                            <a:rPr lang="en-GB" i="1">
                              <a:solidFill>
                                <a:srgbClr val="323C45"/>
                              </a:solidFill>
                              <a:latin typeface="Cambria Math" panose="02040503050406030204" pitchFamily="18" charset="0"/>
                            </a:rPr>
                          </m:ctrlPr>
                        </m:dPr>
                        <m:e>
                          <m:r>
                            <m:rPr>
                              <m:sty m:val="p"/>
                            </m:rPr>
                            <a:rPr lang="en-GB" b="0" i="0" smtClean="0">
                              <a:solidFill>
                                <a:srgbClr val="323C45"/>
                              </a:solidFill>
                              <a:latin typeface="Cambria Math" panose="02040503050406030204" pitchFamily="18" charset="0"/>
                            </a:rPr>
                            <m:t>arc</m:t>
                          </m:r>
                        </m:e>
                      </m:d>
                      <m:r>
                        <a:rPr lang="en-GB" i="1">
                          <a:solidFill>
                            <a:srgbClr val="323C45"/>
                          </a:solidFill>
                          <a:latin typeface="Cambria Math" panose="02040503050406030204" pitchFamily="18" charset="0"/>
                        </a:rPr>
                        <m:t>⋅</m:t>
                      </m:r>
                      <m:sSub>
                        <m:sSubPr>
                          <m:ctrlPr>
                            <a:rPr lang="en-GB" i="1">
                              <a:solidFill>
                                <a:srgbClr val="323C45"/>
                              </a:solidFill>
                              <a:latin typeface="Cambria Math" panose="02040503050406030204" pitchFamily="18" charset="0"/>
                            </a:rPr>
                          </m:ctrlPr>
                        </m:sSubPr>
                        <m:e>
                          <m:r>
                            <a:rPr lang="en-GB" i="1">
                              <a:solidFill>
                                <a:srgbClr val="323C45"/>
                              </a:solidFill>
                              <a:latin typeface="Cambria Math" panose="02040503050406030204" pitchFamily="18" charset="0"/>
                            </a:rPr>
                            <m:t>𝑛</m:t>
                          </m:r>
                        </m:e>
                        <m:sub>
                          <m:r>
                            <m:rPr>
                              <m:sty m:val="p"/>
                            </m:rPr>
                            <a:rPr lang="en-GB" b="0" i="0" smtClean="0">
                              <a:solidFill>
                                <a:srgbClr val="323C45"/>
                              </a:solidFill>
                              <a:latin typeface="Cambria Math" panose="02040503050406030204" pitchFamily="18" charset="0"/>
                            </a:rPr>
                            <m:t>arc</m:t>
                          </m:r>
                        </m:sub>
                      </m:sSub>
                      <m:d>
                        <m:dPr>
                          <m:ctrlPr>
                            <a:rPr lang="en-GB" i="1">
                              <a:solidFill>
                                <a:srgbClr val="323C45"/>
                              </a:solidFill>
                              <a:latin typeface="Cambria Math" panose="02040503050406030204" pitchFamily="18" charset="0"/>
                            </a:rPr>
                          </m:ctrlPr>
                        </m:dPr>
                        <m:e>
                          <m:r>
                            <m:rPr>
                              <m:sty m:val="p"/>
                            </m:rPr>
                            <a:rPr lang="en-GB">
                              <a:solidFill>
                                <a:srgbClr val="323C45"/>
                              </a:solidFill>
                              <a:latin typeface="Cambria Math" panose="02040503050406030204" pitchFamily="18" charset="0"/>
                            </a:rPr>
                            <m:t>ring</m:t>
                          </m:r>
                        </m:e>
                      </m:d>
                      <m:r>
                        <a:rPr lang="en-GB" i="1">
                          <a:solidFill>
                            <a:srgbClr val="323C45"/>
                          </a:solidFill>
                          <a:latin typeface="Cambria Math" panose="02040503050406030204" pitchFamily="18" charset="0"/>
                        </a:rPr>
                        <m:t>=2⋅34=68</m:t>
                      </m:r>
                    </m:oMath>
                  </m:oMathPara>
                </a14:m>
                <a:endParaRPr lang="en-GB">
                  <a:solidFill>
                    <a:srgbClr val="323C45"/>
                  </a:solidFill>
                  <a:latin typeface="Avenir Next" panose="020B0503020202020204" pitchFamily="34" charset="0"/>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rPr>
                  <a:t>Acceleration per turn: </a:t>
                </a:r>
              </a:p>
              <a:p>
                <a:pPr lvl="2">
                  <a:lnSpc>
                    <a:spcPct val="114000"/>
                  </a:lnSpc>
                </a:pPr>
                <a14:m>
                  <m:oMath xmlns:m="http://schemas.openxmlformats.org/officeDocument/2006/math">
                    <m:r>
                      <a:rPr lang="en-GB" i="1">
                        <a:solidFill>
                          <a:srgbClr val="323C45"/>
                        </a:solidFill>
                        <a:latin typeface="Cambria Math" panose="02040503050406030204" pitchFamily="18" charset="0"/>
                      </a:rPr>
                      <m:t>𝐺</m:t>
                    </m:r>
                    <m:r>
                      <a:rPr lang="en-GB" i="1">
                        <a:solidFill>
                          <a:srgbClr val="323C45"/>
                        </a:solidFill>
                        <a:latin typeface="Cambria Math" panose="02040503050406030204" pitchFamily="18" charset="0"/>
                      </a:rPr>
                      <m:t>=10∙68⋅21.58</m:t>
                    </m:r>
                  </m:oMath>
                </a14:m>
                <a:r>
                  <a:rPr lang="en-GB">
                    <a:solidFill>
                      <a:srgbClr val="323C45"/>
                    </a:solidFill>
                    <a:latin typeface="Avenir Next" panose="020B0503020202020204" pitchFamily="34" charset="0"/>
                  </a:rPr>
                  <a:t> [MV] </a:t>
                </a:r>
                <a14:m>
                  <m:oMath xmlns:m="http://schemas.openxmlformats.org/officeDocument/2006/math">
                    <m:r>
                      <a:rPr lang="en-GB" i="1">
                        <a:solidFill>
                          <a:srgbClr val="323C45"/>
                        </a:solidFill>
                        <a:latin typeface="Cambria Math" panose="02040503050406030204" pitchFamily="18" charset="0"/>
                      </a:rPr>
                      <m:t>≈</m:t>
                    </m:r>
                    <m:r>
                      <a:rPr lang="en-GB" b="0" i="1" smtClean="0">
                        <a:solidFill>
                          <a:srgbClr val="323C45"/>
                        </a:solidFill>
                        <a:latin typeface="Cambria Math" panose="02040503050406030204" pitchFamily="18" charset="0"/>
                      </a:rPr>
                      <m:t>14.67</m:t>
                    </m:r>
                  </m:oMath>
                </a14:m>
                <a:r>
                  <a:rPr lang="en-GB">
                    <a:solidFill>
                      <a:srgbClr val="323C45"/>
                    </a:solidFill>
                    <a:latin typeface="Avenir Next" panose="020B0503020202020204" pitchFamily="34" charset="0"/>
                  </a:rPr>
                  <a:t> [GV]</a:t>
                </a:r>
              </a:p>
            </p:txBody>
          </p:sp>
        </mc:Choice>
        <mc:Fallback xmlns="">
          <p:sp>
            <p:nvSpPr>
              <p:cNvPr id="3" name="TextBox 2">
                <a:extLst>
                  <a:ext uri="{FF2B5EF4-FFF2-40B4-BE49-F238E27FC236}">
                    <a16:creationId xmlns:a16="http://schemas.microsoft.com/office/drawing/2014/main" id="{6147A66D-D042-CBA4-62A8-11F2789F2A7F}"/>
                  </a:ext>
                </a:extLst>
              </p:cNvPr>
              <p:cNvSpPr txBox="1">
                <a:spLocks noRot="1" noChangeAspect="1" noMove="1" noResize="1" noEditPoints="1" noAdjustHandles="1" noChangeArrowheads="1" noChangeShapeType="1" noTextEdit="1"/>
              </p:cNvSpPr>
              <p:nvPr/>
            </p:nvSpPr>
            <p:spPr>
              <a:xfrm>
                <a:off x="838197" y="1411330"/>
                <a:ext cx="5763771" cy="4819524"/>
              </a:xfrm>
              <a:prstGeom prst="rect">
                <a:avLst/>
              </a:prstGeom>
              <a:blipFill>
                <a:blip r:embed="rId3"/>
                <a:stretch>
                  <a:fillRect l="-846" t="-380"/>
                </a:stretch>
              </a:blipFill>
            </p:spPr>
            <p:txBody>
              <a:bodyPr/>
              <a:lstStyle/>
              <a:p>
                <a:r>
                  <a:rPr lang="en-US">
                    <a:noFill/>
                  </a:rPr>
                  <a:t> </a:t>
                </a:r>
              </a:p>
            </p:txBody>
          </p:sp>
        </mc:Fallback>
      </mc:AlternateContent>
      <p:pic>
        <p:nvPicPr>
          <p:cNvPr id="2" name="Screenshot 2026-03-09 at 12.24.40.png" descr="Screenshot 2026-03-09 at 12.24.40.png">
            <a:extLst>
              <a:ext uri="{FF2B5EF4-FFF2-40B4-BE49-F238E27FC236}">
                <a16:creationId xmlns:a16="http://schemas.microsoft.com/office/drawing/2014/main" id="{158AAB66-B1AA-7A3B-9A27-36841BCE6212}"/>
              </a:ext>
            </a:extLst>
          </p:cNvPr>
          <p:cNvPicPr>
            <a:picLocks noChangeAspect="1"/>
          </p:cNvPicPr>
          <p:nvPr/>
        </p:nvPicPr>
        <p:blipFill>
          <a:blip r:embed="rId4"/>
          <a:srcRect l="19111" r="19111" b="11535"/>
          <a:stretch>
            <a:fillRect/>
          </a:stretch>
        </p:blipFill>
        <p:spPr>
          <a:xfrm>
            <a:off x="6898438" y="1411330"/>
            <a:ext cx="4158232" cy="4505234"/>
          </a:xfrm>
          <a:prstGeom prst="rect">
            <a:avLst/>
          </a:prstGeom>
          <a:ln w="12700">
            <a:miter lim="400000"/>
          </a:ln>
        </p:spPr>
      </p:pic>
      <p:sp>
        <p:nvSpPr>
          <p:cNvPr id="6" name="RCS1 Parameters specified by MuCOL consolidated parameters report (Oct 2025)">
            <a:extLst>
              <a:ext uri="{FF2B5EF4-FFF2-40B4-BE49-F238E27FC236}">
                <a16:creationId xmlns:a16="http://schemas.microsoft.com/office/drawing/2014/main" id="{20A1ADCD-F090-744B-3851-3DC51C33FF95}"/>
              </a:ext>
            </a:extLst>
          </p:cNvPr>
          <p:cNvSpPr txBox="1"/>
          <p:nvPr/>
        </p:nvSpPr>
        <p:spPr>
          <a:xfrm>
            <a:off x="6898438" y="5908099"/>
            <a:ext cx="4158232" cy="4001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1000">
                <a:solidFill>
                  <a:srgbClr val="323C45"/>
                </a:solidFill>
                <a:latin typeface="Avenir Next Regular"/>
                <a:ea typeface="Avenir Next Regular"/>
                <a:cs typeface="Avenir Next Regular"/>
                <a:sym typeface="Avenir Next Regular"/>
              </a:defRPr>
            </a:lvl1pPr>
          </a:lstStyle>
          <a:p>
            <a:r>
              <a:t>RCS1 Parameters specified by MuCOL consolidated parameters report (Oct 2025)</a:t>
            </a:r>
          </a:p>
        </p:txBody>
      </p:sp>
      <p:sp>
        <p:nvSpPr>
          <p:cNvPr id="9" name="Rectangle 8">
            <a:extLst>
              <a:ext uri="{FF2B5EF4-FFF2-40B4-BE49-F238E27FC236}">
                <a16:creationId xmlns:a16="http://schemas.microsoft.com/office/drawing/2014/main" id="{E7AF4AF8-EFE5-8022-2968-83A8DE14426B}"/>
              </a:ext>
            </a:extLst>
          </p:cNvPr>
          <p:cNvSpPr/>
          <p:nvPr/>
        </p:nvSpPr>
        <p:spPr>
          <a:xfrm>
            <a:off x="7050024" y="3776472"/>
            <a:ext cx="3776472" cy="201168"/>
          </a:xfrm>
          <a:prstGeom prst="rect">
            <a:avLst/>
          </a:prstGeom>
          <a:solidFill>
            <a:srgbClr val="FFFF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0D3E44D8-1324-EFAD-8136-772C2BFE87FE}"/>
              </a:ext>
            </a:extLst>
          </p:cNvPr>
          <p:cNvSpPr/>
          <p:nvPr/>
        </p:nvSpPr>
        <p:spPr>
          <a:xfrm>
            <a:off x="7050024" y="1955946"/>
            <a:ext cx="3776472" cy="201168"/>
          </a:xfrm>
          <a:prstGeom prst="rect">
            <a:avLst/>
          </a:prstGeom>
          <a:solidFill>
            <a:srgbClr val="FFFF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10D2B4A2-E917-4315-66F5-2C077368FB57}"/>
              </a:ext>
            </a:extLst>
          </p:cNvPr>
          <p:cNvSpPr/>
          <p:nvPr/>
        </p:nvSpPr>
        <p:spPr>
          <a:xfrm>
            <a:off x="7050024" y="2202834"/>
            <a:ext cx="3776472" cy="201168"/>
          </a:xfrm>
          <a:prstGeom prst="rect">
            <a:avLst/>
          </a:prstGeom>
          <a:solidFill>
            <a:srgbClr val="FFFF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547B98B5-AE3D-FE94-A3AB-BC1CBF79D3C1}"/>
              </a:ext>
            </a:extLst>
          </p:cNvPr>
          <p:cNvSpPr/>
          <p:nvPr/>
        </p:nvSpPr>
        <p:spPr>
          <a:xfrm>
            <a:off x="7050024" y="2431434"/>
            <a:ext cx="3776472" cy="201168"/>
          </a:xfrm>
          <a:prstGeom prst="rect">
            <a:avLst/>
          </a:prstGeom>
          <a:solidFill>
            <a:srgbClr val="FFFF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BD2149AF-41A6-0E34-FB7F-D3E45C10B0E3}"/>
              </a:ext>
            </a:extLst>
          </p:cNvPr>
          <p:cNvSpPr/>
          <p:nvPr/>
        </p:nvSpPr>
        <p:spPr>
          <a:xfrm>
            <a:off x="7050024" y="3328416"/>
            <a:ext cx="3776472" cy="201168"/>
          </a:xfrm>
          <a:prstGeom prst="rect">
            <a:avLst/>
          </a:prstGeom>
          <a:solidFill>
            <a:srgbClr val="FFFF00">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Screenshot 2026-03-09 at 11.59.11.png" descr="Screenshot 2026-03-09 at 11.59.11.png">
            <a:extLst>
              <a:ext uri="{FF2B5EF4-FFF2-40B4-BE49-F238E27FC236}">
                <a16:creationId xmlns:a16="http://schemas.microsoft.com/office/drawing/2014/main" id="{987AD2E7-B258-6049-ADA8-AF439A36FB53}"/>
              </a:ext>
            </a:extLst>
          </p:cNvPr>
          <p:cNvPicPr>
            <a:picLocks noChangeAspect="1"/>
          </p:cNvPicPr>
          <p:nvPr/>
        </p:nvPicPr>
        <p:blipFill>
          <a:blip r:embed="rId5"/>
          <a:stretch>
            <a:fillRect/>
          </a:stretch>
        </p:blipFill>
        <p:spPr>
          <a:xfrm>
            <a:off x="11251096" y="86661"/>
            <a:ext cx="845214" cy="945220"/>
          </a:xfrm>
          <a:prstGeom prst="rect">
            <a:avLst/>
          </a:prstGeom>
          <a:ln w="12700">
            <a:miter lim="400000"/>
          </a:ln>
        </p:spPr>
      </p:pic>
    </p:spTree>
    <p:extLst>
      <p:ext uri="{BB962C8B-B14F-4D97-AF65-F5344CB8AC3E}">
        <p14:creationId xmlns:p14="http://schemas.microsoft.com/office/powerpoint/2010/main" val="629010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5DA7A-2BE8-5DAE-6A94-C99CCF619B86}"/>
            </a:ext>
          </a:extLst>
        </p:cNvPr>
        <p:cNvGrpSpPr/>
        <p:nvPr/>
      </p:nvGrpSpPr>
      <p:grpSpPr>
        <a:xfrm>
          <a:off x="0" y="0"/>
          <a:ext cx="0" cy="0"/>
          <a:chOff x="0" y="0"/>
          <a:chExt cx="0" cy="0"/>
        </a:xfrm>
      </p:grpSpPr>
      <p:sp>
        <p:nvSpPr>
          <p:cNvPr id="24" name="Title 1">
            <a:extLst>
              <a:ext uri="{FF2B5EF4-FFF2-40B4-BE49-F238E27FC236}">
                <a16:creationId xmlns:a16="http://schemas.microsoft.com/office/drawing/2014/main" id="{561AE7E5-2291-F3F8-155E-9819D33428E8}"/>
              </a:ext>
            </a:extLst>
          </p:cNvPr>
          <p:cNvSpPr txBox="1">
            <a:spLocks/>
          </p:cNvSpPr>
          <p:nvPr/>
        </p:nvSpPr>
        <p:spPr>
          <a:xfrm>
            <a:off x="838200" y="365125"/>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1D2A63"/>
                </a:solidFill>
                <a:latin typeface="Avenir Next Demi Bold" panose="020B0503020202020204" pitchFamily="34" charset="0"/>
              </a:rPr>
              <a:t>Lattice</a:t>
            </a:r>
          </a:p>
        </p:txBody>
      </p:sp>
      <p:sp>
        <p:nvSpPr>
          <p:cNvPr id="184" name="TextBox 183">
            <a:extLst>
              <a:ext uri="{FF2B5EF4-FFF2-40B4-BE49-F238E27FC236}">
                <a16:creationId xmlns:a16="http://schemas.microsoft.com/office/drawing/2014/main" id="{57DBA399-CF5F-F81A-F76D-A6D23AF9A6B5}"/>
              </a:ext>
            </a:extLst>
          </p:cNvPr>
          <p:cNvSpPr txBox="1"/>
          <p:nvPr/>
        </p:nvSpPr>
        <p:spPr>
          <a:xfrm>
            <a:off x="222409" y="6308209"/>
            <a:ext cx="319318" cy="369332"/>
          </a:xfrm>
          <a:prstGeom prst="rect">
            <a:avLst/>
          </a:prstGeom>
          <a:noFill/>
        </p:spPr>
        <p:txBody>
          <a:bodyPr wrap="none" rtlCol="0">
            <a:spAutoFit/>
          </a:bodyPr>
          <a:lstStyle/>
          <a:p>
            <a:r>
              <a:rPr lang="en-GB">
                <a:solidFill>
                  <a:schemeClr val="tx1">
                    <a:lumMod val="50000"/>
                    <a:lumOff val="50000"/>
                  </a:schemeClr>
                </a:solidFill>
                <a:latin typeface="Avenir Next" panose="020B0503020202020204" pitchFamily="34" charset="0"/>
              </a:rPr>
              <a:t>9</a:t>
            </a:r>
          </a:p>
        </p:txBody>
      </p:sp>
      <p:sp>
        <p:nvSpPr>
          <p:cNvPr id="5" name="TextBox 4">
            <a:extLst>
              <a:ext uri="{FF2B5EF4-FFF2-40B4-BE49-F238E27FC236}">
                <a16:creationId xmlns:a16="http://schemas.microsoft.com/office/drawing/2014/main" id="{07DB8839-3A8B-61EB-BF0E-5143696B9419}"/>
              </a:ext>
            </a:extLst>
          </p:cNvPr>
          <p:cNvSpPr txBox="1"/>
          <p:nvPr/>
        </p:nvSpPr>
        <p:spPr>
          <a:xfrm>
            <a:off x="2597579" y="6346414"/>
            <a:ext cx="6996837" cy="276999"/>
          </a:xfrm>
          <a:prstGeom prst="rect">
            <a:avLst/>
          </a:prstGeom>
          <a:noFill/>
        </p:spPr>
        <p:txBody>
          <a:bodyPr wrap="square" lIns="91440" tIns="45720" rIns="91440" bIns="45720" rtlCol="0" anchor="t">
            <a:spAutoFit/>
          </a:bodyPr>
          <a:lstStyle/>
          <a:p>
            <a:pPr algn="ctr"/>
            <a:r>
              <a:rPr lang="en-GB" sz="1200">
                <a:solidFill>
                  <a:schemeClr val="tx1">
                    <a:lumMod val="50000"/>
                    <a:lumOff val="50000"/>
                  </a:schemeClr>
                </a:solidFill>
                <a:latin typeface="Avenir Next Medium"/>
              </a:rPr>
              <a:t>John Adams Institute | RCS1 Design for Muon Collider | 16/04/2026</a:t>
            </a:r>
            <a:endParaRPr lang="en-GB" sz="1200">
              <a:solidFill>
                <a:schemeClr val="tx1">
                  <a:lumMod val="50000"/>
                  <a:lumOff val="50000"/>
                </a:schemeClr>
              </a:solidFill>
              <a:latin typeface="Avenir Next Medium" panose="020B0503020202020204" pitchFamily="34" charset="0"/>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1F3CB6A-240E-DB90-2899-71029609B397}"/>
                  </a:ext>
                </a:extLst>
              </p:cNvPr>
              <p:cNvSpPr txBox="1"/>
              <p:nvPr/>
            </p:nvSpPr>
            <p:spPr>
              <a:xfrm>
                <a:off x="838198" y="1411330"/>
                <a:ext cx="3316017" cy="4494692"/>
              </a:xfrm>
              <a:prstGeom prst="rect">
                <a:avLst/>
              </a:prstGeom>
              <a:noFill/>
            </p:spPr>
            <p:txBody>
              <a:bodyPr wrap="square">
                <a:spAutoFit/>
              </a:bodyPr>
              <a:lstStyle/>
              <a:p>
                <a:pPr>
                  <a:lnSpc>
                    <a:spcPct val="114000"/>
                  </a:lnSpc>
                </a:pPr>
                <a:r>
                  <a:rPr lang="en-GB">
                    <a:solidFill>
                      <a:srgbClr val="1D2A63"/>
                    </a:solidFill>
                    <a:latin typeface="Avenir Next Medium" panose="020B0503020202020204" pitchFamily="34" charset="0"/>
                  </a:rPr>
                  <a:t>Beam Aperture and Optics</a:t>
                </a: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Beam size in the horizontal (blue) and vertical (red) transverse components for </a:t>
                </a:r>
                <a14:m>
                  <m:oMath xmlns:m="http://schemas.openxmlformats.org/officeDocument/2006/math">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1</m:t>
                    </m:r>
                    <m:r>
                      <a:rPr lang="en-GB" b="0" i="1"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𝜎</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a:t>
                </a:r>
                <a14:m>
                  <m:oMath xmlns:m="http://schemas.openxmlformats.org/officeDocument/2006/math">
                    <m:r>
                      <a:rPr lang="en-GB"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2</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𝜎</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a:t>
                </a:r>
                <a14:m>
                  <m:oMath xmlns:m="http://schemas.openxmlformats.org/officeDocument/2006/math">
                    <m:r>
                      <a:rPr lang="en-GB"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3</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𝜎</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and </a:t>
                </a:r>
                <a14:m>
                  <m:oMath xmlns:m="http://schemas.openxmlformats.org/officeDocument/2006/math">
                    <m:r>
                      <a:rPr lang="en-GB" i="1" dirty="0" smtClean="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5</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𝜎</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14:m>
                  <m:oMath xmlns:m="http://schemas.openxmlformats.org/officeDocument/2006/math">
                    <m:r>
                      <a:rPr lang="en-GB" i="1" dirty="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2</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𝜎</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beam size chosen to ensure reasonable aperture size for magnets and RF cavities.</a:t>
                </a:r>
              </a:p>
              <a:p>
                <a:pPr marL="285750" indent="-285750">
                  <a:lnSpc>
                    <a:spcPct val="114000"/>
                  </a:lnSpc>
                  <a:buFont typeface="Arial" panose="020B0604020202020204" pitchFamily="34" charset="0"/>
                  <a:buChar char="•"/>
                </a:pPr>
                <a:endPar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endParaRPr>
              </a:p>
              <a:p>
                <a:pPr marL="285750" indent="-285750">
                  <a:lnSpc>
                    <a:spcPct val="114000"/>
                  </a:lnSpc>
                  <a:buFont typeface="Arial" panose="020B0604020202020204" pitchFamily="34" charset="0"/>
                  <a:buChar char="•"/>
                </a:pPr>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Ideally would an aperture size to contain </a:t>
                </a:r>
                <a14:m>
                  <m:oMath xmlns:m="http://schemas.openxmlformats.org/officeDocument/2006/math">
                    <m:r>
                      <a:rPr lang="en-GB" i="1" dirty="0">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5</m:t>
                    </m:r>
                    <m:r>
                      <a:rPr lang="en-GB" i="1">
                        <a:solidFill>
                          <a:srgbClr val="323C45"/>
                        </a:solidFill>
                        <a:latin typeface="Cambria Math" panose="02040503050406030204" pitchFamily="18" charset="0"/>
                        <a:ea typeface="CMU Serif" panose="02000603000000000000" pitchFamily="2" charset="0"/>
                        <a:cs typeface="CMU Serif" panose="02000603000000000000" pitchFamily="2" charset="0"/>
                        <a:sym typeface="Avenir Next Medium"/>
                      </a:rPr>
                      <m:t>𝜎</m:t>
                    </m:r>
                  </m:oMath>
                </a14:m>
                <a:r>
                  <a:rPr lang="en-GB">
                    <a:solidFill>
                      <a:srgbClr val="323C45"/>
                    </a:solidFill>
                    <a:latin typeface="Avenir Next" panose="020B0503020202020204" pitchFamily="34" charset="0"/>
                    <a:ea typeface="CMU Serif" panose="02000603000000000000" pitchFamily="2" charset="0"/>
                    <a:cs typeface="CMU Serif" panose="02000603000000000000" pitchFamily="2" charset="0"/>
                    <a:sym typeface="Avenir Next Medium"/>
                  </a:rPr>
                  <a:t> of the beam.</a:t>
                </a:r>
              </a:p>
            </p:txBody>
          </p:sp>
        </mc:Choice>
        <mc:Fallback xmlns="">
          <p:sp>
            <p:nvSpPr>
              <p:cNvPr id="3" name="TextBox 2">
                <a:extLst>
                  <a:ext uri="{FF2B5EF4-FFF2-40B4-BE49-F238E27FC236}">
                    <a16:creationId xmlns:a16="http://schemas.microsoft.com/office/drawing/2014/main" id="{71F3CB6A-240E-DB90-2899-71029609B397}"/>
                  </a:ext>
                </a:extLst>
              </p:cNvPr>
              <p:cNvSpPr txBox="1">
                <a:spLocks noRot="1" noChangeAspect="1" noMove="1" noResize="1" noEditPoints="1" noAdjustHandles="1" noChangeArrowheads="1" noChangeShapeType="1" noTextEdit="1"/>
              </p:cNvSpPr>
              <p:nvPr/>
            </p:nvSpPr>
            <p:spPr>
              <a:xfrm>
                <a:off x="838198" y="1411330"/>
                <a:ext cx="3316017" cy="4494692"/>
              </a:xfrm>
              <a:prstGeom prst="rect">
                <a:avLst/>
              </a:prstGeom>
              <a:blipFill>
                <a:blip r:embed="rId3"/>
                <a:stretch>
                  <a:fillRect l="-1471" t="-407" r="-1103" b="-1221"/>
                </a:stretch>
              </a:blipFill>
            </p:spPr>
            <p:txBody>
              <a:bodyPr/>
              <a:lstStyle/>
              <a:p>
                <a:r>
                  <a:rPr lang="en-US">
                    <a:noFill/>
                  </a:rPr>
                  <a:t> </a:t>
                </a:r>
              </a:p>
            </p:txBody>
          </p:sp>
        </mc:Fallback>
      </mc:AlternateContent>
      <p:pic>
        <p:nvPicPr>
          <p:cNvPr id="13" name="pasted-movie.png" descr="pasted-movie.png">
            <a:extLst>
              <a:ext uri="{FF2B5EF4-FFF2-40B4-BE49-F238E27FC236}">
                <a16:creationId xmlns:a16="http://schemas.microsoft.com/office/drawing/2014/main" id="{6B3EC3FB-5461-273A-5550-70996597618C}"/>
              </a:ext>
            </a:extLst>
          </p:cNvPr>
          <p:cNvPicPr>
            <a:picLocks noChangeAspect="1"/>
          </p:cNvPicPr>
          <p:nvPr/>
        </p:nvPicPr>
        <p:blipFill>
          <a:blip r:embed="rId4"/>
          <a:srcRect t="3148"/>
          <a:stretch>
            <a:fillRect/>
          </a:stretch>
        </p:blipFill>
        <p:spPr>
          <a:xfrm>
            <a:off x="4450689" y="1540565"/>
            <a:ext cx="6903111" cy="3975568"/>
          </a:xfrm>
          <a:prstGeom prst="rect">
            <a:avLst/>
          </a:prstGeom>
          <a:ln w="12700">
            <a:miter lim="400000"/>
          </a:ln>
        </p:spPr>
      </p:pic>
    </p:spTree>
    <p:extLst>
      <p:ext uri="{BB962C8B-B14F-4D97-AF65-F5344CB8AC3E}">
        <p14:creationId xmlns:p14="http://schemas.microsoft.com/office/powerpoint/2010/main" val="1435108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84</TotalTime>
  <Words>6213</Words>
  <Application>Microsoft Macintosh PowerPoint</Application>
  <PresentationFormat>Widescreen</PresentationFormat>
  <Paragraphs>1102</Paragraphs>
  <Slides>63</Slides>
  <Notes>58</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63</vt:i4>
      </vt:variant>
    </vt:vector>
  </HeadingPairs>
  <TitlesOfParts>
    <vt:vector size="74" baseType="lpstr">
      <vt:lpstr>-webkit-standard</vt:lpstr>
      <vt:lpstr>Aptos</vt:lpstr>
      <vt:lpstr>Aptos Display</vt:lpstr>
      <vt:lpstr>Aptos Narrow</vt:lpstr>
      <vt:lpstr>Arial</vt:lpstr>
      <vt:lpstr>Avenir Next</vt:lpstr>
      <vt:lpstr>Avenir Next Demi Bold</vt:lpstr>
      <vt:lpstr>Avenir Next Medium</vt:lpstr>
      <vt:lpstr>Avenir Next Regular</vt:lpstr>
      <vt:lpstr>Cambria Math</vt:lpstr>
      <vt:lpstr>Office Theme</vt:lpstr>
      <vt:lpstr>Development of the Rapid Cycling Synchrotron 1 (RCS1) for the Muon Collider</vt:lpstr>
      <vt:lpstr>PowerPoint Presentation</vt:lpstr>
      <vt:lpstr>PowerPoint Presentation</vt:lpstr>
      <vt:lpstr>PowerPoint Presentation</vt:lpstr>
      <vt:lpstr>Lattice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Magnet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RF Cavity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ESG Considerations </vt:lpstr>
      <vt:lpstr>PowerPoint Presentation</vt:lpstr>
      <vt:lpstr>PowerPoint Presentation</vt:lpstr>
      <vt:lpstr>PowerPoint Presentation</vt:lpstr>
      <vt:lpstr>Conclusions</vt:lpstr>
      <vt:lpstr>PowerPoint Presentation</vt:lpstr>
      <vt:lpstr>PowerPoint Presentation</vt:lpstr>
      <vt:lpstr>Acknowledgements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Tiago Fernandes de Nobrega</dc:creator>
  <cp:lastModifiedBy>Fernandes De Nobrega, Tiago (2020)</cp:lastModifiedBy>
  <cp:revision>43</cp:revision>
  <dcterms:created xsi:type="dcterms:W3CDTF">2024-12-10T17:33:31Z</dcterms:created>
  <dcterms:modified xsi:type="dcterms:W3CDTF">2026-04-16T12:20:41Z</dcterms:modified>
</cp:coreProperties>
</file>